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3"/>
  </p:notesMasterIdLst>
  <p:handoutMasterIdLst>
    <p:handoutMasterId r:id="rId184"/>
  </p:handoutMasterIdLst>
  <p:sldIdLst>
    <p:sldId id="256" r:id="rId2"/>
    <p:sldId id="307" r:id="rId3"/>
    <p:sldId id="308" r:id="rId4"/>
    <p:sldId id="309" r:id="rId5"/>
    <p:sldId id="291" r:id="rId6"/>
    <p:sldId id="318" r:id="rId7"/>
    <p:sldId id="310" r:id="rId8"/>
    <p:sldId id="311" r:id="rId9"/>
    <p:sldId id="312" r:id="rId10"/>
    <p:sldId id="313" r:id="rId11"/>
    <p:sldId id="314" r:id="rId12"/>
    <p:sldId id="316" r:id="rId13"/>
    <p:sldId id="315" r:id="rId14"/>
    <p:sldId id="317" r:id="rId15"/>
    <p:sldId id="319" r:id="rId16"/>
    <p:sldId id="320" r:id="rId17"/>
    <p:sldId id="322" r:id="rId18"/>
    <p:sldId id="323" r:id="rId19"/>
    <p:sldId id="324" r:id="rId20"/>
    <p:sldId id="325" r:id="rId21"/>
    <p:sldId id="326" r:id="rId22"/>
    <p:sldId id="327" r:id="rId23"/>
    <p:sldId id="328" r:id="rId24"/>
    <p:sldId id="329" r:id="rId25"/>
    <p:sldId id="330" r:id="rId26"/>
    <p:sldId id="332" r:id="rId27"/>
    <p:sldId id="333" r:id="rId28"/>
    <p:sldId id="334" r:id="rId29"/>
    <p:sldId id="335" r:id="rId30"/>
    <p:sldId id="336" r:id="rId31"/>
    <p:sldId id="337" r:id="rId32"/>
    <p:sldId id="338" r:id="rId33"/>
    <p:sldId id="339" r:id="rId34"/>
    <p:sldId id="340" r:id="rId35"/>
    <p:sldId id="341" r:id="rId36"/>
    <p:sldId id="342" r:id="rId37"/>
    <p:sldId id="343" r:id="rId38"/>
    <p:sldId id="347" r:id="rId39"/>
    <p:sldId id="345" r:id="rId40"/>
    <p:sldId id="358" r:id="rId41"/>
    <p:sldId id="346" r:id="rId42"/>
    <p:sldId id="348" r:id="rId43"/>
    <p:sldId id="349" r:id="rId44"/>
    <p:sldId id="359" r:id="rId45"/>
    <p:sldId id="350" r:id="rId46"/>
    <p:sldId id="351" r:id="rId47"/>
    <p:sldId id="360" r:id="rId48"/>
    <p:sldId id="352" r:id="rId49"/>
    <p:sldId id="361" r:id="rId50"/>
    <p:sldId id="353" r:id="rId51"/>
    <p:sldId id="362" r:id="rId52"/>
    <p:sldId id="354" r:id="rId53"/>
    <p:sldId id="355" r:id="rId54"/>
    <p:sldId id="356" r:id="rId55"/>
    <p:sldId id="357" r:id="rId56"/>
    <p:sldId id="363" r:id="rId57"/>
    <p:sldId id="364" r:id="rId58"/>
    <p:sldId id="368" r:id="rId59"/>
    <p:sldId id="369" r:id="rId60"/>
    <p:sldId id="370" r:id="rId61"/>
    <p:sldId id="371" r:id="rId62"/>
    <p:sldId id="372" r:id="rId63"/>
    <p:sldId id="373" r:id="rId64"/>
    <p:sldId id="374" r:id="rId65"/>
    <p:sldId id="375" r:id="rId66"/>
    <p:sldId id="376" r:id="rId67"/>
    <p:sldId id="377" r:id="rId68"/>
    <p:sldId id="378" r:id="rId69"/>
    <p:sldId id="379" r:id="rId70"/>
    <p:sldId id="380" r:id="rId71"/>
    <p:sldId id="381" r:id="rId72"/>
    <p:sldId id="382" r:id="rId73"/>
    <p:sldId id="365" r:id="rId74"/>
    <p:sldId id="470" r:id="rId75"/>
    <p:sldId id="366" r:id="rId76"/>
    <p:sldId id="367" r:id="rId77"/>
    <p:sldId id="383" r:id="rId78"/>
    <p:sldId id="384" r:id="rId79"/>
    <p:sldId id="385" r:id="rId80"/>
    <p:sldId id="386" r:id="rId81"/>
    <p:sldId id="387" r:id="rId82"/>
    <p:sldId id="392" r:id="rId83"/>
    <p:sldId id="393" r:id="rId84"/>
    <p:sldId id="388" r:id="rId85"/>
    <p:sldId id="389" r:id="rId86"/>
    <p:sldId id="390" r:id="rId87"/>
    <p:sldId id="421" r:id="rId88"/>
    <p:sldId id="422" r:id="rId89"/>
    <p:sldId id="424" r:id="rId90"/>
    <p:sldId id="425" r:id="rId91"/>
    <p:sldId id="426" r:id="rId92"/>
    <p:sldId id="427" r:id="rId93"/>
    <p:sldId id="428" r:id="rId94"/>
    <p:sldId id="429" r:id="rId95"/>
    <p:sldId id="430" r:id="rId96"/>
    <p:sldId id="431" r:id="rId97"/>
    <p:sldId id="432" r:id="rId98"/>
    <p:sldId id="440" r:id="rId99"/>
    <p:sldId id="441" r:id="rId100"/>
    <p:sldId id="433" r:id="rId101"/>
    <p:sldId id="434" r:id="rId102"/>
    <p:sldId id="435" r:id="rId103"/>
    <p:sldId id="436" r:id="rId104"/>
    <p:sldId id="437" r:id="rId105"/>
    <p:sldId id="438" r:id="rId106"/>
    <p:sldId id="439" r:id="rId107"/>
    <p:sldId id="442" r:id="rId108"/>
    <p:sldId id="443" r:id="rId109"/>
    <p:sldId id="444" r:id="rId110"/>
    <p:sldId id="445" r:id="rId111"/>
    <p:sldId id="446" r:id="rId112"/>
    <p:sldId id="447" r:id="rId113"/>
    <p:sldId id="448" r:id="rId114"/>
    <p:sldId id="449" r:id="rId115"/>
    <p:sldId id="450" r:id="rId116"/>
    <p:sldId id="451" r:id="rId117"/>
    <p:sldId id="452" r:id="rId118"/>
    <p:sldId id="453" r:id="rId119"/>
    <p:sldId id="454" r:id="rId120"/>
    <p:sldId id="455" r:id="rId121"/>
    <p:sldId id="456" r:id="rId122"/>
    <p:sldId id="457" r:id="rId123"/>
    <p:sldId id="458" r:id="rId124"/>
    <p:sldId id="459" r:id="rId125"/>
    <p:sldId id="460" r:id="rId126"/>
    <p:sldId id="461" r:id="rId127"/>
    <p:sldId id="462" r:id="rId128"/>
    <p:sldId id="463" r:id="rId129"/>
    <p:sldId id="464" r:id="rId130"/>
    <p:sldId id="465" r:id="rId131"/>
    <p:sldId id="467" r:id="rId132"/>
    <p:sldId id="466" r:id="rId133"/>
    <p:sldId id="468" r:id="rId134"/>
    <p:sldId id="469" r:id="rId135"/>
    <p:sldId id="481" r:id="rId136"/>
    <p:sldId id="482" r:id="rId137"/>
    <p:sldId id="483" r:id="rId138"/>
    <p:sldId id="484" r:id="rId139"/>
    <p:sldId id="485" r:id="rId140"/>
    <p:sldId id="486" r:id="rId141"/>
    <p:sldId id="487" r:id="rId142"/>
    <p:sldId id="488" r:id="rId143"/>
    <p:sldId id="471" r:id="rId144"/>
    <p:sldId id="472" r:id="rId145"/>
    <p:sldId id="473" r:id="rId146"/>
    <p:sldId id="474" r:id="rId147"/>
    <p:sldId id="475" r:id="rId148"/>
    <p:sldId id="476" r:id="rId149"/>
    <p:sldId id="477" r:id="rId150"/>
    <p:sldId id="478" r:id="rId151"/>
    <p:sldId id="479" r:id="rId152"/>
    <p:sldId id="480" r:id="rId153"/>
    <p:sldId id="391" r:id="rId154"/>
    <p:sldId id="394" r:id="rId155"/>
    <p:sldId id="395" r:id="rId156"/>
    <p:sldId id="396" r:id="rId157"/>
    <p:sldId id="397" r:id="rId158"/>
    <p:sldId id="398" r:id="rId159"/>
    <p:sldId id="399" r:id="rId160"/>
    <p:sldId id="400" r:id="rId161"/>
    <p:sldId id="401" r:id="rId162"/>
    <p:sldId id="402" r:id="rId163"/>
    <p:sldId id="403" r:id="rId164"/>
    <p:sldId id="404" r:id="rId165"/>
    <p:sldId id="405" r:id="rId166"/>
    <p:sldId id="406" r:id="rId167"/>
    <p:sldId id="407" r:id="rId168"/>
    <p:sldId id="408" r:id="rId169"/>
    <p:sldId id="409" r:id="rId170"/>
    <p:sldId id="410" r:id="rId171"/>
    <p:sldId id="411" r:id="rId172"/>
    <p:sldId id="412" r:id="rId173"/>
    <p:sldId id="413" r:id="rId174"/>
    <p:sldId id="414" r:id="rId175"/>
    <p:sldId id="415" r:id="rId176"/>
    <p:sldId id="416" r:id="rId177"/>
    <p:sldId id="417" r:id="rId178"/>
    <p:sldId id="419" r:id="rId179"/>
    <p:sldId id="420" r:id="rId180"/>
    <p:sldId id="418" r:id="rId181"/>
    <p:sldId id="300" r:id="rId182"/>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66"/>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033" autoAdjust="0"/>
    <p:restoredTop sz="86316" autoAdjust="0"/>
  </p:normalViewPr>
  <p:slideViewPr>
    <p:cSldViewPr>
      <p:cViewPr>
        <p:scale>
          <a:sx n="66" d="100"/>
          <a:sy n="66" d="100"/>
        </p:scale>
        <p:origin x="840" y="222"/>
      </p:cViewPr>
      <p:guideLst>
        <p:guide orient="horz" pos="2160"/>
        <p:guide pos="2880"/>
      </p:guideLst>
    </p:cSldViewPr>
  </p:slideViewPr>
  <p:outlineViewPr>
    <p:cViewPr>
      <p:scale>
        <a:sx n="33" d="100"/>
        <a:sy n="33" d="100"/>
      </p:scale>
      <p:origin x="0" y="4170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48" y="-10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117" Type="http://schemas.openxmlformats.org/officeDocument/2006/relationships/slide" Target="slides/slide116.xml" /><Relationship Id="rId21" Type="http://schemas.openxmlformats.org/officeDocument/2006/relationships/slide" Target="slides/slide20.xml" /><Relationship Id="rId42" Type="http://schemas.openxmlformats.org/officeDocument/2006/relationships/slide" Target="slides/slide41.xml" /><Relationship Id="rId47" Type="http://schemas.openxmlformats.org/officeDocument/2006/relationships/slide" Target="slides/slide46.xml" /><Relationship Id="rId63" Type="http://schemas.openxmlformats.org/officeDocument/2006/relationships/slide" Target="slides/slide62.xml" /><Relationship Id="rId68" Type="http://schemas.openxmlformats.org/officeDocument/2006/relationships/slide" Target="slides/slide67.xml" /><Relationship Id="rId84" Type="http://schemas.openxmlformats.org/officeDocument/2006/relationships/slide" Target="slides/slide83.xml" /><Relationship Id="rId89" Type="http://schemas.openxmlformats.org/officeDocument/2006/relationships/slide" Target="slides/slide88.xml" /><Relationship Id="rId112" Type="http://schemas.openxmlformats.org/officeDocument/2006/relationships/slide" Target="slides/slide111.xml" /><Relationship Id="rId133" Type="http://schemas.openxmlformats.org/officeDocument/2006/relationships/slide" Target="slides/slide132.xml" /><Relationship Id="rId138" Type="http://schemas.openxmlformats.org/officeDocument/2006/relationships/slide" Target="slides/slide137.xml" /><Relationship Id="rId154" Type="http://schemas.openxmlformats.org/officeDocument/2006/relationships/slide" Target="slides/slide153.xml" /><Relationship Id="rId159" Type="http://schemas.openxmlformats.org/officeDocument/2006/relationships/slide" Target="slides/slide158.xml" /><Relationship Id="rId175" Type="http://schemas.openxmlformats.org/officeDocument/2006/relationships/slide" Target="slides/slide174.xml" /><Relationship Id="rId170" Type="http://schemas.openxmlformats.org/officeDocument/2006/relationships/slide" Target="slides/slide169.xml" /><Relationship Id="rId16" Type="http://schemas.openxmlformats.org/officeDocument/2006/relationships/slide" Target="slides/slide15.xml" /><Relationship Id="rId107" Type="http://schemas.openxmlformats.org/officeDocument/2006/relationships/slide" Target="slides/slide106.xml" /><Relationship Id="rId11" Type="http://schemas.openxmlformats.org/officeDocument/2006/relationships/slide" Target="slides/slide10.xml" /><Relationship Id="rId32" Type="http://schemas.openxmlformats.org/officeDocument/2006/relationships/slide" Target="slides/slide31.xml" /><Relationship Id="rId37" Type="http://schemas.openxmlformats.org/officeDocument/2006/relationships/slide" Target="slides/slide36.xml" /><Relationship Id="rId53" Type="http://schemas.openxmlformats.org/officeDocument/2006/relationships/slide" Target="slides/slide52.xml" /><Relationship Id="rId58" Type="http://schemas.openxmlformats.org/officeDocument/2006/relationships/slide" Target="slides/slide57.xml" /><Relationship Id="rId74" Type="http://schemas.openxmlformats.org/officeDocument/2006/relationships/slide" Target="slides/slide73.xml" /><Relationship Id="rId79" Type="http://schemas.openxmlformats.org/officeDocument/2006/relationships/slide" Target="slides/slide78.xml" /><Relationship Id="rId102" Type="http://schemas.openxmlformats.org/officeDocument/2006/relationships/slide" Target="slides/slide101.xml" /><Relationship Id="rId123" Type="http://schemas.openxmlformats.org/officeDocument/2006/relationships/slide" Target="slides/slide122.xml" /><Relationship Id="rId128" Type="http://schemas.openxmlformats.org/officeDocument/2006/relationships/slide" Target="slides/slide127.xml" /><Relationship Id="rId144" Type="http://schemas.openxmlformats.org/officeDocument/2006/relationships/slide" Target="slides/slide143.xml" /><Relationship Id="rId149" Type="http://schemas.openxmlformats.org/officeDocument/2006/relationships/slide" Target="slides/slide148.xml" /><Relationship Id="rId5" Type="http://schemas.openxmlformats.org/officeDocument/2006/relationships/slide" Target="slides/slide4.xml" /><Relationship Id="rId90" Type="http://schemas.openxmlformats.org/officeDocument/2006/relationships/slide" Target="slides/slide89.xml" /><Relationship Id="rId95" Type="http://schemas.openxmlformats.org/officeDocument/2006/relationships/slide" Target="slides/slide94.xml" /><Relationship Id="rId160" Type="http://schemas.openxmlformats.org/officeDocument/2006/relationships/slide" Target="slides/slide159.xml" /><Relationship Id="rId165" Type="http://schemas.openxmlformats.org/officeDocument/2006/relationships/slide" Target="slides/slide164.xml" /><Relationship Id="rId181" Type="http://schemas.openxmlformats.org/officeDocument/2006/relationships/slide" Target="slides/slide180.xml" /><Relationship Id="rId186" Type="http://schemas.openxmlformats.org/officeDocument/2006/relationships/viewProps" Target="viewProps.xml" /><Relationship Id="rId22" Type="http://schemas.openxmlformats.org/officeDocument/2006/relationships/slide" Target="slides/slide21.xml" /><Relationship Id="rId27" Type="http://schemas.openxmlformats.org/officeDocument/2006/relationships/slide" Target="slides/slide26.xml" /><Relationship Id="rId43" Type="http://schemas.openxmlformats.org/officeDocument/2006/relationships/slide" Target="slides/slide42.xml" /><Relationship Id="rId48" Type="http://schemas.openxmlformats.org/officeDocument/2006/relationships/slide" Target="slides/slide47.xml" /><Relationship Id="rId64" Type="http://schemas.openxmlformats.org/officeDocument/2006/relationships/slide" Target="slides/slide63.xml" /><Relationship Id="rId69" Type="http://schemas.openxmlformats.org/officeDocument/2006/relationships/slide" Target="slides/slide68.xml" /><Relationship Id="rId113" Type="http://schemas.openxmlformats.org/officeDocument/2006/relationships/slide" Target="slides/slide112.xml" /><Relationship Id="rId118" Type="http://schemas.openxmlformats.org/officeDocument/2006/relationships/slide" Target="slides/slide117.xml" /><Relationship Id="rId134" Type="http://schemas.openxmlformats.org/officeDocument/2006/relationships/slide" Target="slides/slide133.xml" /><Relationship Id="rId139" Type="http://schemas.openxmlformats.org/officeDocument/2006/relationships/slide" Target="slides/slide138.xml" /><Relationship Id="rId80" Type="http://schemas.openxmlformats.org/officeDocument/2006/relationships/slide" Target="slides/slide79.xml" /><Relationship Id="rId85" Type="http://schemas.openxmlformats.org/officeDocument/2006/relationships/slide" Target="slides/slide84.xml" /><Relationship Id="rId150" Type="http://schemas.openxmlformats.org/officeDocument/2006/relationships/slide" Target="slides/slide149.xml" /><Relationship Id="rId155" Type="http://schemas.openxmlformats.org/officeDocument/2006/relationships/slide" Target="slides/slide154.xml" /><Relationship Id="rId171" Type="http://schemas.openxmlformats.org/officeDocument/2006/relationships/slide" Target="slides/slide170.xml" /><Relationship Id="rId176" Type="http://schemas.openxmlformats.org/officeDocument/2006/relationships/slide" Target="slides/slide175.xml" /><Relationship Id="rId12" Type="http://schemas.openxmlformats.org/officeDocument/2006/relationships/slide" Target="slides/slide11.xml" /><Relationship Id="rId17" Type="http://schemas.openxmlformats.org/officeDocument/2006/relationships/slide" Target="slides/slide16.xml" /><Relationship Id="rId33" Type="http://schemas.openxmlformats.org/officeDocument/2006/relationships/slide" Target="slides/slide32.xml" /><Relationship Id="rId38" Type="http://schemas.openxmlformats.org/officeDocument/2006/relationships/slide" Target="slides/slide37.xml" /><Relationship Id="rId59" Type="http://schemas.openxmlformats.org/officeDocument/2006/relationships/slide" Target="slides/slide58.xml" /><Relationship Id="rId103" Type="http://schemas.openxmlformats.org/officeDocument/2006/relationships/slide" Target="slides/slide102.xml" /><Relationship Id="rId108" Type="http://schemas.openxmlformats.org/officeDocument/2006/relationships/slide" Target="slides/slide107.xml" /><Relationship Id="rId124" Type="http://schemas.openxmlformats.org/officeDocument/2006/relationships/slide" Target="slides/slide123.xml" /><Relationship Id="rId129" Type="http://schemas.openxmlformats.org/officeDocument/2006/relationships/slide" Target="slides/slide128.xml" /><Relationship Id="rId54" Type="http://schemas.openxmlformats.org/officeDocument/2006/relationships/slide" Target="slides/slide53.xml" /><Relationship Id="rId70" Type="http://schemas.openxmlformats.org/officeDocument/2006/relationships/slide" Target="slides/slide69.xml" /><Relationship Id="rId75" Type="http://schemas.openxmlformats.org/officeDocument/2006/relationships/slide" Target="slides/slide74.xml" /><Relationship Id="rId91" Type="http://schemas.openxmlformats.org/officeDocument/2006/relationships/slide" Target="slides/slide90.xml" /><Relationship Id="rId96" Type="http://schemas.openxmlformats.org/officeDocument/2006/relationships/slide" Target="slides/slide95.xml" /><Relationship Id="rId140" Type="http://schemas.openxmlformats.org/officeDocument/2006/relationships/slide" Target="slides/slide139.xml" /><Relationship Id="rId145" Type="http://schemas.openxmlformats.org/officeDocument/2006/relationships/slide" Target="slides/slide144.xml" /><Relationship Id="rId161" Type="http://schemas.openxmlformats.org/officeDocument/2006/relationships/slide" Target="slides/slide160.xml" /><Relationship Id="rId166" Type="http://schemas.openxmlformats.org/officeDocument/2006/relationships/slide" Target="slides/slide165.xml" /><Relationship Id="rId182" Type="http://schemas.openxmlformats.org/officeDocument/2006/relationships/slide" Target="slides/slide181.xml" /><Relationship Id="rId187"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23" Type="http://schemas.openxmlformats.org/officeDocument/2006/relationships/slide" Target="slides/slide22.xml" /><Relationship Id="rId28" Type="http://schemas.openxmlformats.org/officeDocument/2006/relationships/slide" Target="slides/slide27.xml" /><Relationship Id="rId49" Type="http://schemas.openxmlformats.org/officeDocument/2006/relationships/slide" Target="slides/slide48.xml" /><Relationship Id="rId114" Type="http://schemas.openxmlformats.org/officeDocument/2006/relationships/slide" Target="slides/slide113.xml" /><Relationship Id="rId119" Type="http://schemas.openxmlformats.org/officeDocument/2006/relationships/slide" Target="slides/slide118.xml" /><Relationship Id="rId44" Type="http://schemas.openxmlformats.org/officeDocument/2006/relationships/slide" Target="slides/slide43.xml" /><Relationship Id="rId60" Type="http://schemas.openxmlformats.org/officeDocument/2006/relationships/slide" Target="slides/slide59.xml" /><Relationship Id="rId65" Type="http://schemas.openxmlformats.org/officeDocument/2006/relationships/slide" Target="slides/slide64.xml" /><Relationship Id="rId81" Type="http://schemas.openxmlformats.org/officeDocument/2006/relationships/slide" Target="slides/slide80.xml" /><Relationship Id="rId86" Type="http://schemas.openxmlformats.org/officeDocument/2006/relationships/slide" Target="slides/slide85.xml" /><Relationship Id="rId130" Type="http://schemas.openxmlformats.org/officeDocument/2006/relationships/slide" Target="slides/slide129.xml" /><Relationship Id="rId135" Type="http://schemas.openxmlformats.org/officeDocument/2006/relationships/slide" Target="slides/slide134.xml" /><Relationship Id="rId151" Type="http://schemas.openxmlformats.org/officeDocument/2006/relationships/slide" Target="slides/slide150.xml" /><Relationship Id="rId156" Type="http://schemas.openxmlformats.org/officeDocument/2006/relationships/slide" Target="slides/slide155.xml" /><Relationship Id="rId177" Type="http://schemas.openxmlformats.org/officeDocument/2006/relationships/slide" Target="slides/slide176.xml" /><Relationship Id="rId172" Type="http://schemas.openxmlformats.org/officeDocument/2006/relationships/slide" Target="slides/slide171.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 Id="rId109" Type="http://schemas.openxmlformats.org/officeDocument/2006/relationships/slide" Target="slides/slide108.xml" /><Relationship Id="rId34" Type="http://schemas.openxmlformats.org/officeDocument/2006/relationships/slide" Target="slides/slide33.xml" /><Relationship Id="rId50" Type="http://schemas.openxmlformats.org/officeDocument/2006/relationships/slide" Target="slides/slide49.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 Id="rId104" Type="http://schemas.openxmlformats.org/officeDocument/2006/relationships/slide" Target="slides/slide103.xml" /><Relationship Id="rId120" Type="http://schemas.openxmlformats.org/officeDocument/2006/relationships/slide" Target="slides/slide119.xml" /><Relationship Id="rId125" Type="http://schemas.openxmlformats.org/officeDocument/2006/relationships/slide" Target="slides/slide124.xml" /><Relationship Id="rId141" Type="http://schemas.openxmlformats.org/officeDocument/2006/relationships/slide" Target="slides/slide140.xml" /><Relationship Id="rId146" Type="http://schemas.openxmlformats.org/officeDocument/2006/relationships/slide" Target="slides/slide145.xml" /><Relationship Id="rId167" Type="http://schemas.openxmlformats.org/officeDocument/2006/relationships/slide" Target="slides/slide166.xml" /><Relationship Id="rId188" Type="http://schemas.openxmlformats.org/officeDocument/2006/relationships/tableStyles" Target="tableStyles.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162" Type="http://schemas.openxmlformats.org/officeDocument/2006/relationships/slide" Target="slides/slide161.xml" /><Relationship Id="rId183" Type="http://schemas.openxmlformats.org/officeDocument/2006/relationships/notesMaster" Target="notesMasters/notesMaster1.xml" /><Relationship Id="rId2" Type="http://schemas.openxmlformats.org/officeDocument/2006/relationships/slide" Target="slides/slide1.xml" /><Relationship Id="rId29" Type="http://schemas.openxmlformats.org/officeDocument/2006/relationships/slide" Target="slides/slide28.xml" /><Relationship Id="rId24" Type="http://schemas.openxmlformats.org/officeDocument/2006/relationships/slide" Target="slides/slide23.xml" /><Relationship Id="rId40" Type="http://schemas.openxmlformats.org/officeDocument/2006/relationships/slide" Target="slides/slide39.xml" /><Relationship Id="rId45" Type="http://schemas.openxmlformats.org/officeDocument/2006/relationships/slide" Target="slides/slide44.xml" /><Relationship Id="rId66" Type="http://schemas.openxmlformats.org/officeDocument/2006/relationships/slide" Target="slides/slide65.xml" /><Relationship Id="rId87" Type="http://schemas.openxmlformats.org/officeDocument/2006/relationships/slide" Target="slides/slide86.xml" /><Relationship Id="rId110" Type="http://schemas.openxmlformats.org/officeDocument/2006/relationships/slide" Target="slides/slide109.xml" /><Relationship Id="rId115" Type="http://schemas.openxmlformats.org/officeDocument/2006/relationships/slide" Target="slides/slide114.xml" /><Relationship Id="rId131" Type="http://schemas.openxmlformats.org/officeDocument/2006/relationships/slide" Target="slides/slide130.xml" /><Relationship Id="rId136" Type="http://schemas.openxmlformats.org/officeDocument/2006/relationships/slide" Target="slides/slide135.xml" /><Relationship Id="rId157" Type="http://schemas.openxmlformats.org/officeDocument/2006/relationships/slide" Target="slides/slide156.xml" /><Relationship Id="rId178" Type="http://schemas.openxmlformats.org/officeDocument/2006/relationships/slide" Target="slides/slide177.xml" /><Relationship Id="rId61" Type="http://schemas.openxmlformats.org/officeDocument/2006/relationships/slide" Target="slides/slide60.xml" /><Relationship Id="rId82" Type="http://schemas.openxmlformats.org/officeDocument/2006/relationships/slide" Target="slides/slide81.xml" /><Relationship Id="rId152" Type="http://schemas.openxmlformats.org/officeDocument/2006/relationships/slide" Target="slides/slide151.xml" /><Relationship Id="rId173" Type="http://schemas.openxmlformats.org/officeDocument/2006/relationships/slide" Target="slides/slide172.xml" /><Relationship Id="rId19" Type="http://schemas.openxmlformats.org/officeDocument/2006/relationships/slide" Target="slides/slide18.xml" /><Relationship Id="rId14" Type="http://schemas.openxmlformats.org/officeDocument/2006/relationships/slide" Target="slides/slide13.xml" /><Relationship Id="rId30" Type="http://schemas.openxmlformats.org/officeDocument/2006/relationships/slide" Target="slides/slide29.xml" /><Relationship Id="rId35" Type="http://schemas.openxmlformats.org/officeDocument/2006/relationships/slide" Target="slides/slide34.xml" /><Relationship Id="rId56" Type="http://schemas.openxmlformats.org/officeDocument/2006/relationships/slide" Target="slides/slide55.xml" /><Relationship Id="rId77" Type="http://schemas.openxmlformats.org/officeDocument/2006/relationships/slide" Target="slides/slide76.xml" /><Relationship Id="rId100" Type="http://schemas.openxmlformats.org/officeDocument/2006/relationships/slide" Target="slides/slide99.xml" /><Relationship Id="rId105" Type="http://schemas.openxmlformats.org/officeDocument/2006/relationships/slide" Target="slides/slide104.xml" /><Relationship Id="rId126" Type="http://schemas.openxmlformats.org/officeDocument/2006/relationships/slide" Target="slides/slide125.xml" /><Relationship Id="rId147" Type="http://schemas.openxmlformats.org/officeDocument/2006/relationships/slide" Target="slides/slide146.xml" /><Relationship Id="rId168" Type="http://schemas.openxmlformats.org/officeDocument/2006/relationships/slide" Target="slides/slide167.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93" Type="http://schemas.openxmlformats.org/officeDocument/2006/relationships/slide" Target="slides/slide92.xml" /><Relationship Id="rId98" Type="http://schemas.openxmlformats.org/officeDocument/2006/relationships/slide" Target="slides/slide97.xml" /><Relationship Id="rId121" Type="http://schemas.openxmlformats.org/officeDocument/2006/relationships/slide" Target="slides/slide120.xml" /><Relationship Id="rId142" Type="http://schemas.openxmlformats.org/officeDocument/2006/relationships/slide" Target="slides/slide141.xml" /><Relationship Id="rId163" Type="http://schemas.openxmlformats.org/officeDocument/2006/relationships/slide" Target="slides/slide162.xml" /><Relationship Id="rId184" Type="http://schemas.openxmlformats.org/officeDocument/2006/relationships/handoutMaster" Target="handoutMasters/handoutMaster1.xml" /><Relationship Id="rId3" Type="http://schemas.openxmlformats.org/officeDocument/2006/relationships/slide" Target="slides/slide2.xml" /><Relationship Id="rId25" Type="http://schemas.openxmlformats.org/officeDocument/2006/relationships/slide" Target="slides/slide24.xml" /><Relationship Id="rId46" Type="http://schemas.openxmlformats.org/officeDocument/2006/relationships/slide" Target="slides/slide45.xml" /><Relationship Id="rId67" Type="http://schemas.openxmlformats.org/officeDocument/2006/relationships/slide" Target="slides/slide66.xml" /><Relationship Id="rId116" Type="http://schemas.openxmlformats.org/officeDocument/2006/relationships/slide" Target="slides/slide115.xml" /><Relationship Id="rId137" Type="http://schemas.openxmlformats.org/officeDocument/2006/relationships/slide" Target="slides/slide136.xml" /><Relationship Id="rId158" Type="http://schemas.openxmlformats.org/officeDocument/2006/relationships/slide" Target="slides/slide157.xml" /><Relationship Id="rId20" Type="http://schemas.openxmlformats.org/officeDocument/2006/relationships/slide" Target="slides/slide19.xml" /><Relationship Id="rId41" Type="http://schemas.openxmlformats.org/officeDocument/2006/relationships/slide" Target="slides/slide40.xml" /><Relationship Id="rId62" Type="http://schemas.openxmlformats.org/officeDocument/2006/relationships/slide" Target="slides/slide61.xml" /><Relationship Id="rId83" Type="http://schemas.openxmlformats.org/officeDocument/2006/relationships/slide" Target="slides/slide82.xml" /><Relationship Id="rId88" Type="http://schemas.openxmlformats.org/officeDocument/2006/relationships/slide" Target="slides/slide87.xml" /><Relationship Id="rId111" Type="http://schemas.openxmlformats.org/officeDocument/2006/relationships/slide" Target="slides/slide110.xml" /><Relationship Id="rId132" Type="http://schemas.openxmlformats.org/officeDocument/2006/relationships/slide" Target="slides/slide131.xml" /><Relationship Id="rId153" Type="http://schemas.openxmlformats.org/officeDocument/2006/relationships/slide" Target="slides/slide152.xml" /><Relationship Id="rId174" Type="http://schemas.openxmlformats.org/officeDocument/2006/relationships/slide" Target="slides/slide173.xml" /><Relationship Id="rId179" Type="http://schemas.openxmlformats.org/officeDocument/2006/relationships/slide" Target="slides/slide178.xml" /><Relationship Id="rId15" Type="http://schemas.openxmlformats.org/officeDocument/2006/relationships/slide" Target="slides/slide14.xml" /><Relationship Id="rId36" Type="http://schemas.openxmlformats.org/officeDocument/2006/relationships/slide" Target="slides/slide35.xml" /><Relationship Id="rId57" Type="http://schemas.openxmlformats.org/officeDocument/2006/relationships/slide" Target="slides/slide56.xml" /><Relationship Id="rId106" Type="http://schemas.openxmlformats.org/officeDocument/2006/relationships/slide" Target="slides/slide105.xml" /><Relationship Id="rId127" Type="http://schemas.openxmlformats.org/officeDocument/2006/relationships/slide" Target="slides/slide126.xml" /><Relationship Id="rId10" Type="http://schemas.openxmlformats.org/officeDocument/2006/relationships/slide" Target="slides/slide9.xml" /><Relationship Id="rId31" Type="http://schemas.openxmlformats.org/officeDocument/2006/relationships/slide" Target="slides/slide30.xml" /><Relationship Id="rId52" Type="http://schemas.openxmlformats.org/officeDocument/2006/relationships/slide" Target="slides/slide51.xml" /><Relationship Id="rId73" Type="http://schemas.openxmlformats.org/officeDocument/2006/relationships/slide" Target="slides/slide72.xml" /><Relationship Id="rId78" Type="http://schemas.openxmlformats.org/officeDocument/2006/relationships/slide" Target="slides/slide77.xml" /><Relationship Id="rId94" Type="http://schemas.openxmlformats.org/officeDocument/2006/relationships/slide" Target="slides/slide93.xml" /><Relationship Id="rId99" Type="http://schemas.openxmlformats.org/officeDocument/2006/relationships/slide" Target="slides/slide98.xml" /><Relationship Id="rId101" Type="http://schemas.openxmlformats.org/officeDocument/2006/relationships/slide" Target="slides/slide100.xml" /><Relationship Id="rId122" Type="http://schemas.openxmlformats.org/officeDocument/2006/relationships/slide" Target="slides/slide121.xml" /><Relationship Id="rId143" Type="http://schemas.openxmlformats.org/officeDocument/2006/relationships/slide" Target="slides/slide142.xml" /><Relationship Id="rId148" Type="http://schemas.openxmlformats.org/officeDocument/2006/relationships/slide" Target="slides/slide147.xml" /><Relationship Id="rId164" Type="http://schemas.openxmlformats.org/officeDocument/2006/relationships/slide" Target="slides/slide163.xml" /><Relationship Id="rId169" Type="http://schemas.openxmlformats.org/officeDocument/2006/relationships/slide" Target="slides/slide168.xml" /><Relationship Id="rId185"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80" Type="http://schemas.openxmlformats.org/officeDocument/2006/relationships/slide" Target="slides/slide179.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0804D25-3E46-4607-93B2-39560C47C0E4}"/>
              </a:ext>
            </a:extLst>
          </p:cNvPr>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5299" name="Rectangle 3">
            <a:extLst>
              <a:ext uri="{FF2B5EF4-FFF2-40B4-BE49-F238E27FC236}">
                <a16:creationId xmlns:a16="http://schemas.microsoft.com/office/drawing/2014/main" id="{8AB39C7F-ECF7-433B-B72B-986EF704D4E7}"/>
              </a:ext>
            </a:extLst>
          </p:cNvPr>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916B0525-F4CC-46C5-B4E2-2F28D8F75B84}" type="datetimeFigureOut">
              <a:rPr lang="en-US"/>
              <a:pPr>
                <a:defRPr/>
              </a:pPr>
              <a:t>9/3/2020</a:t>
            </a:fld>
            <a:endParaRPr lang="en-US"/>
          </a:p>
        </p:txBody>
      </p:sp>
      <p:sp>
        <p:nvSpPr>
          <p:cNvPr id="55300" name="Rectangle 4">
            <a:extLst>
              <a:ext uri="{FF2B5EF4-FFF2-40B4-BE49-F238E27FC236}">
                <a16:creationId xmlns:a16="http://schemas.microsoft.com/office/drawing/2014/main" id="{29D6CF17-0225-4913-9D7D-418729CF960A}"/>
              </a:ext>
            </a:extLst>
          </p:cNvPr>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5301" name="Rectangle 5">
            <a:extLst>
              <a:ext uri="{FF2B5EF4-FFF2-40B4-BE49-F238E27FC236}">
                <a16:creationId xmlns:a16="http://schemas.microsoft.com/office/drawing/2014/main" id="{FC8B619F-B5FD-46CC-88FF-9401F2DD007F}"/>
              </a:ext>
            </a:extLst>
          </p:cNvPr>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720394F-11E5-4F8B-AE42-F96A99CAD1C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5C1036-89A1-452D-8414-9863251639D0}"/>
              </a:ext>
            </a:extLst>
          </p:cNvPr>
          <p:cNvSpPr>
            <a:spLocks noGrp="1"/>
          </p:cNvSpPr>
          <p:nvPr>
            <p:ph type="hdr" sz="quarter"/>
          </p:nvPr>
        </p:nvSpPr>
        <p:spPr bwMode="auto">
          <a:xfrm>
            <a:off x="0" y="0"/>
            <a:ext cx="2982913"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47E09CAC-AC8C-465C-B256-2B6732D4B880}"/>
              </a:ext>
            </a:extLst>
          </p:cNvPr>
          <p:cNvSpPr>
            <a:spLocks noGrp="1"/>
          </p:cNvSpPr>
          <p:nvPr>
            <p:ph type="dt" idx="1"/>
          </p:nvPr>
        </p:nvSpPr>
        <p:spPr bwMode="auto">
          <a:xfrm>
            <a:off x="3897313" y="0"/>
            <a:ext cx="2982912"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fld id="{5838D3C3-9B6B-4FB5-996E-9040B63EFBDB}" type="datetimeFigureOut">
              <a:rPr lang="en-US"/>
              <a:pPr>
                <a:defRPr/>
              </a:pPr>
              <a:t>9/3/2020</a:t>
            </a:fld>
            <a:endParaRPr lang="en-US"/>
          </a:p>
        </p:txBody>
      </p:sp>
      <p:sp>
        <p:nvSpPr>
          <p:cNvPr id="4" name="Slide Image Placeholder 3">
            <a:extLst>
              <a:ext uri="{FF2B5EF4-FFF2-40B4-BE49-F238E27FC236}">
                <a16:creationId xmlns:a16="http://schemas.microsoft.com/office/drawing/2014/main" id="{9D550E43-722E-455D-A7A0-1F6300D90566}"/>
              </a:ext>
            </a:extLst>
          </p:cNvPr>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247DC5B-FFE0-41FA-BF13-53EA9511CD8D}"/>
              </a:ext>
            </a:extLst>
          </p:cNvPr>
          <p:cNvSpPr>
            <a:spLocks noGrp="1"/>
          </p:cNvSpPr>
          <p:nvPr>
            <p:ph type="body" sz="quarter" idx="3"/>
          </p:nvPr>
        </p:nvSpPr>
        <p:spPr bwMode="auto">
          <a:xfrm>
            <a:off x="688975" y="4416425"/>
            <a:ext cx="5503863"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972A5AA-7CAD-4C2D-8039-2B54DEB7FF74}"/>
              </a:ext>
            </a:extLst>
          </p:cNvPr>
          <p:cNvSpPr>
            <a:spLocks noGrp="1"/>
          </p:cNvSpPr>
          <p:nvPr>
            <p:ph type="ftr" sz="quarter" idx="4"/>
          </p:nvPr>
        </p:nvSpPr>
        <p:spPr bwMode="auto">
          <a:xfrm>
            <a:off x="0" y="8829675"/>
            <a:ext cx="2982913"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5713383F-332C-4E16-84A2-21AE93FB504A}"/>
              </a:ext>
            </a:extLst>
          </p:cNvPr>
          <p:cNvSpPr>
            <a:spLocks noGrp="1"/>
          </p:cNvSpPr>
          <p:nvPr>
            <p:ph type="sldNum" sz="quarter" idx="5"/>
          </p:nvPr>
        </p:nvSpPr>
        <p:spPr bwMode="auto">
          <a:xfrm>
            <a:off x="3897313" y="8829675"/>
            <a:ext cx="2982912"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AD9E0AAF-18B8-41EA-B8D9-4F81510AA82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9E0AAF-18B8-41EA-B8D9-4F81510AA828}" type="slidenum">
              <a:rPr lang="en-US" altLang="en-US" smtClean="0"/>
              <a:pPr/>
              <a:t>109</a:t>
            </a:fld>
            <a:endParaRPr lang="en-US" altLang="en-US"/>
          </a:p>
        </p:txBody>
      </p:sp>
    </p:spTree>
    <p:extLst>
      <p:ext uri="{BB962C8B-B14F-4D97-AF65-F5344CB8AC3E}">
        <p14:creationId xmlns:p14="http://schemas.microsoft.com/office/powerpoint/2010/main" val="3843334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4572000"/>
            <a:ext cx="7848600" cy="762000"/>
          </a:xfrm>
        </p:spPr>
        <p:txBody>
          <a:bodyPr/>
          <a:lstStyle>
            <a:lvl1pPr>
              <a:defRPr>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a:xfrm>
            <a:off x="152400" y="5410200"/>
            <a:ext cx="7848600" cy="457200"/>
          </a:xfrm>
        </p:spPr>
        <p:txBody>
          <a:bodyPr anchor="ctr"/>
          <a:lstStyle>
            <a:lvl1pPr marL="0" indent="0">
              <a:buFontTx/>
              <a:buNone/>
              <a:tabLst>
                <a:tab pos="4919663" algn="l"/>
              </a:tabLst>
              <a:defRPr sz="2400"/>
            </a:lvl1pPr>
          </a:lstStyle>
          <a:p>
            <a:r>
              <a:rPr lang="en-US"/>
              <a:t>Click to edit Master subtitle style</a:t>
            </a:r>
          </a:p>
        </p:txBody>
      </p:sp>
      <p:sp>
        <p:nvSpPr>
          <p:cNvPr id="4" name="Rectangle 102">
            <a:extLst>
              <a:ext uri="{FF2B5EF4-FFF2-40B4-BE49-F238E27FC236}">
                <a16:creationId xmlns:a16="http://schemas.microsoft.com/office/drawing/2014/main" id="{34F6EC4C-7EF0-4365-A151-67C7828F6C93}"/>
              </a:ext>
            </a:extLst>
          </p:cNvPr>
          <p:cNvSpPr>
            <a:spLocks noGrp="1" noChangeArrowheads="1"/>
          </p:cNvSpPr>
          <p:nvPr>
            <p:ph type="dt" sz="half" idx="10"/>
          </p:nvPr>
        </p:nvSpPr>
        <p:spPr/>
        <p:txBody>
          <a:bodyPr/>
          <a:lstStyle>
            <a:lvl1pPr>
              <a:defRPr/>
            </a:lvl1pPr>
          </a:lstStyle>
          <a:p>
            <a:pPr>
              <a:defRPr/>
            </a:pPr>
            <a:fld id="{1D2841E5-5E22-4283-8CCF-514894088AFE}" type="datetime2">
              <a:rPr lang="en-US"/>
              <a:pPr>
                <a:defRPr/>
              </a:pPr>
              <a:t>Thursday, September 3, 2020</a:t>
            </a:fld>
            <a:endParaRPr lang="en-US"/>
          </a:p>
        </p:txBody>
      </p:sp>
      <p:sp>
        <p:nvSpPr>
          <p:cNvPr id="5" name="Rectangle 103">
            <a:extLst>
              <a:ext uri="{FF2B5EF4-FFF2-40B4-BE49-F238E27FC236}">
                <a16:creationId xmlns:a16="http://schemas.microsoft.com/office/drawing/2014/main" id="{523130F2-630F-4C69-A944-56CC7CAF4A04}"/>
              </a:ext>
            </a:extLst>
          </p:cNvPr>
          <p:cNvSpPr>
            <a:spLocks noGrp="1" noChangeArrowheads="1"/>
          </p:cNvSpPr>
          <p:nvPr>
            <p:ph type="ftr" sz="quarter" idx="11"/>
          </p:nvPr>
        </p:nvSpPr>
        <p:spPr/>
        <p:txBody>
          <a:bodyPr/>
          <a:lstStyle>
            <a:lvl1pPr>
              <a:defRPr/>
            </a:lvl1pPr>
          </a:lstStyle>
          <a:p>
            <a:pPr>
              <a:defRPr/>
            </a:pPr>
            <a:r>
              <a:rPr lang="pt-BR"/>
              <a:t>DEUS OENDO Lecturer KMTC</a:t>
            </a:r>
            <a:endParaRPr lang="en-US"/>
          </a:p>
        </p:txBody>
      </p:sp>
      <p:sp>
        <p:nvSpPr>
          <p:cNvPr id="6" name="Rectangle 104">
            <a:extLst>
              <a:ext uri="{FF2B5EF4-FFF2-40B4-BE49-F238E27FC236}">
                <a16:creationId xmlns:a16="http://schemas.microsoft.com/office/drawing/2014/main" id="{3C88AD56-B0C6-4D02-8C40-0C3945395F22}"/>
              </a:ext>
            </a:extLst>
          </p:cNvPr>
          <p:cNvSpPr>
            <a:spLocks noGrp="1" noChangeArrowheads="1"/>
          </p:cNvSpPr>
          <p:nvPr>
            <p:ph type="sldNum" sz="quarter" idx="12"/>
          </p:nvPr>
        </p:nvSpPr>
        <p:spPr/>
        <p:txBody>
          <a:bodyPr/>
          <a:lstStyle>
            <a:lvl1pPr>
              <a:defRPr/>
            </a:lvl1pPr>
          </a:lstStyle>
          <a:p>
            <a:fld id="{2944AECE-8A13-47DD-AF65-8034437E9C69}" type="slidenum">
              <a:rPr lang="en-US" altLang="en-US"/>
              <a:pPr/>
              <a:t>‹#›</a:t>
            </a:fld>
            <a:endParaRPr lang="en-US" altLang="en-US"/>
          </a:p>
        </p:txBody>
      </p:sp>
    </p:spTree>
    <p:extLst>
      <p:ext uri="{BB962C8B-B14F-4D97-AF65-F5344CB8AC3E}">
        <p14:creationId xmlns:p14="http://schemas.microsoft.com/office/powerpoint/2010/main" val="242441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a:extLst>
              <a:ext uri="{FF2B5EF4-FFF2-40B4-BE49-F238E27FC236}">
                <a16:creationId xmlns:a16="http://schemas.microsoft.com/office/drawing/2014/main" id="{08456D71-786E-4BAA-ACE7-E89581934710}"/>
              </a:ext>
            </a:extLst>
          </p:cNvPr>
          <p:cNvSpPr>
            <a:spLocks noGrp="1" noChangeArrowheads="1"/>
          </p:cNvSpPr>
          <p:nvPr>
            <p:ph type="dt" sz="half" idx="10"/>
          </p:nvPr>
        </p:nvSpPr>
        <p:spPr>
          <a:ln/>
        </p:spPr>
        <p:txBody>
          <a:bodyPr/>
          <a:lstStyle>
            <a:lvl1pPr>
              <a:defRPr/>
            </a:lvl1pPr>
          </a:lstStyle>
          <a:p>
            <a:pPr>
              <a:defRPr/>
            </a:pPr>
            <a:fld id="{7F5CE528-A285-47BA-9641-F21CAF08552D}" type="datetime2">
              <a:rPr lang="en-US"/>
              <a:pPr>
                <a:defRPr/>
              </a:pPr>
              <a:t>Thursday, September 3, 2020</a:t>
            </a:fld>
            <a:endParaRPr lang="en-US"/>
          </a:p>
        </p:txBody>
      </p:sp>
      <p:sp>
        <p:nvSpPr>
          <p:cNvPr id="5" name="Rectangle 29">
            <a:extLst>
              <a:ext uri="{FF2B5EF4-FFF2-40B4-BE49-F238E27FC236}">
                <a16:creationId xmlns:a16="http://schemas.microsoft.com/office/drawing/2014/main" id="{F1D12375-A1BF-4687-8E0F-D63F932FBECE}"/>
              </a:ext>
            </a:extLst>
          </p:cNvPr>
          <p:cNvSpPr>
            <a:spLocks noGrp="1" noChangeArrowheads="1"/>
          </p:cNvSpPr>
          <p:nvPr>
            <p:ph type="ftr" sz="quarter" idx="11"/>
          </p:nvPr>
        </p:nvSpPr>
        <p:spPr>
          <a:ln/>
        </p:spPr>
        <p:txBody>
          <a:bodyPr/>
          <a:lstStyle>
            <a:lvl1pPr>
              <a:defRPr/>
            </a:lvl1pPr>
          </a:lstStyle>
          <a:p>
            <a:pPr>
              <a:defRPr/>
            </a:pPr>
            <a:r>
              <a:rPr lang="pt-BR"/>
              <a:t>DEUS OENDO Lecturer KMTC</a:t>
            </a:r>
            <a:endParaRPr lang="en-US"/>
          </a:p>
        </p:txBody>
      </p:sp>
      <p:sp>
        <p:nvSpPr>
          <p:cNvPr id="6" name="Rectangle 30">
            <a:extLst>
              <a:ext uri="{FF2B5EF4-FFF2-40B4-BE49-F238E27FC236}">
                <a16:creationId xmlns:a16="http://schemas.microsoft.com/office/drawing/2014/main" id="{A6EAD552-07FB-4143-8F53-71A605443233}"/>
              </a:ext>
            </a:extLst>
          </p:cNvPr>
          <p:cNvSpPr>
            <a:spLocks noGrp="1" noChangeArrowheads="1"/>
          </p:cNvSpPr>
          <p:nvPr>
            <p:ph type="sldNum" sz="quarter" idx="12"/>
          </p:nvPr>
        </p:nvSpPr>
        <p:spPr>
          <a:ln/>
        </p:spPr>
        <p:txBody>
          <a:bodyPr/>
          <a:lstStyle>
            <a:lvl1pPr>
              <a:defRPr/>
            </a:lvl1pPr>
          </a:lstStyle>
          <a:p>
            <a:fld id="{D6C2214C-FD3F-4E5A-B564-24F61D074CE6}" type="slidenum">
              <a:rPr lang="en-US" altLang="en-US"/>
              <a:pPr/>
              <a:t>‹#›</a:t>
            </a:fld>
            <a:endParaRPr lang="en-US" altLang="en-US"/>
          </a:p>
        </p:txBody>
      </p:sp>
    </p:spTree>
    <p:extLst>
      <p:ext uri="{BB962C8B-B14F-4D97-AF65-F5344CB8AC3E}">
        <p14:creationId xmlns:p14="http://schemas.microsoft.com/office/powerpoint/2010/main" val="3477217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24550" y="152400"/>
            <a:ext cx="192405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152400"/>
            <a:ext cx="56197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a:extLst>
              <a:ext uri="{FF2B5EF4-FFF2-40B4-BE49-F238E27FC236}">
                <a16:creationId xmlns:a16="http://schemas.microsoft.com/office/drawing/2014/main" id="{50C3E06C-8F8C-4667-842A-805C66355643}"/>
              </a:ext>
            </a:extLst>
          </p:cNvPr>
          <p:cNvSpPr>
            <a:spLocks noGrp="1" noChangeArrowheads="1"/>
          </p:cNvSpPr>
          <p:nvPr>
            <p:ph type="dt" sz="half" idx="10"/>
          </p:nvPr>
        </p:nvSpPr>
        <p:spPr>
          <a:ln/>
        </p:spPr>
        <p:txBody>
          <a:bodyPr/>
          <a:lstStyle>
            <a:lvl1pPr>
              <a:defRPr/>
            </a:lvl1pPr>
          </a:lstStyle>
          <a:p>
            <a:pPr>
              <a:defRPr/>
            </a:pPr>
            <a:fld id="{1FCF33D7-37B3-49BE-BEAF-66F08373B117}" type="datetime2">
              <a:rPr lang="en-US"/>
              <a:pPr>
                <a:defRPr/>
              </a:pPr>
              <a:t>Thursday, September 3, 2020</a:t>
            </a:fld>
            <a:endParaRPr lang="en-US"/>
          </a:p>
        </p:txBody>
      </p:sp>
      <p:sp>
        <p:nvSpPr>
          <p:cNvPr id="5" name="Rectangle 29">
            <a:extLst>
              <a:ext uri="{FF2B5EF4-FFF2-40B4-BE49-F238E27FC236}">
                <a16:creationId xmlns:a16="http://schemas.microsoft.com/office/drawing/2014/main" id="{C5CA6175-5A71-414C-84EA-C0C87283D724}"/>
              </a:ext>
            </a:extLst>
          </p:cNvPr>
          <p:cNvSpPr>
            <a:spLocks noGrp="1" noChangeArrowheads="1"/>
          </p:cNvSpPr>
          <p:nvPr>
            <p:ph type="ftr" sz="quarter" idx="11"/>
          </p:nvPr>
        </p:nvSpPr>
        <p:spPr>
          <a:ln/>
        </p:spPr>
        <p:txBody>
          <a:bodyPr/>
          <a:lstStyle>
            <a:lvl1pPr>
              <a:defRPr/>
            </a:lvl1pPr>
          </a:lstStyle>
          <a:p>
            <a:pPr>
              <a:defRPr/>
            </a:pPr>
            <a:r>
              <a:rPr lang="pt-BR"/>
              <a:t>DEUS OENDO Lecturer KMTC</a:t>
            </a:r>
            <a:endParaRPr lang="en-US"/>
          </a:p>
        </p:txBody>
      </p:sp>
      <p:sp>
        <p:nvSpPr>
          <p:cNvPr id="6" name="Rectangle 30">
            <a:extLst>
              <a:ext uri="{FF2B5EF4-FFF2-40B4-BE49-F238E27FC236}">
                <a16:creationId xmlns:a16="http://schemas.microsoft.com/office/drawing/2014/main" id="{01779513-5531-49F7-A4E0-DEC46BCCC1A8}"/>
              </a:ext>
            </a:extLst>
          </p:cNvPr>
          <p:cNvSpPr>
            <a:spLocks noGrp="1" noChangeArrowheads="1"/>
          </p:cNvSpPr>
          <p:nvPr>
            <p:ph type="sldNum" sz="quarter" idx="12"/>
          </p:nvPr>
        </p:nvSpPr>
        <p:spPr>
          <a:ln/>
        </p:spPr>
        <p:txBody>
          <a:bodyPr/>
          <a:lstStyle>
            <a:lvl1pPr>
              <a:defRPr/>
            </a:lvl1pPr>
          </a:lstStyle>
          <a:p>
            <a:fld id="{BA7FCF69-C74B-4066-B2D4-7213801CAE85}" type="slidenum">
              <a:rPr lang="en-US" altLang="en-US"/>
              <a:pPr/>
              <a:t>‹#›</a:t>
            </a:fld>
            <a:endParaRPr lang="en-US" altLang="en-US"/>
          </a:p>
        </p:txBody>
      </p:sp>
    </p:spTree>
    <p:extLst>
      <p:ext uri="{BB962C8B-B14F-4D97-AF65-F5344CB8AC3E}">
        <p14:creationId xmlns:p14="http://schemas.microsoft.com/office/powerpoint/2010/main" val="31104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a:extLst>
              <a:ext uri="{FF2B5EF4-FFF2-40B4-BE49-F238E27FC236}">
                <a16:creationId xmlns:a16="http://schemas.microsoft.com/office/drawing/2014/main" id="{5B414F90-7545-43B5-B87D-0D42F2FDB58D}"/>
              </a:ext>
            </a:extLst>
          </p:cNvPr>
          <p:cNvSpPr>
            <a:spLocks noGrp="1" noChangeArrowheads="1"/>
          </p:cNvSpPr>
          <p:nvPr>
            <p:ph type="dt" sz="half" idx="10"/>
          </p:nvPr>
        </p:nvSpPr>
        <p:spPr>
          <a:ln/>
        </p:spPr>
        <p:txBody>
          <a:bodyPr/>
          <a:lstStyle>
            <a:lvl1pPr>
              <a:defRPr/>
            </a:lvl1pPr>
          </a:lstStyle>
          <a:p>
            <a:pPr>
              <a:defRPr/>
            </a:pPr>
            <a:fld id="{C78289F4-440B-4F5F-8958-80481617B9CE}" type="datetime2">
              <a:rPr lang="en-US"/>
              <a:pPr>
                <a:defRPr/>
              </a:pPr>
              <a:t>Thursday, September 3, 2020</a:t>
            </a:fld>
            <a:endParaRPr lang="en-US"/>
          </a:p>
        </p:txBody>
      </p:sp>
      <p:sp>
        <p:nvSpPr>
          <p:cNvPr id="5" name="Rectangle 29">
            <a:extLst>
              <a:ext uri="{FF2B5EF4-FFF2-40B4-BE49-F238E27FC236}">
                <a16:creationId xmlns:a16="http://schemas.microsoft.com/office/drawing/2014/main" id="{CCDACC22-A8AC-4B75-A5D9-33D802186155}"/>
              </a:ext>
            </a:extLst>
          </p:cNvPr>
          <p:cNvSpPr>
            <a:spLocks noGrp="1" noChangeArrowheads="1"/>
          </p:cNvSpPr>
          <p:nvPr>
            <p:ph type="ftr" sz="quarter" idx="11"/>
          </p:nvPr>
        </p:nvSpPr>
        <p:spPr>
          <a:ln/>
        </p:spPr>
        <p:txBody>
          <a:bodyPr/>
          <a:lstStyle>
            <a:lvl1pPr>
              <a:defRPr/>
            </a:lvl1pPr>
          </a:lstStyle>
          <a:p>
            <a:pPr>
              <a:defRPr/>
            </a:pPr>
            <a:r>
              <a:rPr lang="pt-BR"/>
              <a:t>DEUS OENDO Lecturer KMTC</a:t>
            </a:r>
            <a:endParaRPr lang="en-US"/>
          </a:p>
        </p:txBody>
      </p:sp>
      <p:sp>
        <p:nvSpPr>
          <p:cNvPr id="6" name="Rectangle 30">
            <a:extLst>
              <a:ext uri="{FF2B5EF4-FFF2-40B4-BE49-F238E27FC236}">
                <a16:creationId xmlns:a16="http://schemas.microsoft.com/office/drawing/2014/main" id="{2D1A2489-BD16-44F3-9A3B-B18440D90225}"/>
              </a:ext>
            </a:extLst>
          </p:cNvPr>
          <p:cNvSpPr>
            <a:spLocks noGrp="1" noChangeArrowheads="1"/>
          </p:cNvSpPr>
          <p:nvPr>
            <p:ph type="sldNum" sz="quarter" idx="12"/>
          </p:nvPr>
        </p:nvSpPr>
        <p:spPr>
          <a:ln/>
        </p:spPr>
        <p:txBody>
          <a:bodyPr/>
          <a:lstStyle>
            <a:lvl1pPr>
              <a:defRPr/>
            </a:lvl1pPr>
          </a:lstStyle>
          <a:p>
            <a:fld id="{09AF44D2-AEA4-4204-9348-E2E393CC2503}" type="slidenum">
              <a:rPr lang="en-US" altLang="en-US"/>
              <a:pPr/>
              <a:t>‹#›</a:t>
            </a:fld>
            <a:endParaRPr lang="en-US" altLang="en-US"/>
          </a:p>
        </p:txBody>
      </p:sp>
    </p:spTree>
    <p:extLst>
      <p:ext uri="{BB962C8B-B14F-4D97-AF65-F5344CB8AC3E}">
        <p14:creationId xmlns:p14="http://schemas.microsoft.com/office/powerpoint/2010/main" val="135098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8">
            <a:extLst>
              <a:ext uri="{FF2B5EF4-FFF2-40B4-BE49-F238E27FC236}">
                <a16:creationId xmlns:a16="http://schemas.microsoft.com/office/drawing/2014/main" id="{3E8A5282-92B4-47C7-95C7-796A8F2325A9}"/>
              </a:ext>
            </a:extLst>
          </p:cNvPr>
          <p:cNvSpPr>
            <a:spLocks noGrp="1" noChangeArrowheads="1"/>
          </p:cNvSpPr>
          <p:nvPr>
            <p:ph type="dt" sz="half" idx="10"/>
          </p:nvPr>
        </p:nvSpPr>
        <p:spPr>
          <a:ln/>
        </p:spPr>
        <p:txBody>
          <a:bodyPr/>
          <a:lstStyle>
            <a:lvl1pPr>
              <a:defRPr/>
            </a:lvl1pPr>
          </a:lstStyle>
          <a:p>
            <a:pPr>
              <a:defRPr/>
            </a:pPr>
            <a:fld id="{51C59CEE-B6CE-4E8C-A8BB-5A1682A8936B}" type="datetime2">
              <a:rPr lang="en-US"/>
              <a:pPr>
                <a:defRPr/>
              </a:pPr>
              <a:t>Thursday, September 3, 2020</a:t>
            </a:fld>
            <a:endParaRPr lang="en-US"/>
          </a:p>
        </p:txBody>
      </p:sp>
      <p:sp>
        <p:nvSpPr>
          <p:cNvPr id="5" name="Rectangle 29">
            <a:extLst>
              <a:ext uri="{FF2B5EF4-FFF2-40B4-BE49-F238E27FC236}">
                <a16:creationId xmlns:a16="http://schemas.microsoft.com/office/drawing/2014/main" id="{E1975789-1461-46F2-9139-4D2E301FB6CA}"/>
              </a:ext>
            </a:extLst>
          </p:cNvPr>
          <p:cNvSpPr>
            <a:spLocks noGrp="1" noChangeArrowheads="1"/>
          </p:cNvSpPr>
          <p:nvPr>
            <p:ph type="ftr" sz="quarter" idx="11"/>
          </p:nvPr>
        </p:nvSpPr>
        <p:spPr>
          <a:ln/>
        </p:spPr>
        <p:txBody>
          <a:bodyPr/>
          <a:lstStyle>
            <a:lvl1pPr>
              <a:defRPr/>
            </a:lvl1pPr>
          </a:lstStyle>
          <a:p>
            <a:pPr>
              <a:defRPr/>
            </a:pPr>
            <a:r>
              <a:rPr lang="pt-BR"/>
              <a:t>DEUS OENDO Lecturer KMTC</a:t>
            </a:r>
            <a:endParaRPr lang="en-US"/>
          </a:p>
        </p:txBody>
      </p:sp>
      <p:sp>
        <p:nvSpPr>
          <p:cNvPr id="6" name="Rectangle 30">
            <a:extLst>
              <a:ext uri="{FF2B5EF4-FFF2-40B4-BE49-F238E27FC236}">
                <a16:creationId xmlns:a16="http://schemas.microsoft.com/office/drawing/2014/main" id="{E8E427B3-E0C6-4F6A-AF97-E830026BD0B3}"/>
              </a:ext>
            </a:extLst>
          </p:cNvPr>
          <p:cNvSpPr>
            <a:spLocks noGrp="1" noChangeArrowheads="1"/>
          </p:cNvSpPr>
          <p:nvPr>
            <p:ph type="sldNum" sz="quarter" idx="12"/>
          </p:nvPr>
        </p:nvSpPr>
        <p:spPr>
          <a:ln/>
        </p:spPr>
        <p:txBody>
          <a:bodyPr/>
          <a:lstStyle>
            <a:lvl1pPr>
              <a:defRPr/>
            </a:lvl1pPr>
          </a:lstStyle>
          <a:p>
            <a:fld id="{DE59D784-3691-4225-99B5-1A4FF957156E}" type="slidenum">
              <a:rPr lang="en-US" altLang="en-US"/>
              <a:pPr/>
              <a:t>‹#›</a:t>
            </a:fld>
            <a:endParaRPr lang="en-US" altLang="en-US"/>
          </a:p>
        </p:txBody>
      </p:sp>
    </p:spTree>
    <p:extLst>
      <p:ext uri="{BB962C8B-B14F-4D97-AF65-F5344CB8AC3E}">
        <p14:creationId xmlns:p14="http://schemas.microsoft.com/office/powerpoint/2010/main" val="1957060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447800"/>
            <a:ext cx="3771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76700" y="1447800"/>
            <a:ext cx="3771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
            <a:extLst>
              <a:ext uri="{FF2B5EF4-FFF2-40B4-BE49-F238E27FC236}">
                <a16:creationId xmlns:a16="http://schemas.microsoft.com/office/drawing/2014/main" id="{1747317C-15B7-472B-9826-6FDFB7302426}"/>
              </a:ext>
            </a:extLst>
          </p:cNvPr>
          <p:cNvSpPr>
            <a:spLocks noGrp="1" noChangeArrowheads="1"/>
          </p:cNvSpPr>
          <p:nvPr>
            <p:ph type="dt" sz="half" idx="10"/>
          </p:nvPr>
        </p:nvSpPr>
        <p:spPr>
          <a:ln/>
        </p:spPr>
        <p:txBody>
          <a:bodyPr/>
          <a:lstStyle>
            <a:lvl1pPr>
              <a:defRPr/>
            </a:lvl1pPr>
          </a:lstStyle>
          <a:p>
            <a:pPr>
              <a:defRPr/>
            </a:pPr>
            <a:fld id="{0C05E90F-E9FD-4A11-93BE-50187D142A2E}" type="datetime2">
              <a:rPr lang="en-US"/>
              <a:pPr>
                <a:defRPr/>
              </a:pPr>
              <a:t>Thursday, September 3, 2020</a:t>
            </a:fld>
            <a:endParaRPr lang="en-US"/>
          </a:p>
        </p:txBody>
      </p:sp>
      <p:sp>
        <p:nvSpPr>
          <p:cNvPr id="6" name="Rectangle 29">
            <a:extLst>
              <a:ext uri="{FF2B5EF4-FFF2-40B4-BE49-F238E27FC236}">
                <a16:creationId xmlns:a16="http://schemas.microsoft.com/office/drawing/2014/main" id="{BB007B17-DE1D-41C7-8629-CA4247593FA0}"/>
              </a:ext>
            </a:extLst>
          </p:cNvPr>
          <p:cNvSpPr>
            <a:spLocks noGrp="1" noChangeArrowheads="1"/>
          </p:cNvSpPr>
          <p:nvPr>
            <p:ph type="ftr" sz="quarter" idx="11"/>
          </p:nvPr>
        </p:nvSpPr>
        <p:spPr>
          <a:ln/>
        </p:spPr>
        <p:txBody>
          <a:bodyPr/>
          <a:lstStyle>
            <a:lvl1pPr>
              <a:defRPr/>
            </a:lvl1pPr>
          </a:lstStyle>
          <a:p>
            <a:pPr>
              <a:defRPr/>
            </a:pPr>
            <a:r>
              <a:rPr lang="pt-BR"/>
              <a:t>DEUS OENDO Lecturer KMTC</a:t>
            </a:r>
            <a:endParaRPr lang="en-US"/>
          </a:p>
        </p:txBody>
      </p:sp>
      <p:sp>
        <p:nvSpPr>
          <p:cNvPr id="7" name="Rectangle 30">
            <a:extLst>
              <a:ext uri="{FF2B5EF4-FFF2-40B4-BE49-F238E27FC236}">
                <a16:creationId xmlns:a16="http://schemas.microsoft.com/office/drawing/2014/main" id="{586AF552-C09E-4175-A430-1B9B12242EDD}"/>
              </a:ext>
            </a:extLst>
          </p:cNvPr>
          <p:cNvSpPr>
            <a:spLocks noGrp="1" noChangeArrowheads="1"/>
          </p:cNvSpPr>
          <p:nvPr>
            <p:ph type="sldNum" sz="quarter" idx="12"/>
          </p:nvPr>
        </p:nvSpPr>
        <p:spPr>
          <a:ln/>
        </p:spPr>
        <p:txBody>
          <a:bodyPr/>
          <a:lstStyle>
            <a:lvl1pPr>
              <a:defRPr/>
            </a:lvl1pPr>
          </a:lstStyle>
          <a:p>
            <a:fld id="{DABA14EC-7D90-4DCA-942A-9996BA9135AE}" type="slidenum">
              <a:rPr lang="en-US" altLang="en-US"/>
              <a:pPr/>
              <a:t>‹#›</a:t>
            </a:fld>
            <a:endParaRPr lang="en-US" altLang="en-US"/>
          </a:p>
        </p:txBody>
      </p:sp>
    </p:spTree>
    <p:extLst>
      <p:ext uri="{BB962C8B-B14F-4D97-AF65-F5344CB8AC3E}">
        <p14:creationId xmlns:p14="http://schemas.microsoft.com/office/powerpoint/2010/main" val="917312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8">
            <a:extLst>
              <a:ext uri="{FF2B5EF4-FFF2-40B4-BE49-F238E27FC236}">
                <a16:creationId xmlns:a16="http://schemas.microsoft.com/office/drawing/2014/main" id="{17CBB7C3-85A9-4AE0-85EA-F862DDB63269}"/>
              </a:ext>
            </a:extLst>
          </p:cNvPr>
          <p:cNvSpPr>
            <a:spLocks noGrp="1" noChangeArrowheads="1"/>
          </p:cNvSpPr>
          <p:nvPr>
            <p:ph type="dt" sz="half" idx="10"/>
          </p:nvPr>
        </p:nvSpPr>
        <p:spPr>
          <a:ln/>
        </p:spPr>
        <p:txBody>
          <a:bodyPr/>
          <a:lstStyle>
            <a:lvl1pPr>
              <a:defRPr/>
            </a:lvl1pPr>
          </a:lstStyle>
          <a:p>
            <a:pPr>
              <a:defRPr/>
            </a:pPr>
            <a:fld id="{3BA6A31A-3BA0-4749-A155-7DBE582B4438}" type="datetime2">
              <a:rPr lang="en-US"/>
              <a:pPr>
                <a:defRPr/>
              </a:pPr>
              <a:t>Thursday, September 3, 2020</a:t>
            </a:fld>
            <a:endParaRPr lang="en-US"/>
          </a:p>
        </p:txBody>
      </p:sp>
      <p:sp>
        <p:nvSpPr>
          <p:cNvPr id="8" name="Rectangle 29">
            <a:extLst>
              <a:ext uri="{FF2B5EF4-FFF2-40B4-BE49-F238E27FC236}">
                <a16:creationId xmlns:a16="http://schemas.microsoft.com/office/drawing/2014/main" id="{94FC64F0-4CF5-46E5-8089-9BD52930B1E6}"/>
              </a:ext>
            </a:extLst>
          </p:cNvPr>
          <p:cNvSpPr>
            <a:spLocks noGrp="1" noChangeArrowheads="1"/>
          </p:cNvSpPr>
          <p:nvPr>
            <p:ph type="ftr" sz="quarter" idx="11"/>
          </p:nvPr>
        </p:nvSpPr>
        <p:spPr>
          <a:ln/>
        </p:spPr>
        <p:txBody>
          <a:bodyPr/>
          <a:lstStyle>
            <a:lvl1pPr>
              <a:defRPr/>
            </a:lvl1pPr>
          </a:lstStyle>
          <a:p>
            <a:pPr>
              <a:defRPr/>
            </a:pPr>
            <a:r>
              <a:rPr lang="pt-BR"/>
              <a:t>DEUS OENDO Lecturer KMTC</a:t>
            </a:r>
            <a:endParaRPr lang="en-US"/>
          </a:p>
        </p:txBody>
      </p:sp>
      <p:sp>
        <p:nvSpPr>
          <p:cNvPr id="9" name="Rectangle 30">
            <a:extLst>
              <a:ext uri="{FF2B5EF4-FFF2-40B4-BE49-F238E27FC236}">
                <a16:creationId xmlns:a16="http://schemas.microsoft.com/office/drawing/2014/main" id="{0EFA2921-922F-4C06-A86E-E567479EB5E9}"/>
              </a:ext>
            </a:extLst>
          </p:cNvPr>
          <p:cNvSpPr>
            <a:spLocks noGrp="1" noChangeArrowheads="1"/>
          </p:cNvSpPr>
          <p:nvPr>
            <p:ph type="sldNum" sz="quarter" idx="12"/>
          </p:nvPr>
        </p:nvSpPr>
        <p:spPr>
          <a:ln/>
        </p:spPr>
        <p:txBody>
          <a:bodyPr/>
          <a:lstStyle>
            <a:lvl1pPr>
              <a:defRPr/>
            </a:lvl1pPr>
          </a:lstStyle>
          <a:p>
            <a:fld id="{427809C1-C088-4C11-BC99-5830767A3EB3}" type="slidenum">
              <a:rPr lang="en-US" altLang="en-US"/>
              <a:pPr/>
              <a:t>‹#›</a:t>
            </a:fld>
            <a:endParaRPr lang="en-US" altLang="en-US"/>
          </a:p>
        </p:txBody>
      </p:sp>
    </p:spTree>
    <p:extLst>
      <p:ext uri="{BB962C8B-B14F-4D97-AF65-F5344CB8AC3E}">
        <p14:creationId xmlns:p14="http://schemas.microsoft.com/office/powerpoint/2010/main" val="338896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8">
            <a:extLst>
              <a:ext uri="{FF2B5EF4-FFF2-40B4-BE49-F238E27FC236}">
                <a16:creationId xmlns:a16="http://schemas.microsoft.com/office/drawing/2014/main" id="{64B3BDC9-DE6E-4421-A9FE-B121F14EFEAB}"/>
              </a:ext>
            </a:extLst>
          </p:cNvPr>
          <p:cNvSpPr>
            <a:spLocks noGrp="1" noChangeArrowheads="1"/>
          </p:cNvSpPr>
          <p:nvPr>
            <p:ph type="dt" sz="half" idx="10"/>
          </p:nvPr>
        </p:nvSpPr>
        <p:spPr>
          <a:ln/>
        </p:spPr>
        <p:txBody>
          <a:bodyPr/>
          <a:lstStyle>
            <a:lvl1pPr>
              <a:defRPr/>
            </a:lvl1pPr>
          </a:lstStyle>
          <a:p>
            <a:pPr>
              <a:defRPr/>
            </a:pPr>
            <a:fld id="{26901F95-0A08-4C74-BF28-E602E8E94F0F}" type="datetime2">
              <a:rPr lang="en-US"/>
              <a:pPr>
                <a:defRPr/>
              </a:pPr>
              <a:t>Thursday, September 3, 2020</a:t>
            </a:fld>
            <a:endParaRPr lang="en-US"/>
          </a:p>
        </p:txBody>
      </p:sp>
      <p:sp>
        <p:nvSpPr>
          <p:cNvPr id="4" name="Rectangle 29">
            <a:extLst>
              <a:ext uri="{FF2B5EF4-FFF2-40B4-BE49-F238E27FC236}">
                <a16:creationId xmlns:a16="http://schemas.microsoft.com/office/drawing/2014/main" id="{C6131803-5757-4BE1-901E-36A4E75F27C3}"/>
              </a:ext>
            </a:extLst>
          </p:cNvPr>
          <p:cNvSpPr>
            <a:spLocks noGrp="1" noChangeArrowheads="1"/>
          </p:cNvSpPr>
          <p:nvPr>
            <p:ph type="ftr" sz="quarter" idx="11"/>
          </p:nvPr>
        </p:nvSpPr>
        <p:spPr>
          <a:ln/>
        </p:spPr>
        <p:txBody>
          <a:bodyPr/>
          <a:lstStyle>
            <a:lvl1pPr>
              <a:defRPr/>
            </a:lvl1pPr>
          </a:lstStyle>
          <a:p>
            <a:pPr>
              <a:defRPr/>
            </a:pPr>
            <a:r>
              <a:rPr lang="pt-BR"/>
              <a:t>DEUS OENDO Lecturer KMTC</a:t>
            </a:r>
            <a:endParaRPr lang="en-US"/>
          </a:p>
        </p:txBody>
      </p:sp>
      <p:sp>
        <p:nvSpPr>
          <p:cNvPr id="5" name="Rectangle 30">
            <a:extLst>
              <a:ext uri="{FF2B5EF4-FFF2-40B4-BE49-F238E27FC236}">
                <a16:creationId xmlns:a16="http://schemas.microsoft.com/office/drawing/2014/main" id="{14D06E33-243D-4C0E-B647-E3C5A18EDA75}"/>
              </a:ext>
            </a:extLst>
          </p:cNvPr>
          <p:cNvSpPr>
            <a:spLocks noGrp="1" noChangeArrowheads="1"/>
          </p:cNvSpPr>
          <p:nvPr>
            <p:ph type="sldNum" sz="quarter" idx="12"/>
          </p:nvPr>
        </p:nvSpPr>
        <p:spPr>
          <a:ln/>
        </p:spPr>
        <p:txBody>
          <a:bodyPr/>
          <a:lstStyle>
            <a:lvl1pPr>
              <a:defRPr/>
            </a:lvl1pPr>
          </a:lstStyle>
          <a:p>
            <a:fld id="{4F5EAA49-8533-44BD-80D3-D7A7B62A446E}" type="slidenum">
              <a:rPr lang="en-US" altLang="en-US"/>
              <a:pPr/>
              <a:t>‹#›</a:t>
            </a:fld>
            <a:endParaRPr lang="en-US" altLang="en-US"/>
          </a:p>
        </p:txBody>
      </p:sp>
    </p:spTree>
    <p:extLst>
      <p:ext uri="{BB962C8B-B14F-4D97-AF65-F5344CB8AC3E}">
        <p14:creationId xmlns:p14="http://schemas.microsoft.com/office/powerpoint/2010/main" val="243198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a:extLst>
              <a:ext uri="{FF2B5EF4-FFF2-40B4-BE49-F238E27FC236}">
                <a16:creationId xmlns:a16="http://schemas.microsoft.com/office/drawing/2014/main" id="{7702EE03-0655-4A97-819D-677EBDFB1B56}"/>
              </a:ext>
            </a:extLst>
          </p:cNvPr>
          <p:cNvSpPr>
            <a:spLocks noGrp="1" noChangeArrowheads="1"/>
          </p:cNvSpPr>
          <p:nvPr>
            <p:ph type="dt" sz="half" idx="10"/>
          </p:nvPr>
        </p:nvSpPr>
        <p:spPr>
          <a:ln/>
        </p:spPr>
        <p:txBody>
          <a:bodyPr/>
          <a:lstStyle>
            <a:lvl1pPr>
              <a:defRPr/>
            </a:lvl1pPr>
          </a:lstStyle>
          <a:p>
            <a:pPr>
              <a:defRPr/>
            </a:pPr>
            <a:fld id="{BC15C118-A20C-4B85-A017-F73148C69203}" type="datetime2">
              <a:rPr lang="en-US"/>
              <a:pPr>
                <a:defRPr/>
              </a:pPr>
              <a:t>Thursday, September 3, 2020</a:t>
            </a:fld>
            <a:endParaRPr lang="en-US"/>
          </a:p>
        </p:txBody>
      </p:sp>
      <p:sp>
        <p:nvSpPr>
          <p:cNvPr id="3" name="Rectangle 29">
            <a:extLst>
              <a:ext uri="{FF2B5EF4-FFF2-40B4-BE49-F238E27FC236}">
                <a16:creationId xmlns:a16="http://schemas.microsoft.com/office/drawing/2014/main" id="{26F91268-FFA3-4A73-8287-BDCC25118CA1}"/>
              </a:ext>
            </a:extLst>
          </p:cNvPr>
          <p:cNvSpPr>
            <a:spLocks noGrp="1" noChangeArrowheads="1"/>
          </p:cNvSpPr>
          <p:nvPr>
            <p:ph type="ftr" sz="quarter" idx="11"/>
          </p:nvPr>
        </p:nvSpPr>
        <p:spPr>
          <a:ln/>
        </p:spPr>
        <p:txBody>
          <a:bodyPr/>
          <a:lstStyle>
            <a:lvl1pPr>
              <a:defRPr/>
            </a:lvl1pPr>
          </a:lstStyle>
          <a:p>
            <a:pPr>
              <a:defRPr/>
            </a:pPr>
            <a:r>
              <a:rPr lang="pt-BR"/>
              <a:t>DEUS OENDO Lecturer KMTC</a:t>
            </a:r>
            <a:endParaRPr lang="en-US"/>
          </a:p>
        </p:txBody>
      </p:sp>
      <p:sp>
        <p:nvSpPr>
          <p:cNvPr id="4" name="Rectangle 30">
            <a:extLst>
              <a:ext uri="{FF2B5EF4-FFF2-40B4-BE49-F238E27FC236}">
                <a16:creationId xmlns:a16="http://schemas.microsoft.com/office/drawing/2014/main" id="{553F7360-85A8-45AC-AE85-F5F78F88480A}"/>
              </a:ext>
            </a:extLst>
          </p:cNvPr>
          <p:cNvSpPr>
            <a:spLocks noGrp="1" noChangeArrowheads="1"/>
          </p:cNvSpPr>
          <p:nvPr>
            <p:ph type="sldNum" sz="quarter" idx="12"/>
          </p:nvPr>
        </p:nvSpPr>
        <p:spPr>
          <a:ln/>
        </p:spPr>
        <p:txBody>
          <a:bodyPr/>
          <a:lstStyle>
            <a:lvl1pPr>
              <a:defRPr/>
            </a:lvl1pPr>
          </a:lstStyle>
          <a:p>
            <a:fld id="{8EC715A8-D5D1-4A69-9136-89E7AB0D2158}" type="slidenum">
              <a:rPr lang="en-US" altLang="en-US"/>
              <a:pPr/>
              <a:t>‹#›</a:t>
            </a:fld>
            <a:endParaRPr lang="en-US" altLang="en-US"/>
          </a:p>
        </p:txBody>
      </p:sp>
    </p:spTree>
    <p:extLst>
      <p:ext uri="{BB962C8B-B14F-4D97-AF65-F5344CB8AC3E}">
        <p14:creationId xmlns:p14="http://schemas.microsoft.com/office/powerpoint/2010/main" val="1771474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a:extLst>
              <a:ext uri="{FF2B5EF4-FFF2-40B4-BE49-F238E27FC236}">
                <a16:creationId xmlns:a16="http://schemas.microsoft.com/office/drawing/2014/main" id="{CE2F4D9F-DB4D-4CB3-AA9A-156AEBDED089}"/>
              </a:ext>
            </a:extLst>
          </p:cNvPr>
          <p:cNvSpPr>
            <a:spLocks noGrp="1" noChangeArrowheads="1"/>
          </p:cNvSpPr>
          <p:nvPr>
            <p:ph type="dt" sz="half" idx="10"/>
          </p:nvPr>
        </p:nvSpPr>
        <p:spPr>
          <a:ln/>
        </p:spPr>
        <p:txBody>
          <a:bodyPr/>
          <a:lstStyle>
            <a:lvl1pPr>
              <a:defRPr/>
            </a:lvl1pPr>
          </a:lstStyle>
          <a:p>
            <a:pPr>
              <a:defRPr/>
            </a:pPr>
            <a:fld id="{0A8DA816-B6B2-4C46-9390-932907E7A1DE}" type="datetime2">
              <a:rPr lang="en-US"/>
              <a:pPr>
                <a:defRPr/>
              </a:pPr>
              <a:t>Thursday, September 3, 2020</a:t>
            </a:fld>
            <a:endParaRPr lang="en-US"/>
          </a:p>
        </p:txBody>
      </p:sp>
      <p:sp>
        <p:nvSpPr>
          <p:cNvPr id="6" name="Rectangle 29">
            <a:extLst>
              <a:ext uri="{FF2B5EF4-FFF2-40B4-BE49-F238E27FC236}">
                <a16:creationId xmlns:a16="http://schemas.microsoft.com/office/drawing/2014/main" id="{C5B9367C-77F6-4860-9C9B-ADFEA7D37BC5}"/>
              </a:ext>
            </a:extLst>
          </p:cNvPr>
          <p:cNvSpPr>
            <a:spLocks noGrp="1" noChangeArrowheads="1"/>
          </p:cNvSpPr>
          <p:nvPr>
            <p:ph type="ftr" sz="quarter" idx="11"/>
          </p:nvPr>
        </p:nvSpPr>
        <p:spPr>
          <a:ln/>
        </p:spPr>
        <p:txBody>
          <a:bodyPr/>
          <a:lstStyle>
            <a:lvl1pPr>
              <a:defRPr/>
            </a:lvl1pPr>
          </a:lstStyle>
          <a:p>
            <a:pPr>
              <a:defRPr/>
            </a:pPr>
            <a:r>
              <a:rPr lang="pt-BR"/>
              <a:t>DEUS OENDO Lecturer KMTC</a:t>
            </a:r>
            <a:endParaRPr lang="en-US"/>
          </a:p>
        </p:txBody>
      </p:sp>
      <p:sp>
        <p:nvSpPr>
          <p:cNvPr id="7" name="Rectangle 30">
            <a:extLst>
              <a:ext uri="{FF2B5EF4-FFF2-40B4-BE49-F238E27FC236}">
                <a16:creationId xmlns:a16="http://schemas.microsoft.com/office/drawing/2014/main" id="{AA3AE6FC-89F2-4A01-8CF6-4BEA53671E14}"/>
              </a:ext>
            </a:extLst>
          </p:cNvPr>
          <p:cNvSpPr>
            <a:spLocks noGrp="1" noChangeArrowheads="1"/>
          </p:cNvSpPr>
          <p:nvPr>
            <p:ph type="sldNum" sz="quarter" idx="12"/>
          </p:nvPr>
        </p:nvSpPr>
        <p:spPr>
          <a:ln/>
        </p:spPr>
        <p:txBody>
          <a:bodyPr/>
          <a:lstStyle>
            <a:lvl1pPr>
              <a:defRPr/>
            </a:lvl1pPr>
          </a:lstStyle>
          <a:p>
            <a:fld id="{78249FF7-73AC-4F6F-A302-1378B364E13C}" type="slidenum">
              <a:rPr lang="en-US" altLang="en-US"/>
              <a:pPr/>
              <a:t>‹#›</a:t>
            </a:fld>
            <a:endParaRPr lang="en-US" altLang="en-US"/>
          </a:p>
        </p:txBody>
      </p:sp>
    </p:spTree>
    <p:extLst>
      <p:ext uri="{BB962C8B-B14F-4D97-AF65-F5344CB8AC3E}">
        <p14:creationId xmlns:p14="http://schemas.microsoft.com/office/powerpoint/2010/main" val="3613180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a:extLst>
              <a:ext uri="{FF2B5EF4-FFF2-40B4-BE49-F238E27FC236}">
                <a16:creationId xmlns:a16="http://schemas.microsoft.com/office/drawing/2014/main" id="{7035569A-3139-4492-8470-716E0212DC30}"/>
              </a:ext>
            </a:extLst>
          </p:cNvPr>
          <p:cNvSpPr>
            <a:spLocks noGrp="1" noChangeArrowheads="1"/>
          </p:cNvSpPr>
          <p:nvPr>
            <p:ph type="dt" sz="half" idx="10"/>
          </p:nvPr>
        </p:nvSpPr>
        <p:spPr>
          <a:ln/>
        </p:spPr>
        <p:txBody>
          <a:bodyPr/>
          <a:lstStyle>
            <a:lvl1pPr>
              <a:defRPr/>
            </a:lvl1pPr>
          </a:lstStyle>
          <a:p>
            <a:pPr>
              <a:defRPr/>
            </a:pPr>
            <a:fld id="{4225D2C6-B2C9-4BEC-9CD7-169896B7F2D0}" type="datetime2">
              <a:rPr lang="en-US"/>
              <a:pPr>
                <a:defRPr/>
              </a:pPr>
              <a:t>Thursday, September 3, 2020</a:t>
            </a:fld>
            <a:endParaRPr lang="en-US"/>
          </a:p>
        </p:txBody>
      </p:sp>
      <p:sp>
        <p:nvSpPr>
          <p:cNvPr id="6" name="Rectangle 29">
            <a:extLst>
              <a:ext uri="{FF2B5EF4-FFF2-40B4-BE49-F238E27FC236}">
                <a16:creationId xmlns:a16="http://schemas.microsoft.com/office/drawing/2014/main" id="{35CACDA9-62E8-41CF-9E13-FE73DD0561A7}"/>
              </a:ext>
            </a:extLst>
          </p:cNvPr>
          <p:cNvSpPr>
            <a:spLocks noGrp="1" noChangeArrowheads="1"/>
          </p:cNvSpPr>
          <p:nvPr>
            <p:ph type="ftr" sz="quarter" idx="11"/>
          </p:nvPr>
        </p:nvSpPr>
        <p:spPr>
          <a:ln/>
        </p:spPr>
        <p:txBody>
          <a:bodyPr/>
          <a:lstStyle>
            <a:lvl1pPr>
              <a:defRPr/>
            </a:lvl1pPr>
          </a:lstStyle>
          <a:p>
            <a:pPr>
              <a:defRPr/>
            </a:pPr>
            <a:r>
              <a:rPr lang="pt-BR"/>
              <a:t>DEUS OENDO Lecturer KMTC</a:t>
            </a:r>
            <a:endParaRPr lang="en-US"/>
          </a:p>
        </p:txBody>
      </p:sp>
      <p:sp>
        <p:nvSpPr>
          <p:cNvPr id="7" name="Rectangle 30">
            <a:extLst>
              <a:ext uri="{FF2B5EF4-FFF2-40B4-BE49-F238E27FC236}">
                <a16:creationId xmlns:a16="http://schemas.microsoft.com/office/drawing/2014/main" id="{C79E75E6-D2C8-4BB4-A808-D700913CE655}"/>
              </a:ext>
            </a:extLst>
          </p:cNvPr>
          <p:cNvSpPr>
            <a:spLocks noGrp="1" noChangeArrowheads="1"/>
          </p:cNvSpPr>
          <p:nvPr>
            <p:ph type="sldNum" sz="quarter" idx="12"/>
          </p:nvPr>
        </p:nvSpPr>
        <p:spPr>
          <a:ln/>
        </p:spPr>
        <p:txBody>
          <a:bodyPr/>
          <a:lstStyle>
            <a:lvl1pPr>
              <a:defRPr/>
            </a:lvl1pPr>
          </a:lstStyle>
          <a:p>
            <a:fld id="{5A21034C-235F-4506-8CA5-7FA77D3A64CF}" type="slidenum">
              <a:rPr lang="en-US" altLang="en-US"/>
              <a:pPr/>
              <a:t>‹#›</a:t>
            </a:fld>
            <a:endParaRPr lang="en-US" altLang="en-US"/>
          </a:p>
        </p:txBody>
      </p:sp>
    </p:spTree>
    <p:extLst>
      <p:ext uri="{BB962C8B-B14F-4D97-AF65-F5344CB8AC3E}">
        <p14:creationId xmlns:p14="http://schemas.microsoft.com/office/powerpoint/2010/main" val="3688141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CAC92BC-2BEF-4271-8570-50BF09C715E7}"/>
              </a:ext>
            </a:extLst>
          </p:cNvPr>
          <p:cNvSpPr>
            <a:spLocks noGrp="1" noChangeArrowheads="1"/>
          </p:cNvSpPr>
          <p:nvPr>
            <p:ph type="title"/>
          </p:nvPr>
        </p:nvSpPr>
        <p:spPr bwMode="auto">
          <a:xfrm>
            <a:off x="152400" y="152400"/>
            <a:ext cx="746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FB3BA19-CB69-4993-87B6-48DDCCB4FBD7}"/>
              </a:ext>
            </a:extLst>
          </p:cNvPr>
          <p:cNvSpPr>
            <a:spLocks noGrp="1" noChangeArrowheads="1"/>
          </p:cNvSpPr>
          <p:nvPr>
            <p:ph type="body" idx="1"/>
          </p:nvPr>
        </p:nvSpPr>
        <p:spPr bwMode="auto">
          <a:xfrm>
            <a:off x="152400" y="1447800"/>
            <a:ext cx="7696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2" name="Rectangle 28">
            <a:extLst>
              <a:ext uri="{FF2B5EF4-FFF2-40B4-BE49-F238E27FC236}">
                <a16:creationId xmlns:a16="http://schemas.microsoft.com/office/drawing/2014/main" id="{FE690A6D-C542-4412-BD56-B91EB66A9B61}"/>
              </a:ext>
            </a:extLst>
          </p:cNvPr>
          <p:cNvSpPr>
            <a:spLocks noGrp="1" noChangeArrowheads="1"/>
          </p:cNvSpPr>
          <p:nvPr>
            <p:ph type="dt" sz="half" idx="2"/>
          </p:nvPr>
        </p:nvSpPr>
        <p:spPr bwMode="auto">
          <a:xfrm>
            <a:off x="152400" y="6477000"/>
            <a:ext cx="240347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fld id="{ABACD5D8-F78A-47A7-A37B-17969A542D6B}" type="datetime2">
              <a:rPr lang="en-US"/>
              <a:pPr>
                <a:defRPr/>
              </a:pPr>
              <a:t>Thursday, September 3, 2020</a:t>
            </a:fld>
            <a:endParaRPr lang="en-US"/>
          </a:p>
        </p:txBody>
      </p:sp>
      <p:sp>
        <p:nvSpPr>
          <p:cNvPr id="1053" name="Rectangle 29">
            <a:extLst>
              <a:ext uri="{FF2B5EF4-FFF2-40B4-BE49-F238E27FC236}">
                <a16:creationId xmlns:a16="http://schemas.microsoft.com/office/drawing/2014/main" id="{DB642C13-F9CE-4B43-A874-5CEA05D8EAAC}"/>
              </a:ext>
            </a:extLst>
          </p:cNvPr>
          <p:cNvSpPr>
            <a:spLocks noGrp="1" noChangeArrowheads="1"/>
          </p:cNvSpPr>
          <p:nvPr>
            <p:ph type="ftr" sz="quarter" idx="3"/>
          </p:nvPr>
        </p:nvSpPr>
        <p:spPr bwMode="auto">
          <a:xfrm>
            <a:off x="2687638" y="64770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r>
              <a:rPr lang="pt-BR"/>
              <a:t>DEUS OENDO Lecturer KMTC</a:t>
            </a:r>
            <a:endParaRPr lang="en-US"/>
          </a:p>
        </p:txBody>
      </p:sp>
      <p:sp>
        <p:nvSpPr>
          <p:cNvPr id="1054" name="Rectangle 30">
            <a:extLst>
              <a:ext uri="{FF2B5EF4-FFF2-40B4-BE49-F238E27FC236}">
                <a16:creationId xmlns:a16="http://schemas.microsoft.com/office/drawing/2014/main" id="{82085DF5-A8C7-40A3-8D08-6859D1B162D3}"/>
              </a:ext>
            </a:extLst>
          </p:cNvPr>
          <p:cNvSpPr>
            <a:spLocks noGrp="1" noChangeArrowheads="1"/>
          </p:cNvSpPr>
          <p:nvPr>
            <p:ph type="sldNum" sz="quarter" idx="4"/>
          </p:nvPr>
        </p:nvSpPr>
        <p:spPr bwMode="auto">
          <a:xfrm>
            <a:off x="5715000" y="6477000"/>
            <a:ext cx="21717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fld id="{E10D5B31-A262-4930-BB0C-105CD2EAB61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16"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hdr="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hyperlink" Target="http://dictionary.reference.com/browse/energy" TargetMode="External" /><Relationship Id="rId2" Type="http://schemas.openxmlformats.org/officeDocument/2006/relationships/hyperlink" Target="http://dictionary.reference.com/browse/the" TargetMode="External" /><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6.xml.rels><?xml version="1.0" encoding="UTF-8" standalone="yes"?>
<Relationships xmlns="http://schemas.openxmlformats.org/package/2006/relationships"><Relationship Id="rId2" Type="http://schemas.openxmlformats.org/officeDocument/2006/relationships/hyperlink" Target="https://www.parents.com/health/parents-news-now/why-breastfeeding-your-baby-longer-could-mean-a-higher-iq/" TargetMode="External" /><Relationship Id="rId1" Type="http://schemas.openxmlformats.org/officeDocument/2006/relationships/slideLayout" Target="../slideLayouts/slideLayout2.xml" /></Relationships>
</file>

<file path=ppt/slides/_rels/slide137.xml.rels><?xml version="1.0" encoding="UTF-8" standalone="yes"?>
<Relationships xmlns="http://schemas.openxmlformats.org/package/2006/relationships"><Relationship Id="rId2" Type="http://schemas.openxmlformats.org/officeDocument/2006/relationships/hyperlink" Target="https://www.parents.com/health/obesity/all-about-childhood-obesity/" TargetMode="External" /><Relationship Id="rId1" Type="http://schemas.openxmlformats.org/officeDocument/2006/relationships/slideLayout" Target="../slideLayouts/slideLayout2.xml" /></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3.xml.rels><?xml version="1.0" encoding="UTF-8" standalone="yes"?>
<Relationships xmlns="http://schemas.openxmlformats.org/package/2006/relationships"><Relationship Id="rId2" Type="http://schemas.openxmlformats.org/officeDocument/2006/relationships/hyperlink" Target="https://www.apollohospitals.com/lets-talk-health/category/food-nutrition/" TargetMode="External" /><Relationship Id="rId1" Type="http://schemas.openxmlformats.org/officeDocument/2006/relationships/slideLayout" Target="../slideLayouts/slideLayout2.xml" /></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5.xml.rels><?xml version="1.0" encoding="UTF-8" standalone="yes"?>
<Relationships xmlns="http://schemas.openxmlformats.org/package/2006/relationships"><Relationship Id="rId2" Type="http://schemas.openxmlformats.org/officeDocument/2006/relationships/hyperlink" Target="https://buildinghealthyhabits.com/forum/2016/6/3/the-three-stages-of-weaning" TargetMode="External" /><Relationship Id="rId1" Type="http://schemas.openxmlformats.org/officeDocument/2006/relationships/slideLayout" Target="../slideLayouts/slideLayout2.xml" /></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Double_bond" TargetMode="External" /><Relationship Id="rId2" Type="http://schemas.openxmlformats.org/officeDocument/2006/relationships/hyperlink" Target="http://en.wikipedia.org/wiki/Covalent_bond" TargetMode="Externa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Nutrient" TargetMode="External" /><Relationship Id="rId2" Type="http://schemas.openxmlformats.org/officeDocument/2006/relationships/hyperlink" Target="http://en.wikipedia.org/wiki/Organic_compound" TargetMode="External" /><Relationship Id="rId1" Type="http://schemas.openxmlformats.org/officeDocument/2006/relationships/slideLayout" Target="../slideLayouts/slideLayout2.xml" /><Relationship Id="rId6" Type="http://schemas.openxmlformats.org/officeDocument/2006/relationships/image" Target="../media/image8.jpeg" /><Relationship Id="rId5" Type="http://schemas.openxmlformats.org/officeDocument/2006/relationships/hyperlink" Target="http://en.wikipedia.org/wiki/Biosynthesis" TargetMode="External" /><Relationship Id="rId4" Type="http://schemas.openxmlformats.org/officeDocument/2006/relationships/hyperlink" Target="http://en.wikipedia.org/wiki/Organism" TargetMode="Externa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8" Type="http://schemas.openxmlformats.org/officeDocument/2006/relationships/hyperlink" Target="http://en.wikipedia.org/wiki/Anemia" TargetMode="External" /><Relationship Id="rId3" Type="http://schemas.openxmlformats.org/officeDocument/2006/relationships/hyperlink" Target="http://en.wikipedia.org/wiki/Immune_system" TargetMode="External" /><Relationship Id="rId7" Type="http://schemas.openxmlformats.org/officeDocument/2006/relationships/hyperlink" Target="http://en.wikipedia.org/wiki/Red_blood_cell" TargetMode="External" /><Relationship Id="rId2" Type="http://schemas.openxmlformats.org/officeDocument/2006/relationships/hyperlink" Target="http://en.wikipedia.org/wiki/Metabolism" TargetMode="External" /><Relationship Id="rId1" Type="http://schemas.openxmlformats.org/officeDocument/2006/relationships/slideLayout" Target="../slideLayouts/slideLayout2.xml" /><Relationship Id="rId6" Type="http://schemas.openxmlformats.org/officeDocument/2006/relationships/hyperlink" Target="http://en.wikipedia.org/wiki/Cell_division" TargetMode="External" /><Relationship Id="rId5" Type="http://schemas.openxmlformats.org/officeDocument/2006/relationships/hyperlink" Target="http://en.wikipedia.org/wiki/Cell_growth" TargetMode="External" /><Relationship Id="rId4" Type="http://schemas.openxmlformats.org/officeDocument/2006/relationships/hyperlink" Target="http://en.wikipedia.org/wiki/Nervous_system" TargetMode="External" /><Relationship Id="rId9" Type="http://schemas.openxmlformats.org/officeDocument/2006/relationships/hyperlink" Target="http://en.wikipedia.org/wiki/Pancreatic_cancer" TargetMode="Externa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3" Type="http://schemas.openxmlformats.org/officeDocument/2006/relationships/hyperlink" Target="http://en.wikipedia.org/wiki/Oxidative_stress" TargetMode="External" /><Relationship Id="rId2" Type="http://schemas.openxmlformats.org/officeDocument/2006/relationships/hyperlink" Target="http://en.wikipedia.org/wiki/Antioxidant" TargetMode="External" /><Relationship Id="rId1" Type="http://schemas.openxmlformats.org/officeDocument/2006/relationships/slideLayout" Target="../slideLayouts/slideLayout2.xml" /><Relationship Id="rId5" Type="http://schemas.openxmlformats.org/officeDocument/2006/relationships/hyperlink" Target="http://en.wikipedia.org/wiki/Enzyme" TargetMode="External" /><Relationship Id="rId4" Type="http://schemas.openxmlformats.org/officeDocument/2006/relationships/hyperlink" Target="http://en.wikipedia.org/wiki/Cofactor_(biochemistry)" TargetMode="External" /></Relationships>
</file>

<file path=ppt/slides/_rels/slide54.xml.rels><?xml version="1.0" encoding="UTF-8" standalone="yes"?>
<Relationships xmlns="http://schemas.openxmlformats.org/package/2006/relationships"><Relationship Id="rId8" Type="http://schemas.openxmlformats.org/officeDocument/2006/relationships/hyperlink" Target="http://en.wikipedia.org/wiki/Spinach" TargetMode="External" /><Relationship Id="rId3" Type="http://schemas.openxmlformats.org/officeDocument/2006/relationships/hyperlink" Target="http://en.wikipedia.org/wiki/Lemons" TargetMode="External" /><Relationship Id="rId7" Type="http://schemas.openxmlformats.org/officeDocument/2006/relationships/hyperlink" Target="http://en.wikipedia.org/wiki/Cabbage" TargetMode="External" /><Relationship Id="rId2" Type="http://schemas.openxmlformats.org/officeDocument/2006/relationships/hyperlink" Target="http://en.wikipedia.org/wiki/Orange_(fruit)" TargetMode="External" /><Relationship Id="rId1" Type="http://schemas.openxmlformats.org/officeDocument/2006/relationships/slideLayout" Target="../slideLayouts/slideLayout2.xml" /><Relationship Id="rId6" Type="http://schemas.openxmlformats.org/officeDocument/2006/relationships/hyperlink" Target="http://en.wikipedia.org/wiki/Potatoes" TargetMode="External" /><Relationship Id="rId11" Type="http://schemas.openxmlformats.org/officeDocument/2006/relationships/hyperlink" Target="http://en.wikipedia.org/wiki/Soft_drink" TargetMode="External" /><Relationship Id="rId5" Type="http://schemas.openxmlformats.org/officeDocument/2006/relationships/hyperlink" Target="http://en.wikipedia.org/wiki/Broccoli" TargetMode="External" /><Relationship Id="rId10" Type="http://schemas.openxmlformats.org/officeDocument/2006/relationships/hyperlink" Target="http://en.wikipedia.org/wiki/Candy" TargetMode="External" /><Relationship Id="rId4" Type="http://schemas.openxmlformats.org/officeDocument/2006/relationships/hyperlink" Target="http://en.wikipedia.org/wiki/Carrots" TargetMode="External" /><Relationship Id="rId9" Type="http://schemas.openxmlformats.org/officeDocument/2006/relationships/hyperlink" Target="http://en.wikipedia.org/wiki/Paprika" TargetMode="External" /></Relationships>
</file>

<file path=ppt/slides/_rels/slide55.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3" Type="http://schemas.openxmlformats.org/officeDocument/2006/relationships/hyperlink" Target="http://www.purchon.com/biology/diet.htm#proteins" TargetMode="External" /><Relationship Id="rId2" Type="http://schemas.openxmlformats.org/officeDocument/2006/relationships/hyperlink" Target="http://www.purchon.com/biology/diet.htm#carbohydrates" TargetMode="External" /><Relationship Id="rId1" Type="http://schemas.openxmlformats.org/officeDocument/2006/relationships/slideLayout" Target="../slideLayouts/slideLayout2.xml" /><Relationship Id="rId5" Type="http://schemas.openxmlformats.org/officeDocument/2006/relationships/hyperlink" Target="http://www.purchon.com/biology/diet.htm#vitamins" TargetMode="External" /><Relationship Id="rId4" Type="http://schemas.openxmlformats.org/officeDocument/2006/relationships/hyperlink" Target="http://www.purchon.com/biology/diet.htm#fats" TargetMode="External" /></Relationships>
</file>

<file path=ppt/slides/_rels/slide86.xml.rels><?xml version="1.0" encoding="UTF-8" standalone="yes"?>
<Relationships xmlns="http://schemas.openxmlformats.org/package/2006/relationships"><Relationship Id="rId3" Type="http://schemas.openxmlformats.org/officeDocument/2006/relationships/hyperlink" Target="http://www.purchon.com/biology/diet.htm#fibre" TargetMode="External" /><Relationship Id="rId2" Type="http://schemas.openxmlformats.org/officeDocument/2006/relationships/hyperlink" Target="http://www.purchon.com/biology/diet.htm#minerals" TargetMode="External" /><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2.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7.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0DF2F96-7F6B-4A79-B244-5F9912B9BFC6}"/>
              </a:ext>
            </a:extLst>
          </p:cNvPr>
          <p:cNvSpPr>
            <a:spLocks noGrp="1"/>
          </p:cNvSpPr>
          <p:nvPr>
            <p:ph type="ctrTitle"/>
          </p:nvPr>
        </p:nvSpPr>
        <p:spPr>
          <a:xfrm>
            <a:off x="3429000" y="1905000"/>
            <a:ext cx="5715000" cy="1828800"/>
          </a:xfrm>
        </p:spPr>
        <p:txBody>
          <a:bodyPr/>
          <a:lstStyle/>
          <a:p>
            <a:pPr eaLnBrk="1" hangingPunct="1"/>
            <a:r>
              <a:rPr lang="en-US" altLang="en-US" sz="7200" b="1" u="sng"/>
              <a:t>NUTRITION</a:t>
            </a:r>
          </a:p>
        </p:txBody>
      </p:sp>
      <p:sp>
        <p:nvSpPr>
          <p:cNvPr id="5123" name="Subtitle 2">
            <a:extLst>
              <a:ext uri="{FF2B5EF4-FFF2-40B4-BE49-F238E27FC236}">
                <a16:creationId xmlns:a16="http://schemas.microsoft.com/office/drawing/2014/main" id="{B0FE268F-5E38-4983-A9B1-A9C73741A634}"/>
              </a:ext>
            </a:extLst>
          </p:cNvPr>
          <p:cNvSpPr>
            <a:spLocks noGrp="1"/>
          </p:cNvSpPr>
          <p:nvPr>
            <p:ph type="subTitle" idx="1"/>
          </p:nvPr>
        </p:nvSpPr>
        <p:spPr>
          <a:xfrm>
            <a:off x="1676400" y="4724400"/>
            <a:ext cx="6324600" cy="1752600"/>
          </a:xfrm>
        </p:spPr>
        <p:txBody>
          <a:bodyPr/>
          <a:lstStyle/>
          <a:p>
            <a:pPr eaLnBrk="1" hangingPunct="1">
              <a:lnSpc>
                <a:spcPct val="80000"/>
              </a:lnSpc>
            </a:pPr>
            <a:r>
              <a:rPr lang="en-US" altLang="en-US"/>
              <a:t>NAOMI NDIEMA</a:t>
            </a:r>
          </a:p>
        </p:txBody>
      </p:sp>
      <p:sp>
        <p:nvSpPr>
          <p:cNvPr id="5124" name="Date Placeholder 1">
            <a:extLst>
              <a:ext uri="{FF2B5EF4-FFF2-40B4-BE49-F238E27FC236}">
                <a16:creationId xmlns:a16="http://schemas.microsoft.com/office/drawing/2014/main" id="{207EC725-278D-4421-A8BF-21B49A540E5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40184EB-80D6-4AFA-864A-4EEB4F017B17}" type="datetime2">
              <a:rPr lang="en-US" altLang="en-US" sz="1400" smtClean="0"/>
              <a:pPr>
                <a:spcBef>
                  <a:spcPct val="0"/>
                </a:spcBef>
                <a:buClrTx/>
                <a:buFontTx/>
                <a:buNone/>
              </a:pPr>
              <a:t>Thursday, September 3, 2020</a:t>
            </a:fld>
            <a:endParaRPr lang="en-US" altLang="en-US" sz="1400"/>
          </a:p>
        </p:txBody>
      </p:sp>
      <p:sp>
        <p:nvSpPr>
          <p:cNvPr id="5125" name="Footer Placeholder 2">
            <a:extLst>
              <a:ext uri="{FF2B5EF4-FFF2-40B4-BE49-F238E27FC236}">
                <a16:creationId xmlns:a16="http://schemas.microsoft.com/office/drawing/2014/main" id="{1ADE6B15-581F-43CA-ACDC-A72CF165324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r>
              <a:rPr lang="en-US" altLang="en-US" sz="1400"/>
              <a:t>Naomi  Ndiema</a:t>
            </a:r>
          </a:p>
        </p:txBody>
      </p:sp>
      <p:sp>
        <p:nvSpPr>
          <p:cNvPr id="5126" name="Slide Number Placeholder 1">
            <a:extLst>
              <a:ext uri="{FF2B5EF4-FFF2-40B4-BE49-F238E27FC236}">
                <a16:creationId xmlns:a16="http://schemas.microsoft.com/office/drawing/2014/main" id="{80D2356F-A4FB-4068-B633-8CF216A75F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2A7BF427-ABFA-4AA8-84D6-79E32BFCCB3C}" type="slidenum">
              <a:rPr lang="en-US" altLang="en-US" sz="1400">
                <a:solidFill>
                  <a:schemeClr val="bg1"/>
                </a:solidFill>
              </a:rPr>
              <a:pPr>
                <a:spcBef>
                  <a:spcPct val="0"/>
                </a:spcBef>
                <a:buClrTx/>
                <a:buFontTx/>
                <a:buNone/>
              </a:pPr>
              <a:t>1</a:t>
            </a:fld>
            <a:endParaRPr lang="en-US" altLang="en-US" sz="140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42A038D-E6CD-4C08-ADEF-BC7283B77576}"/>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2047E71A-18A6-48BD-AB34-621688FF8858}"/>
              </a:ext>
            </a:extLst>
          </p:cNvPr>
          <p:cNvSpPr>
            <a:spLocks noGrp="1"/>
          </p:cNvSpPr>
          <p:nvPr>
            <p:ph idx="1"/>
          </p:nvPr>
        </p:nvSpPr>
        <p:spPr>
          <a:xfrm>
            <a:off x="152400" y="1219200"/>
            <a:ext cx="7696200" cy="5257800"/>
          </a:xfrm>
        </p:spPr>
        <p:txBody>
          <a:bodyPr/>
          <a:lstStyle/>
          <a:p>
            <a:pPr marL="0" indent="0">
              <a:buFontTx/>
              <a:buNone/>
              <a:defRPr/>
            </a:pPr>
            <a:r>
              <a:rPr lang="en-US"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Food:</a:t>
            </a:r>
            <a:r>
              <a:rPr lang="en-US" dirty="0">
                <a:latin typeface="Times New Roman" panose="02020603050405020304" pitchFamily="18" charset="0"/>
                <a:cs typeface="Times New Roman" panose="02020603050405020304" pitchFamily="18" charset="0"/>
              </a:rPr>
              <a:t> Any nourishing substance that is eaten, drunk, or otherwise taken into </a:t>
            </a:r>
            <a:r>
              <a:rPr lang="en-US" dirty="0">
                <a:latin typeface="Times New Roman" panose="02020603050405020304" pitchFamily="18" charset="0"/>
                <a:cs typeface="Times New Roman" panose="02020603050405020304" pitchFamily="18" charset="0"/>
                <a:hlinkClick r:id="rId2"/>
              </a:rPr>
              <a:t>the</a:t>
            </a:r>
            <a:r>
              <a:rPr lang="en-US" dirty="0">
                <a:latin typeface="Times New Roman" panose="02020603050405020304" pitchFamily="18" charset="0"/>
                <a:cs typeface="Times New Roman" panose="02020603050405020304" pitchFamily="18" charset="0"/>
              </a:rPr>
              <a:t> body to sustain life, provide </a:t>
            </a:r>
            <a:r>
              <a:rPr lang="en-US" dirty="0">
                <a:latin typeface="Times New Roman" panose="02020603050405020304" pitchFamily="18" charset="0"/>
                <a:cs typeface="Times New Roman" panose="02020603050405020304" pitchFamily="18" charset="0"/>
                <a:hlinkClick r:id="rId3"/>
              </a:rPr>
              <a:t>energy</a:t>
            </a:r>
            <a:r>
              <a:rPr lang="en-US" dirty="0">
                <a:latin typeface="Times New Roman" panose="02020603050405020304" pitchFamily="18" charset="0"/>
                <a:cs typeface="Times New Roman" panose="02020603050405020304" pitchFamily="18" charset="0"/>
              </a:rPr>
              <a:t>, promote growth, </a:t>
            </a:r>
            <a:r>
              <a:rPr lang="en-US" dirty="0" err="1">
                <a:latin typeface="Times New Roman" panose="02020603050405020304" pitchFamily="18" charset="0"/>
                <a:cs typeface="Times New Roman" panose="02020603050405020304" pitchFamily="18" charset="0"/>
              </a:rPr>
              <a:t>etc</a:t>
            </a:r>
            <a:endParaRPr lang="en-US" b="1" dirty="0">
              <a:latin typeface="Times New Roman" panose="02020603050405020304" pitchFamily="18" charset="0"/>
              <a:cs typeface="Times New Roman" panose="02020603050405020304" pitchFamily="18" charset="0"/>
            </a:endParaRPr>
          </a:p>
          <a:p>
            <a:pPr marL="0" indent="0">
              <a:buFontTx/>
              <a:buNone/>
              <a:defRPr/>
            </a:pPr>
            <a:r>
              <a:rPr lang="en-US" b="1" dirty="0">
                <a:latin typeface="Times New Roman" panose="02020603050405020304" pitchFamily="18" charset="0"/>
                <a:cs typeface="Times New Roman" panose="02020603050405020304" pitchFamily="18" charset="0"/>
              </a:rPr>
              <a:t>Balanced diet: </a:t>
            </a:r>
            <a:r>
              <a:rPr lang="en-US" dirty="0">
                <a:latin typeface="Times New Roman" panose="02020603050405020304" pitchFamily="18" charset="0"/>
                <a:cs typeface="Times New Roman" panose="02020603050405020304" pitchFamily="18" charset="0"/>
              </a:rPr>
              <a:t>A diet that provides the correct amount of nutrients for the needs of an individual</a:t>
            </a:r>
          </a:p>
          <a:p>
            <a:pPr marL="0" indent="0">
              <a:buFontTx/>
              <a:buNone/>
              <a:defRPr/>
            </a:pPr>
            <a:r>
              <a:rPr lang="en-US" b="1" dirty="0">
                <a:latin typeface="Times New Roman" panose="02020603050405020304" pitchFamily="18" charset="0"/>
                <a:cs typeface="Times New Roman" panose="02020603050405020304" pitchFamily="18" charset="0"/>
              </a:rPr>
              <a:t>Malnutrition</a:t>
            </a:r>
            <a:r>
              <a:rPr lang="en-US" dirty="0">
                <a:latin typeface="Times New Roman" panose="02020603050405020304" pitchFamily="18" charset="0"/>
                <a:cs typeface="Times New Roman" panose="02020603050405020304" pitchFamily="18" charset="0"/>
              </a:rPr>
              <a:t>: Incorrect or unbalanced intake of nutrients, may be insufficient or excess</a:t>
            </a:r>
          </a:p>
          <a:p>
            <a:pPr>
              <a:defRPr/>
            </a:pPr>
            <a:endParaRPr lang="en-US" dirty="0"/>
          </a:p>
        </p:txBody>
      </p:sp>
      <p:sp>
        <p:nvSpPr>
          <p:cNvPr id="14340" name="Date Placeholder 3">
            <a:extLst>
              <a:ext uri="{FF2B5EF4-FFF2-40B4-BE49-F238E27FC236}">
                <a16:creationId xmlns:a16="http://schemas.microsoft.com/office/drawing/2014/main" id="{EDCF9A7D-14AE-4106-8BF4-5B2DC5BD21C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A09D9E0-1703-484D-991E-A042C8E3D295}" type="datetime2">
              <a:rPr lang="en-US" altLang="en-US" sz="1400" smtClean="0"/>
              <a:pPr>
                <a:spcBef>
                  <a:spcPct val="0"/>
                </a:spcBef>
                <a:buClrTx/>
                <a:buFontTx/>
                <a:buNone/>
              </a:pPr>
              <a:t>Thursday, September 3, 2020</a:t>
            </a:fld>
            <a:endParaRPr lang="en-US" altLang="en-US" sz="1400"/>
          </a:p>
        </p:txBody>
      </p:sp>
      <p:sp>
        <p:nvSpPr>
          <p:cNvPr id="14341" name="Footer Placeholder 4">
            <a:extLst>
              <a:ext uri="{FF2B5EF4-FFF2-40B4-BE49-F238E27FC236}">
                <a16:creationId xmlns:a16="http://schemas.microsoft.com/office/drawing/2014/main" id="{5C9823D7-8609-4407-B862-98387E9D577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4342" name="Slide Number Placeholder 1">
            <a:extLst>
              <a:ext uri="{FF2B5EF4-FFF2-40B4-BE49-F238E27FC236}">
                <a16:creationId xmlns:a16="http://schemas.microsoft.com/office/drawing/2014/main" id="{95E2D3BF-D640-4CDD-8B81-928CF94FE6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5236666-E446-430D-83C1-C9C69CBAF680}" type="slidenum">
              <a:rPr lang="en-US" altLang="en-US" sz="1400">
                <a:solidFill>
                  <a:schemeClr val="bg1"/>
                </a:solidFill>
              </a:rPr>
              <a:pPr>
                <a:spcBef>
                  <a:spcPct val="0"/>
                </a:spcBef>
                <a:buClrTx/>
                <a:buFontTx/>
                <a:buNone/>
              </a:pPr>
              <a:t>10</a:t>
            </a:fld>
            <a:endParaRPr lang="en-US" altLang="en-US" sz="1400">
              <a:solidFill>
                <a:schemeClr val="bg1"/>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46EC0FD9-C454-429F-B130-DD398187B743}"/>
              </a:ext>
            </a:extLst>
          </p:cNvPr>
          <p:cNvSpPr>
            <a:spLocks noGrp="1"/>
          </p:cNvSpPr>
          <p:nvPr>
            <p:ph type="title"/>
          </p:nvPr>
        </p:nvSpPr>
        <p:spPr/>
        <p:txBody>
          <a:bodyPr/>
          <a:lstStyle/>
          <a:p>
            <a:r>
              <a:rPr lang="en-US" altLang="en-US" b="1"/>
              <a:t>STEPS IN PLANNING</a:t>
            </a:r>
            <a:endParaRPr lang="en-US" altLang="en-US"/>
          </a:p>
        </p:txBody>
      </p:sp>
      <p:sp>
        <p:nvSpPr>
          <p:cNvPr id="106499" name="Content Placeholder 2">
            <a:extLst>
              <a:ext uri="{FF2B5EF4-FFF2-40B4-BE49-F238E27FC236}">
                <a16:creationId xmlns:a16="http://schemas.microsoft.com/office/drawing/2014/main" id="{C8181172-D541-4D30-9347-B499B9652241}"/>
              </a:ext>
            </a:extLst>
          </p:cNvPr>
          <p:cNvSpPr>
            <a:spLocks noGrp="1"/>
          </p:cNvSpPr>
          <p:nvPr>
            <p:ph idx="1"/>
          </p:nvPr>
        </p:nvSpPr>
        <p:spPr/>
        <p:txBody>
          <a:bodyPr/>
          <a:lstStyle/>
          <a:p>
            <a:pPr marL="571500" indent="-571500">
              <a:buFontTx/>
              <a:buAutoNum type="romanUcPeriod"/>
            </a:pPr>
            <a:r>
              <a:rPr lang="en-US" altLang="en-US"/>
              <a:t>Assess the needs of the target group</a:t>
            </a:r>
          </a:p>
          <a:p>
            <a:pPr marL="571500" indent="-571500">
              <a:buFontTx/>
              <a:buAutoNum type="romanUcPeriod"/>
            </a:pPr>
            <a:r>
              <a:rPr lang="en-US" altLang="en-US"/>
              <a:t>Formulate the objectives to be achieved</a:t>
            </a:r>
          </a:p>
          <a:p>
            <a:pPr marL="571500" indent="-571500">
              <a:buFontTx/>
              <a:buAutoNum type="romanUcPeriod"/>
            </a:pPr>
            <a:r>
              <a:rPr lang="en-US" altLang="en-US"/>
              <a:t>Means of achieving the objectives.</a:t>
            </a:r>
          </a:p>
          <a:p>
            <a:pPr marL="571500" indent="-571500">
              <a:buFontTx/>
              <a:buNone/>
            </a:pPr>
            <a:r>
              <a:rPr lang="en-US" altLang="en-US"/>
              <a:t> How to acquire the food and what food to be acquired</a:t>
            </a:r>
          </a:p>
          <a:p>
            <a:pPr marL="571500" indent="-571500">
              <a:buFontTx/>
              <a:buNone/>
            </a:pPr>
            <a:r>
              <a:rPr lang="en-US" altLang="en-US"/>
              <a:t>How to prepare, cook, serve, and eat.</a:t>
            </a:r>
          </a:p>
          <a:p>
            <a:pPr marL="571500" indent="-571500"/>
            <a:endParaRPr lang="en-US" altLang="en-US"/>
          </a:p>
        </p:txBody>
      </p:sp>
      <p:sp>
        <p:nvSpPr>
          <p:cNvPr id="106500" name="Date Placeholder 3">
            <a:extLst>
              <a:ext uri="{FF2B5EF4-FFF2-40B4-BE49-F238E27FC236}">
                <a16:creationId xmlns:a16="http://schemas.microsoft.com/office/drawing/2014/main" id="{8F7A5A62-C055-4FA3-BBC7-8ADB1CBCB47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3E1DD5F9-200E-4B0B-8AA5-65FCBDBC0978}" type="datetime2">
              <a:rPr lang="en-US" altLang="en-US" sz="1400" smtClean="0"/>
              <a:pPr>
                <a:spcBef>
                  <a:spcPct val="0"/>
                </a:spcBef>
                <a:buClrTx/>
                <a:buFontTx/>
                <a:buNone/>
              </a:pPr>
              <a:t>Thursday, September 3, 2020</a:t>
            </a:fld>
            <a:endParaRPr lang="en-US" altLang="en-US" sz="1400"/>
          </a:p>
        </p:txBody>
      </p:sp>
      <p:sp>
        <p:nvSpPr>
          <p:cNvPr id="106501" name="Footer Placeholder 4">
            <a:extLst>
              <a:ext uri="{FF2B5EF4-FFF2-40B4-BE49-F238E27FC236}">
                <a16:creationId xmlns:a16="http://schemas.microsoft.com/office/drawing/2014/main" id="{FC046BE3-4EF4-4B27-8682-8E10EAD9D6B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06502" name="Slide Number Placeholder 1">
            <a:extLst>
              <a:ext uri="{FF2B5EF4-FFF2-40B4-BE49-F238E27FC236}">
                <a16:creationId xmlns:a16="http://schemas.microsoft.com/office/drawing/2014/main" id="{46644B77-75B9-4E74-A954-890B65E42C0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00DA7DBC-6F5D-4D37-80FE-81A9F4C696B1}" type="slidenum">
              <a:rPr lang="en-US" altLang="en-US" sz="1400">
                <a:solidFill>
                  <a:schemeClr val="bg1"/>
                </a:solidFill>
              </a:rPr>
              <a:pPr>
                <a:spcBef>
                  <a:spcPct val="0"/>
                </a:spcBef>
                <a:buClrTx/>
                <a:buFontTx/>
                <a:buNone/>
              </a:pPr>
              <a:t>100</a:t>
            </a:fld>
            <a:endParaRPr lang="en-US" altLang="en-US" sz="1400">
              <a:solidFill>
                <a:schemeClr val="bg1"/>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B4576852-75AD-48DE-9169-65FCCC589C5F}"/>
              </a:ext>
            </a:extLst>
          </p:cNvPr>
          <p:cNvSpPr>
            <a:spLocks noGrp="1"/>
          </p:cNvSpPr>
          <p:nvPr>
            <p:ph type="title"/>
          </p:nvPr>
        </p:nvSpPr>
        <p:spPr/>
        <p:txBody>
          <a:bodyPr/>
          <a:lstStyle/>
          <a:p>
            <a:r>
              <a:rPr lang="en-US" altLang="en-US"/>
              <a:t>Six principles to be considered when planning a meal</a:t>
            </a:r>
          </a:p>
        </p:txBody>
      </p:sp>
      <p:sp>
        <p:nvSpPr>
          <p:cNvPr id="3" name="Content Placeholder 2">
            <a:extLst>
              <a:ext uri="{FF2B5EF4-FFF2-40B4-BE49-F238E27FC236}">
                <a16:creationId xmlns:a16="http://schemas.microsoft.com/office/drawing/2014/main" id="{14523AB2-3972-441E-AF63-6191A9C08B67}"/>
              </a:ext>
            </a:extLst>
          </p:cNvPr>
          <p:cNvSpPr>
            <a:spLocks noGrp="1"/>
          </p:cNvSpPr>
          <p:nvPr>
            <p:ph idx="1"/>
          </p:nvPr>
        </p:nvSpPr>
        <p:spPr/>
        <p:txBody>
          <a:bodyPr/>
          <a:lstStyle/>
          <a:p>
            <a:pPr marL="514350" indent="-514350">
              <a:buFontTx/>
              <a:buAutoNum type="arabicPeriod"/>
              <a:defRPr/>
            </a:pPr>
            <a:r>
              <a:rPr lang="en-US" sz="2800" b="1" dirty="0">
                <a:latin typeface="Times New Roman" panose="02020603050405020304" pitchFamily="18" charset="0"/>
                <a:cs typeface="Times New Roman" panose="02020603050405020304" pitchFamily="18" charset="0"/>
              </a:rPr>
              <a:t>Adequacy in all nutrients-</a:t>
            </a:r>
          </a:p>
          <a:p>
            <a:pPr marL="514350" indent="-514350">
              <a:buFontTx/>
              <a:buAutoNum type="arabicPeriod"/>
              <a:defRPr/>
            </a:pPr>
            <a:r>
              <a:rPr lang="en-US" sz="2800" b="1" dirty="0">
                <a:latin typeface="Times New Roman" panose="02020603050405020304" pitchFamily="18" charset="0"/>
                <a:cs typeface="Times New Roman" panose="02020603050405020304" pitchFamily="18" charset="0"/>
              </a:rPr>
              <a:t>Balance of foods and nutrients in the die</a:t>
            </a:r>
            <a:r>
              <a:rPr lang="en-US" sz="2800" dirty="0">
                <a:latin typeface="Times New Roman" panose="02020603050405020304" pitchFamily="18" charset="0"/>
                <a:cs typeface="Times New Roman" panose="02020603050405020304" pitchFamily="18" charset="0"/>
              </a:rPr>
              <a:t>t (proportionality between and among food groups)</a:t>
            </a:r>
          </a:p>
          <a:p>
            <a:pPr>
              <a:buFontTx/>
              <a:buNone/>
              <a:defRPr/>
            </a:pPr>
            <a:r>
              <a:rPr lang="en-US" sz="2800" dirty="0">
                <a:latin typeface="Times New Roman" panose="02020603050405020304" pitchFamily="18" charset="0"/>
                <a:cs typeface="Times New Roman" panose="02020603050405020304" pitchFamily="18" charset="0"/>
              </a:rPr>
              <a:t>3.  </a:t>
            </a:r>
            <a:r>
              <a:rPr lang="en-US" sz="2800" b="1" dirty="0">
                <a:latin typeface="Times New Roman" panose="02020603050405020304" pitchFamily="18" charset="0"/>
                <a:cs typeface="Times New Roman" panose="02020603050405020304" pitchFamily="18" charset="0"/>
              </a:rPr>
              <a:t>Nutrient density- </a:t>
            </a:r>
            <a:r>
              <a:rPr lang="en-US" sz="2800" dirty="0">
                <a:latin typeface="Times New Roman" panose="02020603050405020304" pitchFamily="18" charset="0"/>
                <a:cs typeface="Times New Roman" panose="02020603050405020304" pitchFamily="18" charset="0"/>
              </a:rPr>
              <a:t>food that provided large amount of nutrient for a relatively small amounts.</a:t>
            </a:r>
          </a:p>
          <a:p>
            <a:pPr>
              <a:buFontTx/>
              <a:buNone/>
              <a:defRPr/>
            </a:pPr>
            <a:r>
              <a:rPr lang="en-US" sz="2800" dirty="0">
                <a:latin typeface="Times New Roman" panose="02020603050405020304" pitchFamily="18" charset="0"/>
                <a:cs typeface="Times New Roman" panose="02020603050405020304" pitchFamily="18" charset="0"/>
              </a:rPr>
              <a:t>4. </a:t>
            </a:r>
            <a:r>
              <a:rPr lang="en-US" sz="2800" b="1" dirty="0">
                <a:latin typeface="Times New Roman" panose="02020603050405020304" pitchFamily="18" charset="0"/>
                <a:cs typeface="Times New Roman" panose="02020603050405020304" pitchFamily="18" charset="0"/>
              </a:rPr>
              <a:t>Energy density/ k calorie control - </a:t>
            </a:r>
            <a:r>
              <a:rPr lang="en-US" sz="2800" dirty="0">
                <a:latin typeface="Times New Roman" panose="02020603050405020304" pitchFamily="18" charset="0"/>
                <a:cs typeface="Times New Roman" panose="02020603050405020304" pitchFamily="18" charset="0"/>
              </a:rPr>
              <a:t>Amount of energy is real in a food compared with its weight </a:t>
            </a:r>
            <a:r>
              <a:rPr lang="en-US" sz="2800" dirty="0" err="1">
                <a:latin typeface="Times New Roman" panose="02020603050405020304" pitchFamily="18" charset="0"/>
                <a:cs typeface="Times New Roman" panose="02020603050405020304" pitchFamily="18" charset="0"/>
              </a:rPr>
              <a:t>eg</a:t>
            </a:r>
            <a:r>
              <a:rPr lang="en-US" sz="2800" dirty="0">
                <a:latin typeface="Times New Roman" panose="02020603050405020304" pitchFamily="18" charset="0"/>
                <a:cs typeface="Times New Roman" panose="02020603050405020304" pitchFamily="18" charset="0"/>
              </a:rPr>
              <a:t>. Nuts, cookies, fried foods. </a:t>
            </a:r>
            <a:endParaRPr lang="en-US" dirty="0"/>
          </a:p>
        </p:txBody>
      </p:sp>
      <p:sp>
        <p:nvSpPr>
          <p:cNvPr id="107524" name="Date Placeholder 3">
            <a:extLst>
              <a:ext uri="{FF2B5EF4-FFF2-40B4-BE49-F238E27FC236}">
                <a16:creationId xmlns:a16="http://schemas.microsoft.com/office/drawing/2014/main" id="{69C7D18D-5278-4382-878A-82C46118222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E6C7BB95-88AB-45BF-9C63-D6BABAE22EF7}" type="datetime2">
              <a:rPr lang="en-US" altLang="en-US" sz="1400" smtClean="0"/>
              <a:pPr>
                <a:spcBef>
                  <a:spcPct val="0"/>
                </a:spcBef>
                <a:buClrTx/>
                <a:buFontTx/>
                <a:buNone/>
              </a:pPr>
              <a:t>Thursday, September 3, 2020</a:t>
            </a:fld>
            <a:endParaRPr lang="en-US" altLang="en-US" sz="1400"/>
          </a:p>
        </p:txBody>
      </p:sp>
      <p:sp>
        <p:nvSpPr>
          <p:cNvPr id="107525" name="Footer Placeholder 4">
            <a:extLst>
              <a:ext uri="{FF2B5EF4-FFF2-40B4-BE49-F238E27FC236}">
                <a16:creationId xmlns:a16="http://schemas.microsoft.com/office/drawing/2014/main" id="{D50EFAFE-EDF7-453F-A750-B11E659E395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07526" name="Slide Number Placeholder 1">
            <a:extLst>
              <a:ext uri="{FF2B5EF4-FFF2-40B4-BE49-F238E27FC236}">
                <a16:creationId xmlns:a16="http://schemas.microsoft.com/office/drawing/2014/main" id="{CD5CCCFA-8DDB-4AB5-8FB4-484C4D710E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1B81F0B-4515-45D3-9BD6-87EE86607FE8}" type="slidenum">
              <a:rPr lang="en-US" altLang="en-US" sz="1400">
                <a:solidFill>
                  <a:schemeClr val="bg1"/>
                </a:solidFill>
              </a:rPr>
              <a:pPr>
                <a:spcBef>
                  <a:spcPct val="0"/>
                </a:spcBef>
                <a:buClrTx/>
                <a:buFontTx/>
                <a:buNone/>
              </a:pPr>
              <a:t>101</a:t>
            </a:fld>
            <a:endParaRPr lang="en-US" altLang="en-US" sz="1400">
              <a:solidFill>
                <a:schemeClr val="bg1"/>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AB0A1978-024B-43E6-BF4F-EABBC7224F51}"/>
              </a:ext>
            </a:extLst>
          </p:cNvPr>
          <p:cNvSpPr>
            <a:spLocks noGrp="1"/>
          </p:cNvSpPr>
          <p:nvPr>
            <p:ph type="title"/>
          </p:nvPr>
        </p:nvSpPr>
        <p:spPr>
          <a:xfrm>
            <a:off x="152400" y="152400"/>
            <a:ext cx="7467600" cy="685800"/>
          </a:xfrm>
        </p:spPr>
        <p:txBody>
          <a:bodyPr/>
          <a:lstStyle/>
          <a:p>
            <a:endParaRPr lang="en-US" altLang="en-US"/>
          </a:p>
        </p:txBody>
      </p:sp>
      <p:sp>
        <p:nvSpPr>
          <p:cNvPr id="108547" name="Content Placeholder 2">
            <a:extLst>
              <a:ext uri="{FF2B5EF4-FFF2-40B4-BE49-F238E27FC236}">
                <a16:creationId xmlns:a16="http://schemas.microsoft.com/office/drawing/2014/main" id="{8C0C3C95-8164-49B4-B0E5-C06EC58FC795}"/>
              </a:ext>
            </a:extLst>
          </p:cNvPr>
          <p:cNvSpPr>
            <a:spLocks noGrp="1"/>
          </p:cNvSpPr>
          <p:nvPr>
            <p:ph idx="1"/>
          </p:nvPr>
        </p:nvSpPr>
        <p:spPr>
          <a:xfrm>
            <a:off x="152400" y="1143000"/>
            <a:ext cx="8305800" cy="5029200"/>
          </a:xfrm>
        </p:spPr>
        <p:txBody>
          <a:bodyPr/>
          <a:lstStyle/>
          <a:p>
            <a:r>
              <a:rPr lang="en-US" altLang="en-US" sz="2800">
                <a:latin typeface="Times New Roman" panose="02020603050405020304" pitchFamily="18" charset="0"/>
                <a:cs typeface="Times New Roman" panose="02020603050405020304" pitchFamily="18" charset="0"/>
              </a:rPr>
              <a:t>Low energy density foods include fruits, vegetables and any other food that incorporates a lot of water during cooking. modified by adding on peanuts, ground nuts, oil etc. Increased Kcal  in small amount.</a:t>
            </a:r>
          </a:p>
          <a:p>
            <a:pPr>
              <a:buFontTx/>
              <a:buNone/>
            </a:pPr>
            <a:r>
              <a:rPr lang="en-US" altLang="en-US" sz="2800">
                <a:latin typeface="Times New Roman" panose="02020603050405020304" pitchFamily="18" charset="0"/>
                <a:cs typeface="Times New Roman" panose="02020603050405020304" pitchFamily="18" charset="0"/>
              </a:rPr>
              <a:t>5. </a:t>
            </a:r>
            <a:r>
              <a:rPr lang="en-US" altLang="en-US" sz="2800" b="1">
                <a:latin typeface="Times New Roman" panose="02020603050405020304" pitchFamily="18" charset="0"/>
                <a:cs typeface="Times New Roman" panose="02020603050405020304" pitchFamily="18" charset="0"/>
              </a:rPr>
              <a:t>Moderation in diet – portion size</a:t>
            </a:r>
            <a:r>
              <a:rPr lang="en-US" altLang="en-US" sz="2800">
                <a:latin typeface="Times New Roman" panose="02020603050405020304" pitchFamily="18" charset="0"/>
                <a:cs typeface="Times New Roman" panose="02020603050405020304" pitchFamily="18" charset="0"/>
              </a:rPr>
              <a:t>. This requires planning the entire days diet so as not to under/over consume any one food.  In planning the diets, the goal should be to moderate rather than eliminate intake of some foods.</a:t>
            </a:r>
          </a:p>
          <a:p>
            <a:pPr>
              <a:buFontTx/>
              <a:buNone/>
            </a:pPr>
            <a:r>
              <a:rPr lang="en-US" altLang="en-US" sz="2800">
                <a:latin typeface="Times New Roman" panose="02020603050405020304" pitchFamily="18" charset="0"/>
                <a:cs typeface="Times New Roman" panose="02020603050405020304" pitchFamily="18" charset="0"/>
              </a:rPr>
              <a:t>6. </a:t>
            </a:r>
            <a:r>
              <a:rPr lang="en-US" altLang="en-US" sz="2800" b="1">
                <a:latin typeface="Times New Roman" panose="02020603050405020304" pitchFamily="18" charset="0"/>
                <a:cs typeface="Times New Roman" panose="02020603050405020304" pitchFamily="18" charset="0"/>
              </a:rPr>
              <a:t>Variety of food choice</a:t>
            </a:r>
          </a:p>
          <a:p>
            <a:pPr>
              <a:buFontTx/>
              <a:buNone/>
            </a:pPr>
            <a:r>
              <a:rPr lang="en-US" altLang="en-US" sz="2800">
                <a:latin typeface="Times New Roman" panose="02020603050405020304" pitchFamily="18" charset="0"/>
                <a:cs typeface="Times New Roman" panose="02020603050405020304" pitchFamily="18" charset="0"/>
              </a:rPr>
              <a:t>Eat different variety of foods as per food groups.</a:t>
            </a:r>
          </a:p>
          <a:p>
            <a:endParaRPr lang="en-US" altLang="en-US"/>
          </a:p>
        </p:txBody>
      </p:sp>
      <p:sp>
        <p:nvSpPr>
          <p:cNvPr id="108548" name="Date Placeholder 3">
            <a:extLst>
              <a:ext uri="{FF2B5EF4-FFF2-40B4-BE49-F238E27FC236}">
                <a16:creationId xmlns:a16="http://schemas.microsoft.com/office/drawing/2014/main" id="{EC8202EF-1980-42BE-844A-B36737BA8F6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26383F6F-463D-4143-9E13-3BAE8C067554}" type="datetime2">
              <a:rPr lang="en-US" altLang="en-US" sz="1400" smtClean="0"/>
              <a:pPr>
                <a:spcBef>
                  <a:spcPct val="0"/>
                </a:spcBef>
                <a:buClrTx/>
                <a:buFontTx/>
                <a:buNone/>
              </a:pPr>
              <a:t>Thursday, September 3, 2020</a:t>
            </a:fld>
            <a:endParaRPr lang="en-US" altLang="en-US" sz="1400"/>
          </a:p>
        </p:txBody>
      </p:sp>
      <p:sp>
        <p:nvSpPr>
          <p:cNvPr id="108549" name="Footer Placeholder 4">
            <a:extLst>
              <a:ext uri="{FF2B5EF4-FFF2-40B4-BE49-F238E27FC236}">
                <a16:creationId xmlns:a16="http://schemas.microsoft.com/office/drawing/2014/main" id="{2BE1A2A6-8140-410B-AC40-F1403D2E4F4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r>
              <a:rPr lang="pt-BR" altLang="en-US" sz="1400"/>
              <a:t>DEUS OENDO Lecturer KMTC</a:t>
            </a:r>
            <a:endParaRPr lang="en-US" altLang="en-US" sz="1400"/>
          </a:p>
        </p:txBody>
      </p:sp>
      <p:sp>
        <p:nvSpPr>
          <p:cNvPr id="108550" name="Slide Number Placeholder 1">
            <a:extLst>
              <a:ext uri="{FF2B5EF4-FFF2-40B4-BE49-F238E27FC236}">
                <a16:creationId xmlns:a16="http://schemas.microsoft.com/office/drawing/2014/main" id="{D1C2948A-8FD5-46F8-804E-33120E2EF54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BC0CDA2-7827-4740-AD84-911451D02658}" type="slidenum">
              <a:rPr lang="en-US" altLang="en-US" sz="1400">
                <a:solidFill>
                  <a:schemeClr val="bg1"/>
                </a:solidFill>
              </a:rPr>
              <a:pPr>
                <a:spcBef>
                  <a:spcPct val="0"/>
                </a:spcBef>
                <a:buClrTx/>
                <a:buFontTx/>
                <a:buNone/>
              </a:pPr>
              <a:t>102</a:t>
            </a:fld>
            <a:endParaRPr lang="en-US" altLang="en-US" sz="1400">
              <a:solidFill>
                <a:schemeClr val="bg1"/>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F0C172F2-3624-4235-AF31-B5A519D2C1A3}"/>
              </a:ext>
            </a:extLst>
          </p:cNvPr>
          <p:cNvSpPr>
            <a:spLocks noGrp="1"/>
          </p:cNvSpPr>
          <p:nvPr>
            <p:ph type="title"/>
          </p:nvPr>
        </p:nvSpPr>
        <p:spPr/>
        <p:txBody>
          <a:bodyPr/>
          <a:lstStyle/>
          <a:p>
            <a:r>
              <a:rPr lang="en-US" altLang="en-US" b="1"/>
              <a:t>IMPORTANCE OF MEAL PLANNING</a:t>
            </a:r>
            <a:endParaRPr lang="en-US" altLang="en-US"/>
          </a:p>
        </p:txBody>
      </p:sp>
      <p:sp>
        <p:nvSpPr>
          <p:cNvPr id="109571" name="Content Placeholder 2">
            <a:extLst>
              <a:ext uri="{FF2B5EF4-FFF2-40B4-BE49-F238E27FC236}">
                <a16:creationId xmlns:a16="http://schemas.microsoft.com/office/drawing/2014/main" id="{61C73737-1FB4-4DAE-AF3A-113C8F1B70FC}"/>
              </a:ext>
            </a:extLst>
          </p:cNvPr>
          <p:cNvSpPr>
            <a:spLocks noGrp="1"/>
          </p:cNvSpPr>
          <p:nvPr>
            <p:ph idx="1"/>
          </p:nvPr>
        </p:nvSpPr>
        <p:spPr>
          <a:xfrm>
            <a:off x="152400" y="1143000"/>
            <a:ext cx="8610600" cy="5029200"/>
          </a:xfrm>
        </p:spPr>
        <p:txBody>
          <a:bodyPr/>
          <a:lstStyle/>
          <a:p>
            <a:r>
              <a:rPr lang="en-US" altLang="en-US" sz="2800">
                <a:latin typeface="Times New Roman" panose="02020603050405020304" pitchFamily="18" charset="0"/>
                <a:cs typeface="Times New Roman" panose="02020603050405020304" pitchFamily="18" charset="0"/>
              </a:rPr>
              <a:t>It enables one to achieve the overall goal of adequate nutrition for health</a:t>
            </a:r>
          </a:p>
          <a:p>
            <a:r>
              <a:rPr lang="en-US" altLang="en-US" sz="2800">
                <a:latin typeface="Times New Roman" panose="02020603050405020304" pitchFamily="18" charset="0"/>
                <a:cs typeface="Times New Roman" panose="02020603050405020304" pitchFamily="18" charset="0"/>
              </a:rPr>
              <a:t>Saves time</a:t>
            </a:r>
          </a:p>
          <a:p>
            <a:r>
              <a:rPr lang="en-US" altLang="en-US" sz="2800">
                <a:latin typeface="Times New Roman" panose="02020603050405020304" pitchFamily="18" charset="0"/>
                <a:cs typeface="Times New Roman" panose="02020603050405020304" pitchFamily="18" charset="0"/>
              </a:rPr>
              <a:t>Enables one to spend within their pockets</a:t>
            </a:r>
          </a:p>
          <a:p>
            <a:r>
              <a:rPr lang="en-US" altLang="en-US" sz="2800">
                <a:latin typeface="Times New Roman" panose="02020603050405020304" pitchFamily="18" charset="0"/>
                <a:cs typeface="Times New Roman" panose="02020603050405020304" pitchFamily="18" charset="0"/>
              </a:rPr>
              <a:t>Ensures use of variety of foods to avoid monotony and thus increase appetite of the at risk groups e.g. children.</a:t>
            </a:r>
          </a:p>
          <a:p>
            <a:r>
              <a:rPr lang="en-US" altLang="en-US" sz="2800">
                <a:latin typeface="Times New Roman" panose="02020603050405020304" pitchFamily="18" charset="0"/>
                <a:cs typeface="Times New Roman" panose="02020603050405020304" pitchFamily="18" charset="0"/>
              </a:rPr>
              <a:t>Ensures efficiency in preparation, cooking and serving of the food.</a:t>
            </a:r>
          </a:p>
          <a:p>
            <a:r>
              <a:rPr lang="en-US" altLang="en-US" sz="2800">
                <a:latin typeface="Times New Roman" panose="02020603050405020304" pitchFamily="18" charset="0"/>
                <a:cs typeface="Times New Roman" panose="02020603050405020304" pitchFamily="18" charset="0"/>
              </a:rPr>
              <a:t>Ensures regularity in the frequency of the meal times</a:t>
            </a:r>
          </a:p>
          <a:p>
            <a:endParaRPr lang="en-US" altLang="en-US" sz="2800">
              <a:latin typeface="Times New Roman" panose="02020603050405020304" pitchFamily="18" charset="0"/>
              <a:cs typeface="Times New Roman" panose="02020603050405020304" pitchFamily="18" charset="0"/>
            </a:endParaRPr>
          </a:p>
        </p:txBody>
      </p:sp>
      <p:sp>
        <p:nvSpPr>
          <p:cNvPr id="109572" name="Date Placeholder 3">
            <a:extLst>
              <a:ext uri="{FF2B5EF4-FFF2-40B4-BE49-F238E27FC236}">
                <a16:creationId xmlns:a16="http://schemas.microsoft.com/office/drawing/2014/main" id="{9298C67F-833F-43A8-8D46-AFDB9DC3922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CCA13F0A-406D-4297-9A0E-CAD4C41DF710}" type="datetime2">
              <a:rPr lang="en-US" altLang="en-US" sz="1400" smtClean="0"/>
              <a:pPr>
                <a:spcBef>
                  <a:spcPct val="0"/>
                </a:spcBef>
                <a:buClrTx/>
                <a:buFontTx/>
                <a:buNone/>
              </a:pPr>
              <a:t>Thursday, September 3, 2020</a:t>
            </a:fld>
            <a:endParaRPr lang="en-US" altLang="en-US" sz="1400"/>
          </a:p>
        </p:txBody>
      </p:sp>
      <p:sp>
        <p:nvSpPr>
          <p:cNvPr id="109573" name="Footer Placeholder 4">
            <a:extLst>
              <a:ext uri="{FF2B5EF4-FFF2-40B4-BE49-F238E27FC236}">
                <a16:creationId xmlns:a16="http://schemas.microsoft.com/office/drawing/2014/main" id="{FED5A01A-D92B-4568-AC2A-D50EAC3FEF8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r>
              <a:rPr lang="pt-BR" altLang="en-US" sz="1400"/>
              <a:t>DEUS OENDO Lecturer KMTC</a:t>
            </a:r>
            <a:endParaRPr lang="en-US" altLang="en-US" sz="1400"/>
          </a:p>
        </p:txBody>
      </p:sp>
      <p:sp>
        <p:nvSpPr>
          <p:cNvPr id="109574" name="Slide Number Placeholder 1">
            <a:extLst>
              <a:ext uri="{FF2B5EF4-FFF2-40B4-BE49-F238E27FC236}">
                <a16:creationId xmlns:a16="http://schemas.microsoft.com/office/drawing/2014/main" id="{41A5C2DE-C504-4B5B-9A90-C3AC4DA9CD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6A971572-6C78-42AB-BC0C-D7628973A06C}" type="slidenum">
              <a:rPr lang="en-US" altLang="en-US" sz="1400">
                <a:solidFill>
                  <a:schemeClr val="bg1"/>
                </a:solidFill>
              </a:rPr>
              <a:pPr>
                <a:spcBef>
                  <a:spcPct val="0"/>
                </a:spcBef>
                <a:buClrTx/>
                <a:buFontTx/>
                <a:buNone/>
              </a:pPr>
              <a:t>103</a:t>
            </a:fld>
            <a:endParaRPr lang="en-US" altLang="en-US" sz="1400">
              <a:solidFill>
                <a:schemeClr val="bg1"/>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B1037BC6-F90B-45ED-9C87-554DF15C56FD}"/>
              </a:ext>
            </a:extLst>
          </p:cNvPr>
          <p:cNvSpPr>
            <a:spLocks noGrp="1"/>
          </p:cNvSpPr>
          <p:nvPr>
            <p:ph type="title"/>
          </p:nvPr>
        </p:nvSpPr>
        <p:spPr/>
        <p:txBody>
          <a:bodyPr/>
          <a:lstStyle/>
          <a:p>
            <a:r>
              <a:rPr lang="en-US" altLang="en-US"/>
              <a:t>8 Key messages for critical nutritional practices</a:t>
            </a:r>
          </a:p>
        </p:txBody>
      </p:sp>
      <p:sp>
        <p:nvSpPr>
          <p:cNvPr id="110595" name="Content Placeholder 2">
            <a:extLst>
              <a:ext uri="{FF2B5EF4-FFF2-40B4-BE49-F238E27FC236}">
                <a16:creationId xmlns:a16="http://schemas.microsoft.com/office/drawing/2014/main" id="{50B6CABF-AF47-43FD-ACE9-189DD2EDD165}"/>
              </a:ext>
            </a:extLst>
          </p:cNvPr>
          <p:cNvSpPr>
            <a:spLocks noGrp="1"/>
          </p:cNvSpPr>
          <p:nvPr>
            <p:ph idx="1"/>
          </p:nvPr>
        </p:nvSpPr>
        <p:spPr/>
        <p:txBody>
          <a:bodyPr/>
          <a:lstStyle/>
          <a:p>
            <a:pPr>
              <a:buFontTx/>
              <a:buNone/>
            </a:pPr>
            <a:r>
              <a:rPr lang="en-US" altLang="en-US" sz="2800">
                <a:latin typeface="Times New Roman" panose="02020603050405020304" pitchFamily="18" charset="0"/>
                <a:cs typeface="Times New Roman" panose="02020603050405020304" pitchFamily="18" charset="0"/>
              </a:rPr>
              <a:t>1. Have periodic nutritional assessment done especially weight (with problem monthly, without problem 3 monthly)</a:t>
            </a:r>
          </a:p>
          <a:p>
            <a:pPr>
              <a:buFontTx/>
              <a:buNone/>
            </a:pPr>
            <a:r>
              <a:rPr lang="en-US" altLang="en-US" sz="2800">
                <a:latin typeface="Times New Roman" panose="02020603050405020304" pitchFamily="18" charset="0"/>
                <a:cs typeface="Times New Roman" panose="02020603050405020304" pitchFamily="18" charset="0"/>
              </a:rPr>
              <a:t>2. Increase energy intake by eating a variety of foods especially energy dense foods.</a:t>
            </a:r>
          </a:p>
          <a:p>
            <a:pPr>
              <a:buFontTx/>
              <a:buNone/>
            </a:pPr>
            <a:r>
              <a:rPr lang="en-US" altLang="en-US" sz="2800">
                <a:latin typeface="Times New Roman" panose="02020603050405020304" pitchFamily="18" charset="0"/>
                <a:cs typeface="Times New Roman" panose="02020603050405020304" pitchFamily="18" charset="0"/>
              </a:rPr>
              <a:t>3. Drink plenty of clean and safe water (at least 8 glasses)  35 – 40ml/kg/24 hours</a:t>
            </a:r>
          </a:p>
          <a:p>
            <a:pPr>
              <a:buFontTx/>
              <a:buNone/>
            </a:pPr>
            <a:r>
              <a:rPr lang="en-US" altLang="en-US" sz="2800">
                <a:latin typeface="Times New Roman" panose="02020603050405020304" pitchFamily="18" charset="0"/>
                <a:cs typeface="Times New Roman" panose="02020603050405020304" pitchFamily="18" charset="0"/>
              </a:rPr>
              <a:t>4. Live positively and practice healthy life style by avoiding risk behaviors' e.g. smoking, alcohol,</a:t>
            </a:r>
          </a:p>
          <a:p>
            <a:endParaRPr lang="en-US" altLang="en-US"/>
          </a:p>
        </p:txBody>
      </p:sp>
      <p:sp>
        <p:nvSpPr>
          <p:cNvPr id="110596" name="Date Placeholder 3">
            <a:extLst>
              <a:ext uri="{FF2B5EF4-FFF2-40B4-BE49-F238E27FC236}">
                <a16:creationId xmlns:a16="http://schemas.microsoft.com/office/drawing/2014/main" id="{AD90606C-8516-433E-BF6A-B1F1DC03DB0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3680815-41E9-4722-BF6F-7AA5574E40C8}" type="datetime2">
              <a:rPr lang="en-US" altLang="en-US" sz="1400" smtClean="0"/>
              <a:pPr>
                <a:spcBef>
                  <a:spcPct val="0"/>
                </a:spcBef>
                <a:buClrTx/>
                <a:buFontTx/>
                <a:buNone/>
              </a:pPr>
              <a:t>Thursday, September 3, 2020</a:t>
            </a:fld>
            <a:endParaRPr lang="en-US" altLang="en-US" sz="1400"/>
          </a:p>
        </p:txBody>
      </p:sp>
      <p:sp>
        <p:nvSpPr>
          <p:cNvPr id="110597" name="Footer Placeholder 4">
            <a:extLst>
              <a:ext uri="{FF2B5EF4-FFF2-40B4-BE49-F238E27FC236}">
                <a16:creationId xmlns:a16="http://schemas.microsoft.com/office/drawing/2014/main" id="{35C9E0C7-0237-4AFC-A8B4-DCBF3225EAC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r>
              <a:rPr lang="pt-BR" altLang="en-US" sz="1400"/>
              <a:t>DEUS OENDO Lecturer KMTC</a:t>
            </a:r>
            <a:endParaRPr lang="en-US" altLang="en-US" sz="1400"/>
          </a:p>
        </p:txBody>
      </p:sp>
      <p:sp>
        <p:nvSpPr>
          <p:cNvPr id="110598" name="Slide Number Placeholder 1">
            <a:extLst>
              <a:ext uri="{FF2B5EF4-FFF2-40B4-BE49-F238E27FC236}">
                <a16:creationId xmlns:a16="http://schemas.microsoft.com/office/drawing/2014/main" id="{78042523-C7C2-4757-B8F2-BB4769AD52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BAB16FA-DB95-41C9-A575-60EA80BFB623}" type="slidenum">
              <a:rPr lang="en-US" altLang="en-US" sz="1400">
                <a:solidFill>
                  <a:schemeClr val="bg1"/>
                </a:solidFill>
              </a:rPr>
              <a:pPr>
                <a:spcBef>
                  <a:spcPct val="0"/>
                </a:spcBef>
                <a:buClrTx/>
                <a:buFontTx/>
                <a:buNone/>
              </a:pPr>
              <a:t>104</a:t>
            </a:fld>
            <a:endParaRPr lang="en-US" altLang="en-US" sz="1400">
              <a:solidFill>
                <a:schemeClr val="bg1"/>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0CB16B5B-FF8F-4FED-BC76-DE9770B825EA}"/>
              </a:ext>
            </a:extLst>
          </p:cNvPr>
          <p:cNvSpPr>
            <a:spLocks noGrp="1"/>
          </p:cNvSpPr>
          <p:nvPr>
            <p:ph type="title"/>
          </p:nvPr>
        </p:nvSpPr>
        <p:spPr/>
        <p:txBody>
          <a:bodyPr/>
          <a:lstStyle/>
          <a:p>
            <a:endParaRPr lang="en-US" altLang="en-US"/>
          </a:p>
        </p:txBody>
      </p:sp>
      <p:sp>
        <p:nvSpPr>
          <p:cNvPr id="111619" name="Content Placeholder 2">
            <a:extLst>
              <a:ext uri="{FF2B5EF4-FFF2-40B4-BE49-F238E27FC236}">
                <a16:creationId xmlns:a16="http://schemas.microsoft.com/office/drawing/2014/main" id="{FA65ADA2-9678-46EC-AC7D-C2B0249A2884}"/>
              </a:ext>
            </a:extLst>
          </p:cNvPr>
          <p:cNvSpPr>
            <a:spLocks noGrp="1"/>
          </p:cNvSpPr>
          <p:nvPr>
            <p:ph idx="1"/>
          </p:nvPr>
        </p:nvSpPr>
        <p:spPr/>
        <p:txBody>
          <a:bodyPr/>
          <a:lstStyle/>
          <a:p>
            <a:pPr>
              <a:buFontTx/>
              <a:buNone/>
            </a:pPr>
            <a:r>
              <a:rPr lang="en-US" altLang="en-US"/>
              <a:t>5</a:t>
            </a:r>
            <a:r>
              <a:rPr lang="en-US" altLang="en-US" sz="2800">
                <a:latin typeface="Times New Roman" panose="02020603050405020304" pitchFamily="18" charset="0"/>
                <a:cs typeface="Times New Roman" panose="02020603050405020304" pitchFamily="18" charset="0"/>
              </a:rPr>
              <a:t>. Maintain high levels of hygiene and sanitation (hand washing, avoid ready to use foods, wash fruits with soap under running Water).</a:t>
            </a:r>
          </a:p>
          <a:p>
            <a:pPr>
              <a:buFontTx/>
              <a:buNone/>
            </a:pPr>
            <a:r>
              <a:rPr lang="en-US" altLang="en-US" sz="2800">
                <a:latin typeface="Times New Roman" panose="02020603050405020304" pitchFamily="18" charset="0"/>
                <a:cs typeface="Times New Roman" panose="02020603050405020304" pitchFamily="18" charset="0"/>
              </a:rPr>
              <a:t>6. Exercise physical activity – build muscles, improve appetite, manage stress, improve overall health, relieve stress</a:t>
            </a:r>
          </a:p>
          <a:p>
            <a:pPr>
              <a:buFontTx/>
              <a:buNone/>
            </a:pPr>
            <a:r>
              <a:rPr lang="en-US" altLang="en-US" sz="2800">
                <a:latin typeface="Times New Roman" panose="02020603050405020304" pitchFamily="18" charset="0"/>
                <a:cs typeface="Times New Roman" panose="02020603050405020304" pitchFamily="18" charset="0"/>
              </a:rPr>
              <a:t>7. Seen easy for infectious and use dietary practices to manage symptoms when possible.</a:t>
            </a:r>
          </a:p>
          <a:p>
            <a:pPr>
              <a:buFontTx/>
              <a:buNone/>
            </a:pPr>
            <a:r>
              <a:rPr lang="en-US" altLang="en-US" sz="2800">
                <a:latin typeface="Times New Roman" panose="02020603050405020304" pitchFamily="18" charset="0"/>
                <a:cs typeface="Times New Roman" panose="02020603050405020304" pitchFamily="18" charset="0"/>
              </a:rPr>
              <a:t>8. Manage food and drug interactions.</a:t>
            </a:r>
          </a:p>
          <a:p>
            <a:endParaRPr lang="en-US" altLang="en-US"/>
          </a:p>
        </p:txBody>
      </p:sp>
      <p:sp>
        <p:nvSpPr>
          <p:cNvPr id="111620" name="Date Placeholder 3">
            <a:extLst>
              <a:ext uri="{FF2B5EF4-FFF2-40B4-BE49-F238E27FC236}">
                <a16:creationId xmlns:a16="http://schemas.microsoft.com/office/drawing/2014/main" id="{59A022B5-C014-43FE-A475-02F26C04EBE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0449C75B-1A98-4835-A0FD-B5AF570BD85F}" type="datetime2">
              <a:rPr lang="en-US" altLang="en-US" sz="1400" smtClean="0"/>
              <a:pPr>
                <a:spcBef>
                  <a:spcPct val="0"/>
                </a:spcBef>
                <a:buClrTx/>
                <a:buFontTx/>
                <a:buNone/>
              </a:pPr>
              <a:t>Thursday, September 3, 2020</a:t>
            </a:fld>
            <a:endParaRPr lang="en-US" altLang="en-US" sz="1400"/>
          </a:p>
        </p:txBody>
      </p:sp>
      <p:sp>
        <p:nvSpPr>
          <p:cNvPr id="111621" name="Footer Placeholder 4">
            <a:extLst>
              <a:ext uri="{FF2B5EF4-FFF2-40B4-BE49-F238E27FC236}">
                <a16:creationId xmlns:a16="http://schemas.microsoft.com/office/drawing/2014/main" id="{952C5BDB-7C59-451B-B134-9D1D9072F8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11622" name="Slide Number Placeholder 1">
            <a:extLst>
              <a:ext uri="{FF2B5EF4-FFF2-40B4-BE49-F238E27FC236}">
                <a16:creationId xmlns:a16="http://schemas.microsoft.com/office/drawing/2014/main" id="{52E7B195-2ECC-4EF5-AF95-3D8A2A26F7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5C4FE9A-D1EC-44EE-8B33-66D34324F515}" type="slidenum">
              <a:rPr lang="en-US" altLang="en-US" sz="1400">
                <a:solidFill>
                  <a:schemeClr val="bg1"/>
                </a:solidFill>
              </a:rPr>
              <a:pPr>
                <a:spcBef>
                  <a:spcPct val="0"/>
                </a:spcBef>
                <a:buClrTx/>
                <a:buFontTx/>
                <a:buNone/>
              </a:pPr>
              <a:t>105</a:t>
            </a:fld>
            <a:endParaRPr lang="en-US" altLang="en-US" sz="1400">
              <a:solidFill>
                <a:schemeClr val="bg1"/>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3CF0E117-FE88-468D-BB59-02F4149FA8DE}"/>
              </a:ext>
            </a:extLst>
          </p:cNvPr>
          <p:cNvSpPr>
            <a:spLocks noGrp="1"/>
          </p:cNvSpPr>
          <p:nvPr>
            <p:ph type="title"/>
          </p:nvPr>
        </p:nvSpPr>
        <p:spPr/>
        <p:txBody>
          <a:bodyPr/>
          <a:lstStyle/>
          <a:p>
            <a:r>
              <a:rPr lang="en-US" altLang="en-US" b="1"/>
              <a:t>BUDGETING FOR FOOD.</a:t>
            </a:r>
            <a:endParaRPr lang="en-US" altLang="en-US"/>
          </a:p>
        </p:txBody>
      </p:sp>
      <p:sp>
        <p:nvSpPr>
          <p:cNvPr id="112643" name="Content Placeholder 2">
            <a:extLst>
              <a:ext uri="{FF2B5EF4-FFF2-40B4-BE49-F238E27FC236}">
                <a16:creationId xmlns:a16="http://schemas.microsoft.com/office/drawing/2014/main" id="{ED77DFDB-2AE8-4F28-916F-DBDA8F41063B}"/>
              </a:ext>
            </a:extLst>
          </p:cNvPr>
          <p:cNvSpPr>
            <a:spLocks noGrp="1"/>
          </p:cNvSpPr>
          <p:nvPr>
            <p:ph idx="1"/>
          </p:nvPr>
        </p:nvSpPr>
        <p:spPr>
          <a:xfrm>
            <a:off x="152400" y="1447800"/>
            <a:ext cx="8305800" cy="4724400"/>
          </a:xfrm>
        </p:spPr>
        <p:txBody>
          <a:bodyPr/>
          <a:lstStyle/>
          <a:p>
            <a:r>
              <a:rPr lang="en-US" altLang="en-US" sz="2800">
                <a:latin typeface="Times New Roman" panose="02020603050405020304" pitchFamily="18" charset="0"/>
                <a:cs typeface="Times New Roman" panose="02020603050405020304" pitchFamily="18" charset="0"/>
              </a:rPr>
              <a:t>It is planning for time and money. </a:t>
            </a:r>
          </a:p>
          <a:p>
            <a:r>
              <a:rPr lang="en-US" altLang="en-US" sz="2800">
                <a:latin typeface="Times New Roman" panose="02020603050405020304" pitchFamily="18" charset="0"/>
                <a:cs typeface="Times New Roman" panose="02020603050405020304" pitchFamily="18" charset="0"/>
              </a:rPr>
              <a:t>In this case is planning for the amount of money available to buy food in a particular period of time.</a:t>
            </a:r>
          </a:p>
          <a:p>
            <a:r>
              <a:rPr lang="en-US" altLang="en-US" sz="2800">
                <a:latin typeface="Times New Roman" panose="02020603050405020304" pitchFamily="18" charset="0"/>
                <a:cs typeface="Times New Roman" panose="02020603050405020304" pitchFamily="18" charset="0"/>
              </a:rPr>
              <a:t>It also involves ensuring adequate amount of money is set aside specifically for food from available income.</a:t>
            </a:r>
          </a:p>
          <a:p>
            <a:r>
              <a:rPr lang="en-US" altLang="en-US" sz="2800">
                <a:latin typeface="Times New Roman" panose="02020603050405020304" pitchFamily="18" charset="0"/>
                <a:cs typeface="Times New Roman" panose="02020603050405020304" pitchFamily="18" charset="0"/>
              </a:rPr>
              <a:t>CHW have a duty to educate clients/ community that food is a priority and spending enough on it ensure a well nourished and thus health family thus is free of disease</a:t>
            </a:r>
          </a:p>
        </p:txBody>
      </p:sp>
      <p:sp>
        <p:nvSpPr>
          <p:cNvPr id="112644" name="Date Placeholder 3">
            <a:extLst>
              <a:ext uri="{FF2B5EF4-FFF2-40B4-BE49-F238E27FC236}">
                <a16:creationId xmlns:a16="http://schemas.microsoft.com/office/drawing/2014/main" id="{2198C7EB-19BA-49CF-8FA0-BFC60AC79F9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6FD6279D-D8DA-4E77-89E9-50D8A8CB3EA8}" type="datetime2">
              <a:rPr lang="en-US" altLang="en-US" sz="1400" smtClean="0"/>
              <a:pPr>
                <a:spcBef>
                  <a:spcPct val="0"/>
                </a:spcBef>
                <a:buClrTx/>
                <a:buFontTx/>
                <a:buNone/>
              </a:pPr>
              <a:t>Thursday, September 3, 2020</a:t>
            </a:fld>
            <a:endParaRPr lang="en-US" altLang="en-US" sz="1400"/>
          </a:p>
        </p:txBody>
      </p:sp>
      <p:sp>
        <p:nvSpPr>
          <p:cNvPr id="112645" name="Footer Placeholder 4">
            <a:extLst>
              <a:ext uri="{FF2B5EF4-FFF2-40B4-BE49-F238E27FC236}">
                <a16:creationId xmlns:a16="http://schemas.microsoft.com/office/drawing/2014/main" id="{336A5D09-E2A1-4B18-9873-E26EABA81FB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12646" name="Slide Number Placeholder 1">
            <a:extLst>
              <a:ext uri="{FF2B5EF4-FFF2-40B4-BE49-F238E27FC236}">
                <a16:creationId xmlns:a16="http://schemas.microsoft.com/office/drawing/2014/main" id="{02DA66BB-8141-4787-B553-088AA6A64D4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720EFB1-3432-47EE-8E42-FAC5C86DEABC}" type="slidenum">
              <a:rPr lang="en-US" altLang="en-US" sz="1400">
                <a:solidFill>
                  <a:schemeClr val="bg1"/>
                </a:solidFill>
              </a:rPr>
              <a:pPr>
                <a:spcBef>
                  <a:spcPct val="0"/>
                </a:spcBef>
                <a:buClrTx/>
                <a:buFontTx/>
                <a:buNone/>
              </a:pPr>
              <a:t>106</a:t>
            </a:fld>
            <a:endParaRPr lang="en-US" altLang="en-US" sz="1400">
              <a:solidFill>
                <a:schemeClr val="bg1"/>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1D0340C7-A4CB-4E5B-93B2-CF833BCD34C3}"/>
              </a:ext>
            </a:extLst>
          </p:cNvPr>
          <p:cNvSpPr>
            <a:spLocks noGrp="1"/>
          </p:cNvSpPr>
          <p:nvPr>
            <p:ph type="title"/>
          </p:nvPr>
        </p:nvSpPr>
        <p:spPr/>
        <p:txBody>
          <a:bodyPr/>
          <a:lstStyle/>
          <a:p>
            <a:br>
              <a:rPr lang="en-US" altLang="en-US" b="1" i="1"/>
            </a:br>
            <a:r>
              <a:rPr lang="en-US" altLang="en-US" b="1" i="1"/>
              <a:t>Factors influencing budgeting.</a:t>
            </a:r>
            <a:br>
              <a:rPr lang="en-US" altLang="en-US"/>
            </a:br>
            <a:endParaRPr lang="en-US" altLang="en-US"/>
          </a:p>
        </p:txBody>
      </p:sp>
      <p:sp>
        <p:nvSpPr>
          <p:cNvPr id="3" name="Content Placeholder 2">
            <a:extLst>
              <a:ext uri="{FF2B5EF4-FFF2-40B4-BE49-F238E27FC236}">
                <a16:creationId xmlns:a16="http://schemas.microsoft.com/office/drawing/2014/main" id="{EBCA99BB-DE08-4092-8FB2-73904A688A62}"/>
              </a:ext>
            </a:extLst>
          </p:cNvPr>
          <p:cNvSpPr>
            <a:spLocks noGrp="1"/>
          </p:cNvSpPr>
          <p:nvPr>
            <p:ph idx="1"/>
          </p:nvPr>
        </p:nvSpPr>
        <p:spPr>
          <a:xfrm>
            <a:off x="152400" y="1066800"/>
            <a:ext cx="8077200" cy="5105400"/>
          </a:xfrm>
        </p:spPr>
        <p:txBody>
          <a:bodyPr/>
          <a:lstStyle/>
          <a:p>
            <a:pPr marL="0" indent="0">
              <a:buFontTx/>
              <a:buNone/>
              <a:defRPr/>
            </a:pPr>
            <a:r>
              <a:rPr lang="en-US" dirty="0"/>
              <a:t>1</a:t>
            </a:r>
            <a:r>
              <a:rPr lang="en-US" dirty="0">
                <a:latin typeface="Times New Roman" panose="02020603050405020304" pitchFamily="18" charset="0"/>
                <a:cs typeface="Times New Roman" panose="02020603050405020304" pitchFamily="18" charset="0"/>
              </a:rPr>
              <a:t>. Size of the family.</a:t>
            </a:r>
          </a:p>
          <a:p>
            <a:pPr marL="0" indent="0">
              <a:buFontTx/>
              <a:buNone/>
              <a:defRPr/>
            </a:pPr>
            <a:r>
              <a:rPr lang="en-US" dirty="0">
                <a:latin typeface="Times New Roman" panose="02020603050405020304" pitchFamily="18" charset="0"/>
                <a:cs typeface="Times New Roman" panose="02020603050405020304" pitchFamily="18" charset="0"/>
              </a:rPr>
              <a:t>2. Nutrition needs which then determines the amount of food one requires. These vary with the age groups and the kind of work one does </a:t>
            </a:r>
            <a:r>
              <a:rPr lang="en-US" dirty="0" err="1">
                <a:latin typeface="Times New Roman" panose="02020603050405020304" pitchFamily="18" charset="0"/>
                <a:cs typeface="Times New Roman" panose="02020603050405020304" pitchFamily="18" charset="0"/>
              </a:rPr>
              <a:t>E.g</a:t>
            </a:r>
            <a:endParaRPr lang="en-US"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adults and adolescents  3.5-4.5kg cereal,1.0-1.5 kg legumes,1kg of dark leaves a week</a:t>
            </a:r>
          </a:p>
          <a:p>
            <a:pPr>
              <a:defRPr/>
            </a:pPr>
            <a:r>
              <a:rPr lang="en-US" dirty="0">
                <a:latin typeface="Times New Roman" panose="02020603050405020304" pitchFamily="18" charset="0"/>
                <a:cs typeface="Times New Roman" panose="02020603050405020304" pitchFamily="18" charset="0"/>
              </a:rPr>
              <a:t>Young children not breast feeding 1.25-2 kg of cereal, 0.5-1.0kg of legumes,0.8kg green leaves etc</a:t>
            </a:r>
            <a:r>
              <a:rPr lang="en-US" sz="2800" dirty="0">
                <a:latin typeface="Times New Roman" panose="02020603050405020304" pitchFamily="18" charset="0"/>
                <a:cs typeface="Times New Roman" panose="02020603050405020304" pitchFamily="18" charset="0"/>
              </a:rPr>
              <a:t>.</a:t>
            </a:r>
          </a:p>
          <a:p>
            <a:pPr marL="0" indent="0">
              <a:buFontTx/>
              <a:buNone/>
              <a:defRPr/>
            </a:pPr>
            <a:endParaRPr lang="en-US" dirty="0"/>
          </a:p>
        </p:txBody>
      </p:sp>
      <p:sp>
        <p:nvSpPr>
          <p:cNvPr id="113668" name="Date Placeholder 3">
            <a:extLst>
              <a:ext uri="{FF2B5EF4-FFF2-40B4-BE49-F238E27FC236}">
                <a16:creationId xmlns:a16="http://schemas.microsoft.com/office/drawing/2014/main" id="{BC00A24A-A719-4881-9724-EFFB892D54F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C2CC28D-1C26-49BD-9889-FDF58FDCAD07}" type="datetime2">
              <a:rPr lang="en-US" altLang="en-US" sz="1400" smtClean="0"/>
              <a:pPr>
                <a:spcBef>
                  <a:spcPct val="0"/>
                </a:spcBef>
                <a:buClrTx/>
                <a:buFontTx/>
                <a:buNone/>
              </a:pPr>
              <a:t>Thursday, September 3, 2020</a:t>
            </a:fld>
            <a:endParaRPr lang="en-US" altLang="en-US" sz="1400"/>
          </a:p>
        </p:txBody>
      </p:sp>
      <p:sp>
        <p:nvSpPr>
          <p:cNvPr id="113669" name="Footer Placeholder 4">
            <a:extLst>
              <a:ext uri="{FF2B5EF4-FFF2-40B4-BE49-F238E27FC236}">
                <a16:creationId xmlns:a16="http://schemas.microsoft.com/office/drawing/2014/main" id="{179B1C56-CD24-4A30-83AF-846FD93211F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13670" name="Slide Number Placeholder 1">
            <a:extLst>
              <a:ext uri="{FF2B5EF4-FFF2-40B4-BE49-F238E27FC236}">
                <a16:creationId xmlns:a16="http://schemas.microsoft.com/office/drawing/2014/main" id="{C0DE8A58-2700-470A-9AA9-0733EF1EA8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0955FD0C-4995-47B8-9C82-68BB131CE1F7}" type="slidenum">
              <a:rPr lang="en-US" altLang="en-US" sz="1400">
                <a:solidFill>
                  <a:schemeClr val="bg1"/>
                </a:solidFill>
              </a:rPr>
              <a:pPr>
                <a:spcBef>
                  <a:spcPct val="0"/>
                </a:spcBef>
                <a:buClrTx/>
                <a:buFontTx/>
                <a:buNone/>
              </a:pPr>
              <a:t>107</a:t>
            </a:fld>
            <a:endParaRPr lang="en-US" altLang="en-US" sz="1400">
              <a:solidFill>
                <a:schemeClr val="bg1"/>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5408977C-FD4D-4A75-A316-975C2216D70B}"/>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80E56D57-9EEA-41D4-8DDC-DA0BE400E0FA}"/>
              </a:ext>
            </a:extLst>
          </p:cNvPr>
          <p:cNvSpPr>
            <a:spLocks noGrp="1"/>
          </p:cNvSpPr>
          <p:nvPr>
            <p:ph idx="1"/>
          </p:nvPr>
        </p:nvSpPr>
        <p:spPr>
          <a:xfrm>
            <a:off x="152400" y="1143000"/>
            <a:ext cx="8382000" cy="5029200"/>
          </a:xfrm>
        </p:spPr>
        <p:txBody>
          <a:bodyPr/>
          <a:lstStyle/>
          <a:p>
            <a:pPr marL="0" indent="0">
              <a:buFontTx/>
              <a:buNone/>
              <a:defRPr/>
            </a:pPr>
            <a:r>
              <a:rPr lang="en-US" dirty="0"/>
              <a:t>3</a:t>
            </a:r>
            <a:r>
              <a:rPr lang="en-US" dirty="0">
                <a:latin typeface="Times New Roman" panose="02020603050405020304" pitchFamily="18" charset="0"/>
                <a:cs typeface="Times New Roman" panose="02020603050405020304" pitchFamily="18" charset="0"/>
              </a:rPr>
              <a:t>. Available amount of money to purchase the items.</a:t>
            </a:r>
          </a:p>
          <a:p>
            <a:pPr marL="0" indent="0">
              <a:buFontTx/>
              <a:buNone/>
              <a:defRPr/>
            </a:pPr>
            <a:r>
              <a:rPr lang="en-US" dirty="0">
                <a:latin typeface="Times New Roman" panose="02020603050405020304" pitchFamily="18" charset="0"/>
                <a:cs typeface="Times New Roman" panose="02020603050405020304" pitchFamily="18" charset="0"/>
              </a:rPr>
              <a:t>4. The period of time one expects to use this food.</a:t>
            </a:r>
          </a:p>
          <a:p>
            <a:pPr marL="0" indent="0">
              <a:buFontTx/>
              <a:buNone/>
              <a:defRPr/>
            </a:pPr>
            <a:r>
              <a:rPr lang="en-US" dirty="0">
                <a:latin typeface="Times New Roman" panose="02020603050405020304" pitchFamily="18" charset="0"/>
                <a:cs typeface="Times New Roman" panose="02020603050405020304" pitchFamily="18" charset="0"/>
              </a:rPr>
              <a:t>To ensure one gets foods that have a good value for their money one will</a:t>
            </a:r>
          </a:p>
          <a:p>
            <a:pPr>
              <a:defRPr/>
            </a:pPr>
            <a:r>
              <a:rPr lang="en-US" dirty="0">
                <a:latin typeface="Times New Roman" panose="02020603050405020304" pitchFamily="18" charset="0"/>
                <a:cs typeface="Times New Roman" panose="02020603050405020304" pitchFamily="18" charset="0"/>
              </a:rPr>
              <a:t>Window shop for the lowest prices</a:t>
            </a:r>
          </a:p>
          <a:p>
            <a:pPr>
              <a:defRPr/>
            </a:pPr>
            <a:r>
              <a:rPr lang="en-US" dirty="0">
                <a:latin typeface="Times New Roman" panose="02020603050405020304" pitchFamily="18" charset="0"/>
                <a:cs typeface="Times New Roman" panose="02020603050405020304" pitchFamily="18" charset="0"/>
              </a:rPr>
              <a:t>It is cheaper to buy food in large amount as long as they are not perishable.</a:t>
            </a:r>
          </a:p>
          <a:p>
            <a:pPr>
              <a:defRPr/>
            </a:pPr>
            <a:r>
              <a:rPr lang="en-US" dirty="0">
                <a:latin typeface="Times New Roman" panose="02020603050405020304" pitchFamily="18" charset="0"/>
                <a:cs typeface="Times New Roman" panose="02020603050405020304" pitchFamily="18" charset="0"/>
              </a:rPr>
              <a:t>Check for the cheapest brands but also consider the quality</a:t>
            </a:r>
            <a:r>
              <a:rPr lang="en-US" dirty="0"/>
              <a:t>.</a:t>
            </a:r>
          </a:p>
        </p:txBody>
      </p:sp>
      <p:sp>
        <p:nvSpPr>
          <p:cNvPr id="114692" name="Date Placeholder 3">
            <a:extLst>
              <a:ext uri="{FF2B5EF4-FFF2-40B4-BE49-F238E27FC236}">
                <a16:creationId xmlns:a16="http://schemas.microsoft.com/office/drawing/2014/main" id="{FA547A25-DE25-4918-9BBE-85CF6A16FF6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7E66A509-29B1-432F-A5DB-A6150DE9DD1A}" type="datetime2">
              <a:rPr lang="en-US" altLang="en-US" sz="1400" smtClean="0"/>
              <a:pPr>
                <a:spcBef>
                  <a:spcPct val="0"/>
                </a:spcBef>
                <a:buClrTx/>
                <a:buFontTx/>
                <a:buNone/>
              </a:pPr>
              <a:t>Thursday, September 3, 2020</a:t>
            </a:fld>
            <a:endParaRPr lang="en-US" altLang="en-US" sz="1400"/>
          </a:p>
        </p:txBody>
      </p:sp>
      <p:sp>
        <p:nvSpPr>
          <p:cNvPr id="114693" name="Footer Placeholder 4">
            <a:extLst>
              <a:ext uri="{FF2B5EF4-FFF2-40B4-BE49-F238E27FC236}">
                <a16:creationId xmlns:a16="http://schemas.microsoft.com/office/drawing/2014/main" id="{441248C8-8EFE-4B05-8E87-C78B83CD43A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14694" name="Slide Number Placeholder 1">
            <a:extLst>
              <a:ext uri="{FF2B5EF4-FFF2-40B4-BE49-F238E27FC236}">
                <a16:creationId xmlns:a16="http://schemas.microsoft.com/office/drawing/2014/main" id="{B5DF7A9B-20ED-4BFF-B28C-0F46AD7B31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DDB872F-BD25-47A9-A2BB-C8ED02BD4734}" type="slidenum">
              <a:rPr lang="en-US" altLang="en-US" sz="1400">
                <a:solidFill>
                  <a:schemeClr val="bg1"/>
                </a:solidFill>
              </a:rPr>
              <a:pPr>
                <a:spcBef>
                  <a:spcPct val="0"/>
                </a:spcBef>
                <a:buClrTx/>
                <a:buFontTx/>
                <a:buNone/>
              </a:pPr>
              <a:t>108</a:t>
            </a:fld>
            <a:endParaRPr lang="en-US" altLang="en-US" sz="1400">
              <a:solidFill>
                <a:schemeClr val="bg1"/>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A8AFC1DD-A2CA-4F83-8E83-8D443E27EF42}"/>
              </a:ext>
            </a:extLst>
          </p:cNvPr>
          <p:cNvSpPr>
            <a:spLocks noGrp="1"/>
          </p:cNvSpPr>
          <p:nvPr>
            <p:ph type="title"/>
          </p:nvPr>
        </p:nvSpPr>
        <p:spPr/>
        <p:txBody>
          <a:bodyPr/>
          <a:lstStyle/>
          <a:p>
            <a:r>
              <a:rPr lang="en-US" altLang="en-US" b="1"/>
              <a:t>STEPS IN FOOD BUDGETING.</a:t>
            </a:r>
            <a:endParaRPr lang="en-US" altLang="en-US"/>
          </a:p>
        </p:txBody>
      </p:sp>
      <p:sp>
        <p:nvSpPr>
          <p:cNvPr id="115715" name="Content Placeholder 2">
            <a:extLst>
              <a:ext uri="{FF2B5EF4-FFF2-40B4-BE49-F238E27FC236}">
                <a16:creationId xmlns:a16="http://schemas.microsoft.com/office/drawing/2014/main" id="{6936C52B-4684-4CFA-A992-0570598E7D89}"/>
              </a:ext>
            </a:extLst>
          </p:cNvPr>
          <p:cNvSpPr>
            <a:spLocks noGrp="1"/>
          </p:cNvSpPr>
          <p:nvPr>
            <p:ph idx="1"/>
          </p:nvPr>
        </p:nvSpPr>
        <p:spPr>
          <a:xfrm>
            <a:off x="206829" y="921657"/>
            <a:ext cx="8077200" cy="5105400"/>
          </a:xfrm>
        </p:spPr>
        <p:txBody>
          <a:bodyPr/>
          <a:lstStyle/>
          <a:p>
            <a:r>
              <a:rPr lang="en-US" altLang="en-US" sz="2800">
                <a:latin typeface="Times New Roman" panose="02020603050405020304" pitchFamily="18" charset="0"/>
                <a:cs typeface="Times New Roman" panose="02020603050405020304" pitchFamily="18" charset="0"/>
              </a:rPr>
              <a:t>Establish the amount of money available.</a:t>
            </a:r>
          </a:p>
          <a:p>
            <a:r>
              <a:rPr lang="en-US" altLang="en-US" sz="2800">
                <a:latin typeface="Times New Roman" panose="02020603050405020304" pitchFamily="18" charset="0"/>
                <a:cs typeface="Times New Roman" panose="02020603050405020304" pitchFamily="18" charset="0"/>
              </a:rPr>
              <a:t>Establish the period of time that money will be required to feed the family.</a:t>
            </a:r>
          </a:p>
          <a:p>
            <a:r>
              <a:rPr lang="en-US" altLang="en-US" sz="2800">
                <a:latin typeface="Times New Roman" panose="02020603050405020304" pitchFamily="18" charset="0"/>
                <a:cs typeface="Times New Roman" panose="02020603050405020304" pitchFamily="18" charset="0"/>
              </a:rPr>
              <a:t>List food items that are available and those you may be able to buy in the 3 categories of foods.</a:t>
            </a:r>
          </a:p>
          <a:p>
            <a:r>
              <a:rPr lang="en-US" altLang="en-US" sz="2800">
                <a:latin typeface="Times New Roman" panose="02020603050405020304" pitchFamily="18" charset="0"/>
                <a:cs typeface="Times New Roman" panose="02020603050405020304" pitchFamily="18" charset="0"/>
              </a:rPr>
              <a:t>Indicate the prices of each of the food items bought that will be required for that period of time.</a:t>
            </a:r>
          </a:p>
          <a:p>
            <a:r>
              <a:rPr lang="en-US" altLang="en-US" sz="2800">
                <a:latin typeface="Times New Roman" panose="02020603050405020304" pitchFamily="18" charset="0"/>
                <a:cs typeface="Times New Roman" panose="02020603050405020304" pitchFamily="18" charset="0"/>
              </a:rPr>
              <a:t>Select the ones that will be friendly to your budget and will also be rich in nutrients.</a:t>
            </a:r>
          </a:p>
          <a:p>
            <a:r>
              <a:rPr lang="en-US" altLang="en-US" sz="2800">
                <a:latin typeface="Times New Roman" panose="02020603050405020304" pitchFamily="18" charset="0"/>
                <a:cs typeface="Times New Roman" panose="02020603050405020304" pitchFamily="18" charset="0"/>
              </a:rPr>
              <a:t>Calculate the total cost of the items.</a:t>
            </a:r>
          </a:p>
          <a:p>
            <a:endParaRPr lang="en-US" altLang="en-US"/>
          </a:p>
        </p:txBody>
      </p:sp>
      <p:sp>
        <p:nvSpPr>
          <p:cNvPr id="115716" name="Date Placeholder 3">
            <a:extLst>
              <a:ext uri="{FF2B5EF4-FFF2-40B4-BE49-F238E27FC236}">
                <a16:creationId xmlns:a16="http://schemas.microsoft.com/office/drawing/2014/main" id="{5F1D5718-BD9D-45DC-872E-5E23F55F6F1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2C8A45B-1A6A-4CB3-B517-B29115653AAC}" type="datetime2">
              <a:rPr lang="en-US" altLang="en-US" sz="1400" smtClean="0"/>
              <a:pPr>
                <a:spcBef>
                  <a:spcPct val="0"/>
                </a:spcBef>
                <a:buClrTx/>
                <a:buFontTx/>
                <a:buNone/>
              </a:pPr>
              <a:t>Thursday, September 3, 2020</a:t>
            </a:fld>
            <a:endParaRPr lang="en-US" altLang="en-US" sz="1400"/>
          </a:p>
        </p:txBody>
      </p:sp>
      <p:sp>
        <p:nvSpPr>
          <p:cNvPr id="115717" name="Footer Placeholder 4">
            <a:extLst>
              <a:ext uri="{FF2B5EF4-FFF2-40B4-BE49-F238E27FC236}">
                <a16:creationId xmlns:a16="http://schemas.microsoft.com/office/drawing/2014/main" id="{7BD0F537-20E9-447E-8E10-B4DE21CBDF9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15718" name="Slide Number Placeholder 1">
            <a:extLst>
              <a:ext uri="{FF2B5EF4-FFF2-40B4-BE49-F238E27FC236}">
                <a16:creationId xmlns:a16="http://schemas.microsoft.com/office/drawing/2014/main" id="{3EFE71D3-99ED-4042-BFB9-01BA3BE2D1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9A7E9D2D-39DA-43E3-93E3-4D9E73EC44DE}" type="slidenum">
              <a:rPr lang="en-US" altLang="en-US" sz="1400">
                <a:solidFill>
                  <a:schemeClr val="bg1"/>
                </a:solidFill>
              </a:rPr>
              <a:pPr>
                <a:spcBef>
                  <a:spcPct val="0"/>
                </a:spcBef>
                <a:buClrTx/>
                <a:buFontTx/>
                <a:buNone/>
              </a:pPr>
              <a:t>109</a:t>
            </a:fld>
            <a:endParaRPr lang="en-US" altLang="en-US" sz="1400">
              <a:solidFill>
                <a:schemeClr val="bg1"/>
              </a:solidFill>
            </a:endParaRPr>
          </a:p>
        </p:txBody>
      </p:sp>
      <p:sp>
        <p:nvSpPr>
          <p:cNvPr id="2" name="Content Placeholder 2">
            <a:extLst>
              <a:ext uri="{FF2B5EF4-FFF2-40B4-BE49-F238E27FC236}">
                <a16:creationId xmlns:a16="http://schemas.microsoft.com/office/drawing/2014/main" id="{8FC4FA11-3C17-7D41-90FB-8D98BE9199DE}"/>
              </a:ext>
            </a:extLst>
          </p:cNvPr>
          <p:cNvSpPr txBox="1">
            <a:spLocks/>
          </p:cNvSpPr>
          <p:nvPr/>
        </p:nvSpPr>
        <p:spPr bwMode="auto">
          <a:xfrm>
            <a:off x="152400" y="1066800"/>
            <a:ext cx="8077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a:lstStyle>
          <a:p>
            <a:r>
              <a:rPr lang="en-US" altLang="en-US" sz="2800" kern="0">
                <a:latin typeface="Times New Roman" panose="02020603050405020304" pitchFamily="18" charset="0"/>
                <a:cs typeface="Times New Roman" panose="02020603050405020304" pitchFamily="18" charset="0"/>
              </a:rPr>
              <a:t>Establish the amount of money available.</a:t>
            </a:r>
          </a:p>
          <a:p>
            <a:r>
              <a:rPr lang="en-US" altLang="en-US" sz="2800" kern="0">
                <a:latin typeface="Times New Roman" panose="02020603050405020304" pitchFamily="18" charset="0"/>
                <a:cs typeface="Times New Roman" panose="02020603050405020304" pitchFamily="18" charset="0"/>
              </a:rPr>
              <a:t>Establish the period of time that money will be required to feed the family.</a:t>
            </a:r>
          </a:p>
          <a:p>
            <a:r>
              <a:rPr lang="en-US" altLang="en-US" sz="2800" kern="0">
                <a:latin typeface="Times New Roman" panose="02020603050405020304" pitchFamily="18" charset="0"/>
                <a:cs typeface="Times New Roman" panose="02020603050405020304" pitchFamily="18" charset="0"/>
              </a:rPr>
              <a:t>List food items that are available and those you may be able to buy in the 3 categories of foods.</a:t>
            </a:r>
          </a:p>
          <a:p>
            <a:r>
              <a:rPr lang="en-US" altLang="en-US" sz="2800" kern="0">
                <a:latin typeface="Times New Roman" panose="02020603050405020304" pitchFamily="18" charset="0"/>
                <a:cs typeface="Times New Roman" panose="02020603050405020304" pitchFamily="18" charset="0"/>
              </a:rPr>
              <a:t>Indicate the prices of each of the food items bought that will be required for that period of time.</a:t>
            </a:r>
          </a:p>
          <a:p>
            <a:r>
              <a:rPr lang="en-US" altLang="en-US" sz="2800" kern="0">
                <a:latin typeface="Times New Roman" panose="02020603050405020304" pitchFamily="18" charset="0"/>
                <a:cs typeface="Times New Roman" panose="02020603050405020304" pitchFamily="18" charset="0"/>
              </a:rPr>
              <a:t>Select the ones that will be friendly to your budget and will also be rich in nutrients.</a:t>
            </a:r>
          </a:p>
          <a:p>
            <a:r>
              <a:rPr lang="en-US" altLang="en-US" sz="2800" kern="0">
                <a:latin typeface="Times New Roman" panose="02020603050405020304" pitchFamily="18" charset="0"/>
                <a:cs typeface="Times New Roman" panose="02020603050405020304" pitchFamily="18" charset="0"/>
              </a:rPr>
              <a:t>Calculate the total cost of the items.</a:t>
            </a:r>
          </a:p>
          <a:p>
            <a:endParaRPr lang="en-US" altLang="en-US" ker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A7CFA09-67A7-4562-BF86-CC60243CF638}"/>
              </a:ext>
            </a:extLst>
          </p:cNvPr>
          <p:cNvSpPr>
            <a:spLocks noGrp="1"/>
          </p:cNvSpPr>
          <p:nvPr>
            <p:ph type="title"/>
          </p:nvPr>
        </p:nvSpPr>
        <p:spPr/>
        <p:txBody>
          <a:bodyPr/>
          <a:lstStyle/>
          <a:p>
            <a:endParaRPr lang="en-US" altLang="en-US"/>
          </a:p>
        </p:txBody>
      </p:sp>
      <p:sp>
        <p:nvSpPr>
          <p:cNvPr id="15363" name="Date Placeholder 3">
            <a:extLst>
              <a:ext uri="{FF2B5EF4-FFF2-40B4-BE49-F238E27FC236}">
                <a16:creationId xmlns:a16="http://schemas.microsoft.com/office/drawing/2014/main" id="{F9A5FABA-ABD4-444E-987D-E4F6BFFB738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F43064C4-2560-4581-8C2E-529337FA9553}" type="datetime2">
              <a:rPr lang="en-US" altLang="en-US" sz="1400" smtClean="0"/>
              <a:pPr>
                <a:spcBef>
                  <a:spcPct val="0"/>
                </a:spcBef>
                <a:buClrTx/>
                <a:buFontTx/>
                <a:buNone/>
              </a:pPr>
              <a:t>Thursday, September 3, 2020</a:t>
            </a:fld>
            <a:endParaRPr lang="en-US" altLang="en-US" sz="1400"/>
          </a:p>
        </p:txBody>
      </p:sp>
      <p:sp>
        <p:nvSpPr>
          <p:cNvPr id="15364" name="Footer Placeholder 4">
            <a:extLst>
              <a:ext uri="{FF2B5EF4-FFF2-40B4-BE49-F238E27FC236}">
                <a16:creationId xmlns:a16="http://schemas.microsoft.com/office/drawing/2014/main" id="{520F9605-57B9-46BA-ACBF-6D9FDD660A0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pic>
        <p:nvPicPr>
          <p:cNvPr id="15365" name="Picture 2">
            <a:extLst>
              <a:ext uri="{FF2B5EF4-FFF2-40B4-BE49-F238E27FC236}">
                <a16:creationId xmlns:a16="http://schemas.microsoft.com/office/drawing/2014/main" id="{3FBB693F-6E95-43B8-9374-9E5DA0566F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990600"/>
            <a:ext cx="8382000" cy="5562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6" name="Slide Number Placeholder 1">
            <a:extLst>
              <a:ext uri="{FF2B5EF4-FFF2-40B4-BE49-F238E27FC236}">
                <a16:creationId xmlns:a16="http://schemas.microsoft.com/office/drawing/2014/main" id="{EF23A8AE-F21A-4DDE-865D-0A12BB734CC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E5A9AEBB-A78F-4F9B-8BDA-E6D46A0BA562}" type="slidenum">
              <a:rPr lang="en-US" altLang="en-US" sz="1400">
                <a:solidFill>
                  <a:schemeClr val="bg1"/>
                </a:solidFill>
              </a:rPr>
              <a:pPr>
                <a:spcBef>
                  <a:spcPct val="0"/>
                </a:spcBef>
                <a:buClrTx/>
                <a:buFontTx/>
                <a:buNone/>
              </a:pPr>
              <a:t>11</a:t>
            </a:fld>
            <a:endParaRPr lang="en-US" altLang="en-US" sz="1400">
              <a:solidFill>
                <a:schemeClr val="bg1"/>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7A43D375-938A-4FB0-86B9-89A3D370B57C}"/>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4EF84BAB-4D5D-49CD-9CBA-67B5FC5E0328}"/>
              </a:ext>
            </a:extLst>
          </p:cNvPr>
          <p:cNvSpPr>
            <a:spLocks noGrp="1"/>
          </p:cNvSpPr>
          <p:nvPr>
            <p:ph idx="1"/>
          </p:nvPr>
        </p:nvSpPr>
        <p:spPr>
          <a:xfrm>
            <a:off x="152400" y="1066800"/>
            <a:ext cx="8534400" cy="5105400"/>
          </a:xfrm>
        </p:spPr>
        <p:txBody>
          <a:bodyPr/>
          <a:lstStyle/>
          <a:p>
            <a:pPr>
              <a:defRPr/>
            </a:pPr>
            <a:r>
              <a:rPr lang="en-US" sz="2800" dirty="0">
                <a:latin typeface="Times New Roman" panose="02020603050405020304" pitchFamily="18" charset="0"/>
                <a:cs typeface="Times New Roman" panose="02020603050405020304" pitchFamily="18" charset="0"/>
              </a:rPr>
              <a:t>Add miscellaneous items e.g. tea leaves, salt, sugar; spices etc. then cost them per week and have the total.</a:t>
            </a:r>
          </a:p>
          <a:p>
            <a:pPr>
              <a:defRPr/>
            </a:pPr>
            <a:r>
              <a:rPr lang="en-US" sz="2800" dirty="0">
                <a:latin typeface="Times New Roman" panose="02020603050405020304" pitchFamily="18" charset="0"/>
                <a:cs typeface="Times New Roman" panose="02020603050405020304" pitchFamily="18" charset="0"/>
              </a:rPr>
              <a:t>Calculate 5% of the total cost of the items and add it to the total to cater for any emergency e.g. change of price. </a:t>
            </a:r>
          </a:p>
          <a:p>
            <a:pPr>
              <a:defRPr/>
            </a:pPr>
            <a:r>
              <a:rPr lang="en-US" sz="2800" dirty="0">
                <a:latin typeface="Times New Roman" panose="02020603050405020304" pitchFamily="18" charset="0"/>
                <a:cs typeface="Times New Roman" panose="02020603050405020304" pitchFamily="18" charset="0"/>
              </a:rPr>
              <a:t>It may be necessary to modify the current pattern of spending e.g. Keep track of all food expenses for 2 weeks .Determine whether you are spending more money than you should e.g. buy expensive food stuff.</a:t>
            </a:r>
          </a:p>
          <a:p>
            <a:pPr>
              <a:defRPr/>
            </a:pPr>
            <a:r>
              <a:rPr lang="en-US" sz="2800" dirty="0">
                <a:latin typeface="Times New Roman" panose="02020603050405020304" pitchFamily="18" charset="0"/>
                <a:cs typeface="Times New Roman" panose="02020603050405020304" pitchFamily="18" charset="0"/>
              </a:rPr>
              <a:t>Decide what to spend on food from your income.</a:t>
            </a:r>
          </a:p>
          <a:p>
            <a:pPr marL="0" indent="0">
              <a:buFontTx/>
              <a:buNone/>
              <a:defRPr/>
            </a:pPr>
            <a:r>
              <a:rPr lang="en-US" sz="2800" dirty="0">
                <a:latin typeface="Times New Roman" panose="02020603050405020304" pitchFamily="18" charset="0"/>
                <a:cs typeface="Times New Roman" panose="02020603050405020304" pitchFamily="18" charset="0"/>
              </a:rPr>
              <a:t>   The figure will form your budget.</a:t>
            </a:r>
          </a:p>
          <a:p>
            <a:pPr>
              <a:defRPr/>
            </a:pPr>
            <a:endParaRPr lang="en-US" dirty="0"/>
          </a:p>
        </p:txBody>
      </p:sp>
      <p:sp>
        <p:nvSpPr>
          <p:cNvPr id="116740" name="Date Placeholder 3">
            <a:extLst>
              <a:ext uri="{FF2B5EF4-FFF2-40B4-BE49-F238E27FC236}">
                <a16:creationId xmlns:a16="http://schemas.microsoft.com/office/drawing/2014/main" id="{DE289F8C-CF83-439D-8DAB-31DD98C1860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C39A5086-B03F-4921-B6C4-DD033C8413E2}" type="datetime2">
              <a:rPr lang="en-US" altLang="en-US" sz="1400" smtClean="0"/>
              <a:pPr>
                <a:spcBef>
                  <a:spcPct val="0"/>
                </a:spcBef>
                <a:buClrTx/>
                <a:buFontTx/>
                <a:buNone/>
              </a:pPr>
              <a:t>Thursday, September 3, 2020</a:t>
            </a:fld>
            <a:endParaRPr lang="en-US" altLang="en-US" sz="1400"/>
          </a:p>
        </p:txBody>
      </p:sp>
      <p:sp>
        <p:nvSpPr>
          <p:cNvPr id="116741" name="Footer Placeholder 4">
            <a:extLst>
              <a:ext uri="{FF2B5EF4-FFF2-40B4-BE49-F238E27FC236}">
                <a16:creationId xmlns:a16="http://schemas.microsoft.com/office/drawing/2014/main" id="{7A050709-1D20-4EB1-871E-AFFC19A3781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16742" name="Slide Number Placeholder 1">
            <a:extLst>
              <a:ext uri="{FF2B5EF4-FFF2-40B4-BE49-F238E27FC236}">
                <a16:creationId xmlns:a16="http://schemas.microsoft.com/office/drawing/2014/main" id="{293A65C0-4D07-4780-BBC8-7A243B49F1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4EB85CBC-ACC8-4D76-9B35-5C01996CCEC9}" type="slidenum">
              <a:rPr lang="en-US" altLang="en-US" sz="1400">
                <a:solidFill>
                  <a:schemeClr val="bg1"/>
                </a:solidFill>
              </a:rPr>
              <a:pPr>
                <a:spcBef>
                  <a:spcPct val="0"/>
                </a:spcBef>
                <a:buClrTx/>
                <a:buFontTx/>
                <a:buNone/>
              </a:pPr>
              <a:t>110</a:t>
            </a:fld>
            <a:endParaRPr lang="en-US" altLang="en-US" sz="1400">
              <a:solidFill>
                <a:schemeClr val="bg1"/>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1EB0E1BE-A449-41B0-8AA0-F34D9B9B924E}"/>
              </a:ext>
            </a:extLst>
          </p:cNvPr>
          <p:cNvSpPr>
            <a:spLocks noGrp="1"/>
          </p:cNvSpPr>
          <p:nvPr>
            <p:ph type="title"/>
          </p:nvPr>
        </p:nvSpPr>
        <p:spPr/>
        <p:txBody>
          <a:bodyPr/>
          <a:lstStyle/>
          <a:p>
            <a:r>
              <a:rPr lang="en-US" altLang="en-US" b="1" i="1"/>
              <a:t>FOOD HABITS AND PATTERNS.</a:t>
            </a:r>
            <a:endParaRPr lang="en-US" altLang="en-US"/>
          </a:p>
        </p:txBody>
      </p:sp>
      <p:sp>
        <p:nvSpPr>
          <p:cNvPr id="3" name="Content Placeholder 2">
            <a:extLst>
              <a:ext uri="{FF2B5EF4-FFF2-40B4-BE49-F238E27FC236}">
                <a16:creationId xmlns:a16="http://schemas.microsoft.com/office/drawing/2014/main" id="{02E5D436-466E-48D3-B08E-D19F393A9998}"/>
              </a:ext>
            </a:extLst>
          </p:cNvPr>
          <p:cNvSpPr>
            <a:spLocks noGrp="1"/>
          </p:cNvSpPr>
          <p:nvPr>
            <p:ph idx="1"/>
          </p:nvPr>
        </p:nvSpPr>
        <p:spPr/>
        <p:txBody>
          <a:bodyPr/>
          <a:lstStyle/>
          <a:p>
            <a:pPr>
              <a:defRPr/>
            </a:pPr>
            <a:r>
              <a:rPr lang="en-US" sz="2800" b="1" i="1" dirty="0">
                <a:latin typeface="Times New Roman" panose="02020603050405020304" pitchFamily="18" charset="0"/>
                <a:cs typeface="Times New Roman" panose="02020603050405020304" pitchFamily="18" charset="0"/>
              </a:rPr>
              <a:t>Food habit:</a:t>
            </a:r>
            <a:r>
              <a:rPr lang="en-US" sz="2800" dirty="0">
                <a:latin typeface="Times New Roman" panose="02020603050405020304" pitchFamily="18" charset="0"/>
                <a:cs typeface="Times New Roman" panose="02020603050405020304" pitchFamily="18" charset="0"/>
              </a:rPr>
              <a:t> is a characteristic, attitude or tendency or practice towards food.</a:t>
            </a:r>
          </a:p>
          <a:p>
            <a:pPr>
              <a:defRPr/>
            </a:pPr>
            <a:r>
              <a:rPr lang="en-US" sz="2800" b="1" i="1" dirty="0">
                <a:latin typeface="Times New Roman" panose="02020603050405020304" pitchFamily="18" charset="0"/>
                <a:cs typeface="Times New Roman" panose="02020603050405020304" pitchFamily="18" charset="0"/>
              </a:rPr>
              <a:t>Food pattern: </a:t>
            </a:r>
            <a:r>
              <a:rPr lang="en-US" sz="2800" dirty="0">
                <a:latin typeface="Times New Roman" panose="02020603050405020304" pitchFamily="18" charset="0"/>
                <a:cs typeface="Times New Roman" panose="02020603050405020304" pitchFamily="18" charset="0"/>
              </a:rPr>
              <a:t>is a system of feeding in an individual family.</a:t>
            </a:r>
          </a:p>
          <a:p>
            <a:pPr marL="0" indent="0">
              <a:buFontTx/>
              <a:buNone/>
              <a:defRPr/>
            </a:pPr>
            <a:r>
              <a:rPr lang="en-US" sz="2800" b="1" dirty="0">
                <a:latin typeface="Times New Roman" panose="02020603050405020304" pitchFamily="18" charset="0"/>
                <a:cs typeface="Times New Roman" panose="02020603050405020304" pitchFamily="18" charset="0"/>
              </a:rPr>
              <a:t>Factors that influence food habits and patterns</a:t>
            </a:r>
            <a:endParaRPr lang="en-US" sz="2800"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They are grouped into two:-</a:t>
            </a:r>
          </a:p>
          <a:p>
            <a:pPr marL="0" indent="0">
              <a:buFontTx/>
              <a:buNone/>
              <a:defRPr/>
            </a:pPr>
            <a:r>
              <a:rPr lang="en-US" sz="2800" dirty="0">
                <a:latin typeface="Times New Roman" panose="02020603050405020304" pitchFamily="18" charset="0"/>
                <a:cs typeface="Times New Roman" panose="02020603050405020304" pitchFamily="18" charset="0"/>
              </a:rPr>
              <a:t>1. Those that influence the consumer demand by making food acceptable:</a:t>
            </a:r>
          </a:p>
          <a:p>
            <a:pPr>
              <a:defRPr/>
            </a:pPr>
            <a:r>
              <a:rPr lang="en-US" sz="2800" dirty="0">
                <a:latin typeface="Times New Roman" panose="02020603050405020304" pitchFamily="18" charset="0"/>
                <a:cs typeface="Times New Roman" panose="02020603050405020304" pitchFamily="18" charset="0"/>
              </a:rPr>
              <a:t>Concern about food makes one to eat the right foods.</a:t>
            </a:r>
          </a:p>
          <a:p>
            <a:pPr>
              <a:defRPr/>
            </a:pPr>
            <a:endParaRPr lang="en-US" dirty="0"/>
          </a:p>
        </p:txBody>
      </p:sp>
      <p:sp>
        <p:nvSpPr>
          <p:cNvPr id="117764" name="Date Placeholder 3">
            <a:extLst>
              <a:ext uri="{FF2B5EF4-FFF2-40B4-BE49-F238E27FC236}">
                <a16:creationId xmlns:a16="http://schemas.microsoft.com/office/drawing/2014/main" id="{D70FC2CE-F8FE-4B72-B837-05239848768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90509434-5798-4340-A447-80D8832B3015}" type="datetime2">
              <a:rPr lang="en-US" altLang="en-US" sz="1400" smtClean="0"/>
              <a:pPr>
                <a:spcBef>
                  <a:spcPct val="0"/>
                </a:spcBef>
                <a:buClrTx/>
                <a:buFontTx/>
                <a:buNone/>
              </a:pPr>
              <a:t>Thursday, September 3, 2020</a:t>
            </a:fld>
            <a:endParaRPr lang="en-US" altLang="en-US" sz="1400"/>
          </a:p>
        </p:txBody>
      </p:sp>
      <p:sp>
        <p:nvSpPr>
          <p:cNvPr id="117765" name="Footer Placeholder 4">
            <a:extLst>
              <a:ext uri="{FF2B5EF4-FFF2-40B4-BE49-F238E27FC236}">
                <a16:creationId xmlns:a16="http://schemas.microsoft.com/office/drawing/2014/main" id="{72A75F40-3DD0-4374-948E-3DE00831E6B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r>
              <a:rPr lang="pt-BR" altLang="en-US" sz="1400"/>
              <a:t>DEUS OENDO Lecturer KMTC</a:t>
            </a:r>
            <a:endParaRPr lang="en-US" altLang="en-US" sz="1400"/>
          </a:p>
        </p:txBody>
      </p:sp>
      <p:sp>
        <p:nvSpPr>
          <p:cNvPr id="117766" name="Slide Number Placeholder 1">
            <a:extLst>
              <a:ext uri="{FF2B5EF4-FFF2-40B4-BE49-F238E27FC236}">
                <a16:creationId xmlns:a16="http://schemas.microsoft.com/office/drawing/2014/main" id="{6F97ADBB-067D-4103-B1AC-D40A764C8A8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934C0F0-D762-43C0-9404-7B3FE286DD80}" type="slidenum">
              <a:rPr lang="en-US" altLang="en-US" sz="1400">
                <a:solidFill>
                  <a:schemeClr val="bg1"/>
                </a:solidFill>
              </a:rPr>
              <a:pPr>
                <a:spcBef>
                  <a:spcPct val="0"/>
                </a:spcBef>
                <a:buClrTx/>
                <a:buFontTx/>
                <a:buNone/>
              </a:pPr>
              <a:t>111</a:t>
            </a:fld>
            <a:endParaRPr lang="en-US" altLang="en-US" sz="1400">
              <a:solidFill>
                <a:schemeClr val="bg1"/>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91923952-3EBD-4C51-B563-CEBEAE8B064C}"/>
              </a:ext>
            </a:extLst>
          </p:cNvPr>
          <p:cNvSpPr>
            <a:spLocks noGrp="1"/>
          </p:cNvSpPr>
          <p:nvPr>
            <p:ph type="title"/>
          </p:nvPr>
        </p:nvSpPr>
        <p:spPr/>
        <p:txBody>
          <a:bodyPr/>
          <a:lstStyle/>
          <a:p>
            <a:endParaRPr lang="en-US" altLang="en-US"/>
          </a:p>
        </p:txBody>
      </p:sp>
      <p:sp>
        <p:nvSpPr>
          <p:cNvPr id="118787" name="Content Placeholder 2">
            <a:extLst>
              <a:ext uri="{FF2B5EF4-FFF2-40B4-BE49-F238E27FC236}">
                <a16:creationId xmlns:a16="http://schemas.microsoft.com/office/drawing/2014/main" id="{875E221F-8EBC-4431-A35A-CEFB74D532DF}"/>
              </a:ext>
            </a:extLst>
          </p:cNvPr>
          <p:cNvSpPr>
            <a:spLocks noGrp="1"/>
          </p:cNvSpPr>
          <p:nvPr>
            <p:ph idx="1"/>
          </p:nvPr>
        </p:nvSpPr>
        <p:spPr/>
        <p:txBody>
          <a:bodyPr/>
          <a:lstStyle/>
          <a:p>
            <a:r>
              <a:rPr lang="en-US" altLang="en-US">
                <a:latin typeface="Times New Roman" panose="02020603050405020304" pitchFamily="18" charset="0"/>
                <a:cs typeface="Times New Roman" panose="02020603050405020304" pitchFamily="18" charset="0"/>
              </a:rPr>
              <a:t>Status of health e.g. those who are ill/sick.</a:t>
            </a:r>
          </a:p>
          <a:p>
            <a:r>
              <a:rPr lang="en-US" altLang="en-US">
                <a:latin typeface="Times New Roman" panose="02020603050405020304" pitchFamily="18" charset="0"/>
                <a:cs typeface="Times New Roman" panose="02020603050405020304" pitchFamily="18" charset="0"/>
              </a:rPr>
              <a:t>Exposure to the kind of food may be through media.</a:t>
            </a:r>
          </a:p>
          <a:p>
            <a:r>
              <a:rPr lang="en-US" altLang="en-US">
                <a:latin typeface="Times New Roman" panose="02020603050405020304" pitchFamily="18" charset="0"/>
                <a:cs typeface="Times New Roman" panose="02020603050405020304" pitchFamily="18" charset="0"/>
              </a:rPr>
              <a:t>Food preference and the appeal due to previous exposure.</a:t>
            </a:r>
          </a:p>
          <a:p>
            <a:r>
              <a:rPr lang="en-US" altLang="en-US">
                <a:latin typeface="Times New Roman" panose="02020603050405020304" pitchFamily="18" charset="0"/>
                <a:cs typeface="Times New Roman" panose="02020603050405020304" pitchFamily="18" charset="0"/>
              </a:rPr>
              <a:t>Lifestyle changes e.g. nomads</a:t>
            </a:r>
          </a:p>
          <a:p>
            <a:r>
              <a:rPr lang="en-US" altLang="en-US">
                <a:latin typeface="Times New Roman" panose="02020603050405020304" pitchFamily="18" charset="0"/>
                <a:cs typeface="Times New Roman" panose="02020603050405020304" pitchFamily="18" charset="0"/>
              </a:rPr>
              <a:t>Level of education, thus economic status and nutritional know how.</a:t>
            </a:r>
          </a:p>
          <a:p>
            <a:r>
              <a:rPr lang="en-US" altLang="en-US">
                <a:latin typeface="Times New Roman" panose="02020603050405020304" pitchFamily="18" charset="0"/>
                <a:cs typeface="Times New Roman" panose="02020603050405020304" pitchFamily="18" charset="0"/>
              </a:rPr>
              <a:t>Culture and religion.</a:t>
            </a:r>
          </a:p>
          <a:p>
            <a:endParaRPr lang="en-US" altLang="en-US"/>
          </a:p>
        </p:txBody>
      </p:sp>
      <p:sp>
        <p:nvSpPr>
          <p:cNvPr id="118788" name="Date Placeholder 3">
            <a:extLst>
              <a:ext uri="{FF2B5EF4-FFF2-40B4-BE49-F238E27FC236}">
                <a16:creationId xmlns:a16="http://schemas.microsoft.com/office/drawing/2014/main" id="{F3D9766F-B925-4624-92FD-3B07CB8B4E5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895980D5-760B-4EF1-95F0-ADE42D46D6E1}" type="datetime2">
              <a:rPr lang="en-US" altLang="en-US" sz="1400" smtClean="0"/>
              <a:pPr>
                <a:spcBef>
                  <a:spcPct val="0"/>
                </a:spcBef>
                <a:buClrTx/>
                <a:buFontTx/>
                <a:buNone/>
              </a:pPr>
              <a:t>Thursday, September 3, 2020</a:t>
            </a:fld>
            <a:endParaRPr lang="en-US" altLang="en-US" sz="1400"/>
          </a:p>
        </p:txBody>
      </p:sp>
      <p:sp>
        <p:nvSpPr>
          <p:cNvPr id="118789" name="Footer Placeholder 4">
            <a:extLst>
              <a:ext uri="{FF2B5EF4-FFF2-40B4-BE49-F238E27FC236}">
                <a16:creationId xmlns:a16="http://schemas.microsoft.com/office/drawing/2014/main" id="{A8E18518-29A7-4BEC-9E8C-A545DFA2874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r>
              <a:rPr lang="pt-BR" altLang="en-US" sz="1400"/>
              <a:t>DEUS OENDO Lecturer KMTC</a:t>
            </a:r>
            <a:endParaRPr lang="en-US" altLang="en-US" sz="1400"/>
          </a:p>
        </p:txBody>
      </p:sp>
      <p:sp>
        <p:nvSpPr>
          <p:cNvPr id="118790" name="Slide Number Placeholder 1">
            <a:extLst>
              <a:ext uri="{FF2B5EF4-FFF2-40B4-BE49-F238E27FC236}">
                <a16:creationId xmlns:a16="http://schemas.microsoft.com/office/drawing/2014/main" id="{3923AA37-77B3-48A5-AAD8-66C87D3BAF9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E017FE2A-8414-4139-955B-94CBF0AAAD39}" type="slidenum">
              <a:rPr lang="en-US" altLang="en-US" sz="1400">
                <a:solidFill>
                  <a:schemeClr val="bg1"/>
                </a:solidFill>
              </a:rPr>
              <a:pPr>
                <a:spcBef>
                  <a:spcPct val="0"/>
                </a:spcBef>
                <a:buClrTx/>
                <a:buFontTx/>
                <a:buNone/>
              </a:pPr>
              <a:t>112</a:t>
            </a:fld>
            <a:endParaRPr lang="en-US" altLang="en-US" sz="1400">
              <a:solidFill>
                <a:schemeClr val="bg1"/>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0E8243B0-4C10-43E2-9AC9-5F0C7CE6CCE6}"/>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12F08604-E712-41F8-A489-974B95CFA522}"/>
              </a:ext>
            </a:extLst>
          </p:cNvPr>
          <p:cNvSpPr>
            <a:spLocks noGrp="1"/>
          </p:cNvSpPr>
          <p:nvPr>
            <p:ph idx="1"/>
          </p:nvPr>
        </p:nvSpPr>
        <p:spPr>
          <a:xfrm>
            <a:off x="152400" y="1447800"/>
            <a:ext cx="8077200" cy="4724400"/>
          </a:xfrm>
        </p:spPr>
        <p:txBody>
          <a:bodyPr/>
          <a:lstStyle/>
          <a:p>
            <a:pPr marL="0" indent="0">
              <a:buFontTx/>
              <a:buNone/>
              <a:defRPr/>
            </a:pPr>
            <a:r>
              <a:rPr lang="en-US" sz="2800" dirty="0">
                <a:latin typeface="Times New Roman" panose="02020603050405020304" pitchFamily="18" charset="0"/>
                <a:cs typeface="Times New Roman" panose="02020603050405020304" pitchFamily="18" charset="0"/>
              </a:rPr>
              <a:t>2.Those that influence food availability thus food selection: Climate, Seasonal availability, Storage, Transportation and Production</a:t>
            </a:r>
          </a:p>
          <a:p>
            <a:pPr>
              <a:defRPr/>
            </a:pPr>
            <a:r>
              <a:rPr lang="en-US" sz="2800" dirty="0">
                <a:latin typeface="Times New Roman" panose="02020603050405020304" pitchFamily="18" charset="0"/>
                <a:cs typeface="Times New Roman" panose="02020603050405020304" pitchFamily="18" charset="0"/>
              </a:rPr>
              <a:t>Food habits may be positive or negative towards health and nutrition.</a:t>
            </a:r>
          </a:p>
          <a:p>
            <a:pPr>
              <a:defRPr/>
            </a:pPr>
            <a:r>
              <a:rPr lang="en-US" sz="2800" dirty="0">
                <a:latin typeface="Times New Roman" panose="02020603050405020304" pitchFamily="18" charset="0"/>
                <a:cs typeface="Times New Roman" panose="02020603050405020304" pitchFamily="18" charset="0"/>
              </a:rPr>
              <a:t>To ascertain the food habits of a certain community a health worker may have to collect information through observation, interviewing individuals and asking key informants as well as discussing in focused group discussion e.g. chief’s </a:t>
            </a:r>
            <a:r>
              <a:rPr lang="en-US" sz="2800" dirty="0" err="1">
                <a:latin typeface="Times New Roman" panose="02020603050405020304" pitchFamily="18" charset="0"/>
                <a:cs typeface="Times New Roman" panose="02020603050405020304" pitchFamily="18" charset="0"/>
              </a:rPr>
              <a:t>baraza’s</a:t>
            </a:r>
            <a:endParaRPr lang="en-US" sz="2800" dirty="0">
              <a:latin typeface="Times New Roman" panose="02020603050405020304" pitchFamily="18" charset="0"/>
              <a:cs typeface="Times New Roman" panose="02020603050405020304" pitchFamily="18" charset="0"/>
            </a:endParaRPr>
          </a:p>
          <a:p>
            <a:pPr>
              <a:defRPr/>
            </a:pPr>
            <a:endParaRPr lang="en-US" dirty="0"/>
          </a:p>
        </p:txBody>
      </p:sp>
      <p:sp>
        <p:nvSpPr>
          <p:cNvPr id="119812" name="Date Placeholder 3">
            <a:extLst>
              <a:ext uri="{FF2B5EF4-FFF2-40B4-BE49-F238E27FC236}">
                <a16:creationId xmlns:a16="http://schemas.microsoft.com/office/drawing/2014/main" id="{512EF965-9AFA-48E5-84D1-79C50F0D3A0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A3FE957-FDB4-44C0-B607-80FE781DE8DC}" type="datetime2">
              <a:rPr lang="en-US" altLang="en-US" sz="1400" smtClean="0"/>
              <a:pPr>
                <a:spcBef>
                  <a:spcPct val="0"/>
                </a:spcBef>
                <a:buClrTx/>
                <a:buFontTx/>
                <a:buNone/>
              </a:pPr>
              <a:t>Thursday, September 3, 2020</a:t>
            </a:fld>
            <a:endParaRPr lang="en-US" altLang="en-US" sz="1400"/>
          </a:p>
        </p:txBody>
      </p:sp>
      <p:sp>
        <p:nvSpPr>
          <p:cNvPr id="119813" name="Footer Placeholder 4">
            <a:extLst>
              <a:ext uri="{FF2B5EF4-FFF2-40B4-BE49-F238E27FC236}">
                <a16:creationId xmlns:a16="http://schemas.microsoft.com/office/drawing/2014/main" id="{32E7AF9C-BCD9-4777-AB7D-7C3831F2E6B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19814" name="Slide Number Placeholder 1">
            <a:extLst>
              <a:ext uri="{FF2B5EF4-FFF2-40B4-BE49-F238E27FC236}">
                <a16:creationId xmlns:a16="http://schemas.microsoft.com/office/drawing/2014/main" id="{6F0B0271-7528-4869-BB71-C0CA620760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6A4F271-6127-44AA-99DC-19D269081DE2}" type="slidenum">
              <a:rPr lang="en-US" altLang="en-US" sz="1400">
                <a:solidFill>
                  <a:schemeClr val="bg1"/>
                </a:solidFill>
              </a:rPr>
              <a:pPr>
                <a:spcBef>
                  <a:spcPct val="0"/>
                </a:spcBef>
                <a:buClrTx/>
                <a:buFontTx/>
                <a:buNone/>
              </a:pPr>
              <a:t>113</a:t>
            </a:fld>
            <a:endParaRPr lang="en-US" altLang="en-US" sz="1400">
              <a:solidFill>
                <a:schemeClr val="bg1"/>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B5C51C5A-C7E7-48FD-9C42-527EDC56B7BE}"/>
              </a:ext>
            </a:extLst>
          </p:cNvPr>
          <p:cNvSpPr>
            <a:spLocks noGrp="1"/>
          </p:cNvSpPr>
          <p:nvPr>
            <p:ph type="title"/>
          </p:nvPr>
        </p:nvSpPr>
        <p:spPr/>
        <p:txBody>
          <a:bodyPr/>
          <a:lstStyle/>
          <a:p>
            <a:endParaRPr lang="en-US" altLang="en-US"/>
          </a:p>
        </p:txBody>
      </p:sp>
      <p:sp>
        <p:nvSpPr>
          <p:cNvPr id="120835" name="Content Placeholder 2">
            <a:extLst>
              <a:ext uri="{FF2B5EF4-FFF2-40B4-BE49-F238E27FC236}">
                <a16:creationId xmlns:a16="http://schemas.microsoft.com/office/drawing/2014/main" id="{9764D0B7-DC0D-46DE-8968-4E2511145DDE}"/>
              </a:ext>
            </a:extLst>
          </p:cNvPr>
          <p:cNvSpPr>
            <a:spLocks noGrp="1"/>
          </p:cNvSpPr>
          <p:nvPr>
            <p:ph idx="1"/>
          </p:nvPr>
        </p:nvSpPr>
        <p:spPr>
          <a:xfrm>
            <a:off x="152400" y="1143000"/>
            <a:ext cx="8153400" cy="5029200"/>
          </a:xfrm>
        </p:spPr>
        <p:txBody>
          <a:bodyPr/>
          <a:lstStyle/>
          <a:p>
            <a:pPr>
              <a:defRPr/>
            </a:pPr>
            <a:r>
              <a:rPr lang="en-US" altLang="en-US" sz="2800" dirty="0">
                <a:latin typeface="Times New Roman" pitchFamily="18" charset="0"/>
                <a:cs typeface="Times New Roman" pitchFamily="18" charset="0"/>
              </a:rPr>
              <a:t>One may then group these habits into good, neutral and negative or bad habits.</a:t>
            </a:r>
          </a:p>
          <a:p>
            <a:pPr>
              <a:defRPr/>
            </a:pPr>
            <a:r>
              <a:rPr lang="en-US" altLang="en-US" sz="2800" dirty="0">
                <a:latin typeface="Times New Roman" pitchFamily="18" charset="0"/>
                <a:cs typeface="Times New Roman" pitchFamily="18" charset="0"/>
              </a:rPr>
              <a:t>The role of a nurse thus may be to reinforce the good habits and eradicate the bad ones by giving health education.</a:t>
            </a:r>
          </a:p>
          <a:p>
            <a:pPr marL="0" indent="0">
              <a:buFontTx/>
              <a:buNone/>
              <a:defRPr/>
            </a:pPr>
            <a:r>
              <a:rPr lang="en-US" altLang="en-US" sz="2800" b="1" dirty="0">
                <a:latin typeface="Times New Roman" pitchFamily="18" charset="0"/>
                <a:cs typeface="Times New Roman" pitchFamily="18" charset="0"/>
              </a:rPr>
              <a:t>Importance of good habits  </a:t>
            </a:r>
            <a:endParaRPr lang="en-US" altLang="en-US" sz="2800" dirty="0">
              <a:latin typeface="Times New Roman" pitchFamily="18" charset="0"/>
              <a:cs typeface="Times New Roman" pitchFamily="18" charset="0"/>
            </a:endParaRPr>
          </a:p>
          <a:p>
            <a:pPr>
              <a:defRPr/>
            </a:pPr>
            <a:r>
              <a:rPr lang="en-US" altLang="en-US" sz="2800" dirty="0">
                <a:latin typeface="Times New Roman" pitchFamily="18" charset="0"/>
                <a:cs typeface="Times New Roman" pitchFamily="18" charset="0"/>
              </a:rPr>
              <a:t>Good habits will ensure good health due to provision of good nourishment / proper nutrition.</a:t>
            </a:r>
          </a:p>
          <a:p>
            <a:pPr>
              <a:defRPr/>
            </a:pPr>
            <a:r>
              <a:rPr lang="en-US" altLang="en-US" sz="2800" dirty="0">
                <a:latin typeface="Times New Roman" pitchFamily="18" charset="0"/>
                <a:cs typeface="Times New Roman" pitchFamily="18" charset="0"/>
              </a:rPr>
              <a:t>To influence change a good health worker may need to involve the community through community participation and through a multi sectorial approach.</a:t>
            </a:r>
          </a:p>
          <a:p>
            <a:pPr>
              <a:defRPr/>
            </a:pPr>
            <a:endParaRPr lang="en-US" altLang="en-US" dirty="0"/>
          </a:p>
        </p:txBody>
      </p:sp>
      <p:sp>
        <p:nvSpPr>
          <p:cNvPr id="120836" name="Date Placeholder 3">
            <a:extLst>
              <a:ext uri="{FF2B5EF4-FFF2-40B4-BE49-F238E27FC236}">
                <a16:creationId xmlns:a16="http://schemas.microsoft.com/office/drawing/2014/main" id="{44D17F57-0060-4BB7-B48F-BE51148395B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65E4A98B-F60A-449B-BDEC-2AE59D2A9727}" type="datetime2">
              <a:rPr lang="en-US" altLang="en-US" sz="1400" smtClean="0"/>
              <a:pPr>
                <a:spcBef>
                  <a:spcPct val="0"/>
                </a:spcBef>
                <a:buClrTx/>
                <a:buFontTx/>
                <a:buNone/>
              </a:pPr>
              <a:t>Thursday, September 3, 2020</a:t>
            </a:fld>
            <a:endParaRPr lang="en-US" altLang="en-US" sz="1400"/>
          </a:p>
        </p:txBody>
      </p:sp>
      <p:sp>
        <p:nvSpPr>
          <p:cNvPr id="120837" name="Footer Placeholder 4">
            <a:extLst>
              <a:ext uri="{FF2B5EF4-FFF2-40B4-BE49-F238E27FC236}">
                <a16:creationId xmlns:a16="http://schemas.microsoft.com/office/drawing/2014/main" id="{B2F2C7D0-3C66-47D5-9B1B-260775BEAFF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20838" name="Slide Number Placeholder 1">
            <a:extLst>
              <a:ext uri="{FF2B5EF4-FFF2-40B4-BE49-F238E27FC236}">
                <a16:creationId xmlns:a16="http://schemas.microsoft.com/office/drawing/2014/main" id="{9FC21FC0-870E-47D7-ADF8-AC5F088BD6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65D9599C-42EA-487D-AFD6-AD7BFFEA1B0B}" type="slidenum">
              <a:rPr lang="en-US" altLang="en-US" sz="1400">
                <a:solidFill>
                  <a:schemeClr val="bg1"/>
                </a:solidFill>
              </a:rPr>
              <a:pPr>
                <a:spcBef>
                  <a:spcPct val="0"/>
                </a:spcBef>
                <a:buClrTx/>
                <a:buFontTx/>
                <a:buNone/>
              </a:pPr>
              <a:t>114</a:t>
            </a:fld>
            <a:endParaRPr lang="en-US" altLang="en-US" sz="1400">
              <a:solidFill>
                <a:schemeClr val="bg1"/>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8B1769F7-0B97-4BE0-B67F-0C3E4339A188}"/>
              </a:ext>
            </a:extLst>
          </p:cNvPr>
          <p:cNvSpPr>
            <a:spLocks noGrp="1"/>
          </p:cNvSpPr>
          <p:nvPr>
            <p:ph type="title"/>
          </p:nvPr>
        </p:nvSpPr>
        <p:spPr/>
        <p:txBody>
          <a:bodyPr/>
          <a:lstStyle/>
          <a:p>
            <a:r>
              <a:rPr lang="en-US" altLang="en-US" sz="2800" b="1"/>
              <a:t>ROLES OF A COMMUNITY HEALTH NURSE IN INFLUENCING CHANGE</a:t>
            </a:r>
            <a:endParaRPr lang="en-US" altLang="en-US"/>
          </a:p>
        </p:txBody>
      </p:sp>
      <p:sp>
        <p:nvSpPr>
          <p:cNvPr id="121859" name="Content Placeholder 2">
            <a:extLst>
              <a:ext uri="{FF2B5EF4-FFF2-40B4-BE49-F238E27FC236}">
                <a16:creationId xmlns:a16="http://schemas.microsoft.com/office/drawing/2014/main" id="{0872C3AF-8E74-429D-9246-D2946085CC1D}"/>
              </a:ext>
            </a:extLst>
          </p:cNvPr>
          <p:cNvSpPr>
            <a:spLocks noGrp="1"/>
          </p:cNvSpPr>
          <p:nvPr>
            <p:ph idx="1"/>
          </p:nvPr>
        </p:nvSpPr>
        <p:spPr>
          <a:xfrm>
            <a:off x="152400" y="1447800"/>
            <a:ext cx="8382000" cy="4724400"/>
          </a:xfrm>
        </p:spPr>
        <p:txBody>
          <a:bodyPr/>
          <a:lstStyle/>
          <a:p>
            <a:r>
              <a:rPr lang="en-US" altLang="en-US" sz="2800">
                <a:latin typeface="Times New Roman" panose="02020603050405020304" pitchFamily="18" charset="0"/>
                <a:cs typeface="Times New Roman" panose="02020603050405020304" pitchFamily="18" charset="0"/>
              </a:rPr>
              <a:t>The CHN will work with other members of the health team E.g.</a:t>
            </a:r>
          </a:p>
          <a:p>
            <a:r>
              <a:rPr lang="en-US" altLang="en-US" sz="2800" b="1">
                <a:latin typeface="Times New Roman" panose="02020603050405020304" pitchFamily="18" charset="0"/>
                <a:cs typeface="Times New Roman" panose="02020603050405020304" pitchFamily="18" charset="0"/>
              </a:rPr>
              <a:t>Nutritionist</a:t>
            </a:r>
            <a:r>
              <a:rPr lang="en-US" altLang="en-US" sz="2800">
                <a:latin typeface="Times New Roman" panose="02020603050405020304" pitchFamily="18" charset="0"/>
                <a:cs typeface="Times New Roman" panose="02020603050405020304" pitchFamily="18" charset="0"/>
              </a:rPr>
              <a:t>: to prescribe and assessing</a:t>
            </a:r>
          </a:p>
          <a:p>
            <a:r>
              <a:rPr lang="en-US" altLang="en-US" sz="2800" b="1">
                <a:latin typeface="Times New Roman" panose="02020603050405020304" pitchFamily="18" charset="0"/>
                <a:cs typeface="Times New Roman" panose="02020603050405020304" pitchFamily="18" charset="0"/>
              </a:rPr>
              <a:t>P.H.O:</a:t>
            </a:r>
            <a:r>
              <a:rPr lang="en-US" altLang="en-US" sz="2800">
                <a:latin typeface="Times New Roman" panose="02020603050405020304" pitchFamily="18" charset="0"/>
                <a:cs typeface="Times New Roman" panose="02020603050405020304" pitchFamily="18" charset="0"/>
              </a:rPr>
              <a:t> to give health education and treatment.</a:t>
            </a:r>
          </a:p>
          <a:p>
            <a:r>
              <a:rPr lang="en-US" altLang="en-US" sz="2800" b="1">
                <a:latin typeface="Times New Roman" panose="02020603050405020304" pitchFamily="18" charset="0"/>
                <a:cs typeface="Times New Roman" panose="02020603050405020304" pitchFamily="18" charset="0"/>
              </a:rPr>
              <a:t>Doctors:</a:t>
            </a:r>
            <a:r>
              <a:rPr lang="en-US" altLang="en-US" sz="2800">
                <a:latin typeface="Times New Roman" panose="02020603050405020304" pitchFamily="18" charset="0"/>
                <a:cs typeface="Times New Roman" panose="02020603050405020304" pitchFamily="18" charset="0"/>
              </a:rPr>
              <a:t> to make diagnosis after assessing, prescription and give treatment.</a:t>
            </a:r>
          </a:p>
          <a:p>
            <a:r>
              <a:rPr lang="en-US" altLang="en-US" sz="2800" b="1">
                <a:latin typeface="Times New Roman" panose="02020603050405020304" pitchFamily="18" charset="0"/>
                <a:cs typeface="Times New Roman" panose="02020603050405020304" pitchFamily="18" charset="0"/>
              </a:rPr>
              <a:t>Records officer:</a:t>
            </a:r>
            <a:r>
              <a:rPr lang="en-US" altLang="en-US" sz="2800">
                <a:latin typeface="Times New Roman" panose="02020603050405020304" pitchFamily="18" charset="0"/>
                <a:cs typeface="Times New Roman" panose="02020603050405020304" pitchFamily="18" charset="0"/>
              </a:rPr>
              <a:t> to identify the magnitude of the problem and the previous experience.</a:t>
            </a:r>
          </a:p>
          <a:p>
            <a:r>
              <a:rPr lang="en-US" altLang="en-US" sz="2800" b="1">
                <a:latin typeface="Times New Roman" panose="02020603050405020304" pitchFamily="18" charset="0"/>
                <a:cs typeface="Times New Roman" panose="02020603050405020304" pitchFamily="18" charset="0"/>
              </a:rPr>
              <a:t>Dentist:</a:t>
            </a:r>
            <a:r>
              <a:rPr lang="en-US" altLang="en-US" sz="2800">
                <a:latin typeface="Times New Roman" panose="02020603050405020304" pitchFamily="18" charset="0"/>
                <a:cs typeface="Times New Roman" panose="02020603050405020304" pitchFamily="18" charset="0"/>
              </a:rPr>
              <a:t> Identifying nutritional problems.</a:t>
            </a:r>
          </a:p>
          <a:p>
            <a:endParaRPr lang="en-US" altLang="en-US"/>
          </a:p>
        </p:txBody>
      </p:sp>
      <p:sp>
        <p:nvSpPr>
          <p:cNvPr id="121860" name="Date Placeholder 3">
            <a:extLst>
              <a:ext uri="{FF2B5EF4-FFF2-40B4-BE49-F238E27FC236}">
                <a16:creationId xmlns:a16="http://schemas.microsoft.com/office/drawing/2014/main" id="{8B8FEC8A-AD5E-470C-A75A-C425F7A30D8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0E4A2793-583A-4AEB-BE2A-4D2CE379EF5F}" type="datetime2">
              <a:rPr lang="en-US" altLang="en-US" sz="1400" smtClean="0"/>
              <a:pPr>
                <a:spcBef>
                  <a:spcPct val="0"/>
                </a:spcBef>
                <a:buClrTx/>
                <a:buFontTx/>
                <a:buNone/>
              </a:pPr>
              <a:t>Thursday, September 3, 2020</a:t>
            </a:fld>
            <a:endParaRPr lang="en-US" altLang="en-US" sz="1400"/>
          </a:p>
        </p:txBody>
      </p:sp>
      <p:sp>
        <p:nvSpPr>
          <p:cNvPr id="121861" name="Footer Placeholder 4">
            <a:extLst>
              <a:ext uri="{FF2B5EF4-FFF2-40B4-BE49-F238E27FC236}">
                <a16:creationId xmlns:a16="http://schemas.microsoft.com/office/drawing/2014/main" id="{9C9EE570-3E11-476D-9D7C-B6508B2937D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21862" name="Slide Number Placeholder 1">
            <a:extLst>
              <a:ext uri="{FF2B5EF4-FFF2-40B4-BE49-F238E27FC236}">
                <a16:creationId xmlns:a16="http://schemas.microsoft.com/office/drawing/2014/main" id="{565725C9-930A-44F7-88B6-E8779FB995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F1A6AE3-4928-48C6-8FA7-7AE09BD3A8E2}" type="slidenum">
              <a:rPr lang="en-US" altLang="en-US" sz="1400">
                <a:solidFill>
                  <a:schemeClr val="bg1"/>
                </a:solidFill>
              </a:rPr>
              <a:pPr>
                <a:spcBef>
                  <a:spcPct val="0"/>
                </a:spcBef>
                <a:buClrTx/>
                <a:buFontTx/>
                <a:buNone/>
              </a:pPr>
              <a:t>115</a:t>
            </a:fld>
            <a:endParaRPr lang="en-US" altLang="en-US" sz="1400">
              <a:solidFill>
                <a:schemeClr val="bg1"/>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3199C3C4-5FB6-44FD-8C65-4727061305EA}"/>
              </a:ext>
            </a:extLst>
          </p:cNvPr>
          <p:cNvSpPr>
            <a:spLocks noGrp="1"/>
          </p:cNvSpPr>
          <p:nvPr>
            <p:ph type="title"/>
          </p:nvPr>
        </p:nvSpPr>
        <p:spPr/>
        <p:txBody>
          <a:bodyPr/>
          <a:lstStyle/>
          <a:p>
            <a:endParaRPr lang="en-US" altLang="en-US"/>
          </a:p>
        </p:txBody>
      </p:sp>
      <p:sp>
        <p:nvSpPr>
          <p:cNvPr id="122883" name="Content Placeholder 2">
            <a:extLst>
              <a:ext uri="{FF2B5EF4-FFF2-40B4-BE49-F238E27FC236}">
                <a16:creationId xmlns:a16="http://schemas.microsoft.com/office/drawing/2014/main" id="{2C3B8374-62A3-429A-9ECA-D135F0261848}"/>
              </a:ext>
            </a:extLst>
          </p:cNvPr>
          <p:cNvSpPr>
            <a:spLocks noGrp="1"/>
          </p:cNvSpPr>
          <p:nvPr>
            <p:ph idx="1"/>
          </p:nvPr>
        </p:nvSpPr>
        <p:spPr>
          <a:xfrm>
            <a:off x="152400" y="1066800"/>
            <a:ext cx="8153400" cy="5105400"/>
          </a:xfrm>
        </p:spPr>
        <p:txBody>
          <a:bodyPr/>
          <a:lstStyle/>
          <a:p>
            <a:r>
              <a:rPr lang="en-US" altLang="en-US" sz="2800">
                <a:latin typeface="Times New Roman" panose="02020603050405020304" pitchFamily="18" charset="0"/>
                <a:cs typeface="Times New Roman" panose="02020603050405020304" pitchFamily="18" charset="0"/>
              </a:rPr>
              <a:t>The CHN will also collaborate with the intersectorial members to bring about change e.g.</a:t>
            </a:r>
          </a:p>
          <a:p>
            <a:r>
              <a:rPr lang="en-US" altLang="en-US" sz="2800" b="1">
                <a:latin typeface="Times New Roman" panose="02020603050405020304" pitchFamily="18" charset="0"/>
                <a:cs typeface="Times New Roman" panose="02020603050405020304" pitchFamily="18" charset="0"/>
              </a:rPr>
              <a:t>Social workers:</a:t>
            </a:r>
            <a:r>
              <a:rPr lang="en-US" altLang="en-US" sz="2800">
                <a:latin typeface="Times New Roman" panose="02020603050405020304" pitchFamily="18" charset="0"/>
                <a:cs typeface="Times New Roman" panose="02020603050405020304" pitchFamily="18" charset="0"/>
              </a:rPr>
              <a:t> to advise the community on culture change.</a:t>
            </a:r>
          </a:p>
          <a:p>
            <a:r>
              <a:rPr lang="en-US" altLang="en-US" sz="2800" b="1">
                <a:latin typeface="Times New Roman" panose="02020603050405020304" pitchFamily="18" charset="0"/>
                <a:cs typeface="Times New Roman" panose="02020603050405020304" pitchFamily="18" charset="0"/>
              </a:rPr>
              <a:t>Agriculture sector:</a:t>
            </a:r>
            <a:r>
              <a:rPr lang="en-US" altLang="en-US" sz="2800">
                <a:latin typeface="Times New Roman" panose="02020603050405020304" pitchFamily="18" charset="0"/>
                <a:cs typeface="Times New Roman" panose="02020603050405020304" pitchFamily="18" charset="0"/>
              </a:rPr>
              <a:t> to advice on good crops to grow and method to use to ensure maximum yields.</a:t>
            </a:r>
          </a:p>
          <a:p>
            <a:r>
              <a:rPr lang="en-US" altLang="en-US" sz="2800" b="1">
                <a:latin typeface="Times New Roman" panose="02020603050405020304" pitchFamily="18" charset="0"/>
                <a:cs typeface="Times New Roman" panose="02020603050405020304" pitchFamily="18" charset="0"/>
              </a:rPr>
              <a:t>Educational Sector:</a:t>
            </a:r>
            <a:r>
              <a:rPr lang="en-US" altLang="en-US" sz="2800">
                <a:latin typeface="Times New Roman" panose="02020603050405020304" pitchFamily="18" charset="0"/>
                <a:cs typeface="Times New Roman" panose="02020603050405020304" pitchFamily="18" charset="0"/>
              </a:rPr>
              <a:t> eradicates illiteracy and lays a foundation for a better future.</a:t>
            </a:r>
          </a:p>
          <a:p>
            <a:endParaRPr lang="en-US" altLang="en-US"/>
          </a:p>
        </p:txBody>
      </p:sp>
      <p:sp>
        <p:nvSpPr>
          <p:cNvPr id="122884" name="Date Placeholder 3">
            <a:extLst>
              <a:ext uri="{FF2B5EF4-FFF2-40B4-BE49-F238E27FC236}">
                <a16:creationId xmlns:a16="http://schemas.microsoft.com/office/drawing/2014/main" id="{D942FE55-5B5F-4DE3-BC49-AA8CA394157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9EA6898C-6702-4DC4-8E7A-9B4FF1A9D4EA}" type="datetime2">
              <a:rPr lang="en-US" altLang="en-US" sz="1400" smtClean="0"/>
              <a:pPr>
                <a:spcBef>
                  <a:spcPct val="0"/>
                </a:spcBef>
                <a:buClrTx/>
                <a:buFontTx/>
                <a:buNone/>
              </a:pPr>
              <a:t>Thursday, September 3, 2020</a:t>
            </a:fld>
            <a:endParaRPr lang="en-US" altLang="en-US" sz="1400"/>
          </a:p>
        </p:txBody>
      </p:sp>
      <p:sp>
        <p:nvSpPr>
          <p:cNvPr id="122885" name="Footer Placeholder 4">
            <a:extLst>
              <a:ext uri="{FF2B5EF4-FFF2-40B4-BE49-F238E27FC236}">
                <a16:creationId xmlns:a16="http://schemas.microsoft.com/office/drawing/2014/main" id="{D9DA82DB-D6A0-4DCF-9868-5A084CA2434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22886" name="Slide Number Placeholder 1">
            <a:extLst>
              <a:ext uri="{FF2B5EF4-FFF2-40B4-BE49-F238E27FC236}">
                <a16:creationId xmlns:a16="http://schemas.microsoft.com/office/drawing/2014/main" id="{40E4BF2E-E389-4838-A500-EA315B8BD6E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71C7EB5E-7C66-4822-8A7C-36770F4C681D}" type="slidenum">
              <a:rPr lang="en-US" altLang="en-US" sz="1400">
                <a:solidFill>
                  <a:schemeClr val="bg1"/>
                </a:solidFill>
              </a:rPr>
              <a:pPr>
                <a:spcBef>
                  <a:spcPct val="0"/>
                </a:spcBef>
                <a:buClrTx/>
                <a:buFontTx/>
                <a:buNone/>
              </a:pPr>
              <a:t>116</a:t>
            </a:fld>
            <a:endParaRPr lang="en-US" altLang="en-US" sz="1400">
              <a:solidFill>
                <a:schemeClr val="bg1"/>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AE5FACFD-FD66-46A7-B773-CBA683BBEC4B}"/>
              </a:ext>
            </a:extLst>
          </p:cNvPr>
          <p:cNvSpPr>
            <a:spLocks noGrp="1"/>
          </p:cNvSpPr>
          <p:nvPr>
            <p:ph type="title"/>
          </p:nvPr>
        </p:nvSpPr>
        <p:spPr/>
        <p:txBody>
          <a:bodyPr/>
          <a:lstStyle/>
          <a:p>
            <a:endParaRPr lang="en-US" altLang="en-US"/>
          </a:p>
        </p:txBody>
      </p:sp>
      <p:sp>
        <p:nvSpPr>
          <p:cNvPr id="121859" name="Content Placeholder 2">
            <a:extLst>
              <a:ext uri="{FF2B5EF4-FFF2-40B4-BE49-F238E27FC236}">
                <a16:creationId xmlns:a16="http://schemas.microsoft.com/office/drawing/2014/main" id="{6D0721FE-A80D-48D3-93C8-77C522E768C5}"/>
              </a:ext>
            </a:extLst>
          </p:cNvPr>
          <p:cNvSpPr>
            <a:spLocks noGrp="1"/>
          </p:cNvSpPr>
          <p:nvPr>
            <p:ph idx="1"/>
          </p:nvPr>
        </p:nvSpPr>
        <p:spPr>
          <a:xfrm>
            <a:off x="152400" y="1143000"/>
            <a:ext cx="8229600" cy="5029200"/>
          </a:xfrm>
        </p:spPr>
        <p:txBody>
          <a:bodyPr/>
          <a:lstStyle/>
          <a:p>
            <a:pPr>
              <a:defRPr/>
            </a:pPr>
            <a:r>
              <a:rPr lang="en-US" altLang="en-US" b="1" dirty="0">
                <a:latin typeface="Times New Roman" pitchFamily="18" charset="0"/>
                <a:cs typeface="Times New Roman" pitchFamily="18" charset="0"/>
              </a:rPr>
              <a:t>Administration: </a:t>
            </a:r>
            <a:r>
              <a:rPr lang="en-US" altLang="en-US" dirty="0">
                <a:latin typeface="Times New Roman" pitchFamily="18" charset="0"/>
                <a:cs typeface="Times New Roman" pitchFamily="18" charset="0"/>
              </a:rPr>
              <a:t>help in coordination of the </a:t>
            </a:r>
            <a:r>
              <a:rPr lang="en-US" altLang="en-US" sz="2800" dirty="0">
                <a:latin typeface="Times New Roman" pitchFamily="18" charset="0"/>
                <a:cs typeface="Times New Roman" pitchFamily="18" charset="0"/>
              </a:rPr>
              <a:t>community activities by mobilizing the community members. Ensuring good infrastructure e.g. roads for the transportation of food substances and the good necessary in food production.</a:t>
            </a:r>
          </a:p>
          <a:p>
            <a:pPr marL="0" indent="0">
              <a:buFontTx/>
              <a:buNone/>
              <a:defRPr/>
            </a:pPr>
            <a:r>
              <a:rPr lang="en-US" altLang="en-US" sz="2800" dirty="0">
                <a:latin typeface="Times New Roman" pitchFamily="18" charset="0"/>
                <a:cs typeface="Times New Roman" pitchFamily="18" charset="0"/>
              </a:rPr>
              <a:t>For the CHN to play her part well he/she must know factors that:-</a:t>
            </a:r>
          </a:p>
          <a:p>
            <a:pPr>
              <a:defRPr/>
            </a:pPr>
            <a:r>
              <a:rPr lang="en-US" altLang="en-US" sz="2800" dirty="0">
                <a:latin typeface="Times New Roman" pitchFamily="18" charset="0"/>
                <a:cs typeface="Times New Roman" pitchFamily="18" charset="0"/>
              </a:rPr>
              <a:t>Encourage good nutrition e.g. knowledge</a:t>
            </a:r>
          </a:p>
          <a:p>
            <a:pPr>
              <a:defRPr/>
            </a:pPr>
            <a:r>
              <a:rPr lang="en-US" altLang="en-US" sz="2800" dirty="0">
                <a:latin typeface="Times New Roman" pitchFamily="18" charset="0"/>
                <a:cs typeface="Times New Roman" pitchFamily="18" charset="0"/>
              </a:rPr>
              <a:t>Food production e.g. climate, security</a:t>
            </a:r>
          </a:p>
          <a:p>
            <a:pPr>
              <a:defRPr/>
            </a:pPr>
            <a:r>
              <a:rPr lang="en-US" altLang="en-US" sz="2800" dirty="0">
                <a:latin typeface="Times New Roman" pitchFamily="18" charset="0"/>
                <a:cs typeface="Times New Roman" pitchFamily="18" charset="0"/>
              </a:rPr>
              <a:t>Food habits and patterns e.g. culture</a:t>
            </a:r>
          </a:p>
          <a:p>
            <a:pPr>
              <a:defRPr/>
            </a:pPr>
            <a:endParaRPr lang="en-US" altLang="en-US" dirty="0"/>
          </a:p>
        </p:txBody>
      </p:sp>
      <p:sp>
        <p:nvSpPr>
          <p:cNvPr id="123908" name="Date Placeholder 3">
            <a:extLst>
              <a:ext uri="{FF2B5EF4-FFF2-40B4-BE49-F238E27FC236}">
                <a16:creationId xmlns:a16="http://schemas.microsoft.com/office/drawing/2014/main" id="{89867F1D-24D9-4F34-8D45-539DFA438C4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3EF3338B-195C-45FB-97F5-1999EE9609B5}" type="datetime2">
              <a:rPr lang="en-US" altLang="en-US" sz="1400" smtClean="0"/>
              <a:pPr>
                <a:spcBef>
                  <a:spcPct val="0"/>
                </a:spcBef>
                <a:buClrTx/>
                <a:buFontTx/>
                <a:buNone/>
              </a:pPr>
              <a:t>Thursday, September 3, 2020</a:t>
            </a:fld>
            <a:endParaRPr lang="en-US" altLang="en-US" sz="1400"/>
          </a:p>
        </p:txBody>
      </p:sp>
      <p:sp>
        <p:nvSpPr>
          <p:cNvPr id="123909" name="Footer Placeholder 4">
            <a:extLst>
              <a:ext uri="{FF2B5EF4-FFF2-40B4-BE49-F238E27FC236}">
                <a16:creationId xmlns:a16="http://schemas.microsoft.com/office/drawing/2014/main" id="{E0C28685-C3B8-4E81-968F-F6033671C9B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23910" name="Slide Number Placeholder 1">
            <a:extLst>
              <a:ext uri="{FF2B5EF4-FFF2-40B4-BE49-F238E27FC236}">
                <a16:creationId xmlns:a16="http://schemas.microsoft.com/office/drawing/2014/main" id="{171AFDCA-BB76-4625-965B-92498F7B45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8AF4DEA0-D013-4707-9CA9-BD527776557F}" type="slidenum">
              <a:rPr lang="en-US" altLang="en-US" sz="1400">
                <a:solidFill>
                  <a:schemeClr val="bg1"/>
                </a:solidFill>
              </a:rPr>
              <a:pPr>
                <a:spcBef>
                  <a:spcPct val="0"/>
                </a:spcBef>
                <a:buClrTx/>
                <a:buFontTx/>
                <a:buNone/>
              </a:pPr>
              <a:t>117</a:t>
            </a:fld>
            <a:endParaRPr lang="en-US" altLang="en-US" sz="1400">
              <a:solidFill>
                <a:schemeClr val="bg1"/>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12ABFF93-3499-44AE-8243-057AAE43F56B}"/>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74904A4D-5558-4983-9786-86E64BF3BA9A}"/>
              </a:ext>
            </a:extLst>
          </p:cNvPr>
          <p:cNvSpPr>
            <a:spLocks noGrp="1"/>
          </p:cNvSpPr>
          <p:nvPr>
            <p:ph idx="1"/>
          </p:nvPr>
        </p:nvSpPr>
        <p:spPr>
          <a:xfrm>
            <a:off x="152400" y="1066800"/>
            <a:ext cx="8229600" cy="5105400"/>
          </a:xfrm>
        </p:spPr>
        <p:txBody>
          <a:bodyPr/>
          <a:lstStyle/>
          <a:p>
            <a:pPr>
              <a:defRPr/>
            </a:pPr>
            <a:r>
              <a:rPr lang="en-US" sz="2800" dirty="0">
                <a:latin typeface="Times New Roman" panose="02020603050405020304" pitchFamily="18" charset="0"/>
                <a:cs typeface="Times New Roman" panose="02020603050405020304" pitchFamily="18" charset="0"/>
              </a:rPr>
              <a:t>Food availability: economy</a:t>
            </a:r>
          </a:p>
          <a:p>
            <a:pPr>
              <a:defRPr/>
            </a:pPr>
            <a:r>
              <a:rPr lang="en-US" sz="2800" dirty="0">
                <a:latin typeface="Times New Roman" panose="02020603050405020304" pitchFamily="18" charset="0"/>
                <a:cs typeface="Times New Roman" panose="02020603050405020304" pitchFamily="18" charset="0"/>
              </a:rPr>
              <a:t>Food adequacy: family planning.</a:t>
            </a:r>
          </a:p>
          <a:p>
            <a:pPr marL="0" indent="0">
              <a:buFontTx/>
              <a:buNone/>
              <a:defRPr/>
            </a:pPr>
            <a:r>
              <a:rPr lang="en-US" sz="2800" dirty="0">
                <a:latin typeface="Times New Roman" panose="02020603050405020304" pitchFamily="18" charset="0"/>
                <a:cs typeface="Times New Roman" panose="02020603050405020304" pitchFamily="18" charset="0"/>
              </a:rPr>
              <a:t>The nurse will collect data using various methods, to be able to identify the habits and classify them  </a:t>
            </a:r>
          </a:p>
          <a:p>
            <a:pPr marL="0" indent="0">
              <a:buFontTx/>
              <a:buNone/>
              <a:defRPr/>
            </a:pPr>
            <a:r>
              <a:rPr lang="en-US" sz="2800" dirty="0">
                <a:latin typeface="Times New Roman" panose="02020603050405020304" pitchFamily="18" charset="0"/>
                <a:cs typeface="Times New Roman" panose="02020603050405020304" pitchFamily="18" charset="0"/>
              </a:rPr>
              <a:t> Plan the action which she will take to encourage positive and discourage the negative habits. These     </a:t>
            </a:r>
          </a:p>
          <a:p>
            <a:pPr marL="0" indent="0">
              <a:buFontTx/>
              <a:buNone/>
              <a:defRPr/>
            </a:pPr>
            <a:r>
              <a:rPr lang="en-US" sz="2800" dirty="0">
                <a:latin typeface="Times New Roman" panose="02020603050405020304" pitchFamily="18" charset="0"/>
                <a:cs typeface="Times New Roman" panose="02020603050405020304" pitchFamily="18" charset="0"/>
              </a:rPr>
              <a:t> actions may include:-</a:t>
            </a:r>
          </a:p>
          <a:p>
            <a:pPr>
              <a:defRPr/>
            </a:pPr>
            <a:r>
              <a:rPr lang="en-US" sz="2800" dirty="0">
                <a:latin typeface="Times New Roman" panose="02020603050405020304" pitchFamily="18" charset="0"/>
                <a:cs typeface="Times New Roman" panose="02020603050405020304" pitchFamily="18" charset="0"/>
              </a:rPr>
              <a:t>Encouraging breast feeding for at least 2 years.</a:t>
            </a:r>
          </a:p>
          <a:p>
            <a:pPr>
              <a:defRPr/>
            </a:pPr>
            <a:r>
              <a:rPr lang="en-US" sz="2800" dirty="0">
                <a:latin typeface="Times New Roman" panose="02020603050405020304" pitchFamily="18" charset="0"/>
                <a:cs typeface="Times New Roman" panose="02020603050405020304" pitchFamily="18" charset="0"/>
              </a:rPr>
              <a:t>Emphasize on the nutritional value of the locally available foods and advice on the mixed foods.</a:t>
            </a:r>
          </a:p>
        </p:txBody>
      </p:sp>
      <p:sp>
        <p:nvSpPr>
          <p:cNvPr id="124932" name="Date Placeholder 3">
            <a:extLst>
              <a:ext uri="{FF2B5EF4-FFF2-40B4-BE49-F238E27FC236}">
                <a16:creationId xmlns:a16="http://schemas.microsoft.com/office/drawing/2014/main" id="{619ECA63-55A6-4F7C-9891-1A91EE1C489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F8DBAB3-4FFE-4FC7-B85C-98CF576B13B1}" type="datetime2">
              <a:rPr lang="en-US" altLang="en-US" sz="1400" smtClean="0"/>
              <a:pPr>
                <a:spcBef>
                  <a:spcPct val="0"/>
                </a:spcBef>
                <a:buClrTx/>
                <a:buFontTx/>
                <a:buNone/>
              </a:pPr>
              <a:t>Thursday, September 3, 2020</a:t>
            </a:fld>
            <a:endParaRPr lang="en-US" altLang="en-US" sz="1400"/>
          </a:p>
        </p:txBody>
      </p:sp>
      <p:sp>
        <p:nvSpPr>
          <p:cNvPr id="124933" name="Footer Placeholder 4">
            <a:extLst>
              <a:ext uri="{FF2B5EF4-FFF2-40B4-BE49-F238E27FC236}">
                <a16:creationId xmlns:a16="http://schemas.microsoft.com/office/drawing/2014/main" id="{8700812F-E3FB-4499-890C-A405B26587C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24934" name="Slide Number Placeholder 1">
            <a:extLst>
              <a:ext uri="{FF2B5EF4-FFF2-40B4-BE49-F238E27FC236}">
                <a16:creationId xmlns:a16="http://schemas.microsoft.com/office/drawing/2014/main" id="{4AD25D28-B33C-47D1-9189-A9E97F5693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739BF920-DA88-4BF2-ABD9-DBF4DC90E5C6}" type="slidenum">
              <a:rPr lang="en-US" altLang="en-US" sz="1400">
                <a:solidFill>
                  <a:schemeClr val="bg1"/>
                </a:solidFill>
              </a:rPr>
              <a:pPr>
                <a:spcBef>
                  <a:spcPct val="0"/>
                </a:spcBef>
                <a:buClrTx/>
                <a:buFontTx/>
                <a:buNone/>
              </a:pPr>
              <a:t>118</a:t>
            </a:fld>
            <a:endParaRPr lang="en-US" altLang="en-US" sz="1400">
              <a:solidFill>
                <a:schemeClr val="bg1"/>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CB5317DB-FADF-4EA7-9C88-81107DC5DB17}"/>
              </a:ext>
            </a:extLst>
          </p:cNvPr>
          <p:cNvSpPr>
            <a:spLocks noGrp="1"/>
          </p:cNvSpPr>
          <p:nvPr>
            <p:ph type="title"/>
          </p:nvPr>
        </p:nvSpPr>
        <p:spPr/>
        <p:txBody>
          <a:bodyPr/>
          <a:lstStyle/>
          <a:p>
            <a:endParaRPr lang="en-US" altLang="en-US"/>
          </a:p>
        </p:txBody>
      </p:sp>
      <p:sp>
        <p:nvSpPr>
          <p:cNvPr id="125955" name="Content Placeholder 2">
            <a:extLst>
              <a:ext uri="{FF2B5EF4-FFF2-40B4-BE49-F238E27FC236}">
                <a16:creationId xmlns:a16="http://schemas.microsoft.com/office/drawing/2014/main" id="{3129DADB-EC4E-4EC5-A9E6-075D838A1C04}"/>
              </a:ext>
            </a:extLst>
          </p:cNvPr>
          <p:cNvSpPr>
            <a:spLocks noGrp="1"/>
          </p:cNvSpPr>
          <p:nvPr>
            <p:ph idx="1"/>
          </p:nvPr>
        </p:nvSpPr>
        <p:spPr>
          <a:xfrm>
            <a:off x="152400" y="1143000"/>
            <a:ext cx="8382000" cy="5029200"/>
          </a:xfrm>
        </p:spPr>
        <p:txBody>
          <a:bodyPr/>
          <a:lstStyle/>
          <a:p>
            <a:r>
              <a:rPr lang="en-US" altLang="en-US" sz="2400">
                <a:latin typeface="Times New Roman" panose="02020603050405020304" pitchFamily="18" charset="0"/>
                <a:cs typeface="Times New Roman" panose="02020603050405020304" pitchFamily="18" charset="0"/>
              </a:rPr>
              <a:t>Advise on proper storage and preparation of food</a:t>
            </a:r>
          </a:p>
          <a:p>
            <a:r>
              <a:rPr lang="en-US" altLang="en-US" sz="2400">
                <a:latin typeface="Times New Roman" panose="02020603050405020304" pitchFamily="18" charset="0"/>
                <a:cs typeface="Times New Roman" panose="02020603050405020304" pitchFamily="18" charset="0"/>
              </a:rPr>
              <a:t>Advise on the 3 classes of nutritional needs in terms of nutrients giving examples of the locally available food items.</a:t>
            </a:r>
          </a:p>
          <a:p>
            <a:r>
              <a:rPr lang="en-US" altLang="en-US" sz="2400">
                <a:latin typeface="Times New Roman" panose="02020603050405020304" pitchFamily="18" charset="0"/>
                <a:cs typeface="Times New Roman" panose="02020603050405020304" pitchFamily="18" charset="0"/>
              </a:rPr>
              <a:t>Start demonstration </a:t>
            </a:r>
            <a:r>
              <a:rPr lang="en-US" altLang="en-US" sz="2400" i="1">
                <a:latin typeface="Times New Roman" panose="02020603050405020304" pitchFamily="18" charset="0"/>
                <a:cs typeface="Times New Roman" panose="02020603050405020304" pitchFamily="18" charset="0"/>
              </a:rPr>
              <a:t>Shambas</a:t>
            </a:r>
            <a:r>
              <a:rPr lang="en-US" altLang="en-US" sz="2400">
                <a:latin typeface="Times New Roman" panose="02020603050405020304" pitchFamily="18" charset="0"/>
                <a:cs typeface="Times New Roman" panose="02020603050405020304" pitchFamily="18" charset="0"/>
              </a:rPr>
              <a:t> at the health facilities to help educate on the importance, use, and maintenance of the kitchen garden.</a:t>
            </a:r>
          </a:p>
          <a:p>
            <a:r>
              <a:rPr lang="en-US" altLang="en-US" sz="2400">
                <a:latin typeface="Times New Roman" panose="02020603050405020304" pitchFamily="18" charset="0"/>
                <a:cs typeface="Times New Roman" panose="02020603050405020304" pitchFamily="18" charset="0"/>
              </a:rPr>
              <a:t>Educate on environmental health to prevent diseases.</a:t>
            </a:r>
          </a:p>
          <a:p>
            <a:r>
              <a:rPr lang="en-US" altLang="en-US" sz="2400">
                <a:latin typeface="Times New Roman" panose="02020603050405020304" pitchFamily="18" charset="0"/>
                <a:cs typeface="Times New Roman" panose="02020603050405020304" pitchFamily="18" charset="0"/>
              </a:rPr>
              <a:t>Encourage them to take children for immunization.</a:t>
            </a:r>
          </a:p>
          <a:p>
            <a:r>
              <a:rPr lang="en-US" altLang="en-US" sz="2400">
                <a:latin typeface="Times New Roman" panose="02020603050405020304" pitchFamily="18" charset="0"/>
                <a:cs typeface="Times New Roman" panose="02020603050405020304" pitchFamily="18" charset="0"/>
              </a:rPr>
              <a:t>Encourage them to attend clinics where they can get health education as well as management for various ailments.</a:t>
            </a:r>
          </a:p>
          <a:p>
            <a:r>
              <a:rPr lang="en-US" altLang="en-US" sz="2400">
                <a:latin typeface="Times New Roman" panose="02020603050405020304" pitchFamily="18" charset="0"/>
                <a:cs typeface="Times New Roman" panose="02020603050405020304" pitchFamily="18" charset="0"/>
              </a:rPr>
              <a:t>Encourage food programs to be run in the area by organization like the NGOs.</a:t>
            </a:r>
          </a:p>
          <a:p>
            <a:endParaRPr lang="en-US" altLang="en-US"/>
          </a:p>
          <a:p>
            <a:endParaRPr lang="en-US" altLang="en-US"/>
          </a:p>
        </p:txBody>
      </p:sp>
      <p:sp>
        <p:nvSpPr>
          <p:cNvPr id="125956" name="Date Placeholder 3">
            <a:extLst>
              <a:ext uri="{FF2B5EF4-FFF2-40B4-BE49-F238E27FC236}">
                <a16:creationId xmlns:a16="http://schemas.microsoft.com/office/drawing/2014/main" id="{71FAA5D9-EE26-4EB9-B830-32AC36CDF3F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B9D2A29-41DC-4819-8674-D4625E7096BA}" type="datetime2">
              <a:rPr lang="en-US" altLang="en-US" sz="1400" smtClean="0"/>
              <a:pPr>
                <a:spcBef>
                  <a:spcPct val="0"/>
                </a:spcBef>
                <a:buClrTx/>
                <a:buFontTx/>
                <a:buNone/>
              </a:pPr>
              <a:t>Thursday, September 3, 2020</a:t>
            </a:fld>
            <a:endParaRPr lang="en-US" altLang="en-US" sz="1400"/>
          </a:p>
        </p:txBody>
      </p:sp>
      <p:sp>
        <p:nvSpPr>
          <p:cNvPr id="125957" name="Footer Placeholder 4">
            <a:extLst>
              <a:ext uri="{FF2B5EF4-FFF2-40B4-BE49-F238E27FC236}">
                <a16:creationId xmlns:a16="http://schemas.microsoft.com/office/drawing/2014/main" id="{495CF498-2EE8-4A0C-84EE-96D67EB23D0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25958" name="Slide Number Placeholder 1">
            <a:extLst>
              <a:ext uri="{FF2B5EF4-FFF2-40B4-BE49-F238E27FC236}">
                <a16:creationId xmlns:a16="http://schemas.microsoft.com/office/drawing/2014/main" id="{28C2E426-05A6-431E-9408-91B5A0D6A0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C5515AEC-116D-4994-9EB0-B1BFE310DFD6}" type="slidenum">
              <a:rPr lang="en-US" altLang="en-US" sz="1400">
                <a:solidFill>
                  <a:schemeClr val="bg1"/>
                </a:solidFill>
              </a:rPr>
              <a:pPr>
                <a:spcBef>
                  <a:spcPct val="0"/>
                </a:spcBef>
                <a:buClrTx/>
                <a:buFontTx/>
                <a:buNone/>
              </a:pPr>
              <a:t>119</a:t>
            </a:fld>
            <a:endParaRPr lang="en-US" altLang="en-US" sz="140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65A67E0-D649-4B7F-965A-1A8A07248494}"/>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E66EF5E2-1587-4ADF-82C9-F3AD443C7926}"/>
              </a:ext>
            </a:extLst>
          </p:cNvPr>
          <p:cNvSpPr>
            <a:spLocks noGrp="1"/>
          </p:cNvSpPr>
          <p:nvPr>
            <p:ph idx="1"/>
          </p:nvPr>
        </p:nvSpPr>
        <p:spPr/>
        <p:txBody>
          <a:bodyPr/>
          <a:lstStyle/>
          <a:p>
            <a:pPr>
              <a:defRPr/>
            </a:pPr>
            <a:r>
              <a:rPr lang="en-US" b="1" dirty="0">
                <a:effectLst>
                  <a:outerShdw blurRad="38100" dist="38100" dir="2700000" algn="tl">
                    <a:srgbClr val="C0C0C0"/>
                  </a:outerShdw>
                </a:effectLst>
              </a:rPr>
              <a:t>Macronutrients</a:t>
            </a:r>
            <a:r>
              <a:rPr lang="en-US" dirty="0"/>
              <a:t>: an essential nutrient required in relatively large amounts, such as carbohydrates, fats, proteins, or water;</a:t>
            </a:r>
          </a:p>
          <a:p>
            <a:pPr>
              <a:defRPr/>
            </a:pPr>
            <a:r>
              <a:rPr lang="en-US" b="1" dirty="0">
                <a:effectLst>
                  <a:outerShdw blurRad="38100" dist="38100" dir="2700000" algn="tl">
                    <a:srgbClr val="C0C0C0"/>
                  </a:outerShdw>
                </a:effectLst>
              </a:rPr>
              <a:t>Micronutrients</a:t>
            </a:r>
            <a:r>
              <a:rPr lang="en-US" dirty="0"/>
              <a:t>: A substance, such as a vitamin or mineral, that is essential in minute/small amounts for the proper growth and metabolism of a living organism. </a:t>
            </a:r>
          </a:p>
          <a:p>
            <a:pPr>
              <a:defRPr/>
            </a:pPr>
            <a:endParaRPr lang="en-US" dirty="0"/>
          </a:p>
        </p:txBody>
      </p:sp>
      <p:sp>
        <p:nvSpPr>
          <p:cNvPr id="16388" name="Date Placeholder 3">
            <a:extLst>
              <a:ext uri="{FF2B5EF4-FFF2-40B4-BE49-F238E27FC236}">
                <a16:creationId xmlns:a16="http://schemas.microsoft.com/office/drawing/2014/main" id="{262F43AA-673A-4157-828F-25250BB21EA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AC64960-3DE4-47B4-B1A0-BFC37D80E95D}" type="datetime2">
              <a:rPr lang="en-US" altLang="en-US" sz="1400" smtClean="0"/>
              <a:pPr>
                <a:spcBef>
                  <a:spcPct val="0"/>
                </a:spcBef>
                <a:buClrTx/>
                <a:buFontTx/>
                <a:buNone/>
              </a:pPr>
              <a:t>Thursday, September 3, 2020</a:t>
            </a:fld>
            <a:endParaRPr lang="en-US" altLang="en-US" sz="1400"/>
          </a:p>
        </p:txBody>
      </p:sp>
      <p:sp>
        <p:nvSpPr>
          <p:cNvPr id="16389" name="Footer Placeholder 4">
            <a:extLst>
              <a:ext uri="{FF2B5EF4-FFF2-40B4-BE49-F238E27FC236}">
                <a16:creationId xmlns:a16="http://schemas.microsoft.com/office/drawing/2014/main" id="{A690B901-8E59-4488-B9A9-1DE7B3D1845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6390" name="Slide Number Placeholder 1">
            <a:extLst>
              <a:ext uri="{FF2B5EF4-FFF2-40B4-BE49-F238E27FC236}">
                <a16:creationId xmlns:a16="http://schemas.microsoft.com/office/drawing/2014/main" id="{29DA49C2-70AB-4653-93BF-CB5B6F1DCD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28BABDA-FA79-4332-A21D-A733B1C46DE6}" type="slidenum">
              <a:rPr lang="en-US" altLang="en-US" sz="1400">
                <a:solidFill>
                  <a:schemeClr val="bg1"/>
                </a:solidFill>
              </a:rPr>
              <a:pPr>
                <a:spcBef>
                  <a:spcPct val="0"/>
                </a:spcBef>
                <a:buClrTx/>
                <a:buFontTx/>
                <a:buNone/>
              </a:pPr>
              <a:t>12</a:t>
            </a:fld>
            <a:endParaRPr lang="en-US" altLang="en-US" sz="1400">
              <a:solidFill>
                <a:schemeClr val="bg1"/>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218D6535-1B87-48D9-A396-7A136AF3911F}"/>
              </a:ext>
            </a:extLst>
          </p:cNvPr>
          <p:cNvSpPr>
            <a:spLocks noGrp="1"/>
          </p:cNvSpPr>
          <p:nvPr>
            <p:ph type="title"/>
          </p:nvPr>
        </p:nvSpPr>
        <p:spPr/>
        <p:txBody>
          <a:bodyPr/>
          <a:lstStyle/>
          <a:p>
            <a:r>
              <a:rPr lang="en-US" altLang="en-US" b="1"/>
              <a:t>Feeding Methods </a:t>
            </a:r>
            <a:endParaRPr lang="en-US" altLang="en-US"/>
          </a:p>
        </p:txBody>
      </p:sp>
      <p:sp>
        <p:nvSpPr>
          <p:cNvPr id="3" name="Content Placeholder 2">
            <a:extLst>
              <a:ext uri="{FF2B5EF4-FFF2-40B4-BE49-F238E27FC236}">
                <a16:creationId xmlns:a16="http://schemas.microsoft.com/office/drawing/2014/main" id="{968E1752-3075-4AA9-9F15-6BDBACAF246A}"/>
              </a:ext>
            </a:extLst>
          </p:cNvPr>
          <p:cNvSpPr>
            <a:spLocks noGrp="1"/>
          </p:cNvSpPr>
          <p:nvPr>
            <p:ph idx="1"/>
          </p:nvPr>
        </p:nvSpPr>
        <p:spPr>
          <a:xfrm>
            <a:off x="152400" y="1447800"/>
            <a:ext cx="8153400" cy="4724400"/>
          </a:xfrm>
        </p:spPr>
        <p:txBody>
          <a:bodyPr/>
          <a:lstStyle/>
          <a:p>
            <a:pPr marL="0" indent="0">
              <a:buFontTx/>
              <a:buNone/>
              <a:defRPr/>
            </a:pPr>
            <a:r>
              <a:rPr lang="en-US" b="1" dirty="0">
                <a:latin typeface="Times New Roman" panose="02020603050405020304" pitchFamily="18" charset="0"/>
                <a:cs typeface="Times New Roman" panose="02020603050405020304" pitchFamily="18" charset="0"/>
              </a:rPr>
              <a:t>1. </a:t>
            </a:r>
            <a:r>
              <a:rPr lang="en-US" sz="2800" b="1" dirty="0">
                <a:latin typeface="Times New Roman" panose="02020603050405020304" pitchFamily="18" charset="0"/>
                <a:cs typeface="Times New Roman" panose="02020603050405020304" pitchFamily="18" charset="0"/>
              </a:rPr>
              <a:t>Tube Feeding:</a:t>
            </a:r>
            <a:endParaRPr lang="en-US" sz="2800"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This is done by passing a tube into the stomach or duodenum through nose which is nasogastric feeding. </a:t>
            </a:r>
          </a:p>
          <a:p>
            <a:pPr marL="0" indent="0">
              <a:buFontTx/>
              <a:buNone/>
              <a:defRPr/>
            </a:pPr>
            <a:r>
              <a:rPr lang="en-US" sz="2800" b="1" dirty="0">
                <a:latin typeface="Times New Roman" panose="02020603050405020304" pitchFamily="18" charset="0"/>
                <a:cs typeface="Times New Roman" panose="02020603050405020304" pitchFamily="18" charset="0"/>
              </a:rPr>
              <a:t>2. Parenteral Feeding:</a:t>
            </a:r>
            <a:endParaRPr lang="en-US" sz="2800"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There are numerous occasions when it is desirable for a hospitalized patient to be given nutrients parenterally. This gives special attention to the provision of energy nutrients by peripheral or central vein.</a:t>
            </a:r>
          </a:p>
          <a:p>
            <a:pPr>
              <a:defRPr/>
            </a:pPr>
            <a:endParaRPr lang="en-US" dirty="0"/>
          </a:p>
        </p:txBody>
      </p:sp>
      <p:sp>
        <p:nvSpPr>
          <p:cNvPr id="126980" name="Date Placeholder 3">
            <a:extLst>
              <a:ext uri="{FF2B5EF4-FFF2-40B4-BE49-F238E27FC236}">
                <a16:creationId xmlns:a16="http://schemas.microsoft.com/office/drawing/2014/main" id="{003D9804-716F-4E91-A5BD-8AB689D4FD0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2ACA7DA-6903-490E-8BEB-6B3B0E582BB0}" type="datetime2">
              <a:rPr lang="en-US" altLang="en-US" sz="1400" smtClean="0"/>
              <a:pPr>
                <a:spcBef>
                  <a:spcPct val="0"/>
                </a:spcBef>
                <a:buClrTx/>
                <a:buFontTx/>
                <a:buNone/>
              </a:pPr>
              <a:t>Thursday, September 3, 2020</a:t>
            </a:fld>
            <a:endParaRPr lang="en-US" altLang="en-US" sz="1400"/>
          </a:p>
        </p:txBody>
      </p:sp>
      <p:sp>
        <p:nvSpPr>
          <p:cNvPr id="126981" name="Footer Placeholder 4">
            <a:extLst>
              <a:ext uri="{FF2B5EF4-FFF2-40B4-BE49-F238E27FC236}">
                <a16:creationId xmlns:a16="http://schemas.microsoft.com/office/drawing/2014/main" id="{005031D2-D4DF-41CB-9F8C-1E81AA0D256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26982" name="Slide Number Placeholder 1">
            <a:extLst>
              <a:ext uri="{FF2B5EF4-FFF2-40B4-BE49-F238E27FC236}">
                <a16:creationId xmlns:a16="http://schemas.microsoft.com/office/drawing/2014/main" id="{8BFD1070-C6CC-4A1B-9CEF-FE0356A1AD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A65ED91-4385-4A64-A9E5-5173E836C15B}" type="slidenum">
              <a:rPr lang="en-US" altLang="en-US" sz="1400">
                <a:solidFill>
                  <a:schemeClr val="bg1"/>
                </a:solidFill>
              </a:rPr>
              <a:pPr>
                <a:spcBef>
                  <a:spcPct val="0"/>
                </a:spcBef>
                <a:buClrTx/>
                <a:buFontTx/>
                <a:buNone/>
              </a:pPr>
              <a:t>120</a:t>
            </a:fld>
            <a:endParaRPr lang="en-US" altLang="en-US" sz="1400">
              <a:solidFill>
                <a:schemeClr val="bg1"/>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AE304ED6-45E4-4D56-A475-439C360C40B7}"/>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BEFCDD6B-C0AA-4476-B423-7F73F2E600D6}"/>
              </a:ext>
            </a:extLst>
          </p:cNvPr>
          <p:cNvSpPr>
            <a:spLocks noGrp="1"/>
          </p:cNvSpPr>
          <p:nvPr>
            <p:ph idx="1"/>
          </p:nvPr>
        </p:nvSpPr>
        <p:spPr/>
        <p:txBody>
          <a:bodyPr/>
          <a:lstStyle/>
          <a:p>
            <a:pPr marL="0" indent="0">
              <a:buFontTx/>
              <a:buNone/>
              <a:defRPr/>
            </a:pPr>
            <a:r>
              <a:rPr lang="en-US" sz="2800" b="1" dirty="0">
                <a:latin typeface="Times New Roman" panose="02020603050405020304" pitchFamily="18" charset="0"/>
                <a:cs typeface="Times New Roman" panose="02020603050405020304" pitchFamily="18" charset="0"/>
              </a:rPr>
              <a:t>3. Total Parenteral Nutrition [TPN]:</a:t>
            </a:r>
            <a:endParaRPr lang="en-US" sz="2800"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The most sophisticated method of nutritional support is the total parenteral nutrition [TPN]. It involves feeding the patients with sterile solution or glucose, amino acids, and micro-nutrients usually via an indwelling catheter inserted into the large central vein (i.e. superior vena cava). TPN entails either continuous infusion of nutrient solution round the clock or in a cyclic pattern of infusion in which there is set period of time.</a:t>
            </a:r>
          </a:p>
          <a:p>
            <a:pPr>
              <a:defRPr/>
            </a:pPr>
            <a:endParaRPr lang="en-US" dirty="0"/>
          </a:p>
        </p:txBody>
      </p:sp>
      <p:sp>
        <p:nvSpPr>
          <p:cNvPr id="128004" name="Date Placeholder 3">
            <a:extLst>
              <a:ext uri="{FF2B5EF4-FFF2-40B4-BE49-F238E27FC236}">
                <a16:creationId xmlns:a16="http://schemas.microsoft.com/office/drawing/2014/main" id="{B32784A8-7C1E-4752-A7CA-2EB8182B791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E3BCAFC3-3B93-43BA-AFEA-6FFBA394ABFE}" type="datetime2">
              <a:rPr lang="en-US" altLang="en-US" sz="1400" smtClean="0"/>
              <a:pPr>
                <a:spcBef>
                  <a:spcPct val="0"/>
                </a:spcBef>
                <a:buClrTx/>
                <a:buFontTx/>
                <a:buNone/>
              </a:pPr>
              <a:t>Thursday, September 3, 2020</a:t>
            </a:fld>
            <a:endParaRPr lang="en-US" altLang="en-US" sz="1400"/>
          </a:p>
        </p:txBody>
      </p:sp>
      <p:sp>
        <p:nvSpPr>
          <p:cNvPr id="128005" name="Footer Placeholder 4">
            <a:extLst>
              <a:ext uri="{FF2B5EF4-FFF2-40B4-BE49-F238E27FC236}">
                <a16:creationId xmlns:a16="http://schemas.microsoft.com/office/drawing/2014/main" id="{D4CF15D8-F4A0-42C0-9DE7-C07FB3311CC3}"/>
              </a:ext>
            </a:extLst>
          </p:cNvPr>
          <p:cNvSpPr>
            <a:spLocks noGrp="1"/>
          </p:cNvSpPr>
          <p:nvPr>
            <p:ph type="ftr" sz="quarter" idx="11"/>
          </p:nvPr>
        </p:nvSpPr>
        <p:spPr>
          <a:xfrm>
            <a:off x="1122363" y="6423025"/>
            <a:ext cx="2895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28006" name="Slide Number Placeholder 1">
            <a:extLst>
              <a:ext uri="{FF2B5EF4-FFF2-40B4-BE49-F238E27FC236}">
                <a16:creationId xmlns:a16="http://schemas.microsoft.com/office/drawing/2014/main" id="{010810A0-B03B-4B96-8299-17168A7AEB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3A8F0259-4964-4D22-8561-CF3172B1B863}" type="slidenum">
              <a:rPr lang="en-US" altLang="en-US" sz="1400">
                <a:solidFill>
                  <a:schemeClr val="bg1"/>
                </a:solidFill>
              </a:rPr>
              <a:pPr>
                <a:spcBef>
                  <a:spcPct val="0"/>
                </a:spcBef>
                <a:buClrTx/>
                <a:buFontTx/>
                <a:buNone/>
              </a:pPr>
              <a:t>121</a:t>
            </a:fld>
            <a:endParaRPr lang="en-US" altLang="en-US" sz="1400">
              <a:solidFill>
                <a:schemeClr val="bg1"/>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F1CCB4E3-DB78-4E0A-A85C-ED89719D0D15}"/>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D8685746-D12A-4910-92E5-3C3EF3AAECD5}"/>
              </a:ext>
            </a:extLst>
          </p:cNvPr>
          <p:cNvSpPr>
            <a:spLocks noGrp="1"/>
          </p:cNvSpPr>
          <p:nvPr>
            <p:ph idx="1"/>
          </p:nvPr>
        </p:nvSpPr>
        <p:spPr/>
        <p:txBody>
          <a:bodyPr/>
          <a:lstStyle/>
          <a:p>
            <a:pPr marL="0" indent="0">
              <a:buFontTx/>
              <a:buNone/>
              <a:defRPr/>
            </a:pPr>
            <a:r>
              <a:rPr lang="en-US" b="1" dirty="0"/>
              <a:t>4. Enteral Nutrition Delivery System:</a:t>
            </a:r>
            <a:endParaRPr lang="en-US" dirty="0"/>
          </a:p>
          <a:p>
            <a:pPr>
              <a:defRPr/>
            </a:pPr>
            <a:r>
              <a:rPr lang="en-US" dirty="0"/>
              <a:t>The enteral nutrition is utilized when the patient cannot or will not take in adequate oral nutrients. Enteral route is preferred to parenteral nutrition as the later involves invasive procedures which are more expensive, painful and may cause local or systemic infections and sepsis.</a:t>
            </a:r>
          </a:p>
          <a:p>
            <a:pPr>
              <a:defRPr/>
            </a:pPr>
            <a:endParaRPr lang="en-US" dirty="0"/>
          </a:p>
        </p:txBody>
      </p:sp>
      <p:sp>
        <p:nvSpPr>
          <p:cNvPr id="129028" name="Date Placeholder 3">
            <a:extLst>
              <a:ext uri="{FF2B5EF4-FFF2-40B4-BE49-F238E27FC236}">
                <a16:creationId xmlns:a16="http://schemas.microsoft.com/office/drawing/2014/main" id="{E9B5AFA2-1178-4666-8728-AEE8CE1D079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6360CFF-8190-40BE-BF85-7EA1E437BB26}" type="datetime2">
              <a:rPr lang="en-US" altLang="en-US" sz="1400" smtClean="0"/>
              <a:pPr>
                <a:spcBef>
                  <a:spcPct val="0"/>
                </a:spcBef>
                <a:buClrTx/>
                <a:buFontTx/>
                <a:buNone/>
              </a:pPr>
              <a:t>Thursday, September 3, 2020</a:t>
            </a:fld>
            <a:endParaRPr lang="en-US" altLang="en-US" sz="1400"/>
          </a:p>
        </p:txBody>
      </p:sp>
      <p:sp>
        <p:nvSpPr>
          <p:cNvPr id="129029" name="Footer Placeholder 4">
            <a:extLst>
              <a:ext uri="{FF2B5EF4-FFF2-40B4-BE49-F238E27FC236}">
                <a16:creationId xmlns:a16="http://schemas.microsoft.com/office/drawing/2014/main" id="{CD63AB77-E537-4466-95E7-39C7E772B22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29030" name="Slide Number Placeholder 1">
            <a:extLst>
              <a:ext uri="{FF2B5EF4-FFF2-40B4-BE49-F238E27FC236}">
                <a16:creationId xmlns:a16="http://schemas.microsoft.com/office/drawing/2014/main" id="{C7F74A59-2D68-41FE-8B2F-A4751888E7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4F75DE8D-A29B-4396-BAE7-495E1F9FCDD2}" type="slidenum">
              <a:rPr lang="en-US" altLang="en-US" sz="1400">
                <a:solidFill>
                  <a:schemeClr val="bg1"/>
                </a:solidFill>
              </a:rPr>
              <a:pPr>
                <a:spcBef>
                  <a:spcPct val="0"/>
                </a:spcBef>
                <a:buClrTx/>
                <a:buFontTx/>
                <a:buNone/>
              </a:pPr>
              <a:t>122</a:t>
            </a:fld>
            <a:endParaRPr lang="en-US" altLang="en-US" sz="1400">
              <a:solidFill>
                <a:schemeClr val="bg1"/>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6F86E35B-0806-4B09-B156-AFBD299E6D27}"/>
              </a:ext>
            </a:extLst>
          </p:cNvPr>
          <p:cNvSpPr>
            <a:spLocks noGrp="1"/>
          </p:cNvSpPr>
          <p:nvPr>
            <p:ph type="title"/>
          </p:nvPr>
        </p:nvSpPr>
        <p:spPr/>
        <p:txBody>
          <a:bodyPr/>
          <a:lstStyle/>
          <a:p>
            <a:r>
              <a:rPr lang="en-US" altLang="en-US" b="1"/>
              <a:t>Therapeutic Diet</a:t>
            </a:r>
            <a:endParaRPr lang="en-US" altLang="en-US"/>
          </a:p>
        </p:txBody>
      </p:sp>
      <p:sp>
        <p:nvSpPr>
          <p:cNvPr id="130051" name="Content Placeholder 2">
            <a:extLst>
              <a:ext uri="{FF2B5EF4-FFF2-40B4-BE49-F238E27FC236}">
                <a16:creationId xmlns:a16="http://schemas.microsoft.com/office/drawing/2014/main" id="{125A306B-403E-4CD9-B359-91DC0E074BDA}"/>
              </a:ext>
            </a:extLst>
          </p:cNvPr>
          <p:cNvSpPr>
            <a:spLocks noGrp="1"/>
          </p:cNvSpPr>
          <p:nvPr>
            <p:ph idx="1"/>
          </p:nvPr>
        </p:nvSpPr>
        <p:spPr>
          <a:xfrm>
            <a:off x="152400" y="1066800"/>
            <a:ext cx="8229600" cy="5486400"/>
          </a:xfrm>
        </p:spPr>
        <p:txBody>
          <a:bodyPr/>
          <a:lstStyle/>
          <a:p>
            <a:r>
              <a:rPr lang="en-US" altLang="en-US" b="1">
                <a:latin typeface="Times New Roman" panose="02020603050405020304" pitchFamily="18" charset="0"/>
                <a:cs typeface="Times New Roman" panose="02020603050405020304" pitchFamily="18" charset="0"/>
              </a:rPr>
              <a:t>A therapeutic diet </a:t>
            </a:r>
            <a:r>
              <a:rPr lang="en-US" altLang="en-US">
                <a:latin typeface="Times New Roman" panose="02020603050405020304" pitchFamily="18" charset="0"/>
                <a:cs typeface="Times New Roman" panose="02020603050405020304" pitchFamily="18" charset="0"/>
              </a:rPr>
              <a:t>is a meal plan that controls the intake of certain foods or nutrients. It is part of the treatment of a medical condition and are normally prescribed by a physician and planned by a dietician. </a:t>
            </a:r>
          </a:p>
          <a:p>
            <a:r>
              <a:rPr lang="en-US" altLang="en-US">
                <a:latin typeface="Times New Roman" panose="02020603050405020304" pitchFamily="18" charset="0"/>
                <a:cs typeface="Times New Roman" panose="02020603050405020304" pitchFamily="18" charset="0"/>
              </a:rPr>
              <a:t>A therapeutic diet is usually a modification of a regular diet. It is modified or tailored to fit the nutrition needs of a particular person. Therapeutic diets are modified for (1) </a:t>
            </a:r>
            <a:r>
              <a:rPr lang="en-US" altLang="en-US" b="1">
                <a:latin typeface="Times New Roman" panose="02020603050405020304" pitchFamily="18" charset="0"/>
                <a:cs typeface="Times New Roman" panose="02020603050405020304" pitchFamily="18" charset="0"/>
              </a:rPr>
              <a:t>nutrients</a:t>
            </a:r>
            <a:r>
              <a:rPr lang="en-US" altLang="en-US">
                <a:latin typeface="Times New Roman" panose="02020603050405020304" pitchFamily="18" charset="0"/>
                <a:cs typeface="Times New Roman" panose="02020603050405020304" pitchFamily="18" charset="0"/>
              </a:rPr>
              <a:t>, (2) texture, and/or (3) </a:t>
            </a:r>
            <a:r>
              <a:rPr lang="en-US" altLang="en-US" b="1">
                <a:latin typeface="Times New Roman" panose="02020603050405020304" pitchFamily="18" charset="0"/>
                <a:cs typeface="Times New Roman" panose="02020603050405020304" pitchFamily="18" charset="0"/>
              </a:rPr>
              <a:t>food allergies </a:t>
            </a:r>
            <a:r>
              <a:rPr lang="en-US" altLang="en-US">
                <a:latin typeface="Times New Roman" panose="02020603050405020304" pitchFamily="18" charset="0"/>
                <a:cs typeface="Times New Roman" panose="02020603050405020304" pitchFamily="18" charset="0"/>
              </a:rPr>
              <a:t>or </a:t>
            </a:r>
            <a:r>
              <a:rPr lang="en-US" altLang="en-US" b="1">
                <a:latin typeface="Times New Roman" panose="02020603050405020304" pitchFamily="18" charset="0"/>
                <a:cs typeface="Times New Roman" panose="02020603050405020304" pitchFamily="18" charset="0"/>
              </a:rPr>
              <a:t>food intolerances</a:t>
            </a:r>
            <a:r>
              <a:rPr lang="en-US" altLang="en-US">
                <a:latin typeface="Times New Roman" panose="02020603050405020304" pitchFamily="18" charset="0"/>
                <a:cs typeface="Times New Roman" panose="02020603050405020304" pitchFamily="18" charset="0"/>
              </a:rPr>
              <a:t>.</a:t>
            </a:r>
          </a:p>
          <a:p>
            <a:endParaRPr lang="en-US" altLang="en-US"/>
          </a:p>
        </p:txBody>
      </p:sp>
      <p:sp>
        <p:nvSpPr>
          <p:cNvPr id="130052" name="Date Placeholder 3">
            <a:extLst>
              <a:ext uri="{FF2B5EF4-FFF2-40B4-BE49-F238E27FC236}">
                <a16:creationId xmlns:a16="http://schemas.microsoft.com/office/drawing/2014/main" id="{DF896EEA-5C4C-4A0E-998E-F38AEEEEF64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3DB84CA7-DF65-4896-B609-0EB9037B42F9}" type="datetime2">
              <a:rPr lang="en-US" altLang="en-US" sz="1400" smtClean="0"/>
              <a:pPr>
                <a:spcBef>
                  <a:spcPct val="0"/>
                </a:spcBef>
                <a:buClrTx/>
                <a:buFontTx/>
                <a:buNone/>
              </a:pPr>
              <a:t>Thursday, September 3, 2020</a:t>
            </a:fld>
            <a:endParaRPr lang="en-US" altLang="en-US" sz="1400"/>
          </a:p>
        </p:txBody>
      </p:sp>
      <p:sp>
        <p:nvSpPr>
          <p:cNvPr id="130053" name="Footer Placeholder 4">
            <a:extLst>
              <a:ext uri="{FF2B5EF4-FFF2-40B4-BE49-F238E27FC236}">
                <a16:creationId xmlns:a16="http://schemas.microsoft.com/office/drawing/2014/main" id="{83629F75-0E4B-4376-97C9-F24E79770E6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30054" name="Slide Number Placeholder 1">
            <a:extLst>
              <a:ext uri="{FF2B5EF4-FFF2-40B4-BE49-F238E27FC236}">
                <a16:creationId xmlns:a16="http://schemas.microsoft.com/office/drawing/2014/main" id="{535BD774-0097-4A67-8A1F-4075FD1E63E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65A2FE0D-2B7F-46C8-BEDD-5DBA30FFD0D0}" type="slidenum">
              <a:rPr lang="en-US" altLang="en-US" sz="1400">
                <a:solidFill>
                  <a:schemeClr val="bg1"/>
                </a:solidFill>
              </a:rPr>
              <a:pPr>
                <a:spcBef>
                  <a:spcPct val="0"/>
                </a:spcBef>
                <a:buClrTx/>
                <a:buFontTx/>
                <a:buNone/>
              </a:pPr>
              <a:t>123</a:t>
            </a:fld>
            <a:endParaRPr lang="en-US" altLang="en-US" sz="1400">
              <a:solidFill>
                <a:schemeClr val="bg1"/>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19FDD2CE-9B01-4053-AA10-3465952BDCFC}"/>
              </a:ext>
            </a:extLst>
          </p:cNvPr>
          <p:cNvSpPr>
            <a:spLocks noGrp="1"/>
          </p:cNvSpPr>
          <p:nvPr>
            <p:ph type="title"/>
          </p:nvPr>
        </p:nvSpPr>
        <p:spPr/>
        <p:txBody>
          <a:bodyPr/>
          <a:lstStyle/>
          <a:p>
            <a:r>
              <a:rPr lang="en-US" altLang="en-US" b="1"/>
              <a:t>Common reasons therapeutic diets may be ordered</a:t>
            </a:r>
            <a:endParaRPr lang="en-US" altLang="en-US"/>
          </a:p>
        </p:txBody>
      </p:sp>
      <p:sp>
        <p:nvSpPr>
          <p:cNvPr id="131075" name="Content Placeholder 2">
            <a:extLst>
              <a:ext uri="{FF2B5EF4-FFF2-40B4-BE49-F238E27FC236}">
                <a16:creationId xmlns:a16="http://schemas.microsoft.com/office/drawing/2014/main" id="{18E9EFDF-BADC-4388-909E-7A5BD147292C}"/>
              </a:ext>
            </a:extLst>
          </p:cNvPr>
          <p:cNvSpPr>
            <a:spLocks noGrp="1"/>
          </p:cNvSpPr>
          <p:nvPr>
            <p:ph idx="1"/>
          </p:nvPr>
        </p:nvSpPr>
        <p:spPr>
          <a:xfrm>
            <a:off x="152400" y="1143000"/>
            <a:ext cx="8458200" cy="5562600"/>
          </a:xfrm>
        </p:spPr>
        <p:txBody>
          <a:bodyPr/>
          <a:lstStyle/>
          <a:p>
            <a:r>
              <a:rPr lang="en-US" altLang="en-US"/>
              <a:t>To maintain nutritional status </a:t>
            </a:r>
          </a:p>
          <a:p>
            <a:r>
              <a:rPr lang="en-US" altLang="en-US"/>
              <a:t>To restore nutritional status </a:t>
            </a:r>
          </a:p>
          <a:p>
            <a:r>
              <a:rPr lang="en-US" altLang="en-US"/>
              <a:t>To correct nutritional status  </a:t>
            </a:r>
          </a:p>
          <a:p>
            <a:r>
              <a:rPr lang="en-US" altLang="en-US"/>
              <a:t>To decrease calories for weight control</a:t>
            </a:r>
          </a:p>
          <a:p>
            <a:r>
              <a:rPr lang="en-US" altLang="en-US"/>
              <a:t> To provide extra calories for weight gain  </a:t>
            </a:r>
          </a:p>
          <a:p>
            <a:r>
              <a:rPr lang="en-US" altLang="en-US"/>
              <a:t>To balance amounts of carbohydrates, fat and protein for control of diabetes •</a:t>
            </a:r>
          </a:p>
          <a:p>
            <a:r>
              <a:rPr lang="en-US" altLang="en-US"/>
              <a:t> To provide a greater amount of a nutrient such as protein •</a:t>
            </a:r>
          </a:p>
          <a:p>
            <a:r>
              <a:rPr lang="en-US" altLang="en-US"/>
              <a:t> </a:t>
            </a:r>
          </a:p>
        </p:txBody>
      </p:sp>
      <p:sp>
        <p:nvSpPr>
          <p:cNvPr id="131076" name="Date Placeholder 3">
            <a:extLst>
              <a:ext uri="{FF2B5EF4-FFF2-40B4-BE49-F238E27FC236}">
                <a16:creationId xmlns:a16="http://schemas.microsoft.com/office/drawing/2014/main" id="{B5F68EC6-67BC-4573-812A-ED20CECCFC3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0E33B4E4-7DFA-4D27-880B-5ECB9A5E0DD8}" type="datetime2">
              <a:rPr lang="en-US" altLang="en-US" sz="1400" smtClean="0"/>
              <a:pPr>
                <a:spcBef>
                  <a:spcPct val="0"/>
                </a:spcBef>
                <a:buClrTx/>
                <a:buFontTx/>
                <a:buNone/>
              </a:pPr>
              <a:t>Thursday, September 3, 2020</a:t>
            </a:fld>
            <a:endParaRPr lang="en-US" altLang="en-US" sz="1400"/>
          </a:p>
        </p:txBody>
      </p:sp>
      <p:sp>
        <p:nvSpPr>
          <p:cNvPr id="131077" name="Footer Placeholder 4">
            <a:extLst>
              <a:ext uri="{FF2B5EF4-FFF2-40B4-BE49-F238E27FC236}">
                <a16:creationId xmlns:a16="http://schemas.microsoft.com/office/drawing/2014/main" id="{DAF8833F-5702-4FF8-8EE4-1DD2F690003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31078" name="Slide Number Placeholder 1">
            <a:extLst>
              <a:ext uri="{FF2B5EF4-FFF2-40B4-BE49-F238E27FC236}">
                <a16:creationId xmlns:a16="http://schemas.microsoft.com/office/drawing/2014/main" id="{4D7AFFF9-4A5A-459C-8947-69182981E0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0BD6F5A6-9B0D-4730-B611-46F62C2C0381}" type="slidenum">
              <a:rPr lang="en-US" altLang="en-US" sz="1400">
                <a:solidFill>
                  <a:schemeClr val="bg1"/>
                </a:solidFill>
              </a:rPr>
              <a:pPr>
                <a:spcBef>
                  <a:spcPct val="0"/>
                </a:spcBef>
                <a:buClrTx/>
                <a:buFontTx/>
                <a:buNone/>
              </a:pPr>
              <a:t>124</a:t>
            </a:fld>
            <a:endParaRPr lang="en-US" altLang="en-US" sz="1400">
              <a:solidFill>
                <a:schemeClr val="bg1"/>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20F4C8FB-9F12-40C8-9F6A-8FF8E55EE7EF}"/>
              </a:ext>
            </a:extLst>
          </p:cNvPr>
          <p:cNvSpPr>
            <a:spLocks noGrp="1"/>
          </p:cNvSpPr>
          <p:nvPr>
            <p:ph type="title"/>
          </p:nvPr>
        </p:nvSpPr>
        <p:spPr/>
        <p:txBody>
          <a:bodyPr/>
          <a:lstStyle/>
          <a:p>
            <a:endParaRPr lang="en-US" altLang="en-US"/>
          </a:p>
        </p:txBody>
      </p:sp>
      <p:sp>
        <p:nvSpPr>
          <p:cNvPr id="130051" name="Content Placeholder 2">
            <a:extLst>
              <a:ext uri="{FF2B5EF4-FFF2-40B4-BE49-F238E27FC236}">
                <a16:creationId xmlns:a16="http://schemas.microsoft.com/office/drawing/2014/main" id="{2CDA98B9-D028-4AC3-AFF5-5C6B44106822}"/>
              </a:ext>
            </a:extLst>
          </p:cNvPr>
          <p:cNvSpPr>
            <a:spLocks noGrp="1"/>
          </p:cNvSpPr>
          <p:nvPr>
            <p:ph idx="1"/>
          </p:nvPr>
        </p:nvSpPr>
        <p:spPr>
          <a:xfrm>
            <a:off x="7938" y="533400"/>
            <a:ext cx="8686800" cy="5562600"/>
          </a:xfrm>
        </p:spPr>
        <p:txBody>
          <a:bodyPr/>
          <a:lstStyle/>
          <a:p>
            <a:pPr>
              <a:defRPr/>
            </a:pPr>
            <a:endParaRPr lang="en-US" altLang="en-US" sz="2800" dirty="0">
              <a:latin typeface="Times New Roman" pitchFamily="18" charset="0"/>
              <a:cs typeface="Times New Roman" pitchFamily="18" charset="0"/>
            </a:endParaRPr>
          </a:p>
          <a:p>
            <a:pPr>
              <a:defRPr/>
            </a:pPr>
            <a:r>
              <a:rPr lang="en-US" altLang="en-US" sz="2800" dirty="0">
                <a:latin typeface="Times New Roman" pitchFamily="18" charset="0"/>
                <a:cs typeface="Times New Roman" pitchFamily="18" charset="0"/>
              </a:rPr>
              <a:t>To decrease the amount of a nutrient such as sodium • </a:t>
            </a:r>
          </a:p>
          <a:p>
            <a:pPr>
              <a:defRPr/>
            </a:pPr>
            <a:r>
              <a:rPr lang="en-US" altLang="en-US" sz="2800" dirty="0">
                <a:latin typeface="Times New Roman" pitchFamily="18" charset="0"/>
                <a:cs typeface="Times New Roman" pitchFamily="18" charset="0"/>
              </a:rPr>
              <a:t>To exclude foods due to allergies or food intolerance • </a:t>
            </a:r>
          </a:p>
          <a:p>
            <a:pPr>
              <a:defRPr/>
            </a:pPr>
            <a:r>
              <a:rPr lang="en-US" altLang="en-US" sz="2800" dirty="0">
                <a:latin typeface="Times New Roman" pitchFamily="18" charset="0"/>
                <a:cs typeface="Times New Roman" pitchFamily="18" charset="0"/>
              </a:rPr>
              <a:t>To provide texture modifications due to problems with chewing and/or swallowing</a:t>
            </a:r>
          </a:p>
          <a:p>
            <a:pPr marL="0" indent="0">
              <a:buFontTx/>
              <a:buNone/>
              <a:defRPr/>
            </a:pPr>
            <a:r>
              <a:rPr lang="en-US" altLang="en-US" sz="2800" b="1" dirty="0">
                <a:latin typeface="Times New Roman" pitchFamily="18" charset="0"/>
                <a:cs typeface="Times New Roman" pitchFamily="18" charset="0"/>
              </a:rPr>
              <a:t>FACTORS TO BE CONSIDERED IN PLANNING THERAPEUTIC DIETS</a:t>
            </a:r>
            <a:endParaRPr lang="en-US" altLang="en-US" sz="2800" dirty="0">
              <a:latin typeface="Times New Roman" pitchFamily="18" charset="0"/>
              <a:cs typeface="Times New Roman" pitchFamily="18" charset="0"/>
            </a:endParaRPr>
          </a:p>
          <a:p>
            <a:pPr>
              <a:defRPr/>
            </a:pPr>
            <a:r>
              <a:rPr lang="en-US" altLang="en-US" sz="2800" dirty="0">
                <a:latin typeface="Times New Roman" pitchFamily="18" charset="0"/>
                <a:cs typeface="Times New Roman" pitchFamily="18" charset="0"/>
              </a:rPr>
              <a:t>The underlying disease conditions which require a change in the diet.</a:t>
            </a:r>
          </a:p>
          <a:p>
            <a:pPr marL="0" indent="0">
              <a:buFontTx/>
              <a:buNone/>
              <a:defRPr/>
            </a:pPr>
            <a:endParaRPr lang="en-US" altLang="en-US" sz="2800" dirty="0">
              <a:latin typeface="Times New Roman" pitchFamily="18" charset="0"/>
              <a:cs typeface="Times New Roman" pitchFamily="18" charset="0"/>
            </a:endParaRPr>
          </a:p>
        </p:txBody>
      </p:sp>
      <p:sp>
        <p:nvSpPr>
          <p:cNvPr id="132100" name="Date Placeholder 3">
            <a:extLst>
              <a:ext uri="{FF2B5EF4-FFF2-40B4-BE49-F238E27FC236}">
                <a16:creationId xmlns:a16="http://schemas.microsoft.com/office/drawing/2014/main" id="{AF58A187-98E6-4B15-86C9-2EB3E28F1E2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82572D7-CA8F-4FED-9FDD-CF6FA4C6BA09}" type="datetime2">
              <a:rPr lang="en-US" altLang="en-US" sz="1400" smtClean="0"/>
              <a:pPr>
                <a:spcBef>
                  <a:spcPct val="0"/>
                </a:spcBef>
                <a:buClrTx/>
                <a:buFontTx/>
                <a:buNone/>
              </a:pPr>
              <a:t>Thursday, September 3, 2020</a:t>
            </a:fld>
            <a:endParaRPr lang="en-US" altLang="en-US" sz="1400"/>
          </a:p>
        </p:txBody>
      </p:sp>
      <p:sp>
        <p:nvSpPr>
          <p:cNvPr id="132101" name="Footer Placeholder 4">
            <a:extLst>
              <a:ext uri="{FF2B5EF4-FFF2-40B4-BE49-F238E27FC236}">
                <a16:creationId xmlns:a16="http://schemas.microsoft.com/office/drawing/2014/main" id="{616723D6-608D-408F-A0CA-87F64AC5120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32102" name="Slide Number Placeholder 1">
            <a:extLst>
              <a:ext uri="{FF2B5EF4-FFF2-40B4-BE49-F238E27FC236}">
                <a16:creationId xmlns:a16="http://schemas.microsoft.com/office/drawing/2014/main" id="{F2D07796-1CC1-4929-9794-9A2202AD03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48CAA385-207C-4F69-BA8D-0CD0928F1EC5}" type="slidenum">
              <a:rPr lang="en-US" altLang="en-US" sz="1400">
                <a:solidFill>
                  <a:schemeClr val="bg1"/>
                </a:solidFill>
              </a:rPr>
              <a:pPr>
                <a:spcBef>
                  <a:spcPct val="0"/>
                </a:spcBef>
                <a:buClrTx/>
                <a:buFontTx/>
                <a:buNone/>
              </a:pPr>
              <a:t>125</a:t>
            </a:fld>
            <a:endParaRPr lang="en-US" altLang="en-US" sz="1400">
              <a:solidFill>
                <a:schemeClr val="bg1"/>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1816BE73-CE9D-425C-B5A1-37D97407BB31}"/>
              </a:ext>
            </a:extLst>
          </p:cNvPr>
          <p:cNvSpPr>
            <a:spLocks noGrp="1"/>
          </p:cNvSpPr>
          <p:nvPr>
            <p:ph type="title"/>
          </p:nvPr>
        </p:nvSpPr>
        <p:spPr/>
        <p:txBody>
          <a:bodyPr/>
          <a:lstStyle/>
          <a:p>
            <a:endParaRPr lang="en-US" altLang="en-US"/>
          </a:p>
        </p:txBody>
      </p:sp>
      <p:sp>
        <p:nvSpPr>
          <p:cNvPr id="133123" name="Content Placeholder 2">
            <a:extLst>
              <a:ext uri="{FF2B5EF4-FFF2-40B4-BE49-F238E27FC236}">
                <a16:creationId xmlns:a16="http://schemas.microsoft.com/office/drawing/2014/main" id="{8693574B-E879-4293-A4E5-AC70161A79BB}"/>
              </a:ext>
            </a:extLst>
          </p:cNvPr>
          <p:cNvSpPr>
            <a:spLocks noGrp="1"/>
          </p:cNvSpPr>
          <p:nvPr>
            <p:ph idx="1"/>
          </p:nvPr>
        </p:nvSpPr>
        <p:spPr>
          <a:xfrm>
            <a:off x="152400" y="1447800"/>
            <a:ext cx="8001000" cy="4724400"/>
          </a:xfrm>
        </p:spPr>
        <p:txBody>
          <a:bodyPr/>
          <a:lstStyle/>
          <a:p>
            <a:r>
              <a:rPr lang="en-US" altLang="en-US">
                <a:latin typeface="Times New Roman" panose="02020603050405020304" pitchFamily="18" charset="0"/>
                <a:cs typeface="Times New Roman" panose="02020603050405020304" pitchFamily="18" charset="0"/>
              </a:rPr>
              <a:t>The possible duration of the disease.</a:t>
            </a:r>
          </a:p>
          <a:p>
            <a:r>
              <a:rPr lang="en-US" altLang="en-US">
                <a:latin typeface="Times New Roman" panose="02020603050405020304" pitchFamily="18" charset="0"/>
                <a:cs typeface="Times New Roman" panose="02020603050405020304" pitchFamily="18" charset="0"/>
              </a:rPr>
              <a:t>The factors in the diet which must be altered to overcome these conditions</a:t>
            </a:r>
          </a:p>
          <a:p>
            <a:r>
              <a:rPr lang="en-US" altLang="en-US">
                <a:latin typeface="Times New Roman" panose="02020603050405020304" pitchFamily="18" charset="0"/>
                <a:cs typeface="Times New Roman" panose="02020603050405020304" pitchFamily="18" charset="0"/>
              </a:rPr>
              <a:t>The patient’s tolerance for food by mouth</a:t>
            </a:r>
          </a:p>
          <a:p>
            <a:r>
              <a:rPr lang="en-US" altLang="en-US">
                <a:latin typeface="Times New Roman" panose="02020603050405020304" pitchFamily="18" charset="0"/>
                <a:cs typeface="Times New Roman" panose="02020603050405020304" pitchFamily="18" charset="0"/>
              </a:rPr>
              <a:t>The normal diet may be modified to</a:t>
            </a:r>
            <a:endParaRPr lang="en-US" altLang="en-US" sz="4000">
              <a:latin typeface="Times New Roman" panose="02020603050405020304" pitchFamily="18" charset="0"/>
              <a:cs typeface="Times New Roman" panose="02020603050405020304" pitchFamily="18" charset="0"/>
            </a:endParaRPr>
          </a:p>
          <a:p>
            <a:pPr marL="457200" lvl="1" indent="0">
              <a:buFontTx/>
              <a:buNone/>
            </a:pPr>
            <a:endParaRPr lang="en-US" altLang="en-US" sz="3600">
              <a:latin typeface="Times New Roman" panose="02020603050405020304" pitchFamily="18" charset="0"/>
              <a:cs typeface="Times New Roman" panose="02020603050405020304" pitchFamily="18" charset="0"/>
            </a:endParaRPr>
          </a:p>
          <a:p>
            <a:endParaRPr lang="en-US" altLang="en-US"/>
          </a:p>
        </p:txBody>
      </p:sp>
      <p:sp>
        <p:nvSpPr>
          <p:cNvPr id="133124" name="Date Placeholder 3">
            <a:extLst>
              <a:ext uri="{FF2B5EF4-FFF2-40B4-BE49-F238E27FC236}">
                <a16:creationId xmlns:a16="http://schemas.microsoft.com/office/drawing/2014/main" id="{5B0D0956-7CA6-407A-9B0E-F490323AC48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34D4342-158D-4BF4-8728-3B757D355CAA}" type="datetime2">
              <a:rPr lang="en-US" altLang="en-US" sz="1400" smtClean="0"/>
              <a:pPr>
                <a:spcBef>
                  <a:spcPct val="0"/>
                </a:spcBef>
                <a:buClrTx/>
                <a:buFontTx/>
                <a:buNone/>
              </a:pPr>
              <a:t>Thursday, September 3, 2020</a:t>
            </a:fld>
            <a:endParaRPr lang="en-US" altLang="en-US" sz="1400"/>
          </a:p>
        </p:txBody>
      </p:sp>
      <p:sp>
        <p:nvSpPr>
          <p:cNvPr id="133125" name="Footer Placeholder 4">
            <a:extLst>
              <a:ext uri="{FF2B5EF4-FFF2-40B4-BE49-F238E27FC236}">
                <a16:creationId xmlns:a16="http://schemas.microsoft.com/office/drawing/2014/main" id="{D3F31AF8-AB81-4A3A-B77A-E28D1521AD0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33126" name="Slide Number Placeholder 1">
            <a:extLst>
              <a:ext uri="{FF2B5EF4-FFF2-40B4-BE49-F238E27FC236}">
                <a16:creationId xmlns:a16="http://schemas.microsoft.com/office/drawing/2014/main" id="{626445AF-A6EE-45ED-A9B7-219DC64D63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F7853A13-03F4-448A-88BA-8425B4F7FBF5}" type="slidenum">
              <a:rPr lang="en-US" altLang="en-US" sz="1400">
                <a:solidFill>
                  <a:schemeClr val="bg1"/>
                </a:solidFill>
              </a:rPr>
              <a:pPr>
                <a:spcBef>
                  <a:spcPct val="0"/>
                </a:spcBef>
                <a:buClrTx/>
                <a:buFontTx/>
                <a:buNone/>
              </a:pPr>
              <a:t>126</a:t>
            </a:fld>
            <a:endParaRPr lang="en-US" altLang="en-US" sz="1400">
              <a:solidFill>
                <a:schemeClr val="bg1"/>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B89DB74A-C239-44FA-ADF0-E5997D22DC45}"/>
              </a:ext>
            </a:extLst>
          </p:cNvPr>
          <p:cNvSpPr>
            <a:spLocks noGrp="1"/>
          </p:cNvSpPr>
          <p:nvPr>
            <p:ph type="title"/>
          </p:nvPr>
        </p:nvSpPr>
        <p:spPr/>
        <p:txBody>
          <a:bodyPr/>
          <a:lstStyle/>
          <a:p>
            <a:r>
              <a:rPr lang="en-US" altLang="en-US" b="1"/>
              <a:t>Common therapeutic diets </a:t>
            </a:r>
            <a:endParaRPr lang="en-US" altLang="en-US"/>
          </a:p>
        </p:txBody>
      </p:sp>
      <p:sp>
        <p:nvSpPr>
          <p:cNvPr id="3" name="Content Placeholder 2">
            <a:extLst>
              <a:ext uri="{FF2B5EF4-FFF2-40B4-BE49-F238E27FC236}">
                <a16:creationId xmlns:a16="http://schemas.microsoft.com/office/drawing/2014/main" id="{0F229511-941F-43D7-ACF1-A21975489BDB}"/>
              </a:ext>
            </a:extLst>
          </p:cNvPr>
          <p:cNvSpPr>
            <a:spLocks noGrp="1"/>
          </p:cNvSpPr>
          <p:nvPr>
            <p:ph idx="1"/>
          </p:nvPr>
        </p:nvSpPr>
        <p:spPr>
          <a:xfrm>
            <a:off x="152400" y="1143000"/>
            <a:ext cx="8229600" cy="5029200"/>
          </a:xfrm>
        </p:spPr>
        <p:txBody>
          <a:bodyPr/>
          <a:lstStyle/>
          <a:p>
            <a:pPr marL="0" indent="0">
              <a:buFontTx/>
              <a:buNone/>
              <a:defRPr/>
            </a:pPr>
            <a:r>
              <a:rPr lang="en-US" b="1" dirty="0">
                <a:latin typeface="Times New Roman" panose="02020603050405020304" pitchFamily="18" charset="0"/>
                <a:cs typeface="Times New Roman" panose="02020603050405020304" pitchFamily="18" charset="0"/>
              </a:rPr>
              <a:t>1. Clear liquid diet – </a:t>
            </a:r>
            <a:r>
              <a:rPr lang="en-US" dirty="0">
                <a:latin typeface="Times New Roman" panose="02020603050405020304" pitchFamily="18" charset="0"/>
                <a:cs typeface="Times New Roman" panose="02020603050405020304" pitchFamily="18" charset="0"/>
              </a:rPr>
              <a:t> Includes minimum residue fluids that can be seen through. Examples are juices without pulp, broth, and Jell-O. Is often used as the first step to restarting oral feeding after surgery or an abdominal procedure. </a:t>
            </a:r>
          </a:p>
          <a:p>
            <a:pPr marL="0" indent="0">
              <a:buFontTx/>
              <a:buNone/>
              <a:defRPr/>
            </a:pPr>
            <a:r>
              <a:rPr lang="en-US" dirty="0">
                <a:latin typeface="Times New Roman" panose="02020603050405020304" pitchFamily="18" charset="0"/>
                <a:cs typeface="Times New Roman" panose="02020603050405020304" pitchFamily="18" charset="0"/>
              </a:rPr>
              <a:t>Can also be used for fluid and electrolyte replacement in people with severe diarrhea. </a:t>
            </a:r>
          </a:p>
          <a:p>
            <a:pPr marL="0" indent="0">
              <a:buFontTx/>
              <a:buNone/>
              <a:defRPr/>
            </a:pPr>
            <a:r>
              <a:rPr lang="en-US" dirty="0">
                <a:latin typeface="Times New Roman" panose="02020603050405020304" pitchFamily="18" charset="0"/>
                <a:cs typeface="Times New Roman" panose="02020603050405020304" pitchFamily="18" charset="0"/>
              </a:rPr>
              <a:t>• Should not be used for an extended period as it does not provide enough calories and nutrients.</a:t>
            </a:r>
          </a:p>
          <a:p>
            <a:pPr>
              <a:defRPr/>
            </a:pPr>
            <a:endParaRPr lang="en-US" dirty="0"/>
          </a:p>
        </p:txBody>
      </p:sp>
      <p:sp>
        <p:nvSpPr>
          <p:cNvPr id="134148" name="Date Placeholder 3">
            <a:extLst>
              <a:ext uri="{FF2B5EF4-FFF2-40B4-BE49-F238E27FC236}">
                <a16:creationId xmlns:a16="http://schemas.microsoft.com/office/drawing/2014/main" id="{05CF9D6E-118A-4409-AF3C-85C612C14B8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8D9B11B-A3B6-4940-AA82-2548C1818244}" type="datetime2">
              <a:rPr lang="en-US" altLang="en-US" sz="1400" smtClean="0"/>
              <a:pPr>
                <a:spcBef>
                  <a:spcPct val="0"/>
                </a:spcBef>
                <a:buClrTx/>
                <a:buFontTx/>
                <a:buNone/>
              </a:pPr>
              <a:t>Thursday, September 3, 2020</a:t>
            </a:fld>
            <a:endParaRPr lang="en-US" altLang="en-US" sz="1400"/>
          </a:p>
        </p:txBody>
      </p:sp>
      <p:sp>
        <p:nvSpPr>
          <p:cNvPr id="134149" name="Footer Placeholder 4">
            <a:extLst>
              <a:ext uri="{FF2B5EF4-FFF2-40B4-BE49-F238E27FC236}">
                <a16:creationId xmlns:a16="http://schemas.microsoft.com/office/drawing/2014/main" id="{17DBABCD-4B9C-47F2-8E5D-7FABCA67785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r>
              <a:rPr lang="pt-BR" altLang="en-US" sz="1400"/>
              <a:t>C</a:t>
            </a:r>
            <a:endParaRPr lang="en-US" altLang="en-US" sz="1400"/>
          </a:p>
        </p:txBody>
      </p:sp>
      <p:sp>
        <p:nvSpPr>
          <p:cNvPr id="134150" name="Slide Number Placeholder 1">
            <a:extLst>
              <a:ext uri="{FF2B5EF4-FFF2-40B4-BE49-F238E27FC236}">
                <a16:creationId xmlns:a16="http://schemas.microsoft.com/office/drawing/2014/main" id="{5FE2C166-841D-4A5A-AA2B-98A176942F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EC17D74D-FCBE-4146-BFEA-4E96BC1F849A}" type="slidenum">
              <a:rPr lang="en-US" altLang="en-US" sz="1400">
                <a:solidFill>
                  <a:schemeClr val="bg1"/>
                </a:solidFill>
              </a:rPr>
              <a:pPr>
                <a:spcBef>
                  <a:spcPct val="0"/>
                </a:spcBef>
                <a:buClrTx/>
                <a:buFontTx/>
                <a:buNone/>
              </a:pPr>
              <a:t>127</a:t>
            </a:fld>
            <a:endParaRPr lang="en-US" altLang="en-US" sz="1400">
              <a:solidFill>
                <a:schemeClr val="bg1"/>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a:extLst>
              <a:ext uri="{FF2B5EF4-FFF2-40B4-BE49-F238E27FC236}">
                <a16:creationId xmlns:a16="http://schemas.microsoft.com/office/drawing/2014/main" id="{67BF1C5D-B0B4-4E97-8101-E8E364F71CA7}"/>
              </a:ext>
            </a:extLst>
          </p:cNvPr>
          <p:cNvSpPr>
            <a:spLocks noGrp="1"/>
          </p:cNvSpPr>
          <p:nvPr>
            <p:ph type="title"/>
          </p:nvPr>
        </p:nvSpPr>
        <p:spPr/>
        <p:txBody>
          <a:bodyPr/>
          <a:lstStyle/>
          <a:p>
            <a:endParaRPr lang="en-US" altLang="en-US"/>
          </a:p>
        </p:txBody>
      </p:sp>
      <p:sp>
        <p:nvSpPr>
          <p:cNvPr id="135171" name="Content Placeholder 2">
            <a:extLst>
              <a:ext uri="{FF2B5EF4-FFF2-40B4-BE49-F238E27FC236}">
                <a16:creationId xmlns:a16="http://schemas.microsoft.com/office/drawing/2014/main" id="{584D8E62-4399-4758-9872-4F4D548DE99B}"/>
              </a:ext>
            </a:extLst>
          </p:cNvPr>
          <p:cNvSpPr>
            <a:spLocks noGrp="1"/>
          </p:cNvSpPr>
          <p:nvPr>
            <p:ph idx="1"/>
          </p:nvPr>
        </p:nvSpPr>
        <p:spPr>
          <a:xfrm>
            <a:off x="304800" y="1447800"/>
            <a:ext cx="7924800" cy="4724400"/>
          </a:xfrm>
        </p:spPr>
        <p:txBody>
          <a:bodyPr/>
          <a:lstStyle/>
          <a:p>
            <a:pPr marL="0" indent="0">
              <a:buFontTx/>
              <a:buNone/>
            </a:pPr>
            <a:r>
              <a:rPr lang="en-US" altLang="en-US" b="1"/>
              <a:t>2. </a:t>
            </a:r>
            <a:r>
              <a:rPr lang="en-US" altLang="en-US" b="1">
                <a:latin typeface="Times New Roman" panose="02020603050405020304" pitchFamily="18" charset="0"/>
                <a:cs typeface="Times New Roman" panose="02020603050405020304" pitchFamily="18" charset="0"/>
              </a:rPr>
              <a:t>Full liquid diet –</a:t>
            </a:r>
            <a:r>
              <a:rPr lang="en-US" altLang="en-US">
                <a:latin typeface="Times New Roman" panose="02020603050405020304" pitchFamily="18" charset="0"/>
                <a:cs typeface="Times New Roman" panose="02020603050405020304" pitchFamily="18" charset="0"/>
              </a:rPr>
              <a:t> Includes fluids that are creamy.  Some examples of food allowed are ice cream, pudding, thinned hot cereal, custard, strained cream soups, and juices with pulp. </a:t>
            </a:r>
          </a:p>
          <a:p>
            <a:pPr marL="0" indent="0">
              <a:buFontTx/>
              <a:buNone/>
            </a:pPr>
            <a:r>
              <a:rPr lang="en-US" altLang="en-US">
                <a:latin typeface="Times New Roman" panose="02020603050405020304" pitchFamily="18" charset="0"/>
                <a:cs typeface="Times New Roman" panose="02020603050405020304" pitchFamily="18" charset="0"/>
              </a:rPr>
              <a:t>Used as the second step to restarting oral feeding once clear liquids are tolerated.  Used for people who cannot tolerate a mechanical soft diet.  Should not be used for extended periods. </a:t>
            </a:r>
          </a:p>
        </p:txBody>
      </p:sp>
      <p:sp>
        <p:nvSpPr>
          <p:cNvPr id="135172" name="Date Placeholder 3">
            <a:extLst>
              <a:ext uri="{FF2B5EF4-FFF2-40B4-BE49-F238E27FC236}">
                <a16:creationId xmlns:a16="http://schemas.microsoft.com/office/drawing/2014/main" id="{1DFA1E50-DDA6-45AC-9A4B-F8FF24FFA2A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8483FF9E-72B4-4FAC-92B8-9B2C8430DCD6}" type="datetime2">
              <a:rPr lang="en-US" altLang="en-US" sz="1400" smtClean="0"/>
              <a:pPr>
                <a:spcBef>
                  <a:spcPct val="0"/>
                </a:spcBef>
                <a:buClrTx/>
                <a:buFontTx/>
                <a:buNone/>
              </a:pPr>
              <a:t>Thursday, September 3, 2020</a:t>
            </a:fld>
            <a:endParaRPr lang="en-US" altLang="en-US" sz="1400"/>
          </a:p>
        </p:txBody>
      </p:sp>
      <p:sp>
        <p:nvSpPr>
          <p:cNvPr id="135173" name="Footer Placeholder 4">
            <a:extLst>
              <a:ext uri="{FF2B5EF4-FFF2-40B4-BE49-F238E27FC236}">
                <a16:creationId xmlns:a16="http://schemas.microsoft.com/office/drawing/2014/main" id="{A8FDB79E-8BC0-461D-AC3B-BD57577F675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35174" name="Slide Number Placeholder 1">
            <a:extLst>
              <a:ext uri="{FF2B5EF4-FFF2-40B4-BE49-F238E27FC236}">
                <a16:creationId xmlns:a16="http://schemas.microsoft.com/office/drawing/2014/main" id="{1C5B8331-7ADA-426A-A6F3-80DFAA0D54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67A653F-5D2F-4038-9722-0EE9935A9057}" type="slidenum">
              <a:rPr lang="en-US" altLang="en-US" sz="1400">
                <a:solidFill>
                  <a:schemeClr val="bg1"/>
                </a:solidFill>
              </a:rPr>
              <a:pPr>
                <a:spcBef>
                  <a:spcPct val="0"/>
                </a:spcBef>
                <a:buClrTx/>
                <a:buFontTx/>
                <a:buNone/>
              </a:pPr>
              <a:t>128</a:t>
            </a:fld>
            <a:endParaRPr lang="en-US" altLang="en-US" sz="1400">
              <a:solidFill>
                <a:schemeClr val="bg1"/>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41176799-4F85-4B91-BC0B-EFBA1A8EF13E}"/>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ECEFA385-8C30-4E8C-8CAF-41C4EAA1C980}"/>
              </a:ext>
            </a:extLst>
          </p:cNvPr>
          <p:cNvSpPr>
            <a:spLocks noGrp="1"/>
          </p:cNvSpPr>
          <p:nvPr>
            <p:ph idx="1"/>
          </p:nvPr>
        </p:nvSpPr>
        <p:spPr/>
        <p:txBody>
          <a:bodyPr/>
          <a:lstStyle/>
          <a:p>
            <a:pPr marL="0" indent="0">
              <a:buFontTx/>
              <a:buNone/>
              <a:defRPr/>
            </a:pPr>
            <a:r>
              <a:rPr lang="en-US" b="1" dirty="0"/>
              <a:t>3. </a:t>
            </a:r>
            <a:r>
              <a:rPr lang="en-US" b="1" dirty="0">
                <a:latin typeface="Times New Roman" panose="02020603050405020304" pitchFamily="18" charset="0"/>
                <a:cs typeface="Times New Roman" panose="02020603050405020304" pitchFamily="18" charset="0"/>
              </a:rPr>
              <a:t>No Concentrated Sweets (NCS) diet </a:t>
            </a:r>
            <a:endParaRPr lang="en-US" dirty="0">
              <a:latin typeface="Times New Roman" panose="02020603050405020304" pitchFamily="18" charset="0"/>
              <a:cs typeface="Times New Roman" panose="02020603050405020304" pitchFamily="18" charset="0"/>
            </a:endParaRPr>
          </a:p>
          <a:p>
            <a:pPr marL="0" indent="0">
              <a:buFontTx/>
              <a:buNone/>
              <a:defRPr/>
            </a:pPr>
            <a:r>
              <a:rPr lang="en-US" dirty="0">
                <a:latin typeface="Times New Roman" panose="02020603050405020304" pitchFamily="18" charset="0"/>
                <a:cs typeface="Times New Roman" panose="02020603050405020304" pitchFamily="18" charset="0"/>
              </a:rPr>
              <a:t> Is considered a liberalized diet for diabetics when their weight and blood sugar levels are under control. </a:t>
            </a:r>
          </a:p>
          <a:p>
            <a:pPr marL="0" indent="0">
              <a:buFontTx/>
              <a:buNone/>
              <a:defRPr/>
            </a:pPr>
            <a:r>
              <a:rPr lang="en-US" dirty="0">
                <a:latin typeface="Times New Roman" panose="02020603050405020304" pitchFamily="18" charset="0"/>
                <a:cs typeface="Times New Roman" panose="02020603050405020304" pitchFamily="18" charset="0"/>
              </a:rPr>
              <a:t>It includes regular foods without the addition of sugar. </a:t>
            </a:r>
          </a:p>
          <a:p>
            <a:pPr marL="0" indent="0">
              <a:buFontTx/>
              <a:buNone/>
              <a:defRPr/>
            </a:pPr>
            <a:r>
              <a:rPr lang="en-US" dirty="0">
                <a:latin typeface="Times New Roman" panose="02020603050405020304" pitchFamily="18" charset="0"/>
                <a:cs typeface="Times New Roman" panose="02020603050405020304" pitchFamily="18" charset="0"/>
              </a:rPr>
              <a:t>Calories are not counted as in ADA calorie controlled diets.</a:t>
            </a:r>
          </a:p>
          <a:p>
            <a:pPr>
              <a:defRPr/>
            </a:pPr>
            <a:endParaRPr lang="en-US" b="1" dirty="0"/>
          </a:p>
        </p:txBody>
      </p:sp>
      <p:sp>
        <p:nvSpPr>
          <p:cNvPr id="136196" name="Date Placeholder 3">
            <a:extLst>
              <a:ext uri="{FF2B5EF4-FFF2-40B4-BE49-F238E27FC236}">
                <a16:creationId xmlns:a16="http://schemas.microsoft.com/office/drawing/2014/main" id="{B7CF33CD-98B1-4A86-8E86-7440094B4D2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0C087A97-CEF6-449E-989A-E2FD992F64F3}" type="datetime2">
              <a:rPr lang="en-US" altLang="en-US" sz="1400" smtClean="0"/>
              <a:pPr>
                <a:spcBef>
                  <a:spcPct val="0"/>
                </a:spcBef>
                <a:buClrTx/>
                <a:buFontTx/>
                <a:buNone/>
              </a:pPr>
              <a:t>Thursday, September 3, 2020</a:t>
            </a:fld>
            <a:endParaRPr lang="en-US" altLang="en-US" sz="1400"/>
          </a:p>
        </p:txBody>
      </p:sp>
      <p:sp>
        <p:nvSpPr>
          <p:cNvPr id="136197" name="Footer Placeholder 4">
            <a:extLst>
              <a:ext uri="{FF2B5EF4-FFF2-40B4-BE49-F238E27FC236}">
                <a16:creationId xmlns:a16="http://schemas.microsoft.com/office/drawing/2014/main" id="{CA525977-25EB-481C-9B01-834E950B3B5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36198" name="Slide Number Placeholder 1">
            <a:extLst>
              <a:ext uri="{FF2B5EF4-FFF2-40B4-BE49-F238E27FC236}">
                <a16:creationId xmlns:a16="http://schemas.microsoft.com/office/drawing/2014/main" id="{41AF894C-0614-43C9-B94A-3926DC09E5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87B64162-0AA7-42AC-AE25-A2E4493E8FBA}" type="slidenum">
              <a:rPr lang="en-US" altLang="en-US" sz="1400">
                <a:solidFill>
                  <a:schemeClr val="bg1"/>
                </a:solidFill>
              </a:rPr>
              <a:pPr>
                <a:spcBef>
                  <a:spcPct val="0"/>
                </a:spcBef>
                <a:buClrTx/>
                <a:buFontTx/>
                <a:buNone/>
              </a:pPr>
              <a:t>129</a:t>
            </a:fld>
            <a:endParaRPr lang="en-US" altLang="en-US" sz="140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5563B57-3190-47E3-8856-6EA086BD314C}"/>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D8E19B0E-850E-4D10-A539-4EE296D1009F}"/>
              </a:ext>
            </a:extLst>
          </p:cNvPr>
          <p:cNvSpPr>
            <a:spLocks noGrp="1"/>
          </p:cNvSpPr>
          <p:nvPr>
            <p:ph idx="1"/>
          </p:nvPr>
        </p:nvSpPr>
        <p:spPr>
          <a:xfrm>
            <a:off x="152400" y="1219200"/>
            <a:ext cx="8305800" cy="5486400"/>
          </a:xfrm>
        </p:spPr>
        <p:txBody>
          <a:bodyPr/>
          <a:lstStyle/>
          <a:p>
            <a:pPr>
              <a:defRPr/>
            </a:pPr>
            <a:r>
              <a:rPr lang="en-US"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Community Nutrition: </a:t>
            </a:r>
            <a:r>
              <a:rPr lang="en-US" dirty="0">
                <a:latin typeface="Times New Roman" panose="02020603050405020304" pitchFamily="18" charset="0"/>
                <a:cs typeface="Times New Roman" panose="02020603050405020304" pitchFamily="18" charset="0"/>
              </a:rPr>
              <a:t>Refers to the social, economic, cultural and psychological implications of food and eating.</a:t>
            </a:r>
          </a:p>
          <a:p>
            <a:pPr>
              <a:defRPr/>
            </a:pPr>
            <a:r>
              <a:rPr lang="en-US" altLang="en-US" b="1" dirty="0">
                <a:latin typeface="Times New Roman" panose="02020603050405020304" pitchFamily="18" charset="0"/>
                <a:cs typeface="Times New Roman" panose="02020603050405020304" pitchFamily="18" charset="0"/>
              </a:rPr>
              <a:t>Human nutrition:  </a:t>
            </a:r>
            <a:r>
              <a:rPr lang="en-US" altLang="en-US" dirty="0">
                <a:latin typeface="Times New Roman" panose="02020603050405020304" pitchFamily="18" charset="0"/>
                <a:cs typeface="Times New Roman" panose="02020603050405020304" pitchFamily="18" charset="0"/>
              </a:rPr>
              <a:t>is the study of food in relation to  health of individual and groups of people particularly the infants, adolescents, pregnant and lactating mothers(vulnerable groups) and functioning of the body  organs and provide the energy the body requires.</a:t>
            </a:r>
          </a:p>
          <a:p>
            <a:pPr>
              <a:defRPr/>
            </a:pPr>
            <a:endParaRPr lang="en-US" dirty="0"/>
          </a:p>
        </p:txBody>
      </p:sp>
      <p:sp>
        <p:nvSpPr>
          <p:cNvPr id="17412" name="Date Placeholder 3">
            <a:extLst>
              <a:ext uri="{FF2B5EF4-FFF2-40B4-BE49-F238E27FC236}">
                <a16:creationId xmlns:a16="http://schemas.microsoft.com/office/drawing/2014/main" id="{358DCEA7-10E2-410A-A16C-8EC269767D2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FB9E8DB9-EE66-40AC-88DF-71991F7F9B7F}" type="datetime2">
              <a:rPr lang="en-US" altLang="en-US" sz="1400" smtClean="0"/>
              <a:pPr>
                <a:spcBef>
                  <a:spcPct val="0"/>
                </a:spcBef>
                <a:buClrTx/>
                <a:buFontTx/>
                <a:buNone/>
              </a:pPr>
              <a:t>Thursday, September 3, 2020</a:t>
            </a:fld>
            <a:endParaRPr lang="en-US" altLang="en-US" sz="1400"/>
          </a:p>
        </p:txBody>
      </p:sp>
      <p:sp>
        <p:nvSpPr>
          <p:cNvPr id="17413" name="Footer Placeholder 4">
            <a:extLst>
              <a:ext uri="{FF2B5EF4-FFF2-40B4-BE49-F238E27FC236}">
                <a16:creationId xmlns:a16="http://schemas.microsoft.com/office/drawing/2014/main" id="{62B4A9C1-D7B7-4D54-AF30-260EBE684C9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7414" name="Slide Number Placeholder 1">
            <a:extLst>
              <a:ext uri="{FF2B5EF4-FFF2-40B4-BE49-F238E27FC236}">
                <a16:creationId xmlns:a16="http://schemas.microsoft.com/office/drawing/2014/main" id="{5659F479-CBA7-4C0D-A9D4-1F1CB6D29C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E906B282-3AF1-47A6-B0AE-08969E943554}" type="slidenum">
              <a:rPr lang="en-US" altLang="en-US" sz="1400">
                <a:solidFill>
                  <a:schemeClr val="bg1"/>
                </a:solidFill>
              </a:rPr>
              <a:pPr>
                <a:spcBef>
                  <a:spcPct val="0"/>
                </a:spcBef>
                <a:buClrTx/>
                <a:buFontTx/>
                <a:buNone/>
              </a:pPr>
              <a:t>13</a:t>
            </a:fld>
            <a:endParaRPr lang="en-US" altLang="en-US" sz="1400">
              <a:solidFill>
                <a:schemeClr val="bg1"/>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2CBEDD8E-113C-4DD8-8A9F-3342549391E5}"/>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55DFC7B1-E09D-4CF3-B585-10A4F9BB994B}"/>
              </a:ext>
            </a:extLst>
          </p:cNvPr>
          <p:cNvSpPr>
            <a:spLocks noGrp="1"/>
          </p:cNvSpPr>
          <p:nvPr>
            <p:ph idx="1"/>
          </p:nvPr>
        </p:nvSpPr>
        <p:spPr>
          <a:xfrm>
            <a:off x="152400" y="1143000"/>
            <a:ext cx="8382000" cy="5181600"/>
          </a:xfrm>
        </p:spPr>
        <p:txBody>
          <a:bodyPr/>
          <a:lstStyle/>
          <a:p>
            <a:pPr marL="0" indent="0">
              <a:buFontTx/>
              <a:buNone/>
              <a:defRPr/>
            </a:pPr>
            <a:r>
              <a:rPr lang="en-US" b="1" dirty="0">
                <a:latin typeface="Times New Roman" panose="02020603050405020304" pitchFamily="18" charset="0"/>
                <a:cs typeface="Times New Roman" panose="02020603050405020304" pitchFamily="18" charset="0"/>
              </a:rPr>
              <a:t>4. No Added Salt (NAS) diet –</a:t>
            </a:r>
            <a:r>
              <a:rPr lang="en-US" dirty="0">
                <a:latin typeface="Times New Roman" panose="02020603050405020304" pitchFamily="18" charset="0"/>
                <a:cs typeface="Times New Roman" panose="02020603050405020304" pitchFamily="18" charset="0"/>
              </a:rPr>
              <a:t> Is a regular diet with no salt packet on the tray. Food is seasoned as regular food.</a:t>
            </a:r>
          </a:p>
          <a:p>
            <a:pPr marL="0" indent="0">
              <a:buFontTx/>
              <a:buNone/>
              <a:defRPr/>
            </a:pPr>
            <a:r>
              <a:rPr lang="en-US" b="1" dirty="0">
                <a:latin typeface="Times New Roman" panose="02020603050405020304" pitchFamily="18" charset="0"/>
                <a:cs typeface="Times New Roman" panose="02020603050405020304" pitchFamily="18" charset="0"/>
              </a:rPr>
              <a:t>5. Low Sodium (LS) diet –</a:t>
            </a:r>
            <a:r>
              <a:rPr lang="en-US" dirty="0">
                <a:latin typeface="Times New Roman" panose="02020603050405020304" pitchFamily="18" charset="0"/>
                <a:cs typeface="Times New Roman" panose="02020603050405020304" pitchFamily="18" charset="0"/>
              </a:rPr>
              <a:t> May also be called a 2 gram Sodium Diet.  Limits salt and salty foods such as bacon, sausage, cured meats, salty seasonings, pickled foods, salted crackers, etc. •Is used for people who may be “holding water” (edema) or who have high blood pressure, heart, liver , or first stages of kidney disease</a:t>
            </a:r>
          </a:p>
          <a:p>
            <a:pPr marL="0" indent="0">
              <a:buFontTx/>
              <a:buNone/>
              <a:defRPr/>
            </a:pPr>
            <a:endParaRPr lang="en-US" dirty="0"/>
          </a:p>
          <a:p>
            <a:pPr>
              <a:defRPr/>
            </a:pPr>
            <a:endParaRPr lang="en-US" dirty="0"/>
          </a:p>
        </p:txBody>
      </p:sp>
      <p:sp>
        <p:nvSpPr>
          <p:cNvPr id="137220" name="Date Placeholder 3">
            <a:extLst>
              <a:ext uri="{FF2B5EF4-FFF2-40B4-BE49-F238E27FC236}">
                <a16:creationId xmlns:a16="http://schemas.microsoft.com/office/drawing/2014/main" id="{347A6AB6-13FB-4E48-8CCA-D4B389FA46C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3EF2724F-8E73-44F9-B7B3-E4725F3E227D}" type="datetime2">
              <a:rPr lang="en-US" altLang="en-US" sz="1400" smtClean="0"/>
              <a:pPr>
                <a:spcBef>
                  <a:spcPct val="0"/>
                </a:spcBef>
                <a:buClrTx/>
                <a:buFontTx/>
                <a:buNone/>
              </a:pPr>
              <a:t>Thursday, September 3, 2020</a:t>
            </a:fld>
            <a:endParaRPr lang="en-US" altLang="en-US" sz="1400"/>
          </a:p>
        </p:txBody>
      </p:sp>
      <p:sp>
        <p:nvSpPr>
          <p:cNvPr id="137221" name="Footer Placeholder 4">
            <a:extLst>
              <a:ext uri="{FF2B5EF4-FFF2-40B4-BE49-F238E27FC236}">
                <a16:creationId xmlns:a16="http://schemas.microsoft.com/office/drawing/2014/main" id="{37E88B92-5E82-4F63-BC45-1B55297E010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37222" name="Slide Number Placeholder 1">
            <a:extLst>
              <a:ext uri="{FF2B5EF4-FFF2-40B4-BE49-F238E27FC236}">
                <a16:creationId xmlns:a16="http://schemas.microsoft.com/office/drawing/2014/main" id="{1356780A-4FAB-4E35-A4A7-A8A6C6641A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CEF8DC79-2B9B-4049-BE92-130A39D1C90D}" type="slidenum">
              <a:rPr lang="en-US" altLang="en-US" sz="1400">
                <a:solidFill>
                  <a:schemeClr val="bg1"/>
                </a:solidFill>
              </a:rPr>
              <a:pPr>
                <a:spcBef>
                  <a:spcPct val="0"/>
                </a:spcBef>
                <a:buClrTx/>
                <a:buFontTx/>
                <a:buNone/>
              </a:pPr>
              <a:t>130</a:t>
            </a:fld>
            <a:endParaRPr lang="en-US" altLang="en-US" sz="1400">
              <a:solidFill>
                <a:schemeClr val="bg1"/>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FC0B22AC-BC51-41A6-8862-FE00A28A9BD3}"/>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0B38F487-060C-466D-A1EB-8DB174C99E2B}"/>
              </a:ext>
            </a:extLst>
          </p:cNvPr>
          <p:cNvSpPr>
            <a:spLocks noGrp="1"/>
          </p:cNvSpPr>
          <p:nvPr>
            <p:ph idx="1"/>
          </p:nvPr>
        </p:nvSpPr>
        <p:spPr>
          <a:xfrm>
            <a:off x="152400" y="1219200"/>
            <a:ext cx="8153400" cy="4953000"/>
          </a:xfrm>
        </p:spPr>
        <p:txBody>
          <a:bodyPr/>
          <a:lstStyle/>
          <a:p>
            <a:pPr marL="0" indent="0">
              <a:buFontTx/>
              <a:buNone/>
              <a:defRPr/>
            </a:pPr>
            <a:r>
              <a:rPr lang="en-US" b="1" dirty="0">
                <a:latin typeface="Times New Roman" panose="02020603050405020304" pitchFamily="18" charset="0"/>
                <a:cs typeface="Times New Roman" panose="02020603050405020304" pitchFamily="18" charset="0"/>
              </a:rPr>
              <a:t>6. Low fat/low cholesterol diet – </a:t>
            </a:r>
            <a:r>
              <a:rPr lang="en-US" dirty="0">
                <a:latin typeface="Times New Roman" panose="02020603050405020304" pitchFamily="18" charset="0"/>
                <a:cs typeface="Times New Roman" panose="02020603050405020304" pitchFamily="18" charset="0"/>
              </a:rPr>
              <a:t>Is used to reduce fat levels and/or treat medical conditions that interfere with how the body uses fat such as diseases of the liver, gallbladder, or pancreas. </a:t>
            </a:r>
          </a:p>
          <a:p>
            <a:pPr marL="0" indent="0">
              <a:buFontTx/>
              <a:buNone/>
              <a:defRPr/>
            </a:pPr>
            <a:r>
              <a:rPr lang="en-US" dirty="0">
                <a:latin typeface="Times New Roman" panose="02020603050405020304" pitchFamily="18" charset="0"/>
                <a:cs typeface="Times New Roman" panose="02020603050405020304" pitchFamily="18" charset="0"/>
              </a:rPr>
              <a:t> Limits fat to 50 grams or no more than 30% calories derived from fat. </a:t>
            </a:r>
          </a:p>
          <a:p>
            <a:pPr marL="0" indent="0">
              <a:buFontTx/>
              <a:buNone/>
              <a:defRPr/>
            </a:pPr>
            <a:r>
              <a:rPr lang="en-US" dirty="0">
                <a:latin typeface="Times New Roman" panose="02020603050405020304" pitchFamily="18" charset="0"/>
                <a:cs typeface="Times New Roman" panose="02020603050405020304" pitchFamily="18" charset="0"/>
              </a:rPr>
              <a:t> Is low in total fat and saturated fats and contains approximately 250-300 mg cholesterol.</a:t>
            </a:r>
          </a:p>
          <a:p>
            <a:pPr>
              <a:defRPr/>
            </a:pPr>
            <a:endParaRPr lang="en-US" dirty="0"/>
          </a:p>
        </p:txBody>
      </p:sp>
      <p:sp>
        <p:nvSpPr>
          <p:cNvPr id="138244" name="Date Placeholder 3">
            <a:extLst>
              <a:ext uri="{FF2B5EF4-FFF2-40B4-BE49-F238E27FC236}">
                <a16:creationId xmlns:a16="http://schemas.microsoft.com/office/drawing/2014/main" id="{D2AD2E07-00FE-43C1-A0D9-453DE6947B1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69A6DFFA-50F5-406B-88E9-E74FE68D26F7}" type="datetime2">
              <a:rPr lang="en-US" altLang="en-US" sz="1400" smtClean="0"/>
              <a:pPr>
                <a:spcBef>
                  <a:spcPct val="0"/>
                </a:spcBef>
                <a:buClrTx/>
                <a:buFontTx/>
                <a:buNone/>
              </a:pPr>
              <a:t>Thursday, September 3, 2020</a:t>
            </a:fld>
            <a:endParaRPr lang="en-US" altLang="en-US" sz="1400"/>
          </a:p>
        </p:txBody>
      </p:sp>
      <p:sp>
        <p:nvSpPr>
          <p:cNvPr id="138245" name="Footer Placeholder 4">
            <a:extLst>
              <a:ext uri="{FF2B5EF4-FFF2-40B4-BE49-F238E27FC236}">
                <a16:creationId xmlns:a16="http://schemas.microsoft.com/office/drawing/2014/main" id="{5B7C44D2-3F91-4C2F-B6F6-E555D07A4C4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38246" name="Slide Number Placeholder 1">
            <a:extLst>
              <a:ext uri="{FF2B5EF4-FFF2-40B4-BE49-F238E27FC236}">
                <a16:creationId xmlns:a16="http://schemas.microsoft.com/office/drawing/2014/main" id="{74095F06-D439-4F99-8C04-407B570A54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FCC092D9-ECD6-47EB-A38D-54978EE484D1}" type="slidenum">
              <a:rPr lang="en-US" altLang="en-US" sz="1400">
                <a:solidFill>
                  <a:schemeClr val="bg1"/>
                </a:solidFill>
              </a:rPr>
              <a:pPr>
                <a:spcBef>
                  <a:spcPct val="0"/>
                </a:spcBef>
                <a:buClrTx/>
                <a:buFontTx/>
                <a:buNone/>
              </a:pPr>
              <a:t>131</a:t>
            </a:fld>
            <a:endParaRPr lang="en-US" altLang="en-US" sz="1400">
              <a:solidFill>
                <a:schemeClr val="bg1"/>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1F6EC862-39AA-4932-A12E-B92561304CEC}"/>
              </a:ext>
            </a:extLst>
          </p:cNvPr>
          <p:cNvSpPr>
            <a:spLocks noGrp="1"/>
          </p:cNvSpPr>
          <p:nvPr>
            <p:ph type="title"/>
          </p:nvPr>
        </p:nvSpPr>
        <p:spPr/>
        <p:txBody>
          <a:bodyPr/>
          <a:lstStyle/>
          <a:p>
            <a:endParaRPr lang="en-US" altLang="en-US"/>
          </a:p>
        </p:txBody>
      </p:sp>
      <p:sp>
        <p:nvSpPr>
          <p:cNvPr id="139267" name="Content Placeholder 2">
            <a:extLst>
              <a:ext uri="{FF2B5EF4-FFF2-40B4-BE49-F238E27FC236}">
                <a16:creationId xmlns:a16="http://schemas.microsoft.com/office/drawing/2014/main" id="{6166B879-E998-4D23-84A4-4A138BADF594}"/>
              </a:ext>
            </a:extLst>
          </p:cNvPr>
          <p:cNvSpPr>
            <a:spLocks noGrp="1"/>
          </p:cNvSpPr>
          <p:nvPr>
            <p:ph idx="1"/>
          </p:nvPr>
        </p:nvSpPr>
        <p:spPr/>
        <p:txBody>
          <a:bodyPr/>
          <a:lstStyle/>
          <a:p>
            <a:pPr marL="0" indent="0">
              <a:buFontTx/>
              <a:buNone/>
            </a:pPr>
            <a:r>
              <a:rPr lang="en-US" altLang="en-US" b="1"/>
              <a:t>7</a:t>
            </a:r>
            <a:r>
              <a:rPr lang="en-US" altLang="en-US" b="1">
                <a:latin typeface="Times New Roman" panose="02020603050405020304" pitchFamily="18" charset="0"/>
                <a:cs typeface="Times New Roman" panose="02020603050405020304" pitchFamily="18" charset="0"/>
              </a:rPr>
              <a:t>. Renal diet –</a:t>
            </a:r>
            <a:r>
              <a:rPr lang="en-US" altLang="en-US">
                <a:latin typeface="Times New Roman" panose="02020603050405020304" pitchFamily="18" charset="0"/>
                <a:cs typeface="Times New Roman" panose="02020603050405020304" pitchFamily="18" charset="0"/>
              </a:rPr>
              <a:t> • Is for renal/kidney people. • The diet plan is individualized depending on if the person is on dialysis. • The diet restricts sodium, potassium, fluid, and protein specified levels. </a:t>
            </a:r>
          </a:p>
          <a:p>
            <a:pPr marL="0" indent="0">
              <a:buFontTx/>
              <a:buNone/>
            </a:pPr>
            <a:r>
              <a:rPr lang="en-US" altLang="en-US" b="1">
                <a:latin typeface="Times New Roman" panose="02020603050405020304" pitchFamily="18" charset="0"/>
                <a:cs typeface="Times New Roman" panose="02020603050405020304" pitchFamily="18" charset="0"/>
              </a:rPr>
              <a:t>8. Mechanically altered or soft diet – </a:t>
            </a:r>
            <a:r>
              <a:rPr lang="en-US" altLang="en-US">
                <a:latin typeface="Times New Roman" panose="02020603050405020304" pitchFamily="18" charset="0"/>
                <a:cs typeface="Times New Roman" panose="02020603050405020304" pitchFamily="18" charset="0"/>
              </a:rPr>
              <a:t>• Is used when there are problems with chewing and swallowing. </a:t>
            </a:r>
          </a:p>
        </p:txBody>
      </p:sp>
      <p:sp>
        <p:nvSpPr>
          <p:cNvPr id="139268" name="Date Placeholder 3">
            <a:extLst>
              <a:ext uri="{FF2B5EF4-FFF2-40B4-BE49-F238E27FC236}">
                <a16:creationId xmlns:a16="http://schemas.microsoft.com/office/drawing/2014/main" id="{4721C55C-14A2-4FAE-8971-C2A88F831D5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98C20EB6-8C0E-4A15-BCB3-04DB1B58E8D1}" type="datetime2">
              <a:rPr lang="en-US" altLang="en-US" sz="1400" smtClean="0"/>
              <a:pPr>
                <a:spcBef>
                  <a:spcPct val="0"/>
                </a:spcBef>
                <a:buClrTx/>
                <a:buFontTx/>
                <a:buNone/>
              </a:pPr>
              <a:t>Thursday, September 3, 2020</a:t>
            </a:fld>
            <a:endParaRPr lang="en-US" altLang="en-US" sz="1400"/>
          </a:p>
        </p:txBody>
      </p:sp>
      <p:sp>
        <p:nvSpPr>
          <p:cNvPr id="139269" name="Footer Placeholder 4">
            <a:extLst>
              <a:ext uri="{FF2B5EF4-FFF2-40B4-BE49-F238E27FC236}">
                <a16:creationId xmlns:a16="http://schemas.microsoft.com/office/drawing/2014/main" id="{9B601A97-86DC-46E7-A294-4F324F48D3A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39270" name="Slide Number Placeholder 1">
            <a:extLst>
              <a:ext uri="{FF2B5EF4-FFF2-40B4-BE49-F238E27FC236}">
                <a16:creationId xmlns:a16="http://schemas.microsoft.com/office/drawing/2014/main" id="{9D18EC46-CDB2-4D9C-BB32-D608A2CE63A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0778CA03-6C28-4C27-B930-16A7A6BE9300}" type="slidenum">
              <a:rPr lang="en-US" altLang="en-US" sz="1400">
                <a:solidFill>
                  <a:schemeClr val="bg1"/>
                </a:solidFill>
              </a:rPr>
              <a:pPr>
                <a:spcBef>
                  <a:spcPct val="0"/>
                </a:spcBef>
                <a:buClrTx/>
                <a:buFontTx/>
                <a:buNone/>
              </a:pPr>
              <a:t>132</a:t>
            </a:fld>
            <a:endParaRPr lang="en-US" altLang="en-US" sz="1400">
              <a:solidFill>
                <a:schemeClr val="bg1"/>
              </a:solidFil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DB9F7F0B-C127-44C1-8626-8FEBD95074A4}"/>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4E0400D0-93D3-477E-AD05-94FB0B271865}"/>
              </a:ext>
            </a:extLst>
          </p:cNvPr>
          <p:cNvSpPr>
            <a:spLocks noGrp="1"/>
          </p:cNvSpPr>
          <p:nvPr>
            <p:ph idx="1"/>
          </p:nvPr>
        </p:nvSpPr>
        <p:spPr>
          <a:xfrm>
            <a:off x="152400" y="1143000"/>
            <a:ext cx="8305800" cy="5029200"/>
          </a:xfrm>
        </p:spPr>
        <p:txBody>
          <a:bodyPr/>
          <a:lstStyle/>
          <a:p>
            <a:pPr marL="0" indent="0">
              <a:buFontTx/>
              <a:buNone/>
              <a:defRPr/>
            </a:pPr>
            <a:r>
              <a:rPr lang="en-US" sz="2800" b="1" dirty="0">
                <a:latin typeface="Times New Roman" panose="02020603050405020304" pitchFamily="18" charset="0"/>
                <a:cs typeface="Times New Roman" panose="02020603050405020304" pitchFamily="18" charset="0"/>
              </a:rPr>
              <a:t>9. Pureed diet – •</a:t>
            </a:r>
            <a:r>
              <a:rPr lang="en-US" sz="2800" dirty="0">
                <a:latin typeface="Times New Roman" panose="02020603050405020304" pitchFamily="18" charset="0"/>
                <a:cs typeface="Times New Roman" panose="02020603050405020304" pitchFamily="18" charset="0"/>
              </a:rPr>
              <a:t> Changes the regular diet by pureeing it to a smooth liquid consistency. • Indicated for those with wired jaws extremely poor dentition in which chewing is inadequate. </a:t>
            </a:r>
          </a:p>
          <a:p>
            <a:pPr marL="0" indent="0">
              <a:buFontTx/>
              <a:buNone/>
              <a:defRPr/>
            </a:pPr>
            <a:r>
              <a:rPr lang="en-US" sz="2800" b="1" dirty="0">
                <a:latin typeface="Times New Roman" panose="02020603050405020304" pitchFamily="18" charset="0"/>
                <a:cs typeface="Times New Roman" panose="02020603050405020304" pitchFamily="18" charset="0"/>
              </a:rPr>
              <a:t>10. Food allergy modification –</a:t>
            </a:r>
            <a:r>
              <a:rPr lang="en-US" sz="2800" dirty="0">
                <a:latin typeface="Times New Roman" panose="02020603050405020304" pitchFamily="18" charset="0"/>
                <a:cs typeface="Times New Roman" panose="02020603050405020304" pitchFamily="18" charset="0"/>
              </a:rPr>
              <a:t> • Food allergies are due to an abnormal immune response to an otherwise harmless food.  The most common food allergens are milk, egg, soy, wheat, peanuts, tree nuts, fish, and shellfish. • A gluten free diet would include the elimination of wheat, rye, and barley. Replaced with potato, corn, and rice products.</a:t>
            </a:r>
          </a:p>
          <a:p>
            <a:pPr>
              <a:defRPr/>
            </a:pPr>
            <a:endParaRPr lang="en-US" sz="2800" dirty="0"/>
          </a:p>
        </p:txBody>
      </p:sp>
      <p:sp>
        <p:nvSpPr>
          <p:cNvPr id="140292" name="Date Placeholder 3">
            <a:extLst>
              <a:ext uri="{FF2B5EF4-FFF2-40B4-BE49-F238E27FC236}">
                <a16:creationId xmlns:a16="http://schemas.microsoft.com/office/drawing/2014/main" id="{82C615DA-2C94-45CA-AB84-4BF065F144A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2109F2B2-35FB-4630-955E-981C8616B1E0}" type="datetime2">
              <a:rPr lang="en-US" altLang="en-US" sz="1400" smtClean="0"/>
              <a:pPr>
                <a:spcBef>
                  <a:spcPct val="0"/>
                </a:spcBef>
                <a:buClrTx/>
                <a:buFontTx/>
                <a:buNone/>
              </a:pPr>
              <a:t>Thursday, September 3, 2020</a:t>
            </a:fld>
            <a:endParaRPr lang="en-US" altLang="en-US" sz="1400"/>
          </a:p>
        </p:txBody>
      </p:sp>
      <p:sp>
        <p:nvSpPr>
          <p:cNvPr id="140293" name="Footer Placeholder 4">
            <a:extLst>
              <a:ext uri="{FF2B5EF4-FFF2-40B4-BE49-F238E27FC236}">
                <a16:creationId xmlns:a16="http://schemas.microsoft.com/office/drawing/2014/main" id="{80CAEBBB-3A7B-4A31-B575-D540B011B7B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40294" name="Slide Number Placeholder 1">
            <a:extLst>
              <a:ext uri="{FF2B5EF4-FFF2-40B4-BE49-F238E27FC236}">
                <a16:creationId xmlns:a16="http://schemas.microsoft.com/office/drawing/2014/main" id="{2D356014-D38A-4DAE-AF6B-F7A5608F32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E0B71D2-1DAD-47B8-A78C-65A139C3A183}" type="slidenum">
              <a:rPr lang="en-US" altLang="en-US" sz="1400">
                <a:solidFill>
                  <a:schemeClr val="bg1"/>
                </a:solidFill>
              </a:rPr>
              <a:pPr>
                <a:spcBef>
                  <a:spcPct val="0"/>
                </a:spcBef>
                <a:buClrTx/>
                <a:buFontTx/>
                <a:buNone/>
              </a:pPr>
              <a:t>133</a:t>
            </a:fld>
            <a:endParaRPr lang="en-US" altLang="en-US" sz="1400">
              <a:solidFill>
                <a:schemeClr val="bg1"/>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456314E7-47B8-4077-958A-0620B8567E16}"/>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C042AF41-BF4A-45F1-BFFE-07E73D554761}"/>
              </a:ext>
            </a:extLst>
          </p:cNvPr>
          <p:cNvSpPr>
            <a:spLocks noGrp="1"/>
          </p:cNvSpPr>
          <p:nvPr>
            <p:ph idx="1"/>
          </p:nvPr>
        </p:nvSpPr>
        <p:spPr>
          <a:xfrm>
            <a:off x="152400" y="1219200"/>
            <a:ext cx="8382000" cy="4953000"/>
          </a:xfrm>
        </p:spPr>
        <p:txBody>
          <a:bodyPr/>
          <a:lstStyle/>
          <a:p>
            <a:pPr marL="0" indent="0">
              <a:buFontTx/>
              <a:buNone/>
              <a:defRPr/>
            </a:pPr>
            <a:r>
              <a:rPr lang="en-US" b="1" dirty="0">
                <a:latin typeface="Times New Roman" panose="02020603050405020304" pitchFamily="18" charset="0"/>
                <a:cs typeface="Times New Roman" panose="02020603050405020304" pitchFamily="18" charset="0"/>
              </a:rPr>
              <a:t>11. Food intolerance modification – •</a:t>
            </a:r>
            <a:r>
              <a:rPr lang="en-US" dirty="0">
                <a:latin typeface="Times New Roman" panose="02020603050405020304" pitchFamily="18" charset="0"/>
                <a:cs typeface="Times New Roman" panose="02020603050405020304" pitchFamily="18" charset="0"/>
              </a:rPr>
              <a:t> The most common food intolerance is intolerance to lactose (milk sugar) because of a decreased amount of an enzyme in the body. • Other common types of food intolerance include adverse reactions to certain products added to food to enhance taste, color, or protect against bacterial growth. Common symptoms involving food intolerances are vomiting, diarrhea, abdominal pain, and headaches.</a:t>
            </a:r>
          </a:p>
          <a:p>
            <a:pPr>
              <a:defRPr/>
            </a:pPr>
            <a:endParaRPr lang="en-US" dirty="0"/>
          </a:p>
        </p:txBody>
      </p:sp>
      <p:sp>
        <p:nvSpPr>
          <p:cNvPr id="141316" name="Date Placeholder 3">
            <a:extLst>
              <a:ext uri="{FF2B5EF4-FFF2-40B4-BE49-F238E27FC236}">
                <a16:creationId xmlns:a16="http://schemas.microsoft.com/office/drawing/2014/main" id="{726330C7-592C-4E83-BE56-6ADBE2E379A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8EE766A6-E24F-4C0A-9207-991A6420B155}" type="datetime2">
              <a:rPr lang="en-US" altLang="en-US" sz="1400" smtClean="0"/>
              <a:pPr>
                <a:spcBef>
                  <a:spcPct val="0"/>
                </a:spcBef>
                <a:buClrTx/>
                <a:buFontTx/>
                <a:buNone/>
              </a:pPr>
              <a:t>Thursday, September 3, 2020</a:t>
            </a:fld>
            <a:endParaRPr lang="en-US" altLang="en-US" sz="1400"/>
          </a:p>
        </p:txBody>
      </p:sp>
      <p:sp>
        <p:nvSpPr>
          <p:cNvPr id="141317" name="Footer Placeholder 4">
            <a:extLst>
              <a:ext uri="{FF2B5EF4-FFF2-40B4-BE49-F238E27FC236}">
                <a16:creationId xmlns:a16="http://schemas.microsoft.com/office/drawing/2014/main" id="{34F60596-FBC6-4503-9AB9-237F31E56F2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41318" name="Slide Number Placeholder 1">
            <a:extLst>
              <a:ext uri="{FF2B5EF4-FFF2-40B4-BE49-F238E27FC236}">
                <a16:creationId xmlns:a16="http://schemas.microsoft.com/office/drawing/2014/main" id="{D9D9E976-9E9D-490A-B019-B6F82FFE25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8C5A660-F76D-47E8-81AF-C50EBC83C78D}" type="slidenum">
              <a:rPr lang="en-US" altLang="en-US" sz="1400">
                <a:solidFill>
                  <a:schemeClr val="bg1"/>
                </a:solidFill>
              </a:rPr>
              <a:pPr>
                <a:spcBef>
                  <a:spcPct val="0"/>
                </a:spcBef>
                <a:buClrTx/>
                <a:buFontTx/>
                <a:buNone/>
              </a:pPr>
              <a:t>134</a:t>
            </a:fld>
            <a:endParaRPr lang="en-US" altLang="en-US" sz="1400">
              <a:solidFill>
                <a:schemeClr val="bg1"/>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29A6A978-68A9-4CEF-8CA3-49DD328B1185}"/>
              </a:ext>
            </a:extLst>
          </p:cNvPr>
          <p:cNvSpPr>
            <a:spLocks noGrp="1"/>
          </p:cNvSpPr>
          <p:nvPr>
            <p:ph type="title"/>
          </p:nvPr>
        </p:nvSpPr>
        <p:spPr>
          <a:xfrm>
            <a:off x="152400" y="152400"/>
            <a:ext cx="7467600" cy="609600"/>
          </a:xfrm>
        </p:spPr>
        <p:txBody>
          <a:bodyPr/>
          <a:lstStyle/>
          <a:p>
            <a:r>
              <a:rPr lang="en-US" altLang="en-US"/>
              <a:t>Advantages of breastfeeding to the baby</a:t>
            </a:r>
          </a:p>
        </p:txBody>
      </p:sp>
      <p:sp>
        <p:nvSpPr>
          <p:cNvPr id="142339" name="Content Placeholder 2">
            <a:extLst>
              <a:ext uri="{FF2B5EF4-FFF2-40B4-BE49-F238E27FC236}">
                <a16:creationId xmlns:a16="http://schemas.microsoft.com/office/drawing/2014/main" id="{64C3DEDF-0D90-4BB1-A0EA-42575194C4A5}"/>
              </a:ext>
            </a:extLst>
          </p:cNvPr>
          <p:cNvSpPr>
            <a:spLocks noGrp="1"/>
          </p:cNvSpPr>
          <p:nvPr>
            <p:ph idx="1"/>
          </p:nvPr>
        </p:nvSpPr>
        <p:spPr>
          <a:xfrm>
            <a:off x="152400" y="1066800"/>
            <a:ext cx="7696200" cy="5105400"/>
          </a:xfrm>
        </p:spPr>
        <p:txBody>
          <a:bodyPr/>
          <a:lstStyle/>
          <a:p>
            <a:r>
              <a:rPr lang="en-US" altLang="en-US" b="1"/>
              <a:t>Protects against allergies and eczema. </a:t>
            </a:r>
          </a:p>
          <a:p>
            <a:r>
              <a:rPr lang="en-US" altLang="en-US" b="1"/>
              <a:t>Causes less stomach upset, diarrhea, and constipation than formula.</a:t>
            </a:r>
          </a:p>
          <a:p>
            <a:r>
              <a:rPr lang="en-US" altLang="en-US" b="1"/>
              <a:t>Reduces the risk of viruses, urinary tract infections, inflammatory bowel disease, gastroenteritis, ear infections, and respiratory infections.</a:t>
            </a:r>
            <a:endParaRPr lang="en-US" altLang="en-US"/>
          </a:p>
        </p:txBody>
      </p:sp>
      <p:sp>
        <p:nvSpPr>
          <p:cNvPr id="142340" name="Date Placeholder 3">
            <a:extLst>
              <a:ext uri="{FF2B5EF4-FFF2-40B4-BE49-F238E27FC236}">
                <a16:creationId xmlns:a16="http://schemas.microsoft.com/office/drawing/2014/main" id="{EEB50AD5-6713-44BE-BB01-63426DA5E17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29D5E401-0FFC-4EB2-99B9-3AFB7AA6CEA0}" type="datetime2">
              <a:rPr lang="en-US" altLang="en-US" sz="1400" smtClean="0"/>
              <a:pPr>
                <a:spcBef>
                  <a:spcPct val="0"/>
                </a:spcBef>
                <a:buClrTx/>
                <a:buFontTx/>
                <a:buNone/>
              </a:pPr>
              <a:t>Thursday, September 3, 2020</a:t>
            </a:fld>
            <a:endParaRPr lang="en-US" altLang="en-US" sz="1400"/>
          </a:p>
        </p:txBody>
      </p:sp>
      <p:sp>
        <p:nvSpPr>
          <p:cNvPr id="142341" name="Footer Placeholder 4">
            <a:extLst>
              <a:ext uri="{FF2B5EF4-FFF2-40B4-BE49-F238E27FC236}">
                <a16:creationId xmlns:a16="http://schemas.microsoft.com/office/drawing/2014/main" id="{52669DC8-B548-479D-9A4D-09164FB1C98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42342" name="Slide Number Placeholder 5">
            <a:extLst>
              <a:ext uri="{FF2B5EF4-FFF2-40B4-BE49-F238E27FC236}">
                <a16:creationId xmlns:a16="http://schemas.microsoft.com/office/drawing/2014/main" id="{67DB7737-E845-4BD8-BB27-15A944E986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F9973D47-B99C-40F2-9172-043801F93E50}" type="slidenum">
              <a:rPr lang="en-US" altLang="en-US" sz="1400">
                <a:solidFill>
                  <a:schemeClr val="bg1"/>
                </a:solidFill>
              </a:rPr>
              <a:pPr>
                <a:spcBef>
                  <a:spcPct val="0"/>
                </a:spcBef>
                <a:buClrTx/>
                <a:buFontTx/>
                <a:buNone/>
              </a:pPr>
              <a:t>135</a:t>
            </a:fld>
            <a:endParaRPr lang="en-US" altLang="en-US" sz="1400">
              <a:solidFill>
                <a:schemeClr val="bg1"/>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a:extLst>
              <a:ext uri="{FF2B5EF4-FFF2-40B4-BE49-F238E27FC236}">
                <a16:creationId xmlns:a16="http://schemas.microsoft.com/office/drawing/2014/main" id="{828A9558-AD4F-4E9C-9595-C4B8D4CB698F}"/>
              </a:ext>
            </a:extLst>
          </p:cNvPr>
          <p:cNvSpPr>
            <a:spLocks noGrp="1"/>
          </p:cNvSpPr>
          <p:nvPr>
            <p:ph type="title"/>
          </p:nvPr>
        </p:nvSpPr>
        <p:spPr>
          <a:xfrm>
            <a:off x="152400" y="0"/>
            <a:ext cx="7467600" cy="304800"/>
          </a:xfrm>
        </p:spPr>
        <p:txBody>
          <a:bodyPr/>
          <a:lstStyle/>
          <a:p>
            <a:endParaRPr lang="en-US" altLang="en-US"/>
          </a:p>
        </p:txBody>
      </p:sp>
      <p:sp>
        <p:nvSpPr>
          <p:cNvPr id="143363" name="Content Placeholder 2">
            <a:extLst>
              <a:ext uri="{FF2B5EF4-FFF2-40B4-BE49-F238E27FC236}">
                <a16:creationId xmlns:a16="http://schemas.microsoft.com/office/drawing/2014/main" id="{C295900E-F01C-45E0-A709-D7E8FC6AFDF0}"/>
              </a:ext>
            </a:extLst>
          </p:cNvPr>
          <p:cNvSpPr>
            <a:spLocks noGrp="1"/>
          </p:cNvSpPr>
          <p:nvPr>
            <p:ph idx="1"/>
          </p:nvPr>
        </p:nvSpPr>
        <p:spPr>
          <a:xfrm>
            <a:off x="152400" y="381000"/>
            <a:ext cx="8686800" cy="5791200"/>
          </a:xfrm>
        </p:spPr>
        <p:txBody>
          <a:bodyPr/>
          <a:lstStyle/>
          <a:p>
            <a:endParaRPr lang="en-US" altLang="en-US" sz="2800" b="1">
              <a:latin typeface="Times New Roman" panose="02020603050405020304" pitchFamily="18" charset="0"/>
              <a:cs typeface="Times New Roman" panose="02020603050405020304" pitchFamily="18" charset="0"/>
            </a:endParaRPr>
          </a:p>
          <a:p>
            <a:endParaRPr lang="en-US" altLang="en-US" sz="2800" b="1">
              <a:latin typeface="Times New Roman" panose="02020603050405020304" pitchFamily="18" charset="0"/>
              <a:cs typeface="Times New Roman" panose="02020603050405020304" pitchFamily="18" charset="0"/>
            </a:endParaRPr>
          </a:p>
          <a:p>
            <a:r>
              <a:rPr lang="en-US" altLang="en-US" sz="2800" b="1">
                <a:latin typeface="Times New Roman" panose="02020603050405020304" pitchFamily="18" charset="0"/>
                <a:cs typeface="Times New Roman" panose="02020603050405020304" pitchFamily="18" charset="0"/>
              </a:rPr>
              <a:t>Lessens the risk of sudden infant death syndrome (SIDS).</a:t>
            </a:r>
          </a:p>
          <a:p>
            <a:r>
              <a:rPr lang="en-US" altLang="en-US" sz="2800" b="1">
                <a:latin typeface="Times New Roman" panose="02020603050405020304" pitchFamily="18" charset="0"/>
                <a:cs typeface="Times New Roman" panose="02020603050405020304" pitchFamily="18" charset="0"/>
              </a:rPr>
              <a:t>Makes vaccines more effective. </a:t>
            </a:r>
            <a:r>
              <a:rPr lang="en-US" altLang="en-US" sz="2800">
                <a:latin typeface="Times New Roman" panose="02020603050405020304" pitchFamily="18" charset="0"/>
                <a:cs typeface="Times New Roman" panose="02020603050405020304" pitchFamily="18" charset="0"/>
              </a:rPr>
              <a:t>Research shows that breastfed babies have a better antibody response to vaccines than formula-fed babies.</a:t>
            </a:r>
          </a:p>
          <a:p>
            <a:r>
              <a:rPr lang="en-US" altLang="en-US" sz="2800" b="1">
                <a:latin typeface="Times New Roman" panose="02020603050405020304" pitchFamily="18" charset="0"/>
                <a:cs typeface="Times New Roman" panose="02020603050405020304" pitchFamily="18" charset="0"/>
              </a:rPr>
              <a:t>Protects against diseases such as spinal meningitis, type 1 diabetes, and Hodgkin's lymphoma</a:t>
            </a:r>
          </a:p>
          <a:p>
            <a:r>
              <a:rPr lang="en-US" altLang="en-US" sz="2800" b="1">
                <a:latin typeface="Times New Roman" panose="02020603050405020304" pitchFamily="18" charset="0"/>
                <a:cs typeface="Times New Roman" panose="02020603050405020304" pitchFamily="18" charset="0"/>
              </a:rPr>
              <a:t>May make your baby smarter:</a:t>
            </a:r>
            <a:r>
              <a:rPr lang="en-US" altLang="en-US" sz="2800">
                <a:latin typeface="Times New Roman" panose="02020603050405020304" pitchFamily="18" charset="0"/>
                <a:cs typeface="Times New Roman" panose="02020603050405020304" pitchFamily="18" charset="0"/>
              </a:rPr>
              <a:t>Research is still inconclusive, but studies are pointing toward breastfed babies having </a:t>
            </a:r>
            <a:r>
              <a:rPr lang="en-US" altLang="en-US" sz="2800">
                <a:latin typeface="Times New Roman" panose="02020603050405020304" pitchFamily="18" charset="0"/>
                <a:cs typeface="Times New Roman" panose="02020603050405020304" pitchFamily="18" charset="0"/>
                <a:hlinkClick r:id="rId2"/>
              </a:rPr>
              <a:t>higher IQ scores</a:t>
            </a:r>
            <a:r>
              <a:rPr lang="en-US" altLang="en-US" sz="2800">
                <a:latin typeface="Times New Roman" panose="02020603050405020304" pitchFamily="18" charset="0"/>
                <a:cs typeface="Times New Roman" panose="02020603050405020304" pitchFamily="18" charset="0"/>
              </a:rPr>
              <a:t> later in life</a:t>
            </a:r>
          </a:p>
        </p:txBody>
      </p:sp>
      <p:sp>
        <p:nvSpPr>
          <p:cNvPr id="143364" name="Date Placeholder 3">
            <a:extLst>
              <a:ext uri="{FF2B5EF4-FFF2-40B4-BE49-F238E27FC236}">
                <a16:creationId xmlns:a16="http://schemas.microsoft.com/office/drawing/2014/main" id="{2666C387-5143-4396-8665-6614B771EBE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65C39DA0-DEEB-407A-9D10-7ADABC1BEB9A}" type="datetime2">
              <a:rPr lang="en-US" altLang="en-US" sz="1400" smtClean="0"/>
              <a:pPr>
                <a:spcBef>
                  <a:spcPct val="0"/>
                </a:spcBef>
                <a:buClrTx/>
                <a:buFontTx/>
                <a:buNone/>
              </a:pPr>
              <a:t>Thursday, September 3, 2020</a:t>
            </a:fld>
            <a:endParaRPr lang="en-US" altLang="en-US" sz="1400"/>
          </a:p>
        </p:txBody>
      </p:sp>
      <p:sp>
        <p:nvSpPr>
          <p:cNvPr id="143365" name="Footer Placeholder 4">
            <a:extLst>
              <a:ext uri="{FF2B5EF4-FFF2-40B4-BE49-F238E27FC236}">
                <a16:creationId xmlns:a16="http://schemas.microsoft.com/office/drawing/2014/main" id="{121F3281-5FB0-41E8-9906-3108D92C981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43366" name="Slide Number Placeholder 5">
            <a:extLst>
              <a:ext uri="{FF2B5EF4-FFF2-40B4-BE49-F238E27FC236}">
                <a16:creationId xmlns:a16="http://schemas.microsoft.com/office/drawing/2014/main" id="{B998C6E7-F709-4C3A-A7BC-5BEC120F7C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7B16197-B587-4B3B-ABFD-3FBF94079047}" type="slidenum">
              <a:rPr lang="en-US" altLang="en-US" sz="1400">
                <a:solidFill>
                  <a:schemeClr val="bg1"/>
                </a:solidFill>
              </a:rPr>
              <a:pPr>
                <a:spcBef>
                  <a:spcPct val="0"/>
                </a:spcBef>
                <a:buClrTx/>
                <a:buFontTx/>
                <a:buNone/>
              </a:pPr>
              <a:t>136</a:t>
            </a:fld>
            <a:endParaRPr lang="en-US" altLang="en-US" sz="1400">
              <a:solidFill>
                <a:schemeClr val="bg1"/>
              </a:solidFil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9F50BF08-4310-4C09-87D9-44962055564D}"/>
              </a:ext>
            </a:extLst>
          </p:cNvPr>
          <p:cNvSpPr>
            <a:spLocks noGrp="1"/>
          </p:cNvSpPr>
          <p:nvPr>
            <p:ph type="title"/>
          </p:nvPr>
        </p:nvSpPr>
        <p:spPr>
          <a:xfrm>
            <a:off x="152400" y="152400"/>
            <a:ext cx="7467600" cy="381000"/>
          </a:xfrm>
        </p:spPr>
        <p:txBody>
          <a:bodyPr/>
          <a:lstStyle/>
          <a:p>
            <a:endParaRPr lang="en-US" altLang="en-US"/>
          </a:p>
        </p:txBody>
      </p:sp>
      <p:sp>
        <p:nvSpPr>
          <p:cNvPr id="144387" name="Content Placeholder 2">
            <a:extLst>
              <a:ext uri="{FF2B5EF4-FFF2-40B4-BE49-F238E27FC236}">
                <a16:creationId xmlns:a16="http://schemas.microsoft.com/office/drawing/2014/main" id="{9858CDD5-1E66-416D-9624-A0C5A3F05253}"/>
              </a:ext>
            </a:extLst>
          </p:cNvPr>
          <p:cNvSpPr>
            <a:spLocks noGrp="1"/>
          </p:cNvSpPr>
          <p:nvPr>
            <p:ph idx="1"/>
          </p:nvPr>
        </p:nvSpPr>
        <p:spPr>
          <a:xfrm>
            <a:off x="152400" y="609600"/>
            <a:ext cx="7696200" cy="5562600"/>
          </a:xfrm>
        </p:spPr>
        <p:txBody>
          <a:bodyPr/>
          <a:lstStyle/>
          <a:p>
            <a:endParaRPr lang="en-US" altLang="en-US" b="1"/>
          </a:p>
          <a:p>
            <a:r>
              <a:rPr lang="en-US" altLang="en-US" b="1"/>
              <a:t>Could help prevent obesity. </a:t>
            </a:r>
            <a:r>
              <a:rPr lang="en-US" altLang="en-US"/>
              <a:t>Some studies show that breastfed infants are less likely to be </a:t>
            </a:r>
            <a:r>
              <a:rPr lang="en-US" altLang="en-US" b="1">
                <a:hlinkClick r:id="rId2"/>
              </a:rPr>
              <a:t>obese later in life</a:t>
            </a:r>
            <a:r>
              <a:rPr lang="en-US" altLang="en-US" b="1"/>
              <a:t>.</a:t>
            </a:r>
          </a:p>
          <a:p>
            <a:r>
              <a:rPr lang="en-US" altLang="en-US" b="1"/>
              <a:t>Brings baby close to you. </a:t>
            </a:r>
            <a:endParaRPr lang="en-US" altLang="en-US"/>
          </a:p>
          <a:p>
            <a:endParaRPr lang="en-US" altLang="en-US"/>
          </a:p>
        </p:txBody>
      </p:sp>
      <p:sp>
        <p:nvSpPr>
          <p:cNvPr id="144388" name="Date Placeholder 3">
            <a:extLst>
              <a:ext uri="{FF2B5EF4-FFF2-40B4-BE49-F238E27FC236}">
                <a16:creationId xmlns:a16="http://schemas.microsoft.com/office/drawing/2014/main" id="{B10EDAEE-2C18-49A1-8C3E-1744C94E338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02D0351C-3331-4A4B-8553-C7BA7F9B908A}" type="datetime2">
              <a:rPr lang="en-US" altLang="en-US" sz="1400" smtClean="0"/>
              <a:pPr>
                <a:spcBef>
                  <a:spcPct val="0"/>
                </a:spcBef>
                <a:buClrTx/>
                <a:buFontTx/>
                <a:buNone/>
              </a:pPr>
              <a:t>Thursday, September 3, 2020</a:t>
            </a:fld>
            <a:endParaRPr lang="en-US" altLang="en-US" sz="1400"/>
          </a:p>
        </p:txBody>
      </p:sp>
      <p:sp>
        <p:nvSpPr>
          <p:cNvPr id="144389" name="Footer Placeholder 4">
            <a:extLst>
              <a:ext uri="{FF2B5EF4-FFF2-40B4-BE49-F238E27FC236}">
                <a16:creationId xmlns:a16="http://schemas.microsoft.com/office/drawing/2014/main" id="{39FF6151-7A17-42B4-870D-A8BBE7D9EAB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44390" name="Slide Number Placeholder 5">
            <a:extLst>
              <a:ext uri="{FF2B5EF4-FFF2-40B4-BE49-F238E27FC236}">
                <a16:creationId xmlns:a16="http://schemas.microsoft.com/office/drawing/2014/main" id="{250C67A7-3EDA-4C43-A2FF-76C68CED49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2ED3A48-6CD1-4E1B-8655-8F28AF8F9FA3}" type="slidenum">
              <a:rPr lang="en-US" altLang="en-US" sz="1400">
                <a:solidFill>
                  <a:schemeClr val="bg1"/>
                </a:solidFill>
              </a:rPr>
              <a:pPr>
                <a:spcBef>
                  <a:spcPct val="0"/>
                </a:spcBef>
                <a:buClrTx/>
                <a:buFontTx/>
                <a:buNone/>
              </a:pPr>
              <a:t>137</a:t>
            </a:fld>
            <a:endParaRPr lang="en-US" altLang="en-US" sz="1400">
              <a:solidFill>
                <a:schemeClr val="bg1"/>
              </a:solidFil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a:extLst>
              <a:ext uri="{FF2B5EF4-FFF2-40B4-BE49-F238E27FC236}">
                <a16:creationId xmlns:a16="http://schemas.microsoft.com/office/drawing/2014/main" id="{2A5C9972-881B-4C79-9824-752CDC031373}"/>
              </a:ext>
            </a:extLst>
          </p:cNvPr>
          <p:cNvSpPr>
            <a:spLocks noGrp="1"/>
          </p:cNvSpPr>
          <p:nvPr>
            <p:ph type="title"/>
          </p:nvPr>
        </p:nvSpPr>
        <p:spPr/>
        <p:txBody>
          <a:bodyPr/>
          <a:lstStyle/>
          <a:p>
            <a:r>
              <a:rPr lang="en-US" altLang="en-US"/>
              <a:t>Advantages of breast feeding to the mother</a:t>
            </a:r>
          </a:p>
        </p:txBody>
      </p:sp>
      <p:sp>
        <p:nvSpPr>
          <p:cNvPr id="145411" name="Content Placeholder 2">
            <a:extLst>
              <a:ext uri="{FF2B5EF4-FFF2-40B4-BE49-F238E27FC236}">
                <a16:creationId xmlns:a16="http://schemas.microsoft.com/office/drawing/2014/main" id="{E22693F6-E0D9-4AE4-99A8-7C96078D51F0}"/>
              </a:ext>
            </a:extLst>
          </p:cNvPr>
          <p:cNvSpPr>
            <a:spLocks noGrp="1"/>
          </p:cNvSpPr>
          <p:nvPr>
            <p:ph idx="1"/>
          </p:nvPr>
        </p:nvSpPr>
        <p:spPr/>
        <p:txBody>
          <a:bodyPr/>
          <a:lstStyle/>
          <a:p>
            <a:r>
              <a:rPr lang="en-US" altLang="en-US" sz="2800" b="1">
                <a:latin typeface="Times New Roman" panose="02020603050405020304" pitchFamily="18" charset="0"/>
                <a:cs typeface="Times New Roman" panose="02020603050405020304" pitchFamily="18" charset="0"/>
              </a:rPr>
              <a:t>Lowers your risk of breast and ovarian cancer</a:t>
            </a:r>
          </a:p>
          <a:p>
            <a:r>
              <a:rPr lang="en-US" altLang="en-US" sz="2800" b="1">
                <a:latin typeface="Times New Roman" panose="02020603050405020304" pitchFamily="18" charset="0"/>
                <a:cs typeface="Times New Roman" panose="02020603050405020304" pitchFamily="18" charset="0"/>
              </a:rPr>
              <a:t>Helps you lose pregnancy weight.</a:t>
            </a:r>
          </a:p>
          <a:p>
            <a:r>
              <a:rPr lang="en-US" altLang="en-US" sz="2800" b="1">
                <a:latin typeface="Times New Roman" panose="02020603050405020304" pitchFamily="18" charset="0"/>
                <a:cs typeface="Times New Roman" panose="02020603050405020304" pitchFamily="18" charset="0"/>
              </a:rPr>
              <a:t>Triggers your uterus to shrink back to pre pregnancy size.</a:t>
            </a:r>
          </a:p>
          <a:p>
            <a:r>
              <a:rPr lang="en-US" altLang="en-US" sz="2800" b="1">
                <a:latin typeface="Times New Roman" panose="02020603050405020304" pitchFamily="18" charset="0"/>
                <a:cs typeface="Times New Roman" panose="02020603050405020304" pitchFamily="18" charset="0"/>
              </a:rPr>
              <a:t>May lower your risk of osteoporosis.</a:t>
            </a:r>
          </a:p>
          <a:p>
            <a:r>
              <a:rPr lang="en-US" altLang="en-US" sz="2800" b="1">
                <a:latin typeface="Times New Roman" panose="02020603050405020304" pitchFamily="18" charset="0"/>
                <a:cs typeface="Times New Roman" panose="02020603050405020304" pitchFamily="18" charset="0"/>
              </a:rPr>
              <a:t>Heals your body after delivery. </a:t>
            </a:r>
            <a:r>
              <a:rPr lang="en-US" altLang="en-US" sz="2800">
                <a:latin typeface="Times New Roman" panose="02020603050405020304" pitchFamily="18" charset="0"/>
                <a:cs typeface="Times New Roman" panose="02020603050405020304" pitchFamily="18" charset="0"/>
              </a:rPr>
              <a:t>The oxytocin released when your baby nurses helps your uterus contract, reducing post-delivery blood loss</a:t>
            </a:r>
          </a:p>
          <a:p>
            <a:endParaRPr lang="en-US" altLang="en-US" sz="2800"/>
          </a:p>
          <a:p>
            <a:endParaRPr lang="en-US" altLang="en-US" sz="2800">
              <a:latin typeface="Times New Roman" panose="02020603050405020304" pitchFamily="18" charset="0"/>
              <a:cs typeface="Times New Roman" panose="02020603050405020304" pitchFamily="18" charset="0"/>
            </a:endParaRPr>
          </a:p>
        </p:txBody>
      </p:sp>
      <p:sp>
        <p:nvSpPr>
          <p:cNvPr id="145412" name="Date Placeholder 3">
            <a:extLst>
              <a:ext uri="{FF2B5EF4-FFF2-40B4-BE49-F238E27FC236}">
                <a16:creationId xmlns:a16="http://schemas.microsoft.com/office/drawing/2014/main" id="{354BA2A7-5D5A-4A9D-BCE7-26A6687F79A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6AAB97E-9E31-4C24-B868-F0631ADE98E7}" type="datetime2">
              <a:rPr lang="en-US" altLang="en-US" sz="1400" smtClean="0"/>
              <a:pPr>
                <a:spcBef>
                  <a:spcPct val="0"/>
                </a:spcBef>
                <a:buClrTx/>
                <a:buFontTx/>
                <a:buNone/>
              </a:pPr>
              <a:t>Thursday, September 3, 2020</a:t>
            </a:fld>
            <a:endParaRPr lang="en-US" altLang="en-US" sz="1400"/>
          </a:p>
        </p:txBody>
      </p:sp>
      <p:sp>
        <p:nvSpPr>
          <p:cNvPr id="145413" name="Footer Placeholder 4">
            <a:extLst>
              <a:ext uri="{FF2B5EF4-FFF2-40B4-BE49-F238E27FC236}">
                <a16:creationId xmlns:a16="http://schemas.microsoft.com/office/drawing/2014/main" id="{304665EE-CA57-464E-B475-99817D8469B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45414" name="Slide Number Placeholder 5">
            <a:extLst>
              <a:ext uri="{FF2B5EF4-FFF2-40B4-BE49-F238E27FC236}">
                <a16:creationId xmlns:a16="http://schemas.microsoft.com/office/drawing/2014/main" id="{3420A3C4-0A50-4E53-8947-A8639CE100C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D033DE5-B430-4BBC-9E89-830593F5B795}" type="slidenum">
              <a:rPr lang="en-US" altLang="en-US" sz="1400">
                <a:solidFill>
                  <a:schemeClr val="bg1"/>
                </a:solidFill>
              </a:rPr>
              <a:pPr>
                <a:spcBef>
                  <a:spcPct val="0"/>
                </a:spcBef>
                <a:buClrTx/>
                <a:buFontTx/>
                <a:buNone/>
              </a:pPr>
              <a:t>138</a:t>
            </a:fld>
            <a:endParaRPr lang="en-US" altLang="en-US" sz="1400">
              <a:solidFill>
                <a:schemeClr val="bg1"/>
              </a:solidFil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8B9CCF54-9F70-4826-9921-B961EF3E3222}"/>
              </a:ext>
            </a:extLst>
          </p:cNvPr>
          <p:cNvSpPr>
            <a:spLocks noGrp="1"/>
          </p:cNvSpPr>
          <p:nvPr>
            <p:ph type="title"/>
          </p:nvPr>
        </p:nvSpPr>
        <p:spPr>
          <a:xfrm>
            <a:off x="152400" y="152400"/>
            <a:ext cx="7467600" cy="228600"/>
          </a:xfrm>
        </p:spPr>
        <p:txBody>
          <a:bodyPr/>
          <a:lstStyle/>
          <a:p>
            <a:endParaRPr lang="en-US" altLang="en-US"/>
          </a:p>
        </p:txBody>
      </p:sp>
      <p:sp>
        <p:nvSpPr>
          <p:cNvPr id="146435" name="Content Placeholder 2">
            <a:extLst>
              <a:ext uri="{FF2B5EF4-FFF2-40B4-BE49-F238E27FC236}">
                <a16:creationId xmlns:a16="http://schemas.microsoft.com/office/drawing/2014/main" id="{0D26BAB9-E030-41EF-982D-23FCEA5696C5}"/>
              </a:ext>
            </a:extLst>
          </p:cNvPr>
          <p:cNvSpPr>
            <a:spLocks noGrp="1"/>
          </p:cNvSpPr>
          <p:nvPr>
            <p:ph idx="1"/>
          </p:nvPr>
        </p:nvSpPr>
        <p:spPr>
          <a:xfrm>
            <a:off x="152400" y="533400"/>
            <a:ext cx="7696200" cy="5638800"/>
          </a:xfrm>
        </p:spPr>
        <p:txBody>
          <a:bodyPr/>
          <a:lstStyle/>
          <a:p>
            <a:endParaRPr lang="en-US" altLang="en-US" sz="2800" b="1">
              <a:latin typeface="Times New Roman" panose="02020603050405020304" pitchFamily="18" charset="0"/>
              <a:cs typeface="Times New Roman" panose="02020603050405020304" pitchFamily="18" charset="0"/>
            </a:endParaRPr>
          </a:p>
          <a:p>
            <a:r>
              <a:rPr lang="en-US" altLang="en-US" sz="2800" b="1">
                <a:latin typeface="Times New Roman" panose="02020603050405020304" pitchFamily="18" charset="0"/>
                <a:cs typeface="Times New Roman" panose="02020603050405020304" pitchFamily="18" charset="0"/>
              </a:rPr>
              <a:t>Delays menstruation.</a:t>
            </a:r>
          </a:p>
          <a:p>
            <a:r>
              <a:rPr lang="en-US" altLang="en-US" sz="2800" b="1">
                <a:latin typeface="Times New Roman" panose="02020603050405020304" pitchFamily="18" charset="0"/>
                <a:cs typeface="Times New Roman" panose="02020603050405020304" pitchFamily="18" charset="0"/>
              </a:rPr>
              <a:t>Can give you some natural birth-control protection</a:t>
            </a:r>
          </a:p>
          <a:p>
            <a:r>
              <a:rPr lang="en-US" altLang="en-US" sz="2800" b="1">
                <a:latin typeface="Times New Roman" panose="02020603050405020304" pitchFamily="18" charset="0"/>
                <a:cs typeface="Times New Roman" panose="02020603050405020304" pitchFamily="18" charset="0"/>
              </a:rPr>
              <a:t>Gives you closeness with your baby</a:t>
            </a:r>
          </a:p>
          <a:p>
            <a:r>
              <a:rPr lang="en-US" altLang="en-US" sz="2800" b="1">
                <a:latin typeface="Times New Roman" panose="02020603050405020304" pitchFamily="18" charset="0"/>
                <a:cs typeface="Times New Roman" panose="02020603050405020304" pitchFamily="18" charset="0"/>
              </a:rPr>
              <a:t>Saves you money :- </a:t>
            </a:r>
            <a:r>
              <a:rPr lang="en-US" altLang="en-US" sz="2800">
                <a:latin typeface="Times New Roman" panose="02020603050405020304" pitchFamily="18" charset="0"/>
                <a:cs typeface="Times New Roman" panose="02020603050405020304" pitchFamily="18" charset="0"/>
              </a:rPr>
              <a:t>Breastfeeding is essentially free</a:t>
            </a:r>
          </a:p>
          <a:p>
            <a:r>
              <a:rPr lang="en-US" altLang="en-US" sz="2800" b="1">
                <a:latin typeface="Times New Roman" panose="02020603050405020304" pitchFamily="18" charset="0"/>
                <a:cs typeface="Times New Roman" panose="02020603050405020304" pitchFamily="18" charset="0"/>
              </a:rPr>
              <a:t>Gives you less time off work. </a:t>
            </a:r>
            <a:r>
              <a:rPr lang="en-US" altLang="en-US" sz="2800">
                <a:latin typeface="Times New Roman" panose="02020603050405020304" pitchFamily="18" charset="0"/>
                <a:cs typeface="Times New Roman" panose="02020603050405020304" pitchFamily="18" charset="0"/>
              </a:rPr>
              <a:t>Your baby will be ill less often, so that means fewer sick days for you.</a:t>
            </a:r>
          </a:p>
          <a:p>
            <a:r>
              <a:rPr lang="en-US" altLang="en-US" sz="2800" b="1">
                <a:latin typeface="Times New Roman" panose="02020603050405020304" pitchFamily="18" charset="0"/>
                <a:cs typeface="Times New Roman" panose="02020603050405020304" pitchFamily="18" charset="0"/>
              </a:rPr>
              <a:t>Cultivates friendships. </a:t>
            </a:r>
            <a:r>
              <a:rPr lang="en-US" altLang="en-US" sz="2800">
                <a:latin typeface="Times New Roman" panose="02020603050405020304" pitchFamily="18" charset="0"/>
                <a:cs typeface="Times New Roman" panose="02020603050405020304" pitchFamily="18" charset="0"/>
              </a:rPr>
              <a:t>"Breastfeeding helps cultivate relationships with other moms</a:t>
            </a:r>
            <a:r>
              <a:rPr lang="en-US" altLang="en-US"/>
              <a:t>,"</a:t>
            </a:r>
          </a:p>
        </p:txBody>
      </p:sp>
      <p:sp>
        <p:nvSpPr>
          <p:cNvPr id="146436" name="Date Placeholder 3">
            <a:extLst>
              <a:ext uri="{FF2B5EF4-FFF2-40B4-BE49-F238E27FC236}">
                <a16:creationId xmlns:a16="http://schemas.microsoft.com/office/drawing/2014/main" id="{DF8365F0-DCBE-485A-89B1-DE2FC86CD0D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6B884A24-915D-4F04-9524-CE57AEC42EEE}" type="datetime2">
              <a:rPr lang="en-US" altLang="en-US" sz="1400" smtClean="0"/>
              <a:pPr>
                <a:spcBef>
                  <a:spcPct val="0"/>
                </a:spcBef>
                <a:buClrTx/>
                <a:buFontTx/>
                <a:buNone/>
              </a:pPr>
              <a:t>Thursday, September 3, 2020</a:t>
            </a:fld>
            <a:endParaRPr lang="en-US" altLang="en-US" sz="1400"/>
          </a:p>
        </p:txBody>
      </p:sp>
      <p:sp>
        <p:nvSpPr>
          <p:cNvPr id="146437" name="Footer Placeholder 4">
            <a:extLst>
              <a:ext uri="{FF2B5EF4-FFF2-40B4-BE49-F238E27FC236}">
                <a16:creationId xmlns:a16="http://schemas.microsoft.com/office/drawing/2014/main" id="{DD228280-2C32-4B38-85DB-C1FFB0B8405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46438" name="Slide Number Placeholder 5">
            <a:extLst>
              <a:ext uri="{FF2B5EF4-FFF2-40B4-BE49-F238E27FC236}">
                <a16:creationId xmlns:a16="http://schemas.microsoft.com/office/drawing/2014/main" id="{73BDE633-4B34-45D9-A83F-2065D4D693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295BFF5D-AFDB-49AA-BBEA-2D19D110C52E}" type="slidenum">
              <a:rPr lang="en-US" altLang="en-US" sz="1400">
                <a:solidFill>
                  <a:schemeClr val="bg1"/>
                </a:solidFill>
              </a:rPr>
              <a:pPr>
                <a:spcBef>
                  <a:spcPct val="0"/>
                </a:spcBef>
                <a:buClrTx/>
                <a:buFontTx/>
                <a:buNone/>
              </a:pPr>
              <a:t>139</a:t>
            </a:fld>
            <a:endParaRPr lang="en-US" altLang="en-US" sz="140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C67D7DD-17B2-42A6-9133-4D86FF7F9DC3}"/>
              </a:ext>
            </a:extLst>
          </p:cNvPr>
          <p:cNvSpPr>
            <a:spLocks noGrp="1"/>
          </p:cNvSpPr>
          <p:nvPr>
            <p:ph type="title"/>
          </p:nvPr>
        </p:nvSpPr>
        <p:spPr/>
        <p:txBody>
          <a:bodyPr/>
          <a:lstStyle/>
          <a:p>
            <a:r>
              <a:rPr lang="en-US" altLang="en-US"/>
              <a:t>Importance of good nutrition</a:t>
            </a:r>
          </a:p>
        </p:txBody>
      </p:sp>
      <p:sp>
        <p:nvSpPr>
          <p:cNvPr id="3" name="Content Placeholder 2">
            <a:extLst>
              <a:ext uri="{FF2B5EF4-FFF2-40B4-BE49-F238E27FC236}">
                <a16:creationId xmlns:a16="http://schemas.microsoft.com/office/drawing/2014/main" id="{A9EE3A8B-B216-4DC0-AF63-22D5D26A2D82}"/>
              </a:ext>
            </a:extLst>
          </p:cNvPr>
          <p:cNvSpPr>
            <a:spLocks noGrp="1"/>
          </p:cNvSpPr>
          <p:nvPr>
            <p:ph idx="1"/>
          </p:nvPr>
        </p:nvSpPr>
        <p:spPr/>
        <p:txBody>
          <a:bodyPr/>
          <a:lstStyle/>
          <a:p>
            <a:pPr marL="609600" indent="-609600" eaLnBrk="1" hangingPunct="1">
              <a:lnSpc>
                <a:spcPct val="90000"/>
              </a:lnSpc>
              <a:buFont typeface="Wingdings" pitchFamily="2" charset="2"/>
              <a:buNone/>
              <a:defRPr/>
            </a:pPr>
            <a:r>
              <a:rPr lang="en-US" b="1" dirty="0">
                <a:effectLst>
                  <a:outerShdw blurRad="38100" dist="38100" dir="2700000" algn="tl">
                    <a:srgbClr val="C0C0C0"/>
                  </a:outerShdw>
                </a:effectLst>
              </a:rPr>
              <a:t>Its especially important for:</a:t>
            </a:r>
            <a:r>
              <a:rPr lang="en-US" dirty="0"/>
              <a:t> </a:t>
            </a:r>
          </a:p>
          <a:p>
            <a:pPr marL="609600" indent="-609600" eaLnBrk="1" hangingPunct="1">
              <a:lnSpc>
                <a:spcPct val="90000"/>
              </a:lnSpc>
              <a:buFont typeface="Wingdings" pitchFamily="2" charset="2"/>
              <a:buAutoNum type="arabicPeriod"/>
              <a:defRPr/>
            </a:pPr>
            <a:r>
              <a:rPr lang="en-US" dirty="0"/>
              <a:t>Physical and mental dev. Of children and adolescents.</a:t>
            </a:r>
          </a:p>
          <a:p>
            <a:pPr marL="609600" indent="-609600" eaLnBrk="1" hangingPunct="1">
              <a:lnSpc>
                <a:spcPct val="90000"/>
              </a:lnSpc>
              <a:buFont typeface="Wingdings" pitchFamily="2" charset="2"/>
              <a:buAutoNum type="arabicPeriod"/>
              <a:defRPr/>
            </a:pPr>
            <a:r>
              <a:rPr lang="en-US" dirty="0"/>
              <a:t>Healthy pregnancies and deliveries.</a:t>
            </a:r>
          </a:p>
          <a:p>
            <a:pPr marL="609600" indent="-609600" eaLnBrk="1" hangingPunct="1">
              <a:lnSpc>
                <a:spcPct val="90000"/>
              </a:lnSpc>
              <a:buFont typeface="Wingdings" pitchFamily="2" charset="2"/>
              <a:buAutoNum type="arabicPeriod"/>
              <a:defRPr/>
            </a:pPr>
            <a:r>
              <a:rPr lang="en-US" dirty="0"/>
              <a:t>Resistance to infections</a:t>
            </a:r>
          </a:p>
          <a:p>
            <a:pPr marL="609600" indent="-609600" eaLnBrk="1" hangingPunct="1">
              <a:lnSpc>
                <a:spcPct val="90000"/>
              </a:lnSpc>
              <a:buFont typeface="Wingdings" pitchFamily="2" charset="2"/>
              <a:buAutoNum type="arabicPeriod"/>
              <a:defRPr/>
            </a:pPr>
            <a:r>
              <a:rPr lang="en-US" dirty="0"/>
              <a:t>For energy for salaried well</a:t>
            </a:r>
          </a:p>
          <a:p>
            <a:pPr marL="609600" indent="-609600" eaLnBrk="1" hangingPunct="1">
              <a:lnSpc>
                <a:spcPct val="90000"/>
              </a:lnSpc>
              <a:buFont typeface="Wingdings" pitchFamily="2" charset="2"/>
              <a:buAutoNum type="arabicPeriod"/>
              <a:defRPr/>
            </a:pPr>
            <a:r>
              <a:rPr lang="en-US" dirty="0"/>
              <a:t>To prevent deficiencies i.e. Kwashiorkor.</a:t>
            </a:r>
          </a:p>
          <a:p>
            <a:pPr marL="0" indent="0">
              <a:buFontTx/>
              <a:buNone/>
              <a:defRPr/>
            </a:pPr>
            <a:endParaRPr lang="en-US" dirty="0"/>
          </a:p>
        </p:txBody>
      </p:sp>
      <p:sp>
        <p:nvSpPr>
          <p:cNvPr id="18436" name="Date Placeholder 3">
            <a:extLst>
              <a:ext uri="{FF2B5EF4-FFF2-40B4-BE49-F238E27FC236}">
                <a16:creationId xmlns:a16="http://schemas.microsoft.com/office/drawing/2014/main" id="{74227B7B-39ED-4090-B79E-EB02D1D2A0D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DD12AF0-C27C-4C24-A1B5-06956CCA41A0}" type="datetime2">
              <a:rPr lang="en-US" altLang="en-US" sz="1400" smtClean="0"/>
              <a:pPr>
                <a:spcBef>
                  <a:spcPct val="0"/>
                </a:spcBef>
                <a:buClrTx/>
                <a:buFontTx/>
                <a:buNone/>
              </a:pPr>
              <a:t>Thursday, September 3, 2020</a:t>
            </a:fld>
            <a:endParaRPr lang="en-US" altLang="en-US" sz="1400"/>
          </a:p>
        </p:txBody>
      </p:sp>
      <p:sp>
        <p:nvSpPr>
          <p:cNvPr id="18437" name="Footer Placeholder 4">
            <a:extLst>
              <a:ext uri="{FF2B5EF4-FFF2-40B4-BE49-F238E27FC236}">
                <a16:creationId xmlns:a16="http://schemas.microsoft.com/office/drawing/2014/main" id="{0AAAC6D0-0DDB-4337-9541-DE614369E30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8438" name="Slide Number Placeholder 1">
            <a:extLst>
              <a:ext uri="{FF2B5EF4-FFF2-40B4-BE49-F238E27FC236}">
                <a16:creationId xmlns:a16="http://schemas.microsoft.com/office/drawing/2014/main" id="{1F2EB8AE-3B0E-4E89-996C-A0B5F5A86D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687E435-ED72-4727-9BEC-45F61C26C4F4}" type="slidenum">
              <a:rPr lang="en-US" altLang="en-US" sz="1400">
                <a:solidFill>
                  <a:schemeClr val="bg1"/>
                </a:solidFill>
              </a:rPr>
              <a:pPr>
                <a:spcBef>
                  <a:spcPct val="0"/>
                </a:spcBef>
                <a:buClrTx/>
                <a:buFontTx/>
                <a:buNone/>
              </a:pPr>
              <a:t>14</a:t>
            </a:fld>
            <a:endParaRPr lang="en-US" altLang="en-US" sz="1400">
              <a:solidFill>
                <a:schemeClr val="bg1"/>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8E13F99B-DF4D-4DA3-9C9C-A5EC1716442F}"/>
              </a:ext>
            </a:extLst>
          </p:cNvPr>
          <p:cNvSpPr>
            <a:spLocks noGrp="1"/>
          </p:cNvSpPr>
          <p:nvPr>
            <p:ph type="title"/>
          </p:nvPr>
        </p:nvSpPr>
        <p:spPr/>
        <p:txBody>
          <a:bodyPr/>
          <a:lstStyle/>
          <a:p>
            <a:r>
              <a:rPr lang="en-US" altLang="en-US"/>
              <a:t> Complementary feeding</a:t>
            </a:r>
          </a:p>
        </p:txBody>
      </p:sp>
      <p:sp>
        <p:nvSpPr>
          <p:cNvPr id="145411" name="Content Placeholder 2">
            <a:extLst>
              <a:ext uri="{FF2B5EF4-FFF2-40B4-BE49-F238E27FC236}">
                <a16:creationId xmlns:a16="http://schemas.microsoft.com/office/drawing/2014/main" id="{2D2F9CB7-ABA5-439C-B83B-7F23300B8FFA}"/>
              </a:ext>
            </a:extLst>
          </p:cNvPr>
          <p:cNvSpPr>
            <a:spLocks noGrp="1"/>
          </p:cNvSpPr>
          <p:nvPr>
            <p:ph idx="1"/>
          </p:nvPr>
        </p:nvSpPr>
        <p:spPr>
          <a:xfrm>
            <a:off x="152400" y="1219200"/>
            <a:ext cx="8991600" cy="5257800"/>
          </a:xfrm>
        </p:spPr>
        <p:txBody>
          <a:bodyPr/>
          <a:lstStyle/>
          <a:p>
            <a:pPr>
              <a:defRPr/>
            </a:pPr>
            <a:r>
              <a:rPr lang="en-US" dirty="0"/>
              <a:t>Complementary feeding is defined as the process starting when breast milk alone is no longer sufficient to meet the nutritional requirements of infants, and therefore other foods and liquids are needed, along with breast milk. </a:t>
            </a:r>
          </a:p>
          <a:p>
            <a:pPr marL="0" indent="0">
              <a:buFontTx/>
              <a:buNone/>
              <a:defRPr/>
            </a:pPr>
            <a:r>
              <a:rPr lang="en-US" altLang="en-US" b="1" dirty="0"/>
              <a:t>Disadvantages of complementary feeding</a:t>
            </a:r>
          </a:p>
          <a:p>
            <a:pPr>
              <a:buFont typeface="Wingdings" panose="05000000000000000000" pitchFamily="2" charset="2"/>
              <a:buChar char="v"/>
              <a:defRPr/>
            </a:pPr>
            <a:r>
              <a:rPr lang="en-US" dirty="0">
                <a:latin typeface="Times New Roman" panose="02020603050405020304" pitchFamily="18" charset="0"/>
                <a:cs typeface="Times New Roman" panose="02020603050405020304" pitchFamily="18" charset="0"/>
              </a:rPr>
              <a:t>    It may displace breast milk.</a:t>
            </a:r>
          </a:p>
          <a:p>
            <a:pPr>
              <a:buFont typeface="Wingdings" panose="05000000000000000000" pitchFamily="2" charset="2"/>
              <a:buChar char="v"/>
              <a:defRPr/>
            </a:pPr>
            <a:r>
              <a:rPr lang="en-US" dirty="0">
                <a:latin typeface="Times New Roman" panose="02020603050405020304" pitchFamily="18" charset="0"/>
                <a:cs typeface="Times New Roman" panose="02020603050405020304" pitchFamily="18" charset="0"/>
              </a:rPr>
              <a:t>  Food might not be in the right temperature.</a:t>
            </a:r>
            <a:br>
              <a:rPr lang="en-US" dirty="0">
                <a:latin typeface="Times New Roman" panose="02020603050405020304" pitchFamily="18" charset="0"/>
                <a:cs typeface="Times New Roman" panose="02020603050405020304" pitchFamily="18" charset="0"/>
              </a:rPr>
            </a:br>
            <a:br>
              <a:rPr lang="en-US" dirty="0"/>
            </a:br>
            <a:endParaRPr lang="en-US" altLang="en-US" b="1" dirty="0"/>
          </a:p>
        </p:txBody>
      </p:sp>
      <p:sp>
        <p:nvSpPr>
          <p:cNvPr id="147460" name="Date Placeholder 3">
            <a:extLst>
              <a:ext uri="{FF2B5EF4-FFF2-40B4-BE49-F238E27FC236}">
                <a16:creationId xmlns:a16="http://schemas.microsoft.com/office/drawing/2014/main" id="{28A823BC-65D8-445B-BC45-2C4C2024161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AE1CE75-12AB-4165-89B8-3BF903D6E719}" type="datetime2">
              <a:rPr lang="en-US" altLang="en-US" sz="1400" smtClean="0"/>
              <a:pPr>
                <a:spcBef>
                  <a:spcPct val="0"/>
                </a:spcBef>
                <a:buClrTx/>
                <a:buFontTx/>
                <a:buNone/>
              </a:pPr>
              <a:t>Thursday, September 3, 2020</a:t>
            </a:fld>
            <a:endParaRPr lang="en-US" altLang="en-US" sz="1400"/>
          </a:p>
        </p:txBody>
      </p:sp>
      <p:sp>
        <p:nvSpPr>
          <p:cNvPr id="147461" name="Footer Placeholder 4">
            <a:extLst>
              <a:ext uri="{FF2B5EF4-FFF2-40B4-BE49-F238E27FC236}">
                <a16:creationId xmlns:a16="http://schemas.microsoft.com/office/drawing/2014/main" id="{CCF1F53D-CB0C-4043-B0E1-DCBB3AF352F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r>
              <a:rPr lang="pt-BR" altLang="en-US" sz="1400"/>
              <a:t>DEUS OENDO Lecturer KMTC</a:t>
            </a:r>
            <a:endParaRPr lang="en-US" altLang="en-US" sz="1400"/>
          </a:p>
        </p:txBody>
      </p:sp>
      <p:sp>
        <p:nvSpPr>
          <p:cNvPr id="147462" name="Slide Number Placeholder 5">
            <a:extLst>
              <a:ext uri="{FF2B5EF4-FFF2-40B4-BE49-F238E27FC236}">
                <a16:creationId xmlns:a16="http://schemas.microsoft.com/office/drawing/2014/main" id="{F5CC7E79-2090-4333-9197-19AAFA8A36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06AAA3A-EA03-49CD-B068-3F62C7F98ADC}" type="slidenum">
              <a:rPr lang="en-US" altLang="en-US" sz="1400">
                <a:solidFill>
                  <a:schemeClr val="bg1"/>
                </a:solidFill>
              </a:rPr>
              <a:pPr>
                <a:spcBef>
                  <a:spcPct val="0"/>
                </a:spcBef>
                <a:buClrTx/>
                <a:buFontTx/>
                <a:buNone/>
              </a:pPr>
              <a:t>140</a:t>
            </a:fld>
            <a:endParaRPr lang="en-US" altLang="en-US" sz="1400">
              <a:solidFill>
                <a:schemeClr val="bg1"/>
              </a:solidFil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43582677-9A50-4155-927D-B118293271CD}"/>
              </a:ext>
            </a:extLst>
          </p:cNvPr>
          <p:cNvSpPr>
            <a:spLocks noGrp="1"/>
          </p:cNvSpPr>
          <p:nvPr>
            <p:ph type="title"/>
          </p:nvPr>
        </p:nvSpPr>
        <p:spPr>
          <a:xfrm>
            <a:off x="152400" y="152400"/>
            <a:ext cx="7467600" cy="304800"/>
          </a:xfrm>
        </p:spPr>
        <p:txBody>
          <a:bodyPr/>
          <a:lstStyle/>
          <a:p>
            <a:endParaRPr lang="en-US" altLang="en-US"/>
          </a:p>
        </p:txBody>
      </p:sp>
      <p:sp>
        <p:nvSpPr>
          <p:cNvPr id="148483" name="Content Placeholder 2">
            <a:extLst>
              <a:ext uri="{FF2B5EF4-FFF2-40B4-BE49-F238E27FC236}">
                <a16:creationId xmlns:a16="http://schemas.microsoft.com/office/drawing/2014/main" id="{59FF23DA-D77C-4E45-B603-21EC5CD2D833}"/>
              </a:ext>
            </a:extLst>
          </p:cNvPr>
          <p:cNvSpPr>
            <a:spLocks noGrp="1"/>
          </p:cNvSpPr>
          <p:nvPr>
            <p:ph idx="1"/>
          </p:nvPr>
        </p:nvSpPr>
        <p:spPr>
          <a:xfrm>
            <a:off x="152400" y="533400"/>
            <a:ext cx="8839200" cy="5638800"/>
          </a:xfrm>
        </p:spPr>
        <p:txBody>
          <a:bodyPr/>
          <a:lstStyle/>
          <a:p>
            <a:pPr>
              <a:buFont typeface="Wingdings" panose="05000000000000000000" pitchFamily="2" charset="2"/>
              <a:buChar char="v"/>
            </a:pPr>
            <a:r>
              <a:rPr lang="en-US" altLang="en-US">
                <a:latin typeface="Times New Roman" panose="02020603050405020304" pitchFamily="18" charset="0"/>
                <a:cs typeface="Times New Roman" panose="02020603050405020304" pitchFamily="18" charset="0"/>
              </a:rPr>
              <a:t>The bonding between the mother and the child is at stake.</a:t>
            </a:r>
          </a:p>
          <a:p>
            <a:pPr>
              <a:buFont typeface="Wingdings" panose="05000000000000000000" pitchFamily="2" charset="2"/>
              <a:buChar char="v"/>
            </a:pPr>
            <a:r>
              <a:rPr lang="en-US" altLang="en-US">
                <a:latin typeface="Times New Roman" panose="02020603050405020304" pitchFamily="18" charset="0"/>
                <a:cs typeface="Times New Roman" panose="02020603050405020304" pitchFamily="18" charset="0"/>
              </a:rPr>
              <a:t>Risk of diarrhea because complementary foods may not be as clean as breast milk.</a:t>
            </a:r>
          </a:p>
          <a:p>
            <a:pPr>
              <a:buFont typeface="Wingdings" panose="05000000000000000000" pitchFamily="2" charset="2"/>
              <a:buChar char="v"/>
            </a:pPr>
            <a:r>
              <a:rPr lang="en-US" altLang="en-US">
                <a:latin typeface="Times New Roman" panose="02020603050405020304" pitchFamily="18" charset="0"/>
                <a:cs typeface="Times New Roman" panose="02020603050405020304" pitchFamily="18" charset="0"/>
              </a:rPr>
              <a:t> Insufficient/ inadequate/ may not be easy to provide all food nutrients which leads to protein deficiency/ malnutrition/ increased risk of anaemia.</a:t>
            </a:r>
          </a:p>
          <a:p>
            <a:pPr>
              <a:buFont typeface="Wingdings" panose="05000000000000000000" pitchFamily="2" charset="2"/>
              <a:buChar char="v"/>
            </a:pPr>
            <a:r>
              <a:rPr lang="en-US" altLang="en-US">
                <a:latin typeface="Times New Roman" panose="02020603050405020304" pitchFamily="18" charset="0"/>
                <a:cs typeface="Times New Roman" panose="02020603050405020304" pitchFamily="18" charset="0"/>
              </a:rPr>
              <a:t> Foods given do not contain protective antibodies that provide immunity for human babies.</a:t>
            </a:r>
          </a:p>
          <a:p>
            <a:pPr>
              <a:buFont typeface="Wingdings" panose="05000000000000000000" pitchFamily="2" charset="2"/>
              <a:buChar char="v"/>
            </a:pPr>
            <a:r>
              <a:rPr lang="en-US" altLang="en-US">
                <a:latin typeface="Times New Roman" panose="02020603050405020304" pitchFamily="18" charset="0"/>
                <a:cs typeface="Times New Roman" panose="02020603050405020304" pitchFamily="18" charset="0"/>
              </a:rPr>
              <a:t> Risk of infants developing food allergies</a:t>
            </a:r>
            <a:r>
              <a:rPr lang="en-US" altLang="en-US"/>
              <a:t>.</a:t>
            </a:r>
          </a:p>
        </p:txBody>
      </p:sp>
      <p:sp>
        <p:nvSpPr>
          <p:cNvPr id="148484" name="Date Placeholder 3">
            <a:extLst>
              <a:ext uri="{FF2B5EF4-FFF2-40B4-BE49-F238E27FC236}">
                <a16:creationId xmlns:a16="http://schemas.microsoft.com/office/drawing/2014/main" id="{35A02A76-5071-429E-8978-920A3407840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88407E4-FB36-4843-888C-C59B1EEA8E93}" type="datetime2">
              <a:rPr lang="en-US" altLang="en-US" sz="1400" smtClean="0"/>
              <a:pPr>
                <a:spcBef>
                  <a:spcPct val="0"/>
                </a:spcBef>
                <a:buClrTx/>
                <a:buFontTx/>
                <a:buNone/>
              </a:pPr>
              <a:t>Thursday, September 3, 2020</a:t>
            </a:fld>
            <a:endParaRPr lang="en-US" altLang="en-US" sz="1400"/>
          </a:p>
        </p:txBody>
      </p:sp>
      <p:sp>
        <p:nvSpPr>
          <p:cNvPr id="148485" name="Footer Placeholder 4">
            <a:extLst>
              <a:ext uri="{FF2B5EF4-FFF2-40B4-BE49-F238E27FC236}">
                <a16:creationId xmlns:a16="http://schemas.microsoft.com/office/drawing/2014/main" id="{92285415-5D7B-4096-9104-70C1875E757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48486" name="Slide Number Placeholder 5">
            <a:extLst>
              <a:ext uri="{FF2B5EF4-FFF2-40B4-BE49-F238E27FC236}">
                <a16:creationId xmlns:a16="http://schemas.microsoft.com/office/drawing/2014/main" id="{D9DA28FA-315E-4AB0-874E-DA4EDD43D64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850918B-A428-48A3-9AC8-F0316BD6DCF3}" type="slidenum">
              <a:rPr lang="en-US" altLang="en-US" sz="1400">
                <a:solidFill>
                  <a:schemeClr val="bg1"/>
                </a:solidFill>
              </a:rPr>
              <a:pPr>
                <a:spcBef>
                  <a:spcPct val="0"/>
                </a:spcBef>
                <a:buClrTx/>
                <a:buFontTx/>
                <a:buNone/>
              </a:pPr>
              <a:t>141</a:t>
            </a:fld>
            <a:endParaRPr lang="en-US" altLang="en-US" sz="1400">
              <a:solidFill>
                <a:schemeClr val="bg1"/>
              </a:solidFil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id="{D3C13F5E-2B29-4BFD-BD71-05F1DA7007CA}"/>
              </a:ext>
            </a:extLst>
          </p:cNvPr>
          <p:cNvSpPr>
            <a:spLocks noGrp="1"/>
          </p:cNvSpPr>
          <p:nvPr>
            <p:ph type="title"/>
          </p:nvPr>
        </p:nvSpPr>
        <p:spPr>
          <a:xfrm>
            <a:off x="152400" y="152400"/>
            <a:ext cx="7467600" cy="304800"/>
          </a:xfrm>
        </p:spPr>
        <p:txBody>
          <a:bodyPr/>
          <a:lstStyle/>
          <a:p>
            <a:endParaRPr lang="en-US" altLang="en-US"/>
          </a:p>
        </p:txBody>
      </p:sp>
      <p:sp>
        <p:nvSpPr>
          <p:cNvPr id="147459" name="Content Placeholder 2">
            <a:extLst>
              <a:ext uri="{FF2B5EF4-FFF2-40B4-BE49-F238E27FC236}">
                <a16:creationId xmlns:a16="http://schemas.microsoft.com/office/drawing/2014/main" id="{D1D875FB-9330-45DE-9EC5-10BAFF001DF9}"/>
              </a:ext>
            </a:extLst>
          </p:cNvPr>
          <p:cNvSpPr>
            <a:spLocks noGrp="1"/>
          </p:cNvSpPr>
          <p:nvPr>
            <p:ph idx="1"/>
          </p:nvPr>
        </p:nvSpPr>
        <p:spPr>
          <a:xfrm>
            <a:off x="152400" y="914400"/>
            <a:ext cx="7696200" cy="5257800"/>
          </a:xfrm>
        </p:spPr>
        <p:txBody>
          <a:bodyPr/>
          <a:lstStyle/>
          <a:p>
            <a:pPr>
              <a:defRPr/>
            </a:pPr>
            <a:r>
              <a:rPr lang="en-US" dirty="0">
                <a:latin typeface="Times New Roman" panose="02020603050405020304" pitchFamily="18" charset="0"/>
                <a:cs typeface="Times New Roman" panose="02020603050405020304" pitchFamily="18" charset="0"/>
              </a:rPr>
              <a:t>Children become prone to stomach/ intestinal disorders.</a:t>
            </a:r>
          </a:p>
          <a:p>
            <a:pPr>
              <a:defRPr/>
            </a:pPr>
            <a:r>
              <a:rPr lang="en-US" dirty="0">
                <a:latin typeface="Times New Roman" panose="02020603050405020304" pitchFamily="18" charset="0"/>
                <a:cs typeface="Times New Roman" panose="02020603050405020304" pitchFamily="18" charset="0"/>
              </a:rPr>
              <a:t>It increases the risk of the mother conceiving if she breast feeds less frequently hence less attention to the infant.</a:t>
            </a:r>
          </a:p>
          <a:p>
            <a:pPr>
              <a:defRPr/>
            </a:pPr>
            <a:r>
              <a:rPr lang="en-US" dirty="0">
                <a:latin typeface="Times New Roman" panose="02020603050405020304" pitchFamily="18" charset="0"/>
                <a:cs typeface="Times New Roman" panose="02020603050405020304" pitchFamily="18" charset="0"/>
              </a:rPr>
              <a:t>Risk of diarrhea because complementary foods may not be as clean as breast milk.</a:t>
            </a:r>
          </a:p>
          <a:p>
            <a:pPr marL="0" indent="0">
              <a:buFontTx/>
              <a:buNone/>
              <a:defRPr/>
            </a:pPr>
            <a:r>
              <a:rPr lang="en-US" altLang="en-US" dirty="0">
                <a:latin typeface="Times New Roman" panose="02020603050405020304" pitchFamily="18" charset="0"/>
                <a:cs typeface="Times New Roman" panose="02020603050405020304" pitchFamily="18" charset="0"/>
              </a:rPr>
              <a:t>Read  and make notes on complications of complementary feeding</a:t>
            </a:r>
          </a:p>
        </p:txBody>
      </p:sp>
      <p:sp>
        <p:nvSpPr>
          <p:cNvPr id="149508" name="Date Placeholder 3">
            <a:extLst>
              <a:ext uri="{FF2B5EF4-FFF2-40B4-BE49-F238E27FC236}">
                <a16:creationId xmlns:a16="http://schemas.microsoft.com/office/drawing/2014/main" id="{44831BD1-9BD9-4334-91EF-4610B8EBB81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3277C039-9BE1-4E22-A6B2-A5CD74554AF8}" type="datetime2">
              <a:rPr lang="en-US" altLang="en-US" sz="1400" smtClean="0"/>
              <a:pPr>
                <a:spcBef>
                  <a:spcPct val="0"/>
                </a:spcBef>
                <a:buClrTx/>
                <a:buFontTx/>
                <a:buNone/>
              </a:pPr>
              <a:t>Thursday, September 3, 2020</a:t>
            </a:fld>
            <a:endParaRPr lang="en-US" altLang="en-US" sz="1400"/>
          </a:p>
        </p:txBody>
      </p:sp>
      <p:sp>
        <p:nvSpPr>
          <p:cNvPr id="149509" name="Footer Placeholder 4">
            <a:extLst>
              <a:ext uri="{FF2B5EF4-FFF2-40B4-BE49-F238E27FC236}">
                <a16:creationId xmlns:a16="http://schemas.microsoft.com/office/drawing/2014/main" id="{69FBCB4E-B042-492D-B56F-68B5C764B5E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49510" name="Slide Number Placeholder 5">
            <a:extLst>
              <a:ext uri="{FF2B5EF4-FFF2-40B4-BE49-F238E27FC236}">
                <a16:creationId xmlns:a16="http://schemas.microsoft.com/office/drawing/2014/main" id="{D440077B-81DF-44A7-A3C3-739DADA59D8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C6C8887B-EED8-492A-8115-F3F14DBB48F4}" type="slidenum">
              <a:rPr lang="en-US" altLang="en-US" sz="1400">
                <a:solidFill>
                  <a:schemeClr val="bg1"/>
                </a:solidFill>
              </a:rPr>
              <a:pPr>
                <a:spcBef>
                  <a:spcPct val="0"/>
                </a:spcBef>
                <a:buClrTx/>
                <a:buFontTx/>
                <a:buNone/>
              </a:pPr>
              <a:t>142</a:t>
            </a:fld>
            <a:endParaRPr lang="en-US" altLang="en-US" sz="1400">
              <a:solidFill>
                <a:schemeClr val="bg1"/>
              </a:solidFil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a:extLst>
              <a:ext uri="{FF2B5EF4-FFF2-40B4-BE49-F238E27FC236}">
                <a16:creationId xmlns:a16="http://schemas.microsoft.com/office/drawing/2014/main" id="{6A1F8026-9457-40FF-929D-F032937897F7}"/>
              </a:ext>
            </a:extLst>
          </p:cNvPr>
          <p:cNvSpPr>
            <a:spLocks noGrp="1"/>
          </p:cNvSpPr>
          <p:nvPr>
            <p:ph type="title"/>
          </p:nvPr>
        </p:nvSpPr>
        <p:spPr/>
        <p:txBody>
          <a:bodyPr/>
          <a:lstStyle/>
          <a:p>
            <a:r>
              <a:rPr lang="en-US" altLang="en-US" b="1" i="1"/>
              <a:t>Weaning</a:t>
            </a:r>
            <a:r>
              <a:rPr lang="en-US" altLang="en-US"/>
              <a:t> </a:t>
            </a:r>
          </a:p>
        </p:txBody>
      </p:sp>
      <p:sp>
        <p:nvSpPr>
          <p:cNvPr id="3" name="Content Placeholder 2">
            <a:extLst>
              <a:ext uri="{FF2B5EF4-FFF2-40B4-BE49-F238E27FC236}">
                <a16:creationId xmlns:a16="http://schemas.microsoft.com/office/drawing/2014/main" id="{A28F609A-7CB4-4A56-9785-AEC022AA79B2}"/>
              </a:ext>
            </a:extLst>
          </p:cNvPr>
          <p:cNvSpPr>
            <a:spLocks noGrp="1"/>
          </p:cNvSpPr>
          <p:nvPr>
            <p:ph idx="1"/>
          </p:nvPr>
        </p:nvSpPr>
        <p:spPr>
          <a:xfrm>
            <a:off x="152400" y="1066800"/>
            <a:ext cx="8305800" cy="5105400"/>
          </a:xfrm>
        </p:spPr>
        <p:txBody>
          <a:bodyPr/>
          <a:lstStyle/>
          <a:p>
            <a:pPr marL="0" indent="0">
              <a:buFontTx/>
              <a:buNone/>
              <a:defRPr/>
            </a:pPr>
            <a:r>
              <a:rPr lang="en-US" sz="2800" dirty="0">
                <a:latin typeface="Times New Roman" panose="02020603050405020304" pitchFamily="18" charset="0"/>
                <a:cs typeface="Times New Roman" panose="02020603050405020304" pitchFamily="18" charset="0"/>
              </a:rPr>
              <a:t>Is the process of gradually introducing an infant human or mammal to what will be its adult diet while withdrawing the supply of its mother's milk</a:t>
            </a:r>
          </a:p>
          <a:p>
            <a:pPr marL="0" indent="0">
              <a:buFontTx/>
              <a:buNone/>
              <a:defRPr/>
            </a:pPr>
            <a:r>
              <a:rPr lang="en-US" sz="2800" b="1" dirty="0">
                <a:latin typeface="Times New Roman" panose="02020603050405020304" pitchFamily="18" charset="0"/>
                <a:cs typeface="Times New Roman" panose="02020603050405020304" pitchFamily="18" charset="0"/>
              </a:rPr>
              <a:t>P</a:t>
            </a:r>
            <a:r>
              <a:rPr lang="en-US" sz="2800" b="1">
                <a:latin typeface="Times New Roman" panose="02020603050405020304" pitchFamily="18" charset="0"/>
                <a:cs typeface="Times New Roman" panose="02020603050405020304" pitchFamily="18" charset="0"/>
              </a:rPr>
              <a:t>oints </a:t>
            </a:r>
            <a:r>
              <a:rPr lang="en-US" sz="2800" b="1" dirty="0">
                <a:latin typeface="Times New Roman" panose="02020603050405020304" pitchFamily="18" charset="0"/>
                <a:cs typeface="Times New Roman" panose="02020603050405020304" pitchFamily="18" charset="0"/>
              </a:rPr>
              <a:t>to be considered before introducing weaning food includes:</a:t>
            </a:r>
          </a:p>
          <a:p>
            <a:pPr>
              <a:defRPr/>
            </a:pPr>
            <a:r>
              <a:rPr lang="en-US" sz="2800" dirty="0">
                <a:latin typeface="Times New Roman" panose="02020603050405020304" pitchFamily="18" charset="0"/>
                <a:cs typeface="Times New Roman" panose="02020603050405020304" pitchFamily="18" charset="0"/>
              </a:rPr>
              <a:t>Allow the infant to become familiar with the food before trying to give another.</a:t>
            </a:r>
          </a:p>
          <a:p>
            <a:pPr>
              <a:defRPr/>
            </a:pPr>
            <a:r>
              <a:rPr lang="en-US" sz="2800" dirty="0">
                <a:latin typeface="Times New Roman" panose="02020603050405020304" pitchFamily="18" charset="0"/>
                <a:cs typeface="Times New Roman" panose="02020603050405020304" pitchFamily="18" charset="0"/>
              </a:rPr>
              <a:t> Introduce small amounts of any new food at the beginning.</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Weaning food can be gradually transitioned from liquids to mashed solids to </a:t>
            </a:r>
            <a:r>
              <a:rPr lang="en-US" sz="2800" dirty="0" err="1">
                <a:latin typeface="Times New Roman" panose="02020603050405020304" pitchFamily="18" charset="0"/>
                <a:cs typeface="Times New Roman" panose="02020603050405020304" pitchFamily="18" charset="0"/>
              </a:rPr>
              <a:t>unmashed</a:t>
            </a:r>
            <a:r>
              <a:rPr lang="en-US" sz="2800" dirty="0">
                <a:latin typeface="Times New Roman" panose="02020603050405020304" pitchFamily="18" charset="0"/>
                <a:cs typeface="Times New Roman" panose="02020603050405020304" pitchFamily="18" charset="0"/>
              </a:rPr>
              <a:t> solids.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Variety in choice of </a:t>
            </a:r>
            <a:r>
              <a:rPr lang="en-US" sz="2800" dirty="0">
                <a:latin typeface="Times New Roman" panose="02020603050405020304" pitchFamily="18" charset="0"/>
                <a:cs typeface="Times New Roman" panose="02020603050405020304" pitchFamily="18" charset="0"/>
                <a:hlinkClick r:id="rId2"/>
              </a:rPr>
              <a:t>foods</a:t>
            </a:r>
            <a:r>
              <a:rPr lang="en-US" sz="2800" dirty="0">
                <a:latin typeface="Times New Roman" panose="02020603050405020304" pitchFamily="18" charset="0"/>
                <a:cs typeface="Times New Roman" panose="02020603050405020304" pitchFamily="18" charset="0"/>
              </a:rPr>
              <a:t> is important.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t>
            </a:r>
            <a:endParaRPr lang="en-US" dirty="0"/>
          </a:p>
        </p:txBody>
      </p:sp>
      <p:sp>
        <p:nvSpPr>
          <p:cNvPr id="150532" name="Date Placeholder 3">
            <a:extLst>
              <a:ext uri="{FF2B5EF4-FFF2-40B4-BE49-F238E27FC236}">
                <a16:creationId xmlns:a16="http://schemas.microsoft.com/office/drawing/2014/main" id="{CDBE3CFF-3A3D-4804-B033-80DD5FE6B04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3A0C0B30-E00B-4958-A671-65A499D6F68D}" type="datetime2">
              <a:rPr lang="en-US" altLang="en-US" sz="1400" smtClean="0"/>
              <a:pPr>
                <a:spcBef>
                  <a:spcPct val="0"/>
                </a:spcBef>
                <a:buClrTx/>
                <a:buFontTx/>
                <a:buNone/>
              </a:pPr>
              <a:t>Thursday, September 3, 2020</a:t>
            </a:fld>
            <a:endParaRPr lang="en-US" altLang="en-US" sz="1400"/>
          </a:p>
        </p:txBody>
      </p:sp>
      <p:sp>
        <p:nvSpPr>
          <p:cNvPr id="150533" name="Footer Placeholder 4">
            <a:extLst>
              <a:ext uri="{FF2B5EF4-FFF2-40B4-BE49-F238E27FC236}">
                <a16:creationId xmlns:a16="http://schemas.microsoft.com/office/drawing/2014/main" id="{0885FA7A-6E38-48ED-99DB-13FB19B7FFC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50534" name="Slide Number Placeholder 1">
            <a:extLst>
              <a:ext uri="{FF2B5EF4-FFF2-40B4-BE49-F238E27FC236}">
                <a16:creationId xmlns:a16="http://schemas.microsoft.com/office/drawing/2014/main" id="{A1ABC04A-CCEE-4A33-987C-57871B511C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4EADDE35-5FA7-4113-AEF0-680BB88A4488}" type="slidenum">
              <a:rPr lang="en-US" altLang="en-US" sz="1400">
                <a:solidFill>
                  <a:schemeClr val="bg1"/>
                </a:solidFill>
              </a:rPr>
              <a:pPr>
                <a:spcBef>
                  <a:spcPct val="0"/>
                </a:spcBef>
                <a:buClrTx/>
                <a:buFontTx/>
                <a:buNone/>
              </a:pPr>
              <a:t>143</a:t>
            </a:fld>
            <a:endParaRPr lang="en-US" altLang="en-US" sz="1400">
              <a:solidFill>
                <a:schemeClr val="bg1"/>
              </a:solidFill>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15699B8F-E992-41C9-87B4-FF5B3E138770}"/>
              </a:ext>
            </a:extLst>
          </p:cNvPr>
          <p:cNvSpPr>
            <a:spLocks noGrp="1"/>
          </p:cNvSpPr>
          <p:nvPr>
            <p:ph type="title"/>
          </p:nvPr>
        </p:nvSpPr>
        <p:spPr/>
        <p:txBody>
          <a:bodyPr/>
          <a:lstStyle/>
          <a:p>
            <a:endParaRPr lang="en-US" altLang="en-US"/>
          </a:p>
        </p:txBody>
      </p:sp>
      <p:sp>
        <p:nvSpPr>
          <p:cNvPr id="151555" name="Content Placeholder 2">
            <a:extLst>
              <a:ext uri="{FF2B5EF4-FFF2-40B4-BE49-F238E27FC236}">
                <a16:creationId xmlns:a16="http://schemas.microsoft.com/office/drawing/2014/main" id="{777C75E6-AA89-4619-8413-E55B54791A7E}"/>
              </a:ext>
            </a:extLst>
          </p:cNvPr>
          <p:cNvSpPr>
            <a:spLocks noGrp="1"/>
          </p:cNvSpPr>
          <p:nvPr>
            <p:ph idx="1"/>
          </p:nvPr>
        </p:nvSpPr>
        <p:spPr>
          <a:xfrm>
            <a:off x="152400" y="1066800"/>
            <a:ext cx="8001000" cy="5105400"/>
          </a:xfrm>
        </p:spPr>
        <p:txBody>
          <a:bodyPr/>
          <a:lstStyle/>
          <a:p>
            <a:r>
              <a:rPr lang="en-US" altLang="en-US" sz="2800">
                <a:latin typeface="Times New Roman" panose="02020603050405020304" pitchFamily="18" charset="0"/>
                <a:cs typeface="Times New Roman" panose="02020603050405020304" pitchFamily="18" charset="0"/>
              </a:rPr>
              <a:t>If baby has an acute dislike for a particular food after few trials, omit that item for a week or two and then try again.</a:t>
            </a:r>
          </a:p>
          <a:p>
            <a:r>
              <a:rPr lang="en-US" altLang="en-US" sz="2800">
                <a:latin typeface="Times New Roman" panose="02020603050405020304" pitchFamily="18" charset="0"/>
                <a:cs typeface="Times New Roman" panose="02020603050405020304" pitchFamily="18" charset="0"/>
              </a:rPr>
              <a:t>Freshly prepared foods should be given.</a:t>
            </a:r>
          </a:p>
          <a:p>
            <a:r>
              <a:rPr lang="en-US" altLang="en-US" sz="2800">
                <a:latin typeface="Times New Roman" panose="02020603050405020304" pitchFamily="18" charset="0"/>
                <a:cs typeface="Times New Roman" panose="02020603050405020304" pitchFamily="18" charset="0"/>
              </a:rPr>
              <a:t>Food should be given between breast feeds.</a:t>
            </a:r>
          </a:p>
          <a:p>
            <a:r>
              <a:rPr lang="en-US" altLang="en-US" sz="2800">
                <a:latin typeface="Times New Roman" panose="02020603050405020304" pitchFamily="18" charset="0"/>
                <a:cs typeface="Times New Roman" panose="02020603050405020304" pitchFamily="18" charset="0"/>
              </a:rPr>
              <a:t>Foods should be only slightly seasoned when necessary.</a:t>
            </a:r>
          </a:p>
          <a:p>
            <a:r>
              <a:rPr lang="en-US" altLang="en-US" sz="2800">
                <a:latin typeface="Times New Roman" panose="02020603050405020304" pitchFamily="18" charset="0"/>
                <a:cs typeface="Times New Roman" panose="02020603050405020304" pitchFamily="18" charset="0"/>
              </a:rPr>
              <a:t> Do taste the food before feeding it to baby.</a:t>
            </a:r>
          </a:p>
          <a:p>
            <a:endParaRPr lang="en-US" altLang="en-US"/>
          </a:p>
        </p:txBody>
      </p:sp>
      <p:sp>
        <p:nvSpPr>
          <p:cNvPr id="151556" name="Date Placeholder 3">
            <a:extLst>
              <a:ext uri="{FF2B5EF4-FFF2-40B4-BE49-F238E27FC236}">
                <a16:creationId xmlns:a16="http://schemas.microsoft.com/office/drawing/2014/main" id="{F195FCAD-BCC7-42B0-813F-85C0A34F6B3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4CAA2C2D-876D-4664-A33A-C997A993A2DD}" type="datetime2">
              <a:rPr lang="en-US" altLang="en-US" sz="1400" smtClean="0"/>
              <a:pPr>
                <a:spcBef>
                  <a:spcPct val="0"/>
                </a:spcBef>
                <a:buClrTx/>
                <a:buFontTx/>
                <a:buNone/>
              </a:pPr>
              <a:t>Thursday, September 3, 2020</a:t>
            </a:fld>
            <a:endParaRPr lang="en-US" altLang="en-US" sz="1400"/>
          </a:p>
        </p:txBody>
      </p:sp>
      <p:sp>
        <p:nvSpPr>
          <p:cNvPr id="151557" name="Footer Placeholder 4">
            <a:extLst>
              <a:ext uri="{FF2B5EF4-FFF2-40B4-BE49-F238E27FC236}">
                <a16:creationId xmlns:a16="http://schemas.microsoft.com/office/drawing/2014/main" id="{AB0CF21B-C716-4DB6-A553-8B457F9C95F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51558" name="Slide Number Placeholder 1">
            <a:extLst>
              <a:ext uri="{FF2B5EF4-FFF2-40B4-BE49-F238E27FC236}">
                <a16:creationId xmlns:a16="http://schemas.microsoft.com/office/drawing/2014/main" id="{AF22B3EE-1D45-45F2-BCD3-021F38C746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DD92E4D-5E2F-47AB-BA6E-D919585605CA}" type="slidenum">
              <a:rPr lang="en-US" altLang="en-US" sz="1400">
                <a:solidFill>
                  <a:schemeClr val="bg1"/>
                </a:solidFill>
              </a:rPr>
              <a:pPr>
                <a:spcBef>
                  <a:spcPct val="0"/>
                </a:spcBef>
                <a:buClrTx/>
                <a:buFontTx/>
                <a:buNone/>
              </a:pPr>
              <a:t>144</a:t>
            </a:fld>
            <a:endParaRPr lang="en-US" altLang="en-US" sz="1400">
              <a:solidFill>
                <a:schemeClr val="bg1"/>
              </a:solidFill>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D14F6-155C-4BD6-B1A5-A21AFD3F65DB}"/>
              </a:ext>
            </a:extLst>
          </p:cNvPr>
          <p:cNvSpPr>
            <a:spLocks noGrp="1"/>
          </p:cNvSpPr>
          <p:nvPr>
            <p:ph type="title"/>
          </p:nvPr>
        </p:nvSpPr>
        <p:spPr/>
        <p:txBody>
          <a:bodyPr/>
          <a:lstStyle/>
          <a:p>
            <a:pPr>
              <a:defRPr/>
            </a:pPr>
            <a:br>
              <a:rPr lang="en-US" b="1" dirty="0"/>
            </a:br>
            <a:r>
              <a:rPr lang="en-US" b="1" u="sng" dirty="0">
                <a:solidFill>
                  <a:schemeClr val="accent1">
                    <a:lumMod val="10000"/>
                  </a:schemeClr>
                </a:solidFill>
                <a:hlinkClick r:id="rId2"/>
              </a:rPr>
              <a:t>The Three Stages of Weaning</a:t>
            </a:r>
            <a:endParaRPr lang="en-US" b="1" u="sng" dirty="0">
              <a:solidFill>
                <a:schemeClr val="accent1">
                  <a:lumMod val="10000"/>
                </a:schemeClr>
              </a:solidFill>
            </a:endParaRPr>
          </a:p>
        </p:txBody>
      </p:sp>
      <p:sp>
        <p:nvSpPr>
          <p:cNvPr id="3" name="Content Placeholder 2">
            <a:extLst>
              <a:ext uri="{FF2B5EF4-FFF2-40B4-BE49-F238E27FC236}">
                <a16:creationId xmlns:a16="http://schemas.microsoft.com/office/drawing/2014/main" id="{4719B9AA-1AE0-47B2-8639-71DC56A3908B}"/>
              </a:ext>
            </a:extLst>
          </p:cNvPr>
          <p:cNvSpPr>
            <a:spLocks noGrp="1"/>
          </p:cNvSpPr>
          <p:nvPr>
            <p:ph idx="1"/>
          </p:nvPr>
        </p:nvSpPr>
        <p:spPr/>
        <p:txBody>
          <a:bodyPr/>
          <a:lstStyle/>
          <a:p>
            <a:pPr>
              <a:defRPr/>
            </a:pPr>
            <a:r>
              <a:rPr lang="en-US" dirty="0">
                <a:solidFill>
                  <a:schemeClr val="accent1">
                    <a:lumMod val="10000"/>
                  </a:schemeClr>
                </a:solidFill>
                <a:latin typeface="Times New Roman" panose="02020603050405020304" pitchFamily="18" charset="0"/>
                <a:cs typeface="Times New Roman" panose="02020603050405020304" pitchFamily="18" charset="0"/>
              </a:rPr>
              <a:t>Weaning at 6 months</a:t>
            </a:r>
            <a:endParaRPr lang="en-US" b="1" dirty="0">
              <a:solidFill>
                <a:schemeClr val="accent1">
                  <a:lumMod val="10000"/>
                </a:schemeClr>
              </a:solidFill>
              <a:latin typeface="Times New Roman" panose="02020603050405020304" pitchFamily="18" charset="0"/>
              <a:cs typeface="Times New Roman" panose="02020603050405020304" pitchFamily="18" charset="0"/>
            </a:endParaRPr>
          </a:p>
          <a:p>
            <a:pPr>
              <a:defRPr/>
            </a:pPr>
            <a:r>
              <a:rPr lang="en-US" dirty="0">
                <a:solidFill>
                  <a:schemeClr val="accent1">
                    <a:lumMod val="10000"/>
                  </a:schemeClr>
                </a:solidFill>
                <a:latin typeface="Times New Roman" panose="02020603050405020304" pitchFamily="18" charset="0"/>
                <a:cs typeface="Times New Roman" panose="02020603050405020304" pitchFamily="18" charset="0"/>
              </a:rPr>
              <a:t>Weaning at 6-9 months</a:t>
            </a:r>
          </a:p>
          <a:p>
            <a:pPr>
              <a:defRPr/>
            </a:pPr>
            <a:r>
              <a:rPr lang="en-US" dirty="0">
                <a:solidFill>
                  <a:schemeClr val="accent1">
                    <a:lumMod val="10000"/>
                  </a:schemeClr>
                </a:solidFill>
                <a:latin typeface="Times New Roman" panose="02020603050405020304" pitchFamily="18" charset="0"/>
                <a:cs typeface="Times New Roman" panose="02020603050405020304" pitchFamily="18" charset="0"/>
              </a:rPr>
              <a:t>Weaning at 9-12 months</a:t>
            </a:r>
          </a:p>
          <a:p>
            <a:pPr marL="0" indent="0">
              <a:buFontTx/>
              <a:buNone/>
              <a:defRPr/>
            </a:pPr>
            <a:r>
              <a:rPr lang="en-US" b="1" dirty="0">
                <a:solidFill>
                  <a:schemeClr val="accent1">
                    <a:lumMod val="10000"/>
                  </a:schemeClr>
                </a:solidFill>
                <a:latin typeface="Times New Roman" panose="02020603050405020304" pitchFamily="18" charset="0"/>
                <a:cs typeface="Times New Roman" panose="02020603050405020304" pitchFamily="18" charset="0"/>
              </a:rPr>
              <a:t>Assignment read  and make notes  on the three stages, advantages and disadvantages of weaning</a:t>
            </a:r>
          </a:p>
        </p:txBody>
      </p:sp>
      <p:sp>
        <p:nvSpPr>
          <p:cNvPr id="152580" name="Date Placeholder 3">
            <a:extLst>
              <a:ext uri="{FF2B5EF4-FFF2-40B4-BE49-F238E27FC236}">
                <a16:creationId xmlns:a16="http://schemas.microsoft.com/office/drawing/2014/main" id="{AAF21E41-FCE8-496C-B118-B1AF91E7C96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EC763F66-7BB4-495B-A929-6B2AC1473501}" type="datetime2">
              <a:rPr lang="en-US" altLang="en-US" sz="1400" smtClean="0"/>
              <a:pPr>
                <a:spcBef>
                  <a:spcPct val="0"/>
                </a:spcBef>
                <a:buClrTx/>
                <a:buFontTx/>
                <a:buNone/>
              </a:pPr>
              <a:t>Thursday, September 3, 2020</a:t>
            </a:fld>
            <a:endParaRPr lang="en-US" altLang="en-US" sz="1400"/>
          </a:p>
        </p:txBody>
      </p:sp>
      <p:sp>
        <p:nvSpPr>
          <p:cNvPr id="152581" name="Footer Placeholder 4">
            <a:extLst>
              <a:ext uri="{FF2B5EF4-FFF2-40B4-BE49-F238E27FC236}">
                <a16:creationId xmlns:a16="http://schemas.microsoft.com/office/drawing/2014/main" id="{AE4A08E3-437B-4839-A680-2DF03A57355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r>
              <a:rPr lang="pt-BR" altLang="en-US" sz="1400"/>
              <a:t>DEUS OENDO Lecturer KMTC</a:t>
            </a:r>
            <a:endParaRPr lang="en-US" altLang="en-US" sz="1400"/>
          </a:p>
        </p:txBody>
      </p:sp>
      <p:sp>
        <p:nvSpPr>
          <p:cNvPr id="152582" name="Slide Number Placeholder 3">
            <a:extLst>
              <a:ext uri="{FF2B5EF4-FFF2-40B4-BE49-F238E27FC236}">
                <a16:creationId xmlns:a16="http://schemas.microsoft.com/office/drawing/2014/main" id="{C6DD611A-5FFA-42BC-A574-A2837574AA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3B81BD0A-E832-4368-9FF9-BA080F79968B}" type="slidenum">
              <a:rPr lang="en-US" altLang="en-US" sz="1400">
                <a:solidFill>
                  <a:schemeClr val="bg1"/>
                </a:solidFill>
              </a:rPr>
              <a:pPr>
                <a:spcBef>
                  <a:spcPct val="0"/>
                </a:spcBef>
                <a:buClrTx/>
                <a:buFontTx/>
                <a:buNone/>
              </a:pPr>
              <a:t>145</a:t>
            </a:fld>
            <a:endParaRPr lang="en-US" altLang="en-US" sz="1400">
              <a:solidFill>
                <a:schemeClr val="bg1"/>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1C5ECCBA-9858-4080-8C1B-1681732BFC84}"/>
              </a:ext>
            </a:extLst>
          </p:cNvPr>
          <p:cNvSpPr>
            <a:spLocks noGrp="1"/>
          </p:cNvSpPr>
          <p:nvPr>
            <p:ph type="title"/>
          </p:nvPr>
        </p:nvSpPr>
        <p:spPr/>
        <p:txBody>
          <a:bodyPr/>
          <a:lstStyle/>
          <a:p>
            <a:r>
              <a:rPr lang="en-US" altLang="en-US"/>
              <a:t>Food security</a:t>
            </a:r>
          </a:p>
        </p:txBody>
      </p:sp>
      <p:sp>
        <p:nvSpPr>
          <p:cNvPr id="3" name="Content Placeholder 2">
            <a:extLst>
              <a:ext uri="{FF2B5EF4-FFF2-40B4-BE49-F238E27FC236}">
                <a16:creationId xmlns:a16="http://schemas.microsoft.com/office/drawing/2014/main" id="{4C87CFED-92D7-4D96-A330-265F23E6D430}"/>
              </a:ext>
            </a:extLst>
          </p:cNvPr>
          <p:cNvSpPr>
            <a:spLocks noGrp="1"/>
          </p:cNvSpPr>
          <p:nvPr>
            <p:ph idx="1"/>
          </p:nvPr>
        </p:nvSpPr>
        <p:spPr/>
        <p:txBody>
          <a:bodyPr/>
          <a:lstStyle/>
          <a:p>
            <a:pPr>
              <a:defRPr/>
            </a:pPr>
            <a:r>
              <a:rPr lang="en-US" b="1" dirty="0"/>
              <a:t>Food security</a:t>
            </a:r>
            <a:r>
              <a:rPr lang="en-US" dirty="0"/>
              <a:t> is a measure of the availability of food and individuals' accessibility to it, where accessibility includes affordability. </a:t>
            </a:r>
          </a:p>
          <a:p>
            <a:pPr>
              <a:defRPr/>
            </a:pPr>
            <a:r>
              <a:rPr lang="en-US" b="1" dirty="0">
                <a:solidFill>
                  <a:schemeClr val="accent1">
                    <a:lumMod val="10000"/>
                  </a:schemeClr>
                </a:solidFill>
              </a:rPr>
              <a:t>Household food security: </a:t>
            </a:r>
            <a:r>
              <a:rPr lang="en-US" dirty="0"/>
              <a:t>exists when all members, at all times, have access to enough food for an active, healthy life.</a:t>
            </a:r>
          </a:p>
        </p:txBody>
      </p:sp>
      <p:sp>
        <p:nvSpPr>
          <p:cNvPr id="153604" name="Date Placeholder 3">
            <a:extLst>
              <a:ext uri="{FF2B5EF4-FFF2-40B4-BE49-F238E27FC236}">
                <a16:creationId xmlns:a16="http://schemas.microsoft.com/office/drawing/2014/main" id="{178C0409-A688-4B82-B663-85796C486E5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E81702C5-6620-44AB-B095-B66C0A6D24CD}" type="datetime2">
              <a:rPr lang="en-US" altLang="en-US" sz="1400" smtClean="0"/>
              <a:pPr>
                <a:spcBef>
                  <a:spcPct val="0"/>
                </a:spcBef>
                <a:buClrTx/>
                <a:buFontTx/>
                <a:buNone/>
              </a:pPr>
              <a:t>Thursday, September 3, 2020</a:t>
            </a:fld>
            <a:endParaRPr lang="en-US" altLang="en-US" sz="1400"/>
          </a:p>
        </p:txBody>
      </p:sp>
      <p:sp>
        <p:nvSpPr>
          <p:cNvPr id="153605" name="Footer Placeholder 4">
            <a:extLst>
              <a:ext uri="{FF2B5EF4-FFF2-40B4-BE49-F238E27FC236}">
                <a16:creationId xmlns:a16="http://schemas.microsoft.com/office/drawing/2014/main" id="{4F4B5629-52C2-444C-A9F9-7817E0EBF13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53606" name="Slide Number Placeholder 1">
            <a:extLst>
              <a:ext uri="{FF2B5EF4-FFF2-40B4-BE49-F238E27FC236}">
                <a16:creationId xmlns:a16="http://schemas.microsoft.com/office/drawing/2014/main" id="{81FCD3AE-D2C4-4472-AF92-8D0729C73A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94F141E9-503B-47B5-97D2-A4C19B21D48A}" type="slidenum">
              <a:rPr lang="en-US" altLang="en-US" sz="1400">
                <a:solidFill>
                  <a:schemeClr val="bg1"/>
                </a:solidFill>
              </a:rPr>
              <a:pPr>
                <a:spcBef>
                  <a:spcPct val="0"/>
                </a:spcBef>
                <a:buClrTx/>
                <a:buFontTx/>
                <a:buNone/>
              </a:pPr>
              <a:t>146</a:t>
            </a:fld>
            <a:endParaRPr lang="en-US" altLang="en-US" sz="1400">
              <a:solidFill>
                <a:schemeClr val="bg1"/>
              </a:solidFil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a:extLst>
              <a:ext uri="{FF2B5EF4-FFF2-40B4-BE49-F238E27FC236}">
                <a16:creationId xmlns:a16="http://schemas.microsoft.com/office/drawing/2014/main" id="{9E5C80F0-CDC8-4057-A612-F5BAB6A1A07B}"/>
              </a:ext>
            </a:extLst>
          </p:cNvPr>
          <p:cNvSpPr>
            <a:spLocks noGrp="1"/>
          </p:cNvSpPr>
          <p:nvPr>
            <p:ph type="title"/>
          </p:nvPr>
        </p:nvSpPr>
        <p:spPr/>
        <p:txBody>
          <a:bodyPr/>
          <a:lstStyle/>
          <a:p>
            <a:r>
              <a:rPr lang="en-US" altLang="en-US" b="1"/>
              <a:t>Measurement of food security</a:t>
            </a:r>
            <a:endParaRPr lang="en-US" altLang="en-US"/>
          </a:p>
        </p:txBody>
      </p:sp>
      <p:sp>
        <p:nvSpPr>
          <p:cNvPr id="154627" name="Content Placeholder 2">
            <a:extLst>
              <a:ext uri="{FF2B5EF4-FFF2-40B4-BE49-F238E27FC236}">
                <a16:creationId xmlns:a16="http://schemas.microsoft.com/office/drawing/2014/main" id="{E4697843-D997-4FDD-AC63-6A7875F07AF4}"/>
              </a:ext>
            </a:extLst>
          </p:cNvPr>
          <p:cNvSpPr>
            <a:spLocks noGrp="1"/>
          </p:cNvSpPr>
          <p:nvPr>
            <p:ph idx="1"/>
          </p:nvPr>
        </p:nvSpPr>
        <p:spPr>
          <a:xfrm>
            <a:off x="152400" y="1219200"/>
            <a:ext cx="8305800" cy="4953000"/>
          </a:xfrm>
        </p:spPr>
        <p:txBody>
          <a:bodyPr/>
          <a:lstStyle/>
          <a:p>
            <a:pPr marL="0" indent="0">
              <a:buFontTx/>
              <a:buNone/>
            </a:pPr>
            <a:r>
              <a:rPr lang="en-US" altLang="en-US" i="1"/>
              <a:t>1. </a:t>
            </a:r>
            <a:r>
              <a:rPr lang="en-US" altLang="en-US" sz="2800" b="1" i="1">
                <a:latin typeface="Times New Roman" panose="02020603050405020304" pitchFamily="18" charset="0"/>
                <a:cs typeface="Times New Roman" panose="02020603050405020304" pitchFamily="18" charset="0"/>
              </a:rPr>
              <a:t>Household Food Insecurity Access Scale</a:t>
            </a:r>
            <a:r>
              <a:rPr lang="en-US" altLang="en-US" sz="2800" b="1">
                <a:latin typeface="Times New Roman" panose="02020603050405020304" pitchFamily="18" charset="0"/>
                <a:cs typeface="Times New Roman" panose="02020603050405020304" pitchFamily="18" charset="0"/>
              </a:rPr>
              <a:t> (HFIAS) </a:t>
            </a:r>
            <a:r>
              <a:rPr lang="en-US" altLang="en-US" sz="2800">
                <a:latin typeface="Times New Roman" panose="02020603050405020304" pitchFamily="18" charset="0"/>
                <a:cs typeface="Times New Roman" panose="02020603050405020304" pitchFamily="18" charset="0"/>
              </a:rPr>
              <a:t>– continuous measure of the degree of food insecurity (access) in the household in the previous month</a:t>
            </a:r>
          </a:p>
          <a:p>
            <a:pPr marL="0" indent="0">
              <a:buFontTx/>
              <a:buNone/>
            </a:pPr>
            <a:r>
              <a:rPr lang="en-US" altLang="en-US" sz="2800" b="1" i="1">
                <a:latin typeface="Times New Roman" panose="02020603050405020304" pitchFamily="18" charset="0"/>
                <a:cs typeface="Times New Roman" panose="02020603050405020304" pitchFamily="18" charset="0"/>
              </a:rPr>
              <a:t>2. Household Dietary Diversity Scale</a:t>
            </a:r>
            <a:r>
              <a:rPr lang="en-US" altLang="en-US" sz="2800" b="1">
                <a:latin typeface="Times New Roman" panose="02020603050405020304" pitchFamily="18" charset="0"/>
                <a:cs typeface="Times New Roman" panose="02020603050405020304" pitchFamily="18" charset="0"/>
              </a:rPr>
              <a:t> (HDDS) </a:t>
            </a:r>
            <a:r>
              <a:rPr lang="en-US" altLang="en-US" sz="2800">
                <a:latin typeface="Times New Roman" panose="02020603050405020304" pitchFamily="18" charset="0"/>
                <a:cs typeface="Times New Roman" panose="02020603050405020304" pitchFamily="18" charset="0"/>
              </a:rPr>
              <a:t>– measures the number of different food groups consumed over a specific reference period (24hrs/48hrs/7days).</a:t>
            </a:r>
          </a:p>
          <a:p>
            <a:pPr marL="0" indent="0">
              <a:buFontTx/>
              <a:buNone/>
            </a:pPr>
            <a:r>
              <a:rPr lang="en-US" altLang="en-US" sz="2800" b="1" i="1">
                <a:latin typeface="Times New Roman" panose="02020603050405020304" pitchFamily="18" charset="0"/>
                <a:cs typeface="Times New Roman" panose="02020603050405020304" pitchFamily="18" charset="0"/>
              </a:rPr>
              <a:t>3. Household Hunger Scale</a:t>
            </a:r>
            <a:r>
              <a:rPr lang="en-US" altLang="en-US" sz="2800" b="1">
                <a:latin typeface="Times New Roman" panose="02020603050405020304" pitchFamily="18" charset="0"/>
                <a:cs typeface="Times New Roman" panose="02020603050405020304" pitchFamily="18" charset="0"/>
              </a:rPr>
              <a:t> (HHS)-</a:t>
            </a:r>
            <a:r>
              <a:rPr lang="en-US" altLang="en-US" sz="2800">
                <a:latin typeface="Times New Roman" panose="02020603050405020304" pitchFamily="18" charset="0"/>
                <a:cs typeface="Times New Roman" panose="02020603050405020304" pitchFamily="18" charset="0"/>
              </a:rPr>
              <a:t> measures the experience of household food deprivation based on a set of predictable reactions, captured through a survey and summarized in a scale.</a:t>
            </a:r>
          </a:p>
        </p:txBody>
      </p:sp>
      <p:sp>
        <p:nvSpPr>
          <p:cNvPr id="154628" name="Date Placeholder 3">
            <a:extLst>
              <a:ext uri="{FF2B5EF4-FFF2-40B4-BE49-F238E27FC236}">
                <a16:creationId xmlns:a16="http://schemas.microsoft.com/office/drawing/2014/main" id="{4A87A19F-4940-40D7-8C2C-DA8F9571897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94B3D90-B1E5-45F3-B556-8FC59C873A79}" type="datetime2">
              <a:rPr lang="en-US" altLang="en-US" sz="1400" smtClean="0"/>
              <a:pPr>
                <a:spcBef>
                  <a:spcPct val="0"/>
                </a:spcBef>
                <a:buClrTx/>
                <a:buFontTx/>
                <a:buNone/>
              </a:pPr>
              <a:t>Thursday, September 3, 2020</a:t>
            </a:fld>
            <a:endParaRPr lang="en-US" altLang="en-US" sz="1400"/>
          </a:p>
        </p:txBody>
      </p:sp>
      <p:sp>
        <p:nvSpPr>
          <p:cNvPr id="154629" name="Footer Placeholder 4">
            <a:extLst>
              <a:ext uri="{FF2B5EF4-FFF2-40B4-BE49-F238E27FC236}">
                <a16:creationId xmlns:a16="http://schemas.microsoft.com/office/drawing/2014/main" id="{47FCD413-079F-46B1-858F-6186F1D9EC3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54630" name="Slide Number Placeholder 1">
            <a:extLst>
              <a:ext uri="{FF2B5EF4-FFF2-40B4-BE49-F238E27FC236}">
                <a16:creationId xmlns:a16="http://schemas.microsoft.com/office/drawing/2014/main" id="{DFF238B6-67FC-4858-B6F9-8BC55AEA5AA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F8E8812-553A-4DE8-BCDB-ED1E7658129B}" type="slidenum">
              <a:rPr lang="en-US" altLang="en-US" sz="1400">
                <a:solidFill>
                  <a:schemeClr val="bg1"/>
                </a:solidFill>
              </a:rPr>
              <a:pPr>
                <a:spcBef>
                  <a:spcPct val="0"/>
                </a:spcBef>
                <a:buClrTx/>
                <a:buFontTx/>
                <a:buNone/>
              </a:pPr>
              <a:t>147</a:t>
            </a:fld>
            <a:endParaRPr lang="en-US" altLang="en-US" sz="1400">
              <a:solidFill>
                <a:schemeClr val="bg1"/>
              </a:solidFill>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966519A1-D39F-436C-B9EE-AF9BDE5004CB}"/>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072D5221-920B-4B50-998D-8B024DE0FC3E}"/>
              </a:ext>
            </a:extLst>
          </p:cNvPr>
          <p:cNvSpPr>
            <a:spLocks noGrp="1"/>
          </p:cNvSpPr>
          <p:nvPr>
            <p:ph idx="1"/>
          </p:nvPr>
        </p:nvSpPr>
        <p:spPr/>
        <p:txBody>
          <a:bodyPr/>
          <a:lstStyle/>
          <a:p>
            <a:pPr marL="0" indent="0">
              <a:buFontTx/>
              <a:buNone/>
              <a:defRPr/>
            </a:pPr>
            <a:r>
              <a:rPr lang="en-US" b="1" i="1" dirty="0">
                <a:latin typeface="Times New Roman" panose="02020603050405020304" pitchFamily="18" charset="0"/>
                <a:cs typeface="Times New Roman" panose="02020603050405020304" pitchFamily="18" charset="0"/>
              </a:rPr>
              <a:t>4. Coping Strategies Index</a:t>
            </a:r>
            <a:r>
              <a:rPr lang="en-US" b="1" dirty="0">
                <a:latin typeface="Times New Roman" panose="02020603050405020304" pitchFamily="18" charset="0"/>
                <a:cs typeface="Times New Roman" panose="02020603050405020304" pitchFamily="18" charset="0"/>
              </a:rPr>
              <a:t> (CSI) – </a:t>
            </a:r>
            <a:r>
              <a:rPr lang="en-US" dirty="0">
                <a:latin typeface="Times New Roman" panose="02020603050405020304" pitchFamily="18" charset="0"/>
                <a:cs typeface="Times New Roman" panose="02020603050405020304" pitchFamily="18" charset="0"/>
              </a:rPr>
              <a:t>assesses household </a:t>
            </a:r>
            <a:r>
              <a:rPr lang="en-US" dirty="0" err="1">
                <a:latin typeface="Times New Roman" panose="02020603050405020304" pitchFamily="18" charset="0"/>
                <a:cs typeface="Times New Roman" panose="02020603050405020304" pitchFamily="18" charset="0"/>
              </a:rPr>
              <a:t>behaviours</a:t>
            </a:r>
            <a:r>
              <a:rPr lang="en-US" dirty="0">
                <a:latin typeface="Times New Roman" panose="02020603050405020304" pitchFamily="18" charset="0"/>
                <a:cs typeface="Times New Roman" panose="02020603050405020304" pitchFamily="18" charset="0"/>
              </a:rPr>
              <a:t> and rates them based on a set of varied established </a:t>
            </a:r>
            <a:r>
              <a:rPr lang="en-US" dirty="0" err="1">
                <a:latin typeface="Times New Roman" panose="02020603050405020304" pitchFamily="18" charset="0"/>
                <a:cs typeface="Times New Roman" panose="02020603050405020304" pitchFamily="18" charset="0"/>
              </a:rPr>
              <a:t>behaviours</a:t>
            </a:r>
            <a:r>
              <a:rPr lang="en-US" dirty="0">
                <a:latin typeface="Times New Roman" panose="02020603050405020304" pitchFamily="18" charset="0"/>
                <a:cs typeface="Times New Roman" panose="02020603050405020304" pitchFamily="18" charset="0"/>
              </a:rPr>
              <a:t> on how households cope with food shortages. The methodology for this research is based on collecting data on a single question: "What do you do when you do not have enough food, and do not have enough money to buy food?"</a:t>
            </a:r>
          </a:p>
          <a:p>
            <a:pPr>
              <a:defRPr/>
            </a:pPr>
            <a:endParaRPr lang="en-US" dirty="0"/>
          </a:p>
        </p:txBody>
      </p:sp>
      <p:sp>
        <p:nvSpPr>
          <p:cNvPr id="155652" name="Date Placeholder 3">
            <a:extLst>
              <a:ext uri="{FF2B5EF4-FFF2-40B4-BE49-F238E27FC236}">
                <a16:creationId xmlns:a16="http://schemas.microsoft.com/office/drawing/2014/main" id="{AA052EB5-E772-4084-AEE6-49AA4FA9B3C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7026C90E-CFBD-455A-BF14-30E5AC3A6BA7}" type="datetime2">
              <a:rPr lang="en-US" altLang="en-US" sz="1400" smtClean="0"/>
              <a:pPr>
                <a:spcBef>
                  <a:spcPct val="0"/>
                </a:spcBef>
                <a:buClrTx/>
                <a:buFontTx/>
                <a:buNone/>
              </a:pPr>
              <a:t>Thursday, September 3, 2020</a:t>
            </a:fld>
            <a:endParaRPr lang="en-US" altLang="en-US" sz="1400"/>
          </a:p>
        </p:txBody>
      </p:sp>
      <p:sp>
        <p:nvSpPr>
          <p:cNvPr id="155653" name="Footer Placeholder 4">
            <a:extLst>
              <a:ext uri="{FF2B5EF4-FFF2-40B4-BE49-F238E27FC236}">
                <a16:creationId xmlns:a16="http://schemas.microsoft.com/office/drawing/2014/main" id="{658C0E60-3231-470B-875C-B84BDDA04E3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55654" name="Slide Number Placeholder 1">
            <a:extLst>
              <a:ext uri="{FF2B5EF4-FFF2-40B4-BE49-F238E27FC236}">
                <a16:creationId xmlns:a16="http://schemas.microsoft.com/office/drawing/2014/main" id="{9A88C8DE-A2B1-4D51-AD33-DC4A8404E5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CE49CB3-BB92-4CA5-B44B-8D5825883A0E}" type="slidenum">
              <a:rPr lang="en-US" altLang="en-US" sz="1400">
                <a:solidFill>
                  <a:schemeClr val="bg1"/>
                </a:solidFill>
              </a:rPr>
              <a:pPr>
                <a:spcBef>
                  <a:spcPct val="0"/>
                </a:spcBef>
                <a:buClrTx/>
                <a:buFontTx/>
                <a:buNone/>
              </a:pPr>
              <a:t>148</a:t>
            </a:fld>
            <a:endParaRPr lang="en-US" altLang="en-US" sz="1400">
              <a:solidFill>
                <a:schemeClr val="bg1"/>
              </a:solidFil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AE07A7E3-EFF0-4AC6-ACF8-3F7B8853287E}"/>
              </a:ext>
            </a:extLst>
          </p:cNvPr>
          <p:cNvSpPr>
            <a:spLocks noGrp="1"/>
          </p:cNvSpPr>
          <p:nvPr>
            <p:ph type="title"/>
          </p:nvPr>
        </p:nvSpPr>
        <p:spPr/>
        <p:txBody>
          <a:bodyPr/>
          <a:lstStyle/>
          <a:p>
            <a:r>
              <a:rPr lang="en-US" altLang="en-US"/>
              <a:t>Pillars of food security</a:t>
            </a:r>
          </a:p>
        </p:txBody>
      </p:sp>
      <p:sp>
        <p:nvSpPr>
          <p:cNvPr id="156675" name="Content Placeholder 2">
            <a:extLst>
              <a:ext uri="{FF2B5EF4-FFF2-40B4-BE49-F238E27FC236}">
                <a16:creationId xmlns:a16="http://schemas.microsoft.com/office/drawing/2014/main" id="{0CF919A0-374F-4A14-9F7F-E2A6A9BCFB9F}"/>
              </a:ext>
            </a:extLst>
          </p:cNvPr>
          <p:cNvSpPr>
            <a:spLocks noGrp="1"/>
          </p:cNvSpPr>
          <p:nvPr>
            <p:ph idx="1"/>
          </p:nvPr>
        </p:nvSpPr>
        <p:spPr/>
        <p:txBody>
          <a:bodyPr/>
          <a:lstStyle/>
          <a:p>
            <a:pPr marL="0" indent="0">
              <a:buFontTx/>
              <a:buNone/>
            </a:pPr>
            <a:r>
              <a:rPr lang="en-US" altLang="en-US" sz="2800">
                <a:latin typeface="Times New Roman" panose="02020603050405020304" pitchFamily="18" charset="0"/>
                <a:cs typeface="Times New Roman" panose="02020603050405020304" pitchFamily="18" charset="0"/>
              </a:rPr>
              <a:t>In 2009, the World Summit on Food Security stated that the "four pillars of food security are availability, access, utilization, and stability".</a:t>
            </a:r>
          </a:p>
          <a:p>
            <a:pPr marL="0" indent="0">
              <a:buFontTx/>
              <a:buNone/>
            </a:pPr>
            <a:r>
              <a:rPr lang="en-US" altLang="en-US" sz="2800" b="1">
                <a:latin typeface="Times New Roman" panose="02020603050405020304" pitchFamily="18" charset="0"/>
                <a:cs typeface="Times New Roman" panose="02020603050405020304" pitchFamily="18" charset="0"/>
              </a:rPr>
              <a:t>1.Availability:- </a:t>
            </a:r>
            <a:r>
              <a:rPr lang="en-US" altLang="en-US" sz="2800">
                <a:latin typeface="Times New Roman" panose="02020603050405020304" pitchFamily="18" charset="0"/>
                <a:cs typeface="Times New Roman" panose="02020603050405020304" pitchFamily="18" charset="0"/>
              </a:rPr>
              <a:t>Food availability relates to the supply of food through production, distribution, and exchange.</a:t>
            </a:r>
          </a:p>
          <a:p>
            <a:pPr marL="0" indent="0">
              <a:buFontTx/>
              <a:buNone/>
            </a:pPr>
            <a:r>
              <a:rPr lang="en-US" altLang="en-US" sz="2800" b="1">
                <a:latin typeface="Times New Roman" panose="02020603050405020304" pitchFamily="18" charset="0"/>
                <a:cs typeface="Times New Roman" panose="02020603050405020304" pitchFamily="18" charset="0"/>
              </a:rPr>
              <a:t>2</a:t>
            </a: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Access:- </a:t>
            </a:r>
            <a:r>
              <a:rPr lang="en-US" altLang="en-US" sz="2800">
                <a:latin typeface="Times New Roman" panose="02020603050405020304" pitchFamily="18" charset="0"/>
                <a:cs typeface="Times New Roman" panose="02020603050405020304" pitchFamily="18" charset="0"/>
              </a:rPr>
              <a:t>Food access refers to the affordability and allocation of food, as well as the preferences of individuals and households</a:t>
            </a:r>
          </a:p>
        </p:txBody>
      </p:sp>
      <p:sp>
        <p:nvSpPr>
          <p:cNvPr id="156676" name="Date Placeholder 3">
            <a:extLst>
              <a:ext uri="{FF2B5EF4-FFF2-40B4-BE49-F238E27FC236}">
                <a16:creationId xmlns:a16="http://schemas.microsoft.com/office/drawing/2014/main" id="{0EFFFF7B-A2A3-4B37-AD09-63EC6C9E70C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72A16564-FE4E-418B-A721-B6C5411BD67D}" type="datetime2">
              <a:rPr lang="en-US" altLang="en-US" sz="1400" smtClean="0"/>
              <a:pPr>
                <a:spcBef>
                  <a:spcPct val="0"/>
                </a:spcBef>
                <a:buClrTx/>
                <a:buFontTx/>
                <a:buNone/>
              </a:pPr>
              <a:t>Thursday, September 3, 2020</a:t>
            </a:fld>
            <a:endParaRPr lang="en-US" altLang="en-US" sz="1400"/>
          </a:p>
        </p:txBody>
      </p:sp>
      <p:sp>
        <p:nvSpPr>
          <p:cNvPr id="156677" name="Footer Placeholder 4">
            <a:extLst>
              <a:ext uri="{FF2B5EF4-FFF2-40B4-BE49-F238E27FC236}">
                <a16:creationId xmlns:a16="http://schemas.microsoft.com/office/drawing/2014/main" id="{76FA60AA-2AA5-44AD-A45F-3D6E306B77E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56678" name="Slide Number Placeholder 1">
            <a:extLst>
              <a:ext uri="{FF2B5EF4-FFF2-40B4-BE49-F238E27FC236}">
                <a16:creationId xmlns:a16="http://schemas.microsoft.com/office/drawing/2014/main" id="{956B6082-2FA5-4266-AF40-7E20EFA8A8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FC8FC4E-AD54-4E24-9E8A-3E0583CA5E16}" type="slidenum">
              <a:rPr lang="en-US" altLang="en-US" sz="1400">
                <a:solidFill>
                  <a:schemeClr val="bg1"/>
                </a:solidFill>
              </a:rPr>
              <a:pPr>
                <a:spcBef>
                  <a:spcPct val="0"/>
                </a:spcBef>
                <a:buClrTx/>
                <a:buFontTx/>
                <a:buNone/>
              </a:pPr>
              <a:t>149</a:t>
            </a:fld>
            <a:endParaRPr lang="en-US" altLang="en-US" sz="140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FBA54DB-DD58-4ABA-8D6D-82BD41B2BBE8}"/>
              </a:ext>
            </a:extLst>
          </p:cNvPr>
          <p:cNvSpPr>
            <a:spLocks noGrp="1"/>
          </p:cNvSpPr>
          <p:nvPr>
            <p:ph type="title"/>
          </p:nvPr>
        </p:nvSpPr>
        <p:spPr/>
        <p:txBody>
          <a:bodyPr/>
          <a:lstStyle/>
          <a:p>
            <a:r>
              <a:rPr lang="en-US" altLang="en-US"/>
              <a:t>Classification of  foods by their nutrient supply</a:t>
            </a:r>
          </a:p>
        </p:txBody>
      </p:sp>
      <p:sp>
        <p:nvSpPr>
          <p:cNvPr id="3" name="Content Placeholder 2">
            <a:extLst>
              <a:ext uri="{FF2B5EF4-FFF2-40B4-BE49-F238E27FC236}">
                <a16:creationId xmlns:a16="http://schemas.microsoft.com/office/drawing/2014/main" id="{8E00F02B-8306-4E63-AE71-974B194E67F8}"/>
              </a:ext>
            </a:extLst>
          </p:cNvPr>
          <p:cNvSpPr>
            <a:spLocks noGrp="1"/>
          </p:cNvSpPr>
          <p:nvPr>
            <p:ph idx="1"/>
          </p:nvPr>
        </p:nvSpPr>
        <p:spPr>
          <a:xfrm>
            <a:off x="152400" y="1143000"/>
            <a:ext cx="8458200" cy="5410200"/>
          </a:xfrm>
        </p:spPr>
        <p:txBody>
          <a:bodyPr/>
          <a:lstStyle/>
          <a:p>
            <a:pPr marL="0" indent="0" eaLnBrk="1" fontAlgn="auto" hangingPunct="1">
              <a:spcAft>
                <a:spcPts val="0"/>
              </a:spcAft>
              <a:buClr>
                <a:schemeClr val="accent3"/>
              </a:buClr>
              <a:buFontTx/>
              <a:buNone/>
              <a:defRPr/>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Foods that humans take can be classified based on the amount of nutrients and the type of nutrients they provide for  subsistence and survival. The major classes are:-</a:t>
            </a:r>
            <a:endParaRPr lang="en-US" b="1" u="sng"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hangingPunct="1">
              <a:defRPr/>
            </a:pPr>
            <a:r>
              <a:rPr lang="en-US" b="1" dirty="0">
                <a:latin typeface="Times New Roman" panose="02020603050405020304" pitchFamily="18" charset="0"/>
                <a:cs typeface="Times New Roman" panose="02020603050405020304" pitchFamily="18" charset="0"/>
              </a:rPr>
              <a:t>Carbohydrates</a:t>
            </a:r>
          </a:p>
          <a:p>
            <a:pPr eaLnBrk="1" hangingPunct="1">
              <a:defRPr/>
            </a:pPr>
            <a:r>
              <a:rPr lang="en-US" b="1" dirty="0">
                <a:latin typeface="Times New Roman" panose="02020603050405020304" pitchFamily="18" charset="0"/>
                <a:cs typeface="Times New Roman" panose="02020603050405020304" pitchFamily="18" charset="0"/>
              </a:rPr>
              <a:t>Proteins</a:t>
            </a:r>
            <a:r>
              <a:rPr lang="en-US" dirty="0">
                <a:latin typeface="Times New Roman" panose="02020603050405020304" pitchFamily="18" charset="0"/>
                <a:cs typeface="Times New Roman" panose="02020603050405020304" pitchFamily="18" charset="0"/>
              </a:rPr>
              <a:t>.</a:t>
            </a:r>
          </a:p>
          <a:p>
            <a:pPr eaLnBrk="1" hangingPunct="1">
              <a:defRPr/>
            </a:pPr>
            <a:r>
              <a:rPr lang="en-US" b="1" dirty="0">
                <a:latin typeface="Times New Roman" panose="02020603050405020304" pitchFamily="18" charset="0"/>
                <a:cs typeface="Times New Roman" panose="02020603050405020304" pitchFamily="18" charset="0"/>
              </a:rPr>
              <a:t>Fats</a:t>
            </a:r>
          </a:p>
          <a:p>
            <a:pPr eaLnBrk="1" hangingPunct="1">
              <a:defRPr/>
            </a:pPr>
            <a:r>
              <a:rPr lang="en-US" b="1" dirty="0">
                <a:latin typeface="Times New Roman" panose="02020603050405020304" pitchFamily="18" charset="0"/>
                <a:cs typeface="Times New Roman" panose="02020603050405020304" pitchFamily="18" charset="0"/>
              </a:rPr>
              <a:t>Vitamins</a:t>
            </a:r>
          </a:p>
          <a:p>
            <a:pPr eaLnBrk="1" hangingPunct="1">
              <a:defRPr/>
            </a:pPr>
            <a:r>
              <a:rPr lang="en-US" b="1" dirty="0">
                <a:latin typeface="Times New Roman" panose="02020603050405020304" pitchFamily="18" charset="0"/>
                <a:cs typeface="Times New Roman" panose="02020603050405020304" pitchFamily="18" charset="0"/>
              </a:rPr>
              <a:t>Minerals</a:t>
            </a:r>
          </a:p>
          <a:p>
            <a:pPr eaLnBrk="1" hangingPunct="1">
              <a:defRPr/>
            </a:pPr>
            <a:r>
              <a:rPr lang="en-US" b="1" dirty="0">
                <a:latin typeface="Times New Roman" panose="02020603050405020304" pitchFamily="18" charset="0"/>
                <a:cs typeface="Times New Roman" panose="02020603050405020304" pitchFamily="18" charset="0"/>
              </a:rPr>
              <a:t>Water</a:t>
            </a:r>
            <a:endParaRPr lang="en-US" dirty="0">
              <a:latin typeface="Times New Roman" panose="02020603050405020304" pitchFamily="18" charset="0"/>
              <a:cs typeface="Times New Roman" panose="02020603050405020304" pitchFamily="18" charset="0"/>
            </a:endParaRPr>
          </a:p>
          <a:p>
            <a:pPr>
              <a:defRPr/>
            </a:pPr>
            <a:endParaRPr lang="en-US" dirty="0"/>
          </a:p>
        </p:txBody>
      </p:sp>
      <p:sp>
        <p:nvSpPr>
          <p:cNvPr id="19460" name="Date Placeholder 3">
            <a:extLst>
              <a:ext uri="{FF2B5EF4-FFF2-40B4-BE49-F238E27FC236}">
                <a16:creationId xmlns:a16="http://schemas.microsoft.com/office/drawing/2014/main" id="{29A6B4CF-F039-44AC-B71C-E973D9ED0D9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75EC372-6255-43F0-ADC0-0EB933E42F2A}" type="datetime2">
              <a:rPr lang="en-US" altLang="en-US" sz="1400" smtClean="0"/>
              <a:pPr>
                <a:spcBef>
                  <a:spcPct val="0"/>
                </a:spcBef>
                <a:buClrTx/>
                <a:buFontTx/>
                <a:buNone/>
              </a:pPr>
              <a:t>Thursday, September 3, 2020</a:t>
            </a:fld>
            <a:endParaRPr lang="en-US" altLang="en-US" sz="1400"/>
          </a:p>
        </p:txBody>
      </p:sp>
      <p:sp>
        <p:nvSpPr>
          <p:cNvPr id="19461" name="Footer Placeholder 4">
            <a:extLst>
              <a:ext uri="{FF2B5EF4-FFF2-40B4-BE49-F238E27FC236}">
                <a16:creationId xmlns:a16="http://schemas.microsoft.com/office/drawing/2014/main" id="{EDA9E47B-17D9-49DE-967F-DA5188FD7DD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9462" name="Slide Number Placeholder 1">
            <a:extLst>
              <a:ext uri="{FF2B5EF4-FFF2-40B4-BE49-F238E27FC236}">
                <a16:creationId xmlns:a16="http://schemas.microsoft.com/office/drawing/2014/main" id="{CC850078-0979-4734-9F76-D644E78A73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4D1BC3E4-ED4A-40A0-BA4C-4AEED8B93D1F}" type="slidenum">
              <a:rPr lang="en-US" altLang="en-US" sz="1400">
                <a:solidFill>
                  <a:schemeClr val="bg1"/>
                </a:solidFill>
              </a:rPr>
              <a:pPr>
                <a:spcBef>
                  <a:spcPct val="0"/>
                </a:spcBef>
                <a:buClrTx/>
                <a:buFontTx/>
                <a:buNone/>
              </a:pPr>
              <a:t>15</a:t>
            </a:fld>
            <a:endParaRPr lang="en-US" altLang="en-US" sz="1400">
              <a:solidFill>
                <a:schemeClr val="bg1"/>
              </a:solidFil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a:extLst>
              <a:ext uri="{FF2B5EF4-FFF2-40B4-BE49-F238E27FC236}">
                <a16:creationId xmlns:a16="http://schemas.microsoft.com/office/drawing/2014/main" id="{C10F636A-9B23-48CA-BFF3-0D08972B2DCD}"/>
              </a:ext>
            </a:extLst>
          </p:cNvPr>
          <p:cNvSpPr>
            <a:spLocks noGrp="1"/>
          </p:cNvSpPr>
          <p:nvPr>
            <p:ph type="title"/>
          </p:nvPr>
        </p:nvSpPr>
        <p:spPr/>
        <p:txBody>
          <a:bodyPr/>
          <a:lstStyle/>
          <a:p>
            <a:endParaRPr lang="en-US" altLang="en-US"/>
          </a:p>
        </p:txBody>
      </p:sp>
      <p:sp>
        <p:nvSpPr>
          <p:cNvPr id="157699" name="Content Placeholder 2">
            <a:extLst>
              <a:ext uri="{FF2B5EF4-FFF2-40B4-BE49-F238E27FC236}">
                <a16:creationId xmlns:a16="http://schemas.microsoft.com/office/drawing/2014/main" id="{BE55EFF4-4860-432A-B99B-9D88895C819E}"/>
              </a:ext>
            </a:extLst>
          </p:cNvPr>
          <p:cNvSpPr>
            <a:spLocks noGrp="1"/>
          </p:cNvSpPr>
          <p:nvPr>
            <p:ph idx="1"/>
          </p:nvPr>
        </p:nvSpPr>
        <p:spPr/>
        <p:txBody>
          <a:bodyPr/>
          <a:lstStyle/>
          <a:p>
            <a:pPr marL="0" indent="0">
              <a:buFontTx/>
              <a:buNone/>
            </a:pPr>
            <a:r>
              <a:rPr lang="en-US" altLang="en-US" b="1"/>
              <a:t>3. Utilization:-</a:t>
            </a:r>
            <a:r>
              <a:rPr lang="en-US" altLang="en-US"/>
              <a:t>food utilization, which refers to the metabolism of food by individuals.  In order to achieve food security, the food ingested must be safe and must be enough to meet the physiological requirements of each individual</a:t>
            </a:r>
          </a:p>
          <a:p>
            <a:pPr marL="0" indent="0">
              <a:buFontTx/>
              <a:buNone/>
            </a:pPr>
            <a:r>
              <a:rPr lang="en-US" altLang="en-US" b="1"/>
              <a:t>4. Stability:-</a:t>
            </a:r>
            <a:r>
              <a:rPr lang="en-US" altLang="en-US"/>
              <a:t>refers to the ability to obtain food over time</a:t>
            </a:r>
            <a:endParaRPr lang="en-US" altLang="en-US" b="1"/>
          </a:p>
        </p:txBody>
      </p:sp>
      <p:sp>
        <p:nvSpPr>
          <p:cNvPr id="157700" name="Date Placeholder 3">
            <a:extLst>
              <a:ext uri="{FF2B5EF4-FFF2-40B4-BE49-F238E27FC236}">
                <a16:creationId xmlns:a16="http://schemas.microsoft.com/office/drawing/2014/main" id="{4A72D440-6070-4424-8129-129CB9C3713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D38C3A6-9D5C-4B83-A9A8-75D0E6A3098C}" type="datetime2">
              <a:rPr lang="en-US" altLang="en-US" sz="1400" smtClean="0"/>
              <a:pPr>
                <a:spcBef>
                  <a:spcPct val="0"/>
                </a:spcBef>
                <a:buClrTx/>
                <a:buFontTx/>
                <a:buNone/>
              </a:pPr>
              <a:t>Thursday, September 3, 2020</a:t>
            </a:fld>
            <a:endParaRPr lang="en-US" altLang="en-US" sz="1400"/>
          </a:p>
        </p:txBody>
      </p:sp>
      <p:sp>
        <p:nvSpPr>
          <p:cNvPr id="157701" name="Footer Placeholder 4">
            <a:extLst>
              <a:ext uri="{FF2B5EF4-FFF2-40B4-BE49-F238E27FC236}">
                <a16:creationId xmlns:a16="http://schemas.microsoft.com/office/drawing/2014/main" id="{793D32BE-F422-4859-B79F-C2C64FB242D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57702" name="Slide Number Placeholder 1">
            <a:extLst>
              <a:ext uri="{FF2B5EF4-FFF2-40B4-BE49-F238E27FC236}">
                <a16:creationId xmlns:a16="http://schemas.microsoft.com/office/drawing/2014/main" id="{9AC565D0-F1D5-427B-AF8B-7B3CEF06F89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41A4A2B5-6BE4-4CC0-BAF0-B753461A4623}" type="slidenum">
              <a:rPr lang="en-US" altLang="en-US" sz="1400">
                <a:solidFill>
                  <a:schemeClr val="bg1"/>
                </a:solidFill>
              </a:rPr>
              <a:pPr>
                <a:spcBef>
                  <a:spcPct val="0"/>
                </a:spcBef>
                <a:buClrTx/>
                <a:buFontTx/>
                <a:buNone/>
              </a:pPr>
              <a:t>150</a:t>
            </a:fld>
            <a:endParaRPr lang="en-US" altLang="en-US" sz="1400">
              <a:solidFill>
                <a:schemeClr val="bg1"/>
              </a:solidFil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DB99F323-295B-406E-B0E9-96E70EF3A9C2}"/>
              </a:ext>
            </a:extLst>
          </p:cNvPr>
          <p:cNvSpPr>
            <a:spLocks noGrp="1"/>
          </p:cNvSpPr>
          <p:nvPr>
            <p:ph type="title"/>
          </p:nvPr>
        </p:nvSpPr>
        <p:spPr/>
        <p:txBody>
          <a:bodyPr/>
          <a:lstStyle/>
          <a:p>
            <a:r>
              <a:rPr lang="en-US" altLang="en-US" b="1"/>
              <a:t>Challenges to achieving food security</a:t>
            </a:r>
            <a:endParaRPr lang="en-US" altLang="en-US"/>
          </a:p>
        </p:txBody>
      </p:sp>
      <p:sp>
        <p:nvSpPr>
          <p:cNvPr id="3" name="Content Placeholder 2">
            <a:extLst>
              <a:ext uri="{FF2B5EF4-FFF2-40B4-BE49-F238E27FC236}">
                <a16:creationId xmlns:a16="http://schemas.microsoft.com/office/drawing/2014/main" id="{DFA01BBD-47C2-4255-A8ED-FFEC6C1A71E3}"/>
              </a:ext>
            </a:extLst>
          </p:cNvPr>
          <p:cNvSpPr>
            <a:spLocks noGrp="1"/>
          </p:cNvSpPr>
          <p:nvPr>
            <p:ph idx="1"/>
          </p:nvPr>
        </p:nvSpPr>
        <p:spPr>
          <a:xfrm>
            <a:off x="152400" y="1143000"/>
            <a:ext cx="8305800" cy="5029200"/>
          </a:xfrm>
        </p:spPr>
        <p:txBody>
          <a:bodyPr/>
          <a:lstStyle/>
          <a:p>
            <a:pPr marL="514350" indent="-514350">
              <a:buFontTx/>
              <a:buAutoNum type="arabicPeriod"/>
              <a:defRPr/>
            </a:pPr>
            <a:r>
              <a:rPr lang="en-US" sz="2800" b="1" dirty="0">
                <a:latin typeface="Times New Roman" panose="02020603050405020304" pitchFamily="18" charset="0"/>
                <a:cs typeface="Times New Roman" panose="02020603050405020304" pitchFamily="18" charset="0"/>
              </a:rPr>
              <a:t>Global water crisis</a:t>
            </a:r>
          </a:p>
          <a:p>
            <a:pPr marL="514350" indent="-514350">
              <a:buFontTx/>
              <a:buAutoNum type="arabicPeriod"/>
              <a:defRPr/>
            </a:pPr>
            <a:r>
              <a:rPr lang="en-US" sz="2800" b="1" dirty="0">
                <a:latin typeface="Times New Roman" panose="02020603050405020304" pitchFamily="18" charset="0"/>
                <a:cs typeface="Times New Roman" panose="02020603050405020304" pitchFamily="18" charset="0"/>
              </a:rPr>
              <a:t>Land degradation</a:t>
            </a:r>
          </a:p>
          <a:p>
            <a:pPr marL="514350" indent="-514350">
              <a:buFontTx/>
              <a:buAutoNum type="arabicPeriod"/>
              <a:defRPr/>
            </a:pPr>
            <a:r>
              <a:rPr lang="en-US" sz="2800" b="1" dirty="0">
                <a:latin typeface="Times New Roman" panose="02020603050405020304" pitchFamily="18" charset="0"/>
                <a:cs typeface="Times New Roman" panose="02020603050405020304" pitchFamily="18" charset="0"/>
              </a:rPr>
              <a:t>Climate change</a:t>
            </a:r>
          </a:p>
          <a:p>
            <a:pPr marL="514350" indent="-514350">
              <a:buFontTx/>
              <a:buAutoNum type="arabicPeriod"/>
              <a:defRPr/>
            </a:pPr>
            <a:r>
              <a:rPr lang="en-US" sz="2800" b="1" dirty="0">
                <a:latin typeface="Times New Roman" panose="02020603050405020304" pitchFamily="18" charset="0"/>
                <a:cs typeface="Times New Roman" panose="02020603050405020304" pitchFamily="18" charset="0"/>
              </a:rPr>
              <a:t>Agricultural diseases</a:t>
            </a:r>
          </a:p>
          <a:p>
            <a:pPr marL="514350" indent="-514350">
              <a:buFontTx/>
              <a:buAutoNum type="arabicPeriod"/>
              <a:defRPr/>
            </a:pPr>
            <a:r>
              <a:rPr lang="en-US" sz="2800" b="1" dirty="0">
                <a:latin typeface="Times New Roman" panose="02020603050405020304" pitchFamily="18" charset="0"/>
                <a:cs typeface="Times New Roman" panose="02020603050405020304" pitchFamily="18" charset="0"/>
              </a:rPr>
              <a:t>Food versus fuel:-</a:t>
            </a:r>
            <a:r>
              <a:rPr lang="en-US" sz="2800" dirty="0">
                <a:solidFill>
                  <a:schemeClr val="accent1">
                    <a:lumMod val="10000"/>
                  </a:schemeClr>
                </a:solidFill>
                <a:latin typeface="Times New Roman" panose="02020603050405020304" pitchFamily="18" charset="0"/>
                <a:cs typeface="Times New Roman" panose="02020603050405020304" pitchFamily="18" charset="0"/>
              </a:rPr>
              <a:t>Farmland and other agricultural resources have long been used to produce non-food crops including industrial materials such as cotton, flax, and rubber</a:t>
            </a:r>
            <a:r>
              <a:rPr lang="en-US" sz="2800" dirty="0">
                <a:latin typeface="Times New Roman" panose="02020603050405020304" pitchFamily="18" charset="0"/>
                <a:cs typeface="Times New Roman" panose="02020603050405020304" pitchFamily="18" charset="0"/>
              </a:rPr>
              <a:t>.</a:t>
            </a:r>
          </a:p>
          <a:p>
            <a:pPr marL="514350" indent="-514350">
              <a:buFontTx/>
              <a:buAutoNum type="arabicPeriod"/>
              <a:defRPr/>
            </a:pPr>
            <a:r>
              <a:rPr lang="en-US" sz="2800" b="1" dirty="0">
                <a:latin typeface="Times New Roman" panose="02020603050405020304" pitchFamily="18" charset="0"/>
                <a:cs typeface="Times New Roman" panose="02020603050405020304" pitchFamily="18" charset="0"/>
              </a:rPr>
              <a:t>Politics</a:t>
            </a:r>
          </a:p>
          <a:p>
            <a:pPr marL="514350" indent="-514350">
              <a:buFontTx/>
              <a:buAutoNum type="arabicPeriod"/>
              <a:defRPr/>
            </a:pPr>
            <a:r>
              <a:rPr lang="en-US" sz="2800" b="1" dirty="0">
                <a:latin typeface="Times New Roman" panose="02020603050405020304" pitchFamily="18" charset="0"/>
                <a:cs typeface="Times New Roman" panose="02020603050405020304" pitchFamily="18" charset="0"/>
              </a:rPr>
              <a:t>Food waste</a:t>
            </a:r>
          </a:p>
          <a:p>
            <a:pPr marL="0" indent="0">
              <a:buFontTx/>
              <a:buNone/>
              <a:defRPr/>
            </a:pPr>
            <a:endParaRPr lang="en-US" sz="2800" b="1" dirty="0">
              <a:latin typeface="Times New Roman" panose="02020603050405020304" pitchFamily="18" charset="0"/>
              <a:cs typeface="Times New Roman" panose="02020603050405020304" pitchFamily="18" charset="0"/>
            </a:endParaRPr>
          </a:p>
        </p:txBody>
      </p:sp>
      <p:sp>
        <p:nvSpPr>
          <p:cNvPr id="158724" name="Date Placeholder 3">
            <a:extLst>
              <a:ext uri="{FF2B5EF4-FFF2-40B4-BE49-F238E27FC236}">
                <a16:creationId xmlns:a16="http://schemas.microsoft.com/office/drawing/2014/main" id="{36F0B637-6059-4765-B622-E85328061B6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6544054-D554-48F7-8E26-1D2D453B6480}" type="datetime2">
              <a:rPr lang="en-US" altLang="en-US" sz="1400" smtClean="0"/>
              <a:pPr>
                <a:spcBef>
                  <a:spcPct val="0"/>
                </a:spcBef>
                <a:buClrTx/>
                <a:buFontTx/>
                <a:buNone/>
              </a:pPr>
              <a:t>Thursday, September 3, 2020</a:t>
            </a:fld>
            <a:endParaRPr lang="en-US" altLang="en-US" sz="1400"/>
          </a:p>
        </p:txBody>
      </p:sp>
      <p:sp>
        <p:nvSpPr>
          <p:cNvPr id="158725" name="Footer Placeholder 4">
            <a:extLst>
              <a:ext uri="{FF2B5EF4-FFF2-40B4-BE49-F238E27FC236}">
                <a16:creationId xmlns:a16="http://schemas.microsoft.com/office/drawing/2014/main" id="{1D402261-6EA2-4DB0-BEE6-FF05C70B28A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58726" name="Slide Number Placeholder 1">
            <a:extLst>
              <a:ext uri="{FF2B5EF4-FFF2-40B4-BE49-F238E27FC236}">
                <a16:creationId xmlns:a16="http://schemas.microsoft.com/office/drawing/2014/main" id="{A96FAFE7-428B-4C39-9168-38F5D7DAC5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FD691D18-E2AD-4372-9324-B98EF3EC5529}" type="slidenum">
              <a:rPr lang="en-US" altLang="en-US" sz="1400">
                <a:solidFill>
                  <a:schemeClr val="bg1"/>
                </a:solidFill>
              </a:rPr>
              <a:pPr>
                <a:spcBef>
                  <a:spcPct val="0"/>
                </a:spcBef>
                <a:buClrTx/>
                <a:buFontTx/>
                <a:buNone/>
              </a:pPr>
              <a:t>151</a:t>
            </a:fld>
            <a:endParaRPr lang="en-US" altLang="en-US" sz="1400">
              <a:solidFill>
                <a:schemeClr val="bg1"/>
              </a:solidFil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a:extLst>
              <a:ext uri="{FF2B5EF4-FFF2-40B4-BE49-F238E27FC236}">
                <a16:creationId xmlns:a16="http://schemas.microsoft.com/office/drawing/2014/main" id="{FDC60EC4-661A-4D28-85FF-51C3F4AD36F9}"/>
              </a:ext>
            </a:extLst>
          </p:cNvPr>
          <p:cNvSpPr>
            <a:spLocks noGrp="1"/>
          </p:cNvSpPr>
          <p:nvPr>
            <p:ph type="title"/>
          </p:nvPr>
        </p:nvSpPr>
        <p:spPr/>
        <p:txBody>
          <a:bodyPr/>
          <a:lstStyle/>
          <a:p>
            <a:endParaRPr lang="en-US" altLang="en-US"/>
          </a:p>
        </p:txBody>
      </p:sp>
      <p:sp>
        <p:nvSpPr>
          <p:cNvPr id="159747" name="Content Placeholder 2">
            <a:extLst>
              <a:ext uri="{FF2B5EF4-FFF2-40B4-BE49-F238E27FC236}">
                <a16:creationId xmlns:a16="http://schemas.microsoft.com/office/drawing/2014/main" id="{BA082EF6-EE5A-4239-AF4C-EEC4FB4CD2C3}"/>
              </a:ext>
            </a:extLst>
          </p:cNvPr>
          <p:cNvSpPr>
            <a:spLocks noGrp="1"/>
          </p:cNvSpPr>
          <p:nvPr>
            <p:ph idx="1"/>
          </p:nvPr>
        </p:nvSpPr>
        <p:spPr/>
        <p:txBody>
          <a:bodyPr/>
          <a:lstStyle/>
          <a:p>
            <a:pPr marL="0" indent="0">
              <a:buFontTx/>
              <a:buNone/>
            </a:pPr>
            <a:r>
              <a:rPr lang="en-US" altLang="en-US"/>
              <a:t>Assignment :  </a:t>
            </a:r>
            <a:r>
              <a:rPr lang="en-US" altLang="en-US" b="1"/>
              <a:t>read and make note on Risks to food security</a:t>
            </a:r>
          </a:p>
        </p:txBody>
      </p:sp>
      <p:sp>
        <p:nvSpPr>
          <p:cNvPr id="159748" name="Date Placeholder 3">
            <a:extLst>
              <a:ext uri="{FF2B5EF4-FFF2-40B4-BE49-F238E27FC236}">
                <a16:creationId xmlns:a16="http://schemas.microsoft.com/office/drawing/2014/main" id="{2AB08426-4C90-43C6-B418-3614D47B599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27B3642-7E85-4195-9858-6CD9B9C7AEF9}" type="datetime2">
              <a:rPr lang="en-US" altLang="en-US" sz="1400" smtClean="0"/>
              <a:pPr>
                <a:spcBef>
                  <a:spcPct val="0"/>
                </a:spcBef>
                <a:buClrTx/>
                <a:buFontTx/>
                <a:buNone/>
              </a:pPr>
              <a:t>Thursday, September 3, 2020</a:t>
            </a:fld>
            <a:endParaRPr lang="en-US" altLang="en-US" sz="1400"/>
          </a:p>
        </p:txBody>
      </p:sp>
      <p:sp>
        <p:nvSpPr>
          <p:cNvPr id="159749" name="Footer Placeholder 4">
            <a:extLst>
              <a:ext uri="{FF2B5EF4-FFF2-40B4-BE49-F238E27FC236}">
                <a16:creationId xmlns:a16="http://schemas.microsoft.com/office/drawing/2014/main" id="{D5E146B0-BE32-43BC-878A-BB225B94C4D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59750" name="Slide Number Placeholder 1">
            <a:extLst>
              <a:ext uri="{FF2B5EF4-FFF2-40B4-BE49-F238E27FC236}">
                <a16:creationId xmlns:a16="http://schemas.microsoft.com/office/drawing/2014/main" id="{F1E4C882-DF0D-4547-8A45-537277ED87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745ECA47-6BB8-4928-8BEA-C377B1BAA5FD}" type="slidenum">
              <a:rPr lang="en-US" altLang="en-US" sz="1400">
                <a:solidFill>
                  <a:schemeClr val="bg1"/>
                </a:solidFill>
              </a:rPr>
              <a:pPr>
                <a:spcBef>
                  <a:spcPct val="0"/>
                </a:spcBef>
                <a:buClrTx/>
                <a:buFontTx/>
                <a:buNone/>
              </a:pPr>
              <a:t>152</a:t>
            </a:fld>
            <a:endParaRPr lang="en-US" altLang="en-US" sz="1400">
              <a:solidFill>
                <a:schemeClr val="bg1"/>
              </a:solidFill>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a:extLst>
              <a:ext uri="{FF2B5EF4-FFF2-40B4-BE49-F238E27FC236}">
                <a16:creationId xmlns:a16="http://schemas.microsoft.com/office/drawing/2014/main" id="{D63DD193-45DD-42B5-8650-CAC7380A8E12}"/>
              </a:ext>
            </a:extLst>
          </p:cNvPr>
          <p:cNvSpPr>
            <a:spLocks noGrp="1"/>
          </p:cNvSpPr>
          <p:nvPr>
            <p:ph type="title"/>
          </p:nvPr>
        </p:nvSpPr>
        <p:spPr/>
        <p:txBody>
          <a:bodyPr/>
          <a:lstStyle/>
          <a:p>
            <a:r>
              <a:rPr lang="en-US" altLang="en-US" b="1"/>
              <a:t>MICRONUTRIENT DEFICIENCY</a:t>
            </a:r>
          </a:p>
        </p:txBody>
      </p:sp>
      <p:sp>
        <p:nvSpPr>
          <p:cNvPr id="92163" name="Content Placeholder 2">
            <a:extLst>
              <a:ext uri="{FF2B5EF4-FFF2-40B4-BE49-F238E27FC236}">
                <a16:creationId xmlns:a16="http://schemas.microsoft.com/office/drawing/2014/main" id="{4F2DA0D8-4465-4707-BF58-A6DC9F980251}"/>
              </a:ext>
            </a:extLst>
          </p:cNvPr>
          <p:cNvSpPr>
            <a:spLocks noGrp="1"/>
          </p:cNvSpPr>
          <p:nvPr>
            <p:ph idx="1"/>
          </p:nvPr>
        </p:nvSpPr>
        <p:spPr/>
        <p:txBody>
          <a:bodyPr/>
          <a:lstStyle/>
          <a:p>
            <a:pPr marL="0" indent="0">
              <a:buFontTx/>
              <a:buNone/>
              <a:defRPr/>
            </a:pPr>
            <a:r>
              <a:rPr lang="en-US" b="1" dirty="0">
                <a:latin typeface="Times New Roman" panose="02020603050405020304" pitchFamily="18" charset="0"/>
                <a:cs typeface="Times New Roman" panose="02020603050405020304" pitchFamily="18" charset="0"/>
              </a:rPr>
              <a:t>Vitamin A deficiency.</a:t>
            </a:r>
            <a:endParaRPr lang="en-US"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It is the most common in children especially those with marasmus, kwashiorkor, measles and persistent diarrhoea. It occurs when one has used up the stores of vitamin A in the liver and is not enough from food. Some diseases may increase the risk of VAD because they:-</a:t>
            </a:r>
          </a:p>
          <a:p>
            <a:pPr>
              <a:defRPr/>
            </a:pPr>
            <a:r>
              <a:rPr lang="en-US" dirty="0">
                <a:latin typeface="Times New Roman" panose="02020603050405020304" pitchFamily="18" charset="0"/>
                <a:cs typeface="Times New Roman" panose="02020603050405020304" pitchFamily="18" charset="0"/>
              </a:rPr>
              <a:t>Reduce appetite so that a person eats less vitamin A </a:t>
            </a:r>
          </a:p>
        </p:txBody>
      </p:sp>
      <p:sp>
        <p:nvSpPr>
          <p:cNvPr id="160772" name="Date Placeholder 3">
            <a:extLst>
              <a:ext uri="{FF2B5EF4-FFF2-40B4-BE49-F238E27FC236}">
                <a16:creationId xmlns:a16="http://schemas.microsoft.com/office/drawing/2014/main" id="{9689D69C-5052-4105-BC9A-56F9A9C8310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2B68F7B-FD74-44CA-9214-1C6F0EAC590A}" type="datetime2">
              <a:rPr lang="en-US" altLang="en-US" sz="1400" smtClean="0"/>
              <a:pPr>
                <a:spcBef>
                  <a:spcPct val="0"/>
                </a:spcBef>
                <a:buClrTx/>
                <a:buFontTx/>
                <a:buNone/>
              </a:pPr>
              <a:t>Thursday, September 3, 2020</a:t>
            </a:fld>
            <a:endParaRPr lang="en-US" altLang="en-US" sz="1400"/>
          </a:p>
        </p:txBody>
      </p:sp>
      <p:sp>
        <p:nvSpPr>
          <p:cNvPr id="160773" name="Footer Placeholder 4">
            <a:extLst>
              <a:ext uri="{FF2B5EF4-FFF2-40B4-BE49-F238E27FC236}">
                <a16:creationId xmlns:a16="http://schemas.microsoft.com/office/drawing/2014/main" id="{E7986B89-BED9-4EC7-970C-7169E35A810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60774" name="Slide Number Placeholder 1">
            <a:extLst>
              <a:ext uri="{FF2B5EF4-FFF2-40B4-BE49-F238E27FC236}">
                <a16:creationId xmlns:a16="http://schemas.microsoft.com/office/drawing/2014/main" id="{A2A87A69-5989-4545-BCD0-36C4EA22AE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C3874060-71A6-42FA-A9E2-65093835270C}" type="slidenum">
              <a:rPr lang="en-US" altLang="en-US" sz="1400">
                <a:solidFill>
                  <a:schemeClr val="bg1"/>
                </a:solidFill>
              </a:rPr>
              <a:pPr>
                <a:spcBef>
                  <a:spcPct val="0"/>
                </a:spcBef>
                <a:buClrTx/>
                <a:buFontTx/>
                <a:buNone/>
              </a:pPr>
              <a:t>153</a:t>
            </a:fld>
            <a:endParaRPr lang="en-US" altLang="en-US" sz="1400">
              <a:solidFill>
                <a:schemeClr val="bg1"/>
              </a:solidFil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a:extLst>
              <a:ext uri="{FF2B5EF4-FFF2-40B4-BE49-F238E27FC236}">
                <a16:creationId xmlns:a16="http://schemas.microsoft.com/office/drawing/2014/main" id="{60E0F045-3E4B-4C39-8EC0-C61878201ED9}"/>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23EC59DC-268D-4EF3-9D51-F1348CD25A87}"/>
              </a:ext>
            </a:extLst>
          </p:cNvPr>
          <p:cNvSpPr>
            <a:spLocks noGrp="1"/>
          </p:cNvSpPr>
          <p:nvPr>
            <p:ph idx="1"/>
          </p:nvPr>
        </p:nvSpPr>
        <p:spPr/>
        <p:txBody>
          <a:bodyPr/>
          <a:lstStyle/>
          <a:p>
            <a:pPr>
              <a:defRPr/>
            </a:pPr>
            <a:r>
              <a:rPr lang="en-US" dirty="0">
                <a:latin typeface="Times New Roman" panose="02020603050405020304" pitchFamily="18" charset="0"/>
                <a:cs typeface="Times New Roman" panose="02020603050405020304" pitchFamily="18" charset="0"/>
              </a:rPr>
              <a:t>Decreased absorption e.g. due to diarrhea, worms</a:t>
            </a:r>
          </a:p>
          <a:p>
            <a:pPr>
              <a:defRPr/>
            </a:pPr>
            <a:r>
              <a:rPr lang="en-US" dirty="0">
                <a:latin typeface="Times New Roman" panose="02020603050405020304" pitchFamily="18" charset="0"/>
                <a:cs typeface="Times New Roman" panose="02020603050405020304" pitchFamily="18" charset="0"/>
              </a:rPr>
              <a:t>Increased vitamin A needs in disease conditions e.g. measles.</a:t>
            </a:r>
          </a:p>
          <a:p>
            <a:pPr marL="0" indent="0">
              <a:buFontTx/>
              <a:buNone/>
              <a:defRPr/>
            </a:pPr>
            <a:r>
              <a:rPr lang="en-US" b="1" dirty="0"/>
              <a:t>Signs of vitamin A deficiency.</a:t>
            </a:r>
            <a:endParaRPr lang="en-US" dirty="0"/>
          </a:p>
          <a:p>
            <a:pPr>
              <a:defRPr/>
            </a:pPr>
            <a:r>
              <a:rPr lang="en-US" dirty="0">
                <a:latin typeface="Times New Roman" panose="02020603050405020304" pitchFamily="18" charset="0"/>
                <a:cs typeface="Times New Roman" panose="02020603050405020304" pitchFamily="18" charset="0"/>
              </a:rPr>
              <a:t>It  is not easy to see early sign. It is often not recognized until the deficiency is severe and results in an eye disorder known as </a:t>
            </a:r>
            <a:r>
              <a:rPr lang="en-US" dirty="0" err="1">
                <a:latin typeface="Times New Roman" panose="02020603050405020304" pitchFamily="18" charset="0"/>
                <a:cs typeface="Times New Roman" panose="02020603050405020304" pitchFamily="18" charset="0"/>
              </a:rPr>
              <a:t>Xerophthalmia</a:t>
            </a:r>
            <a:endParaRPr lang="en-US" altLang="en-US" dirty="0">
              <a:latin typeface="Times New Roman" panose="02020603050405020304" pitchFamily="18" charset="0"/>
              <a:cs typeface="Times New Roman" panose="02020603050405020304" pitchFamily="18" charset="0"/>
            </a:endParaRPr>
          </a:p>
        </p:txBody>
      </p:sp>
      <p:sp>
        <p:nvSpPr>
          <p:cNvPr id="161796" name="Date Placeholder 3">
            <a:extLst>
              <a:ext uri="{FF2B5EF4-FFF2-40B4-BE49-F238E27FC236}">
                <a16:creationId xmlns:a16="http://schemas.microsoft.com/office/drawing/2014/main" id="{8581A1BB-9E41-442C-B402-9C92FA520E0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20A5819-0049-46A2-9528-8F32F5585BC7}" type="datetime2">
              <a:rPr lang="en-US" altLang="en-US" sz="1400" smtClean="0"/>
              <a:pPr>
                <a:spcBef>
                  <a:spcPct val="0"/>
                </a:spcBef>
                <a:buClrTx/>
                <a:buFontTx/>
                <a:buNone/>
              </a:pPr>
              <a:t>Thursday, September 3, 2020</a:t>
            </a:fld>
            <a:endParaRPr lang="en-US" altLang="en-US" sz="1400"/>
          </a:p>
        </p:txBody>
      </p:sp>
      <p:sp>
        <p:nvSpPr>
          <p:cNvPr id="161797" name="Footer Placeholder 4">
            <a:extLst>
              <a:ext uri="{FF2B5EF4-FFF2-40B4-BE49-F238E27FC236}">
                <a16:creationId xmlns:a16="http://schemas.microsoft.com/office/drawing/2014/main" id="{7E2C5D78-BC8A-46DE-A25A-62E82B62829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61798" name="Slide Number Placeholder 1">
            <a:extLst>
              <a:ext uri="{FF2B5EF4-FFF2-40B4-BE49-F238E27FC236}">
                <a16:creationId xmlns:a16="http://schemas.microsoft.com/office/drawing/2014/main" id="{F12D6161-6DE7-4599-AFC6-978691312A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F2B95F1-50C5-4468-98B0-BF2A341316D6}" type="slidenum">
              <a:rPr lang="en-US" altLang="en-US" sz="1400">
                <a:solidFill>
                  <a:schemeClr val="bg1"/>
                </a:solidFill>
              </a:rPr>
              <a:pPr>
                <a:spcBef>
                  <a:spcPct val="0"/>
                </a:spcBef>
                <a:buClrTx/>
                <a:buFontTx/>
                <a:buNone/>
              </a:pPr>
              <a:t>154</a:t>
            </a:fld>
            <a:endParaRPr lang="en-US" altLang="en-US" sz="1400">
              <a:solidFill>
                <a:schemeClr val="bg1"/>
              </a:solidFill>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0A9E1479-B38D-435D-82B7-671988B48619}"/>
              </a:ext>
            </a:extLst>
          </p:cNvPr>
          <p:cNvSpPr>
            <a:spLocks noGrp="1"/>
          </p:cNvSpPr>
          <p:nvPr>
            <p:ph type="title"/>
          </p:nvPr>
        </p:nvSpPr>
        <p:spPr/>
        <p:txBody>
          <a:bodyPr/>
          <a:lstStyle/>
          <a:p>
            <a:endParaRPr lang="en-US" altLang="en-US"/>
          </a:p>
        </p:txBody>
      </p:sp>
      <p:sp>
        <p:nvSpPr>
          <p:cNvPr id="162819" name="Content Placeholder 2">
            <a:extLst>
              <a:ext uri="{FF2B5EF4-FFF2-40B4-BE49-F238E27FC236}">
                <a16:creationId xmlns:a16="http://schemas.microsoft.com/office/drawing/2014/main" id="{7AD825A6-BDC1-47A7-9425-A425B94DDD7E}"/>
              </a:ext>
            </a:extLst>
          </p:cNvPr>
          <p:cNvSpPr>
            <a:spLocks noGrp="1"/>
          </p:cNvSpPr>
          <p:nvPr>
            <p:ph idx="1"/>
          </p:nvPr>
        </p:nvSpPr>
        <p:spPr/>
        <p:txBody>
          <a:bodyPr/>
          <a:lstStyle/>
          <a:p>
            <a:r>
              <a:rPr lang="en-US" altLang="en-US"/>
              <a:t>Signs of Xerophthalmia occur in sequence and it forms the basis of the WHO classification of the severity of the condition</a:t>
            </a:r>
          </a:p>
          <a:p>
            <a:endParaRPr lang="en-US" altLang="en-US"/>
          </a:p>
        </p:txBody>
      </p:sp>
      <p:sp>
        <p:nvSpPr>
          <p:cNvPr id="162820" name="Date Placeholder 3">
            <a:extLst>
              <a:ext uri="{FF2B5EF4-FFF2-40B4-BE49-F238E27FC236}">
                <a16:creationId xmlns:a16="http://schemas.microsoft.com/office/drawing/2014/main" id="{8ABFE00F-B953-4E7C-BF39-0CF24292095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F2C09185-478F-4B8D-9CBB-D04814AD077A}" type="datetime2">
              <a:rPr lang="en-US" altLang="en-US" sz="1400" smtClean="0"/>
              <a:pPr>
                <a:spcBef>
                  <a:spcPct val="0"/>
                </a:spcBef>
                <a:buClrTx/>
                <a:buFontTx/>
                <a:buNone/>
              </a:pPr>
              <a:t>Thursday, September 3, 2020</a:t>
            </a:fld>
            <a:endParaRPr lang="en-US" altLang="en-US" sz="1400"/>
          </a:p>
        </p:txBody>
      </p:sp>
      <p:sp>
        <p:nvSpPr>
          <p:cNvPr id="162821" name="Footer Placeholder 4">
            <a:extLst>
              <a:ext uri="{FF2B5EF4-FFF2-40B4-BE49-F238E27FC236}">
                <a16:creationId xmlns:a16="http://schemas.microsoft.com/office/drawing/2014/main" id="{8AF3C31B-6706-482B-BBAC-39BB89CC1C8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62822" name="Slide Number Placeholder 1">
            <a:extLst>
              <a:ext uri="{FF2B5EF4-FFF2-40B4-BE49-F238E27FC236}">
                <a16:creationId xmlns:a16="http://schemas.microsoft.com/office/drawing/2014/main" id="{82263B30-69C1-4F05-8526-E80125988E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363BEE04-668E-4FBA-B913-D5E2CB692478}" type="slidenum">
              <a:rPr lang="en-US" altLang="en-US" sz="1400">
                <a:solidFill>
                  <a:schemeClr val="bg1"/>
                </a:solidFill>
              </a:rPr>
              <a:pPr>
                <a:spcBef>
                  <a:spcPct val="0"/>
                </a:spcBef>
                <a:buClrTx/>
                <a:buFontTx/>
                <a:buNone/>
              </a:pPr>
              <a:t>155</a:t>
            </a:fld>
            <a:endParaRPr lang="en-US" altLang="en-US" sz="1400">
              <a:solidFill>
                <a:schemeClr val="bg1"/>
              </a:solidFil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394115E6-3A1F-43B1-9BCB-D517DE2FA623}"/>
              </a:ext>
            </a:extLst>
          </p:cNvPr>
          <p:cNvSpPr>
            <a:spLocks noGrp="1"/>
          </p:cNvSpPr>
          <p:nvPr>
            <p:ph type="title"/>
          </p:nvPr>
        </p:nvSpPr>
        <p:spPr/>
        <p:txBody>
          <a:bodyPr/>
          <a:lstStyle/>
          <a:p>
            <a:r>
              <a:rPr lang="en-US" altLang="en-US" b="1"/>
              <a:t>WHO staging of Xerophthalmia</a:t>
            </a:r>
            <a:endParaRPr lang="en-US" altLang="en-US"/>
          </a:p>
        </p:txBody>
      </p:sp>
      <p:graphicFrame>
        <p:nvGraphicFramePr>
          <p:cNvPr id="6" name="Content Placeholder 5">
            <a:extLst>
              <a:ext uri="{FF2B5EF4-FFF2-40B4-BE49-F238E27FC236}">
                <a16:creationId xmlns:a16="http://schemas.microsoft.com/office/drawing/2014/main" id="{765557FE-0FAB-4998-9127-65F6BFAA4493}"/>
              </a:ext>
            </a:extLst>
          </p:cNvPr>
          <p:cNvGraphicFramePr>
            <a:graphicFrameLocks noGrp="1"/>
          </p:cNvGraphicFramePr>
          <p:nvPr>
            <p:ph idx="1"/>
          </p:nvPr>
        </p:nvGraphicFramePr>
        <p:xfrm>
          <a:off x="152400" y="1143000"/>
          <a:ext cx="8382000" cy="5184775"/>
        </p:xfrm>
        <a:graphic>
          <a:graphicData uri="http://schemas.openxmlformats.org/drawingml/2006/table">
            <a:tbl>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250825">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itchFamily="34" charset="0"/>
                        </a:rPr>
                        <a:t>class</a:t>
                      </a:r>
                      <a:endParaRPr kumimoji="0" lang="en-US" altLang="en-US" sz="1100" b="1" i="0" u="none" strike="noStrike" cap="none" normalizeH="0" baseline="0">
                        <a:ln>
                          <a:noFill/>
                        </a:ln>
                        <a:solidFill>
                          <a:srgbClr val="FFFFFF"/>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Times New Roman" pitchFamily="18" charset="0"/>
                          <a:cs typeface="Times New Roman" pitchFamily="18" charset="0"/>
                        </a:rPr>
                        <a:t>Lesions of xerophthalmia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itchFamily="34" charset="0"/>
                        </a:rPr>
                        <a:t>prognosis</a:t>
                      </a:r>
                      <a:endParaRPr kumimoji="0" lang="en-US" altLang="en-US" sz="1100" b="1" i="0" u="none" strike="noStrike" cap="none" normalizeH="0" baseline="0">
                        <a:ln>
                          <a:noFill/>
                        </a:ln>
                        <a:solidFill>
                          <a:srgbClr val="FFFFFF"/>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01650">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itchFamily="34" charset="0"/>
                        </a:rPr>
                        <a:t>XN</a:t>
                      </a:r>
                      <a:endParaRPr kumimoji="0" lang="en-US" altLang="en-US" sz="1100" b="1" i="0" u="none" strike="noStrike" cap="none" normalizeH="0" baseline="0">
                        <a:ln>
                          <a:noFill/>
                        </a:ln>
                        <a:solidFill>
                          <a:srgbClr val="FFFFFF"/>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66"/>
                          </a:solidFill>
                          <a:effectLst/>
                          <a:latin typeface="Times New Roman" pitchFamily="18" charset="0"/>
                          <a:cs typeface="Times New Roman" pitchFamily="18" charset="0"/>
                        </a:rPr>
                        <a:t>Night blindness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66"/>
                          </a:solidFill>
                          <a:effectLst/>
                          <a:latin typeface="Arial" pitchFamily="34" charset="0"/>
                        </a:rPr>
                        <a:t>Reversible and responds to vitaminA therapy</a:t>
                      </a:r>
                      <a:endParaRPr kumimoji="0" lang="en-US" altLang="en-US" sz="1100" b="0" i="0" u="none" strike="noStrike" cap="none" normalizeH="0" baseline="0">
                        <a:ln>
                          <a:noFill/>
                        </a:ln>
                        <a:solidFill>
                          <a:srgbClr val="000066"/>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481013">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itchFamily="34" charset="0"/>
                        </a:rPr>
                        <a:t>X1A</a:t>
                      </a:r>
                      <a:endParaRPr kumimoji="0" lang="en-US" altLang="en-US" sz="1100" b="1" i="0" u="none" strike="noStrike" cap="none" normalizeH="0" baseline="0">
                        <a:ln>
                          <a:noFill/>
                        </a:ln>
                        <a:solidFill>
                          <a:srgbClr val="FFFFFF"/>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66"/>
                          </a:solidFill>
                          <a:effectLst/>
                          <a:latin typeface="Times New Roman" pitchFamily="18" charset="0"/>
                          <a:cs typeface="Times New Roman" pitchFamily="18" charset="0"/>
                        </a:rPr>
                        <a:t>Conjunctival Xerosis(abnormal drying of mucus membrane)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66"/>
                          </a:solidFill>
                          <a:effectLst/>
                          <a:latin typeface="Arial" pitchFamily="34" charset="0"/>
                        </a:rPr>
                        <a:t>“</a:t>
                      </a:r>
                      <a:endParaRPr kumimoji="0" lang="en-US" altLang="en-US" sz="1100" b="0" i="0" u="none" strike="noStrike" cap="none" normalizeH="0" baseline="0">
                        <a:ln>
                          <a:noFill/>
                        </a:ln>
                        <a:solidFill>
                          <a:srgbClr val="000066"/>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982663">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itchFamily="34" charset="0"/>
                        </a:rPr>
                        <a:t>X1B</a:t>
                      </a:r>
                      <a:endParaRPr kumimoji="0" lang="en-US" altLang="en-US" sz="1100" b="1" i="0" u="none" strike="noStrike" cap="none" normalizeH="0" baseline="0">
                        <a:ln>
                          <a:noFill/>
                        </a:ln>
                        <a:solidFill>
                          <a:srgbClr val="FFFFFF"/>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66"/>
                          </a:solidFill>
                          <a:effectLst/>
                          <a:latin typeface="Times New Roman" pitchFamily="18" charset="0"/>
                          <a:cs typeface="Times New Roman" pitchFamily="18" charset="0"/>
                        </a:rPr>
                        <a:t>Bitot’s spot. Dryness and apparent roughness of the conjuctiva, often accampanied by foamy or cheesy patches near the outer edge of the iris.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66"/>
                          </a:solidFill>
                          <a:effectLst/>
                          <a:latin typeface="Arial" pitchFamily="34" charset="0"/>
                        </a:rPr>
                        <a:t>“</a:t>
                      </a:r>
                      <a:endParaRPr kumimoji="0" lang="en-US" altLang="en-US" sz="1100" b="0" i="0" u="none" strike="noStrike" cap="none" normalizeH="0" baseline="0">
                        <a:ln>
                          <a:noFill/>
                        </a:ln>
                        <a:solidFill>
                          <a:srgbClr val="000066"/>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1233488">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itchFamily="34" charset="0"/>
                        </a:rPr>
                        <a:t>X2</a:t>
                      </a:r>
                      <a:endParaRPr kumimoji="0" lang="en-US" altLang="en-US" sz="1100" b="1" i="0" u="none" strike="noStrike" cap="none" normalizeH="0" baseline="0">
                        <a:ln>
                          <a:noFill/>
                        </a:ln>
                        <a:solidFill>
                          <a:srgbClr val="FFFFFF"/>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66"/>
                          </a:solidFill>
                          <a:effectLst/>
                          <a:latin typeface="Times New Roman" pitchFamily="18" charset="0"/>
                          <a:cs typeface="Times New Roman" pitchFamily="18" charset="0"/>
                        </a:rPr>
                        <a:t>Corneal xerosis- characterized by dryness, dullness or clouding (milky appearance) of the cornea. In this stage the disease progresses very fast in matter of hours to the next stage.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66"/>
                          </a:solidFill>
                          <a:effectLst/>
                          <a:latin typeface="Arial" pitchFamily="34" charset="0"/>
                        </a:rPr>
                        <a:t>“</a:t>
                      </a:r>
                      <a:endParaRPr kumimoji="0" lang="en-US" altLang="en-US" sz="1100" b="0" i="0" u="none" strike="noStrike" cap="none" normalizeH="0" baseline="0">
                        <a:ln>
                          <a:noFill/>
                        </a:ln>
                        <a:solidFill>
                          <a:srgbClr val="000066"/>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982663">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itchFamily="34" charset="0"/>
                        </a:rPr>
                        <a:t>X3A</a:t>
                      </a:r>
                      <a:endParaRPr kumimoji="0" lang="en-US" altLang="en-US" sz="1100" b="1" i="0" u="none" strike="noStrike" cap="none" normalizeH="0" baseline="0">
                        <a:ln>
                          <a:noFill/>
                        </a:ln>
                        <a:solidFill>
                          <a:srgbClr val="FFFFFF"/>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66"/>
                          </a:solidFill>
                          <a:effectLst/>
                          <a:latin typeface="Times New Roman" pitchFamily="18" charset="0"/>
                          <a:cs typeface="Times New Roman" pitchFamily="18" charset="0"/>
                        </a:rPr>
                        <a:t>Corneal ulceration- the most severe stage which may be followed by perforation of the cornea resulting in the loss of eye contents and permanent blindness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66"/>
                          </a:solidFill>
                          <a:effectLst/>
                          <a:latin typeface="Arial" pitchFamily="34" charset="0"/>
                        </a:rPr>
                        <a:t>Irreversible and leaves a sequelea</a:t>
                      </a:r>
                      <a:endParaRPr kumimoji="0" lang="en-US" altLang="en-US" sz="1100" b="0" i="0" u="none" strike="noStrike" cap="none" normalizeH="0" baseline="0">
                        <a:ln>
                          <a:noFill/>
                        </a:ln>
                        <a:solidFill>
                          <a:srgbClr val="000066"/>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250825">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itchFamily="34" charset="0"/>
                        </a:rPr>
                        <a:t>X3B</a:t>
                      </a:r>
                      <a:endParaRPr kumimoji="0" lang="en-US" altLang="en-US" sz="1100" b="1" i="0" u="none" strike="noStrike" cap="none" normalizeH="0" baseline="0">
                        <a:ln>
                          <a:noFill/>
                        </a:ln>
                        <a:solidFill>
                          <a:srgbClr val="FFFFFF"/>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66"/>
                          </a:solidFill>
                          <a:effectLst/>
                          <a:latin typeface="Times New Roman" pitchFamily="18" charset="0"/>
                          <a:cs typeface="Times New Roman" pitchFamily="18" charset="0"/>
                        </a:rPr>
                        <a:t>Keratomalacia- softening of the cornea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66"/>
                          </a:solidFill>
                          <a:effectLst/>
                          <a:latin typeface="Arial" pitchFamily="34" charset="0"/>
                        </a:rPr>
                        <a:t>“</a:t>
                      </a:r>
                      <a:endParaRPr kumimoji="0" lang="en-US" altLang="en-US" sz="1100" b="0" i="0" u="none" strike="noStrike" cap="none" normalizeH="0" baseline="0">
                        <a:ln>
                          <a:noFill/>
                        </a:ln>
                        <a:solidFill>
                          <a:srgbClr val="000066"/>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250825">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itchFamily="34" charset="0"/>
                        </a:rPr>
                        <a:t>XS</a:t>
                      </a:r>
                      <a:endParaRPr kumimoji="0" lang="en-US" altLang="en-US" sz="1100" b="1" i="0" u="none" strike="noStrike" cap="none" normalizeH="0" baseline="0">
                        <a:ln>
                          <a:noFill/>
                        </a:ln>
                        <a:solidFill>
                          <a:srgbClr val="FFFFFF"/>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66"/>
                          </a:solidFill>
                          <a:effectLst/>
                          <a:latin typeface="Times New Roman" pitchFamily="18" charset="0"/>
                          <a:cs typeface="Times New Roman" pitchFamily="18" charset="0"/>
                        </a:rPr>
                        <a:t>Corneal scars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66"/>
                          </a:solidFill>
                          <a:effectLst/>
                          <a:latin typeface="Arial" pitchFamily="34" charset="0"/>
                        </a:rPr>
                        <a:t>“</a:t>
                      </a:r>
                      <a:endParaRPr kumimoji="0" lang="en-US" altLang="en-US" sz="1100" b="0" i="0" u="none" strike="noStrike" cap="none" normalizeH="0" baseline="0">
                        <a:ln>
                          <a:noFill/>
                        </a:ln>
                        <a:solidFill>
                          <a:srgbClr val="000066"/>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250825">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itchFamily="34" charset="0"/>
                        </a:rPr>
                        <a:t>SF</a:t>
                      </a:r>
                      <a:endParaRPr kumimoji="0" lang="en-US" altLang="en-US" sz="1100" b="1" i="0" u="none" strike="noStrike" cap="none" normalizeH="0" baseline="0">
                        <a:ln>
                          <a:noFill/>
                        </a:ln>
                        <a:solidFill>
                          <a:srgbClr val="FFFFFF"/>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66"/>
                          </a:solidFill>
                          <a:effectLst/>
                          <a:latin typeface="Times New Roman" pitchFamily="18" charset="0"/>
                          <a:cs typeface="Times New Roman" pitchFamily="18" charset="0"/>
                        </a:rPr>
                        <a:t>Xerophthalmia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buClr>
                          <a:schemeClr val="tx1"/>
                        </a:buClr>
                        <a:defRPr sz="2800">
                          <a:solidFill>
                            <a:schemeClr val="tx1"/>
                          </a:solidFill>
                          <a:latin typeface="Arial" pitchFamily="34" charset="0"/>
                        </a:defRPr>
                      </a:lvl1pPr>
                      <a:lvl2pPr marL="742950" indent="-285750">
                        <a:spcBef>
                          <a:spcPct val="20000"/>
                        </a:spcBef>
                        <a:buClr>
                          <a:schemeClr val="tx1"/>
                        </a:buClr>
                        <a:defRPr sz="2400">
                          <a:solidFill>
                            <a:schemeClr val="tx1"/>
                          </a:solidFill>
                          <a:latin typeface="Arial" pitchFamily="34" charset="0"/>
                        </a:defRPr>
                      </a:lvl2pPr>
                      <a:lvl3pPr marL="1143000" indent="-228600">
                        <a:spcBef>
                          <a:spcPct val="20000"/>
                        </a:spcBef>
                        <a:buClr>
                          <a:schemeClr val="tx1"/>
                        </a:buClr>
                        <a:defRPr sz="2000">
                          <a:solidFill>
                            <a:schemeClr val="tx1"/>
                          </a:solidFill>
                          <a:latin typeface="Arial" pitchFamily="34" charset="0"/>
                        </a:defRPr>
                      </a:lvl3pPr>
                      <a:lvl4pPr marL="1600200" indent="-228600">
                        <a:spcBef>
                          <a:spcPct val="20000"/>
                        </a:spcBef>
                        <a:buClr>
                          <a:schemeClr val="tx1"/>
                        </a:buClr>
                        <a:defRPr>
                          <a:solidFill>
                            <a:schemeClr val="tx1"/>
                          </a:solidFill>
                          <a:latin typeface="Arial" pitchFamily="34" charset="0"/>
                        </a:defRPr>
                      </a:lvl4pPr>
                      <a:lvl5pPr marL="2057400" indent="-228600">
                        <a:spcBef>
                          <a:spcPct val="20000"/>
                        </a:spcBef>
                        <a:buClr>
                          <a:schemeClr val="tx1"/>
                        </a:buClr>
                        <a:defRPr>
                          <a:solidFill>
                            <a:schemeClr val="tx1"/>
                          </a:solidFill>
                          <a:latin typeface="Arial" pitchFamily="34" charset="0"/>
                        </a:defRPr>
                      </a:lvl5pPr>
                      <a:lvl6pPr marL="2514600" indent="-228600" eaLnBrk="0" fontAlgn="base" hangingPunct="0">
                        <a:spcBef>
                          <a:spcPct val="20000"/>
                        </a:spcBef>
                        <a:spcAft>
                          <a:spcPct val="0"/>
                        </a:spcAft>
                        <a:buClr>
                          <a:schemeClr val="tx1"/>
                        </a:buClr>
                        <a:defRPr>
                          <a:solidFill>
                            <a:schemeClr val="tx1"/>
                          </a:solidFill>
                          <a:latin typeface="Arial" pitchFamily="34" charset="0"/>
                        </a:defRPr>
                      </a:lvl6pPr>
                      <a:lvl7pPr marL="2971800" indent="-228600" eaLnBrk="0" fontAlgn="base" hangingPunct="0">
                        <a:spcBef>
                          <a:spcPct val="20000"/>
                        </a:spcBef>
                        <a:spcAft>
                          <a:spcPct val="0"/>
                        </a:spcAft>
                        <a:buClr>
                          <a:schemeClr val="tx1"/>
                        </a:buClr>
                        <a:defRPr>
                          <a:solidFill>
                            <a:schemeClr val="tx1"/>
                          </a:solidFill>
                          <a:latin typeface="Arial" pitchFamily="34" charset="0"/>
                        </a:defRPr>
                      </a:lvl7pPr>
                      <a:lvl8pPr marL="3429000" indent="-228600" eaLnBrk="0" fontAlgn="base" hangingPunct="0">
                        <a:spcBef>
                          <a:spcPct val="20000"/>
                        </a:spcBef>
                        <a:spcAft>
                          <a:spcPct val="0"/>
                        </a:spcAft>
                        <a:buClr>
                          <a:schemeClr val="tx1"/>
                        </a:buClr>
                        <a:defRPr>
                          <a:solidFill>
                            <a:schemeClr val="tx1"/>
                          </a:solidFill>
                          <a:latin typeface="Arial" pitchFamily="34" charset="0"/>
                        </a:defRPr>
                      </a:lvl8pPr>
                      <a:lvl9pPr marL="3886200" indent="-228600" eaLnBrk="0" fontAlgn="base" hangingPunct="0">
                        <a:spcBef>
                          <a:spcPct val="20000"/>
                        </a:spcBef>
                        <a:spcAft>
                          <a:spcPct val="0"/>
                        </a:spcAft>
                        <a:buClr>
                          <a:schemeClr val="tx1"/>
                        </a:buClr>
                        <a:defRPr>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a:ln>
                            <a:noFill/>
                          </a:ln>
                          <a:solidFill>
                            <a:srgbClr val="000066"/>
                          </a:solidFill>
                          <a:effectLst/>
                          <a:latin typeface="Arial" pitchFamily="34" charset="0"/>
                        </a:rPr>
                        <a:t>“</a:t>
                      </a:r>
                      <a:endParaRPr kumimoji="0" lang="en-US" altLang="en-US" sz="1100" b="0" i="0" u="none" strike="noStrike" cap="none" normalizeH="0" baseline="0">
                        <a:ln>
                          <a:noFill/>
                        </a:ln>
                        <a:solidFill>
                          <a:srgbClr val="000066"/>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bl>
          </a:graphicData>
        </a:graphic>
      </p:graphicFrame>
      <p:sp>
        <p:nvSpPr>
          <p:cNvPr id="163885" name="Date Placeholder 3">
            <a:extLst>
              <a:ext uri="{FF2B5EF4-FFF2-40B4-BE49-F238E27FC236}">
                <a16:creationId xmlns:a16="http://schemas.microsoft.com/office/drawing/2014/main" id="{2992FA37-5514-49B1-A7C9-A14E09F7ECF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25280102-4D70-44B9-BB91-51DDB74AD217}" type="datetime2">
              <a:rPr lang="en-US" altLang="en-US" sz="1400" smtClean="0"/>
              <a:pPr>
                <a:spcBef>
                  <a:spcPct val="0"/>
                </a:spcBef>
                <a:buClrTx/>
                <a:buFontTx/>
                <a:buNone/>
              </a:pPr>
              <a:t>Thursday, September 3, 2020</a:t>
            </a:fld>
            <a:endParaRPr lang="en-US" altLang="en-US" sz="1400"/>
          </a:p>
        </p:txBody>
      </p:sp>
      <p:sp>
        <p:nvSpPr>
          <p:cNvPr id="163886" name="Footer Placeholder 4">
            <a:extLst>
              <a:ext uri="{FF2B5EF4-FFF2-40B4-BE49-F238E27FC236}">
                <a16:creationId xmlns:a16="http://schemas.microsoft.com/office/drawing/2014/main" id="{9ED54589-B8EC-4BD2-8F2E-5EEC6199FFA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63887" name="Slide Number Placeholder 1">
            <a:extLst>
              <a:ext uri="{FF2B5EF4-FFF2-40B4-BE49-F238E27FC236}">
                <a16:creationId xmlns:a16="http://schemas.microsoft.com/office/drawing/2014/main" id="{2BDE2CFD-CEE9-47AA-AC96-CC26876E2E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0FCB88CA-9F96-42D8-B2AC-E2C0315CEC16}" type="slidenum">
              <a:rPr lang="en-US" altLang="en-US" sz="1400">
                <a:solidFill>
                  <a:schemeClr val="bg1"/>
                </a:solidFill>
              </a:rPr>
              <a:pPr>
                <a:spcBef>
                  <a:spcPct val="0"/>
                </a:spcBef>
                <a:buClrTx/>
                <a:buFontTx/>
                <a:buNone/>
              </a:pPr>
              <a:t>156</a:t>
            </a:fld>
            <a:endParaRPr lang="en-US" altLang="en-US" sz="1400">
              <a:solidFill>
                <a:schemeClr val="bg1"/>
              </a:solidFill>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a:extLst>
              <a:ext uri="{FF2B5EF4-FFF2-40B4-BE49-F238E27FC236}">
                <a16:creationId xmlns:a16="http://schemas.microsoft.com/office/drawing/2014/main" id="{AA2E7661-A477-4BAE-8AB1-95C85FD8E1AA}"/>
              </a:ext>
            </a:extLst>
          </p:cNvPr>
          <p:cNvSpPr>
            <a:spLocks noGrp="1"/>
          </p:cNvSpPr>
          <p:nvPr>
            <p:ph type="title"/>
          </p:nvPr>
        </p:nvSpPr>
        <p:spPr/>
        <p:txBody>
          <a:bodyPr/>
          <a:lstStyle/>
          <a:p>
            <a:r>
              <a:rPr lang="en-US" altLang="en-US" b="1"/>
              <a:t>PREVENTION.</a:t>
            </a:r>
            <a:endParaRPr lang="en-US" altLang="en-US"/>
          </a:p>
        </p:txBody>
      </p:sp>
      <p:sp>
        <p:nvSpPr>
          <p:cNvPr id="164867" name="Content Placeholder 2">
            <a:extLst>
              <a:ext uri="{FF2B5EF4-FFF2-40B4-BE49-F238E27FC236}">
                <a16:creationId xmlns:a16="http://schemas.microsoft.com/office/drawing/2014/main" id="{8483B42F-2166-466B-BC40-18713FC1DF9F}"/>
              </a:ext>
            </a:extLst>
          </p:cNvPr>
          <p:cNvSpPr>
            <a:spLocks noGrp="1"/>
          </p:cNvSpPr>
          <p:nvPr>
            <p:ph idx="1"/>
          </p:nvPr>
        </p:nvSpPr>
        <p:spPr/>
        <p:txBody>
          <a:bodyPr/>
          <a:lstStyle/>
          <a:p>
            <a:r>
              <a:rPr lang="en-US" altLang="en-US">
                <a:latin typeface="Times New Roman" panose="02020603050405020304" pitchFamily="18" charset="0"/>
                <a:cs typeface="Times New Roman" panose="02020603050405020304" pitchFamily="18" charset="0"/>
              </a:rPr>
              <a:t>Measles immunization</a:t>
            </a:r>
          </a:p>
          <a:p>
            <a:r>
              <a:rPr lang="en-US" altLang="en-US">
                <a:latin typeface="Times New Roman" panose="02020603050405020304" pitchFamily="18" charset="0"/>
                <a:cs typeface="Times New Roman" panose="02020603050405020304" pitchFamily="18" charset="0"/>
              </a:rPr>
              <a:t>High dose of vitamin A supplements</a:t>
            </a:r>
          </a:p>
          <a:p>
            <a:r>
              <a:rPr lang="en-US" altLang="en-US">
                <a:latin typeface="Times New Roman" panose="02020603050405020304" pitchFamily="18" charset="0"/>
                <a:cs typeface="Times New Roman" panose="02020603050405020304" pitchFamily="18" charset="0"/>
              </a:rPr>
              <a:t>Encouragement of breast feeding, which should be continued during illness including diarrhoea</a:t>
            </a:r>
          </a:p>
          <a:p>
            <a:r>
              <a:rPr lang="en-US" altLang="en-US">
                <a:latin typeface="Times New Roman" panose="02020603050405020304" pitchFamily="18" charset="0"/>
                <a:cs typeface="Times New Roman" panose="02020603050405020304" pitchFamily="18" charset="0"/>
              </a:rPr>
              <a:t>Promotion of local production and consumption of green leafy vegetables and also animal products</a:t>
            </a:r>
          </a:p>
          <a:p>
            <a:endParaRPr lang="en-US" altLang="en-US"/>
          </a:p>
        </p:txBody>
      </p:sp>
      <p:sp>
        <p:nvSpPr>
          <p:cNvPr id="164868" name="Date Placeholder 3">
            <a:extLst>
              <a:ext uri="{FF2B5EF4-FFF2-40B4-BE49-F238E27FC236}">
                <a16:creationId xmlns:a16="http://schemas.microsoft.com/office/drawing/2014/main" id="{277339F7-193A-46F2-95AF-E6B66C2EF85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6FE697FD-2836-43DB-9042-55DB2A31C085}" type="datetime2">
              <a:rPr lang="en-US" altLang="en-US" sz="1400" smtClean="0"/>
              <a:pPr>
                <a:spcBef>
                  <a:spcPct val="0"/>
                </a:spcBef>
                <a:buClrTx/>
                <a:buFontTx/>
                <a:buNone/>
              </a:pPr>
              <a:t>Thursday, September 3, 2020</a:t>
            </a:fld>
            <a:endParaRPr lang="en-US" altLang="en-US" sz="1400"/>
          </a:p>
        </p:txBody>
      </p:sp>
      <p:sp>
        <p:nvSpPr>
          <p:cNvPr id="164869" name="Footer Placeholder 4">
            <a:extLst>
              <a:ext uri="{FF2B5EF4-FFF2-40B4-BE49-F238E27FC236}">
                <a16:creationId xmlns:a16="http://schemas.microsoft.com/office/drawing/2014/main" id="{CD3151B1-DDAE-4C5E-B4E9-3A3B860401B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64870" name="Slide Number Placeholder 1">
            <a:extLst>
              <a:ext uri="{FF2B5EF4-FFF2-40B4-BE49-F238E27FC236}">
                <a16:creationId xmlns:a16="http://schemas.microsoft.com/office/drawing/2014/main" id="{8B4DEA16-8228-4694-A3B4-0A95A0CF67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2FF960A-5D75-4A47-9A21-AE83B319F1DB}" type="slidenum">
              <a:rPr lang="en-US" altLang="en-US" sz="1400">
                <a:solidFill>
                  <a:schemeClr val="bg1"/>
                </a:solidFill>
              </a:rPr>
              <a:pPr>
                <a:spcBef>
                  <a:spcPct val="0"/>
                </a:spcBef>
                <a:buClrTx/>
                <a:buFontTx/>
                <a:buNone/>
              </a:pPr>
              <a:t>157</a:t>
            </a:fld>
            <a:endParaRPr lang="en-US" altLang="en-US" sz="1400">
              <a:solidFill>
                <a:schemeClr val="bg1"/>
              </a:solidFill>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C8539346-6400-4484-819D-D4FAF7E4A398}"/>
              </a:ext>
            </a:extLst>
          </p:cNvPr>
          <p:cNvSpPr>
            <a:spLocks noGrp="1"/>
          </p:cNvSpPr>
          <p:nvPr>
            <p:ph type="title"/>
          </p:nvPr>
        </p:nvSpPr>
        <p:spPr>
          <a:xfrm>
            <a:off x="152400" y="152400"/>
            <a:ext cx="7467600" cy="457200"/>
          </a:xfrm>
        </p:spPr>
        <p:txBody>
          <a:bodyPr/>
          <a:lstStyle/>
          <a:p>
            <a:endParaRPr lang="en-US" altLang="en-US"/>
          </a:p>
        </p:txBody>
      </p:sp>
      <p:sp>
        <p:nvSpPr>
          <p:cNvPr id="3" name="Content Placeholder 2">
            <a:extLst>
              <a:ext uri="{FF2B5EF4-FFF2-40B4-BE49-F238E27FC236}">
                <a16:creationId xmlns:a16="http://schemas.microsoft.com/office/drawing/2014/main" id="{EB7E7495-F05D-4A07-AA40-C8461C14B4D7}"/>
              </a:ext>
            </a:extLst>
          </p:cNvPr>
          <p:cNvSpPr>
            <a:spLocks noGrp="1"/>
          </p:cNvSpPr>
          <p:nvPr>
            <p:ph idx="1"/>
          </p:nvPr>
        </p:nvSpPr>
        <p:spPr>
          <a:xfrm>
            <a:off x="152400" y="1066800"/>
            <a:ext cx="7696200" cy="5105400"/>
          </a:xfrm>
        </p:spPr>
        <p:txBody>
          <a:bodyPr/>
          <a:lstStyle/>
          <a:p>
            <a:pPr marL="0" indent="0">
              <a:buFontTx/>
              <a:buNone/>
              <a:defRPr/>
            </a:pPr>
            <a:r>
              <a:rPr lang="en-US" sz="2800" dirty="0">
                <a:latin typeface="Times New Roman" panose="02020603050405020304" pitchFamily="18" charset="0"/>
                <a:cs typeface="Times New Roman" panose="02020603050405020304" pitchFamily="18" charset="0"/>
              </a:rPr>
              <a:t>Environmental sanitation and personal hygiene measures especially those designed to prevent diarrheal disease.</a:t>
            </a:r>
          </a:p>
          <a:p>
            <a:pPr>
              <a:defRPr/>
            </a:pPr>
            <a:endParaRPr lang="en-US" dirty="0"/>
          </a:p>
        </p:txBody>
      </p:sp>
      <p:sp>
        <p:nvSpPr>
          <p:cNvPr id="165892" name="Date Placeholder 3">
            <a:extLst>
              <a:ext uri="{FF2B5EF4-FFF2-40B4-BE49-F238E27FC236}">
                <a16:creationId xmlns:a16="http://schemas.microsoft.com/office/drawing/2014/main" id="{5EE97DE5-9006-477A-9A5F-8B0A9F963AA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730CDE2-0E3B-4C75-B7A3-28FC216C8F2D}" type="datetime2">
              <a:rPr lang="en-US" altLang="en-US" sz="1400" smtClean="0"/>
              <a:pPr>
                <a:spcBef>
                  <a:spcPct val="0"/>
                </a:spcBef>
                <a:buClrTx/>
                <a:buFontTx/>
                <a:buNone/>
              </a:pPr>
              <a:t>Thursday, September 3, 2020</a:t>
            </a:fld>
            <a:endParaRPr lang="en-US" altLang="en-US" sz="1400"/>
          </a:p>
        </p:txBody>
      </p:sp>
      <p:sp>
        <p:nvSpPr>
          <p:cNvPr id="165893" name="Footer Placeholder 4">
            <a:extLst>
              <a:ext uri="{FF2B5EF4-FFF2-40B4-BE49-F238E27FC236}">
                <a16:creationId xmlns:a16="http://schemas.microsoft.com/office/drawing/2014/main" id="{846F3F01-E5B3-472E-9C90-83B6783EFD0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graphicFrame>
        <p:nvGraphicFramePr>
          <p:cNvPr id="6" name="Table 5">
            <a:extLst>
              <a:ext uri="{FF2B5EF4-FFF2-40B4-BE49-F238E27FC236}">
                <a16:creationId xmlns:a16="http://schemas.microsoft.com/office/drawing/2014/main" id="{9D752E2B-DED4-41E9-AF65-C8DC9DDCDB17}"/>
              </a:ext>
            </a:extLst>
          </p:cNvPr>
          <p:cNvGraphicFramePr>
            <a:graphicFrameLocks noGrp="1"/>
          </p:cNvGraphicFramePr>
          <p:nvPr/>
        </p:nvGraphicFramePr>
        <p:xfrm>
          <a:off x="152400" y="3073400"/>
          <a:ext cx="7696200" cy="3175000"/>
        </p:xfrm>
        <a:graphic>
          <a:graphicData uri="http://schemas.openxmlformats.org/drawingml/2006/table">
            <a:tbl>
              <a:tblPr firstRow="1" firstCol="1" bandRow="1">
                <a:tableStyleId>{5C22544A-7EE6-4342-B048-85BDC9FD1C3A}</a:tableStyleId>
              </a:tblPr>
              <a:tblGrid>
                <a:gridCol w="38862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90171">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Group</a:t>
                      </a:r>
                      <a:endParaRPr lang="en-US" sz="11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Oral vitamin A</a:t>
                      </a:r>
                      <a:endParaRPr lang="en-US" sz="11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07158">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Infants &lt;6 months of age who are not breastfeeding</a:t>
                      </a:r>
                      <a:endParaRPr lang="en-US" sz="11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50,000I.U once</a:t>
                      </a:r>
                      <a:endParaRPr lang="en-US" sz="11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90171">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6-12 months</a:t>
                      </a:r>
                      <a:endParaRPr lang="en-US" sz="11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100,000 I.U every 4-6 months</a:t>
                      </a:r>
                      <a:endParaRPr lang="en-US" sz="11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07158">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&gt;I year of age</a:t>
                      </a:r>
                      <a:endParaRPr lang="en-US" sz="11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200,000I.U every 4-6months or 50,000 I.U every month Or 10,000 I.U every week</a:t>
                      </a:r>
                      <a:endParaRPr lang="en-US" sz="11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90171">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Pregnant and fertile women</a:t>
                      </a:r>
                      <a:endParaRPr lang="en-US" sz="11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&lt;10,000 I.U daily but not in pregnacy</a:t>
                      </a:r>
                      <a:endParaRPr lang="en-US" sz="11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90171">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Lactating mothers</a:t>
                      </a:r>
                      <a:endParaRPr lang="en-US" sz="11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200,000 I.U once during 1 </a:t>
                      </a:r>
                      <a:r>
                        <a:rPr lang="en-US" sz="1200" baseline="30000" dirty="0" err="1">
                          <a:effectLst/>
                          <a:latin typeface="Times New Roman" panose="02020603050405020304" pitchFamily="18" charset="0"/>
                          <a:cs typeface="Times New Roman" panose="02020603050405020304" pitchFamily="18" charset="0"/>
                        </a:rPr>
                        <a:t>st</a:t>
                      </a:r>
                      <a:r>
                        <a:rPr lang="en-US" sz="1200" dirty="0">
                          <a:effectLst/>
                          <a:latin typeface="Times New Roman" panose="02020603050405020304" pitchFamily="18" charset="0"/>
                          <a:cs typeface="Times New Roman" panose="02020603050405020304" pitchFamily="18" charset="0"/>
                        </a:rPr>
                        <a:t> 8 weeks after delivery</a:t>
                      </a:r>
                      <a:endParaRPr lang="en-US" sz="11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165917" name="Rectangle 1">
            <a:extLst>
              <a:ext uri="{FF2B5EF4-FFF2-40B4-BE49-F238E27FC236}">
                <a16:creationId xmlns:a16="http://schemas.microsoft.com/office/drawing/2014/main" id="{BDC33E59-D72F-493D-AF27-031B20882E9D}"/>
              </a:ext>
            </a:extLst>
          </p:cNvPr>
          <p:cNvSpPr>
            <a:spLocks noChangeArrowheads="1"/>
          </p:cNvSpPr>
          <p:nvPr/>
        </p:nvSpPr>
        <p:spPr bwMode="auto">
          <a:xfrm>
            <a:off x="152400" y="2616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65918" name="Slide Number Placeholder 1">
            <a:extLst>
              <a:ext uri="{FF2B5EF4-FFF2-40B4-BE49-F238E27FC236}">
                <a16:creationId xmlns:a16="http://schemas.microsoft.com/office/drawing/2014/main" id="{05FE88C1-3E31-416D-A2FD-0D9A5FC66C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C4EC30A8-C30A-4849-85B1-582881A52202}" type="slidenum">
              <a:rPr lang="en-US" altLang="en-US" sz="1400">
                <a:solidFill>
                  <a:schemeClr val="bg1"/>
                </a:solidFill>
              </a:rPr>
              <a:pPr>
                <a:spcBef>
                  <a:spcPct val="0"/>
                </a:spcBef>
                <a:buClrTx/>
                <a:buFontTx/>
                <a:buNone/>
              </a:pPr>
              <a:t>158</a:t>
            </a:fld>
            <a:endParaRPr lang="en-US" altLang="en-US" sz="1400">
              <a:solidFill>
                <a:schemeClr val="bg1"/>
              </a:solidFill>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D969BFE1-BA46-4FA6-95B5-F1F3040505B4}"/>
              </a:ext>
            </a:extLst>
          </p:cNvPr>
          <p:cNvSpPr>
            <a:spLocks noGrp="1"/>
          </p:cNvSpPr>
          <p:nvPr>
            <p:ph type="title"/>
          </p:nvPr>
        </p:nvSpPr>
        <p:spPr/>
        <p:txBody>
          <a:bodyPr/>
          <a:lstStyle/>
          <a:p>
            <a:r>
              <a:rPr lang="en-US" altLang="en-US" b="1"/>
              <a:t>Treatment.</a:t>
            </a:r>
            <a:endParaRPr lang="en-US" altLang="en-US"/>
          </a:p>
        </p:txBody>
      </p:sp>
      <p:sp>
        <p:nvSpPr>
          <p:cNvPr id="156675" name="Content Placeholder 2">
            <a:extLst>
              <a:ext uri="{FF2B5EF4-FFF2-40B4-BE49-F238E27FC236}">
                <a16:creationId xmlns:a16="http://schemas.microsoft.com/office/drawing/2014/main" id="{C0622DFE-FBDA-45E6-892D-15E44CD4501E}"/>
              </a:ext>
            </a:extLst>
          </p:cNvPr>
          <p:cNvSpPr>
            <a:spLocks noGrp="1"/>
          </p:cNvSpPr>
          <p:nvPr>
            <p:ph idx="1"/>
          </p:nvPr>
        </p:nvSpPr>
        <p:spPr/>
        <p:txBody>
          <a:bodyPr/>
          <a:lstStyle/>
          <a:p>
            <a:pPr>
              <a:defRPr/>
            </a:pPr>
            <a:r>
              <a:rPr lang="en-US" altLang="en-US" dirty="0" err="1"/>
              <a:t>Xerophthalmia</a:t>
            </a:r>
            <a:r>
              <a:rPr lang="en-US" altLang="en-US" dirty="0"/>
              <a:t> is a medical emergency</a:t>
            </a:r>
          </a:p>
          <a:p>
            <a:pPr marL="0" indent="0">
              <a:buFontTx/>
              <a:buNone/>
              <a:defRPr/>
            </a:pPr>
            <a:r>
              <a:rPr lang="en-US" altLang="en-US" b="1" u="sng" dirty="0"/>
              <a:t>Children and adult males </a:t>
            </a:r>
            <a:endParaRPr lang="en-US" altLang="en-US" dirty="0"/>
          </a:p>
          <a:p>
            <a:pPr>
              <a:defRPr/>
            </a:pPr>
            <a:r>
              <a:rPr lang="en-US" altLang="en-US" dirty="0"/>
              <a:t>Immediately after diagnosis</a:t>
            </a:r>
          </a:p>
          <a:p>
            <a:pPr>
              <a:defRPr/>
            </a:pPr>
            <a:r>
              <a:rPr lang="en-US" altLang="en-US" dirty="0"/>
              <a:t>&lt; 6 months -50,000 I.U</a:t>
            </a:r>
          </a:p>
          <a:p>
            <a:pPr>
              <a:defRPr/>
            </a:pPr>
            <a:r>
              <a:rPr lang="en-US" altLang="en-US" dirty="0"/>
              <a:t>6-12 months 100,000 I.U</a:t>
            </a:r>
          </a:p>
          <a:p>
            <a:pPr>
              <a:defRPr/>
            </a:pPr>
            <a:r>
              <a:rPr lang="en-US" altLang="en-US" dirty="0"/>
              <a:t>&gt;1 year – 200,000 I.U</a:t>
            </a:r>
          </a:p>
          <a:p>
            <a:pPr>
              <a:defRPr/>
            </a:pPr>
            <a:r>
              <a:rPr lang="en-US" altLang="en-US" dirty="0"/>
              <a:t>Following day – same age specific dose</a:t>
            </a:r>
          </a:p>
          <a:p>
            <a:pPr>
              <a:defRPr/>
            </a:pPr>
            <a:endParaRPr lang="en-US" altLang="en-US" dirty="0"/>
          </a:p>
        </p:txBody>
      </p:sp>
      <p:sp>
        <p:nvSpPr>
          <p:cNvPr id="166916" name="Date Placeholder 3">
            <a:extLst>
              <a:ext uri="{FF2B5EF4-FFF2-40B4-BE49-F238E27FC236}">
                <a16:creationId xmlns:a16="http://schemas.microsoft.com/office/drawing/2014/main" id="{4000B23E-0B07-4758-A464-C90C669D476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19FB8C1-0EBF-4EC3-9D43-E1EB4880751E}" type="datetime2">
              <a:rPr lang="en-US" altLang="en-US" sz="1400" smtClean="0"/>
              <a:pPr>
                <a:spcBef>
                  <a:spcPct val="0"/>
                </a:spcBef>
                <a:buClrTx/>
                <a:buFontTx/>
                <a:buNone/>
              </a:pPr>
              <a:t>Thursday, September 3, 2020</a:t>
            </a:fld>
            <a:endParaRPr lang="en-US" altLang="en-US" sz="1400"/>
          </a:p>
        </p:txBody>
      </p:sp>
      <p:sp>
        <p:nvSpPr>
          <p:cNvPr id="166917" name="Footer Placeholder 4">
            <a:extLst>
              <a:ext uri="{FF2B5EF4-FFF2-40B4-BE49-F238E27FC236}">
                <a16:creationId xmlns:a16="http://schemas.microsoft.com/office/drawing/2014/main" id="{F0D55DEE-93F3-487F-828F-FF7720C9A45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66918" name="Slide Number Placeholder 1">
            <a:extLst>
              <a:ext uri="{FF2B5EF4-FFF2-40B4-BE49-F238E27FC236}">
                <a16:creationId xmlns:a16="http://schemas.microsoft.com/office/drawing/2014/main" id="{8A9817B8-A0DB-4491-9048-AE289BC9FA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C5EF2522-47B7-4F1E-816E-3B03DC749544}" type="slidenum">
              <a:rPr lang="en-US" altLang="en-US" sz="1400">
                <a:solidFill>
                  <a:schemeClr val="bg1"/>
                </a:solidFill>
              </a:rPr>
              <a:pPr>
                <a:spcBef>
                  <a:spcPct val="0"/>
                </a:spcBef>
                <a:buClrTx/>
                <a:buFontTx/>
                <a:buNone/>
              </a:pPr>
              <a:t>159</a:t>
            </a:fld>
            <a:endParaRPr lang="en-US" altLang="en-US" sz="140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E7A74D4-311F-4309-8ACC-7491B9A60DFD}"/>
              </a:ext>
            </a:extLst>
          </p:cNvPr>
          <p:cNvSpPr>
            <a:spLocks noGrp="1"/>
          </p:cNvSpPr>
          <p:nvPr>
            <p:ph type="title"/>
          </p:nvPr>
        </p:nvSpPr>
        <p:spPr/>
        <p:txBody>
          <a:bodyPr/>
          <a:lstStyle/>
          <a:p>
            <a:r>
              <a:rPr lang="en-US" altLang="en-US" b="1"/>
              <a:t>Carbohydrates</a:t>
            </a:r>
            <a:endParaRPr lang="en-US" altLang="en-US"/>
          </a:p>
        </p:txBody>
      </p:sp>
      <p:sp>
        <p:nvSpPr>
          <p:cNvPr id="20483" name="Content Placeholder 2">
            <a:extLst>
              <a:ext uri="{FF2B5EF4-FFF2-40B4-BE49-F238E27FC236}">
                <a16:creationId xmlns:a16="http://schemas.microsoft.com/office/drawing/2014/main" id="{339C8579-3BC6-46B1-A626-B47AF0C08F13}"/>
              </a:ext>
            </a:extLst>
          </p:cNvPr>
          <p:cNvSpPr>
            <a:spLocks noGrp="1"/>
          </p:cNvSpPr>
          <p:nvPr>
            <p:ph idx="1"/>
          </p:nvPr>
        </p:nvSpPr>
        <p:spPr>
          <a:xfrm>
            <a:off x="152400" y="1143000"/>
            <a:ext cx="8153400" cy="5029200"/>
          </a:xfrm>
        </p:spPr>
        <p:txBody>
          <a:bodyPr/>
          <a:lstStyle/>
          <a:p>
            <a:pPr eaLnBrk="1" hangingPunct="1">
              <a:lnSpc>
                <a:spcPct val="90000"/>
              </a:lnSpc>
            </a:pPr>
            <a:r>
              <a:rPr lang="en-US" altLang="en-US">
                <a:latin typeface="Times New Roman" panose="02020603050405020304" pitchFamily="18" charset="0"/>
                <a:cs typeface="Times New Roman" panose="02020603050405020304" pitchFamily="18" charset="0"/>
              </a:rPr>
              <a:t>They are the most important </a:t>
            </a:r>
            <a:r>
              <a:rPr lang="en-US" altLang="en-US" b="1">
                <a:latin typeface="Times New Roman" panose="02020603050405020304" pitchFamily="18" charset="0"/>
                <a:cs typeface="Times New Roman" panose="02020603050405020304" pitchFamily="18" charset="0"/>
              </a:rPr>
              <a:t>source of energy</a:t>
            </a:r>
            <a:r>
              <a:rPr lang="en-US" altLang="en-US">
                <a:latin typeface="Times New Roman" panose="02020603050405020304" pitchFamily="18" charset="0"/>
                <a:cs typeface="Times New Roman" panose="02020603050405020304" pitchFamily="18" charset="0"/>
              </a:rPr>
              <a:t>. </a:t>
            </a:r>
          </a:p>
          <a:p>
            <a:pPr eaLnBrk="1" hangingPunct="1">
              <a:lnSpc>
                <a:spcPct val="90000"/>
              </a:lnSpc>
            </a:pPr>
            <a:r>
              <a:rPr lang="en-US" altLang="en-US">
                <a:latin typeface="Times New Roman" panose="02020603050405020304" pitchFamily="18" charset="0"/>
                <a:cs typeface="Times New Roman" panose="02020603050405020304" pitchFamily="18" charset="0"/>
              </a:rPr>
              <a:t>They contain the elements Carbon, Hydrogen and Oxygen. </a:t>
            </a:r>
          </a:p>
          <a:p>
            <a:pPr eaLnBrk="1" hangingPunct="1"/>
            <a:r>
              <a:rPr lang="en-US" altLang="en-US">
                <a:latin typeface="Times New Roman" panose="02020603050405020304" pitchFamily="18" charset="0"/>
                <a:cs typeface="Times New Roman" panose="02020603050405020304" pitchFamily="18" charset="0"/>
              </a:rPr>
              <a:t>In all carbohydrates the ratio of Hydrogen atoms to Oxygen atoms is 2:1 just like water.</a:t>
            </a:r>
          </a:p>
          <a:p>
            <a:pPr eaLnBrk="1" hangingPunct="1"/>
            <a:r>
              <a:rPr lang="en-US" altLang="en-US">
                <a:latin typeface="Times New Roman" panose="02020603050405020304" pitchFamily="18" charset="0"/>
                <a:cs typeface="Times New Roman" panose="02020603050405020304" pitchFamily="18" charset="0"/>
              </a:rPr>
              <a:t>We obtain most of our carbohydrate in the form of </a:t>
            </a:r>
            <a:r>
              <a:rPr lang="en-US" altLang="en-US" b="1">
                <a:latin typeface="Times New Roman" panose="02020603050405020304" pitchFamily="18" charset="0"/>
                <a:cs typeface="Times New Roman" panose="02020603050405020304" pitchFamily="18" charset="0"/>
              </a:rPr>
              <a:t>starch</a:t>
            </a:r>
            <a:r>
              <a:rPr lang="en-US" altLang="en-US">
                <a:latin typeface="Times New Roman" panose="02020603050405020304" pitchFamily="18" charset="0"/>
                <a:cs typeface="Times New Roman" panose="02020603050405020304" pitchFamily="18" charset="0"/>
              </a:rPr>
              <a:t>. This is found in </a:t>
            </a:r>
            <a:r>
              <a:rPr lang="en-US" altLang="en-US" b="1">
                <a:latin typeface="Times New Roman" panose="02020603050405020304" pitchFamily="18" charset="0"/>
                <a:cs typeface="Times New Roman" panose="02020603050405020304" pitchFamily="18" charset="0"/>
              </a:rPr>
              <a:t>potato, rice, spaghetti, yams, bread, cereals, Ugali etc.</a:t>
            </a:r>
          </a:p>
          <a:p>
            <a:pPr eaLnBrk="1" hangingPunct="1">
              <a:lnSpc>
                <a:spcPct val="90000"/>
              </a:lnSpc>
            </a:pPr>
            <a:endParaRPr lang="en-US" altLang="en-US"/>
          </a:p>
          <a:p>
            <a:endParaRPr lang="en-US" altLang="en-US"/>
          </a:p>
        </p:txBody>
      </p:sp>
      <p:sp>
        <p:nvSpPr>
          <p:cNvPr id="20484" name="Date Placeholder 3">
            <a:extLst>
              <a:ext uri="{FF2B5EF4-FFF2-40B4-BE49-F238E27FC236}">
                <a16:creationId xmlns:a16="http://schemas.microsoft.com/office/drawing/2014/main" id="{DAA5DF72-79C2-4C77-93F1-FADD7803F6E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459D7FD6-258B-495D-82B5-715137C84ED7}" type="datetime2">
              <a:rPr lang="en-US" altLang="en-US" sz="1400" smtClean="0"/>
              <a:pPr>
                <a:spcBef>
                  <a:spcPct val="0"/>
                </a:spcBef>
                <a:buClrTx/>
                <a:buFontTx/>
                <a:buNone/>
              </a:pPr>
              <a:t>Thursday, September 3, 2020</a:t>
            </a:fld>
            <a:endParaRPr lang="en-US" altLang="en-US" sz="1400"/>
          </a:p>
        </p:txBody>
      </p:sp>
      <p:sp>
        <p:nvSpPr>
          <p:cNvPr id="20485" name="Footer Placeholder 4">
            <a:extLst>
              <a:ext uri="{FF2B5EF4-FFF2-40B4-BE49-F238E27FC236}">
                <a16:creationId xmlns:a16="http://schemas.microsoft.com/office/drawing/2014/main" id="{0DFC4A94-0638-40DE-A4FB-FC49B187490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20486" name="Slide Number Placeholder 1">
            <a:extLst>
              <a:ext uri="{FF2B5EF4-FFF2-40B4-BE49-F238E27FC236}">
                <a16:creationId xmlns:a16="http://schemas.microsoft.com/office/drawing/2014/main" id="{645D3617-812B-4202-99DA-5CFC9EA141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ACD1BC4-CC71-432C-B3FB-ECFCC40B0D54}" type="slidenum">
              <a:rPr lang="en-US" altLang="en-US" sz="1400">
                <a:solidFill>
                  <a:schemeClr val="bg1"/>
                </a:solidFill>
              </a:rPr>
              <a:pPr>
                <a:spcBef>
                  <a:spcPct val="0"/>
                </a:spcBef>
                <a:buClrTx/>
                <a:buFontTx/>
                <a:buNone/>
              </a:pPr>
              <a:t>16</a:t>
            </a:fld>
            <a:endParaRPr lang="en-US" altLang="en-US" sz="1400">
              <a:solidFill>
                <a:schemeClr val="bg1"/>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a:extLst>
              <a:ext uri="{FF2B5EF4-FFF2-40B4-BE49-F238E27FC236}">
                <a16:creationId xmlns:a16="http://schemas.microsoft.com/office/drawing/2014/main" id="{1C4D8332-06B3-41EC-9540-19A7773965E0}"/>
              </a:ext>
            </a:extLst>
          </p:cNvPr>
          <p:cNvSpPr>
            <a:spLocks noGrp="1"/>
          </p:cNvSpPr>
          <p:nvPr>
            <p:ph type="title"/>
          </p:nvPr>
        </p:nvSpPr>
        <p:spPr/>
        <p:txBody>
          <a:bodyPr/>
          <a:lstStyle/>
          <a:p>
            <a:endParaRPr lang="en-US" altLang="en-US"/>
          </a:p>
        </p:txBody>
      </p:sp>
      <p:sp>
        <p:nvSpPr>
          <p:cNvPr id="163843" name="Content Placeholder 2">
            <a:extLst>
              <a:ext uri="{FF2B5EF4-FFF2-40B4-BE49-F238E27FC236}">
                <a16:creationId xmlns:a16="http://schemas.microsoft.com/office/drawing/2014/main" id="{612E19F2-1558-492E-82C7-3729516C94BF}"/>
              </a:ext>
            </a:extLst>
          </p:cNvPr>
          <p:cNvSpPr>
            <a:spLocks noGrp="1"/>
          </p:cNvSpPr>
          <p:nvPr>
            <p:ph idx="1"/>
          </p:nvPr>
        </p:nvSpPr>
        <p:spPr>
          <a:xfrm>
            <a:off x="152400" y="1066800"/>
            <a:ext cx="7696200" cy="5105400"/>
          </a:xfrm>
        </p:spPr>
        <p:txBody>
          <a:bodyPr/>
          <a:lstStyle/>
          <a:p>
            <a:pPr marL="0" indent="0">
              <a:buFontTx/>
              <a:buNone/>
              <a:defRPr/>
            </a:pPr>
            <a:r>
              <a:rPr lang="en-US" altLang="en-US" sz="2800" b="1" u="sng" dirty="0">
                <a:latin typeface="Times New Roman" pitchFamily="18" charset="0"/>
                <a:cs typeface="Times New Roman" pitchFamily="18" charset="0"/>
              </a:rPr>
              <a:t>Women of reproductive age.</a:t>
            </a:r>
            <a:endParaRPr lang="en-US" altLang="en-US" sz="2800" dirty="0">
              <a:latin typeface="Times New Roman" pitchFamily="18" charset="0"/>
              <a:cs typeface="Times New Roman" pitchFamily="18" charset="0"/>
            </a:endParaRPr>
          </a:p>
          <a:p>
            <a:pPr>
              <a:defRPr/>
            </a:pPr>
            <a:r>
              <a:rPr lang="en-US" altLang="en-US" sz="2800" dirty="0">
                <a:latin typeface="Times New Roman" pitchFamily="18" charset="0"/>
                <a:cs typeface="Times New Roman" pitchFamily="18" charset="0"/>
              </a:rPr>
              <a:t> Daily dose of 5000I.U or a weekly dose of 25000 I.U</a:t>
            </a:r>
          </a:p>
          <a:p>
            <a:pPr marL="0" indent="0">
              <a:buFontTx/>
              <a:buNone/>
              <a:defRPr/>
            </a:pPr>
            <a:r>
              <a:rPr lang="en-US" altLang="en-US" sz="2800" b="1" u="sng" dirty="0">
                <a:latin typeface="Times New Roman" pitchFamily="18" charset="0"/>
                <a:cs typeface="Times New Roman" pitchFamily="18" charset="0"/>
              </a:rPr>
              <a:t>Pregnant women</a:t>
            </a:r>
            <a:endParaRPr lang="en-US" altLang="en-US" sz="2800" dirty="0">
              <a:latin typeface="Times New Roman" pitchFamily="18" charset="0"/>
              <a:cs typeface="Times New Roman" pitchFamily="18" charset="0"/>
            </a:endParaRPr>
          </a:p>
          <a:p>
            <a:pPr>
              <a:defRPr/>
            </a:pPr>
            <a:r>
              <a:rPr lang="en-US" altLang="en-US" sz="2800" dirty="0">
                <a:latin typeface="Times New Roman" pitchFamily="18" charset="0"/>
                <a:cs typeface="Times New Roman" pitchFamily="18" charset="0"/>
              </a:rPr>
              <a:t>Diet rich in Vitamin and small doses of 40000I.U /25000 I.U weekly.</a:t>
            </a:r>
          </a:p>
          <a:p>
            <a:pPr marL="0" indent="0">
              <a:buFontTx/>
              <a:buNone/>
              <a:defRPr/>
            </a:pPr>
            <a:r>
              <a:rPr lang="en-US" altLang="en-US" sz="2800" b="1" u="sng" dirty="0">
                <a:latin typeface="Times New Roman" pitchFamily="18" charset="0"/>
                <a:cs typeface="Times New Roman" pitchFamily="18" charset="0"/>
              </a:rPr>
              <a:t>High risk groups</a:t>
            </a:r>
            <a:endParaRPr lang="en-US" altLang="en-US" sz="2800" dirty="0">
              <a:latin typeface="Times New Roman" pitchFamily="18" charset="0"/>
              <a:cs typeface="Times New Roman" pitchFamily="18" charset="0"/>
            </a:endParaRPr>
          </a:p>
          <a:p>
            <a:pPr>
              <a:defRPr/>
            </a:pPr>
            <a:r>
              <a:rPr lang="en-US" altLang="en-US" sz="2800" dirty="0">
                <a:latin typeface="Times New Roman" pitchFamily="18" charset="0"/>
                <a:cs typeface="Times New Roman" pitchFamily="18" charset="0"/>
              </a:rPr>
              <a:t>Infants with severe protein energy malnutrition, measles, diarrhoeal, respiratory disease, chicken pox and serious infections the risk of vitamin A deficiency.</a:t>
            </a:r>
          </a:p>
          <a:p>
            <a:pPr>
              <a:defRPr/>
            </a:pPr>
            <a:endParaRPr lang="en-US" altLang="en-US" sz="2800" dirty="0">
              <a:latin typeface="Times New Roman" pitchFamily="18" charset="0"/>
              <a:cs typeface="Times New Roman" pitchFamily="18" charset="0"/>
            </a:endParaRPr>
          </a:p>
        </p:txBody>
      </p:sp>
      <p:sp>
        <p:nvSpPr>
          <p:cNvPr id="167940" name="Date Placeholder 3">
            <a:extLst>
              <a:ext uri="{FF2B5EF4-FFF2-40B4-BE49-F238E27FC236}">
                <a16:creationId xmlns:a16="http://schemas.microsoft.com/office/drawing/2014/main" id="{BA18B3C8-7CEE-461F-AA86-CC415006F90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F14846F-53DB-425A-870E-6CED2285E86C}" type="datetime2">
              <a:rPr lang="en-US" altLang="en-US" sz="1400" smtClean="0"/>
              <a:pPr>
                <a:spcBef>
                  <a:spcPct val="0"/>
                </a:spcBef>
                <a:buClrTx/>
                <a:buFontTx/>
                <a:buNone/>
              </a:pPr>
              <a:t>Thursday, September 3, 2020</a:t>
            </a:fld>
            <a:endParaRPr lang="en-US" altLang="en-US" sz="1400"/>
          </a:p>
        </p:txBody>
      </p:sp>
      <p:sp>
        <p:nvSpPr>
          <p:cNvPr id="167941" name="Footer Placeholder 4">
            <a:extLst>
              <a:ext uri="{FF2B5EF4-FFF2-40B4-BE49-F238E27FC236}">
                <a16:creationId xmlns:a16="http://schemas.microsoft.com/office/drawing/2014/main" id="{23324A67-0ECA-495A-944C-985FE65C677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67942" name="Slide Number Placeholder 1">
            <a:extLst>
              <a:ext uri="{FF2B5EF4-FFF2-40B4-BE49-F238E27FC236}">
                <a16:creationId xmlns:a16="http://schemas.microsoft.com/office/drawing/2014/main" id="{D200C004-DCC8-4245-ADD5-77F96B21665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675C29B1-2154-47AB-86A1-440CB5C5B91B}" type="slidenum">
              <a:rPr lang="en-US" altLang="en-US" sz="1400">
                <a:solidFill>
                  <a:schemeClr val="bg1"/>
                </a:solidFill>
              </a:rPr>
              <a:pPr>
                <a:spcBef>
                  <a:spcPct val="0"/>
                </a:spcBef>
                <a:buClrTx/>
                <a:buFontTx/>
                <a:buNone/>
              </a:pPr>
              <a:t>160</a:t>
            </a:fld>
            <a:endParaRPr lang="en-US" altLang="en-US" sz="1400">
              <a:solidFill>
                <a:schemeClr val="bg1"/>
              </a:solidFill>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a:extLst>
              <a:ext uri="{FF2B5EF4-FFF2-40B4-BE49-F238E27FC236}">
                <a16:creationId xmlns:a16="http://schemas.microsoft.com/office/drawing/2014/main" id="{FC429F96-BD31-4AF2-8B25-A6F4AACCCB31}"/>
              </a:ext>
            </a:extLst>
          </p:cNvPr>
          <p:cNvSpPr>
            <a:spLocks noGrp="1"/>
          </p:cNvSpPr>
          <p:nvPr>
            <p:ph type="title"/>
          </p:nvPr>
        </p:nvSpPr>
        <p:spPr/>
        <p:txBody>
          <a:bodyPr/>
          <a:lstStyle/>
          <a:p>
            <a:endParaRPr lang="en-US" altLang="en-US"/>
          </a:p>
        </p:txBody>
      </p:sp>
      <p:sp>
        <p:nvSpPr>
          <p:cNvPr id="158723" name="Content Placeholder 2">
            <a:extLst>
              <a:ext uri="{FF2B5EF4-FFF2-40B4-BE49-F238E27FC236}">
                <a16:creationId xmlns:a16="http://schemas.microsoft.com/office/drawing/2014/main" id="{527AADB0-19D4-4B91-8E01-E940A8A344D0}"/>
              </a:ext>
            </a:extLst>
          </p:cNvPr>
          <p:cNvSpPr>
            <a:spLocks noGrp="1"/>
          </p:cNvSpPr>
          <p:nvPr>
            <p:ph idx="1"/>
          </p:nvPr>
        </p:nvSpPr>
        <p:spPr>
          <a:xfrm>
            <a:off x="152400" y="1143000"/>
            <a:ext cx="7696200" cy="5029200"/>
          </a:xfrm>
        </p:spPr>
        <p:txBody>
          <a:bodyPr/>
          <a:lstStyle/>
          <a:p>
            <a:pPr marL="0" indent="0">
              <a:buFontTx/>
              <a:buNone/>
              <a:defRPr/>
            </a:pPr>
            <a:r>
              <a:rPr lang="en-US" altLang="en-US" b="1" u="sng" dirty="0">
                <a:latin typeface="Times New Roman" pitchFamily="18" charset="0"/>
                <a:cs typeface="Times New Roman" pitchFamily="18" charset="0"/>
              </a:rPr>
              <a:t>Prevention for high risk groups</a:t>
            </a:r>
            <a:endParaRPr lang="en-US" altLang="en-US" dirty="0">
              <a:latin typeface="Times New Roman" pitchFamily="18" charset="0"/>
              <a:cs typeface="Times New Roman" pitchFamily="18" charset="0"/>
            </a:endParaRPr>
          </a:p>
          <a:p>
            <a:pPr>
              <a:defRPr/>
            </a:pPr>
            <a:r>
              <a:rPr lang="en-US" altLang="en-US" dirty="0">
                <a:latin typeface="Times New Roman" pitchFamily="18" charset="0"/>
                <a:cs typeface="Times New Roman" pitchFamily="18" charset="0"/>
              </a:rPr>
              <a:t>Infants&lt;6 months of age 50000 I.U</a:t>
            </a:r>
          </a:p>
          <a:p>
            <a:pPr>
              <a:defRPr/>
            </a:pPr>
            <a:r>
              <a:rPr lang="en-US" altLang="en-US" dirty="0">
                <a:latin typeface="Times New Roman" pitchFamily="18" charset="0"/>
                <a:cs typeface="Times New Roman" pitchFamily="18" charset="0"/>
              </a:rPr>
              <a:t>6-12 months 100,000 I.U</a:t>
            </a:r>
          </a:p>
          <a:p>
            <a:pPr>
              <a:defRPr/>
            </a:pPr>
            <a:r>
              <a:rPr lang="en-US" altLang="en-US" dirty="0">
                <a:latin typeface="Times New Roman" pitchFamily="18" charset="0"/>
                <a:cs typeface="Times New Roman" pitchFamily="18" charset="0"/>
              </a:rPr>
              <a:t>&gt;one year 200,000 I.U</a:t>
            </a:r>
          </a:p>
          <a:p>
            <a:pPr marL="0" indent="0">
              <a:buFontTx/>
              <a:buNone/>
              <a:defRPr/>
            </a:pPr>
            <a:r>
              <a:rPr lang="en-US" altLang="en-US" b="1" u="sng" dirty="0">
                <a:latin typeface="Times New Roman" pitchFamily="18" charset="0"/>
                <a:cs typeface="Times New Roman" pitchFamily="18" charset="0"/>
              </a:rPr>
              <a:t>Supply</a:t>
            </a:r>
            <a:endParaRPr lang="en-US" altLang="en-US" dirty="0">
              <a:latin typeface="Times New Roman" pitchFamily="18" charset="0"/>
              <a:cs typeface="Times New Roman" pitchFamily="18" charset="0"/>
            </a:endParaRPr>
          </a:p>
          <a:p>
            <a:pPr>
              <a:defRPr/>
            </a:pPr>
            <a:r>
              <a:rPr lang="en-US" altLang="en-US" dirty="0">
                <a:latin typeface="Times New Roman" pitchFamily="18" charset="0"/>
                <a:cs typeface="Times New Roman" pitchFamily="18" charset="0"/>
              </a:rPr>
              <a:t>Soft gelatin capsules </a:t>
            </a:r>
            <a:r>
              <a:rPr lang="en-US" altLang="en-US" dirty="0" err="1">
                <a:latin typeface="Times New Roman" pitchFamily="18" charset="0"/>
                <a:cs typeface="Times New Roman" pitchFamily="18" charset="0"/>
              </a:rPr>
              <a:t>e.g</a:t>
            </a:r>
            <a:r>
              <a:rPr lang="en-US" altLang="en-US" dirty="0">
                <a:latin typeface="Times New Roman" pitchFamily="18" charset="0"/>
                <a:cs typeface="Times New Roman" pitchFamily="18" charset="0"/>
              </a:rPr>
              <a:t> 200000I.U of vitamin A +40 I.U of vitamin E</a:t>
            </a:r>
          </a:p>
          <a:p>
            <a:pPr>
              <a:defRPr/>
            </a:pPr>
            <a:r>
              <a:rPr lang="en-US" altLang="en-US" dirty="0">
                <a:latin typeface="Times New Roman" pitchFamily="18" charset="0"/>
                <a:cs typeface="Times New Roman" pitchFamily="18" charset="0"/>
              </a:rPr>
              <a:t>Sugar coated tablets with 10000 I.U of vitamin A for pregnant and fertile women.</a:t>
            </a:r>
          </a:p>
          <a:p>
            <a:pPr>
              <a:defRPr/>
            </a:pPr>
            <a:endParaRPr lang="en-US" altLang="en-US" dirty="0"/>
          </a:p>
        </p:txBody>
      </p:sp>
      <p:sp>
        <p:nvSpPr>
          <p:cNvPr id="168964" name="Date Placeholder 3">
            <a:extLst>
              <a:ext uri="{FF2B5EF4-FFF2-40B4-BE49-F238E27FC236}">
                <a16:creationId xmlns:a16="http://schemas.microsoft.com/office/drawing/2014/main" id="{65F4D612-A8C0-42BC-BE26-73DF2AA8675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F27B2D79-D692-4776-ACD8-E2EC50C22846}" type="datetime2">
              <a:rPr lang="en-US" altLang="en-US" sz="1400" smtClean="0"/>
              <a:pPr>
                <a:spcBef>
                  <a:spcPct val="0"/>
                </a:spcBef>
                <a:buClrTx/>
                <a:buFontTx/>
                <a:buNone/>
              </a:pPr>
              <a:t>Thursday, September 3, 2020</a:t>
            </a:fld>
            <a:endParaRPr lang="en-US" altLang="en-US" sz="1400"/>
          </a:p>
        </p:txBody>
      </p:sp>
      <p:sp>
        <p:nvSpPr>
          <p:cNvPr id="168965" name="Footer Placeholder 4">
            <a:extLst>
              <a:ext uri="{FF2B5EF4-FFF2-40B4-BE49-F238E27FC236}">
                <a16:creationId xmlns:a16="http://schemas.microsoft.com/office/drawing/2014/main" id="{9E5D3C77-24B7-4E6B-9180-05B159AA0EA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68966" name="Slide Number Placeholder 1">
            <a:extLst>
              <a:ext uri="{FF2B5EF4-FFF2-40B4-BE49-F238E27FC236}">
                <a16:creationId xmlns:a16="http://schemas.microsoft.com/office/drawing/2014/main" id="{A3EDD3A5-1F67-4F11-BF57-6209B7F38F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C1F0A6F7-DC1B-458F-B26A-0ED2BA75636E}" type="slidenum">
              <a:rPr lang="en-US" altLang="en-US" sz="1400">
                <a:solidFill>
                  <a:schemeClr val="bg1"/>
                </a:solidFill>
              </a:rPr>
              <a:pPr>
                <a:spcBef>
                  <a:spcPct val="0"/>
                </a:spcBef>
                <a:buClrTx/>
                <a:buFontTx/>
                <a:buNone/>
              </a:pPr>
              <a:t>161</a:t>
            </a:fld>
            <a:endParaRPr lang="en-US" altLang="en-US" sz="1400">
              <a:solidFill>
                <a:schemeClr val="bg1"/>
              </a:solidFill>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a:extLst>
              <a:ext uri="{FF2B5EF4-FFF2-40B4-BE49-F238E27FC236}">
                <a16:creationId xmlns:a16="http://schemas.microsoft.com/office/drawing/2014/main" id="{2E751C10-6826-4598-AFDD-BA597C6144F5}"/>
              </a:ext>
            </a:extLst>
          </p:cNvPr>
          <p:cNvSpPr>
            <a:spLocks noGrp="1"/>
          </p:cNvSpPr>
          <p:nvPr>
            <p:ph type="title"/>
          </p:nvPr>
        </p:nvSpPr>
        <p:spPr/>
        <p:txBody>
          <a:bodyPr/>
          <a:lstStyle/>
          <a:p>
            <a:br>
              <a:rPr lang="en-US" altLang="en-US" b="1"/>
            </a:br>
            <a:r>
              <a:rPr lang="en-US" altLang="en-US" b="1"/>
              <a:t>2. VITAMIN C DEFICIENCY   </a:t>
            </a:r>
            <a:br>
              <a:rPr lang="en-US" altLang="en-US" b="1"/>
            </a:br>
            <a:r>
              <a:rPr lang="en-US" altLang="en-US" b="1"/>
              <a:t>     (SCURVY)</a:t>
            </a:r>
            <a:br>
              <a:rPr lang="en-US" altLang="en-US"/>
            </a:br>
            <a:endParaRPr lang="en-US" altLang="en-US"/>
          </a:p>
        </p:txBody>
      </p:sp>
      <p:sp>
        <p:nvSpPr>
          <p:cNvPr id="3" name="Content Placeholder 2">
            <a:extLst>
              <a:ext uri="{FF2B5EF4-FFF2-40B4-BE49-F238E27FC236}">
                <a16:creationId xmlns:a16="http://schemas.microsoft.com/office/drawing/2014/main" id="{0E5DAF7C-F8B5-4362-BF5C-F36ACDE294DF}"/>
              </a:ext>
            </a:extLst>
          </p:cNvPr>
          <p:cNvSpPr>
            <a:spLocks noGrp="1"/>
          </p:cNvSpPr>
          <p:nvPr>
            <p:ph idx="1"/>
          </p:nvPr>
        </p:nvSpPr>
        <p:spPr/>
        <p:txBody>
          <a:bodyPr/>
          <a:lstStyle/>
          <a:p>
            <a:pPr marL="0" indent="0">
              <a:buFontTx/>
              <a:buNone/>
              <a:defRPr/>
            </a:pPr>
            <a:r>
              <a:rPr lang="en-US" b="1" dirty="0"/>
              <a:t>      CAUSES</a:t>
            </a:r>
            <a:endParaRPr lang="en-US" dirty="0"/>
          </a:p>
          <a:p>
            <a:pPr>
              <a:defRPr/>
            </a:pPr>
            <a:r>
              <a:rPr lang="en-US" dirty="0">
                <a:latin typeface="Times New Roman" panose="02020603050405020304" pitchFamily="18" charset="0"/>
                <a:cs typeface="Times New Roman" panose="02020603050405020304" pitchFamily="18" charset="0"/>
              </a:rPr>
              <a:t>Inadequate intake of food rich in ascorbic acid e.g. fresh fruits and green leafy vegetables. Prevalence is higher among pregnant, lactating women and adolescents male. Vitamin C favors absorption of iron.</a:t>
            </a:r>
          </a:p>
          <a:p>
            <a:pPr>
              <a:defRPr/>
            </a:pPr>
            <a:endParaRPr lang="en-US" dirty="0"/>
          </a:p>
        </p:txBody>
      </p:sp>
      <p:sp>
        <p:nvSpPr>
          <p:cNvPr id="169988" name="Date Placeholder 3">
            <a:extLst>
              <a:ext uri="{FF2B5EF4-FFF2-40B4-BE49-F238E27FC236}">
                <a16:creationId xmlns:a16="http://schemas.microsoft.com/office/drawing/2014/main" id="{EF4D56BF-C045-45EA-8482-B7C620C7FCE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0562B81F-D640-47FD-8A62-847B50A8B164}" type="datetime2">
              <a:rPr lang="en-US" altLang="en-US" sz="1400" smtClean="0"/>
              <a:pPr>
                <a:spcBef>
                  <a:spcPct val="0"/>
                </a:spcBef>
                <a:buClrTx/>
                <a:buFontTx/>
                <a:buNone/>
              </a:pPr>
              <a:t>Thursday, September 3, 2020</a:t>
            </a:fld>
            <a:endParaRPr lang="en-US" altLang="en-US" sz="1400"/>
          </a:p>
        </p:txBody>
      </p:sp>
      <p:sp>
        <p:nvSpPr>
          <p:cNvPr id="169989" name="Footer Placeholder 4">
            <a:extLst>
              <a:ext uri="{FF2B5EF4-FFF2-40B4-BE49-F238E27FC236}">
                <a16:creationId xmlns:a16="http://schemas.microsoft.com/office/drawing/2014/main" id="{62A1AD32-5DEB-4938-B745-8DBA20204790}"/>
              </a:ext>
            </a:extLst>
          </p:cNvPr>
          <p:cNvSpPr>
            <a:spLocks noGrp="1"/>
          </p:cNvSpPr>
          <p:nvPr>
            <p:ph type="ftr" sz="quarter" idx="11"/>
          </p:nvPr>
        </p:nvSpPr>
        <p:spPr>
          <a:xfrm>
            <a:off x="2651125" y="6459538"/>
            <a:ext cx="2895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69990" name="Slide Number Placeholder 1">
            <a:extLst>
              <a:ext uri="{FF2B5EF4-FFF2-40B4-BE49-F238E27FC236}">
                <a16:creationId xmlns:a16="http://schemas.microsoft.com/office/drawing/2014/main" id="{672F6852-43F3-4101-B9A6-E3FF6A1C6A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6C824881-08BA-4485-9E0B-F4B01033F1A7}" type="slidenum">
              <a:rPr lang="en-US" altLang="en-US" sz="1400">
                <a:solidFill>
                  <a:schemeClr val="bg1"/>
                </a:solidFill>
              </a:rPr>
              <a:pPr>
                <a:spcBef>
                  <a:spcPct val="0"/>
                </a:spcBef>
                <a:buClrTx/>
                <a:buFontTx/>
                <a:buNone/>
              </a:pPr>
              <a:t>162</a:t>
            </a:fld>
            <a:endParaRPr lang="en-US" altLang="en-US" sz="1400">
              <a:solidFill>
                <a:schemeClr val="bg1"/>
              </a:solidFill>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a:extLst>
              <a:ext uri="{FF2B5EF4-FFF2-40B4-BE49-F238E27FC236}">
                <a16:creationId xmlns:a16="http://schemas.microsoft.com/office/drawing/2014/main" id="{45C301F8-B452-4FCA-8968-4C918BF47BE7}"/>
              </a:ext>
            </a:extLst>
          </p:cNvPr>
          <p:cNvSpPr>
            <a:spLocks noGrp="1"/>
          </p:cNvSpPr>
          <p:nvPr>
            <p:ph type="title"/>
          </p:nvPr>
        </p:nvSpPr>
        <p:spPr/>
        <p:txBody>
          <a:bodyPr/>
          <a:lstStyle/>
          <a:p>
            <a:r>
              <a:rPr lang="en-US" altLang="en-US" b="1"/>
              <a:t>Signs and symptoms</a:t>
            </a:r>
            <a:endParaRPr lang="en-US" altLang="en-US"/>
          </a:p>
        </p:txBody>
      </p:sp>
      <p:sp>
        <p:nvSpPr>
          <p:cNvPr id="171011" name="Content Placeholder 2">
            <a:extLst>
              <a:ext uri="{FF2B5EF4-FFF2-40B4-BE49-F238E27FC236}">
                <a16:creationId xmlns:a16="http://schemas.microsoft.com/office/drawing/2014/main" id="{37622C91-E4B5-4F0F-BEE0-0F02A8108699}"/>
              </a:ext>
            </a:extLst>
          </p:cNvPr>
          <p:cNvSpPr>
            <a:spLocks noGrp="1"/>
          </p:cNvSpPr>
          <p:nvPr>
            <p:ph idx="1"/>
          </p:nvPr>
        </p:nvSpPr>
        <p:spPr/>
        <p:txBody>
          <a:bodyPr/>
          <a:lstStyle/>
          <a:p>
            <a:r>
              <a:rPr lang="en-US" altLang="en-US">
                <a:latin typeface="Times New Roman" panose="02020603050405020304" pitchFamily="18" charset="0"/>
                <a:cs typeface="Times New Roman" panose="02020603050405020304" pitchFamily="18" charset="0"/>
              </a:rPr>
              <a:t>Bleeding and swollen gums especially between teeth</a:t>
            </a:r>
          </a:p>
          <a:p>
            <a:r>
              <a:rPr lang="en-US" altLang="en-US">
                <a:latin typeface="Times New Roman" panose="02020603050405020304" pitchFamily="18" charset="0"/>
                <a:cs typeface="Times New Roman" panose="02020603050405020304" pitchFamily="18" charset="0"/>
              </a:rPr>
              <a:t>Swollen and painful joints especially of the knees, hips and elbow</a:t>
            </a:r>
          </a:p>
          <a:p>
            <a:r>
              <a:rPr lang="en-US" altLang="en-US">
                <a:latin typeface="Times New Roman" panose="02020603050405020304" pitchFamily="18" charset="0"/>
                <a:cs typeface="Times New Roman" panose="02020603050405020304" pitchFamily="18" charset="0"/>
              </a:rPr>
              <a:t>Easy bruising</a:t>
            </a:r>
          </a:p>
          <a:p>
            <a:r>
              <a:rPr lang="en-US" altLang="en-US">
                <a:latin typeface="Times New Roman" panose="02020603050405020304" pitchFamily="18" charset="0"/>
                <a:cs typeface="Times New Roman" panose="02020603050405020304" pitchFamily="18" charset="0"/>
              </a:rPr>
              <a:t>Anemia</a:t>
            </a:r>
          </a:p>
          <a:p>
            <a:r>
              <a:rPr lang="en-US" altLang="en-US">
                <a:latin typeface="Times New Roman" panose="02020603050405020304" pitchFamily="18" charset="0"/>
                <a:cs typeface="Times New Roman" panose="02020603050405020304" pitchFamily="18" charset="0"/>
              </a:rPr>
              <a:t>Gingivitis due to bleeding</a:t>
            </a:r>
          </a:p>
          <a:p>
            <a:r>
              <a:rPr lang="en-US" altLang="en-US">
                <a:latin typeface="Times New Roman" panose="02020603050405020304" pitchFamily="18" charset="0"/>
                <a:cs typeface="Times New Roman" panose="02020603050405020304" pitchFamily="18" charset="0"/>
              </a:rPr>
              <a:t>Sub periostal hemorrhages leadin</a:t>
            </a:r>
            <a:r>
              <a:rPr lang="en-US" altLang="en-US"/>
              <a:t>g to pseudo paralysis.</a:t>
            </a:r>
          </a:p>
          <a:p>
            <a:endParaRPr lang="en-US" altLang="en-US"/>
          </a:p>
        </p:txBody>
      </p:sp>
      <p:sp>
        <p:nvSpPr>
          <p:cNvPr id="171012" name="Date Placeholder 3">
            <a:extLst>
              <a:ext uri="{FF2B5EF4-FFF2-40B4-BE49-F238E27FC236}">
                <a16:creationId xmlns:a16="http://schemas.microsoft.com/office/drawing/2014/main" id="{2A0FEF0E-8BE7-42DD-9EF8-9BA6188B6B3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E40CF78E-A7A4-4CC9-ACC7-55EF2C2FA2A8}" type="datetime2">
              <a:rPr lang="en-US" altLang="en-US" sz="1400" smtClean="0"/>
              <a:pPr>
                <a:spcBef>
                  <a:spcPct val="0"/>
                </a:spcBef>
                <a:buClrTx/>
                <a:buFontTx/>
                <a:buNone/>
              </a:pPr>
              <a:t>Thursday, September 3, 2020</a:t>
            </a:fld>
            <a:endParaRPr lang="en-US" altLang="en-US" sz="1400"/>
          </a:p>
        </p:txBody>
      </p:sp>
      <p:sp>
        <p:nvSpPr>
          <p:cNvPr id="171013" name="Footer Placeholder 4">
            <a:extLst>
              <a:ext uri="{FF2B5EF4-FFF2-40B4-BE49-F238E27FC236}">
                <a16:creationId xmlns:a16="http://schemas.microsoft.com/office/drawing/2014/main" id="{31AF087E-4732-4885-BD09-B93DC1762EC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71014" name="Slide Number Placeholder 1">
            <a:extLst>
              <a:ext uri="{FF2B5EF4-FFF2-40B4-BE49-F238E27FC236}">
                <a16:creationId xmlns:a16="http://schemas.microsoft.com/office/drawing/2014/main" id="{09B58EB6-9CF3-4267-8AC3-A8C6E130EE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609C9AD-DE22-4AC4-A40F-EEA190C5456B}" type="slidenum">
              <a:rPr lang="en-US" altLang="en-US" sz="1400">
                <a:solidFill>
                  <a:schemeClr val="bg1"/>
                </a:solidFill>
              </a:rPr>
              <a:pPr>
                <a:spcBef>
                  <a:spcPct val="0"/>
                </a:spcBef>
                <a:buClrTx/>
                <a:buFontTx/>
                <a:buNone/>
              </a:pPr>
              <a:t>163</a:t>
            </a:fld>
            <a:endParaRPr lang="en-US" altLang="en-US" sz="1400">
              <a:solidFill>
                <a:schemeClr val="bg1"/>
              </a:solidFill>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a:extLst>
              <a:ext uri="{FF2B5EF4-FFF2-40B4-BE49-F238E27FC236}">
                <a16:creationId xmlns:a16="http://schemas.microsoft.com/office/drawing/2014/main" id="{CD49EB90-25EB-4714-B63C-C1557F2F6C19}"/>
              </a:ext>
            </a:extLst>
          </p:cNvPr>
          <p:cNvSpPr>
            <a:spLocks noGrp="1"/>
          </p:cNvSpPr>
          <p:nvPr>
            <p:ph type="title"/>
          </p:nvPr>
        </p:nvSpPr>
        <p:spPr/>
        <p:txBody>
          <a:bodyPr/>
          <a:lstStyle/>
          <a:p>
            <a:endParaRPr lang="en-US" altLang="en-US"/>
          </a:p>
        </p:txBody>
      </p:sp>
      <p:sp>
        <p:nvSpPr>
          <p:cNvPr id="161795" name="Content Placeholder 2">
            <a:extLst>
              <a:ext uri="{FF2B5EF4-FFF2-40B4-BE49-F238E27FC236}">
                <a16:creationId xmlns:a16="http://schemas.microsoft.com/office/drawing/2014/main" id="{21DAEE0A-051B-441E-BDC1-771E184402B9}"/>
              </a:ext>
            </a:extLst>
          </p:cNvPr>
          <p:cNvSpPr>
            <a:spLocks noGrp="1"/>
          </p:cNvSpPr>
          <p:nvPr>
            <p:ph idx="1"/>
          </p:nvPr>
        </p:nvSpPr>
        <p:spPr>
          <a:xfrm>
            <a:off x="152400" y="1219200"/>
            <a:ext cx="7696200" cy="4953000"/>
          </a:xfrm>
        </p:spPr>
        <p:txBody>
          <a:bodyPr/>
          <a:lstStyle/>
          <a:p>
            <a:pPr marL="0" indent="0">
              <a:buFontTx/>
              <a:buNone/>
              <a:defRPr/>
            </a:pPr>
            <a:r>
              <a:rPr lang="en-US" altLang="en-US" b="1" dirty="0"/>
              <a:t>Prevention </a:t>
            </a:r>
            <a:endParaRPr lang="en-US" altLang="en-US" dirty="0"/>
          </a:p>
          <a:p>
            <a:pPr>
              <a:defRPr/>
            </a:pPr>
            <a:r>
              <a:rPr lang="en-US" altLang="en-US" dirty="0"/>
              <a:t>At least 10mg of vitamin C daily in diet e.g. 15mls of fresh citrus juice, </a:t>
            </a:r>
            <a:r>
              <a:rPr lang="en-US" altLang="en-US" dirty="0" err="1"/>
              <a:t>aquarter</a:t>
            </a:r>
            <a:r>
              <a:rPr lang="en-US" altLang="en-US" dirty="0"/>
              <a:t> of an orange, small fresh tomato, and 20g of green leafy vegetables, fresh milk from cows, goats and camels contain good amount of vitamin C</a:t>
            </a:r>
          </a:p>
          <a:p>
            <a:pPr marL="0" indent="0">
              <a:buFontTx/>
              <a:buNone/>
              <a:defRPr/>
            </a:pPr>
            <a:r>
              <a:rPr lang="en-US" altLang="en-US" b="1" dirty="0"/>
              <a:t>Treatment</a:t>
            </a:r>
            <a:endParaRPr lang="en-US" altLang="en-US" dirty="0"/>
          </a:p>
          <a:p>
            <a:pPr>
              <a:defRPr/>
            </a:pPr>
            <a:r>
              <a:rPr lang="en-US" altLang="en-US" dirty="0"/>
              <a:t>1g of ascorbic acid daily for 2-3 weeks.</a:t>
            </a:r>
          </a:p>
          <a:p>
            <a:pPr>
              <a:defRPr/>
            </a:pPr>
            <a:endParaRPr lang="en-US" altLang="en-US" dirty="0"/>
          </a:p>
        </p:txBody>
      </p:sp>
      <p:sp>
        <p:nvSpPr>
          <p:cNvPr id="172036" name="Date Placeholder 3">
            <a:extLst>
              <a:ext uri="{FF2B5EF4-FFF2-40B4-BE49-F238E27FC236}">
                <a16:creationId xmlns:a16="http://schemas.microsoft.com/office/drawing/2014/main" id="{091A067F-C2B0-4E90-8B45-DC9E68D35AB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CEADF4FE-B34D-4377-B263-9FC026F6D7FC}" type="datetime2">
              <a:rPr lang="en-US" altLang="en-US" sz="1400" smtClean="0"/>
              <a:pPr>
                <a:spcBef>
                  <a:spcPct val="0"/>
                </a:spcBef>
                <a:buClrTx/>
                <a:buFontTx/>
                <a:buNone/>
              </a:pPr>
              <a:t>Thursday, September 3, 2020</a:t>
            </a:fld>
            <a:endParaRPr lang="en-US" altLang="en-US" sz="1400"/>
          </a:p>
        </p:txBody>
      </p:sp>
      <p:sp>
        <p:nvSpPr>
          <p:cNvPr id="172037" name="Footer Placeholder 4">
            <a:extLst>
              <a:ext uri="{FF2B5EF4-FFF2-40B4-BE49-F238E27FC236}">
                <a16:creationId xmlns:a16="http://schemas.microsoft.com/office/drawing/2014/main" id="{A2326124-4102-452F-9CE7-77186AED92BE}"/>
              </a:ext>
            </a:extLst>
          </p:cNvPr>
          <p:cNvSpPr>
            <a:spLocks noGrp="1"/>
          </p:cNvSpPr>
          <p:nvPr>
            <p:ph type="ftr" sz="quarter" idx="11"/>
          </p:nvPr>
        </p:nvSpPr>
        <p:spPr>
          <a:xfrm>
            <a:off x="2794000" y="6477000"/>
            <a:ext cx="2895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72038" name="Slide Number Placeholder 1">
            <a:extLst>
              <a:ext uri="{FF2B5EF4-FFF2-40B4-BE49-F238E27FC236}">
                <a16:creationId xmlns:a16="http://schemas.microsoft.com/office/drawing/2014/main" id="{B9192B70-7C17-4DFA-90DB-B542F7F7BD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DDAF738-430B-462F-853A-674328EA7308}" type="slidenum">
              <a:rPr lang="en-US" altLang="en-US" sz="1400">
                <a:solidFill>
                  <a:schemeClr val="bg1"/>
                </a:solidFill>
              </a:rPr>
              <a:pPr>
                <a:spcBef>
                  <a:spcPct val="0"/>
                </a:spcBef>
                <a:buClrTx/>
                <a:buFontTx/>
                <a:buNone/>
              </a:pPr>
              <a:t>164</a:t>
            </a:fld>
            <a:endParaRPr lang="en-US" altLang="en-US" sz="1400">
              <a:solidFill>
                <a:schemeClr val="bg1"/>
              </a:solidFil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a:extLst>
              <a:ext uri="{FF2B5EF4-FFF2-40B4-BE49-F238E27FC236}">
                <a16:creationId xmlns:a16="http://schemas.microsoft.com/office/drawing/2014/main" id="{7F17CE26-89B4-4202-9B2A-1985EDF8082D}"/>
              </a:ext>
            </a:extLst>
          </p:cNvPr>
          <p:cNvSpPr>
            <a:spLocks noGrp="1"/>
          </p:cNvSpPr>
          <p:nvPr>
            <p:ph type="title"/>
          </p:nvPr>
        </p:nvSpPr>
        <p:spPr/>
        <p:txBody>
          <a:bodyPr/>
          <a:lstStyle/>
          <a:p>
            <a:r>
              <a:rPr lang="en-US" altLang="en-US" b="1"/>
              <a:t>3. VITAMIN B</a:t>
            </a:r>
            <a:r>
              <a:rPr lang="en-US" altLang="en-US" b="1" baseline="-25000"/>
              <a:t>1 </a:t>
            </a:r>
            <a:r>
              <a:rPr lang="en-US" altLang="en-US" b="1"/>
              <a:t>DEFICIENCY      (BERIBERI)</a:t>
            </a:r>
            <a:endParaRPr lang="en-US" altLang="en-US"/>
          </a:p>
        </p:txBody>
      </p:sp>
      <p:sp>
        <p:nvSpPr>
          <p:cNvPr id="162819" name="Content Placeholder 2">
            <a:extLst>
              <a:ext uri="{FF2B5EF4-FFF2-40B4-BE49-F238E27FC236}">
                <a16:creationId xmlns:a16="http://schemas.microsoft.com/office/drawing/2014/main" id="{4D739130-627E-42C9-89C5-6DEDF6DBE03D}"/>
              </a:ext>
            </a:extLst>
          </p:cNvPr>
          <p:cNvSpPr>
            <a:spLocks noGrp="1"/>
          </p:cNvSpPr>
          <p:nvPr>
            <p:ph idx="1"/>
          </p:nvPr>
        </p:nvSpPr>
        <p:spPr/>
        <p:txBody>
          <a:bodyPr/>
          <a:lstStyle/>
          <a:p>
            <a:pPr>
              <a:defRPr/>
            </a:pPr>
            <a:r>
              <a:rPr lang="en-US" altLang="en-US" sz="2800" dirty="0">
                <a:latin typeface="Times New Roman" pitchFamily="18" charset="0"/>
                <a:cs typeface="Times New Roman" pitchFamily="18" charset="0"/>
              </a:rPr>
              <a:t>Mostly common in area with polished rice, wheat and maize and occurs when energy expenditure is high e.g. in pregnant, lactating women and young active men. It is also common in alcoholism.</a:t>
            </a:r>
          </a:p>
          <a:p>
            <a:pPr marL="0" indent="0">
              <a:buFontTx/>
              <a:buNone/>
              <a:defRPr/>
            </a:pPr>
            <a:r>
              <a:rPr lang="en-US" altLang="en-US" sz="2800" b="1" dirty="0">
                <a:latin typeface="Times New Roman" pitchFamily="18" charset="0"/>
                <a:cs typeface="Times New Roman" pitchFamily="18" charset="0"/>
              </a:rPr>
              <a:t>Signs and symptoms</a:t>
            </a:r>
            <a:endParaRPr lang="en-US" altLang="en-US" sz="2800" dirty="0">
              <a:latin typeface="Times New Roman" pitchFamily="18" charset="0"/>
              <a:cs typeface="Times New Roman" pitchFamily="18" charset="0"/>
            </a:endParaRPr>
          </a:p>
          <a:p>
            <a:pPr marL="0" indent="0">
              <a:buFontTx/>
              <a:buNone/>
              <a:defRPr/>
            </a:pPr>
            <a:r>
              <a:rPr lang="en-US" altLang="en-US" sz="2800" b="1" u="sng" dirty="0">
                <a:latin typeface="Times New Roman" pitchFamily="18" charset="0"/>
                <a:cs typeface="Times New Roman" pitchFamily="18" charset="0"/>
              </a:rPr>
              <a:t>Wet form</a:t>
            </a:r>
            <a:endParaRPr lang="en-US" altLang="en-US" sz="2800" dirty="0">
              <a:latin typeface="Times New Roman" pitchFamily="18" charset="0"/>
              <a:cs typeface="Times New Roman" pitchFamily="18" charset="0"/>
            </a:endParaRPr>
          </a:p>
          <a:p>
            <a:pPr>
              <a:defRPr/>
            </a:pPr>
            <a:r>
              <a:rPr lang="en-US" altLang="en-US" sz="2800" dirty="0">
                <a:latin typeface="Times New Roman" pitchFamily="18" charset="0"/>
                <a:cs typeface="Times New Roman" pitchFamily="18" charset="0"/>
              </a:rPr>
              <a:t>Heart enlargement and failure leading to acute swelling (edema)</a:t>
            </a:r>
          </a:p>
          <a:p>
            <a:pPr>
              <a:defRPr/>
            </a:pPr>
            <a:r>
              <a:rPr lang="en-US" altLang="en-US" sz="2800" dirty="0">
                <a:latin typeface="Times New Roman" pitchFamily="18" charset="0"/>
                <a:cs typeface="Times New Roman" pitchFamily="18" charset="0"/>
              </a:rPr>
              <a:t>Increasing in breathlessness and sudden death</a:t>
            </a:r>
          </a:p>
          <a:p>
            <a:pPr>
              <a:defRPr/>
            </a:pPr>
            <a:endParaRPr lang="en-US" altLang="en-US" dirty="0"/>
          </a:p>
        </p:txBody>
      </p:sp>
      <p:sp>
        <p:nvSpPr>
          <p:cNvPr id="173060" name="Date Placeholder 3">
            <a:extLst>
              <a:ext uri="{FF2B5EF4-FFF2-40B4-BE49-F238E27FC236}">
                <a16:creationId xmlns:a16="http://schemas.microsoft.com/office/drawing/2014/main" id="{960D13A2-691A-460E-B9E0-AA31F9139B2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390378F9-74BC-41F2-8B21-4A0218B101A4}" type="datetime2">
              <a:rPr lang="en-US" altLang="en-US" sz="1400" smtClean="0"/>
              <a:pPr>
                <a:spcBef>
                  <a:spcPct val="0"/>
                </a:spcBef>
                <a:buClrTx/>
                <a:buFontTx/>
                <a:buNone/>
              </a:pPr>
              <a:t>Thursday, September 3, 2020</a:t>
            </a:fld>
            <a:endParaRPr lang="en-US" altLang="en-US" sz="1400"/>
          </a:p>
        </p:txBody>
      </p:sp>
      <p:sp>
        <p:nvSpPr>
          <p:cNvPr id="173061" name="Footer Placeholder 4">
            <a:extLst>
              <a:ext uri="{FF2B5EF4-FFF2-40B4-BE49-F238E27FC236}">
                <a16:creationId xmlns:a16="http://schemas.microsoft.com/office/drawing/2014/main" id="{6462A9F2-AA89-4AD8-9C91-AD4F870EDAA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r>
              <a:rPr lang="pt-BR" altLang="en-US" sz="1400"/>
              <a:t>DEUS OENDO Lecturer KMTC</a:t>
            </a:r>
            <a:endParaRPr lang="en-US" altLang="en-US" sz="1400"/>
          </a:p>
        </p:txBody>
      </p:sp>
      <p:sp>
        <p:nvSpPr>
          <p:cNvPr id="173062" name="Slide Number Placeholder 1">
            <a:extLst>
              <a:ext uri="{FF2B5EF4-FFF2-40B4-BE49-F238E27FC236}">
                <a16:creationId xmlns:a16="http://schemas.microsoft.com/office/drawing/2014/main" id="{F2211E31-277D-49A9-846C-CD47B3804CB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C01A502A-F240-4F4A-A6DC-E3EC496980B8}" type="slidenum">
              <a:rPr lang="en-US" altLang="en-US" sz="1400">
                <a:solidFill>
                  <a:schemeClr val="bg1"/>
                </a:solidFill>
              </a:rPr>
              <a:pPr>
                <a:spcBef>
                  <a:spcPct val="0"/>
                </a:spcBef>
                <a:buClrTx/>
                <a:buFontTx/>
                <a:buNone/>
              </a:pPr>
              <a:t>165</a:t>
            </a:fld>
            <a:endParaRPr lang="en-US" altLang="en-US" sz="1400">
              <a:solidFill>
                <a:schemeClr val="bg1"/>
              </a:solidFill>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a:extLst>
              <a:ext uri="{FF2B5EF4-FFF2-40B4-BE49-F238E27FC236}">
                <a16:creationId xmlns:a16="http://schemas.microsoft.com/office/drawing/2014/main" id="{18506E39-89FF-4D21-8AED-0DE281D8EDC8}"/>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E1F12CC6-73C1-41BD-81BC-26ECA59001AF}"/>
              </a:ext>
            </a:extLst>
          </p:cNvPr>
          <p:cNvSpPr>
            <a:spLocks noGrp="1"/>
          </p:cNvSpPr>
          <p:nvPr>
            <p:ph idx="1"/>
          </p:nvPr>
        </p:nvSpPr>
        <p:spPr/>
        <p:txBody>
          <a:bodyPr/>
          <a:lstStyle/>
          <a:p>
            <a:pPr marL="0" indent="0">
              <a:buFontTx/>
              <a:buNone/>
              <a:defRPr/>
            </a:pPr>
            <a:r>
              <a:rPr lang="en-US" sz="2800" b="1" dirty="0">
                <a:latin typeface="Times New Roman" panose="02020603050405020304" pitchFamily="18" charset="0"/>
                <a:cs typeface="Times New Roman" panose="02020603050405020304" pitchFamily="18" charset="0"/>
              </a:rPr>
              <a:t>Dry form</a:t>
            </a:r>
            <a:endParaRPr lang="en-US" sz="2800"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Weakness</a:t>
            </a:r>
          </a:p>
          <a:p>
            <a:pPr>
              <a:defRPr/>
            </a:pPr>
            <a:r>
              <a:rPr lang="en-US" dirty="0">
                <a:latin typeface="Times New Roman" panose="02020603050405020304" pitchFamily="18" charset="0"/>
                <a:cs typeface="Times New Roman" panose="02020603050405020304" pitchFamily="18" charset="0"/>
              </a:rPr>
              <a:t>Weight loss</a:t>
            </a:r>
          </a:p>
          <a:p>
            <a:pPr>
              <a:defRPr/>
            </a:pPr>
            <a:r>
              <a:rPr lang="en-US" dirty="0">
                <a:latin typeface="Times New Roman" panose="02020603050405020304" pitchFamily="18" charset="0"/>
                <a:cs typeface="Times New Roman" panose="02020603050405020304" pitchFamily="18" charset="0"/>
              </a:rPr>
              <a:t>Disturbance of sensation</a:t>
            </a:r>
          </a:p>
          <a:p>
            <a:pPr>
              <a:defRPr/>
            </a:pPr>
            <a:r>
              <a:rPr lang="en-US" dirty="0">
                <a:latin typeface="Times New Roman" panose="02020603050405020304" pitchFamily="18" charset="0"/>
                <a:cs typeface="Times New Roman" panose="02020603050405020304" pitchFamily="18" charset="0"/>
              </a:rPr>
              <a:t>Progressive ascending paralysis of the toes, fingers, and limbs.</a:t>
            </a:r>
          </a:p>
          <a:p>
            <a:pPr>
              <a:defRPr/>
            </a:pPr>
            <a:r>
              <a:rPr lang="en-US" dirty="0">
                <a:latin typeface="Times New Roman" panose="02020603050405020304" pitchFamily="18" charset="0"/>
                <a:cs typeface="Times New Roman" panose="02020603050405020304" pitchFamily="18" charset="0"/>
              </a:rPr>
              <a:t>If a person can’t be able to stand up from a squatting position without support it implies beriberi, anemia, or PEM.</a:t>
            </a:r>
          </a:p>
          <a:p>
            <a:pPr>
              <a:defRPr/>
            </a:pPr>
            <a:endParaRPr lang="en-US" dirty="0"/>
          </a:p>
        </p:txBody>
      </p:sp>
      <p:sp>
        <p:nvSpPr>
          <p:cNvPr id="174084" name="Date Placeholder 3">
            <a:extLst>
              <a:ext uri="{FF2B5EF4-FFF2-40B4-BE49-F238E27FC236}">
                <a16:creationId xmlns:a16="http://schemas.microsoft.com/office/drawing/2014/main" id="{D3D13058-7DDA-4B88-9E94-9BD5D09D650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6A513C6-6DC5-4D74-9218-12CD64D029A4}" type="datetime2">
              <a:rPr lang="en-US" altLang="en-US" sz="1400" smtClean="0"/>
              <a:pPr>
                <a:spcBef>
                  <a:spcPct val="0"/>
                </a:spcBef>
                <a:buClrTx/>
                <a:buFontTx/>
                <a:buNone/>
              </a:pPr>
              <a:t>Thursday, September 3, 2020</a:t>
            </a:fld>
            <a:endParaRPr lang="en-US" altLang="en-US" sz="1400"/>
          </a:p>
        </p:txBody>
      </p:sp>
      <p:sp>
        <p:nvSpPr>
          <p:cNvPr id="174085" name="Footer Placeholder 4">
            <a:extLst>
              <a:ext uri="{FF2B5EF4-FFF2-40B4-BE49-F238E27FC236}">
                <a16:creationId xmlns:a16="http://schemas.microsoft.com/office/drawing/2014/main" id="{9D250885-BD03-4C1C-9D8F-57BA740F2A8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74086" name="Slide Number Placeholder 1">
            <a:extLst>
              <a:ext uri="{FF2B5EF4-FFF2-40B4-BE49-F238E27FC236}">
                <a16:creationId xmlns:a16="http://schemas.microsoft.com/office/drawing/2014/main" id="{A48AE569-F506-4B7A-A01A-9A233F7EFB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24B38E0C-0355-4294-A681-E91204A639C7}" type="slidenum">
              <a:rPr lang="en-US" altLang="en-US" sz="1400">
                <a:solidFill>
                  <a:schemeClr val="bg1"/>
                </a:solidFill>
              </a:rPr>
              <a:pPr>
                <a:spcBef>
                  <a:spcPct val="0"/>
                </a:spcBef>
                <a:buClrTx/>
                <a:buFontTx/>
                <a:buNone/>
              </a:pPr>
              <a:t>166</a:t>
            </a:fld>
            <a:endParaRPr lang="en-US" altLang="en-US" sz="1400">
              <a:solidFill>
                <a:schemeClr val="bg1"/>
              </a:solidFill>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07C22555-75E4-43EB-BA55-79AB9F27F665}"/>
              </a:ext>
            </a:extLst>
          </p:cNvPr>
          <p:cNvSpPr>
            <a:spLocks noGrp="1"/>
          </p:cNvSpPr>
          <p:nvPr>
            <p:ph type="title"/>
          </p:nvPr>
        </p:nvSpPr>
        <p:spPr/>
        <p:txBody>
          <a:bodyPr/>
          <a:lstStyle/>
          <a:p>
            <a:endParaRPr lang="en-US" altLang="en-US"/>
          </a:p>
        </p:txBody>
      </p:sp>
      <p:sp>
        <p:nvSpPr>
          <p:cNvPr id="164867" name="Content Placeholder 2">
            <a:extLst>
              <a:ext uri="{FF2B5EF4-FFF2-40B4-BE49-F238E27FC236}">
                <a16:creationId xmlns:a16="http://schemas.microsoft.com/office/drawing/2014/main" id="{3D630883-9364-47F8-857B-B1EE37A205C8}"/>
              </a:ext>
            </a:extLst>
          </p:cNvPr>
          <p:cNvSpPr>
            <a:spLocks noGrp="1"/>
          </p:cNvSpPr>
          <p:nvPr>
            <p:ph idx="1"/>
          </p:nvPr>
        </p:nvSpPr>
        <p:spPr/>
        <p:txBody>
          <a:bodyPr/>
          <a:lstStyle/>
          <a:p>
            <a:pPr marL="0" indent="0">
              <a:buFontTx/>
              <a:buNone/>
              <a:defRPr/>
            </a:pPr>
            <a:r>
              <a:rPr lang="en-US" altLang="en-US" b="1" u="sng" dirty="0">
                <a:latin typeface="Times New Roman" pitchFamily="18" charset="0"/>
                <a:cs typeface="Times New Roman" pitchFamily="18" charset="0"/>
              </a:rPr>
              <a:t>Infantile form</a:t>
            </a:r>
            <a:r>
              <a:rPr lang="en-US" altLang="en-US" dirty="0">
                <a:latin typeface="Times New Roman" pitchFamily="18" charset="0"/>
                <a:cs typeface="Times New Roman" pitchFamily="18" charset="0"/>
              </a:rPr>
              <a:t> </a:t>
            </a:r>
          </a:p>
          <a:p>
            <a:pPr>
              <a:defRPr/>
            </a:pPr>
            <a:r>
              <a:rPr lang="en-US" altLang="en-US" dirty="0">
                <a:latin typeface="Times New Roman" pitchFamily="18" charset="0"/>
                <a:cs typeface="Times New Roman" pitchFamily="18" charset="0"/>
              </a:rPr>
              <a:t>Occurs after an acute infection with loss of appetite, vomiting, restlessness, and </a:t>
            </a:r>
            <a:r>
              <a:rPr lang="en-US" altLang="en-US" dirty="0" err="1">
                <a:latin typeface="Times New Roman" pitchFamily="18" charset="0"/>
                <a:cs typeface="Times New Roman" pitchFamily="18" charset="0"/>
              </a:rPr>
              <a:t>palor</a:t>
            </a:r>
            <a:r>
              <a:rPr lang="en-US" altLang="en-US" dirty="0">
                <a:latin typeface="Times New Roman" pitchFamily="18" charset="0"/>
                <a:cs typeface="Times New Roman" pitchFamily="18" charset="0"/>
              </a:rPr>
              <a:t>. The infant becomes breathless, </a:t>
            </a:r>
            <a:r>
              <a:rPr lang="en-US" altLang="en-US" dirty="0" err="1">
                <a:latin typeface="Times New Roman" pitchFamily="18" charset="0"/>
                <a:cs typeface="Times New Roman" pitchFamily="18" charset="0"/>
              </a:rPr>
              <a:t>cynotic</a:t>
            </a:r>
            <a:r>
              <a:rPr lang="en-US" altLang="en-US" dirty="0">
                <a:latin typeface="Times New Roman" pitchFamily="18" charset="0"/>
                <a:cs typeface="Times New Roman" pitchFamily="18" charset="0"/>
              </a:rPr>
              <a:t> with a weak rapid pulse. In severe cases </a:t>
            </a:r>
            <a:r>
              <a:rPr lang="en-US" altLang="en-US" dirty="0" err="1">
                <a:latin typeface="Times New Roman" pitchFamily="18" charset="0"/>
                <a:cs typeface="Times New Roman" pitchFamily="18" charset="0"/>
              </a:rPr>
              <a:t>aphonia</a:t>
            </a:r>
            <a:r>
              <a:rPr lang="en-US" altLang="en-US" dirty="0">
                <a:latin typeface="Times New Roman" pitchFamily="18" charset="0"/>
                <a:cs typeface="Times New Roman" pitchFamily="18" charset="0"/>
              </a:rPr>
              <a:t> occurs. In older infants CNS signs of spasmodic contraction of facial muscles and convulsions as well as fever.</a:t>
            </a:r>
          </a:p>
          <a:p>
            <a:pPr>
              <a:defRPr/>
            </a:pPr>
            <a:endParaRPr lang="en-US" altLang="en-US" dirty="0"/>
          </a:p>
        </p:txBody>
      </p:sp>
      <p:sp>
        <p:nvSpPr>
          <p:cNvPr id="175108" name="Date Placeholder 3">
            <a:extLst>
              <a:ext uri="{FF2B5EF4-FFF2-40B4-BE49-F238E27FC236}">
                <a16:creationId xmlns:a16="http://schemas.microsoft.com/office/drawing/2014/main" id="{D7EBFDF4-8241-41EE-9AB8-B003313E717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4C81564-1C54-4FD1-975A-CCEAA18706DC}" type="datetime2">
              <a:rPr lang="en-US" altLang="en-US" sz="1400" smtClean="0"/>
              <a:pPr>
                <a:spcBef>
                  <a:spcPct val="0"/>
                </a:spcBef>
                <a:buClrTx/>
                <a:buFontTx/>
                <a:buNone/>
              </a:pPr>
              <a:t>Thursday, September 3, 2020</a:t>
            </a:fld>
            <a:endParaRPr lang="en-US" altLang="en-US" sz="1400"/>
          </a:p>
        </p:txBody>
      </p:sp>
      <p:sp>
        <p:nvSpPr>
          <p:cNvPr id="175109" name="Footer Placeholder 4">
            <a:extLst>
              <a:ext uri="{FF2B5EF4-FFF2-40B4-BE49-F238E27FC236}">
                <a16:creationId xmlns:a16="http://schemas.microsoft.com/office/drawing/2014/main" id="{7A5FF92E-CD83-4D5F-ACEA-39E73839012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75110" name="Slide Number Placeholder 1">
            <a:extLst>
              <a:ext uri="{FF2B5EF4-FFF2-40B4-BE49-F238E27FC236}">
                <a16:creationId xmlns:a16="http://schemas.microsoft.com/office/drawing/2014/main" id="{3918D8AF-6483-4310-8ACA-CD5A99F7AF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4CC4BBD2-C842-4B66-B615-8B02A4D5D87E}" type="slidenum">
              <a:rPr lang="en-US" altLang="en-US" sz="1400">
                <a:solidFill>
                  <a:schemeClr val="bg1"/>
                </a:solidFill>
              </a:rPr>
              <a:pPr>
                <a:spcBef>
                  <a:spcPct val="0"/>
                </a:spcBef>
                <a:buClrTx/>
                <a:buFontTx/>
                <a:buNone/>
              </a:pPr>
              <a:t>167</a:t>
            </a:fld>
            <a:endParaRPr lang="en-US" altLang="en-US" sz="1400">
              <a:solidFill>
                <a:schemeClr val="bg1"/>
              </a:solidFil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5B82D583-B5E6-45EC-B05A-B2EA1BCFD0A3}"/>
              </a:ext>
            </a:extLst>
          </p:cNvPr>
          <p:cNvSpPr>
            <a:spLocks noGrp="1"/>
          </p:cNvSpPr>
          <p:nvPr>
            <p:ph type="title"/>
          </p:nvPr>
        </p:nvSpPr>
        <p:spPr/>
        <p:txBody>
          <a:bodyPr/>
          <a:lstStyle/>
          <a:p>
            <a:r>
              <a:rPr lang="en-US" altLang="en-US" b="1">
                <a:latin typeface="Times New Roman" panose="02020603050405020304" pitchFamily="18" charset="0"/>
                <a:cs typeface="Times New Roman" panose="02020603050405020304" pitchFamily="18" charset="0"/>
              </a:rPr>
              <a:t>Prevention.</a:t>
            </a:r>
            <a:endParaRPr lang="en-US" altLang="en-US"/>
          </a:p>
        </p:txBody>
      </p:sp>
      <p:sp>
        <p:nvSpPr>
          <p:cNvPr id="3" name="Content Placeholder 2">
            <a:extLst>
              <a:ext uri="{FF2B5EF4-FFF2-40B4-BE49-F238E27FC236}">
                <a16:creationId xmlns:a16="http://schemas.microsoft.com/office/drawing/2014/main" id="{7351FF2A-1B69-4413-9CE7-1BBF08EC15A3}"/>
              </a:ext>
            </a:extLst>
          </p:cNvPr>
          <p:cNvSpPr>
            <a:spLocks noGrp="1"/>
          </p:cNvSpPr>
          <p:nvPr>
            <p:ph idx="1"/>
          </p:nvPr>
        </p:nvSpPr>
        <p:spPr/>
        <p:txBody>
          <a:bodyPr/>
          <a:lstStyle/>
          <a:p>
            <a:pPr>
              <a:defRPr/>
            </a:pPr>
            <a:r>
              <a:rPr lang="en-US" dirty="0">
                <a:latin typeface="Times New Roman" panose="02020603050405020304" pitchFamily="18" charset="0"/>
                <a:cs typeface="Times New Roman" panose="02020603050405020304" pitchFamily="18" charset="0"/>
              </a:rPr>
              <a:t>1 mg of thiamine daily. Adequate amounts can be obtained from whole grain cereals, nuts,  dry yeast pulses ( beans) and red meats.</a:t>
            </a:r>
          </a:p>
          <a:p>
            <a:pPr marL="0" indent="0">
              <a:buFontTx/>
              <a:buNone/>
              <a:defRPr/>
            </a:pPr>
            <a:r>
              <a:rPr lang="en-US" b="1" dirty="0">
                <a:latin typeface="Times New Roman" panose="02020603050405020304" pitchFamily="18" charset="0"/>
                <a:cs typeface="Times New Roman" panose="02020603050405020304" pitchFamily="18" charset="0"/>
              </a:rPr>
              <a:t>Treatment.</a:t>
            </a:r>
            <a:endParaRPr lang="en-US"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In severe heart failure, convulsion or coma in infantile beriberi 25-50 mg of thiamine should be given by slow I.V infusion then I.M dose of 10 mg for about 6 weeks.</a:t>
            </a:r>
          </a:p>
          <a:p>
            <a:pPr>
              <a:defRPr/>
            </a:pPr>
            <a:endParaRPr lang="en-US" dirty="0"/>
          </a:p>
        </p:txBody>
      </p:sp>
      <p:sp>
        <p:nvSpPr>
          <p:cNvPr id="176132" name="Date Placeholder 3">
            <a:extLst>
              <a:ext uri="{FF2B5EF4-FFF2-40B4-BE49-F238E27FC236}">
                <a16:creationId xmlns:a16="http://schemas.microsoft.com/office/drawing/2014/main" id="{2C68A406-9045-4C64-B7A6-38E162FF510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FBE1F1B-594C-4F2B-96F4-812357F9F8D5}" type="datetime2">
              <a:rPr lang="en-US" altLang="en-US" sz="1400" smtClean="0"/>
              <a:pPr>
                <a:spcBef>
                  <a:spcPct val="0"/>
                </a:spcBef>
                <a:buClrTx/>
                <a:buFontTx/>
                <a:buNone/>
              </a:pPr>
              <a:t>Thursday, September 3, 2020</a:t>
            </a:fld>
            <a:endParaRPr lang="en-US" altLang="en-US" sz="1400"/>
          </a:p>
        </p:txBody>
      </p:sp>
      <p:sp>
        <p:nvSpPr>
          <p:cNvPr id="176133" name="Footer Placeholder 4">
            <a:extLst>
              <a:ext uri="{FF2B5EF4-FFF2-40B4-BE49-F238E27FC236}">
                <a16:creationId xmlns:a16="http://schemas.microsoft.com/office/drawing/2014/main" id="{A576E02F-D567-4630-A0EB-51B7F5387F1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76134" name="Slide Number Placeholder 1">
            <a:extLst>
              <a:ext uri="{FF2B5EF4-FFF2-40B4-BE49-F238E27FC236}">
                <a16:creationId xmlns:a16="http://schemas.microsoft.com/office/drawing/2014/main" id="{8C521001-3478-4DA4-9DB6-1FC8B5C776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AD3DCEF-DE15-4906-BC94-931EBFEBCE20}" type="slidenum">
              <a:rPr lang="en-US" altLang="en-US" sz="1400">
                <a:solidFill>
                  <a:schemeClr val="bg1"/>
                </a:solidFill>
              </a:rPr>
              <a:pPr>
                <a:spcBef>
                  <a:spcPct val="0"/>
                </a:spcBef>
                <a:buClrTx/>
                <a:buFontTx/>
                <a:buNone/>
              </a:pPr>
              <a:t>168</a:t>
            </a:fld>
            <a:endParaRPr lang="en-US" altLang="en-US" sz="1400">
              <a:solidFill>
                <a:schemeClr val="bg1"/>
              </a:solidFill>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a:extLst>
              <a:ext uri="{FF2B5EF4-FFF2-40B4-BE49-F238E27FC236}">
                <a16:creationId xmlns:a16="http://schemas.microsoft.com/office/drawing/2014/main" id="{5F116D99-AC8F-4828-9507-5CFF19717B66}"/>
              </a:ext>
            </a:extLst>
          </p:cNvPr>
          <p:cNvSpPr>
            <a:spLocks noGrp="1"/>
          </p:cNvSpPr>
          <p:nvPr>
            <p:ph type="title"/>
          </p:nvPr>
        </p:nvSpPr>
        <p:spPr/>
        <p:txBody>
          <a:bodyPr/>
          <a:lstStyle/>
          <a:p>
            <a:endParaRPr lang="en-US" altLang="en-US"/>
          </a:p>
        </p:txBody>
      </p:sp>
      <p:sp>
        <p:nvSpPr>
          <p:cNvPr id="177155" name="Content Placeholder 2">
            <a:extLst>
              <a:ext uri="{FF2B5EF4-FFF2-40B4-BE49-F238E27FC236}">
                <a16:creationId xmlns:a16="http://schemas.microsoft.com/office/drawing/2014/main" id="{B1C13228-512D-4B39-AE4C-084D2EA2478C}"/>
              </a:ext>
            </a:extLst>
          </p:cNvPr>
          <p:cNvSpPr>
            <a:spLocks noGrp="1"/>
          </p:cNvSpPr>
          <p:nvPr>
            <p:ph idx="1"/>
          </p:nvPr>
        </p:nvSpPr>
        <p:spPr/>
        <p:txBody>
          <a:bodyPr/>
          <a:lstStyle/>
          <a:p>
            <a:r>
              <a:rPr lang="en-US" altLang="en-US" sz="2800">
                <a:latin typeface="Times New Roman" panose="02020603050405020304" pitchFamily="18" charset="0"/>
                <a:cs typeface="Times New Roman" panose="02020603050405020304" pitchFamily="18" charset="0"/>
              </a:rPr>
              <a:t>In less severe cases 10mg of thiamine per day P.O (I.M) during the first week followed by 3-5 mg per day orally for 6 weeks.</a:t>
            </a:r>
          </a:p>
          <a:p>
            <a:r>
              <a:rPr lang="en-US" altLang="en-US" sz="2800">
                <a:latin typeface="Times New Roman" panose="02020603050405020304" pitchFamily="18" charset="0"/>
                <a:cs typeface="Times New Roman" panose="02020603050405020304" pitchFamily="18" charset="0"/>
              </a:rPr>
              <a:t>Critically ill adults 50-100mg of thiamine very slowly I.V followed by the same oral doses as the infants.</a:t>
            </a:r>
          </a:p>
          <a:p>
            <a:r>
              <a:rPr lang="en-US" altLang="en-US" sz="2800">
                <a:latin typeface="Times New Roman" panose="02020603050405020304" pitchFamily="18" charset="0"/>
                <a:cs typeface="Times New Roman" panose="02020603050405020304" pitchFamily="18" charset="0"/>
              </a:rPr>
              <a:t>Lactating mothers with latent or mild beriberi should receive 10mg of thiamine P.O per day for 1 week then 3-5 mg per day for at least 6 weeks to prevent acute beriberi in their infants.</a:t>
            </a:r>
          </a:p>
          <a:p>
            <a:endParaRPr lang="en-US" altLang="en-US"/>
          </a:p>
        </p:txBody>
      </p:sp>
      <p:sp>
        <p:nvSpPr>
          <p:cNvPr id="177156" name="Date Placeholder 3">
            <a:extLst>
              <a:ext uri="{FF2B5EF4-FFF2-40B4-BE49-F238E27FC236}">
                <a16:creationId xmlns:a16="http://schemas.microsoft.com/office/drawing/2014/main" id="{788240A5-3F0A-4B3C-8359-DF29E45E5AE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9FA3F9E-875E-41F7-8448-E7D5D08DC858}" type="datetime2">
              <a:rPr lang="en-US" altLang="en-US" sz="1400" smtClean="0"/>
              <a:pPr>
                <a:spcBef>
                  <a:spcPct val="0"/>
                </a:spcBef>
                <a:buClrTx/>
                <a:buFontTx/>
                <a:buNone/>
              </a:pPr>
              <a:t>Thursday, September 3, 2020</a:t>
            </a:fld>
            <a:endParaRPr lang="en-US" altLang="en-US" sz="1400"/>
          </a:p>
        </p:txBody>
      </p:sp>
      <p:sp>
        <p:nvSpPr>
          <p:cNvPr id="177157" name="Footer Placeholder 4">
            <a:extLst>
              <a:ext uri="{FF2B5EF4-FFF2-40B4-BE49-F238E27FC236}">
                <a16:creationId xmlns:a16="http://schemas.microsoft.com/office/drawing/2014/main" id="{E1F985E1-D125-40EB-B707-CDCE1AE3FE0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77158" name="Slide Number Placeholder 1">
            <a:extLst>
              <a:ext uri="{FF2B5EF4-FFF2-40B4-BE49-F238E27FC236}">
                <a16:creationId xmlns:a16="http://schemas.microsoft.com/office/drawing/2014/main" id="{B3E42628-F6F1-41DA-AE08-3F54F309CC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6FC6127-52A1-48AC-B268-65C2F9DFECEF}" type="slidenum">
              <a:rPr lang="en-US" altLang="en-US" sz="1400">
                <a:solidFill>
                  <a:schemeClr val="bg1"/>
                </a:solidFill>
              </a:rPr>
              <a:pPr>
                <a:spcBef>
                  <a:spcPct val="0"/>
                </a:spcBef>
                <a:buClrTx/>
                <a:buFontTx/>
                <a:buNone/>
              </a:pPr>
              <a:t>169</a:t>
            </a:fld>
            <a:endParaRPr lang="en-US" altLang="en-US" sz="140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3050DCE-AB03-4FC3-80DE-61ADBE1373DD}"/>
              </a:ext>
            </a:extLst>
          </p:cNvPr>
          <p:cNvSpPr>
            <a:spLocks noGrp="1"/>
          </p:cNvSpPr>
          <p:nvPr>
            <p:ph type="title"/>
          </p:nvPr>
        </p:nvSpPr>
        <p:spPr/>
        <p:txBody>
          <a:bodyPr/>
          <a:lstStyle/>
          <a:p>
            <a:endParaRPr lang="en-US" altLang="en-US"/>
          </a:p>
        </p:txBody>
      </p:sp>
      <p:sp>
        <p:nvSpPr>
          <p:cNvPr id="21507" name="Content Placeholder 2">
            <a:extLst>
              <a:ext uri="{FF2B5EF4-FFF2-40B4-BE49-F238E27FC236}">
                <a16:creationId xmlns:a16="http://schemas.microsoft.com/office/drawing/2014/main" id="{95E2A5FA-9A26-4DBE-A82A-EACAE9A749D7}"/>
              </a:ext>
            </a:extLst>
          </p:cNvPr>
          <p:cNvSpPr>
            <a:spLocks noGrp="1"/>
          </p:cNvSpPr>
          <p:nvPr>
            <p:ph idx="1"/>
          </p:nvPr>
        </p:nvSpPr>
        <p:spPr/>
        <p:txBody>
          <a:bodyPr/>
          <a:lstStyle/>
          <a:p>
            <a:r>
              <a:rPr lang="en-US" altLang="en-US"/>
              <a:t>Can be classified according to their chemical complexity: i.e. monosaccharide, disaccharides and polysaccharides.</a:t>
            </a:r>
          </a:p>
          <a:p>
            <a:pPr eaLnBrk="1" hangingPunct="1"/>
            <a:r>
              <a:rPr lang="en-US" altLang="en-US"/>
              <a:t>Monosaccharide(simple sugars)</a:t>
            </a:r>
          </a:p>
          <a:p>
            <a:pPr eaLnBrk="1" hangingPunct="1"/>
            <a:r>
              <a:rPr lang="en-US" altLang="en-US"/>
              <a:t>They  pass through the GI without being changed by digestive juices. Examples: glucose, fructose and galatose</a:t>
            </a:r>
          </a:p>
        </p:txBody>
      </p:sp>
      <p:sp>
        <p:nvSpPr>
          <p:cNvPr id="21508" name="Date Placeholder 3">
            <a:extLst>
              <a:ext uri="{FF2B5EF4-FFF2-40B4-BE49-F238E27FC236}">
                <a16:creationId xmlns:a16="http://schemas.microsoft.com/office/drawing/2014/main" id="{5BB5353C-10ED-4CB8-9B0B-C52864FFE27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FF348827-D09A-4FE5-8E4B-2D02C0F2BC57}" type="datetime2">
              <a:rPr lang="en-US" altLang="en-US" sz="1400" smtClean="0"/>
              <a:pPr>
                <a:spcBef>
                  <a:spcPct val="0"/>
                </a:spcBef>
                <a:buClrTx/>
                <a:buFontTx/>
                <a:buNone/>
              </a:pPr>
              <a:t>Thursday, September 3, 2020</a:t>
            </a:fld>
            <a:endParaRPr lang="en-US" altLang="en-US" sz="1400"/>
          </a:p>
        </p:txBody>
      </p:sp>
      <p:sp>
        <p:nvSpPr>
          <p:cNvPr id="21509" name="Footer Placeholder 4">
            <a:extLst>
              <a:ext uri="{FF2B5EF4-FFF2-40B4-BE49-F238E27FC236}">
                <a16:creationId xmlns:a16="http://schemas.microsoft.com/office/drawing/2014/main" id="{F95AA0FF-883F-436E-99DE-D38DF8E8B56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21510" name="Slide Number Placeholder 1">
            <a:extLst>
              <a:ext uri="{FF2B5EF4-FFF2-40B4-BE49-F238E27FC236}">
                <a16:creationId xmlns:a16="http://schemas.microsoft.com/office/drawing/2014/main" id="{D38A08BC-87FC-45D1-ADA4-11E06E0A5D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7DF9A025-2EFA-43F7-AA0F-B15D447DD69B}" type="slidenum">
              <a:rPr lang="en-US" altLang="en-US" sz="1400">
                <a:solidFill>
                  <a:schemeClr val="bg1"/>
                </a:solidFill>
              </a:rPr>
              <a:pPr>
                <a:spcBef>
                  <a:spcPct val="0"/>
                </a:spcBef>
                <a:buClrTx/>
                <a:buFontTx/>
                <a:buNone/>
              </a:pPr>
              <a:t>17</a:t>
            </a:fld>
            <a:endParaRPr lang="en-US" altLang="en-US" sz="1400">
              <a:solidFill>
                <a:schemeClr val="bg1"/>
              </a:solidFil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3ADFF8A1-986E-49A9-B467-D7AD988F0052}"/>
              </a:ext>
            </a:extLst>
          </p:cNvPr>
          <p:cNvSpPr>
            <a:spLocks noGrp="1"/>
          </p:cNvSpPr>
          <p:nvPr>
            <p:ph type="title"/>
          </p:nvPr>
        </p:nvSpPr>
        <p:spPr/>
        <p:txBody>
          <a:bodyPr/>
          <a:lstStyle/>
          <a:p>
            <a:r>
              <a:rPr lang="en-US" altLang="en-US" b="1"/>
              <a:t>NIACIN DEFICIENCY (PELLAGRA)</a:t>
            </a:r>
            <a:endParaRPr lang="en-US" altLang="en-US"/>
          </a:p>
        </p:txBody>
      </p:sp>
      <p:sp>
        <p:nvSpPr>
          <p:cNvPr id="3" name="Content Placeholder 2">
            <a:extLst>
              <a:ext uri="{FF2B5EF4-FFF2-40B4-BE49-F238E27FC236}">
                <a16:creationId xmlns:a16="http://schemas.microsoft.com/office/drawing/2014/main" id="{4AAE8556-2956-4539-8EAB-77D7E9172F86}"/>
              </a:ext>
            </a:extLst>
          </p:cNvPr>
          <p:cNvSpPr>
            <a:spLocks noGrp="1"/>
          </p:cNvSpPr>
          <p:nvPr>
            <p:ph idx="1"/>
          </p:nvPr>
        </p:nvSpPr>
        <p:spPr/>
        <p:txBody>
          <a:bodyPr/>
          <a:lstStyle/>
          <a:p>
            <a:pPr marL="0" indent="0">
              <a:buFontTx/>
              <a:buNone/>
              <a:defRPr/>
            </a:pPr>
            <a:r>
              <a:rPr lang="en-US" b="1" dirty="0"/>
              <a:t>    </a:t>
            </a:r>
            <a:r>
              <a:rPr lang="en-US" sz="2800" b="1" dirty="0">
                <a:latin typeface="Times New Roman" panose="02020603050405020304" pitchFamily="18" charset="0"/>
                <a:cs typeface="Times New Roman" panose="02020603050405020304" pitchFamily="18" charset="0"/>
              </a:rPr>
              <a:t>Causes</a:t>
            </a:r>
            <a:endParaRPr lang="en-US" sz="2800"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Occurs when diet is chronically deficient in nicotinic acid (niacin) or contains excess isoleucine. Occurs in population whose staples are maize and sorghum especially if stored for a long time.</a:t>
            </a:r>
          </a:p>
          <a:p>
            <a:pPr marL="0" indent="0">
              <a:buFontTx/>
              <a:buNone/>
              <a:defRPr/>
            </a:pPr>
            <a:r>
              <a:rPr lang="en-US" sz="2800" b="1" dirty="0">
                <a:latin typeface="Times New Roman" panose="02020603050405020304" pitchFamily="18" charset="0"/>
                <a:cs typeface="Times New Roman" panose="02020603050405020304" pitchFamily="18" charset="0"/>
              </a:rPr>
              <a:t>  Signs and symptoms</a:t>
            </a:r>
            <a:endParaRPr lang="en-US" sz="2800"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The 4 Ds</a:t>
            </a:r>
          </a:p>
          <a:p>
            <a:pPr>
              <a:defRPr/>
            </a:pPr>
            <a:r>
              <a:rPr lang="en-US" sz="2800" dirty="0">
                <a:latin typeface="Times New Roman" panose="02020603050405020304" pitchFamily="18" charset="0"/>
                <a:cs typeface="Times New Roman" panose="02020603050405020304" pitchFamily="18" charset="0"/>
              </a:rPr>
              <a:t>Dermatitis- characteristic symmetric rash where skin exposed to sunlight</a:t>
            </a:r>
          </a:p>
          <a:p>
            <a:pPr>
              <a:defRPr/>
            </a:pPr>
            <a:endParaRPr lang="en-US" sz="2800" dirty="0">
              <a:latin typeface="Times New Roman" panose="02020603050405020304" pitchFamily="18" charset="0"/>
              <a:cs typeface="Times New Roman" panose="02020603050405020304" pitchFamily="18" charset="0"/>
            </a:endParaRPr>
          </a:p>
        </p:txBody>
      </p:sp>
      <p:sp>
        <p:nvSpPr>
          <p:cNvPr id="178180" name="Date Placeholder 3">
            <a:extLst>
              <a:ext uri="{FF2B5EF4-FFF2-40B4-BE49-F238E27FC236}">
                <a16:creationId xmlns:a16="http://schemas.microsoft.com/office/drawing/2014/main" id="{28C757C8-4D22-40EA-BCD5-80F0545DFE6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25D43F2E-15A1-4C9D-A6A0-67056EEE6E6D}" type="datetime2">
              <a:rPr lang="en-US" altLang="en-US" sz="1400" smtClean="0"/>
              <a:pPr>
                <a:spcBef>
                  <a:spcPct val="0"/>
                </a:spcBef>
                <a:buClrTx/>
                <a:buFontTx/>
                <a:buNone/>
              </a:pPr>
              <a:t>Thursday, September 3, 2020</a:t>
            </a:fld>
            <a:endParaRPr lang="en-US" altLang="en-US" sz="1400"/>
          </a:p>
        </p:txBody>
      </p:sp>
      <p:sp>
        <p:nvSpPr>
          <p:cNvPr id="178181" name="Footer Placeholder 4">
            <a:extLst>
              <a:ext uri="{FF2B5EF4-FFF2-40B4-BE49-F238E27FC236}">
                <a16:creationId xmlns:a16="http://schemas.microsoft.com/office/drawing/2014/main" id="{D2B3A644-3E9B-4162-8570-AE01002668E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78182" name="Slide Number Placeholder 1">
            <a:extLst>
              <a:ext uri="{FF2B5EF4-FFF2-40B4-BE49-F238E27FC236}">
                <a16:creationId xmlns:a16="http://schemas.microsoft.com/office/drawing/2014/main" id="{64FA4F22-7BF1-4361-B1CD-07C1F0121F1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F9B142DC-2EE4-40E1-9BB3-7AB23F2E8712}" type="slidenum">
              <a:rPr lang="en-US" altLang="en-US" sz="1400">
                <a:solidFill>
                  <a:schemeClr val="bg1"/>
                </a:solidFill>
              </a:rPr>
              <a:pPr>
                <a:spcBef>
                  <a:spcPct val="0"/>
                </a:spcBef>
                <a:buClrTx/>
                <a:buFontTx/>
                <a:buNone/>
              </a:pPr>
              <a:t>170</a:t>
            </a:fld>
            <a:endParaRPr lang="en-US" altLang="en-US" sz="1400">
              <a:solidFill>
                <a:schemeClr val="bg1"/>
              </a:solidFill>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a:extLst>
              <a:ext uri="{FF2B5EF4-FFF2-40B4-BE49-F238E27FC236}">
                <a16:creationId xmlns:a16="http://schemas.microsoft.com/office/drawing/2014/main" id="{93EFE5DA-2A4D-4462-998F-26CD4F209414}"/>
              </a:ext>
            </a:extLst>
          </p:cNvPr>
          <p:cNvSpPr>
            <a:spLocks noGrp="1"/>
          </p:cNvSpPr>
          <p:nvPr>
            <p:ph type="title"/>
          </p:nvPr>
        </p:nvSpPr>
        <p:spPr/>
        <p:txBody>
          <a:bodyPr/>
          <a:lstStyle/>
          <a:p>
            <a:endParaRPr lang="en-US" altLang="en-US"/>
          </a:p>
        </p:txBody>
      </p:sp>
      <p:sp>
        <p:nvSpPr>
          <p:cNvPr id="168963" name="Content Placeholder 2">
            <a:extLst>
              <a:ext uri="{FF2B5EF4-FFF2-40B4-BE49-F238E27FC236}">
                <a16:creationId xmlns:a16="http://schemas.microsoft.com/office/drawing/2014/main" id="{63757520-8D18-4E57-8F55-E6238109501C}"/>
              </a:ext>
            </a:extLst>
          </p:cNvPr>
          <p:cNvSpPr>
            <a:spLocks noGrp="1"/>
          </p:cNvSpPr>
          <p:nvPr>
            <p:ph idx="1"/>
          </p:nvPr>
        </p:nvSpPr>
        <p:spPr>
          <a:xfrm>
            <a:off x="152400" y="1143000"/>
            <a:ext cx="7696200" cy="5029200"/>
          </a:xfrm>
        </p:spPr>
        <p:txBody>
          <a:bodyPr/>
          <a:lstStyle/>
          <a:p>
            <a:pPr>
              <a:defRPr/>
            </a:pPr>
            <a:r>
              <a:rPr lang="en-US" altLang="en-US" sz="2800" dirty="0">
                <a:latin typeface="Times New Roman" pitchFamily="18" charset="0"/>
                <a:cs typeface="Times New Roman" pitchFamily="18" charset="0"/>
              </a:rPr>
              <a:t>Diarrhoea- severe diarrhoea</a:t>
            </a:r>
          </a:p>
          <a:p>
            <a:pPr>
              <a:defRPr/>
            </a:pPr>
            <a:r>
              <a:rPr lang="en-US" altLang="en-US" sz="2800" dirty="0">
                <a:latin typeface="Times New Roman" pitchFamily="18" charset="0"/>
                <a:cs typeface="Times New Roman" pitchFamily="18" charset="0"/>
              </a:rPr>
              <a:t>Dementia- mental deterioration</a:t>
            </a:r>
          </a:p>
          <a:p>
            <a:pPr>
              <a:defRPr/>
            </a:pPr>
            <a:r>
              <a:rPr lang="en-US" altLang="en-US" sz="2800" dirty="0">
                <a:latin typeface="Times New Roman" pitchFamily="18" charset="0"/>
                <a:cs typeface="Times New Roman" pitchFamily="18" charset="0"/>
              </a:rPr>
              <a:t>Death- ultimately.</a:t>
            </a:r>
          </a:p>
          <a:p>
            <a:pPr>
              <a:defRPr/>
            </a:pPr>
            <a:r>
              <a:rPr lang="en-US" altLang="en-US" sz="2800" dirty="0">
                <a:latin typeface="Times New Roman" pitchFamily="18" charset="0"/>
                <a:cs typeface="Times New Roman" pitchFamily="18" charset="0"/>
              </a:rPr>
              <a:t>The mouth is sore and tongue brilliant red or beef red in color swollen and painful. It is common disease of the adults (20-50years) rarely after infants and young children.</a:t>
            </a:r>
          </a:p>
          <a:p>
            <a:pPr marL="0" indent="0">
              <a:buFontTx/>
              <a:buNone/>
              <a:defRPr/>
            </a:pPr>
            <a:r>
              <a:rPr lang="en-US" altLang="en-US" sz="2800" b="1" dirty="0">
                <a:latin typeface="Times New Roman" pitchFamily="18" charset="0"/>
                <a:cs typeface="Times New Roman" pitchFamily="18" charset="0"/>
              </a:rPr>
              <a:t>Prevention</a:t>
            </a:r>
            <a:endParaRPr lang="en-US" altLang="en-US" sz="2800" dirty="0">
              <a:latin typeface="Times New Roman" pitchFamily="18" charset="0"/>
              <a:cs typeface="Times New Roman" pitchFamily="18" charset="0"/>
            </a:endParaRPr>
          </a:p>
          <a:p>
            <a:pPr>
              <a:defRPr/>
            </a:pPr>
            <a:r>
              <a:rPr lang="en-US" altLang="en-US" sz="2800" dirty="0">
                <a:latin typeface="Times New Roman" pitchFamily="18" charset="0"/>
                <a:cs typeface="Times New Roman" pitchFamily="18" charset="0"/>
              </a:rPr>
              <a:t>Intake of 15-20 mg per day of niacin.   Food sources are nuts, whole grains cereals, meat (especially liver), fish, milk, and </a:t>
            </a:r>
            <a:r>
              <a:rPr lang="en-US" altLang="en-US" dirty="0">
                <a:latin typeface="Times New Roman" pitchFamily="18" charset="0"/>
                <a:cs typeface="Times New Roman" pitchFamily="18" charset="0"/>
              </a:rPr>
              <a:t>cheese.</a:t>
            </a:r>
          </a:p>
          <a:p>
            <a:pPr>
              <a:defRPr/>
            </a:pPr>
            <a:endParaRPr lang="en-US" altLang="en-US" dirty="0"/>
          </a:p>
        </p:txBody>
      </p:sp>
      <p:sp>
        <p:nvSpPr>
          <p:cNvPr id="179204" name="Date Placeholder 3">
            <a:extLst>
              <a:ext uri="{FF2B5EF4-FFF2-40B4-BE49-F238E27FC236}">
                <a16:creationId xmlns:a16="http://schemas.microsoft.com/office/drawing/2014/main" id="{6277A242-94A9-475B-A4FA-F2CBDD13B0E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CFA6D9F4-DBDD-48FE-9ECB-2FFAD048818D}" type="datetime2">
              <a:rPr lang="en-US" altLang="en-US" sz="1400" smtClean="0"/>
              <a:pPr>
                <a:spcBef>
                  <a:spcPct val="0"/>
                </a:spcBef>
                <a:buClrTx/>
                <a:buFontTx/>
                <a:buNone/>
              </a:pPr>
              <a:t>Thursday, September 3, 2020</a:t>
            </a:fld>
            <a:endParaRPr lang="en-US" altLang="en-US" sz="1400"/>
          </a:p>
        </p:txBody>
      </p:sp>
      <p:sp>
        <p:nvSpPr>
          <p:cNvPr id="179205" name="Footer Placeholder 4">
            <a:extLst>
              <a:ext uri="{FF2B5EF4-FFF2-40B4-BE49-F238E27FC236}">
                <a16:creationId xmlns:a16="http://schemas.microsoft.com/office/drawing/2014/main" id="{DF4C7A3B-7AFF-4900-824F-DEF5F402E82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79206" name="Slide Number Placeholder 1">
            <a:extLst>
              <a:ext uri="{FF2B5EF4-FFF2-40B4-BE49-F238E27FC236}">
                <a16:creationId xmlns:a16="http://schemas.microsoft.com/office/drawing/2014/main" id="{25DCC481-19E2-4669-847E-DDB4B95DB3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788B883-AC37-46AF-89EF-81006E1185E1}" type="slidenum">
              <a:rPr lang="en-US" altLang="en-US" sz="1400">
                <a:solidFill>
                  <a:schemeClr val="bg1"/>
                </a:solidFill>
              </a:rPr>
              <a:pPr>
                <a:spcBef>
                  <a:spcPct val="0"/>
                </a:spcBef>
                <a:buClrTx/>
                <a:buFontTx/>
                <a:buNone/>
              </a:pPr>
              <a:t>171</a:t>
            </a:fld>
            <a:endParaRPr lang="en-US" altLang="en-US" sz="1400">
              <a:solidFill>
                <a:schemeClr val="bg1"/>
              </a:solidFill>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a:extLst>
              <a:ext uri="{FF2B5EF4-FFF2-40B4-BE49-F238E27FC236}">
                <a16:creationId xmlns:a16="http://schemas.microsoft.com/office/drawing/2014/main" id="{4F57F60C-B5BF-4AFD-8DC2-0215698CFA20}"/>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55643605-A442-45D3-AFA1-32FB9C1ADBAB}"/>
              </a:ext>
            </a:extLst>
          </p:cNvPr>
          <p:cNvSpPr>
            <a:spLocks noGrp="1"/>
          </p:cNvSpPr>
          <p:nvPr>
            <p:ph idx="1"/>
          </p:nvPr>
        </p:nvSpPr>
        <p:spPr/>
        <p:txBody>
          <a:bodyPr/>
          <a:lstStyle/>
          <a:p>
            <a:pPr marL="0" indent="0">
              <a:buFontTx/>
              <a:buNone/>
              <a:defRPr/>
            </a:pPr>
            <a:r>
              <a:rPr lang="en-US" b="1" dirty="0">
                <a:latin typeface="Times New Roman" panose="02020603050405020304" pitchFamily="18" charset="0"/>
                <a:cs typeface="Times New Roman" panose="02020603050405020304" pitchFamily="18" charset="0"/>
              </a:rPr>
              <a:t>Treatment</a:t>
            </a:r>
            <a:endParaRPr lang="en-US"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Oral dose 300mg daily for 3-4 weeks. The nicotinamide form i.e.100mg 8 hourly is preferred for treatment since large dose of niacin cause flushing of skin, nausea and vomiting as well as numbness of the tongue and lower jaw.</a:t>
            </a:r>
          </a:p>
          <a:p>
            <a:pPr>
              <a:defRPr/>
            </a:pPr>
            <a:endParaRPr lang="en-US" dirty="0"/>
          </a:p>
        </p:txBody>
      </p:sp>
      <p:sp>
        <p:nvSpPr>
          <p:cNvPr id="180228" name="Date Placeholder 3">
            <a:extLst>
              <a:ext uri="{FF2B5EF4-FFF2-40B4-BE49-F238E27FC236}">
                <a16:creationId xmlns:a16="http://schemas.microsoft.com/office/drawing/2014/main" id="{B20915C0-1AF5-4598-B67E-18F8B38DF45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C505C27A-5D83-4838-9537-F5AF5DF3F5AE}" type="datetime2">
              <a:rPr lang="en-US" altLang="en-US" sz="1400" smtClean="0"/>
              <a:pPr>
                <a:spcBef>
                  <a:spcPct val="0"/>
                </a:spcBef>
                <a:buClrTx/>
                <a:buFontTx/>
                <a:buNone/>
              </a:pPr>
              <a:t>Thursday, September 3, 2020</a:t>
            </a:fld>
            <a:endParaRPr lang="en-US" altLang="en-US" sz="1400"/>
          </a:p>
        </p:txBody>
      </p:sp>
      <p:sp>
        <p:nvSpPr>
          <p:cNvPr id="180229" name="Footer Placeholder 4">
            <a:extLst>
              <a:ext uri="{FF2B5EF4-FFF2-40B4-BE49-F238E27FC236}">
                <a16:creationId xmlns:a16="http://schemas.microsoft.com/office/drawing/2014/main" id="{3240BCA6-5415-448A-81DB-D1468DBE5D8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80230" name="Slide Number Placeholder 1">
            <a:extLst>
              <a:ext uri="{FF2B5EF4-FFF2-40B4-BE49-F238E27FC236}">
                <a16:creationId xmlns:a16="http://schemas.microsoft.com/office/drawing/2014/main" id="{55F26957-9EA6-4299-95F8-7206181AF8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3ABC6482-0324-4D1C-A6F3-CC2FD3E04792}" type="slidenum">
              <a:rPr lang="en-US" altLang="en-US" sz="1400">
                <a:solidFill>
                  <a:schemeClr val="bg1"/>
                </a:solidFill>
              </a:rPr>
              <a:pPr>
                <a:spcBef>
                  <a:spcPct val="0"/>
                </a:spcBef>
                <a:buClrTx/>
                <a:buFontTx/>
                <a:buNone/>
              </a:pPr>
              <a:t>172</a:t>
            </a:fld>
            <a:endParaRPr lang="en-US" altLang="en-US" sz="1400">
              <a:solidFill>
                <a:schemeClr val="bg1"/>
              </a:solidFill>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a:extLst>
              <a:ext uri="{FF2B5EF4-FFF2-40B4-BE49-F238E27FC236}">
                <a16:creationId xmlns:a16="http://schemas.microsoft.com/office/drawing/2014/main" id="{5233906F-9DA2-4FA6-B837-1E25A3A3F4F0}"/>
              </a:ext>
            </a:extLst>
          </p:cNvPr>
          <p:cNvSpPr>
            <a:spLocks noGrp="1"/>
          </p:cNvSpPr>
          <p:nvPr>
            <p:ph type="title"/>
          </p:nvPr>
        </p:nvSpPr>
        <p:spPr/>
        <p:txBody>
          <a:bodyPr/>
          <a:lstStyle/>
          <a:p>
            <a:br>
              <a:rPr lang="en-US" altLang="en-US" b="1" u="sng"/>
            </a:br>
            <a:r>
              <a:rPr lang="en-US" altLang="en-US" b="1"/>
              <a:t>VITAMIN D DEFICIENCY (RICKETS/OSTEOMALACIA)</a:t>
            </a:r>
            <a:br>
              <a:rPr lang="en-US" altLang="en-US"/>
            </a:br>
            <a:endParaRPr lang="en-US" altLang="en-US"/>
          </a:p>
        </p:txBody>
      </p:sp>
      <p:sp>
        <p:nvSpPr>
          <p:cNvPr id="171011" name="Content Placeholder 2">
            <a:extLst>
              <a:ext uri="{FF2B5EF4-FFF2-40B4-BE49-F238E27FC236}">
                <a16:creationId xmlns:a16="http://schemas.microsoft.com/office/drawing/2014/main" id="{8775E6A1-8183-4156-9D1F-23B98688ED96}"/>
              </a:ext>
            </a:extLst>
          </p:cNvPr>
          <p:cNvSpPr>
            <a:spLocks noGrp="1"/>
          </p:cNvSpPr>
          <p:nvPr>
            <p:ph idx="1"/>
          </p:nvPr>
        </p:nvSpPr>
        <p:spPr/>
        <p:txBody>
          <a:bodyPr/>
          <a:lstStyle/>
          <a:p>
            <a:pPr>
              <a:defRPr/>
            </a:pPr>
            <a:r>
              <a:rPr lang="en-US" altLang="en-US" sz="2800" dirty="0">
                <a:latin typeface="Times New Roman" pitchFamily="18" charset="0"/>
                <a:cs typeface="Times New Roman" pitchFamily="18" charset="0"/>
              </a:rPr>
              <a:t>It is characterized by deformity, soft bones since lack of vitamin D affects growth of bone and cartilages. It’s generated in the skin by action of ultra-violent rays of the sun. With normal regular exposure to sunlight rickets does not occur.</a:t>
            </a:r>
          </a:p>
          <a:p>
            <a:pPr marL="0" indent="0">
              <a:buFontTx/>
              <a:buNone/>
              <a:defRPr/>
            </a:pPr>
            <a:r>
              <a:rPr lang="en-US" altLang="en-US" sz="2800" b="1" dirty="0">
                <a:latin typeface="Times New Roman" pitchFamily="18" charset="0"/>
                <a:cs typeface="Times New Roman" pitchFamily="18" charset="0"/>
              </a:rPr>
              <a:t> Signs and symptoms. </a:t>
            </a:r>
            <a:endParaRPr lang="en-US" altLang="en-US" sz="2800" dirty="0">
              <a:latin typeface="Times New Roman" pitchFamily="18" charset="0"/>
              <a:cs typeface="Times New Roman" pitchFamily="18" charset="0"/>
            </a:endParaRPr>
          </a:p>
          <a:p>
            <a:pPr>
              <a:defRPr/>
            </a:pPr>
            <a:r>
              <a:rPr lang="en-US" altLang="en-US" sz="2800" dirty="0">
                <a:latin typeface="Times New Roman" pitchFamily="18" charset="0"/>
                <a:cs typeface="Times New Roman" pitchFamily="18" charset="0"/>
              </a:rPr>
              <a:t>Early sign is the enlargement of bone/cartilage junctions at the end of long bones (wrist and ankles) and in the ribs</a:t>
            </a:r>
            <a:r>
              <a:rPr lang="en-US" altLang="en-US" dirty="0">
                <a:latin typeface="Times New Roman" pitchFamily="18" charset="0"/>
                <a:cs typeface="Times New Roman" pitchFamily="18" charset="0"/>
              </a:rPr>
              <a:t>.</a:t>
            </a:r>
          </a:p>
          <a:p>
            <a:pPr>
              <a:defRPr/>
            </a:pPr>
            <a:endParaRPr lang="en-US" altLang="en-US" dirty="0"/>
          </a:p>
        </p:txBody>
      </p:sp>
      <p:sp>
        <p:nvSpPr>
          <p:cNvPr id="181252" name="Date Placeholder 3">
            <a:extLst>
              <a:ext uri="{FF2B5EF4-FFF2-40B4-BE49-F238E27FC236}">
                <a16:creationId xmlns:a16="http://schemas.microsoft.com/office/drawing/2014/main" id="{EE6225AA-47B9-42DA-8982-EF59B212CB6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E6B445BC-0148-46D9-83A0-E70586C448D5}" type="datetime2">
              <a:rPr lang="en-US" altLang="en-US" sz="1400" smtClean="0"/>
              <a:pPr>
                <a:spcBef>
                  <a:spcPct val="0"/>
                </a:spcBef>
                <a:buClrTx/>
                <a:buFontTx/>
                <a:buNone/>
              </a:pPr>
              <a:t>Thursday, September 3, 2020</a:t>
            </a:fld>
            <a:endParaRPr lang="en-US" altLang="en-US" sz="1400"/>
          </a:p>
        </p:txBody>
      </p:sp>
      <p:sp>
        <p:nvSpPr>
          <p:cNvPr id="181253" name="Footer Placeholder 4">
            <a:extLst>
              <a:ext uri="{FF2B5EF4-FFF2-40B4-BE49-F238E27FC236}">
                <a16:creationId xmlns:a16="http://schemas.microsoft.com/office/drawing/2014/main" id="{AD335197-49F4-42F3-AF60-6089C0C5F7D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81254" name="Slide Number Placeholder 1">
            <a:extLst>
              <a:ext uri="{FF2B5EF4-FFF2-40B4-BE49-F238E27FC236}">
                <a16:creationId xmlns:a16="http://schemas.microsoft.com/office/drawing/2014/main" id="{68AB970B-65D9-486E-B25C-E811374278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45DA406B-52D2-4034-9437-D5BFEDD950E6}" type="slidenum">
              <a:rPr lang="en-US" altLang="en-US" sz="1400">
                <a:solidFill>
                  <a:schemeClr val="bg1"/>
                </a:solidFill>
              </a:rPr>
              <a:pPr>
                <a:spcBef>
                  <a:spcPct val="0"/>
                </a:spcBef>
                <a:buClrTx/>
                <a:buFontTx/>
                <a:buNone/>
              </a:pPr>
              <a:t>173</a:t>
            </a:fld>
            <a:endParaRPr lang="en-US" altLang="en-US" sz="1400">
              <a:solidFill>
                <a:schemeClr val="bg1"/>
              </a:solidFill>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a:extLst>
              <a:ext uri="{FF2B5EF4-FFF2-40B4-BE49-F238E27FC236}">
                <a16:creationId xmlns:a16="http://schemas.microsoft.com/office/drawing/2014/main" id="{05F2C561-5F43-4A40-921B-CC9E9C705BF7}"/>
              </a:ext>
            </a:extLst>
          </p:cNvPr>
          <p:cNvSpPr>
            <a:spLocks noGrp="1"/>
          </p:cNvSpPr>
          <p:nvPr>
            <p:ph type="title"/>
          </p:nvPr>
        </p:nvSpPr>
        <p:spPr/>
        <p:txBody>
          <a:bodyPr/>
          <a:lstStyle/>
          <a:p>
            <a:endParaRPr lang="en-US" altLang="en-US"/>
          </a:p>
        </p:txBody>
      </p:sp>
      <p:sp>
        <p:nvSpPr>
          <p:cNvPr id="172035" name="Content Placeholder 2">
            <a:extLst>
              <a:ext uri="{FF2B5EF4-FFF2-40B4-BE49-F238E27FC236}">
                <a16:creationId xmlns:a16="http://schemas.microsoft.com/office/drawing/2014/main" id="{327C168F-1FF4-441C-8B5F-6A9752CB2B60}"/>
              </a:ext>
            </a:extLst>
          </p:cNvPr>
          <p:cNvSpPr>
            <a:spLocks noGrp="1"/>
          </p:cNvSpPr>
          <p:nvPr>
            <p:ph idx="1"/>
          </p:nvPr>
        </p:nvSpPr>
        <p:spPr/>
        <p:txBody>
          <a:bodyPr/>
          <a:lstStyle/>
          <a:p>
            <a:pPr>
              <a:defRPr/>
            </a:pPr>
            <a:r>
              <a:rPr lang="en-US" altLang="en-US" sz="2800" dirty="0">
                <a:latin typeface="Times New Roman" pitchFamily="18" charset="0"/>
                <a:cs typeface="Times New Roman" pitchFamily="18" charset="0"/>
              </a:rPr>
              <a:t>The skull forms an irregular square form while the long bones are bowed and the pelvis deformed</a:t>
            </a:r>
          </a:p>
          <a:p>
            <a:pPr>
              <a:defRPr/>
            </a:pPr>
            <a:r>
              <a:rPr lang="en-US" altLang="en-US" sz="2800" dirty="0">
                <a:latin typeface="Times New Roman" pitchFamily="18" charset="0"/>
                <a:cs typeface="Times New Roman" pitchFamily="18" charset="0"/>
              </a:rPr>
              <a:t>Walking is delayed</a:t>
            </a:r>
          </a:p>
          <a:p>
            <a:pPr>
              <a:defRPr/>
            </a:pPr>
            <a:r>
              <a:rPr lang="en-US" altLang="en-US" sz="2800" dirty="0">
                <a:latin typeface="Times New Roman" pitchFamily="18" charset="0"/>
                <a:cs typeface="Times New Roman" pitchFamily="18" charset="0"/>
              </a:rPr>
              <a:t>Young children are more prone to recurrent respiratory infections.</a:t>
            </a:r>
          </a:p>
          <a:p>
            <a:pPr marL="0" indent="0">
              <a:buFontTx/>
              <a:buNone/>
              <a:defRPr/>
            </a:pPr>
            <a:r>
              <a:rPr lang="en-US" altLang="en-US" sz="2800" b="1" dirty="0">
                <a:latin typeface="Times New Roman" pitchFamily="18" charset="0"/>
                <a:cs typeface="Times New Roman" pitchFamily="18" charset="0"/>
              </a:rPr>
              <a:t>Prevention</a:t>
            </a:r>
            <a:endParaRPr lang="en-US" altLang="en-US" sz="2800" dirty="0">
              <a:latin typeface="Times New Roman" pitchFamily="18" charset="0"/>
              <a:cs typeface="Times New Roman" pitchFamily="18" charset="0"/>
            </a:endParaRPr>
          </a:p>
          <a:p>
            <a:pPr>
              <a:defRPr/>
            </a:pPr>
            <a:r>
              <a:rPr lang="en-US" altLang="en-US" sz="2800" dirty="0">
                <a:latin typeface="Times New Roman" pitchFamily="18" charset="0"/>
                <a:cs typeface="Times New Roman" pitchFamily="18" charset="0"/>
              </a:rPr>
              <a:t>Exposure of unclothed child to sunlight 10-15 minutes daily and or fortification of baby foods with vitamin D</a:t>
            </a:r>
          </a:p>
          <a:p>
            <a:pPr>
              <a:defRPr/>
            </a:pPr>
            <a:endParaRPr lang="en-US" altLang="en-US" dirty="0"/>
          </a:p>
        </p:txBody>
      </p:sp>
      <p:sp>
        <p:nvSpPr>
          <p:cNvPr id="182276" name="Date Placeholder 3">
            <a:extLst>
              <a:ext uri="{FF2B5EF4-FFF2-40B4-BE49-F238E27FC236}">
                <a16:creationId xmlns:a16="http://schemas.microsoft.com/office/drawing/2014/main" id="{2C8F0C04-FA75-4E6B-9973-02FFC1B41AE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8AA5FEF1-E378-4DF0-BCE6-3FAD0B7E31AF}" type="datetime2">
              <a:rPr lang="en-US" altLang="en-US" sz="1400" smtClean="0"/>
              <a:pPr>
                <a:spcBef>
                  <a:spcPct val="0"/>
                </a:spcBef>
                <a:buClrTx/>
                <a:buFontTx/>
                <a:buNone/>
              </a:pPr>
              <a:t>Thursday, September 3, 2020</a:t>
            </a:fld>
            <a:endParaRPr lang="en-US" altLang="en-US" sz="1400"/>
          </a:p>
        </p:txBody>
      </p:sp>
      <p:sp>
        <p:nvSpPr>
          <p:cNvPr id="182277" name="Footer Placeholder 4">
            <a:extLst>
              <a:ext uri="{FF2B5EF4-FFF2-40B4-BE49-F238E27FC236}">
                <a16:creationId xmlns:a16="http://schemas.microsoft.com/office/drawing/2014/main" id="{20A630CD-2073-46D9-9E62-4A81418DC12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82278" name="Slide Number Placeholder 1">
            <a:extLst>
              <a:ext uri="{FF2B5EF4-FFF2-40B4-BE49-F238E27FC236}">
                <a16:creationId xmlns:a16="http://schemas.microsoft.com/office/drawing/2014/main" id="{F5C45D11-E4C9-47DA-A5DB-E95BDC3F24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79665FD7-0869-45EC-9748-5CC511155754}" type="slidenum">
              <a:rPr lang="en-US" altLang="en-US" sz="1400">
                <a:solidFill>
                  <a:schemeClr val="bg1"/>
                </a:solidFill>
              </a:rPr>
              <a:pPr>
                <a:spcBef>
                  <a:spcPct val="0"/>
                </a:spcBef>
                <a:buClrTx/>
                <a:buFontTx/>
                <a:buNone/>
              </a:pPr>
              <a:t>174</a:t>
            </a:fld>
            <a:endParaRPr lang="en-US" altLang="en-US" sz="1400">
              <a:solidFill>
                <a:schemeClr val="bg1"/>
              </a:solidFill>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a:extLst>
              <a:ext uri="{FF2B5EF4-FFF2-40B4-BE49-F238E27FC236}">
                <a16:creationId xmlns:a16="http://schemas.microsoft.com/office/drawing/2014/main" id="{E8F1AC81-9764-4445-B04B-8BB32B8B857F}"/>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1E3FDAF5-FB24-4117-8F6A-FB50736B294E}"/>
              </a:ext>
            </a:extLst>
          </p:cNvPr>
          <p:cNvSpPr>
            <a:spLocks noGrp="1"/>
          </p:cNvSpPr>
          <p:nvPr>
            <p:ph idx="1"/>
          </p:nvPr>
        </p:nvSpPr>
        <p:spPr/>
        <p:txBody>
          <a:bodyPr/>
          <a:lstStyle/>
          <a:p>
            <a:pPr marL="0" indent="0">
              <a:buFontTx/>
              <a:buNone/>
              <a:defRPr/>
            </a:pPr>
            <a:r>
              <a:rPr lang="en-US" b="1" dirty="0">
                <a:latin typeface="Times New Roman" panose="02020603050405020304" pitchFamily="18" charset="0"/>
                <a:cs typeface="Times New Roman" panose="02020603050405020304" pitchFamily="18" charset="0"/>
              </a:rPr>
              <a:t>Treatment</a:t>
            </a:r>
            <a:endParaRPr lang="en-US"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Oral administration of 5000 I.U of vitamin D daily for 4-6 weeks then 1000 I.U daily for 6 months. These supplements are usually in capsules and are commonly derived from fish liver oils.</a:t>
            </a:r>
          </a:p>
          <a:p>
            <a:pPr>
              <a:defRPr/>
            </a:pPr>
            <a:endParaRPr lang="en-US" dirty="0"/>
          </a:p>
        </p:txBody>
      </p:sp>
      <p:sp>
        <p:nvSpPr>
          <p:cNvPr id="183300" name="Date Placeholder 3">
            <a:extLst>
              <a:ext uri="{FF2B5EF4-FFF2-40B4-BE49-F238E27FC236}">
                <a16:creationId xmlns:a16="http://schemas.microsoft.com/office/drawing/2014/main" id="{CECA735B-EFF9-40E1-BAF3-B68894E2755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2889381E-8332-49BD-92D9-8B52C21827B9}" type="datetime2">
              <a:rPr lang="en-US" altLang="en-US" sz="1400" smtClean="0"/>
              <a:pPr>
                <a:spcBef>
                  <a:spcPct val="0"/>
                </a:spcBef>
                <a:buClrTx/>
                <a:buFontTx/>
                <a:buNone/>
              </a:pPr>
              <a:t>Thursday, September 3, 2020</a:t>
            </a:fld>
            <a:endParaRPr lang="en-US" altLang="en-US" sz="1400"/>
          </a:p>
        </p:txBody>
      </p:sp>
      <p:sp>
        <p:nvSpPr>
          <p:cNvPr id="183301" name="Footer Placeholder 4">
            <a:extLst>
              <a:ext uri="{FF2B5EF4-FFF2-40B4-BE49-F238E27FC236}">
                <a16:creationId xmlns:a16="http://schemas.microsoft.com/office/drawing/2014/main" id="{9B2C567F-337F-41CA-ACDB-630B5F90315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83302" name="Slide Number Placeholder 1">
            <a:extLst>
              <a:ext uri="{FF2B5EF4-FFF2-40B4-BE49-F238E27FC236}">
                <a16:creationId xmlns:a16="http://schemas.microsoft.com/office/drawing/2014/main" id="{2895AEEB-301F-472D-A8EA-2A6E869C8F1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4CE38583-74C0-40D9-9756-D6D1E291F608}" type="slidenum">
              <a:rPr lang="en-US" altLang="en-US" sz="1400">
                <a:solidFill>
                  <a:schemeClr val="bg1"/>
                </a:solidFill>
              </a:rPr>
              <a:pPr>
                <a:spcBef>
                  <a:spcPct val="0"/>
                </a:spcBef>
                <a:buClrTx/>
                <a:buFontTx/>
                <a:buNone/>
              </a:pPr>
              <a:t>175</a:t>
            </a:fld>
            <a:endParaRPr lang="en-US" altLang="en-US" sz="1400">
              <a:solidFill>
                <a:schemeClr val="bg1"/>
              </a:solidFill>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a:extLst>
              <a:ext uri="{FF2B5EF4-FFF2-40B4-BE49-F238E27FC236}">
                <a16:creationId xmlns:a16="http://schemas.microsoft.com/office/drawing/2014/main" id="{B11E21C9-5773-48D8-A8F9-444C2D92FBF7}"/>
              </a:ext>
            </a:extLst>
          </p:cNvPr>
          <p:cNvSpPr>
            <a:spLocks noGrp="1"/>
          </p:cNvSpPr>
          <p:nvPr>
            <p:ph type="title"/>
          </p:nvPr>
        </p:nvSpPr>
        <p:spPr/>
        <p:txBody>
          <a:bodyPr/>
          <a:lstStyle/>
          <a:p>
            <a:r>
              <a:rPr lang="en-US" altLang="en-US" b="1"/>
              <a:t>IRON DEFICIENCY ANEMIA</a:t>
            </a:r>
            <a:endParaRPr lang="en-US" altLang="en-US"/>
          </a:p>
        </p:txBody>
      </p:sp>
      <p:sp>
        <p:nvSpPr>
          <p:cNvPr id="3" name="Content Placeholder 2">
            <a:extLst>
              <a:ext uri="{FF2B5EF4-FFF2-40B4-BE49-F238E27FC236}">
                <a16:creationId xmlns:a16="http://schemas.microsoft.com/office/drawing/2014/main" id="{F6616BF5-A4B3-4B93-B1C1-58EBBA484B4D}"/>
              </a:ext>
            </a:extLst>
          </p:cNvPr>
          <p:cNvSpPr>
            <a:spLocks noGrp="1"/>
          </p:cNvSpPr>
          <p:nvPr>
            <p:ph idx="1"/>
          </p:nvPr>
        </p:nvSpPr>
        <p:spPr/>
        <p:txBody>
          <a:bodyPr/>
          <a:lstStyle/>
          <a:p>
            <a:pPr marL="0" indent="0">
              <a:buFontTx/>
              <a:buNone/>
              <a:defRPr/>
            </a:pPr>
            <a:r>
              <a:rPr lang="en-US" b="1" dirty="0"/>
              <a:t>Causes</a:t>
            </a:r>
            <a:endParaRPr lang="en-US" dirty="0"/>
          </a:p>
          <a:p>
            <a:pPr>
              <a:defRPr/>
            </a:pPr>
            <a:r>
              <a:rPr lang="en-US" dirty="0"/>
              <a:t>Nutritional deficiencies</a:t>
            </a:r>
          </a:p>
          <a:p>
            <a:pPr>
              <a:defRPr/>
            </a:pPr>
            <a:r>
              <a:rPr lang="en-US" dirty="0"/>
              <a:t>Malaria</a:t>
            </a:r>
          </a:p>
          <a:p>
            <a:pPr>
              <a:defRPr/>
            </a:pPr>
            <a:r>
              <a:rPr lang="en-US" dirty="0"/>
              <a:t>Intestinal parasitic infections</a:t>
            </a:r>
          </a:p>
          <a:p>
            <a:pPr>
              <a:defRPr/>
            </a:pPr>
            <a:r>
              <a:rPr lang="en-US" dirty="0"/>
              <a:t>Chronic infections e.g. HIV</a:t>
            </a:r>
          </a:p>
          <a:p>
            <a:pPr>
              <a:defRPr/>
            </a:pPr>
            <a:r>
              <a:rPr lang="en-US" dirty="0"/>
              <a:t>Malabsorption.</a:t>
            </a:r>
          </a:p>
          <a:p>
            <a:pPr>
              <a:defRPr/>
            </a:pPr>
            <a:r>
              <a:rPr lang="en-US" dirty="0"/>
              <a:t>Not breastfeeding</a:t>
            </a:r>
          </a:p>
          <a:p>
            <a:pPr>
              <a:defRPr/>
            </a:pPr>
            <a:r>
              <a:rPr lang="en-US" dirty="0"/>
              <a:t>Diet rich in caffeine or cereals which inhibit iron absorption.</a:t>
            </a:r>
          </a:p>
        </p:txBody>
      </p:sp>
      <p:sp>
        <p:nvSpPr>
          <p:cNvPr id="184324" name="Date Placeholder 3">
            <a:extLst>
              <a:ext uri="{FF2B5EF4-FFF2-40B4-BE49-F238E27FC236}">
                <a16:creationId xmlns:a16="http://schemas.microsoft.com/office/drawing/2014/main" id="{17F58FA0-50BA-4DC9-9B74-CD2E79EE6BB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8E8B6DA-AD69-4685-AD06-822789F75886}" type="datetime2">
              <a:rPr lang="en-US" altLang="en-US" sz="1400" smtClean="0"/>
              <a:pPr>
                <a:spcBef>
                  <a:spcPct val="0"/>
                </a:spcBef>
                <a:buClrTx/>
                <a:buFontTx/>
                <a:buNone/>
              </a:pPr>
              <a:t>Thursday, September 3, 2020</a:t>
            </a:fld>
            <a:endParaRPr lang="en-US" altLang="en-US" sz="1400"/>
          </a:p>
        </p:txBody>
      </p:sp>
      <p:sp>
        <p:nvSpPr>
          <p:cNvPr id="184325" name="Footer Placeholder 4">
            <a:extLst>
              <a:ext uri="{FF2B5EF4-FFF2-40B4-BE49-F238E27FC236}">
                <a16:creationId xmlns:a16="http://schemas.microsoft.com/office/drawing/2014/main" id="{202F9BE5-B0A6-4998-90C6-72F0BE3C7AE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84326" name="Slide Number Placeholder 1">
            <a:extLst>
              <a:ext uri="{FF2B5EF4-FFF2-40B4-BE49-F238E27FC236}">
                <a16:creationId xmlns:a16="http://schemas.microsoft.com/office/drawing/2014/main" id="{19A35790-473F-443F-99DA-16E9FCF7E3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EEF6FB7-CC06-4C0C-80B6-C1618C431CF4}" type="slidenum">
              <a:rPr lang="en-US" altLang="en-US" sz="1400">
                <a:solidFill>
                  <a:schemeClr val="bg1"/>
                </a:solidFill>
              </a:rPr>
              <a:pPr>
                <a:spcBef>
                  <a:spcPct val="0"/>
                </a:spcBef>
                <a:buClrTx/>
                <a:buFontTx/>
                <a:buNone/>
              </a:pPr>
              <a:t>176</a:t>
            </a:fld>
            <a:endParaRPr lang="en-US" altLang="en-US" sz="1400">
              <a:solidFill>
                <a:schemeClr val="bg1"/>
              </a:solidFill>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a:extLst>
              <a:ext uri="{FF2B5EF4-FFF2-40B4-BE49-F238E27FC236}">
                <a16:creationId xmlns:a16="http://schemas.microsoft.com/office/drawing/2014/main" id="{7D83F740-100C-4AA0-8306-844F6DB4A304}"/>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A9DB1078-59F3-41D2-A411-876F453E2628}"/>
              </a:ext>
            </a:extLst>
          </p:cNvPr>
          <p:cNvSpPr>
            <a:spLocks noGrp="1"/>
          </p:cNvSpPr>
          <p:nvPr>
            <p:ph idx="1"/>
          </p:nvPr>
        </p:nvSpPr>
        <p:spPr>
          <a:xfrm>
            <a:off x="152400" y="1143000"/>
            <a:ext cx="7696200" cy="5029200"/>
          </a:xfrm>
        </p:spPr>
        <p:txBody>
          <a:bodyPr/>
          <a:lstStyle/>
          <a:p>
            <a:pPr marL="0" indent="0">
              <a:buFontTx/>
              <a:buNone/>
              <a:defRPr/>
            </a:pPr>
            <a:r>
              <a:rPr lang="en-US" sz="2800" b="1" dirty="0">
                <a:latin typeface="Times New Roman" panose="02020603050405020304" pitchFamily="18" charset="0"/>
                <a:cs typeface="Times New Roman" panose="02020603050405020304" pitchFamily="18" charset="0"/>
              </a:rPr>
              <a:t>Signs and symptoms </a:t>
            </a:r>
            <a:endParaRPr lang="en-US" sz="2800"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Fatigue and shortness of breath</a:t>
            </a:r>
          </a:p>
          <a:p>
            <a:pPr>
              <a:defRPr/>
            </a:pPr>
            <a:r>
              <a:rPr lang="en-US" sz="2800" dirty="0">
                <a:latin typeface="Times New Roman" panose="02020603050405020304" pitchFamily="18" charset="0"/>
                <a:cs typeface="Times New Roman" panose="02020603050405020304" pitchFamily="18" charset="0"/>
              </a:rPr>
              <a:t>Pallor of skin, mucous membrane, and eyelids.</a:t>
            </a:r>
          </a:p>
          <a:p>
            <a:pPr marL="0" indent="0">
              <a:buFontTx/>
              <a:buNone/>
              <a:defRPr/>
            </a:pPr>
            <a:r>
              <a:rPr lang="en-US" sz="2800" b="1" dirty="0">
                <a:latin typeface="Times New Roman" panose="02020603050405020304" pitchFamily="18" charset="0"/>
                <a:cs typeface="Times New Roman" panose="02020603050405020304" pitchFamily="18" charset="0"/>
              </a:rPr>
              <a:t>Prevention</a:t>
            </a:r>
            <a:endParaRPr lang="en-US" sz="2800"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Dietary improvement give food like red meat, dark green vegetables, beans and tubers.</a:t>
            </a:r>
          </a:p>
          <a:p>
            <a:pPr>
              <a:defRPr/>
            </a:pPr>
            <a:r>
              <a:rPr lang="en-US" sz="2800" dirty="0">
                <a:latin typeface="Times New Roman" panose="02020603050405020304" pitchFamily="18" charset="0"/>
                <a:cs typeface="Times New Roman" panose="02020603050405020304" pitchFamily="18" charset="0"/>
              </a:rPr>
              <a:t>Breast feeding</a:t>
            </a:r>
          </a:p>
          <a:p>
            <a:pPr>
              <a:defRPr/>
            </a:pPr>
            <a:r>
              <a:rPr lang="en-US" sz="2800" dirty="0">
                <a:latin typeface="Times New Roman" panose="02020603050405020304" pitchFamily="18" charset="0"/>
                <a:cs typeface="Times New Roman" panose="02020603050405020304" pitchFamily="18" charset="0"/>
              </a:rPr>
              <a:t>Increasing dietary vitamin </a:t>
            </a:r>
            <a:r>
              <a:rPr lang="en-US" dirty="0"/>
              <a:t>C </a:t>
            </a:r>
          </a:p>
          <a:p>
            <a:pPr>
              <a:defRPr/>
            </a:pPr>
            <a:endParaRPr lang="en-US" dirty="0"/>
          </a:p>
          <a:p>
            <a:pPr>
              <a:defRPr/>
            </a:pPr>
            <a:endParaRPr lang="en-US" dirty="0"/>
          </a:p>
        </p:txBody>
      </p:sp>
      <p:sp>
        <p:nvSpPr>
          <p:cNvPr id="185348" name="Date Placeholder 3">
            <a:extLst>
              <a:ext uri="{FF2B5EF4-FFF2-40B4-BE49-F238E27FC236}">
                <a16:creationId xmlns:a16="http://schemas.microsoft.com/office/drawing/2014/main" id="{E467C60E-29C1-4311-86CF-55676627A38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2E9F681-C6B7-46E0-A05F-444164C66243}" type="datetime2">
              <a:rPr lang="en-US" altLang="en-US" sz="1400" smtClean="0"/>
              <a:pPr>
                <a:spcBef>
                  <a:spcPct val="0"/>
                </a:spcBef>
                <a:buClrTx/>
                <a:buFontTx/>
                <a:buNone/>
              </a:pPr>
              <a:t>Thursday, September 3, 2020</a:t>
            </a:fld>
            <a:endParaRPr lang="en-US" altLang="en-US" sz="1400"/>
          </a:p>
        </p:txBody>
      </p:sp>
      <p:sp>
        <p:nvSpPr>
          <p:cNvPr id="185349" name="Footer Placeholder 4">
            <a:extLst>
              <a:ext uri="{FF2B5EF4-FFF2-40B4-BE49-F238E27FC236}">
                <a16:creationId xmlns:a16="http://schemas.microsoft.com/office/drawing/2014/main" id="{D57C044A-5E71-49EA-B819-67E87E9B735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85350" name="Slide Number Placeholder 1">
            <a:extLst>
              <a:ext uri="{FF2B5EF4-FFF2-40B4-BE49-F238E27FC236}">
                <a16:creationId xmlns:a16="http://schemas.microsoft.com/office/drawing/2014/main" id="{C877F9F5-2E45-40C8-A837-258AFA3B28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92D366D6-0D0B-4456-80AC-0C31DD53D583}" type="slidenum">
              <a:rPr lang="en-US" altLang="en-US" sz="1400">
                <a:solidFill>
                  <a:schemeClr val="bg1"/>
                </a:solidFill>
              </a:rPr>
              <a:pPr>
                <a:spcBef>
                  <a:spcPct val="0"/>
                </a:spcBef>
                <a:buClrTx/>
                <a:buFontTx/>
                <a:buNone/>
              </a:pPr>
              <a:t>177</a:t>
            </a:fld>
            <a:endParaRPr lang="en-US" altLang="en-US" sz="1400">
              <a:solidFill>
                <a:schemeClr val="bg1"/>
              </a:solidFill>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a:extLst>
              <a:ext uri="{FF2B5EF4-FFF2-40B4-BE49-F238E27FC236}">
                <a16:creationId xmlns:a16="http://schemas.microsoft.com/office/drawing/2014/main" id="{37581492-9D23-47E6-B93A-98370BD31688}"/>
              </a:ext>
            </a:extLst>
          </p:cNvPr>
          <p:cNvSpPr>
            <a:spLocks noGrp="1"/>
          </p:cNvSpPr>
          <p:nvPr>
            <p:ph type="title"/>
          </p:nvPr>
        </p:nvSpPr>
        <p:spPr/>
        <p:txBody>
          <a:bodyPr/>
          <a:lstStyle/>
          <a:p>
            <a:r>
              <a:rPr lang="en-US" altLang="en-US" b="1"/>
              <a:t>IODINE  DEFICIENCY</a:t>
            </a:r>
            <a:endParaRPr lang="en-US" altLang="en-US"/>
          </a:p>
        </p:txBody>
      </p:sp>
      <p:sp>
        <p:nvSpPr>
          <p:cNvPr id="176131" name="Content Placeholder 2">
            <a:extLst>
              <a:ext uri="{FF2B5EF4-FFF2-40B4-BE49-F238E27FC236}">
                <a16:creationId xmlns:a16="http://schemas.microsoft.com/office/drawing/2014/main" id="{DE86ADA6-C9C7-483C-93C2-FAD39BC2E1BD}"/>
              </a:ext>
            </a:extLst>
          </p:cNvPr>
          <p:cNvSpPr>
            <a:spLocks noGrp="1"/>
          </p:cNvSpPr>
          <p:nvPr>
            <p:ph idx="1"/>
          </p:nvPr>
        </p:nvSpPr>
        <p:spPr>
          <a:xfrm>
            <a:off x="152400" y="1219200"/>
            <a:ext cx="7696200" cy="4953000"/>
          </a:xfrm>
        </p:spPr>
        <p:txBody>
          <a:bodyPr/>
          <a:lstStyle/>
          <a:p>
            <a:pPr marL="0" indent="0">
              <a:buFontTx/>
              <a:buNone/>
              <a:defRPr/>
            </a:pPr>
            <a:r>
              <a:rPr lang="en-US" altLang="en-US" dirty="0">
                <a:latin typeface="Times New Roman" pitchFamily="18" charset="0"/>
                <a:cs typeface="Times New Roman" pitchFamily="18" charset="0"/>
              </a:rPr>
              <a:t>Causes a variety of disorder including:-</a:t>
            </a:r>
          </a:p>
          <a:p>
            <a:pPr>
              <a:defRPr/>
            </a:pPr>
            <a:r>
              <a:rPr lang="en-US" altLang="en-US" dirty="0">
                <a:latin typeface="Times New Roman" pitchFamily="18" charset="0"/>
                <a:cs typeface="Times New Roman" pitchFamily="18" charset="0"/>
              </a:rPr>
              <a:t>Thyroid enlargement (goiter)</a:t>
            </a:r>
          </a:p>
          <a:p>
            <a:pPr>
              <a:defRPr/>
            </a:pPr>
            <a:r>
              <a:rPr lang="en-US" altLang="en-US" dirty="0">
                <a:latin typeface="Times New Roman" pitchFamily="18" charset="0"/>
                <a:cs typeface="Times New Roman" pitchFamily="18" charset="0"/>
              </a:rPr>
              <a:t>Miscarriages and still births</a:t>
            </a:r>
          </a:p>
          <a:p>
            <a:pPr>
              <a:defRPr/>
            </a:pPr>
            <a:r>
              <a:rPr lang="en-US" altLang="en-US" dirty="0">
                <a:latin typeface="Times New Roman" pitchFamily="18" charset="0"/>
                <a:cs typeface="Times New Roman" pitchFamily="18" charset="0"/>
              </a:rPr>
              <a:t>Neonatal and juvenile thyroid insufficiency</a:t>
            </a:r>
          </a:p>
          <a:p>
            <a:pPr>
              <a:defRPr/>
            </a:pPr>
            <a:r>
              <a:rPr lang="en-US" altLang="en-US" dirty="0">
                <a:latin typeface="Times New Roman" pitchFamily="18" charset="0"/>
                <a:cs typeface="Times New Roman" pitchFamily="18" charset="0"/>
              </a:rPr>
              <a:t>Dwarfism</a:t>
            </a:r>
          </a:p>
          <a:p>
            <a:pPr>
              <a:defRPr/>
            </a:pPr>
            <a:r>
              <a:rPr lang="en-US" altLang="en-US" dirty="0">
                <a:latin typeface="Times New Roman" pitchFamily="18" charset="0"/>
                <a:cs typeface="Times New Roman" pitchFamily="18" charset="0"/>
              </a:rPr>
              <a:t>Mental defects </a:t>
            </a:r>
          </a:p>
          <a:p>
            <a:pPr>
              <a:defRPr/>
            </a:pPr>
            <a:r>
              <a:rPr lang="en-US" altLang="en-US" dirty="0">
                <a:latin typeface="Times New Roman" pitchFamily="18" charset="0"/>
                <a:cs typeface="Times New Roman" pitchFamily="18" charset="0"/>
              </a:rPr>
              <a:t>Deaf mutism</a:t>
            </a:r>
          </a:p>
          <a:p>
            <a:pPr>
              <a:defRPr/>
            </a:pPr>
            <a:r>
              <a:rPr lang="en-US" altLang="en-US" dirty="0">
                <a:latin typeface="Times New Roman" pitchFamily="18" charset="0"/>
                <a:cs typeface="Times New Roman" pitchFamily="18" charset="0"/>
              </a:rPr>
              <a:t>Spastic weakness and paralysis</a:t>
            </a:r>
          </a:p>
          <a:p>
            <a:pPr>
              <a:defRPr/>
            </a:pPr>
            <a:endParaRPr lang="en-US" altLang="en-US" dirty="0"/>
          </a:p>
        </p:txBody>
      </p:sp>
      <p:sp>
        <p:nvSpPr>
          <p:cNvPr id="186372" name="Date Placeholder 3">
            <a:extLst>
              <a:ext uri="{FF2B5EF4-FFF2-40B4-BE49-F238E27FC236}">
                <a16:creationId xmlns:a16="http://schemas.microsoft.com/office/drawing/2014/main" id="{B592B0A2-215A-4A48-BA24-09FA62FDA63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C9189328-C9BC-4B72-92A6-153A527323AA}" type="datetime2">
              <a:rPr lang="en-US" altLang="en-US" sz="1400" smtClean="0"/>
              <a:pPr>
                <a:spcBef>
                  <a:spcPct val="0"/>
                </a:spcBef>
                <a:buClrTx/>
                <a:buFontTx/>
                <a:buNone/>
              </a:pPr>
              <a:t>Thursday, September 3, 2020</a:t>
            </a:fld>
            <a:endParaRPr lang="en-US" altLang="en-US" sz="1400"/>
          </a:p>
        </p:txBody>
      </p:sp>
      <p:sp>
        <p:nvSpPr>
          <p:cNvPr id="186373" name="Footer Placeholder 4">
            <a:extLst>
              <a:ext uri="{FF2B5EF4-FFF2-40B4-BE49-F238E27FC236}">
                <a16:creationId xmlns:a16="http://schemas.microsoft.com/office/drawing/2014/main" id="{EE70E145-6CEF-4B5D-8ADA-8C6FF8D3BE0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86374" name="Slide Number Placeholder 1">
            <a:extLst>
              <a:ext uri="{FF2B5EF4-FFF2-40B4-BE49-F238E27FC236}">
                <a16:creationId xmlns:a16="http://schemas.microsoft.com/office/drawing/2014/main" id="{96398461-8E25-4CA3-BBCC-4F43F56C4F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85D8E6E5-8C49-4B12-B244-CC2769EB1DF2}" type="slidenum">
              <a:rPr lang="en-US" altLang="en-US" sz="1400">
                <a:solidFill>
                  <a:schemeClr val="bg1"/>
                </a:solidFill>
              </a:rPr>
              <a:pPr>
                <a:spcBef>
                  <a:spcPct val="0"/>
                </a:spcBef>
                <a:buClrTx/>
                <a:buFontTx/>
                <a:buNone/>
              </a:pPr>
              <a:t>178</a:t>
            </a:fld>
            <a:endParaRPr lang="en-US" altLang="en-US" sz="1400">
              <a:solidFill>
                <a:schemeClr val="bg1"/>
              </a:solidFill>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a:extLst>
              <a:ext uri="{FF2B5EF4-FFF2-40B4-BE49-F238E27FC236}">
                <a16:creationId xmlns:a16="http://schemas.microsoft.com/office/drawing/2014/main" id="{D82CAB72-BB5E-465A-8D41-7C0526B78FA6}"/>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C073231F-14C8-4F48-A425-5FCCB2FF390A}"/>
              </a:ext>
            </a:extLst>
          </p:cNvPr>
          <p:cNvSpPr>
            <a:spLocks noGrp="1"/>
          </p:cNvSpPr>
          <p:nvPr>
            <p:ph idx="1"/>
          </p:nvPr>
        </p:nvSpPr>
        <p:spPr>
          <a:xfrm>
            <a:off x="152400" y="1447800"/>
            <a:ext cx="8153400" cy="4724400"/>
          </a:xfrm>
        </p:spPr>
        <p:txBody>
          <a:bodyPr/>
          <a:lstStyle/>
          <a:p>
            <a:pPr marL="0" indent="0">
              <a:buFontTx/>
              <a:buNone/>
              <a:defRPr/>
            </a:pPr>
            <a:r>
              <a:rPr lang="en-US" sz="2800" b="1" dirty="0">
                <a:latin typeface="Times New Roman" panose="02020603050405020304" pitchFamily="18" charset="0"/>
                <a:cs typeface="Times New Roman" panose="02020603050405020304" pitchFamily="18" charset="0"/>
              </a:rPr>
              <a:t>Causes</a:t>
            </a:r>
            <a:endParaRPr lang="en-US" sz="2800"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Lack of iodine in the diet</a:t>
            </a:r>
          </a:p>
          <a:p>
            <a:pPr marL="0" indent="0">
              <a:buFontTx/>
              <a:buNone/>
              <a:defRPr/>
            </a:pPr>
            <a:r>
              <a:rPr lang="en-US" sz="2800" b="1" dirty="0">
                <a:latin typeface="Times New Roman" panose="02020603050405020304" pitchFamily="18" charset="0"/>
                <a:cs typeface="Times New Roman" panose="02020603050405020304" pitchFamily="18" charset="0"/>
              </a:rPr>
              <a:t>Prevention</a:t>
            </a:r>
            <a:endParaRPr lang="en-US" sz="2800"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Intake of iodine in foods </a:t>
            </a:r>
            <a:r>
              <a:rPr lang="en-US" sz="2800" dirty="0" err="1">
                <a:latin typeface="Times New Roman" panose="02020603050405020304" pitchFamily="18" charset="0"/>
                <a:cs typeface="Times New Roman" panose="02020603050405020304" pitchFamily="18" charset="0"/>
              </a:rPr>
              <a:t>e.g</a:t>
            </a:r>
            <a:r>
              <a:rPr lang="en-US" sz="2800" dirty="0">
                <a:latin typeface="Times New Roman" panose="02020603050405020304" pitchFamily="18" charset="0"/>
                <a:cs typeface="Times New Roman" panose="02020603050405020304" pitchFamily="18" charset="0"/>
              </a:rPr>
              <a:t> iodized common salts</a:t>
            </a:r>
          </a:p>
          <a:p>
            <a:pPr>
              <a:defRPr/>
            </a:pPr>
            <a:r>
              <a:rPr lang="en-US" sz="2800" dirty="0">
                <a:latin typeface="Times New Roman" panose="02020603050405020304" pitchFamily="18" charset="0"/>
                <a:cs typeface="Times New Roman" panose="02020603050405020304" pitchFamily="18" charset="0"/>
              </a:rPr>
              <a:t>The adult requirement is 150 micrograms rising to 200 micrograms during pregnancy.</a:t>
            </a:r>
          </a:p>
          <a:p>
            <a:pPr marL="0" indent="0">
              <a:buFontTx/>
              <a:buNone/>
              <a:defRPr/>
            </a:pPr>
            <a:r>
              <a:rPr lang="en-US" sz="2800" b="1" dirty="0">
                <a:latin typeface="Times New Roman" panose="02020603050405020304" pitchFamily="18" charset="0"/>
                <a:cs typeface="Times New Roman" panose="02020603050405020304" pitchFamily="18" charset="0"/>
              </a:rPr>
              <a:t>Treatment</a:t>
            </a:r>
            <a:endParaRPr lang="en-US" sz="2800"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Iodized oil administered per oral 3, 6 or 12 monthly or I.M injection every 2 years.</a:t>
            </a:r>
          </a:p>
          <a:p>
            <a:pPr>
              <a:defRPr/>
            </a:pPr>
            <a:endParaRPr lang="en-US" dirty="0"/>
          </a:p>
        </p:txBody>
      </p:sp>
      <p:sp>
        <p:nvSpPr>
          <p:cNvPr id="187396" name="Date Placeholder 3">
            <a:extLst>
              <a:ext uri="{FF2B5EF4-FFF2-40B4-BE49-F238E27FC236}">
                <a16:creationId xmlns:a16="http://schemas.microsoft.com/office/drawing/2014/main" id="{5E979237-58FF-43F0-9FD4-8129A6104C1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3955DB9E-E1C6-4C9E-BC18-4ABC80021D52}" type="datetime2">
              <a:rPr lang="en-US" altLang="en-US" sz="1400" smtClean="0"/>
              <a:pPr>
                <a:spcBef>
                  <a:spcPct val="0"/>
                </a:spcBef>
                <a:buClrTx/>
                <a:buFontTx/>
                <a:buNone/>
              </a:pPr>
              <a:t>Thursday, September 3, 2020</a:t>
            </a:fld>
            <a:endParaRPr lang="en-US" altLang="en-US" sz="1400"/>
          </a:p>
        </p:txBody>
      </p:sp>
      <p:sp>
        <p:nvSpPr>
          <p:cNvPr id="187397" name="Footer Placeholder 4">
            <a:extLst>
              <a:ext uri="{FF2B5EF4-FFF2-40B4-BE49-F238E27FC236}">
                <a16:creationId xmlns:a16="http://schemas.microsoft.com/office/drawing/2014/main" id="{BEA3B894-8DDC-4827-BAAB-AAF5CEC5290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r>
              <a:rPr lang="pt-BR" altLang="en-US" sz="1400"/>
              <a:t>DEUS OENDO Lecturer KMTC</a:t>
            </a:r>
            <a:endParaRPr lang="en-US" altLang="en-US" sz="1400"/>
          </a:p>
        </p:txBody>
      </p:sp>
      <p:sp>
        <p:nvSpPr>
          <p:cNvPr id="187398" name="Slide Number Placeholder 1">
            <a:extLst>
              <a:ext uri="{FF2B5EF4-FFF2-40B4-BE49-F238E27FC236}">
                <a16:creationId xmlns:a16="http://schemas.microsoft.com/office/drawing/2014/main" id="{37EC5147-E69D-496E-AC6C-BDA3047FCFE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ED5329F-8866-4DB4-8127-55AA7FC17CF7}" type="slidenum">
              <a:rPr lang="en-US" altLang="en-US" sz="1400">
                <a:solidFill>
                  <a:schemeClr val="bg1"/>
                </a:solidFill>
              </a:rPr>
              <a:pPr>
                <a:spcBef>
                  <a:spcPct val="0"/>
                </a:spcBef>
                <a:buClrTx/>
                <a:buFontTx/>
                <a:buNone/>
              </a:pPr>
              <a:t>179</a:t>
            </a:fld>
            <a:endParaRPr lang="en-US" altLang="en-US" sz="14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AB899C8-AA75-4762-B8C3-99FAD54E42C2}"/>
              </a:ext>
            </a:extLst>
          </p:cNvPr>
          <p:cNvSpPr>
            <a:spLocks noGrp="1"/>
          </p:cNvSpPr>
          <p:nvPr>
            <p:ph type="title"/>
          </p:nvPr>
        </p:nvSpPr>
        <p:spPr/>
        <p:txBody>
          <a:bodyPr/>
          <a:lstStyle/>
          <a:p>
            <a:endParaRPr lang="en-US" altLang="en-US"/>
          </a:p>
        </p:txBody>
      </p:sp>
      <p:sp>
        <p:nvSpPr>
          <p:cNvPr id="22531" name="Content Placeholder 2">
            <a:extLst>
              <a:ext uri="{FF2B5EF4-FFF2-40B4-BE49-F238E27FC236}">
                <a16:creationId xmlns:a16="http://schemas.microsoft.com/office/drawing/2014/main" id="{C395D42A-C29C-438B-8B97-33491C62C950}"/>
              </a:ext>
            </a:extLst>
          </p:cNvPr>
          <p:cNvSpPr>
            <a:spLocks noGrp="1"/>
          </p:cNvSpPr>
          <p:nvPr>
            <p:ph idx="1"/>
          </p:nvPr>
        </p:nvSpPr>
        <p:spPr/>
        <p:txBody>
          <a:bodyPr/>
          <a:lstStyle/>
          <a:p>
            <a:pPr eaLnBrk="1" hangingPunct="1"/>
            <a:r>
              <a:rPr lang="en-US" altLang="en-US"/>
              <a:t>Disaccharides examples: sucrose, lactose and maltose</a:t>
            </a:r>
          </a:p>
          <a:p>
            <a:pPr eaLnBrk="1" hangingPunct="1"/>
            <a:r>
              <a:rPr lang="en-US" altLang="en-US"/>
              <a:t>Polysaccharides are insoluble in water. Examples: starch, glycogen and cellulose</a:t>
            </a:r>
          </a:p>
          <a:p>
            <a:endParaRPr lang="en-US" altLang="en-US"/>
          </a:p>
        </p:txBody>
      </p:sp>
      <p:sp>
        <p:nvSpPr>
          <p:cNvPr id="22532" name="Date Placeholder 3">
            <a:extLst>
              <a:ext uri="{FF2B5EF4-FFF2-40B4-BE49-F238E27FC236}">
                <a16:creationId xmlns:a16="http://schemas.microsoft.com/office/drawing/2014/main" id="{301F52D9-425C-4670-8053-02BB516AC26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3A991AE-0BA9-4093-B0F9-961E0F94CC9A}" type="datetime2">
              <a:rPr lang="en-US" altLang="en-US" sz="1400" smtClean="0"/>
              <a:pPr>
                <a:spcBef>
                  <a:spcPct val="0"/>
                </a:spcBef>
                <a:buClrTx/>
                <a:buFontTx/>
                <a:buNone/>
              </a:pPr>
              <a:t>Thursday, September 3, 2020</a:t>
            </a:fld>
            <a:endParaRPr lang="en-US" altLang="en-US" sz="1400"/>
          </a:p>
        </p:txBody>
      </p:sp>
      <p:sp>
        <p:nvSpPr>
          <p:cNvPr id="22533" name="Footer Placeholder 4">
            <a:extLst>
              <a:ext uri="{FF2B5EF4-FFF2-40B4-BE49-F238E27FC236}">
                <a16:creationId xmlns:a16="http://schemas.microsoft.com/office/drawing/2014/main" id="{E67F5555-011C-4FA7-A394-CFC36CDF6A6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22534" name="Slide Number Placeholder 1">
            <a:extLst>
              <a:ext uri="{FF2B5EF4-FFF2-40B4-BE49-F238E27FC236}">
                <a16:creationId xmlns:a16="http://schemas.microsoft.com/office/drawing/2014/main" id="{BF1DE0E1-B485-43B5-8943-75582DD7CA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142E7C8-76C7-4902-8D3F-7276E35D61C1}" type="slidenum">
              <a:rPr lang="en-US" altLang="en-US" sz="1400">
                <a:solidFill>
                  <a:schemeClr val="bg1"/>
                </a:solidFill>
              </a:rPr>
              <a:pPr>
                <a:spcBef>
                  <a:spcPct val="0"/>
                </a:spcBef>
                <a:buClrTx/>
                <a:buFontTx/>
                <a:buNone/>
              </a:pPr>
              <a:t>18</a:t>
            </a:fld>
            <a:endParaRPr lang="en-US" altLang="en-US" sz="1400">
              <a:solidFill>
                <a:schemeClr val="bg1"/>
              </a:solidFil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a:extLst>
              <a:ext uri="{FF2B5EF4-FFF2-40B4-BE49-F238E27FC236}">
                <a16:creationId xmlns:a16="http://schemas.microsoft.com/office/drawing/2014/main" id="{D429F4B5-E107-430A-A2A3-93A9340CC6D1}"/>
              </a:ext>
            </a:extLst>
          </p:cNvPr>
          <p:cNvSpPr>
            <a:spLocks noGrp="1"/>
          </p:cNvSpPr>
          <p:nvPr>
            <p:ph type="title"/>
          </p:nvPr>
        </p:nvSpPr>
        <p:spPr/>
        <p:txBody>
          <a:bodyPr/>
          <a:lstStyle/>
          <a:p>
            <a:endParaRPr lang="en-US" altLang="en-US"/>
          </a:p>
        </p:txBody>
      </p:sp>
      <p:sp>
        <p:nvSpPr>
          <p:cNvPr id="188419" name="Content Placeholder 2">
            <a:extLst>
              <a:ext uri="{FF2B5EF4-FFF2-40B4-BE49-F238E27FC236}">
                <a16:creationId xmlns:a16="http://schemas.microsoft.com/office/drawing/2014/main" id="{C6597D7C-CB22-4D30-B96A-455F71CF85C0}"/>
              </a:ext>
            </a:extLst>
          </p:cNvPr>
          <p:cNvSpPr>
            <a:spLocks noGrp="1"/>
          </p:cNvSpPr>
          <p:nvPr>
            <p:ph idx="1"/>
          </p:nvPr>
        </p:nvSpPr>
        <p:spPr/>
        <p:txBody>
          <a:bodyPr/>
          <a:lstStyle/>
          <a:p>
            <a:r>
              <a:rPr lang="en-US" altLang="en-US">
                <a:latin typeface="Times New Roman" panose="02020603050405020304" pitchFamily="18" charset="0"/>
                <a:cs typeface="Times New Roman" panose="02020603050405020304" pitchFamily="18" charset="0"/>
              </a:rPr>
              <a:t>Iron fortified food(breast milk substitutes)</a:t>
            </a:r>
          </a:p>
          <a:p>
            <a:r>
              <a:rPr lang="en-US" altLang="en-US">
                <a:latin typeface="Times New Roman" panose="02020603050405020304" pitchFamily="18" charset="0"/>
                <a:cs typeface="Times New Roman" panose="02020603050405020304" pitchFamily="18" charset="0"/>
              </a:rPr>
              <a:t>Supplementation children &lt;24 months iron 12.5 mg daily from 6-12 months and folic acid 50mg daily from 6-12 months.</a:t>
            </a:r>
          </a:p>
          <a:p>
            <a:r>
              <a:rPr lang="en-US" altLang="en-US">
                <a:latin typeface="Times New Roman" panose="02020603050405020304" pitchFamily="18" charset="0"/>
                <a:cs typeface="Times New Roman" panose="02020603050405020304" pitchFamily="18" charset="0"/>
              </a:rPr>
              <a:t>Pregnant women- iron 60mg daily for 6 months in pregnancy and up to 3 months post partum in women with low HB and folic acid 400 mg for the same period.</a:t>
            </a:r>
          </a:p>
          <a:p>
            <a:endParaRPr lang="en-US" altLang="en-US"/>
          </a:p>
        </p:txBody>
      </p:sp>
      <p:sp>
        <p:nvSpPr>
          <p:cNvPr id="188420" name="Date Placeholder 3">
            <a:extLst>
              <a:ext uri="{FF2B5EF4-FFF2-40B4-BE49-F238E27FC236}">
                <a16:creationId xmlns:a16="http://schemas.microsoft.com/office/drawing/2014/main" id="{C27DD875-4D6F-48BB-9410-D7F99813625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E71E2B0-B229-48CE-9138-143A25B825D3}" type="datetime2">
              <a:rPr lang="en-US" altLang="en-US" sz="1400" smtClean="0"/>
              <a:pPr>
                <a:spcBef>
                  <a:spcPct val="0"/>
                </a:spcBef>
                <a:buClrTx/>
                <a:buFontTx/>
                <a:buNone/>
              </a:pPr>
              <a:t>Thursday, September 3, 2020</a:t>
            </a:fld>
            <a:endParaRPr lang="en-US" altLang="en-US" sz="1400"/>
          </a:p>
        </p:txBody>
      </p:sp>
      <p:sp>
        <p:nvSpPr>
          <p:cNvPr id="188421" name="Footer Placeholder 4">
            <a:extLst>
              <a:ext uri="{FF2B5EF4-FFF2-40B4-BE49-F238E27FC236}">
                <a16:creationId xmlns:a16="http://schemas.microsoft.com/office/drawing/2014/main" id="{2A5766CA-EFF2-42E8-ACA4-D0683103AA3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88422" name="Slide Number Placeholder 1">
            <a:extLst>
              <a:ext uri="{FF2B5EF4-FFF2-40B4-BE49-F238E27FC236}">
                <a16:creationId xmlns:a16="http://schemas.microsoft.com/office/drawing/2014/main" id="{62E82B88-3098-4751-9246-CB1D8FBB7A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900D32D3-BEAF-4D62-97CF-4148A76569A5}" type="slidenum">
              <a:rPr lang="en-US" altLang="en-US" sz="1400">
                <a:solidFill>
                  <a:schemeClr val="bg1"/>
                </a:solidFill>
              </a:rPr>
              <a:pPr>
                <a:spcBef>
                  <a:spcPct val="0"/>
                </a:spcBef>
                <a:buClrTx/>
                <a:buFontTx/>
                <a:buNone/>
              </a:pPr>
              <a:t>180</a:t>
            </a:fld>
            <a:endParaRPr lang="en-US" altLang="en-US" sz="1400">
              <a:solidFill>
                <a:schemeClr val="bg1"/>
              </a:solidFill>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3">
            <a:extLst>
              <a:ext uri="{FF2B5EF4-FFF2-40B4-BE49-F238E27FC236}">
                <a16:creationId xmlns:a16="http://schemas.microsoft.com/office/drawing/2014/main" id="{F8B5943B-EDB4-4D52-956A-CF084D5DCF0D}"/>
              </a:ext>
            </a:extLst>
          </p:cNvPr>
          <p:cNvSpPr>
            <a:spLocks noGrp="1"/>
          </p:cNvSpPr>
          <p:nvPr>
            <p:ph type="ctrTitle"/>
          </p:nvPr>
        </p:nvSpPr>
        <p:spPr>
          <a:xfrm>
            <a:off x="3429000" y="2438400"/>
            <a:ext cx="5410200" cy="2209800"/>
          </a:xfrm>
        </p:spPr>
        <p:txBody>
          <a:bodyPr/>
          <a:lstStyle/>
          <a:p>
            <a:pPr eaLnBrk="1" hangingPunct="1"/>
            <a:br>
              <a:rPr lang="en-US" altLang="en-US"/>
            </a:br>
            <a:endParaRPr lang="en-US" altLang="en-US"/>
          </a:p>
        </p:txBody>
      </p:sp>
      <p:sp>
        <p:nvSpPr>
          <p:cNvPr id="189443" name="Subtitle 4">
            <a:extLst>
              <a:ext uri="{FF2B5EF4-FFF2-40B4-BE49-F238E27FC236}">
                <a16:creationId xmlns:a16="http://schemas.microsoft.com/office/drawing/2014/main" id="{0926947E-4BCF-4E83-AB7B-A8FEE07CE8F8}"/>
              </a:ext>
            </a:extLst>
          </p:cNvPr>
          <p:cNvSpPr>
            <a:spLocks noGrp="1"/>
          </p:cNvSpPr>
          <p:nvPr>
            <p:ph type="subTitle" idx="1"/>
          </p:nvPr>
        </p:nvSpPr>
        <p:spPr/>
        <p:txBody>
          <a:bodyPr/>
          <a:lstStyle/>
          <a:p>
            <a:pPr eaLnBrk="1" hangingPunct="1"/>
            <a:r>
              <a:rPr lang="en-US" altLang="en-US" sz="9600"/>
              <a:t>THANK YOU!</a:t>
            </a:r>
          </a:p>
        </p:txBody>
      </p:sp>
      <p:sp>
        <p:nvSpPr>
          <p:cNvPr id="189444" name="Date Placeholder 1">
            <a:extLst>
              <a:ext uri="{FF2B5EF4-FFF2-40B4-BE49-F238E27FC236}">
                <a16:creationId xmlns:a16="http://schemas.microsoft.com/office/drawing/2014/main" id="{E1342539-B685-43E8-B770-C5F8447C4E6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43CBEC2-249C-4693-A2C2-5687A3EB66B2}" type="datetime2">
              <a:rPr lang="en-US" altLang="en-US" sz="1400" smtClean="0"/>
              <a:pPr>
                <a:spcBef>
                  <a:spcPct val="0"/>
                </a:spcBef>
                <a:buClrTx/>
                <a:buFontTx/>
                <a:buNone/>
              </a:pPr>
              <a:t>Thursday, September 3, 2020</a:t>
            </a:fld>
            <a:endParaRPr lang="en-US" altLang="en-US" sz="1400"/>
          </a:p>
        </p:txBody>
      </p:sp>
      <p:sp>
        <p:nvSpPr>
          <p:cNvPr id="189445" name="Footer Placeholder 2">
            <a:extLst>
              <a:ext uri="{FF2B5EF4-FFF2-40B4-BE49-F238E27FC236}">
                <a16:creationId xmlns:a16="http://schemas.microsoft.com/office/drawing/2014/main" id="{528EDDBA-6415-4F99-9D9B-52CC78EAA0D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89446" name="Slide Number Placeholder 1">
            <a:extLst>
              <a:ext uri="{FF2B5EF4-FFF2-40B4-BE49-F238E27FC236}">
                <a16:creationId xmlns:a16="http://schemas.microsoft.com/office/drawing/2014/main" id="{3D420B6B-7250-4D85-A99A-42B11E0C32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E4C063F0-4A45-4DA6-A0A3-B3C136284D1C}" type="slidenum">
              <a:rPr lang="en-US" altLang="en-US" sz="1400">
                <a:solidFill>
                  <a:schemeClr val="bg1"/>
                </a:solidFill>
              </a:rPr>
              <a:pPr>
                <a:spcBef>
                  <a:spcPct val="0"/>
                </a:spcBef>
                <a:buClrTx/>
                <a:buFontTx/>
                <a:buNone/>
              </a:pPr>
              <a:t>181</a:t>
            </a:fld>
            <a:endParaRPr lang="en-US" altLang="en-US" sz="140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681227F-005E-43E1-BCC9-F356869C75A0}"/>
              </a:ext>
            </a:extLst>
          </p:cNvPr>
          <p:cNvSpPr>
            <a:spLocks noGrp="1"/>
          </p:cNvSpPr>
          <p:nvPr>
            <p:ph type="title"/>
          </p:nvPr>
        </p:nvSpPr>
        <p:spPr/>
        <p:txBody>
          <a:bodyPr/>
          <a:lstStyle/>
          <a:p>
            <a:r>
              <a:rPr lang="en-US" altLang="en-US"/>
              <a:t>Functions </a:t>
            </a:r>
          </a:p>
        </p:txBody>
      </p:sp>
      <p:sp>
        <p:nvSpPr>
          <p:cNvPr id="23555" name="Content Placeholder 2">
            <a:extLst>
              <a:ext uri="{FF2B5EF4-FFF2-40B4-BE49-F238E27FC236}">
                <a16:creationId xmlns:a16="http://schemas.microsoft.com/office/drawing/2014/main" id="{FFA03455-D609-4D01-A81D-595A338D28D6}"/>
              </a:ext>
            </a:extLst>
          </p:cNvPr>
          <p:cNvSpPr>
            <a:spLocks noGrp="1"/>
          </p:cNvSpPr>
          <p:nvPr>
            <p:ph idx="1"/>
          </p:nvPr>
        </p:nvSpPr>
        <p:spPr/>
        <p:txBody>
          <a:bodyPr/>
          <a:lstStyle/>
          <a:p>
            <a:pPr eaLnBrk="1" hangingPunct="1"/>
            <a:r>
              <a:rPr lang="en-US" altLang="en-US"/>
              <a:t>Source of energy</a:t>
            </a:r>
          </a:p>
          <a:p>
            <a:pPr eaLnBrk="1" hangingPunct="1"/>
            <a:r>
              <a:rPr lang="en-US" altLang="en-US"/>
              <a:t>Serves as lubricants for joints</a:t>
            </a:r>
          </a:p>
          <a:p>
            <a:pPr eaLnBrk="1" hangingPunct="1"/>
            <a:r>
              <a:rPr lang="en-US" altLang="en-US"/>
              <a:t>Serves as transport media</a:t>
            </a:r>
          </a:p>
          <a:p>
            <a:pPr eaLnBrk="1" hangingPunct="1"/>
            <a:r>
              <a:rPr lang="en-US" altLang="en-US"/>
              <a:t>Serves as catalysts</a:t>
            </a:r>
          </a:p>
          <a:p>
            <a:pPr eaLnBrk="1" hangingPunct="1"/>
            <a:r>
              <a:rPr lang="en-US" altLang="en-US"/>
              <a:t>Serves in regulatory and protective mechanism</a:t>
            </a:r>
          </a:p>
          <a:p>
            <a:pPr eaLnBrk="1" hangingPunct="1"/>
            <a:r>
              <a:rPr lang="en-US" altLang="en-US"/>
              <a:t>Maintains body temperature</a:t>
            </a:r>
          </a:p>
          <a:p>
            <a:endParaRPr lang="en-US" altLang="en-US"/>
          </a:p>
        </p:txBody>
      </p:sp>
      <p:sp>
        <p:nvSpPr>
          <p:cNvPr id="23556" name="Date Placeholder 3">
            <a:extLst>
              <a:ext uri="{FF2B5EF4-FFF2-40B4-BE49-F238E27FC236}">
                <a16:creationId xmlns:a16="http://schemas.microsoft.com/office/drawing/2014/main" id="{429CBFFD-E6FF-4308-820C-E57B6A54CA9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3C8D6AF-EEE5-4D4A-BE14-65CE3965B6B6}" type="datetime2">
              <a:rPr lang="en-US" altLang="en-US" sz="1400" smtClean="0"/>
              <a:pPr>
                <a:spcBef>
                  <a:spcPct val="0"/>
                </a:spcBef>
                <a:buClrTx/>
                <a:buFontTx/>
                <a:buNone/>
              </a:pPr>
              <a:t>Thursday, September 3, 2020</a:t>
            </a:fld>
            <a:endParaRPr lang="en-US" altLang="en-US" sz="1400"/>
          </a:p>
        </p:txBody>
      </p:sp>
      <p:sp>
        <p:nvSpPr>
          <p:cNvPr id="23557" name="Footer Placeholder 4">
            <a:extLst>
              <a:ext uri="{FF2B5EF4-FFF2-40B4-BE49-F238E27FC236}">
                <a16:creationId xmlns:a16="http://schemas.microsoft.com/office/drawing/2014/main" id="{8FFD7F9C-2C59-459B-964D-10390E80B3E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23558" name="Slide Number Placeholder 1">
            <a:extLst>
              <a:ext uri="{FF2B5EF4-FFF2-40B4-BE49-F238E27FC236}">
                <a16:creationId xmlns:a16="http://schemas.microsoft.com/office/drawing/2014/main" id="{8D9D6140-5D25-4200-BE28-386EA706C6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6ADE9E4F-53EC-435A-A395-68D8948174A8}" type="slidenum">
              <a:rPr lang="en-US" altLang="en-US" sz="1400">
                <a:solidFill>
                  <a:schemeClr val="bg1"/>
                </a:solidFill>
              </a:rPr>
              <a:pPr>
                <a:spcBef>
                  <a:spcPct val="0"/>
                </a:spcBef>
                <a:buClrTx/>
                <a:buFontTx/>
                <a:buNone/>
              </a:pPr>
              <a:t>19</a:t>
            </a:fld>
            <a:endParaRPr lang="en-US" altLang="en-US" sz="140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A5398FA-8422-4BB2-8A2D-80A63C2710B3}"/>
              </a:ext>
            </a:extLst>
          </p:cNvPr>
          <p:cNvSpPr>
            <a:spLocks noGrp="1"/>
          </p:cNvSpPr>
          <p:nvPr>
            <p:ph type="title"/>
          </p:nvPr>
        </p:nvSpPr>
        <p:spPr/>
        <p:txBody>
          <a:bodyPr/>
          <a:lstStyle/>
          <a:p>
            <a:r>
              <a:rPr lang="en-US" altLang="en-US"/>
              <a:t>Module competence</a:t>
            </a:r>
          </a:p>
        </p:txBody>
      </p:sp>
      <p:sp>
        <p:nvSpPr>
          <p:cNvPr id="6147" name="Content Placeholder 2">
            <a:extLst>
              <a:ext uri="{FF2B5EF4-FFF2-40B4-BE49-F238E27FC236}">
                <a16:creationId xmlns:a16="http://schemas.microsoft.com/office/drawing/2014/main" id="{F7FD219A-1956-47D5-A99D-62645EB720E4}"/>
              </a:ext>
            </a:extLst>
          </p:cNvPr>
          <p:cNvSpPr>
            <a:spLocks noGrp="1"/>
          </p:cNvSpPr>
          <p:nvPr>
            <p:ph idx="1"/>
          </p:nvPr>
        </p:nvSpPr>
        <p:spPr/>
        <p:txBody>
          <a:bodyPr/>
          <a:lstStyle/>
          <a:p>
            <a:r>
              <a:rPr lang="en-US" altLang="en-US"/>
              <a:t>Acquire knowledge on nutrition, apply relevant skills and attitudes to promote health, prevent and manage illnesses</a:t>
            </a:r>
          </a:p>
          <a:p>
            <a:endParaRPr lang="en-US" altLang="en-US"/>
          </a:p>
        </p:txBody>
      </p:sp>
      <p:sp>
        <p:nvSpPr>
          <p:cNvPr id="6148" name="Date Placeholder 1">
            <a:extLst>
              <a:ext uri="{FF2B5EF4-FFF2-40B4-BE49-F238E27FC236}">
                <a16:creationId xmlns:a16="http://schemas.microsoft.com/office/drawing/2014/main" id="{BA4F3B55-C406-4F57-8013-6862C79E3FA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3A8AE4A1-E5DF-4A69-8681-024A08082199}" type="datetime2">
              <a:rPr lang="en-US" altLang="en-US" sz="1400" smtClean="0"/>
              <a:pPr>
                <a:spcBef>
                  <a:spcPct val="0"/>
                </a:spcBef>
                <a:buClrTx/>
                <a:buFontTx/>
                <a:buNone/>
              </a:pPr>
              <a:t>Thursday, September 3, 2020</a:t>
            </a:fld>
            <a:endParaRPr lang="en-US" altLang="en-US" sz="1400"/>
          </a:p>
        </p:txBody>
      </p:sp>
      <p:sp>
        <p:nvSpPr>
          <p:cNvPr id="6149" name="Footer Placeholder 2">
            <a:extLst>
              <a:ext uri="{FF2B5EF4-FFF2-40B4-BE49-F238E27FC236}">
                <a16:creationId xmlns:a16="http://schemas.microsoft.com/office/drawing/2014/main" id="{B9347964-A615-4594-8BB4-D4E46A59B2B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6150" name="Slide Number Placeholder 1">
            <a:extLst>
              <a:ext uri="{FF2B5EF4-FFF2-40B4-BE49-F238E27FC236}">
                <a16:creationId xmlns:a16="http://schemas.microsoft.com/office/drawing/2014/main" id="{B54501C5-E7F9-494E-B845-EEF5D48F27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9CD14EC-AD1A-42A0-822A-EA3E61159969}" type="slidenum">
              <a:rPr lang="en-US" altLang="en-US" sz="1400">
                <a:solidFill>
                  <a:schemeClr val="bg1"/>
                </a:solidFill>
              </a:rPr>
              <a:pPr>
                <a:spcBef>
                  <a:spcPct val="0"/>
                </a:spcBef>
                <a:buClrTx/>
                <a:buFontTx/>
                <a:buNone/>
              </a:pPr>
              <a:t>2</a:t>
            </a:fld>
            <a:endParaRPr lang="en-US" altLang="en-US" sz="140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D377919-FC10-47BE-8A18-26EB76DB7675}"/>
              </a:ext>
            </a:extLst>
          </p:cNvPr>
          <p:cNvSpPr>
            <a:spLocks noGrp="1"/>
          </p:cNvSpPr>
          <p:nvPr>
            <p:ph type="title"/>
          </p:nvPr>
        </p:nvSpPr>
        <p:spPr/>
        <p:txBody>
          <a:bodyPr/>
          <a:lstStyle/>
          <a:p>
            <a:r>
              <a:rPr lang="en-US" altLang="en-US"/>
              <a:t>Proteins</a:t>
            </a:r>
          </a:p>
        </p:txBody>
      </p:sp>
      <p:sp>
        <p:nvSpPr>
          <p:cNvPr id="24579" name="Content Placeholder 2">
            <a:extLst>
              <a:ext uri="{FF2B5EF4-FFF2-40B4-BE49-F238E27FC236}">
                <a16:creationId xmlns:a16="http://schemas.microsoft.com/office/drawing/2014/main" id="{AD7A0605-F4D5-4AC4-946D-5534049D9278}"/>
              </a:ext>
            </a:extLst>
          </p:cNvPr>
          <p:cNvSpPr>
            <a:spLocks noGrp="1"/>
          </p:cNvSpPr>
          <p:nvPr>
            <p:ph idx="1"/>
          </p:nvPr>
        </p:nvSpPr>
        <p:spPr>
          <a:xfrm>
            <a:off x="152400" y="1066800"/>
            <a:ext cx="7696200" cy="5105400"/>
          </a:xfrm>
        </p:spPr>
        <p:txBody>
          <a:bodyPr/>
          <a:lstStyle/>
          <a:p>
            <a:pPr eaLnBrk="1" hangingPunct="1">
              <a:lnSpc>
                <a:spcPct val="90000"/>
              </a:lnSpc>
            </a:pPr>
            <a:r>
              <a:rPr lang="en-US" altLang="en-US"/>
              <a:t>Essential building blocks of the body. They have the major components of the immune system.</a:t>
            </a:r>
          </a:p>
          <a:p>
            <a:pPr eaLnBrk="1" hangingPunct="1">
              <a:lnSpc>
                <a:spcPct val="90000"/>
              </a:lnSpc>
            </a:pPr>
            <a:r>
              <a:rPr lang="en-US" altLang="en-US"/>
              <a:t>They are made up of amino acids (about 26); which are either essential or non essential amino acids. </a:t>
            </a:r>
          </a:p>
          <a:p>
            <a:pPr eaLnBrk="1" hangingPunct="1">
              <a:lnSpc>
                <a:spcPct val="90000"/>
              </a:lnSpc>
            </a:pPr>
            <a:r>
              <a:rPr lang="en-US" altLang="en-US"/>
              <a:t>Amino acids are simple subunits composed of carbon, oxygen, hydrogen, and nitrogen.</a:t>
            </a:r>
          </a:p>
        </p:txBody>
      </p:sp>
      <p:sp>
        <p:nvSpPr>
          <p:cNvPr id="24580" name="Date Placeholder 3">
            <a:extLst>
              <a:ext uri="{FF2B5EF4-FFF2-40B4-BE49-F238E27FC236}">
                <a16:creationId xmlns:a16="http://schemas.microsoft.com/office/drawing/2014/main" id="{00DEF6D9-CD0C-4FE6-8E02-BE455727C20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2646277-A15F-459C-BE0F-35E0C193B548}" type="datetime2">
              <a:rPr lang="en-US" altLang="en-US" sz="1400" smtClean="0"/>
              <a:pPr>
                <a:spcBef>
                  <a:spcPct val="0"/>
                </a:spcBef>
                <a:buClrTx/>
                <a:buFontTx/>
                <a:buNone/>
              </a:pPr>
              <a:t>Thursday, September 3, 2020</a:t>
            </a:fld>
            <a:endParaRPr lang="en-US" altLang="en-US" sz="1400"/>
          </a:p>
        </p:txBody>
      </p:sp>
      <p:sp>
        <p:nvSpPr>
          <p:cNvPr id="24581" name="Footer Placeholder 4">
            <a:extLst>
              <a:ext uri="{FF2B5EF4-FFF2-40B4-BE49-F238E27FC236}">
                <a16:creationId xmlns:a16="http://schemas.microsoft.com/office/drawing/2014/main" id="{6A1DE544-D31C-49CF-A852-062EA727AFB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24582" name="Slide Number Placeholder 1">
            <a:extLst>
              <a:ext uri="{FF2B5EF4-FFF2-40B4-BE49-F238E27FC236}">
                <a16:creationId xmlns:a16="http://schemas.microsoft.com/office/drawing/2014/main" id="{585F92AF-0C40-4332-8346-DB6662CE7E1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4BFD2121-475E-4C25-B777-3955D2BE1F82}" type="slidenum">
              <a:rPr lang="en-US" altLang="en-US" sz="1400">
                <a:solidFill>
                  <a:schemeClr val="bg1"/>
                </a:solidFill>
              </a:rPr>
              <a:pPr>
                <a:spcBef>
                  <a:spcPct val="0"/>
                </a:spcBef>
                <a:buClrTx/>
                <a:buFontTx/>
                <a:buNone/>
              </a:pPr>
              <a:t>20</a:t>
            </a:fld>
            <a:endParaRPr lang="en-US" altLang="en-US" sz="140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7CFEA19-17F9-4032-94B0-97687B1AC094}"/>
              </a:ext>
            </a:extLst>
          </p:cNvPr>
          <p:cNvSpPr>
            <a:spLocks noGrp="1"/>
          </p:cNvSpPr>
          <p:nvPr>
            <p:ph type="title"/>
          </p:nvPr>
        </p:nvSpPr>
        <p:spPr/>
        <p:txBody>
          <a:bodyPr/>
          <a:lstStyle/>
          <a:p>
            <a:endParaRPr lang="en-US" altLang="en-US"/>
          </a:p>
        </p:txBody>
      </p:sp>
      <p:sp>
        <p:nvSpPr>
          <p:cNvPr id="25603" name="Content Placeholder 2">
            <a:extLst>
              <a:ext uri="{FF2B5EF4-FFF2-40B4-BE49-F238E27FC236}">
                <a16:creationId xmlns:a16="http://schemas.microsoft.com/office/drawing/2014/main" id="{204981AA-31E2-43EE-BC61-3755D3CBF6A8}"/>
              </a:ext>
            </a:extLst>
          </p:cNvPr>
          <p:cNvSpPr>
            <a:spLocks noGrp="1"/>
          </p:cNvSpPr>
          <p:nvPr>
            <p:ph idx="1"/>
          </p:nvPr>
        </p:nvSpPr>
        <p:spPr>
          <a:xfrm>
            <a:off x="152400" y="1066800"/>
            <a:ext cx="7696200" cy="5105400"/>
          </a:xfrm>
        </p:spPr>
        <p:txBody>
          <a:bodyPr/>
          <a:lstStyle/>
          <a:p>
            <a:r>
              <a:rPr lang="en-US" altLang="en-US"/>
              <a:t>These are called </a:t>
            </a:r>
            <a:r>
              <a:rPr lang="en-US" altLang="en-US" b="1"/>
              <a:t>essential amino acids. i.e. its that amino acid that</a:t>
            </a:r>
            <a:r>
              <a:rPr lang="en-US" altLang="en-US"/>
              <a:t> cannot be synthesized </a:t>
            </a:r>
            <a:r>
              <a:rPr lang="en-US" altLang="en-US" i="1"/>
              <a:t>in the body </a:t>
            </a:r>
            <a:r>
              <a:rPr lang="en-US" altLang="en-US"/>
              <a:t>by the human being and therefore must be supplied in the diet.</a:t>
            </a:r>
          </a:p>
          <a:p>
            <a:pPr eaLnBrk="1" hangingPunct="1"/>
            <a:r>
              <a:rPr lang="en-US" altLang="en-US"/>
              <a:t>Proteins can be classified as either Complete or Incomplete.</a:t>
            </a:r>
          </a:p>
          <a:p>
            <a:pPr eaLnBrk="1" hangingPunct="1"/>
            <a:r>
              <a:rPr lang="en-US" altLang="en-US"/>
              <a:t>Complete-have all the 8 essential amino acids; animal proteins.</a:t>
            </a:r>
          </a:p>
          <a:p>
            <a:pPr eaLnBrk="1" hangingPunct="1"/>
            <a:r>
              <a:rPr lang="en-US" altLang="en-US"/>
              <a:t>Incomplete- less amino acids; plants.</a:t>
            </a:r>
          </a:p>
          <a:p>
            <a:endParaRPr lang="en-US" altLang="en-US"/>
          </a:p>
        </p:txBody>
      </p:sp>
      <p:sp>
        <p:nvSpPr>
          <p:cNvPr id="25604" name="Date Placeholder 3">
            <a:extLst>
              <a:ext uri="{FF2B5EF4-FFF2-40B4-BE49-F238E27FC236}">
                <a16:creationId xmlns:a16="http://schemas.microsoft.com/office/drawing/2014/main" id="{1A6AAFF4-FC7C-4C38-8BE5-227D2BA2547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4A626EDD-1FD2-4E00-A32F-57FE2793FC6E}" type="datetime2">
              <a:rPr lang="en-US" altLang="en-US" sz="1400" smtClean="0"/>
              <a:pPr>
                <a:spcBef>
                  <a:spcPct val="0"/>
                </a:spcBef>
                <a:buClrTx/>
                <a:buFontTx/>
                <a:buNone/>
              </a:pPr>
              <a:t>Thursday, September 3, 2020</a:t>
            </a:fld>
            <a:endParaRPr lang="en-US" altLang="en-US" sz="1400"/>
          </a:p>
        </p:txBody>
      </p:sp>
      <p:sp>
        <p:nvSpPr>
          <p:cNvPr id="25605" name="Footer Placeholder 4">
            <a:extLst>
              <a:ext uri="{FF2B5EF4-FFF2-40B4-BE49-F238E27FC236}">
                <a16:creationId xmlns:a16="http://schemas.microsoft.com/office/drawing/2014/main" id="{520723D5-CE9D-4BDD-9342-899F2FE0C5D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25606" name="Slide Number Placeholder 1">
            <a:extLst>
              <a:ext uri="{FF2B5EF4-FFF2-40B4-BE49-F238E27FC236}">
                <a16:creationId xmlns:a16="http://schemas.microsoft.com/office/drawing/2014/main" id="{669145A2-DC6F-40AC-897A-4926B2A2D5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09580E3-9AB4-4FCC-AEEF-311A888B68A3}" type="slidenum">
              <a:rPr lang="en-US" altLang="en-US" sz="1400">
                <a:solidFill>
                  <a:schemeClr val="bg1"/>
                </a:solidFill>
              </a:rPr>
              <a:pPr>
                <a:spcBef>
                  <a:spcPct val="0"/>
                </a:spcBef>
                <a:buClrTx/>
                <a:buFontTx/>
                <a:buNone/>
              </a:pPr>
              <a:t>21</a:t>
            </a:fld>
            <a:endParaRPr lang="en-US" altLang="en-US" sz="140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D942BE6D-2413-4B74-83FC-F81C32A8211F}"/>
              </a:ext>
            </a:extLst>
          </p:cNvPr>
          <p:cNvSpPr>
            <a:spLocks noGrp="1"/>
          </p:cNvSpPr>
          <p:nvPr>
            <p:ph type="title"/>
          </p:nvPr>
        </p:nvSpPr>
        <p:spPr/>
        <p:txBody>
          <a:bodyPr/>
          <a:lstStyle/>
          <a:p>
            <a:endParaRPr lang="en-US" altLang="en-US"/>
          </a:p>
        </p:txBody>
      </p:sp>
      <p:sp>
        <p:nvSpPr>
          <p:cNvPr id="26627" name="Content Placeholder 2">
            <a:extLst>
              <a:ext uri="{FF2B5EF4-FFF2-40B4-BE49-F238E27FC236}">
                <a16:creationId xmlns:a16="http://schemas.microsoft.com/office/drawing/2014/main" id="{0DF8768E-F4A9-4C23-A1F1-1DE6E23C4435}"/>
              </a:ext>
            </a:extLst>
          </p:cNvPr>
          <p:cNvSpPr>
            <a:spLocks noGrp="1"/>
          </p:cNvSpPr>
          <p:nvPr>
            <p:ph idx="1"/>
          </p:nvPr>
        </p:nvSpPr>
        <p:spPr>
          <a:xfrm>
            <a:off x="152400" y="1143000"/>
            <a:ext cx="7696200" cy="5029200"/>
          </a:xfrm>
        </p:spPr>
        <p:txBody>
          <a:bodyPr/>
          <a:lstStyle/>
          <a:p>
            <a:r>
              <a:rPr lang="en-US" altLang="en-US"/>
              <a:t>The food sources of proteins are meats, dairy products, seafood, and a variety of different plant-based foods, most notably soy.</a:t>
            </a:r>
          </a:p>
          <a:p>
            <a:endParaRPr lang="en-US" altLang="en-US"/>
          </a:p>
        </p:txBody>
      </p:sp>
      <p:sp>
        <p:nvSpPr>
          <p:cNvPr id="26628" name="Date Placeholder 3">
            <a:extLst>
              <a:ext uri="{FF2B5EF4-FFF2-40B4-BE49-F238E27FC236}">
                <a16:creationId xmlns:a16="http://schemas.microsoft.com/office/drawing/2014/main" id="{1900EA49-4522-42FF-BBF6-4ACE9E796B8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0A6A825-1909-44B6-9506-61CFDA5D91F8}" type="datetime2">
              <a:rPr lang="en-US" altLang="en-US" sz="1400" smtClean="0"/>
              <a:pPr>
                <a:spcBef>
                  <a:spcPct val="0"/>
                </a:spcBef>
                <a:buClrTx/>
                <a:buFontTx/>
                <a:buNone/>
              </a:pPr>
              <a:t>Thursday, September 3, 2020</a:t>
            </a:fld>
            <a:endParaRPr lang="en-US" altLang="en-US" sz="1400"/>
          </a:p>
        </p:txBody>
      </p:sp>
      <p:sp>
        <p:nvSpPr>
          <p:cNvPr id="26629" name="Footer Placeholder 4">
            <a:extLst>
              <a:ext uri="{FF2B5EF4-FFF2-40B4-BE49-F238E27FC236}">
                <a16:creationId xmlns:a16="http://schemas.microsoft.com/office/drawing/2014/main" id="{94137929-39A5-4E6F-8634-B1AF91D0522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pic>
        <p:nvPicPr>
          <p:cNvPr id="26630" name="Picture 4" descr="maziwa">
            <a:extLst>
              <a:ext uri="{FF2B5EF4-FFF2-40B4-BE49-F238E27FC236}">
                <a16:creationId xmlns:a16="http://schemas.microsoft.com/office/drawing/2014/main" id="{EB15F2D3-50A9-44B9-A200-42D899AA6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505200"/>
            <a:ext cx="4267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Slide Number Placeholder 1">
            <a:extLst>
              <a:ext uri="{FF2B5EF4-FFF2-40B4-BE49-F238E27FC236}">
                <a16:creationId xmlns:a16="http://schemas.microsoft.com/office/drawing/2014/main" id="{9A46434C-1B2C-4120-86F0-B39A5844F0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80647B48-2E02-42CC-8F85-4DB3EACFEC25}" type="slidenum">
              <a:rPr lang="en-US" altLang="en-US" sz="1400">
                <a:solidFill>
                  <a:schemeClr val="bg1"/>
                </a:solidFill>
              </a:rPr>
              <a:pPr>
                <a:spcBef>
                  <a:spcPct val="0"/>
                </a:spcBef>
                <a:buClrTx/>
                <a:buFontTx/>
                <a:buNone/>
              </a:pPr>
              <a:t>22</a:t>
            </a:fld>
            <a:endParaRPr lang="en-US" altLang="en-US" sz="140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09F2D5C-51B5-41AF-9717-32430D6F5EE3}"/>
              </a:ext>
            </a:extLst>
          </p:cNvPr>
          <p:cNvSpPr>
            <a:spLocks noGrp="1"/>
          </p:cNvSpPr>
          <p:nvPr>
            <p:ph type="title"/>
          </p:nvPr>
        </p:nvSpPr>
        <p:spPr/>
        <p:txBody>
          <a:bodyPr/>
          <a:lstStyle/>
          <a:p>
            <a:r>
              <a:rPr lang="en-US" altLang="en-US"/>
              <a:t>Functions</a:t>
            </a:r>
          </a:p>
        </p:txBody>
      </p:sp>
      <p:sp>
        <p:nvSpPr>
          <p:cNvPr id="27651" name="Content Placeholder 2">
            <a:extLst>
              <a:ext uri="{FF2B5EF4-FFF2-40B4-BE49-F238E27FC236}">
                <a16:creationId xmlns:a16="http://schemas.microsoft.com/office/drawing/2014/main" id="{97FF355A-8771-400D-BAB6-F2602227B96B}"/>
              </a:ext>
            </a:extLst>
          </p:cNvPr>
          <p:cNvSpPr>
            <a:spLocks noGrp="1"/>
          </p:cNvSpPr>
          <p:nvPr>
            <p:ph idx="1"/>
          </p:nvPr>
        </p:nvSpPr>
        <p:spPr/>
        <p:txBody>
          <a:bodyPr/>
          <a:lstStyle/>
          <a:p>
            <a:pPr eaLnBrk="1" hangingPunct="1"/>
            <a:r>
              <a:rPr lang="en-US" altLang="en-US"/>
              <a:t>Source of energy</a:t>
            </a:r>
          </a:p>
          <a:p>
            <a:pPr eaLnBrk="1" hangingPunct="1"/>
            <a:r>
              <a:rPr lang="en-US" altLang="en-US"/>
              <a:t>Growth and development of the body</a:t>
            </a:r>
          </a:p>
          <a:p>
            <a:pPr eaLnBrk="1" hangingPunct="1"/>
            <a:r>
              <a:rPr lang="en-US" altLang="en-US"/>
              <a:t>For body maintenance, repair and replacement of worn out of damaged tissue</a:t>
            </a:r>
          </a:p>
          <a:p>
            <a:pPr eaLnBrk="1" hangingPunct="1"/>
            <a:r>
              <a:rPr lang="en-US" altLang="en-US"/>
              <a:t>To produce metabolic and digestive enzymes</a:t>
            </a:r>
          </a:p>
          <a:p>
            <a:pPr eaLnBrk="1" hangingPunct="1"/>
            <a:r>
              <a:rPr lang="en-US" altLang="en-US"/>
              <a:t>Constituents of certain hormones like insulin and thyroxin</a:t>
            </a:r>
          </a:p>
          <a:p>
            <a:endParaRPr lang="en-US" altLang="en-US"/>
          </a:p>
        </p:txBody>
      </p:sp>
      <p:sp>
        <p:nvSpPr>
          <p:cNvPr id="27652" name="Date Placeholder 3">
            <a:extLst>
              <a:ext uri="{FF2B5EF4-FFF2-40B4-BE49-F238E27FC236}">
                <a16:creationId xmlns:a16="http://schemas.microsoft.com/office/drawing/2014/main" id="{10B5AF27-060E-41C7-B1AF-CD19828CD2A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8F3FAF2A-FFDE-4B1D-A1F2-37B4C9A9C79B}" type="datetime2">
              <a:rPr lang="en-US" altLang="en-US" sz="1400" smtClean="0"/>
              <a:pPr>
                <a:spcBef>
                  <a:spcPct val="0"/>
                </a:spcBef>
                <a:buClrTx/>
                <a:buFontTx/>
                <a:buNone/>
              </a:pPr>
              <a:t>Thursday, September 3, 2020</a:t>
            </a:fld>
            <a:endParaRPr lang="en-US" altLang="en-US" sz="1400"/>
          </a:p>
        </p:txBody>
      </p:sp>
      <p:sp>
        <p:nvSpPr>
          <p:cNvPr id="27653" name="Footer Placeholder 4">
            <a:extLst>
              <a:ext uri="{FF2B5EF4-FFF2-40B4-BE49-F238E27FC236}">
                <a16:creationId xmlns:a16="http://schemas.microsoft.com/office/drawing/2014/main" id="{B9D79D41-ED53-4FE5-BB88-7CAF269953E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27654" name="Slide Number Placeholder 1">
            <a:extLst>
              <a:ext uri="{FF2B5EF4-FFF2-40B4-BE49-F238E27FC236}">
                <a16:creationId xmlns:a16="http://schemas.microsoft.com/office/drawing/2014/main" id="{FC013E22-603A-4121-BA45-C297976DB3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BFC2CF1-194A-4D19-A52A-579DF0AFD444}" type="slidenum">
              <a:rPr lang="en-US" altLang="en-US" sz="1400">
                <a:solidFill>
                  <a:schemeClr val="bg1"/>
                </a:solidFill>
              </a:rPr>
              <a:pPr>
                <a:spcBef>
                  <a:spcPct val="0"/>
                </a:spcBef>
                <a:buClrTx/>
                <a:buFontTx/>
                <a:buNone/>
              </a:pPr>
              <a:t>23</a:t>
            </a:fld>
            <a:endParaRPr lang="en-US" altLang="en-US" sz="140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061BB1E-1FCA-47CD-B6F7-437163BF55D7}"/>
              </a:ext>
            </a:extLst>
          </p:cNvPr>
          <p:cNvSpPr>
            <a:spLocks noGrp="1"/>
          </p:cNvSpPr>
          <p:nvPr>
            <p:ph type="title"/>
          </p:nvPr>
        </p:nvSpPr>
        <p:spPr/>
        <p:txBody>
          <a:bodyPr/>
          <a:lstStyle/>
          <a:p>
            <a:r>
              <a:rPr lang="en-US" altLang="en-US"/>
              <a:t>Lipids(fats)</a:t>
            </a:r>
          </a:p>
        </p:txBody>
      </p:sp>
      <p:sp>
        <p:nvSpPr>
          <p:cNvPr id="28675" name="Content Placeholder 2">
            <a:extLst>
              <a:ext uri="{FF2B5EF4-FFF2-40B4-BE49-F238E27FC236}">
                <a16:creationId xmlns:a16="http://schemas.microsoft.com/office/drawing/2014/main" id="{F8467E98-F5E5-4C77-A95F-63B71D4FED5F}"/>
              </a:ext>
            </a:extLst>
          </p:cNvPr>
          <p:cNvSpPr>
            <a:spLocks noGrp="1"/>
          </p:cNvSpPr>
          <p:nvPr>
            <p:ph idx="1"/>
          </p:nvPr>
        </p:nvSpPr>
        <p:spPr/>
        <p:txBody>
          <a:bodyPr/>
          <a:lstStyle/>
          <a:p>
            <a:pPr eaLnBrk="1" hangingPunct="1"/>
            <a:r>
              <a:rPr lang="en-US" altLang="en-US"/>
              <a:t>A family of organic compounds composed of carbon, hydrogen, and oxygen.</a:t>
            </a:r>
          </a:p>
          <a:p>
            <a:pPr eaLnBrk="1" hangingPunct="1"/>
            <a:r>
              <a:rPr lang="en-US" altLang="en-US"/>
              <a:t>These elements make up molecules of glycerol and fatty acids.</a:t>
            </a:r>
          </a:p>
          <a:p>
            <a:pPr eaLnBrk="1" hangingPunct="1"/>
            <a:r>
              <a:rPr lang="en-US" altLang="en-US"/>
              <a:t> They are insoluble in water. The three main types of lipids are triglycerides, phospholipids, and sterols</a:t>
            </a:r>
          </a:p>
          <a:p>
            <a:endParaRPr lang="en-US" altLang="en-US"/>
          </a:p>
        </p:txBody>
      </p:sp>
      <p:sp>
        <p:nvSpPr>
          <p:cNvPr id="28676" name="Date Placeholder 3">
            <a:extLst>
              <a:ext uri="{FF2B5EF4-FFF2-40B4-BE49-F238E27FC236}">
                <a16:creationId xmlns:a16="http://schemas.microsoft.com/office/drawing/2014/main" id="{509E044E-9E41-4B0E-BE1C-7E3E8A87A01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A5D9D50-79E1-4A1A-B5B1-788B1693F44D}" type="datetime2">
              <a:rPr lang="en-US" altLang="en-US" sz="1400" smtClean="0"/>
              <a:pPr>
                <a:spcBef>
                  <a:spcPct val="0"/>
                </a:spcBef>
                <a:buClrTx/>
                <a:buFontTx/>
                <a:buNone/>
              </a:pPr>
              <a:t>Thursday, September 3, 2020</a:t>
            </a:fld>
            <a:endParaRPr lang="en-US" altLang="en-US" sz="1400"/>
          </a:p>
        </p:txBody>
      </p:sp>
      <p:sp>
        <p:nvSpPr>
          <p:cNvPr id="28677" name="Footer Placeholder 4">
            <a:extLst>
              <a:ext uri="{FF2B5EF4-FFF2-40B4-BE49-F238E27FC236}">
                <a16:creationId xmlns:a16="http://schemas.microsoft.com/office/drawing/2014/main" id="{A066EB27-EEF6-47EA-9A0E-93590082B73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28678" name="Slide Number Placeholder 1">
            <a:extLst>
              <a:ext uri="{FF2B5EF4-FFF2-40B4-BE49-F238E27FC236}">
                <a16:creationId xmlns:a16="http://schemas.microsoft.com/office/drawing/2014/main" id="{B14DD6ED-566D-48C7-A6DF-457580A1083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E28B8F3F-A64A-4917-9CFF-D6435AAFA097}" type="slidenum">
              <a:rPr lang="en-US" altLang="en-US" sz="1400">
                <a:solidFill>
                  <a:schemeClr val="bg1"/>
                </a:solidFill>
              </a:rPr>
              <a:pPr>
                <a:spcBef>
                  <a:spcPct val="0"/>
                </a:spcBef>
                <a:buClrTx/>
                <a:buFontTx/>
                <a:buNone/>
              </a:pPr>
              <a:t>24</a:t>
            </a:fld>
            <a:endParaRPr lang="en-US" altLang="en-US" sz="140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B7464F0-B710-45C3-AC76-BBA8C4EBFD47}"/>
              </a:ext>
            </a:extLst>
          </p:cNvPr>
          <p:cNvSpPr>
            <a:spLocks noGrp="1"/>
          </p:cNvSpPr>
          <p:nvPr>
            <p:ph type="title"/>
          </p:nvPr>
        </p:nvSpPr>
        <p:spPr/>
        <p:txBody>
          <a:bodyPr/>
          <a:lstStyle/>
          <a:p>
            <a:endParaRPr lang="en-US" altLang="en-US"/>
          </a:p>
        </p:txBody>
      </p:sp>
      <p:sp>
        <p:nvSpPr>
          <p:cNvPr id="29699" name="Content Placeholder 2">
            <a:extLst>
              <a:ext uri="{FF2B5EF4-FFF2-40B4-BE49-F238E27FC236}">
                <a16:creationId xmlns:a16="http://schemas.microsoft.com/office/drawing/2014/main" id="{66721C94-7275-48E6-86F4-5ED4B3DE46B3}"/>
              </a:ext>
            </a:extLst>
          </p:cNvPr>
          <p:cNvSpPr>
            <a:spLocks noGrp="1"/>
          </p:cNvSpPr>
          <p:nvPr>
            <p:ph idx="1"/>
          </p:nvPr>
        </p:nvSpPr>
        <p:spPr/>
        <p:txBody>
          <a:bodyPr/>
          <a:lstStyle/>
          <a:p>
            <a:pPr eaLnBrk="1" hangingPunct="1"/>
            <a:r>
              <a:rPr lang="en-US" altLang="en-US"/>
              <a:t>Lipids are found predominately in butter, oils, meats, dairy products, nuts, and seeds, and in many processed foods</a:t>
            </a:r>
          </a:p>
          <a:p>
            <a:pPr eaLnBrk="1" hangingPunct="1"/>
            <a:r>
              <a:rPr lang="en-US" altLang="en-US"/>
              <a:t>Fats may either be saturated or unsaturated according to the carbon and hydrogen atoms are arranged</a:t>
            </a:r>
          </a:p>
          <a:p>
            <a:endParaRPr lang="en-US" altLang="en-US"/>
          </a:p>
        </p:txBody>
      </p:sp>
      <p:sp>
        <p:nvSpPr>
          <p:cNvPr id="29700" name="Date Placeholder 3">
            <a:extLst>
              <a:ext uri="{FF2B5EF4-FFF2-40B4-BE49-F238E27FC236}">
                <a16:creationId xmlns:a16="http://schemas.microsoft.com/office/drawing/2014/main" id="{DF3DEC42-BDFB-432A-BFE7-02939CBFBDC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0C6AA30C-B2ED-4616-A791-E860A09E8AEC}" type="datetime2">
              <a:rPr lang="en-US" altLang="en-US" sz="1400" smtClean="0"/>
              <a:pPr>
                <a:spcBef>
                  <a:spcPct val="0"/>
                </a:spcBef>
                <a:buClrTx/>
                <a:buFontTx/>
                <a:buNone/>
              </a:pPr>
              <a:t>Thursday, September 3, 2020</a:t>
            </a:fld>
            <a:endParaRPr lang="en-US" altLang="en-US" sz="1400"/>
          </a:p>
        </p:txBody>
      </p:sp>
      <p:sp>
        <p:nvSpPr>
          <p:cNvPr id="29701" name="Footer Placeholder 4">
            <a:extLst>
              <a:ext uri="{FF2B5EF4-FFF2-40B4-BE49-F238E27FC236}">
                <a16:creationId xmlns:a16="http://schemas.microsoft.com/office/drawing/2014/main" id="{724D417B-196E-4945-A91C-C439FD1837D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29702" name="Slide Number Placeholder 1">
            <a:extLst>
              <a:ext uri="{FF2B5EF4-FFF2-40B4-BE49-F238E27FC236}">
                <a16:creationId xmlns:a16="http://schemas.microsoft.com/office/drawing/2014/main" id="{2546571C-6E6E-4D11-9805-8C7DC16688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CB8A329F-56C4-4BF6-B893-5BC4650CA631}" type="slidenum">
              <a:rPr lang="en-US" altLang="en-US" sz="1400">
                <a:solidFill>
                  <a:schemeClr val="bg1"/>
                </a:solidFill>
              </a:rPr>
              <a:pPr>
                <a:spcBef>
                  <a:spcPct val="0"/>
                </a:spcBef>
                <a:buClrTx/>
                <a:buFontTx/>
                <a:buNone/>
              </a:pPr>
              <a:t>25</a:t>
            </a:fld>
            <a:endParaRPr lang="en-US" altLang="en-US" sz="140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5480D2F-9696-4D6D-812F-2A28A4AA33F3}"/>
              </a:ext>
            </a:extLst>
          </p:cNvPr>
          <p:cNvSpPr>
            <a:spLocks noGrp="1"/>
          </p:cNvSpPr>
          <p:nvPr>
            <p:ph type="title"/>
          </p:nvPr>
        </p:nvSpPr>
        <p:spPr/>
        <p:txBody>
          <a:bodyPr/>
          <a:lstStyle/>
          <a:p>
            <a:r>
              <a:rPr lang="en-US" altLang="en-US"/>
              <a:t>Types of Fat</a:t>
            </a:r>
          </a:p>
        </p:txBody>
      </p:sp>
      <p:sp>
        <p:nvSpPr>
          <p:cNvPr id="3" name="Content Placeholder 2">
            <a:extLst>
              <a:ext uri="{FF2B5EF4-FFF2-40B4-BE49-F238E27FC236}">
                <a16:creationId xmlns:a16="http://schemas.microsoft.com/office/drawing/2014/main" id="{E807BF96-F360-4F9D-B970-A3A3C55B2684}"/>
              </a:ext>
            </a:extLst>
          </p:cNvPr>
          <p:cNvSpPr>
            <a:spLocks noGrp="1"/>
          </p:cNvSpPr>
          <p:nvPr>
            <p:ph idx="1"/>
          </p:nvPr>
        </p:nvSpPr>
        <p:spPr/>
        <p:txBody>
          <a:bodyPr/>
          <a:lstStyle/>
          <a:p>
            <a:pPr eaLnBrk="1" hangingPunct="1">
              <a:lnSpc>
                <a:spcPct val="90000"/>
              </a:lnSpc>
              <a:defRPr/>
            </a:pP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Saturated Fats</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the carbon atoms are saturated with hydrogen; meaning they are </a:t>
            </a:r>
            <a:r>
              <a:rPr lang="en-US" sz="2800" dirty="0">
                <a:latin typeface="Times New Roman" panose="02020603050405020304" pitchFamily="18" charset="0"/>
                <a:cs typeface="Times New Roman" panose="02020603050405020304" pitchFamily="18" charset="0"/>
                <a:hlinkClick r:id="rId2" tooltip="Covalent bond"/>
              </a:rPr>
              <a:t>bonded</a:t>
            </a:r>
            <a:r>
              <a:rPr lang="en-US" sz="2800" dirty="0">
                <a:latin typeface="Times New Roman" panose="02020603050405020304" pitchFamily="18" charset="0"/>
                <a:cs typeface="Times New Roman" panose="02020603050405020304" pitchFamily="18" charset="0"/>
              </a:rPr>
              <a:t> to as many hydrogen as possible. Saturated fats can stack themselves in a closely packed arrangement, so they can freeze easily and are typically solid at room temperature. Mostly from animal sources.</a:t>
            </a:r>
          </a:p>
          <a:p>
            <a:pPr eaLnBrk="1" hangingPunct="1">
              <a:lnSpc>
                <a:spcPct val="90000"/>
              </a:lnSpc>
              <a:defRPr/>
            </a:pP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Unsaturated Fats:</a:t>
            </a:r>
            <a:r>
              <a:rPr lang="en-US" sz="2800" dirty="0">
                <a:latin typeface="Times New Roman" panose="02020603050405020304" pitchFamily="18" charset="0"/>
                <a:cs typeface="Times New Roman" panose="02020603050405020304" pitchFamily="18" charset="0"/>
              </a:rPr>
              <a:t> In other fats, a carbon atom may instead bond to only one other hydrogen atom, and have a </a:t>
            </a:r>
            <a:r>
              <a:rPr lang="en-US" sz="2800" dirty="0">
                <a:latin typeface="Times New Roman" panose="02020603050405020304" pitchFamily="18" charset="0"/>
                <a:cs typeface="Times New Roman" panose="02020603050405020304" pitchFamily="18" charset="0"/>
                <a:hlinkClick r:id="rId3" tooltip="Double bond"/>
              </a:rPr>
              <a:t>double bond</a:t>
            </a:r>
            <a:r>
              <a:rPr lang="en-US" sz="2800" dirty="0">
                <a:latin typeface="Times New Roman" panose="02020603050405020304" pitchFamily="18" charset="0"/>
                <a:cs typeface="Times New Roman" panose="02020603050405020304" pitchFamily="18" charset="0"/>
              </a:rPr>
              <a:t> to a neighboring carbon atom. This results in an "unsaturated" fatty acid. Mostly liquid, and from plants.</a:t>
            </a:r>
          </a:p>
          <a:p>
            <a:pPr>
              <a:defRPr/>
            </a:pPr>
            <a:endParaRPr lang="en-US" dirty="0"/>
          </a:p>
        </p:txBody>
      </p:sp>
      <p:sp>
        <p:nvSpPr>
          <p:cNvPr id="30724" name="Date Placeholder 3">
            <a:extLst>
              <a:ext uri="{FF2B5EF4-FFF2-40B4-BE49-F238E27FC236}">
                <a16:creationId xmlns:a16="http://schemas.microsoft.com/office/drawing/2014/main" id="{7C7ABEA5-A8BE-44F0-8A01-13612AC45B0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E5CD687-3FAC-4DDA-AE78-2CC137E434CA}" type="datetime2">
              <a:rPr lang="en-US" altLang="en-US" sz="1400" smtClean="0"/>
              <a:pPr>
                <a:spcBef>
                  <a:spcPct val="0"/>
                </a:spcBef>
                <a:buClrTx/>
                <a:buFontTx/>
                <a:buNone/>
              </a:pPr>
              <a:t>Thursday, September 3, 2020</a:t>
            </a:fld>
            <a:endParaRPr lang="en-US" altLang="en-US" sz="1400"/>
          </a:p>
        </p:txBody>
      </p:sp>
      <p:sp>
        <p:nvSpPr>
          <p:cNvPr id="30725" name="Footer Placeholder 4">
            <a:extLst>
              <a:ext uri="{FF2B5EF4-FFF2-40B4-BE49-F238E27FC236}">
                <a16:creationId xmlns:a16="http://schemas.microsoft.com/office/drawing/2014/main" id="{1382DA03-3236-4B52-9033-391F81113A1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30726" name="Slide Number Placeholder 1">
            <a:extLst>
              <a:ext uri="{FF2B5EF4-FFF2-40B4-BE49-F238E27FC236}">
                <a16:creationId xmlns:a16="http://schemas.microsoft.com/office/drawing/2014/main" id="{3D6F7D9A-9058-4D9F-AA74-098528278B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FA9723E-96E2-4BFB-A18C-FEA90B6F119A}" type="slidenum">
              <a:rPr lang="en-US" altLang="en-US" sz="1400">
                <a:solidFill>
                  <a:schemeClr val="bg1"/>
                </a:solidFill>
              </a:rPr>
              <a:pPr>
                <a:spcBef>
                  <a:spcPct val="0"/>
                </a:spcBef>
                <a:buClrTx/>
                <a:buFontTx/>
                <a:buNone/>
              </a:pPr>
              <a:t>26</a:t>
            </a:fld>
            <a:endParaRPr lang="en-US" altLang="en-US" sz="140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F15DE23A-D295-4494-AE99-9AB72DABE31D}"/>
              </a:ext>
            </a:extLst>
          </p:cNvPr>
          <p:cNvSpPr>
            <a:spLocks noGrp="1"/>
          </p:cNvSpPr>
          <p:nvPr>
            <p:ph type="title"/>
          </p:nvPr>
        </p:nvSpPr>
        <p:spPr/>
        <p:txBody>
          <a:bodyPr/>
          <a:lstStyle/>
          <a:p>
            <a:r>
              <a:rPr lang="en-US" altLang="en-US"/>
              <a:t>Functions of Fats.</a:t>
            </a:r>
          </a:p>
        </p:txBody>
      </p:sp>
      <p:sp>
        <p:nvSpPr>
          <p:cNvPr id="31747" name="Content Placeholder 2">
            <a:extLst>
              <a:ext uri="{FF2B5EF4-FFF2-40B4-BE49-F238E27FC236}">
                <a16:creationId xmlns:a16="http://schemas.microsoft.com/office/drawing/2014/main" id="{C6CF50DF-C65B-4715-9F60-793A52520F2E}"/>
              </a:ext>
            </a:extLst>
          </p:cNvPr>
          <p:cNvSpPr>
            <a:spLocks noGrp="1"/>
          </p:cNvSpPr>
          <p:nvPr>
            <p:ph idx="1"/>
          </p:nvPr>
        </p:nvSpPr>
        <p:spPr/>
        <p:txBody>
          <a:bodyPr/>
          <a:lstStyle/>
          <a:p>
            <a:pPr eaLnBrk="1" hangingPunct="1">
              <a:lnSpc>
                <a:spcPct val="80000"/>
              </a:lnSpc>
              <a:buFont typeface="Wingdings" panose="05000000000000000000" pitchFamily="2" charset="2"/>
              <a:buAutoNum type="arabicPeriod"/>
            </a:pPr>
            <a:r>
              <a:rPr lang="en-US" altLang="en-US"/>
              <a:t>Fats are also sources of essential fatty acids, an important dietary requirement.</a:t>
            </a:r>
          </a:p>
          <a:p>
            <a:pPr eaLnBrk="1" hangingPunct="1">
              <a:lnSpc>
                <a:spcPct val="80000"/>
              </a:lnSpc>
              <a:buFont typeface="Wingdings" panose="05000000000000000000" pitchFamily="2" charset="2"/>
              <a:buAutoNum type="arabicPeriod"/>
            </a:pPr>
            <a:r>
              <a:rPr lang="en-US" altLang="en-US"/>
              <a:t>Fats play a vital role in maintaining healthy skin and hair, insulating body organs against shock, maintaining body temperature, and promoting healthy cell function.</a:t>
            </a:r>
          </a:p>
          <a:p>
            <a:pPr eaLnBrk="1" hangingPunct="1">
              <a:lnSpc>
                <a:spcPct val="80000"/>
              </a:lnSpc>
              <a:buFont typeface="Wingdings" panose="05000000000000000000" pitchFamily="2" charset="2"/>
              <a:buAutoNum type="arabicPeriod"/>
            </a:pPr>
            <a:r>
              <a:rPr lang="en-US" altLang="en-US"/>
              <a:t>To provide  a convenient source of energy</a:t>
            </a:r>
          </a:p>
          <a:p>
            <a:pPr eaLnBrk="1" hangingPunct="1">
              <a:lnSpc>
                <a:spcPct val="80000"/>
              </a:lnSpc>
              <a:buFont typeface="Wingdings" panose="05000000000000000000" pitchFamily="2" charset="2"/>
              <a:buAutoNum type="arabicPeriod"/>
            </a:pPr>
            <a:r>
              <a:rPr lang="en-US" altLang="en-US"/>
              <a:t>Acts as a solvent for fat soluble vitamins ADEK</a:t>
            </a:r>
          </a:p>
          <a:p>
            <a:pPr eaLnBrk="1" hangingPunct="1">
              <a:lnSpc>
                <a:spcPct val="80000"/>
              </a:lnSpc>
              <a:buFont typeface="Wingdings" panose="05000000000000000000" pitchFamily="2" charset="2"/>
              <a:buAutoNum type="arabicPeriod"/>
            </a:pPr>
            <a:endParaRPr lang="en-US" altLang="en-US"/>
          </a:p>
          <a:p>
            <a:endParaRPr lang="en-US" altLang="en-US"/>
          </a:p>
        </p:txBody>
      </p:sp>
      <p:sp>
        <p:nvSpPr>
          <p:cNvPr id="31748" name="Date Placeholder 3">
            <a:extLst>
              <a:ext uri="{FF2B5EF4-FFF2-40B4-BE49-F238E27FC236}">
                <a16:creationId xmlns:a16="http://schemas.microsoft.com/office/drawing/2014/main" id="{D5D821F2-C333-4AE0-B6A9-BD4353B0F20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ABEEF10-DA9B-4EC8-9119-ABDFA5592D9C}" type="datetime2">
              <a:rPr lang="en-US" altLang="en-US" sz="1400" smtClean="0"/>
              <a:pPr>
                <a:spcBef>
                  <a:spcPct val="0"/>
                </a:spcBef>
                <a:buClrTx/>
                <a:buFontTx/>
                <a:buNone/>
              </a:pPr>
              <a:t>Thursday, September 3, 2020</a:t>
            </a:fld>
            <a:endParaRPr lang="en-US" altLang="en-US" sz="1400"/>
          </a:p>
        </p:txBody>
      </p:sp>
      <p:sp>
        <p:nvSpPr>
          <p:cNvPr id="31749" name="Footer Placeholder 4">
            <a:extLst>
              <a:ext uri="{FF2B5EF4-FFF2-40B4-BE49-F238E27FC236}">
                <a16:creationId xmlns:a16="http://schemas.microsoft.com/office/drawing/2014/main" id="{659C5F24-56E4-40A8-B927-3283FB1A18B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31750" name="Slide Number Placeholder 1">
            <a:extLst>
              <a:ext uri="{FF2B5EF4-FFF2-40B4-BE49-F238E27FC236}">
                <a16:creationId xmlns:a16="http://schemas.microsoft.com/office/drawing/2014/main" id="{6A02C03D-FEBE-4809-8D6B-D7E8D99120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FDF40019-1409-4116-88D7-8924A9C1D19F}" type="slidenum">
              <a:rPr lang="en-US" altLang="en-US" sz="1400">
                <a:solidFill>
                  <a:schemeClr val="bg1"/>
                </a:solidFill>
              </a:rPr>
              <a:pPr>
                <a:spcBef>
                  <a:spcPct val="0"/>
                </a:spcBef>
                <a:buClrTx/>
                <a:buFontTx/>
                <a:buNone/>
              </a:pPr>
              <a:t>27</a:t>
            </a:fld>
            <a:endParaRPr lang="en-US" altLang="en-US" sz="140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35A9ADA-7709-40F2-A9FB-137EA7B66FD7}"/>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161D1174-BA0B-427B-AC55-44B1496A4AEC}"/>
              </a:ext>
            </a:extLst>
          </p:cNvPr>
          <p:cNvSpPr>
            <a:spLocks noGrp="1"/>
          </p:cNvSpPr>
          <p:nvPr>
            <p:ph idx="1"/>
          </p:nvPr>
        </p:nvSpPr>
        <p:spPr/>
        <p:txBody>
          <a:bodyPr/>
          <a:lstStyle/>
          <a:p>
            <a:pPr marL="0" indent="0" eaLnBrk="1" fontAlgn="auto" hangingPunct="1">
              <a:spcAft>
                <a:spcPts val="0"/>
              </a:spcAft>
              <a:buFontTx/>
              <a:buNone/>
              <a:defRPr/>
            </a:pPr>
            <a:r>
              <a:rPr lang="en-US" dirty="0"/>
              <a:t>5. Forms an insulating layer(adipose tissue) beneath the skin to help preserve body heat and protect the skeleton and organs</a:t>
            </a:r>
          </a:p>
          <a:p>
            <a:pPr marL="0" indent="0" eaLnBrk="1" fontAlgn="auto" hangingPunct="1">
              <a:spcAft>
                <a:spcPts val="0"/>
              </a:spcAft>
              <a:buFontTx/>
              <a:buNone/>
              <a:defRPr/>
            </a:pPr>
            <a:r>
              <a:rPr lang="en-US" dirty="0"/>
              <a:t>6. Maintenance of cell structure and synthesis of hormones.</a:t>
            </a:r>
          </a:p>
          <a:p>
            <a:pPr marL="0" indent="0" eaLnBrk="1" fontAlgn="auto" hangingPunct="1">
              <a:spcAft>
                <a:spcPts val="0"/>
              </a:spcAft>
              <a:buFontTx/>
              <a:buNone/>
              <a:defRPr/>
            </a:pPr>
            <a:r>
              <a:rPr lang="en-US" dirty="0"/>
              <a:t>7. </a:t>
            </a:r>
            <a:r>
              <a:rPr lang="en-US" dirty="0">
                <a:latin typeface="Times New Roman" panose="02020603050405020304" pitchFamily="18" charset="0"/>
                <a:cs typeface="Times New Roman" panose="02020603050405020304" pitchFamily="18" charset="0"/>
              </a:rPr>
              <a:t>Surrounds and protects certain vital organs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kidneys</a:t>
            </a:r>
          </a:p>
          <a:p>
            <a:pPr marL="0" indent="0" eaLnBrk="1" fontAlgn="auto" hangingPunct="1">
              <a:spcAft>
                <a:spcPts val="0"/>
              </a:spcAft>
              <a:buFontTx/>
              <a:buNone/>
              <a:defRPr/>
            </a:pPr>
            <a:endParaRPr lang="en-US" dirty="0"/>
          </a:p>
          <a:p>
            <a:pPr>
              <a:defRPr/>
            </a:pPr>
            <a:endParaRPr lang="en-US" dirty="0"/>
          </a:p>
        </p:txBody>
      </p:sp>
      <p:sp>
        <p:nvSpPr>
          <p:cNvPr id="32772" name="Date Placeholder 3">
            <a:extLst>
              <a:ext uri="{FF2B5EF4-FFF2-40B4-BE49-F238E27FC236}">
                <a16:creationId xmlns:a16="http://schemas.microsoft.com/office/drawing/2014/main" id="{7EE4BB82-AE0C-4AAA-8420-1293FFD6284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63DA304-8D13-4DCB-8122-26CF6DDC3639}" type="datetime2">
              <a:rPr lang="en-US" altLang="en-US" sz="1400" smtClean="0"/>
              <a:pPr>
                <a:spcBef>
                  <a:spcPct val="0"/>
                </a:spcBef>
                <a:buClrTx/>
                <a:buFontTx/>
                <a:buNone/>
              </a:pPr>
              <a:t>Thursday, September 3, 2020</a:t>
            </a:fld>
            <a:endParaRPr lang="en-US" altLang="en-US" sz="1400"/>
          </a:p>
        </p:txBody>
      </p:sp>
      <p:sp>
        <p:nvSpPr>
          <p:cNvPr id="32773" name="Footer Placeholder 4">
            <a:extLst>
              <a:ext uri="{FF2B5EF4-FFF2-40B4-BE49-F238E27FC236}">
                <a16:creationId xmlns:a16="http://schemas.microsoft.com/office/drawing/2014/main" id="{F0F46370-33C5-45CD-BE19-CE1B9821E6D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32774" name="Slide Number Placeholder 1">
            <a:extLst>
              <a:ext uri="{FF2B5EF4-FFF2-40B4-BE49-F238E27FC236}">
                <a16:creationId xmlns:a16="http://schemas.microsoft.com/office/drawing/2014/main" id="{12528FFF-13BE-4A2B-8B48-2FF1880393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0A47945-C8AA-4E43-B32B-6998A5A71A3F}" type="slidenum">
              <a:rPr lang="en-US" altLang="en-US" sz="1400">
                <a:solidFill>
                  <a:schemeClr val="bg1"/>
                </a:solidFill>
              </a:rPr>
              <a:pPr>
                <a:spcBef>
                  <a:spcPct val="0"/>
                </a:spcBef>
                <a:buClrTx/>
                <a:buFontTx/>
                <a:buNone/>
              </a:pPr>
              <a:t>28</a:t>
            </a:fld>
            <a:endParaRPr lang="en-US" altLang="en-US" sz="140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FC0E361-E37B-4767-BA8E-24EBF296ED58}"/>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C86868CB-7912-4B9D-8CCE-20180611DEA1}"/>
              </a:ext>
            </a:extLst>
          </p:cNvPr>
          <p:cNvSpPr>
            <a:spLocks noGrp="1"/>
          </p:cNvSpPr>
          <p:nvPr>
            <p:ph idx="1"/>
          </p:nvPr>
        </p:nvSpPr>
        <p:spPr>
          <a:xfrm>
            <a:off x="152400" y="1143000"/>
            <a:ext cx="7696200" cy="5029200"/>
          </a:xfrm>
        </p:spPr>
        <p:txBody>
          <a:bodyPr/>
          <a:lstStyle/>
          <a:p>
            <a:pPr marL="0" indent="0" eaLnBrk="1" fontAlgn="auto" hangingPunct="1">
              <a:spcAft>
                <a:spcPts val="0"/>
              </a:spcAft>
              <a:buFontTx/>
              <a:buNone/>
              <a:defRPr/>
            </a:pPr>
            <a:r>
              <a:rPr lang="en-US" dirty="0">
                <a:latin typeface="Times New Roman" panose="02020603050405020304" pitchFamily="18" charset="0"/>
                <a:cs typeface="Times New Roman" panose="02020603050405020304" pitchFamily="18" charset="0"/>
              </a:rPr>
              <a:t>8. Forms part of the structure of cell membranes through the body especially in the brain</a:t>
            </a:r>
          </a:p>
          <a:p>
            <a:pPr marL="0" indent="0" eaLnBrk="1" fontAlgn="auto" hangingPunct="1">
              <a:spcAft>
                <a:spcPts val="0"/>
              </a:spcAft>
              <a:buFontTx/>
              <a:buNone/>
              <a:defRPr/>
            </a:pPr>
            <a:r>
              <a:rPr lang="en-US" dirty="0">
                <a:latin typeface="Times New Roman" panose="02020603050405020304" pitchFamily="18" charset="0"/>
                <a:cs typeface="Times New Roman" panose="02020603050405020304" pitchFamily="18" charset="0"/>
              </a:rPr>
              <a:t>9. Provide a reserve for energy for long term storage, which can be used f energy intake is restricted</a:t>
            </a:r>
          </a:p>
          <a:p>
            <a:pPr marL="0" indent="0" eaLnBrk="1" fontAlgn="auto" hangingPunct="1">
              <a:spcAft>
                <a:spcPts val="0"/>
              </a:spcAft>
              <a:buFontTx/>
              <a:buNone/>
              <a:defRPr/>
            </a:pPr>
            <a:r>
              <a:rPr lang="en-US" dirty="0">
                <a:latin typeface="Times New Roman" panose="02020603050405020304" pitchFamily="18" charset="0"/>
                <a:cs typeface="Times New Roman" panose="02020603050405020304" pitchFamily="18" charset="0"/>
              </a:rPr>
              <a:t>10.Provides texture and flavor in food and helps make it palatable</a:t>
            </a:r>
          </a:p>
          <a:p>
            <a:pPr>
              <a:defRPr/>
            </a:pPr>
            <a:endParaRPr lang="en-US" dirty="0"/>
          </a:p>
        </p:txBody>
      </p:sp>
      <p:sp>
        <p:nvSpPr>
          <p:cNvPr id="33796" name="Date Placeholder 3">
            <a:extLst>
              <a:ext uri="{FF2B5EF4-FFF2-40B4-BE49-F238E27FC236}">
                <a16:creationId xmlns:a16="http://schemas.microsoft.com/office/drawing/2014/main" id="{2A888B07-1A03-4456-8E14-34699BB03BA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F35DBD49-F849-4F52-9B5F-1AF5C8E74B6E}" type="datetime2">
              <a:rPr lang="en-US" altLang="en-US" sz="1400" smtClean="0"/>
              <a:pPr>
                <a:spcBef>
                  <a:spcPct val="0"/>
                </a:spcBef>
                <a:buClrTx/>
                <a:buFontTx/>
                <a:buNone/>
              </a:pPr>
              <a:t>Thursday, September 3, 2020</a:t>
            </a:fld>
            <a:endParaRPr lang="en-US" altLang="en-US" sz="1400"/>
          </a:p>
        </p:txBody>
      </p:sp>
      <p:sp>
        <p:nvSpPr>
          <p:cNvPr id="33797" name="Footer Placeholder 4">
            <a:extLst>
              <a:ext uri="{FF2B5EF4-FFF2-40B4-BE49-F238E27FC236}">
                <a16:creationId xmlns:a16="http://schemas.microsoft.com/office/drawing/2014/main" id="{205AFC66-E419-4385-A369-56BA25524C1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33798" name="Slide Number Placeholder 1">
            <a:extLst>
              <a:ext uri="{FF2B5EF4-FFF2-40B4-BE49-F238E27FC236}">
                <a16:creationId xmlns:a16="http://schemas.microsoft.com/office/drawing/2014/main" id="{A4A42A5B-C5F0-4456-AC0A-B79DFA70CA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6C2984E7-3CF4-4BC8-A07B-EA90E7194FDE}" type="slidenum">
              <a:rPr lang="en-US" altLang="en-US" sz="1400">
                <a:solidFill>
                  <a:schemeClr val="bg1"/>
                </a:solidFill>
              </a:rPr>
              <a:pPr>
                <a:spcBef>
                  <a:spcPct val="0"/>
                </a:spcBef>
                <a:buClrTx/>
                <a:buFontTx/>
                <a:buNone/>
              </a:pPr>
              <a:t>29</a:t>
            </a:fld>
            <a:endParaRPr lang="en-US" altLang="en-US" sz="14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B21D490-651A-4BF4-89BE-B802296CC083}"/>
              </a:ext>
            </a:extLst>
          </p:cNvPr>
          <p:cNvSpPr>
            <a:spLocks noGrp="1"/>
          </p:cNvSpPr>
          <p:nvPr>
            <p:ph type="title"/>
          </p:nvPr>
        </p:nvSpPr>
        <p:spPr/>
        <p:txBody>
          <a:bodyPr/>
          <a:lstStyle/>
          <a:p>
            <a:r>
              <a:rPr lang="en-US" altLang="en-US"/>
              <a:t>              OBJECTIVES</a:t>
            </a:r>
          </a:p>
        </p:txBody>
      </p:sp>
      <p:sp>
        <p:nvSpPr>
          <p:cNvPr id="7171" name="Content Placeholder 2">
            <a:extLst>
              <a:ext uri="{FF2B5EF4-FFF2-40B4-BE49-F238E27FC236}">
                <a16:creationId xmlns:a16="http://schemas.microsoft.com/office/drawing/2014/main" id="{B337A00F-CA47-4C9E-8B0A-FA987A5D546D}"/>
              </a:ext>
            </a:extLst>
          </p:cNvPr>
          <p:cNvSpPr>
            <a:spLocks noGrp="1"/>
          </p:cNvSpPr>
          <p:nvPr>
            <p:ph idx="1"/>
          </p:nvPr>
        </p:nvSpPr>
        <p:spPr/>
        <p:txBody>
          <a:bodyPr/>
          <a:lstStyle/>
          <a:p>
            <a:r>
              <a:rPr lang="en-US" altLang="en-US">
                <a:latin typeface="Times New Roman" panose="02020603050405020304" pitchFamily="18" charset="0"/>
                <a:cs typeface="Times New Roman" panose="02020603050405020304" pitchFamily="18" charset="0"/>
              </a:rPr>
              <a:t>Demonstrate the understanding of importance of nutrition in disease prevention and maintenance of good health</a:t>
            </a:r>
          </a:p>
          <a:p>
            <a:r>
              <a:rPr lang="en-US" altLang="en-US">
                <a:latin typeface="Times New Roman" panose="02020603050405020304" pitchFamily="18" charset="0"/>
                <a:cs typeface="Times New Roman" panose="02020603050405020304" pitchFamily="18" charset="0"/>
              </a:rPr>
              <a:t>Recognize and manage nutritional disorders</a:t>
            </a:r>
          </a:p>
          <a:p>
            <a:endParaRPr lang="en-US" altLang="en-US"/>
          </a:p>
        </p:txBody>
      </p:sp>
      <p:sp>
        <p:nvSpPr>
          <p:cNvPr id="7172" name="Date Placeholder 3">
            <a:extLst>
              <a:ext uri="{FF2B5EF4-FFF2-40B4-BE49-F238E27FC236}">
                <a16:creationId xmlns:a16="http://schemas.microsoft.com/office/drawing/2014/main" id="{831CAE91-CCB9-4460-A75C-516B80CFAE2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36544D7-9A5D-4EE6-8A83-017B56ED6E5F}" type="datetime2">
              <a:rPr lang="en-US" altLang="en-US" sz="1400" smtClean="0"/>
              <a:pPr>
                <a:spcBef>
                  <a:spcPct val="0"/>
                </a:spcBef>
                <a:buClrTx/>
                <a:buFontTx/>
                <a:buNone/>
              </a:pPr>
              <a:t>Thursday, September 3, 2020</a:t>
            </a:fld>
            <a:endParaRPr lang="en-US" altLang="en-US" sz="1400"/>
          </a:p>
        </p:txBody>
      </p:sp>
      <p:sp>
        <p:nvSpPr>
          <p:cNvPr id="7173" name="Footer Placeholder 4">
            <a:extLst>
              <a:ext uri="{FF2B5EF4-FFF2-40B4-BE49-F238E27FC236}">
                <a16:creationId xmlns:a16="http://schemas.microsoft.com/office/drawing/2014/main" id="{F84EBC13-2352-4468-84C5-6370ED92A96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7174" name="Slide Number Placeholder 1">
            <a:extLst>
              <a:ext uri="{FF2B5EF4-FFF2-40B4-BE49-F238E27FC236}">
                <a16:creationId xmlns:a16="http://schemas.microsoft.com/office/drawing/2014/main" id="{48FB3C70-3385-4312-B6C1-635C82DE8A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807D6E13-3E9C-481A-9C82-8BB53F086D5D}" type="slidenum">
              <a:rPr lang="en-US" altLang="en-US" sz="1400">
                <a:solidFill>
                  <a:schemeClr val="bg1"/>
                </a:solidFill>
              </a:rPr>
              <a:pPr>
                <a:spcBef>
                  <a:spcPct val="0"/>
                </a:spcBef>
                <a:buClrTx/>
                <a:buFontTx/>
                <a:buNone/>
              </a:pPr>
              <a:t>3</a:t>
            </a:fld>
            <a:endParaRPr lang="en-US" altLang="en-US" sz="140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B22EA759-F821-4F20-88EE-A039F8CED2D0}"/>
              </a:ext>
            </a:extLst>
          </p:cNvPr>
          <p:cNvSpPr>
            <a:spLocks noGrp="1"/>
          </p:cNvSpPr>
          <p:nvPr>
            <p:ph type="title"/>
          </p:nvPr>
        </p:nvSpPr>
        <p:spPr/>
        <p:txBody>
          <a:bodyPr/>
          <a:lstStyle/>
          <a:p>
            <a:r>
              <a:rPr lang="en-US" altLang="en-US"/>
              <a:t>VITAMINS</a:t>
            </a:r>
          </a:p>
        </p:txBody>
      </p:sp>
      <p:sp>
        <p:nvSpPr>
          <p:cNvPr id="3" name="Content Placeholder 2">
            <a:extLst>
              <a:ext uri="{FF2B5EF4-FFF2-40B4-BE49-F238E27FC236}">
                <a16:creationId xmlns:a16="http://schemas.microsoft.com/office/drawing/2014/main" id="{7A8678F7-4ED5-4A0C-B2A6-881FA475A8F6}"/>
              </a:ext>
            </a:extLst>
          </p:cNvPr>
          <p:cNvSpPr>
            <a:spLocks noGrp="1"/>
          </p:cNvSpPr>
          <p:nvPr>
            <p:ph idx="1"/>
          </p:nvPr>
        </p:nvSpPr>
        <p:spPr>
          <a:xfrm>
            <a:off x="152400" y="1066800"/>
            <a:ext cx="7696200" cy="5105400"/>
          </a:xfrm>
        </p:spPr>
        <p:txBody>
          <a:bodyPr/>
          <a:lstStyle/>
          <a:p>
            <a:pPr eaLnBrk="1" hangingPunct="1">
              <a:defRPr/>
            </a:pPr>
            <a:r>
              <a:rPr lang="en-US" altLang="en-US" dirty="0"/>
              <a:t>A </a:t>
            </a:r>
            <a:r>
              <a:rPr lang="en-US" altLang="en-US" b="1" dirty="0"/>
              <a:t>vitamin</a:t>
            </a:r>
            <a:r>
              <a:rPr lang="en-US" altLang="en-US" dirty="0"/>
              <a:t> is an </a:t>
            </a:r>
            <a:r>
              <a:rPr lang="en-US" altLang="en-US" dirty="0">
                <a:hlinkClick r:id="rId2" tooltip="Organic compound"/>
              </a:rPr>
              <a:t>organic compound</a:t>
            </a:r>
            <a:r>
              <a:rPr lang="en-US" altLang="en-US" dirty="0"/>
              <a:t> required as a </a:t>
            </a:r>
            <a:r>
              <a:rPr lang="en-US" altLang="en-US" dirty="0">
                <a:hlinkClick r:id="rId3" tooltip="Nutrient"/>
              </a:rPr>
              <a:t>nutrient</a:t>
            </a:r>
            <a:r>
              <a:rPr lang="en-US" altLang="en-US" dirty="0"/>
              <a:t> in tiny </a:t>
            </a:r>
          </a:p>
          <a:p>
            <a:pPr marL="0" indent="0" eaLnBrk="1" hangingPunct="1">
              <a:buFontTx/>
              <a:buNone/>
              <a:defRPr/>
            </a:pPr>
            <a:r>
              <a:rPr lang="en-US" altLang="en-US" dirty="0"/>
              <a:t>amounts by an </a:t>
            </a:r>
            <a:r>
              <a:rPr lang="en-US" altLang="en-US" dirty="0">
                <a:hlinkClick r:id="rId4" tooltip="Organism"/>
              </a:rPr>
              <a:t>organism</a:t>
            </a:r>
            <a:r>
              <a:rPr lang="en-US" altLang="en-US" dirty="0"/>
              <a:t>.</a:t>
            </a:r>
          </a:p>
          <a:p>
            <a:pPr eaLnBrk="1" hangingPunct="1">
              <a:defRPr/>
            </a:pPr>
            <a:r>
              <a:rPr lang="en-US" altLang="en-US" dirty="0"/>
              <a:t>It cannot be </a:t>
            </a:r>
            <a:r>
              <a:rPr lang="en-US" altLang="en-US" dirty="0">
                <a:hlinkClick r:id="rId5" tooltip="Biosynthesis"/>
              </a:rPr>
              <a:t>synthesized</a:t>
            </a:r>
            <a:r>
              <a:rPr lang="en-US" altLang="en-US" dirty="0"/>
              <a:t> in </a:t>
            </a:r>
          </a:p>
          <a:p>
            <a:pPr marL="0" indent="0" eaLnBrk="1" hangingPunct="1">
              <a:buFontTx/>
              <a:buNone/>
              <a:defRPr/>
            </a:pPr>
            <a:r>
              <a:rPr lang="en-US" altLang="en-US" dirty="0"/>
              <a:t>sufficient quantities by </a:t>
            </a:r>
          </a:p>
          <a:p>
            <a:pPr marL="0" indent="0" eaLnBrk="1" hangingPunct="1">
              <a:buFontTx/>
              <a:buNone/>
              <a:defRPr/>
            </a:pPr>
            <a:r>
              <a:rPr lang="en-US" altLang="en-US" dirty="0"/>
              <a:t>an organism, and must be </a:t>
            </a:r>
          </a:p>
          <a:p>
            <a:pPr marL="0" indent="0" eaLnBrk="1" hangingPunct="1">
              <a:buFontTx/>
              <a:buNone/>
              <a:defRPr/>
            </a:pPr>
            <a:r>
              <a:rPr lang="en-US" altLang="en-US" dirty="0"/>
              <a:t>obtained from the diet. </a:t>
            </a:r>
          </a:p>
          <a:p>
            <a:pPr eaLnBrk="1" hangingPunct="1">
              <a:defRPr/>
            </a:pPr>
            <a:r>
              <a:rPr lang="en-US" altLang="en-US" dirty="0"/>
              <a:t>Thirteen vitamins are </a:t>
            </a:r>
          </a:p>
          <a:p>
            <a:pPr marL="0" indent="0" eaLnBrk="1" hangingPunct="1">
              <a:buFontTx/>
              <a:buNone/>
              <a:defRPr/>
            </a:pPr>
            <a:r>
              <a:rPr lang="en-US" altLang="en-US" dirty="0"/>
              <a:t>presently universally recognized.</a:t>
            </a:r>
          </a:p>
          <a:p>
            <a:pPr>
              <a:defRPr/>
            </a:pPr>
            <a:endParaRPr lang="en-US" dirty="0"/>
          </a:p>
        </p:txBody>
      </p:sp>
      <p:sp>
        <p:nvSpPr>
          <p:cNvPr id="34820" name="Date Placeholder 3">
            <a:extLst>
              <a:ext uri="{FF2B5EF4-FFF2-40B4-BE49-F238E27FC236}">
                <a16:creationId xmlns:a16="http://schemas.microsoft.com/office/drawing/2014/main" id="{AA443994-1F29-40B0-B33B-BC891C5D96C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C4423BB7-F73A-41FA-89E4-8907320DEC7A}" type="datetime2">
              <a:rPr lang="en-US" altLang="en-US" sz="1400" smtClean="0"/>
              <a:pPr>
                <a:spcBef>
                  <a:spcPct val="0"/>
                </a:spcBef>
                <a:buClrTx/>
                <a:buFontTx/>
                <a:buNone/>
              </a:pPr>
              <a:t>Thursday, September 3, 2020</a:t>
            </a:fld>
            <a:endParaRPr lang="en-US" altLang="en-US" sz="1400"/>
          </a:p>
        </p:txBody>
      </p:sp>
      <p:sp>
        <p:nvSpPr>
          <p:cNvPr id="34821" name="Footer Placeholder 4">
            <a:extLst>
              <a:ext uri="{FF2B5EF4-FFF2-40B4-BE49-F238E27FC236}">
                <a16:creationId xmlns:a16="http://schemas.microsoft.com/office/drawing/2014/main" id="{29B9567F-551C-4085-B2FD-14120C52B8D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pic>
        <p:nvPicPr>
          <p:cNvPr id="34822" name="Picture 4" descr="C:\Documents and Settings\HP_Administrator\Local Settings\Temporary Internet Files\Content.IE5\QSUCTCRH\MPj03210640000[1].jpg">
            <a:extLst>
              <a:ext uri="{FF2B5EF4-FFF2-40B4-BE49-F238E27FC236}">
                <a16:creationId xmlns:a16="http://schemas.microsoft.com/office/drawing/2014/main" id="{6D89EF08-9341-4EC6-B47A-D5B60F7BC4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1981200"/>
            <a:ext cx="3200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Slide Number Placeholder 1">
            <a:extLst>
              <a:ext uri="{FF2B5EF4-FFF2-40B4-BE49-F238E27FC236}">
                <a16:creationId xmlns:a16="http://schemas.microsoft.com/office/drawing/2014/main" id="{4F2FA1C7-B791-43AC-82E4-09F7CFCE10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A758DCA-E1EF-46F4-8B68-833DD63DCE0B}" type="slidenum">
              <a:rPr lang="en-US" altLang="en-US" sz="1400">
                <a:solidFill>
                  <a:schemeClr val="bg1"/>
                </a:solidFill>
              </a:rPr>
              <a:pPr>
                <a:spcBef>
                  <a:spcPct val="0"/>
                </a:spcBef>
                <a:buClrTx/>
                <a:buFontTx/>
                <a:buNone/>
              </a:pPr>
              <a:t>30</a:t>
            </a:fld>
            <a:endParaRPr lang="en-US" altLang="en-US" sz="140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EFEE62CA-60AC-432E-8233-8A107D1BE32D}"/>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3F548F16-4ED3-4B40-B63F-96CFE51136D2}"/>
              </a:ext>
            </a:extLst>
          </p:cNvPr>
          <p:cNvSpPr>
            <a:spLocks noGrp="1"/>
          </p:cNvSpPr>
          <p:nvPr>
            <p:ph idx="1"/>
          </p:nvPr>
        </p:nvSpPr>
        <p:spPr/>
        <p:txBody>
          <a:bodyPr/>
          <a:lstStyle/>
          <a:p>
            <a:pPr marL="609600" indent="-609600" eaLnBrk="1" hangingPunct="1">
              <a:defRPr/>
            </a:pPr>
            <a:r>
              <a:rPr lang="en-US" altLang="en-US" dirty="0"/>
              <a:t>They can be classified as:</a:t>
            </a:r>
          </a:p>
          <a:p>
            <a:pPr marL="990600" lvl="1" indent="-533400" eaLnBrk="1" hangingPunct="1">
              <a:buFont typeface="Wingdings" pitchFamily="2" charset="2"/>
              <a:buAutoNum type="arabicPeriod"/>
              <a:defRPr/>
            </a:pPr>
            <a:r>
              <a:rPr lang="en-US" altLang="en-US" dirty="0"/>
              <a:t>Water soluble Vitamins. </a:t>
            </a:r>
          </a:p>
          <a:p>
            <a:pPr marL="990600" lvl="1" indent="-533400" eaLnBrk="1" hangingPunct="1">
              <a:buFont typeface="Wingdings" pitchFamily="2" charset="2"/>
              <a:buAutoNum type="arabicPeriod"/>
              <a:defRPr/>
            </a:pPr>
            <a:r>
              <a:rPr lang="en-US" altLang="en-US" dirty="0"/>
              <a:t>Fat soluble Vitamins.</a:t>
            </a:r>
          </a:p>
          <a:p>
            <a:pPr>
              <a:defRPr/>
            </a:pPr>
            <a:endParaRPr lang="en-US" dirty="0"/>
          </a:p>
        </p:txBody>
      </p:sp>
      <p:sp>
        <p:nvSpPr>
          <p:cNvPr id="35844" name="Date Placeholder 3">
            <a:extLst>
              <a:ext uri="{FF2B5EF4-FFF2-40B4-BE49-F238E27FC236}">
                <a16:creationId xmlns:a16="http://schemas.microsoft.com/office/drawing/2014/main" id="{2F7298C6-B4F8-47A1-8799-EEB3B0B7DFB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3B4B10CE-8AF0-4250-A9BC-C6AB4E083C9B}" type="datetime2">
              <a:rPr lang="en-US" altLang="en-US" sz="1400" smtClean="0"/>
              <a:pPr>
                <a:spcBef>
                  <a:spcPct val="0"/>
                </a:spcBef>
                <a:buClrTx/>
                <a:buFontTx/>
                <a:buNone/>
              </a:pPr>
              <a:t>Thursday, September 3, 2020</a:t>
            </a:fld>
            <a:endParaRPr lang="en-US" altLang="en-US" sz="1400"/>
          </a:p>
        </p:txBody>
      </p:sp>
      <p:sp>
        <p:nvSpPr>
          <p:cNvPr id="35845" name="Footer Placeholder 4">
            <a:extLst>
              <a:ext uri="{FF2B5EF4-FFF2-40B4-BE49-F238E27FC236}">
                <a16:creationId xmlns:a16="http://schemas.microsoft.com/office/drawing/2014/main" id="{045D0ED5-D15F-4221-9BD4-C837BE69CE7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35846" name="Slide Number Placeholder 1">
            <a:extLst>
              <a:ext uri="{FF2B5EF4-FFF2-40B4-BE49-F238E27FC236}">
                <a16:creationId xmlns:a16="http://schemas.microsoft.com/office/drawing/2014/main" id="{0F70C1E4-B5F3-4ABA-A3DB-43E4FB29D2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820BA7ED-743E-4913-8745-77A5CA90CC47}" type="slidenum">
              <a:rPr lang="en-US" altLang="en-US" sz="1400">
                <a:solidFill>
                  <a:schemeClr val="bg1"/>
                </a:solidFill>
              </a:rPr>
              <a:pPr>
                <a:spcBef>
                  <a:spcPct val="0"/>
                </a:spcBef>
                <a:buClrTx/>
                <a:buFontTx/>
                <a:buNone/>
              </a:pPr>
              <a:t>31</a:t>
            </a:fld>
            <a:endParaRPr lang="en-US" altLang="en-US" sz="140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758AA666-852F-4F4C-89DA-5E32EF2738FB}"/>
              </a:ext>
            </a:extLst>
          </p:cNvPr>
          <p:cNvSpPr>
            <a:spLocks noGrp="1"/>
          </p:cNvSpPr>
          <p:nvPr>
            <p:ph type="title"/>
          </p:nvPr>
        </p:nvSpPr>
        <p:spPr/>
        <p:txBody>
          <a:bodyPr/>
          <a:lstStyle/>
          <a:p>
            <a:r>
              <a:rPr lang="en-US" altLang="en-US"/>
              <a:t>1. Water soluble Vitamins.</a:t>
            </a:r>
          </a:p>
        </p:txBody>
      </p:sp>
      <p:sp>
        <p:nvSpPr>
          <p:cNvPr id="36867" name="Content Placeholder 2">
            <a:extLst>
              <a:ext uri="{FF2B5EF4-FFF2-40B4-BE49-F238E27FC236}">
                <a16:creationId xmlns:a16="http://schemas.microsoft.com/office/drawing/2014/main" id="{0C602E2F-21ED-42BF-B310-62C8DA6ECD5C}"/>
              </a:ext>
            </a:extLst>
          </p:cNvPr>
          <p:cNvSpPr>
            <a:spLocks noGrp="1"/>
          </p:cNvSpPr>
          <p:nvPr>
            <p:ph idx="1"/>
          </p:nvPr>
        </p:nvSpPr>
        <p:spPr>
          <a:xfrm>
            <a:off x="152400" y="1143000"/>
            <a:ext cx="8534400" cy="5029200"/>
          </a:xfrm>
        </p:spPr>
        <p:txBody>
          <a:bodyPr/>
          <a:lstStyle/>
          <a:p>
            <a:pPr eaLnBrk="1" hangingPunct="1">
              <a:buFont typeface="Wingdings" panose="05000000000000000000" pitchFamily="2" charset="2"/>
              <a:buNone/>
            </a:pPr>
            <a:r>
              <a:rPr lang="en-US" altLang="en-US" b="1"/>
              <a:t>These are vitamins that can dissolve in water.</a:t>
            </a:r>
          </a:p>
          <a:p>
            <a:pPr eaLnBrk="1" hangingPunct="1">
              <a:buFont typeface="Wingdings" panose="05000000000000000000" pitchFamily="2" charset="2"/>
              <a:buNone/>
            </a:pPr>
            <a:r>
              <a:rPr lang="en-US" altLang="en-US" b="1"/>
              <a:t>They include:</a:t>
            </a:r>
          </a:p>
          <a:p>
            <a:pPr eaLnBrk="1" hangingPunct="1">
              <a:buFont typeface="Wingdings" panose="05000000000000000000" pitchFamily="2" charset="2"/>
              <a:buAutoNum type="arabicPeriod"/>
            </a:pPr>
            <a:r>
              <a:rPr lang="en-US" altLang="en-US"/>
              <a:t>The B-complex vitamins</a:t>
            </a:r>
          </a:p>
          <a:p>
            <a:pPr eaLnBrk="1" hangingPunct="1">
              <a:buFont typeface="Wingdings" panose="05000000000000000000" pitchFamily="2" charset="2"/>
              <a:buAutoNum type="arabicPeriod"/>
            </a:pPr>
            <a:r>
              <a:rPr lang="en-US" altLang="en-US"/>
              <a:t>Vitamin C </a:t>
            </a:r>
          </a:p>
          <a:p>
            <a:pPr eaLnBrk="1" hangingPunct="1"/>
            <a:r>
              <a:rPr lang="en-US" altLang="en-US"/>
              <a:t>Water-soluble vitamins are not stored in our body thus they have to be taken in daily, usually through food or a multivitamin supplement. </a:t>
            </a:r>
          </a:p>
          <a:p>
            <a:endParaRPr lang="en-US" altLang="en-US"/>
          </a:p>
        </p:txBody>
      </p:sp>
      <p:sp>
        <p:nvSpPr>
          <p:cNvPr id="36868" name="Date Placeholder 3">
            <a:extLst>
              <a:ext uri="{FF2B5EF4-FFF2-40B4-BE49-F238E27FC236}">
                <a16:creationId xmlns:a16="http://schemas.microsoft.com/office/drawing/2014/main" id="{D983851A-A9B4-4B2C-9CF9-397546BCA3E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801B0EE2-F58E-444F-8B5A-2D9A0091F416}" type="datetime2">
              <a:rPr lang="en-US" altLang="en-US" sz="1400" smtClean="0"/>
              <a:pPr>
                <a:spcBef>
                  <a:spcPct val="0"/>
                </a:spcBef>
                <a:buClrTx/>
                <a:buFontTx/>
                <a:buNone/>
              </a:pPr>
              <a:t>Thursday, September 3, 2020</a:t>
            </a:fld>
            <a:endParaRPr lang="en-US" altLang="en-US" sz="1400"/>
          </a:p>
        </p:txBody>
      </p:sp>
      <p:sp>
        <p:nvSpPr>
          <p:cNvPr id="36869" name="Footer Placeholder 4">
            <a:extLst>
              <a:ext uri="{FF2B5EF4-FFF2-40B4-BE49-F238E27FC236}">
                <a16:creationId xmlns:a16="http://schemas.microsoft.com/office/drawing/2014/main" id="{23D2C8AF-6812-4C4B-94EE-1D3C3650EC4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36870" name="Slide Number Placeholder 1">
            <a:extLst>
              <a:ext uri="{FF2B5EF4-FFF2-40B4-BE49-F238E27FC236}">
                <a16:creationId xmlns:a16="http://schemas.microsoft.com/office/drawing/2014/main" id="{DCFABF2E-C6C7-4DED-956D-7212612FC8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F0CB6E2A-5DEA-4061-96A8-E4ACECD87D14}" type="slidenum">
              <a:rPr lang="en-US" altLang="en-US" sz="1400">
                <a:solidFill>
                  <a:schemeClr val="bg1"/>
                </a:solidFill>
              </a:rPr>
              <a:pPr>
                <a:spcBef>
                  <a:spcPct val="0"/>
                </a:spcBef>
                <a:buClrTx/>
                <a:buFontTx/>
                <a:buNone/>
              </a:pPr>
              <a:t>32</a:t>
            </a:fld>
            <a:endParaRPr lang="en-US" altLang="en-US" sz="140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FFB08A8-BEFC-43E1-A42D-344A35EB73D2}"/>
              </a:ext>
            </a:extLst>
          </p:cNvPr>
          <p:cNvSpPr>
            <a:spLocks noGrp="1"/>
          </p:cNvSpPr>
          <p:nvPr>
            <p:ph type="title"/>
          </p:nvPr>
        </p:nvSpPr>
        <p:spPr/>
        <p:txBody>
          <a:bodyPr/>
          <a:lstStyle/>
          <a:p>
            <a:endParaRPr lang="en-US" altLang="en-US"/>
          </a:p>
        </p:txBody>
      </p:sp>
      <p:sp>
        <p:nvSpPr>
          <p:cNvPr id="37891" name="Content Placeholder 2">
            <a:extLst>
              <a:ext uri="{FF2B5EF4-FFF2-40B4-BE49-F238E27FC236}">
                <a16:creationId xmlns:a16="http://schemas.microsoft.com/office/drawing/2014/main" id="{254B0FC8-282E-4C68-9865-65BAE78E0FF8}"/>
              </a:ext>
            </a:extLst>
          </p:cNvPr>
          <p:cNvSpPr>
            <a:spLocks noGrp="1"/>
          </p:cNvSpPr>
          <p:nvPr>
            <p:ph idx="1"/>
          </p:nvPr>
        </p:nvSpPr>
        <p:spPr/>
        <p:txBody>
          <a:bodyPr/>
          <a:lstStyle/>
          <a:p>
            <a:pPr eaLnBrk="1" hangingPunct="1">
              <a:lnSpc>
                <a:spcPct val="90000"/>
              </a:lnSpc>
            </a:pPr>
            <a:r>
              <a:rPr lang="en-US" altLang="en-US"/>
              <a:t>All the water soluble vitamins except vitamin B12 are directly absorbed into the intestine and passed to the blood. </a:t>
            </a:r>
          </a:p>
          <a:p>
            <a:pPr eaLnBrk="1" hangingPunct="1">
              <a:lnSpc>
                <a:spcPct val="90000"/>
              </a:lnSpc>
            </a:pPr>
            <a:r>
              <a:rPr lang="en-US" altLang="en-US"/>
              <a:t>They are then transported to the tissues that need them. </a:t>
            </a:r>
          </a:p>
          <a:p>
            <a:pPr eaLnBrk="1" hangingPunct="1">
              <a:lnSpc>
                <a:spcPct val="90000"/>
              </a:lnSpc>
            </a:pPr>
            <a:r>
              <a:rPr lang="en-US" altLang="en-US"/>
              <a:t>In order for this to be achieved by vitamin B12 there is a need for an extra substance named “intrinsic factor for absorption”.</a:t>
            </a:r>
          </a:p>
          <a:p>
            <a:endParaRPr lang="en-US" altLang="en-US"/>
          </a:p>
        </p:txBody>
      </p:sp>
      <p:sp>
        <p:nvSpPr>
          <p:cNvPr id="37892" name="Date Placeholder 3">
            <a:extLst>
              <a:ext uri="{FF2B5EF4-FFF2-40B4-BE49-F238E27FC236}">
                <a16:creationId xmlns:a16="http://schemas.microsoft.com/office/drawing/2014/main" id="{A4F20AFB-156C-4D82-A1C2-94481C222A2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0573F7D6-A858-414B-8D14-88451D32D042}" type="datetime2">
              <a:rPr lang="en-US" altLang="en-US" sz="1400" smtClean="0"/>
              <a:pPr>
                <a:spcBef>
                  <a:spcPct val="0"/>
                </a:spcBef>
                <a:buClrTx/>
                <a:buFontTx/>
                <a:buNone/>
              </a:pPr>
              <a:t>Thursday, September 3, 2020</a:t>
            </a:fld>
            <a:endParaRPr lang="en-US" altLang="en-US" sz="1400"/>
          </a:p>
        </p:txBody>
      </p:sp>
      <p:sp>
        <p:nvSpPr>
          <p:cNvPr id="37893" name="Footer Placeholder 4">
            <a:extLst>
              <a:ext uri="{FF2B5EF4-FFF2-40B4-BE49-F238E27FC236}">
                <a16:creationId xmlns:a16="http://schemas.microsoft.com/office/drawing/2014/main" id="{FBF3BEE6-5158-4E16-A5F6-6F66ECD2473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37894" name="Slide Number Placeholder 1">
            <a:extLst>
              <a:ext uri="{FF2B5EF4-FFF2-40B4-BE49-F238E27FC236}">
                <a16:creationId xmlns:a16="http://schemas.microsoft.com/office/drawing/2014/main" id="{5FA3CD9D-E4C0-4A8C-8C7E-711EC5815A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0E002237-E062-47E5-B73C-BBDC2C88E7BE}" type="slidenum">
              <a:rPr lang="en-US" altLang="en-US" sz="1400">
                <a:solidFill>
                  <a:schemeClr val="bg1"/>
                </a:solidFill>
              </a:rPr>
              <a:pPr>
                <a:spcBef>
                  <a:spcPct val="0"/>
                </a:spcBef>
                <a:buClrTx/>
                <a:buFontTx/>
                <a:buNone/>
              </a:pPr>
              <a:t>33</a:t>
            </a:fld>
            <a:endParaRPr lang="en-US" altLang="en-US" sz="140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D4BF244-E027-4A4D-B9E3-C562E4D71C74}"/>
              </a:ext>
            </a:extLst>
          </p:cNvPr>
          <p:cNvSpPr>
            <a:spLocks noGrp="1"/>
          </p:cNvSpPr>
          <p:nvPr>
            <p:ph type="title"/>
          </p:nvPr>
        </p:nvSpPr>
        <p:spPr/>
        <p:txBody>
          <a:bodyPr/>
          <a:lstStyle/>
          <a:p>
            <a:endParaRPr lang="en-US" altLang="en-US"/>
          </a:p>
        </p:txBody>
      </p:sp>
      <p:sp>
        <p:nvSpPr>
          <p:cNvPr id="38915" name="Content Placeholder 2">
            <a:extLst>
              <a:ext uri="{FF2B5EF4-FFF2-40B4-BE49-F238E27FC236}">
                <a16:creationId xmlns:a16="http://schemas.microsoft.com/office/drawing/2014/main" id="{95E9522E-A7AD-4D3E-B846-89CE3767942E}"/>
              </a:ext>
            </a:extLst>
          </p:cNvPr>
          <p:cNvSpPr>
            <a:spLocks noGrp="1"/>
          </p:cNvSpPr>
          <p:nvPr>
            <p:ph idx="1"/>
          </p:nvPr>
        </p:nvSpPr>
        <p:spPr/>
        <p:txBody>
          <a:bodyPr/>
          <a:lstStyle/>
          <a:p>
            <a:r>
              <a:rPr lang="en-US" altLang="en-US"/>
              <a:t>These vitamins are easily destroyed or washed out during food storage and preparation. </a:t>
            </a:r>
          </a:p>
          <a:p>
            <a:endParaRPr lang="en-US" altLang="en-US"/>
          </a:p>
        </p:txBody>
      </p:sp>
      <p:sp>
        <p:nvSpPr>
          <p:cNvPr id="38916" name="Date Placeholder 3">
            <a:extLst>
              <a:ext uri="{FF2B5EF4-FFF2-40B4-BE49-F238E27FC236}">
                <a16:creationId xmlns:a16="http://schemas.microsoft.com/office/drawing/2014/main" id="{EA188C34-DDC3-4DE3-9CDA-E1F36EFC46E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01B83394-EE18-4647-83F4-8EDAECB89E47}" type="datetime2">
              <a:rPr lang="en-US" altLang="en-US" sz="1400" smtClean="0"/>
              <a:pPr>
                <a:spcBef>
                  <a:spcPct val="0"/>
                </a:spcBef>
                <a:buClrTx/>
                <a:buFontTx/>
                <a:buNone/>
              </a:pPr>
              <a:t>Thursday, September 3, 2020</a:t>
            </a:fld>
            <a:endParaRPr lang="en-US" altLang="en-US" sz="1400"/>
          </a:p>
        </p:txBody>
      </p:sp>
      <p:sp>
        <p:nvSpPr>
          <p:cNvPr id="38917" name="Footer Placeholder 4">
            <a:extLst>
              <a:ext uri="{FF2B5EF4-FFF2-40B4-BE49-F238E27FC236}">
                <a16:creationId xmlns:a16="http://schemas.microsoft.com/office/drawing/2014/main" id="{34662A3C-C98A-4D80-91A6-5E4B07C7F4E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38918" name="Slide Number Placeholder 1">
            <a:extLst>
              <a:ext uri="{FF2B5EF4-FFF2-40B4-BE49-F238E27FC236}">
                <a16:creationId xmlns:a16="http://schemas.microsoft.com/office/drawing/2014/main" id="{0CE6F662-7DD1-48F4-8B61-24E94F5E65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0E303BDA-669D-473C-9ED3-8A16B1F65664}" type="slidenum">
              <a:rPr lang="en-US" altLang="en-US" sz="1400">
                <a:solidFill>
                  <a:schemeClr val="bg1"/>
                </a:solidFill>
              </a:rPr>
              <a:pPr>
                <a:spcBef>
                  <a:spcPct val="0"/>
                </a:spcBef>
                <a:buClrTx/>
                <a:buFontTx/>
                <a:buNone/>
              </a:pPr>
              <a:t>34</a:t>
            </a:fld>
            <a:endParaRPr lang="en-US" altLang="en-US" sz="140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253BC-7763-44AF-90F4-9E47995F11E1}"/>
              </a:ext>
            </a:extLst>
          </p:cNvPr>
          <p:cNvSpPr>
            <a:spLocks noGrp="1"/>
          </p:cNvSpPr>
          <p:nvPr>
            <p:ph type="title"/>
          </p:nvPr>
        </p:nvSpPr>
        <p:spPr/>
        <p:txBody>
          <a:bodyPr/>
          <a:lstStyle/>
          <a:p>
            <a:pPr>
              <a:defRPr/>
            </a:pPr>
            <a:r>
              <a:rPr lang="en-US" b="1" u="sng" dirty="0">
                <a:effectLst>
                  <a:outerShdw blurRad="38100" dist="38100" dir="2700000" algn="tl">
                    <a:srgbClr val="C0C0C0"/>
                  </a:outerShdw>
                </a:effectLst>
              </a:rPr>
              <a:t>1. THE B-COMPLEX VITAMINS, </a:t>
            </a:r>
            <a:endParaRPr lang="en-US" dirty="0"/>
          </a:p>
        </p:txBody>
      </p:sp>
      <p:sp>
        <p:nvSpPr>
          <p:cNvPr id="3" name="Content Placeholder 2">
            <a:extLst>
              <a:ext uri="{FF2B5EF4-FFF2-40B4-BE49-F238E27FC236}">
                <a16:creationId xmlns:a16="http://schemas.microsoft.com/office/drawing/2014/main" id="{F12EE62D-E21B-4B6B-98E6-61D78686799E}"/>
              </a:ext>
            </a:extLst>
          </p:cNvPr>
          <p:cNvSpPr>
            <a:spLocks noGrp="1"/>
          </p:cNvSpPr>
          <p:nvPr>
            <p:ph idx="1"/>
          </p:nvPr>
        </p:nvSpPr>
        <p:spPr>
          <a:xfrm>
            <a:off x="152400" y="1143000"/>
            <a:ext cx="8534400" cy="5029200"/>
          </a:xfrm>
        </p:spPr>
        <p:txBody>
          <a:bodyPr/>
          <a:lstStyle/>
          <a:p>
            <a:pPr marL="457200" indent="-457200" eaLnBrk="1" hangingPunct="1">
              <a:lnSpc>
                <a:spcPct val="80000"/>
              </a:lnSpc>
              <a:defRPr/>
            </a:pPr>
            <a:r>
              <a:rPr lang="en-US" altLang="en-US" sz="2800" dirty="0">
                <a:latin typeface="Times New Roman" panose="02020603050405020304" pitchFamily="18" charset="0"/>
                <a:cs typeface="Times New Roman" panose="02020603050405020304" pitchFamily="18" charset="0"/>
              </a:rPr>
              <a:t>The </a:t>
            </a:r>
            <a:r>
              <a:rPr lang="en-US" altLang="en-US" sz="2800" b="1" dirty="0">
                <a:latin typeface="Times New Roman" panose="02020603050405020304" pitchFamily="18" charset="0"/>
                <a:cs typeface="Times New Roman" panose="02020603050405020304" pitchFamily="18" charset="0"/>
              </a:rPr>
              <a:t>B vitamins</a:t>
            </a:r>
            <a:r>
              <a:rPr lang="en-US" altLang="en-US" sz="2800" dirty="0">
                <a:latin typeface="Times New Roman" panose="02020603050405020304" pitchFamily="18" charset="0"/>
                <a:cs typeface="Times New Roman" panose="02020603050405020304" pitchFamily="18" charset="0"/>
              </a:rPr>
              <a:t> are water-soluble vitamins that play important roles in cell metabolism.</a:t>
            </a:r>
            <a:endParaRPr lang="en-US" altLang="en-US" sz="2800" b="1" dirty="0">
              <a:latin typeface="Times New Roman" panose="02020603050405020304" pitchFamily="18" charset="0"/>
              <a:cs typeface="Times New Roman" panose="02020603050405020304" pitchFamily="18" charset="0"/>
            </a:endParaRPr>
          </a:p>
          <a:p>
            <a:pPr marL="457200" indent="-457200" eaLnBrk="1" hangingPunct="1">
              <a:lnSpc>
                <a:spcPct val="80000"/>
              </a:lnSpc>
              <a:defRPr/>
            </a:pPr>
            <a:r>
              <a:rPr lang="en-US" altLang="en-US" sz="2800" b="1" dirty="0">
                <a:latin typeface="Times New Roman" panose="02020603050405020304" pitchFamily="18" charset="0"/>
                <a:cs typeface="Times New Roman" panose="02020603050405020304" pitchFamily="18" charset="0"/>
              </a:rPr>
              <a:t>They include the following:</a:t>
            </a:r>
          </a:p>
          <a:p>
            <a:pPr marL="457200" indent="-457200" eaLnBrk="1" hangingPunct="1">
              <a:lnSpc>
                <a:spcPct val="80000"/>
              </a:lnSpc>
              <a:buFont typeface="Wingdings" pitchFamily="2" charset="2"/>
              <a:buAutoNum type="arabicPeriod"/>
              <a:defRPr/>
            </a:pPr>
            <a:r>
              <a:rPr lang="en-US" altLang="en-US" sz="2800" b="1" dirty="0">
                <a:latin typeface="Times New Roman" panose="02020603050405020304" pitchFamily="18" charset="0"/>
                <a:cs typeface="Times New Roman" panose="02020603050405020304" pitchFamily="18" charset="0"/>
              </a:rPr>
              <a:t>Vitamin B1</a:t>
            </a:r>
            <a:r>
              <a:rPr lang="en-US" altLang="en-US" sz="2800" dirty="0">
                <a:latin typeface="Times New Roman" panose="02020603050405020304" pitchFamily="18" charset="0"/>
                <a:cs typeface="Times New Roman" panose="02020603050405020304" pitchFamily="18" charset="0"/>
              </a:rPr>
              <a:t> (thiamine) </a:t>
            </a:r>
          </a:p>
          <a:p>
            <a:pPr marL="457200" indent="-457200" eaLnBrk="1" hangingPunct="1">
              <a:lnSpc>
                <a:spcPct val="80000"/>
              </a:lnSpc>
              <a:buFont typeface="Wingdings" pitchFamily="2" charset="2"/>
              <a:buAutoNum type="arabicPeriod"/>
              <a:defRPr/>
            </a:pPr>
            <a:r>
              <a:rPr lang="en-US" altLang="en-US" sz="2800" b="1" dirty="0">
                <a:latin typeface="Times New Roman" panose="02020603050405020304" pitchFamily="18" charset="0"/>
                <a:cs typeface="Times New Roman" panose="02020603050405020304" pitchFamily="18" charset="0"/>
              </a:rPr>
              <a:t>Vitamin B2</a:t>
            </a:r>
            <a:r>
              <a:rPr lang="en-US" altLang="en-US" sz="2800" dirty="0">
                <a:latin typeface="Times New Roman" panose="02020603050405020304" pitchFamily="18" charset="0"/>
                <a:cs typeface="Times New Roman" panose="02020603050405020304" pitchFamily="18" charset="0"/>
              </a:rPr>
              <a:t> (riboflavin) </a:t>
            </a:r>
          </a:p>
          <a:p>
            <a:pPr marL="457200" indent="-457200" eaLnBrk="1" hangingPunct="1">
              <a:lnSpc>
                <a:spcPct val="80000"/>
              </a:lnSpc>
              <a:buFont typeface="Wingdings" pitchFamily="2" charset="2"/>
              <a:buAutoNum type="arabicPeriod"/>
              <a:defRPr/>
            </a:pPr>
            <a:r>
              <a:rPr lang="en-US" altLang="en-US" sz="2800" b="1" dirty="0">
                <a:latin typeface="Times New Roman" panose="02020603050405020304" pitchFamily="18" charset="0"/>
                <a:cs typeface="Times New Roman" panose="02020603050405020304" pitchFamily="18" charset="0"/>
              </a:rPr>
              <a:t>Vitamin B3</a:t>
            </a:r>
            <a:r>
              <a:rPr lang="en-US" altLang="en-US" sz="2800" dirty="0">
                <a:latin typeface="Times New Roman" panose="02020603050405020304" pitchFamily="18" charset="0"/>
                <a:cs typeface="Times New Roman" panose="02020603050405020304" pitchFamily="18" charset="0"/>
              </a:rPr>
              <a:t> (niacin) </a:t>
            </a:r>
          </a:p>
          <a:p>
            <a:pPr marL="457200" indent="-457200" eaLnBrk="1" hangingPunct="1">
              <a:lnSpc>
                <a:spcPct val="80000"/>
              </a:lnSpc>
              <a:buFont typeface="Wingdings" pitchFamily="2" charset="2"/>
              <a:buAutoNum type="arabicPeriod"/>
              <a:defRPr/>
            </a:pPr>
            <a:r>
              <a:rPr lang="en-US" altLang="en-US" sz="2800" b="1" dirty="0">
                <a:latin typeface="Times New Roman" panose="02020603050405020304" pitchFamily="18" charset="0"/>
                <a:cs typeface="Times New Roman" panose="02020603050405020304" pitchFamily="18" charset="0"/>
              </a:rPr>
              <a:t>Vitamin B5</a:t>
            </a:r>
            <a:r>
              <a:rPr lang="en-US" altLang="en-US" sz="2800" dirty="0">
                <a:latin typeface="Times New Roman" panose="02020603050405020304" pitchFamily="18" charset="0"/>
                <a:cs typeface="Times New Roman" panose="02020603050405020304" pitchFamily="18" charset="0"/>
              </a:rPr>
              <a:t> (pantothenic acid) </a:t>
            </a:r>
          </a:p>
          <a:p>
            <a:pPr marL="457200" indent="-457200" eaLnBrk="1" hangingPunct="1">
              <a:lnSpc>
                <a:spcPct val="80000"/>
              </a:lnSpc>
              <a:buFont typeface="Wingdings" pitchFamily="2" charset="2"/>
              <a:buAutoNum type="arabicPeriod"/>
              <a:defRPr/>
            </a:pPr>
            <a:r>
              <a:rPr lang="en-US" altLang="en-US" sz="2800" b="1" dirty="0">
                <a:latin typeface="Times New Roman" panose="02020603050405020304" pitchFamily="18" charset="0"/>
                <a:cs typeface="Times New Roman" panose="02020603050405020304" pitchFamily="18" charset="0"/>
              </a:rPr>
              <a:t>Vitamin B6</a:t>
            </a:r>
            <a:r>
              <a:rPr lang="en-US" altLang="en-US" sz="2800" dirty="0">
                <a:latin typeface="Times New Roman" panose="02020603050405020304" pitchFamily="18" charset="0"/>
                <a:cs typeface="Times New Roman" panose="02020603050405020304" pitchFamily="18" charset="0"/>
              </a:rPr>
              <a:t> (pyridoxine, pyridoxal, or </a:t>
            </a:r>
            <a:r>
              <a:rPr lang="en-US" altLang="en-US" sz="2800" dirty="0" err="1">
                <a:latin typeface="Times New Roman" panose="02020603050405020304" pitchFamily="18" charset="0"/>
                <a:cs typeface="Times New Roman" panose="02020603050405020304" pitchFamily="18" charset="0"/>
              </a:rPr>
              <a:t>pyridoxamine</a:t>
            </a:r>
            <a:r>
              <a:rPr lang="en-US" altLang="en-US" sz="2800" dirty="0">
                <a:latin typeface="Times New Roman" panose="02020603050405020304" pitchFamily="18" charset="0"/>
                <a:cs typeface="Times New Roman" panose="02020603050405020304" pitchFamily="18" charset="0"/>
              </a:rPr>
              <a:t>, or pyridoxine hydrochloride) </a:t>
            </a:r>
          </a:p>
          <a:p>
            <a:pPr marL="457200" indent="-457200" eaLnBrk="1" hangingPunct="1">
              <a:lnSpc>
                <a:spcPct val="80000"/>
              </a:lnSpc>
              <a:buFont typeface="Wingdings" pitchFamily="2" charset="2"/>
              <a:buAutoNum type="arabicPeriod"/>
              <a:defRPr/>
            </a:pPr>
            <a:r>
              <a:rPr lang="en-US" altLang="en-US" sz="2800" b="1" dirty="0">
                <a:latin typeface="Times New Roman" panose="02020603050405020304" pitchFamily="18" charset="0"/>
                <a:cs typeface="Times New Roman" panose="02020603050405020304" pitchFamily="18" charset="0"/>
              </a:rPr>
              <a:t>Vitamin B7</a:t>
            </a:r>
            <a:r>
              <a:rPr lang="en-US" altLang="en-US" sz="2800" dirty="0">
                <a:latin typeface="Times New Roman" panose="02020603050405020304" pitchFamily="18" charset="0"/>
                <a:cs typeface="Times New Roman" panose="02020603050405020304" pitchFamily="18" charset="0"/>
              </a:rPr>
              <a:t> (biotin) </a:t>
            </a:r>
          </a:p>
          <a:p>
            <a:pPr marL="457200" indent="-457200" eaLnBrk="1" hangingPunct="1">
              <a:lnSpc>
                <a:spcPct val="80000"/>
              </a:lnSpc>
              <a:buFont typeface="Wingdings" pitchFamily="2" charset="2"/>
              <a:buAutoNum type="arabicPeriod"/>
              <a:defRPr/>
            </a:pPr>
            <a:r>
              <a:rPr lang="en-US" altLang="en-US" sz="2800" b="1" dirty="0">
                <a:latin typeface="Times New Roman" panose="02020603050405020304" pitchFamily="18" charset="0"/>
                <a:cs typeface="Times New Roman" panose="02020603050405020304" pitchFamily="18" charset="0"/>
              </a:rPr>
              <a:t>Vitamin B9</a:t>
            </a:r>
            <a:r>
              <a:rPr lang="en-US" altLang="en-US" sz="2800" dirty="0">
                <a:latin typeface="Times New Roman" panose="02020603050405020304" pitchFamily="18" charset="0"/>
                <a:cs typeface="Times New Roman" panose="02020603050405020304" pitchFamily="18" charset="0"/>
              </a:rPr>
              <a:t> (folic acid) </a:t>
            </a:r>
          </a:p>
          <a:p>
            <a:pPr marL="457200" indent="-457200" eaLnBrk="1" hangingPunct="1">
              <a:lnSpc>
                <a:spcPct val="80000"/>
              </a:lnSpc>
              <a:buFont typeface="Wingdings" pitchFamily="2" charset="2"/>
              <a:buAutoNum type="arabicPeriod"/>
              <a:defRPr/>
            </a:pPr>
            <a:r>
              <a:rPr lang="en-US" altLang="en-US" sz="2800" b="1" dirty="0">
                <a:latin typeface="Times New Roman" panose="02020603050405020304" pitchFamily="18" charset="0"/>
                <a:cs typeface="Times New Roman" panose="02020603050405020304" pitchFamily="18" charset="0"/>
              </a:rPr>
              <a:t>Vitamin B12</a:t>
            </a:r>
            <a:r>
              <a:rPr lang="en-US" altLang="en-US" sz="2800" dirty="0">
                <a:latin typeface="Times New Roman" panose="02020603050405020304" pitchFamily="18" charset="0"/>
                <a:cs typeface="Times New Roman" panose="02020603050405020304" pitchFamily="18" charset="0"/>
              </a:rPr>
              <a:t> (various cobalamins; commonly cyanocobalamin in vitamin supplements) </a:t>
            </a:r>
          </a:p>
          <a:p>
            <a:pPr>
              <a:defRPr/>
            </a:pPr>
            <a:endParaRPr lang="en-US" dirty="0"/>
          </a:p>
        </p:txBody>
      </p:sp>
      <p:sp>
        <p:nvSpPr>
          <p:cNvPr id="39940" name="Date Placeholder 3">
            <a:extLst>
              <a:ext uri="{FF2B5EF4-FFF2-40B4-BE49-F238E27FC236}">
                <a16:creationId xmlns:a16="http://schemas.microsoft.com/office/drawing/2014/main" id="{E7194644-F6BF-414A-A757-2558A8DFC99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136A4A2-C8BB-45D5-85EC-C2F555A7701D}" type="datetime2">
              <a:rPr lang="en-US" altLang="en-US" sz="1400" smtClean="0"/>
              <a:pPr>
                <a:spcBef>
                  <a:spcPct val="0"/>
                </a:spcBef>
                <a:buClrTx/>
                <a:buFontTx/>
                <a:buNone/>
              </a:pPr>
              <a:t>Thursday, September 3, 2020</a:t>
            </a:fld>
            <a:endParaRPr lang="en-US" altLang="en-US" sz="1400"/>
          </a:p>
        </p:txBody>
      </p:sp>
      <p:sp>
        <p:nvSpPr>
          <p:cNvPr id="39941" name="Footer Placeholder 4">
            <a:extLst>
              <a:ext uri="{FF2B5EF4-FFF2-40B4-BE49-F238E27FC236}">
                <a16:creationId xmlns:a16="http://schemas.microsoft.com/office/drawing/2014/main" id="{C8DEA9C3-1ACC-40F2-ACE9-5E443F09482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39942" name="Slide Number Placeholder 3">
            <a:extLst>
              <a:ext uri="{FF2B5EF4-FFF2-40B4-BE49-F238E27FC236}">
                <a16:creationId xmlns:a16="http://schemas.microsoft.com/office/drawing/2014/main" id="{96CBF207-DF8B-4495-B3D2-C31F0277D6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4A415C13-6030-40C3-A396-1D24AD49B2A5}" type="slidenum">
              <a:rPr lang="en-US" altLang="en-US" sz="1400">
                <a:solidFill>
                  <a:schemeClr val="bg1"/>
                </a:solidFill>
              </a:rPr>
              <a:pPr>
                <a:spcBef>
                  <a:spcPct val="0"/>
                </a:spcBef>
                <a:buClrTx/>
                <a:buFontTx/>
                <a:buNone/>
              </a:pPr>
              <a:t>35</a:t>
            </a:fld>
            <a:endParaRPr lang="en-US" altLang="en-US" sz="140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845F0A7-E25A-4679-A5DF-4784DFF09947}"/>
              </a:ext>
            </a:extLst>
          </p:cNvPr>
          <p:cNvSpPr>
            <a:spLocks noGrp="1"/>
          </p:cNvSpPr>
          <p:nvPr>
            <p:ph type="title"/>
          </p:nvPr>
        </p:nvSpPr>
        <p:spPr/>
        <p:txBody>
          <a:bodyPr/>
          <a:lstStyle/>
          <a:p>
            <a:r>
              <a:rPr lang="en-US" altLang="en-US"/>
              <a:t>General Benefits of Vit. B complex.</a:t>
            </a:r>
          </a:p>
        </p:txBody>
      </p:sp>
      <p:sp>
        <p:nvSpPr>
          <p:cNvPr id="3" name="Content Placeholder 2">
            <a:extLst>
              <a:ext uri="{FF2B5EF4-FFF2-40B4-BE49-F238E27FC236}">
                <a16:creationId xmlns:a16="http://schemas.microsoft.com/office/drawing/2014/main" id="{438A5C47-DA3A-44CA-957B-3FC587342F05}"/>
              </a:ext>
            </a:extLst>
          </p:cNvPr>
          <p:cNvSpPr>
            <a:spLocks noGrp="1"/>
          </p:cNvSpPr>
          <p:nvPr>
            <p:ph idx="1"/>
          </p:nvPr>
        </p:nvSpPr>
        <p:spPr>
          <a:xfrm>
            <a:off x="152400" y="1143000"/>
            <a:ext cx="8763000" cy="5029200"/>
          </a:xfrm>
        </p:spPr>
        <p:txBody>
          <a:bodyPr/>
          <a:lstStyle/>
          <a:p>
            <a:pPr marL="457200" indent="-457200" eaLnBrk="1" hangingPunct="1">
              <a:lnSpc>
                <a:spcPct val="90000"/>
              </a:lnSpc>
              <a:buFont typeface="Wingdings" pitchFamily="2" charset="2"/>
              <a:buNone/>
              <a:defRPr/>
            </a:pPr>
            <a:r>
              <a:rPr lang="en-US"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The B vitamins may be necessary in order to:</a:t>
            </a:r>
          </a:p>
          <a:p>
            <a:pPr marL="457200" indent="-457200" eaLnBrk="1" hangingPunct="1">
              <a:lnSpc>
                <a:spcPct val="90000"/>
              </a:lnSpc>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Support and increase the rate of </a:t>
            </a:r>
            <a:r>
              <a:rPr lang="en-US" b="1" dirty="0">
                <a:latin typeface="Times New Roman" panose="02020603050405020304" pitchFamily="18" charset="0"/>
                <a:cs typeface="Times New Roman" panose="02020603050405020304" pitchFamily="18" charset="0"/>
                <a:hlinkClick r:id="rId2" tooltip="Metabolism"/>
              </a:rPr>
              <a:t>metabolism</a:t>
            </a:r>
            <a:r>
              <a:rPr lang="en-US" dirty="0">
                <a:latin typeface="Times New Roman" panose="02020603050405020304" pitchFamily="18" charset="0"/>
                <a:cs typeface="Times New Roman" panose="02020603050405020304" pitchFamily="18" charset="0"/>
              </a:rPr>
              <a:t> </a:t>
            </a:r>
          </a:p>
          <a:p>
            <a:pPr marL="457200" indent="-457200" eaLnBrk="1" hangingPunct="1">
              <a:lnSpc>
                <a:spcPct val="90000"/>
              </a:lnSpc>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Maintain healthy skin and muscle tone </a:t>
            </a:r>
          </a:p>
          <a:p>
            <a:pPr marL="457200" indent="-457200" eaLnBrk="1" hangingPunct="1">
              <a:lnSpc>
                <a:spcPct val="90000"/>
              </a:lnSpc>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Enhance</a:t>
            </a:r>
            <a:r>
              <a:rPr lang="en-US"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hlinkClick r:id="rId3" tooltip="Immune system"/>
              </a:rPr>
              <a:t>immune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hlinkClick r:id="rId4" tooltip="Nervous system"/>
              </a:rPr>
              <a:t>nervous system</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function </a:t>
            </a:r>
          </a:p>
          <a:p>
            <a:pPr marL="457200" indent="-457200" eaLnBrk="1" hangingPunct="1">
              <a:lnSpc>
                <a:spcPct val="90000"/>
              </a:lnSpc>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Promote </a:t>
            </a:r>
            <a:r>
              <a:rPr lang="en-US" b="1" dirty="0">
                <a:latin typeface="Times New Roman" panose="02020603050405020304" pitchFamily="18" charset="0"/>
                <a:cs typeface="Times New Roman" panose="02020603050405020304" pitchFamily="18" charset="0"/>
                <a:hlinkClick r:id="rId5" tooltip="Cell growth"/>
              </a:rPr>
              <a:t>cell growth</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hlinkClick r:id="rId6" tooltip="Cell division"/>
              </a:rPr>
              <a:t>division</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including that of the </a:t>
            </a:r>
            <a:r>
              <a:rPr lang="en-US" b="1" dirty="0">
                <a:latin typeface="Times New Roman" panose="02020603050405020304" pitchFamily="18" charset="0"/>
                <a:cs typeface="Times New Roman" panose="02020603050405020304" pitchFamily="18" charset="0"/>
                <a:hlinkClick r:id="rId7" tooltip="Red blood cell"/>
              </a:rPr>
              <a:t>red blood cells</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that help prevent </a:t>
            </a:r>
            <a:r>
              <a:rPr lang="en-US" b="1" dirty="0">
                <a:latin typeface="Times New Roman" panose="02020603050405020304" pitchFamily="18" charset="0"/>
                <a:cs typeface="Times New Roman" panose="02020603050405020304" pitchFamily="18" charset="0"/>
                <a:hlinkClick r:id="rId8" tooltip="Anemia"/>
              </a:rPr>
              <a:t>anemia</a:t>
            </a:r>
            <a:r>
              <a:rPr lang="en-US" dirty="0">
                <a:latin typeface="Times New Roman" panose="02020603050405020304" pitchFamily="18" charset="0"/>
                <a:cs typeface="Times New Roman" panose="02020603050405020304" pitchFamily="18" charset="0"/>
              </a:rPr>
              <a:t> </a:t>
            </a:r>
          </a:p>
          <a:p>
            <a:pPr marL="457200" indent="-457200" eaLnBrk="1" hangingPunct="1">
              <a:lnSpc>
                <a:spcPct val="90000"/>
              </a:lnSpc>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Reduce the risk of </a:t>
            </a:r>
            <a:r>
              <a:rPr lang="en-US" b="1" dirty="0">
                <a:latin typeface="Times New Roman" panose="02020603050405020304" pitchFamily="18" charset="0"/>
                <a:cs typeface="Times New Roman" panose="02020603050405020304" pitchFamily="18" charset="0"/>
                <a:hlinkClick r:id="rId9" tooltip="Pancreatic cancer"/>
              </a:rPr>
              <a:t>pancreatic cancer</a:t>
            </a:r>
            <a:r>
              <a:rPr lang="en-US" b="1"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one of the most lethal forms of cancer - when consumed in food, but not when ingested in vitamin tablet form.</a:t>
            </a:r>
          </a:p>
          <a:p>
            <a:pPr>
              <a:defRPr/>
            </a:pPr>
            <a:endParaRPr lang="en-US" dirty="0"/>
          </a:p>
        </p:txBody>
      </p:sp>
      <p:sp>
        <p:nvSpPr>
          <p:cNvPr id="40964" name="Date Placeholder 3">
            <a:extLst>
              <a:ext uri="{FF2B5EF4-FFF2-40B4-BE49-F238E27FC236}">
                <a16:creationId xmlns:a16="http://schemas.microsoft.com/office/drawing/2014/main" id="{29C06630-F67D-43F8-A38A-4BCF4821796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394CCF93-69B5-42DA-86EC-321CFA137431}" type="datetime2">
              <a:rPr lang="en-US" altLang="en-US" sz="1400" smtClean="0"/>
              <a:pPr>
                <a:spcBef>
                  <a:spcPct val="0"/>
                </a:spcBef>
                <a:buClrTx/>
                <a:buFontTx/>
                <a:buNone/>
              </a:pPr>
              <a:t>Thursday, September 3, 2020</a:t>
            </a:fld>
            <a:endParaRPr lang="en-US" altLang="en-US" sz="1400"/>
          </a:p>
        </p:txBody>
      </p:sp>
      <p:sp>
        <p:nvSpPr>
          <p:cNvPr id="40965" name="Footer Placeholder 4">
            <a:extLst>
              <a:ext uri="{FF2B5EF4-FFF2-40B4-BE49-F238E27FC236}">
                <a16:creationId xmlns:a16="http://schemas.microsoft.com/office/drawing/2014/main" id="{64D88307-1EB2-4579-92FE-8A731913D50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40966" name="Slide Number Placeholder 1">
            <a:extLst>
              <a:ext uri="{FF2B5EF4-FFF2-40B4-BE49-F238E27FC236}">
                <a16:creationId xmlns:a16="http://schemas.microsoft.com/office/drawing/2014/main" id="{88544280-7CBF-4545-BACC-4078665FFF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E6A08F4-AE0C-4871-B6E6-A4F402E90367}" type="slidenum">
              <a:rPr lang="en-US" altLang="en-US" sz="1400">
                <a:solidFill>
                  <a:schemeClr val="bg1"/>
                </a:solidFill>
              </a:rPr>
              <a:pPr>
                <a:spcBef>
                  <a:spcPct val="0"/>
                </a:spcBef>
                <a:buClrTx/>
                <a:buFontTx/>
                <a:buNone/>
              </a:pPr>
              <a:t>36</a:t>
            </a:fld>
            <a:endParaRPr lang="en-US" altLang="en-US" sz="140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21B4FBA9-6612-434E-8E48-08CA02FD4966}"/>
              </a:ext>
            </a:extLst>
          </p:cNvPr>
          <p:cNvSpPr>
            <a:spLocks noGrp="1"/>
          </p:cNvSpPr>
          <p:nvPr>
            <p:ph type="title"/>
          </p:nvPr>
        </p:nvSpPr>
        <p:spPr/>
        <p:txBody>
          <a:bodyPr/>
          <a:lstStyle/>
          <a:p>
            <a:r>
              <a:rPr lang="en-US" altLang="en-US"/>
              <a:t>Sources of Vit. B</a:t>
            </a:r>
          </a:p>
        </p:txBody>
      </p:sp>
      <p:sp>
        <p:nvSpPr>
          <p:cNvPr id="41987" name="Content Placeholder 2">
            <a:extLst>
              <a:ext uri="{FF2B5EF4-FFF2-40B4-BE49-F238E27FC236}">
                <a16:creationId xmlns:a16="http://schemas.microsoft.com/office/drawing/2014/main" id="{CE86B500-2824-4374-AB7B-9DA2E4A81836}"/>
              </a:ext>
            </a:extLst>
          </p:cNvPr>
          <p:cNvSpPr>
            <a:spLocks noGrp="1"/>
          </p:cNvSpPr>
          <p:nvPr>
            <p:ph idx="1"/>
          </p:nvPr>
        </p:nvSpPr>
        <p:spPr/>
        <p:txBody>
          <a:bodyPr/>
          <a:lstStyle/>
          <a:p>
            <a:pPr eaLnBrk="1" hangingPunct="1">
              <a:lnSpc>
                <a:spcPct val="90000"/>
              </a:lnSpc>
            </a:pPr>
            <a:r>
              <a:rPr lang="en-US" altLang="en-US"/>
              <a:t>B vitamins are found in whole unprocessed foods. </a:t>
            </a:r>
          </a:p>
          <a:p>
            <a:pPr eaLnBrk="1" hangingPunct="1">
              <a:lnSpc>
                <a:spcPct val="90000"/>
              </a:lnSpc>
            </a:pPr>
            <a:r>
              <a:rPr lang="en-US" altLang="en-US"/>
              <a:t>B vitamins are particularly concentrated in meat such as turkey and tuna, in liver and meat products.</a:t>
            </a:r>
          </a:p>
          <a:p>
            <a:pPr eaLnBrk="1" hangingPunct="1">
              <a:lnSpc>
                <a:spcPct val="90000"/>
              </a:lnSpc>
            </a:pPr>
            <a:r>
              <a:rPr lang="en-US" altLang="en-US"/>
              <a:t>Good sources for B vitamins include: Whole grains, potatoes, bananas, lentils, chili peppers, tempeh, beans, nutritional yeast, brewer's yeast, and molasses. </a:t>
            </a:r>
          </a:p>
          <a:p>
            <a:endParaRPr lang="en-US" altLang="en-US"/>
          </a:p>
        </p:txBody>
      </p:sp>
      <p:sp>
        <p:nvSpPr>
          <p:cNvPr id="41988" name="Date Placeholder 3">
            <a:extLst>
              <a:ext uri="{FF2B5EF4-FFF2-40B4-BE49-F238E27FC236}">
                <a16:creationId xmlns:a16="http://schemas.microsoft.com/office/drawing/2014/main" id="{CDE140E7-4B15-4606-A476-979E1FB52D6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3CA679B-E24F-406A-8CCA-00D63DC37FA9}" type="datetime2">
              <a:rPr lang="en-US" altLang="en-US" sz="1400" smtClean="0"/>
              <a:pPr>
                <a:spcBef>
                  <a:spcPct val="0"/>
                </a:spcBef>
                <a:buClrTx/>
                <a:buFontTx/>
                <a:buNone/>
              </a:pPr>
              <a:t>Thursday, September 3, 2020</a:t>
            </a:fld>
            <a:endParaRPr lang="en-US" altLang="en-US" sz="1400"/>
          </a:p>
        </p:txBody>
      </p:sp>
      <p:sp>
        <p:nvSpPr>
          <p:cNvPr id="41989" name="Footer Placeholder 4">
            <a:extLst>
              <a:ext uri="{FF2B5EF4-FFF2-40B4-BE49-F238E27FC236}">
                <a16:creationId xmlns:a16="http://schemas.microsoft.com/office/drawing/2014/main" id="{25084663-9B1D-4B63-AF61-295C5EFB9C5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41990" name="Slide Number Placeholder 1">
            <a:extLst>
              <a:ext uri="{FF2B5EF4-FFF2-40B4-BE49-F238E27FC236}">
                <a16:creationId xmlns:a16="http://schemas.microsoft.com/office/drawing/2014/main" id="{8BB1FD34-E3B2-4FD3-9527-8D66A25630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FB209A67-2C2B-4AB2-8564-EFA8904559E2}" type="slidenum">
              <a:rPr lang="en-US" altLang="en-US" sz="1400">
                <a:solidFill>
                  <a:schemeClr val="bg1"/>
                </a:solidFill>
              </a:rPr>
              <a:pPr>
                <a:spcBef>
                  <a:spcPct val="0"/>
                </a:spcBef>
                <a:buClrTx/>
                <a:buFontTx/>
                <a:buNone/>
              </a:pPr>
              <a:t>37</a:t>
            </a:fld>
            <a:endParaRPr lang="en-US" altLang="en-US" sz="140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4A674A5-7BB4-49E5-B254-EB85356AE1F3}"/>
              </a:ext>
            </a:extLst>
          </p:cNvPr>
          <p:cNvSpPr>
            <a:spLocks noGrp="1"/>
          </p:cNvSpPr>
          <p:nvPr>
            <p:ph type="title"/>
          </p:nvPr>
        </p:nvSpPr>
        <p:spPr/>
        <p:txBody>
          <a:bodyPr/>
          <a:lstStyle/>
          <a:p>
            <a:endParaRPr lang="en-US" altLang="en-US"/>
          </a:p>
        </p:txBody>
      </p:sp>
      <p:sp>
        <p:nvSpPr>
          <p:cNvPr id="43011" name="Content Placeholder 2">
            <a:extLst>
              <a:ext uri="{FF2B5EF4-FFF2-40B4-BE49-F238E27FC236}">
                <a16:creationId xmlns:a16="http://schemas.microsoft.com/office/drawing/2014/main" id="{EFD1073E-8A86-4DE7-8A85-A81FA99B24BC}"/>
              </a:ext>
            </a:extLst>
          </p:cNvPr>
          <p:cNvSpPr>
            <a:spLocks noGrp="1"/>
          </p:cNvSpPr>
          <p:nvPr>
            <p:ph idx="1"/>
          </p:nvPr>
        </p:nvSpPr>
        <p:spPr/>
        <p:txBody>
          <a:bodyPr/>
          <a:lstStyle/>
          <a:p>
            <a:pPr eaLnBrk="1" hangingPunct="1">
              <a:lnSpc>
                <a:spcPct val="90000"/>
              </a:lnSpc>
            </a:pPr>
            <a:r>
              <a:rPr lang="en-US" altLang="en-US">
                <a:latin typeface="Times New Roman" panose="02020603050405020304" pitchFamily="18" charset="0"/>
                <a:cs typeface="Times New Roman" panose="02020603050405020304" pitchFamily="18" charset="0"/>
              </a:rPr>
              <a:t>Elevated consumption of beer and other ethanol-based drinks results in a net deficit of those B vitamins and the health risks associated with such deficiencies.</a:t>
            </a:r>
          </a:p>
          <a:p>
            <a:pPr eaLnBrk="1" hangingPunct="1">
              <a:lnSpc>
                <a:spcPct val="90000"/>
              </a:lnSpc>
            </a:pPr>
            <a:r>
              <a:rPr lang="en-US" altLang="en-US">
                <a:latin typeface="Times New Roman" panose="02020603050405020304" pitchFamily="18" charset="0"/>
                <a:cs typeface="Times New Roman" panose="02020603050405020304" pitchFamily="18" charset="0"/>
              </a:rPr>
              <a:t>The B12 vitamin is not available from plant products, making B12 deficiency a concern for vegetarians (dietary supplements or injections of B12 can be given.)</a:t>
            </a:r>
          </a:p>
          <a:p>
            <a:endParaRPr lang="en-US" altLang="en-US"/>
          </a:p>
        </p:txBody>
      </p:sp>
      <p:sp>
        <p:nvSpPr>
          <p:cNvPr id="43012" name="Date Placeholder 3">
            <a:extLst>
              <a:ext uri="{FF2B5EF4-FFF2-40B4-BE49-F238E27FC236}">
                <a16:creationId xmlns:a16="http://schemas.microsoft.com/office/drawing/2014/main" id="{DBBB61A2-745F-4D53-AEE3-AECE0433A6D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3A763D85-9BAA-418E-811E-6BAB51BF645B}" type="datetime2">
              <a:rPr lang="en-US" altLang="en-US" sz="1400" smtClean="0"/>
              <a:pPr>
                <a:spcBef>
                  <a:spcPct val="0"/>
                </a:spcBef>
                <a:buClrTx/>
                <a:buFontTx/>
                <a:buNone/>
              </a:pPr>
              <a:t>Thursday, September 3, 2020</a:t>
            </a:fld>
            <a:endParaRPr lang="en-US" altLang="en-US" sz="1400"/>
          </a:p>
        </p:txBody>
      </p:sp>
      <p:sp>
        <p:nvSpPr>
          <p:cNvPr id="43013" name="Footer Placeholder 4">
            <a:extLst>
              <a:ext uri="{FF2B5EF4-FFF2-40B4-BE49-F238E27FC236}">
                <a16:creationId xmlns:a16="http://schemas.microsoft.com/office/drawing/2014/main" id="{BBD6818A-0957-42F7-923F-BFA1DDB795E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43014" name="Slide Number Placeholder 1">
            <a:extLst>
              <a:ext uri="{FF2B5EF4-FFF2-40B4-BE49-F238E27FC236}">
                <a16:creationId xmlns:a16="http://schemas.microsoft.com/office/drawing/2014/main" id="{F1FDADCB-DC1E-45AE-8454-4AADF2E5C2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82EA4078-BC5D-4667-8D53-7B6AA1857CC5}" type="slidenum">
              <a:rPr lang="en-US" altLang="en-US" sz="1400">
                <a:solidFill>
                  <a:schemeClr val="bg1"/>
                </a:solidFill>
              </a:rPr>
              <a:pPr>
                <a:spcBef>
                  <a:spcPct val="0"/>
                </a:spcBef>
                <a:buClrTx/>
                <a:buFontTx/>
                <a:buNone/>
              </a:pPr>
              <a:t>38</a:t>
            </a:fld>
            <a:endParaRPr lang="en-US" altLang="en-US" sz="140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43947-41C5-44E2-AFCB-AD7425DCC56B}"/>
              </a:ext>
            </a:extLst>
          </p:cNvPr>
          <p:cNvSpPr>
            <a:spLocks noGrp="1"/>
          </p:cNvSpPr>
          <p:nvPr>
            <p:ph type="title"/>
          </p:nvPr>
        </p:nvSpPr>
        <p:spPr/>
        <p:txBody>
          <a:bodyPr/>
          <a:lstStyle/>
          <a:p>
            <a:pPr>
              <a:defRPr/>
            </a:pPr>
            <a:r>
              <a:rPr lang="en-US" dirty="0">
                <a:solidFill>
                  <a:schemeClr val="tx2">
                    <a:satMod val="130000"/>
                  </a:schemeClr>
                </a:solidFill>
              </a:rPr>
              <a:t>Thiamin or B-1</a:t>
            </a:r>
            <a:endParaRPr lang="en-US" dirty="0"/>
          </a:p>
        </p:txBody>
      </p:sp>
      <p:sp>
        <p:nvSpPr>
          <p:cNvPr id="43011" name="Content Placeholder 2">
            <a:extLst>
              <a:ext uri="{FF2B5EF4-FFF2-40B4-BE49-F238E27FC236}">
                <a16:creationId xmlns:a16="http://schemas.microsoft.com/office/drawing/2014/main" id="{A6A4742F-853C-4248-B6FD-1D0CB8CD22B3}"/>
              </a:ext>
            </a:extLst>
          </p:cNvPr>
          <p:cNvSpPr>
            <a:spLocks noGrp="1"/>
          </p:cNvSpPr>
          <p:nvPr>
            <p:ph idx="1"/>
          </p:nvPr>
        </p:nvSpPr>
        <p:spPr>
          <a:xfrm>
            <a:off x="152400" y="1219200"/>
            <a:ext cx="8153400" cy="4953000"/>
          </a:xfrm>
        </p:spPr>
        <p:txBody>
          <a:bodyPr/>
          <a:lstStyle/>
          <a:p>
            <a:pPr marL="0" indent="0" eaLnBrk="1" hangingPunct="1">
              <a:buFontTx/>
              <a:buNone/>
              <a:defRPr/>
            </a:pPr>
            <a:r>
              <a:rPr lang="en-US" altLang="en-US" b="1" dirty="0">
                <a:latin typeface="Times New Roman" panose="02020603050405020304" pitchFamily="18" charset="0"/>
                <a:cs typeface="Times New Roman" panose="02020603050405020304" pitchFamily="18" charset="0"/>
              </a:rPr>
              <a:t>Function</a:t>
            </a:r>
          </a:p>
          <a:p>
            <a:pPr eaLnBrk="1" hangingPunct="1">
              <a:defRPr/>
            </a:pPr>
            <a:r>
              <a:rPr lang="en-US" altLang="en-US" dirty="0">
                <a:latin typeface="Times New Roman" panose="02020603050405020304" pitchFamily="18" charset="0"/>
                <a:cs typeface="Times New Roman" panose="02020603050405020304" pitchFamily="18" charset="0"/>
              </a:rPr>
              <a:t>Helps to convert carbohydrates to energy</a:t>
            </a:r>
          </a:p>
          <a:p>
            <a:pPr eaLnBrk="1" hangingPunct="1">
              <a:defRPr/>
            </a:pPr>
            <a:r>
              <a:rPr lang="en-US" altLang="en-US" dirty="0">
                <a:latin typeface="Times New Roman" panose="02020603050405020304" pitchFamily="18" charset="0"/>
                <a:cs typeface="Times New Roman" panose="02020603050405020304" pitchFamily="18" charset="0"/>
              </a:rPr>
              <a:t>Helps in muscle actions</a:t>
            </a:r>
          </a:p>
          <a:p>
            <a:pPr eaLnBrk="1" hangingPunct="1">
              <a:defRPr/>
            </a:pPr>
            <a:r>
              <a:rPr lang="en-US" altLang="en-US" b="1" dirty="0">
                <a:latin typeface="Times New Roman" panose="02020603050405020304" pitchFamily="18" charset="0"/>
                <a:cs typeface="Times New Roman" panose="02020603050405020304" pitchFamily="18" charset="0"/>
              </a:rPr>
              <a:t>Deficiency:</a:t>
            </a:r>
          </a:p>
          <a:p>
            <a:pPr lvl="1" eaLnBrk="1" hangingPunct="1">
              <a:defRPr/>
            </a:pPr>
            <a:r>
              <a:rPr lang="en-US" altLang="en-US" sz="3200" dirty="0">
                <a:latin typeface="Times New Roman" panose="02020603050405020304" pitchFamily="18" charset="0"/>
                <a:cs typeface="Times New Roman" panose="02020603050405020304" pitchFamily="18" charset="0"/>
              </a:rPr>
              <a:t>Fatigue, nausea, depression, nerve damage</a:t>
            </a:r>
          </a:p>
          <a:p>
            <a:pPr eaLnBrk="1" hangingPunct="1">
              <a:defRPr/>
            </a:pPr>
            <a:r>
              <a:rPr lang="en-US" altLang="en-US" dirty="0">
                <a:latin typeface="Times New Roman" panose="02020603050405020304" pitchFamily="18" charset="0"/>
                <a:cs typeface="Times New Roman" panose="02020603050405020304" pitchFamily="18" charset="0"/>
              </a:rPr>
              <a:t>Foods:</a:t>
            </a:r>
          </a:p>
          <a:p>
            <a:pPr lvl="1" eaLnBrk="1" hangingPunct="1">
              <a:defRPr/>
            </a:pPr>
            <a:r>
              <a:rPr lang="en-US" altLang="en-US" sz="3200" dirty="0">
                <a:latin typeface="Times New Roman" panose="02020603050405020304" pitchFamily="18" charset="0"/>
                <a:cs typeface="Times New Roman" panose="02020603050405020304" pitchFamily="18" charset="0"/>
              </a:rPr>
              <a:t>Pork, beef, liver, peas, seeds, legumes, whole-grain products, and oatmeal</a:t>
            </a:r>
          </a:p>
          <a:p>
            <a:pPr>
              <a:defRPr/>
            </a:pPr>
            <a:endParaRPr lang="en-US" altLang="en-US" dirty="0"/>
          </a:p>
        </p:txBody>
      </p:sp>
      <p:sp>
        <p:nvSpPr>
          <p:cNvPr id="44036" name="Date Placeholder 3">
            <a:extLst>
              <a:ext uri="{FF2B5EF4-FFF2-40B4-BE49-F238E27FC236}">
                <a16:creationId xmlns:a16="http://schemas.microsoft.com/office/drawing/2014/main" id="{BC06D410-E830-4716-97AA-50C8C9D892D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C82BD2F-A4B0-45FC-8AAE-2F1CAB7F0FA4}" type="datetime2">
              <a:rPr lang="en-US" altLang="en-US" sz="1400" smtClean="0"/>
              <a:pPr>
                <a:spcBef>
                  <a:spcPct val="0"/>
                </a:spcBef>
                <a:buClrTx/>
                <a:buFontTx/>
                <a:buNone/>
              </a:pPr>
              <a:t>Thursday, September 3, 2020</a:t>
            </a:fld>
            <a:endParaRPr lang="en-US" altLang="en-US" sz="1400"/>
          </a:p>
        </p:txBody>
      </p:sp>
      <p:sp>
        <p:nvSpPr>
          <p:cNvPr id="44037" name="Footer Placeholder 4">
            <a:extLst>
              <a:ext uri="{FF2B5EF4-FFF2-40B4-BE49-F238E27FC236}">
                <a16:creationId xmlns:a16="http://schemas.microsoft.com/office/drawing/2014/main" id="{5CE66B0D-129C-419D-84FF-4427C7F07E4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44038" name="Slide Number Placeholder 2">
            <a:extLst>
              <a:ext uri="{FF2B5EF4-FFF2-40B4-BE49-F238E27FC236}">
                <a16:creationId xmlns:a16="http://schemas.microsoft.com/office/drawing/2014/main" id="{BEFC0598-859D-464C-93E4-89FCCD7DD9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24B8179-8461-4515-ACEC-C24053C97A92}" type="slidenum">
              <a:rPr lang="en-US" altLang="en-US" sz="1400">
                <a:solidFill>
                  <a:schemeClr val="bg1"/>
                </a:solidFill>
              </a:rPr>
              <a:pPr>
                <a:spcBef>
                  <a:spcPct val="0"/>
                </a:spcBef>
                <a:buClrTx/>
                <a:buFontTx/>
                <a:buNone/>
              </a:pPr>
              <a:t>39</a:t>
            </a:fld>
            <a:endParaRPr lang="en-US" altLang="en-US" sz="140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0CC4E08-EFF4-48CA-9A85-8328B61D5D30}"/>
              </a:ext>
            </a:extLst>
          </p:cNvPr>
          <p:cNvSpPr>
            <a:spLocks noGrp="1"/>
          </p:cNvSpPr>
          <p:nvPr>
            <p:ph type="title"/>
          </p:nvPr>
        </p:nvSpPr>
        <p:spPr/>
        <p:txBody>
          <a:bodyPr/>
          <a:lstStyle/>
          <a:p>
            <a:pPr algn="ctr"/>
            <a:r>
              <a:rPr lang="en-US" altLang="en-US"/>
              <a:t>  Module content</a:t>
            </a:r>
          </a:p>
        </p:txBody>
      </p:sp>
      <p:sp>
        <p:nvSpPr>
          <p:cNvPr id="3" name="Content Placeholder 2">
            <a:extLst>
              <a:ext uri="{FF2B5EF4-FFF2-40B4-BE49-F238E27FC236}">
                <a16:creationId xmlns:a16="http://schemas.microsoft.com/office/drawing/2014/main" id="{A51E7303-B18A-49FB-81FD-F670F5EDB6CE}"/>
              </a:ext>
            </a:extLst>
          </p:cNvPr>
          <p:cNvSpPr>
            <a:spLocks noGrp="1"/>
          </p:cNvSpPr>
          <p:nvPr>
            <p:ph idx="1"/>
          </p:nvPr>
        </p:nvSpPr>
        <p:spPr/>
        <p:txBody>
          <a:bodyPr/>
          <a:lstStyle/>
          <a:p>
            <a:pPr>
              <a:defRPr/>
            </a:pPr>
            <a:r>
              <a:rPr lang="en-US" dirty="0"/>
              <a:t>Classification of nutrients and their clinical importance</a:t>
            </a:r>
          </a:p>
          <a:p>
            <a:pPr>
              <a:defRPr/>
            </a:pPr>
            <a:r>
              <a:rPr lang="en-US" dirty="0"/>
              <a:t>Factors influencing nutrition</a:t>
            </a:r>
          </a:p>
          <a:p>
            <a:pPr>
              <a:defRPr/>
            </a:pPr>
            <a:r>
              <a:rPr lang="en-US" dirty="0"/>
              <a:t>Nutritional disorders</a:t>
            </a:r>
          </a:p>
          <a:p>
            <a:pPr>
              <a:defRPr/>
            </a:pPr>
            <a:r>
              <a:rPr lang="en-US" dirty="0"/>
              <a:t>Foods and diet</a:t>
            </a:r>
          </a:p>
          <a:p>
            <a:pPr>
              <a:defRPr/>
            </a:pPr>
            <a:r>
              <a:rPr lang="en-US" dirty="0"/>
              <a:t>Applied nutrition</a:t>
            </a:r>
          </a:p>
          <a:p>
            <a:pPr marL="0" indent="0">
              <a:buFontTx/>
              <a:buNone/>
              <a:defRPr/>
            </a:pPr>
            <a:endParaRPr lang="en-US" dirty="0"/>
          </a:p>
        </p:txBody>
      </p:sp>
      <p:sp>
        <p:nvSpPr>
          <p:cNvPr id="8196" name="Date Placeholder 3">
            <a:extLst>
              <a:ext uri="{FF2B5EF4-FFF2-40B4-BE49-F238E27FC236}">
                <a16:creationId xmlns:a16="http://schemas.microsoft.com/office/drawing/2014/main" id="{D07C0958-398C-4301-A639-6F12A81BB3E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2DD33CBB-C02D-4FE2-92E3-FE7E0A8E4970}" type="datetime2">
              <a:rPr lang="en-US" altLang="en-US" sz="1400" smtClean="0"/>
              <a:pPr>
                <a:spcBef>
                  <a:spcPct val="0"/>
                </a:spcBef>
                <a:buClrTx/>
                <a:buFontTx/>
                <a:buNone/>
              </a:pPr>
              <a:t>Thursday, September 3, 2020</a:t>
            </a:fld>
            <a:endParaRPr lang="en-US" altLang="en-US" sz="1400"/>
          </a:p>
        </p:txBody>
      </p:sp>
      <p:sp>
        <p:nvSpPr>
          <p:cNvPr id="8197" name="Footer Placeholder 4">
            <a:extLst>
              <a:ext uri="{FF2B5EF4-FFF2-40B4-BE49-F238E27FC236}">
                <a16:creationId xmlns:a16="http://schemas.microsoft.com/office/drawing/2014/main" id="{F14642E4-A5C6-4C21-937A-6D8C4D1EC1C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8198" name="Slide Number Placeholder 1">
            <a:extLst>
              <a:ext uri="{FF2B5EF4-FFF2-40B4-BE49-F238E27FC236}">
                <a16:creationId xmlns:a16="http://schemas.microsoft.com/office/drawing/2014/main" id="{70EB3D55-A100-48F3-AAE9-C21CF440F6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9B8BC265-9069-46AD-AC1D-7C33CC7BCD11}" type="slidenum">
              <a:rPr lang="en-US" altLang="en-US" sz="1400">
                <a:solidFill>
                  <a:schemeClr val="bg1"/>
                </a:solidFill>
              </a:rPr>
              <a:pPr>
                <a:spcBef>
                  <a:spcPct val="0"/>
                </a:spcBef>
                <a:buClrTx/>
                <a:buFontTx/>
                <a:buNone/>
              </a:pPr>
              <a:t>4</a:t>
            </a:fld>
            <a:endParaRPr lang="en-US" altLang="en-US" sz="140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0FA3DF2A-20BF-43DD-93FA-4DA55C168FF1}"/>
              </a:ext>
            </a:extLst>
          </p:cNvPr>
          <p:cNvSpPr>
            <a:spLocks noGrp="1"/>
          </p:cNvSpPr>
          <p:nvPr>
            <p:ph type="title"/>
          </p:nvPr>
        </p:nvSpPr>
        <p:spPr/>
        <p:txBody>
          <a:bodyPr/>
          <a:lstStyle/>
          <a:p>
            <a:endParaRPr lang="en-US" altLang="en-US"/>
          </a:p>
        </p:txBody>
      </p:sp>
      <p:sp>
        <p:nvSpPr>
          <p:cNvPr id="45059" name="Date Placeholder 3">
            <a:extLst>
              <a:ext uri="{FF2B5EF4-FFF2-40B4-BE49-F238E27FC236}">
                <a16:creationId xmlns:a16="http://schemas.microsoft.com/office/drawing/2014/main" id="{3F267ED3-1506-4F78-8CDA-97F63B1B7BB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23D79FD5-3729-4163-8A85-0050C3AD41BA}" type="datetime2">
              <a:rPr lang="en-US" altLang="en-US" sz="1400" smtClean="0"/>
              <a:pPr>
                <a:spcBef>
                  <a:spcPct val="0"/>
                </a:spcBef>
                <a:buClrTx/>
                <a:buFontTx/>
                <a:buNone/>
              </a:pPr>
              <a:t>Thursday, September 3, 2020</a:t>
            </a:fld>
            <a:endParaRPr lang="en-US" altLang="en-US" sz="1400"/>
          </a:p>
        </p:txBody>
      </p:sp>
      <p:sp>
        <p:nvSpPr>
          <p:cNvPr id="45060" name="Footer Placeholder 4">
            <a:extLst>
              <a:ext uri="{FF2B5EF4-FFF2-40B4-BE49-F238E27FC236}">
                <a16:creationId xmlns:a16="http://schemas.microsoft.com/office/drawing/2014/main" id="{37CC4E8B-08B7-4162-9FB8-D8B3DE244BA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pic>
        <p:nvPicPr>
          <p:cNvPr id="45061" name="Picture1" descr="07snap6">
            <a:extLst>
              <a:ext uri="{FF2B5EF4-FFF2-40B4-BE49-F238E27FC236}">
                <a16:creationId xmlns:a16="http://schemas.microsoft.com/office/drawing/2014/main" id="{417AD89B-8916-4D55-ADD4-F1E2CAEB06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066800"/>
            <a:ext cx="8077200" cy="5334000"/>
          </a:xfrm>
          <a:noFill/>
        </p:spPr>
      </p:pic>
      <p:sp>
        <p:nvSpPr>
          <p:cNvPr id="45062" name="Slide Number Placeholder 1">
            <a:extLst>
              <a:ext uri="{FF2B5EF4-FFF2-40B4-BE49-F238E27FC236}">
                <a16:creationId xmlns:a16="http://schemas.microsoft.com/office/drawing/2014/main" id="{C024DD03-9E2F-42BD-B586-BB65D3E9433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CF4A878F-9186-4F81-9F13-74E06ACA5D59}" type="slidenum">
              <a:rPr lang="en-US" altLang="en-US" sz="1400">
                <a:solidFill>
                  <a:schemeClr val="bg1"/>
                </a:solidFill>
              </a:rPr>
              <a:pPr>
                <a:spcBef>
                  <a:spcPct val="0"/>
                </a:spcBef>
                <a:buClrTx/>
                <a:buFontTx/>
                <a:buNone/>
              </a:pPr>
              <a:t>40</a:t>
            </a:fld>
            <a:endParaRPr lang="en-US" altLang="en-US" sz="140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FA89-71A7-4BEC-B6CC-3A6EE3CB9408}"/>
              </a:ext>
            </a:extLst>
          </p:cNvPr>
          <p:cNvSpPr>
            <a:spLocks noGrp="1"/>
          </p:cNvSpPr>
          <p:nvPr>
            <p:ph type="title"/>
          </p:nvPr>
        </p:nvSpPr>
        <p:spPr/>
        <p:txBody>
          <a:bodyPr/>
          <a:lstStyle/>
          <a:p>
            <a:pPr>
              <a:defRPr/>
            </a:pPr>
            <a:r>
              <a:rPr lang="en-US" dirty="0">
                <a:solidFill>
                  <a:schemeClr val="tx2">
                    <a:satMod val="130000"/>
                  </a:schemeClr>
                </a:solidFill>
              </a:rPr>
              <a:t>Riboflavin or B-2</a:t>
            </a:r>
            <a:endParaRPr lang="en-US" dirty="0"/>
          </a:p>
        </p:txBody>
      </p:sp>
      <p:sp>
        <p:nvSpPr>
          <p:cNvPr id="45059" name="Content Placeholder 2">
            <a:extLst>
              <a:ext uri="{FF2B5EF4-FFF2-40B4-BE49-F238E27FC236}">
                <a16:creationId xmlns:a16="http://schemas.microsoft.com/office/drawing/2014/main" id="{999A00B1-9F6C-4EDE-AE26-3735F6ECE3E6}"/>
              </a:ext>
            </a:extLst>
          </p:cNvPr>
          <p:cNvSpPr>
            <a:spLocks noGrp="1"/>
          </p:cNvSpPr>
          <p:nvPr>
            <p:ph idx="1"/>
          </p:nvPr>
        </p:nvSpPr>
        <p:spPr>
          <a:xfrm>
            <a:off x="152400" y="1143000"/>
            <a:ext cx="8305800" cy="5029200"/>
          </a:xfrm>
        </p:spPr>
        <p:txBody>
          <a:bodyPr/>
          <a:lstStyle/>
          <a:p>
            <a:pPr marL="0" indent="0" eaLnBrk="1" hangingPunct="1">
              <a:buFontTx/>
              <a:buNone/>
              <a:defRPr/>
            </a:pPr>
            <a:r>
              <a:rPr lang="en-US" altLang="en-US" b="1" dirty="0"/>
              <a:t>Function</a:t>
            </a:r>
          </a:p>
          <a:p>
            <a:pPr eaLnBrk="1" hangingPunct="1">
              <a:defRPr/>
            </a:pPr>
            <a:r>
              <a:rPr lang="en-US" altLang="en-US" dirty="0"/>
              <a:t>Acts as a co-enzyme needed for energy metabolism</a:t>
            </a:r>
          </a:p>
          <a:p>
            <a:pPr eaLnBrk="1" hangingPunct="1">
              <a:defRPr/>
            </a:pPr>
            <a:r>
              <a:rPr lang="en-US" altLang="en-US" dirty="0"/>
              <a:t>Forms enzymes involved in protein metabolism </a:t>
            </a:r>
          </a:p>
          <a:p>
            <a:pPr marL="0" indent="0" eaLnBrk="1" hangingPunct="1">
              <a:buFontTx/>
              <a:buNone/>
              <a:defRPr/>
            </a:pPr>
            <a:r>
              <a:rPr lang="en-US" altLang="en-US" b="1" dirty="0"/>
              <a:t>Deficiency: </a:t>
            </a:r>
            <a:r>
              <a:rPr lang="en-US" altLang="en-US" dirty="0"/>
              <a:t>Dry, scaly skin</a:t>
            </a:r>
          </a:p>
          <a:p>
            <a:pPr eaLnBrk="1" hangingPunct="1">
              <a:defRPr/>
            </a:pPr>
            <a:r>
              <a:rPr lang="en-US" altLang="en-US" dirty="0"/>
              <a:t>Foods: Milk, yogurt, cheese, whole-grain breads, green leafy vegetables, meat, and eggs</a:t>
            </a:r>
          </a:p>
          <a:p>
            <a:pPr>
              <a:defRPr/>
            </a:pPr>
            <a:endParaRPr lang="en-US" altLang="en-US" dirty="0"/>
          </a:p>
        </p:txBody>
      </p:sp>
      <p:sp>
        <p:nvSpPr>
          <p:cNvPr id="46084" name="Date Placeholder 3">
            <a:extLst>
              <a:ext uri="{FF2B5EF4-FFF2-40B4-BE49-F238E27FC236}">
                <a16:creationId xmlns:a16="http://schemas.microsoft.com/office/drawing/2014/main" id="{93A6EF18-5665-4A37-9015-0727E2AD618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39B61149-4348-49D4-9455-39A899DD8A0A}" type="datetime2">
              <a:rPr lang="en-US" altLang="en-US" sz="1400" smtClean="0"/>
              <a:pPr>
                <a:spcBef>
                  <a:spcPct val="0"/>
                </a:spcBef>
                <a:buClrTx/>
                <a:buFontTx/>
                <a:buNone/>
              </a:pPr>
              <a:t>Thursday, September 3, 2020</a:t>
            </a:fld>
            <a:endParaRPr lang="en-US" altLang="en-US" sz="1400"/>
          </a:p>
        </p:txBody>
      </p:sp>
      <p:sp>
        <p:nvSpPr>
          <p:cNvPr id="46085" name="Footer Placeholder 4">
            <a:extLst>
              <a:ext uri="{FF2B5EF4-FFF2-40B4-BE49-F238E27FC236}">
                <a16:creationId xmlns:a16="http://schemas.microsoft.com/office/drawing/2014/main" id="{91B50827-9DEC-4551-AE8A-CA5E3947F4C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46086" name="Slide Number Placeholder 2">
            <a:extLst>
              <a:ext uri="{FF2B5EF4-FFF2-40B4-BE49-F238E27FC236}">
                <a16:creationId xmlns:a16="http://schemas.microsoft.com/office/drawing/2014/main" id="{F98530DD-CE27-4315-B879-D5B331EC32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9F803546-95ED-4BF0-8403-D7BFDEABC6A6}" type="slidenum">
              <a:rPr lang="en-US" altLang="en-US" sz="1400">
                <a:solidFill>
                  <a:schemeClr val="bg1"/>
                </a:solidFill>
              </a:rPr>
              <a:pPr>
                <a:spcBef>
                  <a:spcPct val="0"/>
                </a:spcBef>
                <a:buClrTx/>
                <a:buFontTx/>
                <a:buNone/>
              </a:pPr>
              <a:t>41</a:t>
            </a:fld>
            <a:endParaRPr lang="en-US" altLang="en-US" sz="140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80B1AD75-5803-44F0-B554-68B1A0B9ECB4}"/>
              </a:ext>
            </a:extLst>
          </p:cNvPr>
          <p:cNvSpPr>
            <a:spLocks noGrp="1"/>
          </p:cNvSpPr>
          <p:nvPr>
            <p:ph type="title"/>
          </p:nvPr>
        </p:nvSpPr>
        <p:spPr/>
        <p:txBody>
          <a:bodyPr/>
          <a:lstStyle/>
          <a:p>
            <a:endParaRPr lang="en-US" altLang="en-US"/>
          </a:p>
        </p:txBody>
      </p:sp>
      <p:sp>
        <p:nvSpPr>
          <p:cNvPr id="47107" name="Date Placeholder 3">
            <a:extLst>
              <a:ext uri="{FF2B5EF4-FFF2-40B4-BE49-F238E27FC236}">
                <a16:creationId xmlns:a16="http://schemas.microsoft.com/office/drawing/2014/main" id="{A96C74A7-CCA7-46A1-AE0D-6C4E8C03114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E8EDF703-DBE3-425A-9BF8-3377B7949434}" type="datetime2">
              <a:rPr lang="en-US" altLang="en-US" sz="1400" smtClean="0"/>
              <a:pPr>
                <a:spcBef>
                  <a:spcPct val="0"/>
                </a:spcBef>
                <a:buClrTx/>
                <a:buFontTx/>
                <a:buNone/>
              </a:pPr>
              <a:t>Thursday, September 3, 2020</a:t>
            </a:fld>
            <a:endParaRPr lang="en-US" altLang="en-US" sz="1400"/>
          </a:p>
        </p:txBody>
      </p:sp>
      <p:sp>
        <p:nvSpPr>
          <p:cNvPr id="47108" name="Footer Placeholder 4">
            <a:extLst>
              <a:ext uri="{FF2B5EF4-FFF2-40B4-BE49-F238E27FC236}">
                <a16:creationId xmlns:a16="http://schemas.microsoft.com/office/drawing/2014/main" id="{7B17B95D-E349-4F58-97E8-915F218C5E3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pic>
        <p:nvPicPr>
          <p:cNvPr id="47109" name="Picture1" descr="07snap7">
            <a:extLst>
              <a:ext uri="{FF2B5EF4-FFF2-40B4-BE49-F238E27FC236}">
                <a16:creationId xmlns:a16="http://schemas.microsoft.com/office/drawing/2014/main" id="{AAD59445-4ADD-4344-8686-3E7E3E60ED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143000"/>
            <a:ext cx="7543800" cy="5029200"/>
          </a:xfrm>
          <a:noFill/>
        </p:spPr>
      </p:pic>
      <p:sp>
        <p:nvSpPr>
          <p:cNvPr id="47110" name="Slide Number Placeholder 1">
            <a:extLst>
              <a:ext uri="{FF2B5EF4-FFF2-40B4-BE49-F238E27FC236}">
                <a16:creationId xmlns:a16="http://schemas.microsoft.com/office/drawing/2014/main" id="{72B747C3-665A-4B2D-A822-C05FC0ECAD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8E2704D-3128-4C70-B6B9-D9F984341B3C}" type="slidenum">
              <a:rPr lang="en-US" altLang="en-US" sz="1400">
                <a:solidFill>
                  <a:schemeClr val="bg1"/>
                </a:solidFill>
              </a:rPr>
              <a:pPr>
                <a:spcBef>
                  <a:spcPct val="0"/>
                </a:spcBef>
                <a:buClrTx/>
                <a:buFontTx/>
                <a:buNone/>
              </a:pPr>
              <a:t>42</a:t>
            </a:fld>
            <a:endParaRPr lang="en-US" altLang="en-US" sz="140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62255-1F64-4C99-B6AD-FBDAF07741DB}"/>
              </a:ext>
            </a:extLst>
          </p:cNvPr>
          <p:cNvSpPr>
            <a:spLocks noGrp="1"/>
          </p:cNvSpPr>
          <p:nvPr>
            <p:ph type="title"/>
          </p:nvPr>
        </p:nvSpPr>
        <p:spPr/>
        <p:txBody>
          <a:bodyPr/>
          <a:lstStyle/>
          <a:p>
            <a:pPr>
              <a:defRPr/>
            </a:pPr>
            <a:r>
              <a:rPr lang="en-US" dirty="0">
                <a:solidFill>
                  <a:schemeClr val="tx2">
                    <a:satMod val="130000"/>
                  </a:schemeClr>
                </a:solidFill>
              </a:rPr>
              <a:t>Niacin or B-3</a:t>
            </a:r>
            <a:endParaRPr lang="en-US" dirty="0"/>
          </a:p>
        </p:txBody>
      </p:sp>
      <p:sp>
        <p:nvSpPr>
          <p:cNvPr id="3" name="Content Placeholder 2">
            <a:extLst>
              <a:ext uri="{FF2B5EF4-FFF2-40B4-BE49-F238E27FC236}">
                <a16:creationId xmlns:a16="http://schemas.microsoft.com/office/drawing/2014/main" id="{F202115A-E254-499E-9410-698C24ADDCD8}"/>
              </a:ext>
            </a:extLst>
          </p:cNvPr>
          <p:cNvSpPr>
            <a:spLocks noGrp="1"/>
          </p:cNvSpPr>
          <p:nvPr>
            <p:ph idx="1"/>
          </p:nvPr>
        </p:nvSpPr>
        <p:spPr>
          <a:xfrm>
            <a:off x="152400" y="1143000"/>
            <a:ext cx="8610600" cy="5029200"/>
          </a:xfrm>
        </p:spPr>
        <p:txBody>
          <a:bodyPr/>
          <a:lstStyle/>
          <a:p>
            <a:pPr marL="82296" indent="0" eaLnBrk="1" fontAlgn="auto" hangingPunct="1">
              <a:spcAft>
                <a:spcPts val="0"/>
              </a:spcAft>
              <a:buFontTx/>
              <a:buNone/>
              <a:defRPr/>
            </a:pPr>
            <a:r>
              <a:rPr lang="en-US" b="1" dirty="0">
                <a:latin typeface="Times New Roman" panose="02020603050405020304" pitchFamily="18" charset="0"/>
                <a:cs typeface="Times New Roman" panose="02020603050405020304" pitchFamily="18" charset="0"/>
              </a:rPr>
              <a:t>Functions</a:t>
            </a:r>
          </a:p>
          <a:p>
            <a:pPr marL="365760" indent="-283464" eaLnBrk="1" fontAlgn="auto" hangingPunct="1">
              <a:spcAft>
                <a:spcPts val="0"/>
              </a:spcAft>
              <a:buFont typeface="Wingdings 2"/>
              <a:buChar char=""/>
              <a:defRPr/>
            </a:pPr>
            <a:r>
              <a:rPr lang="en-US" dirty="0">
                <a:latin typeface="Times New Roman" panose="02020603050405020304" pitchFamily="18" charset="0"/>
                <a:cs typeface="Times New Roman" panose="02020603050405020304" pitchFamily="18" charset="0"/>
              </a:rPr>
              <a:t> Involved with energy production</a:t>
            </a:r>
          </a:p>
          <a:p>
            <a:pPr marL="365760" indent="-283464" eaLnBrk="1" fontAlgn="auto" hangingPunct="1">
              <a:spcAft>
                <a:spcPts val="0"/>
              </a:spcAft>
              <a:buFont typeface="Wingdings 2"/>
              <a:buChar char=""/>
              <a:defRPr/>
            </a:pPr>
            <a:r>
              <a:rPr lang="en-US" dirty="0">
                <a:latin typeface="Times New Roman" panose="02020603050405020304" pitchFamily="18" charset="0"/>
                <a:cs typeface="Times New Roman" panose="02020603050405020304" pitchFamily="18" charset="0"/>
              </a:rPr>
              <a:t> Helps with skin, nerves and digestive system</a:t>
            </a:r>
          </a:p>
          <a:p>
            <a:pPr marL="365760" indent="-283464" eaLnBrk="1" fontAlgn="auto" hangingPunct="1">
              <a:spcAft>
                <a:spcPts val="0"/>
              </a:spcAft>
              <a:buFont typeface="Wingdings 2"/>
              <a:buChar char=""/>
              <a:defRPr/>
            </a:pPr>
            <a:r>
              <a:rPr lang="en-US" b="1" dirty="0">
                <a:latin typeface="Times New Roman" panose="02020603050405020304" pitchFamily="18" charset="0"/>
                <a:cs typeface="Times New Roman" panose="02020603050405020304" pitchFamily="18" charset="0"/>
              </a:rPr>
              <a:t>Deficiency: </a:t>
            </a:r>
            <a:r>
              <a:rPr lang="en-US" dirty="0">
                <a:latin typeface="Times New Roman" panose="02020603050405020304" pitchFamily="18" charset="0"/>
                <a:cs typeface="Times New Roman" panose="02020603050405020304" pitchFamily="18" charset="0"/>
              </a:rPr>
              <a:t>Rare but causes: pellagra, diarrhea, dermatitis, dementia and death</a:t>
            </a:r>
          </a:p>
          <a:p>
            <a:pPr marL="640080" lvl="1" indent="-237744" eaLnBrk="1" fontAlgn="auto" hangingPunct="1">
              <a:spcAft>
                <a:spcPts val="0"/>
              </a:spcAft>
              <a:buFont typeface="Verdana"/>
              <a:buChar char="◦"/>
              <a:defRPr/>
            </a:pPr>
            <a:r>
              <a:rPr lang="en-US" dirty="0">
                <a:latin typeface="Times New Roman" panose="02020603050405020304" pitchFamily="18" charset="0"/>
                <a:cs typeface="Times New Roman" panose="02020603050405020304" pitchFamily="18" charset="0"/>
              </a:rPr>
              <a:t>Toxicities (2 - 3X DRI): *prevents blood clotting, causes liver damage, enhances action of Coumadin</a:t>
            </a:r>
          </a:p>
          <a:p>
            <a:pPr marL="365760" indent="-283464" eaLnBrk="1" fontAlgn="auto" hangingPunct="1">
              <a:spcAft>
                <a:spcPts val="0"/>
              </a:spcAft>
              <a:buFont typeface="Wingdings 2"/>
              <a:buChar char=""/>
              <a:defRPr/>
            </a:pPr>
            <a:r>
              <a:rPr lang="en-US" dirty="0" err="1">
                <a:latin typeface="Times New Roman" panose="02020603050405020304" pitchFamily="18" charset="0"/>
                <a:cs typeface="Times New Roman" panose="02020603050405020304" pitchFamily="18" charset="0"/>
              </a:rPr>
              <a:t>Foods:Meat</a:t>
            </a:r>
            <a:r>
              <a:rPr lang="en-US" dirty="0">
                <a:latin typeface="Times New Roman" panose="02020603050405020304" pitchFamily="18" charset="0"/>
                <a:cs typeface="Times New Roman" panose="02020603050405020304" pitchFamily="18" charset="0"/>
              </a:rPr>
              <a:t>, poultry, liver, eggs, brown rice, baked potatoes, fish, milk, and whole-grain foods</a:t>
            </a:r>
          </a:p>
          <a:p>
            <a:pPr>
              <a:defRPr/>
            </a:pPr>
            <a:endParaRPr lang="en-US" dirty="0"/>
          </a:p>
        </p:txBody>
      </p:sp>
      <p:sp>
        <p:nvSpPr>
          <p:cNvPr id="48132" name="Date Placeholder 3">
            <a:extLst>
              <a:ext uri="{FF2B5EF4-FFF2-40B4-BE49-F238E27FC236}">
                <a16:creationId xmlns:a16="http://schemas.microsoft.com/office/drawing/2014/main" id="{E598ADA7-6477-4227-A960-CF6DF8AA279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F99B53E1-830D-493D-AF15-6177D8E9712F}" type="datetime2">
              <a:rPr lang="en-US" altLang="en-US" sz="1400" smtClean="0"/>
              <a:pPr>
                <a:spcBef>
                  <a:spcPct val="0"/>
                </a:spcBef>
                <a:buClrTx/>
                <a:buFontTx/>
                <a:buNone/>
              </a:pPr>
              <a:t>Thursday, September 3, 2020</a:t>
            </a:fld>
            <a:endParaRPr lang="en-US" altLang="en-US" sz="1400"/>
          </a:p>
        </p:txBody>
      </p:sp>
      <p:sp>
        <p:nvSpPr>
          <p:cNvPr id="48133" name="Footer Placeholder 4">
            <a:extLst>
              <a:ext uri="{FF2B5EF4-FFF2-40B4-BE49-F238E27FC236}">
                <a16:creationId xmlns:a16="http://schemas.microsoft.com/office/drawing/2014/main" id="{65EA0E8A-6C6A-4350-85D8-F2C69E89262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48134" name="Slide Number Placeholder 3">
            <a:extLst>
              <a:ext uri="{FF2B5EF4-FFF2-40B4-BE49-F238E27FC236}">
                <a16:creationId xmlns:a16="http://schemas.microsoft.com/office/drawing/2014/main" id="{FE1DDB1A-33DD-432F-9338-F132F1582D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0851AD2A-970F-4041-AED9-E7B3688B9666}" type="slidenum">
              <a:rPr lang="en-US" altLang="en-US" sz="1400">
                <a:solidFill>
                  <a:schemeClr val="bg1"/>
                </a:solidFill>
              </a:rPr>
              <a:pPr>
                <a:spcBef>
                  <a:spcPct val="0"/>
                </a:spcBef>
                <a:buClrTx/>
                <a:buFontTx/>
                <a:buNone/>
              </a:pPr>
              <a:t>43</a:t>
            </a:fld>
            <a:endParaRPr lang="en-US" altLang="en-US" sz="140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93C3C77A-F2EB-440B-BA39-FC7E17500FBF}"/>
              </a:ext>
            </a:extLst>
          </p:cNvPr>
          <p:cNvSpPr>
            <a:spLocks noGrp="1"/>
          </p:cNvSpPr>
          <p:nvPr>
            <p:ph type="title"/>
          </p:nvPr>
        </p:nvSpPr>
        <p:spPr/>
        <p:txBody>
          <a:bodyPr/>
          <a:lstStyle/>
          <a:p>
            <a:endParaRPr lang="en-US" altLang="en-US"/>
          </a:p>
        </p:txBody>
      </p:sp>
      <p:sp>
        <p:nvSpPr>
          <p:cNvPr id="49155" name="Date Placeholder 3">
            <a:extLst>
              <a:ext uri="{FF2B5EF4-FFF2-40B4-BE49-F238E27FC236}">
                <a16:creationId xmlns:a16="http://schemas.microsoft.com/office/drawing/2014/main" id="{C0871B8E-1FFA-453A-94CC-61EDCBE73F4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AF80A2F-B2F6-41C8-A67F-5A99400A19C3}" type="datetime2">
              <a:rPr lang="en-US" altLang="en-US" sz="1400" smtClean="0"/>
              <a:pPr>
                <a:spcBef>
                  <a:spcPct val="0"/>
                </a:spcBef>
                <a:buClrTx/>
                <a:buFontTx/>
                <a:buNone/>
              </a:pPr>
              <a:t>Thursday, September 3, 2020</a:t>
            </a:fld>
            <a:endParaRPr lang="en-US" altLang="en-US" sz="1400"/>
          </a:p>
        </p:txBody>
      </p:sp>
      <p:sp>
        <p:nvSpPr>
          <p:cNvPr id="49156" name="Footer Placeholder 4">
            <a:extLst>
              <a:ext uri="{FF2B5EF4-FFF2-40B4-BE49-F238E27FC236}">
                <a16:creationId xmlns:a16="http://schemas.microsoft.com/office/drawing/2014/main" id="{714E9273-1D70-4E83-9963-217EC376A39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pic>
        <p:nvPicPr>
          <p:cNvPr id="49157" name="Picture1" descr="07snap8">
            <a:extLst>
              <a:ext uri="{FF2B5EF4-FFF2-40B4-BE49-F238E27FC236}">
                <a16:creationId xmlns:a16="http://schemas.microsoft.com/office/drawing/2014/main" id="{07983E2B-7F85-41C8-B23B-5940442E48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3363" y="1143000"/>
            <a:ext cx="8453437" cy="5257800"/>
          </a:xfrm>
          <a:noFill/>
        </p:spPr>
      </p:pic>
      <p:sp>
        <p:nvSpPr>
          <p:cNvPr id="49158" name="Slide Number Placeholder 1">
            <a:extLst>
              <a:ext uri="{FF2B5EF4-FFF2-40B4-BE49-F238E27FC236}">
                <a16:creationId xmlns:a16="http://schemas.microsoft.com/office/drawing/2014/main" id="{7B198EA3-BA85-4C4F-AA9A-4260149662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8FAD8123-05CF-473E-B5AD-E92F86E2C3A1}" type="slidenum">
              <a:rPr lang="en-US" altLang="en-US" sz="1400">
                <a:solidFill>
                  <a:schemeClr val="bg1"/>
                </a:solidFill>
              </a:rPr>
              <a:pPr>
                <a:spcBef>
                  <a:spcPct val="0"/>
                </a:spcBef>
                <a:buClrTx/>
                <a:buFontTx/>
                <a:buNone/>
              </a:pPr>
              <a:t>44</a:t>
            </a:fld>
            <a:endParaRPr lang="en-US" altLang="en-US" sz="140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DAC39-6CFB-43F2-89C2-D54F363D6303}"/>
              </a:ext>
            </a:extLst>
          </p:cNvPr>
          <p:cNvSpPr>
            <a:spLocks noGrp="1"/>
          </p:cNvSpPr>
          <p:nvPr>
            <p:ph type="title"/>
          </p:nvPr>
        </p:nvSpPr>
        <p:spPr/>
        <p:txBody>
          <a:bodyPr/>
          <a:lstStyle/>
          <a:p>
            <a:pPr>
              <a:defRPr/>
            </a:pPr>
            <a:r>
              <a:rPr lang="en-US" dirty="0">
                <a:solidFill>
                  <a:schemeClr val="tx2">
                    <a:satMod val="130000"/>
                  </a:schemeClr>
                </a:solidFill>
              </a:rPr>
              <a:t>Pyridoxine or B-6</a:t>
            </a:r>
            <a:endParaRPr lang="en-US" dirty="0"/>
          </a:p>
        </p:txBody>
      </p:sp>
      <p:sp>
        <p:nvSpPr>
          <p:cNvPr id="3" name="Content Placeholder 2">
            <a:extLst>
              <a:ext uri="{FF2B5EF4-FFF2-40B4-BE49-F238E27FC236}">
                <a16:creationId xmlns:a16="http://schemas.microsoft.com/office/drawing/2014/main" id="{FCCEE5F1-B75C-4A91-A4D7-768E077C8A0E}"/>
              </a:ext>
            </a:extLst>
          </p:cNvPr>
          <p:cNvSpPr>
            <a:spLocks noGrp="1"/>
          </p:cNvSpPr>
          <p:nvPr>
            <p:ph idx="1"/>
          </p:nvPr>
        </p:nvSpPr>
        <p:spPr>
          <a:xfrm>
            <a:off x="152400" y="1447800"/>
            <a:ext cx="8991600" cy="4724400"/>
          </a:xfrm>
        </p:spPr>
        <p:txBody>
          <a:bodyPr/>
          <a:lstStyle/>
          <a:p>
            <a:pPr marL="640080" lvl="1" indent="-237744" eaLnBrk="1" fontAlgn="auto" hangingPunct="1">
              <a:spcAft>
                <a:spcPts val="0"/>
              </a:spcAft>
              <a:buFont typeface="Verdana"/>
              <a:buChar char="◦"/>
              <a:defRPr/>
            </a:pPr>
            <a:r>
              <a:rPr lang="en-US" b="1" dirty="0">
                <a:latin typeface="Times New Roman" panose="02020603050405020304" pitchFamily="18" charset="0"/>
                <a:cs typeface="Times New Roman" panose="02020603050405020304" pitchFamily="18" charset="0"/>
              </a:rPr>
              <a:t>Functions:</a:t>
            </a:r>
          </a:p>
          <a:p>
            <a:pPr marL="886968" lvl="2" eaLnBrk="1" fontAlgn="auto" hangingPunct="1">
              <a:spcAft>
                <a:spcPts val="0"/>
              </a:spcAft>
              <a:buFont typeface="Wingdings 2"/>
              <a:buChar char=""/>
              <a:defRPr/>
            </a:pPr>
            <a:r>
              <a:rPr lang="en-US" sz="2800" dirty="0">
                <a:latin typeface="Times New Roman" panose="02020603050405020304" pitchFamily="18" charset="0"/>
                <a:cs typeface="Times New Roman" panose="02020603050405020304" pitchFamily="18" charset="0"/>
              </a:rPr>
              <a:t>Conversion of amino acids to other amino acids</a:t>
            </a:r>
          </a:p>
          <a:p>
            <a:pPr marL="1097280" lvl="3" indent="-173736" eaLnBrk="1" fontAlgn="auto" hangingPunct="1">
              <a:spcAft>
                <a:spcPts val="0"/>
              </a:spcAft>
              <a:buClr>
                <a:schemeClr val="accent3"/>
              </a:buClr>
              <a:buFont typeface="Wingdings 2"/>
              <a:buChar char=""/>
              <a:defRPr/>
            </a:pPr>
            <a:r>
              <a:rPr lang="en-US" sz="2800" dirty="0">
                <a:latin typeface="Times New Roman" panose="02020603050405020304" pitchFamily="18" charset="0"/>
                <a:cs typeface="Times New Roman" panose="02020603050405020304" pitchFamily="18" charset="0"/>
              </a:rPr>
              <a:t>Example:  Tryptophan to niacin</a:t>
            </a:r>
          </a:p>
          <a:p>
            <a:pPr marL="886968" lvl="2" eaLnBrk="1" fontAlgn="auto" hangingPunct="1">
              <a:spcAft>
                <a:spcPts val="0"/>
              </a:spcAft>
              <a:buFont typeface="Wingdings 2"/>
              <a:buChar char=""/>
              <a:defRPr/>
            </a:pPr>
            <a:r>
              <a:rPr lang="en-US" sz="2800" dirty="0">
                <a:latin typeface="Times New Roman" panose="02020603050405020304" pitchFamily="18" charset="0"/>
                <a:cs typeface="Times New Roman" panose="02020603050405020304" pitchFamily="18" charset="0"/>
              </a:rPr>
              <a:t>Synthesis of hemoglobin and neurotransmitters</a:t>
            </a:r>
          </a:p>
          <a:p>
            <a:pPr marL="886968" lvl="2" eaLnBrk="1" fontAlgn="auto" hangingPunct="1">
              <a:spcAft>
                <a:spcPts val="0"/>
              </a:spcAft>
              <a:buFont typeface="Wingdings 2"/>
              <a:buChar char=""/>
              <a:defRPr/>
            </a:pPr>
            <a:r>
              <a:rPr lang="en-US" sz="2800" dirty="0">
                <a:latin typeface="Times New Roman" panose="02020603050405020304" pitchFamily="18" charset="0"/>
                <a:cs typeface="Times New Roman" panose="02020603050405020304" pitchFamily="18" charset="0"/>
              </a:rPr>
              <a:t>Release of glucose from glycogen</a:t>
            </a:r>
          </a:p>
          <a:p>
            <a:pPr marL="886968" lvl="2" eaLnBrk="1" fontAlgn="auto" hangingPunct="1">
              <a:spcAft>
                <a:spcPts val="0"/>
              </a:spcAft>
              <a:buFont typeface="Wingdings 2"/>
              <a:buChar char=""/>
              <a:defRPr/>
            </a:pPr>
            <a:r>
              <a:rPr lang="en-US" sz="2800" dirty="0">
                <a:latin typeface="Times New Roman" panose="02020603050405020304" pitchFamily="18" charset="0"/>
                <a:cs typeface="Times New Roman" panose="02020603050405020304" pitchFamily="18" charset="0"/>
              </a:rPr>
              <a:t>Immune function</a:t>
            </a:r>
          </a:p>
          <a:p>
            <a:pPr marL="886968" lvl="2" eaLnBrk="1" fontAlgn="auto" hangingPunct="1">
              <a:spcAft>
                <a:spcPts val="0"/>
              </a:spcAft>
              <a:buFont typeface="Wingdings 2"/>
              <a:buChar char=""/>
              <a:defRPr/>
            </a:pPr>
            <a:r>
              <a:rPr lang="en-US" sz="2800" dirty="0">
                <a:latin typeface="Times New Roman" panose="02020603050405020304" pitchFamily="18" charset="0"/>
                <a:cs typeface="Times New Roman" panose="02020603050405020304" pitchFamily="18" charset="0"/>
              </a:rPr>
              <a:t>Promotes steroid hormone activity</a:t>
            </a:r>
          </a:p>
          <a:p>
            <a:pPr marL="886968" lvl="2" eaLnBrk="1" fontAlgn="auto" hangingPunct="1">
              <a:spcAft>
                <a:spcPts val="0"/>
              </a:spcAft>
              <a:buFont typeface="Wingdings 2"/>
              <a:buChar char=""/>
              <a:defRPr/>
            </a:pPr>
            <a:r>
              <a:rPr lang="en-US" sz="2800" dirty="0">
                <a:latin typeface="Times New Roman" panose="02020603050405020304" pitchFamily="18" charset="0"/>
                <a:cs typeface="Times New Roman" panose="02020603050405020304" pitchFamily="18" charset="0"/>
              </a:rPr>
              <a:t>Development of nervous system</a:t>
            </a:r>
          </a:p>
          <a:p>
            <a:pPr>
              <a:defRPr/>
            </a:pPr>
            <a:endParaRPr lang="en-US" dirty="0"/>
          </a:p>
        </p:txBody>
      </p:sp>
      <p:sp>
        <p:nvSpPr>
          <p:cNvPr id="50180" name="Date Placeholder 3">
            <a:extLst>
              <a:ext uri="{FF2B5EF4-FFF2-40B4-BE49-F238E27FC236}">
                <a16:creationId xmlns:a16="http://schemas.microsoft.com/office/drawing/2014/main" id="{27AF5DE3-33C4-42A1-B275-EA5F5415EEF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4609F806-941A-46C0-9B50-AC7AB7DC1A7E}" type="datetime2">
              <a:rPr lang="en-US" altLang="en-US" sz="1400" smtClean="0"/>
              <a:pPr>
                <a:spcBef>
                  <a:spcPct val="0"/>
                </a:spcBef>
                <a:buClrTx/>
                <a:buFontTx/>
                <a:buNone/>
              </a:pPr>
              <a:t>Thursday, September 3, 2020</a:t>
            </a:fld>
            <a:endParaRPr lang="en-US" altLang="en-US" sz="1400"/>
          </a:p>
        </p:txBody>
      </p:sp>
      <p:sp>
        <p:nvSpPr>
          <p:cNvPr id="50181" name="Footer Placeholder 4">
            <a:extLst>
              <a:ext uri="{FF2B5EF4-FFF2-40B4-BE49-F238E27FC236}">
                <a16:creationId xmlns:a16="http://schemas.microsoft.com/office/drawing/2014/main" id="{6AC509DC-F510-4C5B-8798-F99E264E0E3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50182" name="Slide Number Placeholder 3">
            <a:extLst>
              <a:ext uri="{FF2B5EF4-FFF2-40B4-BE49-F238E27FC236}">
                <a16:creationId xmlns:a16="http://schemas.microsoft.com/office/drawing/2014/main" id="{8637B87E-A72D-4BCE-ADBD-6786B4C30AD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4F190A6E-2074-478B-822F-8E66EA669D6E}" type="slidenum">
              <a:rPr lang="en-US" altLang="en-US" sz="1400">
                <a:solidFill>
                  <a:schemeClr val="bg1"/>
                </a:solidFill>
              </a:rPr>
              <a:pPr>
                <a:spcBef>
                  <a:spcPct val="0"/>
                </a:spcBef>
                <a:buClrTx/>
                <a:buFontTx/>
                <a:buNone/>
              </a:pPr>
              <a:t>45</a:t>
            </a:fld>
            <a:endParaRPr lang="en-US" altLang="en-US" sz="140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17523CD5-5B12-4531-800C-1ED56295815D}"/>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178393C0-CE76-437C-9374-EC36A384A39A}"/>
              </a:ext>
            </a:extLst>
          </p:cNvPr>
          <p:cNvSpPr>
            <a:spLocks noGrp="1"/>
          </p:cNvSpPr>
          <p:nvPr>
            <p:ph idx="1"/>
          </p:nvPr>
        </p:nvSpPr>
        <p:spPr>
          <a:xfrm>
            <a:off x="152400" y="1219200"/>
            <a:ext cx="8229600" cy="4724400"/>
          </a:xfrm>
        </p:spPr>
        <p:txBody>
          <a:bodyPr/>
          <a:lstStyle/>
          <a:p>
            <a:pPr marL="365760" indent="-283464" eaLnBrk="1" fontAlgn="auto" hangingPunct="1">
              <a:spcAft>
                <a:spcPts val="0"/>
              </a:spcAft>
              <a:buFont typeface="Wingdings 2"/>
              <a:buChar char=""/>
              <a:defRPr/>
            </a:pPr>
            <a:r>
              <a:rPr lang="en-US" b="1" dirty="0">
                <a:latin typeface="Times New Roman" panose="02020603050405020304" pitchFamily="18" charset="0"/>
                <a:cs typeface="Times New Roman" panose="02020603050405020304" pitchFamily="18" charset="0"/>
              </a:rPr>
              <a:t>Deficienc</a:t>
            </a:r>
            <a:r>
              <a:rPr lang="en-US" dirty="0">
                <a:latin typeface="Times New Roman" panose="02020603050405020304" pitchFamily="18" charset="0"/>
                <a:cs typeface="Times New Roman" panose="02020603050405020304" pitchFamily="18" charset="0"/>
              </a:rPr>
              <a:t>y:</a:t>
            </a:r>
          </a:p>
          <a:p>
            <a:pPr marL="640080" lvl="1" indent="-237744" eaLnBrk="1" fontAlgn="auto" hangingPunct="1">
              <a:spcAft>
                <a:spcPts val="0"/>
              </a:spcAft>
              <a:buFont typeface="Verdana"/>
              <a:buChar char="◦"/>
              <a:defRPr/>
            </a:pPr>
            <a:r>
              <a:rPr lang="en-US" sz="3200" dirty="0">
                <a:latin typeface="Times New Roman" panose="02020603050405020304" pitchFamily="18" charset="0"/>
                <a:cs typeface="Times New Roman" panose="02020603050405020304" pitchFamily="18" charset="0"/>
              </a:rPr>
              <a:t>Skin changes, dementia, nervous system disorders and anemia, muscle weakness</a:t>
            </a:r>
          </a:p>
          <a:p>
            <a:pPr marL="365760" lvl="1" indent="-283464" eaLnBrk="1" fontAlgn="auto" hangingPunct="1">
              <a:spcBef>
                <a:spcPts val="600"/>
              </a:spcBef>
              <a:spcAft>
                <a:spcPts val="0"/>
              </a:spcAft>
              <a:buSzPct val="80000"/>
              <a:buFont typeface="Wingdings 2"/>
              <a:buChar char=""/>
              <a:defRPr/>
            </a:pPr>
            <a:r>
              <a:rPr lang="en-US" sz="3200" dirty="0">
                <a:latin typeface="Times New Roman" panose="02020603050405020304" pitchFamily="18" charset="0"/>
                <a:cs typeface="Times New Roman" panose="02020603050405020304" pitchFamily="18" charset="0"/>
              </a:rPr>
              <a:t>Toxicities (&gt;100 mg/day) – muscle weakness, nerve damage</a:t>
            </a:r>
          </a:p>
          <a:p>
            <a:pPr marL="365760" indent="-283464" eaLnBrk="1" fontAlgn="auto" hangingPunct="1">
              <a:spcAft>
                <a:spcPts val="0"/>
              </a:spcAft>
              <a:buFont typeface="Wingdings 2"/>
              <a:buChar char=""/>
              <a:defRPr/>
            </a:pPr>
            <a:r>
              <a:rPr lang="en-US" b="1" dirty="0">
                <a:latin typeface="Times New Roman" panose="02020603050405020304" pitchFamily="18" charset="0"/>
                <a:cs typeface="Times New Roman" panose="02020603050405020304" pitchFamily="18" charset="0"/>
              </a:rPr>
              <a:t>Foods:</a:t>
            </a:r>
          </a:p>
          <a:p>
            <a:pPr marL="640080" lvl="1" indent="-237744" eaLnBrk="1" fontAlgn="auto" hangingPunct="1">
              <a:spcAft>
                <a:spcPts val="0"/>
              </a:spcAft>
              <a:buFont typeface="Verdana"/>
              <a:buChar char="◦"/>
              <a:defRPr/>
            </a:pPr>
            <a:r>
              <a:rPr lang="en-US" sz="3200" dirty="0">
                <a:latin typeface="Times New Roman" panose="02020603050405020304" pitchFamily="18" charset="0"/>
                <a:cs typeface="Times New Roman" panose="02020603050405020304" pitchFamily="18" charset="0"/>
              </a:rPr>
              <a:t>Lean meats, fish, legumes, green leafy vegetables, raisins, corn, bananas, mangos</a:t>
            </a:r>
          </a:p>
          <a:p>
            <a:pPr>
              <a:defRPr/>
            </a:pPr>
            <a:endParaRPr lang="en-US" dirty="0">
              <a:latin typeface="Times New Roman" panose="02020603050405020304" pitchFamily="18" charset="0"/>
              <a:cs typeface="Times New Roman" panose="02020603050405020304" pitchFamily="18" charset="0"/>
            </a:endParaRPr>
          </a:p>
        </p:txBody>
      </p:sp>
      <p:sp>
        <p:nvSpPr>
          <p:cNvPr id="51204" name="Date Placeholder 3">
            <a:extLst>
              <a:ext uri="{FF2B5EF4-FFF2-40B4-BE49-F238E27FC236}">
                <a16:creationId xmlns:a16="http://schemas.microsoft.com/office/drawing/2014/main" id="{E207D142-AF29-47D8-A333-61782925A47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29950AA5-81EA-411D-9E14-23BA40442DA5}" type="datetime2">
              <a:rPr lang="en-US" altLang="en-US" sz="1400" smtClean="0"/>
              <a:pPr>
                <a:spcBef>
                  <a:spcPct val="0"/>
                </a:spcBef>
                <a:buClrTx/>
                <a:buFontTx/>
                <a:buNone/>
              </a:pPr>
              <a:t>Thursday, September 3, 2020</a:t>
            </a:fld>
            <a:endParaRPr lang="en-US" altLang="en-US" sz="1400"/>
          </a:p>
        </p:txBody>
      </p:sp>
      <p:sp>
        <p:nvSpPr>
          <p:cNvPr id="51205" name="Footer Placeholder 4">
            <a:extLst>
              <a:ext uri="{FF2B5EF4-FFF2-40B4-BE49-F238E27FC236}">
                <a16:creationId xmlns:a16="http://schemas.microsoft.com/office/drawing/2014/main" id="{C680B157-6F34-48D2-86C7-14146699C1F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51206" name="Slide Number Placeholder 1">
            <a:extLst>
              <a:ext uri="{FF2B5EF4-FFF2-40B4-BE49-F238E27FC236}">
                <a16:creationId xmlns:a16="http://schemas.microsoft.com/office/drawing/2014/main" id="{EEE18018-606C-4643-94D9-723E565797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85D9024A-C727-4888-A768-2854684428B5}" type="slidenum">
              <a:rPr lang="en-US" altLang="en-US" sz="1400">
                <a:solidFill>
                  <a:schemeClr val="bg1"/>
                </a:solidFill>
              </a:rPr>
              <a:pPr>
                <a:spcBef>
                  <a:spcPct val="0"/>
                </a:spcBef>
                <a:buClrTx/>
                <a:buFontTx/>
                <a:buNone/>
              </a:pPr>
              <a:t>46</a:t>
            </a:fld>
            <a:endParaRPr lang="en-US" altLang="en-US" sz="140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A9B9C3CB-6720-4C78-9AD2-44E3E99B516E}"/>
              </a:ext>
            </a:extLst>
          </p:cNvPr>
          <p:cNvSpPr>
            <a:spLocks noGrp="1"/>
          </p:cNvSpPr>
          <p:nvPr>
            <p:ph type="title"/>
          </p:nvPr>
        </p:nvSpPr>
        <p:spPr/>
        <p:txBody>
          <a:bodyPr/>
          <a:lstStyle/>
          <a:p>
            <a:endParaRPr lang="en-US" altLang="en-US"/>
          </a:p>
        </p:txBody>
      </p:sp>
      <p:sp>
        <p:nvSpPr>
          <p:cNvPr id="52227" name="Date Placeholder 3">
            <a:extLst>
              <a:ext uri="{FF2B5EF4-FFF2-40B4-BE49-F238E27FC236}">
                <a16:creationId xmlns:a16="http://schemas.microsoft.com/office/drawing/2014/main" id="{EE69782B-135E-4986-8728-F0ADA7C2E72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67ABE3EE-FFA7-49D2-8D6D-2A6B608F8535}" type="datetime2">
              <a:rPr lang="en-US" altLang="en-US" sz="1400" smtClean="0"/>
              <a:pPr>
                <a:spcBef>
                  <a:spcPct val="0"/>
                </a:spcBef>
                <a:buClrTx/>
                <a:buFontTx/>
                <a:buNone/>
              </a:pPr>
              <a:t>Thursday, September 3, 2020</a:t>
            </a:fld>
            <a:endParaRPr lang="en-US" altLang="en-US" sz="1400"/>
          </a:p>
        </p:txBody>
      </p:sp>
      <p:sp>
        <p:nvSpPr>
          <p:cNvPr id="52228" name="Footer Placeholder 4">
            <a:extLst>
              <a:ext uri="{FF2B5EF4-FFF2-40B4-BE49-F238E27FC236}">
                <a16:creationId xmlns:a16="http://schemas.microsoft.com/office/drawing/2014/main" id="{412E2D86-7C2C-4723-9B00-A6A91FEBC31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pic>
        <p:nvPicPr>
          <p:cNvPr id="52229" name="Picture1" descr="07snap11">
            <a:extLst>
              <a:ext uri="{FF2B5EF4-FFF2-40B4-BE49-F238E27FC236}">
                <a16:creationId xmlns:a16="http://schemas.microsoft.com/office/drawing/2014/main" id="{4DC5B70E-7EAD-446A-BC2A-EEF96C3BAD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143000"/>
            <a:ext cx="8077200" cy="5105400"/>
          </a:xfrm>
          <a:noFill/>
        </p:spPr>
      </p:pic>
      <p:sp>
        <p:nvSpPr>
          <p:cNvPr id="52230" name="Slide Number Placeholder 1">
            <a:extLst>
              <a:ext uri="{FF2B5EF4-FFF2-40B4-BE49-F238E27FC236}">
                <a16:creationId xmlns:a16="http://schemas.microsoft.com/office/drawing/2014/main" id="{F3809C4A-245B-4E80-8625-C3BDF900715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C73351B5-FA6E-4E0C-B9FA-CBFB76104EA4}" type="slidenum">
              <a:rPr lang="en-US" altLang="en-US" sz="1400">
                <a:solidFill>
                  <a:schemeClr val="bg1"/>
                </a:solidFill>
              </a:rPr>
              <a:pPr>
                <a:spcBef>
                  <a:spcPct val="0"/>
                </a:spcBef>
                <a:buClrTx/>
                <a:buFontTx/>
                <a:buNone/>
              </a:pPr>
              <a:t>47</a:t>
            </a:fld>
            <a:endParaRPr lang="en-US" altLang="en-US" sz="140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E4899-F58D-4034-B62D-AA1786FB9B26}"/>
              </a:ext>
            </a:extLst>
          </p:cNvPr>
          <p:cNvSpPr>
            <a:spLocks noGrp="1"/>
          </p:cNvSpPr>
          <p:nvPr>
            <p:ph type="title"/>
          </p:nvPr>
        </p:nvSpPr>
        <p:spPr/>
        <p:txBody>
          <a:bodyPr/>
          <a:lstStyle/>
          <a:p>
            <a:pPr>
              <a:defRPr/>
            </a:pPr>
            <a:r>
              <a:rPr lang="en-US" dirty="0">
                <a:solidFill>
                  <a:schemeClr val="tx2">
                    <a:satMod val="130000"/>
                  </a:schemeClr>
                </a:solidFill>
              </a:rPr>
              <a:t>Cobalamin or B-12</a:t>
            </a:r>
            <a:endParaRPr lang="en-US" dirty="0"/>
          </a:p>
        </p:txBody>
      </p:sp>
      <p:sp>
        <p:nvSpPr>
          <p:cNvPr id="3" name="Content Placeholder 2">
            <a:extLst>
              <a:ext uri="{FF2B5EF4-FFF2-40B4-BE49-F238E27FC236}">
                <a16:creationId xmlns:a16="http://schemas.microsoft.com/office/drawing/2014/main" id="{83CB6EB6-4EA9-428A-9A6A-9DA5DE68FDCA}"/>
              </a:ext>
            </a:extLst>
          </p:cNvPr>
          <p:cNvSpPr>
            <a:spLocks noGrp="1"/>
          </p:cNvSpPr>
          <p:nvPr>
            <p:ph idx="1"/>
          </p:nvPr>
        </p:nvSpPr>
        <p:spPr>
          <a:xfrm>
            <a:off x="152400" y="1143000"/>
            <a:ext cx="8610600" cy="5029200"/>
          </a:xfrm>
        </p:spPr>
        <p:txBody>
          <a:bodyPr/>
          <a:lstStyle/>
          <a:p>
            <a:pPr marL="82296" indent="0" eaLnBrk="1" fontAlgn="auto" hangingPunct="1">
              <a:spcAft>
                <a:spcPts val="0"/>
              </a:spcAft>
              <a:buFontTx/>
              <a:buNone/>
              <a:defRPr/>
            </a:pPr>
            <a:r>
              <a:rPr lang="en-US" sz="2800" b="1" dirty="0">
                <a:latin typeface="Times New Roman" panose="02020603050405020304" pitchFamily="18" charset="0"/>
                <a:cs typeface="Times New Roman" panose="02020603050405020304" pitchFamily="18" charset="0"/>
              </a:rPr>
              <a:t>Function</a:t>
            </a:r>
          </a:p>
          <a:p>
            <a:pPr marL="365760" indent="-283464" eaLnBrk="1" fontAlgn="auto" hangingPunct="1">
              <a:spcAft>
                <a:spcPts val="0"/>
              </a:spcAft>
              <a:buFont typeface="Wingdings 2"/>
              <a:buChar char=""/>
              <a:defRPr/>
            </a:pPr>
            <a:r>
              <a:rPr lang="en-US" sz="2800" dirty="0">
                <a:latin typeface="Times New Roman" panose="02020603050405020304" pitchFamily="18" charset="0"/>
                <a:cs typeface="Times New Roman" panose="02020603050405020304" pitchFamily="18" charset="0"/>
              </a:rPr>
              <a:t>Helps with nervous system (part of insulating sheath around nerves),</a:t>
            </a:r>
          </a:p>
          <a:p>
            <a:pPr marL="365760" indent="-283464" eaLnBrk="1" fontAlgn="auto" hangingPunct="1">
              <a:spcAft>
                <a:spcPts val="0"/>
              </a:spcAft>
              <a:buFont typeface="Wingdings 2"/>
              <a:buChar char=""/>
              <a:defRPr/>
            </a:pPr>
            <a:r>
              <a:rPr lang="en-US" sz="2800" dirty="0">
                <a:latin typeface="Times New Roman" panose="02020603050405020304" pitchFamily="18" charset="0"/>
                <a:cs typeface="Times New Roman" panose="02020603050405020304" pitchFamily="18" charset="0"/>
              </a:rPr>
              <a:t> Maturation of  Red blood cells and DNA synthesis</a:t>
            </a:r>
          </a:p>
          <a:p>
            <a:pPr marL="365760" indent="-283464" eaLnBrk="1" fontAlgn="auto" hangingPunct="1">
              <a:spcAft>
                <a:spcPts val="0"/>
              </a:spcAft>
              <a:buFont typeface="Wingdings 2"/>
              <a:buChar char=""/>
              <a:defRPr/>
            </a:pPr>
            <a:r>
              <a:rPr lang="en-US" sz="2800" dirty="0">
                <a:latin typeface="Times New Roman" panose="02020603050405020304" pitchFamily="18" charset="0"/>
                <a:cs typeface="Times New Roman" panose="02020603050405020304" pitchFamily="18" charset="0"/>
              </a:rPr>
              <a:t>Carbohydrate ,fat and protein metabolism</a:t>
            </a:r>
          </a:p>
          <a:p>
            <a:pPr marL="365760" indent="-283464" eaLnBrk="1" fontAlgn="auto" hangingPunct="1">
              <a:spcAft>
                <a:spcPts val="0"/>
              </a:spcAft>
              <a:buFont typeface="Wingdings 2"/>
              <a:buChar char=""/>
              <a:defRPr/>
            </a:pPr>
            <a:r>
              <a:rPr lang="en-US" sz="2800" b="1" dirty="0">
                <a:latin typeface="Times New Roman" panose="02020603050405020304" pitchFamily="18" charset="0"/>
                <a:cs typeface="Times New Roman" panose="02020603050405020304" pitchFamily="18" charset="0"/>
              </a:rPr>
              <a:t>Deficiency:</a:t>
            </a:r>
          </a:p>
          <a:p>
            <a:pPr marL="640080" lvl="1" indent="-237744" eaLnBrk="1" fontAlgn="auto" hangingPunct="1">
              <a:spcAft>
                <a:spcPts val="0"/>
              </a:spcAft>
              <a:buFont typeface="Verdana"/>
              <a:buChar char="◦"/>
              <a:defRPr/>
            </a:pPr>
            <a:r>
              <a:rPr lang="en-US" dirty="0">
                <a:latin typeface="Times New Roman" panose="02020603050405020304" pitchFamily="18" charset="0"/>
                <a:cs typeface="Times New Roman" panose="02020603050405020304" pitchFamily="18" charset="0"/>
              </a:rPr>
              <a:t>Paralysis, nerve damage in fetus and pernicious anemia</a:t>
            </a:r>
          </a:p>
          <a:p>
            <a:pPr marL="365760" indent="-283464" eaLnBrk="1" fontAlgn="auto" hangingPunct="1">
              <a:spcAft>
                <a:spcPts val="0"/>
              </a:spcAft>
              <a:buFont typeface="Wingdings 2"/>
              <a:buChar char=""/>
              <a:defRPr/>
            </a:pPr>
            <a:r>
              <a:rPr lang="en-US" sz="2800" b="1" dirty="0">
                <a:latin typeface="Times New Roman" panose="02020603050405020304" pitchFamily="18" charset="0"/>
                <a:cs typeface="Times New Roman" panose="02020603050405020304" pitchFamily="18" charset="0"/>
              </a:rPr>
              <a:t>Foods: </a:t>
            </a:r>
            <a:r>
              <a:rPr lang="en-US" sz="2800" dirty="0">
                <a:latin typeface="Times New Roman" panose="02020603050405020304" pitchFamily="18" charset="0"/>
                <a:cs typeface="Times New Roman" panose="02020603050405020304" pitchFamily="18" charset="0"/>
              </a:rPr>
              <a:t>Only found in animal products</a:t>
            </a:r>
          </a:p>
          <a:p>
            <a:pPr marL="886968" lvl="2" eaLnBrk="1" fontAlgn="auto" hangingPunct="1">
              <a:spcAft>
                <a:spcPts val="0"/>
              </a:spcAft>
              <a:buFont typeface="Wingdings 2"/>
              <a:buChar char=""/>
              <a:defRPr/>
            </a:pPr>
            <a:r>
              <a:rPr lang="en-US" sz="2800" dirty="0">
                <a:latin typeface="Times New Roman" panose="02020603050405020304" pitchFamily="18" charset="0"/>
                <a:cs typeface="Times New Roman" panose="02020603050405020304" pitchFamily="18" charset="0"/>
              </a:rPr>
              <a:t>Meat, fish, poultry, eggs, milk products </a:t>
            </a:r>
          </a:p>
          <a:p>
            <a:pPr>
              <a:defRPr/>
            </a:pPr>
            <a:endParaRPr lang="en-US" dirty="0"/>
          </a:p>
        </p:txBody>
      </p:sp>
      <p:sp>
        <p:nvSpPr>
          <p:cNvPr id="53252" name="Date Placeholder 3">
            <a:extLst>
              <a:ext uri="{FF2B5EF4-FFF2-40B4-BE49-F238E27FC236}">
                <a16:creationId xmlns:a16="http://schemas.microsoft.com/office/drawing/2014/main" id="{538ED68B-8F7E-4D35-A087-261D58C7F27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9E036C36-B349-4EC3-905A-150851E40301}" type="datetime2">
              <a:rPr lang="en-US" altLang="en-US" sz="1400" smtClean="0"/>
              <a:pPr>
                <a:spcBef>
                  <a:spcPct val="0"/>
                </a:spcBef>
                <a:buClrTx/>
                <a:buFontTx/>
                <a:buNone/>
              </a:pPr>
              <a:t>Thursday, September 3, 2020</a:t>
            </a:fld>
            <a:endParaRPr lang="en-US" altLang="en-US" sz="1400"/>
          </a:p>
        </p:txBody>
      </p:sp>
      <p:sp>
        <p:nvSpPr>
          <p:cNvPr id="53253" name="Footer Placeholder 4">
            <a:extLst>
              <a:ext uri="{FF2B5EF4-FFF2-40B4-BE49-F238E27FC236}">
                <a16:creationId xmlns:a16="http://schemas.microsoft.com/office/drawing/2014/main" id="{FA209FD5-88F5-4BC7-B56D-92BC6826A03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53254" name="Slide Number Placeholder 3">
            <a:extLst>
              <a:ext uri="{FF2B5EF4-FFF2-40B4-BE49-F238E27FC236}">
                <a16:creationId xmlns:a16="http://schemas.microsoft.com/office/drawing/2014/main" id="{B6C5A8A4-5BC4-43CE-8CAC-ECEFCA7D65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33CD4462-887D-4031-ADF0-659035CD2FAB}" type="slidenum">
              <a:rPr lang="en-US" altLang="en-US" sz="1400">
                <a:solidFill>
                  <a:schemeClr val="bg1"/>
                </a:solidFill>
              </a:rPr>
              <a:pPr>
                <a:spcBef>
                  <a:spcPct val="0"/>
                </a:spcBef>
                <a:buClrTx/>
                <a:buFontTx/>
                <a:buNone/>
              </a:pPr>
              <a:t>48</a:t>
            </a:fld>
            <a:endParaRPr lang="en-US" altLang="en-US" sz="140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9C13F8B3-4FC3-4123-AB01-586385845ED8}"/>
              </a:ext>
            </a:extLst>
          </p:cNvPr>
          <p:cNvSpPr>
            <a:spLocks noGrp="1"/>
          </p:cNvSpPr>
          <p:nvPr>
            <p:ph type="title"/>
          </p:nvPr>
        </p:nvSpPr>
        <p:spPr/>
        <p:txBody>
          <a:bodyPr/>
          <a:lstStyle/>
          <a:p>
            <a:endParaRPr lang="en-US" altLang="en-US"/>
          </a:p>
        </p:txBody>
      </p:sp>
      <p:sp>
        <p:nvSpPr>
          <p:cNvPr id="54275" name="Date Placeholder 3">
            <a:extLst>
              <a:ext uri="{FF2B5EF4-FFF2-40B4-BE49-F238E27FC236}">
                <a16:creationId xmlns:a16="http://schemas.microsoft.com/office/drawing/2014/main" id="{2802096E-71CA-4536-9680-FE76D27D5E1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2BDD068F-70AF-44A9-91DF-0205F6B56F54}" type="datetime2">
              <a:rPr lang="en-US" altLang="en-US" sz="1400" smtClean="0"/>
              <a:pPr>
                <a:spcBef>
                  <a:spcPct val="0"/>
                </a:spcBef>
                <a:buClrTx/>
                <a:buFontTx/>
                <a:buNone/>
              </a:pPr>
              <a:t>Thursday, September 3, 2020</a:t>
            </a:fld>
            <a:endParaRPr lang="en-US" altLang="en-US" sz="1400"/>
          </a:p>
        </p:txBody>
      </p:sp>
      <p:sp>
        <p:nvSpPr>
          <p:cNvPr id="54276" name="Footer Placeholder 4">
            <a:extLst>
              <a:ext uri="{FF2B5EF4-FFF2-40B4-BE49-F238E27FC236}">
                <a16:creationId xmlns:a16="http://schemas.microsoft.com/office/drawing/2014/main" id="{76F2D519-CB06-48F7-8829-287E2A4CD85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pic>
        <p:nvPicPr>
          <p:cNvPr id="54277" name="Picture1" descr="07snap10">
            <a:extLst>
              <a:ext uri="{FF2B5EF4-FFF2-40B4-BE49-F238E27FC236}">
                <a16:creationId xmlns:a16="http://schemas.microsoft.com/office/drawing/2014/main" id="{635A016A-D50D-48B9-AA8F-DC652D98A2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3200" y="1143000"/>
            <a:ext cx="8178800" cy="5257800"/>
          </a:xfrm>
          <a:noFill/>
        </p:spPr>
      </p:pic>
      <p:sp>
        <p:nvSpPr>
          <p:cNvPr id="54278" name="Slide Number Placeholder 1">
            <a:extLst>
              <a:ext uri="{FF2B5EF4-FFF2-40B4-BE49-F238E27FC236}">
                <a16:creationId xmlns:a16="http://schemas.microsoft.com/office/drawing/2014/main" id="{3E0EF8CA-9D85-4E4E-87CA-AD7E57965B8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857B4820-DA7C-48A7-BD9A-7D3916F5C80F}" type="slidenum">
              <a:rPr lang="en-US" altLang="en-US" sz="1400">
                <a:solidFill>
                  <a:schemeClr val="bg1"/>
                </a:solidFill>
              </a:rPr>
              <a:pPr>
                <a:spcBef>
                  <a:spcPct val="0"/>
                </a:spcBef>
                <a:buClrTx/>
                <a:buFontTx/>
                <a:buNone/>
              </a:pPr>
              <a:t>49</a:t>
            </a:fld>
            <a:endParaRPr lang="en-US" altLang="en-US" sz="140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E3948BD0-5FFC-4972-BE54-1AE3EACE485D}"/>
              </a:ext>
            </a:extLst>
          </p:cNvPr>
          <p:cNvSpPr>
            <a:spLocks noGrp="1"/>
          </p:cNvSpPr>
          <p:nvPr>
            <p:ph type="title"/>
          </p:nvPr>
        </p:nvSpPr>
        <p:spPr>
          <a:xfrm>
            <a:off x="152400" y="304800"/>
            <a:ext cx="7467600" cy="685800"/>
          </a:xfrm>
        </p:spPr>
        <p:txBody>
          <a:bodyPr/>
          <a:lstStyle/>
          <a:p>
            <a:pPr eaLnBrk="1" hangingPunct="1"/>
            <a:br>
              <a:rPr lang="en-US" altLang="en-US"/>
            </a:br>
            <a:r>
              <a:rPr lang="en-US" altLang="en-US"/>
              <a:t>What does nutrition consist?</a:t>
            </a:r>
            <a:br>
              <a:rPr lang="en-US" altLang="en-US"/>
            </a:br>
            <a:endParaRPr lang="en-US" altLang="en-US"/>
          </a:p>
        </p:txBody>
      </p:sp>
      <p:pic>
        <p:nvPicPr>
          <p:cNvPr id="9219" name="Picture 2">
            <a:extLst>
              <a:ext uri="{FF2B5EF4-FFF2-40B4-BE49-F238E27FC236}">
                <a16:creationId xmlns:a16="http://schemas.microsoft.com/office/drawing/2014/main" id="{67E479F6-86B1-47C6-AFD7-F151908375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447800"/>
            <a:ext cx="5638800" cy="4267200"/>
          </a:xfrm>
          <a:solidFill>
            <a:schemeClr val="bg1"/>
          </a:solidFill>
        </p:spPr>
      </p:pic>
      <p:pic>
        <p:nvPicPr>
          <p:cNvPr id="9220" name="Picture 2">
            <a:extLst>
              <a:ext uri="{FF2B5EF4-FFF2-40B4-BE49-F238E27FC236}">
                <a16:creationId xmlns:a16="http://schemas.microsoft.com/office/drawing/2014/main" id="{95112696-3C12-4BA3-A17A-8B428E66A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5638800" cy="426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21" name="Date Placeholder 1">
            <a:extLst>
              <a:ext uri="{FF2B5EF4-FFF2-40B4-BE49-F238E27FC236}">
                <a16:creationId xmlns:a16="http://schemas.microsoft.com/office/drawing/2014/main" id="{8FD0136A-EBBF-4968-8CBB-97E18C14FF4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1D53DEB-60AD-4C33-84AE-49CF1F6EE9E7}" type="datetime2">
              <a:rPr lang="en-US" altLang="en-US" sz="1400" smtClean="0"/>
              <a:pPr>
                <a:spcBef>
                  <a:spcPct val="0"/>
                </a:spcBef>
                <a:buClrTx/>
                <a:buFontTx/>
                <a:buNone/>
              </a:pPr>
              <a:t>Thursday, September 3, 2020</a:t>
            </a:fld>
            <a:endParaRPr lang="en-US" altLang="en-US" sz="1400"/>
          </a:p>
        </p:txBody>
      </p:sp>
      <p:sp>
        <p:nvSpPr>
          <p:cNvPr id="9222" name="Footer Placeholder 2">
            <a:extLst>
              <a:ext uri="{FF2B5EF4-FFF2-40B4-BE49-F238E27FC236}">
                <a16:creationId xmlns:a16="http://schemas.microsoft.com/office/drawing/2014/main" id="{F4D24D9C-0EF0-45D2-B040-F8648A727E6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9223" name="Slide Number Placeholder 1">
            <a:extLst>
              <a:ext uri="{FF2B5EF4-FFF2-40B4-BE49-F238E27FC236}">
                <a16:creationId xmlns:a16="http://schemas.microsoft.com/office/drawing/2014/main" id="{536C8D69-0B02-401C-AB67-F638A64598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CE36555-B0F1-4A1D-8B7D-0B8483E36C53}" type="slidenum">
              <a:rPr lang="en-US" altLang="en-US" sz="1400">
                <a:solidFill>
                  <a:schemeClr val="bg1"/>
                </a:solidFill>
              </a:rPr>
              <a:pPr>
                <a:spcBef>
                  <a:spcPct val="0"/>
                </a:spcBef>
                <a:buClrTx/>
                <a:buFontTx/>
                <a:buNone/>
              </a:pPr>
              <a:t>5</a:t>
            </a:fld>
            <a:endParaRPr lang="en-US" altLang="en-US" sz="140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9713-CCFF-4948-A524-947582EA4828}"/>
              </a:ext>
            </a:extLst>
          </p:cNvPr>
          <p:cNvSpPr>
            <a:spLocks noGrp="1"/>
          </p:cNvSpPr>
          <p:nvPr>
            <p:ph type="title"/>
          </p:nvPr>
        </p:nvSpPr>
        <p:spPr/>
        <p:txBody>
          <a:bodyPr/>
          <a:lstStyle/>
          <a:p>
            <a:pPr>
              <a:defRPr/>
            </a:pPr>
            <a:r>
              <a:rPr lang="en-US" dirty="0">
                <a:solidFill>
                  <a:schemeClr val="tx2">
                    <a:satMod val="130000"/>
                  </a:schemeClr>
                </a:solidFill>
              </a:rPr>
              <a:t>Folic acid (</a:t>
            </a:r>
            <a:r>
              <a:rPr lang="en-US" dirty="0" err="1">
                <a:solidFill>
                  <a:schemeClr val="tx2">
                    <a:satMod val="130000"/>
                  </a:schemeClr>
                </a:solidFill>
              </a:rPr>
              <a:t>Folacin</a:t>
            </a:r>
            <a:r>
              <a:rPr lang="en-US" dirty="0">
                <a:solidFill>
                  <a:schemeClr val="tx2">
                    <a:satMod val="130000"/>
                  </a:schemeClr>
                </a:solidFill>
              </a:rPr>
              <a:t>, Folate)</a:t>
            </a:r>
            <a:endParaRPr lang="en-US" dirty="0"/>
          </a:p>
        </p:txBody>
      </p:sp>
      <p:sp>
        <p:nvSpPr>
          <p:cNvPr id="3" name="Content Placeholder 2">
            <a:extLst>
              <a:ext uri="{FF2B5EF4-FFF2-40B4-BE49-F238E27FC236}">
                <a16:creationId xmlns:a16="http://schemas.microsoft.com/office/drawing/2014/main" id="{CA41359E-7749-4339-B912-BC4429EB65DE}"/>
              </a:ext>
            </a:extLst>
          </p:cNvPr>
          <p:cNvSpPr>
            <a:spLocks noGrp="1"/>
          </p:cNvSpPr>
          <p:nvPr>
            <p:ph idx="1"/>
          </p:nvPr>
        </p:nvSpPr>
        <p:spPr>
          <a:xfrm>
            <a:off x="152400" y="1143000"/>
            <a:ext cx="8458200" cy="5029200"/>
          </a:xfrm>
        </p:spPr>
        <p:txBody>
          <a:bodyPr/>
          <a:lstStyle/>
          <a:p>
            <a:pPr marL="402336" lvl="1" indent="0" eaLnBrk="1" fontAlgn="auto" hangingPunct="1">
              <a:spcAft>
                <a:spcPts val="0"/>
              </a:spcAft>
              <a:buFontTx/>
              <a:buNone/>
              <a:defRPr/>
            </a:pPr>
            <a:r>
              <a:rPr lang="en-US" b="1" dirty="0">
                <a:latin typeface="Times New Roman" panose="02020603050405020304" pitchFamily="18" charset="0"/>
                <a:cs typeface="Times New Roman" panose="02020603050405020304" pitchFamily="18" charset="0"/>
              </a:rPr>
              <a:t>Function:  </a:t>
            </a:r>
            <a:r>
              <a:rPr lang="en-US" dirty="0">
                <a:latin typeface="Times New Roman" panose="02020603050405020304" pitchFamily="18" charset="0"/>
                <a:cs typeface="Times New Roman" panose="02020603050405020304" pitchFamily="18" charset="0"/>
              </a:rPr>
              <a:t>required for synthesis of DNA - ***pregnancy</a:t>
            </a:r>
          </a:p>
          <a:p>
            <a:pPr marL="859536" lvl="1" indent="-457200" eaLnBrk="1" fontAlgn="auto" hangingPunct="1">
              <a:spcAft>
                <a:spcPts val="0"/>
              </a:spcAf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Red blood cell formation and protein metabolism</a:t>
            </a:r>
          </a:p>
          <a:p>
            <a:pPr marL="640080" lvl="1" indent="-237744" eaLnBrk="1" fontAlgn="auto" hangingPunct="1">
              <a:spcAft>
                <a:spcPts val="0"/>
              </a:spcAft>
              <a:buFont typeface="Verdana"/>
              <a:buChar char="◦"/>
              <a:defRPr/>
            </a:pPr>
            <a:r>
              <a:rPr lang="en-US" b="1" dirty="0">
                <a:latin typeface="Times New Roman" panose="02020603050405020304" pitchFamily="18" charset="0"/>
                <a:cs typeface="Times New Roman" panose="02020603050405020304" pitchFamily="18" charset="0"/>
              </a:rPr>
              <a:t>Deficiencies</a:t>
            </a:r>
            <a:r>
              <a:rPr lang="en-US" dirty="0">
                <a:latin typeface="Times New Roman" panose="02020603050405020304" pitchFamily="18" charset="0"/>
                <a:cs typeface="Times New Roman" panose="02020603050405020304" pitchFamily="18" charset="0"/>
              </a:rPr>
              <a:t> (drug interactions, smoking)</a:t>
            </a:r>
          </a:p>
          <a:p>
            <a:pPr marL="886968" lvl="2" eaLnBrk="1" fontAlgn="auto" hangingPunct="1">
              <a:spcAft>
                <a:spcPts val="0"/>
              </a:spcAft>
              <a:buFont typeface="Wingdings 2"/>
              <a:buChar char=""/>
              <a:defRPr/>
            </a:pPr>
            <a:r>
              <a:rPr lang="en-US" sz="2800" dirty="0">
                <a:latin typeface="Times New Roman" panose="02020603050405020304" pitchFamily="18" charset="0"/>
                <a:cs typeface="Times New Roman" panose="02020603050405020304" pitchFamily="18" charset="0"/>
              </a:rPr>
              <a:t>Anemia, Decreased immunity, Decreased digestive and cardiovascular function , Colon and cervical cancers,*Neural tube defects, ?other birth defects</a:t>
            </a:r>
          </a:p>
          <a:p>
            <a:pPr marL="365760" indent="-283464" eaLnBrk="1" fontAlgn="auto" hangingPunct="1">
              <a:spcAft>
                <a:spcPts val="0"/>
              </a:spcAft>
              <a:buFont typeface="Wingdings 2"/>
              <a:buChar char=""/>
              <a:defRPr/>
            </a:pPr>
            <a:r>
              <a:rPr lang="en-US" sz="2800" b="1" dirty="0">
                <a:latin typeface="Times New Roman" panose="02020603050405020304" pitchFamily="18" charset="0"/>
                <a:cs typeface="Times New Roman" panose="02020603050405020304" pitchFamily="18" charset="0"/>
              </a:rPr>
              <a:t>Foods: </a:t>
            </a:r>
            <a:r>
              <a:rPr lang="en-US" sz="2800" dirty="0">
                <a:latin typeface="Times New Roman" panose="02020603050405020304" pitchFamily="18" charset="0"/>
                <a:cs typeface="Times New Roman" panose="02020603050405020304" pitchFamily="18" charset="0"/>
              </a:rPr>
              <a:t>Leafy, dark green vegetables</a:t>
            </a:r>
          </a:p>
          <a:p>
            <a:pPr marL="402336" lvl="1" indent="0" eaLnBrk="1" fontAlgn="auto" hangingPunct="1">
              <a:spcAft>
                <a:spcPts val="0"/>
              </a:spcAft>
              <a:buFontTx/>
              <a:buNone/>
              <a:defRPr/>
            </a:pPr>
            <a:r>
              <a:rPr lang="en-US" dirty="0">
                <a:latin typeface="Times New Roman" panose="02020603050405020304" pitchFamily="18" charset="0"/>
                <a:cs typeface="Times New Roman" panose="02020603050405020304" pitchFamily="18" charset="0"/>
              </a:rPr>
              <a:t>Also found in liver, beans, peas, asparagus, oranges, avocados</a:t>
            </a:r>
          </a:p>
        </p:txBody>
      </p:sp>
      <p:sp>
        <p:nvSpPr>
          <p:cNvPr id="55300" name="Date Placeholder 3">
            <a:extLst>
              <a:ext uri="{FF2B5EF4-FFF2-40B4-BE49-F238E27FC236}">
                <a16:creationId xmlns:a16="http://schemas.microsoft.com/office/drawing/2014/main" id="{338C9333-90FF-472C-8F2A-39BAF062E60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1DC8424-6A98-4B1F-9862-E2EAEF42FE74}" type="datetime2">
              <a:rPr lang="en-US" altLang="en-US" sz="1400" smtClean="0"/>
              <a:pPr>
                <a:spcBef>
                  <a:spcPct val="0"/>
                </a:spcBef>
                <a:buClrTx/>
                <a:buFontTx/>
                <a:buNone/>
              </a:pPr>
              <a:t>Thursday, September 3, 2020</a:t>
            </a:fld>
            <a:endParaRPr lang="en-US" altLang="en-US" sz="1400"/>
          </a:p>
        </p:txBody>
      </p:sp>
      <p:sp>
        <p:nvSpPr>
          <p:cNvPr id="55301" name="Footer Placeholder 4">
            <a:extLst>
              <a:ext uri="{FF2B5EF4-FFF2-40B4-BE49-F238E27FC236}">
                <a16:creationId xmlns:a16="http://schemas.microsoft.com/office/drawing/2014/main" id="{2359EFBA-68DE-48F2-BBD4-75717A5E95D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55302" name="Slide Number Placeholder 3">
            <a:extLst>
              <a:ext uri="{FF2B5EF4-FFF2-40B4-BE49-F238E27FC236}">
                <a16:creationId xmlns:a16="http://schemas.microsoft.com/office/drawing/2014/main" id="{0674C49F-6187-439C-B673-D7A2797518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0F610AF5-3461-483E-8C16-0E815801EFBB}" type="slidenum">
              <a:rPr lang="en-US" altLang="en-US" sz="1400">
                <a:solidFill>
                  <a:schemeClr val="bg1"/>
                </a:solidFill>
              </a:rPr>
              <a:pPr>
                <a:spcBef>
                  <a:spcPct val="0"/>
                </a:spcBef>
                <a:buClrTx/>
                <a:buFontTx/>
                <a:buNone/>
              </a:pPr>
              <a:t>50</a:t>
            </a:fld>
            <a:endParaRPr lang="en-US" altLang="en-US" sz="140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2555783D-C96E-43D2-9E01-39330325B76F}"/>
              </a:ext>
            </a:extLst>
          </p:cNvPr>
          <p:cNvSpPr>
            <a:spLocks noGrp="1"/>
          </p:cNvSpPr>
          <p:nvPr>
            <p:ph type="title"/>
          </p:nvPr>
        </p:nvSpPr>
        <p:spPr/>
        <p:txBody>
          <a:bodyPr/>
          <a:lstStyle/>
          <a:p>
            <a:endParaRPr lang="en-US" altLang="en-US"/>
          </a:p>
        </p:txBody>
      </p:sp>
      <p:sp>
        <p:nvSpPr>
          <p:cNvPr id="56323" name="Date Placeholder 3">
            <a:extLst>
              <a:ext uri="{FF2B5EF4-FFF2-40B4-BE49-F238E27FC236}">
                <a16:creationId xmlns:a16="http://schemas.microsoft.com/office/drawing/2014/main" id="{360C6817-DAC4-4F1E-9D27-716CA440BF8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23F63434-890A-40D9-9839-435485F42D20}" type="datetime2">
              <a:rPr lang="en-US" altLang="en-US" sz="1400" smtClean="0"/>
              <a:pPr>
                <a:spcBef>
                  <a:spcPct val="0"/>
                </a:spcBef>
                <a:buClrTx/>
                <a:buFontTx/>
                <a:buNone/>
              </a:pPr>
              <a:t>Thursday, September 3, 2020</a:t>
            </a:fld>
            <a:endParaRPr lang="en-US" altLang="en-US" sz="1400"/>
          </a:p>
        </p:txBody>
      </p:sp>
      <p:sp>
        <p:nvSpPr>
          <p:cNvPr id="56324" name="Footer Placeholder 4">
            <a:extLst>
              <a:ext uri="{FF2B5EF4-FFF2-40B4-BE49-F238E27FC236}">
                <a16:creationId xmlns:a16="http://schemas.microsoft.com/office/drawing/2014/main" id="{00DD776E-C364-41CD-8BCE-2E448A6B1CA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pic>
        <p:nvPicPr>
          <p:cNvPr id="56325" name="Picture1" descr="07snap9">
            <a:extLst>
              <a:ext uri="{FF2B5EF4-FFF2-40B4-BE49-F238E27FC236}">
                <a16:creationId xmlns:a16="http://schemas.microsoft.com/office/drawing/2014/main" id="{E1D3CC56-0344-4EAF-91D0-85296F3B38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143000"/>
            <a:ext cx="8229600" cy="5181600"/>
          </a:xfrm>
          <a:noFill/>
        </p:spPr>
      </p:pic>
      <p:sp>
        <p:nvSpPr>
          <p:cNvPr id="56326" name="Slide Number Placeholder 1">
            <a:extLst>
              <a:ext uri="{FF2B5EF4-FFF2-40B4-BE49-F238E27FC236}">
                <a16:creationId xmlns:a16="http://schemas.microsoft.com/office/drawing/2014/main" id="{3FE18375-0754-4090-A823-CCA0D0CF69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EC54705A-1181-4394-871E-A0309676167A}" type="slidenum">
              <a:rPr lang="en-US" altLang="en-US" sz="1400">
                <a:solidFill>
                  <a:schemeClr val="bg1"/>
                </a:solidFill>
              </a:rPr>
              <a:pPr>
                <a:spcBef>
                  <a:spcPct val="0"/>
                </a:spcBef>
                <a:buClrTx/>
                <a:buFontTx/>
                <a:buNone/>
              </a:pPr>
              <a:t>51</a:t>
            </a:fld>
            <a:endParaRPr lang="en-US" altLang="en-US" sz="140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FCAF2-5D0B-483A-BED3-CBEC867CA28E}"/>
              </a:ext>
            </a:extLst>
          </p:cNvPr>
          <p:cNvSpPr>
            <a:spLocks noGrp="1"/>
          </p:cNvSpPr>
          <p:nvPr>
            <p:ph type="title"/>
          </p:nvPr>
        </p:nvSpPr>
        <p:spPr/>
        <p:txBody>
          <a:bodyPr/>
          <a:lstStyle/>
          <a:p>
            <a:pPr>
              <a:defRPr/>
            </a:pPr>
            <a:r>
              <a:rPr lang="en-US" dirty="0">
                <a:solidFill>
                  <a:schemeClr val="tx2">
                    <a:satMod val="130000"/>
                  </a:schemeClr>
                </a:solidFill>
              </a:rPr>
              <a:t>Pantothenic Acid and Biotin</a:t>
            </a:r>
            <a:endParaRPr lang="en-US" dirty="0"/>
          </a:p>
        </p:txBody>
      </p:sp>
      <p:sp>
        <p:nvSpPr>
          <p:cNvPr id="3" name="Content Placeholder 2">
            <a:extLst>
              <a:ext uri="{FF2B5EF4-FFF2-40B4-BE49-F238E27FC236}">
                <a16:creationId xmlns:a16="http://schemas.microsoft.com/office/drawing/2014/main" id="{FEF9056E-D773-49C2-9AC4-01441B225CFD}"/>
              </a:ext>
            </a:extLst>
          </p:cNvPr>
          <p:cNvSpPr>
            <a:spLocks noGrp="1"/>
          </p:cNvSpPr>
          <p:nvPr>
            <p:ph idx="1"/>
          </p:nvPr>
        </p:nvSpPr>
        <p:spPr/>
        <p:txBody>
          <a:bodyPr/>
          <a:lstStyle/>
          <a:p>
            <a:pPr marL="402336" lvl="1" indent="0" eaLnBrk="1" fontAlgn="auto" hangingPunct="1">
              <a:spcAft>
                <a:spcPts val="0"/>
              </a:spcAft>
              <a:buFontTx/>
              <a:buNone/>
              <a:defRPr/>
            </a:pPr>
            <a:r>
              <a:rPr lang="en-US" b="1" dirty="0">
                <a:latin typeface="Times New Roman" panose="02020603050405020304" pitchFamily="18" charset="0"/>
                <a:cs typeface="Times New Roman" panose="02020603050405020304" pitchFamily="18" charset="0"/>
              </a:rPr>
              <a:t>Functions:</a:t>
            </a:r>
          </a:p>
          <a:p>
            <a:pPr marL="1001268" lvl="2" indent="-342900" eaLnBrk="1" fontAlgn="auto" hangingPunct="1">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Metabolism of carbohydrates, fats and proteins</a:t>
            </a:r>
          </a:p>
          <a:p>
            <a:pPr marL="1001268" lvl="2" indent="-342900" eaLnBrk="1" fontAlgn="auto" hangingPunct="1">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Synthesis of lipids, neurotransmitters, steroid hormones, hemoglobin </a:t>
            </a:r>
          </a:p>
          <a:p>
            <a:pPr marL="658368" lvl="2" indent="0" eaLnBrk="1" fontAlgn="auto" hangingPunct="1">
              <a:spcAft>
                <a:spcPts val="0"/>
              </a:spcAft>
              <a:buFont typeface="Wingdings 2"/>
              <a:buNone/>
              <a:defRPr/>
            </a:pPr>
            <a:r>
              <a:rPr lang="en-US" sz="2800" b="1" dirty="0">
                <a:latin typeface="Times New Roman" panose="02020603050405020304" pitchFamily="18" charset="0"/>
                <a:cs typeface="Times New Roman" panose="02020603050405020304" pitchFamily="18" charset="0"/>
              </a:rPr>
              <a:t>Deficiencies</a:t>
            </a:r>
            <a:r>
              <a:rPr lang="en-US" sz="2800" dirty="0">
                <a:latin typeface="Times New Roman" panose="02020603050405020304" pitchFamily="18" charset="0"/>
                <a:cs typeface="Times New Roman" panose="02020603050405020304" pitchFamily="18" charset="0"/>
              </a:rPr>
              <a:t> are rare</a:t>
            </a:r>
          </a:p>
          <a:p>
            <a:pPr marL="365760" indent="-283464" eaLnBrk="1" fontAlgn="auto" hangingPunct="1">
              <a:spcAft>
                <a:spcPts val="0"/>
              </a:spcAft>
              <a:buFont typeface="Wingdings 2"/>
              <a:buChar char=""/>
              <a:defRPr/>
            </a:pPr>
            <a:r>
              <a:rPr lang="en-US" sz="2800" b="1" dirty="0">
                <a:latin typeface="Times New Roman" panose="02020603050405020304" pitchFamily="18" charset="0"/>
                <a:cs typeface="Times New Roman" panose="02020603050405020304" pitchFamily="18" charset="0"/>
              </a:rPr>
              <a:t>Foods: </a:t>
            </a:r>
          </a:p>
          <a:p>
            <a:pPr marL="640080" lvl="1" indent="-237744" eaLnBrk="1" fontAlgn="auto" hangingPunct="1">
              <a:spcAft>
                <a:spcPts val="0"/>
              </a:spcAft>
              <a:buFont typeface="Verdana"/>
              <a:buChar char="◦"/>
              <a:defRPr/>
            </a:pPr>
            <a:r>
              <a:rPr lang="en-US" dirty="0">
                <a:latin typeface="Times New Roman" panose="02020603050405020304" pitchFamily="18" charset="0"/>
                <a:cs typeface="Times New Roman" panose="02020603050405020304" pitchFamily="18" charset="0"/>
              </a:rPr>
              <a:t>Almost any food, plant-based or animal-based</a:t>
            </a:r>
          </a:p>
          <a:p>
            <a:pPr>
              <a:defRPr/>
            </a:pPr>
            <a:endParaRPr lang="en-US" sz="2800" dirty="0">
              <a:latin typeface="Times New Roman" panose="02020603050405020304" pitchFamily="18" charset="0"/>
              <a:cs typeface="Times New Roman" panose="02020603050405020304" pitchFamily="18" charset="0"/>
            </a:endParaRPr>
          </a:p>
        </p:txBody>
      </p:sp>
      <p:sp>
        <p:nvSpPr>
          <p:cNvPr id="57348" name="Date Placeholder 3">
            <a:extLst>
              <a:ext uri="{FF2B5EF4-FFF2-40B4-BE49-F238E27FC236}">
                <a16:creationId xmlns:a16="http://schemas.microsoft.com/office/drawing/2014/main" id="{A5B7B7B4-25EB-4E23-BF3B-C6F2B44D2C4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5C3EB2C-8D5C-4553-9368-A64E2DCAB993}" type="datetime2">
              <a:rPr lang="en-US" altLang="en-US" sz="1400" smtClean="0"/>
              <a:pPr>
                <a:spcBef>
                  <a:spcPct val="0"/>
                </a:spcBef>
                <a:buClrTx/>
                <a:buFontTx/>
                <a:buNone/>
              </a:pPr>
              <a:t>Thursday, September 3, 2020</a:t>
            </a:fld>
            <a:endParaRPr lang="en-US" altLang="en-US" sz="1400"/>
          </a:p>
        </p:txBody>
      </p:sp>
      <p:sp>
        <p:nvSpPr>
          <p:cNvPr id="57349" name="Footer Placeholder 4">
            <a:extLst>
              <a:ext uri="{FF2B5EF4-FFF2-40B4-BE49-F238E27FC236}">
                <a16:creationId xmlns:a16="http://schemas.microsoft.com/office/drawing/2014/main" id="{500FE4F9-4463-4541-A43A-BBC44627D08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57350" name="Slide Number Placeholder 3">
            <a:extLst>
              <a:ext uri="{FF2B5EF4-FFF2-40B4-BE49-F238E27FC236}">
                <a16:creationId xmlns:a16="http://schemas.microsoft.com/office/drawing/2014/main" id="{CA8765D0-880F-4A49-A077-DC8B126173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27CB4D29-EABC-4C5D-9CB6-9786F7EBE38E}" type="slidenum">
              <a:rPr lang="en-US" altLang="en-US" sz="1400">
                <a:solidFill>
                  <a:schemeClr val="bg1"/>
                </a:solidFill>
              </a:rPr>
              <a:pPr>
                <a:spcBef>
                  <a:spcPct val="0"/>
                </a:spcBef>
                <a:buClrTx/>
                <a:buFontTx/>
                <a:buNone/>
              </a:pPr>
              <a:t>52</a:t>
            </a:fld>
            <a:endParaRPr lang="en-US" altLang="en-US" sz="1400">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ACD080AF-4546-426A-AA1A-35DCDD37C2C2}"/>
              </a:ext>
            </a:extLst>
          </p:cNvPr>
          <p:cNvSpPr>
            <a:spLocks noGrp="1"/>
          </p:cNvSpPr>
          <p:nvPr>
            <p:ph type="title"/>
          </p:nvPr>
        </p:nvSpPr>
        <p:spPr/>
        <p:txBody>
          <a:bodyPr/>
          <a:lstStyle/>
          <a:p>
            <a:r>
              <a:rPr lang="en-US" altLang="en-US"/>
              <a:t>Vitamin C</a:t>
            </a:r>
          </a:p>
        </p:txBody>
      </p:sp>
      <p:sp>
        <p:nvSpPr>
          <p:cNvPr id="3" name="Content Placeholder 2">
            <a:extLst>
              <a:ext uri="{FF2B5EF4-FFF2-40B4-BE49-F238E27FC236}">
                <a16:creationId xmlns:a16="http://schemas.microsoft.com/office/drawing/2014/main" id="{0B719234-8894-4FA3-A51E-765BE95DE6CA}"/>
              </a:ext>
            </a:extLst>
          </p:cNvPr>
          <p:cNvSpPr>
            <a:spLocks noGrp="1"/>
          </p:cNvSpPr>
          <p:nvPr>
            <p:ph idx="1"/>
          </p:nvPr>
        </p:nvSpPr>
        <p:spPr/>
        <p:txBody>
          <a:bodyPr/>
          <a:lstStyle/>
          <a:p>
            <a:pPr marL="533400" indent="-533400" eaLnBrk="1" hangingPunct="1">
              <a:defRPr/>
            </a:pPr>
            <a:r>
              <a:rPr lang="en-US" b="1" dirty="0">
                <a:latin typeface="Times New Roman" panose="02020603050405020304" pitchFamily="18" charset="0"/>
                <a:cs typeface="Times New Roman" panose="02020603050405020304" pitchFamily="18" charset="0"/>
              </a:rPr>
              <a:t>Also known as ascorbic acid.</a:t>
            </a:r>
          </a:p>
          <a:p>
            <a:pPr marL="533400" indent="-533400" eaLnBrk="1" hangingPunct="1">
              <a:buFont typeface="Wingdings" pitchFamily="2" charset="2"/>
              <a:buNone/>
              <a:defRPr/>
            </a:pPr>
            <a:r>
              <a:rPr lang="en-US"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Functions: </a:t>
            </a:r>
          </a:p>
          <a:p>
            <a:pPr marL="533400" indent="-533400" eaLnBrk="1" hangingPunct="1">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Is an </a:t>
            </a:r>
            <a:r>
              <a:rPr lang="en-US" dirty="0">
                <a:latin typeface="Times New Roman" panose="02020603050405020304" pitchFamily="18" charset="0"/>
                <a:cs typeface="Times New Roman" panose="02020603050405020304" pitchFamily="18" charset="0"/>
                <a:hlinkClick r:id="rId2" tooltip="Antioxidant"/>
              </a:rPr>
              <a:t>antioxidant</a:t>
            </a:r>
            <a:r>
              <a:rPr lang="en-US" dirty="0">
                <a:latin typeface="Times New Roman" panose="02020603050405020304" pitchFamily="18" charset="0"/>
                <a:cs typeface="Times New Roman" panose="02020603050405020304" pitchFamily="18" charset="0"/>
              </a:rPr>
              <a:t>, since it protects the body against </a:t>
            </a:r>
            <a:r>
              <a:rPr lang="en-US" dirty="0">
                <a:latin typeface="Times New Roman" panose="02020603050405020304" pitchFamily="18" charset="0"/>
                <a:cs typeface="Times New Roman" panose="02020603050405020304" pitchFamily="18" charset="0"/>
                <a:hlinkClick r:id="rId3" tooltip="Oxidative stress"/>
              </a:rPr>
              <a:t>oxidative stress</a:t>
            </a:r>
            <a:r>
              <a:rPr lang="en-US" dirty="0">
                <a:latin typeface="Times New Roman" panose="02020603050405020304" pitchFamily="18" charset="0"/>
                <a:cs typeface="Times New Roman" panose="02020603050405020304" pitchFamily="18" charset="0"/>
              </a:rPr>
              <a:t>. </a:t>
            </a:r>
          </a:p>
          <a:p>
            <a:pPr marL="533400" indent="-533400" eaLnBrk="1" hangingPunct="1">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It is also a </a:t>
            </a:r>
            <a:r>
              <a:rPr lang="en-US" dirty="0">
                <a:latin typeface="Times New Roman" panose="02020603050405020304" pitchFamily="18" charset="0"/>
                <a:cs typeface="Times New Roman" panose="02020603050405020304" pitchFamily="18" charset="0"/>
                <a:hlinkClick r:id="rId4" tooltip="Cofactor (biochemistry)"/>
              </a:rPr>
              <a:t>cofactor</a:t>
            </a:r>
            <a:r>
              <a:rPr lang="en-US" dirty="0">
                <a:latin typeface="Times New Roman" panose="02020603050405020304" pitchFamily="18" charset="0"/>
                <a:cs typeface="Times New Roman" panose="02020603050405020304" pitchFamily="18" charset="0"/>
              </a:rPr>
              <a:t> in at least eight </a:t>
            </a:r>
            <a:r>
              <a:rPr lang="en-US" dirty="0">
                <a:latin typeface="Times New Roman" panose="02020603050405020304" pitchFamily="18" charset="0"/>
                <a:cs typeface="Times New Roman" panose="02020603050405020304" pitchFamily="18" charset="0"/>
                <a:hlinkClick r:id="rId5" tooltip="Enzyme"/>
              </a:rPr>
              <a:t>enzymatic</a:t>
            </a:r>
            <a:r>
              <a:rPr lang="en-US" dirty="0">
                <a:latin typeface="Times New Roman" panose="02020603050405020304" pitchFamily="18" charset="0"/>
                <a:cs typeface="Times New Roman" panose="02020603050405020304" pitchFamily="18" charset="0"/>
              </a:rPr>
              <a:t> reactions.</a:t>
            </a:r>
          </a:p>
          <a:p>
            <a:pPr marL="533400" indent="-533400" eaLnBrk="1" hangingPunct="1">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Important in wound-healing and in preventing bleeding from capillaries, because helps forming collagen.</a:t>
            </a:r>
          </a:p>
          <a:p>
            <a:pPr>
              <a:defRPr/>
            </a:pPr>
            <a:endParaRPr lang="en-US" dirty="0"/>
          </a:p>
        </p:txBody>
      </p:sp>
      <p:sp>
        <p:nvSpPr>
          <p:cNvPr id="58372" name="Date Placeholder 3">
            <a:extLst>
              <a:ext uri="{FF2B5EF4-FFF2-40B4-BE49-F238E27FC236}">
                <a16:creationId xmlns:a16="http://schemas.microsoft.com/office/drawing/2014/main" id="{4AB7F925-059E-4C94-A3FD-3DDE63536BE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7C90E78F-A4E4-4B92-BE53-584892F89D39}" type="datetime2">
              <a:rPr lang="en-US" altLang="en-US" sz="1400" smtClean="0"/>
              <a:pPr>
                <a:spcBef>
                  <a:spcPct val="0"/>
                </a:spcBef>
                <a:buClrTx/>
                <a:buFontTx/>
                <a:buNone/>
              </a:pPr>
              <a:t>Thursday, September 3, 2020</a:t>
            </a:fld>
            <a:endParaRPr lang="en-US" altLang="en-US" sz="1400"/>
          </a:p>
        </p:txBody>
      </p:sp>
      <p:sp>
        <p:nvSpPr>
          <p:cNvPr id="58373" name="Footer Placeholder 4">
            <a:extLst>
              <a:ext uri="{FF2B5EF4-FFF2-40B4-BE49-F238E27FC236}">
                <a16:creationId xmlns:a16="http://schemas.microsoft.com/office/drawing/2014/main" id="{09026651-0479-4BFC-820C-E42137C5DAD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58374" name="Slide Number Placeholder 1">
            <a:extLst>
              <a:ext uri="{FF2B5EF4-FFF2-40B4-BE49-F238E27FC236}">
                <a16:creationId xmlns:a16="http://schemas.microsoft.com/office/drawing/2014/main" id="{32C47CF4-EC98-4F8D-BD07-9EE586BB7D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9C286C43-B86D-402F-A76C-90BCA290B197}" type="slidenum">
              <a:rPr lang="en-US" altLang="en-US" sz="1400">
                <a:solidFill>
                  <a:schemeClr val="bg1"/>
                </a:solidFill>
              </a:rPr>
              <a:pPr>
                <a:spcBef>
                  <a:spcPct val="0"/>
                </a:spcBef>
                <a:buClrTx/>
                <a:buFontTx/>
                <a:buNone/>
              </a:pPr>
              <a:t>53</a:t>
            </a:fld>
            <a:endParaRPr lang="en-US" altLang="en-US" sz="140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FE47625E-0A39-4DA4-B5EE-BC72C9CF6E31}"/>
              </a:ext>
            </a:extLst>
          </p:cNvPr>
          <p:cNvSpPr>
            <a:spLocks noGrp="1"/>
          </p:cNvSpPr>
          <p:nvPr>
            <p:ph type="title"/>
          </p:nvPr>
        </p:nvSpPr>
        <p:spPr/>
        <p:txBody>
          <a:bodyPr/>
          <a:lstStyle/>
          <a:p>
            <a:r>
              <a:rPr lang="en-US" altLang="en-US"/>
              <a:t>Sources</a:t>
            </a:r>
          </a:p>
        </p:txBody>
      </p:sp>
      <p:sp>
        <p:nvSpPr>
          <p:cNvPr id="3" name="Content Placeholder 2">
            <a:extLst>
              <a:ext uri="{FF2B5EF4-FFF2-40B4-BE49-F238E27FC236}">
                <a16:creationId xmlns:a16="http://schemas.microsoft.com/office/drawing/2014/main" id="{3F082F1A-9C16-475A-9861-4076D1BCD835}"/>
              </a:ext>
            </a:extLst>
          </p:cNvPr>
          <p:cNvSpPr>
            <a:spLocks noGrp="1"/>
          </p:cNvSpPr>
          <p:nvPr>
            <p:ph idx="1"/>
          </p:nvPr>
        </p:nvSpPr>
        <p:spPr>
          <a:xfrm>
            <a:off x="152400" y="1143000"/>
            <a:ext cx="7696200" cy="5257800"/>
          </a:xfrm>
        </p:spPr>
        <p:txBody>
          <a:bodyPr/>
          <a:lstStyle/>
          <a:p>
            <a:pPr eaLnBrk="1" hangingPunct="1">
              <a:lnSpc>
                <a:spcPct val="80000"/>
              </a:lnSpc>
              <a:defRPr/>
            </a:pPr>
            <a:r>
              <a:rPr lang="en-US" dirty="0">
                <a:latin typeface="Times New Roman" panose="02020603050405020304" pitchFamily="18" charset="0"/>
                <a:cs typeface="Times New Roman" panose="02020603050405020304" pitchFamily="18" charset="0"/>
              </a:rPr>
              <a:t>Can not be synthesized by the body.</a:t>
            </a:r>
          </a:p>
          <a:p>
            <a:pPr eaLnBrk="1" hangingPunct="1">
              <a:lnSpc>
                <a:spcPct val="80000"/>
              </a:lnSpc>
              <a:defRPr/>
            </a:pPr>
            <a:r>
              <a:rPr lang="en-US" dirty="0">
                <a:latin typeface="Times New Roman" panose="02020603050405020304" pitchFamily="18" charset="0"/>
                <a:cs typeface="Times New Roman" panose="02020603050405020304" pitchFamily="18" charset="0"/>
              </a:rPr>
              <a:t>Must be supplied thru diet by eating:</a:t>
            </a:r>
          </a:p>
          <a:p>
            <a:pPr eaLnBrk="1" hangingPunct="1">
              <a:lnSpc>
                <a:spcPct val="80000"/>
              </a:lnSpc>
              <a:defRPr/>
            </a:pPr>
            <a:r>
              <a:rPr lang="en-US" dirty="0">
                <a:latin typeface="Times New Roman" panose="02020603050405020304" pitchFamily="18" charset="0"/>
                <a:cs typeface="Times New Roman" panose="02020603050405020304" pitchFamily="18" charset="0"/>
              </a:rPr>
              <a:t>Mainly Citrus fruits such as </a:t>
            </a:r>
            <a:r>
              <a:rPr lang="en-US" dirty="0">
                <a:latin typeface="Times New Roman" panose="02020603050405020304" pitchFamily="18" charset="0"/>
                <a:cs typeface="Times New Roman" panose="02020603050405020304" pitchFamily="18" charset="0"/>
                <a:hlinkClick r:id="rId2" tooltip="Orange (fruit)"/>
              </a:rPr>
              <a:t>oranges</a:t>
            </a:r>
            <a:r>
              <a:rPr lang="en-US" dirty="0">
                <a:latin typeface="Times New Roman" panose="02020603050405020304" pitchFamily="18" charset="0"/>
                <a:cs typeface="Times New Roman" panose="02020603050405020304" pitchFamily="18" charset="0"/>
              </a:rPr>
              <a:t> or </a:t>
            </a:r>
            <a:r>
              <a:rPr lang="en-US" dirty="0">
                <a:latin typeface="Times New Roman" panose="02020603050405020304" pitchFamily="18" charset="0"/>
                <a:cs typeface="Times New Roman" panose="02020603050405020304" pitchFamily="18" charset="0"/>
                <a:hlinkClick r:id="rId3" tooltip="Lemons"/>
              </a:rPr>
              <a:t>lemons</a:t>
            </a:r>
            <a:r>
              <a:rPr lang="en-US" dirty="0">
                <a:latin typeface="Times New Roman" panose="02020603050405020304" pitchFamily="18" charset="0"/>
                <a:cs typeface="Times New Roman" panose="02020603050405020304" pitchFamily="18" charset="0"/>
              </a:rPr>
              <a:t>. </a:t>
            </a:r>
          </a:p>
          <a:p>
            <a:pPr eaLnBrk="1" hangingPunct="1">
              <a:lnSpc>
                <a:spcPct val="80000"/>
              </a:lnSpc>
              <a:defRPr/>
            </a:pPr>
            <a:r>
              <a:rPr lang="en-US"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Other sources</a:t>
            </a:r>
            <a:r>
              <a:rPr lang="en-US" dirty="0">
                <a:latin typeface="Times New Roman" panose="02020603050405020304" pitchFamily="18" charset="0"/>
                <a:cs typeface="Times New Roman" panose="02020603050405020304" pitchFamily="18" charset="0"/>
              </a:rPr>
              <a:t> rich in vitamin C are fruits such as guava, tomatoes, bell peppers, and strawberries. </a:t>
            </a:r>
          </a:p>
          <a:p>
            <a:pPr eaLnBrk="1" hangingPunct="1">
              <a:lnSpc>
                <a:spcPct val="80000"/>
              </a:lnSpc>
              <a:defRPr/>
            </a:pPr>
            <a:r>
              <a:rPr lang="en-US" dirty="0">
                <a:latin typeface="Times New Roman" panose="02020603050405020304" pitchFamily="18" charset="0"/>
                <a:cs typeface="Times New Roman" panose="02020603050405020304" pitchFamily="18" charset="0"/>
              </a:rPr>
              <a:t>Vegetables, such as </a:t>
            </a:r>
            <a:r>
              <a:rPr lang="en-US" dirty="0">
                <a:latin typeface="Times New Roman" panose="02020603050405020304" pitchFamily="18" charset="0"/>
                <a:cs typeface="Times New Roman" panose="02020603050405020304" pitchFamily="18" charset="0"/>
                <a:hlinkClick r:id="rId4" tooltip="Carrots"/>
              </a:rPr>
              <a:t>carrots</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5" tooltip="Broccoli"/>
              </a:rPr>
              <a:t>broccoli</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6" tooltip="Potatoes"/>
              </a:rPr>
              <a:t>potatoes</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7" tooltip="Cabbage"/>
              </a:rPr>
              <a:t>cabbage</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8" tooltip="Spinach"/>
              </a:rPr>
              <a:t>spinach</a:t>
            </a:r>
            <a:r>
              <a:rPr lang="en-US" dirty="0">
                <a:latin typeface="Times New Roman" panose="02020603050405020304" pitchFamily="18" charset="0"/>
                <a:cs typeface="Times New Roman" panose="02020603050405020304" pitchFamily="18" charset="0"/>
              </a:rPr>
              <a:t> and </a:t>
            </a:r>
            <a:r>
              <a:rPr lang="en-US" dirty="0">
                <a:latin typeface="Times New Roman" panose="02020603050405020304" pitchFamily="18" charset="0"/>
                <a:cs typeface="Times New Roman" panose="02020603050405020304" pitchFamily="18" charset="0"/>
                <a:hlinkClick r:id="rId9" tooltip="Paprika"/>
              </a:rPr>
              <a:t>paprika</a:t>
            </a:r>
            <a:r>
              <a:rPr lang="en-US" dirty="0">
                <a:latin typeface="Times New Roman" panose="02020603050405020304" pitchFamily="18" charset="0"/>
                <a:cs typeface="Times New Roman" panose="02020603050405020304" pitchFamily="18" charset="0"/>
              </a:rPr>
              <a:t>. </a:t>
            </a:r>
          </a:p>
          <a:p>
            <a:pPr eaLnBrk="1" hangingPunct="1">
              <a:lnSpc>
                <a:spcPct val="80000"/>
              </a:lnSpc>
              <a:defRPr/>
            </a:pPr>
            <a:r>
              <a:rPr lang="en-US" dirty="0">
                <a:latin typeface="Times New Roman" panose="02020603050405020304" pitchFamily="18" charset="0"/>
                <a:cs typeface="Times New Roman" panose="02020603050405020304" pitchFamily="18" charset="0"/>
              </a:rPr>
              <a:t>Some </a:t>
            </a:r>
            <a:r>
              <a:rPr lang="en-US" dirty="0">
                <a:latin typeface="Times New Roman" panose="02020603050405020304" pitchFamily="18" charset="0"/>
                <a:cs typeface="Times New Roman" panose="02020603050405020304" pitchFamily="18" charset="0"/>
                <a:hlinkClick r:id="rId10" tooltip="Candy"/>
              </a:rPr>
              <a:t>candies</a:t>
            </a:r>
            <a:r>
              <a:rPr lang="en-US" dirty="0">
                <a:latin typeface="Times New Roman" panose="02020603050405020304" pitchFamily="18" charset="0"/>
                <a:cs typeface="Times New Roman" panose="02020603050405020304" pitchFamily="18" charset="0"/>
              </a:rPr>
              <a:t> and most </a:t>
            </a:r>
            <a:r>
              <a:rPr lang="en-US" dirty="0">
                <a:latin typeface="Times New Roman" panose="02020603050405020304" pitchFamily="18" charset="0"/>
                <a:cs typeface="Times New Roman" panose="02020603050405020304" pitchFamily="18" charset="0"/>
                <a:hlinkClick r:id="rId11" tooltip="Soft drink"/>
              </a:rPr>
              <a:t>soft drinks</a:t>
            </a:r>
            <a:r>
              <a:rPr lang="en-US" dirty="0">
                <a:latin typeface="Times New Roman" panose="02020603050405020304" pitchFamily="18" charset="0"/>
                <a:cs typeface="Times New Roman" panose="02020603050405020304" pitchFamily="18" charset="0"/>
              </a:rPr>
              <a:t> contain vitamin C as a preservative. </a:t>
            </a:r>
          </a:p>
          <a:p>
            <a:pPr>
              <a:defRPr/>
            </a:pPr>
            <a:endParaRPr lang="en-US" dirty="0"/>
          </a:p>
        </p:txBody>
      </p:sp>
      <p:sp>
        <p:nvSpPr>
          <p:cNvPr id="59396" name="Date Placeholder 3">
            <a:extLst>
              <a:ext uri="{FF2B5EF4-FFF2-40B4-BE49-F238E27FC236}">
                <a16:creationId xmlns:a16="http://schemas.microsoft.com/office/drawing/2014/main" id="{AC80B213-9DE6-4392-84A8-3274C237AAA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2AE323A4-BEF1-4815-8F04-87DF5415B1EF}" type="datetime2">
              <a:rPr lang="en-US" altLang="en-US" sz="1400" smtClean="0"/>
              <a:pPr>
                <a:spcBef>
                  <a:spcPct val="0"/>
                </a:spcBef>
                <a:buClrTx/>
                <a:buFontTx/>
                <a:buNone/>
              </a:pPr>
              <a:t>Thursday, September 3, 2020</a:t>
            </a:fld>
            <a:endParaRPr lang="en-US" altLang="en-US" sz="1400"/>
          </a:p>
        </p:txBody>
      </p:sp>
      <p:sp>
        <p:nvSpPr>
          <p:cNvPr id="59397" name="Footer Placeholder 4">
            <a:extLst>
              <a:ext uri="{FF2B5EF4-FFF2-40B4-BE49-F238E27FC236}">
                <a16:creationId xmlns:a16="http://schemas.microsoft.com/office/drawing/2014/main" id="{A409DBD0-4FE6-4C09-972C-2BC03A8B1C6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59398" name="Slide Number Placeholder 1">
            <a:extLst>
              <a:ext uri="{FF2B5EF4-FFF2-40B4-BE49-F238E27FC236}">
                <a16:creationId xmlns:a16="http://schemas.microsoft.com/office/drawing/2014/main" id="{7EDBCE19-E830-48DA-9B94-FFA9AFC0CF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40259896-76DD-4394-84E6-A3F5288B5ADA}" type="slidenum">
              <a:rPr lang="en-US" altLang="en-US" sz="1400">
                <a:solidFill>
                  <a:schemeClr val="bg1"/>
                </a:solidFill>
              </a:rPr>
              <a:pPr>
                <a:spcBef>
                  <a:spcPct val="0"/>
                </a:spcBef>
                <a:buClrTx/>
                <a:buFontTx/>
                <a:buNone/>
              </a:pPr>
              <a:t>54</a:t>
            </a:fld>
            <a:endParaRPr lang="en-US" altLang="en-US" sz="140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D5009FE0-6492-41C6-A4FF-BD6997A623D9}"/>
              </a:ext>
            </a:extLst>
          </p:cNvPr>
          <p:cNvSpPr>
            <a:spLocks noGrp="1"/>
          </p:cNvSpPr>
          <p:nvPr>
            <p:ph type="title"/>
          </p:nvPr>
        </p:nvSpPr>
        <p:spPr/>
        <p:txBody>
          <a:bodyPr/>
          <a:lstStyle/>
          <a:p>
            <a:endParaRPr lang="en-US" altLang="en-US"/>
          </a:p>
        </p:txBody>
      </p:sp>
      <p:sp>
        <p:nvSpPr>
          <p:cNvPr id="60419" name="Date Placeholder 3">
            <a:extLst>
              <a:ext uri="{FF2B5EF4-FFF2-40B4-BE49-F238E27FC236}">
                <a16:creationId xmlns:a16="http://schemas.microsoft.com/office/drawing/2014/main" id="{A716545D-D7D2-4754-8310-29488B719D7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5F98439-A910-457C-8CBE-BA6D96BE8EA7}" type="datetime2">
              <a:rPr lang="en-US" altLang="en-US" sz="1400" smtClean="0"/>
              <a:pPr>
                <a:spcBef>
                  <a:spcPct val="0"/>
                </a:spcBef>
                <a:buClrTx/>
                <a:buFontTx/>
                <a:buNone/>
              </a:pPr>
              <a:t>Thursday, September 3, 2020</a:t>
            </a:fld>
            <a:endParaRPr lang="en-US" altLang="en-US" sz="1400"/>
          </a:p>
        </p:txBody>
      </p:sp>
      <p:sp>
        <p:nvSpPr>
          <p:cNvPr id="60420" name="Footer Placeholder 4">
            <a:extLst>
              <a:ext uri="{FF2B5EF4-FFF2-40B4-BE49-F238E27FC236}">
                <a16:creationId xmlns:a16="http://schemas.microsoft.com/office/drawing/2014/main" id="{DF68E1AB-6082-46C4-9E43-E2CA950D976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pic>
        <p:nvPicPr>
          <p:cNvPr id="60421" name="Picture1" descr="07snap5">
            <a:extLst>
              <a:ext uri="{FF2B5EF4-FFF2-40B4-BE49-F238E27FC236}">
                <a16:creationId xmlns:a16="http://schemas.microsoft.com/office/drawing/2014/main" id="{323383C7-E342-47FA-AA26-F0BF16CFDC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143000"/>
            <a:ext cx="8229600" cy="5334000"/>
          </a:xfrm>
          <a:noFill/>
        </p:spPr>
      </p:pic>
      <p:sp>
        <p:nvSpPr>
          <p:cNvPr id="60422" name="Slide Number Placeholder 1">
            <a:extLst>
              <a:ext uri="{FF2B5EF4-FFF2-40B4-BE49-F238E27FC236}">
                <a16:creationId xmlns:a16="http://schemas.microsoft.com/office/drawing/2014/main" id="{731FD658-C7E5-40E8-8916-9E36BD8B775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64D70B08-B303-4757-B899-64F14E144CB3}" type="slidenum">
              <a:rPr lang="en-US" altLang="en-US" sz="1400">
                <a:solidFill>
                  <a:schemeClr val="bg1"/>
                </a:solidFill>
              </a:rPr>
              <a:pPr>
                <a:spcBef>
                  <a:spcPct val="0"/>
                </a:spcBef>
                <a:buClrTx/>
                <a:buFontTx/>
                <a:buNone/>
              </a:pPr>
              <a:t>55</a:t>
            </a:fld>
            <a:endParaRPr lang="en-US" altLang="en-US" sz="140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BF77CC1-DBAA-425A-879B-10473029210F}"/>
              </a:ext>
            </a:extLst>
          </p:cNvPr>
          <p:cNvSpPr>
            <a:spLocks noGrp="1"/>
          </p:cNvSpPr>
          <p:nvPr>
            <p:ph type="title"/>
          </p:nvPr>
        </p:nvSpPr>
        <p:spPr/>
        <p:txBody>
          <a:bodyPr/>
          <a:lstStyle/>
          <a:p>
            <a:r>
              <a:rPr lang="en-US" altLang="en-US" sz="3800"/>
              <a:t>2. </a:t>
            </a:r>
            <a:r>
              <a:rPr lang="en-US" altLang="en-US"/>
              <a:t>FAT SOLUBLE VITAMINS(A,D,E,K)</a:t>
            </a:r>
          </a:p>
        </p:txBody>
      </p:sp>
      <p:sp>
        <p:nvSpPr>
          <p:cNvPr id="61443" name="Content Placeholder 2">
            <a:extLst>
              <a:ext uri="{FF2B5EF4-FFF2-40B4-BE49-F238E27FC236}">
                <a16:creationId xmlns:a16="http://schemas.microsoft.com/office/drawing/2014/main" id="{5709135C-97F0-4F03-AC32-1BB13419A317}"/>
              </a:ext>
            </a:extLst>
          </p:cNvPr>
          <p:cNvSpPr>
            <a:spLocks noGrp="1"/>
          </p:cNvSpPr>
          <p:nvPr>
            <p:ph idx="1"/>
          </p:nvPr>
        </p:nvSpPr>
        <p:spPr>
          <a:xfrm>
            <a:off x="152400" y="1219200"/>
            <a:ext cx="8305800" cy="4953000"/>
          </a:xfrm>
        </p:spPr>
        <p:txBody>
          <a:bodyPr/>
          <a:lstStyle/>
          <a:p>
            <a:pPr eaLnBrk="1" hangingPunct="1"/>
            <a:r>
              <a:rPr lang="en-US" altLang="en-US">
                <a:latin typeface="Times New Roman" panose="02020603050405020304" pitchFamily="18" charset="0"/>
                <a:cs typeface="Times New Roman" panose="02020603050405020304" pitchFamily="18" charset="0"/>
              </a:rPr>
              <a:t>Small amounts of vitamins A, D, E and K are needed to maintain good health.</a:t>
            </a:r>
          </a:p>
          <a:p>
            <a:pPr eaLnBrk="1" hangingPunct="1"/>
            <a:r>
              <a:rPr lang="en-US" altLang="en-US">
                <a:latin typeface="Times New Roman" panose="02020603050405020304" pitchFamily="18" charset="0"/>
                <a:cs typeface="Times New Roman" panose="02020603050405020304" pitchFamily="18" charset="0"/>
              </a:rPr>
              <a:t>Foods that contain these vitamins will not lose them when cooked.</a:t>
            </a:r>
          </a:p>
          <a:p>
            <a:pPr eaLnBrk="1" hangingPunct="1"/>
            <a:r>
              <a:rPr lang="en-US" altLang="en-US">
                <a:latin typeface="Times New Roman" panose="02020603050405020304" pitchFamily="18" charset="0"/>
                <a:cs typeface="Times New Roman" panose="02020603050405020304" pitchFamily="18" charset="0"/>
              </a:rPr>
              <a:t>The body does not need these every day and stores them in the liver when not used.</a:t>
            </a:r>
          </a:p>
          <a:p>
            <a:pPr eaLnBrk="1" hangingPunct="1"/>
            <a:r>
              <a:rPr lang="en-US" altLang="en-US">
                <a:latin typeface="Times New Roman" panose="02020603050405020304" pitchFamily="18" charset="0"/>
                <a:cs typeface="Times New Roman" panose="02020603050405020304" pitchFamily="18" charset="0"/>
              </a:rPr>
              <a:t>Most people do not need vitamin supplements.</a:t>
            </a:r>
          </a:p>
          <a:p>
            <a:pPr eaLnBrk="1" hangingPunct="1"/>
            <a:r>
              <a:rPr lang="en-US" altLang="en-US">
                <a:latin typeface="Times New Roman" panose="02020603050405020304" pitchFamily="18" charset="0"/>
                <a:cs typeface="Times New Roman" panose="02020603050405020304" pitchFamily="18" charset="0"/>
              </a:rPr>
              <a:t>Mega doses of vitamins A, D, E or K can be toxic and lead to health problems.</a:t>
            </a:r>
          </a:p>
          <a:p>
            <a:endParaRPr lang="en-US" altLang="en-US"/>
          </a:p>
        </p:txBody>
      </p:sp>
      <p:sp>
        <p:nvSpPr>
          <p:cNvPr id="61444" name="Date Placeholder 3">
            <a:extLst>
              <a:ext uri="{FF2B5EF4-FFF2-40B4-BE49-F238E27FC236}">
                <a16:creationId xmlns:a16="http://schemas.microsoft.com/office/drawing/2014/main" id="{9EE7F2C5-DB4D-46BD-9B5A-C96E5723C3E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74236E52-9886-47F5-9932-4F33EF4A8798}" type="datetime2">
              <a:rPr lang="en-US" altLang="en-US" sz="1400" smtClean="0"/>
              <a:pPr>
                <a:spcBef>
                  <a:spcPct val="0"/>
                </a:spcBef>
                <a:buClrTx/>
                <a:buFontTx/>
                <a:buNone/>
              </a:pPr>
              <a:t>Thursday, September 3, 2020</a:t>
            </a:fld>
            <a:endParaRPr lang="en-US" altLang="en-US" sz="1400"/>
          </a:p>
        </p:txBody>
      </p:sp>
      <p:sp>
        <p:nvSpPr>
          <p:cNvPr id="61445" name="Footer Placeholder 4">
            <a:extLst>
              <a:ext uri="{FF2B5EF4-FFF2-40B4-BE49-F238E27FC236}">
                <a16:creationId xmlns:a16="http://schemas.microsoft.com/office/drawing/2014/main" id="{8815F2D3-EE79-4352-B387-1216F535307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61446" name="Slide Number Placeholder 1">
            <a:extLst>
              <a:ext uri="{FF2B5EF4-FFF2-40B4-BE49-F238E27FC236}">
                <a16:creationId xmlns:a16="http://schemas.microsoft.com/office/drawing/2014/main" id="{39356AEB-48F7-4BD9-870D-3B1041034A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901C71F-9497-40F0-A3B5-18BFE1C1E339}" type="slidenum">
              <a:rPr lang="en-US" altLang="en-US" sz="1400">
                <a:solidFill>
                  <a:schemeClr val="bg1"/>
                </a:solidFill>
              </a:rPr>
              <a:pPr>
                <a:spcBef>
                  <a:spcPct val="0"/>
                </a:spcBef>
                <a:buClrTx/>
                <a:buFontTx/>
                <a:buNone/>
              </a:pPr>
              <a:t>56</a:t>
            </a:fld>
            <a:endParaRPr lang="en-US" altLang="en-US" sz="1400">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B7DCA8A1-1561-42AF-8FA1-850123805416}"/>
              </a:ext>
            </a:extLst>
          </p:cNvPr>
          <p:cNvSpPr>
            <a:spLocks noGrp="1"/>
          </p:cNvSpPr>
          <p:nvPr>
            <p:ph type="title"/>
          </p:nvPr>
        </p:nvSpPr>
        <p:spPr/>
        <p:txBody>
          <a:bodyPr/>
          <a:lstStyle/>
          <a:p>
            <a:endParaRPr lang="en-US" altLang="en-US"/>
          </a:p>
        </p:txBody>
      </p:sp>
      <p:sp>
        <p:nvSpPr>
          <p:cNvPr id="62467" name="Content Placeholder 2">
            <a:extLst>
              <a:ext uri="{FF2B5EF4-FFF2-40B4-BE49-F238E27FC236}">
                <a16:creationId xmlns:a16="http://schemas.microsoft.com/office/drawing/2014/main" id="{B82ED239-1130-4794-A5FE-025F283F3112}"/>
              </a:ext>
            </a:extLst>
          </p:cNvPr>
          <p:cNvSpPr>
            <a:spLocks noGrp="1"/>
          </p:cNvSpPr>
          <p:nvPr>
            <p:ph idx="1"/>
          </p:nvPr>
        </p:nvSpPr>
        <p:spPr>
          <a:xfrm>
            <a:off x="152400" y="1447800"/>
            <a:ext cx="8382000" cy="4724400"/>
          </a:xfrm>
        </p:spPr>
        <p:txBody>
          <a:bodyPr/>
          <a:lstStyle/>
          <a:p>
            <a:pPr eaLnBrk="1" hangingPunct="1"/>
            <a:r>
              <a:rPr lang="en-US" altLang="en-US">
                <a:latin typeface="Times New Roman" panose="02020603050405020304" pitchFamily="18" charset="0"/>
                <a:cs typeface="Times New Roman" panose="02020603050405020304" pitchFamily="18" charset="0"/>
              </a:rPr>
              <a:t>Unlike water-soluble vitamins that need regular replacement in the body, fat-soluble vitamins are stored in the liver and fatty tissues, and are eliminated much more slowly than water-soluble vitamins. </a:t>
            </a:r>
          </a:p>
          <a:p>
            <a:pPr eaLnBrk="1" hangingPunct="1"/>
            <a:r>
              <a:rPr lang="en-US" altLang="en-US">
                <a:latin typeface="Times New Roman" panose="02020603050405020304" pitchFamily="18" charset="0"/>
                <a:cs typeface="Times New Roman" panose="02020603050405020304" pitchFamily="18" charset="0"/>
              </a:rPr>
              <a:t>Because fat-soluble vitamins are stored for long periods, they generally pose a greater risk for toxicity than water-soluble vitamins when consumed in excess. </a:t>
            </a:r>
          </a:p>
          <a:p>
            <a:endParaRPr lang="en-US" altLang="en-US"/>
          </a:p>
        </p:txBody>
      </p:sp>
      <p:sp>
        <p:nvSpPr>
          <p:cNvPr id="62468" name="Date Placeholder 3">
            <a:extLst>
              <a:ext uri="{FF2B5EF4-FFF2-40B4-BE49-F238E27FC236}">
                <a16:creationId xmlns:a16="http://schemas.microsoft.com/office/drawing/2014/main" id="{49EF045A-DE30-47DB-9E88-58E9317B143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73658A2-B73E-464C-968D-7C46DD3B174C}" type="datetime2">
              <a:rPr lang="en-US" altLang="en-US" sz="1400" smtClean="0"/>
              <a:pPr>
                <a:spcBef>
                  <a:spcPct val="0"/>
                </a:spcBef>
                <a:buClrTx/>
                <a:buFontTx/>
                <a:buNone/>
              </a:pPr>
              <a:t>Thursday, September 3, 2020</a:t>
            </a:fld>
            <a:endParaRPr lang="en-US" altLang="en-US" sz="1400"/>
          </a:p>
        </p:txBody>
      </p:sp>
      <p:sp>
        <p:nvSpPr>
          <p:cNvPr id="62469" name="Footer Placeholder 4">
            <a:extLst>
              <a:ext uri="{FF2B5EF4-FFF2-40B4-BE49-F238E27FC236}">
                <a16:creationId xmlns:a16="http://schemas.microsoft.com/office/drawing/2014/main" id="{5E1AF453-5F52-49C4-BE34-8A0071273A2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62470" name="Slide Number Placeholder 1">
            <a:extLst>
              <a:ext uri="{FF2B5EF4-FFF2-40B4-BE49-F238E27FC236}">
                <a16:creationId xmlns:a16="http://schemas.microsoft.com/office/drawing/2014/main" id="{E0BF80AB-44EC-458E-BAC8-985B413ABE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0BC7A1E-5CF3-4D75-8388-073F0E906F25}" type="slidenum">
              <a:rPr lang="en-US" altLang="en-US" sz="1400">
                <a:solidFill>
                  <a:schemeClr val="bg1"/>
                </a:solidFill>
              </a:rPr>
              <a:pPr>
                <a:spcBef>
                  <a:spcPct val="0"/>
                </a:spcBef>
                <a:buClrTx/>
                <a:buFontTx/>
                <a:buNone/>
              </a:pPr>
              <a:t>57</a:t>
            </a:fld>
            <a:endParaRPr lang="en-US" altLang="en-US" sz="140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37E31-D868-4375-9031-684BFE37725C}"/>
              </a:ext>
            </a:extLst>
          </p:cNvPr>
          <p:cNvSpPr>
            <a:spLocks noGrp="1"/>
          </p:cNvSpPr>
          <p:nvPr>
            <p:ph type="title"/>
          </p:nvPr>
        </p:nvSpPr>
        <p:spPr/>
        <p:txBody>
          <a:bodyPr/>
          <a:lstStyle/>
          <a:p>
            <a:pPr>
              <a:defRPr/>
            </a:pPr>
            <a:r>
              <a:rPr lang="en-US" dirty="0">
                <a:solidFill>
                  <a:schemeClr val="tx2">
                    <a:satMod val="130000"/>
                  </a:schemeClr>
                </a:solidFill>
              </a:rPr>
              <a:t>Vitamin A (Retinol)</a:t>
            </a:r>
            <a:endParaRPr lang="en-US" dirty="0"/>
          </a:p>
        </p:txBody>
      </p:sp>
      <p:sp>
        <p:nvSpPr>
          <p:cNvPr id="3" name="Content Placeholder 2">
            <a:extLst>
              <a:ext uri="{FF2B5EF4-FFF2-40B4-BE49-F238E27FC236}">
                <a16:creationId xmlns:a16="http://schemas.microsoft.com/office/drawing/2014/main" id="{0A0321A2-566E-4CFD-8C10-D86F813E7F0A}"/>
              </a:ext>
            </a:extLst>
          </p:cNvPr>
          <p:cNvSpPr>
            <a:spLocks noGrp="1"/>
          </p:cNvSpPr>
          <p:nvPr>
            <p:ph idx="1"/>
          </p:nvPr>
        </p:nvSpPr>
        <p:spPr/>
        <p:txBody>
          <a:bodyPr/>
          <a:lstStyle/>
          <a:p>
            <a:pPr marL="365760" indent="-283464" eaLnBrk="1" fontAlgn="auto" hangingPunct="1">
              <a:spcAft>
                <a:spcPts val="0"/>
              </a:spcAft>
              <a:buFont typeface="Wingdings 2"/>
              <a:buChar char=""/>
              <a:defRPr/>
            </a:pPr>
            <a:r>
              <a:rPr lang="en-US" sz="2800" dirty="0">
                <a:latin typeface="Times New Roman" panose="02020603050405020304" pitchFamily="18" charset="0"/>
                <a:cs typeface="Times New Roman" panose="02020603050405020304" pitchFamily="18" charset="0"/>
              </a:rPr>
              <a:t>Beta-carotene is converted into vitamin A</a:t>
            </a:r>
          </a:p>
          <a:p>
            <a:pPr marL="365760" indent="-283464" eaLnBrk="1" fontAlgn="auto" hangingPunct="1">
              <a:spcAft>
                <a:spcPts val="0"/>
              </a:spcAft>
              <a:buFont typeface="Wingdings 2"/>
              <a:buChar char=""/>
              <a:defRPr/>
            </a:pPr>
            <a:r>
              <a:rPr lang="en-US" sz="2800" dirty="0">
                <a:latin typeface="Times New Roman" panose="02020603050405020304" pitchFamily="18" charset="0"/>
                <a:cs typeface="Times New Roman" panose="02020603050405020304" pitchFamily="18" charset="0"/>
              </a:rPr>
              <a:t>Vitamin A (precursor – beta carotene)</a:t>
            </a:r>
          </a:p>
          <a:p>
            <a:pPr marL="640080" lvl="1" indent="-237744" eaLnBrk="1" fontAlgn="auto" hangingPunct="1">
              <a:spcAft>
                <a:spcPts val="0"/>
              </a:spcAft>
              <a:buFont typeface="Verdana"/>
              <a:buChar char="◦"/>
              <a:defRPr/>
            </a:pPr>
            <a:r>
              <a:rPr lang="en-US" dirty="0">
                <a:latin typeface="Times New Roman" panose="02020603050405020304" pitchFamily="18" charset="0"/>
                <a:cs typeface="Times New Roman" panose="02020603050405020304" pitchFamily="18" charset="0"/>
              </a:rPr>
              <a:t>3 forms: retinol (stored in liver), retinal, retinoic acid</a:t>
            </a:r>
          </a:p>
          <a:p>
            <a:pPr marL="640080" lvl="1" indent="-237744" eaLnBrk="1" fontAlgn="auto" hangingPunct="1">
              <a:spcAft>
                <a:spcPts val="0"/>
              </a:spcAft>
              <a:buFont typeface="Verdana"/>
              <a:buChar char="◦"/>
              <a:defRPr/>
            </a:pPr>
            <a:r>
              <a:rPr lang="en-US" b="1" dirty="0">
                <a:latin typeface="Times New Roman" panose="02020603050405020304" pitchFamily="18" charset="0"/>
                <a:cs typeface="Times New Roman" panose="02020603050405020304" pitchFamily="18" charset="0"/>
              </a:rPr>
              <a:t>Functions </a:t>
            </a:r>
          </a:p>
          <a:p>
            <a:pPr marL="886968" lvl="2" eaLnBrk="1" fontAlgn="auto" hangingPunct="1">
              <a:spcAft>
                <a:spcPts val="0"/>
              </a:spcAft>
              <a:buFont typeface="Wingdings 2"/>
              <a:buChar char=""/>
              <a:defRPr/>
            </a:pPr>
            <a:r>
              <a:rPr lang="en-US" sz="2800" dirty="0">
                <a:latin typeface="Times New Roman" panose="02020603050405020304" pitchFamily="18" charset="0"/>
                <a:cs typeface="Times New Roman" panose="02020603050405020304" pitchFamily="18" charset="0"/>
              </a:rPr>
              <a:t>Regulation of gene expression</a:t>
            </a:r>
          </a:p>
          <a:p>
            <a:pPr marL="886968" lvl="2" eaLnBrk="1" fontAlgn="auto" hangingPunct="1">
              <a:spcAft>
                <a:spcPts val="0"/>
              </a:spcAft>
              <a:buFont typeface="Wingdings 2"/>
              <a:buChar char=""/>
              <a:defRPr/>
            </a:pPr>
            <a:r>
              <a:rPr lang="en-US" sz="2800" dirty="0">
                <a:latin typeface="Times New Roman" panose="02020603050405020304" pitchFamily="18" charset="0"/>
                <a:cs typeface="Times New Roman" panose="02020603050405020304" pitchFamily="18" charset="0"/>
              </a:rPr>
              <a:t>Promotes development of immune cells, especially “Natural Killer Cells”</a:t>
            </a:r>
          </a:p>
          <a:p>
            <a:pPr marL="886968" lvl="2" eaLnBrk="1" fontAlgn="auto" hangingPunct="1">
              <a:spcAft>
                <a:spcPts val="0"/>
              </a:spcAft>
              <a:buFont typeface="Wingdings 2"/>
              <a:buChar char=""/>
              <a:defRPr/>
            </a:pPr>
            <a:r>
              <a:rPr lang="en-US" sz="2800" dirty="0">
                <a:latin typeface="Times New Roman" panose="02020603050405020304" pitchFamily="18" charset="0"/>
                <a:cs typeface="Times New Roman" panose="02020603050405020304" pitchFamily="18" charset="0"/>
              </a:rPr>
              <a:t>Antioxidant</a:t>
            </a:r>
          </a:p>
          <a:p>
            <a:pPr>
              <a:defRPr/>
            </a:pPr>
            <a:endParaRPr lang="en-US" dirty="0"/>
          </a:p>
        </p:txBody>
      </p:sp>
      <p:sp>
        <p:nvSpPr>
          <p:cNvPr id="63492" name="Date Placeholder 3">
            <a:extLst>
              <a:ext uri="{FF2B5EF4-FFF2-40B4-BE49-F238E27FC236}">
                <a16:creationId xmlns:a16="http://schemas.microsoft.com/office/drawing/2014/main" id="{E49CDA24-8DB9-457B-9DF1-57BA8B37C79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CE11310-51C0-49BF-B981-1C615F6D3868}" type="datetime2">
              <a:rPr lang="en-US" altLang="en-US" sz="1400" smtClean="0"/>
              <a:pPr>
                <a:spcBef>
                  <a:spcPct val="0"/>
                </a:spcBef>
                <a:buClrTx/>
                <a:buFontTx/>
                <a:buNone/>
              </a:pPr>
              <a:t>Thursday, September 3, 2020</a:t>
            </a:fld>
            <a:endParaRPr lang="en-US" altLang="en-US" sz="1400"/>
          </a:p>
        </p:txBody>
      </p:sp>
      <p:sp>
        <p:nvSpPr>
          <p:cNvPr id="63493" name="Footer Placeholder 4">
            <a:extLst>
              <a:ext uri="{FF2B5EF4-FFF2-40B4-BE49-F238E27FC236}">
                <a16:creationId xmlns:a16="http://schemas.microsoft.com/office/drawing/2014/main" id="{6CDEB6EA-D58B-4AD0-8270-9DF56EC2FCB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63494" name="Slide Number Placeholder 3">
            <a:extLst>
              <a:ext uri="{FF2B5EF4-FFF2-40B4-BE49-F238E27FC236}">
                <a16:creationId xmlns:a16="http://schemas.microsoft.com/office/drawing/2014/main" id="{E9CE339A-F1E2-494A-B314-A715083375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79C4BC3E-BE4A-46D7-8A50-C0F545F23F04}" type="slidenum">
              <a:rPr lang="en-US" altLang="en-US" sz="1400">
                <a:solidFill>
                  <a:schemeClr val="bg1"/>
                </a:solidFill>
              </a:rPr>
              <a:pPr>
                <a:spcBef>
                  <a:spcPct val="0"/>
                </a:spcBef>
                <a:buClrTx/>
                <a:buFontTx/>
                <a:buNone/>
              </a:pPr>
              <a:t>58</a:t>
            </a:fld>
            <a:endParaRPr lang="en-US" altLang="en-US" sz="1400">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86AEE529-4ED9-4A2C-A1FF-78F8F11BF4C7}"/>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895AF921-BD17-495A-871B-65307819D6F8}"/>
              </a:ext>
            </a:extLst>
          </p:cNvPr>
          <p:cNvSpPr>
            <a:spLocks noGrp="1"/>
          </p:cNvSpPr>
          <p:nvPr>
            <p:ph idx="1"/>
          </p:nvPr>
        </p:nvSpPr>
        <p:spPr>
          <a:xfrm>
            <a:off x="152400" y="1447800"/>
            <a:ext cx="8077200" cy="4724400"/>
          </a:xfrm>
        </p:spPr>
        <p:txBody>
          <a:bodyPr/>
          <a:lstStyle/>
          <a:p>
            <a:pPr marL="640080" lvl="1" indent="-237744" eaLnBrk="1" fontAlgn="auto" hangingPunct="1">
              <a:spcAft>
                <a:spcPts val="0"/>
              </a:spcAft>
              <a:buFont typeface="Verdana"/>
              <a:buChar char="◦"/>
              <a:defRPr/>
            </a:pPr>
            <a:r>
              <a:rPr lang="en-US" sz="3200" dirty="0">
                <a:latin typeface="Times New Roman" panose="02020603050405020304" pitchFamily="18" charset="0"/>
                <a:cs typeface="Times New Roman" panose="02020603050405020304" pitchFamily="18" charset="0"/>
              </a:rPr>
              <a:t>Promotes good vision-Part of the visual pigment rhodopsin, maintains clarity of cornea (yes eating carrots is good for your eyesight)</a:t>
            </a:r>
          </a:p>
          <a:p>
            <a:pPr marL="640080" lvl="1" indent="-237744" eaLnBrk="1" fontAlgn="auto" hangingPunct="1">
              <a:spcAft>
                <a:spcPts val="0"/>
              </a:spcAft>
              <a:buFont typeface="Verdana"/>
              <a:buChar char="◦"/>
              <a:defRPr/>
            </a:pPr>
            <a:r>
              <a:rPr lang="en-US" sz="3200" dirty="0">
                <a:latin typeface="Times New Roman" panose="02020603050405020304" pitchFamily="18" charset="0"/>
                <a:cs typeface="Times New Roman" panose="02020603050405020304" pitchFamily="18" charset="0"/>
              </a:rPr>
              <a:t>Promotes healthy skin</a:t>
            </a:r>
          </a:p>
          <a:p>
            <a:pPr marL="640080" lvl="1" indent="-237744" eaLnBrk="1" fontAlgn="auto" hangingPunct="1">
              <a:spcAft>
                <a:spcPts val="0"/>
              </a:spcAft>
              <a:buFont typeface="Verdana"/>
              <a:buChar char="◦"/>
              <a:defRPr/>
            </a:pPr>
            <a:r>
              <a:rPr lang="en-US" sz="3200" dirty="0">
                <a:latin typeface="Times New Roman" panose="02020603050405020304" pitchFamily="18" charset="0"/>
                <a:cs typeface="Times New Roman" panose="02020603050405020304" pitchFamily="18" charset="0"/>
              </a:rPr>
              <a:t>Helps with growth and maintenance of bones, teeth, and cell structure</a:t>
            </a:r>
          </a:p>
          <a:p>
            <a:pPr marL="365760" indent="-283464" eaLnBrk="1" fontAlgn="auto" hangingPunct="1">
              <a:spcAft>
                <a:spcPts val="0"/>
              </a:spcAft>
              <a:buFont typeface="Wingdings 2"/>
              <a:buChar char=""/>
              <a:defRPr/>
            </a:pPr>
            <a:r>
              <a:rPr lang="en-US" dirty="0">
                <a:latin typeface="Times New Roman" panose="02020603050405020304" pitchFamily="18" charset="0"/>
                <a:cs typeface="Times New Roman" panose="02020603050405020304" pitchFamily="18" charset="0"/>
              </a:rPr>
              <a:t>RDA: 900 micrograms for males; 700 micrograms for females</a:t>
            </a:r>
          </a:p>
          <a:p>
            <a:pPr>
              <a:defRPr/>
            </a:pPr>
            <a:endParaRPr lang="en-US" dirty="0"/>
          </a:p>
        </p:txBody>
      </p:sp>
      <p:sp>
        <p:nvSpPr>
          <p:cNvPr id="64516" name="Date Placeholder 3">
            <a:extLst>
              <a:ext uri="{FF2B5EF4-FFF2-40B4-BE49-F238E27FC236}">
                <a16:creationId xmlns:a16="http://schemas.microsoft.com/office/drawing/2014/main" id="{8F91E22B-C434-4E8C-9E3E-28853B1BE5E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F0FA468D-BBB1-4CE9-B126-FCA691BA9238}" type="datetime2">
              <a:rPr lang="en-US" altLang="en-US" sz="1400" smtClean="0"/>
              <a:pPr>
                <a:spcBef>
                  <a:spcPct val="0"/>
                </a:spcBef>
                <a:buClrTx/>
                <a:buFontTx/>
                <a:buNone/>
              </a:pPr>
              <a:t>Thursday, September 3, 2020</a:t>
            </a:fld>
            <a:endParaRPr lang="en-US" altLang="en-US" sz="1400"/>
          </a:p>
        </p:txBody>
      </p:sp>
      <p:sp>
        <p:nvSpPr>
          <p:cNvPr id="64517" name="Footer Placeholder 4">
            <a:extLst>
              <a:ext uri="{FF2B5EF4-FFF2-40B4-BE49-F238E27FC236}">
                <a16:creationId xmlns:a16="http://schemas.microsoft.com/office/drawing/2014/main" id="{EF7795E5-8F1D-44FE-A5D7-649D8213A3E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64518" name="Slide Number Placeholder 1">
            <a:extLst>
              <a:ext uri="{FF2B5EF4-FFF2-40B4-BE49-F238E27FC236}">
                <a16:creationId xmlns:a16="http://schemas.microsoft.com/office/drawing/2014/main" id="{69AD0E4C-D36B-409E-94CA-520906AF81C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F6E2A09-AAEB-4AA3-AF81-F151F8AF5216}" type="slidenum">
              <a:rPr lang="en-US" altLang="en-US" sz="1400">
                <a:solidFill>
                  <a:schemeClr val="bg1"/>
                </a:solidFill>
              </a:rPr>
              <a:pPr>
                <a:spcBef>
                  <a:spcPct val="0"/>
                </a:spcBef>
                <a:buClrTx/>
                <a:buFontTx/>
                <a:buNone/>
              </a:pPr>
              <a:t>59</a:t>
            </a:fld>
            <a:endParaRPr lang="en-US" altLang="en-US" sz="140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BA57841E-247A-4C98-932C-4BADED63A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991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Date Placeholder 1">
            <a:extLst>
              <a:ext uri="{FF2B5EF4-FFF2-40B4-BE49-F238E27FC236}">
                <a16:creationId xmlns:a16="http://schemas.microsoft.com/office/drawing/2014/main" id="{C5CC3982-E3ED-44BB-97A3-3A7D7B36BC3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8A24463-DA80-4CF0-8972-5F8EA6B09070}" type="datetime2">
              <a:rPr lang="en-US" altLang="en-US" sz="1400" smtClean="0"/>
              <a:pPr>
                <a:spcBef>
                  <a:spcPct val="0"/>
                </a:spcBef>
                <a:buClrTx/>
                <a:buFontTx/>
                <a:buNone/>
              </a:pPr>
              <a:t>Thursday, September 3, 2020</a:t>
            </a:fld>
            <a:endParaRPr lang="en-US" altLang="en-US" sz="1400"/>
          </a:p>
        </p:txBody>
      </p:sp>
      <p:sp>
        <p:nvSpPr>
          <p:cNvPr id="10244" name="Footer Placeholder 2">
            <a:extLst>
              <a:ext uri="{FF2B5EF4-FFF2-40B4-BE49-F238E27FC236}">
                <a16:creationId xmlns:a16="http://schemas.microsoft.com/office/drawing/2014/main" id="{066CCC06-3E41-4004-A377-B93F03BD004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0245" name="Slide Number Placeholder 1">
            <a:extLst>
              <a:ext uri="{FF2B5EF4-FFF2-40B4-BE49-F238E27FC236}">
                <a16:creationId xmlns:a16="http://schemas.microsoft.com/office/drawing/2014/main" id="{F0D3391D-08C3-42AF-AEB7-9360DD7686D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E283BCD1-0303-4518-A8B9-ED653C31C906}" type="slidenum">
              <a:rPr lang="en-US" altLang="en-US" sz="1400">
                <a:solidFill>
                  <a:schemeClr val="bg1"/>
                </a:solidFill>
              </a:rPr>
              <a:pPr>
                <a:spcBef>
                  <a:spcPct val="0"/>
                </a:spcBef>
                <a:buClrTx/>
                <a:buFontTx/>
                <a:buNone/>
              </a:pPr>
              <a:t>6</a:t>
            </a:fld>
            <a:endParaRPr lang="en-US" altLang="en-US" sz="1400">
              <a:solidFill>
                <a:schemeClr val="bg1"/>
              </a:solidFill>
            </a:endParaRP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3940C-FEE1-49DA-B357-23DC20570EA5}"/>
              </a:ext>
            </a:extLst>
          </p:cNvPr>
          <p:cNvSpPr>
            <a:spLocks noGrp="1"/>
          </p:cNvSpPr>
          <p:nvPr>
            <p:ph type="title"/>
          </p:nvPr>
        </p:nvSpPr>
        <p:spPr/>
        <p:txBody>
          <a:bodyPr/>
          <a:lstStyle/>
          <a:p>
            <a:pPr>
              <a:defRPr/>
            </a:pPr>
            <a:r>
              <a:rPr lang="en-US" dirty="0">
                <a:solidFill>
                  <a:schemeClr val="tx2">
                    <a:satMod val="130000"/>
                  </a:schemeClr>
                </a:solidFill>
              </a:rPr>
              <a:t>Too much vitamin A</a:t>
            </a:r>
            <a:endParaRPr lang="en-US" dirty="0"/>
          </a:p>
        </p:txBody>
      </p:sp>
      <p:sp>
        <p:nvSpPr>
          <p:cNvPr id="65539" name="Content Placeholder 2">
            <a:extLst>
              <a:ext uri="{FF2B5EF4-FFF2-40B4-BE49-F238E27FC236}">
                <a16:creationId xmlns:a16="http://schemas.microsoft.com/office/drawing/2014/main" id="{1663CD79-0F27-4B70-B08E-4C98185E2583}"/>
              </a:ext>
            </a:extLst>
          </p:cNvPr>
          <p:cNvSpPr>
            <a:spLocks noGrp="1"/>
          </p:cNvSpPr>
          <p:nvPr>
            <p:ph idx="1"/>
          </p:nvPr>
        </p:nvSpPr>
        <p:spPr/>
        <p:txBody>
          <a:bodyPr/>
          <a:lstStyle/>
          <a:p>
            <a:pPr eaLnBrk="1" hangingPunct="1"/>
            <a:r>
              <a:rPr lang="en-US" altLang="en-US">
                <a:latin typeface="Times New Roman" panose="02020603050405020304" pitchFamily="18" charset="0"/>
                <a:cs typeface="Times New Roman" panose="02020603050405020304" pitchFamily="18" charset="0"/>
              </a:rPr>
              <a:t>May turn your skin orange</a:t>
            </a:r>
          </a:p>
          <a:p>
            <a:pPr eaLnBrk="1" hangingPunct="1"/>
            <a:r>
              <a:rPr lang="en-US" altLang="en-US">
                <a:latin typeface="Times New Roman" panose="02020603050405020304" pitchFamily="18" charset="0"/>
                <a:cs typeface="Times New Roman" panose="02020603050405020304" pitchFamily="18" charset="0"/>
              </a:rPr>
              <a:t>May cause fatigue, weakness, severe headache, blurred vision, hair loss and joint pain.</a:t>
            </a:r>
          </a:p>
          <a:p>
            <a:pPr eaLnBrk="1" hangingPunct="1"/>
            <a:r>
              <a:rPr lang="en-US" altLang="en-US">
                <a:latin typeface="Times New Roman" panose="02020603050405020304" pitchFamily="18" charset="0"/>
                <a:cs typeface="Times New Roman" panose="02020603050405020304" pitchFamily="18" charset="0"/>
              </a:rPr>
              <a:t>Toxicity:</a:t>
            </a:r>
          </a:p>
          <a:p>
            <a:pPr lvl="1" eaLnBrk="1" hangingPunct="1"/>
            <a:r>
              <a:rPr lang="en-US" altLang="en-US" sz="3200">
                <a:latin typeface="Times New Roman" panose="02020603050405020304" pitchFamily="18" charset="0"/>
                <a:cs typeface="Times New Roman" panose="02020603050405020304" pitchFamily="18" charset="0"/>
              </a:rPr>
              <a:t>May cause severe liver or brain damage </a:t>
            </a:r>
          </a:p>
          <a:p>
            <a:pPr lvl="1" eaLnBrk="1" hangingPunct="1"/>
            <a:r>
              <a:rPr lang="en-US" altLang="en-US" sz="3200">
                <a:latin typeface="Times New Roman" panose="02020603050405020304" pitchFamily="18" charset="0"/>
                <a:cs typeface="Times New Roman" panose="02020603050405020304" pitchFamily="18" charset="0"/>
              </a:rPr>
              <a:t>Birth defects</a:t>
            </a:r>
          </a:p>
          <a:p>
            <a:endParaRPr lang="en-US" altLang="en-US"/>
          </a:p>
        </p:txBody>
      </p:sp>
      <p:sp>
        <p:nvSpPr>
          <p:cNvPr id="65540" name="Date Placeholder 3">
            <a:extLst>
              <a:ext uri="{FF2B5EF4-FFF2-40B4-BE49-F238E27FC236}">
                <a16:creationId xmlns:a16="http://schemas.microsoft.com/office/drawing/2014/main" id="{BB556517-86A8-4D77-99BA-4FD656E5416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2D4CD2CE-76FD-4EA7-BECB-454DDB9F9C54}" type="datetime2">
              <a:rPr lang="en-US" altLang="en-US" sz="1400" smtClean="0"/>
              <a:pPr>
                <a:spcBef>
                  <a:spcPct val="0"/>
                </a:spcBef>
                <a:buClrTx/>
                <a:buFontTx/>
                <a:buNone/>
              </a:pPr>
              <a:t>Thursday, September 3, 2020</a:t>
            </a:fld>
            <a:endParaRPr lang="en-US" altLang="en-US" sz="1400"/>
          </a:p>
        </p:txBody>
      </p:sp>
      <p:sp>
        <p:nvSpPr>
          <p:cNvPr id="65541" name="Footer Placeholder 4">
            <a:extLst>
              <a:ext uri="{FF2B5EF4-FFF2-40B4-BE49-F238E27FC236}">
                <a16:creationId xmlns:a16="http://schemas.microsoft.com/office/drawing/2014/main" id="{FFBEE95F-0E2F-4D1F-84DA-7BE92EDF2E2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pt-BR" altLang="en-US" sz="1400"/>
          </a:p>
        </p:txBody>
      </p:sp>
      <p:sp>
        <p:nvSpPr>
          <p:cNvPr id="65542" name="Slide Number Placeholder 2">
            <a:extLst>
              <a:ext uri="{FF2B5EF4-FFF2-40B4-BE49-F238E27FC236}">
                <a16:creationId xmlns:a16="http://schemas.microsoft.com/office/drawing/2014/main" id="{A8AC7324-1CD8-405B-9663-23E87584DB3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EE5DE04-829B-4D94-8304-D42BAEECD1D9}" type="slidenum">
              <a:rPr lang="en-US" altLang="en-US" sz="1400">
                <a:solidFill>
                  <a:schemeClr val="bg1"/>
                </a:solidFill>
              </a:rPr>
              <a:pPr>
                <a:spcBef>
                  <a:spcPct val="0"/>
                </a:spcBef>
                <a:buClrTx/>
                <a:buFontTx/>
                <a:buNone/>
              </a:pPr>
              <a:t>60</a:t>
            </a:fld>
            <a:endParaRPr lang="en-US" altLang="en-US" sz="1400">
              <a:solidFill>
                <a:schemeClr val="bg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8C9C78EC-77B1-4BEF-BFC5-408741C3CA05}"/>
              </a:ext>
            </a:extLst>
          </p:cNvPr>
          <p:cNvSpPr>
            <a:spLocks noGrp="1"/>
          </p:cNvSpPr>
          <p:nvPr>
            <p:ph type="title"/>
          </p:nvPr>
        </p:nvSpPr>
        <p:spPr/>
        <p:txBody>
          <a:bodyPr/>
          <a:lstStyle/>
          <a:p>
            <a:endParaRPr lang="en-US" altLang="en-US"/>
          </a:p>
        </p:txBody>
      </p:sp>
      <p:sp>
        <p:nvSpPr>
          <p:cNvPr id="66563" name="Content Placeholder 2">
            <a:extLst>
              <a:ext uri="{FF2B5EF4-FFF2-40B4-BE49-F238E27FC236}">
                <a16:creationId xmlns:a16="http://schemas.microsoft.com/office/drawing/2014/main" id="{565BE2AE-D7F0-40F5-9EA9-E17C3E7CAD72}"/>
              </a:ext>
            </a:extLst>
          </p:cNvPr>
          <p:cNvSpPr>
            <a:spLocks noGrp="1"/>
          </p:cNvSpPr>
          <p:nvPr>
            <p:ph idx="1"/>
          </p:nvPr>
        </p:nvSpPr>
        <p:spPr>
          <a:xfrm>
            <a:off x="152400" y="1143000"/>
            <a:ext cx="8382000" cy="5029200"/>
          </a:xfrm>
        </p:spPr>
        <p:txBody>
          <a:bodyPr/>
          <a:lstStyle/>
          <a:p>
            <a:pPr eaLnBrk="1" hangingPunct="1"/>
            <a:r>
              <a:rPr lang="en-US" altLang="en-US">
                <a:latin typeface="Times New Roman" panose="02020603050405020304" pitchFamily="18" charset="0"/>
                <a:cs typeface="Times New Roman" panose="02020603050405020304" pitchFamily="18" charset="0"/>
              </a:rPr>
              <a:t>Vitamin A</a:t>
            </a:r>
          </a:p>
          <a:p>
            <a:pPr lvl="1" eaLnBrk="1" hangingPunct="1"/>
            <a:r>
              <a:rPr lang="en-US" altLang="en-US" sz="3200" b="1">
                <a:latin typeface="Times New Roman" panose="02020603050405020304" pitchFamily="18" charset="0"/>
                <a:cs typeface="Times New Roman" panose="02020603050405020304" pitchFamily="18" charset="0"/>
              </a:rPr>
              <a:t>Deficiencies cause:</a:t>
            </a:r>
          </a:p>
          <a:p>
            <a:pPr lvl="2" eaLnBrk="1" hangingPunct="1"/>
            <a:r>
              <a:rPr lang="en-US" altLang="en-US" sz="3200">
                <a:latin typeface="Times New Roman" panose="02020603050405020304" pitchFamily="18" charset="0"/>
                <a:cs typeface="Times New Roman" panose="02020603050405020304" pitchFamily="18" charset="0"/>
              </a:rPr>
              <a:t>Night blindness, xerophthalmia (keratin deposits in cornea), macular degeneration.</a:t>
            </a:r>
          </a:p>
          <a:p>
            <a:pPr lvl="2" eaLnBrk="1" hangingPunct="1"/>
            <a:r>
              <a:rPr lang="en-US" altLang="en-US" sz="3200">
                <a:latin typeface="Times New Roman" panose="02020603050405020304" pitchFamily="18" charset="0"/>
                <a:cs typeface="Times New Roman" panose="02020603050405020304" pitchFamily="18" charset="0"/>
              </a:rPr>
              <a:t>Skin and mucous membrane dryness and infection, keratin deposits.</a:t>
            </a:r>
          </a:p>
          <a:p>
            <a:pPr lvl="2" eaLnBrk="1" hangingPunct="1"/>
            <a:r>
              <a:rPr lang="en-US" altLang="en-US" sz="3200">
                <a:latin typeface="Times New Roman" panose="02020603050405020304" pitchFamily="18" charset="0"/>
                <a:cs typeface="Times New Roman" panose="02020603050405020304" pitchFamily="18" charset="0"/>
              </a:rPr>
              <a:t>Anemia</a:t>
            </a:r>
          </a:p>
          <a:p>
            <a:pPr lvl="2" eaLnBrk="1" hangingPunct="1"/>
            <a:r>
              <a:rPr lang="en-US" altLang="en-US" sz="3200">
                <a:latin typeface="Times New Roman" panose="02020603050405020304" pitchFamily="18" charset="0"/>
                <a:cs typeface="Times New Roman" panose="02020603050405020304" pitchFamily="18" charset="0"/>
              </a:rPr>
              <a:t>Developmental defects – bones, teeth, immune system, vision</a:t>
            </a:r>
          </a:p>
          <a:p>
            <a:endParaRPr lang="en-US" altLang="en-US"/>
          </a:p>
        </p:txBody>
      </p:sp>
      <p:sp>
        <p:nvSpPr>
          <p:cNvPr id="66564" name="Date Placeholder 3">
            <a:extLst>
              <a:ext uri="{FF2B5EF4-FFF2-40B4-BE49-F238E27FC236}">
                <a16:creationId xmlns:a16="http://schemas.microsoft.com/office/drawing/2014/main" id="{552473E0-5005-4170-8371-CBF091CD041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927D0CF1-E418-4B2D-A026-A1F3499306E5}" type="datetime2">
              <a:rPr lang="en-US" altLang="en-US" sz="1400" smtClean="0"/>
              <a:pPr>
                <a:spcBef>
                  <a:spcPct val="0"/>
                </a:spcBef>
                <a:buClrTx/>
                <a:buFontTx/>
                <a:buNone/>
              </a:pPr>
              <a:t>Thursday, September 3, 2020</a:t>
            </a:fld>
            <a:endParaRPr lang="en-US" altLang="en-US" sz="1400"/>
          </a:p>
        </p:txBody>
      </p:sp>
      <p:sp>
        <p:nvSpPr>
          <p:cNvPr id="66565" name="Footer Placeholder 4">
            <a:extLst>
              <a:ext uri="{FF2B5EF4-FFF2-40B4-BE49-F238E27FC236}">
                <a16:creationId xmlns:a16="http://schemas.microsoft.com/office/drawing/2014/main" id="{6AEDE11A-90EA-4462-A4B9-FF6919B614A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pt-BR" altLang="en-US" sz="1400"/>
          </a:p>
        </p:txBody>
      </p:sp>
      <p:sp>
        <p:nvSpPr>
          <p:cNvPr id="66566" name="Slide Number Placeholder 1">
            <a:extLst>
              <a:ext uri="{FF2B5EF4-FFF2-40B4-BE49-F238E27FC236}">
                <a16:creationId xmlns:a16="http://schemas.microsoft.com/office/drawing/2014/main" id="{E1006185-F727-4693-AD9C-66E9C7F684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3FC55707-036A-4A92-B4EB-69DCF574EA85}" type="slidenum">
              <a:rPr lang="en-US" altLang="en-US" sz="1400">
                <a:solidFill>
                  <a:schemeClr val="bg1"/>
                </a:solidFill>
              </a:rPr>
              <a:pPr>
                <a:spcBef>
                  <a:spcPct val="0"/>
                </a:spcBef>
                <a:buClrTx/>
                <a:buFontTx/>
                <a:buNone/>
              </a:pPr>
              <a:t>61</a:t>
            </a:fld>
            <a:endParaRPr lang="en-US" altLang="en-US" sz="1400">
              <a:solidFill>
                <a:schemeClr val="bg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70E5F300-E9C6-42A1-AB27-7984EE729292}"/>
              </a:ext>
            </a:extLst>
          </p:cNvPr>
          <p:cNvSpPr>
            <a:spLocks noGrp="1"/>
          </p:cNvSpPr>
          <p:nvPr>
            <p:ph type="title"/>
          </p:nvPr>
        </p:nvSpPr>
        <p:spPr/>
        <p:txBody>
          <a:bodyPr/>
          <a:lstStyle/>
          <a:p>
            <a:endParaRPr lang="en-US" altLang="en-US"/>
          </a:p>
        </p:txBody>
      </p:sp>
      <p:sp>
        <p:nvSpPr>
          <p:cNvPr id="67587" name="Date Placeholder 3">
            <a:extLst>
              <a:ext uri="{FF2B5EF4-FFF2-40B4-BE49-F238E27FC236}">
                <a16:creationId xmlns:a16="http://schemas.microsoft.com/office/drawing/2014/main" id="{ABA70B2B-266D-46FF-A510-0BFB2D8558F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CF52407-25F6-46CE-927C-3717A7C0E2D0}" type="datetime2">
              <a:rPr lang="en-US" altLang="en-US" sz="1400" smtClean="0"/>
              <a:pPr>
                <a:spcBef>
                  <a:spcPct val="0"/>
                </a:spcBef>
                <a:buClrTx/>
                <a:buFontTx/>
                <a:buNone/>
              </a:pPr>
              <a:t>Thursday, September 3, 2020</a:t>
            </a:fld>
            <a:endParaRPr lang="en-US" altLang="en-US" sz="1400"/>
          </a:p>
        </p:txBody>
      </p:sp>
      <p:sp>
        <p:nvSpPr>
          <p:cNvPr id="67588" name="Footer Placeholder 4">
            <a:extLst>
              <a:ext uri="{FF2B5EF4-FFF2-40B4-BE49-F238E27FC236}">
                <a16:creationId xmlns:a16="http://schemas.microsoft.com/office/drawing/2014/main" id="{8CE0BF2F-0526-4B0B-AF3C-15B86FA69B7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pt-BR" altLang="en-US" sz="1400"/>
          </a:p>
        </p:txBody>
      </p:sp>
      <p:pic>
        <p:nvPicPr>
          <p:cNvPr id="67589" name="Picture1" descr="07snap1">
            <a:extLst>
              <a:ext uri="{FF2B5EF4-FFF2-40B4-BE49-F238E27FC236}">
                <a16:creationId xmlns:a16="http://schemas.microsoft.com/office/drawing/2014/main" id="{5C463A42-5611-48CF-8FC3-8EF963C8E4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219200"/>
            <a:ext cx="8458200" cy="5181600"/>
          </a:xfrm>
          <a:noFill/>
        </p:spPr>
      </p:pic>
      <p:sp>
        <p:nvSpPr>
          <p:cNvPr id="67590" name="Slide Number Placeholder 1">
            <a:extLst>
              <a:ext uri="{FF2B5EF4-FFF2-40B4-BE49-F238E27FC236}">
                <a16:creationId xmlns:a16="http://schemas.microsoft.com/office/drawing/2014/main" id="{283F9703-BBEF-42C2-A818-3EFB040B0B8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F54726C-C1D9-4739-9836-E10F2468CFED}" type="slidenum">
              <a:rPr lang="en-US" altLang="en-US" sz="1400">
                <a:solidFill>
                  <a:schemeClr val="bg1"/>
                </a:solidFill>
              </a:rPr>
              <a:pPr>
                <a:spcBef>
                  <a:spcPct val="0"/>
                </a:spcBef>
                <a:buClrTx/>
                <a:buFontTx/>
                <a:buNone/>
              </a:pPr>
              <a:t>62</a:t>
            </a:fld>
            <a:endParaRPr lang="en-US" altLang="en-US" sz="1400">
              <a:solidFill>
                <a:schemeClr val="bg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044E2-892E-479B-94F3-471BE561170E}"/>
              </a:ext>
            </a:extLst>
          </p:cNvPr>
          <p:cNvSpPr>
            <a:spLocks noGrp="1"/>
          </p:cNvSpPr>
          <p:nvPr>
            <p:ph type="title"/>
          </p:nvPr>
        </p:nvSpPr>
        <p:spPr/>
        <p:txBody>
          <a:bodyPr/>
          <a:lstStyle/>
          <a:p>
            <a:pPr>
              <a:defRPr/>
            </a:pPr>
            <a:r>
              <a:rPr lang="en-US" dirty="0">
                <a:solidFill>
                  <a:schemeClr val="tx2">
                    <a:satMod val="130000"/>
                  </a:schemeClr>
                </a:solidFill>
              </a:rPr>
              <a:t>Vitamin D –  (</a:t>
            </a:r>
            <a:r>
              <a:rPr lang="en-US" dirty="0" err="1">
                <a:solidFill>
                  <a:schemeClr val="tx2">
                    <a:satMod val="130000"/>
                  </a:schemeClr>
                </a:solidFill>
              </a:rPr>
              <a:t>calciferol</a:t>
            </a:r>
            <a:r>
              <a:rPr lang="en-US" dirty="0">
                <a:solidFill>
                  <a:schemeClr val="tx2">
                    <a:satMod val="130000"/>
                  </a:schemeClr>
                </a:solidFill>
              </a:rPr>
              <a:t>)“The Sunshine Vitamin”</a:t>
            </a:r>
            <a:endParaRPr lang="en-US" dirty="0"/>
          </a:p>
        </p:txBody>
      </p:sp>
      <p:sp>
        <p:nvSpPr>
          <p:cNvPr id="3" name="Content Placeholder 2">
            <a:extLst>
              <a:ext uri="{FF2B5EF4-FFF2-40B4-BE49-F238E27FC236}">
                <a16:creationId xmlns:a16="http://schemas.microsoft.com/office/drawing/2014/main" id="{3DD5ED5F-A4A5-41E8-B901-420948916B15}"/>
              </a:ext>
            </a:extLst>
          </p:cNvPr>
          <p:cNvSpPr>
            <a:spLocks noGrp="1"/>
          </p:cNvSpPr>
          <p:nvPr>
            <p:ph idx="1"/>
          </p:nvPr>
        </p:nvSpPr>
        <p:spPr/>
        <p:txBody>
          <a:bodyPr/>
          <a:lstStyle/>
          <a:p>
            <a:pPr eaLnBrk="1" hangingPunct="1">
              <a:buClr>
                <a:srgbClr val="996666"/>
              </a:buClr>
              <a:buFont typeface="Wingdings" pitchFamily="2" charset="2"/>
              <a:buChar char="l"/>
              <a:defRPr/>
            </a:pPr>
            <a:r>
              <a:rPr lang="en-US" dirty="0">
                <a:solidFill>
                  <a:srgbClr val="000000"/>
                </a:solidFill>
                <a:latin typeface="Times New Roman" panose="02020603050405020304" pitchFamily="18" charset="0"/>
                <a:cs typeface="Times New Roman" panose="02020603050405020304" pitchFamily="18" charset="0"/>
              </a:rPr>
              <a:t>Vitamin D – precursor is cholesterol, converted by UV from sunlight exposure, therefore is a “non-essential” vitamin.</a:t>
            </a:r>
          </a:p>
          <a:p>
            <a:pPr eaLnBrk="1" hangingPunct="1">
              <a:buClr>
                <a:srgbClr val="996666"/>
              </a:buClr>
              <a:buFont typeface="Wingdings" pitchFamily="2" charset="2"/>
              <a:buChar char="l"/>
              <a:defRPr/>
            </a:pPr>
            <a:r>
              <a:rPr lang="en-US" b="1" dirty="0">
                <a:solidFill>
                  <a:srgbClr val="000000"/>
                </a:solidFill>
                <a:latin typeface="Times New Roman" panose="02020603050405020304" pitchFamily="18" charset="0"/>
                <a:cs typeface="Times New Roman" panose="02020603050405020304" pitchFamily="18" charset="0"/>
              </a:rPr>
              <a:t>Functions</a:t>
            </a:r>
          </a:p>
          <a:p>
            <a:pPr marL="365760" indent="-283464" eaLnBrk="1" fontAlgn="auto" hangingPunct="1">
              <a:spcAft>
                <a:spcPts val="0"/>
              </a:spcAft>
              <a:buFont typeface="Wingdings 2"/>
              <a:buChar char=""/>
              <a:defRPr/>
            </a:pPr>
            <a:r>
              <a:rPr lang="en-US" dirty="0">
                <a:latin typeface="Times New Roman" panose="02020603050405020304" pitchFamily="18" charset="0"/>
                <a:cs typeface="Times New Roman" panose="02020603050405020304" pitchFamily="18" charset="0"/>
              </a:rPr>
              <a:t>Essential for building and maintaining bones and teeth</a:t>
            </a:r>
          </a:p>
          <a:p>
            <a:pPr marL="365760" indent="-283464" eaLnBrk="1" fontAlgn="auto" hangingPunct="1">
              <a:spcAft>
                <a:spcPts val="0"/>
              </a:spcAft>
              <a:buFont typeface="Wingdings 2"/>
              <a:buChar char=""/>
              <a:defRPr/>
            </a:pPr>
            <a:r>
              <a:rPr lang="en-US" dirty="0">
                <a:latin typeface="Times New Roman" panose="02020603050405020304" pitchFamily="18" charset="0"/>
                <a:cs typeface="Times New Roman" panose="02020603050405020304" pitchFamily="18" charset="0"/>
              </a:rPr>
              <a:t>Responsible for absorption and utilization of calcium</a:t>
            </a:r>
          </a:p>
        </p:txBody>
      </p:sp>
      <p:sp>
        <p:nvSpPr>
          <p:cNvPr id="68612" name="Date Placeholder 3">
            <a:extLst>
              <a:ext uri="{FF2B5EF4-FFF2-40B4-BE49-F238E27FC236}">
                <a16:creationId xmlns:a16="http://schemas.microsoft.com/office/drawing/2014/main" id="{CA01B4A2-432B-4D16-AD14-80D7591DC76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CB7A9F70-A306-4B1D-BBB2-C8A0819B1A55}" type="datetime2">
              <a:rPr lang="en-US" altLang="en-US" sz="1400" smtClean="0"/>
              <a:pPr>
                <a:spcBef>
                  <a:spcPct val="0"/>
                </a:spcBef>
                <a:buClrTx/>
                <a:buFontTx/>
                <a:buNone/>
              </a:pPr>
              <a:t>Thursday, September 3, 2020</a:t>
            </a:fld>
            <a:endParaRPr lang="en-US" altLang="en-US" sz="1400"/>
          </a:p>
        </p:txBody>
      </p:sp>
      <p:sp>
        <p:nvSpPr>
          <p:cNvPr id="68613" name="Footer Placeholder 4">
            <a:extLst>
              <a:ext uri="{FF2B5EF4-FFF2-40B4-BE49-F238E27FC236}">
                <a16:creationId xmlns:a16="http://schemas.microsoft.com/office/drawing/2014/main" id="{D2B17F0A-7175-432B-B22B-26B726CACB4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pt-BR" altLang="en-US" sz="1400"/>
          </a:p>
        </p:txBody>
      </p:sp>
      <p:sp>
        <p:nvSpPr>
          <p:cNvPr id="68614" name="Slide Number Placeholder 3">
            <a:extLst>
              <a:ext uri="{FF2B5EF4-FFF2-40B4-BE49-F238E27FC236}">
                <a16:creationId xmlns:a16="http://schemas.microsoft.com/office/drawing/2014/main" id="{580C4954-AEA7-4C08-9A57-B69270688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E5C4C51E-002E-4444-9BF6-794513015A1E}" type="slidenum">
              <a:rPr lang="en-US" altLang="en-US" sz="1400">
                <a:solidFill>
                  <a:schemeClr val="bg1"/>
                </a:solidFill>
              </a:rPr>
              <a:pPr>
                <a:spcBef>
                  <a:spcPct val="0"/>
                </a:spcBef>
                <a:buClrTx/>
                <a:buFontTx/>
                <a:buNone/>
              </a:pPr>
              <a:t>63</a:t>
            </a:fld>
            <a:endParaRPr lang="en-US" altLang="en-US" sz="140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6F9674D7-2E1B-4864-B008-5A9FDE48ABCC}"/>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327A1B08-3FFB-44BB-8538-BA78F960380F}"/>
              </a:ext>
            </a:extLst>
          </p:cNvPr>
          <p:cNvSpPr>
            <a:spLocks noGrp="1"/>
          </p:cNvSpPr>
          <p:nvPr>
            <p:ph idx="1"/>
          </p:nvPr>
        </p:nvSpPr>
        <p:spPr/>
        <p:txBody>
          <a:bodyPr/>
          <a:lstStyle/>
          <a:p>
            <a:pPr marL="365760" indent="-283464" eaLnBrk="1" fontAlgn="auto" hangingPunct="1">
              <a:spcAft>
                <a:spcPts val="0"/>
              </a:spcAft>
              <a:buFont typeface="Wingdings 2"/>
              <a:buChar char=""/>
              <a:defRPr/>
            </a:pPr>
            <a:r>
              <a:rPr lang="en-US" dirty="0">
                <a:latin typeface="Times New Roman" panose="02020603050405020304" pitchFamily="18" charset="0"/>
                <a:cs typeface="Times New Roman" panose="02020603050405020304" pitchFamily="18" charset="0"/>
              </a:rPr>
              <a:t>Other health benefits:</a:t>
            </a:r>
          </a:p>
          <a:p>
            <a:pPr marL="640080" lvl="1" indent="-237744" eaLnBrk="1" fontAlgn="auto" hangingPunct="1">
              <a:spcAft>
                <a:spcPts val="0"/>
              </a:spcAft>
              <a:buFont typeface="Verdana"/>
              <a:buChar char="◦"/>
              <a:defRPr/>
            </a:pPr>
            <a:r>
              <a:rPr lang="en-US" sz="3200" dirty="0">
                <a:latin typeface="Times New Roman" panose="02020603050405020304" pitchFamily="18" charset="0"/>
                <a:cs typeface="Times New Roman" panose="02020603050405020304" pitchFamily="18" charset="0"/>
              </a:rPr>
              <a:t>May boost immune system</a:t>
            </a:r>
          </a:p>
          <a:p>
            <a:pPr marL="640080" lvl="1" indent="-237744" eaLnBrk="1" fontAlgn="auto" hangingPunct="1">
              <a:spcAft>
                <a:spcPts val="0"/>
              </a:spcAft>
              <a:buFont typeface="Verdana"/>
              <a:buChar char="◦"/>
              <a:defRPr/>
            </a:pPr>
            <a:r>
              <a:rPr lang="en-US" sz="3200" dirty="0">
                <a:latin typeface="Times New Roman" panose="02020603050405020304" pitchFamily="18" charset="0"/>
                <a:cs typeface="Times New Roman" panose="02020603050405020304" pitchFamily="18" charset="0"/>
              </a:rPr>
              <a:t>May also help decrease certain cancers</a:t>
            </a:r>
          </a:p>
          <a:p>
            <a:pPr marL="365760" indent="-283464" eaLnBrk="1" fontAlgn="auto" hangingPunct="1">
              <a:spcAft>
                <a:spcPts val="0"/>
              </a:spcAft>
              <a:buFont typeface="Wingdings 2"/>
              <a:buChar char=""/>
              <a:defRPr/>
            </a:pPr>
            <a:r>
              <a:rPr lang="en-US" dirty="0">
                <a:latin typeface="Times New Roman" panose="02020603050405020304" pitchFamily="18" charset="0"/>
                <a:cs typeface="Times New Roman" panose="02020603050405020304" pitchFamily="18" charset="0"/>
              </a:rPr>
              <a:t>RDA: 5 micrograms until age 50</a:t>
            </a:r>
          </a:p>
          <a:p>
            <a:pPr marL="886968" lvl="2" eaLnBrk="1" fontAlgn="auto" hangingPunct="1">
              <a:spcAft>
                <a:spcPts val="0"/>
              </a:spcAft>
              <a:buFont typeface="Wingdings 2"/>
              <a:buChar char=""/>
              <a:defRPr/>
            </a:pPr>
            <a:r>
              <a:rPr lang="en-US" sz="3200" dirty="0">
                <a:latin typeface="Times New Roman" panose="02020603050405020304" pitchFamily="18" charset="0"/>
                <a:cs typeface="Times New Roman" panose="02020603050405020304" pitchFamily="18" charset="0"/>
              </a:rPr>
              <a:t>10 micrograms / day until 70; 15 mcg 70+</a:t>
            </a:r>
          </a:p>
          <a:p>
            <a:pPr>
              <a:defRPr/>
            </a:pPr>
            <a:endParaRPr lang="en-US" dirty="0">
              <a:latin typeface="Times New Roman" panose="02020603050405020304" pitchFamily="18" charset="0"/>
              <a:cs typeface="Times New Roman" panose="02020603050405020304" pitchFamily="18" charset="0"/>
            </a:endParaRPr>
          </a:p>
          <a:p>
            <a:pPr>
              <a:defRPr/>
            </a:pPr>
            <a:endParaRPr lang="en-US" dirty="0">
              <a:latin typeface="Times New Roman" panose="02020603050405020304" pitchFamily="18" charset="0"/>
              <a:cs typeface="Times New Roman" panose="02020603050405020304" pitchFamily="18" charset="0"/>
            </a:endParaRPr>
          </a:p>
        </p:txBody>
      </p:sp>
      <p:sp>
        <p:nvSpPr>
          <p:cNvPr id="69636" name="Date Placeholder 3">
            <a:extLst>
              <a:ext uri="{FF2B5EF4-FFF2-40B4-BE49-F238E27FC236}">
                <a16:creationId xmlns:a16="http://schemas.microsoft.com/office/drawing/2014/main" id="{F55B8FEC-B5D4-4735-91A7-41FFAD17CBB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9F423D4-F5BC-4FF1-BE20-807BDC3B7E14}" type="datetime2">
              <a:rPr lang="en-US" altLang="en-US" sz="1400" smtClean="0"/>
              <a:pPr>
                <a:spcBef>
                  <a:spcPct val="0"/>
                </a:spcBef>
                <a:buClrTx/>
                <a:buFontTx/>
                <a:buNone/>
              </a:pPr>
              <a:t>Thursday, September 3, 2020</a:t>
            </a:fld>
            <a:endParaRPr lang="en-US" altLang="en-US" sz="1400"/>
          </a:p>
        </p:txBody>
      </p:sp>
      <p:sp>
        <p:nvSpPr>
          <p:cNvPr id="69637" name="Footer Placeholder 4">
            <a:extLst>
              <a:ext uri="{FF2B5EF4-FFF2-40B4-BE49-F238E27FC236}">
                <a16:creationId xmlns:a16="http://schemas.microsoft.com/office/drawing/2014/main" id="{330F633C-4C3D-4177-9549-957297372FE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pt-BR" altLang="en-US" sz="1400"/>
          </a:p>
        </p:txBody>
      </p:sp>
      <p:sp>
        <p:nvSpPr>
          <p:cNvPr id="69638" name="Slide Number Placeholder 1">
            <a:extLst>
              <a:ext uri="{FF2B5EF4-FFF2-40B4-BE49-F238E27FC236}">
                <a16:creationId xmlns:a16="http://schemas.microsoft.com/office/drawing/2014/main" id="{7144769C-3624-4325-80D1-471320428C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2DAD21CA-C8C8-45B1-97F7-5289B7BB7DCD}" type="slidenum">
              <a:rPr lang="en-US" altLang="en-US" sz="1400">
                <a:solidFill>
                  <a:schemeClr val="bg1"/>
                </a:solidFill>
              </a:rPr>
              <a:pPr>
                <a:spcBef>
                  <a:spcPct val="0"/>
                </a:spcBef>
                <a:buClrTx/>
                <a:buFontTx/>
                <a:buNone/>
              </a:pPr>
              <a:t>64</a:t>
            </a:fld>
            <a:endParaRPr lang="en-US" altLang="en-US" sz="1400">
              <a:solidFill>
                <a:schemeClr val="bg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A197F-A05B-4162-86B4-94C7D9952194}"/>
              </a:ext>
            </a:extLst>
          </p:cNvPr>
          <p:cNvSpPr>
            <a:spLocks noGrp="1"/>
          </p:cNvSpPr>
          <p:nvPr>
            <p:ph type="title"/>
          </p:nvPr>
        </p:nvSpPr>
        <p:spPr/>
        <p:txBody>
          <a:bodyPr/>
          <a:lstStyle/>
          <a:p>
            <a:pPr>
              <a:defRPr/>
            </a:pPr>
            <a:r>
              <a:rPr lang="en-US" dirty="0">
                <a:solidFill>
                  <a:schemeClr val="tx2">
                    <a:satMod val="130000"/>
                  </a:schemeClr>
                </a:solidFill>
              </a:rPr>
              <a:t>Too little vitamin D</a:t>
            </a:r>
            <a:endParaRPr lang="en-US" dirty="0"/>
          </a:p>
        </p:txBody>
      </p:sp>
      <p:sp>
        <p:nvSpPr>
          <p:cNvPr id="70659" name="Content Placeholder 2">
            <a:extLst>
              <a:ext uri="{FF2B5EF4-FFF2-40B4-BE49-F238E27FC236}">
                <a16:creationId xmlns:a16="http://schemas.microsoft.com/office/drawing/2014/main" id="{7335C06A-C036-44B1-8438-2516CBC1C7A5}"/>
              </a:ext>
            </a:extLst>
          </p:cNvPr>
          <p:cNvSpPr>
            <a:spLocks noGrp="1"/>
          </p:cNvSpPr>
          <p:nvPr>
            <p:ph idx="1"/>
          </p:nvPr>
        </p:nvSpPr>
        <p:spPr/>
        <p:txBody>
          <a:bodyPr/>
          <a:lstStyle/>
          <a:p>
            <a:pPr eaLnBrk="1" hangingPunct="1"/>
            <a:r>
              <a:rPr lang="en-US" altLang="en-US">
                <a:latin typeface="Times New Roman" panose="02020603050405020304" pitchFamily="18" charset="0"/>
                <a:cs typeface="Times New Roman" panose="02020603050405020304" pitchFamily="18" charset="0"/>
              </a:rPr>
              <a:t>Vitamin D deficiency has been in the news a lot lately.</a:t>
            </a:r>
          </a:p>
          <a:p>
            <a:pPr eaLnBrk="1" hangingPunct="1"/>
            <a:r>
              <a:rPr lang="en-US" altLang="en-US" b="1">
                <a:latin typeface="Times New Roman" panose="02020603050405020304" pitchFamily="18" charset="0"/>
                <a:cs typeface="Times New Roman" panose="02020603050405020304" pitchFamily="18" charset="0"/>
              </a:rPr>
              <a:t>Deficiency may occur from</a:t>
            </a:r>
            <a:r>
              <a:rPr lang="en-US" altLang="en-US">
                <a:latin typeface="Times New Roman" panose="02020603050405020304" pitchFamily="18" charset="0"/>
                <a:cs typeface="Times New Roman" panose="02020603050405020304" pitchFamily="18" charset="0"/>
              </a:rPr>
              <a:t>:</a:t>
            </a:r>
          </a:p>
          <a:p>
            <a:pPr lvl="1" eaLnBrk="1" hangingPunct="1"/>
            <a:r>
              <a:rPr lang="en-US" altLang="en-US" sz="3200">
                <a:latin typeface="Times New Roman" panose="02020603050405020304" pitchFamily="18" charset="0"/>
                <a:cs typeface="Times New Roman" panose="02020603050405020304" pitchFamily="18" charset="0"/>
              </a:rPr>
              <a:t>Inadequate diet </a:t>
            </a:r>
          </a:p>
          <a:p>
            <a:pPr lvl="2" eaLnBrk="1" hangingPunct="1"/>
            <a:r>
              <a:rPr lang="en-US" altLang="en-US" sz="3200">
                <a:latin typeface="Times New Roman" panose="02020603050405020304" pitchFamily="18" charset="0"/>
                <a:cs typeface="Times New Roman" panose="02020603050405020304" pitchFamily="18" charset="0"/>
              </a:rPr>
              <a:t>Vegetarianism, lactose intolerance, milk allergy</a:t>
            </a:r>
          </a:p>
          <a:p>
            <a:pPr lvl="1" eaLnBrk="1" hangingPunct="1"/>
            <a:r>
              <a:rPr lang="en-US" altLang="en-US" sz="3200">
                <a:latin typeface="Times New Roman" panose="02020603050405020304" pitchFamily="18" charset="0"/>
                <a:cs typeface="Times New Roman" panose="02020603050405020304" pitchFamily="18" charset="0"/>
              </a:rPr>
              <a:t>Body unable to absorb needed vitamin D</a:t>
            </a:r>
          </a:p>
          <a:p>
            <a:pPr lvl="1" eaLnBrk="1" hangingPunct="1"/>
            <a:r>
              <a:rPr lang="en-US" altLang="en-US" sz="3200">
                <a:latin typeface="Times New Roman" panose="02020603050405020304" pitchFamily="18" charset="0"/>
                <a:cs typeface="Times New Roman" panose="02020603050405020304" pitchFamily="18" charset="0"/>
              </a:rPr>
              <a:t>Limited exposure to sunlight</a:t>
            </a:r>
          </a:p>
          <a:p>
            <a:endParaRPr lang="en-US" altLang="en-US"/>
          </a:p>
        </p:txBody>
      </p:sp>
      <p:sp>
        <p:nvSpPr>
          <p:cNvPr id="70660" name="Date Placeholder 3">
            <a:extLst>
              <a:ext uri="{FF2B5EF4-FFF2-40B4-BE49-F238E27FC236}">
                <a16:creationId xmlns:a16="http://schemas.microsoft.com/office/drawing/2014/main" id="{E780572C-F57A-48FF-B0DB-2D0A7A6F9BE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8DA691E0-F757-497A-B3B3-4016F920CCC5}" type="datetime2">
              <a:rPr lang="en-US" altLang="en-US" sz="1400" smtClean="0"/>
              <a:pPr>
                <a:spcBef>
                  <a:spcPct val="0"/>
                </a:spcBef>
                <a:buClrTx/>
                <a:buFontTx/>
                <a:buNone/>
              </a:pPr>
              <a:t>Thursday, September 3, 2020</a:t>
            </a:fld>
            <a:endParaRPr lang="en-US" altLang="en-US" sz="1400"/>
          </a:p>
        </p:txBody>
      </p:sp>
      <p:sp>
        <p:nvSpPr>
          <p:cNvPr id="70661" name="Footer Placeholder 4">
            <a:extLst>
              <a:ext uri="{FF2B5EF4-FFF2-40B4-BE49-F238E27FC236}">
                <a16:creationId xmlns:a16="http://schemas.microsoft.com/office/drawing/2014/main" id="{214FC5C3-D48A-41A3-80F5-9D755D4F5C1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pt-BR" altLang="en-US" sz="1400"/>
          </a:p>
        </p:txBody>
      </p:sp>
      <p:sp>
        <p:nvSpPr>
          <p:cNvPr id="70662" name="Slide Number Placeholder 2">
            <a:extLst>
              <a:ext uri="{FF2B5EF4-FFF2-40B4-BE49-F238E27FC236}">
                <a16:creationId xmlns:a16="http://schemas.microsoft.com/office/drawing/2014/main" id="{6BB69036-E2E2-4F25-84D0-0837E4A0DD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893F19B6-7F6B-41A9-A144-DA0C154EFA1B}" type="slidenum">
              <a:rPr lang="en-US" altLang="en-US" sz="1400">
                <a:solidFill>
                  <a:schemeClr val="bg1"/>
                </a:solidFill>
              </a:rPr>
              <a:pPr>
                <a:spcBef>
                  <a:spcPct val="0"/>
                </a:spcBef>
                <a:buClrTx/>
                <a:buFontTx/>
                <a:buNone/>
              </a:pPr>
              <a:t>65</a:t>
            </a:fld>
            <a:endParaRPr lang="en-US" altLang="en-US" sz="1400">
              <a:solidFill>
                <a:schemeClr val="bg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F8A76F39-E0CE-467F-9C9F-72285D99AA63}"/>
              </a:ext>
            </a:extLst>
          </p:cNvPr>
          <p:cNvSpPr>
            <a:spLocks noGrp="1"/>
          </p:cNvSpPr>
          <p:nvPr>
            <p:ph type="title"/>
          </p:nvPr>
        </p:nvSpPr>
        <p:spPr/>
        <p:txBody>
          <a:bodyPr/>
          <a:lstStyle/>
          <a:p>
            <a:endParaRPr lang="en-US" altLang="en-US"/>
          </a:p>
        </p:txBody>
      </p:sp>
      <p:sp>
        <p:nvSpPr>
          <p:cNvPr id="71683" name="Content Placeholder 2">
            <a:extLst>
              <a:ext uri="{FF2B5EF4-FFF2-40B4-BE49-F238E27FC236}">
                <a16:creationId xmlns:a16="http://schemas.microsoft.com/office/drawing/2014/main" id="{7729386D-02FD-4356-9B60-62FEBE5E766C}"/>
              </a:ext>
            </a:extLst>
          </p:cNvPr>
          <p:cNvSpPr>
            <a:spLocks noGrp="1"/>
          </p:cNvSpPr>
          <p:nvPr>
            <p:ph idx="1"/>
          </p:nvPr>
        </p:nvSpPr>
        <p:spPr/>
        <p:txBody>
          <a:bodyPr/>
          <a:lstStyle/>
          <a:p>
            <a:pPr eaLnBrk="1" hangingPunct="1"/>
            <a:r>
              <a:rPr lang="en-US" altLang="en-US">
                <a:latin typeface="Times New Roman" panose="02020603050405020304" pitchFamily="18" charset="0"/>
                <a:cs typeface="Times New Roman" panose="02020603050405020304" pitchFamily="18" charset="0"/>
              </a:rPr>
              <a:t>Vitamin D</a:t>
            </a:r>
          </a:p>
          <a:p>
            <a:pPr eaLnBrk="1" hangingPunct="1"/>
            <a:r>
              <a:rPr lang="en-US" altLang="en-US" b="1">
                <a:latin typeface="Times New Roman" panose="02020603050405020304" pitchFamily="18" charset="0"/>
                <a:cs typeface="Times New Roman" panose="02020603050405020304" pitchFamily="18" charset="0"/>
              </a:rPr>
              <a:t>Deficiencies:  </a:t>
            </a:r>
            <a:r>
              <a:rPr lang="en-US" altLang="en-US" u="sng">
                <a:latin typeface="Times New Roman" panose="02020603050405020304" pitchFamily="18" charset="0"/>
                <a:cs typeface="Times New Roman" panose="02020603050405020304" pitchFamily="18" charset="0"/>
              </a:rPr>
              <a:t>rickets</a:t>
            </a:r>
            <a:r>
              <a:rPr lang="en-US" altLang="en-US">
                <a:latin typeface="Times New Roman" panose="02020603050405020304" pitchFamily="18" charset="0"/>
                <a:cs typeface="Times New Roman" panose="02020603050405020304" pitchFamily="18" charset="0"/>
              </a:rPr>
              <a:t> (children), </a:t>
            </a:r>
            <a:r>
              <a:rPr lang="en-US" altLang="en-US" u="sng">
                <a:latin typeface="Times New Roman" panose="02020603050405020304" pitchFamily="18" charset="0"/>
                <a:cs typeface="Times New Roman" panose="02020603050405020304" pitchFamily="18" charset="0"/>
              </a:rPr>
              <a:t>osteomalacia</a:t>
            </a:r>
            <a:r>
              <a:rPr lang="en-US" altLang="en-US">
                <a:latin typeface="Times New Roman" panose="02020603050405020304" pitchFamily="18" charset="0"/>
                <a:cs typeface="Times New Roman" panose="02020603050405020304" pitchFamily="18" charset="0"/>
              </a:rPr>
              <a:t> (adults).  What are some of the causes of deficiencies?</a:t>
            </a:r>
          </a:p>
          <a:p>
            <a:pPr lvl="1" eaLnBrk="1" hangingPunct="1"/>
            <a:r>
              <a:rPr lang="en-US" altLang="en-US" sz="3200">
                <a:latin typeface="Times New Roman" panose="02020603050405020304" pitchFamily="18" charset="0"/>
                <a:cs typeface="Times New Roman" panose="02020603050405020304" pitchFamily="18" charset="0"/>
              </a:rPr>
              <a:t>Toxicities (5X DRI)</a:t>
            </a:r>
          </a:p>
          <a:p>
            <a:pPr lvl="2" eaLnBrk="1" hangingPunct="1"/>
            <a:r>
              <a:rPr lang="en-US" altLang="en-US" sz="3200">
                <a:latin typeface="Times New Roman" panose="02020603050405020304" pitchFamily="18" charset="0"/>
                <a:cs typeface="Times New Roman" panose="02020603050405020304" pitchFamily="18" charset="0"/>
              </a:rPr>
              <a:t>Loss of calcium from bone and deposition in soft tissues.</a:t>
            </a:r>
          </a:p>
          <a:p>
            <a:pPr lvl="2" eaLnBrk="1" hangingPunct="1"/>
            <a:r>
              <a:rPr lang="en-US" altLang="en-US" sz="3200">
                <a:latin typeface="Times New Roman" panose="02020603050405020304" pitchFamily="18" charset="0"/>
                <a:cs typeface="Times New Roman" panose="02020603050405020304" pitchFamily="18" charset="0"/>
              </a:rPr>
              <a:t>Loss of appetite, nausea and vomiting, psychological depression.</a:t>
            </a:r>
          </a:p>
          <a:p>
            <a:endParaRPr lang="en-US" altLang="en-US"/>
          </a:p>
        </p:txBody>
      </p:sp>
      <p:sp>
        <p:nvSpPr>
          <p:cNvPr id="71684" name="Date Placeholder 3">
            <a:extLst>
              <a:ext uri="{FF2B5EF4-FFF2-40B4-BE49-F238E27FC236}">
                <a16:creationId xmlns:a16="http://schemas.microsoft.com/office/drawing/2014/main" id="{10A78968-08A6-4D21-9D1B-4BDDE17FC7F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7F4EEA7-EFB0-4461-A781-A85CF9B8706A}" type="datetime2">
              <a:rPr lang="en-US" altLang="en-US" sz="1400" smtClean="0"/>
              <a:pPr>
                <a:spcBef>
                  <a:spcPct val="0"/>
                </a:spcBef>
                <a:buClrTx/>
                <a:buFontTx/>
                <a:buNone/>
              </a:pPr>
              <a:t>Thursday, September 3, 2020</a:t>
            </a:fld>
            <a:endParaRPr lang="en-US" altLang="en-US" sz="1400"/>
          </a:p>
        </p:txBody>
      </p:sp>
      <p:sp>
        <p:nvSpPr>
          <p:cNvPr id="71685" name="Footer Placeholder 4">
            <a:extLst>
              <a:ext uri="{FF2B5EF4-FFF2-40B4-BE49-F238E27FC236}">
                <a16:creationId xmlns:a16="http://schemas.microsoft.com/office/drawing/2014/main" id="{A57BA217-80B3-4EB7-810C-C181A29797C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pt-BR" altLang="en-US" sz="1400"/>
          </a:p>
        </p:txBody>
      </p:sp>
      <p:sp>
        <p:nvSpPr>
          <p:cNvPr id="71686" name="Slide Number Placeholder 1">
            <a:extLst>
              <a:ext uri="{FF2B5EF4-FFF2-40B4-BE49-F238E27FC236}">
                <a16:creationId xmlns:a16="http://schemas.microsoft.com/office/drawing/2014/main" id="{22329D3A-E52D-4FED-AA46-F2A7631A723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4EF1F14E-EAEB-4639-9A8D-527278E16239}" type="slidenum">
              <a:rPr lang="en-US" altLang="en-US" sz="1400">
                <a:solidFill>
                  <a:schemeClr val="bg1"/>
                </a:solidFill>
              </a:rPr>
              <a:pPr>
                <a:spcBef>
                  <a:spcPct val="0"/>
                </a:spcBef>
                <a:buClrTx/>
                <a:buFontTx/>
                <a:buNone/>
              </a:pPr>
              <a:t>66</a:t>
            </a:fld>
            <a:endParaRPr lang="en-US" altLang="en-US" sz="1400">
              <a:solidFill>
                <a:schemeClr val="bg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0124DBC3-1966-477F-BAD3-8746920E51DB}"/>
              </a:ext>
            </a:extLst>
          </p:cNvPr>
          <p:cNvSpPr>
            <a:spLocks noGrp="1"/>
          </p:cNvSpPr>
          <p:nvPr>
            <p:ph type="title"/>
          </p:nvPr>
        </p:nvSpPr>
        <p:spPr/>
        <p:txBody>
          <a:bodyPr/>
          <a:lstStyle/>
          <a:p>
            <a:endParaRPr lang="en-US" altLang="en-US"/>
          </a:p>
        </p:txBody>
      </p:sp>
      <p:sp>
        <p:nvSpPr>
          <p:cNvPr id="72707" name="Date Placeholder 3">
            <a:extLst>
              <a:ext uri="{FF2B5EF4-FFF2-40B4-BE49-F238E27FC236}">
                <a16:creationId xmlns:a16="http://schemas.microsoft.com/office/drawing/2014/main" id="{6F68428B-F5DD-4C2A-B3F6-894A4930FD9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640EDBAB-F0DA-4A91-B6FE-70E1A515DE0C}" type="datetime2">
              <a:rPr lang="en-US" altLang="en-US" sz="1400" smtClean="0"/>
              <a:pPr>
                <a:spcBef>
                  <a:spcPct val="0"/>
                </a:spcBef>
                <a:buClrTx/>
                <a:buFontTx/>
                <a:buNone/>
              </a:pPr>
              <a:t>Thursday, September 3, 2020</a:t>
            </a:fld>
            <a:endParaRPr lang="en-US" altLang="en-US" sz="1400"/>
          </a:p>
        </p:txBody>
      </p:sp>
      <p:sp>
        <p:nvSpPr>
          <p:cNvPr id="72708" name="Footer Placeholder 4">
            <a:extLst>
              <a:ext uri="{FF2B5EF4-FFF2-40B4-BE49-F238E27FC236}">
                <a16:creationId xmlns:a16="http://schemas.microsoft.com/office/drawing/2014/main" id="{91151D7A-AF11-4442-98D6-105F7DE2F434}"/>
              </a:ext>
            </a:extLst>
          </p:cNvPr>
          <p:cNvSpPr>
            <a:spLocks noGrp="1"/>
          </p:cNvSpPr>
          <p:nvPr>
            <p:ph type="ftr" sz="quarter" idx="11"/>
          </p:nvPr>
        </p:nvSpPr>
        <p:spPr>
          <a:xfrm>
            <a:off x="2590800" y="6477000"/>
            <a:ext cx="2895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r>
              <a:rPr lang="pt-BR" altLang="en-US" sz="1400"/>
              <a:t>DEUS OENDO Lecturer KMTC</a:t>
            </a:r>
            <a:endParaRPr lang="en-US" altLang="en-US" sz="1400"/>
          </a:p>
        </p:txBody>
      </p:sp>
      <p:pic>
        <p:nvPicPr>
          <p:cNvPr id="72709" name="Picture1" descr="0705a">
            <a:extLst>
              <a:ext uri="{FF2B5EF4-FFF2-40B4-BE49-F238E27FC236}">
                <a16:creationId xmlns:a16="http://schemas.microsoft.com/office/drawing/2014/main" id="{953F4920-B851-41EA-98C7-4115B23A29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22538" y="1447800"/>
            <a:ext cx="2955925" cy="4724400"/>
          </a:xfrm>
          <a:noFill/>
        </p:spPr>
      </p:pic>
      <p:sp>
        <p:nvSpPr>
          <p:cNvPr id="72710" name="Rectangle 6">
            <a:extLst>
              <a:ext uri="{FF2B5EF4-FFF2-40B4-BE49-F238E27FC236}">
                <a16:creationId xmlns:a16="http://schemas.microsoft.com/office/drawing/2014/main" id="{FCE7A99E-47E6-4C8A-BCFB-4D30B37BA6A0}"/>
              </a:ext>
            </a:extLst>
          </p:cNvPr>
          <p:cNvSpPr>
            <a:spLocks noChangeArrowheads="1"/>
          </p:cNvSpPr>
          <p:nvPr/>
        </p:nvSpPr>
        <p:spPr bwMode="auto">
          <a:xfrm>
            <a:off x="304800" y="4876800"/>
            <a:ext cx="2057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a:t>Bowed legs – Characteristic of rickets</a:t>
            </a:r>
          </a:p>
        </p:txBody>
      </p:sp>
      <p:sp>
        <p:nvSpPr>
          <p:cNvPr id="72711" name="Slide Number Placeholder 1">
            <a:extLst>
              <a:ext uri="{FF2B5EF4-FFF2-40B4-BE49-F238E27FC236}">
                <a16:creationId xmlns:a16="http://schemas.microsoft.com/office/drawing/2014/main" id="{E0E17F08-B19B-49BD-8F43-DE3B9C1A04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E388EB0-01FA-4222-A43D-021CD4A93C1F}" type="slidenum">
              <a:rPr lang="en-US" altLang="en-US" sz="1400">
                <a:solidFill>
                  <a:schemeClr val="bg1"/>
                </a:solidFill>
              </a:rPr>
              <a:pPr>
                <a:spcBef>
                  <a:spcPct val="0"/>
                </a:spcBef>
                <a:buClrTx/>
                <a:buFontTx/>
                <a:buNone/>
              </a:pPr>
              <a:t>67</a:t>
            </a:fld>
            <a:endParaRPr lang="en-US" altLang="en-US" sz="1400">
              <a:solidFill>
                <a:schemeClr val="bg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F7359660-EED5-48D8-B5A7-9F78B5052EB1}"/>
              </a:ext>
            </a:extLst>
          </p:cNvPr>
          <p:cNvSpPr>
            <a:spLocks noGrp="1"/>
          </p:cNvSpPr>
          <p:nvPr>
            <p:ph type="title"/>
          </p:nvPr>
        </p:nvSpPr>
        <p:spPr/>
        <p:txBody>
          <a:bodyPr/>
          <a:lstStyle/>
          <a:p>
            <a:endParaRPr lang="en-US" altLang="en-US"/>
          </a:p>
        </p:txBody>
      </p:sp>
      <p:sp>
        <p:nvSpPr>
          <p:cNvPr id="73731" name="Date Placeholder 3">
            <a:extLst>
              <a:ext uri="{FF2B5EF4-FFF2-40B4-BE49-F238E27FC236}">
                <a16:creationId xmlns:a16="http://schemas.microsoft.com/office/drawing/2014/main" id="{0CEB8CC5-4D3D-4013-8A8A-755A03BF6FF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679A3235-BD73-46B1-AAE7-5149EB035A65}" type="datetime2">
              <a:rPr lang="en-US" altLang="en-US" sz="1400" smtClean="0"/>
              <a:pPr>
                <a:spcBef>
                  <a:spcPct val="0"/>
                </a:spcBef>
                <a:buClrTx/>
                <a:buFontTx/>
                <a:buNone/>
              </a:pPr>
              <a:t>Thursday, September 3, 2020</a:t>
            </a:fld>
            <a:endParaRPr lang="en-US" altLang="en-US" sz="1400"/>
          </a:p>
        </p:txBody>
      </p:sp>
      <p:sp>
        <p:nvSpPr>
          <p:cNvPr id="73732" name="Footer Placeholder 4">
            <a:extLst>
              <a:ext uri="{FF2B5EF4-FFF2-40B4-BE49-F238E27FC236}">
                <a16:creationId xmlns:a16="http://schemas.microsoft.com/office/drawing/2014/main" id="{BD2DE0BC-441B-4603-8CF8-FF0C2199835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r>
              <a:rPr lang="pt-BR" altLang="en-US" sz="1400"/>
              <a:t>DEUS OENDO Lecturer KMTC</a:t>
            </a:r>
            <a:endParaRPr lang="en-US" altLang="en-US" sz="1400"/>
          </a:p>
        </p:txBody>
      </p:sp>
      <p:pic>
        <p:nvPicPr>
          <p:cNvPr id="73733" name="Picture1" descr="0705b">
            <a:extLst>
              <a:ext uri="{FF2B5EF4-FFF2-40B4-BE49-F238E27FC236}">
                <a16:creationId xmlns:a16="http://schemas.microsoft.com/office/drawing/2014/main" id="{DEC74DC1-05D0-424B-BEE2-9BEEF03C1A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447800"/>
            <a:ext cx="7543800" cy="4724400"/>
          </a:xfrm>
          <a:noFill/>
        </p:spPr>
      </p:pic>
      <p:sp>
        <p:nvSpPr>
          <p:cNvPr id="73734" name="Slide Number Placeholder 1">
            <a:extLst>
              <a:ext uri="{FF2B5EF4-FFF2-40B4-BE49-F238E27FC236}">
                <a16:creationId xmlns:a16="http://schemas.microsoft.com/office/drawing/2014/main" id="{08A02CAB-294C-4B8B-950E-323E8D7950F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74ECECD6-ACFC-4CCA-96DE-59898D76FC26}" type="slidenum">
              <a:rPr lang="en-US" altLang="en-US" sz="1400">
                <a:solidFill>
                  <a:schemeClr val="bg1"/>
                </a:solidFill>
              </a:rPr>
              <a:pPr>
                <a:spcBef>
                  <a:spcPct val="0"/>
                </a:spcBef>
                <a:buClrTx/>
                <a:buFontTx/>
                <a:buNone/>
              </a:pPr>
              <a:t>68</a:t>
            </a:fld>
            <a:endParaRPr lang="en-US" altLang="en-US" sz="1400">
              <a:solidFill>
                <a:schemeClr val="bg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0D8E192A-1014-47A6-9D7A-7BFDC4CBAECD}"/>
              </a:ext>
            </a:extLst>
          </p:cNvPr>
          <p:cNvSpPr>
            <a:spLocks noGrp="1"/>
          </p:cNvSpPr>
          <p:nvPr>
            <p:ph type="title"/>
          </p:nvPr>
        </p:nvSpPr>
        <p:spPr/>
        <p:txBody>
          <a:bodyPr/>
          <a:lstStyle/>
          <a:p>
            <a:endParaRPr lang="en-US" altLang="en-US"/>
          </a:p>
        </p:txBody>
      </p:sp>
      <p:sp>
        <p:nvSpPr>
          <p:cNvPr id="74755" name="Content Placeholder 2">
            <a:extLst>
              <a:ext uri="{FF2B5EF4-FFF2-40B4-BE49-F238E27FC236}">
                <a16:creationId xmlns:a16="http://schemas.microsoft.com/office/drawing/2014/main" id="{07D95E18-3C16-455C-817E-4E0622D1105A}"/>
              </a:ext>
            </a:extLst>
          </p:cNvPr>
          <p:cNvSpPr>
            <a:spLocks noGrp="1"/>
          </p:cNvSpPr>
          <p:nvPr>
            <p:ph idx="1"/>
          </p:nvPr>
        </p:nvSpPr>
        <p:spPr>
          <a:xfrm>
            <a:off x="533400" y="1524000"/>
            <a:ext cx="7696200" cy="4724400"/>
          </a:xfrm>
        </p:spPr>
        <p:txBody>
          <a:bodyPr/>
          <a:lstStyle/>
          <a:p>
            <a:endParaRPr lang="en-US" altLang="en-US"/>
          </a:p>
          <a:p>
            <a:endParaRPr lang="en-US" altLang="en-US"/>
          </a:p>
        </p:txBody>
      </p:sp>
      <p:sp>
        <p:nvSpPr>
          <p:cNvPr id="74756" name="Date Placeholder 3">
            <a:extLst>
              <a:ext uri="{FF2B5EF4-FFF2-40B4-BE49-F238E27FC236}">
                <a16:creationId xmlns:a16="http://schemas.microsoft.com/office/drawing/2014/main" id="{93714B78-E1C1-4324-AE42-04EAEEAB6C5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3C724EF4-5B1A-470D-B973-EE1C697BC0C6}" type="datetime2">
              <a:rPr lang="en-US" altLang="en-US" sz="1400" smtClean="0"/>
              <a:pPr>
                <a:spcBef>
                  <a:spcPct val="0"/>
                </a:spcBef>
                <a:buClrTx/>
                <a:buFontTx/>
                <a:buNone/>
              </a:pPr>
              <a:t>Thursday, September 3, 2020</a:t>
            </a:fld>
            <a:endParaRPr lang="en-US" altLang="en-US" sz="1400"/>
          </a:p>
        </p:txBody>
      </p:sp>
      <p:sp>
        <p:nvSpPr>
          <p:cNvPr id="74757" name="Footer Placeholder 4">
            <a:extLst>
              <a:ext uri="{FF2B5EF4-FFF2-40B4-BE49-F238E27FC236}">
                <a16:creationId xmlns:a16="http://schemas.microsoft.com/office/drawing/2014/main" id="{0D84A569-C702-4F64-AA77-9FA45B9FD05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r>
              <a:rPr lang="pt-BR" altLang="en-US" sz="1400"/>
              <a:t>DEUS OENDO Lecturer KMTC</a:t>
            </a:r>
            <a:endParaRPr lang="en-US" altLang="en-US" sz="1400"/>
          </a:p>
        </p:txBody>
      </p:sp>
      <p:pic>
        <p:nvPicPr>
          <p:cNvPr id="74758" name="Content Placeholder 3" descr="osteoporosis.jpg">
            <a:extLst>
              <a:ext uri="{FF2B5EF4-FFF2-40B4-BE49-F238E27FC236}">
                <a16:creationId xmlns:a16="http://schemas.microsoft.com/office/drawing/2014/main" id="{7DF09C7C-ACEE-412F-821A-5A6CC06540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667000"/>
            <a:ext cx="5957888"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9" name="Slide Number Placeholder 1">
            <a:extLst>
              <a:ext uri="{FF2B5EF4-FFF2-40B4-BE49-F238E27FC236}">
                <a16:creationId xmlns:a16="http://schemas.microsoft.com/office/drawing/2014/main" id="{E7198F04-B73A-47DC-8FF8-52F1CF5CF8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6A5352E6-196F-428A-9953-E013A52B45D6}" type="slidenum">
              <a:rPr lang="en-US" altLang="en-US" sz="1400">
                <a:solidFill>
                  <a:schemeClr val="bg1"/>
                </a:solidFill>
              </a:rPr>
              <a:pPr>
                <a:spcBef>
                  <a:spcPct val="0"/>
                </a:spcBef>
                <a:buClrTx/>
                <a:buFontTx/>
                <a:buNone/>
              </a:pPr>
              <a:t>69</a:t>
            </a:fld>
            <a:endParaRPr lang="en-US" altLang="en-US" sz="14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EF33097-B566-4F83-9F90-1073AFE2C81E}"/>
              </a:ext>
            </a:extLst>
          </p:cNvPr>
          <p:cNvSpPr>
            <a:spLocks noGrp="1"/>
          </p:cNvSpPr>
          <p:nvPr>
            <p:ph type="title"/>
          </p:nvPr>
        </p:nvSpPr>
        <p:spPr/>
        <p:txBody>
          <a:bodyPr/>
          <a:lstStyle/>
          <a:p>
            <a:r>
              <a:rPr lang="en-US" altLang="en-US"/>
              <a:t>Definitions</a:t>
            </a:r>
          </a:p>
        </p:txBody>
      </p:sp>
      <p:sp>
        <p:nvSpPr>
          <p:cNvPr id="3" name="Content Placeholder 2">
            <a:extLst>
              <a:ext uri="{FF2B5EF4-FFF2-40B4-BE49-F238E27FC236}">
                <a16:creationId xmlns:a16="http://schemas.microsoft.com/office/drawing/2014/main" id="{C68F596B-E23E-4E61-B978-6C6889825936}"/>
              </a:ext>
            </a:extLst>
          </p:cNvPr>
          <p:cNvSpPr>
            <a:spLocks noGrp="1"/>
          </p:cNvSpPr>
          <p:nvPr>
            <p:ph idx="1"/>
          </p:nvPr>
        </p:nvSpPr>
        <p:spPr/>
        <p:txBody>
          <a:bodyPr/>
          <a:lstStyle/>
          <a:p>
            <a:pPr eaLnBrk="1" hangingPunct="1">
              <a:defRPr/>
            </a:pPr>
            <a:r>
              <a:rPr lang="en-US"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NUTRITION</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is the sum total of the processes involved in the taking in and the utilization of food substances by which growth, repair and maintenance of the body are accomplished. </a:t>
            </a:r>
          </a:p>
          <a:p>
            <a:pPr eaLnBrk="1" hangingPunct="1">
              <a:defRPr/>
            </a:pPr>
            <a:r>
              <a:rPr lang="en-US" dirty="0">
                <a:latin typeface="Times New Roman" panose="02020603050405020304" pitchFamily="18" charset="0"/>
                <a:cs typeface="Times New Roman" panose="02020603050405020304" pitchFamily="18" charset="0"/>
              </a:rPr>
              <a:t>It involves ingestion, digestion, absorption and assimilation</a:t>
            </a:r>
          </a:p>
        </p:txBody>
      </p:sp>
      <p:sp>
        <p:nvSpPr>
          <p:cNvPr id="11268" name="Date Placeholder 3">
            <a:extLst>
              <a:ext uri="{FF2B5EF4-FFF2-40B4-BE49-F238E27FC236}">
                <a16:creationId xmlns:a16="http://schemas.microsoft.com/office/drawing/2014/main" id="{A28EE84A-59B4-4004-AFC7-F2655F013B9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9DD7499-3959-43C1-B7F8-8AD6FF93A1E7}" type="datetime2">
              <a:rPr lang="en-US" altLang="en-US" sz="1400" smtClean="0"/>
              <a:pPr>
                <a:spcBef>
                  <a:spcPct val="0"/>
                </a:spcBef>
                <a:buClrTx/>
                <a:buFontTx/>
                <a:buNone/>
              </a:pPr>
              <a:t>Thursday, September 3, 2020</a:t>
            </a:fld>
            <a:endParaRPr lang="en-US" altLang="en-US" sz="1400"/>
          </a:p>
        </p:txBody>
      </p:sp>
      <p:sp>
        <p:nvSpPr>
          <p:cNvPr id="11269" name="Footer Placeholder 4">
            <a:extLst>
              <a:ext uri="{FF2B5EF4-FFF2-40B4-BE49-F238E27FC236}">
                <a16:creationId xmlns:a16="http://schemas.microsoft.com/office/drawing/2014/main" id="{65105DBC-0BD1-4A00-90C7-2310B03D7E9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1270" name="Slide Number Placeholder 1">
            <a:extLst>
              <a:ext uri="{FF2B5EF4-FFF2-40B4-BE49-F238E27FC236}">
                <a16:creationId xmlns:a16="http://schemas.microsoft.com/office/drawing/2014/main" id="{4FE4FEDF-85F6-46B7-BDDC-D3D4283A3E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64995BC6-31AA-436A-B7C8-5F61A43E1736}" type="slidenum">
              <a:rPr lang="en-US" altLang="en-US" sz="1400">
                <a:solidFill>
                  <a:schemeClr val="bg1"/>
                </a:solidFill>
              </a:rPr>
              <a:pPr>
                <a:spcBef>
                  <a:spcPct val="0"/>
                </a:spcBef>
                <a:buClrTx/>
                <a:buFontTx/>
                <a:buNone/>
              </a:pPr>
              <a:t>7</a:t>
            </a:fld>
            <a:endParaRPr lang="en-US" altLang="en-US" sz="1400">
              <a:solidFill>
                <a:schemeClr val="bg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094394EF-DD26-48D1-86C0-D555EDC4D318}"/>
              </a:ext>
            </a:extLst>
          </p:cNvPr>
          <p:cNvSpPr>
            <a:spLocks noGrp="1"/>
          </p:cNvSpPr>
          <p:nvPr>
            <p:ph type="title"/>
          </p:nvPr>
        </p:nvSpPr>
        <p:spPr/>
        <p:txBody>
          <a:bodyPr/>
          <a:lstStyle/>
          <a:p>
            <a:endParaRPr lang="en-US" altLang="en-US"/>
          </a:p>
        </p:txBody>
      </p:sp>
      <p:sp>
        <p:nvSpPr>
          <p:cNvPr id="75779" name="Date Placeholder 3">
            <a:extLst>
              <a:ext uri="{FF2B5EF4-FFF2-40B4-BE49-F238E27FC236}">
                <a16:creationId xmlns:a16="http://schemas.microsoft.com/office/drawing/2014/main" id="{EF4F9BBE-A582-441B-B8CD-E23A9CDB910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8340B9C6-9DD9-47FD-A240-D42387CEC14A}" type="datetime2">
              <a:rPr lang="en-US" altLang="en-US" sz="1400" smtClean="0"/>
              <a:pPr>
                <a:spcBef>
                  <a:spcPct val="0"/>
                </a:spcBef>
                <a:buClrTx/>
                <a:buFontTx/>
                <a:buNone/>
              </a:pPr>
              <a:t>Thursday, September 3, 2020</a:t>
            </a:fld>
            <a:endParaRPr lang="en-US" altLang="en-US" sz="1400"/>
          </a:p>
        </p:txBody>
      </p:sp>
      <p:sp>
        <p:nvSpPr>
          <p:cNvPr id="75780" name="Footer Placeholder 4">
            <a:extLst>
              <a:ext uri="{FF2B5EF4-FFF2-40B4-BE49-F238E27FC236}">
                <a16:creationId xmlns:a16="http://schemas.microsoft.com/office/drawing/2014/main" id="{A6DC2541-14BD-4EC6-BA22-C6D3BBCD858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r>
              <a:rPr lang="pt-BR" altLang="en-US" sz="1400"/>
              <a:t>DEUS OENDO Lecturer KMTC</a:t>
            </a:r>
            <a:endParaRPr lang="en-US" altLang="en-US" sz="1400"/>
          </a:p>
        </p:txBody>
      </p:sp>
      <p:pic>
        <p:nvPicPr>
          <p:cNvPr id="75781" name="Picture1" descr="07snap2">
            <a:extLst>
              <a:ext uri="{FF2B5EF4-FFF2-40B4-BE49-F238E27FC236}">
                <a16:creationId xmlns:a16="http://schemas.microsoft.com/office/drawing/2014/main" id="{30125E44-602C-42A4-BCB2-0D406E2546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143000"/>
            <a:ext cx="8610600" cy="5334000"/>
          </a:xfrm>
          <a:noFill/>
        </p:spPr>
      </p:pic>
      <p:sp>
        <p:nvSpPr>
          <p:cNvPr id="75782" name="Slide Number Placeholder 1">
            <a:extLst>
              <a:ext uri="{FF2B5EF4-FFF2-40B4-BE49-F238E27FC236}">
                <a16:creationId xmlns:a16="http://schemas.microsoft.com/office/drawing/2014/main" id="{4850EBF5-779F-4EF2-900E-80983BE72D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2283A00D-5AC3-4F50-95A5-BD8F685ABD7D}" type="slidenum">
              <a:rPr lang="en-US" altLang="en-US" sz="1400">
                <a:solidFill>
                  <a:schemeClr val="bg1"/>
                </a:solidFill>
              </a:rPr>
              <a:pPr>
                <a:spcBef>
                  <a:spcPct val="0"/>
                </a:spcBef>
                <a:buClrTx/>
                <a:buFontTx/>
                <a:buNone/>
              </a:pPr>
              <a:t>70</a:t>
            </a:fld>
            <a:endParaRPr lang="en-US" altLang="en-US" sz="1400">
              <a:solidFill>
                <a:schemeClr val="bg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203C-B017-4624-8FFA-371BD6263ED6}"/>
              </a:ext>
            </a:extLst>
          </p:cNvPr>
          <p:cNvSpPr>
            <a:spLocks noGrp="1"/>
          </p:cNvSpPr>
          <p:nvPr>
            <p:ph type="title"/>
          </p:nvPr>
        </p:nvSpPr>
        <p:spPr/>
        <p:txBody>
          <a:bodyPr/>
          <a:lstStyle/>
          <a:p>
            <a:pPr>
              <a:defRPr/>
            </a:pPr>
            <a:r>
              <a:rPr lang="en-US" dirty="0">
                <a:solidFill>
                  <a:schemeClr val="tx2">
                    <a:satMod val="130000"/>
                  </a:schemeClr>
                </a:solidFill>
              </a:rPr>
              <a:t>Vitamin E</a:t>
            </a:r>
            <a:endParaRPr lang="en-US" dirty="0"/>
          </a:p>
        </p:txBody>
      </p:sp>
      <p:sp>
        <p:nvSpPr>
          <p:cNvPr id="76803" name="Content Placeholder 2">
            <a:extLst>
              <a:ext uri="{FF2B5EF4-FFF2-40B4-BE49-F238E27FC236}">
                <a16:creationId xmlns:a16="http://schemas.microsoft.com/office/drawing/2014/main" id="{37A6221E-9EEB-4A04-9446-CC444FFCB44A}"/>
              </a:ext>
            </a:extLst>
          </p:cNvPr>
          <p:cNvSpPr>
            <a:spLocks noGrp="1"/>
          </p:cNvSpPr>
          <p:nvPr>
            <p:ph idx="1"/>
          </p:nvPr>
        </p:nvSpPr>
        <p:spPr>
          <a:xfrm>
            <a:off x="152400" y="1143000"/>
            <a:ext cx="8305800" cy="5029200"/>
          </a:xfrm>
        </p:spPr>
        <p:txBody>
          <a:bodyPr/>
          <a:lstStyle/>
          <a:p>
            <a:pPr marL="365125" indent="-282575" eaLnBrk="1" hangingPunct="1">
              <a:buFont typeface="Wingdings 2" panose="05020102010507070707" pitchFamily="18" charset="2"/>
              <a:buChar char=""/>
            </a:pPr>
            <a:r>
              <a:rPr lang="en-US" altLang="en-US">
                <a:latin typeface="Times New Roman" panose="02020603050405020304" pitchFamily="18" charset="0"/>
                <a:cs typeface="Times New Roman" panose="02020603050405020304" pitchFamily="18" charset="0"/>
              </a:rPr>
              <a:t>Vitamin E – tocopherol, *alpha-, beta -, gamma-, and delta-</a:t>
            </a:r>
          </a:p>
          <a:p>
            <a:pPr marL="365125" indent="-282575" eaLnBrk="1" hangingPunct="1">
              <a:buFont typeface="Wingdings 2" panose="05020102010507070707" pitchFamily="18" charset="2"/>
              <a:buChar char=""/>
            </a:pPr>
            <a:r>
              <a:rPr lang="en-US" altLang="en-US" b="1">
                <a:latin typeface="Times New Roman" panose="02020603050405020304" pitchFamily="18" charset="0"/>
                <a:cs typeface="Times New Roman" panose="02020603050405020304" pitchFamily="18" charset="0"/>
              </a:rPr>
              <a:t>Functions</a:t>
            </a:r>
          </a:p>
          <a:p>
            <a:pPr marL="885825" lvl="2" eaLnBrk="1" hangingPunct="1">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Antioxidant (protects polyunsaturated fats)</a:t>
            </a:r>
          </a:p>
          <a:p>
            <a:pPr marL="885825" lvl="2" eaLnBrk="1" hangingPunct="1">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Prevention of damage to lungs, RBCs, WBCs (immunity), heart</a:t>
            </a:r>
          </a:p>
          <a:p>
            <a:pPr marL="885825" lvl="2" eaLnBrk="1" hangingPunct="1">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Necessary for normal nerve development</a:t>
            </a:r>
          </a:p>
          <a:p>
            <a:pPr marL="365125" indent="-282575" eaLnBrk="1" hangingPunct="1">
              <a:buFont typeface="Wingdings 2" panose="05020102010507070707" pitchFamily="18" charset="2"/>
              <a:buChar char=""/>
            </a:pPr>
            <a:r>
              <a:rPr lang="en-US" altLang="en-US">
                <a:latin typeface="Times New Roman" panose="02020603050405020304" pitchFamily="18" charset="0"/>
                <a:cs typeface="Times New Roman" panose="02020603050405020304" pitchFamily="18" charset="0"/>
              </a:rPr>
              <a:t>Important to red blood cells, muscles and other tissues</a:t>
            </a:r>
          </a:p>
        </p:txBody>
      </p:sp>
      <p:sp>
        <p:nvSpPr>
          <p:cNvPr id="76804" name="Date Placeholder 3">
            <a:extLst>
              <a:ext uri="{FF2B5EF4-FFF2-40B4-BE49-F238E27FC236}">
                <a16:creationId xmlns:a16="http://schemas.microsoft.com/office/drawing/2014/main" id="{4FF94EC3-91E3-4F6C-ADAF-27490207840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4C54A78F-553E-4FBC-B8EE-62BBEF78D1F7}" type="datetime2">
              <a:rPr lang="en-US" altLang="en-US" sz="1400" smtClean="0"/>
              <a:pPr>
                <a:spcBef>
                  <a:spcPct val="0"/>
                </a:spcBef>
                <a:buClrTx/>
                <a:buFontTx/>
                <a:buNone/>
              </a:pPr>
              <a:t>Thursday, September 3, 2020</a:t>
            </a:fld>
            <a:endParaRPr lang="en-US" altLang="en-US" sz="1400"/>
          </a:p>
        </p:txBody>
      </p:sp>
      <p:sp>
        <p:nvSpPr>
          <p:cNvPr id="76805" name="Footer Placeholder 4">
            <a:extLst>
              <a:ext uri="{FF2B5EF4-FFF2-40B4-BE49-F238E27FC236}">
                <a16:creationId xmlns:a16="http://schemas.microsoft.com/office/drawing/2014/main" id="{EB63BB02-A295-4D36-B51A-B7E754B30CC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r>
              <a:rPr lang="pt-BR" altLang="en-US" sz="1400"/>
              <a:t>DEUS OENDO Lecturer KMTC</a:t>
            </a:r>
            <a:endParaRPr lang="en-US" altLang="en-US" sz="1400"/>
          </a:p>
        </p:txBody>
      </p:sp>
      <p:sp>
        <p:nvSpPr>
          <p:cNvPr id="76806" name="Slide Number Placeholder 2">
            <a:extLst>
              <a:ext uri="{FF2B5EF4-FFF2-40B4-BE49-F238E27FC236}">
                <a16:creationId xmlns:a16="http://schemas.microsoft.com/office/drawing/2014/main" id="{20442C35-3E11-4B7E-8FC4-79951C653A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6773414-261F-4CEB-AA35-B3E136B1424D}" type="slidenum">
              <a:rPr lang="en-US" altLang="en-US" sz="1400">
                <a:solidFill>
                  <a:schemeClr val="bg1"/>
                </a:solidFill>
              </a:rPr>
              <a:pPr>
                <a:spcBef>
                  <a:spcPct val="0"/>
                </a:spcBef>
                <a:buClrTx/>
                <a:buFontTx/>
                <a:buNone/>
              </a:pPr>
              <a:t>71</a:t>
            </a:fld>
            <a:endParaRPr lang="en-US" altLang="en-US" sz="1400">
              <a:solidFill>
                <a:schemeClr val="bg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A1C59073-90BB-4177-98A2-9ED0F050D35D}"/>
              </a:ext>
            </a:extLst>
          </p:cNvPr>
          <p:cNvSpPr>
            <a:spLocks noGrp="1"/>
          </p:cNvSpPr>
          <p:nvPr>
            <p:ph type="title"/>
          </p:nvPr>
        </p:nvSpPr>
        <p:spPr/>
        <p:txBody>
          <a:bodyPr/>
          <a:lstStyle/>
          <a:p>
            <a:endParaRPr lang="en-US" altLang="en-US"/>
          </a:p>
        </p:txBody>
      </p:sp>
      <p:sp>
        <p:nvSpPr>
          <p:cNvPr id="77827" name="Content Placeholder 2">
            <a:extLst>
              <a:ext uri="{FF2B5EF4-FFF2-40B4-BE49-F238E27FC236}">
                <a16:creationId xmlns:a16="http://schemas.microsoft.com/office/drawing/2014/main" id="{4ABA9E8D-28B6-4FE4-B551-6175519401D9}"/>
              </a:ext>
            </a:extLst>
          </p:cNvPr>
          <p:cNvSpPr>
            <a:spLocks noGrp="1"/>
          </p:cNvSpPr>
          <p:nvPr>
            <p:ph idx="1"/>
          </p:nvPr>
        </p:nvSpPr>
        <p:spPr/>
        <p:txBody>
          <a:bodyPr/>
          <a:lstStyle/>
          <a:p>
            <a:pPr marL="365125" indent="-282575" eaLnBrk="1" hangingPunct="1">
              <a:buFont typeface="Wingdings 2" panose="05020102010507070707" pitchFamily="18" charset="2"/>
              <a:buChar char=""/>
            </a:pPr>
            <a:r>
              <a:rPr lang="en-US" altLang="en-US">
                <a:latin typeface="Times New Roman" panose="02020603050405020304" pitchFamily="18" charset="0"/>
                <a:cs typeface="Times New Roman" panose="02020603050405020304" pitchFamily="18" charset="0"/>
              </a:rPr>
              <a:t>Foods:</a:t>
            </a:r>
          </a:p>
          <a:p>
            <a:pPr marL="639763" lvl="1" indent="-236538" eaLnBrk="1" hangingPunct="1">
              <a:buFont typeface="Verdana" panose="020B0604030504040204" pitchFamily="34" charset="0"/>
              <a:buChar char="◦"/>
            </a:pPr>
            <a:r>
              <a:rPr lang="en-US" altLang="en-US" sz="3200">
                <a:latin typeface="Times New Roman" panose="02020603050405020304" pitchFamily="18" charset="0"/>
                <a:cs typeface="Times New Roman" panose="02020603050405020304" pitchFamily="18" charset="0"/>
              </a:rPr>
              <a:t>Vegetable oils, salad dressings, whole grain cereals, green leafy vegetables, nut</a:t>
            </a:r>
            <a:r>
              <a:rPr lang="en-US" altLang="en-US"/>
              <a:t>s,</a:t>
            </a:r>
          </a:p>
        </p:txBody>
      </p:sp>
      <p:sp>
        <p:nvSpPr>
          <p:cNvPr id="77828" name="Date Placeholder 3">
            <a:extLst>
              <a:ext uri="{FF2B5EF4-FFF2-40B4-BE49-F238E27FC236}">
                <a16:creationId xmlns:a16="http://schemas.microsoft.com/office/drawing/2014/main" id="{1DD1EF4D-1AC8-4F92-BD09-A66372C1B11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AFAE348-08F0-4652-B9D0-2114D1A7F3C6}" type="datetime2">
              <a:rPr lang="en-US" altLang="en-US" sz="1400" smtClean="0"/>
              <a:pPr>
                <a:spcBef>
                  <a:spcPct val="0"/>
                </a:spcBef>
                <a:buClrTx/>
                <a:buFontTx/>
                <a:buNone/>
              </a:pPr>
              <a:t>Thursday, September 3, 2020</a:t>
            </a:fld>
            <a:endParaRPr lang="en-US" altLang="en-US" sz="1400"/>
          </a:p>
        </p:txBody>
      </p:sp>
      <p:sp>
        <p:nvSpPr>
          <p:cNvPr id="77829" name="Footer Placeholder 4">
            <a:extLst>
              <a:ext uri="{FF2B5EF4-FFF2-40B4-BE49-F238E27FC236}">
                <a16:creationId xmlns:a16="http://schemas.microsoft.com/office/drawing/2014/main" id="{41B2D58B-C0CD-4121-A30A-848D0A8A198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pt-BR" altLang="en-US" sz="1400"/>
          </a:p>
        </p:txBody>
      </p:sp>
      <p:sp>
        <p:nvSpPr>
          <p:cNvPr id="77830" name="Slide Number Placeholder 1">
            <a:extLst>
              <a:ext uri="{FF2B5EF4-FFF2-40B4-BE49-F238E27FC236}">
                <a16:creationId xmlns:a16="http://schemas.microsoft.com/office/drawing/2014/main" id="{661BAF4D-C653-499E-AAF2-204D233A1C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449C40F4-0C95-400E-A073-54891941ECCB}" type="slidenum">
              <a:rPr lang="en-US" altLang="en-US" sz="1400">
                <a:solidFill>
                  <a:schemeClr val="bg1"/>
                </a:solidFill>
              </a:rPr>
              <a:pPr>
                <a:spcBef>
                  <a:spcPct val="0"/>
                </a:spcBef>
                <a:buClrTx/>
                <a:buFontTx/>
                <a:buNone/>
              </a:pPr>
              <a:t>72</a:t>
            </a:fld>
            <a:endParaRPr lang="en-US" altLang="en-US" sz="1400">
              <a:solidFill>
                <a:schemeClr val="bg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52C382B0-2CDD-4D3F-9C59-E0916F498180}"/>
              </a:ext>
            </a:extLst>
          </p:cNvPr>
          <p:cNvSpPr>
            <a:spLocks noGrp="1"/>
          </p:cNvSpPr>
          <p:nvPr>
            <p:ph type="title"/>
          </p:nvPr>
        </p:nvSpPr>
        <p:spPr/>
        <p:txBody>
          <a:bodyPr/>
          <a:lstStyle/>
          <a:p>
            <a:r>
              <a:rPr lang="en-US" altLang="en-US"/>
              <a:t>Water</a:t>
            </a:r>
          </a:p>
        </p:txBody>
      </p:sp>
      <p:sp>
        <p:nvSpPr>
          <p:cNvPr id="78851" name="Content Placeholder 2">
            <a:extLst>
              <a:ext uri="{FF2B5EF4-FFF2-40B4-BE49-F238E27FC236}">
                <a16:creationId xmlns:a16="http://schemas.microsoft.com/office/drawing/2014/main" id="{8F30E1C9-53A8-42A2-BF06-D9797DE03B5B}"/>
              </a:ext>
            </a:extLst>
          </p:cNvPr>
          <p:cNvSpPr>
            <a:spLocks noGrp="1"/>
          </p:cNvSpPr>
          <p:nvPr>
            <p:ph idx="1"/>
          </p:nvPr>
        </p:nvSpPr>
        <p:spPr/>
        <p:txBody>
          <a:bodyPr/>
          <a:lstStyle/>
          <a:p>
            <a:pPr eaLnBrk="1" hangingPunct="1"/>
            <a:r>
              <a:rPr lang="en-US" altLang="en-US"/>
              <a:t>Is composed of two hydrogens and one oxygen per molecule of water.</a:t>
            </a:r>
          </a:p>
          <a:p>
            <a:pPr eaLnBrk="1" hangingPunct="1"/>
            <a:r>
              <a:rPr lang="en-US" altLang="en-US"/>
              <a:t>Essential constituent of food and human body</a:t>
            </a:r>
          </a:p>
          <a:p>
            <a:endParaRPr lang="en-US" altLang="en-US"/>
          </a:p>
        </p:txBody>
      </p:sp>
      <p:sp>
        <p:nvSpPr>
          <p:cNvPr id="78852" name="Date Placeholder 3">
            <a:extLst>
              <a:ext uri="{FF2B5EF4-FFF2-40B4-BE49-F238E27FC236}">
                <a16:creationId xmlns:a16="http://schemas.microsoft.com/office/drawing/2014/main" id="{AB6B77E5-5430-4D3A-AA0B-9D408D19689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FD728F92-369A-4895-BCCC-D838B08FB492}" type="datetime2">
              <a:rPr lang="en-US" altLang="en-US" sz="1400" smtClean="0"/>
              <a:pPr>
                <a:spcBef>
                  <a:spcPct val="0"/>
                </a:spcBef>
                <a:buClrTx/>
                <a:buFontTx/>
                <a:buNone/>
              </a:pPr>
              <a:t>Thursday, September 3, 2020</a:t>
            </a:fld>
            <a:endParaRPr lang="en-US" altLang="en-US" sz="1400"/>
          </a:p>
        </p:txBody>
      </p:sp>
      <p:sp>
        <p:nvSpPr>
          <p:cNvPr id="78853" name="Footer Placeholder 4">
            <a:extLst>
              <a:ext uri="{FF2B5EF4-FFF2-40B4-BE49-F238E27FC236}">
                <a16:creationId xmlns:a16="http://schemas.microsoft.com/office/drawing/2014/main" id="{7C73BF80-24EE-41C1-94F8-E1E15BC2EDE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pt-BR" altLang="en-US" sz="1400"/>
          </a:p>
        </p:txBody>
      </p:sp>
      <p:sp>
        <p:nvSpPr>
          <p:cNvPr id="78854" name="Slide Number Placeholder 1">
            <a:extLst>
              <a:ext uri="{FF2B5EF4-FFF2-40B4-BE49-F238E27FC236}">
                <a16:creationId xmlns:a16="http://schemas.microsoft.com/office/drawing/2014/main" id="{C7831F53-E5D2-4D7F-9F13-18B1F81EAD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35F90AFC-6F3C-4946-8C94-3E16EB7F12B8}" type="slidenum">
              <a:rPr lang="en-US" altLang="en-US" sz="1400">
                <a:solidFill>
                  <a:schemeClr val="bg1"/>
                </a:solidFill>
              </a:rPr>
              <a:pPr>
                <a:spcBef>
                  <a:spcPct val="0"/>
                </a:spcBef>
                <a:buClrTx/>
                <a:buFontTx/>
                <a:buNone/>
              </a:pPr>
              <a:t>73</a:t>
            </a:fld>
            <a:endParaRPr lang="en-US" altLang="en-US" sz="1400">
              <a:solidFill>
                <a:schemeClr val="bg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81E53B02-2E66-4488-8AD5-CE20A29737A7}"/>
              </a:ext>
            </a:extLst>
          </p:cNvPr>
          <p:cNvSpPr>
            <a:spLocks noGrp="1"/>
          </p:cNvSpPr>
          <p:nvPr>
            <p:ph type="title"/>
          </p:nvPr>
        </p:nvSpPr>
        <p:spPr/>
        <p:txBody>
          <a:bodyPr/>
          <a:lstStyle/>
          <a:p>
            <a:endParaRPr lang="en-US" altLang="en-US"/>
          </a:p>
        </p:txBody>
      </p:sp>
      <p:sp>
        <p:nvSpPr>
          <p:cNvPr id="79875" name="Date Placeholder 3">
            <a:extLst>
              <a:ext uri="{FF2B5EF4-FFF2-40B4-BE49-F238E27FC236}">
                <a16:creationId xmlns:a16="http://schemas.microsoft.com/office/drawing/2014/main" id="{F1989029-6392-4C4F-9C38-9452CD4C8F5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9063E27-4998-43CC-8095-5FEFAC5163B7}" type="datetime2">
              <a:rPr lang="en-US" altLang="en-US" sz="1400" smtClean="0"/>
              <a:pPr>
                <a:spcBef>
                  <a:spcPct val="0"/>
                </a:spcBef>
                <a:buClrTx/>
                <a:buFontTx/>
                <a:buNone/>
              </a:pPr>
              <a:t>Thursday, September 3, 2020</a:t>
            </a:fld>
            <a:endParaRPr lang="en-US" altLang="en-US" sz="1400"/>
          </a:p>
        </p:txBody>
      </p:sp>
      <p:sp>
        <p:nvSpPr>
          <p:cNvPr id="79876" name="Footer Placeholder 4">
            <a:extLst>
              <a:ext uri="{FF2B5EF4-FFF2-40B4-BE49-F238E27FC236}">
                <a16:creationId xmlns:a16="http://schemas.microsoft.com/office/drawing/2014/main" id="{AF2EB55B-6398-4F28-B7BB-DE4AF12EF13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pt-BR" altLang="en-US" sz="1400"/>
          </a:p>
        </p:txBody>
      </p:sp>
      <p:pic>
        <p:nvPicPr>
          <p:cNvPr id="79877" name="Picture 2">
            <a:extLst>
              <a:ext uri="{FF2B5EF4-FFF2-40B4-BE49-F238E27FC236}">
                <a16:creationId xmlns:a16="http://schemas.microsoft.com/office/drawing/2014/main" id="{69C65567-1477-43E6-96AE-8D84DD1681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066800"/>
            <a:ext cx="8077200" cy="5334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8" name="Slide Number Placeholder 1">
            <a:extLst>
              <a:ext uri="{FF2B5EF4-FFF2-40B4-BE49-F238E27FC236}">
                <a16:creationId xmlns:a16="http://schemas.microsoft.com/office/drawing/2014/main" id="{714E2DB4-FA0F-4AED-BB5F-313569C8E8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9B3D3D6B-1776-4F99-8F49-7084EC6E6244}" type="slidenum">
              <a:rPr lang="en-US" altLang="en-US" sz="1400">
                <a:solidFill>
                  <a:schemeClr val="bg1"/>
                </a:solidFill>
              </a:rPr>
              <a:pPr>
                <a:spcBef>
                  <a:spcPct val="0"/>
                </a:spcBef>
                <a:buClrTx/>
                <a:buFontTx/>
                <a:buNone/>
              </a:pPr>
              <a:t>74</a:t>
            </a:fld>
            <a:endParaRPr lang="en-US" altLang="en-US" sz="1400">
              <a:solidFill>
                <a:schemeClr val="bg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28B60D43-356C-477D-AA8E-FA85E8A530C9}"/>
              </a:ext>
            </a:extLst>
          </p:cNvPr>
          <p:cNvSpPr>
            <a:spLocks noGrp="1"/>
          </p:cNvSpPr>
          <p:nvPr>
            <p:ph type="title"/>
          </p:nvPr>
        </p:nvSpPr>
        <p:spPr/>
        <p:txBody>
          <a:bodyPr/>
          <a:lstStyle/>
          <a:p>
            <a:r>
              <a:rPr lang="en-US" altLang="en-US"/>
              <a:t>Functions</a:t>
            </a:r>
          </a:p>
        </p:txBody>
      </p:sp>
      <p:sp>
        <p:nvSpPr>
          <p:cNvPr id="80899" name="Content Placeholder 2">
            <a:extLst>
              <a:ext uri="{FF2B5EF4-FFF2-40B4-BE49-F238E27FC236}">
                <a16:creationId xmlns:a16="http://schemas.microsoft.com/office/drawing/2014/main" id="{28D57263-608E-4A4A-B421-3157B659DBC8}"/>
              </a:ext>
            </a:extLst>
          </p:cNvPr>
          <p:cNvSpPr>
            <a:spLocks noGrp="1"/>
          </p:cNvSpPr>
          <p:nvPr>
            <p:ph idx="1"/>
          </p:nvPr>
        </p:nvSpPr>
        <p:spPr/>
        <p:txBody>
          <a:bodyPr/>
          <a:lstStyle/>
          <a:p>
            <a:pPr eaLnBrk="1" hangingPunct="1"/>
            <a:r>
              <a:rPr lang="en-US" altLang="en-US">
                <a:latin typeface="Times New Roman" panose="02020603050405020304" pitchFamily="18" charset="0"/>
                <a:cs typeface="Times New Roman" panose="02020603050405020304" pitchFamily="18" charset="0"/>
              </a:rPr>
              <a:t>Acts as a carrier of nutrients in foods</a:t>
            </a:r>
          </a:p>
          <a:p>
            <a:pPr eaLnBrk="1" hangingPunct="1"/>
            <a:r>
              <a:rPr lang="en-US" altLang="en-US">
                <a:latin typeface="Times New Roman" panose="02020603050405020304" pitchFamily="18" charset="0"/>
                <a:cs typeface="Times New Roman" panose="02020603050405020304" pitchFamily="18" charset="0"/>
              </a:rPr>
              <a:t>Maintains the structure of the food material</a:t>
            </a:r>
          </a:p>
          <a:p>
            <a:pPr eaLnBrk="1" hangingPunct="1"/>
            <a:r>
              <a:rPr lang="en-US" altLang="en-US">
                <a:latin typeface="Times New Roman" panose="02020603050405020304" pitchFamily="18" charset="0"/>
                <a:cs typeface="Times New Roman" panose="02020603050405020304" pitchFamily="18" charset="0"/>
              </a:rPr>
              <a:t>Acts as a reactant and a reaction medium for many biological reactions</a:t>
            </a:r>
          </a:p>
          <a:p>
            <a:pPr eaLnBrk="1" hangingPunct="1"/>
            <a:r>
              <a:rPr lang="en-US" altLang="en-US">
                <a:latin typeface="Times New Roman" panose="02020603050405020304" pitchFamily="18" charset="0"/>
                <a:cs typeface="Times New Roman" panose="02020603050405020304" pitchFamily="18" charset="0"/>
              </a:rPr>
              <a:t>Acts as a stabilizer of biological polymers</a:t>
            </a:r>
          </a:p>
        </p:txBody>
      </p:sp>
      <p:sp>
        <p:nvSpPr>
          <p:cNvPr id="80900" name="Date Placeholder 3">
            <a:extLst>
              <a:ext uri="{FF2B5EF4-FFF2-40B4-BE49-F238E27FC236}">
                <a16:creationId xmlns:a16="http://schemas.microsoft.com/office/drawing/2014/main" id="{0D648BBB-9D74-4F68-89D1-E0F0781BC38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1D588B0-C39F-44C6-8E9F-D3890BD29FF9}" type="datetime2">
              <a:rPr lang="en-US" altLang="en-US" sz="1400" smtClean="0"/>
              <a:pPr>
                <a:spcBef>
                  <a:spcPct val="0"/>
                </a:spcBef>
                <a:buClrTx/>
                <a:buFontTx/>
                <a:buNone/>
              </a:pPr>
              <a:t>Thursday, September 3, 2020</a:t>
            </a:fld>
            <a:endParaRPr lang="en-US" altLang="en-US" sz="1400"/>
          </a:p>
        </p:txBody>
      </p:sp>
      <p:sp>
        <p:nvSpPr>
          <p:cNvPr id="80901" name="Footer Placeholder 4">
            <a:extLst>
              <a:ext uri="{FF2B5EF4-FFF2-40B4-BE49-F238E27FC236}">
                <a16:creationId xmlns:a16="http://schemas.microsoft.com/office/drawing/2014/main" id="{52775A27-7854-4574-B9B6-2D0D21A7967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pt-BR" altLang="en-US" sz="1400"/>
          </a:p>
        </p:txBody>
      </p:sp>
      <p:sp>
        <p:nvSpPr>
          <p:cNvPr id="80902" name="Slide Number Placeholder 1">
            <a:extLst>
              <a:ext uri="{FF2B5EF4-FFF2-40B4-BE49-F238E27FC236}">
                <a16:creationId xmlns:a16="http://schemas.microsoft.com/office/drawing/2014/main" id="{A451F9EF-E642-4B9C-8942-5F6FF6478D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FDC60FF-5669-41DE-8910-31348AFAECEC}" type="slidenum">
              <a:rPr lang="en-US" altLang="en-US" sz="1400">
                <a:solidFill>
                  <a:schemeClr val="bg1"/>
                </a:solidFill>
              </a:rPr>
              <a:pPr>
                <a:spcBef>
                  <a:spcPct val="0"/>
                </a:spcBef>
                <a:buClrTx/>
                <a:buFontTx/>
                <a:buNone/>
              </a:pPr>
              <a:t>75</a:t>
            </a:fld>
            <a:endParaRPr lang="en-US" altLang="en-US" sz="1400">
              <a:solidFill>
                <a:schemeClr val="bg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1CA10-0EBB-4437-9CBC-6D50CEC446FF}"/>
              </a:ext>
            </a:extLst>
          </p:cNvPr>
          <p:cNvSpPr>
            <a:spLocks noGrp="1"/>
          </p:cNvSpPr>
          <p:nvPr>
            <p:ph type="title"/>
          </p:nvPr>
        </p:nvSpPr>
        <p:spPr/>
        <p:txBody>
          <a:bodyPr/>
          <a:lstStyle/>
          <a:p>
            <a:pPr>
              <a:defRPr/>
            </a:pPr>
            <a:r>
              <a:rPr lang="en-US" dirty="0">
                <a:solidFill>
                  <a:schemeClr val="tx2">
                    <a:satMod val="130000"/>
                  </a:schemeClr>
                </a:solidFill>
              </a:rPr>
              <a:t>Minerals</a:t>
            </a:r>
            <a:endParaRPr lang="en-US" dirty="0"/>
          </a:p>
        </p:txBody>
      </p:sp>
      <p:sp>
        <p:nvSpPr>
          <p:cNvPr id="81923" name="Content Placeholder 2">
            <a:extLst>
              <a:ext uri="{FF2B5EF4-FFF2-40B4-BE49-F238E27FC236}">
                <a16:creationId xmlns:a16="http://schemas.microsoft.com/office/drawing/2014/main" id="{E5612B7E-66F0-46B5-8799-CDD0E9854665}"/>
              </a:ext>
            </a:extLst>
          </p:cNvPr>
          <p:cNvSpPr>
            <a:spLocks noGrp="1"/>
          </p:cNvSpPr>
          <p:nvPr>
            <p:ph idx="1"/>
          </p:nvPr>
        </p:nvSpPr>
        <p:spPr/>
        <p:txBody>
          <a:bodyPr/>
          <a:lstStyle/>
          <a:p>
            <a:pPr marL="0" indent="0" eaLnBrk="1" hangingPunct="1">
              <a:buFontTx/>
              <a:buNone/>
            </a:pPr>
            <a:r>
              <a:rPr lang="en-US" altLang="en-US" sz="2800">
                <a:latin typeface="Times New Roman" panose="02020603050405020304" pitchFamily="18" charset="0"/>
                <a:cs typeface="Times New Roman" panose="02020603050405020304" pitchFamily="18" charset="0"/>
              </a:rPr>
              <a:t>22 minerals are needed by the body</a:t>
            </a:r>
          </a:p>
          <a:p>
            <a:pPr marL="0" indent="0" eaLnBrk="1" hangingPunct="1">
              <a:buFontTx/>
              <a:buNone/>
            </a:pPr>
            <a:r>
              <a:rPr lang="en-US" altLang="en-US" sz="2800" b="1">
                <a:latin typeface="Times New Roman" panose="02020603050405020304" pitchFamily="18" charset="0"/>
                <a:cs typeface="Times New Roman" panose="02020603050405020304" pitchFamily="18" charset="0"/>
              </a:rPr>
              <a:t> Two categories:</a:t>
            </a:r>
          </a:p>
          <a:p>
            <a:pPr marL="0" indent="0" eaLnBrk="1" hangingPunct="1">
              <a:buFontTx/>
              <a:buNone/>
            </a:pPr>
            <a:r>
              <a:rPr lang="en-US" altLang="en-US" b="1">
                <a:latin typeface="Times New Roman" panose="02020603050405020304" pitchFamily="18" charset="0"/>
                <a:cs typeface="Times New Roman" panose="02020603050405020304" pitchFamily="18" charset="0"/>
              </a:rPr>
              <a:t>Major </a:t>
            </a:r>
            <a:r>
              <a:rPr lang="en-US" altLang="en-US" sz="2800">
                <a:latin typeface="Times New Roman" panose="02020603050405020304" pitchFamily="18" charset="0"/>
                <a:cs typeface="Times New Roman" panose="02020603050405020304" pitchFamily="18" charset="0"/>
              </a:rPr>
              <a:t>Include:  calcium, chloride, magnesium, phosphorus, potassium, sodium, and sulfur</a:t>
            </a:r>
          </a:p>
          <a:p>
            <a:pPr marL="0" indent="0" eaLnBrk="1" hangingPunct="1">
              <a:buFontTx/>
              <a:buNone/>
            </a:pPr>
            <a:r>
              <a:rPr lang="en-US" altLang="en-US" b="1">
                <a:latin typeface="Times New Roman" panose="02020603050405020304" pitchFamily="18" charset="0"/>
                <a:cs typeface="Times New Roman" panose="02020603050405020304" pitchFamily="18" charset="0"/>
              </a:rPr>
              <a:t>Trace </a:t>
            </a:r>
            <a:r>
              <a:rPr lang="en-US" altLang="en-US" sz="2800">
                <a:latin typeface="Times New Roman" panose="02020603050405020304" pitchFamily="18" charset="0"/>
                <a:cs typeface="Times New Roman" panose="02020603050405020304" pitchFamily="18" charset="0"/>
              </a:rPr>
              <a:t>Include:  iron, zinc, iodine, selenium, copper, manganese, fluoride, chromium, molybdenum, arsenic, nickel, silicon, boron and cobalt</a:t>
            </a:r>
          </a:p>
        </p:txBody>
      </p:sp>
      <p:sp>
        <p:nvSpPr>
          <p:cNvPr id="81924" name="Date Placeholder 3">
            <a:extLst>
              <a:ext uri="{FF2B5EF4-FFF2-40B4-BE49-F238E27FC236}">
                <a16:creationId xmlns:a16="http://schemas.microsoft.com/office/drawing/2014/main" id="{2530C494-F669-44D9-B8F4-4CAC43C2B07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08F8CFD-C27D-441A-B4DB-C390EF86C988}" type="datetime2">
              <a:rPr lang="en-US" altLang="en-US" sz="1400" smtClean="0"/>
              <a:pPr>
                <a:spcBef>
                  <a:spcPct val="0"/>
                </a:spcBef>
                <a:buClrTx/>
                <a:buFontTx/>
                <a:buNone/>
              </a:pPr>
              <a:t>Thursday, September 3, 2020</a:t>
            </a:fld>
            <a:endParaRPr lang="en-US" altLang="en-US" sz="1400"/>
          </a:p>
        </p:txBody>
      </p:sp>
      <p:sp>
        <p:nvSpPr>
          <p:cNvPr id="81925" name="Footer Placeholder 4">
            <a:extLst>
              <a:ext uri="{FF2B5EF4-FFF2-40B4-BE49-F238E27FC236}">
                <a16:creationId xmlns:a16="http://schemas.microsoft.com/office/drawing/2014/main" id="{490347C8-6028-4AF1-B1D8-F5A9DE33A29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pt-BR" altLang="en-US" sz="1400"/>
          </a:p>
        </p:txBody>
      </p:sp>
      <p:sp>
        <p:nvSpPr>
          <p:cNvPr id="81926" name="Slide Number Placeholder 2">
            <a:extLst>
              <a:ext uri="{FF2B5EF4-FFF2-40B4-BE49-F238E27FC236}">
                <a16:creationId xmlns:a16="http://schemas.microsoft.com/office/drawing/2014/main" id="{443AA0B6-0BFF-48AE-818F-298D89D3F73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4BF7543-77E6-4114-A1D2-AFC6CC0C787A}" type="slidenum">
              <a:rPr lang="en-US" altLang="en-US" sz="1400">
                <a:solidFill>
                  <a:schemeClr val="bg1"/>
                </a:solidFill>
              </a:rPr>
              <a:pPr>
                <a:spcBef>
                  <a:spcPct val="0"/>
                </a:spcBef>
                <a:buClrTx/>
                <a:buFontTx/>
                <a:buNone/>
              </a:pPr>
              <a:t>76</a:t>
            </a:fld>
            <a:endParaRPr lang="en-US" altLang="en-US" sz="1400">
              <a:solidFill>
                <a:schemeClr val="bg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2A44557C-11C7-4C80-88ED-ADC9DE584465}"/>
              </a:ext>
            </a:extLst>
          </p:cNvPr>
          <p:cNvSpPr>
            <a:spLocks noGrp="1"/>
          </p:cNvSpPr>
          <p:nvPr>
            <p:ph type="title"/>
          </p:nvPr>
        </p:nvSpPr>
        <p:spPr/>
        <p:txBody>
          <a:bodyPr/>
          <a:lstStyle/>
          <a:p>
            <a:endParaRPr lang="en-US" altLang="en-US"/>
          </a:p>
        </p:txBody>
      </p:sp>
      <p:sp>
        <p:nvSpPr>
          <p:cNvPr id="82947" name="Content Placeholder 2">
            <a:extLst>
              <a:ext uri="{FF2B5EF4-FFF2-40B4-BE49-F238E27FC236}">
                <a16:creationId xmlns:a16="http://schemas.microsoft.com/office/drawing/2014/main" id="{D6CDDBB7-A261-4C67-A51E-5E5D29E051C0}"/>
              </a:ext>
            </a:extLst>
          </p:cNvPr>
          <p:cNvSpPr>
            <a:spLocks noGrp="1"/>
          </p:cNvSpPr>
          <p:nvPr>
            <p:ph idx="1"/>
          </p:nvPr>
        </p:nvSpPr>
        <p:spPr>
          <a:xfrm>
            <a:off x="152400" y="1219200"/>
            <a:ext cx="8305800" cy="5257800"/>
          </a:xfrm>
        </p:spPr>
        <p:txBody>
          <a:bodyPr/>
          <a:lstStyle/>
          <a:p>
            <a:pPr eaLnBrk="1" hangingPunct="1"/>
            <a:r>
              <a:rPr lang="en-US" altLang="en-US">
                <a:latin typeface="Times New Roman" panose="02020603050405020304" pitchFamily="18" charset="0"/>
                <a:cs typeface="Times New Roman" panose="02020603050405020304" pitchFamily="18" charset="0"/>
              </a:rPr>
              <a:t>Minerals are inorganic elements found in the body,not all of them are essential and probably are there simply because of ingestion of feed,dietary requirement has been demonstrated for at least 22 in one or more species</a:t>
            </a:r>
          </a:p>
          <a:p>
            <a:pPr eaLnBrk="1" hangingPunct="1"/>
            <a:r>
              <a:rPr lang="en-US" altLang="en-US">
                <a:latin typeface="Times New Roman" panose="02020603050405020304" pitchFamily="18" charset="0"/>
                <a:cs typeface="Times New Roman" panose="02020603050405020304" pitchFamily="18" charset="0"/>
              </a:rPr>
              <a:t>Those required in large quantities are known as </a:t>
            </a:r>
            <a:r>
              <a:rPr lang="en-US" altLang="en-US" b="1">
                <a:solidFill>
                  <a:srgbClr val="66FF33"/>
                </a:solidFill>
                <a:latin typeface="Times New Roman" panose="02020603050405020304" pitchFamily="18" charset="0"/>
                <a:cs typeface="Times New Roman" panose="02020603050405020304" pitchFamily="18" charset="0"/>
              </a:rPr>
              <a:t>macro or major minerals</a:t>
            </a:r>
            <a:endParaRPr lang="en-US" altLang="en-US">
              <a:latin typeface="Times New Roman" panose="02020603050405020304" pitchFamily="18" charset="0"/>
              <a:cs typeface="Times New Roman" panose="02020603050405020304" pitchFamily="18" charset="0"/>
            </a:endParaRPr>
          </a:p>
          <a:p>
            <a:pPr eaLnBrk="1" hangingPunct="1"/>
            <a:r>
              <a:rPr lang="en-US" altLang="en-US">
                <a:latin typeface="Times New Roman" panose="02020603050405020304" pitchFamily="18" charset="0"/>
                <a:cs typeface="Times New Roman" panose="02020603050405020304" pitchFamily="18" charset="0"/>
              </a:rPr>
              <a:t>Those required in trace quantities are known as </a:t>
            </a:r>
            <a:r>
              <a:rPr lang="en-US" altLang="en-US" b="1">
                <a:solidFill>
                  <a:srgbClr val="66FF33"/>
                </a:solidFill>
                <a:latin typeface="Times New Roman" panose="02020603050405020304" pitchFamily="18" charset="0"/>
                <a:cs typeface="Times New Roman" panose="02020603050405020304" pitchFamily="18" charset="0"/>
              </a:rPr>
              <a:t>trace minerals or micro</a:t>
            </a:r>
            <a:endParaRPr lang="en-US" altLang="en-US">
              <a:latin typeface="Times New Roman" panose="02020603050405020304" pitchFamily="18" charset="0"/>
              <a:cs typeface="Times New Roman" panose="02020603050405020304" pitchFamily="18" charset="0"/>
            </a:endParaRPr>
          </a:p>
          <a:p>
            <a:endParaRPr lang="en-US" altLang="en-US"/>
          </a:p>
        </p:txBody>
      </p:sp>
      <p:sp>
        <p:nvSpPr>
          <p:cNvPr id="82948" name="Date Placeholder 3">
            <a:extLst>
              <a:ext uri="{FF2B5EF4-FFF2-40B4-BE49-F238E27FC236}">
                <a16:creationId xmlns:a16="http://schemas.microsoft.com/office/drawing/2014/main" id="{C42092AA-AD47-4F68-BB88-BC9D85029D7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1146B5F-656A-4EBA-AD5A-DFDE4609AB15}" type="datetime2">
              <a:rPr lang="en-US" altLang="en-US" sz="1400" smtClean="0"/>
              <a:pPr>
                <a:spcBef>
                  <a:spcPct val="0"/>
                </a:spcBef>
                <a:buClrTx/>
                <a:buFontTx/>
                <a:buNone/>
              </a:pPr>
              <a:t>Thursday, September 3, 2020</a:t>
            </a:fld>
            <a:endParaRPr lang="en-US" altLang="en-US" sz="1400"/>
          </a:p>
        </p:txBody>
      </p:sp>
      <p:sp>
        <p:nvSpPr>
          <p:cNvPr id="82949" name="Footer Placeholder 4">
            <a:extLst>
              <a:ext uri="{FF2B5EF4-FFF2-40B4-BE49-F238E27FC236}">
                <a16:creationId xmlns:a16="http://schemas.microsoft.com/office/drawing/2014/main" id="{D44F33B0-7A49-4E33-84EA-7D5E83E398F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pt-BR" altLang="en-US" sz="1400"/>
          </a:p>
        </p:txBody>
      </p:sp>
      <p:sp>
        <p:nvSpPr>
          <p:cNvPr id="82950" name="Slide Number Placeholder 1">
            <a:extLst>
              <a:ext uri="{FF2B5EF4-FFF2-40B4-BE49-F238E27FC236}">
                <a16:creationId xmlns:a16="http://schemas.microsoft.com/office/drawing/2014/main" id="{105C653B-6292-4814-BD29-A30CAA8316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F5CB47D-8268-4895-B8BA-814E7E1C138F}" type="slidenum">
              <a:rPr lang="en-US" altLang="en-US" sz="1400">
                <a:solidFill>
                  <a:schemeClr val="bg1"/>
                </a:solidFill>
              </a:rPr>
              <a:pPr>
                <a:spcBef>
                  <a:spcPct val="0"/>
                </a:spcBef>
                <a:buClrTx/>
                <a:buFontTx/>
                <a:buNone/>
              </a:pPr>
              <a:t>77</a:t>
            </a:fld>
            <a:endParaRPr lang="en-US" altLang="en-US" sz="1400">
              <a:solidFill>
                <a:schemeClr val="bg1"/>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C09C8-DCD8-42C6-A743-70D735EB097C}"/>
              </a:ext>
            </a:extLst>
          </p:cNvPr>
          <p:cNvSpPr>
            <a:spLocks noGrp="1"/>
          </p:cNvSpPr>
          <p:nvPr>
            <p:ph type="title"/>
          </p:nvPr>
        </p:nvSpPr>
        <p:spPr/>
        <p:txBody>
          <a:bodyPr/>
          <a:lstStyle/>
          <a:p>
            <a:pPr>
              <a:defRPr/>
            </a:pPr>
            <a:r>
              <a:rPr lang="en-US" b="1" dirty="0">
                <a:solidFill>
                  <a:schemeClr val="tx2">
                    <a:satMod val="130000"/>
                  </a:schemeClr>
                </a:solidFill>
                <a:effectLst>
                  <a:outerShdw blurRad="38100" dist="38100" dir="2700000" algn="tl">
                    <a:srgbClr val="000000"/>
                  </a:outerShdw>
                </a:effectLst>
              </a:rPr>
              <a:t>General Functions of Minerals</a:t>
            </a:r>
            <a:endParaRPr lang="en-US" dirty="0"/>
          </a:p>
        </p:txBody>
      </p:sp>
      <p:sp>
        <p:nvSpPr>
          <p:cNvPr id="3" name="Content Placeholder 2">
            <a:extLst>
              <a:ext uri="{FF2B5EF4-FFF2-40B4-BE49-F238E27FC236}">
                <a16:creationId xmlns:a16="http://schemas.microsoft.com/office/drawing/2014/main" id="{D22007FB-FE0A-49F8-90B6-E86D6E39458C}"/>
              </a:ext>
            </a:extLst>
          </p:cNvPr>
          <p:cNvSpPr>
            <a:spLocks noGrp="1"/>
          </p:cNvSpPr>
          <p:nvPr>
            <p:ph idx="1"/>
          </p:nvPr>
        </p:nvSpPr>
        <p:spPr>
          <a:xfrm>
            <a:off x="152400" y="1447800"/>
            <a:ext cx="8382000" cy="4724400"/>
          </a:xfrm>
        </p:spPr>
        <p:txBody>
          <a:bodyPr/>
          <a:lstStyle/>
          <a:p>
            <a:pPr marL="365760" indent="-283464" eaLnBrk="1" fontAlgn="auto" hangingPunct="1">
              <a:spcAft>
                <a:spcPts val="0"/>
              </a:spcAft>
              <a:buFont typeface="Wingdings 2"/>
              <a:buChar char=""/>
              <a:defRPr/>
            </a:pPr>
            <a:r>
              <a:rPr lang="en-US" dirty="0">
                <a:latin typeface="Times New Roman" panose="02020603050405020304" pitchFamily="18" charset="0"/>
                <a:cs typeface="Times New Roman" panose="02020603050405020304" pitchFamily="18" charset="0"/>
              </a:rPr>
              <a:t>Provide rigidity and strength to skeletal structures, exoskeletons</a:t>
            </a:r>
          </a:p>
          <a:p>
            <a:pPr marL="365760" indent="-283464" eaLnBrk="1" fontAlgn="auto" hangingPunct="1">
              <a:spcAft>
                <a:spcPts val="0"/>
              </a:spcAft>
              <a:buFont typeface="Wingdings 2"/>
              <a:buChar char=""/>
              <a:defRPr/>
            </a:pPr>
            <a:r>
              <a:rPr lang="en-US" dirty="0">
                <a:latin typeface="Times New Roman" panose="02020603050405020304" pitchFamily="18" charset="0"/>
                <a:cs typeface="Times New Roman" panose="02020603050405020304" pitchFamily="18" charset="0"/>
              </a:rPr>
              <a:t>Primary components of bones and teeth</a:t>
            </a:r>
          </a:p>
          <a:p>
            <a:pPr marL="365760" indent="-283464" eaLnBrk="1" fontAlgn="auto" hangingPunct="1">
              <a:spcAft>
                <a:spcPts val="0"/>
              </a:spcAft>
              <a:buFont typeface="Wingdings 2"/>
              <a:buChar char=""/>
              <a:defRPr/>
            </a:pPr>
            <a:r>
              <a:rPr lang="en-US" dirty="0">
                <a:latin typeface="Times New Roman" panose="02020603050405020304" pitchFamily="18" charset="0"/>
                <a:cs typeface="Times New Roman" panose="02020603050405020304" pitchFamily="18" charset="0"/>
              </a:rPr>
              <a:t>Constituents of organic compounds such as proteins and lipids</a:t>
            </a:r>
          </a:p>
          <a:p>
            <a:pPr marL="365760" indent="-283464" eaLnBrk="1" fontAlgn="auto" hangingPunct="1">
              <a:spcAft>
                <a:spcPts val="0"/>
              </a:spcAft>
              <a:buFont typeface="Wingdings 2"/>
              <a:buChar char=""/>
              <a:defRPr/>
            </a:pPr>
            <a:r>
              <a:rPr lang="en-US" dirty="0">
                <a:latin typeface="Times New Roman" panose="02020603050405020304" pitchFamily="18" charset="0"/>
                <a:cs typeface="Times New Roman" panose="02020603050405020304" pitchFamily="18" charset="0"/>
              </a:rPr>
              <a:t>Enzyme activators (</a:t>
            </a:r>
            <a:r>
              <a:rPr lang="en-US" b="1" dirty="0">
                <a:latin typeface="Times New Roman" panose="02020603050405020304" pitchFamily="18" charset="0"/>
                <a:cs typeface="Times New Roman" panose="02020603050405020304" pitchFamily="18" charset="0"/>
              </a:rPr>
              <a:t>coenzymes</a:t>
            </a:r>
            <a:r>
              <a:rPr lang="en-US" dirty="0">
                <a:latin typeface="Times New Roman" panose="02020603050405020304" pitchFamily="18" charset="0"/>
                <a:cs typeface="Times New Roman" panose="02020603050405020304" pitchFamily="18" charset="0"/>
              </a:rPr>
              <a:t>)</a:t>
            </a:r>
          </a:p>
          <a:p>
            <a:pPr marL="365760" indent="-283464" eaLnBrk="1" fontAlgn="auto" hangingPunct="1">
              <a:spcAft>
                <a:spcPts val="0"/>
              </a:spcAft>
              <a:buFont typeface="Wingdings 2"/>
              <a:buChar char=""/>
              <a:defRPr/>
            </a:pPr>
            <a:r>
              <a:rPr lang="en-US" dirty="0">
                <a:latin typeface="Times New Roman" panose="02020603050405020304" pitchFamily="18" charset="0"/>
                <a:cs typeface="Times New Roman" panose="02020603050405020304" pitchFamily="18" charset="0"/>
              </a:rPr>
              <a:t>Osmoregulation, acid/base </a:t>
            </a:r>
            <a:r>
              <a:rPr lang="en-US" dirty="0" err="1">
                <a:latin typeface="Times New Roman" panose="02020603050405020304" pitchFamily="18" charset="0"/>
                <a:cs typeface="Times New Roman" panose="02020603050405020304" pitchFamily="18" charset="0"/>
              </a:rPr>
              <a:t>equillibria</a:t>
            </a:r>
            <a:endParaRPr lang="en-US" dirty="0">
              <a:latin typeface="Times New Roman" panose="02020603050405020304" pitchFamily="18" charset="0"/>
              <a:cs typeface="Times New Roman" panose="02020603050405020304" pitchFamily="18" charset="0"/>
            </a:endParaRPr>
          </a:p>
          <a:p>
            <a:pPr marL="365760" indent="-283464" eaLnBrk="1" fontAlgn="auto" hangingPunct="1">
              <a:spcAft>
                <a:spcPts val="0"/>
              </a:spcAft>
              <a:buFont typeface="Wingdings 2"/>
              <a:buChar char=""/>
              <a:defRPr/>
            </a:pPr>
            <a:r>
              <a:rPr lang="en-US" dirty="0">
                <a:latin typeface="Times New Roman" panose="02020603050405020304" pitchFamily="18" charset="0"/>
                <a:cs typeface="Times New Roman" panose="02020603050405020304" pitchFamily="18" charset="0"/>
              </a:rPr>
              <a:t>Effect irritability of muscles and nerves</a:t>
            </a:r>
          </a:p>
          <a:p>
            <a:pPr>
              <a:defRPr/>
            </a:pPr>
            <a:endParaRPr lang="en-US" dirty="0"/>
          </a:p>
        </p:txBody>
      </p:sp>
      <p:sp>
        <p:nvSpPr>
          <p:cNvPr id="83972" name="Date Placeholder 3">
            <a:extLst>
              <a:ext uri="{FF2B5EF4-FFF2-40B4-BE49-F238E27FC236}">
                <a16:creationId xmlns:a16="http://schemas.microsoft.com/office/drawing/2014/main" id="{826A6209-4234-4F75-8E68-43D38D0021F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07244F38-633B-403C-A20D-CD9A2BB8DD3E}" type="datetime2">
              <a:rPr lang="en-US" altLang="en-US" sz="1400" smtClean="0"/>
              <a:pPr>
                <a:spcBef>
                  <a:spcPct val="0"/>
                </a:spcBef>
                <a:buClrTx/>
                <a:buFontTx/>
                <a:buNone/>
              </a:pPr>
              <a:t>Thursday, September 3, 2020</a:t>
            </a:fld>
            <a:endParaRPr lang="en-US" altLang="en-US" sz="1400"/>
          </a:p>
        </p:txBody>
      </p:sp>
      <p:sp>
        <p:nvSpPr>
          <p:cNvPr id="83973" name="Footer Placeholder 4">
            <a:extLst>
              <a:ext uri="{FF2B5EF4-FFF2-40B4-BE49-F238E27FC236}">
                <a16:creationId xmlns:a16="http://schemas.microsoft.com/office/drawing/2014/main" id="{A94101C5-61B6-4B84-9461-C9A5D291184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pt-BR" altLang="en-US" sz="1400"/>
          </a:p>
        </p:txBody>
      </p:sp>
      <p:sp>
        <p:nvSpPr>
          <p:cNvPr id="83974" name="Slide Number Placeholder 3">
            <a:extLst>
              <a:ext uri="{FF2B5EF4-FFF2-40B4-BE49-F238E27FC236}">
                <a16:creationId xmlns:a16="http://schemas.microsoft.com/office/drawing/2014/main" id="{47F2CAC0-092E-45E1-BDC0-618678795C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CBF8357-E634-4D73-98C4-AD97A1EA1C1B}" type="slidenum">
              <a:rPr lang="en-US" altLang="en-US" sz="1400">
                <a:solidFill>
                  <a:schemeClr val="bg1"/>
                </a:solidFill>
              </a:rPr>
              <a:pPr>
                <a:spcBef>
                  <a:spcPct val="0"/>
                </a:spcBef>
                <a:buClrTx/>
                <a:buFontTx/>
                <a:buNone/>
              </a:pPr>
              <a:t>78</a:t>
            </a:fld>
            <a:endParaRPr lang="en-US" altLang="en-US" sz="1400">
              <a:solidFill>
                <a:schemeClr val="bg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CF4FA80D-338F-4A48-9E73-86AF8E4875E7}"/>
              </a:ext>
            </a:extLst>
          </p:cNvPr>
          <p:cNvSpPr>
            <a:spLocks noGrp="1"/>
          </p:cNvSpPr>
          <p:nvPr>
            <p:ph type="title"/>
          </p:nvPr>
        </p:nvSpPr>
        <p:spPr/>
        <p:txBody>
          <a:bodyPr/>
          <a:lstStyle/>
          <a:p>
            <a:r>
              <a:rPr lang="en-US" altLang="en-US"/>
              <a:t>The concepts of a balanced diet</a:t>
            </a:r>
          </a:p>
        </p:txBody>
      </p:sp>
      <p:sp>
        <p:nvSpPr>
          <p:cNvPr id="84995" name="Content Placeholder 2">
            <a:extLst>
              <a:ext uri="{FF2B5EF4-FFF2-40B4-BE49-F238E27FC236}">
                <a16:creationId xmlns:a16="http://schemas.microsoft.com/office/drawing/2014/main" id="{2C3575FE-17AA-496B-85E6-1A1CF69C5718}"/>
              </a:ext>
            </a:extLst>
          </p:cNvPr>
          <p:cNvSpPr>
            <a:spLocks noGrp="1"/>
          </p:cNvSpPr>
          <p:nvPr>
            <p:ph idx="1"/>
          </p:nvPr>
        </p:nvSpPr>
        <p:spPr/>
        <p:txBody>
          <a:bodyPr/>
          <a:lstStyle/>
          <a:p>
            <a:pPr eaLnBrk="1" hangingPunct="1"/>
            <a:r>
              <a:rPr lang="en-US" altLang="en-US">
                <a:latin typeface="Times New Roman" panose="02020603050405020304" pitchFamily="18" charset="0"/>
                <a:cs typeface="Times New Roman" panose="02020603050405020304" pitchFamily="18" charset="0"/>
              </a:rPr>
              <a:t>Quality (hygiene, sanitation, proper processing, preservation, storage etc)</a:t>
            </a:r>
          </a:p>
          <a:p>
            <a:pPr eaLnBrk="1" hangingPunct="1"/>
            <a:r>
              <a:rPr lang="en-US" altLang="en-US">
                <a:latin typeface="Times New Roman" panose="02020603050405020304" pitchFamily="18" charset="0"/>
                <a:cs typeface="Times New Roman" panose="02020603050405020304" pitchFamily="18" charset="0"/>
              </a:rPr>
              <a:t>Quantity (RDA)</a:t>
            </a:r>
          </a:p>
          <a:p>
            <a:pPr eaLnBrk="1" hangingPunct="1"/>
            <a:r>
              <a:rPr lang="en-US" altLang="en-US">
                <a:latin typeface="Times New Roman" panose="02020603050405020304" pitchFamily="18" charset="0"/>
                <a:cs typeface="Times New Roman" panose="02020603050405020304" pitchFamily="18" charset="0"/>
              </a:rPr>
              <a:t>Diversity (variety, access, availability)</a:t>
            </a:r>
          </a:p>
          <a:p>
            <a:endParaRPr lang="en-US" altLang="en-US"/>
          </a:p>
        </p:txBody>
      </p:sp>
      <p:sp>
        <p:nvSpPr>
          <p:cNvPr id="84996" name="Date Placeholder 3">
            <a:extLst>
              <a:ext uri="{FF2B5EF4-FFF2-40B4-BE49-F238E27FC236}">
                <a16:creationId xmlns:a16="http://schemas.microsoft.com/office/drawing/2014/main" id="{ECDAF47F-A1E3-4DB5-8D60-CBA56F8F9A9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E189FBA3-A6AA-43A9-8EE8-33EA2973BE9F}" type="datetime2">
              <a:rPr lang="en-US" altLang="en-US" sz="1400" smtClean="0"/>
              <a:pPr>
                <a:spcBef>
                  <a:spcPct val="0"/>
                </a:spcBef>
                <a:buClrTx/>
                <a:buFontTx/>
                <a:buNone/>
              </a:pPr>
              <a:t>Thursday, September 3, 2020</a:t>
            </a:fld>
            <a:endParaRPr lang="en-US" altLang="en-US" sz="1400"/>
          </a:p>
        </p:txBody>
      </p:sp>
      <p:sp>
        <p:nvSpPr>
          <p:cNvPr id="84997" name="Footer Placeholder 4">
            <a:extLst>
              <a:ext uri="{FF2B5EF4-FFF2-40B4-BE49-F238E27FC236}">
                <a16:creationId xmlns:a16="http://schemas.microsoft.com/office/drawing/2014/main" id="{128F6744-AF8C-45C6-ACF9-441C66211A89}"/>
              </a:ext>
            </a:extLst>
          </p:cNvPr>
          <p:cNvSpPr>
            <a:spLocks noGrp="1"/>
          </p:cNvSpPr>
          <p:nvPr>
            <p:ph type="ftr" sz="quarter" idx="11"/>
          </p:nvPr>
        </p:nvSpPr>
        <p:spPr>
          <a:xfrm>
            <a:off x="2971800" y="6477000"/>
            <a:ext cx="2895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b="1"/>
          </a:p>
        </p:txBody>
      </p:sp>
      <p:sp>
        <p:nvSpPr>
          <p:cNvPr id="84998" name="Slide Number Placeholder 1">
            <a:extLst>
              <a:ext uri="{FF2B5EF4-FFF2-40B4-BE49-F238E27FC236}">
                <a16:creationId xmlns:a16="http://schemas.microsoft.com/office/drawing/2014/main" id="{D6A9A2BA-2DB5-4F4A-B9DE-00A6E993A5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021B99A7-58F4-4D39-B5B6-3A0010C015A8}" type="slidenum">
              <a:rPr lang="en-US" altLang="en-US" sz="1400">
                <a:solidFill>
                  <a:schemeClr val="bg1"/>
                </a:solidFill>
              </a:rPr>
              <a:pPr>
                <a:spcBef>
                  <a:spcPct val="0"/>
                </a:spcBef>
                <a:buClrTx/>
                <a:buFontTx/>
                <a:buNone/>
              </a:pPr>
              <a:t>79</a:t>
            </a:fld>
            <a:endParaRPr lang="en-US" altLang="en-US" sz="140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2C36D2C-FCE1-4D04-A963-4D422A7666AD}"/>
              </a:ext>
            </a:extLst>
          </p:cNvPr>
          <p:cNvSpPr>
            <a:spLocks noGrp="1"/>
          </p:cNvSpPr>
          <p:nvPr>
            <p:ph type="title"/>
          </p:nvPr>
        </p:nvSpPr>
        <p:spPr/>
        <p:txBody>
          <a:bodyPr/>
          <a:lstStyle/>
          <a:p>
            <a:endParaRPr lang="en-US" altLang="en-US"/>
          </a:p>
        </p:txBody>
      </p:sp>
      <p:sp>
        <p:nvSpPr>
          <p:cNvPr id="12291" name="Date Placeholder 3">
            <a:extLst>
              <a:ext uri="{FF2B5EF4-FFF2-40B4-BE49-F238E27FC236}">
                <a16:creationId xmlns:a16="http://schemas.microsoft.com/office/drawing/2014/main" id="{35DCFF31-A7F4-4EF4-B530-2BFE9859CE0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9C5AE25A-6B2E-4E73-9035-1121BE6BEAF7}" type="datetime2">
              <a:rPr lang="en-US" altLang="en-US" sz="1400" smtClean="0"/>
              <a:pPr>
                <a:spcBef>
                  <a:spcPct val="0"/>
                </a:spcBef>
                <a:buClrTx/>
                <a:buFontTx/>
                <a:buNone/>
              </a:pPr>
              <a:t>Thursday, September 3, 2020</a:t>
            </a:fld>
            <a:endParaRPr lang="en-US" altLang="en-US" sz="1400"/>
          </a:p>
        </p:txBody>
      </p:sp>
      <p:sp>
        <p:nvSpPr>
          <p:cNvPr id="12292" name="Footer Placeholder 4">
            <a:extLst>
              <a:ext uri="{FF2B5EF4-FFF2-40B4-BE49-F238E27FC236}">
                <a16:creationId xmlns:a16="http://schemas.microsoft.com/office/drawing/2014/main" id="{B15ED466-88FF-4C50-BE71-59A3A8DFC16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pic>
        <p:nvPicPr>
          <p:cNvPr id="12293" name="Picture 4" descr="Ndizi">
            <a:extLst>
              <a:ext uri="{FF2B5EF4-FFF2-40B4-BE49-F238E27FC236}">
                <a16:creationId xmlns:a16="http://schemas.microsoft.com/office/drawing/2014/main" id="{8CC11AAA-4F83-4239-AC32-AC6511231F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219200"/>
            <a:ext cx="7620000" cy="4800600"/>
          </a:xfrm>
          <a:noFill/>
        </p:spPr>
      </p:pic>
      <p:sp>
        <p:nvSpPr>
          <p:cNvPr id="12294" name="Slide Number Placeholder 1">
            <a:extLst>
              <a:ext uri="{FF2B5EF4-FFF2-40B4-BE49-F238E27FC236}">
                <a16:creationId xmlns:a16="http://schemas.microsoft.com/office/drawing/2014/main" id="{778D88D4-5F7E-4560-B354-28EA21DBE15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C0E28205-9956-45E1-8FD2-7430158B3924}" type="slidenum">
              <a:rPr lang="en-US" altLang="en-US" sz="1400">
                <a:solidFill>
                  <a:schemeClr val="bg1"/>
                </a:solidFill>
              </a:rPr>
              <a:pPr>
                <a:spcBef>
                  <a:spcPct val="0"/>
                </a:spcBef>
                <a:buClrTx/>
                <a:buFontTx/>
                <a:buNone/>
              </a:pPr>
              <a:t>8</a:t>
            </a:fld>
            <a:endParaRPr lang="en-US" altLang="en-US" sz="1400">
              <a:solidFill>
                <a:schemeClr val="bg1"/>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B324EF07-F2DD-418C-9FD9-A07730719F89}"/>
              </a:ext>
            </a:extLst>
          </p:cNvPr>
          <p:cNvSpPr>
            <a:spLocks noGrp="1"/>
          </p:cNvSpPr>
          <p:nvPr>
            <p:ph type="title"/>
          </p:nvPr>
        </p:nvSpPr>
        <p:spPr/>
        <p:txBody>
          <a:bodyPr/>
          <a:lstStyle/>
          <a:p>
            <a:r>
              <a:rPr lang="en-US" altLang="en-US"/>
              <a:t>Food quality</a:t>
            </a:r>
          </a:p>
        </p:txBody>
      </p:sp>
      <p:sp>
        <p:nvSpPr>
          <p:cNvPr id="84995" name="Content Placeholder 2">
            <a:extLst>
              <a:ext uri="{FF2B5EF4-FFF2-40B4-BE49-F238E27FC236}">
                <a16:creationId xmlns:a16="http://schemas.microsoft.com/office/drawing/2014/main" id="{9FAB34C3-2D0A-43DD-8488-9E9E0B628E62}"/>
              </a:ext>
            </a:extLst>
          </p:cNvPr>
          <p:cNvSpPr>
            <a:spLocks noGrp="1"/>
          </p:cNvSpPr>
          <p:nvPr>
            <p:ph idx="1"/>
          </p:nvPr>
        </p:nvSpPr>
        <p:spPr/>
        <p:txBody>
          <a:bodyPr/>
          <a:lstStyle/>
          <a:p>
            <a:pPr marL="0" indent="0" eaLnBrk="1" hangingPunct="1">
              <a:lnSpc>
                <a:spcPct val="90000"/>
              </a:lnSpc>
              <a:buFontTx/>
              <a:buNone/>
              <a:defRPr/>
            </a:pPr>
            <a:r>
              <a:rPr lang="en-US" altLang="en-US" dirty="0">
                <a:latin typeface="Times New Roman" panose="02020603050405020304" pitchFamily="18" charset="0"/>
                <a:cs typeface="Times New Roman" panose="02020603050405020304" pitchFamily="18" charset="0"/>
              </a:rPr>
              <a:t>Factors:</a:t>
            </a:r>
          </a:p>
          <a:p>
            <a:pPr eaLnBrk="1" hangingPunct="1">
              <a:lnSpc>
                <a:spcPct val="90000"/>
              </a:lnSpc>
              <a:defRPr/>
            </a:pPr>
            <a:r>
              <a:rPr lang="en-US" altLang="en-US" dirty="0">
                <a:latin typeface="Times New Roman" panose="02020603050405020304" pitchFamily="18" charset="0"/>
                <a:cs typeface="Times New Roman" panose="02020603050405020304" pitchFamily="18" charset="0"/>
              </a:rPr>
              <a:t>Hygiene &amp; sanitation, </a:t>
            </a:r>
          </a:p>
          <a:p>
            <a:pPr eaLnBrk="1" hangingPunct="1">
              <a:lnSpc>
                <a:spcPct val="90000"/>
              </a:lnSpc>
              <a:defRPr/>
            </a:pPr>
            <a:r>
              <a:rPr lang="en-US" altLang="en-US" dirty="0">
                <a:latin typeface="Times New Roman" panose="02020603050405020304" pitchFamily="18" charset="0"/>
                <a:cs typeface="Times New Roman" panose="02020603050405020304" pitchFamily="18" charset="0"/>
              </a:rPr>
              <a:t>Proper processing, preservation &amp; storage </a:t>
            </a:r>
            <a:r>
              <a:rPr lang="en-US" altLang="en-US" dirty="0" err="1">
                <a:latin typeface="Times New Roman" panose="02020603050405020304" pitchFamily="18" charset="0"/>
                <a:cs typeface="Times New Roman" panose="02020603050405020304" pitchFamily="18" charset="0"/>
              </a:rPr>
              <a:t>etc</a:t>
            </a:r>
            <a:endParaRPr lang="en-US" altLang="en-US" dirty="0">
              <a:latin typeface="Times New Roman" panose="02020603050405020304" pitchFamily="18" charset="0"/>
              <a:cs typeface="Times New Roman" panose="02020603050405020304" pitchFamily="18" charset="0"/>
            </a:endParaRPr>
          </a:p>
          <a:p>
            <a:pPr eaLnBrk="1" hangingPunct="1">
              <a:lnSpc>
                <a:spcPct val="90000"/>
              </a:lnSpc>
              <a:defRPr/>
            </a:pPr>
            <a:r>
              <a:rPr lang="en-US" altLang="en-US" dirty="0">
                <a:latin typeface="Times New Roman" panose="02020603050405020304" pitchFamily="18" charset="0"/>
                <a:cs typeface="Times New Roman" panose="02020603050405020304" pitchFamily="18" charset="0"/>
              </a:rPr>
              <a:t>Environmental factors</a:t>
            </a:r>
          </a:p>
          <a:p>
            <a:pPr lvl="1" eaLnBrk="1" hangingPunct="1">
              <a:lnSpc>
                <a:spcPct val="90000"/>
              </a:lnSpc>
              <a:defRPr/>
            </a:pPr>
            <a:r>
              <a:rPr lang="en-US" altLang="en-US" sz="3200" dirty="0">
                <a:latin typeface="Times New Roman" panose="02020603050405020304" pitchFamily="18" charset="0"/>
                <a:cs typeface="Times New Roman" panose="02020603050405020304" pitchFamily="18" charset="0"/>
              </a:rPr>
              <a:t>Physical: weather (sunshine, wind, rain </a:t>
            </a:r>
            <a:r>
              <a:rPr lang="en-US" altLang="en-US" sz="3200" dirty="0" err="1">
                <a:latin typeface="Times New Roman" panose="02020603050405020304" pitchFamily="18" charset="0"/>
                <a:cs typeface="Times New Roman" panose="02020603050405020304" pitchFamily="18" charset="0"/>
              </a:rPr>
              <a:t>etc</a:t>
            </a:r>
            <a:r>
              <a:rPr lang="en-US" altLang="en-US" sz="3200" dirty="0">
                <a:latin typeface="Times New Roman" panose="02020603050405020304" pitchFamily="18" charset="0"/>
                <a:cs typeface="Times New Roman" panose="02020603050405020304" pitchFamily="18" charset="0"/>
              </a:rPr>
              <a:t>)</a:t>
            </a:r>
          </a:p>
          <a:p>
            <a:pPr lvl="1" eaLnBrk="1" hangingPunct="1">
              <a:lnSpc>
                <a:spcPct val="90000"/>
              </a:lnSpc>
              <a:defRPr/>
            </a:pPr>
            <a:r>
              <a:rPr lang="en-US" altLang="en-US" sz="3200" dirty="0">
                <a:latin typeface="Times New Roman" panose="02020603050405020304" pitchFamily="18" charset="0"/>
                <a:cs typeface="Times New Roman" panose="02020603050405020304" pitchFamily="18" charset="0"/>
              </a:rPr>
              <a:t>Chemical: poisonous component </a:t>
            </a:r>
          </a:p>
          <a:p>
            <a:pPr lvl="1" eaLnBrk="1" hangingPunct="1">
              <a:lnSpc>
                <a:spcPct val="90000"/>
              </a:lnSpc>
              <a:defRPr/>
            </a:pPr>
            <a:r>
              <a:rPr lang="en-US" altLang="en-US" sz="3200" dirty="0">
                <a:latin typeface="Times New Roman" panose="02020603050405020304" pitchFamily="18" charset="0"/>
                <a:cs typeface="Times New Roman" panose="02020603050405020304" pitchFamily="18" charset="0"/>
              </a:rPr>
              <a:t>Biological : insects</a:t>
            </a:r>
          </a:p>
          <a:p>
            <a:pPr>
              <a:defRPr/>
            </a:pPr>
            <a:endParaRPr lang="en-US" altLang="en-US" dirty="0"/>
          </a:p>
        </p:txBody>
      </p:sp>
      <p:sp>
        <p:nvSpPr>
          <p:cNvPr id="86020" name="Date Placeholder 3">
            <a:extLst>
              <a:ext uri="{FF2B5EF4-FFF2-40B4-BE49-F238E27FC236}">
                <a16:creationId xmlns:a16="http://schemas.microsoft.com/office/drawing/2014/main" id="{DA64783F-D613-41D0-A39C-0F6A1D15BD1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35FDC737-D364-469F-AD75-2ECCFC288A2B}" type="datetime2">
              <a:rPr lang="en-US" altLang="en-US" sz="1400" smtClean="0"/>
              <a:pPr>
                <a:spcBef>
                  <a:spcPct val="0"/>
                </a:spcBef>
                <a:buClrTx/>
                <a:buFontTx/>
                <a:buNone/>
              </a:pPr>
              <a:t>Thursday, September 3, 2020</a:t>
            </a:fld>
            <a:endParaRPr lang="en-US" altLang="en-US" sz="1400"/>
          </a:p>
        </p:txBody>
      </p:sp>
      <p:sp>
        <p:nvSpPr>
          <p:cNvPr id="86021" name="Footer Placeholder 4">
            <a:extLst>
              <a:ext uri="{FF2B5EF4-FFF2-40B4-BE49-F238E27FC236}">
                <a16:creationId xmlns:a16="http://schemas.microsoft.com/office/drawing/2014/main" id="{3D855A53-1C9B-4EB0-ADFB-E79CEF74543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86022" name="Slide Number Placeholder 1">
            <a:extLst>
              <a:ext uri="{FF2B5EF4-FFF2-40B4-BE49-F238E27FC236}">
                <a16:creationId xmlns:a16="http://schemas.microsoft.com/office/drawing/2014/main" id="{6AB231F5-C343-41C6-B012-134B3834D18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3166586F-570E-4284-845A-1ED0B82C83BE}" type="slidenum">
              <a:rPr lang="en-US" altLang="en-US" sz="1400">
                <a:solidFill>
                  <a:schemeClr val="bg1"/>
                </a:solidFill>
              </a:rPr>
              <a:pPr>
                <a:spcBef>
                  <a:spcPct val="0"/>
                </a:spcBef>
                <a:buClrTx/>
                <a:buFontTx/>
                <a:buNone/>
              </a:pPr>
              <a:t>80</a:t>
            </a:fld>
            <a:endParaRPr lang="en-US" altLang="en-US" sz="1400">
              <a:solidFill>
                <a:schemeClr val="bg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DD89FEBD-E9C0-4BB8-861F-F50EF170A793}"/>
              </a:ext>
            </a:extLst>
          </p:cNvPr>
          <p:cNvSpPr>
            <a:spLocks noGrp="1"/>
          </p:cNvSpPr>
          <p:nvPr>
            <p:ph type="title"/>
          </p:nvPr>
        </p:nvSpPr>
        <p:spPr/>
        <p:txBody>
          <a:bodyPr/>
          <a:lstStyle/>
          <a:p>
            <a:r>
              <a:rPr lang="en-US" altLang="en-US"/>
              <a:t>Food Quantity</a:t>
            </a:r>
          </a:p>
        </p:txBody>
      </p:sp>
      <p:sp>
        <p:nvSpPr>
          <p:cNvPr id="86019" name="Content Placeholder 2">
            <a:extLst>
              <a:ext uri="{FF2B5EF4-FFF2-40B4-BE49-F238E27FC236}">
                <a16:creationId xmlns:a16="http://schemas.microsoft.com/office/drawing/2014/main" id="{C4BA2AC9-B286-492D-8780-A48D149C93F0}"/>
              </a:ext>
            </a:extLst>
          </p:cNvPr>
          <p:cNvSpPr>
            <a:spLocks noGrp="1"/>
          </p:cNvSpPr>
          <p:nvPr>
            <p:ph idx="1"/>
          </p:nvPr>
        </p:nvSpPr>
        <p:spPr>
          <a:xfrm>
            <a:off x="152400" y="1143000"/>
            <a:ext cx="8153400" cy="5029200"/>
          </a:xfrm>
        </p:spPr>
        <p:txBody>
          <a:bodyPr/>
          <a:lstStyle/>
          <a:p>
            <a:pPr eaLnBrk="1" hangingPunct="1">
              <a:lnSpc>
                <a:spcPct val="90000"/>
              </a:lnSpc>
              <a:defRPr/>
            </a:pPr>
            <a:r>
              <a:rPr lang="en-US" altLang="en-US" dirty="0">
                <a:latin typeface="Times New Roman" panose="02020603050405020304" pitchFamily="18" charset="0"/>
                <a:cs typeface="Times New Roman" panose="02020603050405020304" pitchFamily="18" charset="0"/>
              </a:rPr>
              <a:t>Nutritional guidelines for health promotion</a:t>
            </a:r>
          </a:p>
          <a:p>
            <a:pPr eaLnBrk="1" hangingPunct="1">
              <a:lnSpc>
                <a:spcPct val="90000"/>
              </a:lnSpc>
              <a:defRPr/>
            </a:pPr>
            <a:r>
              <a:rPr lang="en-US" altLang="en-US" dirty="0">
                <a:latin typeface="Times New Roman" panose="02020603050405020304" pitchFamily="18" charset="0"/>
                <a:cs typeface="Times New Roman" panose="02020603050405020304" pitchFamily="18" charset="0"/>
              </a:rPr>
              <a:t>E.g. nutrition standards such as:</a:t>
            </a:r>
          </a:p>
          <a:p>
            <a:pPr lvl="1" eaLnBrk="1" hangingPunct="1">
              <a:lnSpc>
                <a:spcPct val="90000"/>
              </a:lnSpc>
              <a:buFont typeface="Wingdings" panose="05000000000000000000" pitchFamily="2" charset="2"/>
              <a:buChar char="v"/>
              <a:defRPr/>
            </a:pPr>
            <a:r>
              <a:rPr lang="en-US" altLang="en-US" sz="3200" dirty="0">
                <a:latin typeface="Times New Roman" panose="02020603050405020304" pitchFamily="18" charset="0"/>
                <a:cs typeface="Times New Roman" panose="02020603050405020304" pitchFamily="18" charset="0"/>
              </a:rPr>
              <a:t>RDA’s</a:t>
            </a:r>
          </a:p>
          <a:p>
            <a:pPr lvl="1" eaLnBrk="1" hangingPunct="1">
              <a:lnSpc>
                <a:spcPct val="90000"/>
              </a:lnSpc>
              <a:buFont typeface="Wingdings" panose="05000000000000000000" pitchFamily="2" charset="2"/>
              <a:buChar char="v"/>
              <a:defRPr/>
            </a:pPr>
            <a:r>
              <a:rPr lang="en-US" altLang="en-US" sz="3200" dirty="0">
                <a:latin typeface="Times New Roman" panose="02020603050405020304" pitchFamily="18" charset="0"/>
                <a:cs typeface="Times New Roman" panose="02020603050405020304" pitchFamily="18" charset="0"/>
              </a:rPr>
              <a:t>Food group guides (food pyramid)</a:t>
            </a:r>
          </a:p>
          <a:p>
            <a:pPr lvl="1" eaLnBrk="1" hangingPunct="1">
              <a:lnSpc>
                <a:spcPct val="90000"/>
              </a:lnSpc>
              <a:buFont typeface="Wingdings" panose="05000000000000000000" pitchFamily="2" charset="2"/>
              <a:buChar char="v"/>
              <a:defRPr/>
            </a:pPr>
            <a:r>
              <a:rPr lang="en-US" altLang="en-US" sz="3200" dirty="0">
                <a:latin typeface="Times New Roman" panose="02020603050405020304" pitchFamily="18" charset="0"/>
                <a:cs typeface="Times New Roman" panose="02020603050405020304" pitchFamily="18" charset="0"/>
              </a:rPr>
              <a:t>Health promotion guidelines</a:t>
            </a:r>
          </a:p>
          <a:p>
            <a:pPr marL="457200" lvl="1" indent="0" eaLnBrk="1" hangingPunct="1">
              <a:lnSpc>
                <a:spcPct val="90000"/>
              </a:lnSpc>
              <a:buFontTx/>
              <a:buNone/>
              <a:defRPr/>
            </a:pPr>
            <a:r>
              <a:rPr lang="en-US" altLang="en-US" sz="3200" dirty="0">
                <a:latin typeface="Times New Roman" panose="02020603050405020304" pitchFamily="18" charset="0"/>
                <a:cs typeface="Times New Roman" panose="02020603050405020304" pitchFamily="18" charset="0"/>
              </a:rPr>
              <a:t>They are either country specific or developed for management of nutrition related diseases such as dietary guidelines for HIV/AIDS, cancer, diabetes and CHD</a:t>
            </a:r>
          </a:p>
          <a:p>
            <a:pPr>
              <a:defRPr/>
            </a:pPr>
            <a:endParaRPr lang="en-US" altLang="en-US" dirty="0"/>
          </a:p>
        </p:txBody>
      </p:sp>
      <p:sp>
        <p:nvSpPr>
          <p:cNvPr id="87044" name="Date Placeholder 3">
            <a:extLst>
              <a:ext uri="{FF2B5EF4-FFF2-40B4-BE49-F238E27FC236}">
                <a16:creationId xmlns:a16="http://schemas.microsoft.com/office/drawing/2014/main" id="{3FA39DEB-272B-4C91-9734-57E5D07B836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F698297F-5C45-4683-A9A8-60491CFDC66D}" type="datetime2">
              <a:rPr lang="en-US" altLang="en-US" sz="1400" smtClean="0"/>
              <a:pPr>
                <a:spcBef>
                  <a:spcPct val="0"/>
                </a:spcBef>
                <a:buClrTx/>
                <a:buFontTx/>
                <a:buNone/>
              </a:pPr>
              <a:t>Thursday, September 3, 2020</a:t>
            </a:fld>
            <a:endParaRPr lang="en-US" altLang="en-US" sz="1400"/>
          </a:p>
        </p:txBody>
      </p:sp>
      <p:sp>
        <p:nvSpPr>
          <p:cNvPr id="87045" name="Footer Placeholder 4">
            <a:extLst>
              <a:ext uri="{FF2B5EF4-FFF2-40B4-BE49-F238E27FC236}">
                <a16:creationId xmlns:a16="http://schemas.microsoft.com/office/drawing/2014/main" id="{39AEB078-735B-40B8-8EDF-6C3F52C6983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87046" name="Slide Number Placeholder 1">
            <a:extLst>
              <a:ext uri="{FF2B5EF4-FFF2-40B4-BE49-F238E27FC236}">
                <a16:creationId xmlns:a16="http://schemas.microsoft.com/office/drawing/2014/main" id="{C59A6B21-E412-44A3-AAC8-F15637CE15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DACE87E-D656-4E15-B96B-0708B6810732}" type="slidenum">
              <a:rPr lang="en-US" altLang="en-US" sz="1400">
                <a:solidFill>
                  <a:schemeClr val="bg1"/>
                </a:solidFill>
              </a:rPr>
              <a:pPr>
                <a:spcBef>
                  <a:spcPct val="0"/>
                </a:spcBef>
                <a:buClrTx/>
                <a:buFontTx/>
                <a:buNone/>
              </a:pPr>
              <a:t>81</a:t>
            </a:fld>
            <a:endParaRPr lang="en-US" altLang="en-US" sz="1400">
              <a:solidFill>
                <a:schemeClr val="bg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B479891F-72FE-4E66-8509-D37CE8D21B1B}"/>
              </a:ext>
            </a:extLst>
          </p:cNvPr>
          <p:cNvSpPr>
            <a:spLocks noGrp="1"/>
          </p:cNvSpPr>
          <p:nvPr>
            <p:ph type="title"/>
          </p:nvPr>
        </p:nvSpPr>
        <p:spPr/>
        <p:txBody>
          <a:bodyPr/>
          <a:lstStyle/>
          <a:p>
            <a:endParaRPr lang="en-US" altLang="en-US"/>
          </a:p>
        </p:txBody>
      </p:sp>
      <p:sp>
        <p:nvSpPr>
          <p:cNvPr id="88067" name="Date Placeholder 3">
            <a:extLst>
              <a:ext uri="{FF2B5EF4-FFF2-40B4-BE49-F238E27FC236}">
                <a16:creationId xmlns:a16="http://schemas.microsoft.com/office/drawing/2014/main" id="{FDCDACA6-8095-4C30-9951-09CB0392409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EE57F5B3-A159-41CF-A78A-5843D7CB1BB8}" type="datetime2">
              <a:rPr lang="en-US" altLang="en-US" sz="1400" smtClean="0"/>
              <a:pPr>
                <a:spcBef>
                  <a:spcPct val="0"/>
                </a:spcBef>
                <a:buClrTx/>
                <a:buFontTx/>
                <a:buNone/>
              </a:pPr>
              <a:t>Thursday, September 3, 2020</a:t>
            </a:fld>
            <a:endParaRPr lang="en-US" altLang="en-US" sz="1400"/>
          </a:p>
        </p:txBody>
      </p:sp>
      <p:sp>
        <p:nvSpPr>
          <p:cNvPr id="88068" name="Footer Placeholder 4">
            <a:extLst>
              <a:ext uri="{FF2B5EF4-FFF2-40B4-BE49-F238E27FC236}">
                <a16:creationId xmlns:a16="http://schemas.microsoft.com/office/drawing/2014/main" id="{3889E1C6-22E1-4816-A8AE-1A76B7A2BB7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pic>
        <p:nvPicPr>
          <p:cNvPr id="88069" name="Picture 4" descr="Food Pyramid">
            <a:extLst>
              <a:ext uri="{FF2B5EF4-FFF2-40B4-BE49-F238E27FC236}">
                <a16:creationId xmlns:a16="http://schemas.microsoft.com/office/drawing/2014/main" id="{A31F72EF-3F6C-4E01-A7B2-C4E33394A9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066800"/>
            <a:ext cx="8077200" cy="5257800"/>
          </a:xfrm>
          <a:noFill/>
        </p:spPr>
      </p:pic>
      <p:sp>
        <p:nvSpPr>
          <p:cNvPr id="88070" name="Slide Number Placeholder 1">
            <a:extLst>
              <a:ext uri="{FF2B5EF4-FFF2-40B4-BE49-F238E27FC236}">
                <a16:creationId xmlns:a16="http://schemas.microsoft.com/office/drawing/2014/main" id="{41EA8EF3-D526-46F4-9527-06A90586C2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4CB1FBA-DB5B-4408-B705-333007367F3E}" type="slidenum">
              <a:rPr lang="en-US" altLang="en-US" sz="1400">
                <a:solidFill>
                  <a:schemeClr val="bg1"/>
                </a:solidFill>
              </a:rPr>
              <a:pPr>
                <a:spcBef>
                  <a:spcPct val="0"/>
                </a:spcBef>
                <a:buClrTx/>
                <a:buFontTx/>
                <a:buNone/>
              </a:pPr>
              <a:t>82</a:t>
            </a:fld>
            <a:endParaRPr lang="en-US" altLang="en-US" sz="1400">
              <a:solidFill>
                <a:schemeClr val="bg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descr="Large confetti">
            <a:extLst>
              <a:ext uri="{FF2B5EF4-FFF2-40B4-BE49-F238E27FC236}">
                <a16:creationId xmlns:a16="http://schemas.microsoft.com/office/drawing/2014/main" id="{2B4E0D7E-279B-432A-9423-B365327AB987}"/>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endParaRPr lang="en-US"/>
          </a:p>
        </p:txBody>
      </p:sp>
      <p:sp>
        <p:nvSpPr>
          <p:cNvPr id="89091" name="Content Placeholder 2">
            <a:extLst>
              <a:ext uri="{FF2B5EF4-FFF2-40B4-BE49-F238E27FC236}">
                <a16:creationId xmlns:a16="http://schemas.microsoft.com/office/drawing/2014/main" id="{6628CF24-3B1A-42EB-9DD3-0D9D470F1976}"/>
              </a:ext>
            </a:extLst>
          </p:cNvPr>
          <p:cNvSpPr>
            <a:spLocks noGrp="1"/>
          </p:cNvSpPr>
          <p:nvPr>
            <p:ph idx="1"/>
          </p:nvPr>
        </p:nvSpPr>
        <p:spPr/>
        <p:txBody>
          <a:bodyPr/>
          <a:lstStyle/>
          <a:p>
            <a:pPr eaLnBrk="1" hangingPunct="1"/>
            <a:endParaRPr lang="en-US" altLang="en-US"/>
          </a:p>
        </p:txBody>
      </p:sp>
      <p:pic>
        <p:nvPicPr>
          <p:cNvPr id="89092" name="Picture 2">
            <a:extLst>
              <a:ext uri="{FF2B5EF4-FFF2-40B4-BE49-F238E27FC236}">
                <a16:creationId xmlns:a16="http://schemas.microsoft.com/office/drawing/2014/main" id="{03BB202D-CFC7-46B1-99C7-ADBD26DC2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92263"/>
            <a:ext cx="7010400" cy="450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3" name="Date Placeholder 1">
            <a:extLst>
              <a:ext uri="{FF2B5EF4-FFF2-40B4-BE49-F238E27FC236}">
                <a16:creationId xmlns:a16="http://schemas.microsoft.com/office/drawing/2014/main" id="{00537346-0AE0-4D9F-B28A-1D98D172DBD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FCE86997-510B-4D84-B8E0-CD3A700A3A49}" type="datetime2">
              <a:rPr lang="en-US" altLang="en-US" sz="1400" smtClean="0"/>
              <a:pPr>
                <a:spcBef>
                  <a:spcPct val="0"/>
                </a:spcBef>
                <a:buClrTx/>
                <a:buFontTx/>
                <a:buNone/>
              </a:pPr>
              <a:t>Thursday, September 3, 2020</a:t>
            </a:fld>
            <a:endParaRPr lang="en-US" altLang="en-US" sz="1400"/>
          </a:p>
        </p:txBody>
      </p:sp>
      <p:sp>
        <p:nvSpPr>
          <p:cNvPr id="89094" name="Footer Placeholder 2">
            <a:extLst>
              <a:ext uri="{FF2B5EF4-FFF2-40B4-BE49-F238E27FC236}">
                <a16:creationId xmlns:a16="http://schemas.microsoft.com/office/drawing/2014/main" id="{F8F193F5-0C1A-4ECD-B1B2-8C27BED105F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89095" name="Slide Number Placeholder 1">
            <a:extLst>
              <a:ext uri="{FF2B5EF4-FFF2-40B4-BE49-F238E27FC236}">
                <a16:creationId xmlns:a16="http://schemas.microsoft.com/office/drawing/2014/main" id="{41767347-8C8E-4852-A5B7-8B22EDC4FF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F020E102-3A34-4FD0-80CD-7C29BB76D31B}" type="slidenum">
              <a:rPr lang="en-US" altLang="en-US" sz="1400">
                <a:solidFill>
                  <a:schemeClr val="bg1"/>
                </a:solidFill>
              </a:rPr>
              <a:pPr>
                <a:spcBef>
                  <a:spcPct val="0"/>
                </a:spcBef>
                <a:buClrTx/>
                <a:buFontTx/>
                <a:buNone/>
              </a:pPr>
              <a:t>83</a:t>
            </a:fld>
            <a:endParaRPr lang="en-US" altLang="en-US" sz="1400">
              <a:solidFill>
                <a:schemeClr val="bg1"/>
              </a:solidFill>
            </a:endParaRPr>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2A4B177A-C606-4C49-893B-95757297F546}"/>
              </a:ext>
            </a:extLst>
          </p:cNvPr>
          <p:cNvSpPr>
            <a:spLocks noGrp="1"/>
          </p:cNvSpPr>
          <p:nvPr>
            <p:ph type="title"/>
          </p:nvPr>
        </p:nvSpPr>
        <p:spPr/>
        <p:txBody>
          <a:bodyPr/>
          <a:lstStyle/>
          <a:p>
            <a:r>
              <a:rPr lang="en-US" altLang="en-US"/>
              <a:t>Food diversity</a:t>
            </a:r>
          </a:p>
        </p:txBody>
      </p:sp>
      <p:sp>
        <p:nvSpPr>
          <p:cNvPr id="90115" name="Content Placeholder 2">
            <a:extLst>
              <a:ext uri="{FF2B5EF4-FFF2-40B4-BE49-F238E27FC236}">
                <a16:creationId xmlns:a16="http://schemas.microsoft.com/office/drawing/2014/main" id="{E7CED839-D736-42EC-9A9D-B40AC36DF184}"/>
              </a:ext>
            </a:extLst>
          </p:cNvPr>
          <p:cNvSpPr>
            <a:spLocks noGrp="1"/>
          </p:cNvSpPr>
          <p:nvPr>
            <p:ph idx="1"/>
          </p:nvPr>
        </p:nvSpPr>
        <p:spPr/>
        <p:txBody>
          <a:bodyPr/>
          <a:lstStyle/>
          <a:p>
            <a:pPr eaLnBrk="1" hangingPunct="1"/>
            <a:r>
              <a:rPr lang="en-US" altLang="en-US" sz="3600">
                <a:latin typeface="Times New Roman" panose="02020603050405020304" pitchFamily="18" charset="0"/>
                <a:cs typeface="Times New Roman" panose="02020603050405020304" pitchFamily="18" charset="0"/>
              </a:rPr>
              <a:t>Variety: balanced diet, education   </a:t>
            </a:r>
          </a:p>
          <a:p>
            <a:pPr eaLnBrk="1" hangingPunct="1"/>
            <a:r>
              <a:rPr lang="en-US" altLang="en-US" sz="3600">
                <a:latin typeface="Times New Roman" panose="02020603050405020304" pitchFamily="18" charset="0"/>
                <a:cs typeface="Times New Roman" panose="02020603050405020304" pitchFamily="18" charset="0"/>
              </a:rPr>
              <a:t>Access determined by: income, infrastructure, etc</a:t>
            </a:r>
          </a:p>
          <a:p>
            <a:pPr eaLnBrk="1" hangingPunct="1"/>
            <a:r>
              <a:rPr lang="en-US" altLang="en-US" sz="3600">
                <a:latin typeface="Times New Roman" panose="02020603050405020304" pitchFamily="18" charset="0"/>
                <a:cs typeface="Times New Roman" panose="02020603050405020304" pitchFamily="18" charset="0"/>
              </a:rPr>
              <a:t>Availability determined by: land, water, political stability, education </a:t>
            </a:r>
          </a:p>
          <a:p>
            <a:endParaRPr lang="en-US" altLang="en-US" sz="3600">
              <a:latin typeface="Times New Roman" panose="02020603050405020304" pitchFamily="18" charset="0"/>
              <a:cs typeface="Times New Roman" panose="02020603050405020304" pitchFamily="18" charset="0"/>
            </a:endParaRPr>
          </a:p>
        </p:txBody>
      </p:sp>
      <p:sp>
        <p:nvSpPr>
          <p:cNvPr id="90116" name="Date Placeholder 3">
            <a:extLst>
              <a:ext uri="{FF2B5EF4-FFF2-40B4-BE49-F238E27FC236}">
                <a16:creationId xmlns:a16="http://schemas.microsoft.com/office/drawing/2014/main" id="{78A1D458-671E-4C7C-BD8D-CF5DDD7D661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01297648-181C-4402-969A-BC15C25D45D2}" type="datetime2">
              <a:rPr lang="en-US" altLang="en-US" sz="1400" smtClean="0"/>
              <a:pPr>
                <a:spcBef>
                  <a:spcPct val="0"/>
                </a:spcBef>
                <a:buClrTx/>
                <a:buFontTx/>
                <a:buNone/>
              </a:pPr>
              <a:t>Thursday, September 3, 2020</a:t>
            </a:fld>
            <a:endParaRPr lang="en-US" altLang="en-US" sz="1400"/>
          </a:p>
        </p:txBody>
      </p:sp>
      <p:sp>
        <p:nvSpPr>
          <p:cNvPr id="90117" name="Footer Placeholder 4">
            <a:extLst>
              <a:ext uri="{FF2B5EF4-FFF2-40B4-BE49-F238E27FC236}">
                <a16:creationId xmlns:a16="http://schemas.microsoft.com/office/drawing/2014/main" id="{05549C03-84E2-4F7A-9FE3-D1E37D08E01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90118" name="Slide Number Placeholder 1">
            <a:extLst>
              <a:ext uri="{FF2B5EF4-FFF2-40B4-BE49-F238E27FC236}">
                <a16:creationId xmlns:a16="http://schemas.microsoft.com/office/drawing/2014/main" id="{642D6EA3-7FFC-4277-AF5E-65FB7ABA845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9F3752B-1566-4887-B83C-C5606935AC21}" type="slidenum">
              <a:rPr lang="en-US" altLang="en-US" sz="1400">
                <a:solidFill>
                  <a:schemeClr val="bg1"/>
                </a:solidFill>
              </a:rPr>
              <a:pPr>
                <a:spcBef>
                  <a:spcPct val="0"/>
                </a:spcBef>
                <a:buClrTx/>
                <a:buFontTx/>
                <a:buNone/>
              </a:pPr>
              <a:t>84</a:t>
            </a:fld>
            <a:endParaRPr lang="en-US" altLang="en-US" sz="1400">
              <a:solidFill>
                <a:schemeClr val="bg1"/>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D8312DED-FA1C-4F4A-A312-5A0443976414}"/>
              </a:ext>
            </a:extLst>
          </p:cNvPr>
          <p:cNvSpPr>
            <a:spLocks noGrp="1"/>
          </p:cNvSpPr>
          <p:nvPr>
            <p:ph type="title"/>
          </p:nvPr>
        </p:nvSpPr>
        <p:spPr/>
        <p:txBody>
          <a:bodyPr/>
          <a:lstStyle/>
          <a:p>
            <a:r>
              <a:rPr lang="en-US" altLang="en-US"/>
              <a:t>Balanced diet</a:t>
            </a:r>
          </a:p>
        </p:txBody>
      </p:sp>
      <p:sp>
        <p:nvSpPr>
          <p:cNvPr id="91139" name="Content Placeholder 2">
            <a:extLst>
              <a:ext uri="{FF2B5EF4-FFF2-40B4-BE49-F238E27FC236}">
                <a16:creationId xmlns:a16="http://schemas.microsoft.com/office/drawing/2014/main" id="{EA1BA56F-8514-4401-A0BD-E5DBAC68A840}"/>
              </a:ext>
            </a:extLst>
          </p:cNvPr>
          <p:cNvSpPr>
            <a:spLocks noGrp="1"/>
          </p:cNvSpPr>
          <p:nvPr>
            <p:ph idx="1"/>
          </p:nvPr>
        </p:nvSpPr>
        <p:spPr>
          <a:xfrm>
            <a:off x="152400" y="1447800"/>
            <a:ext cx="8229600" cy="4724400"/>
          </a:xfrm>
        </p:spPr>
        <p:txBody>
          <a:bodyPr/>
          <a:lstStyle/>
          <a:p>
            <a:pPr eaLnBrk="1" hangingPunct="1">
              <a:lnSpc>
                <a:spcPct val="90000"/>
              </a:lnSpc>
            </a:pPr>
            <a:r>
              <a:rPr lang="en-US" altLang="en-US" sz="2800" b="1">
                <a:latin typeface="Times New Roman" panose="02020603050405020304" pitchFamily="18" charset="0"/>
                <a:cs typeface="Times New Roman" panose="02020603050405020304" pitchFamily="18" charset="0"/>
              </a:rPr>
              <a:t>A balanced diet must contain carbohydrate, protein, fat, vitamins, mineral salts and fibre. It must contain these things in the correct proportions. </a:t>
            </a:r>
            <a:endParaRPr lang="en-US" altLang="en-US" sz="2800">
              <a:latin typeface="Times New Roman" panose="02020603050405020304" pitchFamily="18" charset="0"/>
              <a:cs typeface="Times New Roman" panose="02020603050405020304" pitchFamily="18" charset="0"/>
            </a:endParaRPr>
          </a:p>
          <a:p>
            <a:pPr eaLnBrk="1" hangingPunct="1">
              <a:lnSpc>
                <a:spcPct val="90000"/>
              </a:lnSpc>
            </a:pPr>
            <a:r>
              <a:rPr lang="en-US" altLang="en-US" sz="2800" b="1">
                <a:latin typeface="Times New Roman" panose="02020603050405020304" pitchFamily="18" charset="0"/>
                <a:cs typeface="Times New Roman" panose="02020603050405020304" pitchFamily="18" charset="0"/>
                <a:hlinkClick r:id="rId2"/>
              </a:rPr>
              <a:t>Carbohydrates</a:t>
            </a:r>
            <a:r>
              <a:rPr lang="en-US" altLang="en-US" sz="2800">
                <a:latin typeface="Times New Roman" panose="02020603050405020304" pitchFamily="18" charset="0"/>
                <a:cs typeface="Times New Roman" panose="02020603050405020304" pitchFamily="18" charset="0"/>
              </a:rPr>
              <a:t>: these provide a source of energy.</a:t>
            </a:r>
          </a:p>
          <a:p>
            <a:pPr eaLnBrk="1" hangingPunct="1">
              <a:lnSpc>
                <a:spcPct val="90000"/>
              </a:lnSpc>
            </a:pPr>
            <a:r>
              <a:rPr lang="en-US" altLang="en-US" sz="2800" b="1">
                <a:latin typeface="Times New Roman" panose="02020603050405020304" pitchFamily="18" charset="0"/>
                <a:cs typeface="Times New Roman" panose="02020603050405020304" pitchFamily="18" charset="0"/>
                <a:hlinkClick r:id="rId3"/>
              </a:rPr>
              <a:t>Proteins</a:t>
            </a:r>
            <a:r>
              <a:rPr lang="en-US" altLang="en-US" sz="2800">
                <a:latin typeface="Times New Roman" panose="02020603050405020304" pitchFamily="18" charset="0"/>
                <a:cs typeface="Times New Roman" panose="02020603050405020304" pitchFamily="18" charset="0"/>
              </a:rPr>
              <a:t>: these provide a source of materials for growth and repair.</a:t>
            </a:r>
          </a:p>
          <a:p>
            <a:pPr eaLnBrk="1" hangingPunct="1">
              <a:lnSpc>
                <a:spcPct val="90000"/>
              </a:lnSpc>
            </a:pPr>
            <a:r>
              <a:rPr lang="en-US" altLang="en-US" sz="2800" b="1">
                <a:latin typeface="Times New Roman" panose="02020603050405020304" pitchFamily="18" charset="0"/>
                <a:cs typeface="Times New Roman" panose="02020603050405020304" pitchFamily="18" charset="0"/>
                <a:hlinkClick r:id="rId4"/>
              </a:rPr>
              <a:t>Fats</a:t>
            </a:r>
            <a:r>
              <a:rPr lang="en-US" altLang="en-US" sz="2800">
                <a:latin typeface="Times New Roman" panose="02020603050405020304" pitchFamily="18" charset="0"/>
                <a:cs typeface="Times New Roman" panose="02020603050405020304" pitchFamily="18" charset="0"/>
              </a:rPr>
              <a:t>: these provide a source of energy and contain fat soluble vitamins.</a:t>
            </a:r>
          </a:p>
          <a:p>
            <a:pPr eaLnBrk="1" hangingPunct="1">
              <a:lnSpc>
                <a:spcPct val="90000"/>
              </a:lnSpc>
            </a:pPr>
            <a:r>
              <a:rPr lang="en-US" altLang="en-US" sz="2800" b="1">
                <a:latin typeface="Times New Roman" panose="02020603050405020304" pitchFamily="18" charset="0"/>
                <a:cs typeface="Times New Roman" panose="02020603050405020304" pitchFamily="18" charset="0"/>
                <a:hlinkClick r:id="rId5"/>
              </a:rPr>
              <a:t>Vitamins</a:t>
            </a:r>
            <a:r>
              <a:rPr lang="en-US" altLang="en-US" sz="2800">
                <a:latin typeface="Times New Roman" panose="02020603050405020304" pitchFamily="18" charset="0"/>
                <a:cs typeface="Times New Roman" panose="02020603050405020304" pitchFamily="18" charset="0"/>
              </a:rPr>
              <a:t>: these are required in very small quantities to keep you healthy.</a:t>
            </a:r>
          </a:p>
          <a:p>
            <a:endParaRPr lang="en-US" altLang="en-US"/>
          </a:p>
        </p:txBody>
      </p:sp>
      <p:sp>
        <p:nvSpPr>
          <p:cNvPr id="91140" name="Date Placeholder 3">
            <a:extLst>
              <a:ext uri="{FF2B5EF4-FFF2-40B4-BE49-F238E27FC236}">
                <a16:creationId xmlns:a16="http://schemas.microsoft.com/office/drawing/2014/main" id="{6899FC9F-10FD-47DF-94C5-7352615F6C7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13CAA6E-9A85-4A71-A628-7797E5AB48FC}" type="datetime2">
              <a:rPr lang="en-US" altLang="en-US" sz="1400" smtClean="0"/>
              <a:pPr>
                <a:spcBef>
                  <a:spcPct val="0"/>
                </a:spcBef>
                <a:buClrTx/>
                <a:buFontTx/>
                <a:buNone/>
              </a:pPr>
              <a:t>Thursday, September 3, 2020</a:t>
            </a:fld>
            <a:endParaRPr lang="en-US" altLang="en-US" sz="1400"/>
          </a:p>
        </p:txBody>
      </p:sp>
      <p:sp>
        <p:nvSpPr>
          <p:cNvPr id="91141" name="Footer Placeholder 4">
            <a:extLst>
              <a:ext uri="{FF2B5EF4-FFF2-40B4-BE49-F238E27FC236}">
                <a16:creationId xmlns:a16="http://schemas.microsoft.com/office/drawing/2014/main" id="{67716A63-7A1E-4929-AABD-DBE7F3F3D4A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91142" name="Slide Number Placeholder 1">
            <a:extLst>
              <a:ext uri="{FF2B5EF4-FFF2-40B4-BE49-F238E27FC236}">
                <a16:creationId xmlns:a16="http://schemas.microsoft.com/office/drawing/2014/main" id="{C1467EB5-310D-4893-8A44-DACA3FAE8E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2C2B7B2B-FD1B-46DA-8DA4-9FB1D7B32922}" type="slidenum">
              <a:rPr lang="en-US" altLang="en-US" sz="1400">
                <a:solidFill>
                  <a:schemeClr val="bg1"/>
                </a:solidFill>
              </a:rPr>
              <a:pPr>
                <a:spcBef>
                  <a:spcPct val="0"/>
                </a:spcBef>
                <a:buClrTx/>
                <a:buFontTx/>
                <a:buNone/>
              </a:pPr>
              <a:t>85</a:t>
            </a:fld>
            <a:endParaRPr lang="en-US" altLang="en-US" sz="1400">
              <a:solidFill>
                <a:schemeClr val="bg1"/>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D0530763-3888-425D-9FFC-9690F3A2E674}"/>
              </a:ext>
            </a:extLst>
          </p:cNvPr>
          <p:cNvSpPr>
            <a:spLocks noGrp="1"/>
          </p:cNvSpPr>
          <p:nvPr>
            <p:ph type="title"/>
          </p:nvPr>
        </p:nvSpPr>
        <p:spPr/>
        <p:txBody>
          <a:bodyPr/>
          <a:lstStyle/>
          <a:p>
            <a:endParaRPr lang="en-US" altLang="en-US"/>
          </a:p>
        </p:txBody>
      </p:sp>
      <p:sp>
        <p:nvSpPr>
          <p:cNvPr id="92163" name="Content Placeholder 2">
            <a:extLst>
              <a:ext uri="{FF2B5EF4-FFF2-40B4-BE49-F238E27FC236}">
                <a16:creationId xmlns:a16="http://schemas.microsoft.com/office/drawing/2014/main" id="{872F9E06-C17F-4B6D-8378-877FCD9010C4}"/>
              </a:ext>
            </a:extLst>
          </p:cNvPr>
          <p:cNvSpPr>
            <a:spLocks noGrp="1"/>
          </p:cNvSpPr>
          <p:nvPr>
            <p:ph idx="1"/>
          </p:nvPr>
        </p:nvSpPr>
        <p:spPr/>
        <p:txBody>
          <a:bodyPr/>
          <a:lstStyle/>
          <a:p>
            <a:pPr eaLnBrk="1" hangingPunct="1"/>
            <a:r>
              <a:rPr lang="en-US" altLang="en-US" b="1">
                <a:hlinkClick r:id="rId2"/>
              </a:rPr>
              <a:t>Mineral Salts</a:t>
            </a:r>
            <a:r>
              <a:rPr lang="en-US" altLang="en-US"/>
              <a:t>: i.e Iron, Zinc, Calcium etc. are required for healthy teeth, bones, muscles etc..</a:t>
            </a:r>
          </a:p>
          <a:p>
            <a:pPr eaLnBrk="1" hangingPunct="1"/>
            <a:r>
              <a:rPr lang="en-US" altLang="en-US" b="1">
                <a:hlinkClick r:id="rId3"/>
              </a:rPr>
              <a:t>Fibre</a:t>
            </a:r>
            <a:r>
              <a:rPr lang="en-US" altLang="en-US"/>
              <a:t>: necessary for peristalsis. </a:t>
            </a:r>
          </a:p>
          <a:p>
            <a:endParaRPr lang="en-US" altLang="en-US"/>
          </a:p>
        </p:txBody>
      </p:sp>
      <p:sp>
        <p:nvSpPr>
          <p:cNvPr id="92164" name="Date Placeholder 3">
            <a:extLst>
              <a:ext uri="{FF2B5EF4-FFF2-40B4-BE49-F238E27FC236}">
                <a16:creationId xmlns:a16="http://schemas.microsoft.com/office/drawing/2014/main" id="{DF50A28B-5A3B-494B-A699-239F7088976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EE92E55A-BAB6-46AF-927A-85E12C394D8F}" type="datetime2">
              <a:rPr lang="en-US" altLang="en-US" sz="1400" smtClean="0"/>
              <a:pPr>
                <a:spcBef>
                  <a:spcPct val="0"/>
                </a:spcBef>
                <a:buClrTx/>
                <a:buFontTx/>
                <a:buNone/>
              </a:pPr>
              <a:t>Thursday, September 3, 2020</a:t>
            </a:fld>
            <a:endParaRPr lang="en-US" altLang="en-US" sz="1400"/>
          </a:p>
        </p:txBody>
      </p:sp>
      <p:sp>
        <p:nvSpPr>
          <p:cNvPr id="92165" name="Footer Placeholder 4">
            <a:extLst>
              <a:ext uri="{FF2B5EF4-FFF2-40B4-BE49-F238E27FC236}">
                <a16:creationId xmlns:a16="http://schemas.microsoft.com/office/drawing/2014/main" id="{D9848262-12DC-4A03-B9D5-F48BBAE316D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92166" name="Slide Number Placeholder 1">
            <a:extLst>
              <a:ext uri="{FF2B5EF4-FFF2-40B4-BE49-F238E27FC236}">
                <a16:creationId xmlns:a16="http://schemas.microsoft.com/office/drawing/2014/main" id="{72911007-BA6B-40A7-80C4-0104FFCACD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21B31E3F-71C9-4BBA-BBED-55D12A4C03BE}" type="slidenum">
              <a:rPr lang="en-US" altLang="en-US" sz="1400">
                <a:solidFill>
                  <a:schemeClr val="bg1"/>
                </a:solidFill>
              </a:rPr>
              <a:pPr>
                <a:spcBef>
                  <a:spcPct val="0"/>
                </a:spcBef>
                <a:buClrTx/>
                <a:buFontTx/>
                <a:buNone/>
              </a:pPr>
              <a:t>86</a:t>
            </a:fld>
            <a:endParaRPr lang="en-US" altLang="en-US" sz="1400">
              <a:solidFill>
                <a:schemeClr val="bg1"/>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BF87DBB3-5010-45AC-B513-8D164FA18352}"/>
              </a:ext>
            </a:extLst>
          </p:cNvPr>
          <p:cNvSpPr>
            <a:spLocks noGrp="1"/>
          </p:cNvSpPr>
          <p:nvPr>
            <p:ph type="title"/>
          </p:nvPr>
        </p:nvSpPr>
        <p:spPr/>
        <p:txBody>
          <a:bodyPr/>
          <a:lstStyle/>
          <a:p>
            <a:r>
              <a:rPr lang="en-US" altLang="en-US" b="1"/>
              <a:t>MEAL PLANNING</a:t>
            </a:r>
            <a:endParaRPr lang="en-US" altLang="en-US"/>
          </a:p>
        </p:txBody>
      </p:sp>
      <p:sp>
        <p:nvSpPr>
          <p:cNvPr id="3" name="Content Placeholder 2">
            <a:extLst>
              <a:ext uri="{FF2B5EF4-FFF2-40B4-BE49-F238E27FC236}">
                <a16:creationId xmlns:a16="http://schemas.microsoft.com/office/drawing/2014/main" id="{649FDB00-EF18-47DD-BB63-BFFC894BAE82}"/>
              </a:ext>
            </a:extLst>
          </p:cNvPr>
          <p:cNvSpPr>
            <a:spLocks noGrp="1"/>
          </p:cNvSpPr>
          <p:nvPr>
            <p:ph idx="1"/>
          </p:nvPr>
        </p:nvSpPr>
        <p:spPr>
          <a:xfrm>
            <a:off x="152400" y="1219200"/>
            <a:ext cx="8001000" cy="4724400"/>
          </a:xfrm>
        </p:spPr>
        <p:txBody>
          <a:bodyPr/>
          <a:lstStyle/>
          <a:p>
            <a:pPr marL="0" indent="0">
              <a:buFontTx/>
              <a:buNone/>
              <a:defRPr/>
            </a:pPr>
            <a:r>
              <a:rPr lang="en-US" b="1" i="1" dirty="0"/>
              <a:t>A MEAL:</a:t>
            </a:r>
            <a:r>
              <a:rPr lang="en-US" dirty="0"/>
              <a:t> is an occasion when food is eaten and can also refer to the food eaten in that occasion e.g. lunch, breakfast, supper etc.</a:t>
            </a:r>
          </a:p>
          <a:p>
            <a:pPr marL="0" indent="0">
              <a:buFontTx/>
              <a:buNone/>
              <a:defRPr/>
            </a:pPr>
            <a:r>
              <a:rPr lang="en-US" b="1" i="1" dirty="0"/>
              <a:t>MEAL PLANNING</a:t>
            </a:r>
            <a:r>
              <a:rPr lang="en-US" i="1" dirty="0"/>
              <a:t>:</a:t>
            </a:r>
            <a:r>
              <a:rPr lang="en-US" dirty="0"/>
              <a:t> is organizing for an anticipated occasion of eating and the food that will be eaten. Meal planning is important to ensure individuals/ families eat food that will provide them with all the nutrients that will ensure maintenance of good health.</a:t>
            </a:r>
          </a:p>
          <a:p>
            <a:pPr>
              <a:defRPr/>
            </a:pPr>
            <a:endParaRPr lang="en-US" dirty="0"/>
          </a:p>
        </p:txBody>
      </p:sp>
      <p:sp>
        <p:nvSpPr>
          <p:cNvPr id="93188" name="Date Placeholder 3">
            <a:extLst>
              <a:ext uri="{FF2B5EF4-FFF2-40B4-BE49-F238E27FC236}">
                <a16:creationId xmlns:a16="http://schemas.microsoft.com/office/drawing/2014/main" id="{0B7F059A-DC3B-437D-B5C5-84DB07F534C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4A87C39-7F67-44DB-822E-E0192489B23F}" type="datetime2">
              <a:rPr lang="en-US" altLang="en-US" sz="1400" smtClean="0"/>
              <a:pPr>
                <a:spcBef>
                  <a:spcPct val="0"/>
                </a:spcBef>
                <a:buClrTx/>
                <a:buFontTx/>
                <a:buNone/>
              </a:pPr>
              <a:t>Thursday, September 3, 2020</a:t>
            </a:fld>
            <a:endParaRPr lang="en-US" altLang="en-US" sz="1400"/>
          </a:p>
        </p:txBody>
      </p:sp>
      <p:sp>
        <p:nvSpPr>
          <p:cNvPr id="93189" name="Footer Placeholder 4">
            <a:extLst>
              <a:ext uri="{FF2B5EF4-FFF2-40B4-BE49-F238E27FC236}">
                <a16:creationId xmlns:a16="http://schemas.microsoft.com/office/drawing/2014/main" id="{26A51C5E-2637-4623-B704-1BA8552752B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93190" name="Slide Number Placeholder 1">
            <a:extLst>
              <a:ext uri="{FF2B5EF4-FFF2-40B4-BE49-F238E27FC236}">
                <a16:creationId xmlns:a16="http://schemas.microsoft.com/office/drawing/2014/main" id="{CE21ECDD-225E-4283-80F6-00B2E3FA24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56A96F1-F11B-4D1A-B41F-4410DF184A66}" type="slidenum">
              <a:rPr lang="en-US" altLang="en-US" sz="1400">
                <a:solidFill>
                  <a:schemeClr val="bg1"/>
                </a:solidFill>
              </a:rPr>
              <a:pPr>
                <a:spcBef>
                  <a:spcPct val="0"/>
                </a:spcBef>
                <a:buClrTx/>
                <a:buFontTx/>
                <a:buNone/>
              </a:pPr>
              <a:t>87</a:t>
            </a:fld>
            <a:endParaRPr lang="en-US" altLang="en-US" sz="1400">
              <a:solidFill>
                <a:schemeClr val="bg1"/>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EE34529F-6EFF-45A6-BFA5-A8A525EC4D4F}"/>
              </a:ext>
            </a:extLst>
          </p:cNvPr>
          <p:cNvSpPr>
            <a:spLocks noGrp="1"/>
          </p:cNvSpPr>
          <p:nvPr>
            <p:ph type="title"/>
          </p:nvPr>
        </p:nvSpPr>
        <p:spPr/>
        <p:txBody>
          <a:bodyPr/>
          <a:lstStyle/>
          <a:p>
            <a:r>
              <a:rPr lang="en-US" altLang="en-US" b="1"/>
              <a:t>FACTORS THAT WILL INFLUENCE MEAL PLANNING</a:t>
            </a:r>
            <a:endParaRPr lang="en-US" altLang="en-US"/>
          </a:p>
        </p:txBody>
      </p:sp>
      <p:sp>
        <p:nvSpPr>
          <p:cNvPr id="94211" name="Content Placeholder 2">
            <a:extLst>
              <a:ext uri="{FF2B5EF4-FFF2-40B4-BE49-F238E27FC236}">
                <a16:creationId xmlns:a16="http://schemas.microsoft.com/office/drawing/2014/main" id="{7BC8691A-E9D8-41D8-922D-E55416EC1AB3}"/>
              </a:ext>
            </a:extLst>
          </p:cNvPr>
          <p:cNvSpPr>
            <a:spLocks noGrp="1"/>
          </p:cNvSpPr>
          <p:nvPr>
            <p:ph idx="1"/>
          </p:nvPr>
        </p:nvSpPr>
        <p:spPr>
          <a:xfrm>
            <a:off x="152400" y="1066800"/>
            <a:ext cx="8153400" cy="5105400"/>
          </a:xfrm>
        </p:spPr>
        <p:txBody>
          <a:bodyPr/>
          <a:lstStyle/>
          <a:p>
            <a:pPr marL="514350" indent="-514350">
              <a:buFontTx/>
              <a:buAutoNum type="arabicPeriod"/>
            </a:pPr>
            <a:r>
              <a:rPr lang="en-US" altLang="en-US" sz="2400">
                <a:latin typeface="Arial Black" panose="020B0A04020102020204" pitchFamily="34" charset="0"/>
                <a:cs typeface="Times New Roman" panose="02020603050405020304" pitchFamily="18" charset="0"/>
              </a:rPr>
              <a:t>Nutritional adequency</a:t>
            </a:r>
          </a:p>
          <a:p>
            <a:pPr marL="514350" indent="-514350">
              <a:buFontTx/>
              <a:buAutoNum type="arabicPeriod"/>
            </a:pPr>
            <a:r>
              <a:rPr lang="en-US" altLang="en-US" sz="2400">
                <a:latin typeface="Arial Black" panose="020B0A04020102020204" pitchFamily="34" charset="0"/>
                <a:cs typeface="Times New Roman" panose="02020603050405020304" pitchFamily="18" charset="0"/>
              </a:rPr>
              <a:t>Age</a:t>
            </a:r>
          </a:p>
          <a:p>
            <a:pPr marL="514350" indent="-514350">
              <a:buFontTx/>
              <a:buAutoNum type="arabicPeriod"/>
            </a:pPr>
            <a:r>
              <a:rPr lang="en-US" altLang="en-US" sz="2400">
                <a:latin typeface="Arial Black" panose="020B0A04020102020204" pitchFamily="34" charset="0"/>
                <a:cs typeface="Times New Roman" panose="02020603050405020304" pitchFamily="18" charset="0"/>
              </a:rPr>
              <a:t>Gender</a:t>
            </a:r>
          </a:p>
          <a:p>
            <a:pPr marL="514350" indent="-514350">
              <a:buFontTx/>
              <a:buAutoNum type="arabicPeriod"/>
            </a:pPr>
            <a:r>
              <a:rPr lang="en-US" altLang="en-US" sz="2400">
                <a:latin typeface="Arial Black" panose="020B0A04020102020204" pitchFamily="34" charset="0"/>
                <a:cs typeface="Times New Roman" panose="02020603050405020304" pitchFamily="18" charset="0"/>
              </a:rPr>
              <a:t>Physical activity</a:t>
            </a:r>
          </a:p>
          <a:p>
            <a:pPr marL="514350" indent="-514350">
              <a:buFontTx/>
              <a:buAutoNum type="arabicPeriod"/>
            </a:pPr>
            <a:r>
              <a:rPr lang="en-US" altLang="en-US" sz="2400">
                <a:latin typeface="Arial Black" panose="020B0A04020102020204" pitchFamily="34" charset="0"/>
                <a:cs typeface="Times New Roman" panose="02020603050405020304" pitchFamily="18" charset="0"/>
              </a:rPr>
              <a:t>Household income</a:t>
            </a:r>
          </a:p>
          <a:p>
            <a:pPr marL="514350" indent="-514350">
              <a:buFontTx/>
              <a:buAutoNum type="arabicPeriod"/>
            </a:pPr>
            <a:r>
              <a:rPr lang="en-US" altLang="en-US" sz="2400">
                <a:latin typeface="Arial Black" panose="020B0A04020102020204" pitchFamily="34" charset="0"/>
                <a:cs typeface="Times New Roman" panose="02020603050405020304" pitchFamily="18" charset="0"/>
              </a:rPr>
              <a:t>Time, energy and skill consideration</a:t>
            </a:r>
          </a:p>
          <a:p>
            <a:pPr marL="514350" indent="-514350">
              <a:buFontTx/>
              <a:buAutoNum type="arabicPeriod"/>
            </a:pPr>
            <a:r>
              <a:rPr lang="en-US" altLang="en-US" sz="2400">
                <a:latin typeface="Arial Black" panose="020B0A04020102020204" pitchFamily="34" charset="0"/>
                <a:cs typeface="Times New Roman" panose="02020603050405020304" pitchFamily="18" charset="0"/>
              </a:rPr>
              <a:t>Seasonal availability</a:t>
            </a:r>
          </a:p>
          <a:p>
            <a:pPr marL="514350" indent="-514350">
              <a:buFontTx/>
              <a:buAutoNum type="arabicPeriod"/>
            </a:pPr>
            <a:r>
              <a:rPr lang="en-US" altLang="en-US" sz="2400">
                <a:latin typeface="Arial Black" panose="020B0A04020102020204" pitchFamily="34" charset="0"/>
                <a:cs typeface="Times New Roman" panose="02020603050405020304" pitchFamily="18" charset="0"/>
              </a:rPr>
              <a:t>Religion,region,cultural patterns,traditions and customs</a:t>
            </a:r>
          </a:p>
          <a:p>
            <a:pPr marL="514350" indent="-514350">
              <a:buFontTx/>
              <a:buAutoNum type="arabicPeriod"/>
            </a:pPr>
            <a:r>
              <a:rPr lang="en-US" altLang="en-US" sz="2400">
                <a:latin typeface="Arial Black" panose="020B0A04020102020204" pitchFamily="34" charset="0"/>
                <a:cs typeface="Times New Roman" panose="02020603050405020304" pitchFamily="18" charset="0"/>
              </a:rPr>
              <a:t>Variety in colour and texture</a:t>
            </a:r>
          </a:p>
          <a:p>
            <a:pPr marL="514350" indent="-514350">
              <a:buFontTx/>
              <a:buAutoNum type="arabicPeriod"/>
            </a:pPr>
            <a:r>
              <a:rPr lang="en-US" altLang="en-US" sz="2400">
                <a:latin typeface="Arial Black" panose="020B0A04020102020204" pitchFamily="34" charset="0"/>
                <a:cs typeface="Times New Roman" panose="02020603050405020304" pitchFamily="18" charset="0"/>
              </a:rPr>
              <a:t>Likes and dislikes of individuals</a:t>
            </a:r>
          </a:p>
          <a:p>
            <a:pPr marL="514350" indent="-514350">
              <a:buFontTx/>
              <a:buAutoNum type="arabicPeriod"/>
            </a:pPr>
            <a:r>
              <a:rPr lang="en-US" altLang="en-US" sz="2400">
                <a:latin typeface="Arial Black" panose="020B0A04020102020204" pitchFamily="34" charset="0"/>
                <a:cs typeface="Times New Roman" panose="02020603050405020304" pitchFamily="18" charset="0"/>
              </a:rPr>
              <a:t>Satiety value</a:t>
            </a:r>
          </a:p>
        </p:txBody>
      </p:sp>
      <p:sp>
        <p:nvSpPr>
          <p:cNvPr id="94212" name="Date Placeholder 3">
            <a:extLst>
              <a:ext uri="{FF2B5EF4-FFF2-40B4-BE49-F238E27FC236}">
                <a16:creationId xmlns:a16="http://schemas.microsoft.com/office/drawing/2014/main" id="{DC01AE14-CFE3-4D3B-9E46-7FC93F34FF4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414CAB5-F467-4DAE-B845-6E5465B18FE5}" type="datetime2">
              <a:rPr lang="en-US" altLang="en-US" sz="1400" smtClean="0"/>
              <a:pPr>
                <a:spcBef>
                  <a:spcPct val="0"/>
                </a:spcBef>
                <a:buClrTx/>
                <a:buFontTx/>
                <a:buNone/>
              </a:pPr>
              <a:t>Thursday, September 3, 2020</a:t>
            </a:fld>
            <a:endParaRPr lang="en-US" altLang="en-US" sz="1400"/>
          </a:p>
        </p:txBody>
      </p:sp>
      <p:sp>
        <p:nvSpPr>
          <p:cNvPr id="94213" name="Footer Placeholder 4">
            <a:extLst>
              <a:ext uri="{FF2B5EF4-FFF2-40B4-BE49-F238E27FC236}">
                <a16:creationId xmlns:a16="http://schemas.microsoft.com/office/drawing/2014/main" id="{04793D70-D122-4ADC-88D5-E47EFF10F6F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94214" name="Slide Number Placeholder 1">
            <a:extLst>
              <a:ext uri="{FF2B5EF4-FFF2-40B4-BE49-F238E27FC236}">
                <a16:creationId xmlns:a16="http://schemas.microsoft.com/office/drawing/2014/main" id="{C33C6305-70B9-4B1C-9463-BF5F2E74B9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49EDF41-EF00-4069-A9FC-9A5AB81B0F30}" type="slidenum">
              <a:rPr lang="en-US" altLang="en-US" sz="1400">
                <a:solidFill>
                  <a:schemeClr val="bg1"/>
                </a:solidFill>
              </a:rPr>
              <a:pPr>
                <a:spcBef>
                  <a:spcPct val="0"/>
                </a:spcBef>
                <a:buClrTx/>
                <a:buFontTx/>
                <a:buNone/>
              </a:pPr>
              <a:t>88</a:t>
            </a:fld>
            <a:endParaRPr lang="en-US" altLang="en-US" sz="1400">
              <a:solidFill>
                <a:schemeClr val="bg1"/>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22BB3494-3B97-4FD3-A068-0C5B8235AAFD}"/>
              </a:ext>
            </a:extLst>
          </p:cNvPr>
          <p:cNvSpPr>
            <a:spLocks noGrp="1"/>
          </p:cNvSpPr>
          <p:nvPr>
            <p:ph type="title"/>
          </p:nvPr>
        </p:nvSpPr>
        <p:spPr/>
        <p:txBody>
          <a:bodyPr/>
          <a:lstStyle/>
          <a:p>
            <a:r>
              <a:rPr lang="en-US" altLang="en-US" b="1">
                <a:latin typeface="Times New Roman" panose="02020603050405020304" pitchFamily="18" charset="0"/>
                <a:cs typeface="Times New Roman" panose="02020603050405020304" pitchFamily="18" charset="0"/>
              </a:rPr>
              <a:t>TYPES OF MEALS</a:t>
            </a:r>
            <a:endParaRPr lang="en-US" altLang="en-US"/>
          </a:p>
        </p:txBody>
      </p:sp>
      <p:sp>
        <p:nvSpPr>
          <p:cNvPr id="3" name="Content Placeholder 2">
            <a:extLst>
              <a:ext uri="{FF2B5EF4-FFF2-40B4-BE49-F238E27FC236}">
                <a16:creationId xmlns:a16="http://schemas.microsoft.com/office/drawing/2014/main" id="{32DAE133-ABFE-4A31-8BD0-662DA81456E8}"/>
              </a:ext>
            </a:extLst>
          </p:cNvPr>
          <p:cNvSpPr>
            <a:spLocks noGrp="1"/>
          </p:cNvSpPr>
          <p:nvPr>
            <p:ph idx="1"/>
          </p:nvPr>
        </p:nvSpPr>
        <p:spPr>
          <a:xfrm>
            <a:off x="152400" y="1219200"/>
            <a:ext cx="7696200" cy="4953000"/>
          </a:xfrm>
        </p:spPr>
        <p:txBody>
          <a:bodyPr/>
          <a:lstStyle/>
          <a:p>
            <a:pPr>
              <a:defRPr/>
            </a:pPr>
            <a:r>
              <a:rPr lang="en-US" sz="2800" dirty="0">
                <a:latin typeface="Times New Roman" panose="02020603050405020304" pitchFamily="18" charset="0"/>
                <a:cs typeface="Times New Roman" panose="02020603050405020304" pitchFamily="18" charset="0"/>
              </a:rPr>
              <a:t>There are two main types according to the nutrients required</a:t>
            </a:r>
          </a:p>
          <a:p>
            <a:pPr marL="0" indent="0">
              <a:buFontTx/>
              <a:buNone/>
              <a:defRPr/>
            </a:pPr>
            <a:r>
              <a:rPr lang="en-US" sz="2800" b="1" dirty="0">
                <a:latin typeface="Times New Roman" panose="02020603050405020304" pitchFamily="18" charset="0"/>
                <a:cs typeface="Times New Roman" panose="02020603050405020304" pitchFamily="18" charset="0"/>
              </a:rPr>
              <a:t>Normal meal: </a:t>
            </a:r>
            <a:r>
              <a:rPr lang="en-US" sz="2800" dirty="0">
                <a:latin typeface="Times New Roman" panose="02020603050405020304" pitchFamily="18" charset="0"/>
                <a:cs typeface="Times New Roman" panose="02020603050405020304" pitchFamily="18" charset="0"/>
              </a:rPr>
              <a:t>this entails the normal diet</a:t>
            </a:r>
          </a:p>
          <a:p>
            <a:pPr marL="0" indent="0">
              <a:buFontTx/>
              <a:buNone/>
              <a:defRPr/>
            </a:pPr>
            <a:r>
              <a:rPr lang="en-US" sz="2800" b="1" dirty="0">
                <a:latin typeface="Times New Roman" panose="02020603050405020304" pitchFamily="18" charset="0"/>
                <a:cs typeface="Times New Roman" panose="02020603050405020304" pitchFamily="18" charset="0"/>
              </a:rPr>
              <a:t>Special meals</a:t>
            </a:r>
            <a:r>
              <a:rPr lang="en-US" sz="2800" dirty="0">
                <a:latin typeface="Times New Roman" panose="02020603050405020304" pitchFamily="18" charset="0"/>
                <a:cs typeface="Times New Roman" panose="02020603050405020304" pitchFamily="18" charset="0"/>
              </a:rPr>
              <a:t>: these entails one that contain a diet that is to be taken by person with specific need or condition e.g. the therapeutic diet.</a:t>
            </a:r>
          </a:p>
          <a:p>
            <a:pPr>
              <a:defRPr/>
            </a:pPr>
            <a:r>
              <a:rPr lang="en-US" sz="2800" dirty="0">
                <a:latin typeface="Times New Roman" panose="02020603050405020304" pitchFamily="18" charset="0"/>
                <a:cs typeface="Times New Roman" panose="02020603050405020304" pitchFamily="18" charset="0"/>
              </a:rPr>
              <a:t>The type of meal may also be viewed from another angle as in:-</a:t>
            </a:r>
          </a:p>
          <a:p>
            <a:pPr>
              <a:defRPr/>
            </a:pPr>
            <a:r>
              <a:rPr lang="en-US" sz="2800" dirty="0">
                <a:latin typeface="Times New Roman" panose="02020603050405020304" pitchFamily="18" charset="0"/>
                <a:cs typeface="Times New Roman" panose="02020603050405020304" pitchFamily="18" charset="0"/>
              </a:rPr>
              <a:t>A light meal</a:t>
            </a:r>
          </a:p>
          <a:p>
            <a:pPr>
              <a:defRPr/>
            </a:pPr>
            <a:r>
              <a:rPr lang="en-US" sz="2800" dirty="0">
                <a:latin typeface="Times New Roman" panose="02020603050405020304" pitchFamily="18" charset="0"/>
                <a:cs typeface="Times New Roman" panose="02020603050405020304" pitchFamily="18" charset="0"/>
              </a:rPr>
              <a:t>Heavy meal</a:t>
            </a:r>
          </a:p>
          <a:p>
            <a:pPr>
              <a:defRPr/>
            </a:pPr>
            <a:r>
              <a:rPr lang="en-US" sz="2800" dirty="0">
                <a:latin typeface="Times New Roman" panose="02020603050405020304" pitchFamily="18" charset="0"/>
                <a:cs typeface="Times New Roman" panose="02020603050405020304" pitchFamily="18" charset="0"/>
              </a:rPr>
              <a:t>Snack</a:t>
            </a:r>
          </a:p>
          <a:p>
            <a:pPr>
              <a:defRPr/>
            </a:pPr>
            <a:r>
              <a:rPr lang="en-US" sz="2800" dirty="0">
                <a:latin typeface="Times New Roman" panose="02020603050405020304" pitchFamily="18" charset="0"/>
                <a:cs typeface="Times New Roman" panose="02020603050405020304" pitchFamily="18" charset="0"/>
              </a:rPr>
              <a:t> </a:t>
            </a:r>
          </a:p>
        </p:txBody>
      </p:sp>
      <p:sp>
        <p:nvSpPr>
          <p:cNvPr id="95236" name="Date Placeholder 3">
            <a:extLst>
              <a:ext uri="{FF2B5EF4-FFF2-40B4-BE49-F238E27FC236}">
                <a16:creationId xmlns:a16="http://schemas.microsoft.com/office/drawing/2014/main" id="{5AA13E01-28F9-45A0-BDF0-D9A53B7083F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504D654-CF7F-4326-8183-7D4A5B0D3A19}" type="datetime2">
              <a:rPr lang="en-US" altLang="en-US" sz="1400" smtClean="0"/>
              <a:pPr>
                <a:spcBef>
                  <a:spcPct val="0"/>
                </a:spcBef>
                <a:buClrTx/>
                <a:buFontTx/>
                <a:buNone/>
              </a:pPr>
              <a:t>Thursday, September 3, 2020</a:t>
            </a:fld>
            <a:endParaRPr lang="en-US" altLang="en-US" sz="1400"/>
          </a:p>
        </p:txBody>
      </p:sp>
      <p:sp>
        <p:nvSpPr>
          <p:cNvPr id="95237" name="Footer Placeholder 4">
            <a:extLst>
              <a:ext uri="{FF2B5EF4-FFF2-40B4-BE49-F238E27FC236}">
                <a16:creationId xmlns:a16="http://schemas.microsoft.com/office/drawing/2014/main" id="{DE3091DF-DAA7-4D59-8280-DF5C4D937B6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95238" name="Slide Number Placeholder 1">
            <a:extLst>
              <a:ext uri="{FF2B5EF4-FFF2-40B4-BE49-F238E27FC236}">
                <a16:creationId xmlns:a16="http://schemas.microsoft.com/office/drawing/2014/main" id="{F9D0DC4C-E924-47D9-BAE0-F7B7DC0261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CF22AF63-6891-4577-9F6D-7C3F3545B88A}" type="slidenum">
              <a:rPr lang="en-US" altLang="en-US" sz="1400">
                <a:solidFill>
                  <a:schemeClr val="bg1"/>
                </a:solidFill>
              </a:rPr>
              <a:pPr>
                <a:spcBef>
                  <a:spcPct val="0"/>
                </a:spcBef>
                <a:buClrTx/>
                <a:buFontTx/>
                <a:buNone/>
              </a:pPr>
              <a:t>89</a:t>
            </a:fld>
            <a:endParaRPr lang="en-US" altLang="en-US" sz="140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8BDA49F-3530-43D2-BCE3-9EB7DE7972E1}"/>
              </a:ext>
            </a:extLst>
          </p:cNvPr>
          <p:cNvSpPr>
            <a:spLocks noGrp="1"/>
          </p:cNvSpPr>
          <p:nvPr>
            <p:ph type="title"/>
          </p:nvPr>
        </p:nvSpPr>
        <p:spPr>
          <a:xfrm>
            <a:off x="152400" y="152400"/>
            <a:ext cx="7467600" cy="304800"/>
          </a:xfrm>
        </p:spPr>
        <p:txBody>
          <a:bodyPr/>
          <a:lstStyle/>
          <a:p>
            <a:endParaRPr lang="en-US" altLang="en-US"/>
          </a:p>
        </p:txBody>
      </p:sp>
      <p:sp>
        <p:nvSpPr>
          <p:cNvPr id="13315" name="Content Placeholder 2">
            <a:extLst>
              <a:ext uri="{FF2B5EF4-FFF2-40B4-BE49-F238E27FC236}">
                <a16:creationId xmlns:a16="http://schemas.microsoft.com/office/drawing/2014/main" id="{84A96A45-86F3-484A-807A-4711D6324EB3}"/>
              </a:ext>
            </a:extLst>
          </p:cNvPr>
          <p:cNvSpPr>
            <a:spLocks noGrp="1"/>
          </p:cNvSpPr>
          <p:nvPr>
            <p:ph idx="1"/>
          </p:nvPr>
        </p:nvSpPr>
        <p:spPr>
          <a:xfrm>
            <a:off x="152400" y="1371600"/>
            <a:ext cx="7696200" cy="5486400"/>
          </a:xfrm>
        </p:spPr>
        <p:txBody>
          <a:bodyPr/>
          <a:lstStyle/>
          <a:p>
            <a:pPr>
              <a:buFont typeface="Wingdings" panose="05000000000000000000" pitchFamily="2" charset="2"/>
              <a:buChar char="ü"/>
            </a:pPr>
            <a:r>
              <a:rPr lang="en-US" altLang="en-US" b="1">
                <a:latin typeface="Times New Roman" panose="02020603050405020304" pitchFamily="18" charset="0"/>
                <a:cs typeface="Times New Roman" panose="02020603050405020304" pitchFamily="18" charset="0"/>
              </a:rPr>
              <a:t>Nutrient-  </a:t>
            </a:r>
            <a:r>
              <a:rPr lang="en-US" altLang="en-US">
                <a:latin typeface="Times New Roman" panose="02020603050405020304" pitchFamily="18" charset="0"/>
                <a:cs typeface="Times New Roman" panose="02020603050405020304" pitchFamily="18" charset="0"/>
              </a:rPr>
              <a:t>are compounds in foods that are needed by human body for energy to work, for growth of body tissue, for repair and maintenance of body tissues and also to support body’s immune function all that works towards a healthy living. Basically  nutrients are substances required by the body to perform its basic functions</a:t>
            </a:r>
          </a:p>
          <a:p>
            <a:endParaRPr lang="en-US" altLang="en-US"/>
          </a:p>
        </p:txBody>
      </p:sp>
      <p:sp>
        <p:nvSpPr>
          <p:cNvPr id="13316" name="Date Placeholder 3">
            <a:extLst>
              <a:ext uri="{FF2B5EF4-FFF2-40B4-BE49-F238E27FC236}">
                <a16:creationId xmlns:a16="http://schemas.microsoft.com/office/drawing/2014/main" id="{37266685-B38B-4CD9-A5E4-17DC3968AEA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01D45F53-8F47-4879-AD5C-6CC29A75DF3D}" type="datetime2">
              <a:rPr lang="en-US" altLang="en-US" sz="1400" smtClean="0"/>
              <a:pPr>
                <a:spcBef>
                  <a:spcPct val="0"/>
                </a:spcBef>
                <a:buClrTx/>
                <a:buFontTx/>
                <a:buNone/>
              </a:pPr>
              <a:t>Thursday, September 3, 2020</a:t>
            </a:fld>
            <a:endParaRPr lang="en-US" altLang="en-US" sz="1400"/>
          </a:p>
        </p:txBody>
      </p:sp>
      <p:sp>
        <p:nvSpPr>
          <p:cNvPr id="13317" name="Footer Placeholder 4">
            <a:extLst>
              <a:ext uri="{FF2B5EF4-FFF2-40B4-BE49-F238E27FC236}">
                <a16:creationId xmlns:a16="http://schemas.microsoft.com/office/drawing/2014/main" id="{5C4E7035-02F6-4B9F-9AFA-DD9A95E2872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3318" name="Slide Number Placeholder 1">
            <a:extLst>
              <a:ext uri="{FF2B5EF4-FFF2-40B4-BE49-F238E27FC236}">
                <a16:creationId xmlns:a16="http://schemas.microsoft.com/office/drawing/2014/main" id="{000089C0-B900-452F-8502-4B19C6D7AA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9091E31-65B7-41C3-9A3A-5F8F456ADDF5}" type="slidenum">
              <a:rPr lang="en-US" altLang="en-US" sz="1400">
                <a:solidFill>
                  <a:schemeClr val="bg1"/>
                </a:solidFill>
              </a:rPr>
              <a:pPr>
                <a:spcBef>
                  <a:spcPct val="0"/>
                </a:spcBef>
                <a:buClrTx/>
                <a:buFontTx/>
                <a:buNone/>
              </a:pPr>
              <a:t>9</a:t>
            </a:fld>
            <a:endParaRPr lang="en-US" altLang="en-US" sz="1400">
              <a:solidFill>
                <a:schemeClr val="bg1"/>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AD57348F-0C2F-4AB7-B82D-ED1F553E2963}"/>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D7560B64-4859-45FC-832B-17564DF930FE}"/>
              </a:ext>
            </a:extLst>
          </p:cNvPr>
          <p:cNvSpPr>
            <a:spLocks noGrp="1"/>
          </p:cNvSpPr>
          <p:nvPr>
            <p:ph idx="1"/>
          </p:nvPr>
        </p:nvSpPr>
        <p:spPr/>
        <p:txBody>
          <a:bodyPr/>
          <a:lstStyle/>
          <a:p>
            <a:pPr marL="0" indent="0">
              <a:buFontTx/>
              <a:buNone/>
              <a:defRPr/>
            </a:pPr>
            <a:r>
              <a:rPr lang="en-US" dirty="0">
                <a:latin typeface="Times New Roman" panose="02020603050405020304" pitchFamily="18" charset="0"/>
                <a:cs typeface="Times New Roman" panose="02020603050405020304" pitchFamily="18" charset="0"/>
              </a:rPr>
              <a:t>According to the occasion it may also be viewed as:-</a:t>
            </a:r>
          </a:p>
          <a:p>
            <a:pPr>
              <a:defRPr/>
            </a:pPr>
            <a:r>
              <a:rPr lang="en-US" dirty="0">
                <a:latin typeface="Times New Roman" panose="02020603050405020304" pitchFamily="18" charset="0"/>
                <a:cs typeface="Times New Roman" panose="02020603050405020304" pitchFamily="18" charset="0"/>
              </a:rPr>
              <a:t>Lunch, breakfast, super</a:t>
            </a:r>
          </a:p>
          <a:p>
            <a:pPr>
              <a:defRPr/>
            </a:pPr>
            <a:r>
              <a:rPr lang="en-US" dirty="0">
                <a:latin typeface="Times New Roman" panose="02020603050405020304" pitchFamily="18" charset="0"/>
                <a:cs typeface="Times New Roman" panose="02020603050405020304" pitchFamily="18" charset="0"/>
              </a:rPr>
              <a:t>Wedding meal</a:t>
            </a:r>
          </a:p>
          <a:p>
            <a:pPr>
              <a:defRPr/>
            </a:pPr>
            <a:r>
              <a:rPr lang="en-US" dirty="0">
                <a:latin typeface="Times New Roman" panose="02020603050405020304" pitchFamily="18" charset="0"/>
                <a:cs typeface="Times New Roman" panose="02020603050405020304" pitchFamily="18" charset="0"/>
              </a:rPr>
              <a:t>Christmas party</a:t>
            </a:r>
          </a:p>
          <a:p>
            <a:pPr>
              <a:defRPr/>
            </a:pPr>
            <a:r>
              <a:rPr lang="en-US" dirty="0">
                <a:latin typeface="Times New Roman" panose="02020603050405020304" pitchFamily="18" charset="0"/>
                <a:cs typeface="Times New Roman" panose="02020603050405020304" pitchFamily="18" charset="0"/>
              </a:rPr>
              <a:t>Birth day party</a:t>
            </a:r>
          </a:p>
          <a:p>
            <a:pPr marL="0" indent="0">
              <a:buFontTx/>
              <a:buNone/>
              <a:defRPr/>
            </a:pPr>
            <a:endParaRPr lang="en-US" dirty="0"/>
          </a:p>
        </p:txBody>
      </p:sp>
      <p:sp>
        <p:nvSpPr>
          <p:cNvPr id="96260" name="Date Placeholder 3">
            <a:extLst>
              <a:ext uri="{FF2B5EF4-FFF2-40B4-BE49-F238E27FC236}">
                <a16:creationId xmlns:a16="http://schemas.microsoft.com/office/drawing/2014/main" id="{E9D9F810-B41C-4FA3-892E-0533CF906B1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613FE5AE-19E8-43DF-9AEC-E135EC52386E}" type="datetime2">
              <a:rPr lang="en-US" altLang="en-US" sz="1400" smtClean="0"/>
              <a:pPr>
                <a:spcBef>
                  <a:spcPct val="0"/>
                </a:spcBef>
                <a:buClrTx/>
                <a:buFontTx/>
                <a:buNone/>
              </a:pPr>
              <a:t>Thursday, September 3, 2020</a:t>
            </a:fld>
            <a:endParaRPr lang="en-US" altLang="en-US" sz="1400"/>
          </a:p>
        </p:txBody>
      </p:sp>
      <p:sp>
        <p:nvSpPr>
          <p:cNvPr id="96261" name="Footer Placeholder 4">
            <a:extLst>
              <a:ext uri="{FF2B5EF4-FFF2-40B4-BE49-F238E27FC236}">
                <a16:creationId xmlns:a16="http://schemas.microsoft.com/office/drawing/2014/main" id="{82FB3940-4A73-4556-855B-EEAEA0C455A2}"/>
              </a:ext>
            </a:extLst>
          </p:cNvPr>
          <p:cNvSpPr>
            <a:spLocks noGrp="1"/>
          </p:cNvSpPr>
          <p:nvPr>
            <p:ph type="ftr" sz="quarter" idx="11"/>
          </p:nvPr>
        </p:nvSpPr>
        <p:spPr>
          <a:xfrm>
            <a:off x="3200400" y="6515100"/>
            <a:ext cx="2895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96262" name="Slide Number Placeholder 1">
            <a:extLst>
              <a:ext uri="{FF2B5EF4-FFF2-40B4-BE49-F238E27FC236}">
                <a16:creationId xmlns:a16="http://schemas.microsoft.com/office/drawing/2014/main" id="{F0E0D015-1E03-406C-B0BC-68716FFB57F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0906E76-A46B-4B21-B180-984A88B5A40B}" type="slidenum">
              <a:rPr lang="en-US" altLang="en-US" sz="1400">
                <a:solidFill>
                  <a:schemeClr val="bg1"/>
                </a:solidFill>
              </a:rPr>
              <a:pPr>
                <a:spcBef>
                  <a:spcPct val="0"/>
                </a:spcBef>
                <a:buClrTx/>
                <a:buFontTx/>
                <a:buNone/>
              </a:pPr>
              <a:t>90</a:t>
            </a:fld>
            <a:endParaRPr lang="en-US" altLang="en-US" sz="1400">
              <a:solidFill>
                <a:schemeClr val="bg1"/>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8F842937-2C43-4ECA-A340-1F2D1A1CD8B3}"/>
              </a:ext>
            </a:extLst>
          </p:cNvPr>
          <p:cNvSpPr>
            <a:spLocks noGrp="1"/>
          </p:cNvSpPr>
          <p:nvPr>
            <p:ph type="title"/>
          </p:nvPr>
        </p:nvSpPr>
        <p:spPr/>
        <p:txBody>
          <a:bodyPr/>
          <a:lstStyle/>
          <a:p>
            <a:r>
              <a:rPr lang="en-US" altLang="en-US"/>
              <a:t>METHODS OF MEAL PLANNING</a:t>
            </a:r>
          </a:p>
        </p:txBody>
      </p:sp>
      <p:sp>
        <p:nvSpPr>
          <p:cNvPr id="97283" name="Content Placeholder 2">
            <a:extLst>
              <a:ext uri="{FF2B5EF4-FFF2-40B4-BE49-F238E27FC236}">
                <a16:creationId xmlns:a16="http://schemas.microsoft.com/office/drawing/2014/main" id="{13354178-0DD4-4F1C-93C4-E883CC2F18AF}"/>
              </a:ext>
            </a:extLst>
          </p:cNvPr>
          <p:cNvSpPr>
            <a:spLocks noGrp="1"/>
          </p:cNvSpPr>
          <p:nvPr>
            <p:ph idx="1"/>
          </p:nvPr>
        </p:nvSpPr>
        <p:spPr/>
        <p:txBody>
          <a:bodyPr/>
          <a:lstStyle/>
          <a:p>
            <a:r>
              <a:rPr lang="en-US" altLang="en-US">
                <a:latin typeface="Times New Roman" panose="02020603050405020304" pitchFamily="18" charset="0"/>
                <a:cs typeface="Times New Roman" panose="02020603050405020304" pitchFamily="18" charset="0"/>
              </a:rPr>
              <a:t>Food pyramid</a:t>
            </a:r>
          </a:p>
          <a:p>
            <a:r>
              <a:rPr lang="en-US" altLang="en-US">
                <a:latin typeface="Times New Roman" panose="02020603050405020304" pitchFamily="18" charset="0"/>
                <a:cs typeface="Times New Roman" panose="02020603050405020304" pitchFamily="18" charset="0"/>
              </a:rPr>
              <a:t>Signal system</a:t>
            </a:r>
          </a:p>
          <a:p>
            <a:r>
              <a:rPr lang="en-US" altLang="en-US">
                <a:latin typeface="Times New Roman" panose="02020603050405020304" pitchFamily="18" charset="0"/>
                <a:cs typeface="Times New Roman" panose="02020603050405020304" pitchFamily="18" charset="0"/>
              </a:rPr>
              <a:t>Hand jive</a:t>
            </a:r>
          </a:p>
          <a:p>
            <a:r>
              <a:rPr lang="en-US" altLang="en-US">
                <a:latin typeface="Times New Roman" panose="02020603050405020304" pitchFamily="18" charset="0"/>
                <a:cs typeface="Times New Roman" panose="02020603050405020304" pitchFamily="18" charset="0"/>
              </a:rPr>
              <a:t>Plate model</a:t>
            </a:r>
          </a:p>
          <a:p>
            <a:r>
              <a:rPr lang="en-US" altLang="en-US">
                <a:latin typeface="Times New Roman" panose="02020603050405020304" pitchFamily="18" charset="0"/>
                <a:cs typeface="Times New Roman" panose="02020603050405020304" pitchFamily="18" charset="0"/>
              </a:rPr>
              <a:t>Food exchange system</a:t>
            </a:r>
          </a:p>
          <a:p>
            <a:r>
              <a:rPr lang="en-US" altLang="en-US">
                <a:latin typeface="Times New Roman" panose="02020603050405020304" pitchFamily="18" charset="0"/>
                <a:cs typeface="Times New Roman" panose="02020603050405020304" pitchFamily="18" charset="0"/>
              </a:rPr>
              <a:t>Glycemic index</a:t>
            </a:r>
          </a:p>
          <a:p>
            <a:endParaRPr lang="en-US" altLang="en-US"/>
          </a:p>
        </p:txBody>
      </p:sp>
      <p:sp>
        <p:nvSpPr>
          <p:cNvPr id="97284" name="Date Placeholder 3">
            <a:extLst>
              <a:ext uri="{FF2B5EF4-FFF2-40B4-BE49-F238E27FC236}">
                <a16:creationId xmlns:a16="http://schemas.microsoft.com/office/drawing/2014/main" id="{39D93EB9-44FA-45A3-8607-6F8CDD643C7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EC256F0F-4788-4367-8E8D-C4F0C54A105D}" type="datetime2">
              <a:rPr lang="en-US" altLang="en-US" sz="1400" smtClean="0"/>
              <a:pPr>
                <a:spcBef>
                  <a:spcPct val="0"/>
                </a:spcBef>
                <a:buClrTx/>
                <a:buFontTx/>
                <a:buNone/>
              </a:pPr>
              <a:t>Thursday, September 3, 2020</a:t>
            </a:fld>
            <a:endParaRPr lang="en-US" altLang="en-US" sz="1400"/>
          </a:p>
        </p:txBody>
      </p:sp>
      <p:sp>
        <p:nvSpPr>
          <p:cNvPr id="97285" name="Footer Placeholder 4">
            <a:extLst>
              <a:ext uri="{FF2B5EF4-FFF2-40B4-BE49-F238E27FC236}">
                <a16:creationId xmlns:a16="http://schemas.microsoft.com/office/drawing/2014/main" id="{1F345DE6-EC0D-4F61-89C8-C21C3E31EF4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97286" name="Slide Number Placeholder 1">
            <a:extLst>
              <a:ext uri="{FF2B5EF4-FFF2-40B4-BE49-F238E27FC236}">
                <a16:creationId xmlns:a16="http://schemas.microsoft.com/office/drawing/2014/main" id="{014025BF-830B-41FA-BE55-270D92B0CB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459221CE-2B5F-4E0F-A47D-08D33C8BE757}" type="slidenum">
              <a:rPr lang="en-US" altLang="en-US" sz="1400">
                <a:solidFill>
                  <a:schemeClr val="bg1"/>
                </a:solidFill>
              </a:rPr>
              <a:pPr>
                <a:spcBef>
                  <a:spcPct val="0"/>
                </a:spcBef>
                <a:buClrTx/>
                <a:buFontTx/>
                <a:buNone/>
              </a:pPr>
              <a:t>91</a:t>
            </a:fld>
            <a:endParaRPr lang="en-US" altLang="en-US" sz="1400">
              <a:solidFill>
                <a:schemeClr val="bg1"/>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95A92BB9-7CC8-4934-BDBA-4661C7883FED}"/>
              </a:ext>
            </a:extLst>
          </p:cNvPr>
          <p:cNvSpPr>
            <a:spLocks noGrp="1"/>
          </p:cNvSpPr>
          <p:nvPr>
            <p:ph type="title"/>
          </p:nvPr>
        </p:nvSpPr>
        <p:spPr/>
        <p:txBody>
          <a:bodyPr/>
          <a:lstStyle/>
          <a:p>
            <a:r>
              <a:rPr lang="en-US" altLang="en-US"/>
              <a:t>Food group pyramid</a:t>
            </a:r>
          </a:p>
        </p:txBody>
      </p:sp>
      <p:sp>
        <p:nvSpPr>
          <p:cNvPr id="98307" name="Date Placeholder 3">
            <a:extLst>
              <a:ext uri="{FF2B5EF4-FFF2-40B4-BE49-F238E27FC236}">
                <a16:creationId xmlns:a16="http://schemas.microsoft.com/office/drawing/2014/main" id="{0101D6ED-683D-43F4-9576-E49A5B812F7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16058949-C80B-4EB9-97FC-67CF8B5AA37C}" type="datetime2">
              <a:rPr lang="en-US" altLang="en-US" sz="1400" smtClean="0"/>
              <a:pPr>
                <a:spcBef>
                  <a:spcPct val="0"/>
                </a:spcBef>
                <a:buClrTx/>
                <a:buFontTx/>
                <a:buNone/>
              </a:pPr>
              <a:t>Thursday, September 3, 2020</a:t>
            </a:fld>
            <a:endParaRPr lang="en-US" altLang="en-US" sz="1400"/>
          </a:p>
        </p:txBody>
      </p:sp>
      <p:sp>
        <p:nvSpPr>
          <p:cNvPr id="98308" name="Footer Placeholder 4">
            <a:extLst>
              <a:ext uri="{FF2B5EF4-FFF2-40B4-BE49-F238E27FC236}">
                <a16:creationId xmlns:a16="http://schemas.microsoft.com/office/drawing/2014/main" id="{DAF72883-50A4-4A04-A7F7-BDD90F6D166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pic>
        <p:nvPicPr>
          <p:cNvPr id="98309" name="Picture 2">
            <a:extLst>
              <a:ext uri="{FF2B5EF4-FFF2-40B4-BE49-F238E27FC236}">
                <a16:creationId xmlns:a16="http://schemas.microsoft.com/office/drawing/2014/main" id="{816973D9-2A22-4BF3-A32B-D73B14973D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295400"/>
            <a:ext cx="7543800" cy="4953000"/>
          </a:xfrm>
        </p:spPr>
      </p:pic>
      <p:sp>
        <p:nvSpPr>
          <p:cNvPr id="98310" name="Slide Number Placeholder 1">
            <a:extLst>
              <a:ext uri="{FF2B5EF4-FFF2-40B4-BE49-F238E27FC236}">
                <a16:creationId xmlns:a16="http://schemas.microsoft.com/office/drawing/2014/main" id="{43DA1832-57FE-4AC3-8D8B-EF2B489A3F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FB282260-B18F-4DB7-BF31-F4820E2C732C}" type="slidenum">
              <a:rPr lang="en-US" altLang="en-US" sz="1400">
                <a:solidFill>
                  <a:schemeClr val="bg1"/>
                </a:solidFill>
              </a:rPr>
              <a:pPr>
                <a:spcBef>
                  <a:spcPct val="0"/>
                </a:spcBef>
                <a:buClrTx/>
                <a:buFontTx/>
                <a:buNone/>
              </a:pPr>
              <a:t>92</a:t>
            </a:fld>
            <a:endParaRPr lang="en-US" altLang="en-US" sz="1400">
              <a:solidFill>
                <a:schemeClr val="bg1"/>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A67B4510-0103-492B-A2B8-39B34C4CA55D}"/>
              </a:ext>
            </a:extLst>
          </p:cNvPr>
          <p:cNvSpPr>
            <a:spLocks noGrp="1"/>
          </p:cNvSpPr>
          <p:nvPr>
            <p:ph type="title"/>
          </p:nvPr>
        </p:nvSpPr>
        <p:spPr/>
        <p:txBody>
          <a:bodyPr/>
          <a:lstStyle/>
          <a:p>
            <a:endParaRPr lang="en-US" altLang="en-US"/>
          </a:p>
        </p:txBody>
      </p:sp>
      <p:sp>
        <p:nvSpPr>
          <p:cNvPr id="99331" name="Content Placeholder 2">
            <a:extLst>
              <a:ext uri="{FF2B5EF4-FFF2-40B4-BE49-F238E27FC236}">
                <a16:creationId xmlns:a16="http://schemas.microsoft.com/office/drawing/2014/main" id="{1030FF46-1302-47E6-A9C1-301306A4A9EB}"/>
              </a:ext>
            </a:extLst>
          </p:cNvPr>
          <p:cNvSpPr>
            <a:spLocks noGrp="1"/>
          </p:cNvSpPr>
          <p:nvPr>
            <p:ph idx="1"/>
          </p:nvPr>
        </p:nvSpPr>
        <p:spPr/>
        <p:txBody>
          <a:bodyPr/>
          <a:lstStyle/>
          <a:p>
            <a:pPr>
              <a:buFontTx/>
              <a:buNone/>
            </a:pPr>
            <a:r>
              <a:rPr lang="en-US" altLang="en-US">
                <a:latin typeface="Times New Roman" panose="02020603050405020304" pitchFamily="18" charset="0"/>
                <a:cs typeface="Times New Roman" panose="02020603050405020304" pitchFamily="18" charset="0"/>
              </a:rPr>
              <a:t>Water should be </a:t>
            </a:r>
          </a:p>
          <a:p>
            <a:pPr>
              <a:buFontTx/>
              <a:buNone/>
            </a:pPr>
            <a:r>
              <a:rPr lang="en-US" altLang="en-US">
                <a:latin typeface="Times New Roman" panose="02020603050405020304" pitchFamily="18" charset="0"/>
                <a:cs typeface="Times New Roman" panose="02020603050405020304" pitchFamily="18" charset="0"/>
              </a:rPr>
              <a:t>Adults:    - 35-40mls/kg/24 hours</a:t>
            </a:r>
          </a:p>
          <a:p>
            <a:pPr>
              <a:buFontTx/>
              <a:buNone/>
            </a:pPr>
            <a:r>
              <a:rPr lang="en-US" altLang="en-US">
                <a:latin typeface="Times New Roman" panose="02020603050405020304" pitchFamily="18" charset="0"/>
                <a:cs typeface="Times New Roman" panose="02020603050405020304" pitchFamily="18" charset="0"/>
              </a:rPr>
              <a:t>0 – 6 months   - 150mls/kg/24 hrs</a:t>
            </a:r>
          </a:p>
          <a:p>
            <a:pPr>
              <a:buFontTx/>
              <a:buNone/>
            </a:pPr>
            <a:r>
              <a:rPr lang="en-US" altLang="en-US">
                <a:latin typeface="Times New Roman" panose="02020603050405020304" pitchFamily="18" charset="0"/>
                <a:cs typeface="Times New Roman" panose="02020603050405020304" pitchFamily="18" charset="0"/>
              </a:rPr>
              <a:t>7-12 months    - 120mls/kg/24 hrs</a:t>
            </a:r>
          </a:p>
          <a:p>
            <a:pPr>
              <a:buFontTx/>
              <a:buNone/>
            </a:pPr>
            <a:r>
              <a:rPr lang="en-US" altLang="en-US">
                <a:latin typeface="Times New Roman" panose="02020603050405020304" pitchFamily="18" charset="0"/>
                <a:cs typeface="Times New Roman" panose="02020603050405020304" pitchFamily="18" charset="0"/>
              </a:rPr>
              <a:t>Starches – tubers – arrowroots, yams, cassava</a:t>
            </a:r>
          </a:p>
          <a:p>
            <a:pPr>
              <a:buFontTx/>
              <a:buNone/>
            </a:pPr>
            <a:r>
              <a:rPr lang="en-US" altLang="en-US">
                <a:latin typeface="Times New Roman" panose="02020603050405020304" pitchFamily="18" charset="0"/>
                <a:cs typeface="Times New Roman" panose="02020603050405020304" pitchFamily="18" charset="0"/>
              </a:rPr>
              <a:t>Cereals – bread, rice, ugali</a:t>
            </a:r>
          </a:p>
          <a:p>
            <a:pPr>
              <a:buFontTx/>
              <a:buNone/>
            </a:pPr>
            <a:r>
              <a:rPr lang="en-US" altLang="en-US">
                <a:latin typeface="Times New Roman" panose="02020603050405020304" pitchFamily="18" charset="0"/>
                <a:cs typeface="Times New Roman" panose="02020603050405020304" pitchFamily="18" charset="0"/>
              </a:rPr>
              <a:t>Consume at least 4 foods – each group daily</a:t>
            </a:r>
          </a:p>
          <a:p>
            <a:endParaRPr lang="en-US" altLang="en-US"/>
          </a:p>
          <a:p>
            <a:endParaRPr lang="en-US" altLang="en-US"/>
          </a:p>
        </p:txBody>
      </p:sp>
      <p:sp>
        <p:nvSpPr>
          <p:cNvPr id="99332" name="Date Placeholder 3">
            <a:extLst>
              <a:ext uri="{FF2B5EF4-FFF2-40B4-BE49-F238E27FC236}">
                <a16:creationId xmlns:a16="http://schemas.microsoft.com/office/drawing/2014/main" id="{488D7B05-9DD4-4DC4-8E56-03EED2F0967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BFED0938-1003-43BE-8D5B-1306EAD2A1CE}" type="datetime2">
              <a:rPr lang="en-US" altLang="en-US" sz="1400" smtClean="0"/>
              <a:pPr>
                <a:spcBef>
                  <a:spcPct val="0"/>
                </a:spcBef>
                <a:buClrTx/>
                <a:buFontTx/>
                <a:buNone/>
              </a:pPr>
              <a:t>Thursday, September 3, 2020</a:t>
            </a:fld>
            <a:endParaRPr lang="en-US" altLang="en-US" sz="1400"/>
          </a:p>
        </p:txBody>
      </p:sp>
      <p:sp>
        <p:nvSpPr>
          <p:cNvPr id="99333" name="Footer Placeholder 4">
            <a:extLst>
              <a:ext uri="{FF2B5EF4-FFF2-40B4-BE49-F238E27FC236}">
                <a16:creationId xmlns:a16="http://schemas.microsoft.com/office/drawing/2014/main" id="{74D6B8B1-372D-4697-8BBD-AA1CFD642E3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99334" name="Slide Number Placeholder 1">
            <a:extLst>
              <a:ext uri="{FF2B5EF4-FFF2-40B4-BE49-F238E27FC236}">
                <a16:creationId xmlns:a16="http://schemas.microsoft.com/office/drawing/2014/main" id="{BBE9B490-0062-4330-8CD0-55DB692BAD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6EC2E658-82D8-45AF-BF35-23E5D5ABA557}" type="slidenum">
              <a:rPr lang="en-US" altLang="en-US" sz="1400">
                <a:solidFill>
                  <a:schemeClr val="bg1"/>
                </a:solidFill>
              </a:rPr>
              <a:pPr>
                <a:spcBef>
                  <a:spcPct val="0"/>
                </a:spcBef>
                <a:buClrTx/>
                <a:buFontTx/>
                <a:buNone/>
              </a:pPr>
              <a:t>93</a:t>
            </a:fld>
            <a:endParaRPr lang="en-US" altLang="en-US" sz="1400">
              <a:solidFill>
                <a:schemeClr val="bg1"/>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B39F8112-A0B3-4BA8-A583-6FD2473D5BF4}"/>
              </a:ext>
            </a:extLst>
          </p:cNvPr>
          <p:cNvSpPr>
            <a:spLocks noGrp="1"/>
          </p:cNvSpPr>
          <p:nvPr>
            <p:ph type="title"/>
          </p:nvPr>
        </p:nvSpPr>
        <p:spPr/>
        <p:txBody>
          <a:bodyPr/>
          <a:lstStyle/>
          <a:p>
            <a:r>
              <a:rPr lang="en-US" altLang="en-US"/>
              <a:t>Food signal system</a:t>
            </a:r>
          </a:p>
        </p:txBody>
      </p:sp>
      <p:sp>
        <p:nvSpPr>
          <p:cNvPr id="100355" name="Content Placeholder 2">
            <a:extLst>
              <a:ext uri="{FF2B5EF4-FFF2-40B4-BE49-F238E27FC236}">
                <a16:creationId xmlns:a16="http://schemas.microsoft.com/office/drawing/2014/main" id="{0C85FAD7-ADE2-4D7F-BFA4-4D7EEDD6F931}"/>
              </a:ext>
            </a:extLst>
          </p:cNvPr>
          <p:cNvSpPr>
            <a:spLocks noGrp="1"/>
          </p:cNvSpPr>
          <p:nvPr>
            <p:ph idx="1"/>
          </p:nvPr>
        </p:nvSpPr>
        <p:spPr>
          <a:xfrm>
            <a:off x="152400" y="1447800"/>
            <a:ext cx="7924800" cy="4724400"/>
          </a:xfrm>
        </p:spPr>
        <p:txBody>
          <a:bodyPr/>
          <a:lstStyle/>
          <a:p>
            <a:r>
              <a:rPr lang="en-US" altLang="en-US">
                <a:latin typeface="Times New Roman" panose="02020603050405020304" pitchFamily="18" charset="0"/>
                <a:cs typeface="Times New Roman" panose="02020603050405020304" pitchFamily="18" charset="0"/>
              </a:rPr>
              <a:t>Principle for health food choices and cooking methods.</a:t>
            </a:r>
          </a:p>
          <a:p>
            <a:r>
              <a:rPr lang="en-US" altLang="en-US">
                <a:latin typeface="Times New Roman" panose="02020603050405020304" pitchFamily="18" charset="0"/>
                <a:cs typeface="Times New Roman" panose="02020603050405020304" pitchFamily="18" charset="0"/>
              </a:rPr>
              <a:t>This system is based on traffic light concept of red for “stop” which also denotes danger, yellow for go slow or cautious and green for “go” or safer road.</a:t>
            </a:r>
          </a:p>
          <a:p>
            <a:r>
              <a:rPr lang="en-US" altLang="en-US">
                <a:latin typeface="Times New Roman" panose="02020603050405020304" pitchFamily="18" charset="0"/>
                <a:cs typeface="Times New Roman" panose="02020603050405020304" pitchFamily="18" charset="0"/>
              </a:rPr>
              <a:t>It uses universally understood symbols which makes it simple and highly useful way for a person to make an informed choice.</a:t>
            </a:r>
          </a:p>
          <a:p>
            <a:endParaRPr lang="en-US" altLang="en-US"/>
          </a:p>
          <a:p>
            <a:endParaRPr lang="en-US" altLang="en-US"/>
          </a:p>
        </p:txBody>
      </p:sp>
      <p:sp>
        <p:nvSpPr>
          <p:cNvPr id="100356" name="Date Placeholder 3">
            <a:extLst>
              <a:ext uri="{FF2B5EF4-FFF2-40B4-BE49-F238E27FC236}">
                <a16:creationId xmlns:a16="http://schemas.microsoft.com/office/drawing/2014/main" id="{3972A273-F131-4B3D-999D-7352C6A0C3B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A28C1679-2775-475F-B4CB-62217983C69C}" type="datetime2">
              <a:rPr lang="en-US" altLang="en-US" sz="1400" smtClean="0"/>
              <a:pPr>
                <a:spcBef>
                  <a:spcPct val="0"/>
                </a:spcBef>
                <a:buClrTx/>
                <a:buFontTx/>
                <a:buNone/>
              </a:pPr>
              <a:t>Thursday, September 3, 2020</a:t>
            </a:fld>
            <a:endParaRPr lang="en-US" altLang="en-US" sz="1400"/>
          </a:p>
        </p:txBody>
      </p:sp>
      <p:sp>
        <p:nvSpPr>
          <p:cNvPr id="100357" name="Footer Placeholder 4">
            <a:extLst>
              <a:ext uri="{FF2B5EF4-FFF2-40B4-BE49-F238E27FC236}">
                <a16:creationId xmlns:a16="http://schemas.microsoft.com/office/drawing/2014/main" id="{F727CB6C-8463-457E-959B-9ED33DFDDD3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00358" name="Slide Number Placeholder 1">
            <a:extLst>
              <a:ext uri="{FF2B5EF4-FFF2-40B4-BE49-F238E27FC236}">
                <a16:creationId xmlns:a16="http://schemas.microsoft.com/office/drawing/2014/main" id="{5839D9D7-7A9D-4DB5-AF4B-2A82443EA1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8ACDF0D-0922-4BF4-9B99-FDA14288B7D3}" type="slidenum">
              <a:rPr lang="en-US" altLang="en-US" sz="1400">
                <a:solidFill>
                  <a:schemeClr val="bg1"/>
                </a:solidFill>
              </a:rPr>
              <a:pPr>
                <a:spcBef>
                  <a:spcPct val="0"/>
                </a:spcBef>
                <a:buClrTx/>
                <a:buFontTx/>
                <a:buNone/>
              </a:pPr>
              <a:t>94</a:t>
            </a:fld>
            <a:endParaRPr lang="en-US" altLang="en-US" sz="1400">
              <a:solidFill>
                <a:schemeClr val="bg1"/>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CF40AD1D-10EC-400F-8A69-6D2A97DA1D03}"/>
              </a:ext>
            </a:extLst>
          </p:cNvPr>
          <p:cNvSpPr>
            <a:spLocks noGrp="1"/>
          </p:cNvSpPr>
          <p:nvPr>
            <p:ph type="title"/>
          </p:nvPr>
        </p:nvSpPr>
        <p:spPr/>
        <p:txBody>
          <a:bodyPr/>
          <a:lstStyle/>
          <a:p>
            <a:endParaRPr lang="en-US" altLang="en-US"/>
          </a:p>
        </p:txBody>
      </p:sp>
      <p:sp>
        <p:nvSpPr>
          <p:cNvPr id="101379" name="Content Placeholder 2">
            <a:extLst>
              <a:ext uri="{FF2B5EF4-FFF2-40B4-BE49-F238E27FC236}">
                <a16:creationId xmlns:a16="http://schemas.microsoft.com/office/drawing/2014/main" id="{49DF0DC5-E013-468A-BC58-211F1D9CCF13}"/>
              </a:ext>
            </a:extLst>
          </p:cNvPr>
          <p:cNvSpPr>
            <a:spLocks noGrp="1"/>
          </p:cNvSpPr>
          <p:nvPr>
            <p:ph idx="1"/>
          </p:nvPr>
        </p:nvSpPr>
        <p:spPr/>
        <p:txBody>
          <a:bodyPr/>
          <a:lstStyle/>
          <a:p>
            <a:r>
              <a:rPr lang="en-US" altLang="en-US">
                <a:latin typeface="Times New Roman" panose="02020603050405020304" pitchFamily="18" charset="0"/>
                <a:cs typeface="Times New Roman" panose="02020603050405020304" pitchFamily="18" charset="0"/>
              </a:rPr>
              <a:t>It focuses attention on processing and cooking, lays stress on GI (Glycemic Index), fiber content of food, the amount and type of fat used and the mode of cooking.</a:t>
            </a:r>
          </a:p>
          <a:p>
            <a:r>
              <a:rPr lang="en-US" altLang="en-US">
                <a:latin typeface="Times New Roman" panose="02020603050405020304" pitchFamily="18" charset="0"/>
                <a:cs typeface="Times New Roman" panose="02020603050405020304" pitchFamily="18" charset="0"/>
              </a:rPr>
              <a:t>It removes negative feeling about being on a diet and avoiding certain foods.</a:t>
            </a:r>
          </a:p>
          <a:p>
            <a:r>
              <a:rPr lang="en-US" altLang="en-US">
                <a:latin typeface="Times New Roman" panose="02020603050405020304" pitchFamily="18" charset="0"/>
                <a:cs typeface="Times New Roman" panose="02020603050405020304" pitchFamily="18" charset="0"/>
              </a:rPr>
              <a:t>It empowers the person to make behavior change towards healthy eating .</a:t>
            </a:r>
          </a:p>
          <a:p>
            <a:endParaRPr lang="en-US" altLang="en-US"/>
          </a:p>
        </p:txBody>
      </p:sp>
      <p:sp>
        <p:nvSpPr>
          <p:cNvPr id="101380" name="Date Placeholder 3">
            <a:extLst>
              <a:ext uri="{FF2B5EF4-FFF2-40B4-BE49-F238E27FC236}">
                <a16:creationId xmlns:a16="http://schemas.microsoft.com/office/drawing/2014/main" id="{3CAEA237-455F-4BE3-9E54-CDC377D2764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5D0BBEC2-00CB-49AC-9D76-FA3787903A89}" type="datetime2">
              <a:rPr lang="en-US" altLang="en-US" sz="1400" smtClean="0"/>
              <a:pPr>
                <a:spcBef>
                  <a:spcPct val="0"/>
                </a:spcBef>
                <a:buClrTx/>
                <a:buFontTx/>
                <a:buNone/>
              </a:pPr>
              <a:t>Thursday, September 3, 2020</a:t>
            </a:fld>
            <a:endParaRPr lang="en-US" altLang="en-US" sz="1400"/>
          </a:p>
        </p:txBody>
      </p:sp>
      <p:sp>
        <p:nvSpPr>
          <p:cNvPr id="101381" name="Footer Placeholder 4">
            <a:extLst>
              <a:ext uri="{FF2B5EF4-FFF2-40B4-BE49-F238E27FC236}">
                <a16:creationId xmlns:a16="http://schemas.microsoft.com/office/drawing/2014/main" id="{BFB8641A-F4CB-4671-B3BC-F573CC2BD8F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01382" name="Slide Number Placeholder 1">
            <a:extLst>
              <a:ext uri="{FF2B5EF4-FFF2-40B4-BE49-F238E27FC236}">
                <a16:creationId xmlns:a16="http://schemas.microsoft.com/office/drawing/2014/main" id="{F14937EE-AE76-4943-9CB2-950E27A6C5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C80CA666-F03F-4FD1-9560-AB74B7ECC271}" type="slidenum">
              <a:rPr lang="en-US" altLang="en-US" sz="1400">
                <a:solidFill>
                  <a:schemeClr val="bg1"/>
                </a:solidFill>
              </a:rPr>
              <a:pPr>
                <a:spcBef>
                  <a:spcPct val="0"/>
                </a:spcBef>
                <a:buClrTx/>
                <a:buFontTx/>
                <a:buNone/>
              </a:pPr>
              <a:t>95</a:t>
            </a:fld>
            <a:endParaRPr lang="en-US" altLang="en-US" sz="1400">
              <a:solidFill>
                <a:schemeClr val="bg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26629F4A-461E-4B67-875D-20DD86A26FA5}"/>
              </a:ext>
            </a:extLst>
          </p:cNvPr>
          <p:cNvSpPr>
            <a:spLocks noGrp="1"/>
          </p:cNvSpPr>
          <p:nvPr>
            <p:ph type="title"/>
          </p:nvPr>
        </p:nvSpPr>
        <p:spPr/>
        <p:txBody>
          <a:bodyPr/>
          <a:lstStyle/>
          <a:p>
            <a:r>
              <a:rPr lang="en-US" altLang="en-US"/>
              <a:t>Hand jive</a:t>
            </a:r>
          </a:p>
        </p:txBody>
      </p:sp>
      <p:sp>
        <p:nvSpPr>
          <p:cNvPr id="102403" name="Content Placeholder 2">
            <a:extLst>
              <a:ext uri="{FF2B5EF4-FFF2-40B4-BE49-F238E27FC236}">
                <a16:creationId xmlns:a16="http://schemas.microsoft.com/office/drawing/2014/main" id="{1BB55333-EAEB-482B-AA16-83FCFFC928EF}"/>
              </a:ext>
            </a:extLst>
          </p:cNvPr>
          <p:cNvSpPr>
            <a:spLocks noGrp="1"/>
          </p:cNvSpPr>
          <p:nvPr>
            <p:ph idx="1"/>
          </p:nvPr>
        </p:nvSpPr>
        <p:spPr/>
        <p:txBody>
          <a:bodyPr/>
          <a:lstStyle/>
          <a:p>
            <a:r>
              <a:rPr lang="en-US" altLang="en-US" sz="2800">
                <a:latin typeface="Times New Roman" panose="02020603050405020304" pitchFamily="18" charset="0"/>
                <a:cs typeface="Times New Roman" panose="02020603050405020304" pitchFamily="18" charset="0"/>
              </a:rPr>
              <a:t>Illustrates how to measure the amount of food “imaginatively” in a reasonably accurate manner without scales</a:t>
            </a:r>
          </a:p>
          <a:p>
            <a:pPr>
              <a:buFontTx/>
              <a:buNone/>
            </a:pPr>
            <a:r>
              <a:rPr lang="en-US" altLang="en-US" sz="2800" b="1">
                <a:latin typeface="Times New Roman" panose="02020603050405020304" pitchFamily="18" charset="0"/>
                <a:cs typeface="Times New Roman" panose="02020603050405020304" pitchFamily="18" charset="0"/>
              </a:rPr>
              <a:t>Carbohydrates</a:t>
            </a:r>
            <a:r>
              <a:rPr lang="en-US" altLang="en-US" sz="2800">
                <a:latin typeface="Times New Roman" panose="02020603050405020304" pitchFamily="18" charset="0"/>
                <a:cs typeface="Times New Roman" panose="02020603050405020304" pitchFamily="18" charset="0"/>
              </a:rPr>
              <a:t> – choose an amount equivalent to size of your 2 fists.</a:t>
            </a:r>
          </a:p>
          <a:p>
            <a:pPr>
              <a:buFontTx/>
              <a:buNone/>
            </a:pPr>
            <a:r>
              <a:rPr lang="en-US" altLang="en-US" sz="2800" b="1">
                <a:latin typeface="Times New Roman" panose="02020603050405020304" pitchFamily="18" charset="0"/>
                <a:cs typeface="Times New Roman" panose="02020603050405020304" pitchFamily="18" charset="0"/>
              </a:rPr>
              <a:t>Protein</a:t>
            </a:r>
            <a:r>
              <a:rPr lang="en-US" altLang="en-US" sz="2800">
                <a:latin typeface="Times New Roman" panose="02020603050405020304" pitchFamily="18" charset="0"/>
                <a:cs typeface="Times New Roman" panose="02020603050405020304" pitchFamily="18" charset="0"/>
              </a:rPr>
              <a:t> – choose an amount equivalent to your palm and thickness of your little finger</a:t>
            </a:r>
          </a:p>
          <a:p>
            <a:pPr>
              <a:buFontTx/>
              <a:buNone/>
            </a:pPr>
            <a:r>
              <a:rPr lang="en-US" altLang="en-US" sz="2800" b="1">
                <a:latin typeface="Times New Roman" panose="02020603050405020304" pitchFamily="18" charset="0"/>
                <a:cs typeface="Times New Roman" panose="02020603050405020304" pitchFamily="18" charset="0"/>
              </a:rPr>
              <a:t>Fat</a:t>
            </a:r>
            <a:r>
              <a:rPr lang="en-US" altLang="en-US" sz="2800">
                <a:latin typeface="Times New Roman" panose="02020603050405020304" pitchFamily="18" charset="0"/>
                <a:cs typeface="Times New Roman" panose="02020603050405020304" pitchFamily="18" charset="0"/>
              </a:rPr>
              <a:t> – amount equivalent to tip of your thumb</a:t>
            </a:r>
          </a:p>
          <a:p>
            <a:pPr>
              <a:buFontTx/>
              <a:buNone/>
            </a:pPr>
            <a:r>
              <a:rPr lang="en-US" altLang="en-US" sz="2800" b="1">
                <a:latin typeface="Times New Roman" panose="02020603050405020304" pitchFamily="18" charset="0"/>
                <a:cs typeface="Times New Roman" panose="02020603050405020304" pitchFamily="18" charset="0"/>
              </a:rPr>
              <a:t>Vegetables</a:t>
            </a:r>
            <a:r>
              <a:rPr lang="en-US" altLang="en-US" sz="2800">
                <a:latin typeface="Times New Roman" panose="02020603050405020304" pitchFamily="18" charset="0"/>
                <a:cs typeface="Times New Roman" panose="02020603050405020304" pitchFamily="18" charset="0"/>
              </a:rPr>
              <a:t> – choose as much as you can hold in both hands</a:t>
            </a:r>
          </a:p>
          <a:p>
            <a:endParaRPr lang="en-US" altLang="en-US"/>
          </a:p>
        </p:txBody>
      </p:sp>
      <p:sp>
        <p:nvSpPr>
          <p:cNvPr id="102404" name="Date Placeholder 3">
            <a:extLst>
              <a:ext uri="{FF2B5EF4-FFF2-40B4-BE49-F238E27FC236}">
                <a16:creationId xmlns:a16="http://schemas.microsoft.com/office/drawing/2014/main" id="{5EF5559B-E409-42EB-9B22-BAFDF77129E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6393B808-5668-4826-92C6-CC3B1D55EDD4}" type="datetime2">
              <a:rPr lang="en-US" altLang="en-US" sz="1400" smtClean="0"/>
              <a:pPr>
                <a:spcBef>
                  <a:spcPct val="0"/>
                </a:spcBef>
                <a:buClrTx/>
                <a:buFontTx/>
                <a:buNone/>
              </a:pPr>
              <a:t>Thursday, September 3, 2020</a:t>
            </a:fld>
            <a:endParaRPr lang="en-US" altLang="en-US" sz="1400"/>
          </a:p>
        </p:txBody>
      </p:sp>
      <p:sp>
        <p:nvSpPr>
          <p:cNvPr id="102405" name="Footer Placeholder 4">
            <a:extLst>
              <a:ext uri="{FF2B5EF4-FFF2-40B4-BE49-F238E27FC236}">
                <a16:creationId xmlns:a16="http://schemas.microsoft.com/office/drawing/2014/main" id="{9D130EB0-3F2C-4565-BE23-823116578A1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02406" name="Slide Number Placeholder 1">
            <a:extLst>
              <a:ext uri="{FF2B5EF4-FFF2-40B4-BE49-F238E27FC236}">
                <a16:creationId xmlns:a16="http://schemas.microsoft.com/office/drawing/2014/main" id="{84B7CDD1-C519-4853-8A8E-0CB7271387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991E3C53-70FE-4F74-996C-7CBC20024B9D}" type="slidenum">
              <a:rPr lang="en-US" altLang="en-US" sz="1400">
                <a:solidFill>
                  <a:schemeClr val="bg1"/>
                </a:solidFill>
              </a:rPr>
              <a:pPr>
                <a:spcBef>
                  <a:spcPct val="0"/>
                </a:spcBef>
                <a:buClrTx/>
                <a:buFontTx/>
                <a:buNone/>
              </a:pPr>
              <a:t>96</a:t>
            </a:fld>
            <a:endParaRPr lang="en-US" altLang="en-US" sz="1400">
              <a:solidFill>
                <a:schemeClr val="bg1"/>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AD48A8E6-24ED-4946-94C5-D3AEA95F43F7}"/>
              </a:ext>
            </a:extLst>
          </p:cNvPr>
          <p:cNvSpPr>
            <a:spLocks noGrp="1"/>
          </p:cNvSpPr>
          <p:nvPr>
            <p:ph type="title"/>
          </p:nvPr>
        </p:nvSpPr>
        <p:spPr/>
        <p:txBody>
          <a:bodyPr/>
          <a:lstStyle/>
          <a:p>
            <a:r>
              <a:rPr lang="en-US" altLang="en-US"/>
              <a:t>Model plate </a:t>
            </a:r>
          </a:p>
        </p:txBody>
      </p:sp>
      <p:sp>
        <p:nvSpPr>
          <p:cNvPr id="103427" name="Content Placeholder 2">
            <a:extLst>
              <a:ext uri="{FF2B5EF4-FFF2-40B4-BE49-F238E27FC236}">
                <a16:creationId xmlns:a16="http://schemas.microsoft.com/office/drawing/2014/main" id="{E7C80A41-27D3-4C34-AD0F-5CF0F6A0DEA3}"/>
              </a:ext>
            </a:extLst>
          </p:cNvPr>
          <p:cNvSpPr>
            <a:spLocks noGrp="1"/>
          </p:cNvSpPr>
          <p:nvPr>
            <p:ph idx="1"/>
          </p:nvPr>
        </p:nvSpPr>
        <p:spPr/>
        <p:txBody>
          <a:bodyPr/>
          <a:lstStyle/>
          <a:p>
            <a:r>
              <a:rPr lang="en-US" altLang="en-US"/>
              <a:t>Plate is divided with portions.</a:t>
            </a:r>
          </a:p>
          <a:p>
            <a:pPr>
              <a:buFontTx/>
              <a:buNone/>
            </a:pPr>
            <a:r>
              <a:rPr lang="en-US" altLang="en-US"/>
              <a:t>Sample basic meal planning guide</a:t>
            </a:r>
          </a:p>
          <a:p>
            <a:pPr>
              <a:buFontTx/>
              <a:buNone/>
            </a:pPr>
            <a:endParaRPr lang="en-US" altLang="en-US"/>
          </a:p>
          <a:p>
            <a:pPr>
              <a:buFontTx/>
              <a:buNone/>
            </a:pPr>
            <a:r>
              <a:rPr lang="en-US" altLang="en-US"/>
              <a:t>       </a:t>
            </a:r>
          </a:p>
          <a:p>
            <a:pPr>
              <a:buFontTx/>
              <a:buNone/>
            </a:pPr>
            <a:endParaRPr lang="en-US" altLang="en-US"/>
          </a:p>
          <a:p>
            <a:pPr>
              <a:buFontTx/>
              <a:buNone/>
            </a:pPr>
            <a:endParaRPr lang="en-US" altLang="en-US"/>
          </a:p>
          <a:p>
            <a:pPr>
              <a:buFontTx/>
              <a:buNone/>
            </a:pPr>
            <a:endParaRPr lang="en-US" altLang="en-US"/>
          </a:p>
          <a:p>
            <a:pPr>
              <a:buFontTx/>
              <a:buNone/>
            </a:pPr>
            <a:r>
              <a:rPr lang="en-US" altLang="en-US"/>
              <a:t>Fruit and milk served outside the plate</a:t>
            </a:r>
          </a:p>
          <a:p>
            <a:endParaRPr lang="en-US" altLang="en-US"/>
          </a:p>
        </p:txBody>
      </p:sp>
      <p:sp>
        <p:nvSpPr>
          <p:cNvPr id="103428" name="Date Placeholder 3">
            <a:extLst>
              <a:ext uri="{FF2B5EF4-FFF2-40B4-BE49-F238E27FC236}">
                <a16:creationId xmlns:a16="http://schemas.microsoft.com/office/drawing/2014/main" id="{3E3EEF06-3511-4547-9DAE-B9C555192D7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6DCC26D4-417D-4DEB-A46F-C825747FC969}" type="datetime2">
              <a:rPr lang="en-US" altLang="en-US" sz="1400" smtClean="0"/>
              <a:pPr>
                <a:spcBef>
                  <a:spcPct val="0"/>
                </a:spcBef>
                <a:buClrTx/>
                <a:buFontTx/>
                <a:buNone/>
              </a:pPr>
              <a:t>Thursday, September 3, 2020</a:t>
            </a:fld>
            <a:endParaRPr lang="en-US" altLang="en-US" sz="1400"/>
          </a:p>
        </p:txBody>
      </p:sp>
      <p:sp>
        <p:nvSpPr>
          <p:cNvPr id="103429" name="Footer Placeholder 4">
            <a:extLst>
              <a:ext uri="{FF2B5EF4-FFF2-40B4-BE49-F238E27FC236}">
                <a16:creationId xmlns:a16="http://schemas.microsoft.com/office/drawing/2014/main" id="{9FA60DC8-1D7A-431D-BDD0-A8AB24DC05A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r>
              <a:rPr lang="pt-BR" altLang="en-US" sz="1400"/>
              <a:t>DEUS OENDO Lecturer KMTC</a:t>
            </a:r>
            <a:endParaRPr lang="en-US" altLang="en-US" sz="1400"/>
          </a:p>
        </p:txBody>
      </p:sp>
      <p:cxnSp>
        <p:nvCxnSpPr>
          <p:cNvPr id="7" name="Straight Connector 6">
            <a:extLst>
              <a:ext uri="{FF2B5EF4-FFF2-40B4-BE49-F238E27FC236}">
                <a16:creationId xmlns:a16="http://schemas.microsoft.com/office/drawing/2014/main" id="{71426048-998B-4F40-BC43-5C31377947CB}"/>
              </a:ext>
            </a:extLst>
          </p:cNvPr>
          <p:cNvCxnSpPr/>
          <p:nvPr/>
        </p:nvCxnSpPr>
        <p:spPr>
          <a:xfrm rot="16200000" flipH="1">
            <a:off x="4533901" y="3962400"/>
            <a:ext cx="1981200" cy="3175"/>
          </a:xfrm>
          <a:prstGeom prst="line">
            <a:avLst/>
          </a:prstGeom>
        </p:spPr>
        <p:style>
          <a:lnRef idx="1">
            <a:schemeClr val="accent1"/>
          </a:lnRef>
          <a:fillRef idx="0">
            <a:schemeClr val="accent1"/>
          </a:fillRef>
          <a:effectRef idx="0">
            <a:schemeClr val="accent1"/>
          </a:effectRef>
          <a:fontRef idx="minor">
            <a:schemeClr val="tx1"/>
          </a:fontRef>
        </p:style>
      </p:cxnSp>
      <p:sp>
        <p:nvSpPr>
          <p:cNvPr id="103431" name="Slide Number Placeholder 1">
            <a:extLst>
              <a:ext uri="{FF2B5EF4-FFF2-40B4-BE49-F238E27FC236}">
                <a16:creationId xmlns:a16="http://schemas.microsoft.com/office/drawing/2014/main" id="{2979727B-BE23-4DFA-B77F-1B77CDC403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2A876E05-B769-4FD5-BE1A-B9CA4C31B1F8}" type="slidenum">
              <a:rPr lang="en-US" altLang="en-US" sz="1400">
                <a:solidFill>
                  <a:schemeClr val="bg1"/>
                </a:solidFill>
              </a:rPr>
              <a:pPr>
                <a:spcBef>
                  <a:spcPct val="0"/>
                </a:spcBef>
                <a:buClrTx/>
                <a:buFontTx/>
                <a:buNone/>
              </a:pPr>
              <a:t>97</a:t>
            </a:fld>
            <a:endParaRPr lang="en-US" altLang="en-US" sz="1400">
              <a:solidFill>
                <a:schemeClr val="bg1"/>
              </a:solidFill>
            </a:endParaRPr>
          </a:p>
        </p:txBody>
      </p:sp>
      <p:pic>
        <p:nvPicPr>
          <p:cNvPr id="103432" name="Picture 3" descr="MyPlate-green300x273.jpg">
            <a:extLst>
              <a:ext uri="{FF2B5EF4-FFF2-40B4-BE49-F238E27FC236}">
                <a16:creationId xmlns:a16="http://schemas.microsoft.com/office/drawing/2014/main" id="{C73E774D-9C5C-4482-A05D-78A02BD186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1750"/>
            <a:ext cx="52578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863DEBF7-38F2-4C2F-9C4B-BD3E9B5E5F12}"/>
              </a:ext>
            </a:extLst>
          </p:cNvPr>
          <p:cNvSpPr>
            <a:spLocks noGrp="1"/>
          </p:cNvSpPr>
          <p:nvPr>
            <p:ph type="title"/>
          </p:nvPr>
        </p:nvSpPr>
        <p:spPr/>
        <p:txBody>
          <a:bodyPr/>
          <a:lstStyle/>
          <a:p>
            <a:r>
              <a:rPr lang="en-US" altLang="en-US" b="1"/>
              <a:t>Food exchange</a:t>
            </a:r>
            <a:endParaRPr lang="en-US" altLang="en-US"/>
          </a:p>
        </p:txBody>
      </p:sp>
      <p:sp>
        <p:nvSpPr>
          <p:cNvPr id="3" name="Content Placeholder 2">
            <a:extLst>
              <a:ext uri="{FF2B5EF4-FFF2-40B4-BE49-F238E27FC236}">
                <a16:creationId xmlns:a16="http://schemas.microsoft.com/office/drawing/2014/main" id="{538165AD-E1E7-4E5D-8918-5690F470161D}"/>
              </a:ext>
            </a:extLst>
          </p:cNvPr>
          <p:cNvSpPr>
            <a:spLocks noGrp="1"/>
          </p:cNvSpPr>
          <p:nvPr>
            <p:ph idx="1"/>
          </p:nvPr>
        </p:nvSpPr>
        <p:spPr/>
        <p:txBody>
          <a:bodyPr/>
          <a:lstStyle/>
          <a:p>
            <a:pPr marL="0" indent="0">
              <a:buFontTx/>
              <a:buNone/>
              <a:defRPr/>
            </a:pPr>
            <a:r>
              <a:rPr lang="en-US" dirty="0"/>
              <a:t>The word exchange refers to the food items on each list which may be substituted with any other food item on the same list.</a:t>
            </a:r>
          </a:p>
          <a:p>
            <a:pPr marL="0" indent="0">
              <a:buFontTx/>
              <a:buNone/>
              <a:defRPr/>
            </a:pPr>
            <a:r>
              <a:rPr lang="en-US" dirty="0"/>
              <a:t>One exchange is approximately equal to another in carbohydrate, protein and fat within each food list.</a:t>
            </a:r>
          </a:p>
          <a:p>
            <a:pPr>
              <a:defRPr/>
            </a:pPr>
            <a:endParaRPr lang="en-US" dirty="0"/>
          </a:p>
        </p:txBody>
      </p:sp>
      <p:sp>
        <p:nvSpPr>
          <p:cNvPr id="104452" name="Date Placeholder 3">
            <a:extLst>
              <a:ext uri="{FF2B5EF4-FFF2-40B4-BE49-F238E27FC236}">
                <a16:creationId xmlns:a16="http://schemas.microsoft.com/office/drawing/2014/main" id="{3B9CAE9E-BB12-4630-932D-5B50CBD77CC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DAE4C34D-323E-4EEC-ACE3-71A2D557284E}" type="datetime2">
              <a:rPr lang="en-US" altLang="en-US" sz="1400" smtClean="0"/>
              <a:pPr>
                <a:spcBef>
                  <a:spcPct val="0"/>
                </a:spcBef>
                <a:buClrTx/>
                <a:buFontTx/>
                <a:buNone/>
              </a:pPr>
              <a:t>Thursday, September 3, 2020</a:t>
            </a:fld>
            <a:endParaRPr lang="en-US" altLang="en-US" sz="1400"/>
          </a:p>
        </p:txBody>
      </p:sp>
      <p:sp>
        <p:nvSpPr>
          <p:cNvPr id="104453" name="Footer Placeholder 4">
            <a:extLst>
              <a:ext uri="{FF2B5EF4-FFF2-40B4-BE49-F238E27FC236}">
                <a16:creationId xmlns:a16="http://schemas.microsoft.com/office/drawing/2014/main" id="{BF172908-F1B5-41BE-A3D4-BD900B88CDB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04454" name="Slide Number Placeholder 1">
            <a:extLst>
              <a:ext uri="{FF2B5EF4-FFF2-40B4-BE49-F238E27FC236}">
                <a16:creationId xmlns:a16="http://schemas.microsoft.com/office/drawing/2014/main" id="{EF52ACB0-2EE9-4A09-9F83-2FE7F9631B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932C2AA5-B834-4B0A-B4D6-59F1F5C5ECEA}" type="slidenum">
              <a:rPr lang="en-US" altLang="en-US" sz="1400">
                <a:solidFill>
                  <a:schemeClr val="bg1"/>
                </a:solidFill>
              </a:rPr>
              <a:pPr>
                <a:spcBef>
                  <a:spcPct val="0"/>
                </a:spcBef>
                <a:buClrTx/>
                <a:buFontTx/>
                <a:buNone/>
              </a:pPr>
              <a:t>98</a:t>
            </a:fld>
            <a:endParaRPr lang="en-US" altLang="en-US" sz="1400">
              <a:solidFill>
                <a:schemeClr val="bg1"/>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536F8F2D-0F3A-4CCF-8DBE-E24A76293CE2}"/>
              </a:ext>
            </a:extLst>
          </p:cNvPr>
          <p:cNvSpPr>
            <a:spLocks noGrp="1"/>
          </p:cNvSpPr>
          <p:nvPr>
            <p:ph type="title"/>
          </p:nvPr>
        </p:nvSpPr>
        <p:spPr/>
        <p:txBody>
          <a:bodyPr/>
          <a:lstStyle/>
          <a:p>
            <a:r>
              <a:rPr lang="en-US" altLang="en-US"/>
              <a:t>Glycemic Index</a:t>
            </a:r>
          </a:p>
        </p:txBody>
      </p:sp>
      <p:sp>
        <p:nvSpPr>
          <p:cNvPr id="105475" name="Content Placeholder 2">
            <a:extLst>
              <a:ext uri="{FF2B5EF4-FFF2-40B4-BE49-F238E27FC236}">
                <a16:creationId xmlns:a16="http://schemas.microsoft.com/office/drawing/2014/main" id="{4EED302F-306B-4BD4-8C3B-396D00F6E1A8}"/>
              </a:ext>
            </a:extLst>
          </p:cNvPr>
          <p:cNvSpPr>
            <a:spLocks noGrp="1"/>
          </p:cNvSpPr>
          <p:nvPr>
            <p:ph idx="1"/>
          </p:nvPr>
        </p:nvSpPr>
        <p:spPr/>
        <p:txBody>
          <a:bodyPr/>
          <a:lstStyle/>
          <a:p>
            <a:r>
              <a:rPr lang="en-US" altLang="en-US"/>
              <a:t>The Glycemic Index (GI) is a relative ranking of carbohydrate in foods according to how they affect blood glucose levels. Carbohydrates with a low GI value (55 or less) are more slowly digested, absorbed and metabolized and cause a lower and slower rise in blood glucose and, therefore usually, insulin levels.</a:t>
            </a:r>
          </a:p>
        </p:txBody>
      </p:sp>
      <p:sp>
        <p:nvSpPr>
          <p:cNvPr id="105476" name="Date Placeholder 3">
            <a:extLst>
              <a:ext uri="{FF2B5EF4-FFF2-40B4-BE49-F238E27FC236}">
                <a16:creationId xmlns:a16="http://schemas.microsoft.com/office/drawing/2014/main" id="{3397A09B-8436-4AD9-B7DC-9DE31F80DF9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29B5D95E-B6A8-4EE4-9A97-7AFC8626785A}" type="datetime2">
              <a:rPr lang="en-US" altLang="en-US" sz="1400" smtClean="0"/>
              <a:pPr>
                <a:spcBef>
                  <a:spcPct val="0"/>
                </a:spcBef>
                <a:buClrTx/>
                <a:buFontTx/>
                <a:buNone/>
              </a:pPr>
              <a:t>Thursday, September 3, 2020</a:t>
            </a:fld>
            <a:endParaRPr lang="en-US" altLang="en-US" sz="1400"/>
          </a:p>
        </p:txBody>
      </p:sp>
      <p:sp>
        <p:nvSpPr>
          <p:cNvPr id="105477" name="Footer Placeholder 4">
            <a:extLst>
              <a:ext uri="{FF2B5EF4-FFF2-40B4-BE49-F238E27FC236}">
                <a16:creationId xmlns:a16="http://schemas.microsoft.com/office/drawing/2014/main" id="{983D77CA-9EB3-45F6-966F-8181D969BB9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endParaRPr lang="en-US" altLang="en-US" sz="1400"/>
          </a:p>
        </p:txBody>
      </p:sp>
      <p:sp>
        <p:nvSpPr>
          <p:cNvPr id="105478" name="Slide Number Placeholder 1">
            <a:extLst>
              <a:ext uri="{FF2B5EF4-FFF2-40B4-BE49-F238E27FC236}">
                <a16:creationId xmlns:a16="http://schemas.microsoft.com/office/drawing/2014/main" id="{DDAB325D-147D-4B83-A862-EF4DB1EF51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Char char="•"/>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0"/>
              </a:spcBef>
              <a:buClrTx/>
              <a:buFontTx/>
              <a:buNone/>
            </a:pPr>
            <a:fld id="{042ED297-61F3-4886-A2C7-42D65F0D5A41}" type="slidenum">
              <a:rPr lang="en-US" altLang="en-US" sz="1400">
                <a:solidFill>
                  <a:schemeClr val="bg1"/>
                </a:solidFill>
              </a:rPr>
              <a:pPr>
                <a:spcBef>
                  <a:spcPct val="0"/>
                </a:spcBef>
                <a:buClrTx/>
                <a:buFontTx/>
                <a:buNone/>
              </a:pPr>
              <a:t>99</a:t>
            </a:fld>
            <a:endParaRPr lang="en-US" altLang="en-US" sz="1400">
              <a:solidFill>
                <a:schemeClr val="bg1"/>
              </a:solidFill>
            </a:endParaRPr>
          </a:p>
        </p:txBody>
      </p:sp>
    </p:spTree>
  </p:cSld>
  <p:clrMapOvr>
    <a:masterClrMapping/>
  </p:clrMapOvr>
</p:sld>
</file>

<file path=ppt/theme/theme1.xml><?xml version="1.0" encoding="utf-8"?>
<a:theme xmlns:a="http://schemas.openxmlformats.org/drawingml/2006/main" name="Medical stethoscope design template">
  <a:themeElements>
    <a:clrScheme name="">
      <a:dk1>
        <a:srgbClr val="000066"/>
      </a:dk1>
      <a:lt1>
        <a:srgbClr val="FFFFFF"/>
      </a:lt1>
      <a:dk2>
        <a:srgbClr val="FFFFFF"/>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fontScheme name="PPP_SNATU_TXT_New_Lif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P_SNATU_TXT_New_Lif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NATU_TXT_New_Lif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_SNATU_TXT_New_Lif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_SNATU_TXT_New_Lif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_SNATU_TXT_New_Lif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_SNATU_TXT_New_Lif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_SNATU_TXT_New_Lif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_SNATU_TXT_New_Lif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_SNATU_TXT_New_Lif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_SNATU_TXT_New_Lif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_SNATU_TXT_New_Lif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_SNATU_TXT_New_Lif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P_SNATU_TXT_New_Life 13">
        <a:dk1>
          <a:srgbClr val="000000"/>
        </a:dk1>
        <a:lt1>
          <a:srgbClr val="FFFFFF"/>
        </a:lt1>
        <a:dk2>
          <a:srgbClr val="0033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NATU_TXT_New_Life 14">
        <a:dk1>
          <a:srgbClr val="000066"/>
        </a:dk1>
        <a:lt1>
          <a:srgbClr val="FFFFFF"/>
        </a:lt1>
        <a:dk2>
          <a:srgbClr val="0033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NATU_TXT_New_Life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NATU_TXT_New_Life 16">
        <a:dk1>
          <a:srgbClr val="FFFFFF"/>
        </a:dk1>
        <a:lt1>
          <a:srgbClr val="FFFFFF"/>
        </a:lt1>
        <a:dk2>
          <a:srgbClr val="000066"/>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4977</TotalTime>
  <Words>8865</Words>
  <Application>Microsoft Office PowerPoint</Application>
  <PresentationFormat>On-screen Show (4:3)</PresentationFormat>
  <Paragraphs>1189</Paragraphs>
  <Slides>181</Slides>
  <Notes>1</Notes>
  <HiddenSlides>0</HiddenSlides>
  <MMClips>0</MMClips>
  <ScaleCrop>false</ScaleCrop>
  <HeadingPairs>
    <vt:vector size="4" baseType="variant">
      <vt:variant>
        <vt:lpstr>Theme</vt:lpstr>
      </vt:variant>
      <vt:variant>
        <vt:i4>1</vt:i4>
      </vt:variant>
      <vt:variant>
        <vt:lpstr>Slide Titles</vt:lpstr>
      </vt:variant>
      <vt:variant>
        <vt:i4>181</vt:i4>
      </vt:variant>
    </vt:vector>
  </HeadingPairs>
  <TitlesOfParts>
    <vt:vector size="182" baseType="lpstr">
      <vt:lpstr>Medical stethoscope design template</vt:lpstr>
      <vt:lpstr>NUTRITION</vt:lpstr>
      <vt:lpstr>Module competence</vt:lpstr>
      <vt:lpstr>              OBJECTIVES</vt:lpstr>
      <vt:lpstr>  Module content</vt:lpstr>
      <vt:lpstr> What does nutrition consist? </vt:lpstr>
      <vt:lpstr>PowerPoint Presentation</vt:lpstr>
      <vt:lpstr>Definitions</vt:lpstr>
      <vt:lpstr>PowerPoint Presentation</vt:lpstr>
      <vt:lpstr>PowerPoint Presentation</vt:lpstr>
      <vt:lpstr>PowerPoint Presentation</vt:lpstr>
      <vt:lpstr>PowerPoint Presentation</vt:lpstr>
      <vt:lpstr>PowerPoint Presentation</vt:lpstr>
      <vt:lpstr>PowerPoint Presentation</vt:lpstr>
      <vt:lpstr>Importance of good nutrition</vt:lpstr>
      <vt:lpstr>Classification of  foods by their nutrient supply</vt:lpstr>
      <vt:lpstr>Carbohydrates</vt:lpstr>
      <vt:lpstr>PowerPoint Presentation</vt:lpstr>
      <vt:lpstr>PowerPoint Presentation</vt:lpstr>
      <vt:lpstr>Functions </vt:lpstr>
      <vt:lpstr>Proteins</vt:lpstr>
      <vt:lpstr>PowerPoint Presentation</vt:lpstr>
      <vt:lpstr>PowerPoint Presentation</vt:lpstr>
      <vt:lpstr>Functions</vt:lpstr>
      <vt:lpstr>Lipids(fats)</vt:lpstr>
      <vt:lpstr>PowerPoint Presentation</vt:lpstr>
      <vt:lpstr>Types of Fat</vt:lpstr>
      <vt:lpstr>Functions of Fats.</vt:lpstr>
      <vt:lpstr>PowerPoint Presentation</vt:lpstr>
      <vt:lpstr>PowerPoint Presentation</vt:lpstr>
      <vt:lpstr>VITAMINS</vt:lpstr>
      <vt:lpstr>PowerPoint Presentation</vt:lpstr>
      <vt:lpstr>1. Water soluble Vitamins.</vt:lpstr>
      <vt:lpstr>PowerPoint Presentation</vt:lpstr>
      <vt:lpstr>PowerPoint Presentation</vt:lpstr>
      <vt:lpstr>1. THE B-COMPLEX VITAMINS, </vt:lpstr>
      <vt:lpstr>General Benefits of Vit. B complex.</vt:lpstr>
      <vt:lpstr>Sources of Vit. B</vt:lpstr>
      <vt:lpstr>PowerPoint Presentation</vt:lpstr>
      <vt:lpstr>Thiamin or B-1</vt:lpstr>
      <vt:lpstr>PowerPoint Presentation</vt:lpstr>
      <vt:lpstr>Riboflavin or B-2</vt:lpstr>
      <vt:lpstr>PowerPoint Presentation</vt:lpstr>
      <vt:lpstr>Niacin or B-3</vt:lpstr>
      <vt:lpstr>PowerPoint Presentation</vt:lpstr>
      <vt:lpstr>Pyridoxine or B-6</vt:lpstr>
      <vt:lpstr>PowerPoint Presentation</vt:lpstr>
      <vt:lpstr>PowerPoint Presentation</vt:lpstr>
      <vt:lpstr>Cobalamin or B-12</vt:lpstr>
      <vt:lpstr>PowerPoint Presentation</vt:lpstr>
      <vt:lpstr>Folic acid (Folacin, Folate)</vt:lpstr>
      <vt:lpstr>PowerPoint Presentation</vt:lpstr>
      <vt:lpstr>Pantothenic Acid and Biotin</vt:lpstr>
      <vt:lpstr>Vitamin C</vt:lpstr>
      <vt:lpstr>Sources</vt:lpstr>
      <vt:lpstr>PowerPoint Presentation</vt:lpstr>
      <vt:lpstr>2. FAT SOLUBLE VITAMINS(A,D,E,K)</vt:lpstr>
      <vt:lpstr>PowerPoint Presentation</vt:lpstr>
      <vt:lpstr>Vitamin A (Retinol)</vt:lpstr>
      <vt:lpstr>PowerPoint Presentation</vt:lpstr>
      <vt:lpstr>Too much vitamin A</vt:lpstr>
      <vt:lpstr>PowerPoint Presentation</vt:lpstr>
      <vt:lpstr>PowerPoint Presentation</vt:lpstr>
      <vt:lpstr>Vitamin D –  (calciferol)“The Sunshine Vitamin”</vt:lpstr>
      <vt:lpstr>PowerPoint Presentation</vt:lpstr>
      <vt:lpstr>Too little vitamin D</vt:lpstr>
      <vt:lpstr>PowerPoint Presentation</vt:lpstr>
      <vt:lpstr>PowerPoint Presentation</vt:lpstr>
      <vt:lpstr>PowerPoint Presentation</vt:lpstr>
      <vt:lpstr>PowerPoint Presentation</vt:lpstr>
      <vt:lpstr>PowerPoint Presentation</vt:lpstr>
      <vt:lpstr>Vitamin E</vt:lpstr>
      <vt:lpstr>PowerPoint Presentation</vt:lpstr>
      <vt:lpstr>Water</vt:lpstr>
      <vt:lpstr>PowerPoint Presentation</vt:lpstr>
      <vt:lpstr>Functions</vt:lpstr>
      <vt:lpstr>Minerals</vt:lpstr>
      <vt:lpstr>PowerPoint Presentation</vt:lpstr>
      <vt:lpstr>General Functions of Minerals</vt:lpstr>
      <vt:lpstr>The concepts of a balanced diet</vt:lpstr>
      <vt:lpstr>Food quality</vt:lpstr>
      <vt:lpstr>Food Quantity</vt:lpstr>
      <vt:lpstr>PowerPoint Presentation</vt:lpstr>
      <vt:lpstr>PowerPoint Presentation</vt:lpstr>
      <vt:lpstr>Food diversity</vt:lpstr>
      <vt:lpstr>Balanced diet</vt:lpstr>
      <vt:lpstr>PowerPoint Presentation</vt:lpstr>
      <vt:lpstr>MEAL PLANNING</vt:lpstr>
      <vt:lpstr>FACTORS THAT WILL INFLUENCE MEAL PLANNING</vt:lpstr>
      <vt:lpstr>TYPES OF MEALS</vt:lpstr>
      <vt:lpstr>PowerPoint Presentation</vt:lpstr>
      <vt:lpstr>METHODS OF MEAL PLANNING</vt:lpstr>
      <vt:lpstr>Food group pyramid</vt:lpstr>
      <vt:lpstr>PowerPoint Presentation</vt:lpstr>
      <vt:lpstr>Food signal system</vt:lpstr>
      <vt:lpstr>PowerPoint Presentation</vt:lpstr>
      <vt:lpstr>Hand jive</vt:lpstr>
      <vt:lpstr>Model plate </vt:lpstr>
      <vt:lpstr>Food exchange</vt:lpstr>
      <vt:lpstr>Glycemic Index</vt:lpstr>
      <vt:lpstr>STEPS IN PLANNING</vt:lpstr>
      <vt:lpstr>Six principles to be considered when planning a meal</vt:lpstr>
      <vt:lpstr>PowerPoint Presentation</vt:lpstr>
      <vt:lpstr>IMPORTANCE OF MEAL PLANNING</vt:lpstr>
      <vt:lpstr>8 Key messages for critical nutritional practices</vt:lpstr>
      <vt:lpstr>PowerPoint Presentation</vt:lpstr>
      <vt:lpstr>BUDGETING FOR FOOD.</vt:lpstr>
      <vt:lpstr> Factors influencing budgeting. </vt:lpstr>
      <vt:lpstr>PowerPoint Presentation</vt:lpstr>
      <vt:lpstr>STEPS IN FOOD BUDGETING.</vt:lpstr>
      <vt:lpstr>PowerPoint Presentation</vt:lpstr>
      <vt:lpstr>FOOD HABITS AND PATTERNS.</vt:lpstr>
      <vt:lpstr>PowerPoint Presentation</vt:lpstr>
      <vt:lpstr>PowerPoint Presentation</vt:lpstr>
      <vt:lpstr>PowerPoint Presentation</vt:lpstr>
      <vt:lpstr>ROLES OF A COMMUNITY HEALTH NURSE IN INFLUENCING CHANGE</vt:lpstr>
      <vt:lpstr>PowerPoint Presentation</vt:lpstr>
      <vt:lpstr>PowerPoint Presentation</vt:lpstr>
      <vt:lpstr>PowerPoint Presentation</vt:lpstr>
      <vt:lpstr>PowerPoint Presentation</vt:lpstr>
      <vt:lpstr>Feeding Methods </vt:lpstr>
      <vt:lpstr>PowerPoint Presentation</vt:lpstr>
      <vt:lpstr>PowerPoint Presentation</vt:lpstr>
      <vt:lpstr>Therapeutic Diet</vt:lpstr>
      <vt:lpstr>Common reasons therapeutic diets may be ordered</vt:lpstr>
      <vt:lpstr>PowerPoint Presentation</vt:lpstr>
      <vt:lpstr>PowerPoint Presentation</vt:lpstr>
      <vt:lpstr>Common therapeutic diets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Advantages of breastfeeding to the baby</vt:lpstr>
      <vt:lpstr>PowerPoint Presentation</vt:lpstr>
      <vt:lpstr>PowerPoint Presentation</vt:lpstr>
      <vt:lpstr>Advantages of breast feeding to the mother</vt:lpstr>
      <vt:lpstr>PowerPoint Presentation</vt:lpstr>
      <vt:lpstr> Complementary feeding</vt:lpstr>
      <vt:lpstr>PowerPoint Presentation</vt:lpstr>
      <vt:lpstr>PowerPoint Presentation</vt:lpstr>
      <vt:lpstr>Weaning </vt:lpstr>
      <vt:lpstr>PowerPoint Presentation</vt:lpstr>
      <vt:lpstr> The Three Stages of Weaning</vt:lpstr>
      <vt:lpstr>Food security</vt:lpstr>
      <vt:lpstr>Measurement of food security</vt:lpstr>
      <vt:lpstr>PowerPoint Presentation</vt:lpstr>
      <vt:lpstr>Pillars of food security</vt:lpstr>
      <vt:lpstr>PowerPoint Presentation</vt:lpstr>
      <vt:lpstr>Challenges to achieving food security</vt:lpstr>
      <vt:lpstr>PowerPoint Presentation</vt:lpstr>
      <vt:lpstr>MICRONUTRIENT DEFICIENCY</vt:lpstr>
      <vt:lpstr>PowerPoint Presentation</vt:lpstr>
      <vt:lpstr>PowerPoint Presentation</vt:lpstr>
      <vt:lpstr>WHO staging of Xerophthalmia</vt:lpstr>
      <vt:lpstr>PREVENTION.</vt:lpstr>
      <vt:lpstr>PowerPoint Presentation</vt:lpstr>
      <vt:lpstr>Treatment.</vt:lpstr>
      <vt:lpstr>PowerPoint Presentation</vt:lpstr>
      <vt:lpstr>PowerPoint Presentation</vt:lpstr>
      <vt:lpstr> 2. VITAMIN C DEFICIENCY         (SCURVY) </vt:lpstr>
      <vt:lpstr>Signs and symptoms</vt:lpstr>
      <vt:lpstr>PowerPoint Presentation</vt:lpstr>
      <vt:lpstr>3. VITAMIN B1 DEFICIENCY      (BERIBERI)</vt:lpstr>
      <vt:lpstr>PowerPoint Presentation</vt:lpstr>
      <vt:lpstr>PowerPoint Presentation</vt:lpstr>
      <vt:lpstr>Prevention.</vt:lpstr>
      <vt:lpstr>PowerPoint Presentation</vt:lpstr>
      <vt:lpstr>NIACIN DEFICIENCY (PELLAGRA)</vt:lpstr>
      <vt:lpstr>PowerPoint Presentation</vt:lpstr>
      <vt:lpstr>PowerPoint Presentation</vt:lpstr>
      <vt:lpstr> VITAMIN D DEFICIENCY (RICKETS/OSTEOMALACIA) </vt:lpstr>
      <vt:lpstr>PowerPoint Presentation</vt:lpstr>
      <vt:lpstr>PowerPoint Presentation</vt:lpstr>
      <vt:lpstr>IRON DEFICIENCY ANEMIA</vt:lpstr>
      <vt:lpstr>PowerPoint Presentation</vt:lpstr>
      <vt:lpstr>IODINE  DEFICIENCY</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dc:title>
  <dc:creator>Dr Weru</dc:creator>
  <cp:lastModifiedBy>Unknown User</cp:lastModifiedBy>
  <cp:revision>203</cp:revision>
  <dcterms:created xsi:type="dcterms:W3CDTF">2011-09-29T14:00:29Z</dcterms:created>
  <dcterms:modified xsi:type="dcterms:W3CDTF">2020-09-03T11:49:55Z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TC102862121033</vt:lpwstr>
  </property>
</Properties>
</file>