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2.xml" ContentType="application/vnd.openxmlformats-officedocument.presentationml.notesSlide+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ppt/comments/comment13.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96"/>
  </p:notesMasterIdLst>
  <p:handoutMasterIdLst>
    <p:handoutMasterId r:id="rId97"/>
  </p:handoutMasterIdLst>
  <p:sldIdLst>
    <p:sldId id="955" r:id="rId2"/>
    <p:sldId id="951" r:id="rId3"/>
    <p:sldId id="1845" r:id="rId4"/>
    <p:sldId id="1823" r:id="rId5"/>
    <p:sldId id="1824" r:id="rId6"/>
    <p:sldId id="563" r:id="rId7"/>
    <p:sldId id="1207" r:id="rId8"/>
    <p:sldId id="1109" r:id="rId9"/>
    <p:sldId id="1825" r:id="rId10"/>
    <p:sldId id="1826" r:id="rId11"/>
    <p:sldId id="1321" r:id="rId12"/>
    <p:sldId id="1322" r:id="rId13"/>
    <p:sldId id="1827" r:id="rId14"/>
    <p:sldId id="1289" r:id="rId15"/>
    <p:sldId id="1291" r:id="rId16"/>
    <p:sldId id="1292" r:id="rId17"/>
    <p:sldId id="1323" r:id="rId18"/>
    <p:sldId id="1324" r:id="rId19"/>
    <p:sldId id="1325" r:id="rId20"/>
    <p:sldId id="1326" r:id="rId21"/>
    <p:sldId id="1829" r:id="rId22"/>
    <p:sldId id="1327" r:id="rId23"/>
    <p:sldId id="1328" r:id="rId24"/>
    <p:sldId id="1828" r:id="rId25"/>
    <p:sldId id="1293" r:id="rId26"/>
    <p:sldId id="1294" r:id="rId27"/>
    <p:sldId id="1295" r:id="rId28"/>
    <p:sldId id="1329" r:id="rId29"/>
    <p:sldId id="1330" r:id="rId30"/>
    <p:sldId id="1331" r:id="rId31"/>
    <p:sldId id="1332" r:id="rId32"/>
    <p:sldId id="1731" r:id="rId33"/>
    <p:sldId id="1732" r:id="rId34"/>
    <p:sldId id="1833" r:id="rId35"/>
    <p:sldId id="1851" r:id="rId36"/>
    <p:sldId id="1852" r:id="rId37"/>
    <p:sldId id="1853" r:id="rId38"/>
    <p:sldId id="1854" r:id="rId39"/>
    <p:sldId id="1830" r:id="rId40"/>
    <p:sldId id="1296" r:id="rId41"/>
    <p:sldId id="1315" r:id="rId42"/>
    <p:sldId id="1297" r:id="rId43"/>
    <p:sldId id="1298" r:id="rId44"/>
    <p:sldId id="1838" r:id="rId45"/>
    <p:sldId id="1733" r:id="rId46"/>
    <p:sldId id="1856" r:id="rId47"/>
    <p:sldId id="1734" r:id="rId48"/>
    <p:sldId id="1857" r:id="rId49"/>
    <p:sldId id="1735" r:id="rId50"/>
    <p:sldId id="1858" r:id="rId51"/>
    <p:sldId id="1736" r:id="rId52"/>
    <p:sldId id="1859" r:id="rId53"/>
    <p:sldId id="1831" r:id="rId54"/>
    <p:sldId id="1299" r:id="rId55"/>
    <p:sldId id="1300" r:id="rId56"/>
    <p:sldId id="1301" r:id="rId57"/>
    <p:sldId id="1737" r:id="rId58"/>
    <p:sldId id="1738" r:id="rId59"/>
    <p:sldId id="1739" r:id="rId60"/>
    <p:sldId id="1832" r:id="rId61"/>
    <p:sldId id="1302" r:id="rId62"/>
    <p:sldId id="1303" r:id="rId63"/>
    <p:sldId id="1304" r:id="rId64"/>
    <p:sldId id="1740" r:id="rId65"/>
    <p:sldId id="1741" r:id="rId66"/>
    <p:sldId id="1742" r:id="rId67"/>
    <p:sldId id="1743" r:id="rId68"/>
    <p:sldId id="1855" r:id="rId69"/>
    <p:sldId id="1839" r:id="rId70"/>
    <p:sldId id="1840" r:id="rId71"/>
    <p:sldId id="1841" r:id="rId72"/>
    <p:sldId id="1842" r:id="rId73"/>
    <p:sldId id="1305" r:id="rId74"/>
    <p:sldId id="1306" r:id="rId75"/>
    <p:sldId id="1307" r:id="rId76"/>
    <p:sldId id="1745" r:id="rId77"/>
    <p:sldId id="1843" r:id="rId78"/>
    <p:sldId id="1746" r:id="rId79"/>
    <p:sldId id="1747" r:id="rId80"/>
    <p:sldId id="1748" r:id="rId81"/>
    <p:sldId id="1749" r:id="rId82"/>
    <p:sldId id="1750" r:id="rId83"/>
    <p:sldId id="1844" r:id="rId84"/>
    <p:sldId id="1308" r:id="rId85"/>
    <p:sldId id="1309" r:id="rId86"/>
    <p:sldId id="1310" r:id="rId87"/>
    <p:sldId id="1751" r:id="rId88"/>
    <p:sldId id="1752" r:id="rId89"/>
    <p:sldId id="1311" r:id="rId90"/>
    <p:sldId id="1846" r:id="rId91"/>
    <p:sldId id="1847" r:id="rId92"/>
    <p:sldId id="1848" r:id="rId93"/>
    <p:sldId id="1849" r:id="rId94"/>
    <p:sldId id="1850" r:id="rId9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ow to Use This Module" id="{9DBEFF19-68A1-4B8D-907E-1D8E76A4DCBE}">
          <p14:sldIdLst>
            <p14:sldId id="955"/>
            <p14:sldId id="951"/>
            <p14:sldId id="1845"/>
          </p14:sldIdLst>
        </p14:section>
        <p14:section name="Introduction" id="{E5B072D4-1A5C-456F-8F89-69AB719C3F82}">
          <p14:sldIdLst>
            <p14:sldId id="1823"/>
            <p14:sldId id="1824"/>
            <p14:sldId id="563"/>
          </p14:sldIdLst>
        </p14:section>
        <p14:section name="Topic 4 - Nutrition and Orange-fleshed Sweetpotato" id="{7FB8BA53-86F3-4C36-A09B-9476E883ECCB}">
          <p14:sldIdLst>
            <p14:sldId id="1207"/>
            <p14:sldId id="1109"/>
            <p14:sldId id="1825"/>
            <p14:sldId id="1826"/>
            <p14:sldId id="1321"/>
            <p14:sldId id="1322"/>
            <p14:sldId id="1827"/>
            <p14:sldId id="1289"/>
            <p14:sldId id="1291"/>
            <p14:sldId id="1292"/>
            <p14:sldId id="1323"/>
            <p14:sldId id="1324"/>
            <p14:sldId id="1325"/>
            <p14:sldId id="1326"/>
            <p14:sldId id="1829"/>
            <p14:sldId id="1327"/>
            <p14:sldId id="1328"/>
            <p14:sldId id="1828"/>
            <p14:sldId id="1293"/>
            <p14:sldId id="1294"/>
            <p14:sldId id="1295"/>
            <p14:sldId id="1329"/>
            <p14:sldId id="1330"/>
            <p14:sldId id="1331"/>
            <p14:sldId id="1332"/>
            <p14:sldId id="1731"/>
            <p14:sldId id="1732"/>
            <p14:sldId id="1833"/>
            <p14:sldId id="1851"/>
            <p14:sldId id="1852"/>
            <p14:sldId id="1853"/>
            <p14:sldId id="1854"/>
            <p14:sldId id="1830"/>
            <p14:sldId id="1296"/>
            <p14:sldId id="1315"/>
            <p14:sldId id="1297"/>
            <p14:sldId id="1298"/>
            <p14:sldId id="1838"/>
            <p14:sldId id="1733"/>
            <p14:sldId id="1856"/>
            <p14:sldId id="1734"/>
            <p14:sldId id="1857"/>
            <p14:sldId id="1735"/>
            <p14:sldId id="1858"/>
            <p14:sldId id="1736"/>
            <p14:sldId id="1859"/>
            <p14:sldId id="1831"/>
            <p14:sldId id="1299"/>
            <p14:sldId id="1300"/>
            <p14:sldId id="1301"/>
            <p14:sldId id="1737"/>
            <p14:sldId id="1738"/>
            <p14:sldId id="1739"/>
            <p14:sldId id="1832"/>
            <p14:sldId id="1302"/>
            <p14:sldId id="1303"/>
            <p14:sldId id="1304"/>
            <p14:sldId id="1740"/>
            <p14:sldId id="1741"/>
            <p14:sldId id="1742"/>
            <p14:sldId id="1743"/>
            <p14:sldId id="1855"/>
            <p14:sldId id="1839"/>
            <p14:sldId id="1840"/>
            <p14:sldId id="1841"/>
            <p14:sldId id="1842"/>
            <p14:sldId id="1305"/>
            <p14:sldId id="1306"/>
            <p14:sldId id="1307"/>
            <p14:sldId id="1745"/>
            <p14:sldId id="1843"/>
            <p14:sldId id="1746"/>
            <p14:sldId id="1747"/>
            <p14:sldId id="1748"/>
            <p14:sldId id="1749"/>
            <p14:sldId id="1750"/>
            <p14:sldId id="1844"/>
            <p14:sldId id="1308"/>
            <p14:sldId id="1309"/>
            <p14:sldId id="1310"/>
            <p14:sldId id="1751"/>
            <p14:sldId id="1752"/>
            <p14:sldId id="1311"/>
            <p14:sldId id="1846"/>
            <p14:sldId id="1847"/>
            <p14:sldId id="1848"/>
            <p14:sldId id="1849"/>
            <p14:sldId id="185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Nata" initials="NVA" lastIdx="5" clrIdx="6"/>
  <p:cmAuthor id="1" name="Emil6 Heidkamp" initials="EH" lastIdx="231" clrIdx="0">
    <p:extLst/>
  </p:cmAuthor>
  <p:cmAuthor id="8" name="Kat" initials="KH" lastIdx="42" clrIdx="7">
    <p:extLst>
      <p:ext uri="{19B8F6BF-5375-455C-9EA6-DF929625EA0E}">
        <p15:presenceInfo xmlns:p15="http://schemas.microsoft.com/office/powerpoint/2012/main" userId="Kat" providerId="None"/>
      </p:ext>
    </p:extLst>
  </p:cmAuthor>
  <p:cmAuthor id="2" name="Emilio" initials="E" lastIdx="64" clrIdx="1">
    <p:extLst/>
  </p:cmAuthor>
  <p:cmAuthor id="9" name="Susan Kiamba" initials="SK" lastIdx="1" clrIdx="8">
    <p:extLst>
      <p:ext uri="{19B8F6BF-5375-455C-9EA6-DF929625EA0E}">
        <p15:presenceInfo xmlns:p15="http://schemas.microsoft.com/office/powerpoint/2012/main" userId="f18ac0a18e500439" providerId="Windows Live"/>
      </p:ext>
    </p:extLst>
  </p:cmAuthor>
  <p:cmAuthor id="3" name="Maru, Joyce  (CIP-SSA)" initials="MJ(" lastIdx="30" clrIdx="2">
    <p:extLst/>
  </p:cmAuthor>
  <p:cmAuthor id="4" name="Cody Jackson" initials="CJ" lastIdx="3" clrIdx="3">
    <p:extLst/>
  </p:cmAuthor>
  <p:cmAuthor id="5" name="Cody Jackson" initials="CJ [2]" lastIdx="1" clrIdx="4">
    <p:extLst/>
  </p:cmAuthor>
  <p:cmAuthor id="6" name="Cody Jackson" initials="CJ [3]"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6B24"/>
    <a:srgbClr val="FFFFFF"/>
    <a:srgbClr val="333333"/>
    <a:srgbClr val="886BA7"/>
    <a:srgbClr val="E1EDCE"/>
    <a:srgbClr val="0085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48" autoAdjust="0"/>
    <p:restoredTop sz="74271" autoAdjust="0"/>
  </p:normalViewPr>
  <p:slideViewPr>
    <p:cSldViewPr snapToGrid="0">
      <p:cViewPr varScale="1">
        <p:scale>
          <a:sx n="55" d="100"/>
          <a:sy n="55" d="100"/>
        </p:scale>
        <p:origin x="1650" y="72"/>
      </p:cViewPr>
      <p:guideLst>
        <p:guide orient="horz" pos="2160"/>
        <p:guide pos="2880"/>
      </p:guideLst>
    </p:cSldViewPr>
  </p:slideViewPr>
  <p:notesTextViewPr>
    <p:cViewPr>
      <p:scale>
        <a:sx n="100" d="100"/>
        <a:sy n="100" d="100"/>
      </p:scale>
      <p:origin x="0" y="0"/>
    </p:cViewPr>
  </p:notesTextViewPr>
  <p:notesViewPr>
    <p:cSldViewPr snapToGrid="0">
      <p:cViewPr>
        <p:scale>
          <a:sx n="66" d="100"/>
          <a:sy n="66" d="100"/>
        </p:scale>
        <p:origin x="4212" y="61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comment1.xml><?xml version="1.0" encoding="utf-8"?>
<p:cmLst xmlns:a="http://schemas.openxmlformats.org/drawingml/2006/main" xmlns:r="http://schemas.openxmlformats.org/officeDocument/2006/relationships" xmlns:p="http://schemas.openxmlformats.org/presentationml/2006/main">
  <p:cm authorId="8" dt="2018-10-03T09:12:22.208" idx="12">
    <p:pos x="5760" y="0"/>
    <p:text>https://www.flickr.com/photos/106872707@N03/22118350314/in/dateposted/</p:text>
    <p:extLst>
      <p:ext uri="{C676402C-5697-4E1C-873F-D02D1690AC5C}">
        <p15:threadingInfo xmlns:p15="http://schemas.microsoft.com/office/powerpoint/2012/main" timeZoneBias="24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8" dt="2018-10-05T11:30:26.766" idx="42">
    <p:pos x="10" y="10"/>
    <p:text>https://www.flickr.com/photos/106872707@N03/22696156102/in/dateposted/</p:text>
    <p:extLst>
      <p:ext uri="{C676402C-5697-4E1C-873F-D02D1690AC5C}">
        <p15:threadingInfo xmlns:p15="http://schemas.microsoft.com/office/powerpoint/2012/main" timeZoneBias="24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8" dt="2018-10-03T11:08:24.510" idx="31">
    <p:pos x="5760" y="0"/>
    <p:text>https://www.flickr.com/photos/106872707@N03/41340666210/in/photostream/</p:text>
    <p:extLst>
      <p:ext uri="{C676402C-5697-4E1C-873F-D02D1690AC5C}">
        <p15:threadingInfo xmlns:p15="http://schemas.microsoft.com/office/powerpoint/2012/main" timeZoneBias="24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8" dt="2018-10-03T11:12:25.618" idx="32">
    <p:pos x="3290" y="0"/>
    <p:text>https://www.flickr.com/photos/106872707@N03/33336049054/in/dateposted/</p:text>
    <p:extLst>
      <p:ext uri="{C676402C-5697-4E1C-873F-D02D1690AC5C}">
        <p15:threadingInfo xmlns:p15="http://schemas.microsoft.com/office/powerpoint/2012/main" timeZoneBias="24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8" dt="2018-10-03T11:18:21.281" idx="33">
    <p:pos x="5760" y="0"/>
    <p:text>https://www.flickr.com/photos/106872707@N03/39498856795/in/photolist-CCjBad-KWCbje-28K9zbr-27ngsaH-25Z8VBh-28vjtgz-25Z2wts-kxYChJ-kxZZmz-ky32w3-D2m9vK-DrzL4a-DpthY3-LBq3PL-LBq1sS-28K9wZn-LBq1wj-27DFJRo-28K9wU2-LBq15C-GoHMER-25Z2uC3-HV7RZQ-GoHLkg-HV7QZU-24xCBpc-23bnQfv-GpR44s-23sKYty-21Mzp6Q-24xCCVZ-24xCBXX-24xCB3F-24xCAQM-23bnYyK-23bnY1k-GpURtq-GpUQKm-23bnTEX-Nsk59U</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8" dt="2018-10-03T09:21:49.040" idx="13">
    <p:pos x="3290" y="0"/>
    <p:text>https://www.flickr.com/photos/106872707@N03/18196618806/in/dateposted/</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8" dt="2018-10-03T09:31:57.952" idx="14">
    <p:pos x="5760" y="0"/>
    <p:text>https://www.flickr.com/photos/106872707@N03/30594297131/in/photolist-NG48Ew-MMin1g-NyXEPA-NBvPkB-NBvLDz-MMi7w6-NG3sNd-NhKJGd-MMsPYs</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8" dt="2018-10-03T09:40:41.009" idx="15">
    <p:pos x="3290" y="0"/>
    <p:text>https://www.flickr.com/photos/106872707@N03/33537421993/in/photolist-27ckAkH-LrfrY1-28z5u1e-JVaMia-28uFrGh-27tyMSY-LrfeMY-27ckdtg-27tyEdu-Lrf7Ao-Lrf65h-25P6TUJ-27tyvSG-27tyrF5-LreVJJ-27tyqgS-LreVpf-LreVjL-LreVcS-LreV83-LreV2w-LreUXd-U6fyGw-T6A48F</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8" dt="2018-10-03T09:53:03.702" idx="16">
    <p:pos x="3290" y="0"/>
    <p:text>https://www.flickr.com/photos/106872707@N03/22752105751/in/dateposted/</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8" dt="2018-10-05T11:02:36.221" idx="36">
    <p:pos x="10" y="10"/>
    <p:text>https://www.flickr.com/photos/zenilorac/537717806/in/photolist-PvWLE-4TxGmm-9XtNgi-fpWNsY-4TtpLt-9HwfvS-62hEyt-36sQC-veemw-aqhZDo-4U4Bmv-sRxBq-qGwe3-4ExWMh-6s9eCB-6LNFdo-5PVJWY-8MfqJc-jS7uS-82wsZc-8VbUwP-6L6Byv-2292C4x-56Gum9-ou1Yka-8KJxkK-8t734h-8QdwPW-gLEuHX-dFoVF4-t67RU-rkRE6s-ct1wT3-5nPQWC-JjfjxG-dEUDcm-4fB1ot-5AgHZW-YqCg4q-GM52L-2AwZWk-EXbhQN-4FVbjN-my5qJ-235PxEr-71Afej-9yWRRV-EXbawQ-94ETc2-8Vf4jf</p:text>
    <p:extLst>
      <p:ext uri="{C676402C-5697-4E1C-873F-D02D1690AC5C}">
        <p15:threadingInfo xmlns:p15="http://schemas.microsoft.com/office/powerpoint/2012/main" timeZoneBias="240"/>
      </p:ext>
    </p:extLst>
  </p:cm>
  <p:cm authorId="8" dt="2018-10-05T11:23:25.244" idx="41">
    <p:pos x="106" y="106"/>
    <p:text>Attribution 2.0 Generic (CC BY 2.0)</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8" dt="2018-10-05T11:15:03.907" idx="37">
    <p:pos x="3290" y="0"/>
    <p:text>https://www.flickr.com/photos/adactio/2916229699/in/photolist-5rGrup-a3fbDS-btZ67-CRENfU-7ybXua-dVoTQv-rMh9t-bkzrGN-4EjwTm-ebuqtE-cV4KRy-qgWyYp-6rZNSB-7KgyPg-fSmFj5-4kQ5YW-ddSpRW-8QHwe-z8qy8-4BsScS-dJNPU5-o5iUmA-BtJA6-56jW5x-5hDsEg-4f2iZT-afkZt4-qU82JT-qSK2yp-7HKFaL-qFaweD-gZv4NK-b5xt-qys88d-dLLBd5-cWXDVU-arvD9h-qzLz95-7AHEQc-nwXSeM-4Ywa6e-8tLR41-dLvb7H-7hsF9i-6ybpBw-75w6vL-qGLHsU-goCtXJ-3NUpf-dLLwey</p:text>
    <p:extLst>
      <p:ext uri="{C676402C-5697-4E1C-873F-D02D1690AC5C}">
        <p15:threadingInfo xmlns:p15="http://schemas.microsoft.com/office/powerpoint/2012/main" timeZoneBias="240"/>
      </p:ext>
    </p:extLst>
  </p:cm>
  <p:cm authorId="8" dt="2018-10-05T11:15:16.812" idx="38">
    <p:pos x="10" y="10"/>
    <p:text>Attribution 2.0 Generic (CC BY 2.0)</p:text>
    <p:extLst>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8" dt="2018-10-03T10:50:02.303" idx="23">
    <p:pos x="5760" y="0"/>
    <p:text>https://www.flickr.com/photos/104346167@N06/24629385514/in/photolist-Dwq3eQ-WKXCUL-ovoijt-M7zdoR-FurSKv-ouhzJd-ouqPu9-qhkmQH-osXCNy-oweZbf-orRiyE-ormpmj-VSxaif-obZ29n-9ZvMbF-fhAdjf-oycBcg-otrzfJ-6SLvm6-owaG6P-obYbZg-oeX34W-othkS9-e1Hzbh-7dEyUu-25oQGPw-otp3ih-orx45L-e1BUSX-27Ku8jp-ieaCgD-ot7Ysa-otCpga-otqc4H-otriai-7GiMxb-ourXV9-29QRAUR-oviaYh-iGku8o-UNDGoL-WPNxGG-orx8d5-obXWMY-XLFEBj-XLENtU-XqC87j-WNd7gi-Trz7wY-FUUviD</p:text>
    <p:extLst>
      <p:ext uri="{C676402C-5697-4E1C-873F-D02D1690AC5C}">
        <p15:threadingInfo xmlns:p15="http://schemas.microsoft.com/office/powerpoint/2012/main" timeZoneBias="240"/>
      </p:ext>
    </p:extLst>
  </p:cm>
  <p:cm authorId="8" dt="2018-10-03T10:53:40.795" idx="25">
    <p:pos x="10" y="10"/>
    <p:text>Public Domain</p:text>
    <p:extLst>
      <p:ext uri="{C676402C-5697-4E1C-873F-D02D1690AC5C}">
        <p15:threadingInfo xmlns:p15="http://schemas.microsoft.com/office/powerpoint/2012/main" timeZoneBias="24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8" dt="2018-10-05T11:19:39.719" idx="39">
    <p:pos x="3290" y="0"/>
    <p:text>https://www.flickr.com/photos/bert_m_b/7819974674/in/photolist-cV2q2y-byR3HM-4hcg1S-6t4JU-54SB9P-6nXb31-7miYyq-6p4N5G-fQ9RPH-9uJ3T-Bu5Z9z-8EjhdU-b7vSdt-EeTusp-TeFtH1-deoi9w-oSnhC-biMm98-5FdG7D-bF1XTq-6oZXA6-6qoQFn-H3WMtf-987PZ4-iKjred-9J98he-dFejfV-8TjBT3-qMZKWm-HDibrU-bF1xKA-8ve1YR-h6VV8n-9zFqg-7XFHdp-x9szL-iBazty-8iisyX-5Yf5Y2-xu8oy-bWBL7X-g6173f-7sY3YM-cSoUvE-25NhwRQ-GKg9-acZdA8-7ZVaG6-xwgyE-xwghJ</p:text>
    <p:extLst>
      <p:ext uri="{C676402C-5697-4E1C-873F-D02D1690AC5C}">
        <p15:threadingInfo xmlns:p15="http://schemas.microsoft.com/office/powerpoint/2012/main" timeZoneBias="240"/>
      </p:ext>
    </p:extLst>
  </p:cm>
  <p:cm authorId="8" dt="2018-10-05T11:19:51.943" idx="40">
    <p:pos x="10" y="10"/>
    <p:text>Attribution 2.0 Generic (CC BY 2.0)</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F2AE83D8-2821-487E-8826-60D772DC01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 xmlns:a16="http://schemas.microsoft.com/office/drawing/2014/main" id="{EB41994F-838A-4D48-BBCB-C629E73323E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DD8A3F-9B52-4D9F-84D3-1BC439CF3B70}" type="datetimeFigureOut">
              <a:rPr lang="en-US" smtClean="0"/>
              <a:t>5/22/2021</a:t>
            </a:fld>
            <a:endParaRPr lang="en-US" dirty="0"/>
          </a:p>
        </p:txBody>
      </p:sp>
      <p:sp>
        <p:nvSpPr>
          <p:cNvPr id="4" name="Footer Placeholder 3">
            <a:extLst>
              <a:ext uri="{FF2B5EF4-FFF2-40B4-BE49-F238E27FC236}">
                <a16:creationId xmlns="" xmlns:a16="http://schemas.microsoft.com/office/drawing/2014/main" id="{C31C250E-FF2D-42A3-870B-91FCEEC2AD5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 xmlns:a16="http://schemas.microsoft.com/office/drawing/2014/main" id="{E0FDF72F-1C19-447A-87D0-AE6AA504BF3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DA8A20-B5D0-4682-9D03-2B7372A04710}" type="slidenum">
              <a:rPr lang="en-US" smtClean="0"/>
              <a:t>‹#›</a:t>
            </a:fld>
            <a:endParaRPr lang="en-US" dirty="0"/>
          </a:p>
        </p:txBody>
      </p:sp>
    </p:spTree>
    <p:extLst>
      <p:ext uri="{BB962C8B-B14F-4D97-AF65-F5344CB8AC3E}">
        <p14:creationId xmlns:p14="http://schemas.microsoft.com/office/powerpoint/2010/main" val="2207668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DDEC07-A887-594C-B263-2F0C902F0C4F}" type="datetimeFigureOut">
              <a:rPr lang="en-US" smtClean="0"/>
              <a:t>5/22/2021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D417B8-D098-B945-9F65-129BF0C78760}" type="slidenum">
              <a:rPr lang="en-US" smtClean="0"/>
              <a:t>‹#›</a:t>
            </a:fld>
            <a:endParaRPr lang="en-US" dirty="0"/>
          </a:p>
        </p:txBody>
      </p:sp>
    </p:spTree>
    <p:extLst>
      <p:ext uri="{BB962C8B-B14F-4D97-AF65-F5344CB8AC3E}">
        <p14:creationId xmlns:p14="http://schemas.microsoft.com/office/powerpoint/2010/main" val="10038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D417B8-D098-B945-9F65-129BF0C78760}" type="slidenum">
              <a:rPr lang="en-US" smtClean="0"/>
              <a:t>6</a:t>
            </a:fld>
            <a:endParaRPr lang="en-US" dirty="0"/>
          </a:p>
        </p:txBody>
      </p:sp>
    </p:spTree>
    <p:extLst>
      <p:ext uri="{BB962C8B-B14F-4D97-AF65-F5344CB8AC3E}">
        <p14:creationId xmlns:p14="http://schemas.microsoft.com/office/powerpoint/2010/main" val="1528721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p>
          <a:p>
            <a:endParaRPr lang="en-GB" dirty="0"/>
          </a:p>
          <a:p>
            <a:pPr marL="228600" lvl="0" indent="-228600">
              <a:buFont typeface="+mj-lt"/>
              <a:buAutoNum type="arabicPeriod"/>
            </a:pPr>
            <a:r>
              <a:rPr lang="en-GB" b="0" dirty="0"/>
              <a:t>Carbohydrates (energy giving); Proteins (body building and energy giving); Fats (energy storage and giving, insulation); Vitamins and minerals (support and protect body development and functioning)</a:t>
            </a:r>
          </a:p>
          <a:p>
            <a:pPr marL="228600" lvl="0" indent="-228600">
              <a:buFont typeface="+mj-lt"/>
              <a:buAutoNum type="arabicPeriod"/>
            </a:pPr>
            <a:r>
              <a:rPr lang="en-GB" dirty="0"/>
              <a:t>Carbohydrates, proteins and fats are called </a:t>
            </a:r>
            <a:r>
              <a:rPr lang="en-GB" i="1" dirty="0"/>
              <a:t>macronutrients </a:t>
            </a:r>
            <a:r>
              <a:rPr lang="en-GB" dirty="0"/>
              <a:t>because our bodies need them in large amounts.; Vitamins and minerals are called </a:t>
            </a:r>
            <a:r>
              <a:rPr lang="en-GB" i="1" dirty="0"/>
              <a:t>micronutrients </a:t>
            </a:r>
            <a:r>
              <a:rPr lang="en-GB" dirty="0"/>
              <a:t>because they are needed in small amounts.</a:t>
            </a:r>
          </a:p>
          <a:p>
            <a:pPr marL="228600" lvl="0" indent="-228600">
              <a:buFont typeface="+mj-lt"/>
              <a:buAutoNum type="arabicPeriod"/>
            </a:pPr>
            <a:r>
              <a:rPr lang="en-GB" dirty="0"/>
              <a:t>Poor growth, being less active, frequent illnesses.  Could be irreversible.</a:t>
            </a:r>
          </a:p>
          <a:p>
            <a:pPr marL="228600" lvl="0" indent="-228600">
              <a:buFont typeface="+mj-lt"/>
              <a:buAutoNum type="arabicPeriod"/>
            </a:pPr>
            <a:endParaRPr lang="en-GB" b="0" dirty="0"/>
          </a:p>
          <a:p>
            <a:endParaRPr lang="en-GB" dirty="0"/>
          </a:p>
        </p:txBody>
      </p:sp>
      <p:sp>
        <p:nvSpPr>
          <p:cNvPr id="4" name="Slide Number Placeholder 3"/>
          <p:cNvSpPr>
            <a:spLocks noGrp="1"/>
          </p:cNvSpPr>
          <p:nvPr>
            <p:ph type="sldNum" sz="quarter" idx="10"/>
          </p:nvPr>
        </p:nvSpPr>
        <p:spPr/>
        <p:txBody>
          <a:bodyPr/>
          <a:lstStyle/>
          <a:p>
            <a:fld id="{5CD417B8-D098-B945-9F65-129BF0C78760}" type="slidenum">
              <a:rPr lang="en-US" smtClean="0"/>
              <a:t>13</a:t>
            </a:fld>
            <a:endParaRPr lang="en-US" dirty="0"/>
          </a:p>
        </p:txBody>
      </p:sp>
    </p:spTree>
    <p:extLst>
      <p:ext uri="{BB962C8B-B14F-4D97-AF65-F5344CB8AC3E}">
        <p14:creationId xmlns:p14="http://schemas.microsoft.com/office/powerpoint/2010/main" val="2892481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p>
          <a:p>
            <a:endParaRPr lang="en-GB" dirty="0"/>
          </a:p>
          <a:p>
            <a:pPr marL="228600" indent="-228600">
              <a:buFont typeface="+mj-lt"/>
              <a:buAutoNum type="arabicPeriod"/>
            </a:pPr>
            <a:r>
              <a:rPr lang="en-GB" dirty="0"/>
              <a:t>Undernutrition, micronutrient malnutrition (deficiency or excess), overnutrition</a:t>
            </a:r>
          </a:p>
          <a:p>
            <a:pPr marL="228600" indent="-228600">
              <a:buFont typeface="+mj-lt"/>
              <a:buAutoNum type="arabicPeriod"/>
            </a:pPr>
            <a:r>
              <a:rPr lang="en-GB" dirty="0"/>
              <a:t>Poverty: lack of food and/or bad quality food</a:t>
            </a:r>
          </a:p>
          <a:p>
            <a:pPr marL="228600" indent="-228600">
              <a:buFont typeface="+mj-lt"/>
              <a:buAutoNum type="arabicPeriod"/>
            </a:pPr>
            <a:r>
              <a:rPr lang="en-GB" dirty="0"/>
              <a:t>Micronutrient malnutrition</a:t>
            </a:r>
          </a:p>
        </p:txBody>
      </p:sp>
      <p:sp>
        <p:nvSpPr>
          <p:cNvPr id="4" name="Slide Number Placeholder 3"/>
          <p:cNvSpPr>
            <a:spLocks noGrp="1"/>
          </p:cNvSpPr>
          <p:nvPr>
            <p:ph type="sldNum" sz="quarter" idx="10"/>
          </p:nvPr>
        </p:nvSpPr>
        <p:spPr/>
        <p:txBody>
          <a:bodyPr/>
          <a:lstStyle/>
          <a:p>
            <a:fld id="{5CD417B8-D098-B945-9F65-129BF0C78760}" type="slidenum">
              <a:rPr lang="en-US" smtClean="0"/>
              <a:t>24</a:t>
            </a:fld>
            <a:endParaRPr lang="en-US" dirty="0"/>
          </a:p>
        </p:txBody>
      </p:sp>
    </p:spTree>
    <p:extLst>
      <p:ext uri="{BB962C8B-B14F-4D97-AF65-F5344CB8AC3E}">
        <p14:creationId xmlns:p14="http://schemas.microsoft.com/office/powerpoint/2010/main" val="772601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D417B8-D098-B945-9F65-129BF0C78760}" type="slidenum">
              <a:rPr lang="en-US" smtClean="0"/>
              <a:t>35</a:t>
            </a:fld>
            <a:endParaRPr lang="en-US" dirty="0"/>
          </a:p>
        </p:txBody>
      </p:sp>
    </p:spTree>
    <p:extLst>
      <p:ext uri="{BB962C8B-B14F-4D97-AF65-F5344CB8AC3E}">
        <p14:creationId xmlns:p14="http://schemas.microsoft.com/office/powerpoint/2010/main" val="392289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p>
          <a:p>
            <a:endParaRPr lang="en-GB" dirty="0"/>
          </a:p>
          <a:p>
            <a:pPr marL="228600" indent="-228600">
              <a:buAutoNum type="arabicPeriod"/>
            </a:pPr>
            <a:r>
              <a:rPr lang="en-GB" dirty="0"/>
              <a:t>Essentials are not synthesised in the body, supplied through food.  Non-essentials are synthesised in the body</a:t>
            </a:r>
          </a:p>
          <a:p>
            <a:pPr marL="228600" indent="-228600">
              <a:buAutoNum type="arabicPeriod"/>
            </a:pPr>
            <a:r>
              <a:rPr lang="en-US" dirty="0"/>
              <a:t>The main source of energy; Fibre helps digestion, bowel health and optimal cholesterol levels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Proteins; </a:t>
            </a:r>
            <a:r>
              <a:rPr lang="en-GB" dirty="0"/>
              <a:t>Build and repair body tissues, such as muscles, bones and organs, blood, skin and hair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Iron, iodine, zinc and calcium</a:t>
            </a:r>
            <a:endParaRPr lang="en-GB" dirty="0"/>
          </a:p>
        </p:txBody>
      </p:sp>
      <p:sp>
        <p:nvSpPr>
          <p:cNvPr id="4" name="Slide Number Placeholder 3"/>
          <p:cNvSpPr>
            <a:spLocks noGrp="1"/>
          </p:cNvSpPr>
          <p:nvPr>
            <p:ph type="sldNum" sz="quarter" idx="10"/>
          </p:nvPr>
        </p:nvSpPr>
        <p:spPr/>
        <p:txBody>
          <a:bodyPr/>
          <a:lstStyle/>
          <a:p>
            <a:fld id="{5CD417B8-D098-B945-9F65-129BF0C78760}" type="slidenum">
              <a:rPr lang="en-US" smtClean="0"/>
              <a:t>39</a:t>
            </a:fld>
            <a:endParaRPr lang="en-US" dirty="0"/>
          </a:p>
        </p:txBody>
      </p:sp>
    </p:spTree>
    <p:extLst>
      <p:ext uri="{BB962C8B-B14F-4D97-AF65-F5344CB8AC3E}">
        <p14:creationId xmlns:p14="http://schemas.microsoft.com/office/powerpoint/2010/main" val="853325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p>
          <a:p>
            <a:endParaRPr lang="en-GB" dirty="0"/>
          </a:p>
          <a:p>
            <a:pPr marL="228600" indent="-228600">
              <a:buAutoNum type="arabicPeriod"/>
            </a:pPr>
            <a:r>
              <a:rPr lang="en-GB" dirty="0"/>
              <a:t>Supplementation, Fortification, Dietary diversification, Biofortification</a:t>
            </a:r>
          </a:p>
          <a:p>
            <a:pPr marL="228600" lvl="0" indent="-228600">
              <a:buFont typeface="+mj-lt"/>
              <a:buAutoNum type="arabicPeriod"/>
            </a:pPr>
            <a:r>
              <a:rPr lang="en-US" dirty="0"/>
              <a:t>Builds on staple foods that poor households already enjoy; Reaches rural and urban populations—any area where supplementation or fortification may be difficult; Sustainable approach</a:t>
            </a:r>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fld id="{5CD417B8-D098-B945-9F65-129BF0C78760}" type="slidenum">
              <a:rPr lang="en-US" smtClean="0"/>
              <a:t>53</a:t>
            </a:fld>
            <a:endParaRPr lang="en-US" dirty="0"/>
          </a:p>
        </p:txBody>
      </p:sp>
    </p:spTree>
    <p:extLst>
      <p:ext uri="{BB962C8B-B14F-4D97-AF65-F5344CB8AC3E}">
        <p14:creationId xmlns:p14="http://schemas.microsoft.com/office/powerpoint/2010/main" val="155467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p>
          <a:p>
            <a:endParaRPr lang="en-GB" dirty="0"/>
          </a:p>
          <a:p>
            <a:pPr marL="228600" indent="-228600">
              <a:buAutoNum type="arabicPeriod"/>
            </a:pPr>
            <a:r>
              <a:rPr lang="en-US" dirty="0"/>
              <a:t>Fibre, iron, zinc, vitamin B. Sweetpotato leaves contain high levels of vitamins A, B and C, calcium, antioxidants and protein.</a:t>
            </a:r>
          </a:p>
          <a:p>
            <a:pPr marL="228600" indent="-228600">
              <a:buAutoNum type="arabicPeriod"/>
            </a:pPr>
            <a:r>
              <a:rPr lang="en-US" dirty="0"/>
              <a:t>Boiling whole root with peel on</a:t>
            </a:r>
            <a:endParaRPr lang="en-GB" dirty="0"/>
          </a:p>
        </p:txBody>
      </p:sp>
      <p:sp>
        <p:nvSpPr>
          <p:cNvPr id="4" name="Slide Number Placeholder 3"/>
          <p:cNvSpPr>
            <a:spLocks noGrp="1"/>
          </p:cNvSpPr>
          <p:nvPr>
            <p:ph type="sldNum" sz="quarter" idx="10"/>
          </p:nvPr>
        </p:nvSpPr>
        <p:spPr/>
        <p:txBody>
          <a:bodyPr/>
          <a:lstStyle/>
          <a:p>
            <a:fld id="{5CD417B8-D098-B945-9F65-129BF0C78760}" type="slidenum">
              <a:rPr lang="en-US" smtClean="0"/>
              <a:t>60</a:t>
            </a:fld>
            <a:endParaRPr lang="en-US" dirty="0"/>
          </a:p>
        </p:txBody>
      </p:sp>
    </p:spTree>
    <p:extLst>
      <p:ext uri="{BB962C8B-B14F-4D97-AF65-F5344CB8AC3E}">
        <p14:creationId xmlns:p14="http://schemas.microsoft.com/office/powerpoint/2010/main" val="2207720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p>
          <a:p>
            <a:endParaRPr lang="en-GB" dirty="0"/>
          </a:p>
          <a:p>
            <a:pPr marL="228600" indent="-228600">
              <a:buAutoNum type="arabicPeriod"/>
            </a:pPr>
            <a:r>
              <a:rPr lang="en-GB" dirty="0"/>
              <a:t>Nutrition-specific interventions address direct issues.  Nutrition-sensitive address root causes and long-term impact</a:t>
            </a:r>
          </a:p>
          <a:p>
            <a:pPr marL="228600" indent="-228600">
              <a:buAutoNum type="arabicPeriod"/>
            </a:pPr>
            <a:r>
              <a:rPr lang="en-US" dirty="0"/>
              <a:t>Increasing food access by increasing smallholder production; Reducing food prices by increased supply; Developing and planting higher-nutrient varietals of crops; Effective natural resource management, especially water; Empowerment and social status of women</a:t>
            </a:r>
          </a:p>
        </p:txBody>
      </p:sp>
      <p:sp>
        <p:nvSpPr>
          <p:cNvPr id="4" name="Slide Number Placeholder 3"/>
          <p:cNvSpPr>
            <a:spLocks noGrp="1"/>
          </p:cNvSpPr>
          <p:nvPr>
            <p:ph type="sldNum" sz="quarter" idx="10"/>
          </p:nvPr>
        </p:nvSpPr>
        <p:spPr/>
        <p:txBody>
          <a:bodyPr/>
          <a:lstStyle/>
          <a:p>
            <a:fld id="{5CD417B8-D098-B945-9F65-129BF0C78760}" type="slidenum">
              <a:rPr lang="en-US" smtClean="0"/>
              <a:t>72</a:t>
            </a:fld>
            <a:endParaRPr lang="en-US" dirty="0"/>
          </a:p>
        </p:txBody>
      </p:sp>
    </p:spTree>
    <p:extLst>
      <p:ext uri="{BB962C8B-B14F-4D97-AF65-F5344CB8AC3E}">
        <p14:creationId xmlns:p14="http://schemas.microsoft.com/office/powerpoint/2010/main" val="1664290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p>
          <a:p>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An approach that seeks out well-nourished children living in disadvantaged contexts to understand the local growth-promoting behaviours that enable these children to thrive while others are struggling.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Advocacy: Improving political conditions, removing barriers; Interpersonal communication and community mobilization; Improved knowledge, skills and environment lead to improved health outcomes; Bringing together communities, media and regulators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Command attention; Clarify the Message; Communicate a benefit; Consistency counts; Create trust; Cater to the head and heart; Call to Action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p:txBody>
      </p:sp>
      <p:sp>
        <p:nvSpPr>
          <p:cNvPr id="4" name="Slide Number Placeholder 3"/>
          <p:cNvSpPr>
            <a:spLocks noGrp="1"/>
          </p:cNvSpPr>
          <p:nvPr>
            <p:ph type="sldNum" sz="quarter" idx="10"/>
          </p:nvPr>
        </p:nvSpPr>
        <p:spPr/>
        <p:txBody>
          <a:bodyPr/>
          <a:lstStyle/>
          <a:p>
            <a:fld id="{5CD417B8-D098-B945-9F65-129BF0C78760}" type="slidenum">
              <a:rPr lang="en-US" smtClean="0"/>
              <a:t>83</a:t>
            </a:fld>
            <a:endParaRPr lang="en-US" dirty="0"/>
          </a:p>
        </p:txBody>
      </p:sp>
    </p:spTree>
    <p:extLst>
      <p:ext uri="{BB962C8B-B14F-4D97-AF65-F5344CB8AC3E}">
        <p14:creationId xmlns:p14="http://schemas.microsoft.com/office/powerpoint/2010/main" val="41601583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64BB2DEA-81F3-4769-9579-6D62B2167017}"/>
              </a:ext>
            </a:extLst>
          </p:cNvPr>
          <p:cNvSpPr/>
          <p:nvPr userDrawn="1"/>
        </p:nvSpPr>
        <p:spPr>
          <a:xfrm>
            <a:off x="19647" y="4505721"/>
            <a:ext cx="9144001" cy="2352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 xmlns:a16="http://schemas.microsoft.com/office/drawing/2014/main" id="{1643B310-965F-4E6E-8354-883EF474D11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722502"/>
            <a:ext cx="9144000" cy="163739"/>
          </a:xfrm>
          <a:prstGeom prst="rect">
            <a:avLst/>
          </a:prstGeom>
        </p:spPr>
      </p:pic>
      <p:sp>
        <p:nvSpPr>
          <p:cNvPr id="25" name="Subtitle 2">
            <a:extLst>
              <a:ext uri="{FF2B5EF4-FFF2-40B4-BE49-F238E27FC236}">
                <a16:creationId xmlns="" xmlns:a16="http://schemas.microsoft.com/office/drawing/2014/main" id="{18A2089C-B10D-4E82-939A-1E05D3333DD4}"/>
              </a:ext>
            </a:extLst>
          </p:cNvPr>
          <p:cNvSpPr>
            <a:spLocks noGrp="1"/>
          </p:cNvSpPr>
          <p:nvPr>
            <p:ph type="subTitle" idx="1" hasCustomPrompt="1"/>
          </p:nvPr>
        </p:nvSpPr>
        <p:spPr>
          <a:xfrm>
            <a:off x="2025195" y="5308568"/>
            <a:ext cx="6858000" cy="512184"/>
          </a:xfrm>
        </p:spPr>
        <p:txBody>
          <a:bodyPr/>
          <a:lstStyle>
            <a:lvl1pPr marL="0" indent="0" algn="r">
              <a:buNone/>
              <a:defRPr sz="2400">
                <a:solidFill>
                  <a:schemeClr val="accent6">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
        <p:nvSpPr>
          <p:cNvPr id="26" name="Title 6">
            <a:extLst>
              <a:ext uri="{FF2B5EF4-FFF2-40B4-BE49-F238E27FC236}">
                <a16:creationId xmlns="" xmlns:a16="http://schemas.microsoft.com/office/drawing/2014/main" id="{26EA2A66-5F12-407C-B361-64AC2287A1DE}"/>
              </a:ext>
            </a:extLst>
          </p:cNvPr>
          <p:cNvSpPr>
            <a:spLocks noGrp="1"/>
          </p:cNvSpPr>
          <p:nvPr>
            <p:ph type="title" hasCustomPrompt="1"/>
          </p:nvPr>
        </p:nvSpPr>
        <p:spPr>
          <a:xfrm>
            <a:off x="309489" y="4365828"/>
            <a:ext cx="8573706" cy="832189"/>
          </a:xfrm>
        </p:spPr>
        <p:txBody>
          <a:bodyPr>
            <a:noAutofit/>
          </a:bodyPr>
          <a:lstStyle>
            <a:lvl1pPr algn="r">
              <a:defRPr sz="4000">
                <a:latin typeface="Cabin" panose="00000500000000000000" pitchFamily="2" charset="0"/>
              </a:defRPr>
            </a:lvl1pPr>
          </a:lstStyle>
          <a:p>
            <a:r>
              <a:rPr lang="en-US" dirty="0"/>
              <a:t>Enter the Title Text Here</a:t>
            </a:r>
          </a:p>
        </p:txBody>
      </p:sp>
      <p:pic>
        <p:nvPicPr>
          <p:cNvPr id="7" name="Picture 4">
            <a:extLst>
              <a:ext uri="{FF2B5EF4-FFF2-40B4-BE49-F238E27FC236}">
                <a16:creationId xmlns="" xmlns:a16="http://schemas.microsoft.com/office/drawing/2014/main" id="{7217EA2E-17CB-4B37-A17E-A43935EE849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6962"/>
          <a:stretch/>
        </p:blipFill>
        <p:spPr bwMode="auto">
          <a:xfrm>
            <a:off x="2914" y="-1"/>
            <a:ext cx="9138172" cy="42330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ECE5EBC9-9761-4758-8E2E-8DA1704C9A37}"/>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66839" y="6024657"/>
            <a:ext cx="615315" cy="629285"/>
          </a:xfrm>
          <a:prstGeom prst="rect">
            <a:avLst/>
          </a:prstGeom>
          <a:noFill/>
        </p:spPr>
      </p:pic>
      <p:pic>
        <p:nvPicPr>
          <p:cNvPr id="9" name="Picture 8">
            <a:extLst>
              <a:ext uri="{FF2B5EF4-FFF2-40B4-BE49-F238E27FC236}">
                <a16:creationId xmlns="" xmlns:a16="http://schemas.microsoft.com/office/drawing/2014/main" id="{94A1971C-3F09-442D-B0DB-C000C114A856}"/>
              </a:ext>
            </a:extLst>
          </p:cNvPr>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982179" y="6039262"/>
            <a:ext cx="628650" cy="544830"/>
          </a:xfrm>
          <a:prstGeom prst="rect">
            <a:avLst/>
          </a:prstGeom>
          <a:noFill/>
        </p:spPr>
      </p:pic>
      <p:pic>
        <p:nvPicPr>
          <p:cNvPr id="10" name="Picture 9">
            <a:extLst>
              <a:ext uri="{FF2B5EF4-FFF2-40B4-BE49-F238E27FC236}">
                <a16:creationId xmlns="" xmlns:a16="http://schemas.microsoft.com/office/drawing/2014/main" id="{496A3078-8BD1-4C4D-A42F-43C187948A6D}"/>
              </a:ext>
            </a:extLst>
          </p:cNvPr>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850224" y="6096412"/>
            <a:ext cx="1187450" cy="455295"/>
          </a:xfrm>
          <a:prstGeom prst="rect">
            <a:avLst/>
          </a:prstGeom>
          <a:noFill/>
        </p:spPr>
      </p:pic>
      <p:pic>
        <p:nvPicPr>
          <p:cNvPr id="11" name="Picture 10">
            <a:extLst>
              <a:ext uri="{FF2B5EF4-FFF2-40B4-BE49-F238E27FC236}">
                <a16:creationId xmlns="" xmlns:a16="http://schemas.microsoft.com/office/drawing/2014/main" id="{839A2D2B-A86D-4480-8BDE-00A1AFCEF6F1}"/>
              </a:ext>
            </a:extLst>
          </p:cNvPr>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182454" y="5858287"/>
            <a:ext cx="837565" cy="838200"/>
          </a:xfrm>
          <a:prstGeom prst="rect">
            <a:avLst/>
          </a:prstGeom>
          <a:noFill/>
        </p:spPr>
      </p:pic>
      <p:pic>
        <p:nvPicPr>
          <p:cNvPr id="12" name="Picture 11">
            <a:extLst>
              <a:ext uri="{FF2B5EF4-FFF2-40B4-BE49-F238E27FC236}">
                <a16:creationId xmlns="" xmlns:a16="http://schemas.microsoft.com/office/drawing/2014/main" id="{408F5324-B62C-4117-8A9D-8C8EBCC7D7DB}"/>
              </a:ext>
            </a:extLst>
          </p:cNvPr>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107014" y="5901467"/>
            <a:ext cx="752475" cy="703580"/>
          </a:xfrm>
          <a:prstGeom prst="rect">
            <a:avLst/>
          </a:prstGeom>
          <a:noFill/>
        </p:spPr>
      </p:pic>
      <p:pic>
        <p:nvPicPr>
          <p:cNvPr id="13" name="Picture 12">
            <a:extLst>
              <a:ext uri="{FF2B5EF4-FFF2-40B4-BE49-F238E27FC236}">
                <a16:creationId xmlns="" xmlns:a16="http://schemas.microsoft.com/office/drawing/2014/main" id="{ADD75DB3-8D8E-4343-B736-FE9758846328}"/>
              </a:ext>
            </a:extLst>
          </p:cNvPr>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409284" y="5803522"/>
            <a:ext cx="612775" cy="878205"/>
          </a:xfrm>
          <a:prstGeom prst="rect">
            <a:avLst/>
          </a:prstGeom>
          <a:noFill/>
        </p:spPr>
      </p:pic>
    </p:spTree>
    <p:extLst>
      <p:ext uri="{BB962C8B-B14F-4D97-AF65-F5344CB8AC3E}">
        <p14:creationId xmlns:p14="http://schemas.microsoft.com/office/powerpoint/2010/main" val="461286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36C67004-132D-426F-ABC3-4310C7E9FC52}"/>
              </a:ext>
            </a:extLst>
          </p:cNvPr>
          <p:cNvSpPr>
            <a:spLocks noGrp="1"/>
          </p:cNvSpPr>
          <p:nvPr>
            <p:ph type="sldNum" sz="quarter" idx="10"/>
          </p:nvPr>
        </p:nvSpPr>
        <p:spPr/>
        <p:txBody>
          <a:bodyPr/>
          <a:lstStyle/>
          <a:p>
            <a:fld id="{F8E5FEAE-2393-4031-B909-DB31E3BE2612}" type="slidenum">
              <a:rPr lang="en-US" smtClean="0"/>
              <a:pPr/>
              <a:t>‹#›</a:t>
            </a:fld>
            <a:endParaRPr lang="en-US" dirty="0"/>
          </a:p>
        </p:txBody>
      </p:sp>
    </p:spTree>
    <p:extLst>
      <p:ext uri="{BB962C8B-B14F-4D97-AF65-F5344CB8AC3E}">
        <p14:creationId xmlns:p14="http://schemas.microsoft.com/office/powerpoint/2010/main" val="265142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6D0A77A1-1167-4C3B-947D-958278CCC0B0}"/>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 xmlns:a16="http://schemas.microsoft.com/office/drawing/2014/main" id="{0AF2495D-1C5E-404B-AA92-A93B68882B87}"/>
              </a:ext>
            </a:extLst>
          </p:cNvPr>
          <p:cNvSpPr>
            <a:spLocks noGrp="1"/>
          </p:cNvSpPr>
          <p:nvPr>
            <p:ph type="sldNum" sz="quarter" idx="10"/>
          </p:nvPr>
        </p:nvSpPr>
        <p:spPr/>
        <p:txBody>
          <a:bodyPr/>
          <a:lstStyle/>
          <a:p>
            <a:fld id="{F8E5FEAE-2393-4031-B909-DB31E3BE2612}" type="slidenum">
              <a:rPr lang="en-US" smtClean="0"/>
              <a:pPr/>
              <a:t>‹#›</a:t>
            </a:fld>
            <a:endParaRPr lang="en-US" dirty="0"/>
          </a:p>
        </p:txBody>
      </p:sp>
    </p:spTree>
    <p:extLst>
      <p:ext uri="{BB962C8B-B14F-4D97-AF65-F5344CB8AC3E}">
        <p14:creationId xmlns:p14="http://schemas.microsoft.com/office/powerpoint/2010/main" val="744171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3_Blank">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6D0A77A1-1167-4C3B-947D-958278CCC0B0}"/>
              </a:ext>
            </a:extLst>
          </p:cNvPr>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 xmlns:a16="http://schemas.microsoft.com/office/drawing/2014/main" id="{A22267C4-F00C-4C1A-9E92-3E9CBEB45AB3}"/>
              </a:ext>
            </a:extLst>
          </p:cNvPr>
          <p:cNvSpPr>
            <a:spLocks noGrp="1"/>
          </p:cNvSpPr>
          <p:nvPr>
            <p:ph type="sldNum" sz="quarter" idx="10"/>
          </p:nvPr>
        </p:nvSpPr>
        <p:spPr/>
        <p:txBody>
          <a:bodyPr/>
          <a:lstStyle/>
          <a:p>
            <a:fld id="{F8E5FEAE-2393-4031-B909-DB31E3BE2612}" type="slidenum">
              <a:rPr lang="en-US" smtClean="0"/>
              <a:pPr/>
              <a:t>‹#›</a:t>
            </a:fld>
            <a:endParaRPr lang="en-US" dirty="0"/>
          </a:p>
        </p:txBody>
      </p:sp>
    </p:spTree>
    <p:extLst>
      <p:ext uri="{BB962C8B-B14F-4D97-AF65-F5344CB8AC3E}">
        <p14:creationId xmlns:p14="http://schemas.microsoft.com/office/powerpoint/2010/main" val="2106198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4_Blank">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6D0A77A1-1167-4C3B-947D-958278CCC0B0}"/>
              </a:ext>
            </a:extLst>
          </p:cNvPr>
          <p:cNvSpPr/>
          <p:nvPr userDrawn="1"/>
        </p:nvSpPr>
        <p:spPr>
          <a:xfrm>
            <a:off x="0" y="0"/>
            <a:ext cx="9144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 xmlns:a16="http://schemas.microsoft.com/office/drawing/2014/main" id="{8B2F692C-5600-4C6C-B7D9-799AB79AB40A}"/>
              </a:ext>
            </a:extLst>
          </p:cNvPr>
          <p:cNvSpPr>
            <a:spLocks noGrp="1"/>
          </p:cNvSpPr>
          <p:nvPr>
            <p:ph type="sldNum" sz="quarter" idx="10"/>
          </p:nvPr>
        </p:nvSpPr>
        <p:spPr/>
        <p:txBody>
          <a:bodyPr/>
          <a:lstStyle/>
          <a:p>
            <a:fld id="{F8E5FEAE-2393-4031-B909-DB31E3BE2612}" type="slidenum">
              <a:rPr lang="en-US" smtClean="0"/>
              <a:pPr/>
              <a:t>‹#›</a:t>
            </a:fld>
            <a:endParaRPr lang="en-US" dirty="0"/>
          </a:p>
        </p:txBody>
      </p:sp>
    </p:spTree>
    <p:extLst>
      <p:ext uri="{BB962C8B-B14F-4D97-AF65-F5344CB8AC3E}">
        <p14:creationId xmlns:p14="http://schemas.microsoft.com/office/powerpoint/2010/main" val="3739701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2992"/>
            <a:ext cx="7886700" cy="4633971"/>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 xmlns:a16="http://schemas.microsoft.com/office/drawing/2014/main" id="{6CCE0C8D-0C2C-4D1C-80D1-AC4C2D853C32}"/>
              </a:ext>
            </a:extLst>
          </p:cNvPr>
          <p:cNvSpPr>
            <a:spLocks noGrp="1"/>
          </p:cNvSpPr>
          <p:nvPr>
            <p:ph type="body" sz="quarter" idx="10" hasCustomPrompt="1"/>
          </p:nvPr>
        </p:nvSpPr>
        <p:spPr>
          <a:xfrm>
            <a:off x="628650" y="1022292"/>
            <a:ext cx="7886700" cy="520700"/>
          </a:xfrm>
        </p:spPr>
        <p:txBody>
          <a:bodyPr/>
          <a:lstStyle>
            <a:lvl1pPr marL="0" indent="0">
              <a:buNone/>
              <a:defRPr b="1">
                <a:solidFill>
                  <a:schemeClr val="accent6">
                    <a:lumMod val="75000"/>
                  </a:schemeClr>
                </a:solidFill>
                <a:latin typeface="+mj-lt"/>
                <a:ea typeface="Zilla Slab" pitchFamily="2" charset="0"/>
              </a:defRPr>
            </a:lvl1pPr>
          </a:lstStyle>
          <a:p>
            <a:pPr lvl="0"/>
            <a:r>
              <a:rPr lang="en-US" dirty="0"/>
              <a:t>Header</a:t>
            </a:r>
          </a:p>
        </p:txBody>
      </p:sp>
      <p:sp>
        <p:nvSpPr>
          <p:cNvPr id="4" name="Slide Number Placeholder 3">
            <a:extLst>
              <a:ext uri="{FF2B5EF4-FFF2-40B4-BE49-F238E27FC236}">
                <a16:creationId xmlns="" xmlns:a16="http://schemas.microsoft.com/office/drawing/2014/main" id="{36BDEE6B-2BDC-44B7-BE5E-E777FCD232CD}"/>
              </a:ext>
            </a:extLst>
          </p:cNvPr>
          <p:cNvSpPr>
            <a:spLocks noGrp="1"/>
          </p:cNvSpPr>
          <p:nvPr>
            <p:ph type="sldNum" sz="quarter" idx="11"/>
          </p:nvPr>
        </p:nvSpPr>
        <p:spPr/>
        <p:txBody>
          <a:bodyPr/>
          <a:lstStyle/>
          <a:p>
            <a:fld id="{F8E5FEAE-2393-4031-B909-DB31E3BE2612}" type="slidenum">
              <a:rPr lang="en-US" smtClean="0"/>
              <a:pPr/>
              <a:t>‹#›</a:t>
            </a:fld>
            <a:endParaRPr lang="en-US" dirty="0"/>
          </a:p>
        </p:txBody>
      </p:sp>
      <p:grpSp>
        <p:nvGrpSpPr>
          <p:cNvPr id="7" name="Group 6">
            <a:extLst>
              <a:ext uri="{FF2B5EF4-FFF2-40B4-BE49-F238E27FC236}">
                <a16:creationId xmlns="" xmlns:a16="http://schemas.microsoft.com/office/drawing/2014/main" id="{92996539-6967-46A7-AE73-11A38C2067C3}"/>
              </a:ext>
            </a:extLst>
          </p:cNvPr>
          <p:cNvGrpSpPr/>
          <p:nvPr userDrawn="1"/>
        </p:nvGrpSpPr>
        <p:grpSpPr>
          <a:xfrm>
            <a:off x="7765026" y="319558"/>
            <a:ext cx="762934" cy="652909"/>
            <a:chOff x="4330700" y="983788"/>
            <a:chExt cx="3987800" cy="3412707"/>
          </a:xfrm>
        </p:grpSpPr>
        <p:grpSp>
          <p:nvGrpSpPr>
            <p:cNvPr id="8" name="Group 7">
              <a:extLst>
                <a:ext uri="{FF2B5EF4-FFF2-40B4-BE49-F238E27FC236}">
                  <a16:creationId xmlns="" xmlns:a16="http://schemas.microsoft.com/office/drawing/2014/main" id="{5B665B30-BDAD-4E11-A423-C881AE0397DE}"/>
                </a:ext>
              </a:extLst>
            </p:cNvPr>
            <p:cNvGrpSpPr/>
            <p:nvPr userDrawn="1"/>
          </p:nvGrpSpPr>
          <p:grpSpPr>
            <a:xfrm>
              <a:off x="4889500" y="1933170"/>
              <a:ext cx="2870200" cy="2184400"/>
              <a:chOff x="4889500" y="1933170"/>
              <a:chExt cx="2870200" cy="2184400"/>
            </a:xfrm>
          </p:grpSpPr>
          <p:sp>
            <p:nvSpPr>
              <p:cNvPr id="10" name="Freeform 6">
                <a:extLst>
                  <a:ext uri="{FF2B5EF4-FFF2-40B4-BE49-F238E27FC236}">
                    <a16:creationId xmlns="" xmlns:a16="http://schemas.microsoft.com/office/drawing/2014/main" id="{59F760CF-C2E3-4F5A-9BED-836295163BA4}"/>
                  </a:ext>
                </a:extLst>
              </p:cNvPr>
              <p:cNvSpPr/>
              <p:nvPr userDrawn="1"/>
            </p:nvSpPr>
            <p:spPr>
              <a:xfrm>
                <a:off x="5816600" y="1933170"/>
                <a:ext cx="1016000" cy="571500"/>
              </a:xfrm>
              <a:custGeom>
                <a:avLst/>
                <a:gdLst>
                  <a:gd name="connsiteX0" fmla="*/ 0 w 1016000"/>
                  <a:gd name="connsiteY0" fmla="*/ 520700 h 571500"/>
                  <a:gd name="connsiteX1" fmla="*/ 12700 w 1016000"/>
                  <a:gd name="connsiteY1" fmla="*/ 165100 h 571500"/>
                  <a:gd name="connsiteX2" fmla="*/ 342900 w 1016000"/>
                  <a:gd name="connsiteY2" fmla="*/ 0 h 571500"/>
                  <a:gd name="connsiteX3" fmla="*/ 762000 w 1016000"/>
                  <a:gd name="connsiteY3" fmla="*/ 38100 h 571500"/>
                  <a:gd name="connsiteX4" fmla="*/ 1016000 w 1016000"/>
                  <a:gd name="connsiteY4" fmla="*/ 241300 h 571500"/>
                  <a:gd name="connsiteX5" fmla="*/ 1016000 w 1016000"/>
                  <a:gd name="connsiteY5" fmla="*/ 571500 h 571500"/>
                  <a:gd name="connsiteX6" fmla="*/ 0 w 1016000"/>
                  <a:gd name="connsiteY6" fmla="*/ 5207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6000" h="571500">
                    <a:moveTo>
                      <a:pt x="0" y="520700"/>
                    </a:moveTo>
                    <a:lnTo>
                      <a:pt x="12700" y="165100"/>
                    </a:lnTo>
                    <a:lnTo>
                      <a:pt x="342900" y="0"/>
                    </a:lnTo>
                    <a:lnTo>
                      <a:pt x="762000" y="38100"/>
                    </a:lnTo>
                    <a:lnTo>
                      <a:pt x="1016000" y="241300"/>
                    </a:lnTo>
                    <a:lnTo>
                      <a:pt x="1016000" y="571500"/>
                    </a:lnTo>
                    <a:lnTo>
                      <a:pt x="0" y="5207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7">
                <a:extLst>
                  <a:ext uri="{FF2B5EF4-FFF2-40B4-BE49-F238E27FC236}">
                    <a16:creationId xmlns="" xmlns:a16="http://schemas.microsoft.com/office/drawing/2014/main" id="{DCF09170-BE5B-4BF9-AA48-5EEE1743BC81}"/>
                  </a:ext>
                </a:extLst>
              </p:cNvPr>
              <p:cNvSpPr/>
              <p:nvPr userDrawn="1"/>
            </p:nvSpPr>
            <p:spPr>
              <a:xfrm>
                <a:off x="4889500" y="3533370"/>
                <a:ext cx="1016000" cy="571500"/>
              </a:xfrm>
              <a:custGeom>
                <a:avLst/>
                <a:gdLst>
                  <a:gd name="connsiteX0" fmla="*/ 0 w 1016000"/>
                  <a:gd name="connsiteY0" fmla="*/ 520700 h 571500"/>
                  <a:gd name="connsiteX1" fmla="*/ 12700 w 1016000"/>
                  <a:gd name="connsiteY1" fmla="*/ 165100 h 571500"/>
                  <a:gd name="connsiteX2" fmla="*/ 342900 w 1016000"/>
                  <a:gd name="connsiteY2" fmla="*/ 0 h 571500"/>
                  <a:gd name="connsiteX3" fmla="*/ 762000 w 1016000"/>
                  <a:gd name="connsiteY3" fmla="*/ 38100 h 571500"/>
                  <a:gd name="connsiteX4" fmla="*/ 1016000 w 1016000"/>
                  <a:gd name="connsiteY4" fmla="*/ 241300 h 571500"/>
                  <a:gd name="connsiteX5" fmla="*/ 1016000 w 1016000"/>
                  <a:gd name="connsiteY5" fmla="*/ 571500 h 571500"/>
                  <a:gd name="connsiteX6" fmla="*/ 0 w 1016000"/>
                  <a:gd name="connsiteY6" fmla="*/ 5207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6000" h="571500">
                    <a:moveTo>
                      <a:pt x="0" y="520700"/>
                    </a:moveTo>
                    <a:lnTo>
                      <a:pt x="12700" y="165100"/>
                    </a:lnTo>
                    <a:lnTo>
                      <a:pt x="342900" y="0"/>
                    </a:lnTo>
                    <a:lnTo>
                      <a:pt x="762000" y="38100"/>
                    </a:lnTo>
                    <a:lnTo>
                      <a:pt x="1016000" y="241300"/>
                    </a:lnTo>
                    <a:lnTo>
                      <a:pt x="1016000" y="571500"/>
                    </a:lnTo>
                    <a:lnTo>
                      <a:pt x="0" y="5207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8">
                <a:extLst>
                  <a:ext uri="{FF2B5EF4-FFF2-40B4-BE49-F238E27FC236}">
                    <a16:creationId xmlns="" xmlns:a16="http://schemas.microsoft.com/office/drawing/2014/main" id="{D2D1400D-7E77-4025-9BF6-AB039DF52F2F}"/>
                  </a:ext>
                </a:extLst>
              </p:cNvPr>
              <p:cNvSpPr/>
              <p:nvPr userDrawn="1"/>
            </p:nvSpPr>
            <p:spPr>
              <a:xfrm>
                <a:off x="6743700" y="3546070"/>
                <a:ext cx="1016000" cy="571500"/>
              </a:xfrm>
              <a:custGeom>
                <a:avLst/>
                <a:gdLst>
                  <a:gd name="connsiteX0" fmla="*/ 0 w 1016000"/>
                  <a:gd name="connsiteY0" fmla="*/ 520700 h 571500"/>
                  <a:gd name="connsiteX1" fmla="*/ 12700 w 1016000"/>
                  <a:gd name="connsiteY1" fmla="*/ 165100 h 571500"/>
                  <a:gd name="connsiteX2" fmla="*/ 342900 w 1016000"/>
                  <a:gd name="connsiteY2" fmla="*/ 0 h 571500"/>
                  <a:gd name="connsiteX3" fmla="*/ 762000 w 1016000"/>
                  <a:gd name="connsiteY3" fmla="*/ 38100 h 571500"/>
                  <a:gd name="connsiteX4" fmla="*/ 1016000 w 1016000"/>
                  <a:gd name="connsiteY4" fmla="*/ 241300 h 571500"/>
                  <a:gd name="connsiteX5" fmla="*/ 1016000 w 1016000"/>
                  <a:gd name="connsiteY5" fmla="*/ 571500 h 571500"/>
                  <a:gd name="connsiteX6" fmla="*/ 0 w 1016000"/>
                  <a:gd name="connsiteY6" fmla="*/ 5207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6000" h="571500">
                    <a:moveTo>
                      <a:pt x="0" y="520700"/>
                    </a:moveTo>
                    <a:lnTo>
                      <a:pt x="12700" y="165100"/>
                    </a:lnTo>
                    <a:lnTo>
                      <a:pt x="342900" y="0"/>
                    </a:lnTo>
                    <a:lnTo>
                      <a:pt x="762000" y="38100"/>
                    </a:lnTo>
                    <a:lnTo>
                      <a:pt x="1016000" y="241300"/>
                    </a:lnTo>
                    <a:lnTo>
                      <a:pt x="1016000" y="571500"/>
                    </a:lnTo>
                    <a:lnTo>
                      <a:pt x="0" y="5207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 name="Picture 8">
              <a:extLst>
                <a:ext uri="{FF2B5EF4-FFF2-40B4-BE49-F238E27FC236}">
                  <a16:creationId xmlns="" xmlns:a16="http://schemas.microsoft.com/office/drawing/2014/main" id="{BA8E30E1-FE95-41B1-81D7-06888AEC7E77}"/>
                </a:ext>
              </a:extLst>
            </p:cNvPr>
            <p:cNvPicPr>
              <a:picLocks noChangeAspect="1"/>
            </p:cNvPicPr>
            <p:nvPr userDrawn="1"/>
          </p:nvPicPr>
          <p:blipFill rotWithShape="1">
            <a:blip r:embed="rId2">
              <a:duotone>
                <a:schemeClr val="accent3">
                  <a:shade val="45000"/>
                  <a:satMod val="135000"/>
                </a:schemeClr>
                <a:prstClr val="white"/>
              </a:duotone>
              <a:extLst>
                <a:ext uri="{28A0092B-C50C-407E-A947-70E740481C1C}">
                  <a14:useLocalDpi xmlns:a14="http://schemas.microsoft.com/office/drawing/2010/main"/>
                </a:ext>
              </a:extLst>
            </a:blip>
            <a:srcRect b="14422"/>
            <a:stretch/>
          </p:blipFill>
          <p:spPr>
            <a:xfrm>
              <a:off x="4330700" y="983788"/>
              <a:ext cx="3987800" cy="3412707"/>
            </a:xfrm>
            <a:prstGeom prst="rect">
              <a:avLst/>
            </a:prstGeom>
          </p:spPr>
        </p:pic>
      </p:grpSp>
      <p:sp>
        <p:nvSpPr>
          <p:cNvPr id="15" name="TextBox 14">
            <a:extLst>
              <a:ext uri="{FF2B5EF4-FFF2-40B4-BE49-F238E27FC236}">
                <a16:creationId xmlns="" xmlns:a16="http://schemas.microsoft.com/office/drawing/2014/main" id="{08309A3B-9418-4E16-A408-35F3F972C51B}"/>
              </a:ext>
            </a:extLst>
          </p:cNvPr>
          <p:cNvSpPr txBox="1"/>
          <p:nvPr userDrawn="1"/>
        </p:nvSpPr>
        <p:spPr>
          <a:xfrm>
            <a:off x="628650" y="324192"/>
            <a:ext cx="5979184" cy="584775"/>
          </a:xfrm>
          <a:prstGeom prst="rect">
            <a:avLst/>
          </a:prstGeom>
          <a:noFill/>
        </p:spPr>
        <p:txBody>
          <a:bodyPr wrap="square" rtlCol="0">
            <a:noAutofit/>
          </a:bodyPr>
          <a:lstStyle/>
          <a:p>
            <a:r>
              <a:rPr lang="en-US" sz="3200" b="1" dirty="0">
                <a:solidFill>
                  <a:schemeClr val="accent1"/>
                </a:solidFill>
              </a:rPr>
              <a:t>Activity (Breakout Groups)</a:t>
            </a:r>
          </a:p>
        </p:txBody>
      </p:sp>
    </p:spTree>
    <p:extLst>
      <p:ext uri="{BB962C8B-B14F-4D97-AF65-F5344CB8AC3E}">
        <p14:creationId xmlns:p14="http://schemas.microsoft.com/office/powerpoint/2010/main" val="2858660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2992"/>
            <a:ext cx="7886700" cy="4633971"/>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 xmlns:a16="http://schemas.microsoft.com/office/drawing/2014/main" id="{6CCE0C8D-0C2C-4D1C-80D1-AC4C2D853C32}"/>
              </a:ext>
            </a:extLst>
          </p:cNvPr>
          <p:cNvSpPr>
            <a:spLocks noGrp="1"/>
          </p:cNvSpPr>
          <p:nvPr>
            <p:ph type="body" sz="quarter" idx="10" hasCustomPrompt="1"/>
          </p:nvPr>
        </p:nvSpPr>
        <p:spPr>
          <a:xfrm>
            <a:off x="628650" y="1022292"/>
            <a:ext cx="7886700" cy="520700"/>
          </a:xfrm>
        </p:spPr>
        <p:txBody>
          <a:bodyPr/>
          <a:lstStyle>
            <a:lvl1pPr marL="0" indent="0">
              <a:buNone/>
              <a:defRPr b="1">
                <a:solidFill>
                  <a:schemeClr val="accent6">
                    <a:lumMod val="75000"/>
                  </a:schemeClr>
                </a:solidFill>
                <a:latin typeface="+mj-lt"/>
                <a:ea typeface="Zilla Slab" pitchFamily="2" charset="0"/>
              </a:defRPr>
            </a:lvl1pPr>
          </a:lstStyle>
          <a:p>
            <a:pPr lvl="0"/>
            <a:r>
              <a:rPr lang="en-US" dirty="0"/>
              <a:t>Header</a:t>
            </a:r>
          </a:p>
        </p:txBody>
      </p:sp>
      <p:sp>
        <p:nvSpPr>
          <p:cNvPr id="4" name="Slide Number Placeholder 3">
            <a:extLst>
              <a:ext uri="{FF2B5EF4-FFF2-40B4-BE49-F238E27FC236}">
                <a16:creationId xmlns="" xmlns:a16="http://schemas.microsoft.com/office/drawing/2014/main" id="{36BDEE6B-2BDC-44B7-BE5E-E777FCD232CD}"/>
              </a:ext>
            </a:extLst>
          </p:cNvPr>
          <p:cNvSpPr>
            <a:spLocks noGrp="1"/>
          </p:cNvSpPr>
          <p:nvPr>
            <p:ph type="sldNum" sz="quarter" idx="11"/>
          </p:nvPr>
        </p:nvSpPr>
        <p:spPr/>
        <p:txBody>
          <a:bodyPr/>
          <a:lstStyle/>
          <a:p>
            <a:fld id="{F8E5FEAE-2393-4031-B909-DB31E3BE2612}" type="slidenum">
              <a:rPr lang="en-US" smtClean="0"/>
              <a:pPr/>
              <a:t>‹#›</a:t>
            </a:fld>
            <a:endParaRPr lang="en-US" dirty="0"/>
          </a:p>
        </p:txBody>
      </p:sp>
      <p:sp>
        <p:nvSpPr>
          <p:cNvPr id="15" name="TextBox 14">
            <a:extLst>
              <a:ext uri="{FF2B5EF4-FFF2-40B4-BE49-F238E27FC236}">
                <a16:creationId xmlns="" xmlns:a16="http://schemas.microsoft.com/office/drawing/2014/main" id="{08309A3B-9418-4E16-A408-35F3F972C51B}"/>
              </a:ext>
            </a:extLst>
          </p:cNvPr>
          <p:cNvSpPr txBox="1"/>
          <p:nvPr userDrawn="1"/>
        </p:nvSpPr>
        <p:spPr>
          <a:xfrm>
            <a:off x="628650" y="324192"/>
            <a:ext cx="5203796" cy="584775"/>
          </a:xfrm>
          <a:prstGeom prst="rect">
            <a:avLst/>
          </a:prstGeom>
          <a:noFill/>
        </p:spPr>
        <p:txBody>
          <a:bodyPr wrap="square" rtlCol="0">
            <a:noAutofit/>
          </a:bodyPr>
          <a:lstStyle/>
          <a:p>
            <a:r>
              <a:rPr lang="en-US" sz="3200" b="1" dirty="0">
                <a:solidFill>
                  <a:schemeClr val="accent1"/>
                </a:solidFill>
              </a:rPr>
              <a:t>Activity (Whole Class)</a:t>
            </a:r>
          </a:p>
        </p:txBody>
      </p:sp>
      <p:grpSp>
        <p:nvGrpSpPr>
          <p:cNvPr id="14" name="Group 13">
            <a:extLst>
              <a:ext uri="{FF2B5EF4-FFF2-40B4-BE49-F238E27FC236}">
                <a16:creationId xmlns="" xmlns:a16="http://schemas.microsoft.com/office/drawing/2014/main" id="{660BAF12-1B6F-44FA-999C-57E95CC07EB3}"/>
              </a:ext>
            </a:extLst>
          </p:cNvPr>
          <p:cNvGrpSpPr/>
          <p:nvPr userDrawn="1"/>
        </p:nvGrpSpPr>
        <p:grpSpPr>
          <a:xfrm>
            <a:off x="7841078" y="303435"/>
            <a:ext cx="612628" cy="595682"/>
            <a:chOff x="4814206" y="1257561"/>
            <a:chExt cx="767975" cy="746732"/>
          </a:xfrm>
        </p:grpSpPr>
        <p:sp>
          <p:nvSpPr>
            <p:cNvPr id="18" name="Freeform: Shape 17">
              <a:extLst>
                <a:ext uri="{FF2B5EF4-FFF2-40B4-BE49-F238E27FC236}">
                  <a16:creationId xmlns="" xmlns:a16="http://schemas.microsoft.com/office/drawing/2014/main" id="{FAE24F18-3469-443E-96FC-BA439187B6E5}"/>
                </a:ext>
              </a:extLst>
            </p:cNvPr>
            <p:cNvSpPr/>
            <p:nvPr userDrawn="1"/>
          </p:nvSpPr>
          <p:spPr>
            <a:xfrm>
              <a:off x="5221585" y="1527172"/>
              <a:ext cx="195943" cy="296427"/>
            </a:xfrm>
            <a:custGeom>
              <a:avLst/>
              <a:gdLst>
                <a:gd name="connsiteX0" fmla="*/ 0 w 195943"/>
                <a:gd name="connsiteY0" fmla="*/ 50242 h 296427"/>
                <a:gd name="connsiteX1" fmla="*/ 70339 w 195943"/>
                <a:gd name="connsiteY1" fmla="*/ 110532 h 296427"/>
                <a:gd name="connsiteX2" fmla="*/ 45218 w 195943"/>
                <a:gd name="connsiteY2" fmla="*/ 205992 h 296427"/>
                <a:gd name="connsiteX3" fmla="*/ 0 w 195943"/>
                <a:gd name="connsiteY3" fmla="*/ 226088 h 296427"/>
                <a:gd name="connsiteX4" fmla="*/ 100484 w 195943"/>
                <a:gd name="connsiteY4" fmla="*/ 296427 h 296427"/>
                <a:gd name="connsiteX5" fmla="*/ 180871 w 195943"/>
                <a:gd name="connsiteY5" fmla="*/ 216040 h 296427"/>
                <a:gd name="connsiteX6" fmla="*/ 120581 w 195943"/>
                <a:gd name="connsiteY6" fmla="*/ 155750 h 296427"/>
                <a:gd name="connsiteX7" fmla="*/ 140677 w 195943"/>
                <a:gd name="connsiteY7" fmla="*/ 75363 h 296427"/>
                <a:gd name="connsiteX8" fmla="*/ 195943 w 195943"/>
                <a:gd name="connsiteY8" fmla="*/ 50242 h 296427"/>
                <a:gd name="connsiteX9" fmla="*/ 135653 w 195943"/>
                <a:gd name="connsiteY9" fmla="*/ 5025 h 296427"/>
                <a:gd name="connsiteX10" fmla="*/ 45218 w 195943"/>
                <a:gd name="connsiteY10" fmla="*/ 0 h 296427"/>
                <a:gd name="connsiteX11" fmla="*/ 0 w 195943"/>
                <a:gd name="connsiteY11" fmla="*/ 50242 h 29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43" h="296427">
                  <a:moveTo>
                    <a:pt x="0" y="50242"/>
                  </a:moveTo>
                  <a:lnTo>
                    <a:pt x="70339" y="110532"/>
                  </a:lnTo>
                  <a:lnTo>
                    <a:pt x="45218" y="205992"/>
                  </a:lnTo>
                  <a:lnTo>
                    <a:pt x="0" y="226088"/>
                  </a:lnTo>
                  <a:lnTo>
                    <a:pt x="100484" y="296427"/>
                  </a:lnTo>
                  <a:lnTo>
                    <a:pt x="180871" y="216040"/>
                  </a:lnTo>
                  <a:lnTo>
                    <a:pt x="120581" y="155750"/>
                  </a:lnTo>
                  <a:lnTo>
                    <a:pt x="140677" y="75363"/>
                  </a:lnTo>
                  <a:lnTo>
                    <a:pt x="195943" y="50242"/>
                  </a:lnTo>
                  <a:lnTo>
                    <a:pt x="135653" y="5025"/>
                  </a:lnTo>
                  <a:lnTo>
                    <a:pt x="45218" y="0"/>
                  </a:lnTo>
                  <a:lnTo>
                    <a:pt x="0" y="5024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 xmlns:a16="http://schemas.microsoft.com/office/drawing/2014/main" id="{6F74E8EA-3A1A-4C37-B2E1-425D03832B57}"/>
                </a:ext>
              </a:extLst>
            </p:cNvPr>
            <p:cNvSpPr/>
            <p:nvPr userDrawn="1"/>
          </p:nvSpPr>
          <p:spPr>
            <a:xfrm>
              <a:off x="4983982" y="1527349"/>
              <a:ext cx="195943" cy="296427"/>
            </a:xfrm>
            <a:custGeom>
              <a:avLst/>
              <a:gdLst>
                <a:gd name="connsiteX0" fmla="*/ 0 w 195943"/>
                <a:gd name="connsiteY0" fmla="*/ 50242 h 296427"/>
                <a:gd name="connsiteX1" fmla="*/ 70339 w 195943"/>
                <a:gd name="connsiteY1" fmla="*/ 110532 h 296427"/>
                <a:gd name="connsiteX2" fmla="*/ 45218 w 195943"/>
                <a:gd name="connsiteY2" fmla="*/ 205992 h 296427"/>
                <a:gd name="connsiteX3" fmla="*/ 0 w 195943"/>
                <a:gd name="connsiteY3" fmla="*/ 226088 h 296427"/>
                <a:gd name="connsiteX4" fmla="*/ 100484 w 195943"/>
                <a:gd name="connsiteY4" fmla="*/ 296427 h 296427"/>
                <a:gd name="connsiteX5" fmla="*/ 180871 w 195943"/>
                <a:gd name="connsiteY5" fmla="*/ 216040 h 296427"/>
                <a:gd name="connsiteX6" fmla="*/ 120581 w 195943"/>
                <a:gd name="connsiteY6" fmla="*/ 155750 h 296427"/>
                <a:gd name="connsiteX7" fmla="*/ 140677 w 195943"/>
                <a:gd name="connsiteY7" fmla="*/ 75363 h 296427"/>
                <a:gd name="connsiteX8" fmla="*/ 195943 w 195943"/>
                <a:gd name="connsiteY8" fmla="*/ 50242 h 296427"/>
                <a:gd name="connsiteX9" fmla="*/ 135653 w 195943"/>
                <a:gd name="connsiteY9" fmla="*/ 5025 h 296427"/>
                <a:gd name="connsiteX10" fmla="*/ 45218 w 195943"/>
                <a:gd name="connsiteY10" fmla="*/ 0 h 296427"/>
                <a:gd name="connsiteX11" fmla="*/ 0 w 195943"/>
                <a:gd name="connsiteY11" fmla="*/ 50242 h 29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43" h="296427">
                  <a:moveTo>
                    <a:pt x="0" y="50242"/>
                  </a:moveTo>
                  <a:lnTo>
                    <a:pt x="70339" y="110532"/>
                  </a:lnTo>
                  <a:lnTo>
                    <a:pt x="45218" y="205992"/>
                  </a:lnTo>
                  <a:lnTo>
                    <a:pt x="0" y="226088"/>
                  </a:lnTo>
                  <a:lnTo>
                    <a:pt x="100484" y="296427"/>
                  </a:lnTo>
                  <a:lnTo>
                    <a:pt x="180871" y="216040"/>
                  </a:lnTo>
                  <a:lnTo>
                    <a:pt x="120581" y="155750"/>
                  </a:lnTo>
                  <a:lnTo>
                    <a:pt x="140677" y="75363"/>
                  </a:lnTo>
                  <a:lnTo>
                    <a:pt x="195943" y="50242"/>
                  </a:lnTo>
                  <a:lnTo>
                    <a:pt x="135653" y="5025"/>
                  </a:lnTo>
                  <a:lnTo>
                    <a:pt x="45218" y="0"/>
                  </a:lnTo>
                  <a:lnTo>
                    <a:pt x="0" y="5024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 xmlns:a16="http://schemas.microsoft.com/office/drawing/2014/main" id="{80867C27-ABA9-4ECC-8B58-4B01B105F205}"/>
                </a:ext>
              </a:extLst>
            </p:cNvPr>
            <p:cNvSpPr/>
            <p:nvPr userDrawn="1"/>
          </p:nvSpPr>
          <p:spPr>
            <a:xfrm>
              <a:off x="4858378" y="1753437"/>
              <a:ext cx="678264" cy="185895"/>
            </a:xfrm>
            <a:custGeom>
              <a:avLst/>
              <a:gdLst>
                <a:gd name="connsiteX0" fmla="*/ 0 w 678264"/>
                <a:gd name="connsiteY0" fmla="*/ 175847 h 185895"/>
                <a:gd name="connsiteX1" fmla="*/ 15073 w 678264"/>
                <a:gd name="connsiteY1" fmla="*/ 60290 h 185895"/>
                <a:gd name="connsiteX2" fmla="*/ 90435 w 678264"/>
                <a:gd name="connsiteY2" fmla="*/ 5025 h 185895"/>
                <a:gd name="connsiteX3" fmla="*/ 195943 w 678264"/>
                <a:gd name="connsiteY3" fmla="*/ 35170 h 185895"/>
                <a:gd name="connsiteX4" fmla="*/ 226088 w 678264"/>
                <a:gd name="connsiteY4" fmla="*/ 100484 h 185895"/>
                <a:gd name="connsiteX5" fmla="*/ 256233 w 678264"/>
                <a:gd name="connsiteY5" fmla="*/ 40194 h 185895"/>
                <a:gd name="connsiteX6" fmla="*/ 316523 w 678264"/>
                <a:gd name="connsiteY6" fmla="*/ 0 h 185895"/>
                <a:gd name="connsiteX7" fmla="*/ 386862 w 678264"/>
                <a:gd name="connsiteY7" fmla="*/ 10049 h 185895"/>
                <a:gd name="connsiteX8" fmla="*/ 457200 w 678264"/>
                <a:gd name="connsiteY8" fmla="*/ 80387 h 185895"/>
                <a:gd name="connsiteX9" fmla="*/ 497393 w 678264"/>
                <a:gd name="connsiteY9" fmla="*/ 20097 h 185895"/>
                <a:gd name="connsiteX10" fmla="*/ 582804 w 678264"/>
                <a:gd name="connsiteY10" fmla="*/ 0 h 185895"/>
                <a:gd name="connsiteX11" fmla="*/ 653143 w 678264"/>
                <a:gd name="connsiteY11" fmla="*/ 35170 h 185895"/>
                <a:gd name="connsiteX12" fmla="*/ 678264 w 678264"/>
                <a:gd name="connsiteY12" fmla="*/ 110532 h 185895"/>
                <a:gd name="connsiteX13" fmla="*/ 678264 w 678264"/>
                <a:gd name="connsiteY13" fmla="*/ 185895 h 185895"/>
                <a:gd name="connsiteX14" fmla="*/ 0 w 678264"/>
                <a:gd name="connsiteY14" fmla="*/ 175847 h 185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8264" h="185895">
                  <a:moveTo>
                    <a:pt x="0" y="175847"/>
                  </a:moveTo>
                  <a:lnTo>
                    <a:pt x="15073" y="60290"/>
                  </a:lnTo>
                  <a:lnTo>
                    <a:pt x="90435" y="5025"/>
                  </a:lnTo>
                  <a:lnTo>
                    <a:pt x="195943" y="35170"/>
                  </a:lnTo>
                  <a:lnTo>
                    <a:pt x="226088" y="100484"/>
                  </a:lnTo>
                  <a:lnTo>
                    <a:pt x="256233" y="40194"/>
                  </a:lnTo>
                  <a:lnTo>
                    <a:pt x="316523" y="0"/>
                  </a:lnTo>
                  <a:lnTo>
                    <a:pt x="386862" y="10049"/>
                  </a:lnTo>
                  <a:lnTo>
                    <a:pt x="457200" y="80387"/>
                  </a:lnTo>
                  <a:lnTo>
                    <a:pt x="497393" y="20097"/>
                  </a:lnTo>
                  <a:lnTo>
                    <a:pt x="582804" y="0"/>
                  </a:lnTo>
                  <a:lnTo>
                    <a:pt x="653143" y="35170"/>
                  </a:lnTo>
                  <a:lnTo>
                    <a:pt x="678264" y="110532"/>
                  </a:lnTo>
                  <a:lnTo>
                    <a:pt x="678264" y="185895"/>
                  </a:lnTo>
                  <a:lnTo>
                    <a:pt x="0" y="17584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a:extLst>
                <a:ext uri="{FF2B5EF4-FFF2-40B4-BE49-F238E27FC236}">
                  <a16:creationId xmlns="" xmlns:a16="http://schemas.microsoft.com/office/drawing/2014/main" id="{26D1B8F9-BE03-4B50-AD56-FD0EC4FED632}"/>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b="22213"/>
            <a:stretch/>
          </p:blipFill>
          <p:spPr>
            <a:xfrm>
              <a:off x="4814206" y="1257561"/>
              <a:ext cx="767975" cy="746732"/>
            </a:xfrm>
            <a:prstGeom prst="rect">
              <a:avLst/>
            </a:prstGeom>
          </p:spPr>
        </p:pic>
      </p:grpSp>
    </p:spTree>
    <p:extLst>
      <p:ext uri="{BB962C8B-B14F-4D97-AF65-F5344CB8AC3E}">
        <p14:creationId xmlns:p14="http://schemas.microsoft.com/office/powerpoint/2010/main" val="2264331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5" name="TextBox 14">
            <a:extLst>
              <a:ext uri="{FF2B5EF4-FFF2-40B4-BE49-F238E27FC236}">
                <a16:creationId xmlns="" xmlns:a16="http://schemas.microsoft.com/office/drawing/2014/main" id="{08309A3B-9418-4E16-A408-35F3F972C51B}"/>
              </a:ext>
            </a:extLst>
          </p:cNvPr>
          <p:cNvSpPr txBox="1"/>
          <p:nvPr userDrawn="1"/>
        </p:nvSpPr>
        <p:spPr>
          <a:xfrm>
            <a:off x="628650" y="324192"/>
            <a:ext cx="5203796" cy="584775"/>
          </a:xfrm>
          <a:prstGeom prst="rect">
            <a:avLst/>
          </a:prstGeom>
          <a:noFill/>
        </p:spPr>
        <p:txBody>
          <a:bodyPr wrap="square" rtlCol="0">
            <a:noAutofit/>
          </a:bodyPr>
          <a:lstStyle/>
          <a:p>
            <a:r>
              <a:rPr lang="en-US" sz="3200" b="1" dirty="0">
                <a:solidFill>
                  <a:schemeClr val="accent1"/>
                </a:solidFill>
              </a:rPr>
              <a:t>Discussion</a:t>
            </a:r>
          </a:p>
        </p:txBody>
      </p:sp>
      <p:sp>
        <p:nvSpPr>
          <p:cNvPr id="20" name="Content Placeholder 2">
            <a:extLst>
              <a:ext uri="{FF2B5EF4-FFF2-40B4-BE49-F238E27FC236}">
                <a16:creationId xmlns="" xmlns:a16="http://schemas.microsoft.com/office/drawing/2014/main" id="{3FACF189-07FE-4F93-9224-25499FB9B5E9}"/>
              </a:ext>
            </a:extLst>
          </p:cNvPr>
          <p:cNvSpPr>
            <a:spLocks noGrp="1"/>
          </p:cNvSpPr>
          <p:nvPr>
            <p:ph idx="1"/>
          </p:nvPr>
        </p:nvSpPr>
        <p:spPr>
          <a:xfrm>
            <a:off x="628650" y="1892300"/>
            <a:ext cx="7886700" cy="4284663"/>
          </a:xfrm>
        </p:spPr>
        <p:txBody>
          <a:bodyPr>
            <a:noAutofit/>
          </a:bodyPr>
          <a:lstStyle>
            <a:lvl1pPr>
              <a:defRPr sz="3200" i="1"/>
            </a:lvl1pPr>
            <a:lvl2pPr>
              <a:defRPr sz="3200" i="1"/>
            </a:lvl2pPr>
            <a:lvl3pPr>
              <a:defRPr sz="3200" i="1"/>
            </a:lvl3pPr>
            <a:lvl4pPr>
              <a:defRPr sz="3200" i="1"/>
            </a:lvl4pPr>
            <a:lvl5pPr>
              <a:defRPr sz="3200" i="1"/>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 xmlns:a16="http://schemas.microsoft.com/office/drawing/2014/main" id="{36BDEE6B-2BDC-44B7-BE5E-E777FCD232CD}"/>
              </a:ext>
            </a:extLst>
          </p:cNvPr>
          <p:cNvSpPr>
            <a:spLocks noGrp="1"/>
          </p:cNvSpPr>
          <p:nvPr>
            <p:ph type="sldNum" sz="quarter" idx="11"/>
          </p:nvPr>
        </p:nvSpPr>
        <p:spPr/>
        <p:txBody>
          <a:bodyPr/>
          <a:lstStyle/>
          <a:p>
            <a:fld id="{F8E5FEAE-2393-4031-B909-DB31E3BE2612}" type="slidenum">
              <a:rPr lang="en-US" smtClean="0"/>
              <a:pPr/>
              <a:t>‹#›</a:t>
            </a:fld>
            <a:endParaRPr lang="en-US" dirty="0"/>
          </a:p>
        </p:txBody>
      </p:sp>
      <p:grpSp>
        <p:nvGrpSpPr>
          <p:cNvPr id="26" name="Group 25">
            <a:extLst>
              <a:ext uri="{FF2B5EF4-FFF2-40B4-BE49-F238E27FC236}">
                <a16:creationId xmlns="" xmlns:a16="http://schemas.microsoft.com/office/drawing/2014/main" id="{5671CAE1-DC97-498B-8A5D-93F8ACE35F48}"/>
              </a:ext>
            </a:extLst>
          </p:cNvPr>
          <p:cNvGrpSpPr/>
          <p:nvPr userDrawn="1"/>
        </p:nvGrpSpPr>
        <p:grpSpPr>
          <a:xfrm>
            <a:off x="7850400" y="344740"/>
            <a:ext cx="598885" cy="654020"/>
            <a:chOff x="7301007" y="2083489"/>
            <a:chExt cx="708761" cy="774011"/>
          </a:xfrm>
        </p:grpSpPr>
        <p:sp>
          <p:nvSpPr>
            <p:cNvPr id="27" name="Freeform: Shape 26">
              <a:extLst>
                <a:ext uri="{FF2B5EF4-FFF2-40B4-BE49-F238E27FC236}">
                  <a16:creationId xmlns="" xmlns:a16="http://schemas.microsoft.com/office/drawing/2014/main" id="{414DA446-2462-4672-A709-BF3851E1A6B4}"/>
                </a:ext>
              </a:extLst>
            </p:cNvPr>
            <p:cNvSpPr/>
            <p:nvPr userDrawn="1"/>
          </p:nvSpPr>
          <p:spPr>
            <a:xfrm>
              <a:off x="7324121" y="2265928"/>
              <a:ext cx="504035" cy="526337"/>
            </a:xfrm>
            <a:custGeom>
              <a:avLst/>
              <a:gdLst>
                <a:gd name="connsiteX0" fmla="*/ 84749 w 504035"/>
                <a:gd name="connsiteY0" fmla="*/ 374681 h 526337"/>
                <a:gd name="connsiteX1" fmla="*/ 22302 w 504035"/>
                <a:gd name="connsiteY1" fmla="*/ 356839 h 526337"/>
                <a:gd name="connsiteX2" fmla="*/ 0 w 504035"/>
                <a:gd name="connsiteY2" fmla="*/ 316694 h 526337"/>
                <a:gd name="connsiteX3" fmla="*/ 8921 w 504035"/>
                <a:gd name="connsiteY3" fmla="*/ 26763 h 526337"/>
                <a:gd name="connsiteX4" fmla="*/ 71368 w 504035"/>
                <a:gd name="connsiteY4" fmla="*/ 0 h 526337"/>
                <a:gd name="connsiteX5" fmla="*/ 459430 w 504035"/>
                <a:gd name="connsiteY5" fmla="*/ 4460 h 526337"/>
                <a:gd name="connsiteX6" fmla="*/ 504035 w 504035"/>
                <a:gd name="connsiteY6" fmla="*/ 71368 h 526337"/>
                <a:gd name="connsiteX7" fmla="*/ 499575 w 504035"/>
                <a:gd name="connsiteY7" fmla="*/ 343457 h 526337"/>
                <a:gd name="connsiteX8" fmla="*/ 446049 w 504035"/>
                <a:gd name="connsiteY8" fmla="*/ 379141 h 526337"/>
                <a:gd name="connsiteX9" fmla="*/ 258708 w 504035"/>
                <a:gd name="connsiteY9" fmla="*/ 370220 h 526337"/>
                <a:gd name="connsiteX10" fmla="*/ 93670 w 504035"/>
                <a:gd name="connsiteY10" fmla="*/ 526337 h 526337"/>
                <a:gd name="connsiteX11" fmla="*/ 84749 w 504035"/>
                <a:gd name="connsiteY11" fmla="*/ 374681 h 52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035" h="526337">
                  <a:moveTo>
                    <a:pt x="84749" y="374681"/>
                  </a:moveTo>
                  <a:lnTo>
                    <a:pt x="22302" y="356839"/>
                  </a:lnTo>
                  <a:lnTo>
                    <a:pt x="0" y="316694"/>
                  </a:lnTo>
                  <a:lnTo>
                    <a:pt x="8921" y="26763"/>
                  </a:lnTo>
                  <a:lnTo>
                    <a:pt x="71368" y="0"/>
                  </a:lnTo>
                  <a:lnTo>
                    <a:pt x="459430" y="4460"/>
                  </a:lnTo>
                  <a:lnTo>
                    <a:pt x="504035" y="71368"/>
                  </a:lnTo>
                  <a:cubicBezTo>
                    <a:pt x="502548" y="162064"/>
                    <a:pt x="501062" y="252761"/>
                    <a:pt x="499575" y="343457"/>
                  </a:cubicBezTo>
                  <a:lnTo>
                    <a:pt x="446049" y="379141"/>
                  </a:lnTo>
                  <a:lnTo>
                    <a:pt x="258708" y="370220"/>
                  </a:lnTo>
                  <a:lnTo>
                    <a:pt x="93670" y="526337"/>
                  </a:lnTo>
                  <a:lnTo>
                    <a:pt x="84749" y="3746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 xmlns:a16="http://schemas.microsoft.com/office/drawing/2014/main" id="{351E551B-FC3E-40AE-A3B6-46B89600DCBF}"/>
                </a:ext>
              </a:extLst>
            </p:cNvPr>
            <p:cNvSpPr/>
            <p:nvPr userDrawn="1"/>
          </p:nvSpPr>
          <p:spPr>
            <a:xfrm>
              <a:off x="7484699" y="2100890"/>
              <a:ext cx="504035" cy="383602"/>
            </a:xfrm>
            <a:custGeom>
              <a:avLst/>
              <a:gdLst>
                <a:gd name="connsiteX0" fmla="*/ 4460 w 504035"/>
                <a:gd name="connsiteY0" fmla="*/ 165038 h 401444"/>
                <a:gd name="connsiteX1" fmla="*/ 0 w 504035"/>
                <a:gd name="connsiteY1" fmla="*/ 40144 h 401444"/>
                <a:gd name="connsiteX2" fmla="*/ 53525 w 504035"/>
                <a:gd name="connsiteY2" fmla="*/ 0 h 401444"/>
                <a:gd name="connsiteX3" fmla="*/ 454969 w 504035"/>
                <a:gd name="connsiteY3" fmla="*/ 13381 h 401444"/>
                <a:gd name="connsiteX4" fmla="*/ 504035 w 504035"/>
                <a:gd name="connsiteY4" fmla="*/ 71368 h 401444"/>
                <a:gd name="connsiteX5" fmla="*/ 495114 w 504035"/>
                <a:gd name="connsiteY5" fmla="*/ 343457 h 401444"/>
                <a:gd name="connsiteX6" fmla="*/ 432667 w 504035"/>
                <a:gd name="connsiteY6" fmla="*/ 401444 h 401444"/>
                <a:gd name="connsiteX7" fmla="*/ 437127 w 504035"/>
                <a:gd name="connsiteY7" fmla="*/ 379141 h 401444"/>
                <a:gd name="connsiteX8" fmla="*/ 334536 w 504035"/>
                <a:gd name="connsiteY8" fmla="*/ 383602 h 401444"/>
                <a:gd name="connsiteX9" fmla="*/ 347918 w 504035"/>
                <a:gd name="connsiteY9" fmla="*/ 209643 h 401444"/>
                <a:gd name="connsiteX10" fmla="*/ 298852 w 504035"/>
                <a:gd name="connsiteY10" fmla="*/ 169498 h 401444"/>
                <a:gd name="connsiteX11" fmla="*/ 4460 w 504035"/>
                <a:gd name="connsiteY11" fmla="*/ 165038 h 401444"/>
                <a:gd name="connsiteX0" fmla="*/ 4460 w 554587"/>
                <a:gd name="connsiteY0" fmla="*/ 165038 h 406524"/>
                <a:gd name="connsiteX1" fmla="*/ 0 w 554587"/>
                <a:gd name="connsiteY1" fmla="*/ 40144 h 406524"/>
                <a:gd name="connsiteX2" fmla="*/ 53525 w 554587"/>
                <a:gd name="connsiteY2" fmla="*/ 0 h 406524"/>
                <a:gd name="connsiteX3" fmla="*/ 454969 w 554587"/>
                <a:gd name="connsiteY3" fmla="*/ 13381 h 406524"/>
                <a:gd name="connsiteX4" fmla="*/ 504035 w 554587"/>
                <a:gd name="connsiteY4" fmla="*/ 71368 h 406524"/>
                <a:gd name="connsiteX5" fmla="*/ 495114 w 554587"/>
                <a:gd name="connsiteY5" fmla="*/ 343457 h 406524"/>
                <a:gd name="connsiteX6" fmla="*/ 554587 w 554587"/>
                <a:gd name="connsiteY6" fmla="*/ 406524 h 406524"/>
                <a:gd name="connsiteX7" fmla="*/ 437127 w 554587"/>
                <a:gd name="connsiteY7" fmla="*/ 379141 h 406524"/>
                <a:gd name="connsiteX8" fmla="*/ 334536 w 554587"/>
                <a:gd name="connsiteY8" fmla="*/ 383602 h 406524"/>
                <a:gd name="connsiteX9" fmla="*/ 347918 w 554587"/>
                <a:gd name="connsiteY9" fmla="*/ 209643 h 406524"/>
                <a:gd name="connsiteX10" fmla="*/ 298852 w 554587"/>
                <a:gd name="connsiteY10" fmla="*/ 169498 h 406524"/>
                <a:gd name="connsiteX11" fmla="*/ 4460 w 554587"/>
                <a:gd name="connsiteY11" fmla="*/ 165038 h 406524"/>
                <a:gd name="connsiteX0" fmla="*/ 4460 w 504035"/>
                <a:gd name="connsiteY0" fmla="*/ 165038 h 383602"/>
                <a:gd name="connsiteX1" fmla="*/ 0 w 504035"/>
                <a:gd name="connsiteY1" fmla="*/ 40144 h 383602"/>
                <a:gd name="connsiteX2" fmla="*/ 53525 w 504035"/>
                <a:gd name="connsiteY2" fmla="*/ 0 h 383602"/>
                <a:gd name="connsiteX3" fmla="*/ 454969 w 504035"/>
                <a:gd name="connsiteY3" fmla="*/ 13381 h 383602"/>
                <a:gd name="connsiteX4" fmla="*/ 504035 w 504035"/>
                <a:gd name="connsiteY4" fmla="*/ 71368 h 383602"/>
                <a:gd name="connsiteX5" fmla="*/ 495114 w 504035"/>
                <a:gd name="connsiteY5" fmla="*/ 343457 h 383602"/>
                <a:gd name="connsiteX6" fmla="*/ 478387 w 504035"/>
                <a:gd name="connsiteY6" fmla="*/ 376044 h 383602"/>
                <a:gd name="connsiteX7" fmla="*/ 437127 w 504035"/>
                <a:gd name="connsiteY7" fmla="*/ 379141 h 383602"/>
                <a:gd name="connsiteX8" fmla="*/ 334536 w 504035"/>
                <a:gd name="connsiteY8" fmla="*/ 383602 h 383602"/>
                <a:gd name="connsiteX9" fmla="*/ 347918 w 504035"/>
                <a:gd name="connsiteY9" fmla="*/ 209643 h 383602"/>
                <a:gd name="connsiteX10" fmla="*/ 298852 w 504035"/>
                <a:gd name="connsiteY10" fmla="*/ 169498 h 383602"/>
                <a:gd name="connsiteX11" fmla="*/ 4460 w 504035"/>
                <a:gd name="connsiteY11" fmla="*/ 165038 h 38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035" h="383602">
                  <a:moveTo>
                    <a:pt x="4460" y="165038"/>
                  </a:moveTo>
                  <a:lnTo>
                    <a:pt x="0" y="40144"/>
                  </a:lnTo>
                  <a:lnTo>
                    <a:pt x="53525" y="0"/>
                  </a:lnTo>
                  <a:lnTo>
                    <a:pt x="454969" y="13381"/>
                  </a:lnTo>
                  <a:lnTo>
                    <a:pt x="504035" y="71368"/>
                  </a:lnTo>
                  <a:lnTo>
                    <a:pt x="495114" y="343457"/>
                  </a:lnTo>
                  <a:lnTo>
                    <a:pt x="478387" y="376044"/>
                  </a:lnTo>
                  <a:lnTo>
                    <a:pt x="437127" y="379141"/>
                  </a:lnTo>
                  <a:lnTo>
                    <a:pt x="334536" y="383602"/>
                  </a:lnTo>
                  <a:lnTo>
                    <a:pt x="347918" y="209643"/>
                  </a:lnTo>
                  <a:lnTo>
                    <a:pt x="298852" y="169498"/>
                  </a:lnTo>
                  <a:lnTo>
                    <a:pt x="4460" y="16503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 xmlns:a16="http://schemas.microsoft.com/office/drawing/2014/main" id="{506E3B88-7DC8-4B8D-98AB-F2DD4470C956}"/>
                </a:ext>
              </a:extLst>
            </p:cNvPr>
            <p:cNvSpPr/>
            <p:nvPr userDrawn="1"/>
          </p:nvSpPr>
          <p:spPr>
            <a:xfrm>
              <a:off x="7421992" y="2416152"/>
              <a:ext cx="68340" cy="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 xmlns:a16="http://schemas.microsoft.com/office/drawing/2014/main" id="{55D4CCA8-C244-43DF-8458-CA2F20D31A98}"/>
                </a:ext>
              </a:extLst>
            </p:cNvPr>
            <p:cNvSpPr/>
            <p:nvPr userDrawn="1"/>
          </p:nvSpPr>
          <p:spPr>
            <a:xfrm>
              <a:off x="7545305" y="2416152"/>
              <a:ext cx="68340" cy="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 xmlns:a16="http://schemas.microsoft.com/office/drawing/2014/main" id="{51CF226A-296E-427D-9654-15D9A6B01E7C}"/>
                </a:ext>
              </a:extLst>
            </p:cNvPr>
            <p:cNvSpPr/>
            <p:nvPr userDrawn="1"/>
          </p:nvSpPr>
          <p:spPr>
            <a:xfrm>
              <a:off x="7668376" y="2416152"/>
              <a:ext cx="68340" cy="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phic 31">
              <a:extLst>
                <a:ext uri="{FF2B5EF4-FFF2-40B4-BE49-F238E27FC236}">
                  <a16:creationId xmlns="" xmlns:a16="http://schemas.microsoft.com/office/drawing/2014/main" id="{6EFAAEB8-BCA8-4AA6-B0E1-AABEE50F1AEB}"/>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b="16275"/>
            <a:stretch/>
          </p:blipFill>
          <p:spPr>
            <a:xfrm>
              <a:off x="7301007" y="2083489"/>
              <a:ext cx="708761" cy="774011"/>
            </a:xfrm>
            <a:prstGeom prst="rect">
              <a:avLst/>
            </a:prstGeom>
          </p:spPr>
        </p:pic>
      </p:grpSp>
    </p:spTree>
    <p:extLst>
      <p:ext uri="{BB962C8B-B14F-4D97-AF65-F5344CB8AC3E}">
        <p14:creationId xmlns:p14="http://schemas.microsoft.com/office/powerpoint/2010/main" val="853490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6CCE0C8D-0C2C-4D1C-80D1-AC4C2D853C32}"/>
              </a:ext>
            </a:extLst>
          </p:cNvPr>
          <p:cNvSpPr>
            <a:spLocks noGrp="1"/>
          </p:cNvSpPr>
          <p:nvPr>
            <p:ph type="body" sz="quarter" idx="10" hasCustomPrompt="1"/>
          </p:nvPr>
        </p:nvSpPr>
        <p:spPr>
          <a:xfrm>
            <a:off x="628650" y="1022292"/>
            <a:ext cx="7886700" cy="520700"/>
          </a:xfrm>
        </p:spPr>
        <p:txBody>
          <a:bodyPr/>
          <a:lstStyle>
            <a:lvl1pPr marL="0" indent="0">
              <a:buNone/>
              <a:defRPr b="1">
                <a:solidFill>
                  <a:schemeClr val="accent6">
                    <a:lumMod val="75000"/>
                  </a:schemeClr>
                </a:solidFill>
                <a:latin typeface="+mj-lt"/>
                <a:ea typeface="Zilla Slab" pitchFamily="2" charset="0"/>
              </a:defRPr>
            </a:lvl1pPr>
          </a:lstStyle>
          <a:p>
            <a:pPr lvl="0"/>
            <a:r>
              <a:rPr lang="en-US" dirty="0"/>
              <a:t>Write down the class’ ideas…</a:t>
            </a:r>
          </a:p>
        </p:txBody>
      </p:sp>
      <p:sp>
        <p:nvSpPr>
          <p:cNvPr id="4" name="Slide Number Placeholder 3">
            <a:extLst>
              <a:ext uri="{FF2B5EF4-FFF2-40B4-BE49-F238E27FC236}">
                <a16:creationId xmlns="" xmlns:a16="http://schemas.microsoft.com/office/drawing/2014/main" id="{36BDEE6B-2BDC-44B7-BE5E-E777FCD232CD}"/>
              </a:ext>
            </a:extLst>
          </p:cNvPr>
          <p:cNvSpPr>
            <a:spLocks noGrp="1"/>
          </p:cNvSpPr>
          <p:nvPr>
            <p:ph type="sldNum" sz="quarter" idx="11"/>
          </p:nvPr>
        </p:nvSpPr>
        <p:spPr/>
        <p:txBody>
          <a:bodyPr/>
          <a:lstStyle/>
          <a:p>
            <a:fld id="{F8E5FEAE-2393-4031-B909-DB31E3BE2612}" type="slidenum">
              <a:rPr lang="en-US" smtClean="0"/>
              <a:pPr/>
              <a:t>‹#›</a:t>
            </a:fld>
            <a:endParaRPr lang="en-US" dirty="0"/>
          </a:p>
        </p:txBody>
      </p:sp>
      <p:sp>
        <p:nvSpPr>
          <p:cNvPr id="15" name="TextBox 14">
            <a:extLst>
              <a:ext uri="{FF2B5EF4-FFF2-40B4-BE49-F238E27FC236}">
                <a16:creationId xmlns="" xmlns:a16="http://schemas.microsoft.com/office/drawing/2014/main" id="{08309A3B-9418-4E16-A408-35F3F972C51B}"/>
              </a:ext>
            </a:extLst>
          </p:cNvPr>
          <p:cNvSpPr txBox="1"/>
          <p:nvPr userDrawn="1"/>
        </p:nvSpPr>
        <p:spPr>
          <a:xfrm>
            <a:off x="628650" y="324192"/>
            <a:ext cx="5203796" cy="584775"/>
          </a:xfrm>
          <a:prstGeom prst="rect">
            <a:avLst/>
          </a:prstGeom>
          <a:noFill/>
        </p:spPr>
        <p:txBody>
          <a:bodyPr wrap="square" rtlCol="0">
            <a:noAutofit/>
          </a:bodyPr>
          <a:lstStyle/>
          <a:p>
            <a:r>
              <a:rPr lang="en-US" sz="3200" b="1" dirty="0">
                <a:solidFill>
                  <a:schemeClr val="accent1"/>
                </a:solidFill>
              </a:rPr>
              <a:t>Brainstorming</a:t>
            </a:r>
          </a:p>
        </p:txBody>
      </p:sp>
      <p:sp>
        <p:nvSpPr>
          <p:cNvPr id="14" name="Content Placeholder 2">
            <a:extLst>
              <a:ext uri="{FF2B5EF4-FFF2-40B4-BE49-F238E27FC236}">
                <a16:creationId xmlns="" xmlns:a16="http://schemas.microsoft.com/office/drawing/2014/main" id="{E3003143-E27D-4707-85B5-97558C5A2582}"/>
              </a:ext>
            </a:extLst>
          </p:cNvPr>
          <p:cNvSpPr>
            <a:spLocks noGrp="1"/>
          </p:cNvSpPr>
          <p:nvPr>
            <p:ph idx="1"/>
          </p:nvPr>
        </p:nvSpPr>
        <p:spPr>
          <a:xfrm>
            <a:off x="628650" y="1892300"/>
            <a:ext cx="7886700" cy="4284663"/>
          </a:xfrm>
        </p:spPr>
        <p:txBody>
          <a:bodyPr>
            <a:noAutofit/>
          </a:bodyPr>
          <a:lstStyle>
            <a:lvl1pPr>
              <a:defRPr sz="3200" i="1"/>
            </a:lvl1pPr>
            <a:lvl2pPr>
              <a:defRPr sz="3200" i="1"/>
            </a:lvl2pPr>
            <a:lvl3pPr>
              <a:defRPr sz="3200" i="1"/>
            </a:lvl3pPr>
            <a:lvl4pPr>
              <a:defRPr sz="3200" i="1"/>
            </a:lvl4pPr>
            <a:lvl5pPr>
              <a:defRPr sz="3200" i="1"/>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a:extLst>
              <a:ext uri="{FF2B5EF4-FFF2-40B4-BE49-F238E27FC236}">
                <a16:creationId xmlns="" xmlns:a16="http://schemas.microsoft.com/office/drawing/2014/main" id="{9B844B62-0814-4D58-AAAF-FC9855901BA9}"/>
              </a:ext>
            </a:extLst>
          </p:cNvPr>
          <p:cNvGrpSpPr/>
          <p:nvPr userDrawn="1"/>
        </p:nvGrpSpPr>
        <p:grpSpPr>
          <a:xfrm>
            <a:off x="7960659" y="360273"/>
            <a:ext cx="409650" cy="683214"/>
            <a:chOff x="6081227" y="276076"/>
            <a:chExt cx="318540" cy="531261"/>
          </a:xfrm>
        </p:grpSpPr>
        <p:cxnSp>
          <p:nvCxnSpPr>
            <p:cNvPr id="3" name="Straight Connector 2">
              <a:extLst>
                <a:ext uri="{FF2B5EF4-FFF2-40B4-BE49-F238E27FC236}">
                  <a16:creationId xmlns="" xmlns:a16="http://schemas.microsoft.com/office/drawing/2014/main" id="{C942379C-5E2E-4F34-87D9-FF61B6CA81C7}"/>
                </a:ext>
              </a:extLst>
            </p:cNvPr>
            <p:cNvCxnSpPr/>
            <p:nvPr userDrawn="1"/>
          </p:nvCxnSpPr>
          <p:spPr>
            <a:xfrm flipV="1">
              <a:off x="6126480" y="610529"/>
              <a:ext cx="116378" cy="196808"/>
            </a:xfrm>
            <a:prstGeom prst="line">
              <a:avLst/>
            </a:prstGeom>
            <a:ln w="381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7F7CEBB3-F709-4407-AAF8-D7FD71F49076}"/>
                </a:ext>
              </a:extLst>
            </p:cNvPr>
            <p:cNvCxnSpPr>
              <a:cxnSpLocks/>
            </p:cNvCxnSpPr>
            <p:nvPr userDrawn="1"/>
          </p:nvCxnSpPr>
          <p:spPr>
            <a:xfrm flipH="1" flipV="1">
              <a:off x="6240497" y="610529"/>
              <a:ext cx="116378" cy="196808"/>
            </a:xfrm>
            <a:prstGeom prst="line">
              <a:avLst/>
            </a:prstGeom>
            <a:ln w="381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BBB255E4-EC59-4AB8-BB1E-29DB06DBD0BD}"/>
                </a:ext>
              </a:extLst>
            </p:cNvPr>
            <p:cNvCxnSpPr/>
            <p:nvPr userDrawn="1"/>
          </p:nvCxnSpPr>
          <p:spPr>
            <a:xfrm>
              <a:off x="6081227" y="610529"/>
              <a:ext cx="318540" cy="0"/>
            </a:xfrm>
            <a:prstGeom prst="line">
              <a:avLst/>
            </a:prstGeom>
            <a:ln w="381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 xmlns:a16="http://schemas.microsoft.com/office/drawing/2014/main" id="{08A2D6AE-9907-4955-9662-CEC884CDB29C}"/>
                </a:ext>
              </a:extLst>
            </p:cNvPr>
            <p:cNvSpPr/>
            <p:nvPr userDrawn="1"/>
          </p:nvSpPr>
          <p:spPr>
            <a:xfrm>
              <a:off x="6101603" y="344500"/>
              <a:ext cx="275648" cy="2650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 xmlns:a16="http://schemas.microsoft.com/office/drawing/2014/main" id="{A9640FB8-BBA0-435F-9AA8-C773B823ACED}"/>
                </a:ext>
              </a:extLst>
            </p:cNvPr>
            <p:cNvSpPr/>
            <p:nvPr userDrawn="1"/>
          </p:nvSpPr>
          <p:spPr>
            <a:xfrm>
              <a:off x="6101603" y="276076"/>
              <a:ext cx="275648" cy="814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 xmlns:a16="http://schemas.microsoft.com/office/drawing/2014/main" id="{A19A595E-A21F-4887-B3CA-779BC86968E7}"/>
                </a:ext>
              </a:extLst>
            </p:cNvPr>
            <p:cNvSpPr/>
            <p:nvPr userDrawn="1"/>
          </p:nvSpPr>
          <p:spPr>
            <a:xfrm>
              <a:off x="6101603" y="276076"/>
              <a:ext cx="275648" cy="333438"/>
            </a:xfrm>
            <a:prstGeom prst="roundRect">
              <a:avLst>
                <a:gd name="adj" fmla="val 7701"/>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 xmlns:a16="http://schemas.microsoft.com/office/drawing/2014/main" id="{8E12EAF8-88AA-4055-9586-0BD29079BE4E}"/>
                </a:ext>
              </a:extLst>
            </p:cNvPr>
            <p:cNvCxnSpPr>
              <a:cxnSpLocks/>
            </p:cNvCxnSpPr>
            <p:nvPr userDrawn="1"/>
          </p:nvCxnSpPr>
          <p:spPr>
            <a:xfrm>
              <a:off x="6101603" y="357550"/>
              <a:ext cx="275648" cy="0"/>
            </a:xfrm>
            <a:prstGeom prst="line">
              <a:avLst/>
            </a:prstGeom>
            <a:ln w="381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30637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TextBox 14">
            <a:extLst>
              <a:ext uri="{FF2B5EF4-FFF2-40B4-BE49-F238E27FC236}">
                <a16:creationId xmlns="" xmlns:a16="http://schemas.microsoft.com/office/drawing/2014/main" id="{08309A3B-9418-4E16-A408-35F3F972C51B}"/>
              </a:ext>
            </a:extLst>
          </p:cNvPr>
          <p:cNvSpPr txBox="1"/>
          <p:nvPr userDrawn="1"/>
        </p:nvSpPr>
        <p:spPr>
          <a:xfrm>
            <a:off x="628650" y="324192"/>
            <a:ext cx="5203796" cy="584775"/>
          </a:xfrm>
          <a:prstGeom prst="rect">
            <a:avLst/>
          </a:prstGeom>
          <a:noFill/>
        </p:spPr>
        <p:txBody>
          <a:bodyPr wrap="square" rtlCol="0">
            <a:noAutofit/>
          </a:bodyPr>
          <a:lstStyle/>
          <a:p>
            <a:r>
              <a:rPr lang="en-US" sz="3200" b="1" dirty="0">
                <a:solidFill>
                  <a:schemeClr val="accent1"/>
                </a:solidFill>
              </a:rPr>
              <a:t>Quick Review</a:t>
            </a:r>
          </a:p>
        </p:txBody>
      </p:sp>
      <p:sp>
        <p:nvSpPr>
          <p:cNvPr id="20" name="Content Placeholder 2">
            <a:extLst>
              <a:ext uri="{FF2B5EF4-FFF2-40B4-BE49-F238E27FC236}">
                <a16:creationId xmlns="" xmlns:a16="http://schemas.microsoft.com/office/drawing/2014/main" id="{3FACF189-07FE-4F93-9224-25499FB9B5E9}"/>
              </a:ext>
            </a:extLst>
          </p:cNvPr>
          <p:cNvSpPr>
            <a:spLocks noGrp="1"/>
          </p:cNvSpPr>
          <p:nvPr>
            <p:ph idx="1"/>
          </p:nvPr>
        </p:nvSpPr>
        <p:spPr>
          <a:xfrm>
            <a:off x="628650" y="1892300"/>
            <a:ext cx="7886700" cy="4284663"/>
          </a:xfrm>
        </p:spPr>
        <p:txBody>
          <a:bodyPr>
            <a:noAutofit/>
          </a:bodyPr>
          <a:lstStyle>
            <a:lvl1pPr>
              <a:defRPr sz="3200" i="1"/>
            </a:lvl1pPr>
            <a:lvl2pPr>
              <a:defRPr sz="3200" i="1"/>
            </a:lvl2pPr>
            <a:lvl3pPr>
              <a:defRPr sz="3200" i="1"/>
            </a:lvl3pPr>
            <a:lvl4pPr>
              <a:defRPr sz="3200" i="1"/>
            </a:lvl4pPr>
            <a:lvl5pPr>
              <a:defRPr sz="3200" i="1"/>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 xmlns:a16="http://schemas.microsoft.com/office/drawing/2014/main" id="{36BDEE6B-2BDC-44B7-BE5E-E777FCD232CD}"/>
              </a:ext>
            </a:extLst>
          </p:cNvPr>
          <p:cNvSpPr>
            <a:spLocks noGrp="1"/>
          </p:cNvSpPr>
          <p:nvPr>
            <p:ph type="sldNum" sz="quarter" idx="11"/>
          </p:nvPr>
        </p:nvSpPr>
        <p:spPr/>
        <p:txBody>
          <a:bodyPr/>
          <a:lstStyle/>
          <a:p>
            <a:fld id="{F8E5FEAE-2393-4031-B909-DB31E3BE2612}" type="slidenum">
              <a:rPr lang="en-US" smtClean="0"/>
              <a:pPr/>
              <a:t>‹#›</a:t>
            </a:fld>
            <a:endParaRPr lang="en-US" dirty="0"/>
          </a:p>
        </p:txBody>
      </p:sp>
      <p:grpSp>
        <p:nvGrpSpPr>
          <p:cNvPr id="9" name="Group 8">
            <a:extLst>
              <a:ext uri="{FF2B5EF4-FFF2-40B4-BE49-F238E27FC236}">
                <a16:creationId xmlns="" xmlns:a16="http://schemas.microsoft.com/office/drawing/2014/main" id="{9B850D07-3C42-4600-9A7F-CBC5A3CDEEF0}"/>
              </a:ext>
            </a:extLst>
          </p:cNvPr>
          <p:cNvGrpSpPr/>
          <p:nvPr userDrawn="1"/>
        </p:nvGrpSpPr>
        <p:grpSpPr>
          <a:xfrm>
            <a:off x="7749270" y="227324"/>
            <a:ext cx="823093" cy="797016"/>
            <a:chOff x="6550372" y="76437"/>
            <a:chExt cx="952500" cy="922323"/>
          </a:xfrm>
        </p:grpSpPr>
        <p:pic>
          <p:nvPicPr>
            <p:cNvPr id="11" name="Graphic 10">
              <a:extLst>
                <a:ext uri="{FF2B5EF4-FFF2-40B4-BE49-F238E27FC236}">
                  <a16:creationId xmlns="" xmlns:a16="http://schemas.microsoft.com/office/drawing/2014/main" id="{E217F8FB-E8BA-438C-B652-A9504C6B13C4}"/>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b="22535"/>
            <a:stretch/>
          </p:blipFill>
          <p:spPr>
            <a:xfrm>
              <a:off x="6550372" y="76437"/>
              <a:ext cx="952500" cy="922323"/>
            </a:xfrm>
            <a:prstGeom prst="rect">
              <a:avLst/>
            </a:prstGeom>
          </p:spPr>
        </p:pic>
        <p:sp>
          <p:nvSpPr>
            <p:cNvPr id="12" name="Oval 11">
              <a:extLst>
                <a:ext uri="{FF2B5EF4-FFF2-40B4-BE49-F238E27FC236}">
                  <a16:creationId xmlns="" xmlns:a16="http://schemas.microsoft.com/office/drawing/2014/main" id="{7AD7AC5B-CC24-441F-A807-B7F761CADB22}"/>
                </a:ext>
              </a:extLst>
            </p:cNvPr>
            <p:cNvSpPr/>
            <p:nvPr userDrawn="1"/>
          </p:nvSpPr>
          <p:spPr>
            <a:xfrm>
              <a:off x="6966384" y="766824"/>
              <a:ext cx="120529" cy="120529"/>
            </a:xfrm>
            <a:prstGeom prst="ellipse">
              <a:avLst/>
            </a:prstGeom>
            <a:solidFill>
              <a:schemeClr val="accent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73118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5" name="TextBox 14">
            <a:extLst>
              <a:ext uri="{FF2B5EF4-FFF2-40B4-BE49-F238E27FC236}">
                <a16:creationId xmlns="" xmlns:a16="http://schemas.microsoft.com/office/drawing/2014/main" id="{08309A3B-9418-4E16-A408-35F3F972C51B}"/>
              </a:ext>
            </a:extLst>
          </p:cNvPr>
          <p:cNvSpPr txBox="1"/>
          <p:nvPr userDrawn="1"/>
        </p:nvSpPr>
        <p:spPr>
          <a:xfrm>
            <a:off x="628650" y="324192"/>
            <a:ext cx="5203796" cy="584775"/>
          </a:xfrm>
          <a:prstGeom prst="rect">
            <a:avLst/>
          </a:prstGeom>
          <a:noFill/>
        </p:spPr>
        <p:txBody>
          <a:bodyPr wrap="square" rtlCol="0">
            <a:noAutofit/>
          </a:bodyPr>
          <a:lstStyle/>
          <a:p>
            <a:r>
              <a:rPr lang="en-US" sz="3200" b="1" dirty="0">
                <a:solidFill>
                  <a:schemeClr val="accent1"/>
                </a:solidFill>
              </a:rPr>
              <a:t>Quick Review</a:t>
            </a:r>
          </a:p>
        </p:txBody>
      </p:sp>
      <p:sp>
        <p:nvSpPr>
          <p:cNvPr id="4" name="Slide Number Placeholder 3">
            <a:extLst>
              <a:ext uri="{FF2B5EF4-FFF2-40B4-BE49-F238E27FC236}">
                <a16:creationId xmlns="" xmlns:a16="http://schemas.microsoft.com/office/drawing/2014/main" id="{36BDEE6B-2BDC-44B7-BE5E-E777FCD232CD}"/>
              </a:ext>
            </a:extLst>
          </p:cNvPr>
          <p:cNvSpPr>
            <a:spLocks noGrp="1"/>
          </p:cNvSpPr>
          <p:nvPr>
            <p:ph type="sldNum" sz="quarter" idx="11"/>
          </p:nvPr>
        </p:nvSpPr>
        <p:spPr/>
        <p:txBody>
          <a:bodyPr/>
          <a:lstStyle/>
          <a:p>
            <a:fld id="{F8E5FEAE-2393-4031-B909-DB31E3BE2612}" type="slidenum">
              <a:rPr lang="en-US" smtClean="0"/>
              <a:pPr/>
              <a:t>‹#›</a:t>
            </a:fld>
            <a:endParaRPr lang="en-US" dirty="0"/>
          </a:p>
        </p:txBody>
      </p:sp>
      <p:grpSp>
        <p:nvGrpSpPr>
          <p:cNvPr id="8" name="Group 7">
            <a:extLst>
              <a:ext uri="{FF2B5EF4-FFF2-40B4-BE49-F238E27FC236}">
                <a16:creationId xmlns="" xmlns:a16="http://schemas.microsoft.com/office/drawing/2014/main" id="{9921DC1C-C809-40FE-BA9C-386E3DB27134}"/>
              </a:ext>
            </a:extLst>
          </p:cNvPr>
          <p:cNvGrpSpPr/>
          <p:nvPr userDrawn="1"/>
        </p:nvGrpSpPr>
        <p:grpSpPr>
          <a:xfrm>
            <a:off x="7749270" y="227324"/>
            <a:ext cx="823093" cy="797016"/>
            <a:chOff x="6550372" y="76437"/>
            <a:chExt cx="952500" cy="922323"/>
          </a:xfrm>
        </p:grpSpPr>
        <p:pic>
          <p:nvPicPr>
            <p:cNvPr id="6" name="Graphic 5">
              <a:extLst>
                <a:ext uri="{FF2B5EF4-FFF2-40B4-BE49-F238E27FC236}">
                  <a16:creationId xmlns="" xmlns:a16="http://schemas.microsoft.com/office/drawing/2014/main" id="{52A0A4ED-CD33-4C1C-9672-FCD428E355F4}"/>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b="22535"/>
            <a:stretch/>
          </p:blipFill>
          <p:spPr>
            <a:xfrm>
              <a:off x="6550372" y="76437"/>
              <a:ext cx="952500" cy="922323"/>
            </a:xfrm>
            <a:prstGeom prst="rect">
              <a:avLst/>
            </a:prstGeom>
          </p:spPr>
        </p:pic>
        <p:sp>
          <p:nvSpPr>
            <p:cNvPr id="7" name="Oval 6">
              <a:extLst>
                <a:ext uri="{FF2B5EF4-FFF2-40B4-BE49-F238E27FC236}">
                  <a16:creationId xmlns="" xmlns:a16="http://schemas.microsoft.com/office/drawing/2014/main" id="{814DC471-6507-4EE7-BFB9-BE6961A80DB6}"/>
                </a:ext>
              </a:extLst>
            </p:cNvPr>
            <p:cNvSpPr/>
            <p:nvPr userDrawn="1"/>
          </p:nvSpPr>
          <p:spPr>
            <a:xfrm>
              <a:off x="6966384" y="766824"/>
              <a:ext cx="120529" cy="120529"/>
            </a:xfrm>
            <a:prstGeom prst="ellipse">
              <a:avLst/>
            </a:prstGeom>
            <a:solidFill>
              <a:schemeClr val="accent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Content Placeholder 2">
            <a:extLst>
              <a:ext uri="{FF2B5EF4-FFF2-40B4-BE49-F238E27FC236}">
                <a16:creationId xmlns="" xmlns:a16="http://schemas.microsoft.com/office/drawing/2014/main" id="{4009EB56-DDF8-44E5-A0CD-02BFF35FA837}"/>
              </a:ext>
            </a:extLst>
          </p:cNvPr>
          <p:cNvSpPr>
            <a:spLocks noGrp="1"/>
          </p:cNvSpPr>
          <p:nvPr>
            <p:ph idx="1"/>
          </p:nvPr>
        </p:nvSpPr>
        <p:spPr>
          <a:xfrm>
            <a:off x="628650" y="1047404"/>
            <a:ext cx="7886700" cy="5129559"/>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2230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ection ">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091D6CA6-1BA4-4D3F-84E8-24B001CED307}"/>
              </a:ext>
            </a:extLst>
          </p:cNvPr>
          <p:cNvSpPr/>
          <p:nvPr userDrawn="1"/>
        </p:nvSpPr>
        <p:spPr>
          <a:xfrm>
            <a:off x="1" y="0"/>
            <a:ext cx="13356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 xmlns:a16="http://schemas.microsoft.com/office/drawing/2014/main" id="{EEE332BC-DA7B-4290-AB59-1009D25269A2}"/>
              </a:ext>
            </a:extLst>
          </p:cNvPr>
          <p:cNvSpPr/>
          <p:nvPr userDrawn="1"/>
        </p:nvSpPr>
        <p:spPr>
          <a:xfrm>
            <a:off x="0" y="0"/>
            <a:ext cx="636998"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 xmlns:a16="http://schemas.microsoft.com/office/drawing/2014/main" id="{51C154D6-BDFC-4EE5-83F3-7D6ACD24985A}"/>
              </a:ext>
            </a:extLst>
          </p:cNvPr>
          <p:cNvSpPr>
            <a:spLocks noGrp="1"/>
          </p:cNvSpPr>
          <p:nvPr>
            <p:ph type="sldNum" sz="quarter" idx="11"/>
          </p:nvPr>
        </p:nvSpPr>
        <p:spPr/>
        <p:txBody>
          <a:bodyPr/>
          <a:lstStyle/>
          <a:p>
            <a:fld id="{F8E5FEAE-2393-4031-B909-DB31E3BE2612}" type="slidenum">
              <a:rPr lang="en-US" smtClean="0"/>
              <a:pPr/>
              <a:t>‹#›</a:t>
            </a:fld>
            <a:endParaRPr lang="en-US" dirty="0"/>
          </a:p>
        </p:txBody>
      </p:sp>
      <p:sp>
        <p:nvSpPr>
          <p:cNvPr id="10" name="Title 6">
            <a:extLst>
              <a:ext uri="{FF2B5EF4-FFF2-40B4-BE49-F238E27FC236}">
                <a16:creationId xmlns="" xmlns:a16="http://schemas.microsoft.com/office/drawing/2014/main" id="{81E17662-1D7A-4FAF-A767-6E657B67608E}"/>
              </a:ext>
            </a:extLst>
          </p:cNvPr>
          <p:cNvSpPr>
            <a:spLocks noGrp="1"/>
          </p:cNvSpPr>
          <p:nvPr>
            <p:ph type="title" hasCustomPrompt="1"/>
          </p:nvPr>
        </p:nvSpPr>
        <p:spPr>
          <a:xfrm>
            <a:off x="2304355" y="2808014"/>
            <a:ext cx="6544732" cy="832189"/>
          </a:xfrm>
        </p:spPr>
        <p:txBody>
          <a:bodyPr>
            <a:noAutofit/>
          </a:bodyPr>
          <a:lstStyle>
            <a:lvl1pPr algn="r">
              <a:defRPr sz="4000">
                <a:solidFill>
                  <a:schemeClr val="bg1"/>
                </a:solidFill>
              </a:defRPr>
            </a:lvl1pPr>
          </a:lstStyle>
          <a:p>
            <a:r>
              <a:rPr lang="en-US" dirty="0"/>
              <a:t>Enter the Title Text Here</a:t>
            </a:r>
          </a:p>
        </p:txBody>
      </p:sp>
      <p:sp>
        <p:nvSpPr>
          <p:cNvPr id="11" name="Subtitle 2">
            <a:extLst>
              <a:ext uri="{FF2B5EF4-FFF2-40B4-BE49-F238E27FC236}">
                <a16:creationId xmlns="" xmlns:a16="http://schemas.microsoft.com/office/drawing/2014/main" id="{0AD85AD8-5034-4557-9BBC-8CDB93E314B2}"/>
              </a:ext>
            </a:extLst>
          </p:cNvPr>
          <p:cNvSpPr>
            <a:spLocks noGrp="1"/>
          </p:cNvSpPr>
          <p:nvPr>
            <p:ph type="subTitle" idx="1" hasCustomPrompt="1"/>
          </p:nvPr>
        </p:nvSpPr>
        <p:spPr>
          <a:xfrm>
            <a:off x="1991087" y="2203963"/>
            <a:ext cx="6858000" cy="512184"/>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if needed</a:t>
            </a:r>
          </a:p>
        </p:txBody>
      </p:sp>
    </p:spTree>
    <p:extLst>
      <p:ext uri="{BB962C8B-B14F-4D97-AF65-F5344CB8AC3E}">
        <p14:creationId xmlns:p14="http://schemas.microsoft.com/office/powerpoint/2010/main" val="30137111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5" name="TextBox 14">
            <a:extLst>
              <a:ext uri="{FF2B5EF4-FFF2-40B4-BE49-F238E27FC236}">
                <a16:creationId xmlns="" xmlns:a16="http://schemas.microsoft.com/office/drawing/2014/main" id="{08309A3B-9418-4E16-A408-35F3F972C51B}"/>
              </a:ext>
            </a:extLst>
          </p:cNvPr>
          <p:cNvSpPr txBox="1"/>
          <p:nvPr userDrawn="1"/>
        </p:nvSpPr>
        <p:spPr>
          <a:xfrm>
            <a:off x="628650" y="324192"/>
            <a:ext cx="5203796" cy="584775"/>
          </a:xfrm>
          <a:prstGeom prst="rect">
            <a:avLst/>
          </a:prstGeom>
          <a:noFill/>
        </p:spPr>
        <p:txBody>
          <a:bodyPr wrap="square" rtlCol="0">
            <a:noAutofit/>
          </a:bodyPr>
          <a:lstStyle/>
          <a:p>
            <a:r>
              <a:rPr lang="en-US" sz="3200" b="1" dirty="0">
                <a:solidFill>
                  <a:schemeClr val="accent1"/>
                </a:solidFill>
              </a:rPr>
              <a:t>Quick Review</a:t>
            </a:r>
          </a:p>
        </p:txBody>
      </p:sp>
      <p:sp>
        <p:nvSpPr>
          <p:cNvPr id="20" name="Content Placeholder 2">
            <a:extLst>
              <a:ext uri="{FF2B5EF4-FFF2-40B4-BE49-F238E27FC236}">
                <a16:creationId xmlns="" xmlns:a16="http://schemas.microsoft.com/office/drawing/2014/main" id="{3FACF189-07FE-4F93-9224-25499FB9B5E9}"/>
              </a:ext>
            </a:extLst>
          </p:cNvPr>
          <p:cNvSpPr>
            <a:spLocks noGrp="1"/>
          </p:cNvSpPr>
          <p:nvPr>
            <p:ph idx="1"/>
          </p:nvPr>
        </p:nvSpPr>
        <p:spPr>
          <a:xfrm>
            <a:off x="628650" y="1892300"/>
            <a:ext cx="7886700" cy="4284663"/>
          </a:xfrm>
        </p:spPr>
        <p:txBody>
          <a:bodyPr>
            <a:noAutofit/>
          </a:bodyPr>
          <a:lstStyle>
            <a:lvl1pPr>
              <a:defRPr sz="3200" i="1"/>
            </a:lvl1pPr>
            <a:lvl2pPr>
              <a:defRPr sz="3200" i="1"/>
            </a:lvl2pPr>
            <a:lvl3pPr>
              <a:defRPr sz="3200" i="1"/>
            </a:lvl3pPr>
            <a:lvl4pPr>
              <a:defRPr sz="3200" i="1"/>
            </a:lvl4pPr>
            <a:lvl5pPr>
              <a:defRPr sz="3200" i="1"/>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 xmlns:a16="http://schemas.microsoft.com/office/drawing/2014/main" id="{36BDEE6B-2BDC-44B7-BE5E-E777FCD232CD}"/>
              </a:ext>
            </a:extLst>
          </p:cNvPr>
          <p:cNvSpPr>
            <a:spLocks noGrp="1"/>
          </p:cNvSpPr>
          <p:nvPr>
            <p:ph type="sldNum" sz="quarter" idx="11"/>
          </p:nvPr>
        </p:nvSpPr>
        <p:spPr/>
        <p:txBody>
          <a:bodyPr/>
          <a:lstStyle/>
          <a:p>
            <a:fld id="{F8E5FEAE-2393-4031-B909-DB31E3BE2612}" type="slidenum">
              <a:rPr lang="en-US" smtClean="0"/>
              <a:pPr/>
              <a:t>‹#›</a:t>
            </a:fld>
            <a:endParaRPr lang="en-US" dirty="0"/>
          </a:p>
        </p:txBody>
      </p:sp>
      <p:grpSp>
        <p:nvGrpSpPr>
          <p:cNvPr id="8" name="Group 7">
            <a:extLst>
              <a:ext uri="{FF2B5EF4-FFF2-40B4-BE49-F238E27FC236}">
                <a16:creationId xmlns="" xmlns:a16="http://schemas.microsoft.com/office/drawing/2014/main" id="{9921DC1C-C809-40FE-BA9C-386E3DB27134}"/>
              </a:ext>
            </a:extLst>
          </p:cNvPr>
          <p:cNvGrpSpPr/>
          <p:nvPr userDrawn="1"/>
        </p:nvGrpSpPr>
        <p:grpSpPr>
          <a:xfrm>
            <a:off x="7749270" y="227324"/>
            <a:ext cx="823093" cy="797016"/>
            <a:chOff x="6550372" y="76437"/>
            <a:chExt cx="952500" cy="922323"/>
          </a:xfrm>
        </p:grpSpPr>
        <p:pic>
          <p:nvPicPr>
            <p:cNvPr id="6" name="Graphic 5">
              <a:extLst>
                <a:ext uri="{FF2B5EF4-FFF2-40B4-BE49-F238E27FC236}">
                  <a16:creationId xmlns="" xmlns:a16="http://schemas.microsoft.com/office/drawing/2014/main" id="{52A0A4ED-CD33-4C1C-9672-FCD428E355F4}"/>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b="22535"/>
            <a:stretch/>
          </p:blipFill>
          <p:spPr>
            <a:xfrm>
              <a:off x="6550372" y="76437"/>
              <a:ext cx="952500" cy="922323"/>
            </a:xfrm>
            <a:prstGeom prst="rect">
              <a:avLst/>
            </a:prstGeom>
          </p:spPr>
        </p:pic>
        <p:sp>
          <p:nvSpPr>
            <p:cNvPr id="7" name="Oval 6">
              <a:extLst>
                <a:ext uri="{FF2B5EF4-FFF2-40B4-BE49-F238E27FC236}">
                  <a16:creationId xmlns="" xmlns:a16="http://schemas.microsoft.com/office/drawing/2014/main" id="{814DC471-6507-4EE7-BFB9-BE6961A80DB6}"/>
                </a:ext>
              </a:extLst>
            </p:cNvPr>
            <p:cNvSpPr/>
            <p:nvPr userDrawn="1"/>
          </p:nvSpPr>
          <p:spPr>
            <a:xfrm>
              <a:off x="6966384" y="766824"/>
              <a:ext cx="120529" cy="120529"/>
            </a:xfrm>
            <a:prstGeom prst="ellipse">
              <a:avLst/>
            </a:prstGeom>
            <a:solidFill>
              <a:schemeClr val="accent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3278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5" name="TextBox 14">
            <a:extLst>
              <a:ext uri="{FF2B5EF4-FFF2-40B4-BE49-F238E27FC236}">
                <a16:creationId xmlns="" xmlns:a16="http://schemas.microsoft.com/office/drawing/2014/main" id="{08309A3B-9418-4E16-A408-35F3F972C51B}"/>
              </a:ext>
            </a:extLst>
          </p:cNvPr>
          <p:cNvSpPr txBox="1"/>
          <p:nvPr userDrawn="1"/>
        </p:nvSpPr>
        <p:spPr>
          <a:xfrm>
            <a:off x="628650" y="324192"/>
            <a:ext cx="5203796" cy="584775"/>
          </a:xfrm>
          <a:prstGeom prst="rect">
            <a:avLst/>
          </a:prstGeom>
          <a:noFill/>
        </p:spPr>
        <p:txBody>
          <a:bodyPr wrap="square" rtlCol="0">
            <a:noAutofit/>
          </a:bodyPr>
          <a:lstStyle/>
          <a:p>
            <a:r>
              <a:rPr lang="en-US" sz="3200" b="1" dirty="0">
                <a:solidFill>
                  <a:schemeClr val="accent1"/>
                </a:solidFill>
              </a:rPr>
              <a:t>Quick Review</a:t>
            </a:r>
          </a:p>
        </p:txBody>
      </p:sp>
      <p:sp>
        <p:nvSpPr>
          <p:cNvPr id="4" name="Slide Number Placeholder 3">
            <a:extLst>
              <a:ext uri="{FF2B5EF4-FFF2-40B4-BE49-F238E27FC236}">
                <a16:creationId xmlns="" xmlns:a16="http://schemas.microsoft.com/office/drawing/2014/main" id="{36BDEE6B-2BDC-44B7-BE5E-E777FCD232CD}"/>
              </a:ext>
            </a:extLst>
          </p:cNvPr>
          <p:cNvSpPr>
            <a:spLocks noGrp="1"/>
          </p:cNvSpPr>
          <p:nvPr>
            <p:ph type="sldNum" sz="quarter" idx="11"/>
          </p:nvPr>
        </p:nvSpPr>
        <p:spPr/>
        <p:txBody>
          <a:bodyPr/>
          <a:lstStyle/>
          <a:p>
            <a:fld id="{F8E5FEAE-2393-4031-B909-DB31E3BE2612}" type="slidenum">
              <a:rPr lang="en-US" smtClean="0"/>
              <a:pPr/>
              <a:t>‹#›</a:t>
            </a:fld>
            <a:endParaRPr lang="en-US" dirty="0"/>
          </a:p>
        </p:txBody>
      </p:sp>
      <p:grpSp>
        <p:nvGrpSpPr>
          <p:cNvPr id="8" name="Group 7">
            <a:extLst>
              <a:ext uri="{FF2B5EF4-FFF2-40B4-BE49-F238E27FC236}">
                <a16:creationId xmlns="" xmlns:a16="http://schemas.microsoft.com/office/drawing/2014/main" id="{9921DC1C-C809-40FE-BA9C-386E3DB27134}"/>
              </a:ext>
            </a:extLst>
          </p:cNvPr>
          <p:cNvGrpSpPr/>
          <p:nvPr userDrawn="1"/>
        </p:nvGrpSpPr>
        <p:grpSpPr>
          <a:xfrm>
            <a:off x="7749270" y="227324"/>
            <a:ext cx="823093" cy="797016"/>
            <a:chOff x="6550372" y="76437"/>
            <a:chExt cx="952500" cy="922323"/>
          </a:xfrm>
        </p:grpSpPr>
        <p:pic>
          <p:nvPicPr>
            <p:cNvPr id="6" name="Graphic 5">
              <a:extLst>
                <a:ext uri="{FF2B5EF4-FFF2-40B4-BE49-F238E27FC236}">
                  <a16:creationId xmlns="" xmlns:a16="http://schemas.microsoft.com/office/drawing/2014/main" id="{52A0A4ED-CD33-4C1C-9672-FCD428E355F4}"/>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b="22535"/>
            <a:stretch/>
          </p:blipFill>
          <p:spPr>
            <a:xfrm>
              <a:off x="6550372" y="76437"/>
              <a:ext cx="952500" cy="922323"/>
            </a:xfrm>
            <a:prstGeom prst="rect">
              <a:avLst/>
            </a:prstGeom>
          </p:spPr>
        </p:pic>
        <p:sp>
          <p:nvSpPr>
            <p:cNvPr id="7" name="Oval 6">
              <a:extLst>
                <a:ext uri="{FF2B5EF4-FFF2-40B4-BE49-F238E27FC236}">
                  <a16:creationId xmlns="" xmlns:a16="http://schemas.microsoft.com/office/drawing/2014/main" id="{814DC471-6507-4EE7-BFB9-BE6961A80DB6}"/>
                </a:ext>
              </a:extLst>
            </p:cNvPr>
            <p:cNvSpPr/>
            <p:nvPr userDrawn="1"/>
          </p:nvSpPr>
          <p:spPr>
            <a:xfrm>
              <a:off x="6966384" y="766824"/>
              <a:ext cx="120529" cy="120529"/>
            </a:xfrm>
            <a:prstGeom prst="ellipse">
              <a:avLst/>
            </a:prstGeom>
            <a:solidFill>
              <a:schemeClr val="accent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Content Placeholder 2">
            <a:extLst>
              <a:ext uri="{FF2B5EF4-FFF2-40B4-BE49-F238E27FC236}">
                <a16:creationId xmlns="" xmlns:a16="http://schemas.microsoft.com/office/drawing/2014/main" id="{4009EB56-DDF8-44E5-A0CD-02BFF35FA837}"/>
              </a:ext>
            </a:extLst>
          </p:cNvPr>
          <p:cNvSpPr>
            <a:spLocks noGrp="1"/>
          </p:cNvSpPr>
          <p:nvPr>
            <p:ph idx="1"/>
          </p:nvPr>
        </p:nvSpPr>
        <p:spPr>
          <a:xfrm>
            <a:off x="628650" y="1047404"/>
            <a:ext cx="7886700" cy="5129559"/>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7987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6491" y="365760"/>
            <a:ext cx="2949178" cy="929640"/>
          </a:xfrm>
        </p:spPr>
        <p:txBody>
          <a:bodyPr anchor="t">
            <a:noAutofit/>
          </a:bodyPr>
          <a:lstStyle>
            <a:lvl1pPr>
              <a:defRPr sz="2800"/>
            </a:lvl1pPr>
          </a:lstStyle>
          <a:p>
            <a:r>
              <a:rPr lang="en-US" dirty="0"/>
              <a:t>Click to edit Master title style</a:t>
            </a:r>
          </a:p>
        </p:txBody>
      </p:sp>
      <p:sp>
        <p:nvSpPr>
          <p:cNvPr id="3" name="Picture Placeholder 2"/>
          <p:cNvSpPr>
            <a:spLocks noGrp="1" noChangeAspect="1"/>
          </p:cNvSpPr>
          <p:nvPr>
            <p:ph type="pic" idx="1"/>
          </p:nvPr>
        </p:nvSpPr>
        <p:spPr>
          <a:xfrm>
            <a:off x="3887390" y="0"/>
            <a:ext cx="5256609" cy="626745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Slide Number Placeholder 4">
            <a:extLst>
              <a:ext uri="{FF2B5EF4-FFF2-40B4-BE49-F238E27FC236}">
                <a16:creationId xmlns="" xmlns:a16="http://schemas.microsoft.com/office/drawing/2014/main" id="{5314CEE7-59D8-4B98-8D1D-AACF407FD91D}"/>
              </a:ext>
            </a:extLst>
          </p:cNvPr>
          <p:cNvSpPr>
            <a:spLocks noGrp="1"/>
          </p:cNvSpPr>
          <p:nvPr>
            <p:ph type="sldNum" sz="quarter" idx="10"/>
          </p:nvPr>
        </p:nvSpPr>
        <p:spPr>
          <a:xfrm>
            <a:off x="148590" y="6394450"/>
            <a:ext cx="2057400" cy="365125"/>
          </a:xfrm>
        </p:spPr>
        <p:txBody>
          <a:bodyPr/>
          <a:lstStyle/>
          <a:p>
            <a:fld id="{F8E5FEAE-2393-4031-B909-DB31E3BE2612}" type="slidenum">
              <a:rPr lang="en-US" smtClean="0"/>
              <a:pPr/>
              <a:t>‹#›</a:t>
            </a:fld>
            <a:endParaRPr lang="en-US" dirty="0"/>
          </a:p>
        </p:txBody>
      </p:sp>
      <p:sp>
        <p:nvSpPr>
          <p:cNvPr id="7" name="Text Placeholder 6">
            <a:extLst>
              <a:ext uri="{FF2B5EF4-FFF2-40B4-BE49-F238E27FC236}">
                <a16:creationId xmlns="" xmlns:a16="http://schemas.microsoft.com/office/drawing/2014/main" id="{9E81AFF3-3716-4A2E-8F47-D4F6A9F420B1}"/>
              </a:ext>
            </a:extLst>
          </p:cNvPr>
          <p:cNvSpPr>
            <a:spLocks noGrp="1"/>
          </p:cNvSpPr>
          <p:nvPr>
            <p:ph type="body" sz="quarter" idx="11"/>
          </p:nvPr>
        </p:nvSpPr>
        <p:spPr>
          <a:xfrm>
            <a:off x="496094" y="1466850"/>
            <a:ext cx="2949575" cy="4572000"/>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5536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5223007" cy="628442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Slide Number Placeholder 4">
            <a:extLst>
              <a:ext uri="{FF2B5EF4-FFF2-40B4-BE49-F238E27FC236}">
                <a16:creationId xmlns="" xmlns:a16="http://schemas.microsoft.com/office/drawing/2014/main" id="{5BCC460E-8DA7-416F-8EDC-1484AE24131F}"/>
              </a:ext>
            </a:extLst>
          </p:cNvPr>
          <p:cNvSpPr>
            <a:spLocks noGrp="1"/>
          </p:cNvSpPr>
          <p:nvPr>
            <p:ph type="sldNum" sz="quarter" idx="10"/>
          </p:nvPr>
        </p:nvSpPr>
        <p:spPr/>
        <p:txBody>
          <a:bodyPr/>
          <a:lstStyle/>
          <a:p>
            <a:fld id="{F8E5FEAE-2393-4031-B909-DB31E3BE2612}" type="slidenum">
              <a:rPr lang="en-US" smtClean="0"/>
              <a:pPr/>
              <a:t>‹#›</a:t>
            </a:fld>
            <a:endParaRPr lang="en-US" dirty="0"/>
          </a:p>
        </p:txBody>
      </p:sp>
      <p:sp>
        <p:nvSpPr>
          <p:cNvPr id="12" name="Title 1">
            <a:extLst>
              <a:ext uri="{FF2B5EF4-FFF2-40B4-BE49-F238E27FC236}">
                <a16:creationId xmlns="" xmlns:a16="http://schemas.microsoft.com/office/drawing/2014/main" id="{3440632A-B2E1-4889-AFEF-C58C69843B7C}"/>
              </a:ext>
            </a:extLst>
          </p:cNvPr>
          <p:cNvSpPr>
            <a:spLocks noGrp="1"/>
          </p:cNvSpPr>
          <p:nvPr>
            <p:ph type="title"/>
          </p:nvPr>
        </p:nvSpPr>
        <p:spPr>
          <a:xfrm>
            <a:off x="5563791" y="365760"/>
            <a:ext cx="2949178" cy="929640"/>
          </a:xfrm>
        </p:spPr>
        <p:txBody>
          <a:bodyPr anchor="t">
            <a:noAutofit/>
          </a:bodyPr>
          <a:lstStyle>
            <a:lvl1pPr>
              <a:defRPr sz="2800"/>
            </a:lvl1pPr>
          </a:lstStyle>
          <a:p>
            <a:r>
              <a:rPr lang="en-US" dirty="0"/>
              <a:t>Click to edit Master title style</a:t>
            </a:r>
          </a:p>
        </p:txBody>
      </p:sp>
      <p:sp>
        <p:nvSpPr>
          <p:cNvPr id="13" name="Text Placeholder 6">
            <a:extLst>
              <a:ext uri="{FF2B5EF4-FFF2-40B4-BE49-F238E27FC236}">
                <a16:creationId xmlns="" xmlns:a16="http://schemas.microsoft.com/office/drawing/2014/main" id="{03C3DA5D-DBCF-4F5C-A7B6-C937E65E229B}"/>
              </a:ext>
            </a:extLst>
          </p:cNvPr>
          <p:cNvSpPr>
            <a:spLocks noGrp="1"/>
          </p:cNvSpPr>
          <p:nvPr>
            <p:ph type="body" sz="quarter" idx="11"/>
          </p:nvPr>
        </p:nvSpPr>
        <p:spPr>
          <a:xfrm>
            <a:off x="5563394" y="1466850"/>
            <a:ext cx="2949575" cy="4572000"/>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4509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21237"/>
            <a:ext cx="2949178" cy="914078"/>
          </a:xfrm>
        </p:spPr>
        <p:txBody>
          <a:bodyPr anchor="t"/>
          <a:lstStyle>
            <a:lvl1pPr>
              <a:defRPr sz="2800"/>
            </a:lvl1pPr>
          </a:lstStyle>
          <a:p>
            <a:r>
              <a:rPr lang="en-US" dirty="0"/>
              <a:t>Click to edit Master title style</a:t>
            </a:r>
          </a:p>
        </p:txBody>
      </p:sp>
      <p:sp>
        <p:nvSpPr>
          <p:cNvPr id="3" name="Picture Placeholder 2"/>
          <p:cNvSpPr>
            <a:spLocks noGrp="1" noChangeAspect="1"/>
          </p:cNvSpPr>
          <p:nvPr>
            <p:ph type="pic" idx="1"/>
          </p:nvPr>
        </p:nvSpPr>
        <p:spPr>
          <a:xfrm>
            <a:off x="3887390" y="1"/>
            <a:ext cx="5256609" cy="62484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Text Placeholder 6">
            <a:extLst>
              <a:ext uri="{FF2B5EF4-FFF2-40B4-BE49-F238E27FC236}">
                <a16:creationId xmlns="" xmlns:a16="http://schemas.microsoft.com/office/drawing/2014/main" id="{155C2B8E-E972-4DF0-ACD1-D634E2EEE3BE}"/>
              </a:ext>
            </a:extLst>
          </p:cNvPr>
          <p:cNvSpPr>
            <a:spLocks noGrp="1"/>
          </p:cNvSpPr>
          <p:nvPr>
            <p:ph type="body" sz="quarter" idx="10" hasCustomPrompt="1"/>
          </p:nvPr>
        </p:nvSpPr>
        <p:spPr>
          <a:xfrm>
            <a:off x="629841" y="1499780"/>
            <a:ext cx="2949575" cy="365125"/>
          </a:xfrm>
        </p:spPr>
        <p:txBody>
          <a:bodyPr>
            <a:noAutofit/>
          </a:bodyPr>
          <a:lstStyle>
            <a:lvl1pPr marL="0" indent="0">
              <a:buNone/>
              <a:defRPr sz="2000" b="1">
                <a:solidFill>
                  <a:schemeClr val="accent6">
                    <a:lumMod val="75000"/>
                  </a:schemeClr>
                </a:solidFill>
                <a:latin typeface="+mj-lt"/>
                <a:ea typeface="Zilla Slab" pitchFamily="2" charset="0"/>
              </a:defRPr>
            </a:lvl1pPr>
          </a:lstStyle>
          <a:p>
            <a:pPr lvl="0"/>
            <a:r>
              <a:rPr lang="en-US" dirty="0"/>
              <a:t>Header</a:t>
            </a:r>
          </a:p>
        </p:txBody>
      </p:sp>
      <p:sp>
        <p:nvSpPr>
          <p:cNvPr id="5" name="Slide Number Placeholder 4">
            <a:extLst>
              <a:ext uri="{FF2B5EF4-FFF2-40B4-BE49-F238E27FC236}">
                <a16:creationId xmlns="" xmlns:a16="http://schemas.microsoft.com/office/drawing/2014/main" id="{0331091F-D054-43BE-9F57-47AD0F9E863D}"/>
              </a:ext>
            </a:extLst>
          </p:cNvPr>
          <p:cNvSpPr>
            <a:spLocks noGrp="1"/>
          </p:cNvSpPr>
          <p:nvPr>
            <p:ph type="sldNum" sz="quarter" idx="11"/>
          </p:nvPr>
        </p:nvSpPr>
        <p:spPr/>
        <p:txBody>
          <a:bodyPr/>
          <a:lstStyle/>
          <a:p>
            <a:fld id="{F8E5FEAE-2393-4031-B909-DB31E3BE2612}" type="slidenum">
              <a:rPr lang="en-US" smtClean="0"/>
              <a:pPr/>
              <a:t>‹#›</a:t>
            </a:fld>
            <a:endParaRPr lang="en-US" dirty="0"/>
          </a:p>
        </p:txBody>
      </p:sp>
      <p:sp>
        <p:nvSpPr>
          <p:cNvPr id="8" name="Text Placeholder 7">
            <a:extLst>
              <a:ext uri="{FF2B5EF4-FFF2-40B4-BE49-F238E27FC236}">
                <a16:creationId xmlns="" xmlns:a16="http://schemas.microsoft.com/office/drawing/2014/main" id="{470B208D-A588-40CB-958F-693B8BAE97FA}"/>
              </a:ext>
            </a:extLst>
          </p:cNvPr>
          <p:cNvSpPr>
            <a:spLocks noGrp="1"/>
          </p:cNvSpPr>
          <p:nvPr>
            <p:ph type="body" sz="quarter" idx="12"/>
          </p:nvPr>
        </p:nvSpPr>
        <p:spPr>
          <a:xfrm>
            <a:off x="629444" y="2038169"/>
            <a:ext cx="2949575" cy="3860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39638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67363" y="410872"/>
            <a:ext cx="2949178" cy="866386"/>
          </a:xfrm>
        </p:spPr>
        <p:txBody>
          <a:bodyPr anchor="t"/>
          <a:lstStyle>
            <a:lvl1pPr>
              <a:defRPr sz="2800"/>
            </a:lvl1pPr>
          </a:lstStyle>
          <a:p>
            <a:r>
              <a:rPr lang="en-US" dirty="0"/>
              <a:t>Click to edit Master title style</a:t>
            </a:r>
          </a:p>
        </p:txBody>
      </p:sp>
      <p:sp>
        <p:nvSpPr>
          <p:cNvPr id="3" name="Picture Placeholder 2"/>
          <p:cNvSpPr>
            <a:spLocks noGrp="1" noChangeAspect="1"/>
          </p:cNvSpPr>
          <p:nvPr>
            <p:ph type="pic" idx="1"/>
          </p:nvPr>
        </p:nvSpPr>
        <p:spPr>
          <a:xfrm>
            <a:off x="0" y="0"/>
            <a:ext cx="5223007" cy="623454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Slide Number Placeholder 4">
            <a:extLst>
              <a:ext uri="{FF2B5EF4-FFF2-40B4-BE49-F238E27FC236}">
                <a16:creationId xmlns="" xmlns:a16="http://schemas.microsoft.com/office/drawing/2014/main" id="{7EAA6827-70BC-4B3A-A84F-EB67F288C6AD}"/>
              </a:ext>
            </a:extLst>
          </p:cNvPr>
          <p:cNvSpPr>
            <a:spLocks noGrp="1"/>
          </p:cNvSpPr>
          <p:nvPr>
            <p:ph type="sldNum" sz="quarter" idx="11"/>
          </p:nvPr>
        </p:nvSpPr>
        <p:spPr/>
        <p:txBody>
          <a:bodyPr/>
          <a:lstStyle/>
          <a:p>
            <a:fld id="{F8E5FEAE-2393-4031-B909-DB31E3BE2612}" type="slidenum">
              <a:rPr lang="en-US" smtClean="0"/>
              <a:pPr/>
              <a:t>‹#›</a:t>
            </a:fld>
            <a:endParaRPr lang="en-US" dirty="0"/>
          </a:p>
        </p:txBody>
      </p:sp>
      <p:sp>
        <p:nvSpPr>
          <p:cNvPr id="8" name="Text Placeholder 7">
            <a:extLst>
              <a:ext uri="{FF2B5EF4-FFF2-40B4-BE49-F238E27FC236}">
                <a16:creationId xmlns="" xmlns:a16="http://schemas.microsoft.com/office/drawing/2014/main" id="{6EFA869A-E126-42A6-A924-729D6DED851D}"/>
              </a:ext>
            </a:extLst>
          </p:cNvPr>
          <p:cNvSpPr>
            <a:spLocks noGrp="1"/>
          </p:cNvSpPr>
          <p:nvPr>
            <p:ph type="body" sz="quarter" idx="12"/>
          </p:nvPr>
        </p:nvSpPr>
        <p:spPr>
          <a:xfrm>
            <a:off x="5566966" y="1908173"/>
            <a:ext cx="2949575" cy="3860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 xmlns:a16="http://schemas.microsoft.com/office/drawing/2014/main" id="{0F5A370B-C2FF-4990-9A6F-41C1F1750A25}"/>
              </a:ext>
            </a:extLst>
          </p:cNvPr>
          <p:cNvSpPr>
            <a:spLocks noGrp="1"/>
          </p:cNvSpPr>
          <p:nvPr>
            <p:ph type="body" sz="quarter" idx="10" hasCustomPrompt="1"/>
          </p:nvPr>
        </p:nvSpPr>
        <p:spPr>
          <a:xfrm>
            <a:off x="5566966" y="1410153"/>
            <a:ext cx="2949575" cy="365125"/>
          </a:xfrm>
        </p:spPr>
        <p:txBody>
          <a:bodyPr>
            <a:noAutofit/>
          </a:bodyPr>
          <a:lstStyle>
            <a:lvl1pPr marL="0" indent="0">
              <a:buNone/>
              <a:defRPr sz="2000" b="1">
                <a:solidFill>
                  <a:schemeClr val="accent6">
                    <a:lumMod val="75000"/>
                  </a:schemeClr>
                </a:solidFill>
                <a:latin typeface="+mj-lt"/>
                <a:ea typeface="Zilla Slab" pitchFamily="2" charset="0"/>
              </a:defRPr>
            </a:lvl1pPr>
          </a:lstStyle>
          <a:p>
            <a:pPr lvl="0"/>
            <a:r>
              <a:rPr lang="en-US" dirty="0"/>
              <a:t>Header</a:t>
            </a:r>
          </a:p>
        </p:txBody>
      </p:sp>
    </p:spTree>
    <p:extLst>
      <p:ext uri="{BB962C8B-B14F-4D97-AF65-F5344CB8AC3E}">
        <p14:creationId xmlns:p14="http://schemas.microsoft.com/office/powerpoint/2010/main" val="1764142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983654"/>
            <a:ext cx="6753092" cy="482447"/>
          </a:xfrm>
        </p:spPr>
        <p:txBody>
          <a:bodyPr anchor="t"/>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0" y="0"/>
            <a:ext cx="9144000" cy="387773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Slide Number Placeholder 3">
            <a:extLst>
              <a:ext uri="{FF2B5EF4-FFF2-40B4-BE49-F238E27FC236}">
                <a16:creationId xmlns="" xmlns:a16="http://schemas.microsoft.com/office/drawing/2014/main" id="{642ECD18-DB62-4973-BEC5-07CA299C9221}"/>
              </a:ext>
            </a:extLst>
          </p:cNvPr>
          <p:cNvSpPr>
            <a:spLocks noGrp="1"/>
          </p:cNvSpPr>
          <p:nvPr>
            <p:ph type="sldNum" sz="quarter" idx="12"/>
          </p:nvPr>
        </p:nvSpPr>
        <p:spPr/>
        <p:txBody>
          <a:bodyPr/>
          <a:lstStyle/>
          <a:p>
            <a:fld id="{F8E5FEAE-2393-4031-B909-DB31E3BE2612}" type="slidenum">
              <a:rPr lang="en-US" smtClean="0"/>
              <a:pPr/>
              <a:t>‹#›</a:t>
            </a:fld>
            <a:endParaRPr lang="en-US" dirty="0"/>
          </a:p>
        </p:txBody>
      </p:sp>
      <p:sp>
        <p:nvSpPr>
          <p:cNvPr id="7" name="Text Placeholder 7">
            <a:extLst>
              <a:ext uri="{FF2B5EF4-FFF2-40B4-BE49-F238E27FC236}">
                <a16:creationId xmlns="" xmlns:a16="http://schemas.microsoft.com/office/drawing/2014/main" id="{FF0E05AE-BB54-4F6D-A23D-C3D3F40ECD66}"/>
              </a:ext>
            </a:extLst>
          </p:cNvPr>
          <p:cNvSpPr>
            <a:spLocks noGrp="1"/>
          </p:cNvSpPr>
          <p:nvPr>
            <p:ph type="body" sz="quarter" idx="13"/>
          </p:nvPr>
        </p:nvSpPr>
        <p:spPr>
          <a:xfrm>
            <a:off x="629841" y="4553920"/>
            <a:ext cx="3904059" cy="15636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 xmlns:a16="http://schemas.microsoft.com/office/drawing/2014/main" id="{5BD638B5-8C9E-4E58-B6B2-236169D27149}"/>
              </a:ext>
            </a:extLst>
          </p:cNvPr>
          <p:cNvSpPr>
            <a:spLocks noGrp="1"/>
          </p:cNvSpPr>
          <p:nvPr>
            <p:ph type="body" sz="quarter" idx="14"/>
          </p:nvPr>
        </p:nvSpPr>
        <p:spPr>
          <a:xfrm>
            <a:off x="4725591" y="4553920"/>
            <a:ext cx="3904059" cy="15636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2996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ro 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629841" y="3983654"/>
            <a:ext cx="6753092" cy="482447"/>
          </a:xfrm>
        </p:spPr>
        <p:txBody>
          <a:bodyPr anchor="t"/>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0" y="0"/>
            <a:ext cx="9144000" cy="387773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Slide Number Placeholder 3">
            <a:extLst>
              <a:ext uri="{FF2B5EF4-FFF2-40B4-BE49-F238E27FC236}">
                <a16:creationId xmlns="" xmlns:a16="http://schemas.microsoft.com/office/drawing/2014/main" id="{642ECD18-DB62-4973-BEC5-07CA299C9221}"/>
              </a:ext>
            </a:extLst>
          </p:cNvPr>
          <p:cNvSpPr>
            <a:spLocks noGrp="1"/>
          </p:cNvSpPr>
          <p:nvPr>
            <p:ph type="sldNum" sz="quarter" idx="12"/>
          </p:nvPr>
        </p:nvSpPr>
        <p:spPr/>
        <p:txBody>
          <a:bodyPr/>
          <a:lstStyle/>
          <a:p>
            <a:fld id="{F8E5FEAE-2393-4031-B909-DB31E3BE2612}" type="slidenum">
              <a:rPr lang="en-US" smtClean="0"/>
              <a:pPr/>
              <a:t>‹#›</a:t>
            </a:fld>
            <a:endParaRPr lang="en-US" dirty="0"/>
          </a:p>
        </p:txBody>
      </p:sp>
      <p:sp>
        <p:nvSpPr>
          <p:cNvPr id="7" name="Text Placeholder 7">
            <a:extLst>
              <a:ext uri="{FF2B5EF4-FFF2-40B4-BE49-F238E27FC236}">
                <a16:creationId xmlns="" xmlns:a16="http://schemas.microsoft.com/office/drawing/2014/main" id="{FF0E05AE-BB54-4F6D-A23D-C3D3F40ECD66}"/>
              </a:ext>
            </a:extLst>
          </p:cNvPr>
          <p:cNvSpPr>
            <a:spLocks noGrp="1"/>
          </p:cNvSpPr>
          <p:nvPr>
            <p:ph type="body" sz="quarter" idx="13"/>
          </p:nvPr>
        </p:nvSpPr>
        <p:spPr>
          <a:xfrm>
            <a:off x="629841" y="4553920"/>
            <a:ext cx="8187588" cy="15636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83230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1"/>
            <a:ext cx="9144000" cy="629073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Rectangle 4">
            <a:extLst>
              <a:ext uri="{FF2B5EF4-FFF2-40B4-BE49-F238E27FC236}">
                <a16:creationId xmlns="" xmlns:a16="http://schemas.microsoft.com/office/drawing/2014/main" id="{DD65DDA4-1C0C-464D-B661-6EF0E8F263DE}"/>
              </a:ext>
            </a:extLst>
          </p:cNvPr>
          <p:cNvSpPr/>
          <p:nvPr userDrawn="1"/>
        </p:nvSpPr>
        <p:spPr>
          <a:xfrm>
            <a:off x="1" y="4091558"/>
            <a:ext cx="9144000" cy="187113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9841" y="4314309"/>
            <a:ext cx="6753092" cy="488450"/>
          </a:xfrm>
        </p:spPr>
        <p:txBody>
          <a:bodyPr anchor="t"/>
          <a:lstStyle>
            <a:lvl1pPr>
              <a:defRPr sz="3200"/>
            </a:lvl1pPr>
          </a:lstStyle>
          <a:p>
            <a:r>
              <a:rPr lang="en-US" dirty="0"/>
              <a:t>Click to edit Master title style</a:t>
            </a:r>
          </a:p>
        </p:txBody>
      </p:sp>
      <p:sp>
        <p:nvSpPr>
          <p:cNvPr id="4" name="Slide Number Placeholder 3">
            <a:extLst>
              <a:ext uri="{FF2B5EF4-FFF2-40B4-BE49-F238E27FC236}">
                <a16:creationId xmlns="" xmlns:a16="http://schemas.microsoft.com/office/drawing/2014/main" id="{1DDB0CD3-1A6E-460A-A943-A92B887F65A1}"/>
              </a:ext>
            </a:extLst>
          </p:cNvPr>
          <p:cNvSpPr>
            <a:spLocks noGrp="1"/>
          </p:cNvSpPr>
          <p:nvPr>
            <p:ph type="sldNum" sz="quarter" idx="12"/>
          </p:nvPr>
        </p:nvSpPr>
        <p:spPr/>
        <p:txBody>
          <a:bodyPr/>
          <a:lstStyle/>
          <a:p>
            <a:fld id="{F8E5FEAE-2393-4031-B909-DB31E3BE2612}" type="slidenum">
              <a:rPr lang="en-US" smtClean="0"/>
              <a:pPr/>
              <a:t>‹#›</a:t>
            </a:fld>
            <a:endParaRPr lang="en-US" dirty="0"/>
          </a:p>
        </p:txBody>
      </p:sp>
      <p:sp>
        <p:nvSpPr>
          <p:cNvPr id="8" name="Text Placeholder 7">
            <a:extLst>
              <a:ext uri="{FF2B5EF4-FFF2-40B4-BE49-F238E27FC236}">
                <a16:creationId xmlns="" xmlns:a16="http://schemas.microsoft.com/office/drawing/2014/main" id="{D25D0DED-343A-4E97-884E-99154BEDCF09}"/>
              </a:ext>
            </a:extLst>
          </p:cNvPr>
          <p:cNvSpPr>
            <a:spLocks noGrp="1"/>
          </p:cNvSpPr>
          <p:nvPr>
            <p:ph type="body" sz="quarter" idx="13"/>
          </p:nvPr>
        </p:nvSpPr>
        <p:spPr>
          <a:xfrm>
            <a:off x="629841" y="4802758"/>
            <a:ext cx="7887097" cy="13826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60997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9144000" cy="6292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Rectangle 4">
            <a:extLst>
              <a:ext uri="{FF2B5EF4-FFF2-40B4-BE49-F238E27FC236}">
                <a16:creationId xmlns="" xmlns:a16="http://schemas.microsoft.com/office/drawing/2014/main" id="{DD65DDA4-1C0C-464D-B661-6EF0E8F263DE}"/>
              </a:ext>
            </a:extLst>
          </p:cNvPr>
          <p:cNvSpPr/>
          <p:nvPr userDrawn="1"/>
        </p:nvSpPr>
        <p:spPr>
          <a:xfrm>
            <a:off x="1" y="1"/>
            <a:ext cx="3937000" cy="629273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9841" y="548640"/>
            <a:ext cx="3010826" cy="1250141"/>
          </a:xfrm>
        </p:spPr>
        <p:txBody>
          <a:bodyPr anchor="t"/>
          <a:lstStyle>
            <a:lvl1pPr>
              <a:defRPr sz="3200"/>
            </a:lvl1pPr>
          </a:lstStyle>
          <a:p>
            <a:r>
              <a:rPr lang="en-US" dirty="0"/>
              <a:t>Click to edit Master title style</a:t>
            </a:r>
          </a:p>
        </p:txBody>
      </p:sp>
      <p:sp>
        <p:nvSpPr>
          <p:cNvPr id="4" name="Slide Number Placeholder 3">
            <a:extLst>
              <a:ext uri="{FF2B5EF4-FFF2-40B4-BE49-F238E27FC236}">
                <a16:creationId xmlns="" xmlns:a16="http://schemas.microsoft.com/office/drawing/2014/main" id="{D051FB72-F846-4782-8F1D-9B0CE52765CF}"/>
              </a:ext>
            </a:extLst>
          </p:cNvPr>
          <p:cNvSpPr>
            <a:spLocks noGrp="1"/>
          </p:cNvSpPr>
          <p:nvPr>
            <p:ph type="sldNum" sz="quarter" idx="12"/>
          </p:nvPr>
        </p:nvSpPr>
        <p:spPr/>
        <p:txBody>
          <a:bodyPr/>
          <a:lstStyle/>
          <a:p>
            <a:fld id="{F8E5FEAE-2393-4031-B909-DB31E3BE2612}" type="slidenum">
              <a:rPr lang="en-US" smtClean="0"/>
              <a:pPr/>
              <a:t>‹#›</a:t>
            </a:fld>
            <a:endParaRPr lang="en-US" dirty="0"/>
          </a:p>
        </p:txBody>
      </p:sp>
      <p:sp>
        <p:nvSpPr>
          <p:cNvPr id="8" name="Text Placeholder 7">
            <a:extLst>
              <a:ext uri="{FF2B5EF4-FFF2-40B4-BE49-F238E27FC236}">
                <a16:creationId xmlns="" xmlns:a16="http://schemas.microsoft.com/office/drawing/2014/main" id="{114E0C55-D963-432D-B26A-F1B61CC04AA7}"/>
              </a:ext>
            </a:extLst>
          </p:cNvPr>
          <p:cNvSpPr>
            <a:spLocks noGrp="1"/>
          </p:cNvSpPr>
          <p:nvPr>
            <p:ph type="body" sz="quarter" idx="13"/>
          </p:nvPr>
        </p:nvSpPr>
        <p:spPr>
          <a:xfrm>
            <a:off x="660466" y="1862396"/>
            <a:ext cx="2949575" cy="3860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3397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ub-title">
    <p:bg>
      <p:bgPr>
        <a:solidFill>
          <a:schemeClr val="bg1"/>
        </a:solidFill>
        <a:effectLst/>
      </p:bgPr>
    </p:bg>
    <p:spTree>
      <p:nvGrpSpPr>
        <p:cNvPr id="1" name=""/>
        <p:cNvGrpSpPr/>
        <p:nvPr/>
      </p:nvGrpSpPr>
      <p:grpSpPr>
        <a:xfrm>
          <a:off x="0" y="0"/>
          <a:ext cx="0" cy="0"/>
          <a:chOff x="0" y="0"/>
          <a:chExt cx="0" cy="0"/>
        </a:xfrm>
      </p:grpSpPr>
      <p:sp>
        <p:nvSpPr>
          <p:cNvPr id="11" name="Title 6">
            <a:extLst>
              <a:ext uri="{FF2B5EF4-FFF2-40B4-BE49-F238E27FC236}">
                <a16:creationId xmlns="" xmlns:a16="http://schemas.microsoft.com/office/drawing/2014/main" id="{F41EED44-9442-4AF5-9905-C3753FF5EFE9}"/>
              </a:ext>
            </a:extLst>
          </p:cNvPr>
          <p:cNvSpPr>
            <a:spLocks noGrp="1"/>
          </p:cNvSpPr>
          <p:nvPr>
            <p:ph type="title" hasCustomPrompt="1"/>
          </p:nvPr>
        </p:nvSpPr>
        <p:spPr>
          <a:xfrm>
            <a:off x="2399605" y="2525591"/>
            <a:ext cx="6544732" cy="832189"/>
          </a:xfrm>
        </p:spPr>
        <p:txBody>
          <a:bodyPr>
            <a:noAutofit/>
          </a:bodyPr>
          <a:lstStyle>
            <a:lvl1pPr algn="r">
              <a:defRPr sz="4000"/>
            </a:lvl1pPr>
          </a:lstStyle>
          <a:p>
            <a:r>
              <a:rPr lang="en-US" dirty="0"/>
              <a:t>Enter the Title Text Here</a:t>
            </a:r>
          </a:p>
        </p:txBody>
      </p:sp>
      <p:pic>
        <p:nvPicPr>
          <p:cNvPr id="9" name="Picture 8">
            <a:extLst>
              <a:ext uri="{FF2B5EF4-FFF2-40B4-BE49-F238E27FC236}">
                <a16:creationId xmlns="" xmlns:a16="http://schemas.microsoft.com/office/drawing/2014/main" id="{014BFC00-9155-4284-AC70-A162061BCEF1}"/>
              </a:ext>
            </a:extLst>
          </p:cNvPr>
          <p:cNvPicPr>
            <a:picLocks noChangeAspect="1"/>
          </p:cNvPicPr>
          <p:nvPr userDrawn="1"/>
        </p:nvPicPr>
        <p:blipFill rotWithShape="1">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100000"/>
                    </a14:imgEffect>
                    <a14:imgEffect>
                      <a14:brightnessContrast bright="3000" contrast="-46000"/>
                    </a14:imgEffect>
                  </a14:imgLayer>
                </a14:imgProps>
              </a:ext>
              <a:ext uri="{28A0092B-C50C-407E-A947-70E740481C1C}">
                <a14:useLocalDpi xmlns:a14="http://schemas.microsoft.com/office/drawing/2010/main"/>
              </a:ext>
            </a:extLst>
          </a:blip>
          <a:srcRect l="15552" b="14711"/>
          <a:stretch/>
        </p:blipFill>
        <p:spPr>
          <a:xfrm flipH="1">
            <a:off x="6295749" y="4364044"/>
            <a:ext cx="2848251" cy="1899381"/>
          </a:xfrm>
          <a:prstGeom prst="rect">
            <a:avLst/>
          </a:prstGeom>
        </p:spPr>
      </p:pic>
      <p:sp>
        <p:nvSpPr>
          <p:cNvPr id="2" name="Slide Number Placeholder 1">
            <a:extLst>
              <a:ext uri="{FF2B5EF4-FFF2-40B4-BE49-F238E27FC236}">
                <a16:creationId xmlns="" xmlns:a16="http://schemas.microsoft.com/office/drawing/2014/main" id="{7C15F475-CB69-4059-B793-C3BC5A1C55E1}"/>
              </a:ext>
            </a:extLst>
          </p:cNvPr>
          <p:cNvSpPr>
            <a:spLocks noGrp="1"/>
          </p:cNvSpPr>
          <p:nvPr>
            <p:ph type="sldNum" sz="quarter" idx="10"/>
          </p:nvPr>
        </p:nvSpPr>
        <p:spPr/>
        <p:txBody>
          <a:bodyPr/>
          <a:lstStyle/>
          <a:p>
            <a:fld id="{F8E5FEAE-2393-4031-B909-DB31E3BE2612}" type="slidenum">
              <a:rPr lang="en-US" smtClean="0"/>
              <a:pPr/>
              <a:t>‹#›</a:t>
            </a:fld>
            <a:endParaRPr lang="en-US" dirty="0"/>
          </a:p>
        </p:txBody>
      </p:sp>
    </p:spTree>
    <p:extLst>
      <p:ext uri="{BB962C8B-B14F-4D97-AF65-F5344CB8AC3E}">
        <p14:creationId xmlns:p14="http://schemas.microsoft.com/office/powerpoint/2010/main" val="2505176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9144000" cy="6292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Rectangle 4">
            <a:extLst>
              <a:ext uri="{FF2B5EF4-FFF2-40B4-BE49-F238E27FC236}">
                <a16:creationId xmlns="" xmlns:a16="http://schemas.microsoft.com/office/drawing/2014/main" id="{DD65DDA4-1C0C-464D-B661-6EF0E8F263DE}"/>
              </a:ext>
            </a:extLst>
          </p:cNvPr>
          <p:cNvSpPr/>
          <p:nvPr userDrawn="1"/>
        </p:nvSpPr>
        <p:spPr>
          <a:xfrm>
            <a:off x="5164666" y="1"/>
            <a:ext cx="3979334" cy="629273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455840" y="456192"/>
            <a:ext cx="3010826" cy="1241828"/>
          </a:xfrm>
        </p:spPr>
        <p:txBody>
          <a:bodyPr anchor="t"/>
          <a:lstStyle>
            <a:lvl1pPr>
              <a:defRPr sz="3200"/>
            </a:lvl1pPr>
          </a:lstStyle>
          <a:p>
            <a:r>
              <a:rPr lang="en-US" dirty="0"/>
              <a:t>Click to edit Master title style</a:t>
            </a:r>
          </a:p>
        </p:txBody>
      </p:sp>
      <p:sp>
        <p:nvSpPr>
          <p:cNvPr id="4" name="Slide Number Placeholder 3">
            <a:extLst>
              <a:ext uri="{FF2B5EF4-FFF2-40B4-BE49-F238E27FC236}">
                <a16:creationId xmlns="" xmlns:a16="http://schemas.microsoft.com/office/drawing/2014/main" id="{1642608A-86D1-4268-98F8-3B4A37BCD266}"/>
              </a:ext>
            </a:extLst>
          </p:cNvPr>
          <p:cNvSpPr>
            <a:spLocks noGrp="1"/>
          </p:cNvSpPr>
          <p:nvPr>
            <p:ph type="sldNum" sz="quarter" idx="12"/>
          </p:nvPr>
        </p:nvSpPr>
        <p:spPr/>
        <p:txBody>
          <a:bodyPr/>
          <a:lstStyle/>
          <a:p>
            <a:fld id="{F8E5FEAE-2393-4031-B909-DB31E3BE2612}" type="slidenum">
              <a:rPr lang="en-US" smtClean="0"/>
              <a:pPr/>
              <a:t>‹#›</a:t>
            </a:fld>
            <a:endParaRPr lang="en-US" dirty="0"/>
          </a:p>
        </p:txBody>
      </p:sp>
      <p:sp>
        <p:nvSpPr>
          <p:cNvPr id="8" name="Text Placeholder 7">
            <a:extLst>
              <a:ext uri="{FF2B5EF4-FFF2-40B4-BE49-F238E27FC236}">
                <a16:creationId xmlns="" xmlns:a16="http://schemas.microsoft.com/office/drawing/2014/main" id="{EEA9F577-6D9E-47F3-9C87-B93B68DF664A}"/>
              </a:ext>
            </a:extLst>
          </p:cNvPr>
          <p:cNvSpPr>
            <a:spLocks noGrp="1"/>
          </p:cNvSpPr>
          <p:nvPr>
            <p:ph type="body" sz="quarter" idx="13"/>
          </p:nvPr>
        </p:nvSpPr>
        <p:spPr>
          <a:xfrm>
            <a:off x="5517091" y="1892300"/>
            <a:ext cx="2949575" cy="3860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7625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47404"/>
            <a:ext cx="7886700" cy="5129559"/>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 xmlns:a16="http://schemas.microsoft.com/office/drawing/2014/main" id="{EB3F0811-3841-46EE-84C1-417D73F5ABC7}"/>
              </a:ext>
            </a:extLst>
          </p:cNvPr>
          <p:cNvSpPr>
            <a:spLocks noGrp="1"/>
          </p:cNvSpPr>
          <p:nvPr>
            <p:ph type="sldNum" sz="quarter" idx="10"/>
          </p:nvPr>
        </p:nvSpPr>
        <p:spPr/>
        <p:txBody>
          <a:bodyPr/>
          <a:lstStyle/>
          <a:p>
            <a:fld id="{F8E5FEAE-2393-4031-B909-DB31E3BE2612}" type="slidenum">
              <a:rPr lang="en-US" smtClean="0"/>
              <a:t>‹#›</a:t>
            </a:fld>
            <a:endParaRPr lang="en-US" dirty="0"/>
          </a:p>
        </p:txBody>
      </p:sp>
      <p:sp>
        <p:nvSpPr>
          <p:cNvPr id="5" name="Title 1">
            <a:extLst>
              <a:ext uri="{FF2B5EF4-FFF2-40B4-BE49-F238E27FC236}">
                <a16:creationId xmlns="" xmlns:a16="http://schemas.microsoft.com/office/drawing/2014/main" id="{38171923-343E-44BF-8C29-39958ED2FCEF}"/>
              </a:ext>
            </a:extLst>
          </p:cNvPr>
          <p:cNvSpPr>
            <a:spLocks noGrp="1"/>
          </p:cNvSpPr>
          <p:nvPr>
            <p:ph type="title"/>
          </p:nvPr>
        </p:nvSpPr>
        <p:spPr>
          <a:xfrm>
            <a:off x="628650" y="365127"/>
            <a:ext cx="7886700" cy="590838"/>
          </a:xfrm>
        </p:spPr>
        <p:txBody>
          <a:bodyPr/>
          <a:lstStyle/>
          <a:p>
            <a:r>
              <a:rPr lang="en-US" dirty="0"/>
              <a:t>Click to edit Master title style</a:t>
            </a:r>
          </a:p>
        </p:txBody>
      </p:sp>
    </p:spTree>
    <p:extLst>
      <p:ext uri="{BB962C8B-B14F-4D97-AF65-F5344CB8AC3E}">
        <p14:creationId xmlns:p14="http://schemas.microsoft.com/office/powerpoint/2010/main" val="1537719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2992"/>
            <a:ext cx="7886700" cy="463397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 xmlns:a16="http://schemas.microsoft.com/office/drawing/2014/main" id="{6CCE0C8D-0C2C-4D1C-80D1-AC4C2D853C32}"/>
              </a:ext>
            </a:extLst>
          </p:cNvPr>
          <p:cNvSpPr>
            <a:spLocks noGrp="1"/>
          </p:cNvSpPr>
          <p:nvPr>
            <p:ph type="body" sz="quarter" idx="10" hasCustomPrompt="1"/>
          </p:nvPr>
        </p:nvSpPr>
        <p:spPr>
          <a:xfrm>
            <a:off x="628650" y="1022292"/>
            <a:ext cx="7886700" cy="520700"/>
          </a:xfrm>
        </p:spPr>
        <p:txBody>
          <a:bodyPr/>
          <a:lstStyle>
            <a:lvl1pPr marL="0" indent="0">
              <a:buNone/>
              <a:defRPr b="1">
                <a:solidFill>
                  <a:schemeClr val="accent6">
                    <a:lumMod val="75000"/>
                  </a:schemeClr>
                </a:solidFill>
                <a:latin typeface="+mj-lt"/>
                <a:ea typeface="Zilla Slab" pitchFamily="2" charset="0"/>
              </a:defRPr>
            </a:lvl1pPr>
          </a:lstStyle>
          <a:p>
            <a:pPr lvl="0"/>
            <a:r>
              <a:rPr lang="en-US" dirty="0"/>
              <a:t>Header</a:t>
            </a:r>
          </a:p>
        </p:txBody>
      </p:sp>
      <p:sp>
        <p:nvSpPr>
          <p:cNvPr id="4" name="Slide Number Placeholder 3">
            <a:extLst>
              <a:ext uri="{FF2B5EF4-FFF2-40B4-BE49-F238E27FC236}">
                <a16:creationId xmlns="" xmlns:a16="http://schemas.microsoft.com/office/drawing/2014/main" id="{36BDEE6B-2BDC-44B7-BE5E-E777FCD232CD}"/>
              </a:ext>
            </a:extLst>
          </p:cNvPr>
          <p:cNvSpPr>
            <a:spLocks noGrp="1"/>
          </p:cNvSpPr>
          <p:nvPr>
            <p:ph type="sldNum" sz="quarter" idx="11"/>
          </p:nvPr>
        </p:nvSpPr>
        <p:spPr/>
        <p:txBody>
          <a:bodyPr/>
          <a:lstStyle/>
          <a:p>
            <a:fld id="{F8E5FEAE-2393-4031-B909-DB31E3BE2612}" type="slidenum">
              <a:rPr lang="en-US" smtClean="0"/>
              <a:pPr/>
              <a:t>‹#›</a:t>
            </a:fld>
            <a:endParaRPr lang="en-US" dirty="0"/>
          </a:p>
        </p:txBody>
      </p:sp>
      <p:sp>
        <p:nvSpPr>
          <p:cNvPr id="6" name="Title 1">
            <a:extLst>
              <a:ext uri="{FF2B5EF4-FFF2-40B4-BE49-F238E27FC236}">
                <a16:creationId xmlns="" xmlns:a16="http://schemas.microsoft.com/office/drawing/2014/main" id="{465B6C40-9EC2-4A96-87C7-D6B4E43B40CA}"/>
              </a:ext>
            </a:extLst>
          </p:cNvPr>
          <p:cNvSpPr>
            <a:spLocks noGrp="1"/>
          </p:cNvSpPr>
          <p:nvPr>
            <p:ph type="title"/>
          </p:nvPr>
        </p:nvSpPr>
        <p:spPr>
          <a:xfrm>
            <a:off x="628650" y="365127"/>
            <a:ext cx="7886700" cy="590838"/>
          </a:xfrm>
        </p:spPr>
        <p:txBody>
          <a:bodyPr/>
          <a:lstStyle/>
          <a:p>
            <a:r>
              <a:rPr lang="en-US" dirty="0"/>
              <a:t>Click to edit Master title style</a:t>
            </a:r>
          </a:p>
        </p:txBody>
      </p:sp>
    </p:spTree>
    <p:extLst>
      <p:ext uri="{BB962C8B-B14F-4D97-AF65-F5344CB8AC3E}">
        <p14:creationId xmlns:p14="http://schemas.microsoft.com/office/powerpoint/2010/main" val="3257554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Center Tex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1889672"/>
          </a:xfrm>
        </p:spPr>
        <p:txBody>
          <a:bodyPr anchor="t">
            <a:normAutofit/>
          </a:bodyPr>
          <a:lstStyle>
            <a:lvl1pPr>
              <a:defRPr sz="4000"/>
            </a:lvl1pPr>
          </a:lstStyle>
          <a:p>
            <a:r>
              <a:rPr lang="en-US" dirty="0"/>
              <a:t>Click to edit Master title style</a:t>
            </a:r>
          </a:p>
        </p:txBody>
      </p:sp>
      <p:sp>
        <p:nvSpPr>
          <p:cNvPr id="3" name="Text Placeholder 2"/>
          <p:cNvSpPr>
            <a:spLocks noGrp="1"/>
          </p:cNvSpPr>
          <p:nvPr>
            <p:ph type="body" idx="1"/>
          </p:nvPr>
        </p:nvSpPr>
        <p:spPr>
          <a:xfrm>
            <a:off x="623888" y="3599412"/>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Slide Number Placeholder 3">
            <a:extLst>
              <a:ext uri="{FF2B5EF4-FFF2-40B4-BE49-F238E27FC236}">
                <a16:creationId xmlns="" xmlns:a16="http://schemas.microsoft.com/office/drawing/2014/main" id="{961C71AF-9FAA-497E-9474-0A7BC5BE229C}"/>
              </a:ext>
            </a:extLst>
          </p:cNvPr>
          <p:cNvSpPr>
            <a:spLocks noGrp="1"/>
          </p:cNvSpPr>
          <p:nvPr>
            <p:ph type="sldNum" sz="quarter" idx="10"/>
          </p:nvPr>
        </p:nvSpPr>
        <p:spPr/>
        <p:txBody>
          <a:bodyPr/>
          <a:lstStyle/>
          <a:p>
            <a:fld id="{F8E5FEAE-2393-4031-B909-DB31E3BE2612}" type="slidenum">
              <a:rPr lang="en-US" smtClean="0"/>
              <a:pPr/>
              <a:t>‹#›</a:t>
            </a:fld>
            <a:endParaRPr lang="en-US" dirty="0"/>
          </a:p>
        </p:txBody>
      </p:sp>
    </p:spTree>
    <p:extLst>
      <p:ext uri="{BB962C8B-B14F-4D97-AF65-F5344CB8AC3E}">
        <p14:creationId xmlns:p14="http://schemas.microsoft.com/office/powerpoint/2010/main" val="3813982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039091"/>
            <a:ext cx="3886200" cy="5137872"/>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039091"/>
            <a:ext cx="3886200" cy="5137872"/>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 xmlns:a16="http://schemas.microsoft.com/office/drawing/2014/main" id="{44204603-CF73-436D-84D7-F8B6F352FA95}"/>
              </a:ext>
            </a:extLst>
          </p:cNvPr>
          <p:cNvSpPr>
            <a:spLocks noGrp="1"/>
          </p:cNvSpPr>
          <p:nvPr>
            <p:ph type="sldNum" sz="quarter" idx="10"/>
          </p:nvPr>
        </p:nvSpPr>
        <p:spPr/>
        <p:txBody>
          <a:bodyPr/>
          <a:lstStyle/>
          <a:p>
            <a:fld id="{F8E5FEAE-2393-4031-B909-DB31E3BE2612}" type="slidenum">
              <a:rPr lang="en-US" smtClean="0"/>
              <a:pPr/>
              <a:t>‹#›</a:t>
            </a:fld>
            <a:endParaRPr lang="en-US" dirty="0"/>
          </a:p>
        </p:txBody>
      </p:sp>
    </p:spTree>
    <p:extLst>
      <p:ext uri="{BB962C8B-B14F-4D97-AF65-F5344CB8AC3E}">
        <p14:creationId xmlns:p14="http://schemas.microsoft.com/office/powerpoint/2010/main" val="564602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607463"/>
          </a:xfrm>
        </p:spPr>
        <p:txBody>
          <a:bodyPr>
            <a:normAutofit/>
          </a:bodyPr>
          <a:lstStyle>
            <a:lvl1pPr>
              <a:defRPr sz="3200"/>
            </a:lvl1pPr>
          </a:lstStyle>
          <a:p>
            <a:r>
              <a:rPr lang="en-US" dirty="0"/>
              <a:t>Click to edit Master title style</a:t>
            </a:r>
          </a:p>
        </p:txBody>
      </p:sp>
      <p:sp>
        <p:nvSpPr>
          <p:cNvPr id="3" name="Text Placeholder 2"/>
          <p:cNvSpPr>
            <a:spLocks noGrp="1"/>
          </p:cNvSpPr>
          <p:nvPr>
            <p:ph type="body" idx="1"/>
          </p:nvPr>
        </p:nvSpPr>
        <p:spPr>
          <a:xfrm>
            <a:off x="629842" y="1111741"/>
            <a:ext cx="3868340" cy="430270"/>
          </a:xfrm>
        </p:spPr>
        <p:txBody>
          <a:bodyPr anchor="t"/>
          <a:lstStyle>
            <a:lvl1pPr marL="0" indent="0">
              <a:buNone/>
              <a:defRPr sz="2400" b="1">
                <a:solidFill>
                  <a:schemeClr val="accent6">
                    <a:lumMod val="75000"/>
                  </a:schemeClr>
                </a:solidFill>
                <a:latin typeface="+mj-lt"/>
                <a:ea typeface="Zilla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29842" y="1542011"/>
            <a:ext cx="3868340" cy="4647652"/>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111741"/>
            <a:ext cx="3887391" cy="430270"/>
          </a:xfrm>
        </p:spPr>
        <p:txBody>
          <a:bodyPr anchor="t"/>
          <a:lstStyle>
            <a:lvl1pPr marL="0" indent="0">
              <a:buNone/>
              <a:defRPr sz="2400" b="1">
                <a:solidFill>
                  <a:schemeClr val="accent6">
                    <a:lumMod val="75000"/>
                  </a:schemeClr>
                </a:solidFill>
                <a:latin typeface="+mj-lt"/>
                <a:ea typeface="Zilla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4629150" y="1542011"/>
            <a:ext cx="3887391" cy="4647652"/>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 xmlns:a16="http://schemas.microsoft.com/office/drawing/2014/main" id="{506E1CDD-FBC3-4188-BE21-626B8067D53E}"/>
              </a:ext>
            </a:extLst>
          </p:cNvPr>
          <p:cNvSpPr>
            <a:spLocks noGrp="1"/>
          </p:cNvSpPr>
          <p:nvPr>
            <p:ph type="sldNum" sz="quarter" idx="10"/>
          </p:nvPr>
        </p:nvSpPr>
        <p:spPr/>
        <p:txBody>
          <a:bodyPr/>
          <a:lstStyle/>
          <a:p>
            <a:fld id="{F8E5FEAE-2393-4031-B909-DB31E3BE2612}" type="slidenum">
              <a:rPr lang="en-US" smtClean="0"/>
              <a:pPr/>
              <a:t>‹#›</a:t>
            </a:fld>
            <a:endParaRPr lang="en-US" dirty="0"/>
          </a:p>
        </p:txBody>
      </p:sp>
    </p:spTree>
    <p:extLst>
      <p:ext uri="{BB962C8B-B14F-4D97-AF65-F5344CB8AC3E}">
        <p14:creationId xmlns:p14="http://schemas.microsoft.com/office/powerpoint/2010/main" val="763459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 xmlns:a16="http://schemas.microsoft.com/office/drawing/2014/main" id="{60149D7F-0EB0-4A06-9627-60AD1501CD8F}"/>
              </a:ext>
            </a:extLst>
          </p:cNvPr>
          <p:cNvSpPr>
            <a:spLocks noGrp="1"/>
          </p:cNvSpPr>
          <p:nvPr>
            <p:ph type="sldNum" sz="quarter" idx="10"/>
          </p:nvPr>
        </p:nvSpPr>
        <p:spPr/>
        <p:txBody>
          <a:bodyPr/>
          <a:lstStyle/>
          <a:p>
            <a:fld id="{F8E5FEAE-2393-4031-B909-DB31E3BE2612}" type="slidenum">
              <a:rPr lang="en-US" smtClean="0"/>
              <a:pPr/>
              <a:t>‹#›</a:t>
            </a:fld>
            <a:endParaRPr lang="en-US" dirty="0"/>
          </a:p>
        </p:txBody>
      </p:sp>
    </p:spTree>
    <p:extLst>
      <p:ext uri="{BB962C8B-B14F-4D97-AF65-F5344CB8AC3E}">
        <p14:creationId xmlns:p14="http://schemas.microsoft.com/office/powerpoint/2010/main" val="3885991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1E49B29A-E96A-4699-ABF4-C630B4F89120}"/>
              </a:ext>
            </a:extLst>
          </p:cNvPr>
          <p:cNvPicPr>
            <a:picLocks noChangeAspect="1"/>
          </p:cNvPicPr>
          <p:nvPr userDrawn="1"/>
        </p:nvPicPr>
        <p:blipFill>
          <a:blip r:embed="rId32">
            <a:extLst>
              <a:ext uri="{28A0092B-C50C-407E-A947-70E740481C1C}">
                <a14:useLocalDpi xmlns:a14="http://schemas.microsoft.com/office/drawing/2010/main"/>
              </a:ext>
            </a:extLst>
          </a:blip>
          <a:stretch>
            <a:fillRect/>
          </a:stretch>
        </p:blipFill>
        <p:spPr>
          <a:xfrm>
            <a:off x="0" y="6269318"/>
            <a:ext cx="9144000" cy="616924"/>
          </a:xfrm>
          <a:prstGeom prst="rect">
            <a:avLst/>
          </a:prstGeom>
        </p:spPr>
      </p:pic>
      <p:sp>
        <p:nvSpPr>
          <p:cNvPr id="2" name="Title Placeholder 1"/>
          <p:cNvSpPr>
            <a:spLocks noGrp="1"/>
          </p:cNvSpPr>
          <p:nvPr>
            <p:ph type="title"/>
          </p:nvPr>
        </p:nvSpPr>
        <p:spPr>
          <a:xfrm>
            <a:off x="628650" y="365127"/>
            <a:ext cx="7886700" cy="590838"/>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628650" y="1172095"/>
            <a:ext cx="7886700" cy="500486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 xmlns:a16="http://schemas.microsoft.com/office/drawing/2014/main" id="{81DDFC21-CCAB-41FC-A4E8-2553D9C8B35F}"/>
              </a:ext>
            </a:extLst>
          </p:cNvPr>
          <p:cNvSpPr>
            <a:spLocks noGrp="1"/>
          </p:cNvSpPr>
          <p:nvPr>
            <p:ph type="sldNum" sz="quarter" idx="4"/>
          </p:nvPr>
        </p:nvSpPr>
        <p:spPr>
          <a:xfrm>
            <a:off x="148590" y="6356350"/>
            <a:ext cx="2057400" cy="365125"/>
          </a:xfrm>
          <a:prstGeom prst="rect">
            <a:avLst/>
          </a:prstGeom>
        </p:spPr>
        <p:txBody>
          <a:bodyPr vert="horz" lIns="91440" tIns="45720" rIns="91440" bIns="45720" rtlCol="0" anchor="ctr"/>
          <a:lstStyle>
            <a:lvl1pPr algn="l">
              <a:defRPr sz="1200" b="1">
                <a:solidFill>
                  <a:schemeClr val="bg1"/>
                </a:solidFill>
              </a:defRPr>
            </a:lvl1pPr>
          </a:lstStyle>
          <a:p>
            <a:fld id="{F8E5FEAE-2393-4031-B909-DB31E3BE2612}" type="slidenum">
              <a:rPr lang="en-US" smtClean="0"/>
              <a:pPr/>
              <a:t>‹#›</a:t>
            </a:fld>
            <a:endParaRPr lang="en-US" dirty="0"/>
          </a:p>
        </p:txBody>
      </p:sp>
    </p:spTree>
    <p:extLst>
      <p:ext uri="{BB962C8B-B14F-4D97-AF65-F5344CB8AC3E}">
        <p14:creationId xmlns:p14="http://schemas.microsoft.com/office/powerpoint/2010/main" val="4232626474"/>
      </p:ext>
    </p:extLst>
  </p:cSld>
  <p:clrMap bg1="lt1" tx1="dk1" bg2="lt2" tx2="dk2" accent1="accent1" accent2="accent2" accent3="accent3" accent4="accent4" accent5="accent5" accent6="accent6" hlink="hlink" folHlink="folHlink"/>
  <p:sldLayoutIdLst>
    <p:sldLayoutId id="2147483661" r:id="rId1"/>
    <p:sldLayoutId id="2147483694" r:id="rId2"/>
    <p:sldLayoutId id="2147483693" r:id="rId3"/>
    <p:sldLayoutId id="2147483662" r:id="rId4"/>
    <p:sldLayoutId id="2147483681" r:id="rId5"/>
    <p:sldLayoutId id="2147483663" r:id="rId6"/>
    <p:sldLayoutId id="2147483664" r:id="rId7"/>
    <p:sldLayoutId id="2147483665" r:id="rId8"/>
    <p:sldLayoutId id="2147483666" r:id="rId9"/>
    <p:sldLayoutId id="2147483667" r:id="rId10"/>
    <p:sldLayoutId id="2147483676" r:id="rId11"/>
    <p:sldLayoutId id="2147483677" r:id="rId12"/>
    <p:sldLayoutId id="2147483678" r:id="rId13"/>
    <p:sldLayoutId id="2147483686" r:id="rId14"/>
    <p:sldLayoutId id="2147483692" r:id="rId15"/>
    <p:sldLayoutId id="2147483687" r:id="rId16"/>
    <p:sldLayoutId id="2147483689" r:id="rId17"/>
    <p:sldLayoutId id="2147483690" r:id="rId18"/>
    <p:sldLayoutId id="2147483696" r:id="rId19"/>
    <p:sldLayoutId id="2147483691" r:id="rId20"/>
    <p:sldLayoutId id="2147483695" r:id="rId21"/>
    <p:sldLayoutId id="2147483669" r:id="rId22"/>
    <p:sldLayoutId id="2147483670" r:id="rId23"/>
    <p:sldLayoutId id="2147483671" r:id="rId24"/>
    <p:sldLayoutId id="2147483672" r:id="rId25"/>
    <p:sldLayoutId id="2147483673" r:id="rId26"/>
    <p:sldLayoutId id="2147483697" r:id="rId27"/>
    <p:sldLayoutId id="2147483674" r:id="rId28"/>
    <p:sldLayoutId id="2147483679" r:id="rId29"/>
    <p:sldLayoutId id="2147483680" r:id="rId30"/>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Century Gothic" panose="020B0502020202020204" pitchFamily="34" charset="0"/>
          <a:ea typeface="+mj-ea"/>
          <a:cs typeface="Poppins" panose="00000500000000000000" pitchFamily="2" charset="0"/>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400" b="0" kern="1200">
          <a:solidFill>
            <a:srgbClr val="333333"/>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Clr>
          <a:schemeClr val="tx2"/>
        </a:buClr>
        <a:buFont typeface="Zilla Slab Light" pitchFamily="2" charset="0"/>
        <a:buChar char="−"/>
        <a:defRPr sz="22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7.jpe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20.jpe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svg"/><Relationship Id="rId7" Type="http://schemas.openxmlformats.org/officeDocument/2006/relationships/image" Target="../media/image16.sv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4.sv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22.jpe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23.jpe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comments" Target="../comments/comment6.xml"/></Relationships>
</file>

<file path=ppt/slides/_rels/slide36.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image" Target="../media/image26.jpe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image" Target="../media/image27.jpe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image" Target="../media/image28.jpe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3.xml"/><Relationship Id="rId5" Type="http://schemas.openxmlformats.org/officeDocument/2006/relationships/image" Target="../media/image32.png"/><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23.xml"/><Relationship Id="rId4" Type="http://schemas.openxmlformats.org/officeDocument/2006/relationships/image" Target="../media/image3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image" Target="../media/image39.jpeg"/><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3" Type="http://schemas.openxmlformats.org/officeDocument/2006/relationships/comments" Target="../comments/comment11.xml"/><Relationship Id="rId2" Type="http://schemas.openxmlformats.org/officeDocument/2006/relationships/image" Target="../media/image40.jpe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comments" Target="../comments/comment12.xml"/><Relationship Id="rId2" Type="http://schemas.openxmlformats.org/officeDocument/2006/relationships/image" Target="../media/image41.jpeg"/><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3" Type="http://schemas.openxmlformats.org/officeDocument/2006/relationships/comments" Target="../comments/comment13.xml"/><Relationship Id="rId2" Type="http://schemas.openxmlformats.org/officeDocument/2006/relationships/image" Target="../media/image42.jpeg"/><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 xmlns:a16="http://schemas.microsoft.com/office/drawing/2014/main" id="{43498158-9CAA-4716-BDB7-E166654FEBD2}"/>
              </a:ext>
            </a:extLst>
          </p:cNvPr>
          <p:cNvSpPr>
            <a:spLocks noGrp="1"/>
          </p:cNvSpPr>
          <p:nvPr>
            <p:ph idx="1"/>
          </p:nvPr>
        </p:nvSpPr>
        <p:spPr/>
        <p:txBody>
          <a:bodyPr/>
          <a:lstStyle/>
          <a:p>
            <a:pPr marL="285750" indent="-285750"/>
            <a:r>
              <a:rPr lang="en-US" dirty="0">
                <a:solidFill>
                  <a:schemeClr val="accent1">
                    <a:lumMod val="75000"/>
                  </a:schemeClr>
                </a:solidFill>
              </a:rPr>
              <a:t>This module is designed to potentially serve a wide variety of audiences (nutritionists and agronomists, policymakers, extension workers, farmers).</a:t>
            </a:r>
          </a:p>
          <a:p>
            <a:pPr marL="285750" indent="-285750"/>
            <a:r>
              <a:rPr lang="en-US" dirty="0">
                <a:solidFill>
                  <a:schemeClr val="accent1">
                    <a:lumMod val="75000"/>
                  </a:schemeClr>
                </a:solidFill>
              </a:rPr>
              <a:t>Not all of the material will be relevant to all audiences.</a:t>
            </a:r>
          </a:p>
          <a:p>
            <a:pPr marL="285750" indent="-285750"/>
            <a:r>
              <a:rPr lang="en-US" dirty="0">
                <a:solidFill>
                  <a:schemeClr val="accent1">
                    <a:lumMod val="75000"/>
                  </a:schemeClr>
                </a:solidFill>
              </a:rPr>
              <a:t>Please refer to the accompanying Facilitator’s Guide for guidance on how to adapt these materials to your audience and facilitation best practices.</a:t>
            </a:r>
          </a:p>
          <a:p>
            <a:endParaRPr lang="en-US" dirty="0"/>
          </a:p>
        </p:txBody>
      </p:sp>
      <p:sp>
        <p:nvSpPr>
          <p:cNvPr id="2" name="Slide Number Placeholder 1">
            <a:extLst>
              <a:ext uri="{FF2B5EF4-FFF2-40B4-BE49-F238E27FC236}">
                <a16:creationId xmlns="" xmlns:a16="http://schemas.microsoft.com/office/drawing/2014/main" id="{D834E7BA-74DE-4A36-A58E-082FA583F034}"/>
              </a:ext>
            </a:extLst>
          </p:cNvPr>
          <p:cNvSpPr>
            <a:spLocks noGrp="1"/>
          </p:cNvSpPr>
          <p:nvPr>
            <p:ph type="sldNum" sz="quarter" idx="10"/>
          </p:nvPr>
        </p:nvSpPr>
        <p:spPr/>
        <p:txBody>
          <a:bodyPr/>
          <a:lstStyle/>
          <a:p>
            <a:fld id="{F8E5FEAE-2393-4031-B909-DB31E3BE2612}" type="slidenum">
              <a:rPr lang="en-US" smtClean="0"/>
              <a:pPr/>
              <a:t>1</a:t>
            </a:fld>
            <a:endParaRPr lang="en-US" dirty="0"/>
          </a:p>
        </p:txBody>
      </p:sp>
      <p:sp>
        <p:nvSpPr>
          <p:cNvPr id="4" name="Title 3">
            <a:extLst>
              <a:ext uri="{FF2B5EF4-FFF2-40B4-BE49-F238E27FC236}">
                <a16:creationId xmlns="" xmlns:a16="http://schemas.microsoft.com/office/drawing/2014/main" id="{75E2D6DF-FF71-4325-9082-6CE33B297B5D}"/>
              </a:ext>
            </a:extLst>
          </p:cNvPr>
          <p:cNvSpPr>
            <a:spLocks noGrp="1"/>
          </p:cNvSpPr>
          <p:nvPr>
            <p:ph type="title"/>
          </p:nvPr>
        </p:nvSpPr>
        <p:spPr/>
        <p:txBody>
          <a:bodyPr/>
          <a:lstStyle/>
          <a:p>
            <a:r>
              <a:rPr lang="en-US" dirty="0"/>
              <a:t>Important!</a:t>
            </a:r>
          </a:p>
        </p:txBody>
      </p:sp>
    </p:spTree>
    <p:extLst>
      <p:ext uri="{BB962C8B-B14F-4D97-AF65-F5344CB8AC3E}">
        <p14:creationId xmlns:p14="http://schemas.microsoft.com/office/powerpoint/2010/main" val="298556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DB1FCC39-0087-4865-9E5D-37D1FE168A4F}"/>
              </a:ext>
            </a:extLst>
          </p:cNvPr>
          <p:cNvSpPr>
            <a:spLocks noGrp="1"/>
          </p:cNvSpPr>
          <p:nvPr>
            <p:ph type="title"/>
          </p:nvPr>
        </p:nvSpPr>
        <p:spPr>
          <a:xfrm>
            <a:off x="319577" y="365760"/>
            <a:ext cx="3443126" cy="929640"/>
          </a:xfrm>
        </p:spPr>
        <p:txBody>
          <a:bodyPr/>
          <a:lstStyle/>
          <a:p>
            <a:r>
              <a:rPr lang="en-GB" dirty="0"/>
              <a:t>Macronutrients and Micronutrients</a:t>
            </a:r>
          </a:p>
        </p:txBody>
      </p:sp>
      <p:sp>
        <p:nvSpPr>
          <p:cNvPr id="3" name="Slide Number Placeholder 2">
            <a:extLst>
              <a:ext uri="{FF2B5EF4-FFF2-40B4-BE49-F238E27FC236}">
                <a16:creationId xmlns="" xmlns:a16="http://schemas.microsoft.com/office/drawing/2014/main" id="{2DD98252-51E7-48F3-B2F0-99AB88C2C1CC}"/>
              </a:ext>
            </a:extLst>
          </p:cNvPr>
          <p:cNvSpPr>
            <a:spLocks noGrp="1"/>
          </p:cNvSpPr>
          <p:nvPr>
            <p:ph type="sldNum" sz="quarter" idx="10"/>
          </p:nvPr>
        </p:nvSpPr>
        <p:spPr/>
        <p:txBody>
          <a:bodyPr/>
          <a:lstStyle/>
          <a:p>
            <a:fld id="{F8E5FEAE-2393-4031-B909-DB31E3BE2612}" type="slidenum">
              <a:rPr lang="en-US" smtClean="0"/>
              <a:t>10</a:t>
            </a:fld>
            <a:endParaRPr lang="en-US" dirty="0"/>
          </a:p>
        </p:txBody>
      </p:sp>
      <p:sp>
        <p:nvSpPr>
          <p:cNvPr id="7" name="Text Placeholder 6">
            <a:extLst>
              <a:ext uri="{FF2B5EF4-FFF2-40B4-BE49-F238E27FC236}">
                <a16:creationId xmlns="" xmlns:a16="http://schemas.microsoft.com/office/drawing/2014/main" id="{5C124B21-3F8D-4D9C-AB17-A25D558E4A4F}"/>
              </a:ext>
            </a:extLst>
          </p:cNvPr>
          <p:cNvSpPr>
            <a:spLocks noGrp="1"/>
          </p:cNvSpPr>
          <p:nvPr>
            <p:ph type="body" sz="quarter" idx="11"/>
          </p:nvPr>
        </p:nvSpPr>
        <p:spPr>
          <a:xfrm>
            <a:off x="336332" y="1466850"/>
            <a:ext cx="3109338" cy="4572000"/>
          </a:xfrm>
        </p:spPr>
        <p:txBody>
          <a:bodyPr/>
          <a:lstStyle/>
          <a:p>
            <a:r>
              <a:rPr lang="en-GB" dirty="0"/>
              <a:t>Carbohydrates, proteins and fats are called </a:t>
            </a:r>
            <a:r>
              <a:rPr lang="en-GB" i="1" dirty="0"/>
              <a:t>macronutrients </a:t>
            </a:r>
            <a:r>
              <a:rPr lang="en-GB" dirty="0"/>
              <a:t>because our bodies need them in large amounts.</a:t>
            </a:r>
          </a:p>
          <a:p>
            <a:r>
              <a:rPr lang="en-GB" dirty="0"/>
              <a:t>Vitamins and minerals are called </a:t>
            </a:r>
            <a:r>
              <a:rPr lang="en-GB" i="1" dirty="0"/>
              <a:t>micronutrients </a:t>
            </a:r>
            <a:r>
              <a:rPr lang="en-GB" dirty="0"/>
              <a:t>because they are needed in small amounts.</a:t>
            </a:r>
          </a:p>
        </p:txBody>
      </p:sp>
      <p:pic>
        <p:nvPicPr>
          <p:cNvPr id="2050" name="Picture 2" descr="https://lh4.googleusercontent.com/nXhj77BG0XzJOQ5lxaqOpbWsjccNno9uWv8RkpODlEOA3_QHCDVA0Xl8mpg1LmzDoWnTSnetHF_8jpKRoJ-3kFz8cRa7vZhvMZ82yxr0G6KeWg0YNuMPpNwIpr6238XQbKiigOqm">
            <a:extLst>
              <a:ext uri="{FF2B5EF4-FFF2-40B4-BE49-F238E27FC236}">
                <a16:creationId xmlns="" xmlns:a16="http://schemas.microsoft.com/office/drawing/2014/main" id="{B9817C9D-9750-4448-872A-39401754AED2}"/>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0279" b="1027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110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13FB383D-05A4-4630-AD75-FD0D3C568694}"/>
              </a:ext>
            </a:extLst>
          </p:cNvPr>
          <p:cNvSpPr>
            <a:spLocks noGrp="1"/>
          </p:cNvSpPr>
          <p:nvPr>
            <p:ph type="title"/>
          </p:nvPr>
        </p:nvSpPr>
        <p:spPr>
          <a:xfrm>
            <a:off x="563563" y="175260"/>
            <a:ext cx="2949178" cy="929640"/>
          </a:xfrm>
        </p:spPr>
        <p:txBody>
          <a:bodyPr/>
          <a:lstStyle/>
          <a:p>
            <a:r>
              <a:rPr lang="en-US" dirty="0"/>
              <a:t>Healthy Balanced Diet</a:t>
            </a:r>
          </a:p>
        </p:txBody>
      </p:sp>
      <p:sp>
        <p:nvSpPr>
          <p:cNvPr id="3" name="Slide Number Placeholder 2">
            <a:extLst>
              <a:ext uri="{FF2B5EF4-FFF2-40B4-BE49-F238E27FC236}">
                <a16:creationId xmlns="" xmlns:a16="http://schemas.microsoft.com/office/drawing/2014/main" id="{E1CA54DD-06DF-4F92-B7A8-F26395EF2947}"/>
              </a:ext>
            </a:extLst>
          </p:cNvPr>
          <p:cNvSpPr>
            <a:spLocks noGrp="1"/>
          </p:cNvSpPr>
          <p:nvPr>
            <p:ph type="sldNum" sz="quarter" idx="10"/>
          </p:nvPr>
        </p:nvSpPr>
        <p:spPr/>
        <p:txBody>
          <a:bodyPr/>
          <a:lstStyle/>
          <a:p>
            <a:fld id="{F8E5FEAE-2393-4031-B909-DB31E3BE2612}" type="slidenum">
              <a:rPr lang="en-US" smtClean="0"/>
              <a:t>11</a:t>
            </a:fld>
            <a:endParaRPr lang="en-US" dirty="0"/>
          </a:p>
        </p:txBody>
      </p:sp>
      <p:sp>
        <p:nvSpPr>
          <p:cNvPr id="2" name="Content Placeholder 1">
            <a:extLst>
              <a:ext uri="{FF2B5EF4-FFF2-40B4-BE49-F238E27FC236}">
                <a16:creationId xmlns="" xmlns:a16="http://schemas.microsoft.com/office/drawing/2014/main" id="{41DC5305-41A3-402C-97A4-D759757DAF7C}"/>
              </a:ext>
            </a:extLst>
          </p:cNvPr>
          <p:cNvSpPr>
            <a:spLocks noGrp="1"/>
          </p:cNvSpPr>
          <p:nvPr>
            <p:ph type="body" sz="quarter" idx="11"/>
          </p:nvPr>
        </p:nvSpPr>
        <p:spPr>
          <a:xfrm>
            <a:off x="409774" y="1181100"/>
            <a:ext cx="3256756" cy="4572000"/>
          </a:xfrm>
        </p:spPr>
        <p:txBody>
          <a:bodyPr/>
          <a:lstStyle/>
          <a:p>
            <a:r>
              <a:rPr lang="en-US" dirty="0"/>
              <a:t>It is important to eat food from each group daily.</a:t>
            </a:r>
          </a:p>
          <a:p>
            <a:r>
              <a:rPr lang="en-US" dirty="0"/>
              <a:t>Nutrient requirements vary depending on:</a:t>
            </a:r>
          </a:p>
          <a:p>
            <a:pPr lvl="1"/>
            <a:r>
              <a:rPr lang="en-US" dirty="0"/>
              <a:t>Age</a:t>
            </a:r>
          </a:p>
          <a:p>
            <a:pPr lvl="1"/>
            <a:r>
              <a:rPr lang="en-US" dirty="0"/>
              <a:t>Gender</a:t>
            </a:r>
          </a:p>
          <a:p>
            <a:pPr lvl="1"/>
            <a:r>
              <a:rPr lang="en-US" dirty="0"/>
              <a:t>Physical activity</a:t>
            </a:r>
          </a:p>
          <a:p>
            <a:pPr lvl="1"/>
            <a:r>
              <a:rPr lang="en-US" dirty="0"/>
              <a:t>Pregnancy</a:t>
            </a:r>
          </a:p>
          <a:p>
            <a:pPr lvl="1"/>
            <a:r>
              <a:rPr lang="en-US" dirty="0"/>
              <a:t>Breastfeeding</a:t>
            </a:r>
          </a:p>
          <a:p>
            <a:r>
              <a:rPr lang="en-US" dirty="0"/>
              <a:t>Healthy balanced diet provides adequate food for energy and nutrients.</a:t>
            </a:r>
          </a:p>
        </p:txBody>
      </p:sp>
      <p:pic>
        <p:nvPicPr>
          <p:cNvPr id="6" name="image10.png">
            <a:extLst>
              <a:ext uri="{FF2B5EF4-FFF2-40B4-BE49-F238E27FC236}">
                <a16:creationId xmlns="" xmlns:a16="http://schemas.microsoft.com/office/drawing/2014/main" id="{822F8560-4707-487C-98F9-C91E059B007E}"/>
              </a:ext>
            </a:extLst>
          </p:cNvPr>
          <p:cNvPicPr>
            <a:picLocks noGrp="1"/>
          </p:cNvPicPr>
          <p:nvPr>
            <p:ph type="pic" idx="1"/>
          </p:nvPr>
        </p:nvPicPr>
        <p:blipFill rotWithShape="1">
          <a:blip r:embed="rId2" cstate="print">
            <a:extLst>
              <a:ext uri="{28A0092B-C50C-407E-A947-70E740481C1C}">
                <a14:useLocalDpi xmlns:a14="http://schemas.microsoft.com/office/drawing/2010/main" val="0"/>
              </a:ext>
            </a:extLst>
          </a:blip>
          <a:srcRect t="6007" b="-287"/>
          <a:stretch/>
        </p:blipFill>
        <p:spPr>
          <a:xfrm>
            <a:off x="3887390" y="0"/>
            <a:ext cx="5256609" cy="6267450"/>
          </a:xfrm>
          <a:prstGeom prst="rect">
            <a:avLst/>
          </a:prstGeom>
        </p:spPr>
      </p:pic>
    </p:spTree>
    <p:extLst>
      <p:ext uri="{BB962C8B-B14F-4D97-AF65-F5344CB8AC3E}">
        <p14:creationId xmlns:p14="http://schemas.microsoft.com/office/powerpoint/2010/main" val="2768623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EA4E8FF4-FAB2-4926-8E62-2AA7B03E09CC}"/>
              </a:ext>
            </a:extLst>
          </p:cNvPr>
          <p:cNvSpPr>
            <a:spLocks noGrp="1"/>
          </p:cNvSpPr>
          <p:nvPr>
            <p:ph type="sldNum" sz="quarter" idx="10"/>
          </p:nvPr>
        </p:nvSpPr>
        <p:spPr/>
        <p:txBody>
          <a:bodyPr/>
          <a:lstStyle/>
          <a:p>
            <a:fld id="{F8E5FEAE-2393-4031-B909-DB31E3BE2612}" type="slidenum">
              <a:rPr lang="en-US" smtClean="0"/>
              <a:pPr/>
              <a:t>12</a:t>
            </a:fld>
            <a:endParaRPr lang="en-US" dirty="0"/>
          </a:p>
        </p:txBody>
      </p:sp>
      <p:sp>
        <p:nvSpPr>
          <p:cNvPr id="4" name="Title 3">
            <a:extLst>
              <a:ext uri="{FF2B5EF4-FFF2-40B4-BE49-F238E27FC236}">
                <a16:creationId xmlns="" xmlns:a16="http://schemas.microsoft.com/office/drawing/2014/main" id="{4BA45F4B-9324-4B02-83F4-65D6176ED98B}"/>
              </a:ext>
            </a:extLst>
          </p:cNvPr>
          <p:cNvSpPr>
            <a:spLocks noGrp="1"/>
          </p:cNvSpPr>
          <p:nvPr>
            <p:ph type="title"/>
          </p:nvPr>
        </p:nvSpPr>
        <p:spPr>
          <a:xfrm>
            <a:off x="5563790" y="365760"/>
            <a:ext cx="3177873" cy="929640"/>
          </a:xfrm>
        </p:spPr>
        <p:txBody>
          <a:bodyPr/>
          <a:lstStyle/>
          <a:p>
            <a:r>
              <a:rPr lang="en-US" dirty="0"/>
              <a:t>Importance of Healthy Nutrition</a:t>
            </a:r>
          </a:p>
        </p:txBody>
      </p:sp>
      <p:sp>
        <p:nvSpPr>
          <p:cNvPr id="2" name="Content Placeholder 1">
            <a:extLst>
              <a:ext uri="{FF2B5EF4-FFF2-40B4-BE49-F238E27FC236}">
                <a16:creationId xmlns="" xmlns:a16="http://schemas.microsoft.com/office/drawing/2014/main" id="{8BB8609D-F91A-45ED-B767-C4A63B2AD7C4}"/>
              </a:ext>
            </a:extLst>
          </p:cNvPr>
          <p:cNvSpPr>
            <a:spLocks noGrp="1"/>
          </p:cNvSpPr>
          <p:nvPr>
            <p:ph idx="11"/>
          </p:nvPr>
        </p:nvSpPr>
        <p:spPr>
          <a:xfrm>
            <a:off x="5563394" y="1466850"/>
            <a:ext cx="3370399" cy="4572000"/>
          </a:xfrm>
        </p:spPr>
        <p:txBody>
          <a:bodyPr/>
          <a:lstStyle/>
          <a:p>
            <a:r>
              <a:rPr lang="en-US" sz="2200" dirty="0"/>
              <a:t>Nutrition impacts human growth and development</a:t>
            </a:r>
          </a:p>
          <a:p>
            <a:r>
              <a:rPr lang="en-US" sz="2200" dirty="0"/>
              <a:t>Adequate nutrition is critical during pregnancy, breastfeeding and childhood</a:t>
            </a:r>
          </a:p>
          <a:p>
            <a:r>
              <a:rPr lang="en-US" sz="2200" dirty="0"/>
              <a:t>Malnutrition can lead to:</a:t>
            </a:r>
          </a:p>
          <a:p>
            <a:pPr lvl="1"/>
            <a:r>
              <a:rPr lang="en-US" dirty="0"/>
              <a:t>Poor growth</a:t>
            </a:r>
          </a:p>
          <a:p>
            <a:pPr lvl="1"/>
            <a:r>
              <a:rPr lang="en-US" dirty="0"/>
              <a:t>Being less active</a:t>
            </a:r>
          </a:p>
          <a:p>
            <a:pPr lvl="1"/>
            <a:r>
              <a:rPr lang="en-US" dirty="0"/>
              <a:t>Frequent illnesses</a:t>
            </a:r>
          </a:p>
          <a:p>
            <a:r>
              <a:rPr lang="en-US" dirty="0"/>
              <a:t>It is difficult to reverse malnutrition</a:t>
            </a:r>
          </a:p>
          <a:p>
            <a:pPr lvl="1"/>
            <a:endParaRPr lang="en-US" dirty="0"/>
          </a:p>
        </p:txBody>
      </p:sp>
      <p:pic>
        <p:nvPicPr>
          <p:cNvPr id="3074" name="Picture 2" descr="https://lh5.googleusercontent.com/EdNiGypCTgMKyTPkANHTVfF4yhdtXgCubth7XK7mb67ur47VLxwn8e8CBBAPSw3u7WeoGX-VuPDcyG7wxeo-_siaIBVDCWnynjLQ04c1U_30OlddkFkIGZedgHWtgWOjlCSVf3f1">
            <a:extLst>
              <a:ext uri="{FF2B5EF4-FFF2-40B4-BE49-F238E27FC236}">
                <a16:creationId xmlns="" xmlns:a16="http://schemas.microsoft.com/office/drawing/2014/main" id="{3F99961C-B412-45AF-B757-FB0F56ACD666}"/>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r="37245"/>
          <a:stretch/>
        </p:blipFill>
        <p:spPr bwMode="auto">
          <a:xfrm>
            <a:off x="0" y="0"/>
            <a:ext cx="5223007" cy="6284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189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0C835D36-FFC6-457C-883C-9952E7F78275}"/>
              </a:ext>
            </a:extLst>
          </p:cNvPr>
          <p:cNvSpPr>
            <a:spLocks noGrp="1"/>
          </p:cNvSpPr>
          <p:nvPr>
            <p:ph idx="1"/>
          </p:nvPr>
        </p:nvSpPr>
        <p:spPr/>
        <p:txBody>
          <a:bodyPr/>
          <a:lstStyle/>
          <a:p>
            <a:pPr marL="514350" indent="-514350">
              <a:buFont typeface="+mj-lt"/>
              <a:buAutoNum type="arabicPeriod"/>
            </a:pPr>
            <a:r>
              <a:rPr lang="en-GB" dirty="0"/>
              <a:t>What are the four main types of food, based on their main nutrient type?</a:t>
            </a:r>
          </a:p>
          <a:p>
            <a:pPr marL="514350" indent="-514350">
              <a:buFont typeface="+mj-lt"/>
              <a:buAutoNum type="arabicPeriod"/>
            </a:pPr>
            <a:r>
              <a:rPr lang="en-GB" dirty="0"/>
              <a:t>What is the difference between macronutrients and micronutrients?</a:t>
            </a:r>
          </a:p>
          <a:p>
            <a:pPr marL="514350" indent="-514350">
              <a:buFont typeface="+mj-lt"/>
              <a:buAutoNum type="arabicPeriod"/>
            </a:pPr>
            <a:r>
              <a:rPr lang="en-GB" dirty="0"/>
              <a:t>What could be some of the consequences of malnutrition?</a:t>
            </a:r>
          </a:p>
        </p:txBody>
      </p:sp>
      <p:sp>
        <p:nvSpPr>
          <p:cNvPr id="3" name="Slide Number Placeholder 2">
            <a:extLst>
              <a:ext uri="{FF2B5EF4-FFF2-40B4-BE49-F238E27FC236}">
                <a16:creationId xmlns="" xmlns:a16="http://schemas.microsoft.com/office/drawing/2014/main" id="{CD164D15-0AF8-4F22-807A-3359C09AF19E}"/>
              </a:ext>
            </a:extLst>
          </p:cNvPr>
          <p:cNvSpPr>
            <a:spLocks noGrp="1"/>
          </p:cNvSpPr>
          <p:nvPr>
            <p:ph type="sldNum" sz="quarter" idx="11"/>
          </p:nvPr>
        </p:nvSpPr>
        <p:spPr/>
        <p:txBody>
          <a:bodyPr/>
          <a:lstStyle/>
          <a:p>
            <a:fld id="{F8E5FEAE-2393-4031-B909-DB31E3BE2612}" type="slidenum">
              <a:rPr lang="en-US" smtClean="0"/>
              <a:pPr/>
              <a:t>13</a:t>
            </a:fld>
            <a:endParaRPr lang="en-US" dirty="0"/>
          </a:p>
        </p:txBody>
      </p:sp>
    </p:spTree>
    <p:extLst>
      <p:ext uri="{BB962C8B-B14F-4D97-AF65-F5344CB8AC3E}">
        <p14:creationId xmlns:p14="http://schemas.microsoft.com/office/powerpoint/2010/main" val="1232027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6EAB7F03-5E71-4B0E-ABDC-7AD4D8C3421B}"/>
              </a:ext>
            </a:extLst>
          </p:cNvPr>
          <p:cNvSpPr>
            <a:spLocks noGrp="1"/>
          </p:cNvSpPr>
          <p:nvPr>
            <p:ph idx="1"/>
          </p:nvPr>
        </p:nvSpPr>
        <p:spPr/>
        <p:txBody>
          <a:bodyPr/>
          <a:lstStyle/>
          <a:p>
            <a:pPr lvl="0"/>
            <a:r>
              <a:rPr lang="en-US" sz="2200" dirty="0"/>
              <a:t>Foods are categorised based on the main nutrients they contain: these are carbohydrates, proteins, fats, vitamins and minerals.</a:t>
            </a:r>
          </a:p>
          <a:p>
            <a:pPr lvl="0"/>
            <a:r>
              <a:rPr lang="en-US" sz="2200" dirty="0"/>
              <a:t>To stay healthy, we need to consume a balanced diet of a diverse range of foods containing these different nutrients; we also need to consume fibre and drink plenty of water.</a:t>
            </a:r>
          </a:p>
          <a:p>
            <a:pPr lvl="0"/>
            <a:r>
              <a:rPr lang="en-US" sz="2200" dirty="0"/>
              <a:t>We need to consume macronutrients in large amounts. These give us energy and include: carbohydrates, proteins which also help us build and repair our bodies, and fats which supply fatty acids and help us absorb some vitamins.</a:t>
            </a:r>
          </a:p>
          <a:p>
            <a:pPr lvl="0"/>
            <a:r>
              <a:rPr lang="en-US" sz="2200" dirty="0"/>
              <a:t>We also need small amounts of vitamins and minerals, which we call micronutrients, which help our bodily functions and protect us from disease.</a:t>
            </a:r>
          </a:p>
          <a:p>
            <a:pPr lvl="0"/>
            <a:r>
              <a:rPr lang="en-US" sz="2200" dirty="0"/>
              <a:t>Each micronutrient has a very specialized role in supporting growth and maintaining health.</a:t>
            </a:r>
          </a:p>
        </p:txBody>
      </p:sp>
      <p:sp>
        <p:nvSpPr>
          <p:cNvPr id="3" name="Slide Number Placeholder 2">
            <a:extLst>
              <a:ext uri="{FF2B5EF4-FFF2-40B4-BE49-F238E27FC236}">
                <a16:creationId xmlns="" xmlns:a16="http://schemas.microsoft.com/office/drawing/2014/main" id="{9D185294-FBC7-418D-928A-AEE2389E46FF}"/>
              </a:ext>
            </a:extLst>
          </p:cNvPr>
          <p:cNvSpPr>
            <a:spLocks noGrp="1"/>
          </p:cNvSpPr>
          <p:nvPr>
            <p:ph type="sldNum" sz="quarter" idx="10"/>
          </p:nvPr>
        </p:nvSpPr>
        <p:spPr/>
        <p:txBody>
          <a:bodyPr/>
          <a:lstStyle/>
          <a:p>
            <a:fld id="{F8E5FEAE-2393-4031-B909-DB31E3BE2612}" type="slidenum">
              <a:rPr lang="en-US" smtClean="0"/>
              <a:t>14</a:t>
            </a:fld>
            <a:endParaRPr lang="en-US" dirty="0"/>
          </a:p>
        </p:txBody>
      </p:sp>
      <p:sp>
        <p:nvSpPr>
          <p:cNvPr id="4" name="Title 3">
            <a:extLst>
              <a:ext uri="{FF2B5EF4-FFF2-40B4-BE49-F238E27FC236}">
                <a16:creationId xmlns="" xmlns:a16="http://schemas.microsoft.com/office/drawing/2014/main" id="{6944C492-760E-475A-97EB-01720E97D66B}"/>
              </a:ext>
            </a:extLst>
          </p:cNvPr>
          <p:cNvSpPr>
            <a:spLocks noGrp="1"/>
          </p:cNvSpPr>
          <p:nvPr>
            <p:ph type="title"/>
          </p:nvPr>
        </p:nvSpPr>
        <p:spPr/>
        <p:txBody>
          <a:bodyPr/>
          <a:lstStyle/>
          <a:p>
            <a:r>
              <a:rPr lang="en-US" dirty="0"/>
              <a:t>Key Points</a:t>
            </a:r>
          </a:p>
        </p:txBody>
      </p:sp>
    </p:spTree>
    <p:extLst>
      <p:ext uri="{BB962C8B-B14F-4D97-AF65-F5344CB8AC3E}">
        <p14:creationId xmlns:p14="http://schemas.microsoft.com/office/powerpoint/2010/main" val="3582384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 xmlns:a16="http://schemas.microsoft.com/office/drawing/2014/main" id="{0CDB344E-BFA8-4053-AECB-284FDA1F724C}"/>
              </a:ext>
            </a:extLst>
          </p:cNvPr>
          <p:cNvSpPr>
            <a:spLocks noGrp="1"/>
          </p:cNvSpPr>
          <p:nvPr>
            <p:ph type="sldNum" sz="quarter" idx="11"/>
          </p:nvPr>
        </p:nvSpPr>
        <p:spPr/>
        <p:txBody>
          <a:bodyPr/>
          <a:lstStyle/>
          <a:p>
            <a:fld id="{F8E5FEAE-2393-4031-B909-DB31E3BE2612}" type="slidenum">
              <a:rPr lang="en-US" smtClean="0"/>
              <a:pPr/>
              <a:t>15</a:t>
            </a:fld>
            <a:endParaRPr lang="en-US" dirty="0"/>
          </a:p>
        </p:txBody>
      </p:sp>
      <p:sp>
        <p:nvSpPr>
          <p:cNvPr id="2" name="Title 1">
            <a:extLst>
              <a:ext uri="{FF2B5EF4-FFF2-40B4-BE49-F238E27FC236}">
                <a16:creationId xmlns="" xmlns:a16="http://schemas.microsoft.com/office/drawing/2014/main" id="{8AF9F9F0-3CEB-4275-B1EC-0B09633CE00E}"/>
              </a:ext>
            </a:extLst>
          </p:cNvPr>
          <p:cNvSpPr>
            <a:spLocks noGrp="1"/>
          </p:cNvSpPr>
          <p:nvPr>
            <p:ph type="title"/>
          </p:nvPr>
        </p:nvSpPr>
        <p:spPr/>
        <p:txBody>
          <a:bodyPr/>
          <a:lstStyle/>
          <a:p>
            <a:r>
              <a:rPr lang="en-US" dirty="0"/>
              <a:t>Malnutrition</a:t>
            </a:r>
          </a:p>
        </p:txBody>
      </p:sp>
      <p:sp>
        <p:nvSpPr>
          <p:cNvPr id="4" name="Subtitle 3">
            <a:extLst>
              <a:ext uri="{FF2B5EF4-FFF2-40B4-BE49-F238E27FC236}">
                <a16:creationId xmlns="" xmlns:a16="http://schemas.microsoft.com/office/drawing/2014/main" id="{DE10DD0D-7A56-4CD3-9189-0F2AB28712DB}"/>
              </a:ext>
            </a:extLst>
          </p:cNvPr>
          <p:cNvSpPr>
            <a:spLocks noGrp="1"/>
          </p:cNvSpPr>
          <p:nvPr>
            <p:ph type="subTitle" idx="1"/>
          </p:nvPr>
        </p:nvSpPr>
        <p:spPr/>
        <p:txBody>
          <a:bodyPr/>
          <a:lstStyle/>
          <a:p>
            <a:r>
              <a:rPr lang="en-US" dirty="0"/>
              <a:t>Unit 2</a:t>
            </a:r>
          </a:p>
          <a:p>
            <a:endParaRPr lang="en-US" dirty="0"/>
          </a:p>
        </p:txBody>
      </p:sp>
    </p:spTree>
    <p:extLst>
      <p:ext uri="{BB962C8B-B14F-4D97-AF65-F5344CB8AC3E}">
        <p14:creationId xmlns:p14="http://schemas.microsoft.com/office/powerpoint/2010/main" val="1095408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lvl="0"/>
            <a:r>
              <a:rPr lang="en-US" dirty="0"/>
              <a:t>List the three main types of malnutrition.</a:t>
            </a:r>
          </a:p>
          <a:p>
            <a:pPr lvl="0"/>
            <a:r>
              <a:rPr lang="en-US" dirty="0"/>
              <a:t>Explain how poverty can cause malnutrition.</a:t>
            </a:r>
          </a:p>
          <a:p>
            <a:pPr lvl="0"/>
            <a:r>
              <a:rPr lang="en-US" dirty="0"/>
              <a:t>Discuss the consequences of malnutrition at individual, household and national level.</a:t>
            </a:r>
          </a:p>
          <a:p>
            <a:pPr lvl="0"/>
            <a:r>
              <a:rPr lang="en-US" dirty="0"/>
              <a:t>State how many African children under 5 years old are stunted, underweight or overweight.</a:t>
            </a:r>
          </a:p>
          <a:p>
            <a:pPr lvl="0"/>
            <a:r>
              <a:rPr lang="en-US" dirty="0"/>
              <a:t>Discuss the causes and prevalence of hidden hunger.</a:t>
            </a:r>
          </a:p>
          <a:p>
            <a:pPr lvl="0"/>
            <a:endParaRPr lang="en-GB" dirty="0"/>
          </a:p>
        </p:txBody>
      </p:sp>
      <p:sp>
        <p:nvSpPr>
          <p:cNvPr id="7" name="Text Placeholder 6"/>
          <p:cNvSpPr>
            <a:spLocks noGrp="1"/>
          </p:cNvSpPr>
          <p:nvPr>
            <p:ph type="body" sz="quarter" idx="10"/>
          </p:nvPr>
        </p:nvSpPr>
        <p:spPr/>
        <p:txBody>
          <a:bodyPr/>
          <a:lstStyle/>
          <a:p>
            <a:r>
              <a:rPr lang="en-GB" dirty="0"/>
              <a:t>By the end of this unit, you should be able to:</a:t>
            </a:r>
          </a:p>
        </p:txBody>
      </p:sp>
      <p:sp>
        <p:nvSpPr>
          <p:cNvPr id="3" name="Slide Number Placeholder 2"/>
          <p:cNvSpPr>
            <a:spLocks noGrp="1"/>
          </p:cNvSpPr>
          <p:nvPr>
            <p:ph type="sldNum" sz="quarter" idx="11"/>
          </p:nvPr>
        </p:nvSpPr>
        <p:spPr/>
        <p:txBody>
          <a:bodyPr/>
          <a:lstStyle/>
          <a:p>
            <a:fld id="{F8E5FEAE-2393-4031-B909-DB31E3BE2612}" type="slidenum">
              <a:rPr lang="en-US" smtClean="0"/>
              <a:t>16</a:t>
            </a:fld>
            <a:endParaRPr lang="en-US" dirty="0"/>
          </a:p>
        </p:txBody>
      </p:sp>
      <p:sp>
        <p:nvSpPr>
          <p:cNvPr id="4" name="Title 3"/>
          <p:cNvSpPr>
            <a:spLocks noGrp="1"/>
          </p:cNvSpPr>
          <p:nvPr>
            <p:ph type="title"/>
          </p:nvPr>
        </p:nvSpPr>
        <p:spPr/>
        <p:txBody>
          <a:bodyPr/>
          <a:lstStyle/>
          <a:p>
            <a:r>
              <a:rPr lang="en-GB" dirty="0"/>
              <a:t>Objectives</a:t>
            </a:r>
          </a:p>
        </p:txBody>
      </p:sp>
    </p:spTree>
    <p:extLst>
      <p:ext uri="{BB962C8B-B14F-4D97-AF65-F5344CB8AC3E}">
        <p14:creationId xmlns:p14="http://schemas.microsoft.com/office/powerpoint/2010/main" val="1872112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 xmlns:a16="http://schemas.microsoft.com/office/drawing/2014/main" id="{DA1E8CC2-B052-43A3-ABCF-B369A556E821}"/>
              </a:ext>
            </a:extLst>
          </p:cNvPr>
          <p:cNvSpPr>
            <a:spLocks noGrp="1"/>
          </p:cNvSpPr>
          <p:nvPr>
            <p:ph idx="1"/>
          </p:nvPr>
        </p:nvSpPr>
        <p:spPr/>
        <p:txBody>
          <a:bodyPr/>
          <a:lstStyle/>
          <a:p>
            <a:r>
              <a:rPr lang="en-US" dirty="0"/>
              <a:t>Malnutrition is simply ‘Poor Nutrition’</a:t>
            </a:r>
          </a:p>
          <a:p>
            <a:r>
              <a:rPr lang="en-US" dirty="0"/>
              <a:t>There are several types of malnutrition:</a:t>
            </a:r>
          </a:p>
          <a:p>
            <a:pPr lvl="1"/>
            <a:r>
              <a:rPr lang="en-US" dirty="0"/>
              <a:t>Undernutrition</a:t>
            </a:r>
          </a:p>
          <a:p>
            <a:pPr lvl="2"/>
            <a:r>
              <a:rPr lang="en-US" dirty="0"/>
              <a:t>Wasting: Low weight-for-height</a:t>
            </a:r>
          </a:p>
          <a:p>
            <a:pPr lvl="2"/>
            <a:r>
              <a:rPr lang="en-US" dirty="0"/>
              <a:t>Stunting: Low height-for-age</a:t>
            </a:r>
          </a:p>
          <a:p>
            <a:pPr lvl="2"/>
            <a:r>
              <a:rPr lang="en-US" dirty="0"/>
              <a:t>Underweight: Low weight-for-age </a:t>
            </a:r>
          </a:p>
          <a:p>
            <a:pPr lvl="1"/>
            <a:r>
              <a:rPr lang="en-US" dirty="0"/>
              <a:t>Micronutrient-related malnutrition</a:t>
            </a:r>
          </a:p>
          <a:p>
            <a:pPr lvl="2"/>
            <a:r>
              <a:rPr lang="en-US" dirty="0"/>
              <a:t>Micronutrient deficiencies</a:t>
            </a:r>
          </a:p>
          <a:p>
            <a:pPr lvl="2"/>
            <a:r>
              <a:rPr lang="en-US" dirty="0"/>
              <a:t>Micronutrient excess</a:t>
            </a:r>
          </a:p>
          <a:p>
            <a:pPr lvl="1"/>
            <a:r>
              <a:rPr lang="en-US" dirty="0"/>
              <a:t>Malnutrition can also be overnutrition, especially of the ‘wrong’ types of food, leading to overweight, obesity and diet-related non-communicable diseases, such as heart diseases, stroke, diabetes and even some cancers</a:t>
            </a:r>
          </a:p>
        </p:txBody>
      </p:sp>
      <p:sp>
        <p:nvSpPr>
          <p:cNvPr id="3" name="Slide Number Placeholder 2">
            <a:extLst>
              <a:ext uri="{FF2B5EF4-FFF2-40B4-BE49-F238E27FC236}">
                <a16:creationId xmlns="" xmlns:a16="http://schemas.microsoft.com/office/drawing/2014/main" id="{34CB0E6B-2395-4313-81A5-290652F4445C}"/>
              </a:ext>
            </a:extLst>
          </p:cNvPr>
          <p:cNvSpPr>
            <a:spLocks noGrp="1"/>
          </p:cNvSpPr>
          <p:nvPr>
            <p:ph type="sldNum" sz="quarter" idx="10"/>
          </p:nvPr>
        </p:nvSpPr>
        <p:spPr/>
        <p:txBody>
          <a:bodyPr/>
          <a:lstStyle/>
          <a:p>
            <a:fld id="{F8E5FEAE-2393-4031-B909-DB31E3BE2612}" type="slidenum">
              <a:rPr lang="en-US" smtClean="0"/>
              <a:t>17</a:t>
            </a:fld>
            <a:endParaRPr lang="en-US" dirty="0"/>
          </a:p>
        </p:txBody>
      </p:sp>
      <p:sp>
        <p:nvSpPr>
          <p:cNvPr id="4" name="Title 3">
            <a:extLst>
              <a:ext uri="{FF2B5EF4-FFF2-40B4-BE49-F238E27FC236}">
                <a16:creationId xmlns="" xmlns:a16="http://schemas.microsoft.com/office/drawing/2014/main" id="{C35D3D21-5035-4CBB-9B02-0C4301094D6A}"/>
              </a:ext>
            </a:extLst>
          </p:cNvPr>
          <p:cNvSpPr>
            <a:spLocks noGrp="1"/>
          </p:cNvSpPr>
          <p:nvPr>
            <p:ph type="title"/>
          </p:nvPr>
        </p:nvSpPr>
        <p:spPr/>
        <p:txBody>
          <a:bodyPr/>
          <a:lstStyle/>
          <a:p>
            <a:r>
              <a:rPr lang="en-US" dirty="0"/>
              <a:t>Types of Malnutrition</a:t>
            </a:r>
          </a:p>
        </p:txBody>
      </p:sp>
    </p:spTree>
    <p:extLst>
      <p:ext uri="{BB962C8B-B14F-4D97-AF65-F5344CB8AC3E}">
        <p14:creationId xmlns:p14="http://schemas.microsoft.com/office/powerpoint/2010/main" val="1808063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CAC9BD97-9B32-4D76-AE5B-B6F4B209DE07}"/>
              </a:ext>
            </a:extLst>
          </p:cNvPr>
          <p:cNvSpPr>
            <a:spLocks noGrp="1"/>
          </p:cNvSpPr>
          <p:nvPr>
            <p:ph type="title"/>
          </p:nvPr>
        </p:nvSpPr>
        <p:spPr/>
        <p:txBody>
          <a:bodyPr/>
          <a:lstStyle/>
          <a:p>
            <a:r>
              <a:rPr lang="en-US" dirty="0"/>
              <a:t>Causes of Malnutrition</a:t>
            </a:r>
          </a:p>
        </p:txBody>
      </p:sp>
      <p:sp>
        <p:nvSpPr>
          <p:cNvPr id="3" name="Slide Number Placeholder 2">
            <a:extLst>
              <a:ext uri="{FF2B5EF4-FFF2-40B4-BE49-F238E27FC236}">
                <a16:creationId xmlns="" xmlns:a16="http://schemas.microsoft.com/office/drawing/2014/main" id="{4AFD1085-8B3A-468C-BAF2-46EF51601BB0}"/>
              </a:ext>
            </a:extLst>
          </p:cNvPr>
          <p:cNvSpPr>
            <a:spLocks noGrp="1"/>
          </p:cNvSpPr>
          <p:nvPr>
            <p:ph type="sldNum" sz="quarter" idx="10"/>
          </p:nvPr>
        </p:nvSpPr>
        <p:spPr/>
        <p:txBody>
          <a:bodyPr/>
          <a:lstStyle/>
          <a:p>
            <a:fld id="{F8E5FEAE-2393-4031-B909-DB31E3BE2612}" type="slidenum">
              <a:rPr lang="en-US" smtClean="0"/>
              <a:pPr/>
              <a:t>18</a:t>
            </a:fld>
            <a:endParaRPr lang="en-US" dirty="0"/>
          </a:p>
        </p:txBody>
      </p:sp>
      <p:sp>
        <p:nvSpPr>
          <p:cNvPr id="2" name="Content Placeholder 1">
            <a:extLst>
              <a:ext uri="{FF2B5EF4-FFF2-40B4-BE49-F238E27FC236}">
                <a16:creationId xmlns="" xmlns:a16="http://schemas.microsoft.com/office/drawing/2014/main" id="{DD301A58-1443-42C9-85B5-026989BC3558}"/>
              </a:ext>
            </a:extLst>
          </p:cNvPr>
          <p:cNvSpPr>
            <a:spLocks noGrp="1"/>
          </p:cNvSpPr>
          <p:nvPr>
            <p:ph idx="11"/>
          </p:nvPr>
        </p:nvSpPr>
        <p:spPr/>
        <p:txBody>
          <a:bodyPr/>
          <a:lstStyle/>
          <a:p>
            <a:r>
              <a:rPr lang="en-US" dirty="0"/>
              <a:t>Number 1: Poverty</a:t>
            </a:r>
          </a:p>
          <a:p>
            <a:pPr lvl="1"/>
            <a:r>
              <a:rPr lang="en-US" dirty="0"/>
              <a:t>Limited food</a:t>
            </a:r>
          </a:p>
          <a:p>
            <a:pPr lvl="1"/>
            <a:r>
              <a:rPr lang="en-US" dirty="0"/>
              <a:t>Bad quality</a:t>
            </a:r>
          </a:p>
          <a:p>
            <a:r>
              <a:rPr lang="en-US" dirty="0"/>
              <a:t>Droughts</a:t>
            </a:r>
          </a:p>
          <a:p>
            <a:r>
              <a:rPr lang="en-US" dirty="0"/>
              <a:t>Floods</a:t>
            </a:r>
          </a:p>
          <a:p>
            <a:r>
              <a:rPr lang="en-US" dirty="0"/>
              <a:t>Earthquakes</a:t>
            </a:r>
          </a:p>
          <a:p>
            <a:r>
              <a:rPr lang="en-US" dirty="0"/>
              <a:t>Failed crops</a:t>
            </a:r>
          </a:p>
          <a:p>
            <a:r>
              <a:rPr lang="en-US" dirty="0"/>
              <a:t>Interrupted food supplies</a:t>
            </a:r>
          </a:p>
          <a:p>
            <a:r>
              <a:rPr lang="en-US" dirty="0"/>
              <a:t>Wars</a:t>
            </a:r>
          </a:p>
          <a:p>
            <a:r>
              <a:rPr lang="en-US" dirty="0"/>
              <a:t>Civil disturbances</a:t>
            </a:r>
          </a:p>
        </p:txBody>
      </p:sp>
      <p:pic>
        <p:nvPicPr>
          <p:cNvPr id="4098" name="Picture 2" descr="https://lh6.googleusercontent.com/CG593chajKFz0S1kh6J-NCXeqShHksv66zw8Ty9rLxnRoM4HTJziZwQQK4KBiXem57CL1CiZ9aRhZjDwyRqpBMTPgf8hc9uIyks-CMpnunL2lHLTrKetHeJ18RsleDP2qEs9MqY8">
            <a:extLst>
              <a:ext uri="{FF2B5EF4-FFF2-40B4-BE49-F238E27FC236}">
                <a16:creationId xmlns="" xmlns:a16="http://schemas.microsoft.com/office/drawing/2014/main" id="{EABE8EF7-EB08-4A5A-9028-593E75C9FF72}"/>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6464" b="1646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555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25DE6670-0566-4683-9528-925633D38BF2}"/>
              </a:ext>
            </a:extLst>
          </p:cNvPr>
          <p:cNvSpPr>
            <a:spLocks noGrp="1"/>
          </p:cNvSpPr>
          <p:nvPr>
            <p:ph type="sldNum" sz="quarter" idx="10"/>
          </p:nvPr>
        </p:nvSpPr>
        <p:spPr/>
        <p:txBody>
          <a:bodyPr/>
          <a:lstStyle/>
          <a:p>
            <a:fld id="{F8E5FEAE-2393-4031-B909-DB31E3BE2612}" type="slidenum">
              <a:rPr lang="en-US" smtClean="0"/>
              <a:t>19</a:t>
            </a:fld>
            <a:endParaRPr lang="en-US" dirty="0"/>
          </a:p>
        </p:txBody>
      </p:sp>
      <p:sp>
        <p:nvSpPr>
          <p:cNvPr id="4" name="Title 3">
            <a:extLst>
              <a:ext uri="{FF2B5EF4-FFF2-40B4-BE49-F238E27FC236}">
                <a16:creationId xmlns="" xmlns:a16="http://schemas.microsoft.com/office/drawing/2014/main" id="{7F6D342A-2922-4875-AB38-112DD982A5FE}"/>
              </a:ext>
            </a:extLst>
          </p:cNvPr>
          <p:cNvSpPr>
            <a:spLocks noGrp="1"/>
          </p:cNvSpPr>
          <p:nvPr>
            <p:ph type="title"/>
          </p:nvPr>
        </p:nvSpPr>
        <p:spPr/>
        <p:txBody>
          <a:bodyPr/>
          <a:lstStyle/>
          <a:p>
            <a:r>
              <a:rPr lang="en-US" dirty="0"/>
              <a:t>Impact of Malnutrition</a:t>
            </a:r>
          </a:p>
        </p:txBody>
      </p:sp>
      <p:pic>
        <p:nvPicPr>
          <p:cNvPr id="16" name="Content Placeholder 15">
            <a:extLst>
              <a:ext uri="{FF2B5EF4-FFF2-40B4-BE49-F238E27FC236}">
                <a16:creationId xmlns="" xmlns:a16="http://schemas.microsoft.com/office/drawing/2014/main" id="{34AA5E32-3312-4217-BBAF-D1F1EDC5A0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012444"/>
            <a:ext cx="7886700" cy="5199824"/>
          </a:xfrm>
        </p:spPr>
      </p:pic>
    </p:spTree>
    <p:extLst>
      <p:ext uri="{BB962C8B-B14F-4D97-AF65-F5344CB8AC3E}">
        <p14:creationId xmlns:p14="http://schemas.microsoft.com/office/powerpoint/2010/main" val="3776956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8E5FEAE-2393-4031-B909-DB31E3BE2612}" type="slidenum">
              <a:rPr lang="en-US" smtClean="0"/>
              <a:t>2</a:t>
            </a:fld>
            <a:endParaRPr lang="en-US" dirty="0"/>
          </a:p>
        </p:txBody>
      </p:sp>
      <p:sp>
        <p:nvSpPr>
          <p:cNvPr id="4" name="Title 3"/>
          <p:cNvSpPr>
            <a:spLocks noGrp="1"/>
          </p:cNvSpPr>
          <p:nvPr>
            <p:ph type="title"/>
          </p:nvPr>
        </p:nvSpPr>
        <p:spPr/>
        <p:txBody>
          <a:bodyPr/>
          <a:lstStyle/>
          <a:p>
            <a:r>
              <a:rPr lang="en-GB" dirty="0"/>
              <a:t>Legend</a:t>
            </a:r>
          </a:p>
        </p:txBody>
      </p:sp>
      <p:graphicFrame>
        <p:nvGraphicFramePr>
          <p:cNvPr id="5" name="Table 4"/>
          <p:cNvGraphicFramePr>
            <a:graphicFrameLocks noGrp="1"/>
          </p:cNvGraphicFramePr>
          <p:nvPr>
            <p:extLst/>
          </p:nvPr>
        </p:nvGraphicFramePr>
        <p:xfrm>
          <a:off x="426424" y="994142"/>
          <a:ext cx="8291152" cy="5047100"/>
        </p:xfrm>
        <a:graphic>
          <a:graphicData uri="http://schemas.openxmlformats.org/drawingml/2006/table">
            <a:tbl>
              <a:tblPr firstRow="1" bandRow="1">
                <a:tableStyleId>{93296810-A885-4BE3-A3E7-6D5BEEA58F35}</a:tableStyleId>
              </a:tblPr>
              <a:tblGrid>
                <a:gridCol w="1566502">
                  <a:extLst>
                    <a:ext uri="{9D8B030D-6E8A-4147-A177-3AD203B41FA5}">
                      <a16:colId xmlns="" xmlns:a16="http://schemas.microsoft.com/office/drawing/2014/main" val="20000"/>
                    </a:ext>
                  </a:extLst>
                </a:gridCol>
                <a:gridCol w="6724650">
                  <a:extLst>
                    <a:ext uri="{9D8B030D-6E8A-4147-A177-3AD203B41FA5}">
                      <a16:colId xmlns="" xmlns:a16="http://schemas.microsoft.com/office/drawing/2014/main" val="20001"/>
                    </a:ext>
                  </a:extLst>
                </a:gridCol>
              </a:tblGrid>
              <a:tr h="448894">
                <a:tc>
                  <a:txBody>
                    <a:bodyPr/>
                    <a:lstStyle/>
                    <a:p>
                      <a:r>
                        <a:rPr lang="en-GB" sz="2400" dirty="0"/>
                        <a:t>Icon</a:t>
                      </a:r>
                      <a:endParaRPr lang="en-GB" sz="2400" dirty="0">
                        <a:solidFill>
                          <a:schemeClr val="bg1"/>
                        </a:solidFill>
                      </a:endParaRPr>
                    </a:p>
                  </a:txBody>
                  <a:tcPr anchor="ctr"/>
                </a:tc>
                <a:tc>
                  <a:txBody>
                    <a:bodyPr/>
                    <a:lstStyle/>
                    <a:p>
                      <a:r>
                        <a:rPr lang="en-GB" sz="2400" dirty="0"/>
                        <a:t>Description</a:t>
                      </a:r>
                      <a:endParaRPr lang="en-GB" sz="2400" dirty="0">
                        <a:solidFill>
                          <a:schemeClr val="bg1"/>
                        </a:solidFill>
                      </a:endParaRPr>
                    </a:p>
                  </a:txBody>
                  <a:tcPr anchor="ctr"/>
                </a:tc>
                <a:extLst>
                  <a:ext uri="{0D108BD9-81ED-4DB2-BD59-A6C34878D82A}">
                    <a16:rowId xmlns="" xmlns:a16="http://schemas.microsoft.com/office/drawing/2014/main" val="10000"/>
                  </a:ext>
                </a:extLst>
              </a:tr>
              <a:tr h="655700">
                <a:tc>
                  <a:txBody>
                    <a:bodyPr/>
                    <a:lstStyle/>
                    <a:p>
                      <a:endParaRPr lang="en-GB" dirty="0">
                        <a:solidFill>
                          <a:schemeClr val="bg1"/>
                        </a:solidFill>
                      </a:endParaRPr>
                    </a:p>
                  </a:txBody>
                  <a:tcPr anchor="ctr">
                    <a:solidFill>
                      <a:schemeClr val="bg1">
                        <a:lumMod val="75000"/>
                      </a:schemeClr>
                    </a:solidFill>
                  </a:tcPr>
                </a:tc>
                <a:tc>
                  <a:txBody>
                    <a:bodyPr/>
                    <a:lstStyle/>
                    <a:p>
                      <a:r>
                        <a:rPr lang="en-GB" sz="2800" dirty="0">
                          <a:solidFill>
                            <a:schemeClr val="tx1">
                              <a:lumMod val="75000"/>
                            </a:schemeClr>
                          </a:solidFill>
                          <a:latin typeface="Calibri" panose="020F0502020204030204" pitchFamily="34" charset="0"/>
                          <a:cs typeface="Calibri" panose="020F0502020204030204" pitchFamily="34" charset="0"/>
                        </a:rPr>
                        <a:t>Expected Duration, minutes</a:t>
                      </a:r>
                    </a:p>
                  </a:txBody>
                  <a:tcPr anchor="ctr">
                    <a:noFill/>
                  </a:tcPr>
                </a:tc>
                <a:extLst>
                  <a:ext uri="{0D108BD9-81ED-4DB2-BD59-A6C34878D82A}">
                    <a16:rowId xmlns="" xmlns:a16="http://schemas.microsoft.com/office/drawing/2014/main" val="10001"/>
                  </a:ext>
                </a:extLst>
              </a:tr>
              <a:tr h="655700">
                <a:tc>
                  <a:txBody>
                    <a:bodyPr/>
                    <a:lstStyle/>
                    <a:p>
                      <a:endParaRPr lang="en-GB" dirty="0"/>
                    </a:p>
                  </a:txBody>
                  <a:tcPr anchor="ctr">
                    <a:solidFill>
                      <a:schemeClr val="bg1">
                        <a:lumMod val="75000"/>
                      </a:schemeClr>
                    </a:solidFill>
                  </a:tcPr>
                </a:tc>
                <a:tc>
                  <a:txBody>
                    <a:bodyPr/>
                    <a:lstStyle/>
                    <a:p>
                      <a:r>
                        <a:rPr lang="en-GB" sz="2800" dirty="0">
                          <a:solidFill>
                            <a:schemeClr val="tx1">
                              <a:lumMod val="75000"/>
                            </a:schemeClr>
                          </a:solidFill>
                          <a:latin typeface="Calibri" panose="020F0502020204030204" pitchFamily="34" charset="0"/>
                          <a:cs typeface="Calibri" panose="020F0502020204030204" pitchFamily="34" charset="0"/>
                        </a:rPr>
                        <a:t>Quick Review/Survey Questions</a:t>
                      </a:r>
                    </a:p>
                  </a:txBody>
                  <a:tcPr anchor="ctr">
                    <a:noFill/>
                  </a:tcPr>
                </a:tc>
                <a:extLst>
                  <a:ext uri="{0D108BD9-81ED-4DB2-BD59-A6C34878D82A}">
                    <a16:rowId xmlns="" xmlns:a16="http://schemas.microsoft.com/office/drawing/2014/main" val="10002"/>
                  </a:ext>
                </a:extLst>
              </a:tr>
              <a:tr h="655700">
                <a:tc>
                  <a:txBody>
                    <a:bodyPr/>
                    <a:lstStyle/>
                    <a:p>
                      <a:endParaRPr lang="en-GB" dirty="0"/>
                    </a:p>
                  </a:txBody>
                  <a:tcPr anchor="ctr">
                    <a:solidFill>
                      <a:schemeClr val="bg1">
                        <a:lumMod val="75000"/>
                      </a:schemeClr>
                    </a:solidFill>
                  </a:tcPr>
                </a:tc>
                <a:tc>
                  <a:txBody>
                    <a:bodyPr/>
                    <a:lstStyle/>
                    <a:p>
                      <a:r>
                        <a:rPr lang="en-GB" sz="2800" dirty="0">
                          <a:solidFill>
                            <a:schemeClr val="tx1">
                              <a:lumMod val="75000"/>
                            </a:schemeClr>
                          </a:solidFill>
                          <a:latin typeface="Calibri" panose="020F0502020204030204" pitchFamily="34" charset="0"/>
                          <a:cs typeface="Calibri" panose="020F0502020204030204" pitchFamily="34" charset="0"/>
                        </a:rPr>
                        <a:t>Brainstorming Session</a:t>
                      </a:r>
                    </a:p>
                  </a:txBody>
                  <a:tcPr anchor="ctr">
                    <a:noFill/>
                  </a:tcPr>
                </a:tc>
                <a:extLst>
                  <a:ext uri="{0D108BD9-81ED-4DB2-BD59-A6C34878D82A}">
                    <a16:rowId xmlns="" xmlns:a16="http://schemas.microsoft.com/office/drawing/2014/main" val="10003"/>
                  </a:ext>
                </a:extLst>
              </a:tr>
              <a:tr h="655700">
                <a:tc>
                  <a:txBody>
                    <a:bodyPr/>
                    <a:lstStyle/>
                    <a:p>
                      <a:endParaRPr lang="en-GB" dirty="0"/>
                    </a:p>
                  </a:txBody>
                  <a:tcPr anchor="ctr">
                    <a:solidFill>
                      <a:schemeClr val="bg1">
                        <a:lumMod val="75000"/>
                      </a:schemeClr>
                    </a:solidFill>
                  </a:tcPr>
                </a:tc>
                <a:tc>
                  <a:txBody>
                    <a:bodyPr/>
                    <a:lstStyle/>
                    <a:p>
                      <a:r>
                        <a:rPr lang="en-GB" sz="2800" dirty="0">
                          <a:solidFill>
                            <a:schemeClr val="tx1">
                              <a:lumMod val="75000"/>
                            </a:schemeClr>
                          </a:solidFill>
                          <a:latin typeface="Calibri" panose="020F0502020204030204" pitchFamily="34" charset="0"/>
                          <a:cs typeface="Calibri" panose="020F0502020204030204" pitchFamily="34" charset="0"/>
                        </a:rPr>
                        <a:t>Discussion Session</a:t>
                      </a:r>
                    </a:p>
                  </a:txBody>
                  <a:tcPr anchor="ctr">
                    <a:noFill/>
                  </a:tcPr>
                </a:tc>
                <a:extLst>
                  <a:ext uri="{0D108BD9-81ED-4DB2-BD59-A6C34878D82A}">
                    <a16:rowId xmlns="" xmlns:a16="http://schemas.microsoft.com/office/drawing/2014/main" val="10004"/>
                  </a:ext>
                </a:extLst>
              </a:tr>
              <a:tr h="655700">
                <a:tc>
                  <a:txBody>
                    <a:bodyPr/>
                    <a:lstStyle/>
                    <a:p>
                      <a:endParaRPr lang="en-GB" dirty="0"/>
                    </a:p>
                  </a:txBody>
                  <a:tcPr anchor="ctr">
                    <a:solidFill>
                      <a:schemeClr val="bg1">
                        <a:lumMod val="75000"/>
                      </a:schemeClr>
                    </a:solidFill>
                  </a:tcPr>
                </a:tc>
                <a:tc>
                  <a:txBody>
                    <a:bodyPr/>
                    <a:lstStyle/>
                    <a:p>
                      <a:r>
                        <a:rPr lang="en-GB" sz="2800" dirty="0">
                          <a:solidFill>
                            <a:schemeClr val="tx1">
                              <a:lumMod val="75000"/>
                            </a:schemeClr>
                          </a:solidFill>
                          <a:latin typeface="Calibri" panose="020F0502020204030204" pitchFamily="34" charset="0"/>
                          <a:cs typeface="Calibri" panose="020F0502020204030204" pitchFamily="34" charset="0"/>
                        </a:rPr>
                        <a:t>Group Activity</a:t>
                      </a:r>
                    </a:p>
                  </a:txBody>
                  <a:tcPr anchor="ctr">
                    <a:noFill/>
                  </a:tcPr>
                </a:tc>
                <a:extLst>
                  <a:ext uri="{0D108BD9-81ED-4DB2-BD59-A6C34878D82A}">
                    <a16:rowId xmlns="" xmlns:a16="http://schemas.microsoft.com/office/drawing/2014/main" val="481897460"/>
                  </a:ext>
                </a:extLst>
              </a:tr>
              <a:tr h="655700">
                <a:tc>
                  <a:txBody>
                    <a:bodyPr/>
                    <a:lstStyle/>
                    <a:p>
                      <a:endParaRPr lang="en-GB" dirty="0"/>
                    </a:p>
                  </a:txBody>
                  <a:tcPr anchor="ctr">
                    <a:solidFill>
                      <a:schemeClr val="bg1">
                        <a:lumMod val="75000"/>
                      </a:schemeClr>
                    </a:solidFill>
                  </a:tcPr>
                </a:tc>
                <a:tc>
                  <a:txBody>
                    <a:bodyPr/>
                    <a:lstStyle/>
                    <a:p>
                      <a:r>
                        <a:rPr lang="en-GB" sz="2800" dirty="0">
                          <a:solidFill>
                            <a:schemeClr val="tx1">
                              <a:lumMod val="75000"/>
                            </a:schemeClr>
                          </a:solidFill>
                          <a:latin typeface="Calibri" panose="020F0502020204030204" pitchFamily="34" charset="0"/>
                          <a:cs typeface="Calibri" panose="020F0502020204030204" pitchFamily="34" charset="0"/>
                        </a:rPr>
                        <a:t>Animated Slide</a:t>
                      </a:r>
                    </a:p>
                  </a:txBody>
                  <a:tcPr anchor="ctr">
                    <a:noFill/>
                  </a:tcPr>
                </a:tc>
                <a:extLst>
                  <a:ext uri="{0D108BD9-81ED-4DB2-BD59-A6C34878D82A}">
                    <a16:rowId xmlns="" xmlns:a16="http://schemas.microsoft.com/office/drawing/2014/main" val="10005"/>
                  </a:ext>
                </a:extLst>
              </a:tr>
              <a:tr h="655700">
                <a:tc>
                  <a:txBody>
                    <a:bodyPr/>
                    <a:lstStyle/>
                    <a:p>
                      <a:endParaRPr lang="en-GB" dirty="0"/>
                    </a:p>
                  </a:txBody>
                  <a:tcPr anchor="ctr">
                    <a:solidFill>
                      <a:schemeClr val="bg1">
                        <a:lumMod val="75000"/>
                      </a:schemeClr>
                    </a:solidFill>
                  </a:tcPr>
                </a:tc>
                <a:tc>
                  <a:txBody>
                    <a:bodyPr/>
                    <a:lstStyle/>
                    <a:p>
                      <a:r>
                        <a:rPr lang="en-GB" sz="2800" dirty="0">
                          <a:solidFill>
                            <a:schemeClr val="tx1">
                              <a:lumMod val="75000"/>
                            </a:schemeClr>
                          </a:solidFill>
                          <a:latin typeface="Calibri" panose="020F0502020204030204" pitchFamily="34" charset="0"/>
                          <a:cs typeface="Calibri" panose="020F0502020204030204" pitchFamily="34" charset="0"/>
                        </a:rPr>
                        <a:t>End of Animation</a:t>
                      </a:r>
                    </a:p>
                  </a:txBody>
                  <a:tcPr anchor="ctr">
                    <a:noFill/>
                  </a:tcPr>
                </a:tc>
                <a:extLst>
                  <a:ext uri="{0D108BD9-81ED-4DB2-BD59-A6C34878D82A}">
                    <a16:rowId xmlns="" xmlns:a16="http://schemas.microsoft.com/office/drawing/2014/main" val="10006"/>
                  </a:ext>
                </a:extLst>
              </a:tr>
            </a:tbl>
          </a:graphicData>
        </a:graphic>
      </p:graphicFrame>
      <p:pic>
        <p:nvPicPr>
          <p:cNvPr id="6" name="Graphic 20">
            <a:extLst>
              <a:ext uri="{FF2B5EF4-FFF2-40B4-BE49-F238E27FC236}">
                <a16:creationId xmlns="" xmlns:a16="http://schemas.microsoft.com/office/drawing/2014/main" id="{1F8431D5-08E7-41F6-82E4-56BFC705A27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67739" y="1615621"/>
            <a:ext cx="367559" cy="459448"/>
          </a:xfrm>
          <a:prstGeom prst="rect">
            <a:avLst/>
          </a:prstGeom>
        </p:spPr>
      </p:pic>
      <p:sp>
        <p:nvSpPr>
          <p:cNvPr id="7" name="Text Placeholder 3"/>
          <p:cNvSpPr txBox="1">
            <a:spLocks/>
          </p:cNvSpPr>
          <p:nvPr/>
        </p:nvSpPr>
        <p:spPr>
          <a:xfrm>
            <a:off x="1044402" y="1642320"/>
            <a:ext cx="838086" cy="414161"/>
          </a:xfrm>
          <a:prstGeom prst="rect">
            <a:avLst/>
          </a:prstGeom>
        </p:spPr>
        <p:txBody>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1800" b="1" kern="1200">
                <a:solidFill>
                  <a:schemeClr val="bg1"/>
                </a:solidFill>
                <a:latin typeface="+mj-lt"/>
                <a:ea typeface="Zilla Slab Light" pitchFamily="2" charset="0"/>
                <a:cs typeface="+mn-cs"/>
              </a:defRPr>
            </a:lvl1pPr>
            <a:lvl2pPr marL="457200" indent="0" algn="l" defTabSz="914400" rtl="0" eaLnBrk="1" latinLnBrk="0" hangingPunct="1">
              <a:lnSpc>
                <a:spcPct val="90000"/>
              </a:lnSpc>
              <a:spcBef>
                <a:spcPts val="500"/>
              </a:spcBef>
              <a:buClr>
                <a:schemeClr val="tx2"/>
              </a:buClr>
              <a:buFont typeface="Zilla Slab Light" pitchFamily="2" charset="0"/>
              <a:buNone/>
              <a:defRPr sz="2400" b="1" kern="1200">
                <a:solidFill>
                  <a:schemeClr val="bg1"/>
                </a:solidFill>
                <a:latin typeface="+mn-lt"/>
                <a:ea typeface="Zilla Slab Light" pitchFamily="2"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Zilla Slab Light"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Zilla Slab Light" pitchFamily="2"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Zilla Slab Light"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Xm</a:t>
            </a:r>
            <a:endParaRPr lang="en-GB" dirty="0"/>
          </a:p>
        </p:txBody>
      </p:sp>
      <p:sp>
        <p:nvSpPr>
          <p:cNvPr id="19" name="Diamond 18"/>
          <p:cNvSpPr/>
          <p:nvPr/>
        </p:nvSpPr>
        <p:spPr>
          <a:xfrm>
            <a:off x="1010081" y="4961064"/>
            <a:ext cx="204717" cy="177421"/>
          </a:xfrm>
          <a:prstGeom prst="diamond">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Diamond 19"/>
          <p:cNvSpPr/>
          <p:nvPr/>
        </p:nvSpPr>
        <p:spPr>
          <a:xfrm>
            <a:off x="1010081" y="5628225"/>
            <a:ext cx="204717" cy="177421"/>
          </a:xfrm>
          <a:prstGeom prst="diamond">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4" name="Group 23">
            <a:extLst>
              <a:ext uri="{FF2B5EF4-FFF2-40B4-BE49-F238E27FC236}">
                <a16:creationId xmlns="" xmlns:a16="http://schemas.microsoft.com/office/drawing/2014/main" id="{9B844B62-0814-4D58-AAAF-FC9855901BA9}"/>
              </a:ext>
            </a:extLst>
          </p:cNvPr>
          <p:cNvGrpSpPr/>
          <p:nvPr/>
        </p:nvGrpSpPr>
        <p:grpSpPr>
          <a:xfrm>
            <a:off x="943298" y="2873231"/>
            <a:ext cx="245341" cy="450098"/>
            <a:chOff x="6081227" y="276076"/>
            <a:chExt cx="318540" cy="531261"/>
          </a:xfrm>
        </p:grpSpPr>
        <p:cxnSp>
          <p:nvCxnSpPr>
            <p:cNvPr id="25" name="Straight Connector 24">
              <a:extLst>
                <a:ext uri="{FF2B5EF4-FFF2-40B4-BE49-F238E27FC236}">
                  <a16:creationId xmlns="" xmlns:a16="http://schemas.microsoft.com/office/drawing/2014/main" id="{C942379C-5E2E-4F34-87D9-FF61B6CA81C7}"/>
                </a:ext>
              </a:extLst>
            </p:cNvPr>
            <p:cNvCxnSpPr/>
            <p:nvPr userDrawn="1"/>
          </p:nvCxnSpPr>
          <p:spPr>
            <a:xfrm flipV="1">
              <a:off x="6126480" y="610529"/>
              <a:ext cx="116378" cy="196808"/>
            </a:xfrm>
            <a:prstGeom prst="line">
              <a:avLst/>
            </a:prstGeom>
            <a:ln w="381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7F7CEBB3-F709-4407-AAF8-D7FD71F49076}"/>
                </a:ext>
              </a:extLst>
            </p:cNvPr>
            <p:cNvCxnSpPr>
              <a:cxnSpLocks/>
            </p:cNvCxnSpPr>
            <p:nvPr userDrawn="1"/>
          </p:nvCxnSpPr>
          <p:spPr>
            <a:xfrm flipH="1" flipV="1">
              <a:off x="6240497" y="610529"/>
              <a:ext cx="116378" cy="196808"/>
            </a:xfrm>
            <a:prstGeom prst="line">
              <a:avLst/>
            </a:prstGeom>
            <a:ln w="381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BBB255E4-EC59-4AB8-BB1E-29DB06DBD0BD}"/>
                </a:ext>
              </a:extLst>
            </p:cNvPr>
            <p:cNvCxnSpPr/>
            <p:nvPr userDrawn="1"/>
          </p:nvCxnSpPr>
          <p:spPr>
            <a:xfrm>
              <a:off x="6081227" y="610529"/>
              <a:ext cx="318540" cy="0"/>
            </a:xfrm>
            <a:prstGeom prst="line">
              <a:avLst/>
            </a:prstGeom>
            <a:ln w="381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 xmlns:a16="http://schemas.microsoft.com/office/drawing/2014/main" id="{08A2D6AE-9907-4955-9662-CEC884CDB29C}"/>
                </a:ext>
              </a:extLst>
            </p:cNvPr>
            <p:cNvSpPr/>
            <p:nvPr userDrawn="1"/>
          </p:nvSpPr>
          <p:spPr>
            <a:xfrm>
              <a:off x="6101603" y="344500"/>
              <a:ext cx="275648" cy="2650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 xmlns:a16="http://schemas.microsoft.com/office/drawing/2014/main" id="{A9640FB8-BBA0-435F-9AA8-C773B823ACED}"/>
                </a:ext>
              </a:extLst>
            </p:cNvPr>
            <p:cNvSpPr/>
            <p:nvPr userDrawn="1"/>
          </p:nvSpPr>
          <p:spPr>
            <a:xfrm>
              <a:off x="6101603" y="276076"/>
              <a:ext cx="275648" cy="814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Rounded Corners 7">
              <a:extLst>
                <a:ext uri="{FF2B5EF4-FFF2-40B4-BE49-F238E27FC236}">
                  <a16:creationId xmlns="" xmlns:a16="http://schemas.microsoft.com/office/drawing/2014/main" id="{A19A595E-A21F-4887-B3CA-779BC86968E7}"/>
                </a:ext>
              </a:extLst>
            </p:cNvPr>
            <p:cNvSpPr/>
            <p:nvPr userDrawn="1"/>
          </p:nvSpPr>
          <p:spPr>
            <a:xfrm>
              <a:off x="6101603" y="276076"/>
              <a:ext cx="275648" cy="333438"/>
            </a:xfrm>
            <a:prstGeom prst="roundRect">
              <a:avLst>
                <a:gd name="adj" fmla="val 7701"/>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a:extLst>
                <a:ext uri="{FF2B5EF4-FFF2-40B4-BE49-F238E27FC236}">
                  <a16:creationId xmlns="" xmlns:a16="http://schemas.microsoft.com/office/drawing/2014/main" id="{8E12EAF8-88AA-4055-9586-0BD29079BE4E}"/>
                </a:ext>
              </a:extLst>
            </p:cNvPr>
            <p:cNvCxnSpPr>
              <a:cxnSpLocks/>
            </p:cNvCxnSpPr>
            <p:nvPr userDrawn="1"/>
          </p:nvCxnSpPr>
          <p:spPr>
            <a:xfrm>
              <a:off x="6101603" y="357550"/>
              <a:ext cx="275648" cy="0"/>
            </a:xfrm>
            <a:prstGeom prst="line">
              <a:avLst/>
            </a:prstGeom>
            <a:ln w="381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 xmlns:a16="http://schemas.microsoft.com/office/drawing/2014/main" id="{5671CAE1-DC97-498B-8A5D-93F8ACE35F48}"/>
              </a:ext>
            </a:extLst>
          </p:cNvPr>
          <p:cNvGrpSpPr/>
          <p:nvPr/>
        </p:nvGrpSpPr>
        <p:grpSpPr>
          <a:xfrm>
            <a:off x="885511" y="3536847"/>
            <a:ext cx="444140" cy="485029"/>
            <a:chOff x="7301007" y="2083489"/>
            <a:chExt cx="708761" cy="774011"/>
          </a:xfrm>
        </p:grpSpPr>
        <p:sp>
          <p:nvSpPr>
            <p:cNvPr id="33" name="Freeform: Shape 26">
              <a:extLst>
                <a:ext uri="{FF2B5EF4-FFF2-40B4-BE49-F238E27FC236}">
                  <a16:creationId xmlns="" xmlns:a16="http://schemas.microsoft.com/office/drawing/2014/main" id="{414DA446-2462-4672-A709-BF3851E1A6B4}"/>
                </a:ext>
              </a:extLst>
            </p:cNvPr>
            <p:cNvSpPr/>
            <p:nvPr userDrawn="1"/>
          </p:nvSpPr>
          <p:spPr>
            <a:xfrm>
              <a:off x="7324121" y="2265928"/>
              <a:ext cx="504035" cy="526337"/>
            </a:xfrm>
            <a:custGeom>
              <a:avLst/>
              <a:gdLst>
                <a:gd name="connsiteX0" fmla="*/ 84749 w 504035"/>
                <a:gd name="connsiteY0" fmla="*/ 374681 h 526337"/>
                <a:gd name="connsiteX1" fmla="*/ 22302 w 504035"/>
                <a:gd name="connsiteY1" fmla="*/ 356839 h 526337"/>
                <a:gd name="connsiteX2" fmla="*/ 0 w 504035"/>
                <a:gd name="connsiteY2" fmla="*/ 316694 h 526337"/>
                <a:gd name="connsiteX3" fmla="*/ 8921 w 504035"/>
                <a:gd name="connsiteY3" fmla="*/ 26763 h 526337"/>
                <a:gd name="connsiteX4" fmla="*/ 71368 w 504035"/>
                <a:gd name="connsiteY4" fmla="*/ 0 h 526337"/>
                <a:gd name="connsiteX5" fmla="*/ 459430 w 504035"/>
                <a:gd name="connsiteY5" fmla="*/ 4460 h 526337"/>
                <a:gd name="connsiteX6" fmla="*/ 504035 w 504035"/>
                <a:gd name="connsiteY6" fmla="*/ 71368 h 526337"/>
                <a:gd name="connsiteX7" fmla="*/ 499575 w 504035"/>
                <a:gd name="connsiteY7" fmla="*/ 343457 h 526337"/>
                <a:gd name="connsiteX8" fmla="*/ 446049 w 504035"/>
                <a:gd name="connsiteY8" fmla="*/ 379141 h 526337"/>
                <a:gd name="connsiteX9" fmla="*/ 258708 w 504035"/>
                <a:gd name="connsiteY9" fmla="*/ 370220 h 526337"/>
                <a:gd name="connsiteX10" fmla="*/ 93670 w 504035"/>
                <a:gd name="connsiteY10" fmla="*/ 526337 h 526337"/>
                <a:gd name="connsiteX11" fmla="*/ 84749 w 504035"/>
                <a:gd name="connsiteY11" fmla="*/ 374681 h 52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035" h="526337">
                  <a:moveTo>
                    <a:pt x="84749" y="374681"/>
                  </a:moveTo>
                  <a:lnTo>
                    <a:pt x="22302" y="356839"/>
                  </a:lnTo>
                  <a:lnTo>
                    <a:pt x="0" y="316694"/>
                  </a:lnTo>
                  <a:lnTo>
                    <a:pt x="8921" y="26763"/>
                  </a:lnTo>
                  <a:lnTo>
                    <a:pt x="71368" y="0"/>
                  </a:lnTo>
                  <a:lnTo>
                    <a:pt x="459430" y="4460"/>
                  </a:lnTo>
                  <a:lnTo>
                    <a:pt x="504035" y="71368"/>
                  </a:lnTo>
                  <a:cubicBezTo>
                    <a:pt x="502548" y="162064"/>
                    <a:pt x="501062" y="252761"/>
                    <a:pt x="499575" y="343457"/>
                  </a:cubicBezTo>
                  <a:lnTo>
                    <a:pt x="446049" y="379141"/>
                  </a:lnTo>
                  <a:lnTo>
                    <a:pt x="258708" y="370220"/>
                  </a:lnTo>
                  <a:lnTo>
                    <a:pt x="93670" y="526337"/>
                  </a:lnTo>
                  <a:lnTo>
                    <a:pt x="84749" y="3746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27">
              <a:extLst>
                <a:ext uri="{FF2B5EF4-FFF2-40B4-BE49-F238E27FC236}">
                  <a16:creationId xmlns="" xmlns:a16="http://schemas.microsoft.com/office/drawing/2014/main" id="{351E551B-FC3E-40AE-A3B6-46B89600DCBF}"/>
                </a:ext>
              </a:extLst>
            </p:cNvPr>
            <p:cNvSpPr/>
            <p:nvPr userDrawn="1"/>
          </p:nvSpPr>
          <p:spPr>
            <a:xfrm>
              <a:off x="7484699" y="2100890"/>
              <a:ext cx="504035" cy="383602"/>
            </a:xfrm>
            <a:custGeom>
              <a:avLst/>
              <a:gdLst>
                <a:gd name="connsiteX0" fmla="*/ 4460 w 504035"/>
                <a:gd name="connsiteY0" fmla="*/ 165038 h 401444"/>
                <a:gd name="connsiteX1" fmla="*/ 0 w 504035"/>
                <a:gd name="connsiteY1" fmla="*/ 40144 h 401444"/>
                <a:gd name="connsiteX2" fmla="*/ 53525 w 504035"/>
                <a:gd name="connsiteY2" fmla="*/ 0 h 401444"/>
                <a:gd name="connsiteX3" fmla="*/ 454969 w 504035"/>
                <a:gd name="connsiteY3" fmla="*/ 13381 h 401444"/>
                <a:gd name="connsiteX4" fmla="*/ 504035 w 504035"/>
                <a:gd name="connsiteY4" fmla="*/ 71368 h 401444"/>
                <a:gd name="connsiteX5" fmla="*/ 495114 w 504035"/>
                <a:gd name="connsiteY5" fmla="*/ 343457 h 401444"/>
                <a:gd name="connsiteX6" fmla="*/ 432667 w 504035"/>
                <a:gd name="connsiteY6" fmla="*/ 401444 h 401444"/>
                <a:gd name="connsiteX7" fmla="*/ 437127 w 504035"/>
                <a:gd name="connsiteY7" fmla="*/ 379141 h 401444"/>
                <a:gd name="connsiteX8" fmla="*/ 334536 w 504035"/>
                <a:gd name="connsiteY8" fmla="*/ 383602 h 401444"/>
                <a:gd name="connsiteX9" fmla="*/ 347918 w 504035"/>
                <a:gd name="connsiteY9" fmla="*/ 209643 h 401444"/>
                <a:gd name="connsiteX10" fmla="*/ 298852 w 504035"/>
                <a:gd name="connsiteY10" fmla="*/ 169498 h 401444"/>
                <a:gd name="connsiteX11" fmla="*/ 4460 w 504035"/>
                <a:gd name="connsiteY11" fmla="*/ 165038 h 401444"/>
                <a:gd name="connsiteX0" fmla="*/ 4460 w 554587"/>
                <a:gd name="connsiteY0" fmla="*/ 165038 h 406524"/>
                <a:gd name="connsiteX1" fmla="*/ 0 w 554587"/>
                <a:gd name="connsiteY1" fmla="*/ 40144 h 406524"/>
                <a:gd name="connsiteX2" fmla="*/ 53525 w 554587"/>
                <a:gd name="connsiteY2" fmla="*/ 0 h 406524"/>
                <a:gd name="connsiteX3" fmla="*/ 454969 w 554587"/>
                <a:gd name="connsiteY3" fmla="*/ 13381 h 406524"/>
                <a:gd name="connsiteX4" fmla="*/ 504035 w 554587"/>
                <a:gd name="connsiteY4" fmla="*/ 71368 h 406524"/>
                <a:gd name="connsiteX5" fmla="*/ 495114 w 554587"/>
                <a:gd name="connsiteY5" fmla="*/ 343457 h 406524"/>
                <a:gd name="connsiteX6" fmla="*/ 554587 w 554587"/>
                <a:gd name="connsiteY6" fmla="*/ 406524 h 406524"/>
                <a:gd name="connsiteX7" fmla="*/ 437127 w 554587"/>
                <a:gd name="connsiteY7" fmla="*/ 379141 h 406524"/>
                <a:gd name="connsiteX8" fmla="*/ 334536 w 554587"/>
                <a:gd name="connsiteY8" fmla="*/ 383602 h 406524"/>
                <a:gd name="connsiteX9" fmla="*/ 347918 w 554587"/>
                <a:gd name="connsiteY9" fmla="*/ 209643 h 406524"/>
                <a:gd name="connsiteX10" fmla="*/ 298852 w 554587"/>
                <a:gd name="connsiteY10" fmla="*/ 169498 h 406524"/>
                <a:gd name="connsiteX11" fmla="*/ 4460 w 554587"/>
                <a:gd name="connsiteY11" fmla="*/ 165038 h 406524"/>
                <a:gd name="connsiteX0" fmla="*/ 4460 w 504035"/>
                <a:gd name="connsiteY0" fmla="*/ 165038 h 383602"/>
                <a:gd name="connsiteX1" fmla="*/ 0 w 504035"/>
                <a:gd name="connsiteY1" fmla="*/ 40144 h 383602"/>
                <a:gd name="connsiteX2" fmla="*/ 53525 w 504035"/>
                <a:gd name="connsiteY2" fmla="*/ 0 h 383602"/>
                <a:gd name="connsiteX3" fmla="*/ 454969 w 504035"/>
                <a:gd name="connsiteY3" fmla="*/ 13381 h 383602"/>
                <a:gd name="connsiteX4" fmla="*/ 504035 w 504035"/>
                <a:gd name="connsiteY4" fmla="*/ 71368 h 383602"/>
                <a:gd name="connsiteX5" fmla="*/ 495114 w 504035"/>
                <a:gd name="connsiteY5" fmla="*/ 343457 h 383602"/>
                <a:gd name="connsiteX6" fmla="*/ 478387 w 504035"/>
                <a:gd name="connsiteY6" fmla="*/ 376044 h 383602"/>
                <a:gd name="connsiteX7" fmla="*/ 437127 w 504035"/>
                <a:gd name="connsiteY7" fmla="*/ 379141 h 383602"/>
                <a:gd name="connsiteX8" fmla="*/ 334536 w 504035"/>
                <a:gd name="connsiteY8" fmla="*/ 383602 h 383602"/>
                <a:gd name="connsiteX9" fmla="*/ 347918 w 504035"/>
                <a:gd name="connsiteY9" fmla="*/ 209643 h 383602"/>
                <a:gd name="connsiteX10" fmla="*/ 298852 w 504035"/>
                <a:gd name="connsiteY10" fmla="*/ 169498 h 383602"/>
                <a:gd name="connsiteX11" fmla="*/ 4460 w 504035"/>
                <a:gd name="connsiteY11" fmla="*/ 165038 h 38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035" h="383602">
                  <a:moveTo>
                    <a:pt x="4460" y="165038"/>
                  </a:moveTo>
                  <a:lnTo>
                    <a:pt x="0" y="40144"/>
                  </a:lnTo>
                  <a:lnTo>
                    <a:pt x="53525" y="0"/>
                  </a:lnTo>
                  <a:lnTo>
                    <a:pt x="454969" y="13381"/>
                  </a:lnTo>
                  <a:lnTo>
                    <a:pt x="504035" y="71368"/>
                  </a:lnTo>
                  <a:lnTo>
                    <a:pt x="495114" y="343457"/>
                  </a:lnTo>
                  <a:lnTo>
                    <a:pt x="478387" y="376044"/>
                  </a:lnTo>
                  <a:lnTo>
                    <a:pt x="437127" y="379141"/>
                  </a:lnTo>
                  <a:lnTo>
                    <a:pt x="334536" y="383602"/>
                  </a:lnTo>
                  <a:lnTo>
                    <a:pt x="347918" y="209643"/>
                  </a:lnTo>
                  <a:lnTo>
                    <a:pt x="298852" y="169498"/>
                  </a:lnTo>
                  <a:lnTo>
                    <a:pt x="4460" y="16503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 xmlns:a16="http://schemas.microsoft.com/office/drawing/2014/main" id="{506E3B88-7DC8-4B8D-98AB-F2DD4470C956}"/>
                </a:ext>
              </a:extLst>
            </p:cNvPr>
            <p:cNvSpPr/>
            <p:nvPr userDrawn="1"/>
          </p:nvSpPr>
          <p:spPr>
            <a:xfrm>
              <a:off x="7421992" y="2416152"/>
              <a:ext cx="68340" cy="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 xmlns:a16="http://schemas.microsoft.com/office/drawing/2014/main" id="{55D4CCA8-C244-43DF-8458-CA2F20D31A98}"/>
                </a:ext>
              </a:extLst>
            </p:cNvPr>
            <p:cNvSpPr/>
            <p:nvPr userDrawn="1"/>
          </p:nvSpPr>
          <p:spPr>
            <a:xfrm>
              <a:off x="7545305" y="2416152"/>
              <a:ext cx="68340" cy="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 xmlns:a16="http://schemas.microsoft.com/office/drawing/2014/main" id="{51CF226A-296E-427D-9654-15D9A6B01E7C}"/>
                </a:ext>
              </a:extLst>
            </p:cNvPr>
            <p:cNvSpPr/>
            <p:nvPr userDrawn="1"/>
          </p:nvSpPr>
          <p:spPr>
            <a:xfrm>
              <a:off x="7668376" y="2416152"/>
              <a:ext cx="68340" cy="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31">
              <a:extLst>
                <a:ext uri="{FF2B5EF4-FFF2-40B4-BE49-F238E27FC236}">
                  <a16:creationId xmlns="" xmlns:a16="http://schemas.microsoft.com/office/drawing/2014/main" id="{6EFAAEB8-BCA8-4AA6-B0E1-AABEE50F1AEB}"/>
                </a:ext>
              </a:extLst>
            </p:cNvPr>
            <p:cNvPicPr>
              <a:picLocks noChangeAspect="1"/>
            </p:cNvPicPr>
            <p:nvPr userDrawn="1"/>
          </p:nvPicPr>
          <p:blipFill rotWithShape="1">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rcRect b="16275"/>
            <a:stretch/>
          </p:blipFill>
          <p:spPr>
            <a:xfrm>
              <a:off x="7301007" y="2083489"/>
              <a:ext cx="708761" cy="774011"/>
            </a:xfrm>
            <a:prstGeom prst="rect">
              <a:avLst/>
            </a:prstGeom>
          </p:spPr>
        </p:pic>
      </p:grpSp>
      <p:grpSp>
        <p:nvGrpSpPr>
          <p:cNvPr id="39" name="Group 38">
            <a:extLst>
              <a:ext uri="{FF2B5EF4-FFF2-40B4-BE49-F238E27FC236}">
                <a16:creationId xmlns="" xmlns:a16="http://schemas.microsoft.com/office/drawing/2014/main" id="{81752CBE-F1D8-40C2-AA1B-B3B0604056C7}"/>
              </a:ext>
            </a:extLst>
          </p:cNvPr>
          <p:cNvGrpSpPr/>
          <p:nvPr/>
        </p:nvGrpSpPr>
        <p:grpSpPr>
          <a:xfrm>
            <a:off x="759560" y="2110414"/>
            <a:ext cx="614060" cy="594606"/>
            <a:chOff x="6550372" y="-16065"/>
            <a:chExt cx="952500" cy="922323"/>
          </a:xfrm>
        </p:grpSpPr>
        <p:pic>
          <p:nvPicPr>
            <p:cNvPr id="40" name="Graphic 10">
              <a:extLst>
                <a:ext uri="{FF2B5EF4-FFF2-40B4-BE49-F238E27FC236}">
                  <a16:creationId xmlns="" xmlns:a16="http://schemas.microsoft.com/office/drawing/2014/main" id="{E57CAE19-FE18-4023-AC61-6EE4DA4CCA3A}"/>
                </a:ext>
              </a:extLst>
            </p:cNvPr>
            <p:cNvPicPr>
              <a:picLocks noChangeAspect="1"/>
            </p:cNvPicPr>
            <p:nvPr userDrawn="1"/>
          </p:nvPicPr>
          <p:blipFill rotWithShape="1">
            <a:blip r:embed="rId6">
              <a:extLst>
                <a:ext uri="{28A0092B-C50C-407E-A947-70E740481C1C}">
                  <a14:useLocalDpi xmlns:a14="http://schemas.microsoft.com/office/drawing/2010/main"/>
                </a:ext>
                <a:ext uri="{96DAC541-7B7A-43D3-8B79-37D633B846F1}">
                  <asvg:svgBlip xmlns="" xmlns:asvg="http://schemas.microsoft.com/office/drawing/2016/SVG/main" r:embed="rId7"/>
                </a:ext>
              </a:extLst>
            </a:blip>
            <a:srcRect b="22535"/>
            <a:stretch/>
          </p:blipFill>
          <p:spPr>
            <a:xfrm>
              <a:off x="6550372" y="-16065"/>
              <a:ext cx="952500" cy="922323"/>
            </a:xfrm>
            <a:prstGeom prst="rect">
              <a:avLst/>
            </a:prstGeom>
          </p:spPr>
        </p:pic>
        <p:sp>
          <p:nvSpPr>
            <p:cNvPr id="41" name="Oval 40">
              <a:extLst>
                <a:ext uri="{FF2B5EF4-FFF2-40B4-BE49-F238E27FC236}">
                  <a16:creationId xmlns="" xmlns:a16="http://schemas.microsoft.com/office/drawing/2014/main" id="{F8912CAC-C4C6-4804-877B-9699CAB0928C}"/>
                </a:ext>
              </a:extLst>
            </p:cNvPr>
            <p:cNvSpPr/>
            <p:nvPr userDrawn="1"/>
          </p:nvSpPr>
          <p:spPr>
            <a:xfrm>
              <a:off x="6966385" y="660446"/>
              <a:ext cx="120529" cy="120529"/>
            </a:xfrm>
            <a:prstGeom prst="ellipse">
              <a:avLst/>
            </a:prstGeom>
            <a:solidFill>
              <a:schemeClr val="accent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a:extLst>
              <a:ext uri="{FF2B5EF4-FFF2-40B4-BE49-F238E27FC236}">
                <a16:creationId xmlns="" xmlns:a16="http://schemas.microsoft.com/office/drawing/2014/main" id="{C78482C0-82CF-4EC4-BA68-A709080AA3D0}"/>
              </a:ext>
            </a:extLst>
          </p:cNvPr>
          <p:cNvPicPr>
            <a:picLocks noChangeAspect="1"/>
          </p:cNvPicPr>
          <p:nvPr/>
        </p:nvPicPr>
        <p:blipFill>
          <a:blip r:embed="rId8"/>
          <a:stretch>
            <a:fillRect/>
          </a:stretch>
        </p:blipFill>
        <p:spPr>
          <a:xfrm>
            <a:off x="758938" y="4095321"/>
            <a:ext cx="662745" cy="572612"/>
          </a:xfrm>
          <a:prstGeom prst="rect">
            <a:avLst/>
          </a:prstGeom>
        </p:spPr>
      </p:pic>
    </p:spTree>
    <p:extLst>
      <p:ext uri="{BB962C8B-B14F-4D97-AF65-F5344CB8AC3E}">
        <p14:creationId xmlns:p14="http://schemas.microsoft.com/office/powerpoint/2010/main" val="4064905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436FA6A7-6FD2-4FD4-BB4D-B7E9E47D8F0E}"/>
              </a:ext>
            </a:extLst>
          </p:cNvPr>
          <p:cNvSpPr>
            <a:spLocks noGrp="1"/>
          </p:cNvSpPr>
          <p:nvPr>
            <p:ph idx="1"/>
          </p:nvPr>
        </p:nvSpPr>
        <p:spPr/>
        <p:txBody>
          <a:bodyPr/>
          <a:lstStyle/>
          <a:p>
            <a:r>
              <a:rPr lang="en-US" dirty="0"/>
              <a:t>Malnutrition is a severe problem in African children under 5:</a:t>
            </a:r>
          </a:p>
          <a:p>
            <a:pPr lvl="1"/>
            <a:r>
              <a:rPr lang="en-US" dirty="0">
                <a:solidFill>
                  <a:srgbClr val="E76B24"/>
                </a:solidFill>
              </a:rPr>
              <a:t>14 million</a:t>
            </a:r>
            <a:r>
              <a:rPr lang="en-US" dirty="0"/>
              <a:t> are </a:t>
            </a:r>
            <a:r>
              <a:rPr lang="en-US" dirty="0" err="1"/>
              <a:t>categorised</a:t>
            </a:r>
            <a:r>
              <a:rPr lang="en-US" dirty="0"/>
              <a:t> as wasted</a:t>
            </a:r>
          </a:p>
          <a:p>
            <a:pPr lvl="1"/>
            <a:r>
              <a:rPr lang="en-US" dirty="0">
                <a:solidFill>
                  <a:srgbClr val="E76B24"/>
                </a:solidFill>
              </a:rPr>
              <a:t>59 million </a:t>
            </a:r>
            <a:r>
              <a:rPr lang="en-US" dirty="0"/>
              <a:t>are stunted </a:t>
            </a:r>
          </a:p>
          <a:p>
            <a:pPr lvl="1"/>
            <a:r>
              <a:rPr lang="en-US" dirty="0">
                <a:solidFill>
                  <a:srgbClr val="E76B24"/>
                </a:solidFill>
              </a:rPr>
              <a:t>10 million </a:t>
            </a:r>
            <a:r>
              <a:rPr lang="en-US" dirty="0"/>
              <a:t>are overweight</a:t>
            </a:r>
          </a:p>
          <a:p>
            <a:r>
              <a:rPr lang="en-US" dirty="0"/>
              <a:t>Recent study on the Cost of Hunger revealed that the annual cost of child undernutrition ranges from US $4.7 billion in Ethiopia to US $92 million in Swaziland.</a:t>
            </a:r>
          </a:p>
          <a:p>
            <a:r>
              <a:rPr lang="en-US" dirty="0"/>
              <a:t>A recent seven-year study also revealed that Africa is the only region where malnutrition increased.</a:t>
            </a:r>
          </a:p>
        </p:txBody>
      </p:sp>
      <p:sp>
        <p:nvSpPr>
          <p:cNvPr id="3" name="Slide Number Placeholder 2">
            <a:extLst>
              <a:ext uri="{FF2B5EF4-FFF2-40B4-BE49-F238E27FC236}">
                <a16:creationId xmlns="" xmlns:a16="http://schemas.microsoft.com/office/drawing/2014/main" id="{F6720F8F-9759-4513-AA8E-36C6E2DA67E7}"/>
              </a:ext>
            </a:extLst>
          </p:cNvPr>
          <p:cNvSpPr>
            <a:spLocks noGrp="1"/>
          </p:cNvSpPr>
          <p:nvPr>
            <p:ph type="sldNum" sz="quarter" idx="10"/>
          </p:nvPr>
        </p:nvSpPr>
        <p:spPr/>
        <p:txBody>
          <a:bodyPr/>
          <a:lstStyle/>
          <a:p>
            <a:fld id="{F8E5FEAE-2393-4031-B909-DB31E3BE2612}" type="slidenum">
              <a:rPr lang="en-US" smtClean="0"/>
              <a:t>20</a:t>
            </a:fld>
            <a:endParaRPr lang="en-US" dirty="0"/>
          </a:p>
        </p:txBody>
      </p:sp>
      <p:sp>
        <p:nvSpPr>
          <p:cNvPr id="4" name="Title 3">
            <a:extLst>
              <a:ext uri="{FF2B5EF4-FFF2-40B4-BE49-F238E27FC236}">
                <a16:creationId xmlns="" xmlns:a16="http://schemas.microsoft.com/office/drawing/2014/main" id="{2901C463-DE84-41DB-9EE6-AF4D86F9C9A5}"/>
              </a:ext>
            </a:extLst>
          </p:cNvPr>
          <p:cNvSpPr>
            <a:spLocks noGrp="1"/>
          </p:cNvSpPr>
          <p:nvPr>
            <p:ph type="title"/>
          </p:nvPr>
        </p:nvSpPr>
        <p:spPr/>
        <p:txBody>
          <a:bodyPr/>
          <a:lstStyle/>
          <a:p>
            <a:r>
              <a:rPr lang="en-US" dirty="0"/>
              <a:t>Malnutrition in African Children under 5</a:t>
            </a:r>
          </a:p>
        </p:txBody>
      </p:sp>
    </p:spTree>
    <p:extLst>
      <p:ext uri="{BB962C8B-B14F-4D97-AF65-F5344CB8AC3E}">
        <p14:creationId xmlns:p14="http://schemas.microsoft.com/office/powerpoint/2010/main" val="3435440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E62E8191-C0DC-4C82-8CE7-459A6F071101}"/>
              </a:ext>
            </a:extLst>
          </p:cNvPr>
          <p:cNvSpPr>
            <a:spLocks noGrp="1"/>
          </p:cNvSpPr>
          <p:nvPr>
            <p:ph type="sldNum" sz="quarter" idx="10"/>
          </p:nvPr>
        </p:nvSpPr>
        <p:spPr/>
        <p:txBody>
          <a:bodyPr/>
          <a:lstStyle/>
          <a:p>
            <a:fld id="{F8E5FEAE-2393-4031-B909-DB31E3BE2612}" type="slidenum">
              <a:rPr lang="en-US" smtClean="0"/>
              <a:pPr/>
              <a:t>21</a:t>
            </a:fld>
            <a:endParaRPr lang="en-US" dirty="0"/>
          </a:p>
        </p:txBody>
      </p:sp>
      <p:sp>
        <p:nvSpPr>
          <p:cNvPr id="4" name="Title 3">
            <a:extLst>
              <a:ext uri="{FF2B5EF4-FFF2-40B4-BE49-F238E27FC236}">
                <a16:creationId xmlns="" xmlns:a16="http://schemas.microsoft.com/office/drawing/2014/main" id="{40C71B27-C07B-48E2-A342-602ACD4E58E5}"/>
              </a:ext>
            </a:extLst>
          </p:cNvPr>
          <p:cNvSpPr>
            <a:spLocks noGrp="1"/>
          </p:cNvSpPr>
          <p:nvPr>
            <p:ph type="title"/>
          </p:nvPr>
        </p:nvSpPr>
        <p:spPr/>
        <p:txBody>
          <a:bodyPr/>
          <a:lstStyle/>
          <a:p>
            <a:r>
              <a:rPr lang="en-GB" dirty="0"/>
              <a:t>Macronutrient Malnutrition</a:t>
            </a:r>
          </a:p>
        </p:txBody>
      </p:sp>
      <p:sp>
        <p:nvSpPr>
          <p:cNvPr id="5" name="Text Placeholder 4">
            <a:extLst>
              <a:ext uri="{FF2B5EF4-FFF2-40B4-BE49-F238E27FC236}">
                <a16:creationId xmlns="" xmlns:a16="http://schemas.microsoft.com/office/drawing/2014/main" id="{29ECD6EC-DD1B-4A34-B821-9F5D349C007B}"/>
              </a:ext>
            </a:extLst>
          </p:cNvPr>
          <p:cNvSpPr>
            <a:spLocks noGrp="1"/>
          </p:cNvSpPr>
          <p:nvPr>
            <p:ph type="body" sz="quarter" idx="11"/>
          </p:nvPr>
        </p:nvSpPr>
        <p:spPr/>
        <p:txBody>
          <a:bodyPr/>
          <a:lstStyle/>
          <a:p>
            <a:r>
              <a:rPr lang="en-GB" dirty="0"/>
              <a:t>Lack of the macronutrients – carbohydrates, proteins or fats</a:t>
            </a:r>
          </a:p>
          <a:p>
            <a:r>
              <a:rPr lang="en-GB" dirty="0"/>
              <a:t>Protein-Energy Malnutrition (PEM) is the most common</a:t>
            </a:r>
          </a:p>
          <a:p>
            <a:r>
              <a:rPr lang="en-GB" dirty="0"/>
              <a:t>Severe cases of PEM can lead to kwashiorkor or marasmus.</a:t>
            </a:r>
          </a:p>
        </p:txBody>
      </p:sp>
      <p:pic>
        <p:nvPicPr>
          <p:cNvPr id="5122" name="Picture 2" descr="https://lh5.googleusercontent.com/P1-VcKx_koayvOHgiKRCnE7742MFDogLmr00auTeFl8HuijBtTgdp7zYVjEb8mXc5w14EFrsq3inZ0f7vP8wf7rqt3Kwxu9V7bGtwCLUgX1hPbIAR3WslvzNTTxLLuSSJvD04Bm8">
            <a:extLst>
              <a:ext uri="{FF2B5EF4-FFF2-40B4-BE49-F238E27FC236}">
                <a16:creationId xmlns="" xmlns:a16="http://schemas.microsoft.com/office/drawing/2014/main" id="{B2FBC96D-B4CE-4110-B71C-EBCEE63077DA}"/>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37520" r="7114"/>
          <a:stretch/>
        </p:blipFill>
        <p:spPr bwMode="auto">
          <a:xfrm>
            <a:off x="0" y="0"/>
            <a:ext cx="5223007" cy="6284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919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EA7B2893-618C-4BDF-9D35-ABC8187EA022}"/>
              </a:ext>
            </a:extLst>
          </p:cNvPr>
          <p:cNvSpPr>
            <a:spLocks noGrp="1"/>
          </p:cNvSpPr>
          <p:nvPr>
            <p:ph idx="1"/>
          </p:nvPr>
        </p:nvSpPr>
        <p:spPr/>
        <p:txBody>
          <a:bodyPr/>
          <a:lstStyle/>
          <a:p>
            <a:r>
              <a:rPr lang="en-US" dirty="0"/>
              <a:t>Micronutrient deficiency (“hidden hunger”) is lacking vitamins and/or minerals.</a:t>
            </a:r>
          </a:p>
          <a:p>
            <a:r>
              <a:rPr lang="en-US" dirty="0"/>
              <a:t>Detrimental to:</a:t>
            </a:r>
          </a:p>
          <a:p>
            <a:pPr lvl="1"/>
            <a:r>
              <a:rPr lang="en-US" dirty="0"/>
              <a:t>Growth</a:t>
            </a:r>
          </a:p>
          <a:p>
            <a:pPr lvl="1"/>
            <a:r>
              <a:rPr lang="en-US" dirty="0"/>
              <a:t>Immunity</a:t>
            </a:r>
          </a:p>
          <a:p>
            <a:pPr lvl="1"/>
            <a:r>
              <a:rPr lang="en-US" dirty="0"/>
              <a:t>Health	</a:t>
            </a:r>
          </a:p>
        </p:txBody>
      </p:sp>
      <p:sp>
        <p:nvSpPr>
          <p:cNvPr id="3" name="Slide Number Placeholder 2">
            <a:extLst>
              <a:ext uri="{FF2B5EF4-FFF2-40B4-BE49-F238E27FC236}">
                <a16:creationId xmlns="" xmlns:a16="http://schemas.microsoft.com/office/drawing/2014/main" id="{DE5BF38F-B8AE-4625-886D-D17FA6EDAF14}"/>
              </a:ext>
            </a:extLst>
          </p:cNvPr>
          <p:cNvSpPr>
            <a:spLocks noGrp="1"/>
          </p:cNvSpPr>
          <p:nvPr>
            <p:ph type="sldNum" sz="quarter" idx="10"/>
          </p:nvPr>
        </p:nvSpPr>
        <p:spPr/>
        <p:txBody>
          <a:bodyPr/>
          <a:lstStyle/>
          <a:p>
            <a:fld id="{F8E5FEAE-2393-4031-B909-DB31E3BE2612}" type="slidenum">
              <a:rPr lang="en-US" smtClean="0"/>
              <a:pPr/>
              <a:t>22</a:t>
            </a:fld>
            <a:endParaRPr lang="en-US" dirty="0"/>
          </a:p>
        </p:txBody>
      </p:sp>
      <p:sp>
        <p:nvSpPr>
          <p:cNvPr id="4" name="Title 3">
            <a:extLst>
              <a:ext uri="{FF2B5EF4-FFF2-40B4-BE49-F238E27FC236}">
                <a16:creationId xmlns="" xmlns:a16="http://schemas.microsoft.com/office/drawing/2014/main" id="{A453240F-32CD-47CF-B8DA-43C036CF6D9C}"/>
              </a:ext>
            </a:extLst>
          </p:cNvPr>
          <p:cNvSpPr>
            <a:spLocks noGrp="1"/>
          </p:cNvSpPr>
          <p:nvPr>
            <p:ph type="title"/>
          </p:nvPr>
        </p:nvSpPr>
        <p:spPr/>
        <p:txBody>
          <a:bodyPr/>
          <a:lstStyle/>
          <a:p>
            <a:r>
              <a:rPr lang="en-US" dirty="0"/>
              <a:t>Micronutrient Malnutrition</a:t>
            </a:r>
          </a:p>
        </p:txBody>
      </p:sp>
    </p:spTree>
    <p:extLst>
      <p:ext uri="{BB962C8B-B14F-4D97-AF65-F5344CB8AC3E}">
        <p14:creationId xmlns:p14="http://schemas.microsoft.com/office/powerpoint/2010/main" val="3652157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8C5280FB-365C-49EF-AA8F-BF5167E52586}"/>
              </a:ext>
            </a:extLst>
          </p:cNvPr>
          <p:cNvSpPr>
            <a:spLocks noGrp="1"/>
          </p:cNvSpPr>
          <p:nvPr>
            <p:ph type="sldNum" sz="quarter" idx="10"/>
          </p:nvPr>
        </p:nvSpPr>
        <p:spPr/>
        <p:txBody>
          <a:bodyPr/>
          <a:lstStyle/>
          <a:p>
            <a:fld id="{F8E5FEAE-2393-4031-B909-DB31E3BE2612}" type="slidenum">
              <a:rPr lang="en-US" smtClean="0"/>
              <a:pPr/>
              <a:t>23</a:t>
            </a:fld>
            <a:endParaRPr lang="en-US" dirty="0"/>
          </a:p>
        </p:txBody>
      </p:sp>
      <p:sp>
        <p:nvSpPr>
          <p:cNvPr id="4" name="Title 3">
            <a:extLst>
              <a:ext uri="{FF2B5EF4-FFF2-40B4-BE49-F238E27FC236}">
                <a16:creationId xmlns="" xmlns:a16="http://schemas.microsoft.com/office/drawing/2014/main" id="{010D519B-2E70-4639-AA6C-5160DDDEEE1E}"/>
              </a:ext>
            </a:extLst>
          </p:cNvPr>
          <p:cNvSpPr>
            <a:spLocks noGrp="1"/>
          </p:cNvSpPr>
          <p:nvPr>
            <p:ph type="title"/>
          </p:nvPr>
        </p:nvSpPr>
        <p:spPr>
          <a:xfrm>
            <a:off x="5563790" y="365760"/>
            <a:ext cx="3364309" cy="929640"/>
          </a:xfrm>
        </p:spPr>
        <p:txBody>
          <a:bodyPr/>
          <a:lstStyle/>
          <a:p>
            <a:r>
              <a:rPr lang="en-US" dirty="0"/>
              <a:t>Foods to Address Malnutrition</a:t>
            </a:r>
          </a:p>
        </p:txBody>
      </p:sp>
      <p:sp>
        <p:nvSpPr>
          <p:cNvPr id="2" name="Content Placeholder 1">
            <a:extLst>
              <a:ext uri="{FF2B5EF4-FFF2-40B4-BE49-F238E27FC236}">
                <a16:creationId xmlns="" xmlns:a16="http://schemas.microsoft.com/office/drawing/2014/main" id="{BEF30545-82DE-4E47-A0A8-5FC5C4679337}"/>
              </a:ext>
            </a:extLst>
          </p:cNvPr>
          <p:cNvSpPr>
            <a:spLocks noGrp="1"/>
          </p:cNvSpPr>
          <p:nvPr>
            <p:ph sz="half" idx="11"/>
          </p:nvPr>
        </p:nvSpPr>
        <p:spPr/>
        <p:txBody>
          <a:bodyPr/>
          <a:lstStyle/>
          <a:p>
            <a:r>
              <a:rPr lang="en-US" dirty="0"/>
              <a:t>Nutrient rich: Groundnut, sesame</a:t>
            </a:r>
          </a:p>
          <a:p>
            <a:r>
              <a:rPr lang="en-US" dirty="0"/>
              <a:t>Energy: Cereals, sweetpotato, cassava roots</a:t>
            </a:r>
          </a:p>
          <a:p>
            <a:r>
              <a:rPr lang="en-US" dirty="0"/>
              <a:t>Animal Foods: Meat, eggs, milk</a:t>
            </a:r>
          </a:p>
          <a:p>
            <a:r>
              <a:rPr lang="en-US" dirty="0"/>
              <a:t>Fruits</a:t>
            </a:r>
          </a:p>
          <a:p>
            <a:r>
              <a:rPr lang="en-US" dirty="0"/>
              <a:t>Vegetables</a:t>
            </a:r>
          </a:p>
        </p:txBody>
      </p:sp>
      <p:pic>
        <p:nvPicPr>
          <p:cNvPr id="6146" name="Picture 2" descr="https://lh6.googleusercontent.com/KkUdOsYLWtsFMa2T0ue-E5vuPiUJlt913WOtofelb0soPLheuBajLT24Gq_FVSyMC-pFYduFJUUmGa7B1laT_O7hRAfHb36pprVgaL9Dqjw5EHSuLsyrxgZm95oBsIj5AZSLenyu">
            <a:extLst>
              <a:ext uri="{FF2B5EF4-FFF2-40B4-BE49-F238E27FC236}">
                <a16:creationId xmlns="" xmlns:a16="http://schemas.microsoft.com/office/drawing/2014/main" id="{CB61C1E7-5056-4A52-8C09-B9951D730E68}"/>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2317" r="2231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351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933F84AA-1F63-4855-896B-B8AE59A20D88}"/>
              </a:ext>
            </a:extLst>
          </p:cNvPr>
          <p:cNvSpPr>
            <a:spLocks noGrp="1"/>
          </p:cNvSpPr>
          <p:nvPr>
            <p:ph idx="1"/>
          </p:nvPr>
        </p:nvSpPr>
        <p:spPr/>
        <p:txBody>
          <a:bodyPr/>
          <a:lstStyle/>
          <a:p>
            <a:pPr marL="514350" indent="-514350">
              <a:buFont typeface="+mj-lt"/>
              <a:buAutoNum type="arabicPeriod"/>
            </a:pPr>
            <a:r>
              <a:rPr lang="en-GB" dirty="0"/>
              <a:t>What are the types of malnutrition?</a:t>
            </a:r>
          </a:p>
          <a:p>
            <a:pPr marL="514350" indent="-514350">
              <a:buFont typeface="+mj-lt"/>
              <a:buAutoNum type="arabicPeriod"/>
            </a:pPr>
            <a:r>
              <a:rPr lang="en-GB" dirty="0"/>
              <a:t>What is the number one cause of malnutrition?</a:t>
            </a:r>
          </a:p>
          <a:p>
            <a:pPr marL="514350" indent="-514350">
              <a:buFont typeface="+mj-lt"/>
              <a:buAutoNum type="arabicPeriod"/>
            </a:pPr>
            <a:r>
              <a:rPr lang="en-GB" dirty="0"/>
              <a:t>What is ‘hidden hunger’?</a:t>
            </a:r>
          </a:p>
        </p:txBody>
      </p:sp>
      <p:sp>
        <p:nvSpPr>
          <p:cNvPr id="3" name="Slide Number Placeholder 2">
            <a:extLst>
              <a:ext uri="{FF2B5EF4-FFF2-40B4-BE49-F238E27FC236}">
                <a16:creationId xmlns="" xmlns:a16="http://schemas.microsoft.com/office/drawing/2014/main" id="{E669FF56-C4A4-4224-806B-FB28E2447296}"/>
              </a:ext>
            </a:extLst>
          </p:cNvPr>
          <p:cNvSpPr>
            <a:spLocks noGrp="1"/>
          </p:cNvSpPr>
          <p:nvPr>
            <p:ph type="sldNum" sz="quarter" idx="11"/>
          </p:nvPr>
        </p:nvSpPr>
        <p:spPr/>
        <p:txBody>
          <a:bodyPr/>
          <a:lstStyle/>
          <a:p>
            <a:fld id="{F8E5FEAE-2393-4031-B909-DB31E3BE2612}" type="slidenum">
              <a:rPr lang="en-US" smtClean="0"/>
              <a:pPr/>
              <a:t>24</a:t>
            </a:fld>
            <a:endParaRPr lang="en-US" dirty="0"/>
          </a:p>
        </p:txBody>
      </p:sp>
    </p:spTree>
    <p:extLst>
      <p:ext uri="{BB962C8B-B14F-4D97-AF65-F5344CB8AC3E}">
        <p14:creationId xmlns:p14="http://schemas.microsoft.com/office/powerpoint/2010/main" val="36165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6EAB7F03-5E71-4B0E-ABDC-7AD4D8C3421B}"/>
              </a:ext>
            </a:extLst>
          </p:cNvPr>
          <p:cNvSpPr>
            <a:spLocks noGrp="1"/>
          </p:cNvSpPr>
          <p:nvPr>
            <p:ph idx="1"/>
          </p:nvPr>
        </p:nvSpPr>
        <p:spPr/>
        <p:txBody>
          <a:bodyPr/>
          <a:lstStyle/>
          <a:p>
            <a:pPr lvl="0"/>
            <a:r>
              <a:rPr lang="en-US" dirty="0"/>
              <a:t>There are three forms of malnutrition:</a:t>
            </a:r>
          </a:p>
          <a:p>
            <a:pPr lvl="1"/>
            <a:r>
              <a:rPr lang="en-US" b="1" dirty="0"/>
              <a:t>Undernutrition </a:t>
            </a:r>
            <a:r>
              <a:rPr lang="en-US" dirty="0"/>
              <a:t>(insufficient food intake, not enough calories, or protein or micronutrient deficiencies – wasting, stunting, underweight);</a:t>
            </a:r>
          </a:p>
          <a:p>
            <a:pPr lvl="1"/>
            <a:r>
              <a:rPr lang="en-US" b="1" dirty="0"/>
              <a:t>Micronutrient deficient  </a:t>
            </a:r>
            <a:r>
              <a:rPr lang="en-US" dirty="0"/>
              <a:t>(not enough vitamins and minerals – hidden hunger),</a:t>
            </a:r>
          </a:p>
          <a:p>
            <a:pPr lvl="1"/>
            <a:r>
              <a:rPr lang="en-US" b="1" dirty="0"/>
              <a:t>Overnutrition  </a:t>
            </a:r>
            <a:r>
              <a:rPr lang="en-US" dirty="0"/>
              <a:t>(too many calories – overweight and obesity)</a:t>
            </a:r>
          </a:p>
          <a:p>
            <a:pPr lvl="0"/>
            <a:r>
              <a:rPr lang="en-US" dirty="0"/>
              <a:t>Poor nutrition in the first 1,000 days of a child’s life can lead to irreversible stunting, poor micronutrient status and decreased cognitive ability</a:t>
            </a:r>
          </a:p>
          <a:p>
            <a:endParaRPr lang="en-US" dirty="0"/>
          </a:p>
        </p:txBody>
      </p:sp>
      <p:sp>
        <p:nvSpPr>
          <p:cNvPr id="3" name="Slide Number Placeholder 2">
            <a:extLst>
              <a:ext uri="{FF2B5EF4-FFF2-40B4-BE49-F238E27FC236}">
                <a16:creationId xmlns="" xmlns:a16="http://schemas.microsoft.com/office/drawing/2014/main" id="{9D185294-FBC7-418D-928A-AEE2389E46FF}"/>
              </a:ext>
            </a:extLst>
          </p:cNvPr>
          <p:cNvSpPr>
            <a:spLocks noGrp="1"/>
          </p:cNvSpPr>
          <p:nvPr>
            <p:ph type="sldNum" sz="quarter" idx="10"/>
          </p:nvPr>
        </p:nvSpPr>
        <p:spPr/>
        <p:txBody>
          <a:bodyPr/>
          <a:lstStyle/>
          <a:p>
            <a:fld id="{F8E5FEAE-2393-4031-B909-DB31E3BE2612}" type="slidenum">
              <a:rPr lang="en-US" smtClean="0"/>
              <a:t>25</a:t>
            </a:fld>
            <a:endParaRPr lang="en-US" dirty="0"/>
          </a:p>
        </p:txBody>
      </p:sp>
      <p:sp>
        <p:nvSpPr>
          <p:cNvPr id="4" name="Title 3">
            <a:extLst>
              <a:ext uri="{FF2B5EF4-FFF2-40B4-BE49-F238E27FC236}">
                <a16:creationId xmlns="" xmlns:a16="http://schemas.microsoft.com/office/drawing/2014/main" id="{6944C492-760E-475A-97EB-01720E97D66B}"/>
              </a:ext>
            </a:extLst>
          </p:cNvPr>
          <p:cNvSpPr>
            <a:spLocks noGrp="1"/>
          </p:cNvSpPr>
          <p:nvPr>
            <p:ph type="title"/>
          </p:nvPr>
        </p:nvSpPr>
        <p:spPr/>
        <p:txBody>
          <a:bodyPr/>
          <a:lstStyle/>
          <a:p>
            <a:r>
              <a:rPr lang="en-US" dirty="0"/>
              <a:t>Key Points</a:t>
            </a:r>
          </a:p>
        </p:txBody>
      </p:sp>
    </p:spTree>
    <p:extLst>
      <p:ext uri="{BB962C8B-B14F-4D97-AF65-F5344CB8AC3E}">
        <p14:creationId xmlns:p14="http://schemas.microsoft.com/office/powerpoint/2010/main" val="3263660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 xmlns:a16="http://schemas.microsoft.com/office/drawing/2014/main" id="{0CDB344E-BFA8-4053-AECB-284FDA1F724C}"/>
              </a:ext>
            </a:extLst>
          </p:cNvPr>
          <p:cNvSpPr>
            <a:spLocks noGrp="1"/>
          </p:cNvSpPr>
          <p:nvPr>
            <p:ph type="sldNum" sz="quarter" idx="11"/>
          </p:nvPr>
        </p:nvSpPr>
        <p:spPr/>
        <p:txBody>
          <a:bodyPr/>
          <a:lstStyle/>
          <a:p>
            <a:fld id="{F8E5FEAE-2393-4031-B909-DB31E3BE2612}" type="slidenum">
              <a:rPr lang="en-US" smtClean="0"/>
              <a:pPr/>
              <a:t>26</a:t>
            </a:fld>
            <a:endParaRPr lang="en-US" dirty="0"/>
          </a:p>
        </p:txBody>
      </p:sp>
      <p:sp>
        <p:nvSpPr>
          <p:cNvPr id="2" name="Title 1">
            <a:extLst>
              <a:ext uri="{FF2B5EF4-FFF2-40B4-BE49-F238E27FC236}">
                <a16:creationId xmlns="" xmlns:a16="http://schemas.microsoft.com/office/drawing/2014/main" id="{8AF9F9F0-3CEB-4275-B1EC-0B09633CE00E}"/>
              </a:ext>
            </a:extLst>
          </p:cNvPr>
          <p:cNvSpPr>
            <a:spLocks noGrp="1"/>
          </p:cNvSpPr>
          <p:nvPr>
            <p:ph type="title"/>
          </p:nvPr>
        </p:nvSpPr>
        <p:spPr/>
        <p:txBody>
          <a:bodyPr/>
          <a:lstStyle/>
          <a:p>
            <a:r>
              <a:rPr lang="en-US" dirty="0"/>
              <a:t>Nutrients</a:t>
            </a:r>
          </a:p>
        </p:txBody>
      </p:sp>
      <p:sp>
        <p:nvSpPr>
          <p:cNvPr id="4" name="Subtitle 3">
            <a:extLst>
              <a:ext uri="{FF2B5EF4-FFF2-40B4-BE49-F238E27FC236}">
                <a16:creationId xmlns="" xmlns:a16="http://schemas.microsoft.com/office/drawing/2014/main" id="{DE10DD0D-7A56-4CD3-9189-0F2AB28712DB}"/>
              </a:ext>
            </a:extLst>
          </p:cNvPr>
          <p:cNvSpPr>
            <a:spLocks noGrp="1"/>
          </p:cNvSpPr>
          <p:nvPr>
            <p:ph type="subTitle" idx="1"/>
          </p:nvPr>
        </p:nvSpPr>
        <p:spPr/>
        <p:txBody>
          <a:bodyPr/>
          <a:lstStyle/>
          <a:p>
            <a:r>
              <a:rPr lang="en-US" dirty="0"/>
              <a:t>Unit 3</a:t>
            </a:r>
          </a:p>
          <a:p>
            <a:endParaRPr lang="en-US" dirty="0"/>
          </a:p>
        </p:txBody>
      </p:sp>
    </p:spTree>
    <p:extLst>
      <p:ext uri="{BB962C8B-B14F-4D97-AF65-F5344CB8AC3E}">
        <p14:creationId xmlns:p14="http://schemas.microsoft.com/office/powerpoint/2010/main" val="1216520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lvl="0"/>
            <a:r>
              <a:rPr lang="en-US" dirty="0"/>
              <a:t>Describe which of the foods commonly consumed in your location are good sources of carbohydrates, proteins, fats, vitamins and minerals.</a:t>
            </a:r>
          </a:p>
          <a:p>
            <a:pPr lvl="0"/>
            <a:r>
              <a:rPr lang="en-US" dirty="0"/>
              <a:t>Name at least four important vitamins and minerals and explain what health problems deficiencies in each of them causes.</a:t>
            </a:r>
          </a:p>
          <a:p>
            <a:pPr lvl="0"/>
            <a:r>
              <a:rPr lang="en-US" dirty="0"/>
              <a:t>Explain the importance of vitamin A in the diet and discuss the prevalence and implications of vitamin A deficiency (VAD) particularly in young children and pregnant women.</a:t>
            </a:r>
          </a:p>
          <a:p>
            <a:pPr lvl="0"/>
            <a:endParaRPr lang="en-GB" dirty="0"/>
          </a:p>
        </p:txBody>
      </p:sp>
      <p:sp>
        <p:nvSpPr>
          <p:cNvPr id="7" name="Text Placeholder 6"/>
          <p:cNvSpPr>
            <a:spLocks noGrp="1"/>
          </p:cNvSpPr>
          <p:nvPr>
            <p:ph type="body" sz="quarter" idx="10"/>
          </p:nvPr>
        </p:nvSpPr>
        <p:spPr/>
        <p:txBody>
          <a:bodyPr/>
          <a:lstStyle/>
          <a:p>
            <a:r>
              <a:rPr lang="en-GB" dirty="0"/>
              <a:t>By the end of this unit, you should be able to:</a:t>
            </a:r>
          </a:p>
        </p:txBody>
      </p:sp>
      <p:sp>
        <p:nvSpPr>
          <p:cNvPr id="3" name="Slide Number Placeholder 2"/>
          <p:cNvSpPr>
            <a:spLocks noGrp="1"/>
          </p:cNvSpPr>
          <p:nvPr>
            <p:ph type="sldNum" sz="quarter" idx="11"/>
          </p:nvPr>
        </p:nvSpPr>
        <p:spPr/>
        <p:txBody>
          <a:bodyPr/>
          <a:lstStyle/>
          <a:p>
            <a:fld id="{F8E5FEAE-2393-4031-B909-DB31E3BE2612}" type="slidenum">
              <a:rPr lang="en-US" smtClean="0"/>
              <a:t>27</a:t>
            </a:fld>
            <a:endParaRPr lang="en-US" dirty="0"/>
          </a:p>
        </p:txBody>
      </p:sp>
      <p:sp>
        <p:nvSpPr>
          <p:cNvPr id="4" name="Title 3"/>
          <p:cNvSpPr>
            <a:spLocks noGrp="1"/>
          </p:cNvSpPr>
          <p:nvPr>
            <p:ph type="title"/>
          </p:nvPr>
        </p:nvSpPr>
        <p:spPr/>
        <p:txBody>
          <a:bodyPr/>
          <a:lstStyle/>
          <a:p>
            <a:r>
              <a:rPr lang="en-GB" dirty="0"/>
              <a:t>Objectives</a:t>
            </a:r>
          </a:p>
        </p:txBody>
      </p:sp>
    </p:spTree>
    <p:extLst>
      <p:ext uri="{BB962C8B-B14F-4D97-AF65-F5344CB8AC3E}">
        <p14:creationId xmlns:p14="http://schemas.microsoft.com/office/powerpoint/2010/main" val="166594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36E9708D-8BBD-4B2B-8DD3-065B7C85E8D2}"/>
              </a:ext>
            </a:extLst>
          </p:cNvPr>
          <p:cNvSpPr>
            <a:spLocks noGrp="1"/>
          </p:cNvSpPr>
          <p:nvPr>
            <p:ph type="title"/>
          </p:nvPr>
        </p:nvSpPr>
        <p:spPr/>
        <p:txBody>
          <a:bodyPr/>
          <a:lstStyle/>
          <a:p>
            <a:r>
              <a:rPr lang="en-US" dirty="0"/>
              <a:t>Nutrient Classification</a:t>
            </a:r>
          </a:p>
        </p:txBody>
      </p:sp>
      <p:sp>
        <p:nvSpPr>
          <p:cNvPr id="2" name="Content Placeholder 1">
            <a:extLst>
              <a:ext uri="{FF2B5EF4-FFF2-40B4-BE49-F238E27FC236}">
                <a16:creationId xmlns="" xmlns:a16="http://schemas.microsoft.com/office/drawing/2014/main" id="{42F1F08C-C8A5-4F4D-9BCA-4B5B0F5D3E76}"/>
              </a:ext>
            </a:extLst>
          </p:cNvPr>
          <p:cNvSpPr>
            <a:spLocks noGrp="1"/>
          </p:cNvSpPr>
          <p:nvPr>
            <p:ph type="body" idx="1"/>
          </p:nvPr>
        </p:nvSpPr>
        <p:spPr/>
        <p:txBody>
          <a:bodyPr/>
          <a:lstStyle/>
          <a:p>
            <a:r>
              <a:rPr lang="en-US" dirty="0"/>
              <a:t>Essential nutrients</a:t>
            </a:r>
          </a:p>
        </p:txBody>
      </p:sp>
      <p:sp>
        <p:nvSpPr>
          <p:cNvPr id="18" name="Content Placeholder 17">
            <a:extLst>
              <a:ext uri="{FF2B5EF4-FFF2-40B4-BE49-F238E27FC236}">
                <a16:creationId xmlns="" xmlns:a16="http://schemas.microsoft.com/office/drawing/2014/main" id="{531162BB-56DF-4AA9-8524-205067ACFC4C}"/>
              </a:ext>
            </a:extLst>
          </p:cNvPr>
          <p:cNvSpPr>
            <a:spLocks noGrp="1"/>
          </p:cNvSpPr>
          <p:nvPr>
            <p:ph sz="half" idx="2"/>
          </p:nvPr>
        </p:nvSpPr>
        <p:spPr/>
        <p:txBody>
          <a:bodyPr/>
          <a:lstStyle/>
          <a:p>
            <a:r>
              <a:rPr lang="en-US" dirty="0"/>
              <a:t>Not synthesised in body</a:t>
            </a:r>
          </a:p>
          <a:p>
            <a:r>
              <a:rPr lang="en-US" dirty="0"/>
              <a:t>Supplied through food:</a:t>
            </a:r>
          </a:p>
          <a:p>
            <a:pPr lvl="1"/>
            <a:r>
              <a:rPr lang="en-US" dirty="0"/>
              <a:t>Proteins</a:t>
            </a:r>
          </a:p>
          <a:p>
            <a:pPr lvl="1"/>
            <a:r>
              <a:rPr lang="en-US" dirty="0"/>
              <a:t>Fats</a:t>
            </a:r>
          </a:p>
          <a:p>
            <a:pPr lvl="1"/>
            <a:r>
              <a:rPr lang="en-US" dirty="0"/>
              <a:t>Carbohydrates</a:t>
            </a:r>
          </a:p>
          <a:p>
            <a:pPr lvl="1"/>
            <a:r>
              <a:rPr lang="en-US" dirty="0"/>
              <a:t>Minerals</a:t>
            </a:r>
          </a:p>
          <a:p>
            <a:pPr lvl="1"/>
            <a:r>
              <a:rPr lang="en-US" dirty="0"/>
              <a:t>Fibre</a:t>
            </a:r>
          </a:p>
          <a:p>
            <a:pPr lvl="1"/>
            <a:r>
              <a:rPr lang="en-US" dirty="0"/>
              <a:t>Water</a:t>
            </a:r>
            <a:endParaRPr lang="en-GB" dirty="0"/>
          </a:p>
        </p:txBody>
      </p:sp>
      <p:sp>
        <p:nvSpPr>
          <p:cNvPr id="19" name="Text Placeholder 18">
            <a:extLst>
              <a:ext uri="{FF2B5EF4-FFF2-40B4-BE49-F238E27FC236}">
                <a16:creationId xmlns="" xmlns:a16="http://schemas.microsoft.com/office/drawing/2014/main" id="{8F981184-A47E-465C-86E5-79883072DF97}"/>
              </a:ext>
            </a:extLst>
          </p:cNvPr>
          <p:cNvSpPr>
            <a:spLocks noGrp="1"/>
          </p:cNvSpPr>
          <p:nvPr>
            <p:ph type="body" sz="quarter" idx="3"/>
          </p:nvPr>
        </p:nvSpPr>
        <p:spPr/>
        <p:txBody>
          <a:bodyPr/>
          <a:lstStyle/>
          <a:p>
            <a:r>
              <a:rPr lang="en-US" dirty="0"/>
              <a:t>Non-essential nutrients</a:t>
            </a:r>
          </a:p>
        </p:txBody>
      </p:sp>
      <p:sp>
        <p:nvSpPr>
          <p:cNvPr id="7" name="Content Placeholder 6">
            <a:extLst>
              <a:ext uri="{FF2B5EF4-FFF2-40B4-BE49-F238E27FC236}">
                <a16:creationId xmlns="" xmlns:a16="http://schemas.microsoft.com/office/drawing/2014/main" id="{59A375CF-C0C2-4650-8401-95073BCA980F}"/>
              </a:ext>
            </a:extLst>
          </p:cNvPr>
          <p:cNvSpPr>
            <a:spLocks noGrp="1"/>
          </p:cNvSpPr>
          <p:nvPr>
            <p:ph sz="quarter" idx="4"/>
          </p:nvPr>
        </p:nvSpPr>
        <p:spPr/>
        <p:txBody>
          <a:bodyPr/>
          <a:lstStyle/>
          <a:p>
            <a:r>
              <a:rPr lang="en-US" dirty="0"/>
              <a:t>Synthesised in body</a:t>
            </a:r>
          </a:p>
          <a:p>
            <a:r>
              <a:rPr lang="en-US" dirty="0"/>
              <a:t>Required non-essential nutrients are:</a:t>
            </a:r>
          </a:p>
          <a:p>
            <a:pPr lvl="1"/>
            <a:r>
              <a:rPr lang="en-US" dirty="0"/>
              <a:t>Vitamin D</a:t>
            </a:r>
          </a:p>
          <a:p>
            <a:pPr lvl="1"/>
            <a:r>
              <a:rPr lang="en-US" dirty="0"/>
              <a:t>Amino acids</a:t>
            </a:r>
          </a:p>
          <a:p>
            <a:pPr lvl="1"/>
            <a:r>
              <a:rPr lang="en-US" dirty="0"/>
              <a:t>Cholesterol</a:t>
            </a:r>
          </a:p>
          <a:p>
            <a:endParaRPr lang="en-GB" dirty="0"/>
          </a:p>
        </p:txBody>
      </p:sp>
      <p:sp>
        <p:nvSpPr>
          <p:cNvPr id="3" name="Slide Number Placeholder 2">
            <a:extLst>
              <a:ext uri="{FF2B5EF4-FFF2-40B4-BE49-F238E27FC236}">
                <a16:creationId xmlns="" xmlns:a16="http://schemas.microsoft.com/office/drawing/2014/main" id="{1171F62A-4CD8-45ED-AAB5-C647C7FEE435}"/>
              </a:ext>
            </a:extLst>
          </p:cNvPr>
          <p:cNvSpPr>
            <a:spLocks noGrp="1"/>
          </p:cNvSpPr>
          <p:nvPr>
            <p:ph type="sldNum" sz="quarter" idx="10"/>
          </p:nvPr>
        </p:nvSpPr>
        <p:spPr/>
        <p:txBody>
          <a:bodyPr/>
          <a:lstStyle/>
          <a:p>
            <a:fld id="{F8E5FEAE-2393-4031-B909-DB31E3BE2612}" type="slidenum">
              <a:rPr lang="en-US" smtClean="0"/>
              <a:pPr/>
              <a:t>28</a:t>
            </a:fld>
            <a:endParaRPr lang="en-US" dirty="0"/>
          </a:p>
        </p:txBody>
      </p:sp>
    </p:spTree>
    <p:extLst>
      <p:ext uri="{BB962C8B-B14F-4D97-AF65-F5344CB8AC3E}">
        <p14:creationId xmlns:p14="http://schemas.microsoft.com/office/powerpoint/2010/main" val="427059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FCB2EB1D-E253-41BB-B43E-3B80FED49DF7}"/>
              </a:ext>
            </a:extLst>
          </p:cNvPr>
          <p:cNvSpPr>
            <a:spLocks noGrp="1"/>
          </p:cNvSpPr>
          <p:nvPr>
            <p:ph idx="1"/>
          </p:nvPr>
        </p:nvSpPr>
        <p:spPr/>
        <p:txBody>
          <a:bodyPr/>
          <a:lstStyle/>
          <a:p>
            <a:r>
              <a:rPr lang="en-US" dirty="0"/>
              <a:t>The role of carbohydrates:</a:t>
            </a:r>
          </a:p>
          <a:p>
            <a:pPr lvl="1"/>
            <a:r>
              <a:rPr lang="en-US" dirty="0"/>
              <a:t>The main source of energy</a:t>
            </a:r>
          </a:p>
          <a:p>
            <a:pPr lvl="1"/>
            <a:r>
              <a:rPr lang="en-US" dirty="0"/>
              <a:t>Fibre helps digestion, bowel health and optimal cholesterol levels</a:t>
            </a:r>
          </a:p>
          <a:p>
            <a:r>
              <a:rPr lang="en-US" dirty="0"/>
              <a:t>Main source of carbohydrates is plants (e.g. potato, sweetpotato, cereal grains, legumes)</a:t>
            </a:r>
          </a:p>
          <a:p>
            <a:r>
              <a:rPr lang="en-US" dirty="0"/>
              <a:t>Carbohydrates can be in the form of fibre, starch or sugar</a:t>
            </a:r>
          </a:p>
          <a:p>
            <a:r>
              <a:rPr lang="en-US" dirty="0"/>
              <a:t>Excess carbohydrates are converted to fat</a:t>
            </a:r>
          </a:p>
          <a:p>
            <a:pPr lvl="1"/>
            <a:endParaRPr lang="en-US" dirty="0"/>
          </a:p>
        </p:txBody>
      </p:sp>
      <p:sp>
        <p:nvSpPr>
          <p:cNvPr id="3" name="Slide Number Placeholder 2">
            <a:extLst>
              <a:ext uri="{FF2B5EF4-FFF2-40B4-BE49-F238E27FC236}">
                <a16:creationId xmlns="" xmlns:a16="http://schemas.microsoft.com/office/drawing/2014/main" id="{221C0289-D87C-402C-8FE5-B95577D0939A}"/>
              </a:ext>
            </a:extLst>
          </p:cNvPr>
          <p:cNvSpPr>
            <a:spLocks noGrp="1"/>
          </p:cNvSpPr>
          <p:nvPr>
            <p:ph type="sldNum" sz="quarter" idx="10"/>
          </p:nvPr>
        </p:nvSpPr>
        <p:spPr/>
        <p:txBody>
          <a:bodyPr/>
          <a:lstStyle/>
          <a:p>
            <a:fld id="{F8E5FEAE-2393-4031-B909-DB31E3BE2612}" type="slidenum">
              <a:rPr lang="en-US" smtClean="0"/>
              <a:t>29</a:t>
            </a:fld>
            <a:endParaRPr lang="en-US" dirty="0"/>
          </a:p>
        </p:txBody>
      </p:sp>
      <p:sp>
        <p:nvSpPr>
          <p:cNvPr id="4" name="Title 3">
            <a:extLst>
              <a:ext uri="{FF2B5EF4-FFF2-40B4-BE49-F238E27FC236}">
                <a16:creationId xmlns="" xmlns:a16="http://schemas.microsoft.com/office/drawing/2014/main" id="{24B16E4E-3E58-4ED9-81AA-4889C6F658F3}"/>
              </a:ext>
            </a:extLst>
          </p:cNvPr>
          <p:cNvSpPr>
            <a:spLocks noGrp="1"/>
          </p:cNvSpPr>
          <p:nvPr>
            <p:ph type="title"/>
          </p:nvPr>
        </p:nvSpPr>
        <p:spPr/>
        <p:txBody>
          <a:bodyPr/>
          <a:lstStyle/>
          <a:p>
            <a:r>
              <a:rPr lang="en-US" dirty="0"/>
              <a:t>Carbohydrates</a:t>
            </a:r>
          </a:p>
        </p:txBody>
      </p:sp>
    </p:spTree>
    <p:extLst>
      <p:ext uri="{BB962C8B-B14F-4D97-AF65-F5344CB8AC3E}">
        <p14:creationId xmlns:p14="http://schemas.microsoft.com/office/powerpoint/2010/main" val="3306604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5537A302-8F6B-44A2-9EB9-0E1D02CB04A7}"/>
              </a:ext>
            </a:extLst>
          </p:cNvPr>
          <p:cNvSpPr>
            <a:spLocks noGrp="1"/>
          </p:cNvSpPr>
          <p:nvPr>
            <p:ph idx="1"/>
          </p:nvPr>
        </p:nvSpPr>
        <p:spPr/>
        <p:txBody>
          <a:bodyPr/>
          <a:lstStyle/>
          <a:p>
            <a:r>
              <a:rPr lang="en-US" dirty="0"/>
              <a:t>Unless otherwise noted, all images copyrighted to International Potato Centre.</a:t>
            </a:r>
          </a:p>
          <a:p>
            <a:r>
              <a:rPr lang="en-US" b="1" dirty="0"/>
              <a:t>Attribution-NonCommercial-ShareAlike 2.0 Generic (CC BY-NC-SA 2.0)</a:t>
            </a:r>
            <a:endParaRPr lang="en-US" dirty="0"/>
          </a:p>
          <a:p>
            <a:pPr marL="0" indent="0">
              <a:buNone/>
            </a:pPr>
            <a:r>
              <a:rPr lang="en-US" dirty="0"/>
              <a:t/>
            </a:r>
            <a:br>
              <a:rPr lang="en-US" dirty="0"/>
            </a:br>
            <a:endParaRPr lang="en-GB" dirty="0"/>
          </a:p>
        </p:txBody>
      </p:sp>
      <p:sp>
        <p:nvSpPr>
          <p:cNvPr id="3" name="Slide Number Placeholder 2">
            <a:extLst>
              <a:ext uri="{FF2B5EF4-FFF2-40B4-BE49-F238E27FC236}">
                <a16:creationId xmlns="" xmlns:a16="http://schemas.microsoft.com/office/drawing/2014/main" id="{52A67DEB-F0BC-4290-97E9-7495C080734E}"/>
              </a:ext>
            </a:extLst>
          </p:cNvPr>
          <p:cNvSpPr>
            <a:spLocks noGrp="1"/>
          </p:cNvSpPr>
          <p:nvPr>
            <p:ph type="sldNum" sz="quarter" idx="10"/>
          </p:nvPr>
        </p:nvSpPr>
        <p:spPr/>
        <p:txBody>
          <a:bodyPr/>
          <a:lstStyle/>
          <a:p>
            <a:fld id="{F8E5FEAE-2393-4031-B909-DB31E3BE2612}" type="slidenum">
              <a:rPr lang="en-US" smtClean="0"/>
              <a:t>3</a:t>
            </a:fld>
            <a:endParaRPr lang="en-US" dirty="0"/>
          </a:p>
        </p:txBody>
      </p:sp>
      <p:sp>
        <p:nvSpPr>
          <p:cNvPr id="4" name="Title 3">
            <a:extLst>
              <a:ext uri="{FF2B5EF4-FFF2-40B4-BE49-F238E27FC236}">
                <a16:creationId xmlns="" xmlns:a16="http://schemas.microsoft.com/office/drawing/2014/main" id="{840E7FE7-8749-4C12-B5FE-17AA2A4E52B9}"/>
              </a:ext>
            </a:extLst>
          </p:cNvPr>
          <p:cNvSpPr>
            <a:spLocks noGrp="1"/>
          </p:cNvSpPr>
          <p:nvPr>
            <p:ph type="title"/>
          </p:nvPr>
        </p:nvSpPr>
        <p:spPr/>
        <p:txBody>
          <a:bodyPr/>
          <a:lstStyle/>
          <a:p>
            <a:r>
              <a:rPr lang="en-US" dirty="0"/>
              <a:t>Legal	</a:t>
            </a:r>
            <a:endParaRPr lang="en-GB" dirty="0"/>
          </a:p>
        </p:txBody>
      </p:sp>
    </p:spTree>
    <p:extLst>
      <p:ext uri="{BB962C8B-B14F-4D97-AF65-F5344CB8AC3E}">
        <p14:creationId xmlns:p14="http://schemas.microsoft.com/office/powerpoint/2010/main" val="2397398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24B16E4E-3E58-4ED9-81AA-4889C6F658F3}"/>
              </a:ext>
            </a:extLst>
          </p:cNvPr>
          <p:cNvSpPr>
            <a:spLocks noGrp="1"/>
          </p:cNvSpPr>
          <p:nvPr>
            <p:ph type="title"/>
          </p:nvPr>
        </p:nvSpPr>
        <p:spPr/>
        <p:txBody>
          <a:bodyPr/>
          <a:lstStyle/>
          <a:p>
            <a:r>
              <a:rPr lang="en-US" dirty="0"/>
              <a:t>Forms of Carbohydrates</a:t>
            </a:r>
          </a:p>
        </p:txBody>
      </p:sp>
      <p:sp>
        <p:nvSpPr>
          <p:cNvPr id="2" name="Content Placeholder 1">
            <a:extLst>
              <a:ext uri="{FF2B5EF4-FFF2-40B4-BE49-F238E27FC236}">
                <a16:creationId xmlns="" xmlns:a16="http://schemas.microsoft.com/office/drawing/2014/main" id="{FCB2EB1D-E253-41BB-B43E-3B80FED49DF7}"/>
              </a:ext>
            </a:extLst>
          </p:cNvPr>
          <p:cNvSpPr>
            <a:spLocks noGrp="1"/>
          </p:cNvSpPr>
          <p:nvPr>
            <p:ph sz="half" idx="1"/>
          </p:nvPr>
        </p:nvSpPr>
        <p:spPr>
          <a:xfrm>
            <a:off x="628650" y="1039091"/>
            <a:ext cx="4349750" cy="5137872"/>
          </a:xfrm>
        </p:spPr>
        <p:txBody>
          <a:bodyPr/>
          <a:lstStyle/>
          <a:p>
            <a:r>
              <a:rPr lang="en-US" dirty="0"/>
              <a:t>Starch</a:t>
            </a:r>
          </a:p>
          <a:p>
            <a:pPr lvl="1"/>
            <a:r>
              <a:rPr lang="en-US" dirty="0"/>
              <a:t>Broken down in body </a:t>
            </a:r>
          </a:p>
          <a:p>
            <a:pPr lvl="1"/>
            <a:r>
              <a:rPr lang="en-US" dirty="0"/>
              <a:t>Slow and steady energy release</a:t>
            </a:r>
          </a:p>
          <a:p>
            <a:pPr lvl="1"/>
            <a:r>
              <a:rPr lang="en-US" dirty="0"/>
              <a:t>Contained in foods like maize, rise, wheat, oats, sweetpotato</a:t>
            </a:r>
          </a:p>
          <a:p>
            <a:r>
              <a:rPr lang="en-US" dirty="0"/>
              <a:t>Fibre</a:t>
            </a:r>
          </a:p>
          <a:p>
            <a:pPr lvl="1"/>
            <a:r>
              <a:rPr lang="en-US" dirty="0"/>
              <a:t>Plant-based food</a:t>
            </a:r>
          </a:p>
          <a:p>
            <a:pPr lvl="1"/>
            <a:r>
              <a:rPr lang="en-US" dirty="0"/>
              <a:t>Absorbs water</a:t>
            </a:r>
          </a:p>
          <a:p>
            <a:pPr lvl="1"/>
            <a:r>
              <a:rPr lang="en-US" dirty="0"/>
              <a:t>Rids bodily waste</a:t>
            </a:r>
          </a:p>
          <a:p>
            <a:pPr lvl="1"/>
            <a:r>
              <a:rPr lang="en-US" dirty="0"/>
              <a:t>Contained in foods like vegetables, fruits (especially peel on), whole grains</a:t>
            </a:r>
          </a:p>
        </p:txBody>
      </p:sp>
      <p:sp>
        <p:nvSpPr>
          <p:cNvPr id="5" name="Content Placeholder 4">
            <a:extLst>
              <a:ext uri="{FF2B5EF4-FFF2-40B4-BE49-F238E27FC236}">
                <a16:creationId xmlns="" xmlns:a16="http://schemas.microsoft.com/office/drawing/2014/main" id="{29532CFE-A24C-4458-A499-C3946CCE21E3}"/>
              </a:ext>
            </a:extLst>
          </p:cNvPr>
          <p:cNvSpPr>
            <a:spLocks noGrp="1"/>
          </p:cNvSpPr>
          <p:nvPr>
            <p:ph sz="half" idx="2"/>
          </p:nvPr>
        </p:nvSpPr>
        <p:spPr/>
        <p:txBody>
          <a:bodyPr/>
          <a:lstStyle/>
          <a:p>
            <a:r>
              <a:rPr lang="en-US" dirty="0"/>
              <a:t>Sugar</a:t>
            </a:r>
          </a:p>
          <a:p>
            <a:pPr lvl="1"/>
            <a:r>
              <a:rPr lang="en-US" dirty="0"/>
              <a:t>Quickly absorbed</a:t>
            </a:r>
          </a:p>
          <a:p>
            <a:pPr lvl="1"/>
            <a:r>
              <a:rPr lang="en-US" dirty="0"/>
              <a:t>Concentrated energy</a:t>
            </a:r>
          </a:p>
          <a:p>
            <a:pPr lvl="1"/>
            <a:r>
              <a:rPr lang="en-US" dirty="0"/>
              <a:t>Excess consumption can lead to overweight or even obesity</a:t>
            </a:r>
          </a:p>
          <a:p>
            <a:pPr lvl="1"/>
            <a:r>
              <a:rPr lang="en-US" dirty="0"/>
              <a:t>Contained in fruit, processed sugar cane</a:t>
            </a:r>
          </a:p>
        </p:txBody>
      </p:sp>
      <p:sp>
        <p:nvSpPr>
          <p:cNvPr id="3" name="Slide Number Placeholder 2">
            <a:extLst>
              <a:ext uri="{FF2B5EF4-FFF2-40B4-BE49-F238E27FC236}">
                <a16:creationId xmlns="" xmlns:a16="http://schemas.microsoft.com/office/drawing/2014/main" id="{221C0289-D87C-402C-8FE5-B95577D0939A}"/>
              </a:ext>
            </a:extLst>
          </p:cNvPr>
          <p:cNvSpPr>
            <a:spLocks noGrp="1"/>
          </p:cNvSpPr>
          <p:nvPr>
            <p:ph type="sldNum" sz="quarter" idx="10"/>
          </p:nvPr>
        </p:nvSpPr>
        <p:spPr/>
        <p:txBody>
          <a:bodyPr/>
          <a:lstStyle/>
          <a:p>
            <a:fld id="{F8E5FEAE-2393-4031-B909-DB31E3BE2612}" type="slidenum">
              <a:rPr lang="en-US" smtClean="0"/>
              <a:t>30</a:t>
            </a:fld>
            <a:endParaRPr lang="en-US" dirty="0"/>
          </a:p>
        </p:txBody>
      </p:sp>
    </p:spTree>
    <p:extLst>
      <p:ext uri="{BB962C8B-B14F-4D97-AF65-F5344CB8AC3E}">
        <p14:creationId xmlns:p14="http://schemas.microsoft.com/office/powerpoint/2010/main" val="768240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6CA1AFD3-6D09-400B-A3FA-40B36E844A6A}"/>
              </a:ext>
            </a:extLst>
          </p:cNvPr>
          <p:cNvSpPr>
            <a:spLocks noGrp="1"/>
          </p:cNvSpPr>
          <p:nvPr>
            <p:ph idx="1"/>
          </p:nvPr>
        </p:nvSpPr>
        <p:spPr/>
        <p:txBody>
          <a:bodyPr/>
          <a:lstStyle/>
          <a:p>
            <a:r>
              <a:rPr lang="en-US" dirty="0"/>
              <a:t>The role of proteins:</a:t>
            </a:r>
          </a:p>
          <a:p>
            <a:pPr lvl="1"/>
            <a:r>
              <a:rPr lang="en-US" dirty="0"/>
              <a:t>Building blocks of life</a:t>
            </a:r>
          </a:p>
          <a:p>
            <a:pPr lvl="1"/>
            <a:r>
              <a:rPr lang="en-GB" dirty="0"/>
              <a:t>Build and repair body tissues, such as muscles, bones and organs, blood, skin and hair</a:t>
            </a:r>
          </a:p>
          <a:p>
            <a:pPr lvl="1"/>
            <a:r>
              <a:rPr lang="en-US" dirty="0"/>
              <a:t>Necessary for blood clotting</a:t>
            </a:r>
          </a:p>
          <a:p>
            <a:pPr lvl="1"/>
            <a:r>
              <a:rPr lang="en-GB" dirty="0"/>
              <a:t>Keep the immune system strong by developing antibodies to fight disease</a:t>
            </a:r>
            <a:endParaRPr lang="en-US" dirty="0"/>
          </a:p>
          <a:p>
            <a:pPr lvl="1"/>
            <a:r>
              <a:rPr lang="en-GB" dirty="0"/>
              <a:t>A major component of the body’s transportation system that carries oxygen and nutrients to all cells</a:t>
            </a:r>
          </a:p>
          <a:p>
            <a:r>
              <a:rPr lang="en-US" dirty="0"/>
              <a:t>Sources of proteins:</a:t>
            </a:r>
          </a:p>
          <a:p>
            <a:pPr lvl="1"/>
            <a:r>
              <a:rPr lang="en-US" dirty="0"/>
              <a:t>Animal foods, such as meat, poultry, fish, eggs, milk</a:t>
            </a:r>
          </a:p>
          <a:p>
            <a:pPr lvl="1"/>
            <a:r>
              <a:rPr lang="en-US" dirty="0"/>
              <a:t>Vegetables, such as dried beans, lentils, legumes, pumpkin seeds, soy bean</a:t>
            </a:r>
          </a:p>
          <a:p>
            <a:pPr lvl="2"/>
            <a:endParaRPr lang="en-US" dirty="0"/>
          </a:p>
        </p:txBody>
      </p:sp>
      <p:sp>
        <p:nvSpPr>
          <p:cNvPr id="3" name="Slide Number Placeholder 2">
            <a:extLst>
              <a:ext uri="{FF2B5EF4-FFF2-40B4-BE49-F238E27FC236}">
                <a16:creationId xmlns="" xmlns:a16="http://schemas.microsoft.com/office/drawing/2014/main" id="{A120CA22-FED3-49E9-9B0A-44AA93015829}"/>
              </a:ext>
            </a:extLst>
          </p:cNvPr>
          <p:cNvSpPr>
            <a:spLocks noGrp="1"/>
          </p:cNvSpPr>
          <p:nvPr>
            <p:ph type="sldNum" sz="quarter" idx="10"/>
          </p:nvPr>
        </p:nvSpPr>
        <p:spPr/>
        <p:txBody>
          <a:bodyPr/>
          <a:lstStyle/>
          <a:p>
            <a:fld id="{F8E5FEAE-2393-4031-B909-DB31E3BE2612}" type="slidenum">
              <a:rPr lang="en-US" smtClean="0"/>
              <a:pPr/>
              <a:t>31</a:t>
            </a:fld>
            <a:endParaRPr lang="en-US" dirty="0"/>
          </a:p>
        </p:txBody>
      </p:sp>
      <p:sp>
        <p:nvSpPr>
          <p:cNvPr id="4" name="Title 3">
            <a:extLst>
              <a:ext uri="{FF2B5EF4-FFF2-40B4-BE49-F238E27FC236}">
                <a16:creationId xmlns="" xmlns:a16="http://schemas.microsoft.com/office/drawing/2014/main" id="{E94B2549-7219-4A9C-9C37-F9318AD0AD67}"/>
              </a:ext>
            </a:extLst>
          </p:cNvPr>
          <p:cNvSpPr>
            <a:spLocks noGrp="1"/>
          </p:cNvSpPr>
          <p:nvPr>
            <p:ph type="title"/>
          </p:nvPr>
        </p:nvSpPr>
        <p:spPr/>
        <p:txBody>
          <a:bodyPr/>
          <a:lstStyle/>
          <a:p>
            <a:r>
              <a:rPr lang="en-US" dirty="0"/>
              <a:t>Proteins</a:t>
            </a:r>
          </a:p>
        </p:txBody>
      </p:sp>
    </p:spTree>
    <p:extLst>
      <p:ext uri="{BB962C8B-B14F-4D97-AF65-F5344CB8AC3E}">
        <p14:creationId xmlns:p14="http://schemas.microsoft.com/office/powerpoint/2010/main" val="24211990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175F27E8-1E12-496F-9F1C-C88FEFC1CDED}"/>
              </a:ext>
            </a:extLst>
          </p:cNvPr>
          <p:cNvSpPr>
            <a:spLocks noGrp="1"/>
          </p:cNvSpPr>
          <p:nvPr>
            <p:ph idx="1"/>
          </p:nvPr>
        </p:nvSpPr>
        <p:spPr/>
        <p:txBody>
          <a:bodyPr/>
          <a:lstStyle/>
          <a:p>
            <a:r>
              <a:rPr lang="en-US" dirty="0"/>
              <a:t>Role of fats:</a:t>
            </a:r>
          </a:p>
          <a:p>
            <a:pPr lvl="1"/>
            <a:r>
              <a:rPr lang="en-US" dirty="0"/>
              <a:t>Rich source of energy and Essential Fatty Acids (EFAs)</a:t>
            </a:r>
          </a:p>
          <a:p>
            <a:pPr lvl="1"/>
            <a:r>
              <a:rPr lang="en-US" dirty="0"/>
              <a:t>Helps absorb fat-soluble vitamins (A, D, E, K)</a:t>
            </a:r>
          </a:p>
          <a:p>
            <a:pPr lvl="1"/>
            <a:r>
              <a:rPr lang="en-US" dirty="0"/>
              <a:t>Important for brain and central nervous system development</a:t>
            </a:r>
          </a:p>
          <a:p>
            <a:pPr lvl="1"/>
            <a:r>
              <a:rPr lang="en-US" dirty="0"/>
              <a:t>Important for manufacturing hormones</a:t>
            </a:r>
          </a:p>
          <a:p>
            <a:pPr lvl="1"/>
            <a:r>
              <a:rPr lang="en-US" dirty="0"/>
              <a:t>Protects cells and internal organs</a:t>
            </a:r>
          </a:p>
          <a:p>
            <a:pPr lvl="1"/>
            <a:r>
              <a:rPr lang="en-US" dirty="0"/>
              <a:t>Can cause weight gain and eventually obesity</a:t>
            </a:r>
          </a:p>
          <a:p>
            <a:r>
              <a:rPr lang="en-US" dirty="0"/>
              <a:t>Sources of fats:</a:t>
            </a:r>
          </a:p>
          <a:p>
            <a:pPr lvl="1"/>
            <a:r>
              <a:rPr lang="en-US" dirty="0"/>
              <a:t>Animal, such as meat, dairy, fatty fish (contains omega-3 essential fatty acids), poultry, eggs</a:t>
            </a:r>
          </a:p>
          <a:p>
            <a:pPr lvl="1"/>
            <a:r>
              <a:rPr lang="en-US" dirty="0"/>
              <a:t>Vegetables, such as seeds, nuts, olives</a:t>
            </a:r>
          </a:p>
          <a:p>
            <a:pPr lvl="1"/>
            <a:endParaRPr lang="en-US" dirty="0"/>
          </a:p>
        </p:txBody>
      </p:sp>
      <p:sp>
        <p:nvSpPr>
          <p:cNvPr id="5" name="Slide Number Placeholder 4">
            <a:extLst>
              <a:ext uri="{FF2B5EF4-FFF2-40B4-BE49-F238E27FC236}">
                <a16:creationId xmlns="" xmlns:a16="http://schemas.microsoft.com/office/drawing/2014/main" id="{5EB526FE-4008-4A8F-A182-5AAF5BFECE47}"/>
              </a:ext>
            </a:extLst>
          </p:cNvPr>
          <p:cNvSpPr>
            <a:spLocks noGrp="1"/>
          </p:cNvSpPr>
          <p:nvPr>
            <p:ph type="sldNum" sz="quarter" idx="10"/>
          </p:nvPr>
        </p:nvSpPr>
        <p:spPr/>
        <p:txBody>
          <a:bodyPr/>
          <a:lstStyle/>
          <a:p>
            <a:fld id="{F8E5FEAE-2393-4031-B909-DB31E3BE2612}" type="slidenum">
              <a:rPr lang="en-US" smtClean="0"/>
              <a:pPr/>
              <a:t>32</a:t>
            </a:fld>
            <a:endParaRPr lang="en-US" dirty="0"/>
          </a:p>
        </p:txBody>
      </p:sp>
      <p:sp>
        <p:nvSpPr>
          <p:cNvPr id="2" name="Title 1">
            <a:extLst>
              <a:ext uri="{FF2B5EF4-FFF2-40B4-BE49-F238E27FC236}">
                <a16:creationId xmlns="" xmlns:a16="http://schemas.microsoft.com/office/drawing/2014/main" id="{61D14614-77A8-446E-8A3F-163632AC72EC}"/>
              </a:ext>
            </a:extLst>
          </p:cNvPr>
          <p:cNvSpPr>
            <a:spLocks noGrp="1"/>
          </p:cNvSpPr>
          <p:nvPr>
            <p:ph type="title"/>
          </p:nvPr>
        </p:nvSpPr>
        <p:spPr/>
        <p:txBody>
          <a:bodyPr/>
          <a:lstStyle/>
          <a:p>
            <a:r>
              <a:rPr lang="en-US" dirty="0"/>
              <a:t>Fats (Lipids)</a:t>
            </a:r>
          </a:p>
        </p:txBody>
      </p:sp>
    </p:spTree>
    <p:extLst>
      <p:ext uri="{BB962C8B-B14F-4D97-AF65-F5344CB8AC3E}">
        <p14:creationId xmlns:p14="http://schemas.microsoft.com/office/powerpoint/2010/main" val="3656437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C0721E2B-1D03-4875-9018-0492C2113629}"/>
              </a:ext>
            </a:extLst>
          </p:cNvPr>
          <p:cNvSpPr>
            <a:spLocks noGrp="1"/>
          </p:cNvSpPr>
          <p:nvPr>
            <p:ph idx="1"/>
          </p:nvPr>
        </p:nvSpPr>
        <p:spPr>
          <a:xfrm>
            <a:off x="628650" y="955966"/>
            <a:ext cx="8197850" cy="5220998"/>
          </a:xfrm>
        </p:spPr>
        <p:txBody>
          <a:bodyPr/>
          <a:lstStyle/>
          <a:p>
            <a:r>
              <a:rPr lang="en-US" dirty="0"/>
              <a:t>Role of micronutrients:</a:t>
            </a:r>
          </a:p>
          <a:p>
            <a:pPr lvl="1"/>
            <a:r>
              <a:rPr lang="en-US" dirty="0"/>
              <a:t>Each micronutrient has a specific function in enabling bodily processes</a:t>
            </a:r>
          </a:p>
          <a:p>
            <a:pPr lvl="1"/>
            <a:r>
              <a:rPr lang="en-US" dirty="0"/>
              <a:t>Micronutrients fight infection and participate in chemical/enzymatic reactions</a:t>
            </a:r>
          </a:p>
          <a:p>
            <a:pPr lvl="1"/>
            <a:r>
              <a:rPr lang="en-US" dirty="0"/>
              <a:t>Help build tissues (although not part of those tissues)</a:t>
            </a:r>
          </a:p>
          <a:p>
            <a:pPr lvl="1"/>
            <a:r>
              <a:rPr lang="en-US" dirty="0"/>
              <a:t>Serve as antioxidants</a:t>
            </a:r>
          </a:p>
          <a:p>
            <a:pPr lvl="1"/>
            <a:r>
              <a:rPr lang="en-US" dirty="0"/>
              <a:t>Micronutrient deficiency leads to various diseases, some severe</a:t>
            </a:r>
          </a:p>
          <a:p>
            <a:r>
              <a:rPr lang="en-US" dirty="0"/>
              <a:t>Types of micronutrients:</a:t>
            </a:r>
          </a:p>
          <a:p>
            <a:pPr lvl="1"/>
            <a:r>
              <a:rPr lang="en-US" dirty="0"/>
              <a:t>Fat-soluble: Don’t dissolve in water or body fluids, can be stored</a:t>
            </a:r>
          </a:p>
          <a:p>
            <a:pPr lvl="1"/>
            <a:r>
              <a:rPr lang="en-US" dirty="0"/>
              <a:t>Water-soluble: Lost in urine, can’t be stored</a:t>
            </a:r>
          </a:p>
          <a:p>
            <a:r>
              <a:rPr lang="en-US" dirty="0"/>
              <a:t>Plant and animal sources, e.g. leafy greens, fruits, vegetables, meat and fish, most whole and natural foods</a:t>
            </a:r>
          </a:p>
          <a:p>
            <a:pPr lvl="1"/>
            <a:r>
              <a:rPr lang="en-US" dirty="0"/>
              <a:t>Sweetpotato is rich in beta-carotene</a:t>
            </a:r>
          </a:p>
          <a:p>
            <a:pPr lvl="1"/>
            <a:endParaRPr lang="en-US" dirty="0"/>
          </a:p>
        </p:txBody>
      </p:sp>
      <p:sp>
        <p:nvSpPr>
          <p:cNvPr id="5" name="Slide Number Placeholder 4">
            <a:extLst>
              <a:ext uri="{FF2B5EF4-FFF2-40B4-BE49-F238E27FC236}">
                <a16:creationId xmlns="" xmlns:a16="http://schemas.microsoft.com/office/drawing/2014/main" id="{A0CD893C-E352-4677-87D2-9821C89285A4}"/>
              </a:ext>
            </a:extLst>
          </p:cNvPr>
          <p:cNvSpPr>
            <a:spLocks noGrp="1"/>
          </p:cNvSpPr>
          <p:nvPr>
            <p:ph type="sldNum" sz="quarter" idx="10"/>
          </p:nvPr>
        </p:nvSpPr>
        <p:spPr/>
        <p:txBody>
          <a:bodyPr/>
          <a:lstStyle/>
          <a:p>
            <a:fld id="{F8E5FEAE-2393-4031-B909-DB31E3BE2612}" type="slidenum">
              <a:rPr lang="en-US" smtClean="0"/>
              <a:pPr/>
              <a:t>33</a:t>
            </a:fld>
            <a:endParaRPr lang="en-US" dirty="0"/>
          </a:p>
        </p:txBody>
      </p:sp>
      <p:sp>
        <p:nvSpPr>
          <p:cNvPr id="2" name="Title 1">
            <a:extLst>
              <a:ext uri="{FF2B5EF4-FFF2-40B4-BE49-F238E27FC236}">
                <a16:creationId xmlns="" xmlns:a16="http://schemas.microsoft.com/office/drawing/2014/main" id="{5A58D6A0-2B67-40AD-8B6D-AD7811858C75}"/>
              </a:ext>
            </a:extLst>
          </p:cNvPr>
          <p:cNvSpPr>
            <a:spLocks noGrp="1"/>
          </p:cNvSpPr>
          <p:nvPr>
            <p:ph type="title"/>
          </p:nvPr>
        </p:nvSpPr>
        <p:spPr/>
        <p:txBody>
          <a:bodyPr/>
          <a:lstStyle/>
          <a:p>
            <a:r>
              <a:rPr lang="en-US" dirty="0"/>
              <a:t>Vitamins and Minerals (Micronutrients)</a:t>
            </a:r>
          </a:p>
        </p:txBody>
      </p:sp>
    </p:spTree>
    <p:extLst>
      <p:ext uri="{BB962C8B-B14F-4D97-AF65-F5344CB8AC3E}">
        <p14:creationId xmlns:p14="http://schemas.microsoft.com/office/powerpoint/2010/main" val="6714656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E97A41CE-5F4D-4B82-90AF-C01D8366DC91}"/>
              </a:ext>
            </a:extLst>
          </p:cNvPr>
          <p:cNvSpPr>
            <a:spLocks noGrp="1"/>
          </p:cNvSpPr>
          <p:nvPr>
            <p:ph type="title"/>
          </p:nvPr>
        </p:nvSpPr>
        <p:spPr/>
        <p:txBody>
          <a:bodyPr/>
          <a:lstStyle/>
          <a:p>
            <a:r>
              <a:rPr lang="en-GB" dirty="0"/>
              <a:t>Common Micronutrient Deficiencies</a:t>
            </a:r>
          </a:p>
        </p:txBody>
      </p:sp>
      <p:pic>
        <p:nvPicPr>
          <p:cNvPr id="23" name="image19.png">
            <a:extLst>
              <a:ext uri="{FF2B5EF4-FFF2-40B4-BE49-F238E27FC236}">
                <a16:creationId xmlns="" xmlns:a16="http://schemas.microsoft.com/office/drawing/2014/main" id="{7768E3E5-CC48-4415-ACC6-E6364239F805}"/>
              </a:ext>
            </a:extLst>
          </p:cNvPr>
          <p:cNvPicPr>
            <a:picLocks noGrp="1"/>
          </p:cNvPicPr>
          <p:nvPr>
            <p:ph type="pic" idx="1"/>
          </p:nvPr>
        </p:nvPicPr>
        <p:blipFill rotWithShape="1">
          <a:blip r:embed="rId2" cstate="print">
            <a:extLst>
              <a:ext uri="{28A0092B-C50C-407E-A947-70E740481C1C}">
                <a14:useLocalDpi xmlns:a14="http://schemas.microsoft.com/office/drawing/2010/main" val="0"/>
              </a:ext>
            </a:extLst>
          </a:blip>
          <a:srcRect l="4419" t="8216" r="8874" b="6682"/>
          <a:stretch/>
        </p:blipFill>
        <p:spPr>
          <a:xfrm>
            <a:off x="3887390" y="0"/>
            <a:ext cx="5256609" cy="6267450"/>
          </a:xfrm>
          <a:prstGeom prst="rect">
            <a:avLst/>
          </a:prstGeom>
        </p:spPr>
      </p:pic>
      <p:sp>
        <p:nvSpPr>
          <p:cNvPr id="3" name="Slide Number Placeholder 2">
            <a:extLst>
              <a:ext uri="{FF2B5EF4-FFF2-40B4-BE49-F238E27FC236}">
                <a16:creationId xmlns="" xmlns:a16="http://schemas.microsoft.com/office/drawing/2014/main" id="{E49FAD3D-30B2-473D-9EE3-67C6CE87AF04}"/>
              </a:ext>
            </a:extLst>
          </p:cNvPr>
          <p:cNvSpPr>
            <a:spLocks noGrp="1"/>
          </p:cNvSpPr>
          <p:nvPr>
            <p:ph type="sldNum" sz="quarter" idx="10"/>
          </p:nvPr>
        </p:nvSpPr>
        <p:spPr/>
        <p:txBody>
          <a:bodyPr/>
          <a:lstStyle/>
          <a:p>
            <a:fld id="{F8E5FEAE-2393-4031-B909-DB31E3BE2612}" type="slidenum">
              <a:rPr lang="en-US" smtClean="0"/>
              <a:pPr/>
              <a:t>34</a:t>
            </a:fld>
            <a:endParaRPr lang="en-US" dirty="0"/>
          </a:p>
        </p:txBody>
      </p:sp>
      <p:sp>
        <p:nvSpPr>
          <p:cNvPr id="2" name="Content Placeholder 1">
            <a:extLst>
              <a:ext uri="{FF2B5EF4-FFF2-40B4-BE49-F238E27FC236}">
                <a16:creationId xmlns="" xmlns:a16="http://schemas.microsoft.com/office/drawing/2014/main" id="{0012F7C3-3C2F-4BD0-80A9-7FA121AAFF9B}"/>
              </a:ext>
            </a:extLst>
          </p:cNvPr>
          <p:cNvSpPr>
            <a:spLocks noGrp="1"/>
          </p:cNvSpPr>
          <p:nvPr>
            <p:ph type="body" sz="quarter" idx="11"/>
          </p:nvPr>
        </p:nvSpPr>
        <p:spPr/>
        <p:txBody>
          <a:bodyPr/>
          <a:lstStyle/>
          <a:p>
            <a:pPr lvl="0"/>
            <a:endParaRPr lang="en-US" dirty="0"/>
          </a:p>
          <a:p>
            <a:pPr lvl="0"/>
            <a:r>
              <a:rPr lang="en-US" dirty="0"/>
              <a:t>Deficiencies in iron, iodine, zinc and calcium are common and a serious public health concern.</a:t>
            </a:r>
          </a:p>
        </p:txBody>
      </p:sp>
    </p:spTree>
    <p:extLst>
      <p:ext uri="{BB962C8B-B14F-4D97-AF65-F5344CB8AC3E}">
        <p14:creationId xmlns:p14="http://schemas.microsoft.com/office/powerpoint/2010/main" val="3243586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574CD7-955B-4D50-8DBC-378A000E7137}"/>
              </a:ext>
            </a:extLst>
          </p:cNvPr>
          <p:cNvSpPr>
            <a:spLocks noGrp="1"/>
          </p:cNvSpPr>
          <p:nvPr>
            <p:ph type="title"/>
          </p:nvPr>
        </p:nvSpPr>
        <p:spPr/>
        <p:txBody>
          <a:bodyPr/>
          <a:lstStyle/>
          <a:p>
            <a:r>
              <a:rPr lang="en-GB" dirty="0"/>
              <a:t>Iron Deficiency</a:t>
            </a:r>
          </a:p>
        </p:txBody>
      </p:sp>
      <p:sp>
        <p:nvSpPr>
          <p:cNvPr id="4" name="Slide Number Placeholder 3">
            <a:extLst>
              <a:ext uri="{FF2B5EF4-FFF2-40B4-BE49-F238E27FC236}">
                <a16:creationId xmlns="" xmlns:a16="http://schemas.microsoft.com/office/drawing/2014/main" id="{F78F390F-1330-4095-B2D8-DEC1850A33DE}"/>
              </a:ext>
            </a:extLst>
          </p:cNvPr>
          <p:cNvSpPr>
            <a:spLocks noGrp="1"/>
          </p:cNvSpPr>
          <p:nvPr>
            <p:ph type="sldNum" sz="quarter" idx="10"/>
          </p:nvPr>
        </p:nvSpPr>
        <p:spPr/>
        <p:txBody>
          <a:bodyPr/>
          <a:lstStyle/>
          <a:p>
            <a:fld id="{F8E5FEAE-2393-4031-B909-DB31E3BE2612}" type="slidenum">
              <a:rPr lang="en-US" smtClean="0"/>
              <a:pPr/>
              <a:t>35</a:t>
            </a:fld>
            <a:endParaRPr lang="en-US" dirty="0"/>
          </a:p>
        </p:txBody>
      </p:sp>
      <p:sp>
        <p:nvSpPr>
          <p:cNvPr id="5" name="Text Placeholder 4">
            <a:extLst>
              <a:ext uri="{FF2B5EF4-FFF2-40B4-BE49-F238E27FC236}">
                <a16:creationId xmlns="" xmlns:a16="http://schemas.microsoft.com/office/drawing/2014/main" id="{95F0E019-9A5E-465F-87B4-404D3931053F}"/>
              </a:ext>
            </a:extLst>
          </p:cNvPr>
          <p:cNvSpPr>
            <a:spLocks noGrp="1"/>
          </p:cNvSpPr>
          <p:nvPr>
            <p:ph type="body" sz="quarter" idx="11"/>
          </p:nvPr>
        </p:nvSpPr>
        <p:spPr/>
        <p:txBody>
          <a:bodyPr/>
          <a:lstStyle/>
          <a:p>
            <a:r>
              <a:rPr lang="en-US" dirty="0"/>
              <a:t>Iron deficiency (anaemia) leads to reduced disease resistance and poor growth and development.</a:t>
            </a:r>
          </a:p>
          <a:p>
            <a:r>
              <a:rPr lang="en-US" dirty="0"/>
              <a:t>Iron-rich food sources are red meats, liver, fish, poultry and eggs, beans and leafy green vegetables.</a:t>
            </a:r>
          </a:p>
        </p:txBody>
      </p:sp>
      <p:pic>
        <p:nvPicPr>
          <p:cNvPr id="11" name="Picture Placeholder 10">
            <a:extLst>
              <a:ext uri="{FF2B5EF4-FFF2-40B4-BE49-F238E27FC236}">
                <a16:creationId xmlns="" xmlns:a16="http://schemas.microsoft.com/office/drawing/2014/main" id="{DEEEDBDD-E415-463F-B1A5-86E10F2D823A}"/>
              </a:ext>
              <a:ext uri="{C183D7F6-B498-43B3-948B-1728B52AA6E4}">
                <adec:decorative xmlns="" xmlns:adec="http://schemas.microsoft.com/office/drawing/2017/decorative" val="1"/>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29158" r="10345"/>
          <a:stretch/>
        </p:blipFill>
        <p:spPr>
          <a:xfrm>
            <a:off x="3887390" y="0"/>
            <a:ext cx="5256609" cy="6267450"/>
          </a:xfrm>
        </p:spPr>
      </p:pic>
    </p:spTree>
    <p:extLst>
      <p:ext uri="{BB962C8B-B14F-4D97-AF65-F5344CB8AC3E}">
        <p14:creationId xmlns:p14="http://schemas.microsoft.com/office/powerpoint/2010/main" val="3623997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E0D4AF01-5FFE-4256-B1F1-6DE8C1CCC2E5}"/>
              </a:ext>
            </a:extLst>
          </p:cNvPr>
          <p:cNvSpPr>
            <a:spLocks noGrp="1"/>
          </p:cNvSpPr>
          <p:nvPr>
            <p:ph type="sldNum" sz="quarter" idx="10"/>
          </p:nvPr>
        </p:nvSpPr>
        <p:spPr/>
        <p:txBody>
          <a:bodyPr/>
          <a:lstStyle/>
          <a:p>
            <a:fld id="{F8E5FEAE-2393-4031-B909-DB31E3BE2612}" type="slidenum">
              <a:rPr lang="en-US" smtClean="0"/>
              <a:pPr/>
              <a:t>36</a:t>
            </a:fld>
            <a:endParaRPr lang="en-US" dirty="0"/>
          </a:p>
        </p:txBody>
      </p:sp>
      <p:sp>
        <p:nvSpPr>
          <p:cNvPr id="4" name="Title 3">
            <a:extLst>
              <a:ext uri="{FF2B5EF4-FFF2-40B4-BE49-F238E27FC236}">
                <a16:creationId xmlns="" xmlns:a16="http://schemas.microsoft.com/office/drawing/2014/main" id="{6A1E4AF5-1FA9-4FCF-B29B-0B7EA81280A2}"/>
              </a:ext>
            </a:extLst>
          </p:cNvPr>
          <p:cNvSpPr>
            <a:spLocks noGrp="1"/>
          </p:cNvSpPr>
          <p:nvPr>
            <p:ph type="title"/>
          </p:nvPr>
        </p:nvSpPr>
        <p:spPr>
          <a:xfrm>
            <a:off x="5563790" y="365760"/>
            <a:ext cx="3263217" cy="929640"/>
          </a:xfrm>
        </p:spPr>
        <p:txBody>
          <a:bodyPr/>
          <a:lstStyle/>
          <a:p>
            <a:r>
              <a:rPr lang="en-GB" dirty="0"/>
              <a:t>Iodine Deficiency</a:t>
            </a:r>
          </a:p>
        </p:txBody>
      </p:sp>
      <p:sp>
        <p:nvSpPr>
          <p:cNvPr id="5" name="Text Placeholder 4">
            <a:extLst>
              <a:ext uri="{FF2B5EF4-FFF2-40B4-BE49-F238E27FC236}">
                <a16:creationId xmlns="" xmlns:a16="http://schemas.microsoft.com/office/drawing/2014/main" id="{950ADA1A-11EE-4582-9D07-A864A9A87978}"/>
              </a:ext>
            </a:extLst>
          </p:cNvPr>
          <p:cNvSpPr>
            <a:spLocks noGrp="1"/>
          </p:cNvSpPr>
          <p:nvPr>
            <p:ph type="body" sz="quarter" idx="11"/>
          </p:nvPr>
        </p:nvSpPr>
        <p:spPr>
          <a:xfrm>
            <a:off x="5563394" y="1133856"/>
            <a:ext cx="2949575" cy="4904994"/>
          </a:xfrm>
        </p:spPr>
        <p:txBody>
          <a:bodyPr/>
          <a:lstStyle/>
          <a:p>
            <a:r>
              <a:rPr lang="en-US" dirty="0"/>
              <a:t>Iodine deficiency can result in goitre, and mental retardation in children.</a:t>
            </a:r>
          </a:p>
          <a:p>
            <a:r>
              <a:rPr lang="en-US" dirty="0"/>
              <a:t>Iodine-rich food sources need to be regularly consumed and include seafood, saltwater fish, seaweed and iodised salt.</a:t>
            </a:r>
          </a:p>
        </p:txBody>
      </p:sp>
      <p:pic>
        <p:nvPicPr>
          <p:cNvPr id="14" name="Picture 2" descr="https://lh6.googleusercontent.com/mXlbrRgf8rxhm1xDcaX-1j-cpLk52sprpvHRY_GHlMPh4gkPwKX6ui6WFh6PcAqkQG9svVrlqkDBMns9h6gfoJpO1bp-Pm3sgMRK_S13ksvUe8259NL06qoTzqvQbBVUGV6q-U9E">
            <a:extLst>
              <a:ext uri="{FF2B5EF4-FFF2-40B4-BE49-F238E27FC236}">
                <a16:creationId xmlns="" xmlns:a16="http://schemas.microsoft.com/office/drawing/2014/main" id="{62832154-D119-4CD8-BAC0-A3C03BA63B9A}"/>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8837" r="18837"/>
          <a:stretch>
            <a:fillRect/>
          </a:stretch>
        </p:blipFill>
        <p:spPr bwMode="auto">
          <a:xfrm>
            <a:off x="0" y="0"/>
            <a:ext cx="5222875" cy="6284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3285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FBBAE3-1502-41F4-B678-11FDCAA44B85}"/>
              </a:ext>
            </a:extLst>
          </p:cNvPr>
          <p:cNvSpPr>
            <a:spLocks noGrp="1"/>
          </p:cNvSpPr>
          <p:nvPr>
            <p:ph type="title"/>
          </p:nvPr>
        </p:nvSpPr>
        <p:spPr/>
        <p:txBody>
          <a:bodyPr/>
          <a:lstStyle/>
          <a:p>
            <a:r>
              <a:rPr lang="en-GB" dirty="0"/>
              <a:t>Zinc Deficiency</a:t>
            </a:r>
          </a:p>
        </p:txBody>
      </p:sp>
      <p:sp>
        <p:nvSpPr>
          <p:cNvPr id="4" name="Slide Number Placeholder 3">
            <a:extLst>
              <a:ext uri="{FF2B5EF4-FFF2-40B4-BE49-F238E27FC236}">
                <a16:creationId xmlns="" xmlns:a16="http://schemas.microsoft.com/office/drawing/2014/main" id="{737992A5-FB6B-4B5A-B9B6-5CB7A6C990A0}"/>
              </a:ext>
            </a:extLst>
          </p:cNvPr>
          <p:cNvSpPr>
            <a:spLocks noGrp="1"/>
          </p:cNvSpPr>
          <p:nvPr>
            <p:ph type="sldNum" sz="quarter" idx="10"/>
          </p:nvPr>
        </p:nvSpPr>
        <p:spPr/>
        <p:txBody>
          <a:bodyPr/>
          <a:lstStyle/>
          <a:p>
            <a:fld id="{F8E5FEAE-2393-4031-B909-DB31E3BE2612}" type="slidenum">
              <a:rPr lang="en-US" smtClean="0"/>
              <a:pPr/>
              <a:t>37</a:t>
            </a:fld>
            <a:endParaRPr lang="en-US" dirty="0"/>
          </a:p>
        </p:txBody>
      </p:sp>
      <p:sp>
        <p:nvSpPr>
          <p:cNvPr id="5" name="Text Placeholder 4">
            <a:extLst>
              <a:ext uri="{FF2B5EF4-FFF2-40B4-BE49-F238E27FC236}">
                <a16:creationId xmlns="" xmlns:a16="http://schemas.microsoft.com/office/drawing/2014/main" id="{6523CBD3-8DA9-4106-A5BC-002B0F08F4AE}"/>
              </a:ext>
            </a:extLst>
          </p:cNvPr>
          <p:cNvSpPr>
            <a:spLocks noGrp="1"/>
          </p:cNvSpPr>
          <p:nvPr>
            <p:ph type="body" sz="quarter" idx="11"/>
          </p:nvPr>
        </p:nvSpPr>
        <p:spPr/>
        <p:txBody>
          <a:bodyPr/>
          <a:lstStyle/>
          <a:p>
            <a:r>
              <a:rPr lang="en-US" dirty="0"/>
              <a:t>Zinc deficiency can affect the central nervous system and the brain.</a:t>
            </a:r>
          </a:p>
          <a:p>
            <a:r>
              <a:rPr lang="en-US" dirty="0"/>
              <a:t>Zinc-rich food sources are meat, milk, cheese, eggs, shellfish, wholegrain cereals, nuts and pulses. </a:t>
            </a:r>
          </a:p>
        </p:txBody>
      </p:sp>
      <p:pic>
        <p:nvPicPr>
          <p:cNvPr id="9218" name="Picture 2" descr="https://lh6.googleusercontent.com/mEXHbbsRBXHP9gywMHwCFXV4DmxHCKWRZSNYemfYCa1VIBq_Vtq-AOwmmKLCjUYSlY3GAnUpRmn4ZtNC_OmpOnu7W3FZfAbGOrF5FHiSE0-QmkXzV_6iMrw-pccjQ6dSIJcL_Z_8">
            <a:extLst>
              <a:ext uri="{FF2B5EF4-FFF2-40B4-BE49-F238E27FC236}">
                <a16:creationId xmlns="" xmlns:a16="http://schemas.microsoft.com/office/drawing/2014/main" id="{7B755606-E5AA-45FE-8264-580601B53DC5}"/>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6894" r="11068" b="1986"/>
          <a:stretch/>
        </p:blipFill>
        <p:spPr bwMode="auto">
          <a:xfrm>
            <a:off x="3887390" y="0"/>
            <a:ext cx="5256609" cy="626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8978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A040C608-5062-43F7-990C-514BCF6897F7}"/>
              </a:ext>
            </a:extLst>
          </p:cNvPr>
          <p:cNvSpPr>
            <a:spLocks noGrp="1"/>
          </p:cNvSpPr>
          <p:nvPr>
            <p:ph type="sldNum" sz="quarter" idx="10"/>
          </p:nvPr>
        </p:nvSpPr>
        <p:spPr/>
        <p:txBody>
          <a:bodyPr/>
          <a:lstStyle/>
          <a:p>
            <a:fld id="{F8E5FEAE-2393-4031-B909-DB31E3BE2612}" type="slidenum">
              <a:rPr lang="en-US" smtClean="0"/>
              <a:pPr/>
              <a:t>38</a:t>
            </a:fld>
            <a:endParaRPr lang="en-US" dirty="0"/>
          </a:p>
        </p:txBody>
      </p:sp>
      <p:sp>
        <p:nvSpPr>
          <p:cNvPr id="4" name="Title 3">
            <a:extLst>
              <a:ext uri="{FF2B5EF4-FFF2-40B4-BE49-F238E27FC236}">
                <a16:creationId xmlns="" xmlns:a16="http://schemas.microsoft.com/office/drawing/2014/main" id="{FB9D0F03-9905-476A-B238-9E26D14C5FFB}"/>
              </a:ext>
            </a:extLst>
          </p:cNvPr>
          <p:cNvSpPr>
            <a:spLocks noGrp="1"/>
          </p:cNvSpPr>
          <p:nvPr>
            <p:ph type="title"/>
          </p:nvPr>
        </p:nvSpPr>
        <p:spPr>
          <a:xfrm>
            <a:off x="5425440" y="365760"/>
            <a:ext cx="3608832" cy="929640"/>
          </a:xfrm>
        </p:spPr>
        <p:txBody>
          <a:bodyPr/>
          <a:lstStyle/>
          <a:p>
            <a:r>
              <a:rPr lang="en-GB" dirty="0"/>
              <a:t>Calcium Deficiency</a:t>
            </a:r>
          </a:p>
        </p:txBody>
      </p:sp>
      <p:sp>
        <p:nvSpPr>
          <p:cNvPr id="5" name="Text Placeholder 4">
            <a:extLst>
              <a:ext uri="{FF2B5EF4-FFF2-40B4-BE49-F238E27FC236}">
                <a16:creationId xmlns="" xmlns:a16="http://schemas.microsoft.com/office/drawing/2014/main" id="{2B0D45CE-5204-488F-8861-44A0C2A6F1E6}"/>
              </a:ext>
            </a:extLst>
          </p:cNvPr>
          <p:cNvSpPr>
            <a:spLocks noGrp="1"/>
          </p:cNvSpPr>
          <p:nvPr>
            <p:ph type="body" sz="quarter" idx="11"/>
          </p:nvPr>
        </p:nvSpPr>
        <p:spPr>
          <a:xfrm>
            <a:off x="5563394" y="1109472"/>
            <a:ext cx="3324574" cy="4929378"/>
          </a:xfrm>
        </p:spPr>
        <p:txBody>
          <a:bodyPr/>
          <a:lstStyle/>
          <a:p>
            <a:r>
              <a:rPr lang="en-US" dirty="0"/>
              <a:t>Calcium deficiency leads to reduced bone density.</a:t>
            </a:r>
          </a:p>
          <a:p>
            <a:pPr lvl="1"/>
            <a:r>
              <a:rPr lang="en-US" dirty="0"/>
              <a:t>Calcium consumption is particularly important during childhood and adolescence when bones are growing.</a:t>
            </a:r>
          </a:p>
          <a:p>
            <a:r>
              <a:rPr lang="en-US" dirty="0"/>
              <a:t>Calcium-rich food sources are milk, cheese, yoghurt, small fish and cabbage. </a:t>
            </a:r>
          </a:p>
        </p:txBody>
      </p:sp>
      <p:pic>
        <p:nvPicPr>
          <p:cNvPr id="2050" name="Picture 2" descr="https://lh3.googleusercontent.com/MIOYh_jU_c8ZGUiir7iJCKp242YYhV6UC1ID_yQGq5QYI3cx-YvgYNIdcNhatmLbKMwhuODpHxAnUJViHw8uXzBJXKiTPGpgT3jZzPgCleE0j8b55wpzjsfKudt_mvSyLHAH0IAX">
            <a:extLst>
              <a:ext uri="{FF2B5EF4-FFF2-40B4-BE49-F238E27FC236}">
                <a16:creationId xmlns="" xmlns:a16="http://schemas.microsoft.com/office/drawing/2014/main" id="{F7FD0AAD-9941-4F67-87E6-C0F103D2944D}"/>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2317" r="2231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0978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D6C27822-5BAE-499F-BBA2-8001429888B1}"/>
              </a:ext>
            </a:extLst>
          </p:cNvPr>
          <p:cNvSpPr>
            <a:spLocks noGrp="1"/>
          </p:cNvSpPr>
          <p:nvPr>
            <p:ph idx="1"/>
          </p:nvPr>
        </p:nvSpPr>
        <p:spPr/>
        <p:txBody>
          <a:bodyPr/>
          <a:lstStyle/>
          <a:p>
            <a:pPr marL="514350" indent="-514350">
              <a:buFont typeface="+mj-lt"/>
              <a:buAutoNum type="arabicPeriod"/>
            </a:pPr>
            <a:r>
              <a:rPr lang="en-GB" dirty="0"/>
              <a:t>What is the difference between essential and non-essential nutrients?</a:t>
            </a:r>
          </a:p>
          <a:p>
            <a:pPr marL="514350" indent="-514350">
              <a:buFont typeface="+mj-lt"/>
              <a:buAutoNum type="arabicPeriod"/>
            </a:pPr>
            <a:r>
              <a:rPr lang="en-GB" dirty="0"/>
              <a:t>What is the role of carbohydrates?</a:t>
            </a:r>
          </a:p>
          <a:p>
            <a:pPr marL="514350" indent="-514350">
              <a:buFont typeface="+mj-lt"/>
              <a:buAutoNum type="arabicPeriod"/>
            </a:pPr>
            <a:r>
              <a:rPr lang="en-GB" dirty="0"/>
              <a:t>What type of food is called ‘building blocks of life’?  Why?</a:t>
            </a:r>
          </a:p>
          <a:p>
            <a:pPr marL="514350" indent="-514350">
              <a:buFont typeface="+mj-lt"/>
              <a:buAutoNum type="arabicPeriod"/>
            </a:pPr>
            <a:r>
              <a:rPr lang="en-GB" dirty="0"/>
              <a:t>What are the most common micronutrient deficiencies?</a:t>
            </a:r>
          </a:p>
          <a:p>
            <a:pPr marL="514350" indent="-514350">
              <a:buFont typeface="+mj-lt"/>
              <a:buAutoNum type="arabicPeriod"/>
            </a:pPr>
            <a:endParaRPr lang="en-GB" dirty="0"/>
          </a:p>
        </p:txBody>
      </p:sp>
      <p:sp>
        <p:nvSpPr>
          <p:cNvPr id="3" name="Slide Number Placeholder 2">
            <a:extLst>
              <a:ext uri="{FF2B5EF4-FFF2-40B4-BE49-F238E27FC236}">
                <a16:creationId xmlns="" xmlns:a16="http://schemas.microsoft.com/office/drawing/2014/main" id="{917C1C8B-8373-42C4-AEA7-7D44402AF3CD}"/>
              </a:ext>
            </a:extLst>
          </p:cNvPr>
          <p:cNvSpPr>
            <a:spLocks noGrp="1"/>
          </p:cNvSpPr>
          <p:nvPr>
            <p:ph type="sldNum" sz="quarter" idx="11"/>
          </p:nvPr>
        </p:nvSpPr>
        <p:spPr/>
        <p:txBody>
          <a:bodyPr/>
          <a:lstStyle/>
          <a:p>
            <a:fld id="{F8E5FEAE-2393-4031-B909-DB31E3BE2612}" type="slidenum">
              <a:rPr lang="en-US" smtClean="0"/>
              <a:pPr/>
              <a:t>39</a:t>
            </a:fld>
            <a:endParaRPr lang="en-US" dirty="0"/>
          </a:p>
        </p:txBody>
      </p:sp>
    </p:spTree>
    <p:extLst>
      <p:ext uri="{BB962C8B-B14F-4D97-AF65-F5344CB8AC3E}">
        <p14:creationId xmlns:p14="http://schemas.microsoft.com/office/powerpoint/2010/main" val="3655917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454AEF65-7AFB-4B8E-91D1-F14B73B8E3C2}"/>
              </a:ext>
            </a:extLst>
          </p:cNvPr>
          <p:cNvSpPr>
            <a:spLocks noGrp="1"/>
          </p:cNvSpPr>
          <p:nvPr>
            <p:ph type="title"/>
          </p:nvPr>
        </p:nvSpPr>
        <p:spPr>
          <a:xfrm>
            <a:off x="284511" y="4379123"/>
            <a:ext cx="8574978" cy="1198333"/>
          </a:xfrm>
        </p:spPr>
        <p:txBody>
          <a:bodyPr/>
          <a:lstStyle/>
          <a:p>
            <a:r>
              <a:rPr lang="en-US" sz="3600" dirty="0"/>
              <a:t>Everything You Ever Wanted to Know About Sweetpotato</a:t>
            </a:r>
          </a:p>
        </p:txBody>
      </p:sp>
      <p:sp>
        <p:nvSpPr>
          <p:cNvPr id="5" name="Subtitle 4">
            <a:extLst>
              <a:ext uri="{FF2B5EF4-FFF2-40B4-BE49-F238E27FC236}">
                <a16:creationId xmlns="" xmlns:a16="http://schemas.microsoft.com/office/drawing/2014/main" id="{E4315D42-7402-4999-AD0A-33CEF5410465}"/>
              </a:ext>
            </a:extLst>
          </p:cNvPr>
          <p:cNvSpPr>
            <a:spLocks noGrp="1"/>
          </p:cNvSpPr>
          <p:nvPr>
            <p:ph type="subTitle" idx="1"/>
          </p:nvPr>
        </p:nvSpPr>
        <p:spPr>
          <a:xfrm>
            <a:off x="2001489" y="5453631"/>
            <a:ext cx="6858000" cy="512184"/>
          </a:xfrm>
        </p:spPr>
        <p:txBody>
          <a:bodyPr/>
          <a:lstStyle/>
          <a:p>
            <a:r>
              <a:rPr lang="en-GB" b="1" dirty="0"/>
              <a:t>Topic 4: Nutrition and Orange-fleshed Sweetpotato</a:t>
            </a:r>
          </a:p>
          <a:p>
            <a:endParaRPr lang="en-US" dirty="0"/>
          </a:p>
        </p:txBody>
      </p:sp>
    </p:spTree>
    <p:extLst>
      <p:ext uri="{BB962C8B-B14F-4D97-AF65-F5344CB8AC3E}">
        <p14:creationId xmlns:p14="http://schemas.microsoft.com/office/powerpoint/2010/main" val="14470731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6EAB7F03-5E71-4B0E-ABDC-7AD4D8C3421B}"/>
              </a:ext>
            </a:extLst>
          </p:cNvPr>
          <p:cNvSpPr>
            <a:spLocks noGrp="1"/>
          </p:cNvSpPr>
          <p:nvPr>
            <p:ph idx="1"/>
          </p:nvPr>
        </p:nvSpPr>
        <p:spPr>
          <a:xfrm>
            <a:off x="628650" y="1047404"/>
            <a:ext cx="7886700" cy="5129559"/>
          </a:xfrm>
        </p:spPr>
        <p:txBody>
          <a:bodyPr/>
          <a:lstStyle/>
          <a:p>
            <a:pPr lvl="0"/>
            <a:r>
              <a:rPr lang="en-US" sz="2200" dirty="0"/>
              <a:t>Although we only need vitamins in small/ micro amounts they are still vitally important, and a lack of any vitamin can cause serious health problems.</a:t>
            </a:r>
          </a:p>
          <a:p>
            <a:pPr lvl="0"/>
            <a:r>
              <a:rPr lang="en-US" sz="2200" dirty="0"/>
              <a:t>Vitamin A food sources include liver, eggs, dark orange or green coloured vegetables and fruits such as orange-fleshed sweetpotato, mangoes, spinach, milk.</a:t>
            </a:r>
          </a:p>
          <a:p>
            <a:pPr lvl="0"/>
            <a:r>
              <a:rPr lang="en-US" sz="2200" dirty="0"/>
              <a:t>Vitamin A helps maintain our eyesight, immune system, cell division, growth and reproductive systems. An estimated 250 million preschool children are vitamin A deficient, and a large proportion of pregnant women.</a:t>
            </a:r>
          </a:p>
          <a:p>
            <a:r>
              <a:rPr lang="en-US" sz="2200" dirty="0"/>
              <a:t>Vitamin D food sources include fish oils and liver and can also be synthesised by the body when our skin is exposed to sunlight. Vitamin D is important for bone formation and strength, and helps the immune system, brain, nervous system, skin, muscles and cartilage, kidneys, intestines and reproductive organs.</a:t>
            </a:r>
          </a:p>
        </p:txBody>
      </p:sp>
      <p:sp>
        <p:nvSpPr>
          <p:cNvPr id="3" name="Slide Number Placeholder 2">
            <a:extLst>
              <a:ext uri="{FF2B5EF4-FFF2-40B4-BE49-F238E27FC236}">
                <a16:creationId xmlns="" xmlns:a16="http://schemas.microsoft.com/office/drawing/2014/main" id="{9D185294-FBC7-418D-928A-AEE2389E46FF}"/>
              </a:ext>
            </a:extLst>
          </p:cNvPr>
          <p:cNvSpPr>
            <a:spLocks noGrp="1"/>
          </p:cNvSpPr>
          <p:nvPr>
            <p:ph type="sldNum" sz="quarter" idx="10"/>
          </p:nvPr>
        </p:nvSpPr>
        <p:spPr/>
        <p:txBody>
          <a:bodyPr/>
          <a:lstStyle/>
          <a:p>
            <a:fld id="{F8E5FEAE-2393-4031-B909-DB31E3BE2612}" type="slidenum">
              <a:rPr lang="en-US" smtClean="0"/>
              <a:t>40</a:t>
            </a:fld>
            <a:endParaRPr lang="en-US" dirty="0"/>
          </a:p>
        </p:txBody>
      </p:sp>
      <p:sp>
        <p:nvSpPr>
          <p:cNvPr id="4" name="Title 3">
            <a:extLst>
              <a:ext uri="{FF2B5EF4-FFF2-40B4-BE49-F238E27FC236}">
                <a16:creationId xmlns="" xmlns:a16="http://schemas.microsoft.com/office/drawing/2014/main" id="{6944C492-760E-475A-97EB-01720E97D66B}"/>
              </a:ext>
            </a:extLst>
          </p:cNvPr>
          <p:cNvSpPr>
            <a:spLocks noGrp="1"/>
          </p:cNvSpPr>
          <p:nvPr>
            <p:ph type="title"/>
          </p:nvPr>
        </p:nvSpPr>
        <p:spPr/>
        <p:txBody>
          <a:bodyPr/>
          <a:lstStyle/>
          <a:p>
            <a:r>
              <a:rPr lang="en-US" dirty="0"/>
              <a:t>Key Points</a:t>
            </a:r>
          </a:p>
        </p:txBody>
      </p:sp>
    </p:spTree>
    <p:extLst>
      <p:ext uri="{BB962C8B-B14F-4D97-AF65-F5344CB8AC3E}">
        <p14:creationId xmlns:p14="http://schemas.microsoft.com/office/powerpoint/2010/main" val="36058186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6EAB7F03-5E71-4B0E-ABDC-7AD4D8C3421B}"/>
              </a:ext>
            </a:extLst>
          </p:cNvPr>
          <p:cNvSpPr>
            <a:spLocks noGrp="1"/>
          </p:cNvSpPr>
          <p:nvPr>
            <p:ph idx="1"/>
          </p:nvPr>
        </p:nvSpPr>
        <p:spPr>
          <a:xfrm>
            <a:off x="628650" y="1047404"/>
            <a:ext cx="7886700" cy="5129559"/>
          </a:xfrm>
        </p:spPr>
        <p:txBody>
          <a:bodyPr/>
          <a:lstStyle/>
          <a:p>
            <a:pPr lvl="0"/>
            <a:r>
              <a:rPr lang="en-US" dirty="0"/>
              <a:t>Our bodies need minerals to form structures such as bones, teeth, nails, muscles, and red blood cells and to regulate chemical reactions.</a:t>
            </a:r>
          </a:p>
          <a:p>
            <a:r>
              <a:rPr lang="en-US" dirty="0"/>
              <a:t>Eating a varied and balanced diet will help ensure an adequate supply of most minerals.</a:t>
            </a:r>
          </a:p>
          <a:p>
            <a:r>
              <a:rPr lang="en-US" dirty="0"/>
              <a:t>Deficiencies in iron, iodine, zinc and calcium are common and a serious public health concern.</a:t>
            </a:r>
          </a:p>
        </p:txBody>
      </p:sp>
      <p:sp>
        <p:nvSpPr>
          <p:cNvPr id="3" name="Slide Number Placeholder 2">
            <a:extLst>
              <a:ext uri="{FF2B5EF4-FFF2-40B4-BE49-F238E27FC236}">
                <a16:creationId xmlns="" xmlns:a16="http://schemas.microsoft.com/office/drawing/2014/main" id="{9D185294-FBC7-418D-928A-AEE2389E46FF}"/>
              </a:ext>
            </a:extLst>
          </p:cNvPr>
          <p:cNvSpPr>
            <a:spLocks noGrp="1"/>
          </p:cNvSpPr>
          <p:nvPr>
            <p:ph type="sldNum" sz="quarter" idx="10"/>
          </p:nvPr>
        </p:nvSpPr>
        <p:spPr/>
        <p:txBody>
          <a:bodyPr/>
          <a:lstStyle/>
          <a:p>
            <a:fld id="{F8E5FEAE-2393-4031-B909-DB31E3BE2612}" type="slidenum">
              <a:rPr lang="en-US" smtClean="0"/>
              <a:t>41</a:t>
            </a:fld>
            <a:endParaRPr lang="en-US" dirty="0"/>
          </a:p>
        </p:txBody>
      </p:sp>
      <p:sp>
        <p:nvSpPr>
          <p:cNvPr id="4" name="Title 3">
            <a:extLst>
              <a:ext uri="{FF2B5EF4-FFF2-40B4-BE49-F238E27FC236}">
                <a16:creationId xmlns="" xmlns:a16="http://schemas.microsoft.com/office/drawing/2014/main" id="{6944C492-760E-475A-97EB-01720E97D66B}"/>
              </a:ext>
            </a:extLst>
          </p:cNvPr>
          <p:cNvSpPr>
            <a:spLocks noGrp="1"/>
          </p:cNvSpPr>
          <p:nvPr>
            <p:ph type="title"/>
          </p:nvPr>
        </p:nvSpPr>
        <p:spPr/>
        <p:txBody>
          <a:bodyPr/>
          <a:lstStyle/>
          <a:p>
            <a:r>
              <a:rPr lang="en-US" dirty="0"/>
              <a:t>Key Points (cont.)</a:t>
            </a:r>
          </a:p>
        </p:txBody>
      </p:sp>
    </p:spTree>
    <p:extLst>
      <p:ext uri="{BB962C8B-B14F-4D97-AF65-F5344CB8AC3E}">
        <p14:creationId xmlns:p14="http://schemas.microsoft.com/office/powerpoint/2010/main" val="2637023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 xmlns:a16="http://schemas.microsoft.com/office/drawing/2014/main" id="{0CDB344E-BFA8-4053-AECB-284FDA1F724C}"/>
              </a:ext>
            </a:extLst>
          </p:cNvPr>
          <p:cNvSpPr>
            <a:spLocks noGrp="1"/>
          </p:cNvSpPr>
          <p:nvPr>
            <p:ph type="sldNum" sz="quarter" idx="11"/>
          </p:nvPr>
        </p:nvSpPr>
        <p:spPr/>
        <p:txBody>
          <a:bodyPr/>
          <a:lstStyle/>
          <a:p>
            <a:fld id="{F8E5FEAE-2393-4031-B909-DB31E3BE2612}" type="slidenum">
              <a:rPr lang="en-US" smtClean="0"/>
              <a:pPr/>
              <a:t>42</a:t>
            </a:fld>
            <a:endParaRPr lang="en-US" dirty="0"/>
          </a:p>
        </p:txBody>
      </p:sp>
      <p:sp>
        <p:nvSpPr>
          <p:cNvPr id="2" name="Title 1">
            <a:extLst>
              <a:ext uri="{FF2B5EF4-FFF2-40B4-BE49-F238E27FC236}">
                <a16:creationId xmlns="" xmlns:a16="http://schemas.microsoft.com/office/drawing/2014/main" id="{8AF9F9F0-3CEB-4275-B1EC-0B09633CE00E}"/>
              </a:ext>
            </a:extLst>
          </p:cNvPr>
          <p:cNvSpPr>
            <a:spLocks noGrp="1"/>
          </p:cNvSpPr>
          <p:nvPr>
            <p:ph type="title"/>
          </p:nvPr>
        </p:nvSpPr>
        <p:spPr>
          <a:xfrm>
            <a:off x="2304355" y="2808014"/>
            <a:ext cx="6544732" cy="832189"/>
          </a:xfrm>
        </p:spPr>
        <p:txBody>
          <a:bodyPr/>
          <a:lstStyle/>
          <a:p>
            <a:r>
              <a:rPr lang="en-US" dirty="0"/>
              <a:t>Tackling</a:t>
            </a:r>
            <a:br>
              <a:rPr lang="en-US" dirty="0"/>
            </a:br>
            <a:r>
              <a:rPr lang="en-US" dirty="0"/>
              <a:t>Micronutrient Malnutrition or Hidden Hunger</a:t>
            </a:r>
          </a:p>
        </p:txBody>
      </p:sp>
      <p:sp>
        <p:nvSpPr>
          <p:cNvPr id="4" name="Subtitle 3">
            <a:extLst>
              <a:ext uri="{FF2B5EF4-FFF2-40B4-BE49-F238E27FC236}">
                <a16:creationId xmlns="" xmlns:a16="http://schemas.microsoft.com/office/drawing/2014/main" id="{DE10DD0D-7A56-4CD3-9189-0F2AB28712DB}"/>
              </a:ext>
            </a:extLst>
          </p:cNvPr>
          <p:cNvSpPr>
            <a:spLocks noGrp="1"/>
          </p:cNvSpPr>
          <p:nvPr>
            <p:ph type="subTitle" idx="1"/>
          </p:nvPr>
        </p:nvSpPr>
        <p:spPr/>
        <p:txBody>
          <a:bodyPr/>
          <a:lstStyle/>
          <a:p>
            <a:r>
              <a:rPr lang="en-US" dirty="0"/>
              <a:t>Unit 4</a:t>
            </a:r>
          </a:p>
          <a:p>
            <a:endParaRPr lang="en-US" dirty="0"/>
          </a:p>
        </p:txBody>
      </p:sp>
    </p:spTree>
    <p:extLst>
      <p:ext uri="{BB962C8B-B14F-4D97-AF65-F5344CB8AC3E}">
        <p14:creationId xmlns:p14="http://schemas.microsoft.com/office/powerpoint/2010/main" val="39317024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lvl="0"/>
            <a:r>
              <a:rPr lang="en-US" dirty="0"/>
              <a:t>Describe and compare four different approaches used for tackling micronutrient malnutrition.</a:t>
            </a:r>
          </a:p>
          <a:p>
            <a:pPr lvl="0"/>
            <a:endParaRPr lang="en-GB" dirty="0"/>
          </a:p>
        </p:txBody>
      </p:sp>
      <p:sp>
        <p:nvSpPr>
          <p:cNvPr id="7" name="Text Placeholder 6"/>
          <p:cNvSpPr>
            <a:spLocks noGrp="1"/>
          </p:cNvSpPr>
          <p:nvPr>
            <p:ph type="body" sz="quarter" idx="10"/>
          </p:nvPr>
        </p:nvSpPr>
        <p:spPr/>
        <p:txBody>
          <a:bodyPr/>
          <a:lstStyle/>
          <a:p>
            <a:r>
              <a:rPr lang="en-GB" dirty="0"/>
              <a:t>By the end of this unit, you should be able to:</a:t>
            </a:r>
          </a:p>
        </p:txBody>
      </p:sp>
      <p:sp>
        <p:nvSpPr>
          <p:cNvPr id="3" name="Slide Number Placeholder 2"/>
          <p:cNvSpPr>
            <a:spLocks noGrp="1"/>
          </p:cNvSpPr>
          <p:nvPr>
            <p:ph type="sldNum" sz="quarter" idx="11"/>
          </p:nvPr>
        </p:nvSpPr>
        <p:spPr/>
        <p:txBody>
          <a:bodyPr/>
          <a:lstStyle/>
          <a:p>
            <a:fld id="{F8E5FEAE-2393-4031-B909-DB31E3BE2612}" type="slidenum">
              <a:rPr lang="en-US" smtClean="0"/>
              <a:t>43</a:t>
            </a:fld>
            <a:endParaRPr lang="en-US" dirty="0"/>
          </a:p>
        </p:txBody>
      </p:sp>
      <p:sp>
        <p:nvSpPr>
          <p:cNvPr id="4" name="Title 3"/>
          <p:cNvSpPr>
            <a:spLocks noGrp="1"/>
          </p:cNvSpPr>
          <p:nvPr>
            <p:ph type="title"/>
          </p:nvPr>
        </p:nvSpPr>
        <p:spPr/>
        <p:txBody>
          <a:bodyPr/>
          <a:lstStyle/>
          <a:p>
            <a:r>
              <a:rPr lang="en-GB" dirty="0"/>
              <a:t>Objectives</a:t>
            </a:r>
          </a:p>
        </p:txBody>
      </p:sp>
    </p:spTree>
    <p:extLst>
      <p:ext uri="{BB962C8B-B14F-4D97-AF65-F5344CB8AC3E}">
        <p14:creationId xmlns:p14="http://schemas.microsoft.com/office/powerpoint/2010/main" val="25575994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3AC05B65-2EDA-493A-AAF4-E9121726A4EF}"/>
              </a:ext>
            </a:extLst>
          </p:cNvPr>
          <p:cNvSpPr>
            <a:spLocks noGrp="1"/>
          </p:cNvSpPr>
          <p:nvPr>
            <p:ph type="sldNum" sz="quarter" idx="10"/>
          </p:nvPr>
        </p:nvSpPr>
        <p:spPr/>
        <p:txBody>
          <a:bodyPr/>
          <a:lstStyle/>
          <a:p>
            <a:fld id="{F8E5FEAE-2393-4031-B909-DB31E3BE2612}" type="slidenum">
              <a:rPr lang="en-US" smtClean="0"/>
              <a:pPr/>
              <a:t>44</a:t>
            </a:fld>
            <a:endParaRPr lang="en-US" dirty="0"/>
          </a:p>
        </p:txBody>
      </p:sp>
      <p:sp>
        <p:nvSpPr>
          <p:cNvPr id="4" name="Title 3">
            <a:extLst>
              <a:ext uri="{FF2B5EF4-FFF2-40B4-BE49-F238E27FC236}">
                <a16:creationId xmlns="" xmlns:a16="http://schemas.microsoft.com/office/drawing/2014/main" id="{9ABB56C9-2284-4312-AAF6-A829AE33704B}"/>
              </a:ext>
            </a:extLst>
          </p:cNvPr>
          <p:cNvSpPr>
            <a:spLocks noGrp="1"/>
          </p:cNvSpPr>
          <p:nvPr>
            <p:ph type="title"/>
          </p:nvPr>
        </p:nvSpPr>
        <p:spPr/>
        <p:txBody>
          <a:bodyPr/>
          <a:lstStyle/>
          <a:p>
            <a:r>
              <a:rPr lang="en-GB" sz="2400" dirty="0"/>
              <a:t>Four Approaches to Tackling Malnutrition</a:t>
            </a:r>
          </a:p>
        </p:txBody>
      </p:sp>
      <p:sp>
        <p:nvSpPr>
          <p:cNvPr id="5" name="Text Placeholder 4">
            <a:extLst>
              <a:ext uri="{FF2B5EF4-FFF2-40B4-BE49-F238E27FC236}">
                <a16:creationId xmlns="" xmlns:a16="http://schemas.microsoft.com/office/drawing/2014/main" id="{008538FE-E49C-4E26-803C-BF9A9E34F00D}"/>
              </a:ext>
            </a:extLst>
          </p:cNvPr>
          <p:cNvSpPr>
            <a:spLocks noGrp="1"/>
          </p:cNvSpPr>
          <p:nvPr>
            <p:ph type="body" sz="quarter" idx="11"/>
          </p:nvPr>
        </p:nvSpPr>
        <p:spPr>
          <a:xfrm>
            <a:off x="5563394" y="1999488"/>
            <a:ext cx="2949575" cy="4039362"/>
          </a:xfrm>
        </p:spPr>
        <p:txBody>
          <a:bodyPr/>
          <a:lstStyle/>
          <a:p>
            <a:pPr marL="457200" indent="-457200">
              <a:buFont typeface="+mj-lt"/>
              <a:buAutoNum type="arabicPeriod"/>
            </a:pPr>
            <a:r>
              <a:rPr lang="en-GB" dirty="0"/>
              <a:t>Supplementation</a:t>
            </a:r>
          </a:p>
          <a:p>
            <a:pPr marL="457200" indent="-457200">
              <a:buFont typeface="+mj-lt"/>
              <a:buAutoNum type="arabicPeriod"/>
            </a:pPr>
            <a:r>
              <a:rPr lang="en-GB" dirty="0"/>
              <a:t>Food fortification</a:t>
            </a:r>
          </a:p>
          <a:p>
            <a:pPr marL="457200" indent="-457200">
              <a:buFont typeface="+mj-lt"/>
              <a:buAutoNum type="arabicPeriod"/>
            </a:pPr>
            <a:r>
              <a:rPr lang="en-GB" dirty="0"/>
              <a:t>Dietary diversification</a:t>
            </a:r>
          </a:p>
          <a:p>
            <a:pPr marL="457200" indent="-457200">
              <a:buFont typeface="+mj-lt"/>
              <a:buAutoNum type="arabicPeriod"/>
            </a:pPr>
            <a:r>
              <a:rPr lang="en-GB" dirty="0"/>
              <a:t>Biofortification</a:t>
            </a:r>
          </a:p>
        </p:txBody>
      </p:sp>
      <p:pic>
        <p:nvPicPr>
          <p:cNvPr id="8" name="image86.png">
            <a:extLst>
              <a:ext uri="{FF2B5EF4-FFF2-40B4-BE49-F238E27FC236}">
                <a16:creationId xmlns="" xmlns:a16="http://schemas.microsoft.com/office/drawing/2014/main" id="{F61CD63B-D92C-48D1-AEBA-FE4165EA6259}"/>
              </a:ext>
            </a:extLst>
          </p:cNvPr>
          <p:cNvPicPr>
            <a:picLocks noGrp="1"/>
          </p:cNvPicPr>
          <p:nvPr>
            <p:ph type="pic" idx="1"/>
          </p:nvPr>
        </p:nvPicPr>
        <p:blipFill rotWithShape="1">
          <a:blip r:embed="rId2" cstate="print"/>
          <a:srcRect l="351" t="-1763" r="-3387" b="-11937"/>
          <a:stretch/>
        </p:blipFill>
        <p:spPr>
          <a:xfrm>
            <a:off x="292219" y="193674"/>
            <a:ext cx="2377440" cy="2606675"/>
          </a:xfrm>
          <a:prstGeom prst="rect">
            <a:avLst/>
          </a:prstGeom>
        </p:spPr>
      </p:pic>
      <p:pic>
        <p:nvPicPr>
          <p:cNvPr id="9" name="image87.png">
            <a:extLst>
              <a:ext uri="{FF2B5EF4-FFF2-40B4-BE49-F238E27FC236}">
                <a16:creationId xmlns="" xmlns:a16="http://schemas.microsoft.com/office/drawing/2014/main" id="{4A9FC3B8-C520-4815-83A2-042A01437F21}"/>
              </a:ext>
            </a:extLst>
          </p:cNvPr>
          <p:cNvPicPr/>
          <p:nvPr/>
        </p:nvPicPr>
        <p:blipFill>
          <a:blip r:embed="rId3" cstate="print"/>
          <a:stretch>
            <a:fillRect/>
          </a:stretch>
        </p:blipFill>
        <p:spPr>
          <a:xfrm>
            <a:off x="2837947" y="3771900"/>
            <a:ext cx="2381250" cy="2286000"/>
          </a:xfrm>
          <a:prstGeom prst="rect">
            <a:avLst/>
          </a:prstGeom>
        </p:spPr>
      </p:pic>
      <p:pic>
        <p:nvPicPr>
          <p:cNvPr id="10" name="image88.png">
            <a:extLst>
              <a:ext uri="{FF2B5EF4-FFF2-40B4-BE49-F238E27FC236}">
                <a16:creationId xmlns="" xmlns:a16="http://schemas.microsoft.com/office/drawing/2014/main" id="{8639B3E1-5C29-4D1B-B513-0CBE79361859}"/>
              </a:ext>
            </a:extLst>
          </p:cNvPr>
          <p:cNvPicPr/>
          <p:nvPr/>
        </p:nvPicPr>
        <p:blipFill>
          <a:blip r:embed="rId4" cstate="print"/>
          <a:stretch>
            <a:fillRect/>
          </a:stretch>
        </p:blipFill>
        <p:spPr>
          <a:xfrm>
            <a:off x="229857" y="3771900"/>
            <a:ext cx="2377440" cy="2286000"/>
          </a:xfrm>
          <a:prstGeom prst="rect">
            <a:avLst/>
          </a:prstGeom>
        </p:spPr>
      </p:pic>
      <p:pic>
        <p:nvPicPr>
          <p:cNvPr id="11" name="image89.png">
            <a:extLst>
              <a:ext uri="{FF2B5EF4-FFF2-40B4-BE49-F238E27FC236}">
                <a16:creationId xmlns="" xmlns:a16="http://schemas.microsoft.com/office/drawing/2014/main" id="{8750E594-2812-403D-9ACD-6B7E0612E8C0}"/>
              </a:ext>
            </a:extLst>
          </p:cNvPr>
          <p:cNvPicPr/>
          <p:nvPr/>
        </p:nvPicPr>
        <p:blipFill>
          <a:blip r:embed="rId5" cstate="print"/>
          <a:stretch>
            <a:fillRect/>
          </a:stretch>
        </p:blipFill>
        <p:spPr>
          <a:xfrm>
            <a:off x="2841757" y="161925"/>
            <a:ext cx="2381250" cy="2286000"/>
          </a:xfrm>
          <a:prstGeom prst="rect">
            <a:avLst/>
          </a:prstGeom>
        </p:spPr>
      </p:pic>
    </p:spTree>
    <p:extLst>
      <p:ext uri="{BB962C8B-B14F-4D97-AF65-F5344CB8AC3E}">
        <p14:creationId xmlns:p14="http://schemas.microsoft.com/office/powerpoint/2010/main" val="37224816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35A43A6C-9CCD-4F7D-9513-5FF3068B71CC}"/>
              </a:ext>
            </a:extLst>
          </p:cNvPr>
          <p:cNvSpPr>
            <a:spLocks noGrp="1"/>
          </p:cNvSpPr>
          <p:nvPr>
            <p:ph type="title"/>
          </p:nvPr>
        </p:nvSpPr>
        <p:spPr>
          <a:xfrm>
            <a:off x="323850" y="365760"/>
            <a:ext cx="3121819" cy="929640"/>
          </a:xfrm>
        </p:spPr>
        <p:txBody>
          <a:bodyPr/>
          <a:lstStyle/>
          <a:p>
            <a:r>
              <a:rPr lang="en-US" dirty="0"/>
              <a:t>Supplementation</a:t>
            </a:r>
          </a:p>
        </p:txBody>
      </p:sp>
      <p:sp>
        <p:nvSpPr>
          <p:cNvPr id="3" name="Slide Number Placeholder 2">
            <a:extLst>
              <a:ext uri="{FF2B5EF4-FFF2-40B4-BE49-F238E27FC236}">
                <a16:creationId xmlns="" xmlns:a16="http://schemas.microsoft.com/office/drawing/2014/main" id="{D9E82AEC-7263-4240-9112-0DE92DD3D728}"/>
              </a:ext>
            </a:extLst>
          </p:cNvPr>
          <p:cNvSpPr>
            <a:spLocks noGrp="1"/>
          </p:cNvSpPr>
          <p:nvPr>
            <p:ph type="sldNum" sz="quarter" idx="10"/>
          </p:nvPr>
        </p:nvSpPr>
        <p:spPr/>
        <p:txBody>
          <a:bodyPr/>
          <a:lstStyle/>
          <a:p>
            <a:fld id="{F8E5FEAE-2393-4031-B909-DB31E3BE2612}" type="slidenum">
              <a:rPr lang="en-US" smtClean="0"/>
              <a:t>45</a:t>
            </a:fld>
            <a:endParaRPr lang="en-US" dirty="0"/>
          </a:p>
        </p:txBody>
      </p:sp>
      <p:sp>
        <p:nvSpPr>
          <p:cNvPr id="2" name="Content Placeholder 1">
            <a:extLst>
              <a:ext uri="{FF2B5EF4-FFF2-40B4-BE49-F238E27FC236}">
                <a16:creationId xmlns="" xmlns:a16="http://schemas.microsoft.com/office/drawing/2014/main" id="{CC338D7E-2A7D-4F03-B595-C03ED758C7DC}"/>
              </a:ext>
            </a:extLst>
          </p:cNvPr>
          <p:cNvSpPr>
            <a:spLocks noGrp="1"/>
          </p:cNvSpPr>
          <p:nvPr>
            <p:ph type="body" sz="quarter" idx="11"/>
          </p:nvPr>
        </p:nvSpPr>
        <p:spPr>
          <a:xfrm>
            <a:off x="573286" y="1143000"/>
            <a:ext cx="2949575" cy="4572000"/>
          </a:xfrm>
        </p:spPr>
        <p:txBody>
          <a:bodyPr/>
          <a:lstStyle/>
          <a:p>
            <a:r>
              <a:rPr lang="en-US" dirty="0"/>
              <a:t>Supplementation means taking a capsule, tablet, or injection containing the needed micronutrient(s). </a:t>
            </a:r>
          </a:p>
          <a:p>
            <a:r>
              <a:rPr lang="en-US" dirty="0"/>
              <a:t>Mega doses of vitamin A are given every 6 months in some areas where vitamin A-rich animal foods are too expensive.</a:t>
            </a:r>
          </a:p>
          <a:p>
            <a:endParaRPr lang="en-US" dirty="0"/>
          </a:p>
          <a:p>
            <a:pPr marL="457200" lvl="1" indent="0">
              <a:buNone/>
            </a:pPr>
            <a:endParaRPr lang="en-US" dirty="0"/>
          </a:p>
        </p:txBody>
      </p:sp>
      <p:pic>
        <p:nvPicPr>
          <p:cNvPr id="10" name="image90.jpeg">
            <a:extLst>
              <a:ext uri="{FF2B5EF4-FFF2-40B4-BE49-F238E27FC236}">
                <a16:creationId xmlns="" xmlns:a16="http://schemas.microsoft.com/office/drawing/2014/main" id="{25D29B57-4353-48BB-8827-B73E189D2682}"/>
              </a:ext>
            </a:extLst>
          </p:cNvPr>
          <p:cNvPicPr>
            <a:picLocks noGrp="1"/>
          </p:cNvPicPr>
          <p:nvPr>
            <p:ph type="pic" idx="1"/>
          </p:nvPr>
        </p:nvPicPr>
        <p:blipFill>
          <a:blip r:embed="rId2" cstate="print">
            <a:extLst>
              <a:ext uri="{28A0092B-C50C-407E-A947-70E740481C1C}">
                <a14:useLocalDpi xmlns:a14="http://schemas.microsoft.com/office/drawing/2010/main" val="0"/>
              </a:ext>
            </a:extLst>
          </a:blip>
          <a:srcRect l="14774" r="14774"/>
          <a:stretch>
            <a:fillRect/>
          </a:stretch>
        </p:blipFill>
        <p:spPr>
          <a:xfrm>
            <a:off x="3887788" y="0"/>
            <a:ext cx="5256212" cy="6267450"/>
          </a:xfrm>
          <a:prstGeom prst="rect">
            <a:avLst/>
          </a:prstGeom>
        </p:spPr>
      </p:pic>
    </p:spTree>
    <p:extLst>
      <p:ext uri="{BB962C8B-B14F-4D97-AF65-F5344CB8AC3E}">
        <p14:creationId xmlns:p14="http://schemas.microsoft.com/office/powerpoint/2010/main" val="5459022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35A43A6C-9CCD-4F7D-9513-5FF3068B71CC}"/>
              </a:ext>
            </a:extLst>
          </p:cNvPr>
          <p:cNvSpPr>
            <a:spLocks noGrp="1"/>
          </p:cNvSpPr>
          <p:nvPr>
            <p:ph type="title"/>
          </p:nvPr>
        </p:nvSpPr>
        <p:spPr/>
        <p:txBody>
          <a:bodyPr>
            <a:normAutofit/>
          </a:bodyPr>
          <a:lstStyle/>
          <a:p>
            <a:r>
              <a:rPr lang="en-US" dirty="0"/>
              <a:t>Supplementation Cont.</a:t>
            </a:r>
          </a:p>
        </p:txBody>
      </p:sp>
      <p:sp>
        <p:nvSpPr>
          <p:cNvPr id="9" name="Text Placeholder 8">
            <a:extLst>
              <a:ext uri="{FF2B5EF4-FFF2-40B4-BE49-F238E27FC236}">
                <a16:creationId xmlns="" xmlns:a16="http://schemas.microsoft.com/office/drawing/2014/main" id="{3CB56FB1-A1DE-4261-BD5D-BF9FB0143BA1}"/>
              </a:ext>
            </a:extLst>
          </p:cNvPr>
          <p:cNvSpPr>
            <a:spLocks noGrp="1"/>
          </p:cNvSpPr>
          <p:nvPr>
            <p:ph type="body" idx="1"/>
          </p:nvPr>
        </p:nvSpPr>
        <p:spPr/>
        <p:txBody>
          <a:bodyPr/>
          <a:lstStyle/>
          <a:p>
            <a:r>
              <a:rPr lang="en-US" dirty="0"/>
              <a:t>Advantages</a:t>
            </a:r>
            <a:endParaRPr lang="en-GB" dirty="0"/>
          </a:p>
        </p:txBody>
      </p:sp>
      <p:sp>
        <p:nvSpPr>
          <p:cNvPr id="2" name="Content Placeholder 1">
            <a:extLst>
              <a:ext uri="{FF2B5EF4-FFF2-40B4-BE49-F238E27FC236}">
                <a16:creationId xmlns="" xmlns:a16="http://schemas.microsoft.com/office/drawing/2014/main" id="{CC338D7E-2A7D-4F03-B595-C03ED758C7DC}"/>
              </a:ext>
            </a:extLst>
          </p:cNvPr>
          <p:cNvSpPr>
            <a:spLocks noGrp="1"/>
          </p:cNvSpPr>
          <p:nvPr>
            <p:ph sz="half" idx="2"/>
          </p:nvPr>
        </p:nvSpPr>
        <p:spPr/>
        <p:txBody>
          <a:bodyPr/>
          <a:lstStyle/>
          <a:p>
            <a:r>
              <a:rPr lang="en-US" dirty="0"/>
              <a:t>Tends to be low cost per capita</a:t>
            </a:r>
          </a:p>
          <a:p>
            <a:r>
              <a:rPr lang="en-US" dirty="0"/>
              <a:t>Unlike fresh food, supplements are easy to store/transit.</a:t>
            </a:r>
          </a:p>
          <a:p>
            <a:r>
              <a:rPr lang="en-US" dirty="0"/>
              <a:t>UN refers to the first 1000 days of a child’s life as a window of opportunity for supplementation, maintaining brain function.</a:t>
            </a:r>
          </a:p>
          <a:p>
            <a:r>
              <a:rPr lang="en-US" dirty="0"/>
              <a:t>Fat-soluble vitamins given in mega doses that release slowly into the body.</a:t>
            </a:r>
          </a:p>
          <a:p>
            <a:pPr lvl="1">
              <a:buFont typeface="Arial" panose="020B0604020202020204" pitchFamily="34" charset="0"/>
              <a:buChar char="•"/>
            </a:pPr>
            <a:endParaRPr lang="en-US" dirty="0"/>
          </a:p>
          <a:p>
            <a:pPr lvl="1">
              <a:buFont typeface="Arial" panose="020B0604020202020204" pitchFamily="34" charset="0"/>
              <a:buChar char="•"/>
            </a:pPr>
            <a:endParaRPr lang="en-US" dirty="0"/>
          </a:p>
        </p:txBody>
      </p:sp>
      <p:sp>
        <p:nvSpPr>
          <p:cNvPr id="10" name="Text Placeholder 9">
            <a:extLst>
              <a:ext uri="{FF2B5EF4-FFF2-40B4-BE49-F238E27FC236}">
                <a16:creationId xmlns="" xmlns:a16="http://schemas.microsoft.com/office/drawing/2014/main" id="{5AC476AC-BECA-4138-8919-AE9788EAA68D}"/>
              </a:ext>
            </a:extLst>
          </p:cNvPr>
          <p:cNvSpPr>
            <a:spLocks noGrp="1"/>
          </p:cNvSpPr>
          <p:nvPr>
            <p:ph type="body" sz="quarter" idx="3"/>
          </p:nvPr>
        </p:nvSpPr>
        <p:spPr/>
        <p:txBody>
          <a:bodyPr/>
          <a:lstStyle/>
          <a:p>
            <a:r>
              <a:rPr lang="en-US" dirty="0"/>
              <a:t>Disadvantages</a:t>
            </a:r>
            <a:endParaRPr lang="en-GB" dirty="0"/>
          </a:p>
        </p:txBody>
      </p:sp>
      <p:sp>
        <p:nvSpPr>
          <p:cNvPr id="11" name="Content Placeholder 10">
            <a:extLst>
              <a:ext uri="{FF2B5EF4-FFF2-40B4-BE49-F238E27FC236}">
                <a16:creationId xmlns="" xmlns:a16="http://schemas.microsoft.com/office/drawing/2014/main" id="{16E30BA0-900C-453A-8085-DBC75EFA49D3}"/>
              </a:ext>
            </a:extLst>
          </p:cNvPr>
          <p:cNvSpPr>
            <a:spLocks noGrp="1"/>
          </p:cNvSpPr>
          <p:nvPr>
            <p:ph sz="quarter" idx="4"/>
          </p:nvPr>
        </p:nvSpPr>
        <p:spPr/>
        <p:txBody>
          <a:bodyPr/>
          <a:lstStyle/>
          <a:p>
            <a:r>
              <a:rPr lang="en-US" dirty="0"/>
              <a:t>Many programs are expensive and must be donor-supported.</a:t>
            </a:r>
          </a:p>
          <a:p>
            <a:r>
              <a:rPr lang="en-US" dirty="0"/>
              <a:t>Short-term benefits</a:t>
            </a:r>
          </a:p>
          <a:p>
            <a:r>
              <a:rPr lang="en-US" dirty="0"/>
              <a:t>Targeted, yet difficult to reach the hard to reach population</a:t>
            </a:r>
          </a:p>
          <a:p>
            <a:r>
              <a:rPr lang="en-US" dirty="0"/>
              <a:t>Risk that it inhibits development of alternative and more sustainable </a:t>
            </a:r>
            <a:r>
              <a:rPr lang="en-US" dirty="0" err="1"/>
              <a:t>programmes</a:t>
            </a:r>
            <a:endParaRPr lang="en-US" dirty="0"/>
          </a:p>
          <a:p>
            <a:endParaRPr lang="en-GB" dirty="0"/>
          </a:p>
        </p:txBody>
      </p:sp>
      <p:sp>
        <p:nvSpPr>
          <p:cNvPr id="3" name="Slide Number Placeholder 2">
            <a:extLst>
              <a:ext uri="{FF2B5EF4-FFF2-40B4-BE49-F238E27FC236}">
                <a16:creationId xmlns="" xmlns:a16="http://schemas.microsoft.com/office/drawing/2014/main" id="{D9E82AEC-7263-4240-9112-0DE92DD3D728}"/>
              </a:ext>
            </a:extLst>
          </p:cNvPr>
          <p:cNvSpPr>
            <a:spLocks noGrp="1"/>
          </p:cNvSpPr>
          <p:nvPr>
            <p:ph type="sldNum" sz="quarter" idx="10"/>
          </p:nvPr>
        </p:nvSpPr>
        <p:spPr/>
        <p:txBody>
          <a:bodyPr/>
          <a:lstStyle/>
          <a:p>
            <a:fld id="{F8E5FEAE-2393-4031-B909-DB31E3BE2612}" type="slidenum">
              <a:rPr lang="en-US" smtClean="0"/>
              <a:t>46</a:t>
            </a:fld>
            <a:endParaRPr lang="en-US" dirty="0"/>
          </a:p>
        </p:txBody>
      </p:sp>
    </p:spTree>
    <p:extLst>
      <p:ext uri="{BB962C8B-B14F-4D97-AF65-F5344CB8AC3E}">
        <p14:creationId xmlns:p14="http://schemas.microsoft.com/office/powerpoint/2010/main" val="27108617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B6E4209F-857B-463E-9923-F2A2B2C0655D}"/>
              </a:ext>
            </a:extLst>
          </p:cNvPr>
          <p:cNvSpPr>
            <a:spLocks noGrp="1"/>
          </p:cNvSpPr>
          <p:nvPr>
            <p:ph type="sldNum" sz="quarter" idx="10"/>
          </p:nvPr>
        </p:nvSpPr>
        <p:spPr/>
        <p:txBody>
          <a:bodyPr/>
          <a:lstStyle/>
          <a:p>
            <a:fld id="{F8E5FEAE-2393-4031-B909-DB31E3BE2612}" type="slidenum">
              <a:rPr lang="en-US" smtClean="0"/>
              <a:t>47</a:t>
            </a:fld>
            <a:endParaRPr lang="en-US" dirty="0"/>
          </a:p>
        </p:txBody>
      </p:sp>
      <p:sp>
        <p:nvSpPr>
          <p:cNvPr id="4" name="Title 3">
            <a:extLst>
              <a:ext uri="{FF2B5EF4-FFF2-40B4-BE49-F238E27FC236}">
                <a16:creationId xmlns="" xmlns:a16="http://schemas.microsoft.com/office/drawing/2014/main" id="{6F5A1B87-9A87-4898-BE4A-FB2C9DD0FE3F}"/>
              </a:ext>
            </a:extLst>
          </p:cNvPr>
          <p:cNvSpPr>
            <a:spLocks noGrp="1"/>
          </p:cNvSpPr>
          <p:nvPr>
            <p:ph type="title"/>
          </p:nvPr>
        </p:nvSpPr>
        <p:spPr/>
        <p:txBody>
          <a:bodyPr/>
          <a:lstStyle/>
          <a:p>
            <a:r>
              <a:rPr lang="en-US" dirty="0"/>
              <a:t>Food Fortification</a:t>
            </a:r>
          </a:p>
        </p:txBody>
      </p:sp>
      <p:sp>
        <p:nvSpPr>
          <p:cNvPr id="2" name="Content Placeholder 1">
            <a:extLst>
              <a:ext uri="{FF2B5EF4-FFF2-40B4-BE49-F238E27FC236}">
                <a16:creationId xmlns="" xmlns:a16="http://schemas.microsoft.com/office/drawing/2014/main" id="{90474DEE-5B88-42C8-B5C4-590DFDA10C85}"/>
              </a:ext>
            </a:extLst>
          </p:cNvPr>
          <p:cNvSpPr>
            <a:spLocks noGrp="1"/>
          </p:cNvSpPr>
          <p:nvPr>
            <p:ph type="body" sz="quarter" idx="11"/>
          </p:nvPr>
        </p:nvSpPr>
        <p:spPr/>
        <p:txBody>
          <a:bodyPr/>
          <a:lstStyle/>
          <a:p>
            <a:r>
              <a:rPr lang="en-US" dirty="0"/>
              <a:t>Food fortification means adding extra nutrients to foods to increase micronutrient value.</a:t>
            </a:r>
          </a:p>
          <a:p>
            <a:r>
              <a:rPr lang="en-US" dirty="0"/>
              <a:t>Fortification has been used in industrialized and semi-industrialized countries since the late 1800s.</a:t>
            </a:r>
          </a:p>
        </p:txBody>
      </p:sp>
      <p:pic>
        <p:nvPicPr>
          <p:cNvPr id="6" name="Picture Placeholder 5">
            <a:extLst>
              <a:ext uri="{FF2B5EF4-FFF2-40B4-BE49-F238E27FC236}">
                <a16:creationId xmlns="" xmlns:a16="http://schemas.microsoft.com/office/drawing/2014/main" id="{78EA143F-D720-40B1-9183-23762E3E4E2D}"/>
              </a:ext>
            </a:extLst>
          </p:cNvPr>
          <p:cNvPicPr>
            <a:picLocks noGrp="1"/>
          </p:cNvPicPr>
          <p:nvPr>
            <p:ph type="pic" idx="1"/>
          </p:nvPr>
        </p:nvPicPr>
        <p:blipFill rotWithShape="1">
          <a:blip r:embed="rId2">
            <a:extLst>
              <a:ext uri="{28A0092B-C50C-407E-A947-70E740481C1C}">
                <a14:useLocalDpi xmlns:a14="http://schemas.microsoft.com/office/drawing/2010/main" val="0"/>
              </a:ext>
            </a:extLst>
          </a:blip>
          <a:srcRect t="706" r="-3462" b="1124"/>
          <a:stretch/>
        </p:blipFill>
        <p:spPr bwMode="auto">
          <a:xfrm>
            <a:off x="0" y="0"/>
            <a:ext cx="5223007" cy="6284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1386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6F5A1B87-9A87-4898-BE4A-FB2C9DD0FE3F}"/>
              </a:ext>
            </a:extLst>
          </p:cNvPr>
          <p:cNvSpPr>
            <a:spLocks noGrp="1"/>
          </p:cNvSpPr>
          <p:nvPr>
            <p:ph type="title"/>
          </p:nvPr>
        </p:nvSpPr>
        <p:spPr/>
        <p:txBody>
          <a:bodyPr/>
          <a:lstStyle/>
          <a:p>
            <a:r>
              <a:rPr lang="en-US" dirty="0"/>
              <a:t>Food Fortification Cont.</a:t>
            </a:r>
          </a:p>
        </p:txBody>
      </p:sp>
      <p:sp>
        <p:nvSpPr>
          <p:cNvPr id="5" name="Text Placeholder 4">
            <a:extLst>
              <a:ext uri="{FF2B5EF4-FFF2-40B4-BE49-F238E27FC236}">
                <a16:creationId xmlns="" xmlns:a16="http://schemas.microsoft.com/office/drawing/2014/main" id="{55D917C0-A313-47B2-A50C-2EE6A3E78937}"/>
              </a:ext>
            </a:extLst>
          </p:cNvPr>
          <p:cNvSpPr>
            <a:spLocks noGrp="1"/>
          </p:cNvSpPr>
          <p:nvPr>
            <p:ph type="body" idx="1"/>
          </p:nvPr>
        </p:nvSpPr>
        <p:spPr/>
        <p:txBody>
          <a:bodyPr/>
          <a:lstStyle/>
          <a:p>
            <a:r>
              <a:rPr lang="en-US" dirty="0"/>
              <a:t>Advantages	</a:t>
            </a:r>
            <a:endParaRPr lang="en-GB" dirty="0"/>
          </a:p>
        </p:txBody>
      </p:sp>
      <p:sp>
        <p:nvSpPr>
          <p:cNvPr id="2" name="Content Placeholder 1">
            <a:extLst>
              <a:ext uri="{FF2B5EF4-FFF2-40B4-BE49-F238E27FC236}">
                <a16:creationId xmlns="" xmlns:a16="http://schemas.microsoft.com/office/drawing/2014/main" id="{90474DEE-5B88-42C8-B5C4-590DFDA10C85}"/>
              </a:ext>
            </a:extLst>
          </p:cNvPr>
          <p:cNvSpPr>
            <a:spLocks noGrp="1"/>
          </p:cNvSpPr>
          <p:nvPr>
            <p:ph sz="half" idx="2"/>
          </p:nvPr>
        </p:nvSpPr>
        <p:spPr/>
        <p:txBody>
          <a:bodyPr/>
          <a:lstStyle/>
          <a:p>
            <a:r>
              <a:rPr lang="en-US" dirty="0"/>
              <a:t>Efficient, simple, inexpensive</a:t>
            </a:r>
          </a:p>
          <a:p>
            <a:r>
              <a:rPr lang="en-US" dirty="0"/>
              <a:t>Does not require people to change dietary habits</a:t>
            </a:r>
          </a:p>
          <a:p>
            <a:r>
              <a:rPr lang="en-US" dirty="0"/>
              <a:t>One input point (industry)</a:t>
            </a:r>
          </a:p>
          <a:p>
            <a:endParaRPr lang="en-US" dirty="0"/>
          </a:p>
        </p:txBody>
      </p:sp>
      <p:sp>
        <p:nvSpPr>
          <p:cNvPr id="6" name="Text Placeholder 5">
            <a:extLst>
              <a:ext uri="{FF2B5EF4-FFF2-40B4-BE49-F238E27FC236}">
                <a16:creationId xmlns="" xmlns:a16="http://schemas.microsoft.com/office/drawing/2014/main" id="{F53B16A7-1104-42F8-83D3-53BDC6908A64}"/>
              </a:ext>
            </a:extLst>
          </p:cNvPr>
          <p:cNvSpPr>
            <a:spLocks noGrp="1"/>
          </p:cNvSpPr>
          <p:nvPr>
            <p:ph type="body" sz="quarter" idx="3"/>
          </p:nvPr>
        </p:nvSpPr>
        <p:spPr/>
        <p:txBody>
          <a:bodyPr/>
          <a:lstStyle/>
          <a:p>
            <a:r>
              <a:rPr lang="en-US" dirty="0"/>
              <a:t>Disadvantages</a:t>
            </a:r>
            <a:endParaRPr lang="en-GB" dirty="0"/>
          </a:p>
        </p:txBody>
      </p:sp>
      <p:sp>
        <p:nvSpPr>
          <p:cNvPr id="7" name="Content Placeholder 6">
            <a:extLst>
              <a:ext uri="{FF2B5EF4-FFF2-40B4-BE49-F238E27FC236}">
                <a16:creationId xmlns="" xmlns:a16="http://schemas.microsoft.com/office/drawing/2014/main" id="{A1B50394-8417-49B5-B3AB-FD9FF27DA0D6}"/>
              </a:ext>
            </a:extLst>
          </p:cNvPr>
          <p:cNvSpPr>
            <a:spLocks noGrp="1"/>
          </p:cNvSpPr>
          <p:nvPr>
            <p:ph sz="quarter" idx="4"/>
          </p:nvPr>
        </p:nvSpPr>
        <p:spPr/>
        <p:txBody>
          <a:bodyPr/>
          <a:lstStyle/>
          <a:p>
            <a:r>
              <a:rPr lang="en-US" dirty="0"/>
              <a:t>Many people purchase food from local and informal markets, making it hard to institute programs.</a:t>
            </a:r>
          </a:p>
          <a:p>
            <a:r>
              <a:rPr lang="en-US" dirty="0"/>
              <a:t>Requires public and private partnership, political commitment</a:t>
            </a:r>
          </a:p>
          <a:p>
            <a:r>
              <a:rPr lang="en-US" dirty="0"/>
              <a:t>Young children can only eat small amounts of food and will require additional supplements.</a:t>
            </a:r>
          </a:p>
          <a:p>
            <a:r>
              <a:rPr lang="en-US" dirty="0"/>
              <a:t>Requires enforcement</a:t>
            </a:r>
            <a:endParaRPr lang="en-GB" dirty="0"/>
          </a:p>
        </p:txBody>
      </p:sp>
      <p:sp>
        <p:nvSpPr>
          <p:cNvPr id="3" name="Slide Number Placeholder 2">
            <a:extLst>
              <a:ext uri="{FF2B5EF4-FFF2-40B4-BE49-F238E27FC236}">
                <a16:creationId xmlns="" xmlns:a16="http://schemas.microsoft.com/office/drawing/2014/main" id="{B6E4209F-857B-463E-9923-F2A2B2C0655D}"/>
              </a:ext>
            </a:extLst>
          </p:cNvPr>
          <p:cNvSpPr>
            <a:spLocks noGrp="1"/>
          </p:cNvSpPr>
          <p:nvPr>
            <p:ph type="sldNum" sz="quarter" idx="10"/>
          </p:nvPr>
        </p:nvSpPr>
        <p:spPr/>
        <p:txBody>
          <a:bodyPr/>
          <a:lstStyle/>
          <a:p>
            <a:fld id="{F8E5FEAE-2393-4031-B909-DB31E3BE2612}" type="slidenum">
              <a:rPr lang="en-US" smtClean="0"/>
              <a:t>48</a:t>
            </a:fld>
            <a:endParaRPr lang="en-US" dirty="0"/>
          </a:p>
        </p:txBody>
      </p:sp>
    </p:spTree>
    <p:extLst>
      <p:ext uri="{BB962C8B-B14F-4D97-AF65-F5344CB8AC3E}">
        <p14:creationId xmlns:p14="http://schemas.microsoft.com/office/powerpoint/2010/main" val="2793377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35A83BCA-1D0D-443C-9D39-98FF8E14BBD6}"/>
              </a:ext>
            </a:extLst>
          </p:cNvPr>
          <p:cNvSpPr>
            <a:spLocks noGrp="1"/>
          </p:cNvSpPr>
          <p:nvPr>
            <p:ph type="title"/>
          </p:nvPr>
        </p:nvSpPr>
        <p:spPr/>
        <p:txBody>
          <a:bodyPr/>
          <a:lstStyle/>
          <a:p>
            <a:r>
              <a:rPr lang="en-US" dirty="0"/>
              <a:t>Dietary Diversification</a:t>
            </a:r>
          </a:p>
        </p:txBody>
      </p:sp>
      <p:sp>
        <p:nvSpPr>
          <p:cNvPr id="3" name="Slide Number Placeholder 2">
            <a:extLst>
              <a:ext uri="{FF2B5EF4-FFF2-40B4-BE49-F238E27FC236}">
                <a16:creationId xmlns="" xmlns:a16="http://schemas.microsoft.com/office/drawing/2014/main" id="{196A27E2-30D7-4995-9918-2E20CA97C38E}"/>
              </a:ext>
            </a:extLst>
          </p:cNvPr>
          <p:cNvSpPr>
            <a:spLocks noGrp="1"/>
          </p:cNvSpPr>
          <p:nvPr>
            <p:ph type="sldNum" sz="quarter" idx="10"/>
          </p:nvPr>
        </p:nvSpPr>
        <p:spPr/>
        <p:txBody>
          <a:bodyPr/>
          <a:lstStyle/>
          <a:p>
            <a:fld id="{F8E5FEAE-2393-4031-B909-DB31E3BE2612}" type="slidenum">
              <a:rPr lang="en-US" smtClean="0"/>
              <a:pPr/>
              <a:t>49</a:t>
            </a:fld>
            <a:endParaRPr lang="en-US" dirty="0"/>
          </a:p>
        </p:txBody>
      </p:sp>
      <p:sp>
        <p:nvSpPr>
          <p:cNvPr id="2" name="Content Placeholder 1">
            <a:extLst>
              <a:ext uri="{FF2B5EF4-FFF2-40B4-BE49-F238E27FC236}">
                <a16:creationId xmlns="" xmlns:a16="http://schemas.microsoft.com/office/drawing/2014/main" id="{89EAB66A-FD81-43AA-B761-E3D44C775B8A}"/>
              </a:ext>
            </a:extLst>
          </p:cNvPr>
          <p:cNvSpPr>
            <a:spLocks noGrp="1"/>
          </p:cNvSpPr>
          <p:nvPr>
            <p:ph type="body" sz="quarter" idx="11"/>
          </p:nvPr>
        </p:nvSpPr>
        <p:spPr/>
        <p:txBody>
          <a:bodyPr/>
          <a:lstStyle/>
          <a:p>
            <a:r>
              <a:rPr lang="en-US" dirty="0"/>
              <a:t>Changing household diets to include micronutrient-rich foods.</a:t>
            </a:r>
          </a:p>
          <a:p>
            <a:r>
              <a:rPr lang="en-US" dirty="0"/>
              <a:t>Increasing access to nutrient-dense foods</a:t>
            </a:r>
          </a:p>
          <a:p>
            <a:r>
              <a:rPr lang="en-US" dirty="0"/>
              <a:t>Achieved through social and </a:t>
            </a:r>
            <a:r>
              <a:rPr lang="en-US" dirty="0" err="1"/>
              <a:t>behaviour</a:t>
            </a:r>
            <a:r>
              <a:rPr lang="en-US" dirty="0"/>
              <a:t> programs</a:t>
            </a:r>
          </a:p>
        </p:txBody>
      </p:sp>
      <p:pic>
        <p:nvPicPr>
          <p:cNvPr id="7" name="image98.jpeg">
            <a:extLst>
              <a:ext uri="{FF2B5EF4-FFF2-40B4-BE49-F238E27FC236}">
                <a16:creationId xmlns="" xmlns:a16="http://schemas.microsoft.com/office/drawing/2014/main" id="{A2F78553-3C69-4B22-BC30-9D293DC0C7A0}"/>
              </a:ext>
            </a:extLst>
          </p:cNvPr>
          <p:cNvPicPr>
            <a:picLocks noGrp="1"/>
          </p:cNvPicPr>
          <p:nvPr>
            <p:ph type="pic" idx="1"/>
          </p:nvPr>
        </p:nvPicPr>
        <p:blipFill>
          <a:blip r:embed="rId2" cstate="print"/>
          <a:srcRect l="8067" r="8067"/>
          <a:stretch>
            <a:fillRect/>
          </a:stretch>
        </p:blipFill>
        <p:spPr>
          <a:prstGeom prst="rect">
            <a:avLst/>
          </a:prstGeom>
        </p:spPr>
      </p:pic>
    </p:spTree>
    <p:extLst>
      <p:ext uri="{BB962C8B-B14F-4D97-AF65-F5344CB8AC3E}">
        <p14:creationId xmlns:p14="http://schemas.microsoft.com/office/powerpoint/2010/main" val="1855253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 xmlns:a16="http://schemas.microsoft.com/office/drawing/2014/main" id="{0CDB344E-BFA8-4053-AECB-284FDA1F724C}"/>
              </a:ext>
            </a:extLst>
          </p:cNvPr>
          <p:cNvSpPr>
            <a:spLocks noGrp="1"/>
          </p:cNvSpPr>
          <p:nvPr>
            <p:ph type="sldNum" sz="quarter" idx="11"/>
          </p:nvPr>
        </p:nvSpPr>
        <p:spPr/>
        <p:txBody>
          <a:bodyPr/>
          <a:lstStyle/>
          <a:p>
            <a:fld id="{F8E5FEAE-2393-4031-B909-DB31E3BE2612}" type="slidenum">
              <a:rPr lang="en-US" smtClean="0"/>
              <a:pPr/>
              <a:t>5</a:t>
            </a:fld>
            <a:endParaRPr lang="en-US" dirty="0"/>
          </a:p>
        </p:txBody>
      </p:sp>
      <p:sp>
        <p:nvSpPr>
          <p:cNvPr id="2" name="Title 1">
            <a:extLst>
              <a:ext uri="{FF2B5EF4-FFF2-40B4-BE49-F238E27FC236}">
                <a16:creationId xmlns="" xmlns:a16="http://schemas.microsoft.com/office/drawing/2014/main" id="{8AF9F9F0-3CEB-4275-B1EC-0B09633CE00E}"/>
              </a:ext>
            </a:extLst>
          </p:cNvPr>
          <p:cNvSpPr>
            <a:spLocks noGrp="1"/>
          </p:cNvSpPr>
          <p:nvPr>
            <p:ph type="title"/>
          </p:nvPr>
        </p:nvSpPr>
        <p:spPr>
          <a:xfrm>
            <a:off x="1531088" y="2808014"/>
            <a:ext cx="7317999" cy="2391307"/>
          </a:xfrm>
        </p:spPr>
        <p:txBody>
          <a:bodyPr/>
          <a:lstStyle/>
          <a:p>
            <a:r>
              <a:rPr lang="en-GB" dirty="0"/>
              <a:t>Introduction</a:t>
            </a:r>
            <a:endParaRPr lang="en-US" dirty="0"/>
          </a:p>
        </p:txBody>
      </p:sp>
      <p:sp>
        <p:nvSpPr>
          <p:cNvPr id="4" name="Subtitle 3">
            <a:extLst>
              <a:ext uri="{FF2B5EF4-FFF2-40B4-BE49-F238E27FC236}">
                <a16:creationId xmlns="" xmlns:a16="http://schemas.microsoft.com/office/drawing/2014/main" id="{DE10DD0D-7A56-4CD3-9189-0F2AB28712DB}"/>
              </a:ext>
            </a:extLst>
          </p:cNvPr>
          <p:cNvSpPr>
            <a:spLocks noGrp="1"/>
          </p:cNvSpPr>
          <p:nvPr>
            <p:ph type="subTitle" idx="1"/>
          </p:nvPr>
        </p:nvSpPr>
        <p:spPr>
          <a:xfrm>
            <a:off x="1991087" y="2146813"/>
            <a:ext cx="6858000" cy="512184"/>
          </a:xfrm>
        </p:spPr>
        <p:txBody>
          <a:bodyPr/>
          <a:lstStyle/>
          <a:p>
            <a:r>
              <a:rPr lang="en-US" dirty="0"/>
              <a:t>Nutrition and Orange-fleshed Sweetpotato</a:t>
            </a:r>
          </a:p>
        </p:txBody>
      </p:sp>
    </p:spTree>
    <p:extLst>
      <p:ext uri="{BB962C8B-B14F-4D97-AF65-F5344CB8AC3E}">
        <p14:creationId xmlns:p14="http://schemas.microsoft.com/office/powerpoint/2010/main" val="36758533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35A83BCA-1D0D-443C-9D39-98FF8E14BBD6}"/>
              </a:ext>
            </a:extLst>
          </p:cNvPr>
          <p:cNvSpPr>
            <a:spLocks noGrp="1"/>
          </p:cNvSpPr>
          <p:nvPr>
            <p:ph type="title"/>
          </p:nvPr>
        </p:nvSpPr>
        <p:spPr/>
        <p:txBody>
          <a:bodyPr/>
          <a:lstStyle/>
          <a:p>
            <a:r>
              <a:rPr lang="en-US" dirty="0"/>
              <a:t>Dietary Diversification Cont.</a:t>
            </a:r>
          </a:p>
        </p:txBody>
      </p:sp>
      <p:sp>
        <p:nvSpPr>
          <p:cNvPr id="5" name="Text Placeholder 4">
            <a:extLst>
              <a:ext uri="{FF2B5EF4-FFF2-40B4-BE49-F238E27FC236}">
                <a16:creationId xmlns="" xmlns:a16="http://schemas.microsoft.com/office/drawing/2014/main" id="{A5011FB6-EDC7-45A1-973E-C2313BCD821D}"/>
              </a:ext>
            </a:extLst>
          </p:cNvPr>
          <p:cNvSpPr>
            <a:spLocks noGrp="1"/>
          </p:cNvSpPr>
          <p:nvPr>
            <p:ph type="body" idx="1"/>
          </p:nvPr>
        </p:nvSpPr>
        <p:spPr/>
        <p:txBody>
          <a:bodyPr/>
          <a:lstStyle/>
          <a:p>
            <a:r>
              <a:rPr lang="en-US" dirty="0"/>
              <a:t>Advantages</a:t>
            </a:r>
            <a:endParaRPr lang="en-GB" dirty="0"/>
          </a:p>
        </p:txBody>
      </p:sp>
      <p:sp>
        <p:nvSpPr>
          <p:cNvPr id="2" name="Content Placeholder 1">
            <a:extLst>
              <a:ext uri="{FF2B5EF4-FFF2-40B4-BE49-F238E27FC236}">
                <a16:creationId xmlns="" xmlns:a16="http://schemas.microsoft.com/office/drawing/2014/main" id="{89EAB66A-FD81-43AA-B761-E3D44C775B8A}"/>
              </a:ext>
            </a:extLst>
          </p:cNvPr>
          <p:cNvSpPr>
            <a:spLocks noGrp="1"/>
          </p:cNvSpPr>
          <p:nvPr>
            <p:ph sz="half" idx="2"/>
          </p:nvPr>
        </p:nvSpPr>
        <p:spPr/>
        <p:txBody>
          <a:bodyPr/>
          <a:lstStyle/>
          <a:p>
            <a:r>
              <a:rPr lang="en-US" dirty="0"/>
              <a:t>Bioavailability of nutrients is often better than supplements, as long as there is sufficient oil in the diet.</a:t>
            </a:r>
          </a:p>
          <a:p>
            <a:r>
              <a:rPr lang="en-US" dirty="0"/>
              <a:t>Long term impact</a:t>
            </a:r>
          </a:p>
          <a:p>
            <a:r>
              <a:rPr lang="en-US" dirty="0"/>
              <a:t>Complementarity with other objectives</a:t>
            </a:r>
          </a:p>
          <a:p>
            <a:r>
              <a:rPr lang="en-US" dirty="0"/>
              <a:t>No external inputs needed</a:t>
            </a:r>
          </a:p>
        </p:txBody>
      </p:sp>
      <p:sp>
        <p:nvSpPr>
          <p:cNvPr id="6" name="Text Placeholder 5">
            <a:extLst>
              <a:ext uri="{FF2B5EF4-FFF2-40B4-BE49-F238E27FC236}">
                <a16:creationId xmlns="" xmlns:a16="http://schemas.microsoft.com/office/drawing/2014/main" id="{AB31E57A-94F9-4B66-B82F-142112BFF1BA}"/>
              </a:ext>
            </a:extLst>
          </p:cNvPr>
          <p:cNvSpPr>
            <a:spLocks noGrp="1"/>
          </p:cNvSpPr>
          <p:nvPr>
            <p:ph type="body" sz="quarter" idx="3"/>
          </p:nvPr>
        </p:nvSpPr>
        <p:spPr/>
        <p:txBody>
          <a:bodyPr/>
          <a:lstStyle/>
          <a:p>
            <a:r>
              <a:rPr lang="en-US" dirty="0"/>
              <a:t>Disadvantages</a:t>
            </a:r>
            <a:endParaRPr lang="en-GB" dirty="0"/>
          </a:p>
        </p:txBody>
      </p:sp>
      <p:sp>
        <p:nvSpPr>
          <p:cNvPr id="7" name="Content Placeholder 6">
            <a:extLst>
              <a:ext uri="{FF2B5EF4-FFF2-40B4-BE49-F238E27FC236}">
                <a16:creationId xmlns="" xmlns:a16="http://schemas.microsoft.com/office/drawing/2014/main" id="{BE3D0A65-69AE-49DC-9FCB-E26A62A49A77}"/>
              </a:ext>
            </a:extLst>
          </p:cNvPr>
          <p:cNvSpPr>
            <a:spLocks noGrp="1"/>
          </p:cNvSpPr>
          <p:nvPr>
            <p:ph sz="quarter" idx="4"/>
          </p:nvPr>
        </p:nvSpPr>
        <p:spPr/>
        <p:txBody>
          <a:bodyPr/>
          <a:lstStyle/>
          <a:p>
            <a:r>
              <a:rPr lang="en-US" dirty="0"/>
              <a:t>Sometimes it is difficult to provide steady access to better foods</a:t>
            </a:r>
          </a:p>
          <a:p>
            <a:r>
              <a:rPr lang="en-US" dirty="0"/>
              <a:t>Food availability, supply chain disruptions could cause issues</a:t>
            </a:r>
          </a:p>
          <a:p>
            <a:r>
              <a:rPr lang="en-US" dirty="0"/>
              <a:t>High start-up costs</a:t>
            </a:r>
          </a:p>
          <a:p>
            <a:r>
              <a:rPr lang="en-US" dirty="0"/>
              <a:t>Long-term investment</a:t>
            </a:r>
          </a:p>
          <a:p>
            <a:endParaRPr lang="en-US" dirty="0"/>
          </a:p>
          <a:p>
            <a:endParaRPr lang="en-US" dirty="0"/>
          </a:p>
          <a:p>
            <a:endParaRPr lang="en-GB" dirty="0"/>
          </a:p>
        </p:txBody>
      </p:sp>
      <p:sp>
        <p:nvSpPr>
          <p:cNvPr id="3" name="Slide Number Placeholder 2">
            <a:extLst>
              <a:ext uri="{FF2B5EF4-FFF2-40B4-BE49-F238E27FC236}">
                <a16:creationId xmlns="" xmlns:a16="http://schemas.microsoft.com/office/drawing/2014/main" id="{196A27E2-30D7-4995-9918-2E20CA97C38E}"/>
              </a:ext>
            </a:extLst>
          </p:cNvPr>
          <p:cNvSpPr>
            <a:spLocks noGrp="1"/>
          </p:cNvSpPr>
          <p:nvPr>
            <p:ph type="sldNum" sz="quarter" idx="10"/>
          </p:nvPr>
        </p:nvSpPr>
        <p:spPr/>
        <p:txBody>
          <a:bodyPr/>
          <a:lstStyle/>
          <a:p>
            <a:fld id="{F8E5FEAE-2393-4031-B909-DB31E3BE2612}" type="slidenum">
              <a:rPr lang="en-US" smtClean="0"/>
              <a:pPr/>
              <a:t>50</a:t>
            </a:fld>
            <a:endParaRPr lang="en-US" dirty="0"/>
          </a:p>
        </p:txBody>
      </p:sp>
    </p:spTree>
    <p:extLst>
      <p:ext uri="{BB962C8B-B14F-4D97-AF65-F5344CB8AC3E}">
        <p14:creationId xmlns:p14="http://schemas.microsoft.com/office/powerpoint/2010/main" val="40370416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43AD3711-B095-4CBD-8245-70DB04DB970E}"/>
              </a:ext>
            </a:extLst>
          </p:cNvPr>
          <p:cNvSpPr>
            <a:spLocks noGrp="1"/>
          </p:cNvSpPr>
          <p:nvPr>
            <p:ph type="sldNum" sz="quarter" idx="10"/>
          </p:nvPr>
        </p:nvSpPr>
        <p:spPr/>
        <p:txBody>
          <a:bodyPr/>
          <a:lstStyle/>
          <a:p>
            <a:fld id="{F8E5FEAE-2393-4031-B909-DB31E3BE2612}" type="slidenum">
              <a:rPr lang="en-US" smtClean="0"/>
              <a:t>51</a:t>
            </a:fld>
            <a:endParaRPr lang="en-US" dirty="0"/>
          </a:p>
        </p:txBody>
      </p:sp>
      <p:sp>
        <p:nvSpPr>
          <p:cNvPr id="4" name="Title 3">
            <a:extLst>
              <a:ext uri="{FF2B5EF4-FFF2-40B4-BE49-F238E27FC236}">
                <a16:creationId xmlns="" xmlns:a16="http://schemas.microsoft.com/office/drawing/2014/main" id="{C7FEF0AD-5370-4FC0-8620-D86FED68F84B}"/>
              </a:ext>
            </a:extLst>
          </p:cNvPr>
          <p:cNvSpPr>
            <a:spLocks noGrp="1"/>
          </p:cNvSpPr>
          <p:nvPr>
            <p:ph type="title"/>
          </p:nvPr>
        </p:nvSpPr>
        <p:spPr/>
        <p:txBody>
          <a:bodyPr/>
          <a:lstStyle/>
          <a:p>
            <a:r>
              <a:rPr lang="en-US" dirty="0"/>
              <a:t>Biofortification</a:t>
            </a:r>
          </a:p>
        </p:txBody>
      </p:sp>
      <p:sp>
        <p:nvSpPr>
          <p:cNvPr id="2" name="Content Placeholder 1">
            <a:extLst>
              <a:ext uri="{FF2B5EF4-FFF2-40B4-BE49-F238E27FC236}">
                <a16:creationId xmlns="" xmlns:a16="http://schemas.microsoft.com/office/drawing/2014/main" id="{E6EB3636-4200-470D-A08F-2E0930D15451}"/>
              </a:ext>
            </a:extLst>
          </p:cNvPr>
          <p:cNvSpPr>
            <a:spLocks noGrp="1"/>
          </p:cNvSpPr>
          <p:nvPr>
            <p:ph type="body" sz="quarter" idx="11"/>
          </p:nvPr>
        </p:nvSpPr>
        <p:spPr/>
        <p:txBody>
          <a:bodyPr/>
          <a:lstStyle/>
          <a:p>
            <a:r>
              <a:rPr lang="en-US" dirty="0"/>
              <a:t>Biofortification means growing foods with more total micronutrient content.</a:t>
            </a:r>
          </a:p>
          <a:p>
            <a:r>
              <a:rPr lang="en-US" dirty="0"/>
              <a:t>Means of biofortification:</a:t>
            </a:r>
          </a:p>
          <a:p>
            <a:pPr lvl="1"/>
            <a:r>
              <a:rPr lang="en-US" dirty="0"/>
              <a:t>Developing new strains through breeding</a:t>
            </a:r>
          </a:p>
          <a:p>
            <a:pPr lvl="1"/>
            <a:r>
              <a:rPr lang="en-US" dirty="0"/>
              <a:t>Using best varieties available</a:t>
            </a:r>
          </a:p>
        </p:txBody>
      </p:sp>
      <p:pic>
        <p:nvPicPr>
          <p:cNvPr id="7" name="Picture 2" descr="http://www.lsuagcenter.com/~/media/system/2/8/b/9/28b9c0fc75d8edf688b0f442fb673141/evangelinedscf7469jpg.jpg?h=2016&amp;la=en&amp;w=3024">
            <a:extLst>
              <a:ext uri="{FF2B5EF4-FFF2-40B4-BE49-F238E27FC236}">
                <a16:creationId xmlns="" xmlns:a16="http://schemas.microsoft.com/office/drawing/2014/main" id="{CA85B68A-8287-46AA-B9F9-7905F10298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32" t="34513" r="30668" b="13303"/>
          <a:stretch/>
        </p:blipFill>
        <p:spPr bwMode="auto">
          <a:xfrm rot="5400000">
            <a:off x="1293870" y="-1293869"/>
            <a:ext cx="2228848" cy="48165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Placeholder 9">
            <a:extLst>
              <a:ext uri="{FF2B5EF4-FFF2-40B4-BE49-F238E27FC236}">
                <a16:creationId xmlns="" xmlns:a16="http://schemas.microsoft.com/office/drawing/2014/main" id="{26B2D1D1-8EAC-4C28-9189-BFA720A4AF6C}"/>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2473" r="22473"/>
          <a:stretch/>
        </p:blipFill>
        <p:spPr>
          <a:xfrm rot="5400000">
            <a:off x="1293870" y="934979"/>
            <a:ext cx="2228847" cy="4816589"/>
          </a:xfrm>
          <a:prstGeom prst="rect">
            <a:avLst/>
          </a:prstGeom>
        </p:spPr>
      </p:pic>
      <p:pic>
        <p:nvPicPr>
          <p:cNvPr id="11" name="Picture Placeholder 6">
            <a:extLst>
              <a:ext uri="{FF2B5EF4-FFF2-40B4-BE49-F238E27FC236}">
                <a16:creationId xmlns="" xmlns:a16="http://schemas.microsoft.com/office/drawing/2014/main" id="{87E8EC88-90F2-414B-8D0E-EFA0431561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617" b="12638"/>
          <a:stretch/>
        </p:blipFill>
        <p:spPr>
          <a:xfrm>
            <a:off x="-1" y="4457697"/>
            <a:ext cx="4816588" cy="1898653"/>
          </a:xfrm>
          <a:prstGeom prst="rect">
            <a:avLst/>
          </a:prstGeom>
        </p:spPr>
      </p:pic>
    </p:spTree>
    <p:extLst>
      <p:ext uri="{BB962C8B-B14F-4D97-AF65-F5344CB8AC3E}">
        <p14:creationId xmlns:p14="http://schemas.microsoft.com/office/powerpoint/2010/main" val="4383633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C7FEF0AD-5370-4FC0-8620-D86FED68F84B}"/>
              </a:ext>
            </a:extLst>
          </p:cNvPr>
          <p:cNvSpPr>
            <a:spLocks noGrp="1"/>
          </p:cNvSpPr>
          <p:nvPr>
            <p:ph type="title"/>
          </p:nvPr>
        </p:nvSpPr>
        <p:spPr/>
        <p:txBody>
          <a:bodyPr/>
          <a:lstStyle/>
          <a:p>
            <a:r>
              <a:rPr lang="en-US" dirty="0"/>
              <a:t>Biofortification Cont.</a:t>
            </a:r>
          </a:p>
        </p:txBody>
      </p:sp>
      <p:sp>
        <p:nvSpPr>
          <p:cNvPr id="8" name="Text Placeholder 7">
            <a:extLst>
              <a:ext uri="{FF2B5EF4-FFF2-40B4-BE49-F238E27FC236}">
                <a16:creationId xmlns="" xmlns:a16="http://schemas.microsoft.com/office/drawing/2014/main" id="{6BBFC6DB-4824-4BFC-BACF-EDCB446DE5CD}"/>
              </a:ext>
            </a:extLst>
          </p:cNvPr>
          <p:cNvSpPr>
            <a:spLocks noGrp="1"/>
          </p:cNvSpPr>
          <p:nvPr>
            <p:ph type="body" idx="1"/>
          </p:nvPr>
        </p:nvSpPr>
        <p:spPr/>
        <p:txBody>
          <a:bodyPr/>
          <a:lstStyle/>
          <a:p>
            <a:r>
              <a:rPr lang="en-US" dirty="0"/>
              <a:t>Advantages</a:t>
            </a:r>
            <a:endParaRPr lang="en-GB" dirty="0"/>
          </a:p>
        </p:txBody>
      </p:sp>
      <p:sp>
        <p:nvSpPr>
          <p:cNvPr id="2" name="Content Placeholder 1">
            <a:extLst>
              <a:ext uri="{FF2B5EF4-FFF2-40B4-BE49-F238E27FC236}">
                <a16:creationId xmlns="" xmlns:a16="http://schemas.microsoft.com/office/drawing/2014/main" id="{E6EB3636-4200-470D-A08F-2E0930D15451}"/>
              </a:ext>
            </a:extLst>
          </p:cNvPr>
          <p:cNvSpPr>
            <a:spLocks noGrp="1"/>
          </p:cNvSpPr>
          <p:nvPr>
            <p:ph sz="half" idx="2"/>
          </p:nvPr>
        </p:nvSpPr>
        <p:spPr/>
        <p:txBody>
          <a:bodyPr/>
          <a:lstStyle/>
          <a:p>
            <a:r>
              <a:rPr lang="en-US" dirty="0"/>
              <a:t>Builds on staple foods that poor households already enjoy </a:t>
            </a:r>
          </a:p>
          <a:p>
            <a:r>
              <a:rPr lang="en-US" dirty="0"/>
              <a:t>Reaches rural and urban populations—any area where supplementation or fortification may be difficult</a:t>
            </a:r>
          </a:p>
          <a:p>
            <a:r>
              <a:rPr lang="en-US" dirty="0"/>
              <a:t>Sustainable approach</a:t>
            </a:r>
          </a:p>
        </p:txBody>
      </p:sp>
      <p:sp>
        <p:nvSpPr>
          <p:cNvPr id="9" name="Text Placeholder 8">
            <a:extLst>
              <a:ext uri="{FF2B5EF4-FFF2-40B4-BE49-F238E27FC236}">
                <a16:creationId xmlns="" xmlns:a16="http://schemas.microsoft.com/office/drawing/2014/main" id="{E866CC81-3C52-4FB2-91EA-6841579792F5}"/>
              </a:ext>
            </a:extLst>
          </p:cNvPr>
          <p:cNvSpPr>
            <a:spLocks noGrp="1"/>
          </p:cNvSpPr>
          <p:nvPr>
            <p:ph type="body" sz="quarter" idx="3"/>
          </p:nvPr>
        </p:nvSpPr>
        <p:spPr/>
        <p:txBody>
          <a:bodyPr/>
          <a:lstStyle/>
          <a:p>
            <a:r>
              <a:rPr lang="en-US" dirty="0"/>
              <a:t>Disadvantages</a:t>
            </a:r>
            <a:endParaRPr lang="en-GB" dirty="0"/>
          </a:p>
        </p:txBody>
      </p:sp>
      <p:sp>
        <p:nvSpPr>
          <p:cNvPr id="10" name="Content Placeholder 9">
            <a:extLst>
              <a:ext uri="{FF2B5EF4-FFF2-40B4-BE49-F238E27FC236}">
                <a16:creationId xmlns="" xmlns:a16="http://schemas.microsoft.com/office/drawing/2014/main" id="{7C066F55-8F79-4E5E-8951-54853A34246B}"/>
              </a:ext>
            </a:extLst>
          </p:cNvPr>
          <p:cNvSpPr>
            <a:spLocks noGrp="1"/>
          </p:cNvSpPr>
          <p:nvPr>
            <p:ph sz="quarter" idx="4"/>
          </p:nvPr>
        </p:nvSpPr>
        <p:spPr/>
        <p:txBody>
          <a:bodyPr/>
          <a:lstStyle/>
          <a:p>
            <a:r>
              <a:rPr lang="en-US" dirty="0"/>
              <a:t>Takes time to implement</a:t>
            </a:r>
          </a:p>
          <a:p>
            <a:r>
              <a:rPr lang="en-US" dirty="0"/>
              <a:t>Public awareness needed</a:t>
            </a:r>
            <a:endParaRPr lang="en-GB" dirty="0"/>
          </a:p>
        </p:txBody>
      </p:sp>
      <p:sp>
        <p:nvSpPr>
          <p:cNvPr id="3" name="Slide Number Placeholder 2">
            <a:extLst>
              <a:ext uri="{FF2B5EF4-FFF2-40B4-BE49-F238E27FC236}">
                <a16:creationId xmlns="" xmlns:a16="http://schemas.microsoft.com/office/drawing/2014/main" id="{43AD3711-B095-4CBD-8245-70DB04DB970E}"/>
              </a:ext>
            </a:extLst>
          </p:cNvPr>
          <p:cNvSpPr>
            <a:spLocks noGrp="1"/>
          </p:cNvSpPr>
          <p:nvPr>
            <p:ph type="sldNum" sz="quarter" idx="10"/>
          </p:nvPr>
        </p:nvSpPr>
        <p:spPr/>
        <p:txBody>
          <a:bodyPr/>
          <a:lstStyle/>
          <a:p>
            <a:fld id="{F8E5FEAE-2393-4031-B909-DB31E3BE2612}" type="slidenum">
              <a:rPr lang="en-US" smtClean="0"/>
              <a:pPr/>
              <a:t>52</a:t>
            </a:fld>
            <a:endParaRPr lang="en-US" dirty="0"/>
          </a:p>
        </p:txBody>
      </p:sp>
    </p:spTree>
    <p:extLst>
      <p:ext uri="{BB962C8B-B14F-4D97-AF65-F5344CB8AC3E}">
        <p14:creationId xmlns:p14="http://schemas.microsoft.com/office/powerpoint/2010/main" val="11615943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7FBB0191-D8D6-45CF-8B5E-51E3D93266D4}"/>
              </a:ext>
            </a:extLst>
          </p:cNvPr>
          <p:cNvSpPr>
            <a:spLocks noGrp="1"/>
          </p:cNvSpPr>
          <p:nvPr>
            <p:ph idx="1"/>
          </p:nvPr>
        </p:nvSpPr>
        <p:spPr/>
        <p:txBody>
          <a:bodyPr/>
          <a:lstStyle/>
          <a:p>
            <a:pPr marL="514350" indent="-514350">
              <a:buFont typeface="+mj-lt"/>
              <a:buAutoNum type="arabicPeriod"/>
            </a:pPr>
            <a:r>
              <a:rPr lang="en-GB" dirty="0"/>
              <a:t>What are the four approaches to tackling micronutrient malnutrition?</a:t>
            </a:r>
          </a:p>
          <a:p>
            <a:pPr marL="514350" indent="-514350">
              <a:buFont typeface="+mj-lt"/>
              <a:buAutoNum type="arabicPeriod"/>
            </a:pPr>
            <a:r>
              <a:rPr lang="en-GB" dirty="0"/>
              <a:t>What are the advantages of biofortification?</a:t>
            </a:r>
          </a:p>
        </p:txBody>
      </p:sp>
      <p:sp>
        <p:nvSpPr>
          <p:cNvPr id="3" name="Slide Number Placeholder 2">
            <a:extLst>
              <a:ext uri="{FF2B5EF4-FFF2-40B4-BE49-F238E27FC236}">
                <a16:creationId xmlns="" xmlns:a16="http://schemas.microsoft.com/office/drawing/2014/main" id="{52A4F133-0B4B-4F6D-BE68-924F9EC54EBC}"/>
              </a:ext>
            </a:extLst>
          </p:cNvPr>
          <p:cNvSpPr>
            <a:spLocks noGrp="1"/>
          </p:cNvSpPr>
          <p:nvPr>
            <p:ph type="sldNum" sz="quarter" idx="11"/>
          </p:nvPr>
        </p:nvSpPr>
        <p:spPr/>
        <p:txBody>
          <a:bodyPr/>
          <a:lstStyle/>
          <a:p>
            <a:fld id="{F8E5FEAE-2393-4031-B909-DB31E3BE2612}" type="slidenum">
              <a:rPr lang="en-US" smtClean="0"/>
              <a:pPr/>
              <a:t>53</a:t>
            </a:fld>
            <a:endParaRPr lang="en-US" dirty="0"/>
          </a:p>
        </p:txBody>
      </p:sp>
    </p:spTree>
    <p:extLst>
      <p:ext uri="{BB962C8B-B14F-4D97-AF65-F5344CB8AC3E}">
        <p14:creationId xmlns:p14="http://schemas.microsoft.com/office/powerpoint/2010/main" val="22914209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6EAB7F03-5E71-4B0E-ABDC-7AD4D8C3421B}"/>
              </a:ext>
            </a:extLst>
          </p:cNvPr>
          <p:cNvSpPr>
            <a:spLocks noGrp="1"/>
          </p:cNvSpPr>
          <p:nvPr>
            <p:ph idx="1"/>
          </p:nvPr>
        </p:nvSpPr>
        <p:spPr>
          <a:xfrm>
            <a:off x="628650" y="1047404"/>
            <a:ext cx="7886700" cy="5129559"/>
          </a:xfrm>
        </p:spPr>
        <p:txBody>
          <a:bodyPr/>
          <a:lstStyle/>
          <a:p>
            <a:r>
              <a:rPr lang="en-US" sz="2200" dirty="0"/>
              <a:t>Micronutrient malnutrition or ‘hidden hunger’ can be managed using a range or combination of different approaches, including:</a:t>
            </a:r>
          </a:p>
          <a:p>
            <a:pPr lvl="1"/>
            <a:r>
              <a:rPr lang="en-US" dirty="0"/>
              <a:t>Supplementation – taking a capsule or injection containing a sufficient amount of the deficient micronutrient.</a:t>
            </a:r>
          </a:p>
          <a:p>
            <a:pPr lvl="1"/>
            <a:r>
              <a:rPr lang="en-US" dirty="0"/>
              <a:t>Food fortification – adding an essential micronutrient to commonly consumed processed foods such as cooking oil, sugar, salt, flour.</a:t>
            </a:r>
          </a:p>
          <a:p>
            <a:pPr lvl="1"/>
            <a:r>
              <a:rPr lang="en-US" dirty="0"/>
              <a:t>Dietary diversification – increase the variety and quantity of micronutrient-rich foods, through social and behaviour change activities, often including the increased production of or access to nutrient-rich foods.</a:t>
            </a:r>
          </a:p>
          <a:p>
            <a:pPr lvl="1"/>
            <a:r>
              <a:rPr lang="en-US" dirty="0"/>
              <a:t>Biofortification – breeding varieties of a popular staple food crop with high amounts of at least one important micronutrient.</a:t>
            </a:r>
          </a:p>
          <a:p>
            <a:r>
              <a:rPr lang="en-GB" sz="2200" dirty="0"/>
              <a:t>Each of the approaches has advantages and disadvantages.</a:t>
            </a:r>
            <a:endParaRPr lang="en-US" sz="2200" dirty="0"/>
          </a:p>
          <a:p>
            <a:endParaRPr lang="en-US" sz="2200" dirty="0"/>
          </a:p>
        </p:txBody>
      </p:sp>
      <p:sp>
        <p:nvSpPr>
          <p:cNvPr id="3" name="Slide Number Placeholder 2">
            <a:extLst>
              <a:ext uri="{FF2B5EF4-FFF2-40B4-BE49-F238E27FC236}">
                <a16:creationId xmlns="" xmlns:a16="http://schemas.microsoft.com/office/drawing/2014/main" id="{9D185294-FBC7-418D-928A-AEE2389E46FF}"/>
              </a:ext>
            </a:extLst>
          </p:cNvPr>
          <p:cNvSpPr>
            <a:spLocks noGrp="1"/>
          </p:cNvSpPr>
          <p:nvPr>
            <p:ph type="sldNum" sz="quarter" idx="10"/>
          </p:nvPr>
        </p:nvSpPr>
        <p:spPr/>
        <p:txBody>
          <a:bodyPr/>
          <a:lstStyle/>
          <a:p>
            <a:fld id="{F8E5FEAE-2393-4031-B909-DB31E3BE2612}" type="slidenum">
              <a:rPr lang="en-US" smtClean="0"/>
              <a:t>54</a:t>
            </a:fld>
            <a:endParaRPr lang="en-US" dirty="0"/>
          </a:p>
        </p:txBody>
      </p:sp>
      <p:sp>
        <p:nvSpPr>
          <p:cNvPr id="4" name="Title 3">
            <a:extLst>
              <a:ext uri="{FF2B5EF4-FFF2-40B4-BE49-F238E27FC236}">
                <a16:creationId xmlns="" xmlns:a16="http://schemas.microsoft.com/office/drawing/2014/main" id="{6944C492-760E-475A-97EB-01720E97D66B}"/>
              </a:ext>
            </a:extLst>
          </p:cNvPr>
          <p:cNvSpPr>
            <a:spLocks noGrp="1"/>
          </p:cNvSpPr>
          <p:nvPr>
            <p:ph type="title"/>
          </p:nvPr>
        </p:nvSpPr>
        <p:spPr/>
        <p:txBody>
          <a:bodyPr/>
          <a:lstStyle/>
          <a:p>
            <a:r>
              <a:rPr lang="en-US" dirty="0"/>
              <a:t>Key Points</a:t>
            </a:r>
          </a:p>
        </p:txBody>
      </p:sp>
    </p:spTree>
    <p:extLst>
      <p:ext uri="{BB962C8B-B14F-4D97-AF65-F5344CB8AC3E}">
        <p14:creationId xmlns:p14="http://schemas.microsoft.com/office/powerpoint/2010/main" val="8085827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 xmlns:a16="http://schemas.microsoft.com/office/drawing/2014/main" id="{0CDB344E-BFA8-4053-AECB-284FDA1F724C}"/>
              </a:ext>
            </a:extLst>
          </p:cNvPr>
          <p:cNvSpPr>
            <a:spLocks noGrp="1"/>
          </p:cNvSpPr>
          <p:nvPr>
            <p:ph type="sldNum" sz="quarter" idx="11"/>
          </p:nvPr>
        </p:nvSpPr>
        <p:spPr/>
        <p:txBody>
          <a:bodyPr/>
          <a:lstStyle/>
          <a:p>
            <a:fld id="{F8E5FEAE-2393-4031-B909-DB31E3BE2612}" type="slidenum">
              <a:rPr lang="en-US" smtClean="0"/>
              <a:pPr/>
              <a:t>55</a:t>
            </a:fld>
            <a:endParaRPr lang="en-US" dirty="0"/>
          </a:p>
        </p:txBody>
      </p:sp>
      <p:sp>
        <p:nvSpPr>
          <p:cNvPr id="2" name="Title 1">
            <a:extLst>
              <a:ext uri="{FF2B5EF4-FFF2-40B4-BE49-F238E27FC236}">
                <a16:creationId xmlns="" xmlns:a16="http://schemas.microsoft.com/office/drawing/2014/main" id="{8AF9F9F0-3CEB-4275-B1EC-0B09633CE00E}"/>
              </a:ext>
            </a:extLst>
          </p:cNvPr>
          <p:cNvSpPr>
            <a:spLocks noGrp="1"/>
          </p:cNvSpPr>
          <p:nvPr>
            <p:ph type="title"/>
          </p:nvPr>
        </p:nvSpPr>
        <p:spPr/>
        <p:txBody>
          <a:bodyPr/>
          <a:lstStyle/>
          <a:p>
            <a:r>
              <a:rPr lang="en-US" dirty="0"/>
              <a:t>The Nutritional Value of OFSP</a:t>
            </a:r>
          </a:p>
        </p:txBody>
      </p:sp>
      <p:sp>
        <p:nvSpPr>
          <p:cNvPr id="4" name="Subtitle 3">
            <a:extLst>
              <a:ext uri="{FF2B5EF4-FFF2-40B4-BE49-F238E27FC236}">
                <a16:creationId xmlns="" xmlns:a16="http://schemas.microsoft.com/office/drawing/2014/main" id="{DE10DD0D-7A56-4CD3-9189-0F2AB28712DB}"/>
              </a:ext>
            </a:extLst>
          </p:cNvPr>
          <p:cNvSpPr>
            <a:spLocks noGrp="1"/>
          </p:cNvSpPr>
          <p:nvPr>
            <p:ph type="subTitle" idx="1"/>
          </p:nvPr>
        </p:nvSpPr>
        <p:spPr/>
        <p:txBody>
          <a:bodyPr/>
          <a:lstStyle/>
          <a:p>
            <a:r>
              <a:rPr lang="en-US" dirty="0"/>
              <a:t>Unit 5</a:t>
            </a:r>
          </a:p>
          <a:p>
            <a:endParaRPr lang="en-US" dirty="0"/>
          </a:p>
        </p:txBody>
      </p:sp>
    </p:spTree>
    <p:extLst>
      <p:ext uri="{BB962C8B-B14F-4D97-AF65-F5344CB8AC3E}">
        <p14:creationId xmlns:p14="http://schemas.microsoft.com/office/powerpoint/2010/main" val="17840235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lvl="0"/>
            <a:r>
              <a:rPr lang="en-US" dirty="0"/>
              <a:t>List at least five locally available foods that are rich in vitamin A.</a:t>
            </a:r>
          </a:p>
          <a:p>
            <a:pPr lvl="0"/>
            <a:r>
              <a:rPr lang="en-US" dirty="0"/>
              <a:t>Discuss how cooking, drying and storage processes effect beta-carotene levels in OFSP.</a:t>
            </a:r>
          </a:p>
          <a:p>
            <a:pPr lvl="0"/>
            <a:r>
              <a:rPr lang="en-US" dirty="0"/>
              <a:t>Describe the consequences of vitamin A deficiency.</a:t>
            </a:r>
          </a:p>
          <a:p>
            <a:pPr lvl="0"/>
            <a:endParaRPr lang="en-GB" dirty="0"/>
          </a:p>
        </p:txBody>
      </p:sp>
      <p:sp>
        <p:nvSpPr>
          <p:cNvPr id="7" name="Text Placeholder 6"/>
          <p:cNvSpPr>
            <a:spLocks noGrp="1"/>
          </p:cNvSpPr>
          <p:nvPr>
            <p:ph type="body" sz="quarter" idx="10"/>
          </p:nvPr>
        </p:nvSpPr>
        <p:spPr/>
        <p:txBody>
          <a:bodyPr/>
          <a:lstStyle/>
          <a:p>
            <a:r>
              <a:rPr lang="en-GB" dirty="0"/>
              <a:t>By the end of this unit, you should be able to:</a:t>
            </a:r>
          </a:p>
        </p:txBody>
      </p:sp>
      <p:sp>
        <p:nvSpPr>
          <p:cNvPr id="3" name="Slide Number Placeholder 2"/>
          <p:cNvSpPr>
            <a:spLocks noGrp="1"/>
          </p:cNvSpPr>
          <p:nvPr>
            <p:ph type="sldNum" sz="quarter" idx="11"/>
          </p:nvPr>
        </p:nvSpPr>
        <p:spPr/>
        <p:txBody>
          <a:bodyPr/>
          <a:lstStyle/>
          <a:p>
            <a:fld id="{F8E5FEAE-2393-4031-B909-DB31E3BE2612}" type="slidenum">
              <a:rPr lang="en-US" smtClean="0"/>
              <a:t>56</a:t>
            </a:fld>
            <a:endParaRPr lang="en-US" dirty="0"/>
          </a:p>
        </p:txBody>
      </p:sp>
      <p:sp>
        <p:nvSpPr>
          <p:cNvPr id="4" name="Title 3"/>
          <p:cNvSpPr>
            <a:spLocks noGrp="1"/>
          </p:cNvSpPr>
          <p:nvPr>
            <p:ph type="title"/>
          </p:nvPr>
        </p:nvSpPr>
        <p:spPr/>
        <p:txBody>
          <a:bodyPr/>
          <a:lstStyle/>
          <a:p>
            <a:r>
              <a:rPr lang="en-GB" dirty="0"/>
              <a:t>Objectives</a:t>
            </a:r>
          </a:p>
        </p:txBody>
      </p:sp>
    </p:spTree>
    <p:extLst>
      <p:ext uri="{BB962C8B-B14F-4D97-AF65-F5344CB8AC3E}">
        <p14:creationId xmlns:p14="http://schemas.microsoft.com/office/powerpoint/2010/main" val="22321061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A844302A-5856-48A0-9E7B-C18B6471EEC7}"/>
              </a:ext>
            </a:extLst>
          </p:cNvPr>
          <p:cNvSpPr>
            <a:spLocks noGrp="1"/>
          </p:cNvSpPr>
          <p:nvPr>
            <p:ph idx="1"/>
          </p:nvPr>
        </p:nvSpPr>
        <p:spPr/>
        <p:txBody>
          <a:bodyPr/>
          <a:lstStyle/>
          <a:p>
            <a:r>
              <a:rPr lang="en-US" dirty="0"/>
              <a:t>Sources of vitamin A include fruits, vegetables, including sweetpotato. Generally, the more brightly coloured a fruit or vegetable, the more Vitamin A it contains.</a:t>
            </a:r>
          </a:p>
          <a:p>
            <a:r>
              <a:rPr lang="en-US" dirty="0"/>
              <a:t>Animal sources include fish, meats, egg yolk</a:t>
            </a:r>
          </a:p>
          <a:p>
            <a:r>
              <a:rPr lang="en-US" dirty="0"/>
              <a:t>Deficiency in vitamin A is among the leading causes of blindness, especially in children.</a:t>
            </a:r>
          </a:p>
          <a:p>
            <a:r>
              <a:rPr lang="en-US" dirty="0"/>
              <a:t>Increasing vitamin A intake:</a:t>
            </a:r>
          </a:p>
          <a:p>
            <a:pPr lvl="1"/>
            <a:r>
              <a:rPr lang="en-US" dirty="0"/>
              <a:t>Eat A-rich foods with fats, as fats help absorption</a:t>
            </a:r>
          </a:p>
          <a:p>
            <a:pPr lvl="1"/>
            <a:r>
              <a:rPr lang="en-US" dirty="0"/>
              <a:t>Chopping and grating can increase bioavailability</a:t>
            </a:r>
          </a:p>
          <a:p>
            <a:pPr lvl="1"/>
            <a:r>
              <a:rPr lang="en-US" dirty="0"/>
              <a:t>Excess Vitamin A can be stored in the body (liver) and can be released over months</a:t>
            </a:r>
          </a:p>
          <a:p>
            <a:endParaRPr lang="en-US" dirty="0"/>
          </a:p>
        </p:txBody>
      </p:sp>
      <p:sp>
        <p:nvSpPr>
          <p:cNvPr id="3" name="Slide Number Placeholder 2">
            <a:extLst>
              <a:ext uri="{FF2B5EF4-FFF2-40B4-BE49-F238E27FC236}">
                <a16:creationId xmlns="" xmlns:a16="http://schemas.microsoft.com/office/drawing/2014/main" id="{A9247A6E-2636-4989-922D-FF14895FECD2}"/>
              </a:ext>
            </a:extLst>
          </p:cNvPr>
          <p:cNvSpPr>
            <a:spLocks noGrp="1"/>
          </p:cNvSpPr>
          <p:nvPr>
            <p:ph type="sldNum" sz="quarter" idx="10"/>
          </p:nvPr>
        </p:nvSpPr>
        <p:spPr/>
        <p:txBody>
          <a:bodyPr/>
          <a:lstStyle/>
          <a:p>
            <a:fld id="{F8E5FEAE-2393-4031-B909-DB31E3BE2612}" type="slidenum">
              <a:rPr lang="en-US" smtClean="0"/>
              <a:t>57</a:t>
            </a:fld>
            <a:endParaRPr lang="en-US" dirty="0"/>
          </a:p>
        </p:txBody>
      </p:sp>
      <p:sp>
        <p:nvSpPr>
          <p:cNvPr id="4" name="Title 3">
            <a:extLst>
              <a:ext uri="{FF2B5EF4-FFF2-40B4-BE49-F238E27FC236}">
                <a16:creationId xmlns="" xmlns:a16="http://schemas.microsoft.com/office/drawing/2014/main" id="{02302F76-5076-4176-98E0-8C33D97F28C5}"/>
              </a:ext>
            </a:extLst>
          </p:cNvPr>
          <p:cNvSpPr>
            <a:spLocks noGrp="1"/>
          </p:cNvSpPr>
          <p:nvPr>
            <p:ph type="title"/>
          </p:nvPr>
        </p:nvSpPr>
        <p:spPr/>
        <p:txBody>
          <a:bodyPr/>
          <a:lstStyle/>
          <a:p>
            <a:r>
              <a:rPr lang="en-US" dirty="0"/>
              <a:t>Sources and Importance of Vitamin A</a:t>
            </a:r>
          </a:p>
        </p:txBody>
      </p:sp>
    </p:spTree>
    <p:extLst>
      <p:ext uri="{BB962C8B-B14F-4D97-AF65-F5344CB8AC3E}">
        <p14:creationId xmlns:p14="http://schemas.microsoft.com/office/powerpoint/2010/main" val="26428763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31D3DF93-1685-45FA-87E0-EBF98D5784AE}"/>
              </a:ext>
            </a:extLst>
          </p:cNvPr>
          <p:cNvSpPr>
            <a:spLocks noGrp="1"/>
          </p:cNvSpPr>
          <p:nvPr>
            <p:ph idx="1"/>
          </p:nvPr>
        </p:nvSpPr>
        <p:spPr>
          <a:xfrm>
            <a:off x="628650" y="1047404"/>
            <a:ext cx="7886700" cy="5129559"/>
          </a:xfrm>
        </p:spPr>
        <p:txBody>
          <a:bodyPr/>
          <a:lstStyle/>
          <a:p>
            <a:r>
              <a:rPr lang="en-US" dirty="0"/>
              <a:t>Orange-fleshed varieties of sweetpotato have been developed to provide much greater amounts of vitamin A than other-coloured varieties of sweetpotato.</a:t>
            </a:r>
          </a:p>
          <a:p>
            <a:r>
              <a:rPr lang="en-US" dirty="0"/>
              <a:t>OFSP is the recommended source of vitamin A.  In most places across SSA, OFSP is also the cheapest source.</a:t>
            </a:r>
          </a:p>
          <a:p>
            <a:r>
              <a:rPr lang="en-US" dirty="0"/>
              <a:t>OFSP has other nutritional benefits: fibre, moderate glycemic index, iron, zinc, and B vitamins. Sweetpotato leaves contain high levels of vitamins A, B and C, calcium, antioxidants and protein.</a:t>
            </a:r>
          </a:p>
          <a:p>
            <a:r>
              <a:rPr lang="en-US" dirty="0"/>
              <a:t>OFSP found to cost $US 15-20 per disability adjusted life year saved.  Insufficient vitamin A can cause blindness, disability and even death, particularly in women and children.</a:t>
            </a:r>
          </a:p>
        </p:txBody>
      </p:sp>
      <p:sp>
        <p:nvSpPr>
          <p:cNvPr id="3" name="Slide Number Placeholder 2">
            <a:extLst>
              <a:ext uri="{FF2B5EF4-FFF2-40B4-BE49-F238E27FC236}">
                <a16:creationId xmlns="" xmlns:a16="http://schemas.microsoft.com/office/drawing/2014/main" id="{D2D0CE75-A902-4CC3-8311-1F0ACD25A8BE}"/>
              </a:ext>
            </a:extLst>
          </p:cNvPr>
          <p:cNvSpPr>
            <a:spLocks noGrp="1"/>
          </p:cNvSpPr>
          <p:nvPr>
            <p:ph type="sldNum" sz="quarter" idx="10"/>
          </p:nvPr>
        </p:nvSpPr>
        <p:spPr/>
        <p:txBody>
          <a:bodyPr/>
          <a:lstStyle/>
          <a:p>
            <a:fld id="{F8E5FEAE-2393-4031-B909-DB31E3BE2612}" type="slidenum">
              <a:rPr lang="en-US" smtClean="0"/>
              <a:t>58</a:t>
            </a:fld>
            <a:endParaRPr lang="en-US" dirty="0"/>
          </a:p>
        </p:txBody>
      </p:sp>
      <p:sp>
        <p:nvSpPr>
          <p:cNvPr id="4" name="Title 3">
            <a:extLst>
              <a:ext uri="{FF2B5EF4-FFF2-40B4-BE49-F238E27FC236}">
                <a16:creationId xmlns="" xmlns:a16="http://schemas.microsoft.com/office/drawing/2014/main" id="{78C80A1C-297B-4A5B-B4CB-35D9152A9AFB}"/>
              </a:ext>
            </a:extLst>
          </p:cNvPr>
          <p:cNvSpPr>
            <a:spLocks noGrp="1"/>
          </p:cNvSpPr>
          <p:nvPr>
            <p:ph type="title"/>
          </p:nvPr>
        </p:nvSpPr>
        <p:spPr/>
        <p:txBody>
          <a:bodyPr/>
          <a:lstStyle/>
          <a:p>
            <a:r>
              <a:rPr lang="en-US" dirty="0"/>
              <a:t>Benefits of OFSP</a:t>
            </a:r>
          </a:p>
        </p:txBody>
      </p:sp>
    </p:spTree>
    <p:extLst>
      <p:ext uri="{BB962C8B-B14F-4D97-AF65-F5344CB8AC3E}">
        <p14:creationId xmlns:p14="http://schemas.microsoft.com/office/powerpoint/2010/main" val="4547924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B2A4B3E9-0C45-49D6-B816-2FBA18F9A95F}"/>
              </a:ext>
            </a:extLst>
          </p:cNvPr>
          <p:cNvSpPr>
            <a:spLocks noGrp="1"/>
          </p:cNvSpPr>
          <p:nvPr>
            <p:ph idx="1"/>
          </p:nvPr>
        </p:nvSpPr>
        <p:spPr/>
        <p:txBody>
          <a:bodyPr/>
          <a:lstStyle/>
          <a:p>
            <a:r>
              <a:rPr lang="en-US" dirty="0"/>
              <a:t>Cooking, drying, and storage processes can degrade OFSP vitamin A content to various degrees.</a:t>
            </a:r>
          </a:p>
          <a:p>
            <a:r>
              <a:rPr lang="en-US" dirty="0"/>
              <a:t>Cooking methods compared:</a:t>
            </a:r>
          </a:p>
          <a:p>
            <a:pPr lvl="1"/>
            <a:r>
              <a:rPr lang="en-US" dirty="0"/>
              <a:t>Boiling, frying, steaming, roasting saved more than 75% of vitamin A, while baking and microwaving destroyed more beta-carotene</a:t>
            </a:r>
          </a:p>
          <a:p>
            <a:pPr lvl="1"/>
            <a:r>
              <a:rPr lang="en-US" dirty="0"/>
              <a:t>Boiling whole root with peel on retains the most vitamins</a:t>
            </a:r>
          </a:p>
          <a:p>
            <a:pPr lvl="1"/>
            <a:r>
              <a:rPr lang="en-US" dirty="0"/>
              <a:t>Boiling small pieces causes great nutrient loss</a:t>
            </a:r>
          </a:p>
          <a:p>
            <a:r>
              <a:rPr lang="en-US" dirty="0"/>
              <a:t>Drying: In dried chips thickness of slices can increase or decrease vitamin loss.</a:t>
            </a:r>
          </a:p>
          <a:p>
            <a:r>
              <a:rPr lang="en-US" dirty="0"/>
              <a:t>Storage can result in extremely high loss of vitamin A.  This can be mitigated by lowering temperatures and shorter storage periods.</a:t>
            </a:r>
          </a:p>
        </p:txBody>
      </p:sp>
      <p:sp>
        <p:nvSpPr>
          <p:cNvPr id="3" name="Slide Number Placeholder 2">
            <a:extLst>
              <a:ext uri="{FF2B5EF4-FFF2-40B4-BE49-F238E27FC236}">
                <a16:creationId xmlns="" xmlns:a16="http://schemas.microsoft.com/office/drawing/2014/main" id="{C081D63A-EB30-41EC-BC7E-5DE860AB1C59}"/>
              </a:ext>
            </a:extLst>
          </p:cNvPr>
          <p:cNvSpPr>
            <a:spLocks noGrp="1"/>
          </p:cNvSpPr>
          <p:nvPr>
            <p:ph type="sldNum" sz="quarter" idx="10"/>
          </p:nvPr>
        </p:nvSpPr>
        <p:spPr/>
        <p:txBody>
          <a:bodyPr/>
          <a:lstStyle/>
          <a:p>
            <a:fld id="{F8E5FEAE-2393-4031-B909-DB31E3BE2612}" type="slidenum">
              <a:rPr lang="en-US" smtClean="0"/>
              <a:t>59</a:t>
            </a:fld>
            <a:endParaRPr lang="en-US" dirty="0"/>
          </a:p>
        </p:txBody>
      </p:sp>
      <p:sp>
        <p:nvSpPr>
          <p:cNvPr id="4" name="Title 3">
            <a:extLst>
              <a:ext uri="{FF2B5EF4-FFF2-40B4-BE49-F238E27FC236}">
                <a16:creationId xmlns="" xmlns:a16="http://schemas.microsoft.com/office/drawing/2014/main" id="{7195D6BF-DBB9-4E18-9BDA-2E32D650959B}"/>
              </a:ext>
            </a:extLst>
          </p:cNvPr>
          <p:cNvSpPr>
            <a:spLocks noGrp="1"/>
          </p:cNvSpPr>
          <p:nvPr>
            <p:ph type="title"/>
          </p:nvPr>
        </p:nvSpPr>
        <p:spPr/>
        <p:txBody>
          <a:bodyPr/>
          <a:lstStyle/>
          <a:p>
            <a:r>
              <a:rPr lang="en-US" dirty="0"/>
              <a:t>Preserving Vitamin A in Sweetpotato</a:t>
            </a:r>
          </a:p>
        </p:txBody>
      </p:sp>
    </p:spTree>
    <p:extLst>
      <p:ext uri="{BB962C8B-B14F-4D97-AF65-F5344CB8AC3E}">
        <p14:creationId xmlns:p14="http://schemas.microsoft.com/office/powerpoint/2010/main" val="3032737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E8E39046-05DD-42FF-B8A5-3ED824934261}"/>
              </a:ext>
            </a:extLst>
          </p:cNvPr>
          <p:cNvSpPr>
            <a:spLocks noGrp="1"/>
          </p:cNvSpPr>
          <p:nvPr>
            <p:ph type="title"/>
          </p:nvPr>
        </p:nvSpPr>
        <p:spPr/>
        <p:txBody>
          <a:bodyPr/>
          <a:lstStyle/>
          <a:p>
            <a:r>
              <a:rPr lang="en-US" dirty="0"/>
              <a:t>Welcome</a:t>
            </a:r>
          </a:p>
        </p:txBody>
      </p:sp>
      <p:sp>
        <p:nvSpPr>
          <p:cNvPr id="8" name="Slide Number Placeholder 7">
            <a:extLst>
              <a:ext uri="{FF2B5EF4-FFF2-40B4-BE49-F238E27FC236}">
                <a16:creationId xmlns="" xmlns:a16="http://schemas.microsoft.com/office/drawing/2014/main" id="{11E75A34-43AC-4FEC-8050-35F09F84C6AD}"/>
              </a:ext>
            </a:extLst>
          </p:cNvPr>
          <p:cNvSpPr>
            <a:spLocks noGrp="1"/>
          </p:cNvSpPr>
          <p:nvPr>
            <p:ph type="sldNum" sz="quarter" idx="12"/>
          </p:nvPr>
        </p:nvSpPr>
        <p:spPr/>
        <p:txBody>
          <a:bodyPr/>
          <a:lstStyle/>
          <a:p>
            <a:fld id="{F8E5FEAE-2393-4031-B909-DB31E3BE2612}" type="slidenum">
              <a:rPr lang="en-US" smtClean="0"/>
              <a:pPr/>
              <a:t>6</a:t>
            </a:fld>
            <a:endParaRPr lang="en-US" dirty="0"/>
          </a:p>
        </p:txBody>
      </p:sp>
      <p:sp>
        <p:nvSpPr>
          <p:cNvPr id="2" name="Content Placeholder 1">
            <a:extLst>
              <a:ext uri="{FF2B5EF4-FFF2-40B4-BE49-F238E27FC236}">
                <a16:creationId xmlns="" xmlns:a16="http://schemas.microsoft.com/office/drawing/2014/main" id="{076546F1-4EC4-410A-B850-89F110A79FC7}"/>
              </a:ext>
            </a:extLst>
          </p:cNvPr>
          <p:cNvSpPr>
            <a:spLocks noGrp="1"/>
          </p:cNvSpPr>
          <p:nvPr>
            <p:ph type="body" sz="quarter" idx="13"/>
          </p:nvPr>
        </p:nvSpPr>
        <p:spPr/>
        <p:txBody>
          <a:bodyPr/>
          <a:lstStyle/>
          <a:p>
            <a:pPr marL="0" indent="0">
              <a:buNone/>
            </a:pPr>
            <a:r>
              <a:rPr lang="en-US" dirty="0"/>
              <a:t>During this session, we will discuss </a:t>
            </a:r>
            <a:r>
              <a:rPr lang="en-GB" dirty="0"/>
              <a:t>nutrition and explore what we mean by good nutrition, why it is important and the different ways we can be malnourished</a:t>
            </a:r>
            <a:r>
              <a:rPr lang="en-US" dirty="0"/>
              <a:t>. We will also focus on nutritional benefits of sweetpotato.</a:t>
            </a:r>
          </a:p>
        </p:txBody>
      </p:sp>
      <p:pic>
        <p:nvPicPr>
          <p:cNvPr id="9" name="image45.jpeg">
            <a:extLst>
              <a:ext uri="{FF2B5EF4-FFF2-40B4-BE49-F238E27FC236}">
                <a16:creationId xmlns="" xmlns:a16="http://schemas.microsoft.com/office/drawing/2014/main" id="{8FE9A70F-4746-479B-871E-4752889D9036}"/>
              </a:ext>
            </a:extLst>
          </p:cNvPr>
          <p:cNvPicPr>
            <a:picLocks noGrp="1"/>
          </p:cNvPicPr>
          <p:nvPr>
            <p:ph type="pic" idx="1"/>
          </p:nvPr>
        </p:nvPicPr>
        <p:blipFill rotWithShape="1">
          <a:blip r:embed="rId3" cstate="print">
            <a:extLst>
              <a:ext uri="{28A0092B-C50C-407E-A947-70E740481C1C}">
                <a14:useLocalDpi xmlns:a14="http://schemas.microsoft.com/office/drawing/2010/main" val="0"/>
              </a:ext>
            </a:extLst>
          </a:blip>
          <a:srcRect t="5306" b="14050"/>
          <a:stretch/>
        </p:blipFill>
        <p:spPr>
          <a:xfrm>
            <a:off x="0" y="0"/>
            <a:ext cx="9144000" cy="3878263"/>
          </a:xfrm>
          <a:prstGeom prst="rect">
            <a:avLst/>
          </a:prstGeom>
        </p:spPr>
      </p:pic>
    </p:spTree>
    <p:extLst>
      <p:ext uri="{BB962C8B-B14F-4D97-AF65-F5344CB8AC3E}">
        <p14:creationId xmlns:p14="http://schemas.microsoft.com/office/powerpoint/2010/main" val="33738816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1C266F42-1667-4598-87AB-A4F499030247}"/>
              </a:ext>
            </a:extLst>
          </p:cNvPr>
          <p:cNvSpPr>
            <a:spLocks noGrp="1"/>
          </p:cNvSpPr>
          <p:nvPr>
            <p:ph idx="1"/>
          </p:nvPr>
        </p:nvSpPr>
        <p:spPr/>
        <p:txBody>
          <a:bodyPr/>
          <a:lstStyle/>
          <a:p>
            <a:pPr marL="514350" indent="-514350">
              <a:buFont typeface="+mj-lt"/>
              <a:buAutoNum type="arabicPeriod"/>
            </a:pPr>
            <a:r>
              <a:rPr lang="en-GB" dirty="0"/>
              <a:t>Besides vitamin A, what other nutrients does OFSP contain?</a:t>
            </a:r>
          </a:p>
          <a:p>
            <a:pPr marL="514350" indent="-514350">
              <a:buFont typeface="+mj-lt"/>
              <a:buAutoNum type="arabicPeriod"/>
            </a:pPr>
            <a:r>
              <a:rPr lang="en-GB" dirty="0"/>
              <a:t>What cooking method retains the most vitamins?</a:t>
            </a:r>
          </a:p>
        </p:txBody>
      </p:sp>
      <p:sp>
        <p:nvSpPr>
          <p:cNvPr id="3" name="Slide Number Placeholder 2">
            <a:extLst>
              <a:ext uri="{FF2B5EF4-FFF2-40B4-BE49-F238E27FC236}">
                <a16:creationId xmlns="" xmlns:a16="http://schemas.microsoft.com/office/drawing/2014/main" id="{0A422AAA-D77E-4A15-8104-B0ABA33DB9F9}"/>
              </a:ext>
            </a:extLst>
          </p:cNvPr>
          <p:cNvSpPr>
            <a:spLocks noGrp="1"/>
          </p:cNvSpPr>
          <p:nvPr>
            <p:ph type="sldNum" sz="quarter" idx="11"/>
          </p:nvPr>
        </p:nvSpPr>
        <p:spPr/>
        <p:txBody>
          <a:bodyPr/>
          <a:lstStyle/>
          <a:p>
            <a:fld id="{F8E5FEAE-2393-4031-B909-DB31E3BE2612}" type="slidenum">
              <a:rPr lang="en-US" smtClean="0"/>
              <a:pPr/>
              <a:t>60</a:t>
            </a:fld>
            <a:endParaRPr lang="en-US" dirty="0"/>
          </a:p>
        </p:txBody>
      </p:sp>
    </p:spTree>
    <p:extLst>
      <p:ext uri="{BB962C8B-B14F-4D97-AF65-F5344CB8AC3E}">
        <p14:creationId xmlns:p14="http://schemas.microsoft.com/office/powerpoint/2010/main" val="21954894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6EAB7F03-5E71-4B0E-ABDC-7AD4D8C3421B}"/>
              </a:ext>
            </a:extLst>
          </p:cNvPr>
          <p:cNvSpPr>
            <a:spLocks noGrp="1"/>
          </p:cNvSpPr>
          <p:nvPr>
            <p:ph idx="1"/>
          </p:nvPr>
        </p:nvSpPr>
        <p:spPr/>
        <p:txBody>
          <a:bodyPr/>
          <a:lstStyle/>
          <a:p>
            <a:pPr lvl="0"/>
            <a:r>
              <a:rPr lang="en-US" dirty="0"/>
              <a:t>Orange fleshed sweetpotato is a rich source of vitamin A</a:t>
            </a:r>
          </a:p>
          <a:p>
            <a:pPr lvl="0"/>
            <a:r>
              <a:rPr lang="en-US" dirty="0"/>
              <a:t>Other sources of vitamin A include dark orange or green vegetables or fruits, liver, milk, egg yolks, fish.</a:t>
            </a:r>
          </a:p>
          <a:p>
            <a:pPr lvl="0"/>
            <a:r>
              <a:rPr lang="en-US" dirty="0"/>
              <a:t>Vitamin A deficient children are at risk of night blindness, a weakened immune system and body development disorders.</a:t>
            </a:r>
          </a:p>
          <a:p>
            <a:pPr lvl="0"/>
            <a:r>
              <a:rPr lang="en-US" dirty="0"/>
              <a:t>Some nutrients such as beta-carotene can be reduced during cooking, drying or storage processes.</a:t>
            </a:r>
          </a:p>
          <a:p>
            <a:pPr lvl="0"/>
            <a:r>
              <a:rPr lang="en-US" dirty="0"/>
              <a:t>Sweetpotato leaves contain high levels of vitamins A, B and C, calcium, antioxidants and protein.</a:t>
            </a:r>
          </a:p>
          <a:p>
            <a:endParaRPr lang="en-US" dirty="0"/>
          </a:p>
        </p:txBody>
      </p:sp>
      <p:sp>
        <p:nvSpPr>
          <p:cNvPr id="3" name="Slide Number Placeholder 2">
            <a:extLst>
              <a:ext uri="{FF2B5EF4-FFF2-40B4-BE49-F238E27FC236}">
                <a16:creationId xmlns="" xmlns:a16="http://schemas.microsoft.com/office/drawing/2014/main" id="{9D185294-FBC7-418D-928A-AEE2389E46FF}"/>
              </a:ext>
            </a:extLst>
          </p:cNvPr>
          <p:cNvSpPr>
            <a:spLocks noGrp="1"/>
          </p:cNvSpPr>
          <p:nvPr>
            <p:ph type="sldNum" sz="quarter" idx="10"/>
          </p:nvPr>
        </p:nvSpPr>
        <p:spPr/>
        <p:txBody>
          <a:bodyPr/>
          <a:lstStyle/>
          <a:p>
            <a:fld id="{F8E5FEAE-2393-4031-B909-DB31E3BE2612}" type="slidenum">
              <a:rPr lang="en-US" smtClean="0"/>
              <a:t>61</a:t>
            </a:fld>
            <a:endParaRPr lang="en-US" dirty="0"/>
          </a:p>
        </p:txBody>
      </p:sp>
      <p:sp>
        <p:nvSpPr>
          <p:cNvPr id="4" name="Title 3">
            <a:extLst>
              <a:ext uri="{FF2B5EF4-FFF2-40B4-BE49-F238E27FC236}">
                <a16:creationId xmlns="" xmlns:a16="http://schemas.microsoft.com/office/drawing/2014/main" id="{6944C492-760E-475A-97EB-01720E97D66B}"/>
              </a:ext>
            </a:extLst>
          </p:cNvPr>
          <p:cNvSpPr>
            <a:spLocks noGrp="1"/>
          </p:cNvSpPr>
          <p:nvPr>
            <p:ph type="title"/>
          </p:nvPr>
        </p:nvSpPr>
        <p:spPr/>
        <p:txBody>
          <a:bodyPr/>
          <a:lstStyle/>
          <a:p>
            <a:r>
              <a:rPr lang="en-US" dirty="0"/>
              <a:t>Key Points</a:t>
            </a:r>
          </a:p>
        </p:txBody>
      </p:sp>
    </p:spTree>
    <p:extLst>
      <p:ext uri="{BB962C8B-B14F-4D97-AF65-F5344CB8AC3E}">
        <p14:creationId xmlns:p14="http://schemas.microsoft.com/office/powerpoint/2010/main" val="35472594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 xmlns:a16="http://schemas.microsoft.com/office/drawing/2014/main" id="{0CDB344E-BFA8-4053-AECB-284FDA1F724C}"/>
              </a:ext>
            </a:extLst>
          </p:cNvPr>
          <p:cNvSpPr>
            <a:spLocks noGrp="1"/>
          </p:cNvSpPr>
          <p:nvPr>
            <p:ph type="sldNum" sz="quarter" idx="11"/>
          </p:nvPr>
        </p:nvSpPr>
        <p:spPr/>
        <p:txBody>
          <a:bodyPr/>
          <a:lstStyle/>
          <a:p>
            <a:fld id="{F8E5FEAE-2393-4031-B909-DB31E3BE2612}" type="slidenum">
              <a:rPr lang="en-US" smtClean="0"/>
              <a:pPr/>
              <a:t>62</a:t>
            </a:fld>
            <a:endParaRPr lang="en-US" dirty="0"/>
          </a:p>
        </p:txBody>
      </p:sp>
      <p:sp>
        <p:nvSpPr>
          <p:cNvPr id="2" name="Title 1">
            <a:extLst>
              <a:ext uri="{FF2B5EF4-FFF2-40B4-BE49-F238E27FC236}">
                <a16:creationId xmlns="" xmlns:a16="http://schemas.microsoft.com/office/drawing/2014/main" id="{8AF9F9F0-3CEB-4275-B1EC-0B09633CE00E}"/>
              </a:ext>
            </a:extLst>
          </p:cNvPr>
          <p:cNvSpPr>
            <a:spLocks noGrp="1"/>
          </p:cNvSpPr>
          <p:nvPr>
            <p:ph type="title"/>
          </p:nvPr>
        </p:nvSpPr>
        <p:spPr/>
        <p:txBody>
          <a:bodyPr/>
          <a:lstStyle/>
          <a:p>
            <a:r>
              <a:rPr lang="en-US" dirty="0"/>
              <a:t>Nutrition Interventions</a:t>
            </a:r>
          </a:p>
        </p:txBody>
      </p:sp>
      <p:sp>
        <p:nvSpPr>
          <p:cNvPr id="4" name="Subtitle 3">
            <a:extLst>
              <a:ext uri="{FF2B5EF4-FFF2-40B4-BE49-F238E27FC236}">
                <a16:creationId xmlns="" xmlns:a16="http://schemas.microsoft.com/office/drawing/2014/main" id="{DE10DD0D-7A56-4CD3-9189-0F2AB28712DB}"/>
              </a:ext>
            </a:extLst>
          </p:cNvPr>
          <p:cNvSpPr>
            <a:spLocks noGrp="1"/>
          </p:cNvSpPr>
          <p:nvPr>
            <p:ph type="subTitle" idx="1"/>
          </p:nvPr>
        </p:nvSpPr>
        <p:spPr/>
        <p:txBody>
          <a:bodyPr/>
          <a:lstStyle/>
          <a:p>
            <a:r>
              <a:rPr lang="en-US" dirty="0"/>
              <a:t>Unit 6</a:t>
            </a:r>
          </a:p>
          <a:p>
            <a:endParaRPr lang="en-US" dirty="0"/>
          </a:p>
        </p:txBody>
      </p:sp>
    </p:spTree>
    <p:extLst>
      <p:ext uri="{BB962C8B-B14F-4D97-AF65-F5344CB8AC3E}">
        <p14:creationId xmlns:p14="http://schemas.microsoft.com/office/powerpoint/2010/main" val="29086380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lvl="0"/>
            <a:r>
              <a:rPr lang="en-US" dirty="0"/>
              <a:t>Explain the difference between nutrition-sensitive and nutrition-specific interventions.</a:t>
            </a:r>
          </a:p>
          <a:p>
            <a:pPr lvl="0"/>
            <a:r>
              <a:rPr lang="en-US" dirty="0"/>
              <a:t>Describe the different but often interrelating ways in which a nutrition-sensitive agricultural intervention may be impacting on nutrition at individual, household and community levels.</a:t>
            </a:r>
          </a:p>
          <a:p>
            <a:pPr lvl="0"/>
            <a:r>
              <a:rPr lang="en-US" dirty="0"/>
              <a:t>Analyse your existing agricultural projects to determine if they could be enhanced to make them more nutrition-sensitive or improved through the addition of nutrition-specific interventions.</a:t>
            </a:r>
          </a:p>
          <a:p>
            <a:pPr lvl="0"/>
            <a:endParaRPr lang="en-GB" dirty="0"/>
          </a:p>
        </p:txBody>
      </p:sp>
      <p:sp>
        <p:nvSpPr>
          <p:cNvPr id="7" name="Text Placeholder 6"/>
          <p:cNvSpPr>
            <a:spLocks noGrp="1"/>
          </p:cNvSpPr>
          <p:nvPr>
            <p:ph type="body" sz="quarter" idx="10"/>
          </p:nvPr>
        </p:nvSpPr>
        <p:spPr/>
        <p:txBody>
          <a:bodyPr/>
          <a:lstStyle/>
          <a:p>
            <a:r>
              <a:rPr lang="en-GB" dirty="0"/>
              <a:t>By the end of this unit, you should be able to:</a:t>
            </a:r>
          </a:p>
        </p:txBody>
      </p:sp>
      <p:sp>
        <p:nvSpPr>
          <p:cNvPr id="3" name="Slide Number Placeholder 2"/>
          <p:cNvSpPr>
            <a:spLocks noGrp="1"/>
          </p:cNvSpPr>
          <p:nvPr>
            <p:ph type="sldNum" sz="quarter" idx="11"/>
          </p:nvPr>
        </p:nvSpPr>
        <p:spPr/>
        <p:txBody>
          <a:bodyPr/>
          <a:lstStyle/>
          <a:p>
            <a:fld id="{F8E5FEAE-2393-4031-B909-DB31E3BE2612}" type="slidenum">
              <a:rPr lang="en-US" smtClean="0"/>
              <a:t>63</a:t>
            </a:fld>
            <a:endParaRPr lang="en-US" dirty="0"/>
          </a:p>
        </p:txBody>
      </p:sp>
      <p:sp>
        <p:nvSpPr>
          <p:cNvPr id="4" name="Title 3"/>
          <p:cNvSpPr>
            <a:spLocks noGrp="1"/>
          </p:cNvSpPr>
          <p:nvPr>
            <p:ph type="title"/>
          </p:nvPr>
        </p:nvSpPr>
        <p:spPr/>
        <p:txBody>
          <a:bodyPr/>
          <a:lstStyle/>
          <a:p>
            <a:r>
              <a:rPr lang="en-GB" dirty="0"/>
              <a:t>Objectives</a:t>
            </a:r>
          </a:p>
        </p:txBody>
      </p:sp>
    </p:spTree>
    <p:extLst>
      <p:ext uri="{BB962C8B-B14F-4D97-AF65-F5344CB8AC3E}">
        <p14:creationId xmlns:p14="http://schemas.microsoft.com/office/powerpoint/2010/main" val="15246471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1642BB80-55FE-43EA-B732-DF4750488C4D}"/>
              </a:ext>
            </a:extLst>
          </p:cNvPr>
          <p:cNvSpPr>
            <a:spLocks noGrp="1"/>
          </p:cNvSpPr>
          <p:nvPr>
            <p:ph idx="1"/>
          </p:nvPr>
        </p:nvSpPr>
        <p:spPr/>
        <p:txBody>
          <a:bodyPr/>
          <a:lstStyle/>
          <a:p>
            <a:r>
              <a:rPr lang="en-US" dirty="0"/>
              <a:t>Directly address causes of undernutrition:</a:t>
            </a:r>
          </a:p>
          <a:p>
            <a:pPr lvl="1"/>
            <a:r>
              <a:rPr lang="en-US" dirty="0"/>
              <a:t>Dietary intake</a:t>
            </a:r>
          </a:p>
          <a:p>
            <a:pPr lvl="1"/>
            <a:r>
              <a:rPr lang="en-US" dirty="0"/>
              <a:t>Disease or poor health state</a:t>
            </a:r>
          </a:p>
          <a:p>
            <a:r>
              <a:rPr lang="en-US" dirty="0"/>
              <a:t>Focus on:</a:t>
            </a:r>
          </a:p>
          <a:p>
            <a:pPr lvl="1"/>
            <a:r>
              <a:rPr lang="en-US" dirty="0"/>
              <a:t>Increasing intake of specific nutrients</a:t>
            </a:r>
          </a:p>
          <a:p>
            <a:pPr lvl="1"/>
            <a:r>
              <a:rPr lang="en-US" dirty="0"/>
              <a:t>Adding micronutrient supplements for people whose diets are heavy on starch-only foods</a:t>
            </a:r>
          </a:p>
          <a:p>
            <a:pPr lvl="1"/>
            <a:r>
              <a:rPr lang="en-US" dirty="0"/>
              <a:t>Treating/preventing diseases that impact nutrient absorption </a:t>
            </a:r>
          </a:p>
          <a:p>
            <a:r>
              <a:rPr lang="en-US" dirty="0"/>
              <a:t>Examples of nutrition-specific interventions:</a:t>
            </a:r>
          </a:p>
          <a:p>
            <a:pPr lvl="1"/>
            <a:r>
              <a:rPr lang="en-US" dirty="0"/>
              <a:t>Vitamin A supplementation, oral rehydration to help diarrhea, staple food fortification</a:t>
            </a:r>
          </a:p>
          <a:p>
            <a:pPr lvl="1"/>
            <a:r>
              <a:rPr lang="en-US" dirty="0"/>
              <a:t>Pro-breastfeeding programs</a:t>
            </a:r>
          </a:p>
        </p:txBody>
      </p:sp>
      <p:sp>
        <p:nvSpPr>
          <p:cNvPr id="3" name="Slide Number Placeholder 2">
            <a:extLst>
              <a:ext uri="{FF2B5EF4-FFF2-40B4-BE49-F238E27FC236}">
                <a16:creationId xmlns="" xmlns:a16="http://schemas.microsoft.com/office/drawing/2014/main" id="{DA5C556A-C643-4B89-99D5-046E1BA542E3}"/>
              </a:ext>
            </a:extLst>
          </p:cNvPr>
          <p:cNvSpPr>
            <a:spLocks noGrp="1"/>
          </p:cNvSpPr>
          <p:nvPr>
            <p:ph type="sldNum" sz="quarter" idx="10"/>
          </p:nvPr>
        </p:nvSpPr>
        <p:spPr/>
        <p:txBody>
          <a:bodyPr/>
          <a:lstStyle/>
          <a:p>
            <a:fld id="{F8E5FEAE-2393-4031-B909-DB31E3BE2612}" type="slidenum">
              <a:rPr lang="en-US" smtClean="0"/>
              <a:t>64</a:t>
            </a:fld>
            <a:endParaRPr lang="en-US" dirty="0"/>
          </a:p>
        </p:txBody>
      </p:sp>
      <p:sp>
        <p:nvSpPr>
          <p:cNvPr id="4" name="Title 3">
            <a:extLst>
              <a:ext uri="{FF2B5EF4-FFF2-40B4-BE49-F238E27FC236}">
                <a16:creationId xmlns="" xmlns:a16="http://schemas.microsoft.com/office/drawing/2014/main" id="{2EBF295E-F0A1-4E7F-8BD1-FCBE2E14E1EB}"/>
              </a:ext>
            </a:extLst>
          </p:cNvPr>
          <p:cNvSpPr>
            <a:spLocks noGrp="1"/>
          </p:cNvSpPr>
          <p:nvPr>
            <p:ph type="title"/>
          </p:nvPr>
        </p:nvSpPr>
        <p:spPr/>
        <p:txBody>
          <a:bodyPr/>
          <a:lstStyle/>
          <a:p>
            <a:r>
              <a:rPr lang="en-US" dirty="0"/>
              <a:t>Nutrition-Specific Interventions</a:t>
            </a:r>
          </a:p>
        </p:txBody>
      </p:sp>
    </p:spTree>
    <p:extLst>
      <p:ext uri="{BB962C8B-B14F-4D97-AF65-F5344CB8AC3E}">
        <p14:creationId xmlns:p14="http://schemas.microsoft.com/office/powerpoint/2010/main" val="8868959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75F6681F-C1B1-4496-B238-DA64FAEE5F11}"/>
              </a:ext>
            </a:extLst>
          </p:cNvPr>
          <p:cNvSpPr>
            <a:spLocks noGrp="1"/>
          </p:cNvSpPr>
          <p:nvPr>
            <p:ph idx="1"/>
          </p:nvPr>
        </p:nvSpPr>
        <p:spPr/>
        <p:txBody>
          <a:bodyPr/>
          <a:lstStyle/>
          <a:p>
            <a:r>
              <a:rPr lang="en-US" dirty="0"/>
              <a:t>Nutrition-sensitive interventions, by contrast, address underlying causes and fix long-term problems.</a:t>
            </a:r>
          </a:p>
          <a:p>
            <a:r>
              <a:rPr lang="en-US" dirty="0"/>
              <a:t>It is important to provide vitamin A supplements to under-nourished people, but equally important to find out why this became necessary and address root issues.</a:t>
            </a:r>
          </a:p>
          <a:p>
            <a:r>
              <a:rPr lang="en-US" dirty="0"/>
              <a:t>Examples of nutrition-sensitive interventions:</a:t>
            </a:r>
          </a:p>
          <a:p>
            <a:pPr lvl="1"/>
            <a:r>
              <a:rPr lang="en-US" dirty="0"/>
              <a:t>Agricultural interventions: Ensuring production of a variety of nutritious, affordable, culturally appropriate and safe foods</a:t>
            </a:r>
          </a:p>
          <a:p>
            <a:pPr lvl="1"/>
            <a:r>
              <a:rPr lang="en-US" dirty="0"/>
              <a:t>Crop biofortification: scientific and agricultural</a:t>
            </a:r>
          </a:p>
          <a:p>
            <a:pPr lvl="1"/>
            <a:r>
              <a:rPr lang="en-US" dirty="0"/>
              <a:t>School feeding programmes</a:t>
            </a:r>
          </a:p>
          <a:p>
            <a:pPr lvl="1"/>
            <a:r>
              <a:rPr lang="en-US" dirty="0"/>
              <a:t>Initiatives to increase gender equity</a:t>
            </a:r>
          </a:p>
        </p:txBody>
      </p:sp>
      <p:sp>
        <p:nvSpPr>
          <p:cNvPr id="3" name="Slide Number Placeholder 2">
            <a:extLst>
              <a:ext uri="{FF2B5EF4-FFF2-40B4-BE49-F238E27FC236}">
                <a16:creationId xmlns="" xmlns:a16="http://schemas.microsoft.com/office/drawing/2014/main" id="{B56FFEE9-1CF5-49E6-82DB-D13687E5C4B9}"/>
              </a:ext>
            </a:extLst>
          </p:cNvPr>
          <p:cNvSpPr>
            <a:spLocks noGrp="1"/>
          </p:cNvSpPr>
          <p:nvPr>
            <p:ph type="sldNum" sz="quarter" idx="10"/>
          </p:nvPr>
        </p:nvSpPr>
        <p:spPr/>
        <p:txBody>
          <a:bodyPr/>
          <a:lstStyle/>
          <a:p>
            <a:fld id="{F8E5FEAE-2393-4031-B909-DB31E3BE2612}" type="slidenum">
              <a:rPr lang="en-US" smtClean="0"/>
              <a:pPr/>
              <a:t>65</a:t>
            </a:fld>
            <a:endParaRPr lang="en-US" dirty="0"/>
          </a:p>
        </p:txBody>
      </p:sp>
      <p:sp>
        <p:nvSpPr>
          <p:cNvPr id="4" name="Title 3">
            <a:extLst>
              <a:ext uri="{FF2B5EF4-FFF2-40B4-BE49-F238E27FC236}">
                <a16:creationId xmlns="" xmlns:a16="http://schemas.microsoft.com/office/drawing/2014/main" id="{D1F9E5F3-7F2B-4EA1-9134-52DF6D6DFAAF}"/>
              </a:ext>
            </a:extLst>
          </p:cNvPr>
          <p:cNvSpPr>
            <a:spLocks noGrp="1"/>
          </p:cNvSpPr>
          <p:nvPr>
            <p:ph type="title"/>
          </p:nvPr>
        </p:nvSpPr>
        <p:spPr/>
        <p:txBody>
          <a:bodyPr/>
          <a:lstStyle/>
          <a:p>
            <a:r>
              <a:rPr lang="en-US" dirty="0"/>
              <a:t>Nutrition-Sensitive Interventions</a:t>
            </a:r>
          </a:p>
        </p:txBody>
      </p:sp>
    </p:spTree>
    <p:extLst>
      <p:ext uri="{BB962C8B-B14F-4D97-AF65-F5344CB8AC3E}">
        <p14:creationId xmlns:p14="http://schemas.microsoft.com/office/powerpoint/2010/main" val="29282488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BAF0EEA1-5441-42D9-B8AE-6153A3531FA4}"/>
              </a:ext>
            </a:extLst>
          </p:cNvPr>
          <p:cNvSpPr>
            <a:spLocks noGrp="1"/>
          </p:cNvSpPr>
          <p:nvPr>
            <p:ph idx="1"/>
          </p:nvPr>
        </p:nvSpPr>
        <p:spPr/>
        <p:txBody>
          <a:bodyPr/>
          <a:lstStyle/>
          <a:p>
            <a:r>
              <a:rPr lang="en-US" dirty="0"/>
              <a:t>Goal: Increase the ability of the agricultural sector to support human health through nutrition.</a:t>
            </a:r>
          </a:p>
          <a:p>
            <a:r>
              <a:rPr lang="en-US" dirty="0"/>
              <a:t>Pathways to using agriculture system to improve nutrition:</a:t>
            </a:r>
          </a:p>
          <a:p>
            <a:pPr lvl="1"/>
            <a:r>
              <a:rPr lang="en-US" dirty="0"/>
              <a:t>Increasing food access by increasing smallholder production</a:t>
            </a:r>
          </a:p>
          <a:p>
            <a:pPr lvl="1"/>
            <a:r>
              <a:rPr lang="en-US" dirty="0"/>
              <a:t>Reducing food prices by increased supply</a:t>
            </a:r>
          </a:p>
          <a:p>
            <a:pPr lvl="1"/>
            <a:r>
              <a:rPr lang="en-US" dirty="0"/>
              <a:t>Developing and planting higher-nutrient varietals of crops</a:t>
            </a:r>
          </a:p>
          <a:p>
            <a:pPr lvl="1"/>
            <a:r>
              <a:rPr lang="en-US" dirty="0"/>
              <a:t>Effective natural resource management, especially water</a:t>
            </a:r>
          </a:p>
          <a:p>
            <a:pPr lvl="1"/>
            <a:r>
              <a:rPr lang="en-US" dirty="0"/>
              <a:t>Empowerment and social status of women</a:t>
            </a:r>
          </a:p>
          <a:p>
            <a:r>
              <a:rPr lang="en-US" dirty="0"/>
              <a:t>Most OFSP programs are nutrition-sensitive, using the above pathways to increase food access, reduce prices, create and distribute more nutrient dense foods</a:t>
            </a:r>
          </a:p>
        </p:txBody>
      </p:sp>
      <p:sp>
        <p:nvSpPr>
          <p:cNvPr id="3" name="Slide Number Placeholder 2">
            <a:extLst>
              <a:ext uri="{FF2B5EF4-FFF2-40B4-BE49-F238E27FC236}">
                <a16:creationId xmlns="" xmlns:a16="http://schemas.microsoft.com/office/drawing/2014/main" id="{12804517-BA23-4CFA-ABF5-9AD221B71186}"/>
              </a:ext>
            </a:extLst>
          </p:cNvPr>
          <p:cNvSpPr>
            <a:spLocks noGrp="1"/>
          </p:cNvSpPr>
          <p:nvPr>
            <p:ph type="sldNum" sz="quarter" idx="10"/>
          </p:nvPr>
        </p:nvSpPr>
        <p:spPr/>
        <p:txBody>
          <a:bodyPr/>
          <a:lstStyle/>
          <a:p>
            <a:fld id="{F8E5FEAE-2393-4031-B909-DB31E3BE2612}" type="slidenum">
              <a:rPr lang="en-US" smtClean="0"/>
              <a:pPr/>
              <a:t>66</a:t>
            </a:fld>
            <a:endParaRPr lang="en-US" dirty="0"/>
          </a:p>
        </p:txBody>
      </p:sp>
      <p:sp>
        <p:nvSpPr>
          <p:cNvPr id="4" name="Title 3">
            <a:extLst>
              <a:ext uri="{FF2B5EF4-FFF2-40B4-BE49-F238E27FC236}">
                <a16:creationId xmlns="" xmlns:a16="http://schemas.microsoft.com/office/drawing/2014/main" id="{3953AF20-D069-46E5-8B2B-1D7D95D80537}"/>
              </a:ext>
            </a:extLst>
          </p:cNvPr>
          <p:cNvSpPr>
            <a:spLocks noGrp="1"/>
          </p:cNvSpPr>
          <p:nvPr>
            <p:ph type="title"/>
          </p:nvPr>
        </p:nvSpPr>
        <p:spPr/>
        <p:txBody>
          <a:bodyPr/>
          <a:lstStyle/>
          <a:p>
            <a:r>
              <a:rPr lang="en-US" dirty="0"/>
              <a:t>Agricultural Interventions</a:t>
            </a:r>
          </a:p>
        </p:txBody>
      </p:sp>
    </p:spTree>
    <p:extLst>
      <p:ext uri="{BB962C8B-B14F-4D97-AF65-F5344CB8AC3E}">
        <p14:creationId xmlns:p14="http://schemas.microsoft.com/office/powerpoint/2010/main" val="21430104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15EDC5EC-DA91-43D7-B86F-F8704E17BD68}"/>
              </a:ext>
            </a:extLst>
          </p:cNvPr>
          <p:cNvSpPr>
            <a:spLocks noGrp="1"/>
          </p:cNvSpPr>
          <p:nvPr>
            <p:ph idx="1"/>
          </p:nvPr>
        </p:nvSpPr>
        <p:spPr/>
        <p:txBody>
          <a:bodyPr/>
          <a:lstStyle/>
          <a:p>
            <a:r>
              <a:rPr lang="en-US" dirty="0"/>
              <a:t>The enabling environment impacts the agricultural pathways to better nutrition:</a:t>
            </a:r>
          </a:p>
          <a:p>
            <a:pPr lvl="1"/>
            <a:r>
              <a:rPr lang="en-US" dirty="0"/>
              <a:t>Natural resources</a:t>
            </a:r>
          </a:p>
          <a:p>
            <a:pPr lvl="1"/>
            <a:r>
              <a:rPr lang="en-US" dirty="0"/>
              <a:t>Market environments</a:t>
            </a:r>
          </a:p>
          <a:p>
            <a:pPr lvl="1"/>
            <a:r>
              <a:rPr lang="en-US" dirty="0"/>
              <a:t>Nutrition education in the population</a:t>
            </a:r>
          </a:p>
          <a:p>
            <a:pPr lvl="1"/>
            <a:r>
              <a:rPr lang="en-US" dirty="0"/>
              <a:t>Policy and governance</a:t>
            </a:r>
          </a:p>
          <a:p>
            <a:r>
              <a:rPr lang="en-US" dirty="0"/>
              <a:t>Possible agricultural interventions:</a:t>
            </a:r>
          </a:p>
          <a:p>
            <a:pPr lvl="1"/>
            <a:r>
              <a:rPr lang="en-US" dirty="0"/>
              <a:t>Biofortification</a:t>
            </a:r>
          </a:p>
          <a:p>
            <a:pPr lvl="1"/>
            <a:r>
              <a:rPr lang="en-US" dirty="0"/>
              <a:t>Home gardens and homestead food production</a:t>
            </a:r>
          </a:p>
          <a:p>
            <a:pPr lvl="1"/>
            <a:r>
              <a:rPr lang="en-US" dirty="0"/>
              <a:t>Value chain interventions</a:t>
            </a:r>
          </a:p>
          <a:p>
            <a:pPr lvl="1"/>
            <a:r>
              <a:rPr lang="en-US" dirty="0"/>
              <a:t>Women’s financial empowerment</a:t>
            </a:r>
          </a:p>
          <a:p>
            <a:pPr lvl="1"/>
            <a:endParaRPr lang="en-US" dirty="0"/>
          </a:p>
        </p:txBody>
      </p:sp>
      <p:sp>
        <p:nvSpPr>
          <p:cNvPr id="3" name="Slide Number Placeholder 2">
            <a:extLst>
              <a:ext uri="{FF2B5EF4-FFF2-40B4-BE49-F238E27FC236}">
                <a16:creationId xmlns="" xmlns:a16="http://schemas.microsoft.com/office/drawing/2014/main" id="{D37B368D-D8A7-413B-882F-0B67F6DC9D94}"/>
              </a:ext>
            </a:extLst>
          </p:cNvPr>
          <p:cNvSpPr>
            <a:spLocks noGrp="1"/>
          </p:cNvSpPr>
          <p:nvPr>
            <p:ph type="sldNum" sz="quarter" idx="10"/>
          </p:nvPr>
        </p:nvSpPr>
        <p:spPr/>
        <p:txBody>
          <a:bodyPr/>
          <a:lstStyle/>
          <a:p>
            <a:fld id="{F8E5FEAE-2393-4031-B909-DB31E3BE2612}" type="slidenum">
              <a:rPr lang="en-US" smtClean="0"/>
              <a:t>67</a:t>
            </a:fld>
            <a:endParaRPr lang="en-US" dirty="0"/>
          </a:p>
        </p:txBody>
      </p:sp>
      <p:sp>
        <p:nvSpPr>
          <p:cNvPr id="4" name="Title 3">
            <a:extLst>
              <a:ext uri="{FF2B5EF4-FFF2-40B4-BE49-F238E27FC236}">
                <a16:creationId xmlns="" xmlns:a16="http://schemas.microsoft.com/office/drawing/2014/main" id="{40D0F5F3-F4BC-4579-A7F9-A110AA36CBFE}"/>
              </a:ext>
            </a:extLst>
          </p:cNvPr>
          <p:cNvSpPr>
            <a:spLocks noGrp="1"/>
          </p:cNvSpPr>
          <p:nvPr>
            <p:ph type="title"/>
          </p:nvPr>
        </p:nvSpPr>
        <p:spPr/>
        <p:txBody>
          <a:bodyPr/>
          <a:lstStyle/>
          <a:p>
            <a:r>
              <a:rPr lang="en-US" dirty="0"/>
              <a:t>Influences on Agricultural Pathways</a:t>
            </a:r>
          </a:p>
        </p:txBody>
      </p:sp>
    </p:spTree>
    <p:extLst>
      <p:ext uri="{BB962C8B-B14F-4D97-AF65-F5344CB8AC3E}">
        <p14:creationId xmlns:p14="http://schemas.microsoft.com/office/powerpoint/2010/main" val="31251704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0992FE-765F-4FF9-B840-E1FB7A028A41}"/>
              </a:ext>
            </a:extLst>
          </p:cNvPr>
          <p:cNvSpPr>
            <a:spLocks noGrp="1"/>
          </p:cNvSpPr>
          <p:nvPr>
            <p:ph type="title"/>
          </p:nvPr>
        </p:nvSpPr>
        <p:spPr/>
        <p:txBody>
          <a:bodyPr/>
          <a:lstStyle/>
          <a:p>
            <a:r>
              <a:rPr lang="en-US" dirty="0"/>
              <a:t>Three areas of impact</a:t>
            </a:r>
          </a:p>
        </p:txBody>
      </p:sp>
      <p:sp>
        <p:nvSpPr>
          <p:cNvPr id="5" name="Slide Number Placeholder 4">
            <a:extLst>
              <a:ext uri="{FF2B5EF4-FFF2-40B4-BE49-F238E27FC236}">
                <a16:creationId xmlns="" xmlns:a16="http://schemas.microsoft.com/office/drawing/2014/main" id="{06D0CB70-1C7E-44E6-8AED-0F19EC7FD2C9}"/>
              </a:ext>
            </a:extLst>
          </p:cNvPr>
          <p:cNvSpPr>
            <a:spLocks noGrp="1"/>
          </p:cNvSpPr>
          <p:nvPr>
            <p:ph type="sldNum" sz="quarter" idx="12"/>
          </p:nvPr>
        </p:nvSpPr>
        <p:spPr/>
        <p:txBody>
          <a:bodyPr/>
          <a:lstStyle/>
          <a:p>
            <a:fld id="{F8E5FEAE-2393-4031-B909-DB31E3BE2612}" type="slidenum">
              <a:rPr lang="en-US" smtClean="0"/>
              <a:pPr/>
              <a:t>68</a:t>
            </a:fld>
            <a:endParaRPr lang="en-US" dirty="0"/>
          </a:p>
        </p:txBody>
      </p:sp>
      <p:sp>
        <p:nvSpPr>
          <p:cNvPr id="3" name="Content Placeholder 2">
            <a:extLst>
              <a:ext uri="{FF2B5EF4-FFF2-40B4-BE49-F238E27FC236}">
                <a16:creationId xmlns="" xmlns:a16="http://schemas.microsoft.com/office/drawing/2014/main" id="{E3207F81-ECAE-477B-BD46-8694CE113843}"/>
              </a:ext>
            </a:extLst>
          </p:cNvPr>
          <p:cNvSpPr>
            <a:spLocks noGrp="1"/>
          </p:cNvSpPr>
          <p:nvPr>
            <p:ph sz="half" idx="13"/>
          </p:nvPr>
        </p:nvSpPr>
        <p:spPr/>
        <p:txBody>
          <a:bodyPr/>
          <a:lstStyle/>
          <a:p>
            <a:r>
              <a:rPr lang="en-US" dirty="0"/>
              <a:t>A nutrition-sensitive agricultural intervention can impact nutrition at individual, household and community levels.</a:t>
            </a:r>
          </a:p>
        </p:txBody>
      </p:sp>
      <p:pic>
        <p:nvPicPr>
          <p:cNvPr id="9" name="Picture 2" descr="https://lh3.googleusercontent.com/ABwMlRhrCroThwKcxRzIwRlL9fJGyFIfI--_ZNQHz6om0BplpetNOFfHml2NNwwRm-ZJW1N4NL2OuwCSLtFj23HsObTcmxfFPi--9oYC-z3--uJprVVSJ3tICvg_XpJ0El3XByDN">
            <a:extLst>
              <a:ext uri="{FF2B5EF4-FFF2-40B4-BE49-F238E27FC236}">
                <a16:creationId xmlns="" xmlns:a16="http://schemas.microsoft.com/office/drawing/2014/main" id="{B63A60F1-3D92-4368-9BA4-CC031192B172}"/>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14945" t="4967" r="5047" b="44100"/>
          <a:stretch/>
        </p:blipFill>
        <p:spPr bwMode="auto">
          <a:xfrm>
            <a:off x="0" y="0"/>
            <a:ext cx="9144000" cy="3878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6771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A203E5-56E9-4FC9-B866-2AB8C89258D2}"/>
              </a:ext>
            </a:extLst>
          </p:cNvPr>
          <p:cNvSpPr>
            <a:spLocks noGrp="1"/>
          </p:cNvSpPr>
          <p:nvPr>
            <p:ph type="title"/>
          </p:nvPr>
        </p:nvSpPr>
        <p:spPr>
          <a:xfrm>
            <a:off x="496491" y="365760"/>
            <a:ext cx="2949178" cy="1524000"/>
          </a:xfrm>
        </p:spPr>
        <p:txBody>
          <a:bodyPr/>
          <a:lstStyle/>
          <a:p>
            <a:r>
              <a:rPr lang="en-GB" dirty="0"/>
              <a:t>Agricultural Interventions at Individual Level</a:t>
            </a:r>
          </a:p>
        </p:txBody>
      </p:sp>
      <p:sp>
        <p:nvSpPr>
          <p:cNvPr id="4" name="Slide Number Placeholder 3">
            <a:extLst>
              <a:ext uri="{FF2B5EF4-FFF2-40B4-BE49-F238E27FC236}">
                <a16:creationId xmlns="" xmlns:a16="http://schemas.microsoft.com/office/drawing/2014/main" id="{DBEA7A8C-CFAA-48F9-8EB2-FF9450CB8632}"/>
              </a:ext>
            </a:extLst>
          </p:cNvPr>
          <p:cNvSpPr>
            <a:spLocks noGrp="1"/>
          </p:cNvSpPr>
          <p:nvPr>
            <p:ph type="sldNum" sz="quarter" idx="10"/>
          </p:nvPr>
        </p:nvSpPr>
        <p:spPr/>
        <p:txBody>
          <a:bodyPr/>
          <a:lstStyle/>
          <a:p>
            <a:fld id="{F8E5FEAE-2393-4031-B909-DB31E3BE2612}" type="slidenum">
              <a:rPr lang="en-US" smtClean="0"/>
              <a:pPr/>
              <a:t>69</a:t>
            </a:fld>
            <a:endParaRPr lang="en-US" dirty="0"/>
          </a:p>
        </p:txBody>
      </p:sp>
      <p:sp>
        <p:nvSpPr>
          <p:cNvPr id="5" name="Text Placeholder 4">
            <a:extLst>
              <a:ext uri="{FF2B5EF4-FFF2-40B4-BE49-F238E27FC236}">
                <a16:creationId xmlns="" xmlns:a16="http://schemas.microsoft.com/office/drawing/2014/main" id="{64D372A8-8CFD-44A2-8132-A8FA98D9BC4A}"/>
              </a:ext>
            </a:extLst>
          </p:cNvPr>
          <p:cNvSpPr>
            <a:spLocks noGrp="1"/>
          </p:cNvSpPr>
          <p:nvPr>
            <p:ph type="body" sz="quarter" idx="11"/>
          </p:nvPr>
        </p:nvSpPr>
        <p:spPr>
          <a:xfrm>
            <a:off x="496094" y="1889760"/>
            <a:ext cx="2949575" cy="4149090"/>
          </a:xfrm>
        </p:spPr>
        <p:txBody>
          <a:bodyPr/>
          <a:lstStyle/>
          <a:p>
            <a:r>
              <a:rPr lang="en-US" dirty="0"/>
              <a:t>Improving individual growers’ practices and choice of high-nutrient varietals</a:t>
            </a:r>
          </a:p>
          <a:p>
            <a:r>
              <a:rPr lang="en-US" dirty="0"/>
              <a:t>Empowerment of individual women</a:t>
            </a:r>
          </a:p>
          <a:p>
            <a:r>
              <a:rPr lang="en-US" dirty="0"/>
              <a:t>Nutrition improvement for children</a:t>
            </a:r>
          </a:p>
        </p:txBody>
      </p:sp>
      <p:pic>
        <p:nvPicPr>
          <p:cNvPr id="11266" name="Picture 2" descr="https://lh6.googleusercontent.com/4e67jZHiyCzLQdA3DhAAvfhmiKDr1ovEn9JsMrh91vBYXsbpdPY-3zb4nntakp3HeqALeRU4Gr_pSJzTokYjPHMXKkeQwgReMO_HUisUtoz56K5_j5L9I3Lx_r9HLtAKbvx4n7Cv">
            <a:extLst>
              <a:ext uri="{FF2B5EF4-FFF2-40B4-BE49-F238E27FC236}">
                <a16:creationId xmlns="" xmlns:a16="http://schemas.microsoft.com/office/drawing/2014/main" id="{90CB7577-E303-40E3-A347-CB65885D8EE9}"/>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8551" r="1855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263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 xmlns:a16="http://schemas.microsoft.com/office/drawing/2014/main" id="{0CDB344E-BFA8-4053-AECB-284FDA1F724C}"/>
              </a:ext>
            </a:extLst>
          </p:cNvPr>
          <p:cNvSpPr>
            <a:spLocks noGrp="1"/>
          </p:cNvSpPr>
          <p:nvPr>
            <p:ph type="sldNum" sz="quarter" idx="11"/>
          </p:nvPr>
        </p:nvSpPr>
        <p:spPr/>
        <p:txBody>
          <a:bodyPr/>
          <a:lstStyle/>
          <a:p>
            <a:fld id="{F8E5FEAE-2393-4031-B909-DB31E3BE2612}" type="slidenum">
              <a:rPr lang="en-US" smtClean="0"/>
              <a:pPr/>
              <a:t>7</a:t>
            </a:fld>
            <a:endParaRPr lang="en-US" dirty="0"/>
          </a:p>
        </p:txBody>
      </p:sp>
      <p:sp>
        <p:nvSpPr>
          <p:cNvPr id="2" name="Title 1">
            <a:extLst>
              <a:ext uri="{FF2B5EF4-FFF2-40B4-BE49-F238E27FC236}">
                <a16:creationId xmlns="" xmlns:a16="http://schemas.microsoft.com/office/drawing/2014/main" id="{8AF9F9F0-3CEB-4275-B1EC-0B09633CE00E}"/>
              </a:ext>
            </a:extLst>
          </p:cNvPr>
          <p:cNvSpPr>
            <a:spLocks noGrp="1"/>
          </p:cNvSpPr>
          <p:nvPr>
            <p:ph type="title"/>
          </p:nvPr>
        </p:nvSpPr>
        <p:spPr/>
        <p:txBody>
          <a:bodyPr/>
          <a:lstStyle/>
          <a:p>
            <a:r>
              <a:rPr lang="en-US" dirty="0"/>
              <a:t>Nutrition</a:t>
            </a:r>
          </a:p>
        </p:txBody>
      </p:sp>
      <p:sp>
        <p:nvSpPr>
          <p:cNvPr id="4" name="Subtitle 3">
            <a:extLst>
              <a:ext uri="{FF2B5EF4-FFF2-40B4-BE49-F238E27FC236}">
                <a16:creationId xmlns="" xmlns:a16="http://schemas.microsoft.com/office/drawing/2014/main" id="{DE10DD0D-7A56-4CD3-9189-0F2AB28712DB}"/>
              </a:ext>
            </a:extLst>
          </p:cNvPr>
          <p:cNvSpPr>
            <a:spLocks noGrp="1"/>
          </p:cNvSpPr>
          <p:nvPr>
            <p:ph type="subTitle" idx="1"/>
          </p:nvPr>
        </p:nvSpPr>
        <p:spPr/>
        <p:txBody>
          <a:bodyPr/>
          <a:lstStyle/>
          <a:p>
            <a:r>
              <a:rPr lang="en-US" dirty="0"/>
              <a:t>Unit 1</a:t>
            </a:r>
          </a:p>
          <a:p>
            <a:endParaRPr lang="en-US" dirty="0"/>
          </a:p>
        </p:txBody>
      </p:sp>
    </p:spTree>
    <p:extLst>
      <p:ext uri="{BB962C8B-B14F-4D97-AF65-F5344CB8AC3E}">
        <p14:creationId xmlns:p14="http://schemas.microsoft.com/office/powerpoint/2010/main" val="25714854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12463CD9-C729-4781-A2F5-86F2C8F8DF66}"/>
              </a:ext>
            </a:extLst>
          </p:cNvPr>
          <p:cNvSpPr>
            <a:spLocks noGrp="1"/>
          </p:cNvSpPr>
          <p:nvPr>
            <p:ph type="sldNum" sz="quarter" idx="10"/>
          </p:nvPr>
        </p:nvSpPr>
        <p:spPr/>
        <p:txBody>
          <a:bodyPr/>
          <a:lstStyle/>
          <a:p>
            <a:fld id="{F8E5FEAE-2393-4031-B909-DB31E3BE2612}" type="slidenum">
              <a:rPr lang="en-US" smtClean="0"/>
              <a:pPr/>
              <a:t>70</a:t>
            </a:fld>
            <a:endParaRPr lang="en-US" dirty="0"/>
          </a:p>
        </p:txBody>
      </p:sp>
      <p:sp>
        <p:nvSpPr>
          <p:cNvPr id="4" name="Title 3">
            <a:extLst>
              <a:ext uri="{FF2B5EF4-FFF2-40B4-BE49-F238E27FC236}">
                <a16:creationId xmlns="" xmlns:a16="http://schemas.microsoft.com/office/drawing/2014/main" id="{5F11296C-9DA4-44EA-A49A-11CBBE3FF3CB}"/>
              </a:ext>
            </a:extLst>
          </p:cNvPr>
          <p:cNvSpPr>
            <a:spLocks noGrp="1"/>
          </p:cNvSpPr>
          <p:nvPr>
            <p:ph type="title"/>
          </p:nvPr>
        </p:nvSpPr>
        <p:spPr>
          <a:xfrm>
            <a:off x="5563790" y="365760"/>
            <a:ext cx="3238833" cy="1450848"/>
          </a:xfrm>
        </p:spPr>
        <p:txBody>
          <a:bodyPr/>
          <a:lstStyle/>
          <a:p>
            <a:r>
              <a:rPr lang="en-GB" dirty="0"/>
              <a:t>Agricultural Interventions at Household Level</a:t>
            </a:r>
          </a:p>
        </p:txBody>
      </p:sp>
      <p:sp>
        <p:nvSpPr>
          <p:cNvPr id="5" name="Text Placeholder 4">
            <a:extLst>
              <a:ext uri="{FF2B5EF4-FFF2-40B4-BE49-F238E27FC236}">
                <a16:creationId xmlns="" xmlns:a16="http://schemas.microsoft.com/office/drawing/2014/main" id="{71F5F748-DB09-46F3-848F-2678FFDBC9D6}"/>
              </a:ext>
            </a:extLst>
          </p:cNvPr>
          <p:cNvSpPr>
            <a:spLocks noGrp="1"/>
          </p:cNvSpPr>
          <p:nvPr>
            <p:ph type="body" sz="quarter" idx="11"/>
          </p:nvPr>
        </p:nvSpPr>
        <p:spPr>
          <a:xfrm>
            <a:off x="5563394" y="1926336"/>
            <a:ext cx="2949575" cy="4112514"/>
          </a:xfrm>
        </p:spPr>
        <p:txBody>
          <a:bodyPr/>
          <a:lstStyle/>
          <a:p>
            <a:r>
              <a:rPr lang="en-US" dirty="0"/>
              <a:t>Improving access to low-cost high-nutrient foods</a:t>
            </a:r>
          </a:p>
          <a:p>
            <a:r>
              <a:rPr lang="en-US" dirty="0"/>
              <a:t>Improving maternal nutrition</a:t>
            </a:r>
          </a:p>
          <a:p>
            <a:r>
              <a:rPr lang="en-US" dirty="0"/>
              <a:t>Better food security including micronutrients</a:t>
            </a:r>
          </a:p>
        </p:txBody>
      </p:sp>
      <p:pic>
        <p:nvPicPr>
          <p:cNvPr id="12290" name="Picture 2" descr="https://lh4.googleusercontent.com/wbRzn7-mNpSSuj-one-R3mtmpiwQNg0b8Jbpe1WazZ3WGIpoMTRvfaPrDrGCzfMDSGQ-e0Lrew1D2Ku-UIsgRdc_WjEECx-cYFb4piJjHoR_qDZd42bfZ2j6jOWH0H8ITenx4ypf">
            <a:extLst>
              <a:ext uri="{FF2B5EF4-FFF2-40B4-BE49-F238E27FC236}">
                <a16:creationId xmlns="" xmlns:a16="http://schemas.microsoft.com/office/drawing/2014/main" id="{F8139DCD-1357-40EE-AF1E-C4CD9CC96444}"/>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2317" r="2231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8254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16BF9E-9185-404C-B870-1450A02C5A65}"/>
              </a:ext>
            </a:extLst>
          </p:cNvPr>
          <p:cNvSpPr>
            <a:spLocks noGrp="1"/>
          </p:cNvSpPr>
          <p:nvPr>
            <p:ph type="title"/>
          </p:nvPr>
        </p:nvSpPr>
        <p:spPr>
          <a:xfrm>
            <a:off x="268224" y="365760"/>
            <a:ext cx="3377184" cy="929640"/>
          </a:xfrm>
        </p:spPr>
        <p:txBody>
          <a:bodyPr/>
          <a:lstStyle/>
          <a:p>
            <a:r>
              <a:rPr lang="en-GB" dirty="0"/>
              <a:t>Agricultural Interventions at Community Level</a:t>
            </a:r>
          </a:p>
        </p:txBody>
      </p:sp>
      <p:sp>
        <p:nvSpPr>
          <p:cNvPr id="4" name="Slide Number Placeholder 3">
            <a:extLst>
              <a:ext uri="{FF2B5EF4-FFF2-40B4-BE49-F238E27FC236}">
                <a16:creationId xmlns="" xmlns:a16="http://schemas.microsoft.com/office/drawing/2014/main" id="{51629296-6E5A-402A-B338-BED0A4853F76}"/>
              </a:ext>
            </a:extLst>
          </p:cNvPr>
          <p:cNvSpPr>
            <a:spLocks noGrp="1"/>
          </p:cNvSpPr>
          <p:nvPr>
            <p:ph type="sldNum" sz="quarter" idx="10"/>
          </p:nvPr>
        </p:nvSpPr>
        <p:spPr/>
        <p:txBody>
          <a:bodyPr/>
          <a:lstStyle/>
          <a:p>
            <a:fld id="{F8E5FEAE-2393-4031-B909-DB31E3BE2612}" type="slidenum">
              <a:rPr lang="en-US" smtClean="0"/>
              <a:pPr/>
              <a:t>71</a:t>
            </a:fld>
            <a:endParaRPr lang="en-US" dirty="0"/>
          </a:p>
        </p:txBody>
      </p:sp>
      <p:sp>
        <p:nvSpPr>
          <p:cNvPr id="5" name="Text Placeholder 4">
            <a:extLst>
              <a:ext uri="{FF2B5EF4-FFF2-40B4-BE49-F238E27FC236}">
                <a16:creationId xmlns="" xmlns:a16="http://schemas.microsoft.com/office/drawing/2014/main" id="{FB20A6BF-D417-4087-ABB1-69A6A16AA7A0}"/>
              </a:ext>
            </a:extLst>
          </p:cNvPr>
          <p:cNvSpPr>
            <a:spLocks noGrp="1"/>
          </p:cNvSpPr>
          <p:nvPr>
            <p:ph type="body" sz="quarter" idx="11"/>
          </p:nvPr>
        </p:nvSpPr>
        <p:spPr>
          <a:xfrm>
            <a:off x="496094" y="1975104"/>
            <a:ext cx="2949575" cy="4063746"/>
          </a:xfrm>
        </p:spPr>
        <p:txBody>
          <a:bodyPr/>
          <a:lstStyle/>
          <a:p>
            <a:r>
              <a:rPr lang="en-US" dirty="0"/>
              <a:t>Reducing low birthweight births and other community medical problems resulting from poor nutrition.</a:t>
            </a:r>
          </a:p>
        </p:txBody>
      </p:sp>
      <p:pic>
        <p:nvPicPr>
          <p:cNvPr id="9" name="Picture 2" descr="https://lh4.googleusercontent.com/pLOq8gyOlhB40c_2y-C975nzzbAoyZPxIsuFrqxc3AmLKoFOqSlycaIo-L7uXOQJzS72JPu45siaRfMZzO9zFLCzkMrLFytLBFc4B3kcBYHbLIlu1iZ8YawXaN7cxxONX7LTyQeL">
            <a:extLst>
              <a:ext uri="{FF2B5EF4-FFF2-40B4-BE49-F238E27FC236}">
                <a16:creationId xmlns="" xmlns:a16="http://schemas.microsoft.com/office/drawing/2014/main" id="{5D21EA55-7607-4648-8574-47B2495C751B}"/>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7184" r="36940"/>
          <a:stretch/>
        </p:blipFill>
        <p:spPr bwMode="auto">
          <a:xfrm>
            <a:off x="3887788" y="0"/>
            <a:ext cx="5256212" cy="626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79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83C15F4C-8953-48DF-8AF0-8051429C35BA}"/>
              </a:ext>
            </a:extLst>
          </p:cNvPr>
          <p:cNvSpPr>
            <a:spLocks noGrp="1"/>
          </p:cNvSpPr>
          <p:nvPr>
            <p:ph idx="1"/>
          </p:nvPr>
        </p:nvSpPr>
        <p:spPr/>
        <p:txBody>
          <a:bodyPr/>
          <a:lstStyle/>
          <a:p>
            <a:pPr marL="514350" indent="-514350">
              <a:buFont typeface="+mj-lt"/>
              <a:buAutoNum type="arabicPeriod"/>
            </a:pPr>
            <a:r>
              <a:rPr lang="en-GB" dirty="0"/>
              <a:t>What is the difference between nutrition-specific and nutrition-sensitive interventions?</a:t>
            </a:r>
          </a:p>
          <a:p>
            <a:pPr marL="514350" indent="-514350">
              <a:buFont typeface="+mj-lt"/>
              <a:buAutoNum type="arabicPeriod"/>
            </a:pPr>
            <a:r>
              <a:rPr lang="en-GB" dirty="0"/>
              <a:t>What are some of the ways agricultural interventions can improve nutrition?</a:t>
            </a:r>
          </a:p>
        </p:txBody>
      </p:sp>
      <p:sp>
        <p:nvSpPr>
          <p:cNvPr id="3" name="Slide Number Placeholder 2">
            <a:extLst>
              <a:ext uri="{FF2B5EF4-FFF2-40B4-BE49-F238E27FC236}">
                <a16:creationId xmlns="" xmlns:a16="http://schemas.microsoft.com/office/drawing/2014/main" id="{6F973BA2-FEAB-4294-A9C8-15B7E4B07E68}"/>
              </a:ext>
            </a:extLst>
          </p:cNvPr>
          <p:cNvSpPr>
            <a:spLocks noGrp="1"/>
          </p:cNvSpPr>
          <p:nvPr>
            <p:ph type="sldNum" sz="quarter" idx="11"/>
          </p:nvPr>
        </p:nvSpPr>
        <p:spPr/>
        <p:txBody>
          <a:bodyPr/>
          <a:lstStyle/>
          <a:p>
            <a:fld id="{F8E5FEAE-2393-4031-B909-DB31E3BE2612}" type="slidenum">
              <a:rPr lang="en-US" smtClean="0"/>
              <a:pPr/>
              <a:t>72</a:t>
            </a:fld>
            <a:endParaRPr lang="en-US" dirty="0"/>
          </a:p>
        </p:txBody>
      </p:sp>
    </p:spTree>
    <p:extLst>
      <p:ext uri="{BB962C8B-B14F-4D97-AF65-F5344CB8AC3E}">
        <p14:creationId xmlns:p14="http://schemas.microsoft.com/office/powerpoint/2010/main" val="21028679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6EAB7F03-5E71-4B0E-ABDC-7AD4D8C3421B}"/>
              </a:ext>
            </a:extLst>
          </p:cNvPr>
          <p:cNvSpPr>
            <a:spLocks noGrp="1"/>
          </p:cNvSpPr>
          <p:nvPr>
            <p:ph idx="1"/>
          </p:nvPr>
        </p:nvSpPr>
        <p:spPr/>
        <p:txBody>
          <a:bodyPr/>
          <a:lstStyle/>
          <a:p>
            <a:pPr lvl="0"/>
            <a:r>
              <a:rPr lang="en-US" dirty="0"/>
              <a:t>Amplify agriculture’s contribution to nutrition.</a:t>
            </a:r>
          </a:p>
          <a:p>
            <a:pPr lvl="0"/>
            <a:r>
              <a:rPr lang="en-US" dirty="0"/>
              <a:t>Are deliberately planned to make an impact on nutrition.</a:t>
            </a:r>
          </a:p>
          <a:p>
            <a:pPr lvl="0"/>
            <a:r>
              <a:rPr lang="en-US" dirty="0"/>
              <a:t>Incorporate nutrition objectives and indicators into their design.</a:t>
            </a:r>
          </a:p>
          <a:p>
            <a:pPr lvl="0"/>
            <a:r>
              <a:rPr lang="en-US" dirty="0"/>
              <a:t>Can impact nutrition through many pathways, including: income from crop sales, food access and dietary diversity from self-production or increased income, women’s empowerment and health, natural resource management.</a:t>
            </a:r>
          </a:p>
          <a:p>
            <a:pPr lvl="0"/>
            <a:r>
              <a:rPr lang="en-US" dirty="0"/>
              <a:t>Might include: biofortification, home gardens, value chain interventions.</a:t>
            </a:r>
          </a:p>
          <a:p>
            <a:endParaRPr lang="en-US" dirty="0"/>
          </a:p>
        </p:txBody>
      </p:sp>
      <p:sp>
        <p:nvSpPr>
          <p:cNvPr id="3" name="Slide Number Placeholder 2">
            <a:extLst>
              <a:ext uri="{FF2B5EF4-FFF2-40B4-BE49-F238E27FC236}">
                <a16:creationId xmlns="" xmlns:a16="http://schemas.microsoft.com/office/drawing/2014/main" id="{9D185294-FBC7-418D-928A-AEE2389E46FF}"/>
              </a:ext>
            </a:extLst>
          </p:cNvPr>
          <p:cNvSpPr>
            <a:spLocks noGrp="1"/>
          </p:cNvSpPr>
          <p:nvPr>
            <p:ph type="sldNum" sz="quarter" idx="10"/>
          </p:nvPr>
        </p:nvSpPr>
        <p:spPr/>
        <p:txBody>
          <a:bodyPr/>
          <a:lstStyle/>
          <a:p>
            <a:fld id="{F8E5FEAE-2393-4031-B909-DB31E3BE2612}" type="slidenum">
              <a:rPr lang="en-US" smtClean="0"/>
              <a:t>73</a:t>
            </a:fld>
            <a:endParaRPr lang="en-US" dirty="0"/>
          </a:p>
        </p:txBody>
      </p:sp>
      <p:sp>
        <p:nvSpPr>
          <p:cNvPr id="4" name="Title 3">
            <a:extLst>
              <a:ext uri="{FF2B5EF4-FFF2-40B4-BE49-F238E27FC236}">
                <a16:creationId xmlns="" xmlns:a16="http://schemas.microsoft.com/office/drawing/2014/main" id="{6944C492-760E-475A-97EB-01720E97D66B}"/>
              </a:ext>
            </a:extLst>
          </p:cNvPr>
          <p:cNvSpPr>
            <a:spLocks noGrp="1"/>
          </p:cNvSpPr>
          <p:nvPr>
            <p:ph type="title"/>
          </p:nvPr>
        </p:nvSpPr>
        <p:spPr/>
        <p:txBody>
          <a:bodyPr/>
          <a:lstStyle/>
          <a:p>
            <a:r>
              <a:rPr lang="en-US" dirty="0"/>
              <a:t>Key Points</a:t>
            </a:r>
          </a:p>
        </p:txBody>
      </p:sp>
    </p:spTree>
    <p:extLst>
      <p:ext uri="{BB962C8B-B14F-4D97-AF65-F5344CB8AC3E}">
        <p14:creationId xmlns:p14="http://schemas.microsoft.com/office/powerpoint/2010/main" val="32558381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 xmlns:a16="http://schemas.microsoft.com/office/drawing/2014/main" id="{0CDB344E-BFA8-4053-AECB-284FDA1F724C}"/>
              </a:ext>
            </a:extLst>
          </p:cNvPr>
          <p:cNvSpPr>
            <a:spLocks noGrp="1"/>
          </p:cNvSpPr>
          <p:nvPr>
            <p:ph type="sldNum" sz="quarter" idx="11"/>
          </p:nvPr>
        </p:nvSpPr>
        <p:spPr/>
        <p:txBody>
          <a:bodyPr/>
          <a:lstStyle/>
          <a:p>
            <a:fld id="{F8E5FEAE-2393-4031-B909-DB31E3BE2612}" type="slidenum">
              <a:rPr lang="en-US" smtClean="0"/>
              <a:pPr/>
              <a:t>74</a:t>
            </a:fld>
            <a:endParaRPr lang="en-US" dirty="0"/>
          </a:p>
        </p:txBody>
      </p:sp>
      <p:sp>
        <p:nvSpPr>
          <p:cNvPr id="2" name="Title 1">
            <a:extLst>
              <a:ext uri="{FF2B5EF4-FFF2-40B4-BE49-F238E27FC236}">
                <a16:creationId xmlns="" xmlns:a16="http://schemas.microsoft.com/office/drawing/2014/main" id="{8AF9F9F0-3CEB-4275-B1EC-0B09633CE00E}"/>
              </a:ext>
            </a:extLst>
          </p:cNvPr>
          <p:cNvSpPr>
            <a:spLocks noGrp="1"/>
          </p:cNvSpPr>
          <p:nvPr>
            <p:ph type="title"/>
          </p:nvPr>
        </p:nvSpPr>
        <p:spPr/>
        <p:txBody>
          <a:bodyPr/>
          <a:lstStyle/>
          <a:p>
            <a:r>
              <a:rPr lang="en-US" dirty="0"/>
              <a:t>Behaviour Change for Improved Nutrition and Agriculture</a:t>
            </a:r>
          </a:p>
        </p:txBody>
      </p:sp>
      <p:sp>
        <p:nvSpPr>
          <p:cNvPr id="4" name="Subtitle 3">
            <a:extLst>
              <a:ext uri="{FF2B5EF4-FFF2-40B4-BE49-F238E27FC236}">
                <a16:creationId xmlns="" xmlns:a16="http://schemas.microsoft.com/office/drawing/2014/main" id="{DE10DD0D-7A56-4CD3-9189-0F2AB28712DB}"/>
              </a:ext>
            </a:extLst>
          </p:cNvPr>
          <p:cNvSpPr>
            <a:spLocks noGrp="1"/>
          </p:cNvSpPr>
          <p:nvPr>
            <p:ph type="subTitle" idx="1"/>
          </p:nvPr>
        </p:nvSpPr>
        <p:spPr/>
        <p:txBody>
          <a:bodyPr/>
          <a:lstStyle/>
          <a:p>
            <a:r>
              <a:rPr lang="en-US" dirty="0"/>
              <a:t>Unit 7</a:t>
            </a:r>
          </a:p>
          <a:p>
            <a:endParaRPr lang="en-US" dirty="0"/>
          </a:p>
        </p:txBody>
      </p:sp>
    </p:spTree>
    <p:extLst>
      <p:ext uri="{BB962C8B-B14F-4D97-AF65-F5344CB8AC3E}">
        <p14:creationId xmlns:p14="http://schemas.microsoft.com/office/powerpoint/2010/main" val="18222491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lvl="0"/>
            <a:r>
              <a:rPr lang="en-US" dirty="0"/>
              <a:t>Relate details of Alive and Thrive’s infant and young child feeding behaviour change programme.</a:t>
            </a:r>
          </a:p>
          <a:p>
            <a:pPr lvl="0"/>
            <a:r>
              <a:rPr lang="en-US" dirty="0"/>
              <a:t>Summarise key factors for a successful social behavioural change communication message.</a:t>
            </a:r>
          </a:p>
          <a:p>
            <a:pPr lvl="0"/>
            <a:r>
              <a:rPr lang="en-US" dirty="0"/>
              <a:t>Discuss how radio spots, market stall signs, and nutrition training can be used to drive demand creation for nutritional behaviour change in a nutrition-sensitive agricultural project.</a:t>
            </a:r>
          </a:p>
          <a:p>
            <a:pPr lvl="0"/>
            <a:endParaRPr lang="en-GB" dirty="0"/>
          </a:p>
        </p:txBody>
      </p:sp>
      <p:sp>
        <p:nvSpPr>
          <p:cNvPr id="7" name="Text Placeholder 6"/>
          <p:cNvSpPr>
            <a:spLocks noGrp="1"/>
          </p:cNvSpPr>
          <p:nvPr>
            <p:ph type="body" sz="quarter" idx="10"/>
          </p:nvPr>
        </p:nvSpPr>
        <p:spPr/>
        <p:txBody>
          <a:bodyPr/>
          <a:lstStyle/>
          <a:p>
            <a:r>
              <a:rPr lang="en-GB" dirty="0"/>
              <a:t>By the end of this unit, you should be able to:</a:t>
            </a:r>
          </a:p>
        </p:txBody>
      </p:sp>
      <p:sp>
        <p:nvSpPr>
          <p:cNvPr id="3" name="Slide Number Placeholder 2"/>
          <p:cNvSpPr>
            <a:spLocks noGrp="1"/>
          </p:cNvSpPr>
          <p:nvPr>
            <p:ph type="sldNum" sz="quarter" idx="11"/>
          </p:nvPr>
        </p:nvSpPr>
        <p:spPr/>
        <p:txBody>
          <a:bodyPr/>
          <a:lstStyle/>
          <a:p>
            <a:fld id="{F8E5FEAE-2393-4031-B909-DB31E3BE2612}" type="slidenum">
              <a:rPr lang="en-US" smtClean="0"/>
              <a:t>75</a:t>
            </a:fld>
            <a:endParaRPr lang="en-US" dirty="0"/>
          </a:p>
        </p:txBody>
      </p:sp>
      <p:sp>
        <p:nvSpPr>
          <p:cNvPr id="4" name="Title 3"/>
          <p:cNvSpPr>
            <a:spLocks noGrp="1"/>
          </p:cNvSpPr>
          <p:nvPr>
            <p:ph type="title"/>
          </p:nvPr>
        </p:nvSpPr>
        <p:spPr/>
        <p:txBody>
          <a:bodyPr/>
          <a:lstStyle/>
          <a:p>
            <a:r>
              <a:rPr lang="en-GB" dirty="0"/>
              <a:t>Objectives</a:t>
            </a:r>
          </a:p>
        </p:txBody>
      </p:sp>
    </p:spTree>
    <p:extLst>
      <p:ext uri="{BB962C8B-B14F-4D97-AF65-F5344CB8AC3E}">
        <p14:creationId xmlns:p14="http://schemas.microsoft.com/office/powerpoint/2010/main" val="18434502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8C2B1A5F-3CA1-477D-8A91-80309F85D052}"/>
              </a:ext>
            </a:extLst>
          </p:cNvPr>
          <p:cNvSpPr>
            <a:spLocks noGrp="1"/>
          </p:cNvSpPr>
          <p:nvPr>
            <p:ph idx="1"/>
          </p:nvPr>
        </p:nvSpPr>
        <p:spPr/>
        <p:txBody>
          <a:bodyPr/>
          <a:lstStyle/>
          <a:p>
            <a:r>
              <a:rPr lang="en-US" dirty="0"/>
              <a:t>To improve nutrition, behaviour must change along with access to nutritious foods</a:t>
            </a:r>
          </a:p>
          <a:p>
            <a:r>
              <a:rPr lang="en-US" dirty="0"/>
              <a:t>To optimise behaviour, OFSP program facilitators must understand factors behind human behaviour:</a:t>
            </a:r>
          </a:p>
          <a:p>
            <a:pPr lvl="1"/>
            <a:r>
              <a:rPr lang="en-US" dirty="0"/>
              <a:t>Social norms</a:t>
            </a:r>
          </a:p>
          <a:p>
            <a:pPr lvl="1"/>
            <a:r>
              <a:rPr lang="en-US" dirty="0"/>
              <a:t>Self-belief</a:t>
            </a:r>
          </a:p>
          <a:p>
            <a:pPr lvl="1"/>
            <a:r>
              <a:rPr lang="en-US" dirty="0"/>
              <a:t>Nutrition education and information</a:t>
            </a:r>
          </a:p>
          <a:p>
            <a:pPr lvl="1"/>
            <a:r>
              <a:rPr lang="en-US" dirty="0"/>
              <a:t>Structural inequalities</a:t>
            </a:r>
          </a:p>
          <a:p>
            <a:r>
              <a:rPr lang="en-US" dirty="0"/>
              <a:t>Social change is key to individual behaviours</a:t>
            </a:r>
          </a:p>
          <a:p>
            <a:r>
              <a:rPr lang="en-US" dirty="0"/>
              <a:t>Two key approaches to changing behaviours:</a:t>
            </a:r>
          </a:p>
          <a:p>
            <a:pPr lvl="1"/>
            <a:r>
              <a:rPr lang="en-US" dirty="0"/>
              <a:t>Alive and Thrive</a:t>
            </a:r>
          </a:p>
          <a:p>
            <a:pPr lvl="1"/>
            <a:r>
              <a:rPr lang="en-US" dirty="0"/>
              <a:t>The positive deviance approach</a:t>
            </a:r>
          </a:p>
        </p:txBody>
      </p:sp>
      <p:sp>
        <p:nvSpPr>
          <p:cNvPr id="3" name="Slide Number Placeholder 2">
            <a:extLst>
              <a:ext uri="{FF2B5EF4-FFF2-40B4-BE49-F238E27FC236}">
                <a16:creationId xmlns="" xmlns:a16="http://schemas.microsoft.com/office/drawing/2014/main" id="{8716FC7E-AB2E-4E08-9A58-A06FA6EE88C2}"/>
              </a:ext>
            </a:extLst>
          </p:cNvPr>
          <p:cNvSpPr>
            <a:spLocks noGrp="1"/>
          </p:cNvSpPr>
          <p:nvPr>
            <p:ph type="sldNum" sz="quarter" idx="10"/>
          </p:nvPr>
        </p:nvSpPr>
        <p:spPr/>
        <p:txBody>
          <a:bodyPr/>
          <a:lstStyle/>
          <a:p>
            <a:fld id="{F8E5FEAE-2393-4031-B909-DB31E3BE2612}" type="slidenum">
              <a:rPr lang="en-US" smtClean="0"/>
              <a:t>76</a:t>
            </a:fld>
            <a:endParaRPr lang="en-US" dirty="0"/>
          </a:p>
        </p:txBody>
      </p:sp>
      <p:sp>
        <p:nvSpPr>
          <p:cNvPr id="4" name="Title 3">
            <a:extLst>
              <a:ext uri="{FF2B5EF4-FFF2-40B4-BE49-F238E27FC236}">
                <a16:creationId xmlns="" xmlns:a16="http://schemas.microsoft.com/office/drawing/2014/main" id="{B490FD5B-FDD6-49A0-B49D-632173A1C4B7}"/>
              </a:ext>
            </a:extLst>
          </p:cNvPr>
          <p:cNvSpPr>
            <a:spLocks noGrp="1"/>
          </p:cNvSpPr>
          <p:nvPr>
            <p:ph type="title"/>
          </p:nvPr>
        </p:nvSpPr>
        <p:spPr/>
        <p:txBody>
          <a:bodyPr/>
          <a:lstStyle/>
          <a:p>
            <a:r>
              <a:rPr lang="en-US" dirty="0"/>
              <a:t>Understanding Nutrition Behaviours</a:t>
            </a:r>
          </a:p>
        </p:txBody>
      </p:sp>
    </p:spTree>
    <p:extLst>
      <p:ext uri="{BB962C8B-B14F-4D97-AF65-F5344CB8AC3E}">
        <p14:creationId xmlns:p14="http://schemas.microsoft.com/office/powerpoint/2010/main" val="18470486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 xmlns:a16="http://schemas.microsoft.com/office/drawing/2014/main" id="{3120C540-190E-48DC-AB43-E56A47B2B6C9}"/>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43" b="43"/>
          <a:stretch>
            <a:fillRect/>
          </a:stretch>
        </p:blipFill>
        <p:spPr/>
      </p:pic>
      <p:sp>
        <p:nvSpPr>
          <p:cNvPr id="3" name="Slide Number Placeholder 2">
            <a:extLst>
              <a:ext uri="{FF2B5EF4-FFF2-40B4-BE49-F238E27FC236}">
                <a16:creationId xmlns="" xmlns:a16="http://schemas.microsoft.com/office/drawing/2014/main" id="{B670513A-BB1D-454C-ABA9-6643951DF113}"/>
              </a:ext>
            </a:extLst>
          </p:cNvPr>
          <p:cNvSpPr>
            <a:spLocks noGrp="1"/>
          </p:cNvSpPr>
          <p:nvPr>
            <p:ph type="sldNum" sz="quarter" idx="10"/>
          </p:nvPr>
        </p:nvSpPr>
        <p:spPr/>
        <p:txBody>
          <a:bodyPr/>
          <a:lstStyle/>
          <a:p>
            <a:fld id="{F8E5FEAE-2393-4031-B909-DB31E3BE2612}" type="slidenum">
              <a:rPr lang="en-US" smtClean="0"/>
              <a:pPr/>
              <a:t>77</a:t>
            </a:fld>
            <a:endParaRPr lang="en-US" dirty="0"/>
          </a:p>
        </p:txBody>
      </p:sp>
      <p:sp>
        <p:nvSpPr>
          <p:cNvPr id="4" name="Title 3">
            <a:extLst>
              <a:ext uri="{FF2B5EF4-FFF2-40B4-BE49-F238E27FC236}">
                <a16:creationId xmlns="" xmlns:a16="http://schemas.microsoft.com/office/drawing/2014/main" id="{7155DD3B-BC0C-4944-8852-5291EEAAB1B6}"/>
              </a:ext>
            </a:extLst>
          </p:cNvPr>
          <p:cNvSpPr>
            <a:spLocks noGrp="1"/>
          </p:cNvSpPr>
          <p:nvPr>
            <p:ph type="title"/>
          </p:nvPr>
        </p:nvSpPr>
        <p:spPr>
          <a:xfrm>
            <a:off x="5563791" y="365760"/>
            <a:ext cx="3242006" cy="561166"/>
          </a:xfrm>
        </p:spPr>
        <p:txBody>
          <a:bodyPr/>
          <a:lstStyle/>
          <a:p>
            <a:r>
              <a:rPr lang="en-US" dirty="0"/>
              <a:t>Positive Deviation</a:t>
            </a:r>
            <a:endParaRPr lang="en-GB" dirty="0"/>
          </a:p>
        </p:txBody>
      </p:sp>
      <p:sp>
        <p:nvSpPr>
          <p:cNvPr id="5" name="Text Placeholder 4">
            <a:extLst>
              <a:ext uri="{FF2B5EF4-FFF2-40B4-BE49-F238E27FC236}">
                <a16:creationId xmlns="" xmlns:a16="http://schemas.microsoft.com/office/drawing/2014/main" id="{A4D4AECA-81D6-4ED0-A2AF-DD5213B32B90}"/>
              </a:ext>
            </a:extLst>
          </p:cNvPr>
          <p:cNvSpPr>
            <a:spLocks noGrp="1"/>
          </p:cNvSpPr>
          <p:nvPr>
            <p:ph type="body" sz="quarter" idx="11"/>
          </p:nvPr>
        </p:nvSpPr>
        <p:spPr>
          <a:xfrm>
            <a:off x="5563394" y="926926"/>
            <a:ext cx="3355138" cy="5111924"/>
          </a:xfrm>
        </p:spPr>
        <p:txBody>
          <a:bodyPr/>
          <a:lstStyle/>
          <a:p>
            <a:r>
              <a:rPr lang="en-US" dirty="0"/>
              <a:t>An approach that seeks out well-nourished children living in disadvantaged contexts to understand the local growth-promoting </a:t>
            </a:r>
            <a:r>
              <a:rPr lang="en-US" dirty="0" err="1"/>
              <a:t>behaviours</a:t>
            </a:r>
            <a:r>
              <a:rPr lang="en-US" dirty="0"/>
              <a:t> that enable these children to thrive while others are struggling.</a:t>
            </a:r>
          </a:p>
          <a:p>
            <a:r>
              <a:rPr lang="en-US" dirty="0"/>
              <a:t>Evidence-based approach.</a:t>
            </a:r>
          </a:p>
          <a:p>
            <a:endParaRPr lang="en-GB" dirty="0"/>
          </a:p>
        </p:txBody>
      </p:sp>
    </p:spTree>
    <p:extLst>
      <p:ext uri="{BB962C8B-B14F-4D97-AF65-F5344CB8AC3E}">
        <p14:creationId xmlns:p14="http://schemas.microsoft.com/office/powerpoint/2010/main" val="35477141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 xmlns:a16="http://schemas.microsoft.com/office/drawing/2014/main" id="{772FA87B-6BB4-4749-8A21-35F7576BB931}"/>
              </a:ext>
            </a:extLst>
          </p:cNvPr>
          <p:cNvSpPr>
            <a:spLocks noGrp="1"/>
          </p:cNvSpPr>
          <p:nvPr>
            <p:ph sz="half" idx="1"/>
          </p:nvPr>
        </p:nvSpPr>
        <p:spPr/>
        <p:txBody>
          <a:bodyPr/>
          <a:lstStyle/>
          <a:p>
            <a:r>
              <a:rPr lang="en-US" dirty="0"/>
              <a:t>Alive and Thrive began in 2009 to combat global child undernutrition</a:t>
            </a:r>
          </a:p>
          <a:p>
            <a:r>
              <a:rPr lang="en-US" dirty="0"/>
              <a:t>Evidence and action-based. Combines interventions to support infant and young child feeding and maternal nutrition</a:t>
            </a:r>
          </a:p>
          <a:p>
            <a:r>
              <a:rPr lang="en-US" dirty="0"/>
              <a:t>Large-scale interventions:</a:t>
            </a:r>
          </a:p>
          <a:p>
            <a:pPr lvl="1"/>
            <a:r>
              <a:rPr lang="en-US" dirty="0"/>
              <a:t>Interpersonal counselling</a:t>
            </a:r>
          </a:p>
          <a:p>
            <a:pPr lvl="1"/>
            <a:r>
              <a:rPr lang="en-US" dirty="0"/>
              <a:t>Mass media campaigns</a:t>
            </a:r>
          </a:p>
          <a:p>
            <a:pPr lvl="1"/>
            <a:r>
              <a:rPr lang="en-US" dirty="0"/>
              <a:t>Community programs</a:t>
            </a:r>
          </a:p>
          <a:p>
            <a:pPr lvl="1"/>
            <a:r>
              <a:rPr lang="en-US" dirty="0"/>
              <a:t>Policy advocacy</a:t>
            </a:r>
          </a:p>
        </p:txBody>
      </p:sp>
      <p:sp>
        <p:nvSpPr>
          <p:cNvPr id="5" name="Slide Number Placeholder 4">
            <a:extLst>
              <a:ext uri="{FF2B5EF4-FFF2-40B4-BE49-F238E27FC236}">
                <a16:creationId xmlns="" xmlns:a16="http://schemas.microsoft.com/office/drawing/2014/main" id="{CB089B0C-875E-4095-940E-BED2448B081B}"/>
              </a:ext>
            </a:extLst>
          </p:cNvPr>
          <p:cNvSpPr>
            <a:spLocks noGrp="1"/>
          </p:cNvSpPr>
          <p:nvPr>
            <p:ph type="sldNum" sz="quarter" idx="10"/>
          </p:nvPr>
        </p:nvSpPr>
        <p:spPr/>
        <p:txBody>
          <a:bodyPr/>
          <a:lstStyle/>
          <a:p>
            <a:fld id="{F8E5FEAE-2393-4031-B909-DB31E3BE2612}" type="slidenum">
              <a:rPr lang="en-US" smtClean="0"/>
              <a:pPr/>
              <a:t>78</a:t>
            </a:fld>
            <a:endParaRPr lang="en-US" dirty="0"/>
          </a:p>
        </p:txBody>
      </p:sp>
      <p:sp>
        <p:nvSpPr>
          <p:cNvPr id="2" name="Title 1">
            <a:extLst>
              <a:ext uri="{FF2B5EF4-FFF2-40B4-BE49-F238E27FC236}">
                <a16:creationId xmlns="" xmlns:a16="http://schemas.microsoft.com/office/drawing/2014/main" id="{603FDAA6-3242-4861-B488-058BCC797782}"/>
              </a:ext>
            </a:extLst>
          </p:cNvPr>
          <p:cNvSpPr>
            <a:spLocks noGrp="1"/>
          </p:cNvSpPr>
          <p:nvPr>
            <p:ph type="title"/>
          </p:nvPr>
        </p:nvSpPr>
        <p:spPr/>
        <p:txBody>
          <a:bodyPr/>
          <a:lstStyle/>
          <a:p>
            <a:r>
              <a:rPr lang="en-US" dirty="0"/>
              <a:t>Alive and Thrive Programme</a:t>
            </a:r>
          </a:p>
        </p:txBody>
      </p:sp>
    </p:spTree>
    <p:extLst>
      <p:ext uri="{BB962C8B-B14F-4D97-AF65-F5344CB8AC3E}">
        <p14:creationId xmlns:p14="http://schemas.microsoft.com/office/powerpoint/2010/main" val="7736451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5B703CE1-E96E-4B04-AADB-A35DB9A0EFE0}"/>
              </a:ext>
            </a:extLst>
          </p:cNvPr>
          <p:cNvSpPr>
            <a:spLocks noGrp="1"/>
          </p:cNvSpPr>
          <p:nvPr>
            <p:ph idx="1"/>
          </p:nvPr>
        </p:nvSpPr>
        <p:spPr/>
        <p:txBody>
          <a:bodyPr/>
          <a:lstStyle/>
          <a:p>
            <a:r>
              <a:rPr lang="en-US" dirty="0"/>
              <a:t>Advocacy: Improving political conditions, removing barriers</a:t>
            </a:r>
          </a:p>
          <a:p>
            <a:r>
              <a:rPr lang="en-US" dirty="0"/>
              <a:t>Interpersonal communication and community mobilisation</a:t>
            </a:r>
          </a:p>
          <a:p>
            <a:r>
              <a:rPr lang="en-US" dirty="0"/>
              <a:t>Improved knowledge, skills and environment lead to improved health outcomes</a:t>
            </a:r>
          </a:p>
          <a:p>
            <a:r>
              <a:rPr lang="en-US" dirty="0"/>
              <a:t>Bringing together communities, media and regulators:</a:t>
            </a:r>
          </a:p>
          <a:p>
            <a:pPr lvl="1"/>
            <a:r>
              <a:rPr lang="en-US" dirty="0"/>
              <a:t>Engaging journalists</a:t>
            </a:r>
          </a:p>
          <a:p>
            <a:pPr lvl="1"/>
            <a:r>
              <a:rPr lang="en-US" dirty="0"/>
              <a:t>Getting local, regional and national decision makers and stakeholders onboard</a:t>
            </a:r>
          </a:p>
          <a:p>
            <a:pPr lvl="1"/>
            <a:r>
              <a:rPr lang="en-US" dirty="0"/>
              <a:t>Individualised meetings with decision makers and donors</a:t>
            </a:r>
          </a:p>
          <a:p>
            <a:pPr lvl="1"/>
            <a:r>
              <a:rPr lang="en-US" dirty="0"/>
              <a:t>Involving mothers, community members, health providers, frontline workers, and rural community institutions</a:t>
            </a:r>
          </a:p>
          <a:p>
            <a:endParaRPr lang="en-US" dirty="0"/>
          </a:p>
        </p:txBody>
      </p:sp>
      <p:sp>
        <p:nvSpPr>
          <p:cNvPr id="3" name="Slide Number Placeholder 2">
            <a:extLst>
              <a:ext uri="{FF2B5EF4-FFF2-40B4-BE49-F238E27FC236}">
                <a16:creationId xmlns="" xmlns:a16="http://schemas.microsoft.com/office/drawing/2014/main" id="{A116D02F-FF80-419C-9DCC-612BD2D93E57}"/>
              </a:ext>
            </a:extLst>
          </p:cNvPr>
          <p:cNvSpPr>
            <a:spLocks noGrp="1"/>
          </p:cNvSpPr>
          <p:nvPr>
            <p:ph type="sldNum" sz="quarter" idx="10"/>
          </p:nvPr>
        </p:nvSpPr>
        <p:spPr/>
        <p:txBody>
          <a:bodyPr/>
          <a:lstStyle/>
          <a:p>
            <a:fld id="{F8E5FEAE-2393-4031-B909-DB31E3BE2612}" type="slidenum">
              <a:rPr lang="en-US" smtClean="0"/>
              <a:t>79</a:t>
            </a:fld>
            <a:endParaRPr lang="en-US" dirty="0"/>
          </a:p>
        </p:txBody>
      </p:sp>
      <p:sp>
        <p:nvSpPr>
          <p:cNvPr id="4" name="Title 3">
            <a:extLst>
              <a:ext uri="{FF2B5EF4-FFF2-40B4-BE49-F238E27FC236}">
                <a16:creationId xmlns="" xmlns:a16="http://schemas.microsoft.com/office/drawing/2014/main" id="{D2B7902E-CBB1-4933-B0F8-8E1DE2842E41}"/>
              </a:ext>
            </a:extLst>
          </p:cNvPr>
          <p:cNvSpPr>
            <a:spLocks noGrp="1"/>
          </p:cNvSpPr>
          <p:nvPr>
            <p:ph type="title"/>
          </p:nvPr>
        </p:nvSpPr>
        <p:spPr>
          <a:xfrm>
            <a:off x="628650" y="365127"/>
            <a:ext cx="8381238" cy="590838"/>
          </a:xfrm>
        </p:spPr>
        <p:txBody>
          <a:bodyPr/>
          <a:lstStyle/>
          <a:p>
            <a:r>
              <a:rPr lang="en-US" dirty="0"/>
              <a:t>Factors Enabling Alive and Thrive Success</a:t>
            </a:r>
          </a:p>
        </p:txBody>
      </p:sp>
    </p:spTree>
    <p:extLst>
      <p:ext uri="{BB962C8B-B14F-4D97-AF65-F5344CB8AC3E}">
        <p14:creationId xmlns:p14="http://schemas.microsoft.com/office/powerpoint/2010/main" val="3511494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lvl="0"/>
            <a:r>
              <a:rPr lang="en-US" dirty="0"/>
              <a:t>Explain the difference between macro and micronutrients.</a:t>
            </a:r>
          </a:p>
          <a:p>
            <a:pPr lvl="0"/>
            <a:r>
              <a:rPr lang="en-US" dirty="0"/>
              <a:t>Discuss what is meant by a healthy balanced diet, and why it is important.</a:t>
            </a:r>
          </a:p>
          <a:p>
            <a:pPr lvl="0"/>
            <a:endParaRPr lang="en-GB" dirty="0"/>
          </a:p>
        </p:txBody>
      </p:sp>
      <p:sp>
        <p:nvSpPr>
          <p:cNvPr id="7" name="Text Placeholder 6"/>
          <p:cNvSpPr>
            <a:spLocks noGrp="1"/>
          </p:cNvSpPr>
          <p:nvPr>
            <p:ph type="body" sz="quarter" idx="10"/>
          </p:nvPr>
        </p:nvSpPr>
        <p:spPr/>
        <p:txBody>
          <a:bodyPr/>
          <a:lstStyle/>
          <a:p>
            <a:r>
              <a:rPr lang="en-GB" dirty="0"/>
              <a:t>By the end of this unit, you should be able to:</a:t>
            </a:r>
          </a:p>
        </p:txBody>
      </p:sp>
      <p:sp>
        <p:nvSpPr>
          <p:cNvPr id="3" name="Slide Number Placeholder 2"/>
          <p:cNvSpPr>
            <a:spLocks noGrp="1"/>
          </p:cNvSpPr>
          <p:nvPr>
            <p:ph type="sldNum" sz="quarter" idx="11"/>
          </p:nvPr>
        </p:nvSpPr>
        <p:spPr/>
        <p:txBody>
          <a:bodyPr/>
          <a:lstStyle/>
          <a:p>
            <a:fld id="{F8E5FEAE-2393-4031-B909-DB31E3BE2612}" type="slidenum">
              <a:rPr lang="en-US" smtClean="0"/>
              <a:t>8</a:t>
            </a:fld>
            <a:endParaRPr lang="en-US" dirty="0"/>
          </a:p>
        </p:txBody>
      </p:sp>
      <p:sp>
        <p:nvSpPr>
          <p:cNvPr id="4" name="Title 3"/>
          <p:cNvSpPr>
            <a:spLocks noGrp="1"/>
          </p:cNvSpPr>
          <p:nvPr>
            <p:ph type="title"/>
          </p:nvPr>
        </p:nvSpPr>
        <p:spPr/>
        <p:txBody>
          <a:bodyPr/>
          <a:lstStyle/>
          <a:p>
            <a:r>
              <a:rPr lang="en-GB" dirty="0"/>
              <a:t>Objectives</a:t>
            </a:r>
          </a:p>
        </p:txBody>
      </p:sp>
    </p:spTree>
    <p:extLst>
      <p:ext uri="{BB962C8B-B14F-4D97-AF65-F5344CB8AC3E}">
        <p14:creationId xmlns:p14="http://schemas.microsoft.com/office/powerpoint/2010/main" val="30459765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04E10972-DE22-4A64-83AB-E942E931B5B1}"/>
              </a:ext>
            </a:extLst>
          </p:cNvPr>
          <p:cNvSpPr>
            <a:spLocks noGrp="1"/>
          </p:cNvSpPr>
          <p:nvPr>
            <p:ph idx="1"/>
          </p:nvPr>
        </p:nvSpPr>
        <p:spPr/>
        <p:txBody>
          <a:bodyPr/>
          <a:lstStyle/>
          <a:p>
            <a:pPr lvl="0"/>
            <a:r>
              <a:rPr lang="en-US" dirty="0"/>
              <a:t>Participatory adult learning (for adults)</a:t>
            </a:r>
          </a:p>
          <a:p>
            <a:pPr lvl="0"/>
            <a:r>
              <a:rPr lang="en-US" dirty="0"/>
              <a:t>Seeing is believing (for children)</a:t>
            </a:r>
          </a:p>
          <a:p>
            <a:pPr lvl="0"/>
            <a:r>
              <a:rPr lang="en-US" dirty="0"/>
              <a:t>Social Behavioural Change Communication (SBCC)</a:t>
            </a:r>
          </a:p>
          <a:p>
            <a:pPr lvl="0"/>
            <a:r>
              <a:rPr lang="en-US" dirty="0"/>
              <a:t>The 7 C’s:</a:t>
            </a:r>
          </a:p>
          <a:p>
            <a:pPr lvl="1"/>
            <a:r>
              <a:rPr lang="en-US" dirty="0"/>
              <a:t>Command attention</a:t>
            </a:r>
          </a:p>
          <a:p>
            <a:pPr lvl="1"/>
            <a:r>
              <a:rPr lang="en-US" dirty="0"/>
              <a:t>Clarify the Message</a:t>
            </a:r>
          </a:p>
          <a:p>
            <a:pPr lvl="1"/>
            <a:r>
              <a:rPr lang="en-US" dirty="0"/>
              <a:t>Communicate a benefit</a:t>
            </a:r>
          </a:p>
          <a:p>
            <a:pPr lvl="1"/>
            <a:r>
              <a:rPr lang="en-US" dirty="0"/>
              <a:t>Consistency counts</a:t>
            </a:r>
          </a:p>
          <a:p>
            <a:pPr lvl="1"/>
            <a:r>
              <a:rPr lang="en-US" dirty="0"/>
              <a:t>Create trust</a:t>
            </a:r>
          </a:p>
          <a:p>
            <a:pPr lvl="1"/>
            <a:r>
              <a:rPr lang="en-US" dirty="0"/>
              <a:t>Cater to the head and heart</a:t>
            </a:r>
          </a:p>
          <a:p>
            <a:pPr lvl="1"/>
            <a:r>
              <a:rPr lang="en-US" dirty="0"/>
              <a:t>Call to Action</a:t>
            </a:r>
          </a:p>
          <a:p>
            <a:endParaRPr lang="en-US" dirty="0"/>
          </a:p>
        </p:txBody>
      </p:sp>
      <p:sp>
        <p:nvSpPr>
          <p:cNvPr id="3" name="Slide Number Placeholder 2">
            <a:extLst>
              <a:ext uri="{FF2B5EF4-FFF2-40B4-BE49-F238E27FC236}">
                <a16:creationId xmlns="" xmlns:a16="http://schemas.microsoft.com/office/drawing/2014/main" id="{78DFF791-9C8B-4FB8-AD7E-D39F40BFDC66}"/>
              </a:ext>
            </a:extLst>
          </p:cNvPr>
          <p:cNvSpPr>
            <a:spLocks noGrp="1"/>
          </p:cNvSpPr>
          <p:nvPr>
            <p:ph type="sldNum" sz="quarter" idx="10"/>
          </p:nvPr>
        </p:nvSpPr>
        <p:spPr/>
        <p:txBody>
          <a:bodyPr/>
          <a:lstStyle/>
          <a:p>
            <a:fld id="{F8E5FEAE-2393-4031-B909-DB31E3BE2612}" type="slidenum">
              <a:rPr lang="en-US" smtClean="0"/>
              <a:t>80</a:t>
            </a:fld>
            <a:endParaRPr lang="en-US" dirty="0"/>
          </a:p>
        </p:txBody>
      </p:sp>
      <p:sp>
        <p:nvSpPr>
          <p:cNvPr id="4" name="Title 3">
            <a:extLst>
              <a:ext uri="{FF2B5EF4-FFF2-40B4-BE49-F238E27FC236}">
                <a16:creationId xmlns="" xmlns:a16="http://schemas.microsoft.com/office/drawing/2014/main" id="{72FB66A7-E2F0-44FB-A9AF-2290B6172048}"/>
              </a:ext>
            </a:extLst>
          </p:cNvPr>
          <p:cNvSpPr>
            <a:spLocks noGrp="1"/>
          </p:cNvSpPr>
          <p:nvPr>
            <p:ph type="title"/>
          </p:nvPr>
        </p:nvSpPr>
        <p:spPr/>
        <p:txBody>
          <a:bodyPr/>
          <a:lstStyle/>
          <a:p>
            <a:r>
              <a:rPr lang="en-US" dirty="0"/>
              <a:t>Key Factors for Successful Messaging</a:t>
            </a:r>
          </a:p>
        </p:txBody>
      </p:sp>
    </p:spTree>
    <p:extLst>
      <p:ext uri="{BB962C8B-B14F-4D97-AF65-F5344CB8AC3E}">
        <p14:creationId xmlns:p14="http://schemas.microsoft.com/office/powerpoint/2010/main" val="27013057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8EECAC1-CAB5-4478-A343-943D6A309898}"/>
              </a:ext>
            </a:extLst>
          </p:cNvPr>
          <p:cNvSpPr>
            <a:spLocks noGrp="1"/>
          </p:cNvSpPr>
          <p:nvPr>
            <p:ph idx="1"/>
          </p:nvPr>
        </p:nvSpPr>
        <p:spPr/>
        <p:txBody>
          <a:bodyPr/>
          <a:lstStyle/>
          <a:p>
            <a:r>
              <a:rPr lang="en-US" dirty="0"/>
              <a:t>Radio spots, market stall signs, and nutrition training can be used to drive demand creation for nutritional behaviour change in a nutrition-sensitive agricultural project.</a:t>
            </a:r>
          </a:p>
          <a:p>
            <a:r>
              <a:rPr lang="en-US" dirty="0"/>
              <a:t>For maximum efficacy, use Social Behaviour Change Communication (SBCC) techniques.</a:t>
            </a:r>
          </a:p>
          <a:p>
            <a:r>
              <a:rPr lang="en-US" dirty="0"/>
              <a:t>Three core SBCC elements:</a:t>
            </a:r>
          </a:p>
          <a:p>
            <a:pPr lvl="1"/>
            <a:r>
              <a:rPr lang="en-US" b="1" dirty="0"/>
              <a:t>Tailored Communication: </a:t>
            </a:r>
            <a:r>
              <a:rPr lang="en-US" dirty="0"/>
              <a:t>Using channels and themes which respond to target audience’s needs and preferences</a:t>
            </a:r>
          </a:p>
          <a:p>
            <a:pPr lvl="1"/>
            <a:r>
              <a:rPr lang="en-US" b="1" dirty="0"/>
              <a:t>Behaviour Change</a:t>
            </a:r>
          </a:p>
          <a:p>
            <a:pPr lvl="1"/>
            <a:r>
              <a:rPr lang="en-US" b="1" dirty="0"/>
              <a:t>Social Change</a:t>
            </a:r>
          </a:p>
          <a:p>
            <a:r>
              <a:rPr lang="en-US" dirty="0"/>
              <a:t>Focus on evidence-based behaviours.</a:t>
            </a:r>
          </a:p>
        </p:txBody>
      </p:sp>
      <p:sp>
        <p:nvSpPr>
          <p:cNvPr id="5" name="Slide Number Placeholder 4">
            <a:extLst>
              <a:ext uri="{FF2B5EF4-FFF2-40B4-BE49-F238E27FC236}">
                <a16:creationId xmlns="" xmlns:a16="http://schemas.microsoft.com/office/drawing/2014/main" id="{D009AF24-C082-4C09-ABE0-72C3BBFEC9C1}"/>
              </a:ext>
            </a:extLst>
          </p:cNvPr>
          <p:cNvSpPr>
            <a:spLocks noGrp="1"/>
          </p:cNvSpPr>
          <p:nvPr>
            <p:ph type="sldNum" sz="quarter" idx="10"/>
          </p:nvPr>
        </p:nvSpPr>
        <p:spPr/>
        <p:txBody>
          <a:bodyPr/>
          <a:lstStyle/>
          <a:p>
            <a:fld id="{F8E5FEAE-2393-4031-B909-DB31E3BE2612}" type="slidenum">
              <a:rPr lang="en-US" smtClean="0"/>
              <a:pPr/>
              <a:t>81</a:t>
            </a:fld>
            <a:endParaRPr lang="en-US" dirty="0"/>
          </a:p>
        </p:txBody>
      </p:sp>
      <p:sp>
        <p:nvSpPr>
          <p:cNvPr id="2" name="Title 1">
            <a:extLst>
              <a:ext uri="{FF2B5EF4-FFF2-40B4-BE49-F238E27FC236}">
                <a16:creationId xmlns="" xmlns:a16="http://schemas.microsoft.com/office/drawing/2014/main" id="{D37703BB-17BF-4481-B39A-CDD4A9F37D10}"/>
              </a:ext>
            </a:extLst>
          </p:cNvPr>
          <p:cNvSpPr>
            <a:spLocks noGrp="1"/>
          </p:cNvSpPr>
          <p:nvPr>
            <p:ph type="title"/>
          </p:nvPr>
        </p:nvSpPr>
        <p:spPr/>
        <p:txBody>
          <a:bodyPr/>
          <a:lstStyle/>
          <a:p>
            <a:r>
              <a:rPr lang="en-US" dirty="0"/>
              <a:t>Mass Media Messaging and SBCC</a:t>
            </a:r>
          </a:p>
        </p:txBody>
      </p:sp>
    </p:spTree>
    <p:extLst>
      <p:ext uri="{BB962C8B-B14F-4D97-AF65-F5344CB8AC3E}">
        <p14:creationId xmlns:p14="http://schemas.microsoft.com/office/powerpoint/2010/main" val="4582811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05F792B4-D5F8-4120-9ED3-B4F59C14F0E5}"/>
              </a:ext>
            </a:extLst>
          </p:cNvPr>
          <p:cNvSpPr>
            <a:spLocks noGrp="1"/>
          </p:cNvSpPr>
          <p:nvPr>
            <p:ph idx="1"/>
          </p:nvPr>
        </p:nvSpPr>
        <p:spPr/>
        <p:txBody>
          <a:bodyPr/>
          <a:lstStyle/>
          <a:p>
            <a:r>
              <a:rPr lang="en-US" sz="2200" dirty="0"/>
              <a:t>SBCC uses evidence-based behaviours to inspire change in dietary practices across the community.</a:t>
            </a:r>
          </a:p>
          <a:p>
            <a:r>
              <a:rPr lang="en-US" sz="2200" dirty="0"/>
              <a:t>SBCC needs to be culturally appropriate and specific, and based on evidence data.</a:t>
            </a:r>
          </a:p>
          <a:p>
            <a:r>
              <a:rPr lang="en-US" sz="2200" dirty="0"/>
              <a:t>Key steps to ensure success of SBCC are:</a:t>
            </a:r>
          </a:p>
          <a:p>
            <a:pPr lvl="1"/>
            <a:r>
              <a:rPr lang="en-US" sz="2000" dirty="0"/>
              <a:t>Identify key entry points to community participation</a:t>
            </a:r>
          </a:p>
          <a:p>
            <a:pPr lvl="1"/>
            <a:r>
              <a:rPr lang="en-US" sz="2000" dirty="0"/>
              <a:t>Segment and Identify target audiences</a:t>
            </a:r>
          </a:p>
          <a:p>
            <a:pPr lvl="1"/>
            <a:r>
              <a:rPr lang="en-US" sz="2000" dirty="0"/>
              <a:t>Design clear communication objectives</a:t>
            </a:r>
          </a:p>
          <a:p>
            <a:pPr lvl="1"/>
            <a:r>
              <a:rPr lang="en-US" sz="2000" dirty="0"/>
              <a:t>Develop contextualised and clear messages</a:t>
            </a:r>
          </a:p>
          <a:p>
            <a:pPr lvl="1"/>
            <a:r>
              <a:rPr lang="en-US" sz="2000" dirty="0"/>
              <a:t>Identify effective channels and pathways for message delivery</a:t>
            </a:r>
          </a:p>
          <a:p>
            <a:pPr lvl="1"/>
            <a:r>
              <a:rPr lang="en-US" sz="2000" dirty="0"/>
              <a:t>Implement SBCC strategy</a:t>
            </a:r>
          </a:p>
          <a:p>
            <a:pPr lvl="1"/>
            <a:r>
              <a:rPr lang="en-US" sz="2000" dirty="0"/>
              <a:t>Monitor and follow-up</a:t>
            </a:r>
          </a:p>
          <a:p>
            <a:pPr lvl="1"/>
            <a:r>
              <a:rPr lang="en-US" sz="2000" dirty="0"/>
              <a:t>Use learning to redesign strategy and messages</a:t>
            </a:r>
          </a:p>
          <a:p>
            <a:pPr lvl="1"/>
            <a:r>
              <a:rPr lang="en-US" sz="2000" dirty="0"/>
              <a:t>Develop long-term campaigns for sustained behaviour change</a:t>
            </a:r>
          </a:p>
          <a:p>
            <a:pPr lvl="1"/>
            <a:endParaRPr lang="en-US" dirty="0"/>
          </a:p>
        </p:txBody>
      </p:sp>
      <p:sp>
        <p:nvSpPr>
          <p:cNvPr id="3" name="Slide Number Placeholder 2">
            <a:extLst>
              <a:ext uri="{FF2B5EF4-FFF2-40B4-BE49-F238E27FC236}">
                <a16:creationId xmlns="" xmlns:a16="http://schemas.microsoft.com/office/drawing/2014/main" id="{7DFE7680-165C-497D-B3B1-32F9712A876B}"/>
              </a:ext>
            </a:extLst>
          </p:cNvPr>
          <p:cNvSpPr>
            <a:spLocks noGrp="1"/>
          </p:cNvSpPr>
          <p:nvPr>
            <p:ph type="sldNum" sz="quarter" idx="10"/>
          </p:nvPr>
        </p:nvSpPr>
        <p:spPr/>
        <p:txBody>
          <a:bodyPr/>
          <a:lstStyle/>
          <a:p>
            <a:fld id="{F8E5FEAE-2393-4031-B909-DB31E3BE2612}" type="slidenum">
              <a:rPr lang="en-US" smtClean="0"/>
              <a:t>82</a:t>
            </a:fld>
            <a:endParaRPr lang="en-US" dirty="0"/>
          </a:p>
        </p:txBody>
      </p:sp>
      <p:sp>
        <p:nvSpPr>
          <p:cNvPr id="4" name="Title 3">
            <a:extLst>
              <a:ext uri="{FF2B5EF4-FFF2-40B4-BE49-F238E27FC236}">
                <a16:creationId xmlns="" xmlns:a16="http://schemas.microsoft.com/office/drawing/2014/main" id="{8C66EB34-CA1D-4B6C-88E4-392D6AFE9C65}"/>
              </a:ext>
            </a:extLst>
          </p:cNvPr>
          <p:cNvSpPr>
            <a:spLocks noGrp="1"/>
          </p:cNvSpPr>
          <p:nvPr>
            <p:ph type="title"/>
          </p:nvPr>
        </p:nvSpPr>
        <p:spPr/>
        <p:txBody>
          <a:bodyPr/>
          <a:lstStyle/>
          <a:p>
            <a:r>
              <a:rPr lang="en-US" dirty="0"/>
              <a:t>Ensuring Success of SBCC</a:t>
            </a:r>
          </a:p>
        </p:txBody>
      </p:sp>
    </p:spTree>
    <p:extLst>
      <p:ext uri="{BB962C8B-B14F-4D97-AF65-F5344CB8AC3E}">
        <p14:creationId xmlns:p14="http://schemas.microsoft.com/office/powerpoint/2010/main" val="22260797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A9E6BF0F-5FD4-403B-A15E-B41A22D5AF0D}"/>
              </a:ext>
            </a:extLst>
          </p:cNvPr>
          <p:cNvSpPr>
            <a:spLocks noGrp="1"/>
          </p:cNvSpPr>
          <p:nvPr>
            <p:ph idx="1"/>
          </p:nvPr>
        </p:nvSpPr>
        <p:spPr>
          <a:xfrm>
            <a:off x="628650" y="1892300"/>
            <a:ext cx="7886700" cy="4284663"/>
          </a:xfrm>
        </p:spPr>
        <p:txBody>
          <a:bodyPr/>
          <a:lstStyle/>
          <a:p>
            <a:pPr marL="514350" indent="-514350">
              <a:buFont typeface="+mj-lt"/>
              <a:buAutoNum type="arabicPeriod"/>
            </a:pPr>
            <a:r>
              <a:rPr lang="en-GB" dirty="0"/>
              <a:t>What is Positive Deviance?</a:t>
            </a:r>
          </a:p>
          <a:p>
            <a:pPr marL="514350" indent="-514350">
              <a:buFont typeface="+mj-lt"/>
              <a:buAutoNum type="arabicPeriod"/>
            </a:pPr>
            <a:r>
              <a:rPr lang="en-GB" dirty="0"/>
              <a:t>What are some of the factors that contributed to the success of Alive and Thrive?</a:t>
            </a:r>
          </a:p>
          <a:p>
            <a:pPr marL="514350" indent="-514350">
              <a:buFont typeface="+mj-lt"/>
              <a:buAutoNum type="arabicPeriod"/>
            </a:pPr>
            <a:r>
              <a:rPr lang="en-GB" dirty="0"/>
              <a:t>What are the 7 C’s of successful messaging?</a:t>
            </a:r>
          </a:p>
        </p:txBody>
      </p:sp>
      <p:sp>
        <p:nvSpPr>
          <p:cNvPr id="3" name="Slide Number Placeholder 2">
            <a:extLst>
              <a:ext uri="{FF2B5EF4-FFF2-40B4-BE49-F238E27FC236}">
                <a16:creationId xmlns="" xmlns:a16="http://schemas.microsoft.com/office/drawing/2014/main" id="{F42DD0BD-99EA-4200-B537-59C6F3F20EF0}"/>
              </a:ext>
            </a:extLst>
          </p:cNvPr>
          <p:cNvSpPr>
            <a:spLocks noGrp="1"/>
          </p:cNvSpPr>
          <p:nvPr>
            <p:ph type="sldNum" sz="quarter" idx="11"/>
          </p:nvPr>
        </p:nvSpPr>
        <p:spPr/>
        <p:txBody>
          <a:bodyPr/>
          <a:lstStyle/>
          <a:p>
            <a:fld id="{F8E5FEAE-2393-4031-B909-DB31E3BE2612}" type="slidenum">
              <a:rPr lang="en-US" smtClean="0"/>
              <a:pPr/>
              <a:t>83</a:t>
            </a:fld>
            <a:endParaRPr lang="en-US" dirty="0"/>
          </a:p>
        </p:txBody>
      </p:sp>
    </p:spTree>
    <p:extLst>
      <p:ext uri="{BB962C8B-B14F-4D97-AF65-F5344CB8AC3E}">
        <p14:creationId xmlns:p14="http://schemas.microsoft.com/office/powerpoint/2010/main" val="31201216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6EAB7F03-5E71-4B0E-ABDC-7AD4D8C3421B}"/>
              </a:ext>
            </a:extLst>
          </p:cNvPr>
          <p:cNvSpPr>
            <a:spLocks noGrp="1"/>
          </p:cNvSpPr>
          <p:nvPr>
            <p:ph idx="1"/>
          </p:nvPr>
        </p:nvSpPr>
        <p:spPr/>
        <p:txBody>
          <a:bodyPr/>
          <a:lstStyle/>
          <a:p>
            <a:pPr lvl="0"/>
            <a:r>
              <a:rPr lang="en-US" sz="2200" dirty="0"/>
              <a:t>To bring about improved nutrition behaviour it is necessary to understand the causes of ‘non-optimal’ behavior.</a:t>
            </a:r>
          </a:p>
          <a:p>
            <a:pPr lvl="0"/>
            <a:r>
              <a:rPr lang="en-US" sz="2200" dirty="0"/>
              <a:t>Behaviour change will involve the change in knowledge, attitudes and practices of individuals, and social change to create an enabling environment.</a:t>
            </a:r>
          </a:p>
          <a:p>
            <a:pPr lvl="0"/>
            <a:r>
              <a:rPr lang="en-US" sz="2200" dirty="0"/>
              <a:t>Nutrition behaviour change approaches need to strategically collect and use data to inform the design, implementation, monitoring and where necessary redesign of their activities.</a:t>
            </a:r>
          </a:p>
          <a:p>
            <a:pPr lvl="0"/>
            <a:r>
              <a:rPr lang="en-US" sz="2200" dirty="0"/>
              <a:t>Well-designed social behavioural change communication (SBCC) messages are simple, memorable, easily understood, culturally appropriate and meaningful to the key audience.</a:t>
            </a:r>
          </a:p>
          <a:p>
            <a:pPr lvl="0"/>
            <a:r>
              <a:rPr lang="en-US" sz="2200" dirty="0"/>
              <a:t>Demand creation campaigns can raise awareness about the nutritional focus and help enable the desired behavioural changes.</a:t>
            </a:r>
          </a:p>
          <a:p>
            <a:endParaRPr lang="en-US" sz="2200" dirty="0"/>
          </a:p>
        </p:txBody>
      </p:sp>
      <p:sp>
        <p:nvSpPr>
          <p:cNvPr id="3" name="Slide Number Placeholder 2">
            <a:extLst>
              <a:ext uri="{FF2B5EF4-FFF2-40B4-BE49-F238E27FC236}">
                <a16:creationId xmlns="" xmlns:a16="http://schemas.microsoft.com/office/drawing/2014/main" id="{9D185294-FBC7-418D-928A-AEE2389E46FF}"/>
              </a:ext>
            </a:extLst>
          </p:cNvPr>
          <p:cNvSpPr>
            <a:spLocks noGrp="1"/>
          </p:cNvSpPr>
          <p:nvPr>
            <p:ph type="sldNum" sz="quarter" idx="10"/>
          </p:nvPr>
        </p:nvSpPr>
        <p:spPr/>
        <p:txBody>
          <a:bodyPr/>
          <a:lstStyle/>
          <a:p>
            <a:fld id="{F8E5FEAE-2393-4031-B909-DB31E3BE2612}" type="slidenum">
              <a:rPr lang="en-US" smtClean="0"/>
              <a:t>84</a:t>
            </a:fld>
            <a:endParaRPr lang="en-US" dirty="0"/>
          </a:p>
        </p:txBody>
      </p:sp>
      <p:sp>
        <p:nvSpPr>
          <p:cNvPr id="4" name="Title 3">
            <a:extLst>
              <a:ext uri="{FF2B5EF4-FFF2-40B4-BE49-F238E27FC236}">
                <a16:creationId xmlns="" xmlns:a16="http://schemas.microsoft.com/office/drawing/2014/main" id="{6944C492-760E-475A-97EB-01720E97D66B}"/>
              </a:ext>
            </a:extLst>
          </p:cNvPr>
          <p:cNvSpPr>
            <a:spLocks noGrp="1"/>
          </p:cNvSpPr>
          <p:nvPr>
            <p:ph type="title"/>
          </p:nvPr>
        </p:nvSpPr>
        <p:spPr/>
        <p:txBody>
          <a:bodyPr/>
          <a:lstStyle/>
          <a:p>
            <a:r>
              <a:rPr lang="en-US" dirty="0"/>
              <a:t>Key Points</a:t>
            </a:r>
          </a:p>
        </p:txBody>
      </p:sp>
    </p:spTree>
    <p:extLst>
      <p:ext uri="{BB962C8B-B14F-4D97-AF65-F5344CB8AC3E}">
        <p14:creationId xmlns:p14="http://schemas.microsoft.com/office/powerpoint/2010/main" val="32159851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 xmlns:a16="http://schemas.microsoft.com/office/drawing/2014/main" id="{0CDB344E-BFA8-4053-AECB-284FDA1F724C}"/>
              </a:ext>
            </a:extLst>
          </p:cNvPr>
          <p:cNvSpPr>
            <a:spLocks noGrp="1"/>
          </p:cNvSpPr>
          <p:nvPr>
            <p:ph type="sldNum" sz="quarter" idx="11"/>
          </p:nvPr>
        </p:nvSpPr>
        <p:spPr/>
        <p:txBody>
          <a:bodyPr/>
          <a:lstStyle/>
          <a:p>
            <a:fld id="{F8E5FEAE-2393-4031-B909-DB31E3BE2612}" type="slidenum">
              <a:rPr lang="en-US" smtClean="0"/>
              <a:pPr/>
              <a:t>85</a:t>
            </a:fld>
            <a:endParaRPr lang="en-US" dirty="0"/>
          </a:p>
        </p:txBody>
      </p:sp>
      <p:sp>
        <p:nvSpPr>
          <p:cNvPr id="2" name="Title 1">
            <a:extLst>
              <a:ext uri="{FF2B5EF4-FFF2-40B4-BE49-F238E27FC236}">
                <a16:creationId xmlns="" xmlns:a16="http://schemas.microsoft.com/office/drawing/2014/main" id="{8AF9F9F0-3CEB-4275-B1EC-0B09633CE00E}"/>
              </a:ext>
            </a:extLst>
          </p:cNvPr>
          <p:cNvSpPr>
            <a:spLocks noGrp="1"/>
          </p:cNvSpPr>
          <p:nvPr>
            <p:ph type="title"/>
          </p:nvPr>
        </p:nvSpPr>
        <p:spPr/>
        <p:txBody>
          <a:bodyPr/>
          <a:lstStyle/>
          <a:p>
            <a:r>
              <a:rPr lang="en-US" dirty="0"/>
              <a:t>Gender and Diversity Aspects of Nutrition and OFSP</a:t>
            </a:r>
          </a:p>
        </p:txBody>
      </p:sp>
      <p:sp>
        <p:nvSpPr>
          <p:cNvPr id="4" name="Subtitle 3">
            <a:extLst>
              <a:ext uri="{FF2B5EF4-FFF2-40B4-BE49-F238E27FC236}">
                <a16:creationId xmlns="" xmlns:a16="http://schemas.microsoft.com/office/drawing/2014/main" id="{DE10DD0D-7A56-4CD3-9189-0F2AB28712DB}"/>
              </a:ext>
            </a:extLst>
          </p:cNvPr>
          <p:cNvSpPr>
            <a:spLocks noGrp="1"/>
          </p:cNvSpPr>
          <p:nvPr>
            <p:ph type="subTitle" idx="1"/>
          </p:nvPr>
        </p:nvSpPr>
        <p:spPr/>
        <p:txBody>
          <a:bodyPr/>
          <a:lstStyle/>
          <a:p>
            <a:r>
              <a:rPr lang="en-US" dirty="0"/>
              <a:t>Unit 8</a:t>
            </a:r>
          </a:p>
          <a:p>
            <a:endParaRPr lang="en-US" dirty="0"/>
          </a:p>
        </p:txBody>
      </p:sp>
    </p:spTree>
    <p:extLst>
      <p:ext uri="{BB962C8B-B14F-4D97-AF65-F5344CB8AC3E}">
        <p14:creationId xmlns:p14="http://schemas.microsoft.com/office/powerpoint/2010/main" val="40736177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lvl="0"/>
            <a:r>
              <a:rPr lang="en-US" dirty="0"/>
              <a:t>Describe at least three reasons why a gender responsive approach is required in any nutritional training or behavioural change work.</a:t>
            </a:r>
          </a:p>
          <a:p>
            <a:pPr lvl="0"/>
            <a:endParaRPr lang="en-GB" dirty="0"/>
          </a:p>
        </p:txBody>
      </p:sp>
      <p:sp>
        <p:nvSpPr>
          <p:cNvPr id="7" name="Text Placeholder 6"/>
          <p:cNvSpPr>
            <a:spLocks noGrp="1"/>
          </p:cNvSpPr>
          <p:nvPr>
            <p:ph type="body" sz="quarter" idx="10"/>
          </p:nvPr>
        </p:nvSpPr>
        <p:spPr/>
        <p:txBody>
          <a:bodyPr/>
          <a:lstStyle/>
          <a:p>
            <a:r>
              <a:rPr lang="en-GB" dirty="0"/>
              <a:t>By the end of this unit, you should be able to:</a:t>
            </a:r>
          </a:p>
        </p:txBody>
      </p:sp>
      <p:sp>
        <p:nvSpPr>
          <p:cNvPr id="3" name="Slide Number Placeholder 2"/>
          <p:cNvSpPr>
            <a:spLocks noGrp="1"/>
          </p:cNvSpPr>
          <p:nvPr>
            <p:ph type="sldNum" sz="quarter" idx="11"/>
          </p:nvPr>
        </p:nvSpPr>
        <p:spPr/>
        <p:txBody>
          <a:bodyPr/>
          <a:lstStyle/>
          <a:p>
            <a:fld id="{F8E5FEAE-2393-4031-B909-DB31E3BE2612}" type="slidenum">
              <a:rPr lang="en-US" smtClean="0"/>
              <a:t>86</a:t>
            </a:fld>
            <a:endParaRPr lang="en-US" dirty="0"/>
          </a:p>
        </p:txBody>
      </p:sp>
      <p:sp>
        <p:nvSpPr>
          <p:cNvPr id="4" name="Title 3"/>
          <p:cNvSpPr>
            <a:spLocks noGrp="1"/>
          </p:cNvSpPr>
          <p:nvPr>
            <p:ph type="title"/>
          </p:nvPr>
        </p:nvSpPr>
        <p:spPr/>
        <p:txBody>
          <a:bodyPr/>
          <a:lstStyle/>
          <a:p>
            <a:r>
              <a:rPr lang="en-GB" dirty="0"/>
              <a:t>Objectives</a:t>
            </a:r>
          </a:p>
        </p:txBody>
      </p:sp>
    </p:spTree>
    <p:extLst>
      <p:ext uri="{BB962C8B-B14F-4D97-AF65-F5344CB8AC3E}">
        <p14:creationId xmlns:p14="http://schemas.microsoft.com/office/powerpoint/2010/main" val="22314002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C4EE9BD4-55B2-4815-936B-FF17B145C03B}"/>
              </a:ext>
            </a:extLst>
          </p:cNvPr>
          <p:cNvSpPr>
            <a:spLocks noGrp="1"/>
          </p:cNvSpPr>
          <p:nvPr>
            <p:ph idx="1"/>
          </p:nvPr>
        </p:nvSpPr>
        <p:spPr/>
        <p:txBody>
          <a:bodyPr/>
          <a:lstStyle/>
          <a:p>
            <a:r>
              <a:rPr lang="en-US" dirty="0"/>
              <a:t>Different people have different nutritional needs, including Vitamin A requirements, based on gender, size, age.</a:t>
            </a:r>
          </a:p>
          <a:p>
            <a:r>
              <a:rPr lang="en-US" dirty="0"/>
              <a:t>Even workloads change Vitamin A requirements.</a:t>
            </a:r>
          </a:p>
          <a:p>
            <a:r>
              <a:rPr lang="en-US" dirty="0"/>
              <a:t>Nursing and pregnant mothers have special dietary requirements outside of workload related needs.</a:t>
            </a:r>
          </a:p>
          <a:p>
            <a:r>
              <a:rPr lang="en-US" dirty="0"/>
              <a:t>It is important to understand local nutritional practices and beliefs and how these can be combined with improved nutritional behaviours and outcomes.</a:t>
            </a:r>
          </a:p>
          <a:p>
            <a:r>
              <a:rPr lang="en-US" dirty="0"/>
              <a:t>When conducting diagnostic studies, it is important to collect gender-related data that will help design appropriately targeted messages.</a:t>
            </a:r>
          </a:p>
          <a:p>
            <a:endParaRPr lang="en-US" dirty="0"/>
          </a:p>
          <a:p>
            <a:endParaRPr lang="en-US" dirty="0"/>
          </a:p>
        </p:txBody>
      </p:sp>
      <p:sp>
        <p:nvSpPr>
          <p:cNvPr id="3" name="Slide Number Placeholder 2">
            <a:extLst>
              <a:ext uri="{FF2B5EF4-FFF2-40B4-BE49-F238E27FC236}">
                <a16:creationId xmlns="" xmlns:a16="http://schemas.microsoft.com/office/drawing/2014/main" id="{BB247249-4A03-48C9-B8DD-B7FED44AD2FE}"/>
              </a:ext>
            </a:extLst>
          </p:cNvPr>
          <p:cNvSpPr>
            <a:spLocks noGrp="1"/>
          </p:cNvSpPr>
          <p:nvPr>
            <p:ph type="sldNum" sz="quarter" idx="10"/>
          </p:nvPr>
        </p:nvSpPr>
        <p:spPr/>
        <p:txBody>
          <a:bodyPr/>
          <a:lstStyle/>
          <a:p>
            <a:fld id="{F8E5FEAE-2393-4031-B909-DB31E3BE2612}" type="slidenum">
              <a:rPr lang="en-US" smtClean="0"/>
              <a:t>87</a:t>
            </a:fld>
            <a:endParaRPr lang="en-US" dirty="0"/>
          </a:p>
        </p:txBody>
      </p:sp>
      <p:sp>
        <p:nvSpPr>
          <p:cNvPr id="4" name="Title 3">
            <a:extLst>
              <a:ext uri="{FF2B5EF4-FFF2-40B4-BE49-F238E27FC236}">
                <a16:creationId xmlns="" xmlns:a16="http://schemas.microsoft.com/office/drawing/2014/main" id="{7601537F-1094-4E73-B728-93EFD8196C5A}"/>
              </a:ext>
            </a:extLst>
          </p:cNvPr>
          <p:cNvSpPr>
            <a:spLocks noGrp="1"/>
          </p:cNvSpPr>
          <p:nvPr>
            <p:ph type="title"/>
          </p:nvPr>
        </p:nvSpPr>
        <p:spPr/>
        <p:txBody>
          <a:bodyPr/>
          <a:lstStyle/>
          <a:p>
            <a:r>
              <a:rPr lang="en-US" dirty="0"/>
              <a:t>Why a gender sensitive approach?</a:t>
            </a:r>
          </a:p>
        </p:txBody>
      </p:sp>
    </p:spTree>
    <p:extLst>
      <p:ext uri="{BB962C8B-B14F-4D97-AF65-F5344CB8AC3E}">
        <p14:creationId xmlns:p14="http://schemas.microsoft.com/office/powerpoint/2010/main" val="34929943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FF5771A6-DDE5-4669-94B9-2AA840F926E8}"/>
              </a:ext>
            </a:extLst>
          </p:cNvPr>
          <p:cNvSpPr>
            <a:spLocks noGrp="1"/>
          </p:cNvSpPr>
          <p:nvPr>
            <p:ph idx="1"/>
          </p:nvPr>
        </p:nvSpPr>
        <p:spPr/>
        <p:txBody>
          <a:bodyPr/>
          <a:lstStyle/>
          <a:p>
            <a:r>
              <a:rPr lang="en-US" dirty="0"/>
              <a:t>Use appropriate channels: messages need to reach women.</a:t>
            </a:r>
          </a:p>
          <a:p>
            <a:r>
              <a:rPr lang="en-US" dirty="0"/>
              <a:t>Examine your messages:</a:t>
            </a:r>
          </a:p>
          <a:p>
            <a:pPr lvl="1"/>
            <a:r>
              <a:rPr lang="en-US" dirty="0"/>
              <a:t>Are they utilisable by the target audience?</a:t>
            </a:r>
          </a:p>
          <a:p>
            <a:pPr lvl="1"/>
            <a:r>
              <a:rPr lang="en-US" dirty="0"/>
              <a:t>Are they appropriate to local gender beliefs? Roles?</a:t>
            </a:r>
          </a:p>
          <a:p>
            <a:r>
              <a:rPr lang="en-US" dirty="0"/>
              <a:t>Monitor and evaluate:</a:t>
            </a:r>
          </a:p>
          <a:p>
            <a:pPr lvl="1"/>
            <a:r>
              <a:rPr lang="en-US" dirty="0"/>
              <a:t>It is important to continually monitor nutrition activities to make sure they are correctly understood and appropriate to all community members.</a:t>
            </a:r>
          </a:p>
        </p:txBody>
      </p:sp>
      <p:sp>
        <p:nvSpPr>
          <p:cNvPr id="3" name="Slide Number Placeholder 2">
            <a:extLst>
              <a:ext uri="{FF2B5EF4-FFF2-40B4-BE49-F238E27FC236}">
                <a16:creationId xmlns="" xmlns:a16="http://schemas.microsoft.com/office/drawing/2014/main" id="{40BAC569-3C18-4C84-8389-B379FEBB0D22}"/>
              </a:ext>
            </a:extLst>
          </p:cNvPr>
          <p:cNvSpPr>
            <a:spLocks noGrp="1"/>
          </p:cNvSpPr>
          <p:nvPr>
            <p:ph type="sldNum" sz="quarter" idx="10"/>
          </p:nvPr>
        </p:nvSpPr>
        <p:spPr/>
        <p:txBody>
          <a:bodyPr/>
          <a:lstStyle/>
          <a:p>
            <a:fld id="{F8E5FEAE-2393-4031-B909-DB31E3BE2612}" type="slidenum">
              <a:rPr lang="en-US" smtClean="0"/>
              <a:t>88</a:t>
            </a:fld>
            <a:endParaRPr lang="en-US" dirty="0"/>
          </a:p>
        </p:txBody>
      </p:sp>
      <p:sp>
        <p:nvSpPr>
          <p:cNvPr id="4" name="Title 3">
            <a:extLst>
              <a:ext uri="{FF2B5EF4-FFF2-40B4-BE49-F238E27FC236}">
                <a16:creationId xmlns="" xmlns:a16="http://schemas.microsoft.com/office/drawing/2014/main" id="{59D2B81D-97BF-4B05-8FF6-6578F86A3487}"/>
              </a:ext>
            </a:extLst>
          </p:cNvPr>
          <p:cNvSpPr>
            <a:spLocks noGrp="1"/>
          </p:cNvSpPr>
          <p:nvPr>
            <p:ph type="title"/>
          </p:nvPr>
        </p:nvSpPr>
        <p:spPr/>
        <p:txBody>
          <a:bodyPr/>
          <a:lstStyle/>
          <a:p>
            <a:r>
              <a:rPr lang="en-US" dirty="0"/>
              <a:t>Messaging for Women</a:t>
            </a:r>
          </a:p>
        </p:txBody>
      </p:sp>
    </p:spTree>
    <p:extLst>
      <p:ext uri="{BB962C8B-B14F-4D97-AF65-F5344CB8AC3E}">
        <p14:creationId xmlns:p14="http://schemas.microsoft.com/office/powerpoint/2010/main" val="7114281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6EAB7F03-5E71-4B0E-ABDC-7AD4D8C3421B}"/>
              </a:ext>
            </a:extLst>
          </p:cNvPr>
          <p:cNvSpPr>
            <a:spLocks noGrp="1"/>
          </p:cNvSpPr>
          <p:nvPr>
            <p:ph idx="1"/>
          </p:nvPr>
        </p:nvSpPr>
        <p:spPr>
          <a:xfrm>
            <a:off x="628650" y="1047404"/>
            <a:ext cx="7886700" cy="5129559"/>
          </a:xfrm>
        </p:spPr>
        <p:txBody>
          <a:bodyPr/>
          <a:lstStyle/>
          <a:p>
            <a:pPr lvl="0"/>
            <a:r>
              <a:rPr lang="en-US" dirty="0"/>
              <a:t>Nutritional requirements including Vitamin A requirements vary by age, sex and workloads.</a:t>
            </a:r>
          </a:p>
          <a:p>
            <a:r>
              <a:rPr lang="en-US" dirty="0"/>
              <a:t>It is important to understand local nutritional practices and beliefs and how these can be combined with improved nutritional behaviours and outcomes. </a:t>
            </a:r>
          </a:p>
          <a:p>
            <a:r>
              <a:rPr lang="en-US" dirty="0"/>
              <a:t>It is important to monitor and evaluate nutrition activities in order to learn whether promotional messages and activities reaching both men and women audiences are being correctly understood, and whether they are utilised by the target audiences for whom they were designed; and if not, what changes are needed in order to improve their effectiveness.</a:t>
            </a:r>
          </a:p>
          <a:p>
            <a:endParaRPr lang="en-US" dirty="0"/>
          </a:p>
        </p:txBody>
      </p:sp>
      <p:sp>
        <p:nvSpPr>
          <p:cNvPr id="3" name="Slide Number Placeholder 2">
            <a:extLst>
              <a:ext uri="{FF2B5EF4-FFF2-40B4-BE49-F238E27FC236}">
                <a16:creationId xmlns="" xmlns:a16="http://schemas.microsoft.com/office/drawing/2014/main" id="{9D185294-FBC7-418D-928A-AEE2389E46FF}"/>
              </a:ext>
            </a:extLst>
          </p:cNvPr>
          <p:cNvSpPr>
            <a:spLocks noGrp="1"/>
          </p:cNvSpPr>
          <p:nvPr>
            <p:ph type="sldNum" sz="quarter" idx="10"/>
          </p:nvPr>
        </p:nvSpPr>
        <p:spPr/>
        <p:txBody>
          <a:bodyPr/>
          <a:lstStyle/>
          <a:p>
            <a:fld id="{F8E5FEAE-2393-4031-B909-DB31E3BE2612}" type="slidenum">
              <a:rPr lang="en-US" smtClean="0"/>
              <a:t>89</a:t>
            </a:fld>
            <a:endParaRPr lang="en-US" dirty="0"/>
          </a:p>
        </p:txBody>
      </p:sp>
      <p:sp>
        <p:nvSpPr>
          <p:cNvPr id="4" name="Title 3">
            <a:extLst>
              <a:ext uri="{FF2B5EF4-FFF2-40B4-BE49-F238E27FC236}">
                <a16:creationId xmlns="" xmlns:a16="http://schemas.microsoft.com/office/drawing/2014/main" id="{6944C492-760E-475A-97EB-01720E97D66B}"/>
              </a:ext>
            </a:extLst>
          </p:cNvPr>
          <p:cNvSpPr>
            <a:spLocks noGrp="1"/>
          </p:cNvSpPr>
          <p:nvPr>
            <p:ph type="title"/>
          </p:nvPr>
        </p:nvSpPr>
        <p:spPr/>
        <p:txBody>
          <a:bodyPr/>
          <a:lstStyle/>
          <a:p>
            <a:r>
              <a:rPr lang="en-US" dirty="0"/>
              <a:t>Key Points</a:t>
            </a:r>
          </a:p>
        </p:txBody>
      </p:sp>
    </p:spTree>
    <p:extLst>
      <p:ext uri="{BB962C8B-B14F-4D97-AF65-F5344CB8AC3E}">
        <p14:creationId xmlns:p14="http://schemas.microsoft.com/office/powerpoint/2010/main" val="2147319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54FA962E-4840-4C58-8603-C09C3597E5E2}"/>
              </a:ext>
            </a:extLst>
          </p:cNvPr>
          <p:cNvSpPr>
            <a:spLocks noGrp="1"/>
          </p:cNvSpPr>
          <p:nvPr>
            <p:ph idx="1"/>
          </p:nvPr>
        </p:nvSpPr>
        <p:spPr/>
        <p:txBody>
          <a:bodyPr/>
          <a:lstStyle/>
          <a:p>
            <a:r>
              <a:rPr lang="en-GB" dirty="0"/>
              <a:t>Foods can be categorised based on their main nutrient type and function:</a:t>
            </a:r>
          </a:p>
          <a:p>
            <a:pPr lvl="1"/>
            <a:r>
              <a:rPr lang="en-GB" b="1" dirty="0"/>
              <a:t>Carbohydrates</a:t>
            </a:r>
            <a:r>
              <a:rPr lang="en-GB" dirty="0"/>
              <a:t> (energy giving)</a:t>
            </a:r>
          </a:p>
          <a:p>
            <a:pPr lvl="1"/>
            <a:r>
              <a:rPr lang="en-GB" b="1" dirty="0"/>
              <a:t>Proteins</a:t>
            </a:r>
            <a:r>
              <a:rPr lang="en-GB" dirty="0"/>
              <a:t> (body building and energy giving)</a:t>
            </a:r>
          </a:p>
          <a:p>
            <a:pPr lvl="1"/>
            <a:r>
              <a:rPr lang="en-GB" b="1" dirty="0"/>
              <a:t>Fats</a:t>
            </a:r>
            <a:r>
              <a:rPr lang="en-GB" dirty="0"/>
              <a:t> (energy storage and giving, insulation)</a:t>
            </a:r>
          </a:p>
          <a:p>
            <a:pPr lvl="1"/>
            <a:r>
              <a:rPr lang="en-GB" b="1" dirty="0"/>
              <a:t>Vitamins</a:t>
            </a:r>
            <a:r>
              <a:rPr lang="en-GB" dirty="0"/>
              <a:t> </a:t>
            </a:r>
            <a:r>
              <a:rPr lang="en-GB" b="1" dirty="0"/>
              <a:t>and</a:t>
            </a:r>
            <a:r>
              <a:rPr lang="en-GB" dirty="0"/>
              <a:t> </a:t>
            </a:r>
            <a:r>
              <a:rPr lang="en-GB" b="1" dirty="0"/>
              <a:t>minerals</a:t>
            </a:r>
            <a:r>
              <a:rPr lang="en-GB" dirty="0"/>
              <a:t> (support and protect body development and functioning)</a:t>
            </a:r>
          </a:p>
          <a:p>
            <a:r>
              <a:rPr lang="en-GB" dirty="0"/>
              <a:t>In addition, we also need to:</a:t>
            </a:r>
          </a:p>
          <a:p>
            <a:pPr lvl="1"/>
            <a:r>
              <a:rPr lang="en-GB" b="1" dirty="0"/>
              <a:t>Eat</a:t>
            </a:r>
            <a:r>
              <a:rPr lang="en-GB" dirty="0"/>
              <a:t> </a:t>
            </a:r>
            <a:r>
              <a:rPr lang="en-GB" b="1" dirty="0"/>
              <a:t>fibre</a:t>
            </a:r>
            <a:r>
              <a:rPr lang="en-GB" dirty="0"/>
              <a:t> (to help move food through the digestive track), and</a:t>
            </a:r>
          </a:p>
          <a:p>
            <a:pPr lvl="1"/>
            <a:r>
              <a:rPr lang="en-GB" b="1" dirty="0"/>
              <a:t>Drink</a:t>
            </a:r>
            <a:r>
              <a:rPr lang="en-GB" dirty="0"/>
              <a:t> </a:t>
            </a:r>
            <a:r>
              <a:rPr lang="en-GB" b="1" dirty="0"/>
              <a:t>water</a:t>
            </a:r>
            <a:r>
              <a:rPr lang="en-GB" dirty="0"/>
              <a:t> (which is a key component in many bodily functions)</a:t>
            </a:r>
          </a:p>
        </p:txBody>
      </p:sp>
      <p:sp>
        <p:nvSpPr>
          <p:cNvPr id="3" name="Slide Number Placeholder 2">
            <a:extLst>
              <a:ext uri="{FF2B5EF4-FFF2-40B4-BE49-F238E27FC236}">
                <a16:creationId xmlns="" xmlns:a16="http://schemas.microsoft.com/office/drawing/2014/main" id="{E608D221-31B8-44EF-9EA4-774F3B02F58A}"/>
              </a:ext>
            </a:extLst>
          </p:cNvPr>
          <p:cNvSpPr>
            <a:spLocks noGrp="1"/>
          </p:cNvSpPr>
          <p:nvPr>
            <p:ph type="sldNum" sz="quarter" idx="10"/>
          </p:nvPr>
        </p:nvSpPr>
        <p:spPr/>
        <p:txBody>
          <a:bodyPr/>
          <a:lstStyle/>
          <a:p>
            <a:fld id="{F8E5FEAE-2393-4031-B909-DB31E3BE2612}" type="slidenum">
              <a:rPr lang="en-US" smtClean="0"/>
              <a:t>9</a:t>
            </a:fld>
            <a:endParaRPr lang="en-US" dirty="0"/>
          </a:p>
        </p:txBody>
      </p:sp>
      <p:sp>
        <p:nvSpPr>
          <p:cNvPr id="4" name="Title 3">
            <a:extLst>
              <a:ext uri="{FF2B5EF4-FFF2-40B4-BE49-F238E27FC236}">
                <a16:creationId xmlns="" xmlns:a16="http://schemas.microsoft.com/office/drawing/2014/main" id="{B342CE89-58C3-4928-A8CB-7B339AEBFD9B}"/>
              </a:ext>
            </a:extLst>
          </p:cNvPr>
          <p:cNvSpPr>
            <a:spLocks noGrp="1"/>
          </p:cNvSpPr>
          <p:nvPr>
            <p:ph type="title"/>
          </p:nvPr>
        </p:nvSpPr>
        <p:spPr/>
        <p:txBody>
          <a:bodyPr/>
          <a:lstStyle/>
          <a:p>
            <a:r>
              <a:rPr lang="en-GB" dirty="0"/>
              <a:t>Types of Food</a:t>
            </a:r>
          </a:p>
        </p:txBody>
      </p:sp>
    </p:spTree>
    <p:extLst>
      <p:ext uri="{BB962C8B-B14F-4D97-AF65-F5344CB8AC3E}">
        <p14:creationId xmlns:p14="http://schemas.microsoft.com/office/powerpoint/2010/main" val="39017304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DB6C9F4A-A840-4F52-B487-785E3837698F}"/>
              </a:ext>
            </a:extLst>
          </p:cNvPr>
          <p:cNvSpPr>
            <a:spLocks noGrp="1"/>
          </p:cNvSpPr>
          <p:nvPr>
            <p:ph idx="1"/>
          </p:nvPr>
        </p:nvSpPr>
        <p:spPr/>
        <p:txBody>
          <a:bodyPr/>
          <a:lstStyle/>
          <a:p>
            <a:r>
              <a:rPr lang="en-GB" dirty="0"/>
              <a:t>In groups of 5 or 6, identify at least two meals that are commonly eaten by the community in your area.</a:t>
            </a:r>
          </a:p>
          <a:p>
            <a:r>
              <a:rPr lang="en-GB" dirty="0"/>
              <a:t>Analyse the adequacy of these meals in terms of the food categories that are needed by the body.</a:t>
            </a:r>
          </a:p>
          <a:p>
            <a:r>
              <a:rPr lang="en-GB" dirty="0"/>
              <a:t>Discuss the challenges of preparing balanced diets in the community, and any solutions you know of.</a:t>
            </a:r>
          </a:p>
          <a:p>
            <a:r>
              <a:rPr lang="en-GB" dirty="0"/>
              <a:t>You have 40 minutes.  </a:t>
            </a:r>
          </a:p>
        </p:txBody>
      </p:sp>
      <p:sp>
        <p:nvSpPr>
          <p:cNvPr id="3" name="Text Placeholder 2">
            <a:extLst>
              <a:ext uri="{FF2B5EF4-FFF2-40B4-BE49-F238E27FC236}">
                <a16:creationId xmlns="" xmlns:a16="http://schemas.microsoft.com/office/drawing/2014/main" id="{40116BDA-FF5D-4BED-803D-2F7E9EFD3253}"/>
              </a:ext>
            </a:extLst>
          </p:cNvPr>
          <p:cNvSpPr>
            <a:spLocks noGrp="1"/>
          </p:cNvSpPr>
          <p:nvPr>
            <p:ph type="body" sz="quarter" idx="10"/>
          </p:nvPr>
        </p:nvSpPr>
        <p:spPr/>
        <p:txBody>
          <a:bodyPr/>
          <a:lstStyle/>
          <a:p>
            <a:r>
              <a:rPr lang="en-US" dirty="0"/>
              <a:t>How Well-Balanced Are Our Diets?</a:t>
            </a:r>
            <a:endParaRPr lang="en-GB" dirty="0"/>
          </a:p>
        </p:txBody>
      </p:sp>
      <p:sp>
        <p:nvSpPr>
          <p:cNvPr id="4" name="Slide Number Placeholder 3">
            <a:extLst>
              <a:ext uri="{FF2B5EF4-FFF2-40B4-BE49-F238E27FC236}">
                <a16:creationId xmlns="" xmlns:a16="http://schemas.microsoft.com/office/drawing/2014/main" id="{2BFC4CEC-ED4F-4904-85FE-A76E5EEBAF13}"/>
              </a:ext>
            </a:extLst>
          </p:cNvPr>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8E5FEAE-2393-4031-B909-DB31E3BE2612}" type="slidenum">
              <a:rPr kumimoji="0" lang="en-US" sz="1200" b="1" i="0" u="none" strike="noStrike" kern="1200" cap="none" spc="0" normalizeH="0" baseline="0" noProof="0" smtClean="0">
                <a:ln>
                  <a:noFill/>
                </a:ln>
                <a:solidFill>
                  <a:prstClr val="white"/>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90</a:t>
            </a:fld>
            <a:endParaRPr kumimoji="0" lang="en-US" sz="1200" b="1"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6699486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DB6C9F4A-A840-4F52-B487-785E3837698F}"/>
              </a:ext>
            </a:extLst>
          </p:cNvPr>
          <p:cNvSpPr>
            <a:spLocks noGrp="1"/>
          </p:cNvSpPr>
          <p:nvPr>
            <p:ph idx="1"/>
          </p:nvPr>
        </p:nvSpPr>
        <p:spPr/>
        <p:txBody>
          <a:bodyPr/>
          <a:lstStyle/>
          <a:p>
            <a:r>
              <a:rPr lang="en-GB" dirty="0"/>
              <a:t>In your groups, come up with two meal plans that contain locally available vitamin A-rich foods (including orange-fleshed sweetpotato).</a:t>
            </a:r>
          </a:p>
          <a:p>
            <a:r>
              <a:rPr lang="en-GB" dirty="0"/>
              <a:t>Write your meal plans on the A4 sheets of paper provided.</a:t>
            </a:r>
          </a:p>
          <a:p>
            <a:r>
              <a:rPr lang="en-GB" dirty="0"/>
              <a:t>You have 20 minutes.  </a:t>
            </a:r>
          </a:p>
        </p:txBody>
      </p:sp>
      <p:sp>
        <p:nvSpPr>
          <p:cNvPr id="3" name="Text Placeholder 2">
            <a:extLst>
              <a:ext uri="{FF2B5EF4-FFF2-40B4-BE49-F238E27FC236}">
                <a16:creationId xmlns="" xmlns:a16="http://schemas.microsoft.com/office/drawing/2014/main" id="{40116BDA-FF5D-4BED-803D-2F7E9EFD3253}"/>
              </a:ext>
            </a:extLst>
          </p:cNvPr>
          <p:cNvSpPr>
            <a:spLocks noGrp="1"/>
          </p:cNvSpPr>
          <p:nvPr>
            <p:ph type="body" sz="quarter" idx="10"/>
          </p:nvPr>
        </p:nvSpPr>
        <p:spPr/>
        <p:txBody>
          <a:bodyPr/>
          <a:lstStyle/>
          <a:p>
            <a:r>
              <a:rPr lang="en-GB" dirty="0"/>
              <a:t>Dining from A Vitamin A-Rich Menu</a:t>
            </a:r>
          </a:p>
        </p:txBody>
      </p:sp>
      <p:sp>
        <p:nvSpPr>
          <p:cNvPr id="4" name="Slide Number Placeholder 3">
            <a:extLst>
              <a:ext uri="{FF2B5EF4-FFF2-40B4-BE49-F238E27FC236}">
                <a16:creationId xmlns="" xmlns:a16="http://schemas.microsoft.com/office/drawing/2014/main" id="{2BFC4CEC-ED4F-4904-85FE-A76E5EEBAF13}"/>
              </a:ext>
            </a:extLst>
          </p:cNvPr>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8E5FEAE-2393-4031-B909-DB31E3BE2612}" type="slidenum">
              <a:rPr kumimoji="0" lang="en-US" sz="1200" b="1" i="0" u="none" strike="noStrike" kern="1200" cap="none" spc="0" normalizeH="0" baseline="0" noProof="0" smtClean="0">
                <a:ln>
                  <a:noFill/>
                </a:ln>
                <a:solidFill>
                  <a:prstClr val="white"/>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a:t>
            </a:fld>
            <a:endParaRPr kumimoji="0" lang="en-US" sz="1200" b="1"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8533344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DB6C9F4A-A840-4F52-B487-785E3837698F}"/>
              </a:ext>
            </a:extLst>
          </p:cNvPr>
          <p:cNvSpPr>
            <a:spLocks noGrp="1"/>
          </p:cNvSpPr>
          <p:nvPr>
            <p:ph idx="1"/>
          </p:nvPr>
        </p:nvSpPr>
        <p:spPr/>
        <p:txBody>
          <a:bodyPr/>
          <a:lstStyle/>
          <a:p>
            <a:r>
              <a:rPr lang="en-GB" dirty="0"/>
              <a:t>In your groups, </a:t>
            </a:r>
            <a:r>
              <a:rPr lang="en-US" dirty="0"/>
              <a:t>use the set of 25 ingredient cards provided by your facilitator to develop nutritious and acceptable porridge recipes that a typical household could use to feed children from 6 to 24 months old. </a:t>
            </a:r>
          </a:p>
          <a:p>
            <a:pPr marL="0" indent="0">
              <a:buNone/>
            </a:pPr>
            <a:r>
              <a:rPr lang="en-GB" i="1" dirty="0"/>
              <a:t>Note: </a:t>
            </a:r>
            <a:r>
              <a:rPr lang="en-GB" dirty="0"/>
              <a:t>The porridge can only have a maximum of 4 ingredients.</a:t>
            </a:r>
            <a:endParaRPr lang="aa-ET" dirty="0"/>
          </a:p>
          <a:p>
            <a:endParaRPr lang="en-GB" dirty="0"/>
          </a:p>
        </p:txBody>
      </p:sp>
      <p:sp>
        <p:nvSpPr>
          <p:cNvPr id="3" name="Text Placeholder 2">
            <a:extLst>
              <a:ext uri="{FF2B5EF4-FFF2-40B4-BE49-F238E27FC236}">
                <a16:creationId xmlns="" xmlns:a16="http://schemas.microsoft.com/office/drawing/2014/main" id="{40116BDA-FF5D-4BED-803D-2F7E9EFD3253}"/>
              </a:ext>
            </a:extLst>
          </p:cNvPr>
          <p:cNvSpPr>
            <a:spLocks noGrp="1"/>
          </p:cNvSpPr>
          <p:nvPr>
            <p:ph type="body" sz="quarter" idx="10"/>
          </p:nvPr>
        </p:nvSpPr>
        <p:spPr/>
        <p:txBody>
          <a:bodyPr/>
          <a:lstStyle/>
          <a:p>
            <a:r>
              <a:rPr lang="en-GB" dirty="0"/>
              <a:t>Virtual Porridge Making</a:t>
            </a:r>
          </a:p>
        </p:txBody>
      </p:sp>
      <p:sp>
        <p:nvSpPr>
          <p:cNvPr id="4" name="Slide Number Placeholder 3">
            <a:extLst>
              <a:ext uri="{FF2B5EF4-FFF2-40B4-BE49-F238E27FC236}">
                <a16:creationId xmlns="" xmlns:a16="http://schemas.microsoft.com/office/drawing/2014/main" id="{2BFC4CEC-ED4F-4904-85FE-A76E5EEBAF13}"/>
              </a:ext>
            </a:extLst>
          </p:cNvPr>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8E5FEAE-2393-4031-B909-DB31E3BE2612}" type="slidenum">
              <a:rPr kumimoji="0" lang="en-US" sz="1200" b="1" i="0" u="none" strike="noStrike" kern="1200" cap="none" spc="0" normalizeH="0" baseline="0" noProof="0" smtClean="0">
                <a:ln>
                  <a:noFill/>
                </a:ln>
                <a:solidFill>
                  <a:prstClr val="white"/>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a:t>
            </a:fld>
            <a:endParaRPr kumimoji="0" lang="en-US" sz="1200" b="1"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8314444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DB6C9F4A-A840-4F52-B487-785E3837698F}"/>
              </a:ext>
            </a:extLst>
          </p:cNvPr>
          <p:cNvSpPr>
            <a:spLocks noGrp="1"/>
          </p:cNvSpPr>
          <p:nvPr>
            <p:ph idx="1"/>
          </p:nvPr>
        </p:nvSpPr>
        <p:spPr>
          <a:xfrm>
            <a:off x="628650" y="1925378"/>
            <a:ext cx="7886700" cy="4633971"/>
          </a:xfrm>
        </p:spPr>
        <p:txBody>
          <a:bodyPr/>
          <a:lstStyle/>
          <a:p>
            <a:r>
              <a:rPr lang="en-US" dirty="0"/>
              <a:t>Read through the short story provided.</a:t>
            </a:r>
          </a:p>
          <a:p>
            <a:r>
              <a:rPr lang="en-GB" dirty="0"/>
              <a:t>Discuss how poverty and gender issues affected the nutrition and health status of Chio, Tuy, the oldest girl, the other children and the baby in the womb. Record your responses on two separate flip charts (one for poverty and the other for gender).</a:t>
            </a:r>
          </a:p>
          <a:p>
            <a:r>
              <a:rPr lang="en-GB" dirty="0"/>
              <a:t>Design a nutrition communication behaviour change program on how they could reach Chio, Tuy and Tuy’s parents with information and knowledge they need to change their nutritional behaviour.</a:t>
            </a:r>
          </a:p>
          <a:p>
            <a:endParaRPr lang="aa-ET" dirty="0"/>
          </a:p>
          <a:p>
            <a:endParaRPr lang="en-GB" dirty="0"/>
          </a:p>
        </p:txBody>
      </p:sp>
      <p:sp>
        <p:nvSpPr>
          <p:cNvPr id="3" name="Text Placeholder 2">
            <a:extLst>
              <a:ext uri="{FF2B5EF4-FFF2-40B4-BE49-F238E27FC236}">
                <a16:creationId xmlns="" xmlns:a16="http://schemas.microsoft.com/office/drawing/2014/main" id="{40116BDA-FF5D-4BED-803D-2F7E9EFD3253}"/>
              </a:ext>
            </a:extLst>
          </p:cNvPr>
          <p:cNvSpPr>
            <a:spLocks noGrp="1"/>
          </p:cNvSpPr>
          <p:nvPr>
            <p:ph type="body" sz="quarter" idx="10"/>
          </p:nvPr>
        </p:nvSpPr>
        <p:spPr/>
        <p:txBody>
          <a:bodyPr/>
          <a:lstStyle/>
          <a:p>
            <a:r>
              <a:rPr lang="en-GB" dirty="0"/>
              <a:t>Develop a Gender Responsive Nutrition Behaviour Change Strategy</a:t>
            </a:r>
            <a:endParaRPr lang="aa-ET" dirty="0"/>
          </a:p>
          <a:p>
            <a:endParaRPr lang="en-GB" dirty="0"/>
          </a:p>
        </p:txBody>
      </p:sp>
      <p:sp>
        <p:nvSpPr>
          <p:cNvPr id="4" name="Slide Number Placeholder 3">
            <a:extLst>
              <a:ext uri="{FF2B5EF4-FFF2-40B4-BE49-F238E27FC236}">
                <a16:creationId xmlns="" xmlns:a16="http://schemas.microsoft.com/office/drawing/2014/main" id="{2BFC4CEC-ED4F-4904-85FE-A76E5EEBAF13}"/>
              </a:ext>
            </a:extLst>
          </p:cNvPr>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8E5FEAE-2393-4031-B909-DB31E3BE2612}" type="slidenum">
              <a:rPr kumimoji="0" lang="en-US" sz="1200" b="1" i="0" u="none" strike="noStrike" kern="1200" cap="none" spc="0" normalizeH="0" baseline="0" noProof="0" smtClean="0">
                <a:ln>
                  <a:noFill/>
                </a:ln>
                <a:solidFill>
                  <a:prstClr val="white"/>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93</a:t>
            </a:fld>
            <a:endParaRPr kumimoji="0" lang="en-US" sz="1200" b="1"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3450552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DB6C9F4A-A840-4F52-B487-785E3837698F}"/>
              </a:ext>
            </a:extLst>
          </p:cNvPr>
          <p:cNvSpPr>
            <a:spLocks noGrp="1"/>
          </p:cNvSpPr>
          <p:nvPr>
            <p:ph idx="1"/>
          </p:nvPr>
        </p:nvSpPr>
        <p:spPr>
          <a:xfrm>
            <a:off x="628650" y="1925378"/>
            <a:ext cx="7886700" cy="4633971"/>
          </a:xfrm>
        </p:spPr>
        <p:txBody>
          <a:bodyPr/>
          <a:lstStyle/>
          <a:p>
            <a:r>
              <a:rPr lang="en-US" dirty="0"/>
              <a:t>In your groups, discuss and prepare </a:t>
            </a:r>
            <a:r>
              <a:rPr lang="en-GB" dirty="0"/>
              <a:t>a 5-minute presentation</a:t>
            </a:r>
            <a:r>
              <a:rPr lang="en-US" dirty="0"/>
              <a:t> on your assigned </a:t>
            </a:r>
            <a:r>
              <a:rPr lang="en-GB" dirty="0"/>
              <a:t>OFSP community awareness raising techniques.</a:t>
            </a:r>
          </a:p>
          <a:p>
            <a:r>
              <a:rPr lang="en-GB" dirty="0"/>
              <a:t>You have 15 minutes.</a:t>
            </a:r>
          </a:p>
          <a:p>
            <a:endParaRPr lang="aa-ET" dirty="0"/>
          </a:p>
          <a:p>
            <a:endParaRPr lang="en-GB" dirty="0"/>
          </a:p>
        </p:txBody>
      </p:sp>
      <p:sp>
        <p:nvSpPr>
          <p:cNvPr id="3" name="Text Placeholder 2">
            <a:extLst>
              <a:ext uri="{FF2B5EF4-FFF2-40B4-BE49-F238E27FC236}">
                <a16:creationId xmlns="" xmlns:a16="http://schemas.microsoft.com/office/drawing/2014/main" id="{40116BDA-FF5D-4BED-803D-2F7E9EFD3253}"/>
              </a:ext>
            </a:extLst>
          </p:cNvPr>
          <p:cNvSpPr>
            <a:spLocks noGrp="1"/>
          </p:cNvSpPr>
          <p:nvPr>
            <p:ph type="body" sz="quarter" idx="10"/>
          </p:nvPr>
        </p:nvSpPr>
        <p:spPr/>
        <p:txBody>
          <a:bodyPr/>
          <a:lstStyle/>
          <a:p>
            <a:r>
              <a:rPr lang="en-US" dirty="0"/>
              <a:t>Raising Awareness and Creating Demand for Orange-Fleshed Sweetpotato</a:t>
            </a:r>
            <a:endParaRPr lang="aa-ET" dirty="0"/>
          </a:p>
          <a:p>
            <a:endParaRPr lang="en-GB" dirty="0"/>
          </a:p>
        </p:txBody>
      </p:sp>
      <p:sp>
        <p:nvSpPr>
          <p:cNvPr id="4" name="Slide Number Placeholder 3">
            <a:extLst>
              <a:ext uri="{FF2B5EF4-FFF2-40B4-BE49-F238E27FC236}">
                <a16:creationId xmlns="" xmlns:a16="http://schemas.microsoft.com/office/drawing/2014/main" id="{2BFC4CEC-ED4F-4904-85FE-A76E5EEBAF13}"/>
              </a:ext>
            </a:extLst>
          </p:cNvPr>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8E5FEAE-2393-4031-B909-DB31E3BE2612}" type="slidenum">
              <a:rPr kumimoji="0" lang="en-US" sz="1200" b="1" i="0" u="none" strike="noStrike" kern="1200" cap="none" spc="0" normalizeH="0" baseline="0" noProof="0" smtClean="0">
                <a:ln>
                  <a:noFill/>
                </a:ln>
                <a:solidFill>
                  <a:prstClr val="white"/>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94</a:t>
            </a:fld>
            <a:endParaRPr kumimoji="0" lang="en-US" sz="1200" b="1"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237893237"/>
      </p:ext>
    </p:extLst>
  </p:cSld>
  <p:clrMapOvr>
    <a:masterClrMapping/>
  </p:clrMapOvr>
</p:sld>
</file>

<file path=ppt/theme/theme1.xml><?xml version="1.0" encoding="utf-8"?>
<a:theme xmlns:a="http://schemas.openxmlformats.org/drawingml/2006/main" name="Office Theme">
  <a:themeElements>
    <a:clrScheme name="CIP-1">
      <a:dk1>
        <a:sysClr val="windowText" lastClr="000000"/>
      </a:dk1>
      <a:lt1>
        <a:sysClr val="window" lastClr="FFFFFF"/>
      </a:lt1>
      <a:dk2>
        <a:srgbClr val="44546A"/>
      </a:dk2>
      <a:lt2>
        <a:srgbClr val="E7E6E6"/>
      </a:lt2>
      <a:accent1>
        <a:srgbClr val="CF1F4D"/>
      </a:accent1>
      <a:accent2>
        <a:srgbClr val="F59A1E"/>
      </a:accent2>
      <a:accent3>
        <a:srgbClr val="A5A5A5"/>
      </a:accent3>
      <a:accent4>
        <a:srgbClr val="FAB414"/>
      </a:accent4>
      <a:accent5>
        <a:srgbClr val="2600FF"/>
      </a:accent5>
      <a:accent6>
        <a:srgbClr val="A6CE3A"/>
      </a:accent6>
      <a:hlink>
        <a:srgbClr val="DE26FF"/>
      </a:hlink>
      <a:folHlink>
        <a:srgbClr val="C70CE8"/>
      </a:folHlink>
    </a:clrScheme>
    <a:fontScheme name="Custom 2">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28538</TotalTime>
  <Words>5245</Words>
  <Application>Microsoft Office PowerPoint</Application>
  <PresentationFormat>On-screen Show (4:3)</PresentationFormat>
  <Paragraphs>673</Paragraphs>
  <Slides>94</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94</vt:i4>
      </vt:variant>
    </vt:vector>
  </HeadingPairs>
  <TitlesOfParts>
    <vt:vector size="102" baseType="lpstr">
      <vt:lpstr>Arial</vt:lpstr>
      <vt:lpstr>Cabin</vt:lpstr>
      <vt:lpstr>Calibri</vt:lpstr>
      <vt:lpstr>Century Gothic</vt:lpstr>
      <vt:lpstr>Poppins</vt:lpstr>
      <vt:lpstr>Zilla Slab</vt:lpstr>
      <vt:lpstr>Zilla Slab Light</vt:lpstr>
      <vt:lpstr>Office Theme</vt:lpstr>
      <vt:lpstr>Important!</vt:lpstr>
      <vt:lpstr>Legend</vt:lpstr>
      <vt:lpstr>Legal </vt:lpstr>
      <vt:lpstr>Everything You Ever Wanted to Know About Sweetpotato</vt:lpstr>
      <vt:lpstr>Introduction</vt:lpstr>
      <vt:lpstr>Welcome</vt:lpstr>
      <vt:lpstr>Nutrition</vt:lpstr>
      <vt:lpstr>Objectives</vt:lpstr>
      <vt:lpstr>Types of Food</vt:lpstr>
      <vt:lpstr>Macronutrients and Micronutrients</vt:lpstr>
      <vt:lpstr>Healthy Balanced Diet</vt:lpstr>
      <vt:lpstr>Importance of Healthy Nutrition</vt:lpstr>
      <vt:lpstr>PowerPoint Presentation</vt:lpstr>
      <vt:lpstr>Key Points</vt:lpstr>
      <vt:lpstr>Malnutrition</vt:lpstr>
      <vt:lpstr>Objectives</vt:lpstr>
      <vt:lpstr>Types of Malnutrition</vt:lpstr>
      <vt:lpstr>Causes of Malnutrition</vt:lpstr>
      <vt:lpstr>Impact of Malnutrition</vt:lpstr>
      <vt:lpstr>Malnutrition in African Children under 5</vt:lpstr>
      <vt:lpstr>Macronutrient Malnutrition</vt:lpstr>
      <vt:lpstr>Micronutrient Malnutrition</vt:lpstr>
      <vt:lpstr>Foods to Address Malnutrition</vt:lpstr>
      <vt:lpstr>PowerPoint Presentation</vt:lpstr>
      <vt:lpstr>Key Points</vt:lpstr>
      <vt:lpstr>Nutrients</vt:lpstr>
      <vt:lpstr>Objectives</vt:lpstr>
      <vt:lpstr>Nutrient Classification</vt:lpstr>
      <vt:lpstr>Carbohydrates</vt:lpstr>
      <vt:lpstr>Forms of Carbohydrates</vt:lpstr>
      <vt:lpstr>Proteins</vt:lpstr>
      <vt:lpstr>Fats (Lipids)</vt:lpstr>
      <vt:lpstr>Vitamins and Minerals (Micronutrients)</vt:lpstr>
      <vt:lpstr>Common Micronutrient Deficiencies</vt:lpstr>
      <vt:lpstr>Iron Deficiency</vt:lpstr>
      <vt:lpstr>Iodine Deficiency</vt:lpstr>
      <vt:lpstr>Zinc Deficiency</vt:lpstr>
      <vt:lpstr>Calcium Deficiency</vt:lpstr>
      <vt:lpstr>PowerPoint Presentation</vt:lpstr>
      <vt:lpstr>Key Points</vt:lpstr>
      <vt:lpstr>Key Points (cont.)</vt:lpstr>
      <vt:lpstr>Tackling Micronutrient Malnutrition or Hidden Hunger</vt:lpstr>
      <vt:lpstr>Objectives</vt:lpstr>
      <vt:lpstr>Four Approaches to Tackling Malnutrition</vt:lpstr>
      <vt:lpstr>Supplementation</vt:lpstr>
      <vt:lpstr>Supplementation Cont.</vt:lpstr>
      <vt:lpstr>Food Fortification</vt:lpstr>
      <vt:lpstr>Food Fortification Cont.</vt:lpstr>
      <vt:lpstr>Dietary Diversification</vt:lpstr>
      <vt:lpstr>Dietary Diversification Cont.</vt:lpstr>
      <vt:lpstr>Biofortification</vt:lpstr>
      <vt:lpstr>Biofortification Cont.</vt:lpstr>
      <vt:lpstr>PowerPoint Presentation</vt:lpstr>
      <vt:lpstr>Key Points</vt:lpstr>
      <vt:lpstr>The Nutritional Value of OFSP</vt:lpstr>
      <vt:lpstr>Objectives</vt:lpstr>
      <vt:lpstr>Sources and Importance of Vitamin A</vt:lpstr>
      <vt:lpstr>Benefits of OFSP</vt:lpstr>
      <vt:lpstr>Preserving Vitamin A in Sweetpotato</vt:lpstr>
      <vt:lpstr>PowerPoint Presentation</vt:lpstr>
      <vt:lpstr>Key Points</vt:lpstr>
      <vt:lpstr>Nutrition Interventions</vt:lpstr>
      <vt:lpstr>Objectives</vt:lpstr>
      <vt:lpstr>Nutrition-Specific Interventions</vt:lpstr>
      <vt:lpstr>Nutrition-Sensitive Interventions</vt:lpstr>
      <vt:lpstr>Agricultural Interventions</vt:lpstr>
      <vt:lpstr>Influences on Agricultural Pathways</vt:lpstr>
      <vt:lpstr>Three areas of impact</vt:lpstr>
      <vt:lpstr>Agricultural Interventions at Individual Level</vt:lpstr>
      <vt:lpstr>Agricultural Interventions at Household Level</vt:lpstr>
      <vt:lpstr>Agricultural Interventions at Community Level</vt:lpstr>
      <vt:lpstr>PowerPoint Presentation</vt:lpstr>
      <vt:lpstr>Key Points</vt:lpstr>
      <vt:lpstr>Behaviour Change for Improved Nutrition and Agriculture</vt:lpstr>
      <vt:lpstr>Objectives</vt:lpstr>
      <vt:lpstr>Understanding Nutrition Behaviours</vt:lpstr>
      <vt:lpstr>Positive Deviation</vt:lpstr>
      <vt:lpstr>Alive and Thrive Programme</vt:lpstr>
      <vt:lpstr>Factors Enabling Alive and Thrive Success</vt:lpstr>
      <vt:lpstr>Key Factors for Successful Messaging</vt:lpstr>
      <vt:lpstr>Mass Media Messaging and SBCC</vt:lpstr>
      <vt:lpstr>Ensuring Success of SBCC</vt:lpstr>
      <vt:lpstr>PowerPoint Presentation</vt:lpstr>
      <vt:lpstr>Key Points</vt:lpstr>
      <vt:lpstr>Gender and Diversity Aspects of Nutrition and OFSP</vt:lpstr>
      <vt:lpstr>Objectives</vt:lpstr>
      <vt:lpstr>Why a gender sensitive approach?</vt:lpstr>
      <vt:lpstr>Messaging for Women</vt:lpstr>
      <vt:lpstr>Key Points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Cody Jackson</dc:creator>
  <cp:lastModifiedBy>hp</cp:lastModifiedBy>
  <cp:revision>1102</cp:revision>
  <dcterms:created xsi:type="dcterms:W3CDTF">2017-08-08T20:14:18Z</dcterms:created>
  <dcterms:modified xsi:type="dcterms:W3CDTF">2021-05-22T20:31:37Z</dcterms:modified>
</cp:coreProperties>
</file>