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93" r:id="rId6"/>
    <p:sldId id="260" r:id="rId7"/>
    <p:sldId id="261" r:id="rId8"/>
    <p:sldId id="262" r:id="rId9"/>
    <p:sldId id="263" r:id="rId10"/>
    <p:sldId id="264" r:id="rId11"/>
    <p:sldId id="306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6" r:id="rId20"/>
    <p:sldId id="287" r:id="rId21"/>
    <p:sldId id="272" r:id="rId22"/>
    <p:sldId id="288" r:id="rId23"/>
    <p:sldId id="289" r:id="rId24"/>
    <p:sldId id="273" r:id="rId25"/>
    <p:sldId id="274" r:id="rId26"/>
    <p:sldId id="276" r:id="rId27"/>
    <p:sldId id="277" r:id="rId28"/>
    <p:sldId id="275" r:id="rId29"/>
    <p:sldId id="278" r:id="rId30"/>
    <p:sldId id="279" r:id="rId31"/>
    <p:sldId id="280" r:id="rId32"/>
    <p:sldId id="290" r:id="rId33"/>
    <p:sldId id="291" r:id="rId34"/>
    <p:sldId id="281" r:id="rId35"/>
    <p:sldId id="282" r:id="rId36"/>
    <p:sldId id="292" r:id="rId37"/>
    <p:sldId id="305" r:id="rId38"/>
    <p:sldId id="285" r:id="rId39"/>
    <p:sldId id="283" r:id="rId40"/>
    <p:sldId id="284" r:id="rId41"/>
    <p:sldId id="301" r:id="rId42"/>
    <p:sldId id="302" r:id="rId43"/>
    <p:sldId id="303" r:id="rId44"/>
    <p:sldId id="304" r:id="rId45"/>
    <p:sldId id="307" r:id="rId46"/>
    <p:sldId id="308" r:id="rId47"/>
    <p:sldId id="294" r:id="rId48"/>
    <p:sldId id="295" r:id="rId49"/>
    <p:sldId id="296" r:id="rId50"/>
    <p:sldId id="297" r:id="rId51"/>
    <p:sldId id="298" r:id="rId52"/>
    <p:sldId id="300" r:id="rId53"/>
    <p:sldId id="299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2" autoAdjust="0"/>
    <p:restoredTop sz="86311" autoAdjust="0"/>
  </p:normalViewPr>
  <p:slideViewPr>
    <p:cSldViewPr snapToGrid="0">
      <p:cViewPr varScale="1">
        <p:scale>
          <a:sx n="34" d="100"/>
          <a:sy n="34" d="100"/>
        </p:scale>
        <p:origin x="666" y="54"/>
      </p:cViewPr>
      <p:guideLst/>
    </p:cSldViewPr>
  </p:slideViewPr>
  <p:outlineViewPr>
    <p:cViewPr>
      <p:scale>
        <a:sx n="33" d="100"/>
        <a:sy n="33" d="100"/>
      </p:scale>
      <p:origin x="0" y="-22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presProps" Target="presProps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85EF9-B4B1-4553-914B-E5C4F57BB45D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BE552-F698-443C-8B90-D95B432A8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6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BE552-F698-443C-8B90-D95B432A89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7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6CF8D-1FE9-4955-BCA9-E21C8CDEF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BDDC2-49B8-44F2-9F9A-2D2847C7D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611C7-1478-488D-91AB-BD0FA680D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9001-4412-4180-B06E-309964528169}" type="datetimeFigureOut">
              <a:rPr lang="en-US" smtClean="0"/>
              <a:t>6/9/2023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EC739-8022-497C-85BC-629A8498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5444F-53AD-4C34-9B93-10D40A78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65EC-9D22-4402-886C-B2518FFFAA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4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F085A-16D4-484E-9F96-A603E96AF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18B9A-D7A9-46FB-9330-08753E13E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BC634-6C0F-4A63-A44A-5A1921AE0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9001-4412-4180-B06E-309964528169}" type="datetimeFigureOut">
              <a:rPr lang="en-US" smtClean="0"/>
              <a:t>6/9/2023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1F1AC-737D-4A85-BE93-200C7FCB5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16EB5-4CB7-4094-9C72-F49083934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65EC-9D22-4402-886C-B2518FFFAA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7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4CDFA4-16AC-4F38-A6E7-E06ABE183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C7390A-6911-4602-A4E6-E3BACB85D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2CD22-3D56-4BFA-AC31-5A9DBA641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9001-4412-4180-B06E-309964528169}" type="datetimeFigureOut">
              <a:rPr lang="en-US" smtClean="0"/>
              <a:t>6/9/2023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E13F4-EF83-4867-85F8-2C5612BDA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E27B1-4410-43DC-9DB3-115639922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65EC-9D22-4402-886C-B2518FFFAA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1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49DE9-1589-441B-AFB6-3EE9B9E8E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FF2AA-C640-4359-84D9-BF52A9ECC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824E4-FD83-449A-8452-2DBE471D4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9001-4412-4180-B06E-309964528169}" type="datetimeFigureOut">
              <a:rPr lang="en-US" smtClean="0"/>
              <a:t>6/9/2023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400D7-4C80-40FF-9CB8-9300F5213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786EA-9826-41D0-AF12-16E76CDD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65EC-9D22-4402-886C-B2518FFFAA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98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C35AE-154B-4BDF-8AF4-4CBD894B7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A254D-F8C3-4E02-AE54-CC414C6B7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6F725-B99B-48C5-B20A-0D8344565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9001-4412-4180-B06E-309964528169}" type="datetimeFigureOut">
              <a:rPr lang="en-US" smtClean="0"/>
              <a:t>6/9/2023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18CD0-50D3-4381-AEEF-4174F1F8F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EA5CE-5B46-4B9F-9BAC-93B6890F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65EC-9D22-4402-886C-B2518FFFAA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86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C6FBC-894D-48C8-A29B-3A607E0E3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AFDBD-4BF6-439F-9EF4-F4A63EA979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C6D65-148F-42E2-B248-06BF9240E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1A7AB-6111-4D82-A754-078BEEF5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9001-4412-4180-B06E-309964528169}" type="datetimeFigureOut">
              <a:rPr lang="en-US" smtClean="0"/>
              <a:t>6/9/2023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DEE57-05CF-485D-B8A7-D76F396DE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B12BF-EBD3-4B11-831A-A38C15BA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65EC-9D22-4402-886C-B2518FFFAA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52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83ED8-C0CA-4A8C-8A2E-3A2BBB10D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43616-13A9-440C-9BF2-AA57CD473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7BF96-5674-4EA7-8887-50CFE0B0F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B9B199-C56F-45B1-A14C-3096056AA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623132-2962-4D74-B085-6625DBF941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CD4248-5807-49DB-9384-A6952653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9001-4412-4180-B06E-309964528169}" type="datetimeFigureOut">
              <a:rPr lang="en-US" smtClean="0"/>
              <a:t>6/9/2023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7F9D83-35D2-4C20-92A3-76BAF427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13C4BB-21E6-4C63-BDE5-AA78E3C7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65EC-9D22-4402-886C-B2518FFFAA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8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36671-9800-4BD4-9CEC-19A510654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73650E-BD66-4EF8-837F-BBF796044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9001-4412-4180-B06E-309964528169}" type="datetimeFigureOut">
              <a:rPr lang="en-US" smtClean="0"/>
              <a:t>6/9/2023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9AD49-FEED-428F-AC93-626DE77C5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4FF0F8-70E6-4045-AE3B-7770DD187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65EC-9D22-4402-886C-B2518FFFAA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99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196F41-F00A-4F6D-8166-943B1D63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9001-4412-4180-B06E-309964528169}" type="datetimeFigureOut">
              <a:rPr lang="en-US" smtClean="0"/>
              <a:t>6/9/2023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77C5B9-9743-4B00-B6B8-F9B12FFC3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AB540-596A-4E36-A292-45A1DAEE6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65EC-9D22-4402-886C-B2518FFFAA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02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B3AD3-82ED-4076-9191-F7BF4C0D9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FB327-1093-4B96-B979-BFE8418F0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8B1934-38C4-4DD8-AD1C-6A4631755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38C52-C1E0-48E2-B91C-0CBDEC511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9001-4412-4180-B06E-309964528169}" type="datetimeFigureOut">
              <a:rPr lang="en-US" smtClean="0"/>
              <a:t>6/9/2023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8DA68-4002-4B83-A2BD-BDB5E0432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DA602-9648-4DA8-B0A9-12DD3D48E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65EC-9D22-4402-886C-B2518FFFAA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4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60D28-49F1-4457-9CD2-004D44426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50171D-A833-47B4-A736-26B2C10A7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3E2C08-A0FE-4569-9F25-B94089978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586A2-EAC4-4DB1-BEA7-BC46F846D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9001-4412-4180-B06E-309964528169}" type="datetimeFigureOut">
              <a:rPr lang="en-US" smtClean="0"/>
              <a:t>6/9/2023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8EA4A-51D8-406B-8D95-F870AE27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82446B-8CC0-4720-86F6-0B441956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65EC-9D22-4402-886C-B2518FFFAA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226BAD-D10E-4910-AB4F-4A4C22B50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7DC94-6ACB-48B3-BF48-22ACF505F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547AD-765F-41E8-8B7D-81AF01AD6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D9001-4412-4180-B06E-309964528169}" type="datetimeFigureOut">
              <a:rPr lang="en-US" smtClean="0"/>
              <a:t>6/9/2023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71413-554D-4018-9A30-440BC0E56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339E3-8E7A-4069-B36C-0156532B9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265EC-9D22-4402-886C-B2518FFFAA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98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9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9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9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74825-7D03-423D-98C2-360DE8EE3B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cancer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230F0-2EB3-4CD6-83A9-52E06CB30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53029"/>
          </a:xfrm>
        </p:spPr>
        <p:txBody>
          <a:bodyPr/>
          <a:lstStyle/>
          <a:p>
            <a:r>
              <a:rPr lang="en-US" dirty="0"/>
              <a:t>A group of diseases characterized by uncontrolled/ unregulated growth of cells</a:t>
            </a:r>
          </a:p>
        </p:txBody>
      </p:sp>
    </p:spTree>
    <p:extLst>
      <p:ext uri="{BB962C8B-B14F-4D97-AF65-F5344CB8AC3E}">
        <p14:creationId xmlns:p14="http://schemas.microsoft.com/office/powerpoint/2010/main" val="2865803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51538-7277-4EE5-BC14-B68325174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A807C-4DCA-4FB8-934D-0DA0B48EE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Tumors can be classified as benign or malignant</a:t>
            </a:r>
          </a:p>
          <a:p>
            <a:pPr marL="0" indent="0">
              <a:buNone/>
            </a:pPr>
            <a:r>
              <a:rPr lang="en-US" dirty="0"/>
              <a:t>The ability of malignant tumor to invade and metastases is the major difference between benign and malignant neoplasms</a:t>
            </a:r>
          </a:p>
          <a:p>
            <a:pPr marL="0" indent="0">
              <a:buNone/>
            </a:pPr>
            <a:r>
              <a:rPr lang="en-US" dirty="0"/>
              <a:t>Assignment ;Compare and contrast between malignant and begin tumor  </a:t>
            </a:r>
          </a:p>
          <a:p>
            <a:pPr marL="0" indent="0">
              <a:buNone/>
            </a:pPr>
            <a:r>
              <a:rPr lang="en-US" dirty="0"/>
              <a:t>  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4714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1181A-8C04-40A0-ADF4-C4531FD4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083" y="569495"/>
            <a:ext cx="956928" cy="16002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CAFAD1C-310B-42F5-9883-B1841ED5DF4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336885" y="989012"/>
            <a:ext cx="14021903" cy="775635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7D348-C759-4234-B744-027D43B8C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169695"/>
            <a:ext cx="956928" cy="38115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524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A9082-79B0-42B5-8894-DCA175663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BD1D4-1493-4809-A587-73A4A9261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Tumors can also be classified according to anatomic site, histology(grading) and extent(staging)</a:t>
            </a:r>
          </a:p>
          <a:p>
            <a:r>
              <a:rPr lang="en-US" dirty="0"/>
              <a:t>Classification systems provide a standardized way to</a:t>
            </a:r>
          </a:p>
          <a:p>
            <a:pPr marL="0" indent="0">
              <a:buNone/>
            </a:pPr>
            <a:r>
              <a:rPr lang="en-US" dirty="0"/>
              <a:t>       - communicate the status of the cancer to all members of health care team</a:t>
            </a:r>
          </a:p>
          <a:p>
            <a:pPr marL="0" indent="0">
              <a:buNone/>
            </a:pPr>
            <a:r>
              <a:rPr lang="en-US" dirty="0"/>
              <a:t>        -assist in determining the most effective treatment plan</a:t>
            </a:r>
          </a:p>
          <a:p>
            <a:pPr marL="0" indent="0">
              <a:buNone/>
            </a:pPr>
            <a:r>
              <a:rPr lang="en-US" dirty="0"/>
              <a:t>        -evaluate the treatment plan</a:t>
            </a:r>
          </a:p>
          <a:p>
            <a:pPr marL="0" indent="0">
              <a:buNone/>
            </a:pPr>
            <a:r>
              <a:rPr lang="en-US" dirty="0"/>
              <a:t>        -predict prognosis</a:t>
            </a:r>
          </a:p>
          <a:p>
            <a:pPr marL="0" indent="0">
              <a:buNone/>
            </a:pPr>
            <a:r>
              <a:rPr lang="en-US" dirty="0"/>
              <a:t>        -compare  like groups for statistical purposes </a:t>
            </a:r>
          </a:p>
        </p:txBody>
      </p:sp>
    </p:spTree>
    <p:extLst>
      <p:ext uri="{BB962C8B-B14F-4D97-AF65-F5344CB8AC3E}">
        <p14:creationId xmlns:p14="http://schemas.microsoft.com/office/powerpoint/2010/main" val="2401259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4A574-3827-4054-86FF-1BF8A732D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Anatomic classifications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2DB84-302C-44F7-99B5-AD74DBA9B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Tumors identified by tissue of origin, the anatomic site and behavior of the tumor, i.e. begnin or malignant</a:t>
            </a:r>
          </a:p>
          <a:p>
            <a:r>
              <a:rPr lang="en-US" dirty="0"/>
              <a:t>Carcinomas originate from embryonic ectoderm ectoderm and endoderm</a:t>
            </a:r>
          </a:p>
          <a:p>
            <a:r>
              <a:rPr lang="en-US" dirty="0"/>
              <a:t>Sarcomas originate from the embryonic mesoderm</a:t>
            </a:r>
          </a:p>
          <a:p>
            <a:r>
              <a:rPr lang="en-US" dirty="0"/>
              <a:t>Lymphomas and leukemias originate from hematopoietic system</a:t>
            </a:r>
          </a:p>
          <a:p>
            <a:pPr marL="0" indent="0">
              <a:buNone/>
            </a:pPr>
            <a:r>
              <a:rPr lang="en-US" dirty="0"/>
              <a:t>-Assignment; find out embryonic ectoderm gives rise to which tissues </a:t>
            </a:r>
          </a:p>
          <a:p>
            <a:pPr marL="0" indent="0">
              <a:buNone/>
            </a:pPr>
            <a:r>
              <a:rPr lang="en-US" dirty="0"/>
              <a:t>   -                                as well as       endoderm ?</a:t>
            </a:r>
          </a:p>
        </p:txBody>
      </p:sp>
    </p:spTree>
    <p:extLst>
      <p:ext uri="{BB962C8B-B14F-4D97-AF65-F5344CB8AC3E}">
        <p14:creationId xmlns:p14="http://schemas.microsoft.com/office/powerpoint/2010/main" val="2884742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37FB-F988-46A9-9DD9-FB71EA3F5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Histologic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8590D-FE39-4BAB-8E1C-ED4BB50BE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Histologic grading of tumors </a:t>
            </a:r>
          </a:p>
          <a:p>
            <a:r>
              <a:rPr lang="en-US" dirty="0"/>
              <a:t>Evaluated pathologically based on the appearance of cells and degree of differentiation</a:t>
            </a:r>
          </a:p>
          <a:p>
            <a:r>
              <a:rPr lang="en-US" dirty="0"/>
              <a:t>4 grades used to evaluate many tumors , based on the degree to which abnormal cells resemble the tissue of origin</a:t>
            </a:r>
          </a:p>
          <a:p>
            <a:r>
              <a:rPr lang="en-US" dirty="0"/>
              <a:t>Tumors that are poorly differentiated(undifferentiated) have worse prognosis than those closer to appearance to normal tissue of origin (well differentiated)</a:t>
            </a:r>
          </a:p>
        </p:txBody>
      </p:sp>
    </p:spTree>
    <p:extLst>
      <p:ext uri="{BB962C8B-B14F-4D97-AF65-F5344CB8AC3E}">
        <p14:creationId xmlns:p14="http://schemas.microsoft.com/office/powerpoint/2010/main" val="409854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D0EAF-0F81-4487-8FEE-CC10CE8F4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7E4CA-EB61-444F-9EA1-9DC5E0B02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Grade 1; low grade; cells differ slightly from normal cells(mild dysplasia) and well differentiated</a:t>
            </a:r>
          </a:p>
          <a:p>
            <a:r>
              <a:rPr lang="en-US" dirty="0"/>
              <a:t>Grade 2 Cells are more abnormal ( moderate dysplasia), moderately differentiated, intermediate grade</a:t>
            </a:r>
          </a:p>
          <a:p>
            <a:r>
              <a:rPr lang="en-US" dirty="0"/>
              <a:t>Grade 3 cells very abnormal, severe dysplasia poorly differentiated high grade</a:t>
            </a:r>
          </a:p>
          <a:p>
            <a:r>
              <a:rPr lang="en-US" dirty="0"/>
              <a:t>Grade 4 cells are immature and primitive anaplasia and undifferentiated; cell of origin is difficult to determine, high grade</a:t>
            </a:r>
          </a:p>
          <a:p>
            <a:r>
              <a:rPr lang="en-US" dirty="0"/>
              <a:t>Grade x; cannot be assessed</a:t>
            </a:r>
          </a:p>
        </p:txBody>
      </p:sp>
    </p:spTree>
    <p:extLst>
      <p:ext uri="{BB962C8B-B14F-4D97-AF65-F5344CB8AC3E}">
        <p14:creationId xmlns:p14="http://schemas.microsoft.com/office/powerpoint/2010/main" val="3832196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1419E-D56D-4EA8-9FE6-585CEB430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Extent of disease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443A-050A-4CCA-9E5B-1A9B64EDF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Termed as staging</a:t>
            </a:r>
          </a:p>
          <a:p>
            <a:r>
              <a:rPr lang="en-US" dirty="0"/>
              <a:t>Based on the anatomic extent of disease rather than cell appearance</a:t>
            </a:r>
          </a:p>
          <a:p>
            <a:r>
              <a:rPr lang="en-US" dirty="0"/>
              <a:t>Clinical staging determines the extent of malignancy in processes</a:t>
            </a:r>
          </a:p>
          <a:p>
            <a:r>
              <a:rPr lang="en-US" dirty="0"/>
              <a:t>Stage 0 cancer in situ</a:t>
            </a:r>
          </a:p>
          <a:p>
            <a:r>
              <a:rPr lang="en-US" dirty="0"/>
              <a:t>Stage 1tumour limited to tissue of origin; localized tumor growth</a:t>
            </a:r>
          </a:p>
          <a:p>
            <a:r>
              <a:rPr lang="en-US" dirty="0"/>
              <a:t>Stage 2limited local spread</a:t>
            </a:r>
          </a:p>
          <a:p>
            <a:r>
              <a:rPr lang="en-US" dirty="0"/>
              <a:t>Stage 3 extensive local and regional spread</a:t>
            </a:r>
          </a:p>
          <a:p>
            <a:r>
              <a:rPr lang="en-US" dirty="0"/>
              <a:t>Stage 4metastasis</a:t>
            </a:r>
          </a:p>
          <a:p>
            <a:r>
              <a:rPr lang="en-US" dirty="0"/>
              <a:t>example Leukemia do not use this staging classification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46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F76F2-226B-43B0-AC38-828C74B89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TNM CLASSIFICATION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E08E2-D6D7-4A14-9ED1-E3B6FC6A6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ABT</a:t>
            </a:r>
          </a:p>
          <a:p>
            <a:r>
              <a:rPr lang="en-US" dirty="0"/>
              <a:t>Also used to determine anatomic </a:t>
            </a:r>
            <a:r>
              <a:rPr lang="en-US" dirty="0" err="1"/>
              <a:t>xtent</a:t>
            </a:r>
            <a:r>
              <a:rPr lang="en-US" dirty="0"/>
              <a:t> of tumor</a:t>
            </a:r>
          </a:p>
          <a:p>
            <a:r>
              <a:rPr lang="en-US" dirty="0"/>
              <a:t>T for tumor size and invasiveness</a:t>
            </a:r>
          </a:p>
          <a:p>
            <a:r>
              <a:rPr lang="en-US" dirty="0"/>
              <a:t>N, </a:t>
            </a:r>
            <a:r>
              <a:rPr lang="en-US" dirty="0" err="1"/>
              <a:t>prescence</a:t>
            </a:r>
            <a:r>
              <a:rPr lang="en-US" dirty="0"/>
              <a:t> or absence of lymph nodes</a:t>
            </a:r>
          </a:p>
          <a:p>
            <a:r>
              <a:rPr lang="en-US" dirty="0"/>
              <a:t>M Metastasis</a:t>
            </a:r>
          </a:p>
          <a:p>
            <a:r>
              <a:rPr lang="en-US" dirty="0"/>
              <a:t>Cant be applied to malignancies </a:t>
            </a:r>
            <a:r>
              <a:rPr lang="en-US" dirty="0" err="1"/>
              <a:t>eg</a:t>
            </a:r>
            <a:r>
              <a:rPr lang="en-US" dirty="0"/>
              <a:t> </a:t>
            </a:r>
            <a:r>
              <a:rPr lang="en-US" dirty="0" err="1"/>
              <a:t>Luekemia</a:t>
            </a:r>
            <a:r>
              <a:rPr lang="en-US" dirty="0"/>
              <a:t>; only applies to solid tumors</a:t>
            </a:r>
          </a:p>
        </p:txBody>
      </p:sp>
    </p:spTree>
    <p:extLst>
      <p:ext uri="{BB962C8B-B14F-4D97-AF65-F5344CB8AC3E}">
        <p14:creationId xmlns:p14="http://schemas.microsoft.com/office/powerpoint/2010/main" val="2766658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7A001-DC56-4956-BACF-57948EFD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and early detection of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45BF0-20FD-42DA-87C4-FACEFF8C7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group 1;Prepare a health talk to present to the community on the above topic</a:t>
            </a:r>
          </a:p>
          <a:p>
            <a:r>
              <a:rPr lang="en-US" dirty="0"/>
              <a:t> group 2;Discuss the role of a nurse in the above theme</a:t>
            </a:r>
          </a:p>
          <a:p>
            <a:r>
              <a:rPr lang="en-US" dirty="0"/>
              <a:t>A nurse has essential role in prevention and early detection of cancer</a:t>
            </a:r>
          </a:p>
          <a:p>
            <a:r>
              <a:rPr lang="en-US" dirty="0"/>
              <a:t>Eliminating risk factors reduces incidence of cancer</a:t>
            </a:r>
          </a:p>
          <a:p>
            <a:r>
              <a:rPr lang="en-US" dirty="0"/>
              <a:t>Early detection and prompt treatment have increased patient survival rates</a:t>
            </a:r>
          </a:p>
          <a:p>
            <a:r>
              <a:rPr lang="en-US" dirty="0"/>
              <a:t>egg colonoscopy in early detection of colon cancer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38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58618-3E14-42F6-A849-687ABFC1F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 the patient and public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FBB70-FA6E-4F95-BD0B-E76611D4A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Avoid exposure to known or suspected carcinogens</a:t>
            </a:r>
          </a:p>
          <a:p>
            <a:r>
              <a:rPr lang="en-US" dirty="0"/>
              <a:t>Eat balanced diet </a:t>
            </a:r>
          </a:p>
          <a:p>
            <a:r>
              <a:rPr lang="en-US" dirty="0"/>
              <a:t>Limit alcohol</a:t>
            </a:r>
          </a:p>
          <a:p>
            <a:r>
              <a:rPr lang="en-US" dirty="0"/>
              <a:t>Regular exercise</a:t>
            </a:r>
          </a:p>
          <a:p>
            <a:r>
              <a:rPr lang="en-US" dirty="0"/>
              <a:t>Maintain healthy weight</a:t>
            </a:r>
          </a:p>
          <a:p>
            <a:r>
              <a:rPr lang="en-US" dirty="0"/>
              <a:t>Adequate rest</a:t>
            </a:r>
          </a:p>
          <a:p>
            <a:r>
              <a:rPr lang="en-US" dirty="0"/>
              <a:t>Eliminate or reduce stressors, effective coping</a:t>
            </a:r>
          </a:p>
          <a:p>
            <a:r>
              <a:rPr lang="en-US" dirty="0"/>
              <a:t>Regular physical examinations to include health history, (including family history of cancer risk factors)</a:t>
            </a:r>
          </a:p>
          <a:p>
            <a:r>
              <a:rPr lang="en-US" dirty="0"/>
              <a:t>Follow Cancer screening guidelines e.g. for breast, colon, cervical and prostate</a:t>
            </a:r>
          </a:p>
          <a:p>
            <a:r>
              <a:rPr lang="en-US" dirty="0"/>
              <a:t>Learn and practice self examination</a:t>
            </a:r>
          </a:p>
          <a:p>
            <a:r>
              <a:rPr lang="en-US" dirty="0"/>
              <a:t>Know the 7 warning signs of cancer</a:t>
            </a:r>
          </a:p>
          <a:p>
            <a:r>
              <a:rPr lang="en-US" dirty="0"/>
              <a:t>Seek immediate medical care if signs present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00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DA9B7-D810-4FF7-90B1-6E62C1A5B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incidence ;site and gender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1D5C8-4F2A-4E70-B9A1-239CD76DB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4701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                                             male              </a:t>
            </a:r>
            <a:r>
              <a:rPr lang="en-US" b="1" dirty="0"/>
              <a:t>                     </a:t>
            </a:r>
            <a:r>
              <a:rPr lang="en-US" dirty="0"/>
              <a:t> female</a:t>
            </a:r>
          </a:p>
          <a:p>
            <a:pPr marL="0" indent="0">
              <a:buNone/>
            </a:pPr>
            <a:r>
              <a:rPr lang="en-US" dirty="0"/>
              <a:t>type  %                       </a:t>
            </a:r>
          </a:p>
          <a:p>
            <a:pPr marL="0" indent="0">
              <a:buNone/>
            </a:pPr>
            <a:r>
              <a:rPr lang="en-US" dirty="0"/>
              <a:t>Prostate                               28                                    </a:t>
            </a:r>
          </a:p>
          <a:p>
            <a:pPr marL="0" indent="0">
              <a:buNone/>
            </a:pPr>
            <a:r>
              <a:rPr lang="en-US" dirty="0"/>
              <a:t>lung                                      14                                           14</a:t>
            </a:r>
          </a:p>
          <a:p>
            <a:pPr marL="0" indent="0">
              <a:buNone/>
            </a:pPr>
            <a:r>
              <a:rPr lang="en-US" dirty="0"/>
              <a:t>Colon rectum                        9                                             9</a:t>
            </a:r>
          </a:p>
          <a:p>
            <a:pPr marL="0" indent="0">
              <a:buNone/>
            </a:pPr>
            <a:r>
              <a:rPr lang="en-US" dirty="0"/>
              <a:t>Urinary bladder                    6 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Uterus                                                                                   6</a:t>
            </a:r>
          </a:p>
          <a:p>
            <a:pPr marL="0" indent="0">
              <a:buNone/>
            </a:pPr>
            <a:r>
              <a:rPr lang="en-US" dirty="0"/>
              <a:t>Melanoma                             5                                            4</a:t>
            </a:r>
          </a:p>
          <a:p>
            <a:pPr marL="0" indent="0">
              <a:buNone/>
            </a:pPr>
            <a:r>
              <a:rPr lang="en-US" dirty="0"/>
              <a:t>Kidney/renal pelvis              5</a:t>
            </a:r>
          </a:p>
          <a:p>
            <a:pPr marL="0" indent="0">
              <a:buNone/>
            </a:pPr>
            <a:r>
              <a:rPr lang="en-US" dirty="0"/>
              <a:t>Non-Hodgkin's lymphoma  4                                             4</a:t>
            </a:r>
          </a:p>
          <a:p>
            <a:pPr marL="0" indent="0">
              <a:buNone/>
            </a:pPr>
            <a:r>
              <a:rPr lang="en-US" dirty="0"/>
              <a:t>Oropharynx                          3                      </a:t>
            </a:r>
          </a:p>
          <a:p>
            <a:pPr marL="0" indent="0">
              <a:buNone/>
            </a:pPr>
            <a:r>
              <a:rPr lang="en-US" dirty="0"/>
              <a:t>Ovary                                                                                     3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0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23627-2234-4B24-B6FD-9F47AEDA6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warning signs of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1194E-EAAC-45FF-89A2-6641AC65A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Change in bowel or bladder habits</a:t>
            </a:r>
          </a:p>
          <a:p>
            <a:r>
              <a:rPr lang="en-US" dirty="0"/>
              <a:t>A sore that does not heal</a:t>
            </a:r>
          </a:p>
          <a:p>
            <a:r>
              <a:rPr lang="en-US" dirty="0"/>
              <a:t>Sore that does not heal</a:t>
            </a:r>
          </a:p>
          <a:p>
            <a:r>
              <a:rPr lang="en-US" dirty="0"/>
              <a:t>Unusual bleeding or discharge from any body orifice</a:t>
            </a:r>
          </a:p>
          <a:p>
            <a:r>
              <a:rPr lang="en-US" dirty="0"/>
              <a:t> Thickening or lump in the breast or elsewhere</a:t>
            </a:r>
          </a:p>
          <a:p>
            <a:r>
              <a:rPr lang="en-US" dirty="0"/>
              <a:t>Indigestion or difficulty in swallowing</a:t>
            </a:r>
          </a:p>
          <a:p>
            <a:r>
              <a:rPr lang="en-US" dirty="0"/>
              <a:t>Obvious change in wart or mole</a:t>
            </a:r>
          </a:p>
          <a:p>
            <a:r>
              <a:rPr lang="en-US" dirty="0"/>
              <a:t>Nagging cough or hoarseness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4669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4A64A-923D-4AB7-8304-0F32A5C70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DB7F0-E43A-4FDF-B16E-06707A4F7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Cytology e.g. Papanicolaou pap test, bronchial washing</a:t>
            </a:r>
          </a:p>
          <a:p>
            <a:r>
              <a:rPr lang="en-US" dirty="0"/>
              <a:t>Tissue biopsy</a:t>
            </a:r>
          </a:p>
          <a:p>
            <a:r>
              <a:rPr lang="en-US" dirty="0"/>
              <a:t>Chest x ray</a:t>
            </a:r>
          </a:p>
          <a:p>
            <a:r>
              <a:rPr lang="en-US" dirty="0"/>
              <a:t>Complete blood count, chemistry profile</a:t>
            </a:r>
          </a:p>
          <a:p>
            <a:r>
              <a:rPr lang="en-US" dirty="0"/>
              <a:t>Liver function test e.g. AST</a:t>
            </a:r>
          </a:p>
          <a:p>
            <a:r>
              <a:rPr lang="en-US" dirty="0"/>
              <a:t>Endoscopic examination </a:t>
            </a:r>
          </a:p>
          <a:p>
            <a:r>
              <a:rPr lang="en-US" dirty="0"/>
              <a:t>Radiography</a:t>
            </a:r>
          </a:p>
          <a:p>
            <a:r>
              <a:rPr lang="en-US" dirty="0"/>
              <a:t>Radioisotope scans</a:t>
            </a:r>
          </a:p>
          <a:p>
            <a:r>
              <a:rPr lang="en-US" dirty="0"/>
              <a:t>PET scan </a:t>
            </a:r>
          </a:p>
          <a:p>
            <a:r>
              <a:rPr lang="en-US" dirty="0"/>
              <a:t>Tumor makers e.g. PSA</a:t>
            </a:r>
          </a:p>
          <a:p>
            <a:r>
              <a:rPr lang="en-US" dirty="0"/>
              <a:t>Genetic markers </a:t>
            </a:r>
          </a:p>
          <a:p>
            <a:r>
              <a:rPr lang="en-US" dirty="0"/>
              <a:t>Molecular receptor status </a:t>
            </a:r>
          </a:p>
          <a:p>
            <a:r>
              <a:rPr lang="en-US" dirty="0"/>
              <a:t>Bone marrow examination </a:t>
            </a:r>
          </a:p>
        </p:txBody>
      </p:sp>
    </p:spTree>
    <p:extLst>
      <p:ext uri="{BB962C8B-B14F-4D97-AF65-F5344CB8AC3E}">
        <p14:creationId xmlns:p14="http://schemas.microsoft.com/office/powerpoint/2010/main" val="1681549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BF86-09E5-441C-9BEC-975C3B5F8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biopsy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8B320-06CB-4129-8559-E47B2A921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6953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removal of tissue sample for pathologic analysis</a:t>
            </a:r>
          </a:p>
          <a:p>
            <a:r>
              <a:rPr lang="en-US" dirty="0"/>
              <a:t>Percutaneous biopsy for tissue easily reached through the skin</a:t>
            </a:r>
          </a:p>
          <a:p>
            <a:r>
              <a:rPr lang="en-US" dirty="0"/>
              <a:t>Endoscopic biopsy for intraluminal lesions and lung</a:t>
            </a:r>
          </a:p>
          <a:p>
            <a:r>
              <a:rPr lang="en-US" dirty="0"/>
              <a:t>When tissue/ tumor is not easily accessible a surgical procedure e.g. laparotomy, thoracotomy, craniotomy done to obtain the tumor tissue</a:t>
            </a:r>
          </a:p>
          <a:p>
            <a:r>
              <a:rPr lang="en-US" dirty="0"/>
              <a:t>Radiographic techniques used in conjunction with the biopsy procedure to improve tissue localization</a:t>
            </a:r>
          </a:p>
          <a:p>
            <a:r>
              <a:rPr lang="en-US" dirty="0"/>
              <a:t>E.g. CT, MRI, Ultrasound guided biopsy, stereotactic biopsy, fluoroscopic assisted biopsy</a:t>
            </a:r>
          </a:p>
          <a:p>
            <a:r>
              <a:rPr lang="en-US" dirty="0"/>
              <a:t>Various types and sizes of biopsy needles according to tissue type </a:t>
            </a:r>
          </a:p>
          <a:p>
            <a:r>
              <a:rPr lang="en-US" dirty="0"/>
              <a:t>Fine needle aspiration</a:t>
            </a:r>
          </a:p>
          <a:p>
            <a:r>
              <a:rPr lang="en-US" dirty="0"/>
              <a:t>Large core biopsy</a:t>
            </a:r>
          </a:p>
          <a:p>
            <a:r>
              <a:rPr lang="en-US" dirty="0"/>
              <a:t>Excision biopsy involves entire lesion surgical removal e.g. lymph node, nodule or mass</a:t>
            </a:r>
          </a:p>
          <a:p>
            <a:r>
              <a:rPr lang="en-US" dirty="0"/>
              <a:t>Incisional biopsy, partial excision when EXCIONAL BIOPSY NOT FEASIBLE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4930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CAEC2-8DC5-4357-9560-44943C71B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Pathologic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A69BC-1623-410E-AB95-D674E6098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62759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Done to tissue sample</a:t>
            </a:r>
          </a:p>
          <a:p>
            <a:r>
              <a:rPr lang="en-US" dirty="0"/>
              <a:t>The only definitive means to diagnose a malignancy</a:t>
            </a:r>
          </a:p>
          <a:p>
            <a:r>
              <a:rPr lang="en-US" dirty="0"/>
              <a:t>Determines whether the tissue is begin or malignant</a:t>
            </a:r>
          </a:p>
          <a:p>
            <a:r>
              <a:rPr lang="en-US" dirty="0"/>
              <a:t> anatomic Tissue of origin (histology)</a:t>
            </a:r>
          </a:p>
          <a:p>
            <a:r>
              <a:rPr lang="en-US" dirty="0"/>
              <a:t>The degree of cell differentiation (histologic grade)</a:t>
            </a:r>
          </a:p>
          <a:p>
            <a:r>
              <a:rPr lang="en-US" dirty="0"/>
              <a:t>Extent (size and depth of tumor)</a:t>
            </a:r>
          </a:p>
          <a:p>
            <a:r>
              <a:rPr lang="en-US" dirty="0"/>
              <a:t>Evidence of invasiveness</a:t>
            </a:r>
          </a:p>
          <a:p>
            <a:r>
              <a:rPr lang="en-US" dirty="0"/>
              <a:t>Adequacy of surgical excision( positive or negative surgical margin status)</a:t>
            </a:r>
          </a:p>
          <a:p>
            <a:r>
              <a:rPr lang="en-US" dirty="0"/>
              <a:t>Nuclear grade(mitotic rate) and </a:t>
            </a:r>
          </a:p>
          <a:p>
            <a:r>
              <a:rPr lang="en-US" dirty="0"/>
              <a:t>Special staining techniques that may provide insight on tumor treatment responsiveness, or disuse behavior</a:t>
            </a:r>
          </a:p>
          <a:p>
            <a:r>
              <a:rPr lang="en-US" dirty="0"/>
              <a:t>Receptor status, tumor markers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13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D953-27C1-44C0-9E07-F861D3B78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17A63-E054-4C71-9DAE-A19081E01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Cure </a:t>
            </a:r>
          </a:p>
          <a:p>
            <a:r>
              <a:rPr lang="en-US" dirty="0"/>
              <a:t>Control</a:t>
            </a:r>
          </a:p>
          <a:p>
            <a:r>
              <a:rPr lang="en-US" dirty="0"/>
              <a:t>palliation</a:t>
            </a:r>
          </a:p>
        </p:txBody>
      </p:sp>
    </p:spTree>
    <p:extLst>
      <p:ext uri="{BB962C8B-B14F-4D97-AF65-F5344CB8AC3E}">
        <p14:creationId xmlns:p14="http://schemas.microsoft.com/office/powerpoint/2010/main" val="4098539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1E07A-8B3F-4C07-BA43-4F4DB4FC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B5A0B-61B2-4DBA-89F5-6AC3BE5EB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cure is the goal, treatment expected to eradicate the disease</a:t>
            </a:r>
          </a:p>
          <a:p>
            <a:r>
              <a:rPr lang="en-US" dirty="0"/>
              <a:t>Example basal cell carcinoma of the skin , by surgical removal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37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0BBA0-94EF-4C52-8CC2-BD00FFAC6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9CE8D-82F2-451C-9371-5CAFBFDB9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cancer cannot be completely eradicated  but responsive to therapy</a:t>
            </a:r>
          </a:p>
          <a:p>
            <a:r>
              <a:rPr lang="en-US" dirty="0"/>
              <a:t>Just like chronic diseases e.g. dm</a:t>
            </a:r>
          </a:p>
          <a:p>
            <a:r>
              <a:rPr lang="en-US" dirty="0"/>
              <a:t>Example multiple myeloma, chronic lymphocytic leukemia</a:t>
            </a:r>
          </a:p>
        </p:txBody>
      </p:sp>
    </p:spTree>
    <p:extLst>
      <p:ext uri="{BB962C8B-B14F-4D97-AF65-F5344CB8AC3E}">
        <p14:creationId xmlns:p14="http://schemas.microsoft.com/office/powerpoint/2010/main" val="1545972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1270B-098A-46D9-993F-F34FC6449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palliation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AD20E-9941-4C62-84B7-552F81F97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treatment goal when relief of symptoms is goal</a:t>
            </a:r>
          </a:p>
          <a:p>
            <a:r>
              <a:rPr lang="en-US" dirty="0"/>
              <a:t>Using  example radiation, or chemotherapy to reduce tumor size for the goal of relieving symptom such as pain of bone metastasis</a:t>
            </a:r>
          </a:p>
        </p:txBody>
      </p:sp>
    </p:spTree>
    <p:extLst>
      <p:ext uri="{BB962C8B-B14F-4D97-AF65-F5344CB8AC3E}">
        <p14:creationId xmlns:p14="http://schemas.microsoft.com/office/powerpoint/2010/main" val="63974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0E10A-C3B5-4022-BFD6-928083011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356B8-4657-4960-BF77-10A464FAA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Cancers that cannot be completely eradicated but responsive to anti cancer therapy</a:t>
            </a:r>
          </a:p>
          <a:p>
            <a:r>
              <a:rPr lang="en-US" dirty="0"/>
              <a:t>Example multiple myeloma, chronic lymphocytic leukemia</a:t>
            </a:r>
          </a:p>
          <a:p>
            <a:r>
              <a:rPr lang="en-US" dirty="0"/>
              <a:t>Control jus like other chronic illness e.g. dm</a:t>
            </a:r>
          </a:p>
        </p:txBody>
      </p:sp>
    </p:spTree>
    <p:extLst>
      <p:ext uri="{BB962C8B-B14F-4D97-AF65-F5344CB8AC3E}">
        <p14:creationId xmlns:p14="http://schemas.microsoft.com/office/powerpoint/2010/main" val="2397021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1273F-3023-4B08-93B5-4DB13128F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Modalities of cancer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687AB-C2A8-48A5-9B51-E117E4781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Surgical therapy</a:t>
            </a:r>
          </a:p>
          <a:p>
            <a:r>
              <a:rPr lang="en-US" dirty="0"/>
              <a:t>Can achieve prevention</a:t>
            </a:r>
          </a:p>
          <a:p>
            <a:r>
              <a:rPr lang="en-US" dirty="0"/>
              <a:t>Cure and control</a:t>
            </a:r>
          </a:p>
          <a:p>
            <a:r>
              <a:rPr lang="en-US" dirty="0"/>
              <a:t>Supportive and palliation</a:t>
            </a:r>
          </a:p>
          <a:p>
            <a:r>
              <a:rPr lang="en-US" dirty="0"/>
              <a:t>Diagnosis</a:t>
            </a:r>
          </a:p>
          <a:p>
            <a:r>
              <a:rPr lang="en-US" dirty="0"/>
              <a:t>rehabilitation</a:t>
            </a:r>
          </a:p>
        </p:txBody>
      </p:sp>
    </p:spTree>
    <p:extLst>
      <p:ext uri="{BB962C8B-B14F-4D97-AF65-F5344CB8AC3E}">
        <p14:creationId xmlns:p14="http://schemas.microsoft.com/office/powerpoint/2010/main" val="4169490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D8DB5-632C-4C1B-BAE1-0109F654F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Biology of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EA570-DF1F-4F98-9D2E-09D4506B2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70787" cy="2104349"/>
          </a:xfrm>
        </p:spPr>
        <p:txBody>
          <a:bodyPr/>
          <a:lstStyle/>
          <a:p>
            <a:r>
              <a:rPr lang="en-US" dirty="0"/>
              <a:t>2 major dysfunctions of cancer development</a:t>
            </a:r>
          </a:p>
          <a:p>
            <a:r>
              <a:rPr lang="en-US" dirty="0"/>
              <a:t>Defective cell proliferation</a:t>
            </a:r>
          </a:p>
          <a:p>
            <a:r>
              <a:rPr lang="en-US" dirty="0"/>
              <a:t>Defective cell differentiation</a:t>
            </a:r>
          </a:p>
        </p:txBody>
      </p:sp>
    </p:spTree>
    <p:extLst>
      <p:ext uri="{BB962C8B-B14F-4D97-AF65-F5344CB8AC3E}">
        <p14:creationId xmlns:p14="http://schemas.microsoft.com/office/powerpoint/2010/main" val="1478497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C7A26-6FC9-4CB4-87D9-D7B176FC8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chemotherapy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7E2FE-2D6E-4D73-80EA-46715A274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chemicals, to achieve </a:t>
            </a:r>
          </a:p>
          <a:p>
            <a:r>
              <a:rPr lang="en-US" dirty="0"/>
              <a:t>Cure control</a:t>
            </a:r>
          </a:p>
          <a:p>
            <a:r>
              <a:rPr lang="en-US" dirty="0"/>
              <a:t>palliation</a:t>
            </a:r>
          </a:p>
        </p:txBody>
      </p:sp>
    </p:spTree>
    <p:extLst>
      <p:ext uri="{BB962C8B-B14F-4D97-AF65-F5344CB8AC3E}">
        <p14:creationId xmlns:p14="http://schemas.microsoft.com/office/powerpoint/2010/main" val="2384465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5A2A9-3C32-4C9F-8A32-0D049A05E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Chemotherapy drugs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AC0E9-BA6E-4265-BF23-B587E4922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Alkylating agents</a:t>
            </a:r>
          </a:p>
          <a:p>
            <a:r>
              <a:rPr lang="en-US" dirty="0"/>
              <a:t>Nitrosoureas</a:t>
            </a:r>
          </a:p>
          <a:p>
            <a:r>
              <a:rPr lang="en-US" dirty="0"/>
              <a:t>Platinum drugs</a:t>
            </a:r>
          </a:p>
          <a:p>
            <a:r>
              <a:rPr lang="en-US" dirty="0"/>
              <a:t>Antimetabolites</a:t>
            </a:r>
          </a:p>
          <a:p>
            <a:r>
              <a:rPr lang="en-US" dirty="0"/>
              <a:t>Anti tumor antibiotics</a:t>
            </a:r>
          </a:p>
          <a:p>
            <a:r>
              <a:rPr lang="en-US" dirty="0"/>
              <a:t>Mitotic inhibitors</a:t>
            </a:r>
          </a:p>
          <a:p>
            <a:r>
              <a:rPr lang="en-US" dirty="0"/>
              <a:t>topoisomerase</a:t>
            </a:r>
          </a:p>
          <a:p>
            <a:r>
              <a:rPr lang="en-US" dirty="0"/>
              <a:t>Corticosteroids</a:t>
            </a:r>
          </a:p>
          <a:p>
            <a:r>
              <a:rPr lang="en-US" dirty="0"/>
              <a:t>Hormone therapy</a:t>
            </a:r>
          </a:p>
          <a:p>
            <a:r>
              <a:rPr lang="en-US" dirty="0"/>
              <a:t>miscellaneous</a:t>
            </a:r>
          </a:p>
        </p:txBody>
      </p:sp>
    </p:spTree>
    <p:extLst>
      <p:ext uri="{BB962C8B-B14F-4D97-AF65-F5344CB8AC3E}">
        <p14:creationId xmlns:p14="http://schemas.microsoft.com/office/powerpoint/2010/main" val="1692733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5DAE0-BB61-453D-9DD5-08BF5D194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chemotherapy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5C1D9-D2A2-414B-8FF7-078ECF39B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chemicals as systemic therapy for cancer</a:t>
            </a:r>
          </a:p>
          <a:p>
            <a:r>
              <a:rPr lang="en-US" dirty="0"/>
              <a:t>Mainstay cancer treatment for most solid tumors and hematologic malignancies</a:t>
            </a:r>
          </a:p>
          <a:p>
            <a:r>
              <a:rPr lang="en-US" dirty="0"/>
              <a:t>Can offer cure, for some cancers, control , and palliation</a:t>
            </a:r>
          </a:p>
          <a:p>
            <a:r>
              <a:rPr lang="en-US" dirty="0"/>
              <a:t>Fig 16</a:t>
            </a:r>
          </a:p>
        </p:txBody>
      </p:sp>
    </p:spTree>
    <p:extLst>
      <p:ext uri="{BB962C8B-B14F-4D97-AF65-F5344CB8AC3E}">
        <p14:creationId xmlns:p14="http://schemas.microsoft.com/office/powerpoint/2010/main" val="321220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9B2B6-FF7A-4F6E-AD2E-0070D8417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on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4E384-EC52-402F-80F3-46EB232DD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cells enter cell cycle for replication and proliferation</a:t>
            </a:r>
          </a:p>
          <a:p>
            <a:r>
              <a:rPr lang="en-US" dirty="0"/>
              <a:t>The 2 major categories of chemo therapy are ;</a:t>
            </a:r>
          </a:p>
          <a:p>
            <a:r>
              <a:rPr lang="en-US" dirty="0"/>
              <a:t>Cell cycle phase specific and </a:t>
            </a:r>
          </a:p>
          <a:p>
            <a:r>
              <a:rPr lang="en-US" dirty="0"/>
              <a:t>Cell cycle non specific</a:t>
            </a:r>
          </a:p>
          <a:p>
            <a:r>
              <a:rPr lang="en-US" dirty="0"/>
              <a:t>Cell cycle specific exert their effect on cells during specific phases of cell cycle e.g. phase G1, s, G2 or M</a:t>
            </a:r>
          </a:p>
          <a:p>
            <a:r>
              <a:rPr lang="en-US" dirty="0"/>
              <a:t>Non specific chemotherapy agents have their effect on cells during all phases of cell cycle</a:t>
            </a:r>
          </a:p>
        </p:txBody>
      </p:sp>
    </p:spTree>
    <p:extLst>
      <p:ext uri="{BB962C8B-B14F-4D97-AF65-F5344CB8AC3E}">
        <p14:creationId xmlns:p14="http://schemas.microsoft.com/office/powerpoint/2010/main" val="2908906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25B16-44F2-47E1-8BF3-5A821D7EE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Chemotherapy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036CB-B155-4AD5-9C3B-4ABFF0B0C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Guidelines for safe handling of chemotherapy agents  and training necessary for all professionals involved , to prevent occupational hazards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957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9570B-2C3A-46CB-A710-47692A2B4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95BC7-B4A8-4682-BB2A-030130BFF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Route include iv, main, central vein to minimize physical discomfort, infiltration/ extravasation, and risk of infection and emotional distress</a:t>
            </a:r>
          </a:p>
          <a:p>
            <a:r>
              <a:rPr lang="en-US" dirty="0"/>
              <a:t>Central Venus  Access Devise CVAD, placed in large vessel, used in continuous or intermittent administration</a:t>
            </a:r>
          </a:p>
          <a:p>
            <a:r>
              <a:rPr lang="en-US" dirty="0"/>
              <a:t>Regional administration</a:t>
            </a:r>
          </a:p>
          <a:p>
            <a:r>
              <a:rPr lang="en-US" dirty="0"/>
              <a:t>Intraarterial</a:t>
            </a:r>
          </a:p>
          <a:p>
            <a:r>
              <a:rPr lang="en-US" dirty="0"/>
              <a:t>Intraperitoneal</a:t>
            </a:r>
          </a:p>
          <a:p>
            <a:r>
              <a:rPr lang="en-US" dirty="0"/>
              <a:t>Intrathecal</a:t>
            </a:r>
          </a:p>
          <a:p>
            <a:r>
              <a:rPr lang="en-US" dirty="0"/>
              <a:t>Intravesical bladder chemotherapy </a:t>
            </a:r>
          </a:p>
        </p:txBody>
      </p:sp>
    </p:spTree>
    <p:extLst>
      <p:ext uri="{BB962C8B-B14F-4D97-AF65-F5344CB8AC3E}">
        <p14:creationId xmlns:p14="http://schemas.microsoft.com/office/powerpoint/2010/main" val="32190822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D7C9-4F8A-44FF-8013-3EF6748B3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Chemotherapy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93FD0-6FDF-4E74-87C0-5851B02A9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iv route most common</a:t>
            </a:r>
          </a:p>
          <a:p>
            <a:r>
              <a:rPr lang="en-US" dirty="0"/>
              <a:t>Regional; directly to tumor site with reduced systemic toxicity</a:t>
            </a:r>
          </a:p>
          <a:p>
            <a:r>
              <a:rPr lang="en-US" dirty="0"/>
              <a:t>Intraarterial; delivers the drug to the tumor via the artery supplying the tumor</a:t>
            </a:r>
          </a:p>
          <a:p>
            <a:r>
              <a:rPr lang="en-US" dirty="0"/>
              <a:t>Intraperitoneal;</a:t>
            </a:r>
          </a:p>
          <a:p>
            <a:r>
              <a:rPr lang="en-US" dirty="0"/>
              <a:t>Intrathecal for CNS</a:t>
            </a:r>
          </a:p>
          <a:p>
            <a:r>
              <a:rPr lang="en-US" dirty="0"/>
              <a:t>Intravesical</a:t>
            </a:r>
          </a:p>
        </p:txBody>
      </p:sp>
    </p:spTree>
    <p:extLst>
      <p:ext uri="{BB962C8B-B14F-4D97-AF65-F5344CB8AC3E}">
        <p14:creationId xmlns:p14="http://schemas.microsoft.com/office/powerpoint/2010/main" val="34097197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86FA8-8A32-41A2-A835-5992244E2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9FD1B22-9B7A-4448-8085-0938E7D7A4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0" y="-537410"/>
            <a:ext cx="10303828" cy="693820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D47D49-F3C3-48BD-9B5A-B92E83BB5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880676" y="2301240"/>
            <a:ext cx="2656088" cy="3811588"/>
          </a:xfrm>
        </p:spPr>
        <p:txBody>
          <a:bodyPr/>
          <a:lstStyle/>
          <a:p>
            <a:r>
              <a:rPr lang="en-US"/>
              <a:t>Topical  5FU cream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264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1CD88-6BBD-4311-BB00-936963566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Routes / methods of Chemotherapy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7A54C-DA52-41AC-A4BF-B1E8814C6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Oral</a:t>
            </a:r>
          </a:p>
          <a:p>
            <a:r>
              <a:rPr lang="en-US" dirty="0"/>
              <a:t>Cyclophosphamide, …table</a:t>
            </a:r>
          </a:p>
        </p:txBody>
      </p:sp>
    </p:spTree>
    <p:extLst>
      <p:ext uri="{BB962C8B-B14F-4D97-AF65-F5344CB8AC3E}">
        <p14:creationId xmlns:p14="http://schemas.microsoft.com/office/powerpoint/2010/main" val="14818091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262DD-01BD-4DA8-9233-A795A5F96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Chemotherapy on normal tissue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3F462-E18E-4BC1-902D-DA1362736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Mainly affect cells with rapid rate of proliferation</a:t>
            </a:r>
          </a:p>
          <a:p>
            <a:r>
              <a:rPr lang="en-US" dirty="0"/>
              <a:t>Acute effects</a:t>
            </a:r>
          </a:p>
          <a:p>
            <a:r>
              <a:rPr lang="en-US" dirty="0"/>
              <a:t>Delayed</a:t>
            </a:r>
          </a:p>
          <a:p>
            <a:r>
              <a:rPr lang="en-US" dirty="0"/>
              <a:t>Chronic</a:t>
            </a:r>
          </a:p>
          <a:p>
            <a:r>
              <a:rPr lang="en-US" dirty="0"/>
              <a:t>Read more. Abt the effects</a:t>
            </a:r>
          </a:p>
        </p:txBody>
      </p:sp>
    </p:spTree>
    <p:extLst>
      <p:ext uri="{BB962C8B-B14F-4D97-AF65-F5344CB8AC3E}">
        <p14:creationId xmlns:p14="http://schemas.microsoft.com/office/powerpoint/2010/main" val="231187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BCC2-AE77-450C-9286-A6B5FB575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defect in cell proliferation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62352-FC8D-4404-AC9A-6F89FDE92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24455"/>
          </a:xfrm>
        </p:spPr>
        <p:txBody>
          <a:bodyPr/>
          <a:lstStyle/>
          <a:p>
            <a:r>
              <a:rPr lang="en-US" dirty="0"/>
              <a:t>Cell proliferation begins from the stem cell and enters cell cycle</a:t>
            </a:r>
          </a:p>
          <a:p>
            <a:r>
              <a:rPr lang="en-US" dirty="0"/>
              <a:t>The time from which a cell enters cell cycle to when it divides into 2 identical cells is called generation time of the cell</a:t>
            </a:r>
          </a:p>
          <a:p>
            <a:r>
              <a:rPr lang="en-US" dirty="0"/>
              <a:t>A mature cell functions till it degenerates and 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62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DB69-35FE-47BB-AACF-6119AA22E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EDD79-A969-41B7-9846-33549FD07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7501255"/>
          </a:xfrm>
        </p:spPr>
        <p:txBody>
          <a:bodyPr/>
          <a:lstStyle/>
          <a:p>
            <a:r>
              <a:rPr lang="en-US" dirty="0"/>
              <a:t>Electromagnetic radiation, high energy ionizes atomic particles , breaks the chemical bonds in DNA</a:t>
            </a:r>
          </a:p>
          <a:p>
            <a:r>
              <a:rPr lang="en-US" dirty="0"/>
              <a:t>Ionizing radiation interrupts cellular growth</a:t>
            </a:r>
          </a:p>
          <a:p>
            <a:r>
              <a:rPr lang="en-US" dirty="0"/>
              <a:t>Used for cure, control, or for prophylaxis of cancer</a:t>
            </a:r>
          </a:p>
          <a:p>
            <a:r>
              <a:rPr lang="en-US" dirty="0"/>
              <a:t>Palliative radiation relieve symptoms of metastatic cancer </a:t>
            </a:r>
          </a:p>
          <a:p>
            <a:r>
              <a:rPr lang="en-US" dirty="0"/>
              <a:t>Treatment of oncologic emergencies e.g. superior vena cava syndrome, or spinal cord compression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357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EF389-2C6E-42A0-9100-F19C6209CF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Types of ionizing radiation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E6413A-740B-45A3-B8EB-4A4FDDBCF8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Electromagnetic rays; x rays, &amp; gamma rays</a:t>
            </a:r>
          </a:p>
          <a:p>
            <a:r>
              <a:rPr lang="en-US" dirty="0"/>
              <a:t> and </a:t>
            </a:r>
          </a:p>
          <a:p>
            <a:r>
              <a:rPr lang="en-US" dirty="0"/>
              <a:t>particles,</a:t>
            </a:r>
          </a:p>
          <a:p>
            <a:r>
              <a:rPr lang="en-US" dirty="0"/>
              <a:t> electrons, protons, and neutrons</a:t>
            </a:r>
          </a:p>
        </p:txBody>
      </p:sp>
    </p:spTree>
    <p:extLst>
      <p:ext uri="{BB962C8B-B14F-4D97-AF65-F5344CB8AC3E}">
        <p14:creationId xmlns:p14="http://schemas.microsoft.com/office/powerpoint/2010/main" val="23068676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AE809-B00C-455A-AC6E-C85E5D485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effect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CC8E0-D744-4D90-B11D-D52D49AC7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46960"/>
            <a:ext cx="9144000" cy="4937760"/>
          </a:xfrm>
        </p:spPr>
        <p:txBody>
          <a:bodyPr>
            <a:normAutofit/>
          </a:bodyPr>
          <a:lstStyle/>
          <a:p>
            <a:r>
              <a:rPr lang="en-US" dirty="0"/>
              <a:t>Tissue disruption by alteration of DNA molecule</a:t>
            </a:r>
          </a:p>
          <a:p>
            <a:r>
              <a:rPr lang="en-US" dirty="0"/>
              <a:t>Ionizing radiation breaks the DNA helix/ strand leading to cell death</a:t>
            </a:r>
          </a:p>
          <a:p>
            <a:r>
              <a:rPr lang="en-US" dirty="0"/>
              <a:t>Also ionize body fluid constituents forming free radicles damaging DNA irreversibly</a:t>
            </a:r>
          </a:p>
          <a:p>
            <a:r>
              <a:rPr lang="en-US" dirty="0"/>
              <a:t>Cells are most vulnerable to radiation during DNA synthesis, and Mitosis( early S, and G2, and M phases of cell cycle)</a:t>
            </a:r>
          </a:p>
          <a:p>
            <a:r>
              <a:rPr lang="en-US" dirty="0"/>
              <a:t>Body tissues that undergo frequent cell division are most sensitive.</a:t>
            </a:r>
          </a:p>
          <a:p>
            <a:r>
              <a:rPr lang="en-US" dirty="0"/>
              <a:t>A radiosensitive tumor is one that can be destroyed by a dose of radiation that still allows regeneration of normal tissue cells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248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49C37-D46A-4BEE-92F1-5D2F0D1FB1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Methods/ means of radiation delivery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2A6FFC-99A1-41D1-A456-9499378C9C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External and internal radiation</a:t>
            </a:r>
          </a:p>
        </p:txBody>
      </p:sp>
    </p:spTree>
    <p:extLst>
      <p:ext uri="{BB962C8B-B14F-4D97-AF65-F5344CB8AC3E}">
        <p14:creationId xmlns:p14="http://schemas.microsoft.com/office/powerpoint/2010/main" val="2180306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32CEB-3531-477E-A52B-ECA1925284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External radiation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91C5F-6646-4FE0-A18C-A7B55C66D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255962"/>
          </a:xfrm>
        </p:spPr>
        <p:txBody>
          <a:bodyPr>
            <a:normAutofit/>
          </a:bodyPr>
          <a:lstStyle/>
          <a:p>
            <a:r>
              <a:rPr lang="en-US" dirty="0"/>
              <a:t>Also called beam radiation or Teletherapy</a:t>
            </a:r>
          </a:p>
          <a:p>
            <a:r>
              <a:rPr lang="en-US" dirty="0"/>
              <a:t>Most common form of </a:t>
            </a:r>
            <a:r>
              <a:rPr lang="en-US" dirty="0" err="1"/>
              <a:t>radiotion</a:t>
            </a:r>
            <a:r>
              <a:rPr lang="en-US" dirty="0"/>
              <a:t> treatment </a:t>
            </a:r>
            <a:r>
              <a:rPr lang="en-US" dirty="0" err="1"/>
              <a:t>delivwery</a:t>
            </a:r>
            <a:endParaRPr lang="en-US" dirty="0"/>
          </a:p>
          <a:p>
            <a:r>
              <a:rPr lang="en-US" dirty="0"/>
              <a:t>A linear accelerator or a megavoltage machine generates ionizing radiation</a:t>
            </a:r>
          </a:p>
        </p:txBody>
      </p:sp>
    </p:spTree>
    <p:extLst>
      <p:ext uri="{BB962C8B-B14F-4D97-AF65-F5344CB8AC3E}">
        <p14:creationId xmlns:p14="http://schemas.microsoft.com/office/powerpoint/2010/main" val="28891525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1B250-4605-4714-A13A-8B2228E419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Internal radiation (or brachytherapy)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D8B43F-2B0C-4811-9EA9-F77A79F09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728402"/>
          </a:xfrm>
        </p:spPr>
        <p:txBody>
          <a:bodyPr/>
          <a:lstStyle/>
          <a:p>
            <a:r>
              <a:rPr lang="en-US" dirty="0"/>
              <a:t>Involves implantation of a radioactive </a:t>
            </a:r>
            <a:r>
              <a:rPr lang="en-US" dirty="0" err="1"/>
              <a:t>matrial</a:t>
            </a:r>
            <a:r>
              <a:rPr lang="en-US" dirty="0"/>
              <a:t> directly into tumor interstitial or in close proximity to the </a:t>
            </a:r>
            <a:r>
              <a:rPr lang="en-US" dirty="0" err="1"/>
              <a:t>tumour</a:t>
            </a:r>
            <a:endParaRPr lang="en-US" dirty="0"/>
          </a:p>
          <a:p>
            <a:r>
              <a:rPr lang="en-US" dirty="0"/>
              <a:t>May be used as primary therapy or as an adjunct therapy to boost other treatment  or supplement teletherapy</a:t>
            </a:r>
          </a:p>
          <a:p>
            <a:r>
              <a:rPr lang="en-US" dirty="0"/>
              <a:t>Iridium 192, cesium137 are examples of radiation sources/ isotopes used</a:t>
            </a:r>
          </a:p>
          <a:p>
            <a:r>
              <a:rPr lang="en-US" dirty="0"/>
              <a:t>As interstitial seeds, or ribbons</a:t>
            </a:r>
          </a:p>
          <a:p>
            <a:r>
              <a:rPr lang="en-US" dirty="0"/>
              <a:t>May be delivered as high dose or </a:t>
            </a:r>
            <a:r>
              <a:rPr lang="en-US" dirty="0" err="1"/>
              <a:t>lowdose</a:t>
            </a:r>
            <a:r>
              <a:rPr lang="en-US" dirty="0"/>
              <a:t> radiation</a:t>
            </a:r>
          </a:p>
          <a:p>
            <a:r>
              <a:rPr lang="en-US" dirty="0"/>
              <a:t>Used commonly for head, neck, breast and </a:t>
            </a:r>
            <a:r>
              <a:rPr lang="en-US" dirty="0" err="1"/>
              <a:t>gynelogical</a:t>
            </a:r>
            <a:r>
              <a:rPr lang="en-US" dirty="0"/>
              <a:t> malignancies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354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E976C-34CB-4369-9915-7C456E8472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35C487-7B0D-4D04-86D5-74180F08F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71316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773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8345A-21C1-4B54-93AA-AEE35AFDA1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Surgery as primary treatment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BB187-3669-4DBF-97D0-F0FDD77D8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384379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When surgery is the primary approach in cancer treatment; the goal is to remove the enterer tumor and any involved surrounding tissue; as much as possible/feasible</a:t>
            </a:r>
          </a:p>
          <a:p>
            <a:r>
              <a:rPr lang="en-US" dirty="0"/>
              <a:t>A procedure Also called debulking</a:t>
            </a:r>
          </a:p>
          <a:p>
            <a:r>
              <a:rPr lang="en-US" dirty="0"/>
              <a:t>2 procedures; local and wide excision</a:t>
            </a:r>
          </a:p>
          <a:p>
            <a:r>
              <a:rPr lang="en-US" dirty="0"/>
              <a:t>Local excision when the mass is small</a:t>
            </a:r>
          </a:p>
          <a:p>
            <a:r>
              <a:rPr lang="en-US" dirty="0"/>
              <a:t>Removes mass and a small margin of normal tissue at risk of tumor spread</a:t>
            </a:r>
          </a:p>
          <a:p>
            <a:r>
              <a:rPr lang="en-US" dirty="0"/>
              <a:t>Wide or radical excisions en-bloc dissections , remove primary tumor, lymph nodes and adjacent involved structures </a:t>
            </a:r>
          </a:p>
          <a:p>
            <a:r>
              <a:rPr lang="en-US" dirty="0"/>
              <a:t>Can result in disfigurement and altered functioning</a:t>
            </a:r>
          </a:p>
          <a:p>
            <a:r>
              <a:rPr lang="en-US" dirty="0"/>
              <a:t>Wide excision is considered if chances of cure or control are good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665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CE5A9-9431-402D-AFD1-5A16665538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Read about video assisted endoscopic surgery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03EBD7-6B2B-4F9D-9208-4BDDF7D9DD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5863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31F78-965E-437D-96D9-8C9573DA87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Diagnostic surgery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B09735-808D-4C1D-91F0-FF5C4DBD3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5476" y="3509963"/>
            <a:ext cx="10466523" cy="3169806"/>
          </a:xfrm>
        </p:spPr>
        <p:txBody>
          <a:bodyPr>
            <a:normAutofit/>
          </a:bodyPr>
          <a:lstStyle/>
          <a:p>
            <a:r>
              <a:rPr lang="en-US" dirty="0"/>
              <a:t>E.g. biopsy, performed to obtain tissue sample foe analysis</a:t>
            </a:r>
          </a:p>
          <a:p>
            <a:r>
              <a:rPr lang="en-US" dirty="0"/>
              <a:t>A biopsy is taken from actual tumor</a:t>
            </a:r>
          </a:p>
          <a:p>
            <a:r>
              <a:rPr lang="en-US" dirty="0"/>
              <a:t>Excisional, Incisional, and needle methods are the common methods used</a:t>
            </a:r>
          </a:p>
          <a:p>
            <a:r>
              <a:rPr lang="en-US" dirty="0"/>
              <a:t>Also nearby lymph nodes are also biopsied for analyzing metastasis </a:t>
            </a:r>
          </a:p>
          <a:p>
            <a:r>
              <a:rPr lang="en-US" dirty="0"/>
              <a:t>Choice of biopsy method is based on factors such as type of treatment anticipated, site, grading etc.</a:t>
            </a:r>
          </a:p>
          <a:p>
            <a:r>
              <a:rPr lang="en-US" dirty="0"/>
              <a:t> Patient and family discuss options, </a:t>
            </a:r>
          </a:p>
        </p:txBody>
      </p:sp>
    </p:spTree>
    <p:extLst>
      <p:ext uri="{BB962C8B-B14F-4D97-AF65-F5344CB8AC3E}">
        <p14:creationId xmlns:p14="http://schemas.microsoft.com/office/powerpoint/2010/main" val="238113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E5507-B141-457C-A532-BA3E2882F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502920"/>
            <a:ext cx="3932237" cy="502920"/>
          </a:xfrm>
        </p:spPr>
        <p:txBody>
          <a:bodyPr>
            <a:normAutofit fontScale="90000"/>
          </a:bodyPr>
          <a:lstStyle/>
          <a:p>
            <a:r>
              <a:rPr lang="en-US" dirty="0"/>
              <a:t>Cell cycle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90FACFA-761F-4014-8FE8-C45031FCFD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1280160" y="1"/>
            <a:ext cx="10075228" cy="64008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DC64B-04D2-451F-BDC4-B25557D32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257492" cy="38115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811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C5F5E-CBF3-4A40-84A0-307AA8660E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Prophylactic surgery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F32CD3-69B8-4A97-B02E-4EB8E1DE6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046956"/>
          </a:xfrm>
        </p:spPr>
        <p:txBody>
          <a:bodyPr>
            <a:normAutofit/>
          </a:bodyPr>
          <a:lstStyle/>
          <a:p>
            <a:r>
              <a:rPr lang="en-US" dirty="0"/>
              <a:t>Involves removing non vital tissue or organ likely to develop cancer</a:t>
            </a:r>
          </a:p>
          <a:p>
            <a:r>
              <a:rPr lang="en-US" dirty="0"/>
              <a:t>prophylactic cancer surgeries include;</a:t>
            </a:r>
          </a:p>
          <a:p>
            <a:r>
              <a:rPr lang="en-US" dirty="0"/>
              <a:t>Colectomy, mastectomy, oophorectomy., appendectomy,</a:t>
            </a:r>
          </a:p>
          <a:p>
            <a:r>
              <a:rPr lang="en-US" dirty="0"/>
              <a:t>Based on family/genetic history, </a:t>
            </a:r>
          </a:p>
          <a:p>
            <a:r>
              <a:rPr lang="en-US" dirty="0"/>
              <a:t>Symptoms, risks versus benefits, early detection, acceptance of post operative outcome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679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8033E-C77C-40CF-866A-E6A9C41CFD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Palliative surgery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F5C26-492A-4F3E-9DA0-260605000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3386592"/>
          </a:xfrm>
        </p:spPr>
        <p:txBody>
          <a:bodyPr>
            <a:normAutofit/>
          </a:bodyPr>
          <a:lstStyle/>
          <a:p>
            <a:r>
              <a:rPr lang="en-US" dirty="0"/>
              <a:t>When cure not possible, the goal is to achieve patient comfort, promote productive and satisfying life as long as possible</a:t>
            </a:r>
          </a:p>
          <a:p>
            <a:r>
              <a:rPr lang="en-US" dirty="0"/>
              <a:t>Quality of life is the goal whether short or long</a:t>
            </a:r>
          </a:p>
          <a:p>
            <a:r>
              <a:rPr lang="en-US" dirty="0"/>
              <a:t>Honest and informative communication with the patient and family about this goal is key</a:t>
            </a:r>
          </a:p>
        </p:txBody>
      </p:sp>
    </p:spTree>
    <p:extLst>
      <p:ext uri="{BB962C8B-B14F-4D97-AF65-F5344CB8AC3E}">
        <p14:creationId xmlns:p14="http://schemas.microsoft.com/office/powerpoint/2010/main" val="7982068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BA981-3E19-4F6B-BCE6-633C3345B3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Reconstructive/ rehabilitative surgery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D33C3A-8DBC-4EBB-AB47-E2F2D05455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follow curative or radical diagnostic surgery; </a:t>
            </a:r>
          </a:p>
          <a:p>
            <a:r>
              <a:rPr lang="en-US" dirty="0"/>
              <a:t>To improve function or for cosmetic purposes </a:t>
            </a:r>
          </a:p>
        </p:txBody>
      </p:sp>
    </p:spTree>
    <p:extLst>
      <p:ext uri="{BB962C8B-B14F-4D97-AF65-F5344CB8AC3E}">
        <p14:creationId xmlns:p14="http://schemas.microsoft.com/office/powerpoint/2010/main" val="39192350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DD14B-BA6D-4D7B-95F8-C04E0140AD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Read abt nursing management in cancer surgery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ED2564-1B39-46C4-84D4-853B1CBC5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98762"/>
          </a:xfrm>
        </p:spPr>
        <p:txBody>
          <a:bodyPr>
            <a:normAutofit/>
          </a:bodyPr>
          <a:lstStyle/>
          <a:p>
            <a:r>
              <a:rPr lang="en-US" dirty="0"/>
              <a:t>NB; general perioperative care applies </a:t>
            </a:r>
          </a:p>
          <a:p>
            <a:r>
              <a:rPr lang="en-US" dirty="0"/>
              <a:t>Goes along with specific considerations on age, organ impairment, nutritional deficits , coagulation , immunity; risking for complications</a:t>
            </a:r>
          </a:p>
          <a:p>
            <a:r>
              <a:rPr lang="en-US" dirty="0"/>
              <a:t>Psychosocial concerns, anxiety as in out come of diagnostic surgery</a:t>
            </a:r>
          </a:p>
        </p:txBody>
      </p:sp>
    </p:spTree>
    <p:extLst>
      <p:ext uri="{BB962C8B-B14F-4D97-AF65-F5344CB8AC3E}">
        <p14:creationId xmlns:p14="http://schemas.microsoft.com/office/powerpoint/2010/main" val="1435103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A74FE-2346-4D67-B27D-8E93409E5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DCCAB-1D70-4C93-9955-98B795C2D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10515600" cy="576201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 Cell proliferation is controlled by intracellular mechanisms </a:t>
            </a:r>
          </a:p>
          <a:p>
            <a:r>
              <a:rPr lang="en-US" dirty="0"/>
              <a:t>Cell proliferating rate normally equals cell degeneration</a:t>
            </a:r>
          </a:p>
          <a:p>
            <a:r>
              <a:rPr lang="en-US" dirty="0"/>
              <a:t>Cell division activated when cell death occurs</a:t>
            </a:r>
          </a:p>
          <a:p>
            <a:r>
              <a:rPr lang="en-US" dirty="0"/>
              <a:t>Physiologic need for more cells e.g. WBC, during infection</a:t>
            </a:r>
          </a:p>
          <a:p>
            <a:r>
              <a:rPr lang="en-US" dirty="0"/>
              <a:t>Contact </a:t>
            </a:r>
            <a:r>
              <a:rPr lang="en-US"/>
              <a:t>inhibition,</a:t>
            </a:r>
          </a:p>
          <a:p>
            <a:r>
              <a:rPr lang="en-US"/>
              <a:t> </a:t>
            </a:r>
            <a:r>
              <a:rPr lang="en-US" dirty="0"/>
              <a:t>normal cells respect boundaries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F16D76-2C2E-4978-BBB8-DA3D68550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8200" y="7274652"/>
            <a:ext cx="4265901" cy="30542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2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1F6A-6DCB-4146-A269-DB1409C5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Defect in cell 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93544-DE3B-42C8-AB72-40C9EE9A8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26578" cy="6305122"/>
          </a:xfrm>
        </p:spPr>
        <p:txBody>
          <a:bodyPr>
            <a:normAutofit/>
          </a:bodyPr>
          <a:lstStyle/>
          <a:p>
            <a:r>
              <a:rPr lang="en-US" dirty="0"/>
              <a:t>Cell differentiating is an orderly process by which cells progress from immature to mature state/form</a:t>
            </a:r>
          </a:p>
          <a:p>
            <a:r>
              <a:rPr lang="en-US" dirty="0"/>
              <a:t>Cells mature to specialize/ preform only specific functions</a:t>
            </a:r>
          </a:p>
          <a:p>
            <a:r>
              <a:rPr lang="en-US" dirty="0"/>
              <a:t>In normal differentiation, cell potential is orderly locked out</a:t>
            </a:r>
          </a:p>
          <a:p>
            <a:r>
              <a:rPr lang="en-US" dirty="0"/>
              <a:t>The differentiated cell is stable and will not dedifferentiate</a:t>
            </a:r>
          </a:p>
          <a:p>
            <a:r>
              <a:rPr lang="en-US" dirty="0"/>
              <a:t>Mutations can affect tumor suppressor genes and the protooncogenes turning them into oncogenes that promote tumor growth</a:t>
            </a:r>
          </a:p>
          <a:p>
            <a:r>
              <a:rPr lang="en-US" dirty="0"/>
              <a:t>Protooncogenes are genetic lock that keep cells in differentiated mature functioning state/form</a:t>
            </a:r>
          </a:p>
          <a:p>
            <a:r>
              <a:rPr lang="en-US" dirty="0"/>
              <a:t>Oncogenes can change normal cell into a malignant one</a:t>
            </a:r>
          </a:p>
          <a:p>
            <a:r>
              <a:rPr lang="en-US" dirty="0"/>
              <a:t>This cell regains fetal appearance and function</a:t>
            </a:r>
          </a:p>
          <a:p>
            <a:r>
              <a:rPr lang="en-US" dirty="0"/>
              <a:t>Its dedifferentiated and regains potential to restart cell cycle</a:t>
            </a:r>
          </a:p>
          <a:p>
            <a:r>
              <a:rPr lang="en-US" dirty="0"/>
              <a:t>Tumor suppressor genes function to regulate cell growth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383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C1D72-697A-4B0F-901A-3A6AEFD38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CD07C-FE52-4A24-A524-FC2BEFBE2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49001" cy="551429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Mutation change in usual DNA sequence</a:t>
            </a:r>
          </a:p>
          <a:p>
            <a:r>
              <a:rPr lang="en-US" dirty="0"/>
              <a:t> cancer development occurs in sequence of initiation, promotion and progression</a:t>
            </a:r>
          </a:p>
          <a:p>
            <a:r>
              <a:rPr lang="en-US" dirty="0"/>
              <a:t>Initiation; mutation, inherited, carcinogens eg chemical, radiation, viral</a:t>
            </a:r>
          </a:p>
          <a:p>
            <a:r>
              <a:rPr lang="en-US" dirty="0"/>
              <a:t>Promotion; develops after initiation by presence of promoting agents</a:t>
            </a:r>
          </a:p>
          <a:p>
            <a:r>
              <a:rPr lang="en-US" dirty="0"/>
              <a:t>Characterized by reversible proliferation of the altered cells</a:t>
            </a:r>
          </a:p>
          <a:p>
            <a:r>
              <a:rPr lang="en-US" dirty="0"/>
              <a:t>An increase in altered cells further increases likelihood of additional mutations</a:t>
            </a:r>
          </a:p>
          <a:p>
            <a:r>
              <a:rPr lang="en-US" dirty="0"/>
              <a:t>Promoting factors , dietary fat,ciggerrate,alcohol</a:t>
            </a:r>
          </a:p>
          <a:p>
            <a:r>
              <a:rPr lang="en-US" dirty="0"/>
              <a:t>Progression; final stage of natural history of cancer</a:t>
            </a:r>
          </a:p>
          <a:p>
            <a:r>
              <a:rPr lang="en-US" dirty="0"/>
              <a:t>Increased growth rate and spread of tumor, invasiveness, metastases</a:t>
            </a:r>
          </a:p>
          <a:p>
            <a:r>
              <a:rPr lang="en-US" dirty="0"/>
              <a:t>Tumor angiogenesis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8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E628F-FF00-484B-9414-E649F8B88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immune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CD1F9-559B-4B60-9D25-4C339AAFE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Immune system has the ability to distinguish between normal(self) and abnormal (non self) cells</a:t>
            </a:r>
          </a:p>
          <a:p>
            <a:r>
              <a:rPr lang="en-US" dirty="0"/>
              <a:t>By means of the tumor associated antigens TAAs</a:t>
            </a:r>
          </a:p>
          <a:p>
            <a:r>
              <a:rPr lang="en-US" dirty="0"/>
              <a:t>Immunologic surveillance ; immune systems response to antigens of malignant cells</a:t>
            </a:r>
          </a:p>
          <a:p>
            <a:r>
              <a:rPr lang="en-US" dirty="0"/>
              <a:t>Involves cytotoxic T cells, natural killer cells, and macrophages and B cells</a:t>
            </a:r>
          </a:p>
          <a:p>
            <a:r>
              <a:rPr lang="en-US" dirty="0"/>
              <a:t>Immunologic escape is the mechanism  by which cancer cells escape the immune system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61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2385</Words>
  <Application>Microsoft Office PowerPoint</Application>
  <PresentationFormat>Widescreen</PresentationFormat>
  <Paragraphs>323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cancer</vt:lpstr>
      <vt:lpstr>Cancer incidence ;site and gender</vt:lpstr>
      <vt:lpstr>Biology of cancer</vt:lpstr>
      <vt:lpstr>  defect in cell proliferation</vt:lpstr>
      <vt:lpstr>Cell cycle</vt:lpstr>
      <vt:lpstr>Cell cycle</vt:lpstr>
      <vt:lpstr>Defect in cell Differentiation</vt:lpstr>
      <vt:lpstr>Cancer development</vt:lpstr>
      <vt:lpstr>Role of immune system</vt:lpstr>
      <vt:lpstr>Classification of cancer</vt:lpstr>
      <vt:lpstr>PowerPoint Presentation</vt:lpstr>
      <vt:lpstr>PowerPoint Presentation</vt:lpstr>
      <vt:lpstr>Anatomic classifications</vt:lpstr>
      <vt:lpstr>Histologic classification</vt:lpstr>
      <vt:lpstr>Grading system</vt:lpstr>
      <vt:lpstr>Extent of disease classification</vt:lpstr>
      <vt:lpstr>TNM CLASSIFICATION SYSTEM</vt:lpstr>
      <vt:lpstr>Prevention and early detection of cancer</vt:lpstr>
      <vt:lpstr>Teach the patient and public </vt:lpstr>
      <vt:lpstr>Seven warning signs of Cancer</vt:lpstr>
      <vt:lpstr>Cancer diagnosis</vt:lpstr>
      <vt:lpstr>biopsy</vt:lpstr>
      <vt:lpstr>Pathologic evaluation</vt:lpstr>
      <vt:lpstr>Treatment goals</vt:lpstr>
      <vt:lpstr>cure</vt:lpstr>
      <vt:lpstr>control</vt:lpstr>
      <vt:lpstr>palliation</vt:lpstr>
      <vt:lpstr>control</vt:lpstr>
      <vt:lpstr>Modalities of cancer treatment</vt:lpstr>
      <vt:lpstr>chemotherapy</vt:lpstr>
      <vt:lpstr>Chemotherapy drugs classification</vt:lpstr>
      <vt:lpstr>chemotherapy</vt:lpstr>
      <vt:lpstr>Effect on cells</vt:lpstr>
      <vt:lpstr>Chemotherapy preparation</vt:lpstr>
      <vt:lpstr>Administration methods</vt:lpstr>
      <vt:lpstr>Chemotherapy administration</vt:lpstr>
      <vt:lpstr>PowerPoint Presentation</vt:lpstr>
      <vt:lpstr>Routes / methods of Chemotherapy Administration</vt:lpstr>
      <vt:lpstr>Effects of Chemotherapy on normal tissue</vt:lpstr>
      <vt:lpstr>Radiation therapy</vt:lpstr>
      <vt:lpstr>Types of ionizing radiation</vt:lpstr>
      <vt:lpstr>effect</vt:lpstr>
      <vt:lpstr>Methods/ means of radiation delivery</vt:lpstr>
      <vt:lpstr>External radiation</vt:lpstr>
      <vt:lpstr>Internal radiation (or brachytherapy) </vt:lpstr>
      <vt:lpstr>PowerPoint Presentation</vt:lpstr>
      <vt:lpstr>Surgery as primary treatment</vt:lpstr>
      <vt:lpstr>Read about video assisted endoscopic surgery</vt:lpstr>
      <vt:lpstr>Diagnostic surgery</vt:lpstr>
      <vt:lpstr>Prophylactic surgery</vt:lpstr>
      <vt:lpstr>Palliative surgery</vt:lpstr>
      <vt:lpstr>Reconstructive/ rehabilitative surgery</vt:lpstr>
      <vt:lpstr>Read abt nursing management in cancer surgery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</dc:title>
  <dc:creator>Nixon Kachama</dc:creator>
  <cp:lastModifiedBy>nixonkachama@gmail.com</cp:lastModifiedBy>
  <cp:revision>75</cp:revision>
  <dcterms:created xsi:type="dcterms:W3CDTF">2021-12-01T11:33:42Z</dcterms:created>
  <dcterms:modified xsi:type="dcterms:W3CDTF">2023-06-09T11:38:19Z</dcterms:modified>
</cp:coreProperties>
</file>