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167"/>
  </p:notesMasterIdLst>
  <p:sldIdLst>
    <p:sldId id="257" r:id="rId2"/>
    <p:sldId id="533" r:id="rId3"/>
    <p:sldId id="534" r:id="rId4"/>
    <p:sldId id="445" r:id="rId5"/>
    <p:sldId id="268" r:id="rId6"/>
    <p:sldId id="269" r:id="rId7"/>
    <p:sldId id="270" r:id="rId8"/>
    <p:sldId id="265" r:id="rId9"/>
    <p:sldId id="454" r:id="rId10"/>
    <p:sldId id="266" r:id="rId11"/>
    <p:sldId id="267" r:id="rId12"/>
    <p:sldId id="263" r:id="rId13"/>
    <p:sldId id="271" r:id="rId14"/>
    <p:sldId id="272" r:id="rId15"/>
    <p:sldId id="282" r:id="rId16"/>
    <p:sldId id="283" r:id="rId17"/>
    <p:sldId id="273" r:id="rId18"/>
    <p:sldId id="274" r:id="rId19"/>
    <p:sldId id="446" r:id="rId20"/>
    <p:sldId id="535" r:id="rId21"/>
    <p:sldId id="275" r:id="rId22"/>
    <p:sldId id="276" r:id="rId23"/>
    <p:sldId id="536" r:id="rId24"/>
    <p:sldId id="537" r:id="rId25"/>
    <p:sldId id="544" r:id="rId26"/>
    <p:sldId id="277" r:id="rId27"/>
    <p:sldId id="278" r:id="rId28"/>
    <p:sldId id="279" r:id="rId29"/>
    <p:sldId id="280" r:id="rId30"/>
    <p:sldId id="299" r:id="rId31"/>
    <p:sldId id="303" r:id="rId32"/>
    <p:sldId id="464" r:id="rId33"/>
    <p:sldId id="304" r:id="rId34"/>
    <p:sldId id="305" r:id="rId35"/>
    <p:sldId id="306" r:id="rId36"/>
    <p:sldId id="307" r:id="rId37"/>
    <p:sldId id="308" r:id="rId38"/>
    <p:sldId id="309" r:id="rId39"/>
    <p:sldId id="316" r:id="rId40"/>
    <p:sldId id="465" r:id="rId41"/>
    <p:sldId id="466" r:id="rId42"/>
    <p:sldId id="313" r:id="rId43"/>
    <p:sldId id="467" r:id="rId44"/>
    <p:sldId id="538" r:id="rId45"/>
    <p:sldId id="476" r:id="rId46"/>
    <p:sldId id="477" r:id="rId47"/>
    <p:sldId id="478" r:id="rId48"/>
    <p:sldId id="479" r:id="rId49"/>
    <p:sldId id="480" r:id="rId50"/>
    <p:sldId id="482" r:id="rId51"/>
    <p:sldId id="483" r:id="rId52"/>
    <p:sldId id="484" r:id="rId53"/>
    <p:sldId id="485" r:id="rId54"/>
    <p:sldId id="486" r:id="rId55"/>
    <p:sldId id="498" r:id="rId56"/>
    <p:sldId id="499" r:id="rId57"/>
    <p:sldId id="539" r:id="rId58"/>
    <p:sldId id="500" r:id="rId59"/>
    <p:sldId id="501" r:id="rId60"/>
    <p:sldId id="503" r:id="rId61"/>
    <p:sldId id="334" r:id="rId62"/>
    <p:sldId id="505" r:id="rId63"/>
    <p:sldId id="506" r:id="rId64"/>
    <p:sldId id="507" r:id="rId65"/>
    <p:sldId id="508" r:id="rId66"/>
    <p:sldId id="518" r:id="rId67"/>
    <p:sldId id="540" r:id="rId68"/>
    <p:sldId id="541" r:id="rId69"/>
    <p:sldId id="519" r:id="rId70"/>
    <p:sldId id="509" r:id="rId71"/>
    <p:sldId id="542" r:id="rId72"/>
    <p:sldId id="510" r:id="rId73"/>
    <p:sldId id="511" r:id="rId74"/>
    <p:sldId id="514" r:id="rId75"/>
    <p:sldId id="515" r:id="rId76"/>
    <p:sldId id="543" r:id="rId77"/>
    <p:sldId id="516" r:id="rId78"/>
    <p:sldId id="517" r:id="rId79"/>
    <p:sldId id="336" r:id="rId80"/>
    <p:sldId id="392" r:id="rId81"/>
    <p:sldId id="393" r:id="rId82"/>
    <p:sldId id="394" r:id="rId83"/>
    <p:sldId id="395" r:id="rId84"/>
    <p:sldId id="523" r:id="rId85"/>
    <p:sldId id="545" r:id="rId86"/>
    <p:sldId id="398" r:id="rId87"/>
    <p:sldId id="399" r:id="rId88"/>
    <p:sldId id="548" r:id="rId89"/>
    <p:sldId id="547" r:id="rId90"/>
    <p:sldId id="546" r:id="rId91"/>
    <p:sldId id="400" r:id="rId92"/>
    <p:sldId id="401" r:id="rId93"/>
    <p:sldId id="402" r:id="rId94"/>
    <p:sldId id="403" r:id="rId95"/>
    <p:sldId id="461" r:id="rId96"/>
    <p:sldId id="404" r:id="rId97"/>
    <p:sldId id="405" r:id="rId98"/>
    <p:sldId id="406" r:id="rId99"/>
    <p:sldId id="408" r:id="rId100"/>
    <p:sldId id="409" r:id="rId101"/>
    <p:sldId id="525" r:id="rId102"/>
    <p:sldId id="410" r:id="rId103"/>
    <p:sldId id="411" r:id="rId104"/>
    <p:sldId id="354" r:id="rId105"/>
    <p:sldId id="527" r:id="rId106"/>
    <p:sldId id="355" r:id="rId107"/>
    <p:sldId id="356" r:id="rId108"/>
    <p:sldId id="526" r:id="rId109"/>
    <p:sldId id="357" r:id="rId110"/>
    <p:sldId id="359" r:id="rId111"/>
    <p:sldId id="360" r:id="rId112"/>
    <p:sldId id="367" r:id="rId113"/>
    <p:sldId id="370" r:id="rId114"/>
    <p:sldId id="372" r:id="rId115"/>
    <p:sldId id="361" r:id="rId116"/>
    <p:sldId id="528" r:id="rId117"/>
    <p:sldId id="529" r:id="rId118"/>
    <p:sldId id="531" r:id="rId119"/>
    <p:sldId id="364" r:id="rId120"/>
    <p:sldId id="365" r:id="rId121"/>
    <p:sldId id="366" r:id="rId122"/>
    <p:sldId id="373" r:id="rId123"/>
    <p:sldId id="549" r:id="rId124"/>
    <p:sldId id="374" r:id="rId125"/>
    <p:sldId id="375" r:id="rId126"/>
    <p:sldId id="532" r:id="rId127"/>
    <p:sldId id="376" r:id="rId128"/>
    <p:sldId id="377" r:id="rId129"/>
    <p:sldId id="378" r:id="rId130"/>
    <p:sldId id="379" r:id="rId131"/>
    <p:sldId id="380" r:id="rId132"/>
    <p:sldId id="381" r:id="rId133"/>
    <p:sldId id="550" r:id="rId134"/>
    <p:sldId id="551" r:id="rId135"/>
    <p:sldId id="552" r:id="rId136"/>
    <p:sldId id="382" r:id="rId137"/>
    <p:sldId id="383" r:id="rId138"/>
    <p:sldId id="384" r:id="rId139"/>
    <p:sldId id="385" r:id="rId140"/>
    <p:sldId id="386" r:id="rId141"/>
    <p:sldId id="387" r:id="rId142"/>
    <p:sldId id="388" r:id="rId143"/>
    <p:sldId id="389" r:id="rId144"/>
    <p:sldId id="390" r:id="rId145"/>
    <p:sldId id="391" r:id="rId146"/>
    <p:sldId id="553" r:id="rId147"/>
    <p:sldId id="554" r:id="rId148"/>
    <p:sldId id="555" r:id="rId149"/>
    <p:sldId id="416" r:id="rId150"/>
    <p:sldId id="417" r:id="rId151"/>
    <p:sldId id="418" r:id="rId152"/>
    <p:sldId id="419" r:id="rId153"/>
    <p:sldId id="420" r:id="rId154"/>
    <p:sldId id="556" r:id="rId155"/>
    <p:sldId id="421" r:id="rId156"/>
    <p:sldId id="422" r:id="rId157"/>
    <p:sldId id="423" r:id="rId158"/>
    <p:sldId id="424" r:id="rId159"/>
    <p:sldId id="449" r:id="rId160"/>
    <p:sldId id="469" r:id="rId161"/>
    <p:sldId id="470" r:id="rId162"/>
    <p:sldId id="471" r:id="rId163"/>
    <p:sldId id="472" r:id="rId164"/>
    <p:sldId id="473" r:id="rId165"/>
    <p:sldId id="474" r:id="rId16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tha njeri kairu" initials="mn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CC00CC"/>
    <a:srgbClr val="2406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35" autoAdjust="0"/>
    <p:restoredTop sz="82810" autoAdjust="0"/>
  </p:normalViewPr>
  <p:slideViewPr>
    <p:cSldViewPr>
      <p:cViewPr varScale="1">
        <p:scale>
          <a:sx n="60" d="100"/>
          <a:sy n="60" d="100"/>
        </p:scale>
        <p:origin x="876" y="60"/>
      </p:cViewPr>
      <p:guideLst>
        <p:guide orient="horz" pos="2160"/>
        <p:guide pos="2880"/>
      </p:guideLst>
    </p:cSldViewPr>
  </p:slideViewPr>
  <p:outlineViewPr>
    <p:cViewPr>
      <p:scale>
        <a:sx n="33" d="100"/>
        <a:sy n="33" d="100"/>
      </p:scale>
      <p:origin x="0" y="4647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viewProps" Target="viewProp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theme" Target="theme/theme1.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2"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CD2FDE-B3AC-40FE-A313-6B237345E346}" type="datetimeFigureOut">
              <a:rPr lang="en-US" smtClean="0"/>
              <a:pPr/>
              <a:t>1/21/2022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BB5B17-81AD-46D5-A4F7-9B663FAF72D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bwMode="auto">
          <a:noFill/>
          <a:ln>
            <a:solidFill>
              <a:srgbClr val="000000"/>
            </a:solidFill>
            <a:miter lim="800000"/>
            <a:headEnd/>
            <a:tailEnd/>
          </a:ln>
        </p:spPr>
      </p:sp>
      <p:sp>
        <p:nvSpPr>
          <p:cNvPr id="1976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21061FD7-45ED-44DF-872A-B17CBA3F3E70}" type="slidenum">
              <a:rPr lang="en-US" smtClean="0"/>
              <a:pPr>
                <a:defRPr/>
              </a:pPr>
              <a:t>51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fld id="{66100819-DF99-4849-A2B4-A2373EFCB4D0}" type="datetime1">
              <a:rPr lang="en-US" smtClean="0"/>
              <a:pPr/>
              <a:t>1/21/2022</a:t>
            </a:fld>
            <a:endParaRPr lang="en-US" dirty="0"/>
          </a:p>
        </p:txBody>
      </p:sp>
      <p:sp>
        <p:nvSpPr>
          <p:cNvPr id="20" name="Footer Placeholder 19"/>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25734C50-AB8C-4CB3-8176-73C080511BDE}" type="slidenum">
              <a:rPr lang="en-US" smtClean="0"/>
              <a:pPr/>
              <a:t>‹#›</a:t>
            </a:fld>
            <a:endParaRPr lang="en-US" dirty="0"/>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7DE04B7-B663-480F-8CD0-95FF285219C2}" type="datetime1">
              <a:rPr lang="en-US" smtClean="0"/>
              <a:pPr/>
              <a:t>1/21/2022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734C50-AB8C-4CB3-8176-73C080511BDE}"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938C968-CA3D-4937-9EB6-2A78282A1E9D}" type="datetime1">
              <a:rPr lang="en-US" smtClean="0"/>
              <a:pPr/>
              <a:t>1/21/2022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734C50-AB8C-4CB3-8176-73C080511BDE}"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981200"/>
            <a:ext cx="3810000" cy="4114800"/>
          </a:xfrm>
        </p:spPr>
        <p:txBody>
          <a:bodyPr/>
          <a:lstStyle/>
          <a:p>
            <a:r>
              <a:rPr lang="en-US"/>
              <a:t>Click icon to add clip art</a:t>
            </a:r>
          </a:p>
        </p:txBody>
      </p:sp>
      <p:sp>
        <p:nvSpPr>
          <p:cNvPr id="5" name="Date Placeholder 4"/>
          <p:cNvSpPr>
            <a:spLocks noGrp="1"/>
          </p:cNvSpPr>
          <p:nvPr>
            <p:ph type="dt" sz="half" idx="10"/>
          </p:nvPr>
        </p:nvSpPr>
        <p:spPr>
          <a:xfrm>
            <a:off x="685800" y="6248400"/>
            <a:ext cx="1905000" cy="457200"/>
          </a:xfrm>
        </p:spPr>
        <p:txBody>
          <a:bodyPr/>
          <a:lstStyle>
            <a:lvl1pPr>
              <a:defRPr/>
            </a:lvl1pPr>
          </a:lstStyle>
          <a:p>
            <a:pPr>
              <a:defRPr/>
            </a:pPr>
            <a:fld id="{2BC72F5E-ECEC-40BC-94C9-454EBEB10684}" type="datetime1">
              <a:rPr lang="en-US" smtClean="0"/>
              <a:pPr>
                <a:defRPr/>
              </a:pPr>
              <a:t>1/21/2022</a:t>
            </a:fld>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pPr>
              <a:defRPr/>
            </a:pPr>
            <a:fld id="{8D83B7D3-815B-4007-88CC-37795721ECE3}"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172EDF9-DBB9-4CEB-92C4-9743033BAED2}" type="datetime1">
              <a:rPr lang="en-US" smtClean="0"/>
              <a:pPr/>
              <a:t>1/21/2022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734C50-AB8C-4CB3-8176-73C080511BDE}"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85136ED4-D955-4743-B232-CCD412C4EEF4}" type="datetime1">
              <a:rPr lang="en-US" smtClean="0"/>
              <a:pPr/>
              <a:t>1/21/2022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734C50-AB8C-4CB3-8176-73C080511BDE}" type="slidenum">
              <a:rPr lang="en-US" smtClean="0"/>
              <a:pPr/>
              <a:t>‹#›</a:t>
            </a:fld>
            <a:endParaRPr lang="en-US" dirty="0"/>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FF6DD1B-8316-4B02-8BEE-CCB085DC3FFD}" type="datetime1">
              <a:rPr lang="en-US" smtClean="0"/>
              <a:pPr/>
              <a:t>1/21/2022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734C50-AB8C-4CB3-8176-73C080511BDE}"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8D9C604-00FB-4C49-BC9C-19315F340927}" type="datetime1">
              <a:rPr lang="en-US" smtClean="0"/>
              <a:pPr/>
              <a:t>1/21/2022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5734C50-AB8C-4CB3-8176-73C080511BDE}"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fld id="{B556F0B3-1259-4F75-85B4-40428001FEF9}" type="datetime1">
              <a:rPr lang="en-US" smtClean="0"/>
              <a:pPr/>
              <a:t>1/21/2022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5734C50-AB8C-4CB3-8176-73C080511BD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F7F9D7C7-18A5-44D4-A65A-1059D67B68BC}" type="datetime1">
              <a:rPr lang="en-US" smtClean="0"/>
              <a:pPr/>
              <a:t>1/21/2022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5734C50-AB8C-4CB3-8176-73C080511BDE}" type="slidenum">
              <a:rPr lang="en-US" smtClean="0"/>
              <a:pPr/>
              <a:t>‹#›</a:t>
            </a:fld>
            <a:endParaRPr lang="en-US" dirty="0"/>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47FF921-AD7E-4FFD-A546-5B188E4CE8C9}" type="datetime1">
              <a:rPr lang="en-US" smtClean="0"/>
              <a:pPr/>
              <a:t>1/21/2022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734C50-AB8C-4CB3-8176-73C080511BDE}"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fld id="{CB03AF15-9FE1-4407-AD05-68389DF3813E}" type="datetime1">
              <a:rPr lang="en-US" smtClean="0"/>
              <a:pPr/>
              <a:t>1/21/2022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734C50-AB8C-4CB3-8176-73C080511BDE}" type="slidenum">
              <a:rPr lang="en-US" smtClean="0"/>
              <a:pPr/>
              <a:t>‹#›</a:t>
            </a:fld>
            <a:endParaRPr lang="en-US" dirty="0"/>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E9F0FD89-E5ED-418F-8250-728698888620}" type="datetime1">
              <a:rPr lang="en-US" smtClean="0"/>
              <a:pPr/>
              <a:t>1/21/2022</a:t>
            </a:fld>
            <a:endParaRPr lang="en-US" dirty="0"/>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dirty="0"/>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25734C50-AB8C-4CB3-8176-73C080511BDE}" type="slidenum">
              <a:rPr lang="en-US" smtClean="0"/>
              <a:pPr/>
              <a:t>‹#›</a:t>
            </a:fld>
            <a:endParaRPr lang="en-US" dirty="0"/>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mayoclinic.com/health/medical/IM03093" TargetMode="External"/><Relationship Id="rId1" Type="http://schemas.openxmlformats.org/officeDocument/2006/relationships/slideLayout" Target="../slideLayouts/slideLayout8.xml"/><Relationship Id="rId5" Type="http://schemas.openxmlformats.org/officeDocument/2006/relationships/image" Target="../media/image19.jpeg"/><Relationship Id="rId4" Type="http://schemas.openxmlformats.org/officeDocument/2006/relationships/hyperlink" Target="http://www.mayoclinic.com/health/medical/IM01468" TargetMode="Externa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5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15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153.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upload.wikimedia.org/wikipedia/commons/f/f3/Hypermetropia.svg" TargetMode="Externa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upload.wikimedia.org/wikipedia/commons/3/30/Myopia.svg" TargetMode="Externa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87990" y="1"/>
            <a:ext cx="6602865" cy="4339739"/>
          </a:xfrm>
          <a:solidFill>
            <a:schemeClr val="accent5">
              <a:lumMod val="40000"/>
              <a:lumOff val="60000"/>
            </a:schemeClr>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txBody>
          <a:bodyPr>
            <a:normAutofit/>
          </a:bodyPr>
          <a:lstStyle/>
          <a:p>
            <a:r>
              <a:rPr lang="en-US" sz="4800" b="1" cap="all" dirty="0">
                <a:ln w="9000" cmpd="sng">
                  <a:solidFill>
                    <a:srgbClr val="7030A0"/>
                  </a:solidFill>
                  <a:prstDash val="solid"/>
                </a:ln>
                <a:solidFill>
                  <a:schemeClr val="bg1"/>
                </a:solidFill>
                <a:effectLst>
                  <a:outerShdw blurRad="38100" dist="38100" dir="2700000" algn="tl">
                    <a:srgbClr val="000000">
                      <a:alpha val="43137"/>
                    </a:srgbClr>
                  </a:outerShdw>
                  <a:reflection blurRad="12700" stA="28000" endPos="45000" dist="1000" dir="5400000" sy="-100000" algn="bl" rotWithShape="0"/>
                </a:effectLst>
              </a:rPr>
              <a:t>OPHTHALMOLOGY</a:t>
            </a:r>
            <a:br>
              <a:rPr lang="en-US" sz="4800" b="1" dirty="0">
                <a:solidFill>
                  <a:schemeClr val="bg1"/>
                </a:solidFill>
                <a:effectLst>
                  <a:outerShdw blurRad="38100" dist="38100" dir="2700000" algn="tl">
                    <a:srgbClr val="000000">
                      <a:alpha val="43137"/>
                    </a:srgbClr>
                  </a:outerShdw>
                </a:effectLst>
              </a:rPr>
            </a:br>
            <a:endParaRPr lang="en-US" sz="4800" b="1" dirty="0">
              <a:solidFill>
                <a:schemeClr val="bg1"/>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4268420" y="5098691"/>
            <a:ext cx="4875580" cy="910740"/>
          </a:xfrm>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txBody>
          <a:bodyPr/>
          <a:lstStyle/>
          <a:p>
            <a:endParaRPr lang="en-US" dirty="0">
              <a:solidFill>
                <a:schemeClr val="tx2">
                  <a:lumMod val="60000"/>
                  <a:lumOff val="40000"/>
                </a:schemeClr>
              </a:solidFill>
            </a:endParaRPr>
          </a:p>
        </p:txBody>
      </p:sp>
      <p:sp>
        <p:nvSpPr>
          <p:cNvPr id="4" name="Slide Number Placeholder 3"/>
          <p:cNvSpPr>
            <a:spLocks noGrp="1"/>
          </p:cNvSpPr>
          <p:nvPr>
            <p:ph type="sldNum" sz="quarter" idx="12"/>
          </p:nvPr>
        </p:nvSpPr>
        <p:spPr/>
        <p:txBody>
          <a:bodyPr/>
          <a:lstStyle/>
          <a:p>
            <a:fld id="{25734C50-AB8C-4CB3-8176-73C080511BDE}" type="slidenum">
              <a:rPr lang="en-US" smtClean="0"/>
              <a:pPr/>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
            <a:ext cx="9144000" cy="6996065"/>
          </a:xfrm>
        </p:spPr>
        <p:txBody>
          <a:bodyPr>
            <a:normAutofit/>
          </a:bodyPr>
          <a:lstStyle/>
          <a:p>
            <a:pPr>
              <a:buNone/>
            </a:pPr>
            <a:r>
              <a:rPr lang="en-US" dirty="0"/>
              <a:t>	The light rays then pass through the lens, which actually changes shape so it can further bend the rays and focus them on the retina at the back of the eye. The retina is a thin layer of tissue at the back of the eye that contains millions of tiny light-sensing nerve cells called rods and cones, which are named for their distinct shapes. Cones are concentrated in the center of the retina, in an area called the macula.</a:t>
            </a:r>
          </a:p>
        </p:txBody>
      </p:sp>
      <p:sp>
        <p:nvSpPr>
          <p:cNvPr id="4" name="Slide Number Placeholder 3"/>
          <p:cNvSpPr>
            <a:spLocks noGrp="1"/>
          </p:cNvSpPr>
          <p:nvPr>
            <p:ph type="sldNum" sz="quarter" idx="12"/>
          </p:nvPr>
        </p:nvSpPr>
        <p:spPr/>
        <p:txBody>
          <a:bodyPr/>
          <a:lstStyle/>
          <a:p>
            <a:fld id="{25734C50-AB8C-4CB3-8176-73C080511BDE}" type="slidenum">
              <a:rPr lang="en-US" smtClean="0"/>
              <a:pPr/>
              <a:t>10</a:t>
            </a:fld>
            <a:endParaRPr lang="en-US"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Title 1"/>
          <p:cNvSpPr>
            <a:spLocks noGrp="1"/>
          </p:cNvSpPr>
          <p:nvPr>
            <p:ph type="title"/>
          </p:nvPr>
        </p:nvSpPr>
        <p:spPr>
          <a:xfrm>
            <a:off x="457200" y="0"/>
            <a:ext cx="8229600" cy="46038"/>
          </a:xfrm>
        </p:spPr>
        <p:txBody>
          <a:bodyPr rtlCol="0">
            <a:normAutofit fontScale="90000"/>
          </a:bodyPr>
          <a:lstStyle/>
          <a:p>
            <a:pPr eaLnBrk="1" fontAlgn="auto" hangingPunct="1">
              <a:spcAft>
                <a:spcPts val="0"/>
              </a:spcAft>
              <a:defRPr/>
            </a:pPr>
            <a:endParaRPr lang="en-US" dirty="0"/>
          </a:p>
        </p:txBody>
      </p:sp>
      <p:sp>
        <p:nvSpPr>
          <p:cNvPr id="3" name="Content Placeholder 2"/>
          <p:cNvSpPr>
            <a:spLocks noGrp="1"/>
          </p:cNvSpPr>
          <p:nvPr>
            <p:ph idx="1"/>
          </p:nvPr>
        </p:nvSpPr>
        <p:spPr>
          <a:xfrm>
            <a:off x="152400" y="76200"/>
            <a:ext cx="8763000" cy="6705600"/>
          </a:xfrm>
        </p:spPr>
        <p:txBody>
          <a:bodyPr rtlCol="0">
            <a:normAutofit/>
          </a:bodyPr>
          <a:lstStyle/>
          <a:p>
            <a:pPr lvl="1" eaLnBrk="1" fontAlgn="auto" hangingPunct="1">
              <a:spcAft>
                <a:spcPts val="0"/>
              </a:spcAft>
              <a:buFont typeface="Arial" pitchFamily="34" charset="0"/>
              <a:buChar char="–"/>
              <a:defRPr/>
            </a:pPr>
            <a:r>
              <a:rPr lang="en-US" dirty="0"/>
              <a:t>It is usually painful but very uncomfortable.</a:t>
            </a:r>
          </a:p>
          <a:p>
            <a:pPr marL="60325" lvl="1" indent="-60325" eaLnBrk="1" fontAlgn="auto" hangingPunct="1">
              <a:spcAft>
                <a:spcPts val="0"/>
              </a:spcAft>
              <a:buFont typeface="Arial" charset="0"/>
              <a:buNone/>
              <a:defRPr/>
            </a:pPr>
            <a:r>
              <a:rPr lang="en-US" b="1" u="sng" dirty="0"/>
              <a:t>CHALAZIA (INTERNAL HORDEOLUM)</a:t>
            </a:r>
          </a:p>
          <a:p>
            <a:pPr marL="60325" lvl="1" indent="-60325" eaLnBrk="1" fontAlgn="auto" hangingPunct="1">
              <a:spcAft>
                <a:spcPts val="0"/>
              </a:spcAft>
              <a:buFont typeface="Arial" charset="0"/>
              <a:buNone/>
              <a:defRPr/>
            </a:pPr>
            <a:r>
              <a:rPr lang="en-US" dirty="0"/>
              <a:t>They are the infections of the meibomian glands (cysts) of the small lubricating glands around the edge of the eyelids due to retained secretions often mistaken for stys, and cause more pain.</a:t>
            </a:r>
          </a:p>
          <a:p>
            <a:pPr marL="60325" lvl="1" indent="-60325" eaLnBrk="1" fontAlgn="auto" hangingPunct="1">
              <a:spcAft>
                <a:spcPts val="0"/>
              </a:spcAft>
              <a:buFont typeface="Arial" charset="0"/>
              <a:buNone/>
              <a:defRPr/>
            </a:pPr>
            <a:r>
              <a:rPr lang="en-US" dirty="0"/>
              <a:t>Patient present with painless swelling in the lid which is firm, non tender. when infected it becomes very painful. </a:t>
            </a:r>
          </a:p>
          <a:p>
            <a:pPr marL="60325" lvl="1" indent="-60325" eaLnBrk="1" fontAlgn="auto" hangingPunct="1">
              <a:spcAft>
                <a:spcPts val="0"/>
              </a:spcAft>
              <a:buFont typeface="Arial" charset="0"/>
              <a:buNone/>
              <a:defRPr/>
            </a:pPr>
            <a:endParaRPr lang="en-US" dirty="0"/>
          </a:p>
          <a:p>
            <a:pPr marL="60325" lvl="1" indent="-60325" eaLnBrk="1" fontAlgn="auto" hangingPunct="1">
              <a:spcAft>
                <a:spcPts val="0"/>
              </a:spcAft>
              <a:buFont typeface="Arial" charset="0"/>
              <a:buNone/>
              <a:defRPr/>
            </a:pPr>
            <a:endParaRPr lang="en-US" b="1" dirty="0"/>
          </a:p>
          <a:p>
            <a:pPr marL="60325" lvl="1" indent="-60325" eaLnBrk="1" fontAlgn="auto" hangingPunct="1">
              <a:spcAft>
                <a:spcPts val="0"/>
              </a:spcAft>
              <a:buFont typeface="Arial" charset="0"/>
              <a:buNone/>
              <a:defRPr/>
            </a:pPr>
            <a:endParaRPr lang="en-US" dirty="0"/>
          </a:p>
        </p:txBody>
      </p:sp>
      <p:sp>
        <p:nvSpPr>
          <p:cNvPr id="4" name="Slide Number Placeholder 3"/>
          <p:cNvSpPr>
            <a:spLocks noGrp="1"/>
          </p:cNvSpPr>
          <p:nvPr>
            <p:ph type="sldNum" sz="quarter" idx="12"/>
          </p:nvPr>
        </p:nvSpPr>
        <p:spPr/>
        <p:txBody>
          <a:bodyPr/>
          <a:lstStyle/>
          <a:p>
            <a:fld id="{25734C50-AB8C-4CB3-8176-73C080511BDE}" type="slidenum">
              <a:rPr lang="en-US" smtClean="0"/>
              <a:pPr/>
              <a:t>100</a:t>
            </a:fld>
            <a:endParaRPr lang="en-US"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FR"/>
          </a:p>
        </p:txBody>
      </p:sp>
      <p:sp>
        <p:nvSpPr>
          <p:cNvPr id="3" name="Content Placeholder 2"/>
          <p:cNvSpPr>
            <a:spLocks noGrp="1"/>
          </p:cNvSpPr>
          <p:nvPr>
            <p:ph idx="1"/>
          </p:nvPr>
        </p:nvSpPr>
        <p:spPr/>
        <p:txBody>
          <a:bodyPr/>
          <a:lstStyle/>
          <a:p>
            <a:pPr marL="60325" lvl="1" indent="-60325">
              <a:buNone/>
              <a:defRPr/>
            </a:pPr>
            <a:r>
              <a:rPr lang="en-US" b="1" i="1" u="sng" dirty="0"/>
              <a:t>Treatment</a:t>
            </a:r>
          </a:p>
          <a:p>
            <a:pPr marL="60325" lvl="1" indent="-60325">
              <a:buNone/>
              <a:defRPr/>
            </a:pPr>
            <a:r>
              <a:rPr lang="en-US" b="1" u="sng" dirty="0"/>
              <a:t>STY</a:t>
            </a:r>
          </a:p>
          <a:p>
            <a:pPr marL="514350" lvl="1" indent="-514350">
              <a:buFont typeface="+mj-lt"/>
              <a:buAutoNum type="alphaLcParenR"/>
              <a:defRPr/>
            </a:pPr>
            <a:r>
              <a:rPr lang="en-US" dirty="0"/>
              <a:t> Warm  moist compresses applied regularly to help the sty to rupture and drain. </a:t>
            </a:r>
          </a:p>
          <a:p>
            <a:pPr marL="514350" lvl="1" indent="-514350">
              <a:buFont typeface="+mj-lt"/>
              <a:buAutoNum type="alphaLcParenR"/>
              <a:defRPr/>
            </a:pPr>
            <a:r>
              <a:rPr lang="en-US" dirty="0"/>
              <a:t>Clean eye lids</a:t>
            </a:r>
          </a:p>
          <a:p>
            <a:pPr marL="514350" lvl="1" indent="-514350">
              <a:buFont typeface="+mj-lt"/>
              <a:buAutoNum type="alphaLcParenR"/>
              <a:defRPr/>
            </a:pPr>
            <a:r>
              <a:rPr lang="en-US" dirty="0"/>
              <a:t>Application of </a:t>
            </a:r>
            <a:r>
              <a:rPr lang="en-US" dirty="0" err="1"/>
              <a:t>chloramphenicol</a:t>
            </a:r>
            <a:r>
              <a:rPr lang="en-US" dirty="0"/>
              <a:t> ointment. </a:t>
            </a:r>
          </a:p>
          <a:p>
            <a:pPr marL="514350" lvl="1" indent="-514350">
              <a:buFont typeface="+mj-lt"/>
              <a:buAutoNum type="alphaLcParenR"/>
              <a:defRPr/>
            </a:pPr>
            <a:r>
              <a:rPr lang="en-US" dirty="0" err="1"/>
              <a:t>Avacuation</a:t>
            </a:r>
            <a:r>
              <a:rPr lang="en-US" dirty="0"/>
              <a:t> of the pus</a:t>
            </a:r>
          </a:p>
          <a:p>
            <a:pPr marL="514350" lvl="1" indent="-514350">
              <a:buFont typeface="+mj-lt"/>
              <a:buAutoNum type="alphaLcParenR"/>
              <a:defRPr/>
            </a:pPr>
            <a:r>
              <a:rPr lang="en-US" dirty="0"/>
              <a:t>If they don’t rupture, surgical incision</a:t>
            </a:r>
          </a:p>
          <a:p>
            <a:endParaRPr lang="fr-FR" dirty="0"/>
          </a:p>
        </p:txBody>
      </p:sp>
      <p:sp>
        <p:nvSpPr>
          <p:cNvPr id="4" name="Slide Number Placeholder 3"/>
          <p:cNvSpPr>
            <a:spLocks noGrp="1"/>
          </p:cNvSpPr>
          <p:nvPr>
            <p:ph type="sldNum" sz="quarter" idx="12"/>
          </p:nvPr>
        </p:nvSpPr>
        <p:spPr/>
        <p:txBody>
          <a:bodyPr/>
          <a:lstStyle/>
          <a:p>
            <a:fld id="{25734C50-AB8C-4CB3-8176-73C080511BDE}" type="slidenum">
              <a:rPr lang="en-US" smtClean="0"/>
              <a:pPr/>
              <a:t>101</a:t>
            </a:fld>
            <a:endParaRPr lang="en-US"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Title 1"/>
          <p:cNvSpPr>
            <a:spLocks noGrp="1"/>
          </p:cNvSpPr>
          <p:nvPr>
            <p:ph type="title"/>
          </p:nvPr>
        </p:nvSpPr>
        <p:spPr>
          <a:xfrm>
            <a:off x="457200" y="273050"/>
            <a:ext cx="3008313" cy="2089150"/>
          </a:xfrm>
        </p:spPr>
        <p:txBody>
          <a:bodyPr/>
          <a:lstStyle/>
          <a:p>
            <a:r>
              <a:rPr lang="en-US" sz="3200" dirty="0">
                <a:solidFill>
                  <a:schemeClr val="accent5">
                    <a:lumMod val="50000"/>
                  </a:schemeClr>
                </a:solidFill>
              </a:rPr>
              <a:t>CHALAZION</a:t>
            </a:r>
          </a:p>
        </p:txBody>
      </p:sp>
      <p:sp>
        <p:nvSpPr>
          <p:cNvPr id="98308" name="Text Placeholder 3"/>
          <p:cNvSpPr>
            <a:spLocks noGrp="1"/>
          </p:cNvSpPr>
          <p:nvPr>
            <p:ph type="body" idx="2"/>
          </p:nvPr>
        </p:nvSpPr>
        <p:spPr>
          <a:xfrm>
            <a:off x="457200" y="3962400"/>
            <a:ext cx="3008313" cy="2163763"/>
          </a:xfrm>
        </p:spPr>
        <p:txBody>
          <a:bodyPr/>
          <a:lstStyle/>
          <a:p>
            <a:r>
              <a:rPr lang="en-US" sz="4000" b="1" dirty="0"/>
              <a:t>STYE</a:t>
            </a:r>
          </a:p>
        </p:txBody>
      </p:sp>
      <p:sp>
        <p:nvSpPr>
          <p:cNvPr id="98307" name="Content Placeholder 2"/>
          <p:cNvSpPr>
            <a:spLocks noGrp="1"/>
          </p:cNvSpPr>
          <p:nvPr>
            <p:ph sz="half" idx="1"/>
          </p:nvPr>
        </p:nvSpPr>
        <p:spPr/>
        <p:txBody>
          <a:bodyPr/>
          <a:lstStyle/>
          <a:p>
            <a:endParaRPr lang="en-US"/>
          </a:p>
          <a:p>
            <a:endParaRPr lang="en-US"/>
          </a:p>
          <a:p>
            <a:endParaRPr lang="en-US"/>
          </a:p>
          <a:p>
            <a:endParaRPr lang="en-US"/>
          </a:p>
          <a:p>
            <a:endParaRPr lang="en-US"/>
          </a:p>
          <a:p>
            <a:endParaRPr lang="en-US"/>
          </a:p>
        </p:txBody>
      </p:sp>
      <p:pic>
        <p:nvPicPr>
          <p:cNvPr id="98309" name="Picture 4" descr="Photograph showing a chalazion&#10;">
            <a:hlinkClick r:id="rId2"/>
          </p:cNvPr>
          <p:cNvPicPr>
            <a:picLocks noChangeAspect="1" noChangeArrowheads="1"/>
          </p:cNvPicPr>
          <p:nvPr/>
        </p:nvPicPr>
        <p:blipFill>
          <a:blip r:embed="rId3" cstate="print"/>
          <a:srcRect/>
          <a:stretch>
            <a:fillRect/>
          </a:stretch>
        </p:blipFill>
        <p:spPr bwMode="auto">
          <a:xfrm>
            <a:off x="3205890" y="0"/>
            <a:ext cx="5938110" cy="2971800"/>
          </a:xfrm>
          <a:prstGeom prst="rect">
            <a:avLst/>
          </a:prstGeom>
          <a:noFill/>
          <a:ln w="9525">
            <a:noFill/>
            <a:miter lim="800000"/>
            <a:headEnd/>
            <a:tailEnd/>
          </a:ln>
        </p:spPr>
      </p:pic>
      <p:pic>
        <p:nvPicPr>
          <p:cNvPr id="98310" name="Picture 5" descr="Photograph showing a sty&#10;">
            <a:hlinkClick r:id="rId4"/>
          </p:cNvPr>
          <p:cNvPicPr>
            <a:picLocks noChangeAspect="1" noChangeArrowheads="1"/>
          </p:cNvPicPr>
          <p:nvPr/>
        </p:nvPicPr>
        <p:blipFill>
          <a:blip r:embed="rId5" cstate="print"/>
          <a:srcRect/>
          <a:stretch>
            <a:fillRect/>
          </a:stretch>
        </p:blipFill>
        <p:spPr bwMode="auto">
          <a:xfrm>
            <a:off x="3205890" y="3125420"/>
            <a:ext cx="5938110" cy="373258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25734C50-AB8C-4CB3-8176-73C080511BDE}" type="slidenum">
              <a:rPr lang="en-US" smtClean="0"/>
              <a:pPr/>
              <a:t>102</a:t>
            </a:fld>
            <a:endParaRPr lang="en-US"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Title 1"/>
          <p:cNvSpPr>
            <a:spLocks noGrp="1"/>
          </p:cNvSpPr>
          <p:nvPr>
            <p:ph type="title"/>
          </p:nvPr>
        </p:nvSpPr>
        <p:spPr>
          <a:xfrm>
            <a:off x="457200" y="0"/>
            <a:ext cx="8229600" cy="46038"/>
          </a:xfrm>
        </p:spPr>
        <p:txBody>
          <a:bodyPr rtlCol="0">
            <a:normAutofit fontScale="90000"/>
          </a:bodyPr>
          <a:lstStyle/>
          <a:p>
            <a:pPr eaLnBrk="1" fontAlgn="auto" hangingPunct="1">
              <a:spcAft>
                <a:spcPts val="0"/>
              </a:spcAft>
              <a:defRPr/>
            </a:pPr>
            <a:endParaRPr lang="en-US" dirty="0"/>
          </a:p>
        </p:txBody>
      </p:sp>
      <p:sp>
        <p:nvSpPr>
          <p:cNvPr id="3" name="Content Placeholder 2"/>
          <p:cNvSpPr>
            <a:spLocks noGrp="1"/>
          </p:cNvSpPr>
          <p:nvPr>
            <p:ph idx="1"/>
          </p:nvPr>
        </p:nvSpPr>
        <p:spPr>
          <a:xfrm>
            <a:off x="228600" y="0"/>
            <a:ext cx="8686800" cy="6705600"/>
          </a:xfrm>
        </p:spPr>
        <p:txBody>
          <a:bodyPr rtlCol="0">
            <a:normAutofit/>
          </a:bodyPr>
          <a:lstStyle/>
          <a:p>
            <a:pPr eaLnBrk="1" fontAlgn="auto" hangingPunct="1">
              <a:spcAft>
                <a:spcPts val="0"/>
              </a:spcAft>
              <a:buFont typeface="Arial" charset="0"/>
              <a:buNone/>
              <a:defRPr/>
            </a:pPr>
            <a:r>
              <a:rPr lang="en-US" b="1" u="sng" dirty="0"/>
              <a:t>CHALAZIA OR CYSTS</a:t>
            </a:r>
          </a:p>
          <a:p>
            <a:pPr lvl="1" eaLnBrk="1" fontAlgn="auto" hangingPunct="1">
              <a:spcAft>
                <a:spcPts val="0"/>
              </a:spcAft>
              <a:buFont typeface="Arial" pitchFamily="34" charset="0"/>
              <a:buChar char="–"/>
              <a:defRPr/>
            </a:pPr>
            <a:r>
              <a:rPr lang="en-US" dirty="0"/>
              <a:t>Warm moist  compression</a:t>
            </a:r>
          </a:p>
          <a:p>
            <a:pPr lvl="1" eaLnBrk="1" fontAlgn="auto" hangingPunct="1">
              <a:spcAft>
                <a:spcPts val="0"/>
              </a:spcAft>
              <a:buFont typeface="Arial" pitchFamily="34" charset="0"/>
              <a:buChar char="–"/>
              <a:defRPr/>
            </a:pPr>
            <a:r>
              <a:rPr lang="en-US" dirty="0"/>
              <a:t>Antibiotic ointments e.g. </a:t>
            </a:r>
            <a:r>
              <a:rPr lang="en-US" dirty="0" err="1"/>
              <a:t>chloramphenicol</a:t>
            </a:r>
            <a:r>
              <a:rPr lang="en-US" dirty="0"/>
              <a:t> ointment BD and </a:t>
            </a:r>
            <a:r>
              <a:rPr lang="en-US" dirty="0" err="1"/>
              <a:t>antiinflammatory</a:t>
            </a:r>
            <a:r>
              <a:rPr lang="en-US" dirty="0"/>
              <a:t> drugs.</a:t>
            </a:r>
          </a:p>
          <a:p>
            <a:pPr lvl="1" eaLnBrk="1" fontAlgn="auto" hangingPunct="1">
              <a:spcAft>
                <a:spcPts val="0"/>
              </a:spcAft>
              <a:buFont typeface="Arial" pitchFamily="34" charset="0"/>
              <a:buChar char="–"/>
              <a:defRPr/>
            </a:pPr>
            <a:r>
              <a:rPr lang="en-US" dirty="0" err="1"/>
              <a:t>Intraleisonal</a:t>
            </a:r>
            <a:r>
              <a:rPr lang="en-US" dirty="0"/>
              <a:t> injection of long acting steroids(</a:t>
            </a:r>
            <a:r>
              <a:rPr lang="en-US" dirty="0" err="1"/>
              <a:t>triamcilone</a:t>
            </a:r>
            <a:r>
              <a:rPr lang="en-US" dirty="0"/>
              <a:t>)</a:t>
            </a:r>
          </a:p>
          <a:p>
            <a:pPr lvl="1" eaLnBrk="1" fontAlgn="auto" hangingPunct="1">
              <a:spcAft>
                <a:spcPts val="0"/>
              </a:spcAft>
              <a:buFont typeface="Arial" pitchFamily="34" charset="0"/>
              <a:buChar char="–"/>
              <a:defRPr/>
            </a:pPr>
            <a:r>
              <a:rPr lang="en-US" dirty="0"/>
              <a:t>Surgical treatment if they do not clear(incision and </a:t>
            </a:r>
            <a:r>
              <a:rPr lang="en-US" dirty="0" err="1"/>
              <a:t>curretage</a:t>
            </a:r>
            <a:r>
              <a:rPr lang="en-US" dirty="0"/>
              <a:t>)</a:t>
            </a:r>
          </a:p>
          <a:p>
            <a:pPr marL="60325" lvl="1" indent="0" eaLnBrk="1" fontAlgn="auto" hangingPunct="1">
              <a:spcAft>
                <a:spcPts val="0"/>
              </a:spcAft>
              <a:buFont typeface="Arial" charset="0"/>
              <a:buNone/>
              <a:defRPr/>
            </a:pPr>
            <a:r>
              <a:rPr lang="en-US" b="1" dirty="0"/>
              <a:t>NOTE: </a:t>
            </a:r>
            <a:r>
              <a:rPr lang="en-US" dirty="0"/>
              <a:t>frequent infections of the eyelids can be symptomatic of diabetes mellitus</a:t>
            </a:r>
          </a:p>
          <a:p>
            <a:pPr marL="60325" lvl="1" indent="0" eaLnBrk="1" fontAlgn="auto" hangingPunct="1">
              <a:spcAft>
                <a:spcPts val="0"/>
              </a:spcAft>
              <a:buFont typeface="Arial" charset="0"/>
              <a:buNone/>
              <a:defRPr/>
            </a:pPr>
            <a:endParaRPr lang="en-US" dirty="0"/>
          </a:p>
          <a:p>
            <a:pPr lvl="1" eaLnBrk="1" fontAlgn="auto" hangingPunct="1">
              <a:spcAft>
                <a:spcPts val="0"/>
              </a:spcAft>
              <a:buFont typeface="Arial" pitchFamily="34" charset="0"/>
              <a:buChar char="–"/>
              <a:defRPr/>
            </a:pPr>
            <a:endParaRPr lang="en-US" dirty="0"/>
          </a:p>
          <a:p>
            <a:pPr lvl="1" eaLnBrk="1" fontAlgn="auto" hangingPunct="1">
              <a:spcAft>
                <a:spcPts val="0"/>
              </a:spcAft>
              <a:buFont typeface="Arial" pitchFamily="34" charset="0"/>
              <a:buChar char="–"/>
              <a:defRPr/>
            </a:pPr>
            <a:endParaRPr lang="en-US" dirty="0"/>
          </a:p>
        </p:txBody>
      </p:sp>
      <p:sp>
        <p:nvSpPr>
          <p:cNvPr id="4" name="Slide Number Placeholder 3"/>
          <p:cNvSpPr>
            <a:spLocks noGrp="1"/>
          </p:cNvSpPr>
          <p:nvPr>
            <p:ph type="sldNum" sz="quarter" idx="12"/>
          </p:nvPr>
        </p:nvSpPr>
        <p:spPr/>
        <p:txBody>
          <a:bodyPr/>
          <a:lstStyle/>
          <a:p>
            <a:fld id="{25734C50-AB8C-4CB3-8176-73C080511BDE}" type="slidenum">
              <a:rPr lang="en-US" smtClean="0"/>
              <a:pPr/>
              <a:t>103</a:t>
            </a:fld>
            <a:endParaRPr lang="en-US"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33688" cy="772675"/>
          </a:xfrm>
        </p:spPr>
        <p:txBody>
          <a:bodyPr/>
          <a:lstStyle/>
          <a:p>
            <a:r>
              <a:rPr lang="en-US" dirty="0"/>
              <a:t>GLAUCOMA</a:t>
            </a:r>
          </a:p>
        </p:txBody>
      </p:sp>
      <p:sp>
        <p:nvSpPr>
          <p:cNvPr id="3" name="Content Placeholder 2"/>
          <p:cNvSpPr>
            <a:spLocks noGrp="1"/>
          </p:cNvSpPr>
          <p:nvPr>
            <p:ph idx="1"/>
          </p:nvPr>
        </p:nvSpPr>
        <p:spPr>
          <a:xfrm>
            <a:off x="0" y="1152150"/>
            <a:ext cx="8933688" cy="5096250"/>
          </a:xfrm>
        </p:spPr>
        <p:txBody>
          <a:bodyPr>
            <a:normAutofit lnSpcReduction="10000"/>
          </a:bodyPr>
          <a:lstStyle/>
          <a:p>
            <a:pPr>
              <a:buFont typeface="Wingdings" pitchFamily="2" charset="2"/>
              <a:buChar char="Ø"/>
            </a:pPr>
            <a:r>
              <a:rPr lang="en-US" dirty="0"/>
              <a:t> group of ocular conditions characterized by optic nerve damage. The optic nerve damage is related to the IOP caused by congestion of aqueous humor in the eye. </a:t>
            </a:r>
          </a:p>
          <a:p>
            <a:pPr>
              <a:buFont typeface="Wingdings" pitchFamily="2" charset="2"/>
              <a:buChar char="Ø"/>
            </a:pPr>
            <a:r>
              <a:rPr lang="en-US" dirty="0"/>
              <a:t>Independent ischaemia of the optic nerve is also important</a:t>
            </a:r>
          </a:p>
          <a:p>
            <a:pPr>
              <a:buFont typeface="Wingdings" pitchFamily="2" charset="2"/>
              <a:buChar char="Ø"/>
            </a:pPr>
            <a:r>
              <a:rPr lang="en-US" dirty="0"/>
              <a:t>Axon loss results in visual field defects and a loss of visual acuity if the central visual field is affected</a:t>
            </a:r>
          </a:p>
          <a:p>
            <a:pPr>
              <a:buFont typeface="Wingdings" pitchFamily="2" charset="2"/>
              <a:buChar char="Ø"/>
            </a:pPr>
            <a:r>
              <a:rPr lang="en-US" dirty="0"/>
              <a:t> Glaucoma is one of the leading causes of irreversible blindness in the world</a:t>
            </a:r>
          </a:p>
        </p:txBody>
      </p:sp>
      <p:sp>
        <p:nvSpPr>
          <p:cNvPr id="4" name="Slide Number Placeholder 3"/>
          <p:cNvSpPr>
            <a:spLocks noGrp="1"/>
          </p:cNvSpPr>
          <p:nvPr>
            <p:ph type="sldNum" sz="quarter" idx="12"/>
          </p:nvPr>
        </p:nvSpPr>
        <p:spPr/>
        <p:txBody>
          <a:bodyPr/>
          <a:lstStyle/>
          <a:p>
            <a:fld id="{25734C50-AB8C-4CB3-8176-73C080511BDE}" type="slidenum">
              <a:rPr lang="en-US" smtClean="0"/>
              <a:pPr/>
              <a:t>104</a:t>
            </a:fld>
            <a:endParaRPr lang="en-US"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a:t>Risk</a:t>
            </a:r>
            <a:r>
              <a:rPr lang="fr-FR" dirty="0"/>
              <a:t> </a:t>
            </a:r>
            <a:r>
              <a:rPr lang="fr-FR" dirty="0" err="1"/>
              <a:t>Factors</a:t>
            </a:r>
            <a:endParaRPr lang="fr-FR" dirty="0"/>
          </a:p>
        </p:txBody>
      </p:sp>
      <p:sp>
        <p:nvSpPr>
          <p:cNvPr id="3" name="Content Placeholder 2"/>
          <p:cNvSpPr>
            <a:spLocks noGrp="1"/>
          </p:cNvSpPr>
          <p:nvPr>
            <p:ph idx="1"/>
          </p:nvPr>
        </p:nvSpPr>
        <p:spPr/>
        <p:txBody>
          <a:bodyPr>
            <a:normAutofit fontScale="92500" lnSpcReduction="20000"/>
          </a:bodyPr>
          <a:lstStyle/>
          <a:p>
            <a:pPr>
              <a:buNone/>
            </a:pPr>
            <a:r>
              <a:rPr lang="fr-FR" dirty="0"/>
              <a:t>• </a:t>
            </a:r>
            <a:r>
              <a:rPr lang="fr-FR" dirty="0" err="1"/>
              <a:t>Family</a:t>
            </a:r>
            <a:r>
              <a:rPr lang="fr-FR" dirty="0"/>
              <a:t> </a:t>
            </a:r>
            <a:r>
              <a:rPr lang="fr-FR" dirty="0" err="1"/>
              <a:t>history</a:t>
            </a:r>
            <a:r>
              <a:rPr lang="fr-FR" dirty="0"/>
              <a:t> of </a:t>
            </a:r>
            <a:r>
              <a:rPr lang="fr-FR" dirty="0" err="1"/>
              <a:t>glaucoma</a:t>
            </a:r>
            <a:endParaRPr lang="fr-FR" dirty="0"/>
          </a:p>
          <a:p>
            <a:pPr>
              <a:buNone/>
            </a:pPr>
            <a:r>
              <a:rPr lang="fr-FR" dirty="0"/>
              <a:t> • </a:t>
            </a:r>
            <a:r>
              <a:rPr lang="fr-FR" dirty="0" err="1"/>
              <a:t>African</a:t>
            </a:r>
            <a:r>
              <a:rPr lang="fr-FR" dirty="0"/>
              <a:t> American race</a:t>
            </a:r>
          </a:p>
          <a:p>
            <a:pPr>
              <a:buNone/>
            </a:pPr>
            <a:r>
              <a:rPr lang="fr-FR" dirty="0"/>
              <a:t> • </a:t>
            </a:r>
            <a:r>
              <a:rPr lang="fr-FR" dirty="0" err="1"/>
              <a:t>Older</a:t>
            </a:r>
            <a:r>
              <a:rPr lang="fr-FR" dirty="0"/>
              <a:t> </a:t>
            </a:r>
            <a:r>
              <a:rPr lang="fr-FR" dirty="0" err="1"/>
              <a:t>age</a:t>
            </a:r>
            <a:r>
              <a:rPr lang="fr-FR" dirty="0"/>
              <a:t> </a:t>
            </a:r>
          </a:p>
          <a:p>
            <a:pPr>
              <a:buNone/>
            </a:pPr>
            <a:r>
              <a:rPr lang="fr-FR" dirty="0"/>
              <a:t>• </a:t>
            </a:r>
            <a:r>
              <a:rPr lang="fr-FR" dirty="0" err="1"/>
              <a:t>Diabetes</a:t>
            </a:r>
            <a:r>
              <a:rPr lang="fr-FR" dirty="0"/>
              <a:t> </a:t>
            </a:r>
          </a:p>
          <a:p>
            <a:pPr>
              <a:buNone/>
            </a:pPr>
            <a:r>
              <a:rPr lang="fr-FR" dirty="0"/>
              <a:t>• </a:t>
            </a:r>
            <a:r>
              <a:rPr lang="fr-FR" dirty="0" err="1"/>
              <a:t>Cardiovascular</a:t>
            </a:r>
            <a:r>
              <a:rPr lang="fr-FR" dirty="0"/>
              <a:t> </a:t>
            </a:r>
            <a:r>
              <a:rPr lang="fr-FR" dirty="0" err="1"/>
              <a:t>disease</a:t>
            </a:r>
            <a:r>
              <a:rPr lang="fr-FR" dirty="0"/>
              <a:t> </a:t>
            </a:r>
          </a:p>
          <a:p>
            <a:pPr>
              <a:buNone/>
            </a:pPr>
            <a:r>
              <a:rPr lang="fr-FR" dirty="0"/>
              <a:t>• Migraine syndromes </a:t>
            </a:r>
          </a:p>
          <a:p>
            <a:pPr>
              <a:buNone/>
            </a:pPr>
            <a:r>
              <a:rPr lang="fr-FR" dirty="0"/>
              <a:t>• </a:t>
            </a:r>
            <a:r>
              <a:rPr lang="fr-FR" dirty="0" err="1"/>
              <a:t>Nearsightedness</a:t>
            </a:r>
            <a:r>
              <a:rPr lang="fr-FR" dirty="0"/>
              <a:t> (</a:t>
            </a:r>
            <a:r>
              <a:rPr lang="fr-FR" dirty="0" err="1"/>
              <a:t>myopia</a:t>
            </a:r>
            <a:r>
              <a:rPr lang="fr-FR" dirty="0"/>
              <a:t>) </a:t>
            </a:r>
          </a:p>
          <a:p>
            <a:pPr>
              <a:buNone/>
            </a:pPr>
            <a:r>
              <a:rPr lang="fr-FR" dirty="0"/>
              <a:t>• </a:t>
            </a:r>
            <a:r>
              <a:rPr lang="fr-FR" dirty="0" err="1"/>
              <a:t>Eye</a:t>
            </a:r>
            <a:r>
              <a:rPr lang="fr-FR" dirty="0"/>
              <a:t> trauma </a:t>
            </a:r>
          </a:p>
          <a:p>
            <a:pPr>
              <a:buNone/>
            </a:pPr>
            <a:r>
              <a:rPr lang="fr-FR" dirty="0"/>
              <a:t>• </a:t>
            </a:r>
            <a:r>
              <a:rPr lang="fr-FR" dirty="0" err="1"/>
              <a:t>Prolonged</a:t>
            </a:r>
            <a:r>
              <a:rPr lang="fr-FR" dirty="0"/>
              <a:t> use of </a:t>
            </a:r>
            <a:r>
              <a:rPr lang="fr-FR" dirty="0" err="1"/>
              <a:t>topical</a:t>
            </a:r>
            <a:r>
              <a:rPr lang="fr-FR" dirty="0"/>
              <a:t> or </a:t>
            </a:r>
            <a:r>
              <a:rPr lang="fr-FR" dirty="0" err="1"/>
              <a:t>systemic</a:t>
            </a:r>
            <a:r>
              <a:rPr lang="fr-FR" dirty="0"/>
              <a:t> </a:t>
            </a:r>
            <a:r>
              <a:rPr lang="fr-FR" dirty="0" err="1"/>
              <a:t>corticosteroids</a:t>
            </a:r>
            <a:endParaRPr lang="fr-FR" dirty="0"/>
          </a:p>
          <a:p>
            <a:endParaRPr lang="fr-FR" dirty="0"/>
          </a:p>
        </p:txBody>
      </p:sp>
      <p:sp>
        <p:nvSpPr>
          <p:cNvPr id="4" name="Slide Number Placeholder 3"/>
          <p:cNvSpPr>
            <a:spLocks noGrp="1"/>
          </p:cNvSpPr>
          <p:nvPr>
            <p:ph type="sldNum" sz="quarter" idx="12"/>
          </p:nvPr>
        </p:nvSpPr>
        <p:spPr/>
        <p:txBody>
          <a:bodyPr/>
          <a:lstStyle/>
          <a:p>
            <a:fld id="{25734C50-AB8C-4CB3-8176-73C080511BDE}" type="slidenum">
              <a:rPr lang="en-US" smtClean="0"/>
              <a:pPr/>
              <a:t>105</a:t>
            </a:fld>
            <a:endParaRPr lang="en-US"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33688" cy="620885"/>
          </a:xfrm>
        </p:spPr>
        <p:txBody>
          <a:bodyPr>
            <a:normAutofit fontScale="90000"/>
          </a:bodyPr>
          <a:lstStyle/>
          <a:p>
            <a:r>
              <a:rPr lang="en-US" dirty="0"/>
              <a:t>Physiology of aqueous </a:t>
            </a:r>
            <a:r>
              <a:rPr lang="en-US" dirty="0" err="1"/>
              <a:t>humour</a:t>
            </a:r>
            <a:endParaRPr lang="en-US" dirty="0"/>
          </a:p>
        </p:txBody>
      </p:sp>
      <p:sp>
        <p:nvSpPr>
          <p:cNvPr id="3" name="Content Placeholder 2"/>
          <p:cNvSpPr>
            <a:spLocks noGrp="1"/>
          </p:cNvSpPr>
          <p:nvPr>
            <p:ph idx="1"/>
          </p:nvPr>
        </p:nvSpPr>
        <p:spPr>
          <a:xfrm>
            <a:off x="0" y="696780"/>
            <a:ext cx="8933688" cy="5551620"/>
          </a:xfrm>
        </p:spPr>
        <p:txBody>
          <a:bodyPr>
            <a:normAutofit/>
          </a:bodyPr>
          <a:lstStyle/>
          <a:p>
            <a:pPr>
              <a:buFont typeface="Wingdings" pitchFamily="2" charset="2"/>
              <a:buChar char="Ø"/>
            </a:pPr>
            <a:r>
              <a:rPr lang="en-US" dirty="0"/>
              <a:t>Intraocular pressure level depends on the balance between production and removal of aqueous humour.</a:t>
            </a:r>
          </a:p>
          <a:p>
            <a:pPr>
              <a:buFont typeface="Wingdings" pitchFamily="2" charset="2"/>
              <a:buChar char="Ø"/>
            </a:pPr>
            <a:r>
              <a:rPr lang="en-US" dirty="0"/>
              <a:t>Aqueous is produced by secretion and </a:t>
            </a:r>
            <a:r>
              <a:rPr lang="en-US" dirty="0" err="1"/>
              <a:t>ultrafiltration</a:t>
            </a:r>
            <a:r>
              <a:rPr lang="en-US" dirty="0"/>
              <a:t> from the </a:t>
            </a:r>
            <a:r>
              <a:rPr lang="en-US" dirty="0" err="1"/>
              <a:t>cilliary</a:t>
            </a:r>
            <a:r>
              <a:rPr lang="en-US" dirty="0"/>
              <a:t> processes into the posterior chamber. It then passes through the pupil into the anterior chamber to leave the eye via trabecular meshwork, </a:t>
            </a:r>
            <a:r>
              <a:rPr lang="en-US" dirty="0" err="1"/>
              <a:t>schlemm’s</a:t>
            </a:r>
            <a:r>
              <a:rPr lang="en-US" dirty="0"/>
              <a:t> canal and the </a:t>
            </a:r>
            <a:r>
              <a:rPr lang="en-US" dirty="0" err="1"/>
              <a:t>episcleral</a:t>
            </a:r>
            <a:r>
              <a:rPr lang="en-US" dirty="0"/>
              <a:t> veins(conventional pathway)</a:t>
            </a:r>
          </a:p>
        </p:txBody>
      </p:sp>
      <p:sp>
        <p:nvSpPr>
          <p:cNvPr id="4" name="Slide Number Placeholder 3"/>
          <p:cNvSpPr>
            <a:spLocks noGrp="1"/>
          </p:cNvSpPr>
          <p:nvPr>
            <p:ph type="sldNum" sz="quarter" idx="12"/>
          </p:nvPr>
        </p:nvSpPr>
        <p:spPr/>
        <p:txBody>
          <a:bodyPr/>
          <a:lstStyle/>
          <a:p>
            <a:fld id="{25734C50-AB8C-4CB3-8176-73C080511BDE}" type="slidenum">
              <a:rPr lang="en-US" smtClean="0"/>
              <a:pPr/>
              <a:t>106</a:t>
            </a:fld>
            <a:endParaRPr lang="en-US" dirty="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933688" cy="6248400"/>
          </a:xfrm>
        </p:spPr>
        <p:txBody>
          <a:bodyPr>
            <a:normAutofit/>
          </a:bodyPr>
          <a:lstStyle/>
          <a:p>
            <a:pPr>
              <a:buFont typeface="Wingdings" pitchFamily="2" charset="2"/>
              <a:buChar char="Ø"/>
            </a:pPr>
            <a:r>
              <a:rPr lang="en-US" dirty="0"/>
              <a:t>A small proportion of the aqueous(4%) drains across the </a:t>
            </a:r>
            <a:r>
              <a:rPr lang="en-US" dirty="0" err="1"/>
              <a:t>ciliary</a:t>
            </a:r>
            <a:r>
              <a:rPr lang="en-US" dirty="0"/>
              <a:t> body into the supra-</a:t>
            </a:r>
            <a:r>
              <a:rPr lang="en-US" dirty="0" err="1"/>
              <a:t>choroidal</a:t>
            </a:r>
            <a:r>
              <a:rPr lang="en-US" dirty="0"/>
              <a:t> space and into the venous circulation across the sclera(</a:t>
            </a:r>
            <a:r>
              <a:rPr lang="en-US" dirty="0" err="1"/>
              <a:t>uveoscleral</a:t>
            </a:r>
            <a:r>
              <a:rPr lang="en-US" dirty="0"/>
              <a:t> pathway)</a:t>
            </a:r>
          </a:p>
          <a:p>
            <a:pPr>
              <a:buNone/>
            </a:pPr>
            <a:r>
              <a:rPr lang="en-US" b="1" dirty="0" err="1"/>
              <a:t>pathophsiology</a:t>
            </a:r>
            <a:endParaRPr lang="en-US" b="1" dirty="0"/>
          </a:p>
          <a:p>
            <a:pPr>
              <a:buFont typeface="Wingdings" pitchFamily="2" charset="2"/>
              <a:buChar char="Ø"/>
            </a:pPr>
            <a:r>
              <a:rPr lang="en-US" b="1" dirty="0"/>
              <a:t>direct mechanical </a:t>
            </a:r>
            <a:r>
              <a:rPr lang="en-US" dirty="0"/>
              <a:t>theory- high IOP damages the retinal layer as it passes through the optic nerve head.</a:t>
            </a:r>
          </a:p>
          <a:p>
            <a:pPr>
              <a:buFont typeface="Wingdings" pitchFamily="2" charset="2"/>
              <a:buChar char="Ø"/>
            </a:pPr>
            <a:r>
              <a:rPr lang="en-US" b="1" dirty="0"/>
              <a:t>indirect ischemic theory </a:t>
            </a:r>
            <a:r>
              <a:rPr lang="en-US" dirty="0"/>
              <a:t>suggests that high IOP compresses the microcirculation in the optic nerve head, resulting in cell injury and death</a:t>
            </a:r>
          </a:p>
        </p:txBody>
      </p:sp>
      <p:sp>
        <p:nvSpPr>
          <p:cNvPr id="4" name="Slide Number Placeholder 3"/>
          <p:cNvSpPr>
            <a:spLocks noGrp="1"/>
          </p:cNvSpPr>
          <p:nvPr>
            <p:ph type="sldNum" sz="quarter" idx="12"/>
          </p:nvPr>
        </p:nvSpPr>
        <p:spPr/>
        <p:txBody>
          <a:bodyPr/>
          <a:lstStyle/>
          <a:p>
            <a:fld id="{25734C50-AB8C-4CB3-8176-73C080511BDE}" type="slidenum">
              <a:rPr lang="en-US" smtClean="0"/>
              <a:pPr/>
              <a:t>107</a:t>
            </a:fld>
            <a:endParaRPr lang="en-US"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Stages in development of glaucoma</a:t>
            </a:r>
            <a:br>
              <a:rPr lang="en-GB" dirty="0"/>
            </a:br>
            <a:r>
              <a:rPr lang="en-GB" dirty="0"/>
              <a:t>pathophysiology</a:t>
            </a:r>
            <a:endParaRPr lang="fr-FR" dirty="0"/>
          </a:p>
        </p:txBody>
      </p:sp>
      <p:sp>
        <p:nvSpPr>
          <p:cNvPr id="3" name="Content Placeholder 2"/>
          <p:cNvSpPr>
            <a:spLocks noGrp="1"/>
          </p:cNvSpPr>
          <p:nvPr>
            <p:ph idx="1"/>
          </p:nvPr>
        </p:nvSpPr>
        <p:spPr/>
        <p:txBody>
          <a:bodyPr>
            <a:normAutofit fontScale="77500" lnSpcReduction="20000"/>
          </a:bodyPr>
          <a:lstStyle/>
          <a:p>
            <a:pPr marL="653796" indent="-571500">
              <a:buFont typeface="+mj-lt"/>
              <a:buAutoNum type="romanUcPeriod"/>
            </a:pPr>
            <a:r>
              <a:rPr lang="en-US" dirty="0"/>
              <a:t> </a:t>
            </a:r>
            <a:r>
              <a:rPr lang="en-US" b="1" dirty="0"/>
              <a:t>Initiating events</a:t>
            </a:r>
            <a:r>
              <a:rPr lang="en-US" dirty="0"/>
              <a:t>: precipitating </a:t>
            </a:r>
            <a:r>
              <a:rPr lang="en-US" dirty="0" err="1"/>
              <a:t>factorsi.e</a:t>
            </a:r>
            <a:r>
              <a:rPr lang="en-US" dirty="0"/>
              <a:t>, emotional stress, congenital narrow angles, </a:t>
            </a:r>
            <a:r>
              <a:rPr lang="en-US" dirty="0" err="1"/>
              <a:t>longterm</a:t>
            </a:r>
            <a:r>
              <a:rPr lang="en-US" dirty="0"/>
              <a:t> use </a:t>
            </a:r>
            <a:r>
              <a:rPr lang="en-US" dirty="0" err="1"/>
              <a:t>ofpupillary</a:t>
            </a:r>
            <a:r>
              <a:rPr lang="en-US" dirty="0"/>
              <a:t> dilation). </a:t>
            </a:r>
          </a:p>
          <a:p>
            <a:pPr marL="653796" indent="-571500">
              <a:buFont typeface="+mj-lt"/>
              <a:buAutoNum type="romanUcPeriod"/>
            </a:pPr>
            <a:r>
              <a:rPr lang="en-US" b="1" dirty="0"/>
              <a:t>Structural alterations </a:t>
            </a:r>
            <a:r>
              <a:rPr lang="en-US" dirty="0"/>
              <a:t>in the aqueous </a:t>
            </a:r>
            <a:r>
              <a:rPr lang="en-US" dirty="0" err="1"/>
              <a:t>outﬂow</a:t>
            </a:r>
            <a:r>
              <a:rPr lang="en-US" dirty="0"/>
              <a:t> system: due to tissue and cellular changes caused by factors that affect aqueous humor dynamics</a:t>
            </a:r>
          </a:p>
          <a:p>
            <a:pPr marL="653796" indent="-571500">
              <a:buFont typeface="+mj-lt"/>
              <a:buAutoNum type="romanUcPeriod"/>
            </a:pPr>
            <a:r>
              <a:rPr lang="en-US" dirty="0"/>
              <a:t> </a:t>
            </a:r>
            <a:r>
              <a:rPr lang="en-US" b="1" dirty="0"/>
              <a:t>Functional alterations</a:t>
            </a:r>
            <a:r>
              <a:rPr lang="en-US" dirty="0"/>
              <a:t>: conditions such as increased IOP or impaired blood </a:t>
            </a:r>
            <a:r>
              <a:rPr lang="en-US" dirty="0" err="1"/>
              <a:t>ﬂow</a:t>
            </a:r>
            <a:endParaRPr lang="en-US" dirty="0"/>
          </a:p>
          <a:p>
            <a:pPr marL="653796" indent="-571500">
              <a:buFont typeface="+mj-lt"/>
              <a:buAutoNum type="romanUcPeriod"/>
            </a:pPr>
            <a:r>
              <a:rPr lang="en-US" b="1" dirty="0"/>
              <a:t>Optic nerve damage: </a:t>
            </a:r>
            <a:r>
              <a:rPr lang="en-US" dirty="0"/>
              <a:t>atrophy of the optic nerve is </a:t>
            </a:r>
            <a:r>
              <a:rPr lang="en-US" dirty="0" err="1"/>
              <a:t>charac</a:t>
            </a:r>
            <a:r>
              <a:rPr lang="en-US" dirty="0"/>
              <a:t>- </a:t>
            </a:r>
            <a:r>
              <a:rPr lang="en-US" dirty="0" err="1"/>
              <a:t>terized</a:t>
            </a:r>
            <a:r>
              <a:rPr lang="en-US" dirty="0"/>
              <a:t> by loss of nerve </a:t>
            </a:r>
            <a:r>
              <a:rPr lang="en-US" dirty="0" err="1"/>
              <a:t>ﬁbers</a:t>
            </a:r>
            <a:r>
              <a:rPr lang="en-US" dirty="0"/>
              <a:t> and blood supply</a:t>
            </a:r>
          </a:p>
          <a:p>
            <a:pPr marL="653796" indent="-571500">
              <a:buFont typeface="+mj-lt"/>
              <a:buAutoNum type="romanUcPeriod"/>
            </a:pPr>
            <a:r>
              <a:rPr lang="en-US" b="1" dirty="0"/>
              <a:t>Visual loss</a:t>
            </a:r>
            <a:r>
              <a:rPr lang="en-US" dirty="0"/>
              <a:t>: progressive loss of vision is characterized by visual </a:t>
            </a:r>
            <a:r>
              <a:rPr lang="en-US" dirty="0" err="1"/>
              <a:t>ﬁeld</a:t>
            </a:r>
            <a:r>
              <a:rPr lang="en-US" dirty="0"/>
              <a:t> defects.</a:t>
            </a:r>
          </a:p>
          <a:p>
            <a:pPr marL="653796" indent="-571500">
              <a:buNone/>
            </a:pPr>
            <a:r>
              <a:rPr lang="en-US" dirty="0"/>
              <a:t> </a:t>
            </a:r>
          </a:p>
          <a:p>
            <a:endParaRPr lang="fr-FR" dirty="0"/>
          </a:p>
        </p:txBody>
      </p:sp>
      <p:sp>
        <p:nvSpPr>
          <p:cNvPr id="4" name="Slide Number Placeholder 3"/>
          <p:cNvSpPr>
            <a:spLocks noGrp="1"/>
          </p:cNvSpPr>
          <p:nvPr>
            <p:ph type="sldNum" sz="quarter" idx="12"/>
          </p:nvPr>
        </p:nvSpPr>
        <p:spPr/>
        <p:txBody>
          <a:bodyPr/>
          <a:lstStyle/>
          <a:p>
            <a:fld id="{25734C50-AB8C-4CB3-8176-73C080511BDE}" type="slidenum">
              <a:rPr lang="en-US" smtClean="0"/>
              <a:pPr/>
              <a:t>108</a:t>
            </a:fld>
            <a:endParaRPr lang="en-US" dirty="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33688" cy="620885"/>
          </a:xfrm>
        </p:spPr>
        <p:txBody>
          <a:bodyPr>
            <a:normAutofit fontScale="90000"/>
          </a:bodyPr>
          <a:lstStyle/>
          <a:p>
            <a:r>
              <a:rPr lang="en-US" dirty="0"/>
              <a:t>Classification </a:t>
            </a:r>
          </a:p>
        </p:txBody>
      </p:sp>
      <p:sp>
        <p:nvSpPr>
          <p:cNvPr id="3" name="Content Placeholder 2"/>
          <p:cNvSpPr>
            <a:spLocks noGrp="1"/>
          </p:cNvSpPr>
          <p:nvPr>
            <p:ph idx="1"/>
          </p:nvPr>
        </p:nvSpPr>
        <p:spPr>
          <a:xfrm>
            <a:off x="0" y="620885"/>
            <a:ext cx="9144000" cy="6237115"/>
          </a:xfrm>
        </p:spPr>
        <p:txBody>
          <a:bodyPr>
            <a:normAutofit/>
          </a:bodyPr>
          <a:lstStyle/>
          <a:p>
            <a:pPr marL="514350" indent="-514350">
              <a:buFont typeface="+mj-lt"/>
              <a:buAutoNum type="arabicPeriod"/>
            </a:pPr>
            <a:r>
              <a:rPr lang="en-US" dirty="0"/>
              <a:t>Primary glaucoma</a:t>
            </a:r>
          </a:p>
          <a:p>
            <a:pPr marL="514350" indent="-514350"/>
            <a:r>
              <a:rPr lang="en-US" dirty="0"/>
              <a:t>Chronic open angle</a:t>
            </a:r>
          </a:p>
          <a:p>
            <a:pPr marL="514350" indent="-514350"/>
            <a:r>
              <a:rPr lang="en-US" dirty="0"/>
              <a:t>Acute and chronic closed angle</a:t>
            </a:r>
          </a:p>
          <a:p>
            <a:pPr marL="514350" indent="-514350">
              <a:buNone/>
            </a:pPr>
            <a:r>
              <a:rPr lang="en-US" dirty="0"/>
              <a:t>2.Congenital glaucoma</a:t>
            </a:r>
          </a:p>
          <a:p>
            <a:pPr marL="514350" indent="-514350">
              <a:buNone/>
            </a:pPr>
            <a:r>
              <a:rPr lang="en-US" dirty="0"/>
              <a:t>3.Secondary glaucoma(causes</a:t>
            </a:r>
          </a:p>
          <a:p>
            <a:pPr marL="514350" indent="-514350">
              <a:buNone/>
            </a:pPr>
            <a:endParaRPr lang="en-US" dirty="0"/>
          </a:p>
        </p:txBody>
      </p:sp>
      <p:sp>
        <p:nvSpPr>
          <p:cNvPr id="4" name="Slide Number Placeholder 3"/>
          <p:cNvSpPr>
            <a:spLocks noGrp="1"/>
          </p:cNvSpPr>
          <p:nvPr>
            <p:ph type="sldNum" sz="quarter" idx="12"/>
          </p:nvPr>
        </p:nvSpPr>
        <p:spPr/>
        <p:txBody>
          <a:bodyPr/>
          <a:lstStyle/>
          <a:p>
            <a:fld id="{25734C50-AB8C-4CB3-8176-73C080511BDE}" type="slidenum">
              <a:rPr lang="en-US" smtClean="0"/>
              <a:pPr/>
              <a:t>109</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
            <a:ext cx="8458200" cy="6096001"/>
          </a:xfrm>
        </p:spPr>
        <p:txBody>
          <a:bodyPr>
            <a:normAutofit/>
          </a:bodyPr>
          <a:lstStyle/>
          <a:p>
            <a:pPr>
              <a:buNone/>
            </a:pPr>
            <a:r>
              <a:rPr lang="en-US" dirty="0"/>
              <a:t>	In bright light conditions, cones provide clear, sharp central vision and detect colors and fine details. Rods are located outside the macula and extend all the way to the outer edge of the retina. They provide peripheral or side vision. Rods also allow the eyes to detect motion and help us see in dim light and at night. These cells in the retina convert the light into electrical impulses. The optic nerve sends these impulses to the brain where an image is produced.</a:t>
            </a:r>
          </a:p>
        </p:txBody>
      </p:sp>
      <p:sp>
        <p:nvSpPr>
          <p:cNvPr id="4" name="Slide Number Placeholder 3"/>
          <p:cNvSpPr>
            <a:spLocks noGrp="1"/>
          </p:cNvSpPr>
          <p:nvPr>
            <p:ph type="sldNum" sz="quarter" idx="12"/>
          </p:nvPr>
        </p:nvSpPr>
        <p:spPr/>
        <p:txBody>
          <a:bodyPr/>
          <a:lstStyle/>
          <a:p>
            <a:fld id="{25734C50-AB8C-4CB3-8176-73C080511BDE}" type="slidenum">
              <a:rPr lang="en-US" smtClean="0"/>
              <a:pPr/>
              <a:t>11</a:t>
            </a:fld>
            <a:endParaRPr lang="en-US" dirty="0"/>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33688" cy="620885"/>
          </a:xfrm>
        </p:spPr>
        <p:txBody>
          <a:bodyPr>
            <a:normAutofit fontScale="90000"/>
          </a:bodyPr>
          <a:lstStyle/>
          <a:p>
            <a:r>
              <a:rPr lang="en-US" dirty="0"/>
              <a:t>Primary open angle glaucoma</a:t>
            </a:r>
          </a:p>
        </p:txBody>
      </p:sp>
      <p:sp>
        <p:nvSpPr>
          <p:cNvPr id="3" name="Content Placeholder 2"/>
          <p:cNvSpPr>
            <a:spLocks noGrp="1"/>
          </p:cNvSpPr>
          <p:nvPr>
            <p:ph idx="1"/>
          </p:nvPr>
        </p:nvSpPr>
        <p:spPr>
          <a:xfrm>
            <a:off x="0" y="620885"/>
            <a:ext cx="9144000" cy="5627515"/>
          </a:xfrm>
        </p:spPr>
        <p:txBody>
          <a:bodyPr>
            <a:normAutofit/>
          </a:bodyPr>
          <a:lstStyle/>
          <a:p>
            <a:pPr>
              <a:buFont typeface="Wingdings" pitchFamily="2" charset="2"/>
              <a:buChar char="Ø"/>
            </a:pPr>
            <a:endParaRPr lang="en-US" dirty="0"/>
          </a:p>
          <a:p>
            <a:pPr>
              <a:buFont typeface="Wingdings" pitchFamily="2" charset="2"/>
              <a:buChar char="Ø"/>
            </a:pPr>
            <a:r>
              <a:rPr lang="en-US" dirty="0"/>
              <a:t>The drainage angle  formed by the cornea and iris remains open but </a:t>
            </a:r>
            <a:r>
              <a:rPr lang="en-US" dirty="0" err="1"/>
              <a:t>trabecullar</a:t>
            </a:r>
            <a:r>
              <a:rPr lang="en-US" dirty="0"/>
              <a:t> meshwork is partially blocked that causes increase in </a:t>
            </a:r>
            <a:r>
              <a:rPr lang="en-US" dirty="0" err="1"/>
              <a:t>intaocular</a:t>
            </a:r>
            <a:r>
              <a:rPr lang="en-US" dirty="0"/>
              <a:t> pressure damaging the optic nerve</a:t>
            </a:r>
          </a:p>
          <a:p>
            <a:pPr>
              <a:buNone/>
            </a:pPr>
            <a:r>
              <a:rPr lang="en-US" dirty="0"/>
              <a:t>or</a:t>
            </a:r>
          </a:p>
          <a:p>
            <a:pPr>
              <a:buFont typeface="Wingdings" pitchFamily="2" charset="2"/>
              <a:buChar char="Ø"/>
            </a:pPr>
            <a:r>
              <a:rPr lang="en-US" dirty="0"/>
              <a:t>In open angle glaucoma, the structure of the </a:t>
            </a:r>
            <a:r>
              <a:rPr lang="en-US" dirty="0" err="1"/>
              <a:t>trabecular</a:t>
            </a:r>
            <a:r>
              <a:rPr lang="en-US" dirty="0"/>
              <a:t> meshwork appears normal but offers an increased resistance to the outflow of aqueous which results in an elevated ocular pressure.</a:t>
            </a:r>
          </a:p>
        </p:txBody>
      </p:sp>
      <p:sp>
        <p:nvSpPr>
          <p:cNvPr id="4" name="Slide Number Placeholder 3"/>
          <p:cNvSpPr>
            <a:spLocks noGrp="1"/>
          </p:cNvSpPr>
          <p:nvPr>
            <p:ph type="sldNum" sz="quarter" idx="12"/>
          </p:nvPr>
        </p:nvSpPr>
        <p:spPr/>
        <p:txBody>
          <a:bodyPr/>
          <a:lstStyle/>
          <a:p>
            <a:fld id="{25734C50-AB8C-4CB3-8176-73C080511BDE}" type="slidenum">
              <a:rPr lang="en-US" smtClean="0"/>
              <a:pPr/>
              <a:t>110</a:t>
            </a:fld>
            <a:endParaRPr lang="en-US" dirty="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96780"/>
          </a:xfrm>
        </p:spPr>
        <p:txBody>
          <a:bodyPr>
            <a:normAutofit fontScale="90000"/>
          </a:bodyPr>
          <a:lstStyle/>
          <a:p>
            <a:r>
              <a:rPr lang="en-US" dirty="0"/>
              <a:t>Causes of outflow obstruction</a:t>
            </a:r>
          </a:p>
        </p:txBody>
      </p:sp>
      <p:sp>
        <p:nvSpPr>
          <p:cNvPr id="3" name="Content Placeholder 2"/>
          <p:cNvSpPr>
            <a:spLocks noGrp="1"/>
          </p:cNvSpPr>
          <p:nvPr>
            <p:ph idx="1"/>
          </p:nvPr>
        </p:nvSpPr>
        <p:spPr>
          <a:xfrm>
            <a:off x="0" y="620885"/>
            <a:ext cx="8933688" cy="5627515"/>
          </a:xfrm>
        </p:spPr>
        <p:txBody>
          <a:bodyPr/>
          <a:lstStyle/>
          <a:p>
            <a:pPr>
              <a:buFont typeface="Wingdings" pitchFamily="2" charset="2"/>
              <a:buChar char="Ø"/>
            </a:pPr>
            <a:r>
              <a:rPr lang="en-US" dirty="0"/>
              <a:t>Thickening  and sclerosis of the trabecular lamellae which reduces pore size</a:t>
            </a:r>
          </a:p>
          <a:p>
            <a:pPr>
              <a:buFont typeface="Wingdings" pitchFamily="2" charset="2"/>
              <a:buChar char="Ø"/>
            </a:pPr>
            <a:r>
              <a:rPr lang="en-US" dirty="0"/>
              <a:t>Reduction in the number of lining trabecular cells</a:t>
            </a:r>
          </a:p>
          <a:p>
            <a:pPr>
              <a:buFont typeface="Wingdings" pitchFamily="2" charset="2"/>
              <a:buChar char="Ø"/>
            </a:pPr>
            <a:r>
              <a:rPr lang="en-US" dirty="0"/>
              <a:t>Increased extracellular material in the trabecular meshwork spaces</a:t>
            </a:r>
          </a:p>
          <a:p>
            <a:pPr>
              <a:buFont typeface="Wingdings" pitchFamily="2" charset="2"/>
              <a:buChar char="Ø"/>
            </a:pPr>
            <a:r>
              <a:rPr lang="en-US" dirty="0"/>
              <a:t>Changes in the endothelial lining of the canal </a:t>
            </a:r>
            <a:r>
              <a:rPr lang="en-US" dirty="0" err="1"/>
              <a:t>schlemn</a:t>
            </a:r>
            <a:r>
              <a:rPr lang="en-US" dirty="0"/>
              <a:t>.</a:t>
            </a:r>
          </a:p>
        </p:txBody>
      </p:sp>
      <p:sp>
        <p:nvSpPr>
          <p:cNvPr id="4" name="Slide Number Placeholder 3"/>
          <p:cNvSpPr>
            <a:spLocks noGrp="1"/>
          </p:cNvSpPr>
          <p:nvPr>
            <p:ph type="sldNum" sz="quarter" idx="12"/>
          </p:nvPr>
        </p:nvSpPr>
        <p:spPr/>
        <p:txBody>
          <a:bodyPr/>
          <a:lstStyle/>
          <a:p>
            <a:fld id="{25734C50-AB8C-4CB3-8176-73C080511BDE}" type="slidenum">
              <a:rPr lang="en-US" smtClean="0"/>
              <a:pPr/>
              <a:t>111</a:t>
            </a:fld>
            <a:endParaRPr lang="en-US" dirty="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98080" cy="924465"/>
          </a:xfrm>
        </p:spPr>
        <p:txBody>
          <a:bodyPr/>
          <a:lstStyle/>
          <a:p>
            <a:r>
              <a:rPr lang="en-US" dirty="0"/>
              <a:t>Signs and symptoms</a:t>
            </a:r>
          </a:p>
        </p:txBody>
      </p:sp>
      <p:sp>
        <p:nvSpPr>
          <p:cNvPr id="3" name="Content Placeholder 2"/>
          <p:cNvSpPr>
            <a:spLocks noGrp="1"/>
          </p:cNvSpPr>
          <p:nvPr>
            <p:ph idx="1"/>
          </p:nvPr>
        </p:nvSpPr>
        <p:spPr>
          <a:xfrm>
            <a:off x="0" y="772675"/>
            <a:ext cx="8933688" cy="5475725"/>
          </a:xfrm>
        </p:spPr>
        <p:txBody>
          <a:bodyPr/>
          <a:lstStyle/>
          <a:p>
            <a:pPr>
              <a:buFont typeface="Arial" pitchFamily="34" charset="0"/>
              <a:buChar char="•"/>
            </a:pPr>
            <a:r>
              <a:rPr lang="en-US" dirty="0"/>
              <a:t>Usually progressive and asymptomatic</a:t>
            </a:r>
          </a:p>
          <a:p>
            <a:pPr>
              <a:buFont typeface="Arial" pitchFamily="34" charset="0"/>
              <a:buChar char="•"/>
            </a:pPr>
            <a:r>
              <a:rPr lang="en-US" dirty="0"/>
              <a:t>Raised IOP</a:t>
            </a:r>
          </a:p>
          <a:p>
            <a:pPr>
              <a:buFont typeface="Arial" pitchFamily="34" charset="0"/>
              <a:buChar char="•"/>
            </a:pPr>
            <a:r>
              <a:rPr lang="en-US" dirty="0"/>
              <a:t>headache</a:t>
            </a:r>
          </a:p>
          <a:p>
            <a:pPr>
              <a:buFont typeface="Arial" pitchFamily="34" charset="0"/>
              <a:buChar char="•"/>
            </a:pPr>
            <a:r>
              <a:rPr lang="en-US" dirty="0"/>
              <a:t>Visual field defect</a:t>
            </a:r>
          </a:p>
          <a:p>
            <a:pPr>
              <a:buFont typeface="Arial" pitchFamily="34" charset="0"/>
              <a:buChar char="•"/>
            </a:pPr>
            <a:r>
              <a:rPr lang="en-US" dirty="0"/>
              <a:t>Cupped optic disc</a:t>
            </a:r>
          </a:p>
        </p:txBody>
      </p:sp>
      <p:sp>
        <p:nvSpPr>
          <p:cNvPr id="4" name="Slide Number Placeholder 3"/>
          <p:cNvSpPr>
            <a:spLocks noGrp="1"/>
          </p:cNvSpPr>
          <p:nvPr>
            <p:ph type="sldNum" sz="quarter" idx="12"/>
          </p:nvPr>
        </p:nvSpPr>
        <p:spPr/>
        <p:txBody>
          <a:bodyPr/>
          <a:lstStyle/>
          <a:p>
            <a:fld id="{25734C50-AB8C-4CB3-8176-73C080511BDE}" type="slidenum">
              <a:rPr lang="en-US" smtClean="0"/>
              <a:pPr/>
              <a:t>112</a:t>
            </a:fld>
            <a:endParaRPr lang="en-US" dirty="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1"/>
            <a:ext cx="7498080" cy="544989"/>
          </a:xfrm>
        </p:spPr>
        <p:txBody>
          <a:bodyPr>
            <a:normAutofit fontScale="90000"/>
          </a:bodyPr>
          <a:lstStyle/>
          <a:p>
            <a:r>
              <a:rPr lang="en-US" dirty="0"/>
              <a:t>Treatment </a:t>
            </a:r>
          </a:p>
        </p:txBody>
      </p:sp>
      <p:sp>
        <p:nvSpPr>
          <p:cNvPr id="3" name="Content Placeholder 2"/>
          <p:cNvSpPr>
            <a:spLocks noGrp="1"/>
          </p:cNvSpPr>
          <p:nvPr>
            <p:ph idx="1"/>
          </p:nvPr>
        </p:nvSpPr>
        <p:spPr>
          <a:xfrm>
            <a:off x="0" y="620886"/>
            <a:ext cx="9144000" cy="5581478"/>
          </a:xfrm>
        </p:spPr>
        <p:txBody>
          <a:bodyPr>
            <a:normAutofit fontScale="92500"/>
          </a:bodyPr>
          <a:lstStyle/>
          <a:p>
            <a:pPr>
              <a:buFont typeface="Wingdings" pitchFamily="2" charset="2"/>
              <a:buChar char="Ø"/>
            </a:pPr>
            <a:r>
              <a:rPr lang="en-US" dirty="0"/>
              <a:t>Aimed at reducing intraocular pressure</a:t>
            </a:r>
          </a:p>
          <a:p>
            <a:pPr>
              <a:buFont typeface="Wingdings" pitchFamily="2" charset="2"/>
              <a:buChar char="q"/>
            </a:pPr>
            <a:r>
              <a:rPr lang="en-US" dirty="0">
                <a:solidFill>
                  <a:srgbClr val="FF0000"/>
                </a:solidFill>
              </a:rPr>
              <a:t>Medical treatment</a:t>
            </a:r>
          </a:p>
          <a:p>
            <a:pPr>
              <a:buFont typeface="Wingdings" pitchFamily="2" charset="2"/>
              <a:buChar char="Ø"/>
            </a:pPr>
            <a:r>
              <a:rPr lang="en-US" dirty="0"/>
              <a:t>Prostaglandin analogues-increase passage of aqueous through the </a:t>
            </a:r>
            <a:r>
              <a:rPr lang="en-US" dirty="0" err="1"/>
              <a:t>uveoscleral</a:t>
            </a:r>
            <a:r>
              <a:rPr lang="en-US" dirty="0"/>
              <a:t> pathway </a:t>
            </a:r>
            <a:r>
              <a:rPr lang="en-US" dirty="0" err="1"/>
              <a:t>i.e</a:t>
            </a:r>
            <a:r>
              <a:rPr lang="en-US" dirty="0"/>
              <a:t> </a:t>
            </a:r>
            <a:r>
              <a:rPr lang="en-US" dirty="0" err="1"/>
              <a:t>latanoprost</a:t>
            </a:r>
            <a:r>
              <a:rPr lang="en-US" dirty="0"/>
              <a:t>, </a:t>
            </a:r>
            <a:r>
              <a:rPr lang="en-US" dirty="0" err="1"/>
              <a:t>travoprost</a:t>
            </a:r>
            <a:r>
              <a:rPr lang="en-US" dirty="0"/>
              <a:t> </a:t>
            </a:r>
            <a:r>
              <a:rPr lang="en-US" dirty="0" err="1"/>
              <a:t>e.t.c</a:t>
            </a:r>
            <a:endParaRPr lang="en-US" dirty="0"/>
          </a:p>
          <a:p>
            <a:pPr>
              <a:buFont typeface="Wingdings" pitchFamily="2" charset="2"/>
              <a:buChar char="Ø"/>
            </a:pPr>
            <a:r>
              <a:rPr lang="en-US" dirty="0"/>
              <a:t>Topical adrenergic beta-blockers suppress aqueous secretion.1</a:t>
            </a:r>
            <a:r>
              <a:rPr lang="en-US" baseline="30000" dirty="0"/>
              <a:t>st</a:t>
            </a:r>
            <a:r>
              <a:rPr lang="en-US" dirty="0"/>
              <a:t> choice </a:t>
            </a:r>
            <a:r>
              <a:rPr lang="en-US" dirty="0" err="1"/>
              <a:t>i.e</a:t>
            </a:r>
            <a:r>
              <a:rPr lang="en-US" dirty="0"/>
              <a:t> </a:t>
            </a:r>
            <a:r>
              <a:rPr lang="en-US" dirty="0" err="1"/>
              <a:t>timolol</a:t>
            </a:r>
            <a:endParaRPr lang="en-US" dirty="0"/>
          </a:p>
          <a:p>
            <a:pPr>
              <a:buFont typeface="Wingdings" pitchFamily="2" charset="2"/>
              <a:buChar char="Ø"/>
            </a:pPr>
            <a:r>
              <a:rPr lang="en-US" dirty="0" err="1"/>
              <a:t>Pilocarpine</a:t>
            </a:r>
            <a:r>
              <a:rPr lang="en-US" dirty="0"/>
              <a:t> lower IOP by increasing aqueous </a:t>
            </a:r>
            <a:r>
              <a:rPr lang="en-US" dirty="0" err="1"/>
              <a:t>outflowb</a:t>
            </a:r>
            <a:r>
              <a:rPr lang="en-US" dirty="0"/>
              <a:t> by opening spaces in </a:t>
            </a:r>
            <a:r>
              <a:rPr lang="en-US" dirty="0" err="1"/>
              <a:t>trabecular</a:t>
            </a:r>
            <a:r>
              <a:rPr lang="en-US" dirty="0"/>
              <a:t> meshwork.</a:t>
            </a:r>
          </a:p>
          <a:p>
            <a:pPr>
              <a:buFont typeface="Wingdings" pitchFamily="2" charset="2"/>
              <a:buChar char="Ø"/>
            </a:pPr>
            <a:r>
              <a:rPr lang="en-US" dirty="0"/>
              <a:t>Dorzolomade  carbonic </a:t>
            </a:r>
            <a:r>
              <a:rPr lang="en-US" dirty="0" err="1"/>
              <a:t>anyhydrase</a:t>
            </a:r>
            <a:r>
              <a:rPr lang="en-US" dirty="0"/>
              <a:t> inhibitor decrease aqueous secretion.</a:t>
            </a:r>
          </a:p>
          <a:p>
            <a:pPr>
              <a:buFont typeface="Wingdings" pitchFamily="2" charset="2"/>
              <a:buChar char="Ø"/>
            </a:pPr>
            <a:endParaRPr lang="en-US" dirty="0"/>
          </a:p>
        </p:txBody>
      </p:sp>
      <p:sp>
        <p:nvSpPr>
          <p:cNvPr id="4" name="Freeform 3"/>
          <p:cNvSpPr/>
          <p:nvPr/>
        </p:nvSpPr>
        <p:spPr>
          <a:xfrm>
            <a:off x="1233055" y="3657600"/>
            <a:ext cx="1177636" cy="1274618"/>
          </a:xfrm>
          <a:custGeom>
            <a:avLst/>
            <a:gdLst>
              <a:gd name="connsiteX0" fmla="*/ 0 w 1177636"/>
              <a:gd name="connsiteY0" fmla="*/ 0 h 1274618"/>
              <a:gd name="connsiteX1" fmla="*/ 1177636 w 1177636"/>
              <a:gd name="connsiteY1" fmla="*/ 1274618 h 1274618"/>
            </a:gdLst>
            <a:ahLst/>
            <a:cxnLst>
              <a:cxn ang="0">
                <a:pos x="connsiteX0" y="connsiteY0"/>
              </a:cxn>
              <a:cxn ang="0">
                <a:pos x="connsiteX1" y="connsiteY1"/>
              </a:cxn>
            </a:cxnLst>
            <a:rect l="l" t="t" r="r" b="b"/>
            <a:pathLst>
              <a:path w="1177636" h="1274618">
                <a:moveTo>
                  <a:pt x="0" y="0"/>
                </a:moveTo>
                <a:lnTo>
                  <a:pt x="1177636" y="1274618"/>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25734C50-AB8C-4CB3-8176-73C080511BDE}" type="slidenum">
              <a:rPr lang="en-US" smtClean="0"/>
              <a:pPr/>
              <a:t>113</a:t>
            </a:fld>
            <a:endParaRPr lang="en-US" dirty="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41410"/>
            <a:ext cx="8933688" cy="6006990"/>
          </a:xfrm>
        </p:spPr>
        <p:txBody>
          <a:bodyPr/>
          <a:lstStyle/>
          <a:p>
            <a:pPr>
              <a:buFont typeface="Wingdings" pitchFamily="2" charset="2"/>
              <a:buChar char="q"/>
            </a:pPr>
            <a:r>
              <a:rPr lang="en-US" dirty="0">
                <a:solidFill>
                  <a:srgbClr val="FF0000"/>
                </a:solidFill>
              </a:rPr>
              <a:t>Laser trabeculectomy</a:t>
            </a:r>
          </a:p>
          <a:p>
            <a:pPr>
              <a:buFont typeface="Wingdings" pitchFamily="2" charset="2"/>
              <a:buChar char="Ø"/>
            </a:pPr>
            <a:r>
              <a:rPr lang="en-US" dirty="0"/>
              <a:t>Laser burns are placed in the trabecular meshwork to improve aqueous outflow</a:t>
            </a:r>
          </a:p>
          <a:p>
            <a:pPr>
              <a:buFont typeface="Wingdings" pitchFamily="2" charset="2"/>
              <a:buChar char="q"/>
            </a:pPr>
            <a:r>
              <a:rPr lang="en-US" dirty="0">
                <a:solidFill>
                  <a:srgbClr val="FF0000"/>
                </a:solidFill>
              </a:rPr>
              <a:t>Surgical treatment</a:t>
            </a:r>
          </a:p>
          <a:p>
            <a:pPr>
              <a:buFont typeface="Wingdings" pitchFamily="2" charset="2"/>
              <a:buChar char="Ø"/>
            </a:pPr>
            <a:r>
              <a:rPr lang="en-US" dirty="0" err="1"/>
              <a:t>Trabeculectomy</a:t>
            </a:r>
            <a:r>
              <a:rPr lang="en-US" dirty="0"/>
              <a:t> relies on the creation of a fistula between the anterior chamber and the </a:t>
            </a:r>
            <a:r>
              <a:rPr lang="en-US" dirty="0" err="1"/>
              <a:t>subconjuctival</a:t>
            </a:r>
            <a:r>
              <a:rPr lang="en-US" dirty="0"/>
              <a:t> space.</a:t>
            </a:r>
          </a:p>
        </p:txBody>
      </p:sp>
      <p:sp>
        <p:nvSpPr>
          <p:cNvPr id="4" name="Slide Number Placeholder 3"/>
          <p:cNvSpPr>
            <a:spLocks noGrp="1"/>
          </p:cNvSpPr>
          <p:nvPr>
            <p:ph type="sldNum" sz="quarter" idx="12"/>
          </p:nvPr>
        </p:nvSpPr>
        <p:spPr/>
        <p:txBody>
          <a:bodyPr/>
          <a:lstStyle/>
          <a:p>
            <a:fld id="{25734C50-AB8C-4CB3-8176-73C080511BDE}" type="slidenum">
              <a:rPr lang="en-US" smtClean="0"/>
              <a:pPr/>
              <a:t>114</a:t>
            </a:fld>
            <a:endParaRPr lang="en-US" dirty="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33688" cy="696780"/>
          </a:xfrm>
        </p:spPr>
        <p:txBody>
          <a:bodyPr>
            <a:normAutofit fontScale="90000"/>
          </a:bodyPr>
          <a:lstStyle/>
          <a:p>
            <a:r>
              <a:rPr lang="en-US" dirty="0"/>
              <a:t>Normal tension/low tension glaucoma</a:t>
            </a:r>
          </a:p>
        </p:txBody>
      </p:sp>
      <p:sp>
        <p:nvSpPr>
          <p:cNvPr id="3" name="Content Placeholder 2"/>
          <p:cNvSpPr>
            <a:spLocks noGrp="1"/>
          </p:cNvSpPr>
          <p:nvPr>
            <p:ph idx="1"/>
          </p:nvPr>
        </p:nvSpPr>
        <p:spPr>
          <a:xfrm>
            <a:off x="0" y="1447800"/>
            <a:ext cx="8933688" cy="4800600"/>
          </a:xfrm>
        </p:spPr>
        <p:txBody>
          <a:bodyPr>
            <a:normAutofit/>
          </a:bodyPr>
          <a:lstStyle/>
          <a:p>
            <a:pPr>
              <a:buFont typeface="Wingdings" pitchFamily="2" charset="2"/>
              <a:buChar char="Ø"/>
            </a:pPr>
            <a:r>
              <a:rPr lang="en-US" dirty="0"/>
              <a:t>Optic nerve become damaged even though IOP  is still in normal range. it may be related to sensitive optic nerve or reduced blood flow</a:t>
            </a:r>
          </a:p>
          <a:p>
            <a:pPr>
              <a:buFont typeface="Wingdings" pitchFamily="2" charset="2"/>
              <a:buChar char="Ø"/>
            </a:pPr>
            <a:r>
              <a:rPr lang="en-US" dirty="0"/>
              <a:t>Glaucomatous field loss and cupping of the optic disc occurs even though the intraocular pressure is not raised.</a:t>
            </a:r>
          </a:p>
          <a:p>
            <a:pPr>
              <a:buFont typeface="Wingdings" pitchFamily="2" charset="2"/>
              <a:buChar char="Ø"/>
            </a:pPr>
            <a:r>
              <a:rPr lang="en-US" dirty="0"/>
              <a:t>The optic nerve is unusually susceptible to the intraocular pressure and/or has an intrinsically reduced blood flow</a:t>
            </a:r>
          </a:p>
        </p:txBody>
      </p:sp>
      <p:sp>
        <p:nvSpPr>
          <p:cNvPr id="4" name="Slide Number Placeholder 3"/>
          <p:cNvSpPr>
            <a:spLocks noGrp="1"/>
          </p:cNvSpPr>
          <p:nvPr>
            <p:ph type="sldNum" sz="quarter" idx="12"/>
          </p:nvPr>
        </p:nvSpPr>
        <p:spPr/>
        <p:txBody>
          <a:bodyPr/>
          <a:lstStyle/>
          <a:p>
            <a:fld id="{25734C50-AB8C-4CB3-8176-73C080511BDE}" type="slidenum">
              <a:rPr lang="en-US" smtClean="0"/>
              <a:pPr/>
              <a:t>115</a:t>
            </a:fld>
            <a:endParaRPr lang="en-US" dirty="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Closed angle glaucoma</a:t>
            </a:r>
            <a:endParaRPr lang="fr-FR" dirty="0"/>
          </a:p>
        </p:txBody>
      </p:sp>
      <p:sp>
        <p:nvSpPr>
          <p:cNvPr id="3" name="Content Placeholder 2"/>
          <p:cNvSpPr>
            <a:spLocks noGrp="1"/>
          </p:cNvSpPr>
          <p:nvPr>
            <p:ph idx="1"/>
          </p:nvPr>
        </p:nvSpPr>
        <p:spPr/>
        <p:txBody>
          <a:bodyPr/>
          <a:lstStyle/>
          <a:p>
            <a:r>
              <a:rPr lang="en-GB" dirty="0"/>
              <a:t>Results from increase in IOP due to </a:t>
            </a:r>
            <a:r>
              <a:rPr lang="en-GB" dirty="0" err="1"/>
              <a:t>blokage</a:t>
            </a:r>
            <a:r>
              <a:rPr lang="en-GB" dirty="0"/>
              <a:t> of aqueous flow by closure of a narrow angle between iris and cornea(anterior chamber).caused when iris </a:t>
            </a:r>
            <a:r>
              <a:rPr lang="en-GB" dirty="0" err="1"/>
              <a:t>buldges</a:t>
            </a:r>
            <a:r>
              <a:rPr lang="en-GB" dirty="0"/>
              <a:t> </a:t>
            </a:r>
            <a:r>
              <a:rPr lang="en-GB" dirty="0" err="1"/>
              <a:t>foward</a:t>
            </a:r>
            <a:r>
              <a:rPr lang="en-GB" dirty="0"/>
              <a:t>.</a:t>
            </a:r>
          </a:p>
          <a:p>
            <a:pPr>
              <a:buNone/>
            </a:pPr>
            <a:r>
              <a:rPr lang="en-GB" dirty="0"/>
              <a:t>TYPES</a:t>
            </a:r>
          </a:p>
          <a:p>
            <a:r>
              <a:rPr lang="en-GB" dirty="0"/>
              <a:t>Acute, intermediate, chronic</a:t>
            </a:r>
          </a:p>
          <a:p>
            <a:r>
              <a:rPr lang="en-GB" dirty="0"/>
              <a:t>Acute is medical emergency</a:t>
            </a:r>
            <a:endParaRPr lang="fr-FR" dirty="0"/>
          </a:p>
        </p:txBody>
      </p:sp>
      <p:sp>
        <p:nvSpPr>
          <p:cNvPr id="4" name="Slide Number Placeholder 3"/>
          <p:cNvSpPr>
            <a:spLocks noGrp="1"/>
          </p:cNvSpPr>
          <p:nvPr>
            <p:ph type="sldNum" sz="quarter" idx="12"/>
          </p:nvPr>
        </p:nvSpPr>
        <p:spPr/>
        <p:txBody>
          <a:bodyPr/>
          <a:lstStyle/>
          <a:p>
            <a:fld id="{25734C50-AB8C-4CB3-8176-73C080511BDE}" type="slidenum">
              <a:rPr lang="en-US" smtClean="0"/>
              <a:pPr/>
              <a:t>116</a:t>
            </a:fld>
            <a:endParaRPr lang="en-US" dirty="0"/>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causes</a:t>
            </a:r>
            <a:endParaRPr lang="fr-FR" dirty="0"/>
          </a:p>
        </p:txBody>
      </p:sp>
      <p:sp>
        <p:nvSpPr>
          <p:cNvPr id="3" name="Content Placeholder 2"/>
          <p:cNvSpPr>
            <a:spLocks noGrp="1"/>
          </p:cNvSpPr>
          <p:nvPr>
            <p:ph idx="1"/>
          </p:nvPr>
        </p:nvSpPr>
        <p:spPr/>
        <p:txBody>
          <a:bodyPr/>
          <a:lstStyle/>
          <a:p>
            <a:r>
              <a:rPr lang="en-US" dirty="0" err="1"/>
              <a:t>hypermetropic</a:t>
            </a:r>
            <a:r>
              <a:rPr lang="en-US" dirty="0"/>
              <a:t> eye</a:t>
            </a:r>
          </a:p>
          <a:p>
            <a:r>
              <a:rPr lang="en-US" dirty="0"/>
              <a:t>Narrow angle of anterior chamber </a:t>
            </a:r>
          </a:p>
          <a:p>
            <a:r>
              <a:rPr lang="en-US" dirty="0" err="1"/>
              <a:t>Plateu</a:t>
            </a:r>
            <a:r>
              <a:rPr lang="en-US" dirty="0"/>
              <a:t> iris configuration</a:t>
            </a:r>
            <a:r>
              <a:rPr lang="en-GB" dirty="0"/>
              <a:t> (iris </a:t>
            </a:r>
            <a:r>
              <a:rPr lang="en-GB" dirty="0" err="1"/>
              <a:t>buldges</a:t>
            </a:r>
            <a:r>
              <a:rPr lang="en-GB" dirty="0"/>
              <a:t> </a:t>
            </a:r>
            <a:r>
              <a:rPr lang="en-GB" dirty="0" err="1"/>
              <a:t>foward</a:t>
            </a:r>
            <a:r>
              <a:rPr lang="en-GB" dirty="0"/>
              <a:t>)</a:t>
            </a:r>
          </a:p>
          <a:p>
            <a:r>
              <a:rPr lang="en-GB" dirty="0" err="1"/>
              <a:t>Familly</a:t>
            </a:r>
            <a:r>
              <a:rPr lang="en-GB" dirty="0"/>
              <a:t> history</a:t>
            </a:r>
          </a:p>
          <a:p>
            <a:r>
              <a:rPr lang="en-GB" dirty="0"/>
              <a:t>Old age &gt;60yrs</a:t>
            </a:r>
          </a:p>
          <a:p>
            <a:endParaRPr lang="en-US" dirty="0"/>
          </a:p>
          <a:p>
            <a:endParaRPr lang="fr-FR" dirty="0"/>
          </a:p>
        </p:txBody>
      </p:sp>
      <p:sp>
        <p:nvSpPr>
          <p:cNvPr id="4" name="Slide Number Placeholder 3"/>
          <p:cNvSpPr>
            <a:spLocks noGrp="1"/>
          </p:cNvSpPr>
          <p:nvPr>
            <p:ph type="sldNum" sz="quarter" idx="12"/>
          </p:nvPr>
        </p:nvSpPr>
        <p:spPr/>
        <p:txBody>
          <a:bodyPr/>
          <a:lstStyle/>
          <a:p>
            <a:fld id="{25734C50-AB8C-4CB3-8176-73C080511BDE}" type="slidenum">
              <a:rPr lang="en-US" smtClean="0"/>
              <a:pPr/>
              <a:t>117</a:t>
            </a:fld>
            <a:endParaRPr lang="en-US" dirty="0"/>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management</a:t>
            </a:r>
            <a:endParaRPr lang="fr-FR" dirty="0"/>
          </a:p>
        </p:txBody>
      </p:sp>
      <p:sp>
        <p:nvSpPr>
          <p:cNvPr id="3" name="Content Placeholder 2"/>
          <p:cNvSpPr>
            <a:spLocks noGrp="1"/>
          </p:cNvSpPr>
          <p:nvPr>
            <p:ph idx="1"/>
          </p:nvPr>
        </p:nvSpPr>
        <p:spPr/>
        <p:txBody>
          <a:bodyPr/>
          <a:lstStyle/>
          <a:p>
            <a:r>
              <a:rPr lang="en-GB" dirty="0" err="1"/>
              <a:t>Acetazolomide</a:t>
            </a:r>
            <a:endParaRPr lang="en-GB" dirty="0"/>
          </a:p>
          <a:p>
            <a:r>
              <a:rPr lang="en-GB" dirty="0" err="1"/>
              <a:t>Hyperosmotic</a:t>
            </a:r>
            <a:r>
              <a:rPr lang="en-GB" dirty="0"/>
              <a:t> agent</a:t>
            </a:r>
          </a:p>
          <a:p>
            <a:r>
              <a:rPr lang="en-GB" dirty="0" err="1"/>
              <a:t>Pilocapine</a:t>
            </a:r>
            <a:endParaRPr lang="en-GB" dirty="0"/>
          </a:p>
          <a:p>
            <a:r>
              <a:rPr lang="en-GB" dirty="0"/>
              <a:t>Topical steroids</a:t>
            </a:r>
          </a:p>
          <a:p>
            <a:r>
              <a:rPr lang="en-GB" dirty="0"/>
              <a:t>SURGERY</a:t>
            </a:r>
          </a:p>
          <a:p>
            <a:r>
              <a:rPr lang="en-GB" dirty="0"/>
              <a:t>Peripheral </a:t>
            </a:r>
            <a:r>
              <a:rPr lang="en-GB" dirty="0" err="1"/>
              <a:t>iridotomy</a:t>
            </a:r>
            <a:endParaRPr lang="en-GB" dirty="0"/>
          </a:p>
          <a:p>
            <a:r>
              <a:rPr lang="en-GB" dirty="0" err="1"/>
              <a:t>trabulectomy</a:t>
            </a:r>
            <a:endParaRPr lang="fr-FR" dirty="0"/>
          </a:p>
        </p:txBody>
      </p:sp>
      <p:sp>
        <p:nvSpPr>
          <p:cNvPr id="4" name="Slide Number Placeholder 3"/>
          <p:cNvSpPr>
            <a:spLocks noGrp="1"/>
          </p:cNvSpPr>
          <p:nvPr>
            <p:ph type="sldNum" sz="quarter" idx="12"/>
          </p:nvPr>
        </p:nvSpPr>
        <p:spPr/>
        <p:txBody>
          <a:bodyPr/>
          <a:lstStyle/>
          <a:p>
            <a:fld id="{25734C50-AB8C-4CB3-8176-73C080511BDE}" type="slidenum">
              <a:rPr lang="en-US" smtClean="0"/>
              <a:pPr/>
              <a:t>118</a:t>
            </a:fld>
            <a:endParaRPr lang="en-US" dirty="0"/>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98080" cy="544990"/>
          </a:xfrm>
        </p:spPr>
        <p:txBody>
          <a:bodyPr>
            <a:normAutofit fontScale="90000"/>
          </a:bodyPr>
          <a:lstStyle/>
          <a:p>
            <a:r>
              <a:rPr lang="en-US" dirty="0"/>
              <a:t>Secondary glaucoma </a:t>
            </a:r>
          </a:p>
        </p:txBody>
      </p:sp>
      <p:sp>
        <p:nvSpPr>
          <p:cNvPr id="3" name="Content Placeholder 2"/>
          <p:cNvSpPr>
            <a:spLocks noGrp="1"/>
          </p:cNvSpPr>
          <p:nvPr>
            <p:ph idx="1"/>
          </p:nvPr>
        </p:nvSpPr>
        <p:spPr>
          <a:xfrm>
            <a:off x="0" y="1076255"/>
            <a:ext cx="8933688" cy="5172145"/>
          </a:xfrm>
        </p:spPr>
        <p:txBody>
          <a:bodyPr>
            <a:normAutofit fontScale="92500"/>
          </a:bodyPr>
          <a:lstStyle/>
          <a:p>
            <a:pPr>
              <a:buFont typeface="Wingdings" pitchFamily="2" charset="2"/>
              <a:buChar char="Ø"/>
            </a:pPr>
            <a:r>
              <a:rPr lang="en-US" dirty="0"/>
              <a:t>IOP rises due to blockage of the </a:t>
            </a:r>
            <a:r>
              <a:rPr lang="en-US" dirty="0" err="1"/>
              <a:t>trabecular</a:t>
            </a:r>
            <a:r>
              <a:rPr lang="en-US" dirty="0"/>
              <a:t> </a:t>
            </a:r>
            <a:r>
              <a:rPr lang="en-US" dirty="0" err="1"/>
              <a:t>meshwor</a:t>
            </a:r>
            <a:endParaRPr lang="en-US" dirty="0"/>
          </a:p>
          <a:p>
            <a:pPr>
              <a:buFont typeface="Wingdings" pitchFamily="2" charset="2"/>
              <a:buChar char="Ø"/>
            </a:pPr>
            <a:r>
              <a:rPr lang="en-US" dirty="0"/>
              <a:t>The trabecular meshwork may be blocked by</a:t>
            </a:r>
          </a:p>
          <a:p>
            <a:pPr>
              <a:buFont typeface="Wingdings" pitchFamily="2" charset="2"/>
              <a:buChar char="§"/>
            </a:pPr>
            <a:r>
              <a:rPr lang="en-US" dirty="0"/>
              <a:t>Blood following a blunt trauma</a:t>
            </a:r>
          </a:p>
          <a:p>
            <a:pPr>
              <a:buFont typeface="Wingdings" pitchFamily="2" charset="2"/>
              <a:buChar char="§"/>
            </a:pPr>
            <a:r>
              <a:rPr lang="en-US" dirty="0"/>
              <a:t>Inflammatory cells(</a:t>
            </a:r>
            <a:r>
              <a:rPr lang="en-US" dirty="0" err="1"/>
              <a:t>uveitis</a:t>
            </a:r>
            <a:r>
              <a:rPr lang="en-US" dirty="0"/>
              <a:t>)</a:t>
            </a:r>
          </a:p>
          <a:p>
            <a:pPr>
              <a:buFont typeface="Wingdings" pitchFamily="2" charset="2"/>
              <a:buChar char="§"/>
            </a:pPr>
            <a:r>
              <a:rPr lang="en-US" dirty="0"/>
              <a:t>Pigment from the iris</a:t>
            </a:r>
          </a:p>
          <a:p>
            <a:pPr>
              <a:buFont typeface="Wingdings" pitchFamily="2" charset="2"/>
              <a:buChar char="§"/>
            </a:pPr>
            <a:r>
              <a:rPr lang="en-US" dirty="0"/>
              <a:t>Deposition of material produced by the epithelium of the lens,iris,ciliary body in the trabecular meshwork(</a:t>
            </a:r>
            <a:r>
              <a:rPr lang="en-US" dirty="0" err="1"/>
              <a:t>pseudoexfolioative</a:t>
            </a:r>
            <a:r>
              <a:rPr lang="en-US" dirty="0"/>
              <a:t> glaucoma)</a:t>
            </a:r>
          </a:p>
          <a:p>
            <a:pPr>
              <a:buFont typeface="Wingdings" pitchFamily="2" charset="2"/>
              <a:buChar char="§"/>
            </a:pPr>
            <a:r>
              <a:rPr lang="en-US" dirty="0"/>
              <a:t>Drugs increasing resistance of the meshwork especially steroids</a:t>
            </a:r>
          </a:p>
        </p:txBody>
      </p:sp>
      <p:sp>
        <p:nvSpPr>
          <p:cNvPr id="4" name="Slide Number Placeholder 3"/>
          <p:cNvSpPr>
            <a:spLocks noGrp="1"/>
          </p:cNvSpPr>
          <p:nvPr>
            <p:ph type="sldNum" sz="quarter" idx="12"/>
          </p:nvPr>
        </p:nvSpPr>
        <p:spPr/>
        <p:txBody>
          <a:bodyPr/>
          <a:lstStyle/>
          <a:p>
            <a:fld id="{25734C50-AB8C-4CB3-8176-73C080511BDE}" type="slidenum">
              <a:rPr lang="en-US" smtClean="0"/>
              <a:pPr/>
              <a:t>119</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52150"/>
          </a:xfrm>
        </p:spPr>
        <p:txBody>
          <a:bodyPr>
            <a:normAutofit fontScale="90000"/>
          </a:bodyPr>
          <a:lstStyle/>
          <a:p>
            <a:r>
              <a:rPr lang="en-US" b="1" dirty="0">
                <a:solidFill>
                  <a:schemeClr val="accent1">
                    <a:lumMod val="50000"/>
                  </a:schemeClr>
                </a:solidFill>
              </a:rPr>
              <a:t>Assessment of an ophthalmic patient</a:t>
            </a:r>
          </a:p>
        </p:txBody>
      </p:sp>
      <p:sp>
        <p:nvSpPr>
          <p:cNvPr id="3" name="Content Placeholder 2"/>
          <p:cNvSpPr>
            <a:spLocks noGrp="1"/>
          </p:cNvSpPr>
          <p:nvPr>
            <p:ph idx="1"/>
          </p:nvPr>
        </p:nvSpPr>
        <p:spPr>
          <a:xfrm>
            <a:off x="0" y="924465"/>
            <a:ext cx="9144000" cy="5933535"/>
          </a:xfrm>
        </p:spPr>
        <p:txBody>
          <a:bodyPr>
            <a:normAutofit fontScale="77500" lnSpcReduction="20000"/>
          </a:bodyPr>
          <a:lstStyle/>
          <a:p>
            <a:pPr marL="514350" indent="-514350">
              <a:buNone/>
            </a:pPr>
            <a:r>
              <a:rPr lang="en-US" dirty="0">
                <a:solidFill>
                  <a:srgbClr val="00B050"/>
                </a:solidFill>
              </a:rPr>
              <a:t>Hx taking</a:t>
            </a:r>
          </a:p>
          <a:p>
            <a:pPr marL="514350" indent="-514350">
              <a:buFont typeface="Wingdings" pitchFamily="2" charset="2"/>
              <a:buChar char="Ø"/>
            </a:pPr>
            <a:r>
              <a:rPr lang="en-US" dirty="0"/>
              <a:t>Is visual acuity diminished? </a:t>
            </a:r>
          </a:p>
          <a:p>
            <a:pPr marL="514350" indent="-514350">
              <a:buFont typeface="Wingdings" pitchFamily="2" charset="2"/>
              <a:buChar char="Ø"/>
            </a:pPr>
            <a:r>
              <a:rPr lang="en-US" dirty="0" err="1"/>
              <a:t>Hx</a:t>
            </a:r>
            <a:r>
              <a:rPr lang="en-US" dirty="0"/>
              <a:t> of blurred, double, or distorted vision? </a:t>
            </a:r>
          </a:p>
          <a:p>
            <a:pPr marL="514350" indent="-514350">
              <a:buFont typeface="Wingdings" pitchFamily="2" charset="2"/>
              <a:buChar char="Ø"/>
            </a:pPr>
            <a:r>
              <a:rPr lang="en-US" dirty="0"/>
              <a:t>Presence of pain; is it sharp or dull; is it worse when blinking?</a:t>
            </a:r>
          </a:p>
          <a:p>
            <a:pPr marL="514350" indent="-514350">
              <a:buFont typeface="Wingdings" pitchFamily="2" charset="2"/>
              <a:buChar char="Ø"/>
            </a:pPr>
            <a:r>
              <a:rPr lang="en-US" dirty="0"/>
              <a:t> HX of  discomfort an itching sensation or more of a foreign body sensation</a:t>
            </a:r>
          </a:p>
          <a:p>
            <a:pPr marL="514350" indent="-514350">
              <a:buFont typeface="Wingdings" pitchFamily="2" charset="2"/>
              <a:buChar char="Ø"/>
            </a:pPr>
            <a:r>
              <a:rPr lang="en-US" dirty="0"/>
              <a:t>  Are both eyes affected? • </a:t>
            </a:r>
          </a:p>
          <a:p>
            <a:pPr marL="514350" indent="-514350">
              <a:buFont typeface="Wingdings" pitchFamily="2" charset="2"/>
              <a:buChar char="Ø"/>
            </a:pPr>
            <a:r>
              <a:rPr lang="en-US" dirty="0"/>
              <a:t>Is there a history of discharge• What is the duration of the problem? </a:t>
            </a:r>
          </a:p>
          <a:p>
            <a:pPr marL="514350" indent="-514350">
              <a:buFont typeface="Wingdings" pitchFamily="2" charset="2"/>
              <a:buChar char="Ø"/>
            </a:pPr>
            <a:r>
              <a:rPr lang="en-US" dirty="0"/>
              <a:t>• Is this a recurrence of a previous condition?, How has the patient self-treated? </a:t>
            </a:r>
          </a:p>
          <a:p>
            <a:pPr marL="514350" indent="-514350">
              <a:buFont typeface="Wingdings" pitchFamily="2" charset="2"/>
              <a:buChar char="Ø"/>
            </a:pPr>
            <a:r>
              <a:rPr lang="en-US" dirty="0" err="1"/>
              <a:t>Aggrevating</a:t>
            </a:r>
            <a:r>
              <a:rPr lang="en-US" dirty="0"/>
              <a:t> factors? •presence of  any systemic diseases?</a:t>
            </a:r>
          </a:p>
          <a:p>
            <a:pPr marL="514350" indent="-514350">
              <a:buFont typeface="Wingdings" pitchFamily="2" charset="2"/>
              <a:buChar char="Ø"/>
            </a:pPr>
            <a:r>
              <a:rPr lang="en-US" dirty="0"/>
              <a:t>medications are used in their treatment?? </a:t>
            </a:r>
          </a:p>
          <a:p>
            <a:pPr marL="514350" indent="-514350">
              <a:buFont typeface="Wingdings" pitchFamily="2" charset="2"/>
              <a:buChar char="Ø"/>
            </a:pPr>
            <a:r>
              <a:rPr lang="en-US" dirty="0" err="1"/>
              <a:t>Hx</a:t>
            </a:r>
            <a:r>
              <a:rPr lang="en-US" dirty="0"/>
              <a:t> of ophthalmic surgery </a:t>
            </a:r>
          </a:p>
          <a:p>
            <a:pPr marL="514350" indent="-514350">
              <a:buFont typeface="Wingdings" pitchFamily="2" charset="2"/>
              <a:buChar char="Ø"/>
            </a:pPr>
            <a:r>
              <a:rPr lang="en-US" dirty="0"/>
              <a:t>family </a:t>
            </a:r>
            <a:r>
              <a:rPr lang="en-US" dirty="0" err="1"/>
              <a:t>hx</a:t>
            </a:r>
            <a:r>
              <a:rPr lang="en-US" dirty="0"/>
              <a:t> of the same symptoms or condition?</a:t>
            </a:r>
          </a:p>
          <a:p>
            <a:pPr marL="514350" indent="-514350">
              <a:buFont typeface="Wingdings" pitchFamily="2" charset="2"/>
              <a:buChar char="Ø"/>
            </a:pPr>
            <a:endParaRPr lang="en-US" dirty="0"/>
          </a:p>
          <a:p>
            <a:pPr marL="514350" indent="-514350">
              <a:buFont typeface="Wingdings" pitchFamily="2" charset="2"/>
              <a:buChar char="Ø"/>
            </a:pPr>
            <a:endParaRPr lang="en-US" dirty="0"/>
          </a:p>
          <a:p>
            <a:pPr marL="514350" indent="-514350">
              <a:buFont typeface="Wingdings" pitchFamily="2" charset="2"/>
              <a:buChar char="Ø"/>
            </a:pPr>
            <a:endParaRPr lang="en-US" dirty="0"/>
          </a:p>
          <a:p>
            <a:pPr marL="514350" indent="-514350">
              <a:buFont typeface="Wingdings" pitchFamily="2" charset="2"/>
              <a:buChar char="Ø"/>
            </a:pPr>
            <a:endParaRPr lang="en-US" dirty="0"/>
          </a:p>
        </p:txBody>
      </p:sp>
      <p:sp>
        <p:nvSpPr>
          <p:cNvPr id="4" name="Slide Number Placeholder 3"/>
          <p:cNvSpPr>
            <a:spLocks noGrp="1"/>
          </p:cNvSpPr>
          <p:nvPr>
            <p:ph type="sldNum" sz="quarter" idx="12"/>
          </p:nvPr>
        </p:nvSpPr>
        <p:spPr/>
        <p:txBody>
          <a:bodyPr/>
          <a:lstStyle/>
          <a:p>
            <a:fld id="{25734C50-AB8C-4CB3-8176-73C080511BDE}" type="slidenum">
              <a:rPr lang="en-US" smtClean="0"/>
              <a:pPr/>
              <a:t>12</a:t>
            </a:fld>
            <a:endParaRPr lang="en-US" dirty="0"/>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0" y="1447800"/>
            <a:ext cx="8933688" cy="4800600"/>
          </a:xfrm>
        </p:spPr>
        <p:txBody>
          <a:bodyPr/>
          <a:lstStyle/>
          <a:p>
            <a:pPr>
              <a:buFont typeface="Wingdings" pitchFamily="2" charset="2"/>
              <a:buChar char="§"/>
            </a:pPr>
            <a:r>
              <a:rPr lang="en-US" dirty="0"/>
              <a:t>Abnormal iris blood vessels may obstruct the angle and cause the iris to adhere to the peripheral cornea closing the angle(</a:t>
            </a:r>
            <a:r>
              <a:rPr lang="en-US" dirty="0" err="1"/>
              <a:t>rubeosis</a:t>
            </a:r>
            <a:r>
              <a:rPr lang="en-US" dirty="0"/>
              <a:t> </a:t>
            </a:r>
            <a:r>
              <a:rPr lang="en-US" dirty="0" err="1"/>
              <a:t>iridis</a:t>
            </a:r>
            <a:r>
              <a:rPr lang="en-US" dirty="0"/>
              <a:t>)</a:t>
            </a:r>
          </a:p>
          <a:p>
            <a:pPr>
              <a:buFont typeface="Wingdings" pitchFamily="2" charset="2"/>
              <a:buChar char="§"/>
            </a:pPr>
            <a:r>
              <a:rPr lang="en-US" dirty="0"/>
              <a:t>Large choroidal melanoma</a:t>
            </a:r>
          </a:p>
          <a:p>
            <a:pPr>
              <a:buFont typeface="Wingdings" pitchFamily="2" charset="2"/>
              <a:buChar char="§"/>
            </a:pPr>
            <a:r>
              <a:rPr lang="en-US" dirty="0"/>
              <a:t>Cataract </a:t>
            </a:r>
          </a:p>
          <a:p>
            <a:pPr>
              <a:buFont typeface="Wingdings" pitchFamily="2" charset="2"/>
              <a:buChar char="§"/>
            </a:pPr>
            <a:r>
              <a:rPr lang="en-US" dirty="0"/>
              <a:t>Uveitis may cause the iris to adhere to the trabecular meshwork</a:t>
            </a:r>
          </a:p>
          <a:p>
            <a:pPr>
              <a:buFont typeface="Wingdings" pitchFamily="2" charset="2"/>
              <a:buChar char="§"/>
            </a:pPr>
            <a:endParaRPr lang="en-US" dirty="0"/>
          </a:p>
        </p:txBody>
      </p:sp>
      <p:sp>
        <p:nvSpPr>
          <p:cNvPr id="4" name="Slide Number Placeholder 3"/>
          <p:cNvSpPr>
            <a:spLocks noGrp="1"/>
          </p:cNvSpPr>
          <p:nvPr>
            <p:ph type="sldNum" sz="quarter" idx="12"/>
          </p:nvPr>
        </p:nvSpPr>
        <p:spPr/>
        <p:txBody>
          <a:bodyPr/>
          <a:lstStyle/>
          <a:p>
            <a:fld id="{25734C50-AB8C-4CB3-8176-73C080511BDE}" type="slidenum">
              <a:rPr lang="en-US" smtClean="0"/>
              <a:pPr/>
              <a:t>120</a:t>
            </a:fld>
            <a:endParaRPr lang="en-US" dirty="0"/>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Congenital glaucoma </a:t>
            </a:r>
          </a:p>
        </p:txBody>
      </p:sp>
      <p:sp>
        <p:nvSpPr>
          <p:cNvPr id="3" name="Content Placeholder 2"/>
          <p:cNvSpPr>
            <a:spLocks noGrp="1"/>
          </p:cNvSpPr>
          <p:nvPr>
            <p:ph idx="1"/>
          </p:nvPr>
        </p:nvSpPr>
        <p:spPr>
          <a:xfrm>
            <a:off x="0" y="1447800"/>
            <a:ext cx="8933688" cy="4800600"/>
          </a:xfrm>
        </p:spPr>
        <p:txBody>
          <a:bodyPr/>
          <a:lstStyle/>
          <a:p>
            <a:pPr>
              <a:buFont typeface="Wingdings" pitchFamily="2" charset="2"/>
              <a:buChar char="Ø"/>
            </a:pPr>
            <a:r>
              <a:rPr lang="en-US" dirty="0"/>
              <a:t>Cause remains uncertain</a:t>
            </a:r>
          </a:p>
          <a:p>
            <a:pPr>
              <a:buFont typeface="Wingdings" pitchFamily="2" charset="2"/>
              <a:buChar char="Ø"/>
            </a:pPr>
            <a:r>
              <a:rPr lang="en-US" dirty="0"/>
              <a:t>Iridocorneal angle may be developmentally abnormal and covered with a membrane which increases the outflow resistance</a:t>
            </a:r>
          </a:p>
          <a:p>
            <a:pPr>
              <a:buFont typeface="Wingdings" pitchFamily="2" charset="2"/>
              <a:buChar char="Ø"/>
            </a:pPr>
            <a:r>
              <a:rPr lang="en-US" b="1" dirty="0"/>
              <a:t>Clinical features</a:t>
            </a:r>
          </a:p>
          <a:p>
            <a:pPr>
              <a:buFont typeface="Wingdings" pitchFamily="2" charset="2"/>
              <a:buChar char="Ø"/>
            </a:pPr>
            <a:r>
              <a:rPr lang="en-US" dirty="0" err="1"/>
              <a:t>Lacrimation,photophobia</a:t>
            </a:r>
            <a:r>
              <a:rPr lang="en-US" dirty="0"/>
              <a:t>, </a:t>
            </a:r>
            <a:r>
              <a:rPr lang="en-US" dirty="0" err="1"/>
              <a:t>buphthalmos</a:t>
            </a:r>
            <a:endParaRPr lang="en-US" dirty="0"/>
          </a:p>
        </p:txBody>
      </p:sp>
      <p:sp>
        <p:nvSpPr>
          <p:cNvPr id="4" name="Slide Number Placeholder 3"/>
          <p:cNvSpPr>
            <a:spLocks noGrp="1"/>
          </p:cNvSpPr>
          <p:nvPr>
            <p:ph type="sldNum" sz="quarter" idx="12"/>
          </p:nvPr>
        </p:nvSpPr>
        <p:spPr/>
        <p:txBody>
          <a:bodyPr/>
          <a:lstStyle/>
          <a:p>
            <a:fld id="{25734C50-AB8C-4CB3-8176-73C080511BDE}" type="slidenum">
              <a:rPr lang="en-US" smtClean="0"/>
              <a:pPr/>
              <a:t>121</a:t>
            </a:fld>
            <a:endParaRPr lang="en-US" dirty="0"/>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24465"/>
          </a:xfrm>
          <a:solidFill>
            <a:schemeClr val="accent4">
              <a:lumMod val="60000"/>
              <a:lumOff val="40000"/>
            </a:schemeClr>
          </a:solidFill>
        </p:spPr>
        <p:txBody>
          <a:bodyPr/>
          <a:lstStyle/>
          <a:p>
            <a:r>
              <a:rPr lang="en-US" b="1" dirty="0">
                <a:solidFill>
                  <a:srgbClr val="7030A0"/>
                </a:solidFill>
              </a:rPr>
              <a:t>       CATARACT </a:t>
            </a:r>
          </a:p>
        </p:txBody>
      </p:sp>
      <p:sp>
        <p:nvSpPr>
          <p:cNvPr id="3" name="Content Placeholder 2"/>
          <p:cNvSpPr>
            <a:spLocks noGrp="1"/>
          </p:cNvSpPr>
          <p:nvPr>
            <p:ph sz="half" idx="1"/>
          </p:nvPr>
        </p:nvSpPr>
        <p:spPr>
          <a:xfrm>
            <a:off x="0" y="848571"/>
            <a:ext cx="5093208" cy="6009430"/>
          </a:xfrm>
        </p:spPr>
        <p:txBody>
          <a:bodyPr>
            <a:normAutofit fontScale="92500" lnSpcReduction="20000"/>
          </a:bodyPr>
          <a:lstStyle/>
          <a:p>
            <a:pPr>
              <a:buFont typeface="Wingdings" pitchFamily="2" charset="2"/>
              <a:buChar char="Ø"/>
            </a:pPr>
            <a:r>
              <a:rPr lang="en-US" dirty="0"/>
              <a:t>It’s partial/complete opacification of the lens of the eye</a:t>
            </a:r>
          </a:p>
          <a:p>
            <a:pPr>
              <a:buFont typeface="Wingdings" pitchFamily="2" charset="2"/>
              <a:buChar char="Ø"/>
            </a:pPr>
            <a:r>
              <a:rPr lang="en-US" dirty="0"/>
              <a:t>Clouding of the normally clear lens of eye</a:t>
            </a:r>
          </a:p>
          <a:p>
            <a:pPr>
              <a:buFont typeface="Wingdings" pitchFamily="2" charset="2"/>
              <a:buChar char="Ø"/>
            </a:pPr>
            <a:r>
              <a:rPr lang="en-US" dirty="0"/>
              <a:t>The large majority of cataracts occur in older subjects as a result of cumulative exposure to environmental and other influences such as smoking,UV radiation and elevated blood sugar levels. This is refered to as age related cataract.</a:t>
            </a:r>
          </a:p>
          <a:p>
            <a:pPr>
              <a:buFont typeface="Wingdings" pitchFamily="2" charset="2"/>
              <a:buChar char="Ø"/>
            </a:pPr>
            <a:r>
              <a:rPr lang="en-US" dirty="0"/>
              <a:t>A smaller number are associated with specific ocular or systemic disease</a:t>
            </a:r>
          </a:p>
          <a:p>
            <a:pPr>
              <a:buFont typeface="Wingdings" pitchFamily="2" charset="2"/>
              <a:buChar char="Ø"/>
            </a:pPr>
            <a:r>
              <a:rPr lang="en-US" dirty="0"/>
              <a:t>Some are congenital and may be inherited </a:t>
            </a:r>
          </a:p>
          <a:p>
            <a:pPr>
              <a:buFont typeface="Wingdings" pitchFamily="2" charset="2"/>
              <a:buChar char="Ø"/>
            </a:pPr>
            <a:endParaRPr lang="en-US" dirty="0"/>
          </a:p>
          <a:p>
            <a:pPr>
              <a:buFont typeface="Wingdings" pitchFamily="2" charset="2"/>
              <a:buChar char="Ø"/>
            </a:pPr>
            <a:endParaRPr lang="en-US" dirty="0"/>
          </a:p>
        </p:txBody>
      </p:sp>
      <p:pic>
        <p:nvPicPr>
          <p:cNvPr id="5" name="Picture 3"/>
          <p:cNvPicPr>
            <a:picLocks noGrp="1" noChangeAspect="1" noChangeArrowheads="1"/>
          </p:cNvPicPr>
          <p:nvPr>
            <p:ph sz="half" idx="2"/>
          </p:nvPr>
        </p:nvPicPr>
        <p:blipFill>
          <a:blip r:embed="rId2" cstate="print"/>
          <a:srcRect/>
          <a:stretch>
            <a:fillRect/>
          </a:stretch>
        </p:blipFill>
        <p:spPr>
          <a:xfrm>
            <a:off x="4951475" y="1379835"/>
            <a:ext cx="4192525" cy="5478165"/>
          </a:xfrm>
        </p:spPr>
      </p:pic>
      <p:sp>
        <p:nvSpPr>
          <p:cNvPr id="6" name="Slide Number Placeholder 5"/>
          <p:cNvSpPr>
            <a:spLocks noGrp="1"/>
          </p:cNvSpPr>
          <p:nvPr>
            <p:ph type="sldNum" sz="quarter" idx="12"/>
          </p:nvPr>
        </p:nvSpPr>
        <p:spPr/>
        <p:txBody>
          <a:bodyPr/>
          <a:lstStyle/>
          <a:p>
            <a:fld id="{25734C50-AB8C-4CB3-8176-73C080511BDE}" type="slidenum">
              <a:rPr lang="en-US" smtClean="0"/>
              <a:pPr/>
              <a:t>122</a:t>
            </a:fld>
            <a:endParaRPr lang="en-US" dirty="0"/>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0EF11-3D91-42D7-B15A-EB919C64A8DE}"/>
              </a:ext>
            </a:extLst>
          </p:cNvPr>
          <p:cNvSpPr>
            <a:spLocks noGrp="1"/>
          </p:cNvSpPr>
          <p:nvPr>
            <p:ph type="title"/>
          </p:nvPr>
        </p:nvSpPr>
        <p:spPr/>
        <p:txBody>
          <a:bodyPr/>
          <a:lstStyle/>
          <a:p>
            <a:r>
              <a:rPr lang="en-US" dirty="0"/>
              <a:t>How it forms</a:t>
            </a:r>
            <a:endParaRPr lang="en-SG" dirty="0"/>
          </a:p>
        </p:txBody>
      </p:sp>
      <p:sp>
        <p:nvSpPr>
          <p:cNvPr id="3" name="Content Placeholder 2">
            <a:extLst>
              <a:ext uri="{FF2B5EF4-FFF2-40B4-BE49-F238E27FC236}">
                <a16:creationId xmlns:a16="http://schemas.microsoft.com/office/drawing/2014/main" id="{95E397F6-D9A0-4817-99DD-5E2F0E930419}"/>
              </a:ext>
            </a:extLst>
          </p:cNvPr>
          <p:cNvSpPr>
            <a:spLocks noGrp="1"/>
          </p:cNvSpPr>
          <p:nvPr>
            <p:ph idx="1"/>
          </p:nvPr>
        </p:nvSpPr>
        <p:spPr/>
        <p:txBody>
          <a:bodyPr>
            <a:normAutofit lnSpcReduction="10000"/>
          </a:bodyPr>
          <a:lstStyle/>
          <a:p>
            <a:r>
              <a:rPr lang="en-US" dirty="0"/>
              <a:t>As you age lenses become less flexible ,less transparent and thicker .age and other medical conditions cause proteins and </a:t>
            </a:r>
            <a:r>
              <a:rPr lang="en-US" dirty="0" err="1"/>
              <a:t>fibres</a:t>
            </a:r>
            <a:r>
              <a:rPr lang="en-US" dirty="0"/>
              <a:t> within lenses to break down and clump together clouding the lenses.</a:t>
            </a:r>
          </a:p>
          <a:p>
            <a:r>
              <a:rPr lang="en-US" dirty="0"/>
              <a:t>As cataract continues to grow the clouding becomes denser.it scatters and blocks the lights as it passes through the lens, preventing sharply defined  image from reaching the retina. </a:t>
            </a:r>
            <a:endParaRPr lang="en-SG" dirty="0"/>
          </a:p>
        </p:txBody>
      </p:sp>
      <p:sp>
        <p:nvSpPr>
          <p:cNvPr id="4" name="Slide Number Placeholder 3">
            <a:extLst>
              <a:ext uri="{FF2B5EF4-FFF2-40B4-BE49-F238E27FC236}">
                <a16:creationId xmlns:a16="http://schemas.microsoft.com/office/drawing/2014/main" id="{3F35E1DC-7586-42E6-AB36-294E5287A407}"/>
              </a:ext>
            </a:extLst>
          </p:cNvPr>
          <p:cNvSpPr>
            <a:spLocks noGrp="1"/>
          </p:cNvSpPr>
          <p:nvPr>
            <p:ph type="sldNum" sz="quarter" idx="12"/>
          </p:nvPr>
        </p:nvSpPr>
        <p:spPr/>
        <p:txBody>
          <a:bodyPr/>
          <a:lstStyle/>
          <a:p>
            <a:fld id="{25734C50-AB8C-4CB3-8176-73C080511BDE}" type="slidenum">
              <a:rPr lang="en-US" smtClean="0"/>
              <a:pPr/>
              <a:t>123</a:t>
            </a:fld>
            <a:endParaRPr lang="en-US" dirty="0"/>
          </a:p>
        </p:txBody>
      </p:sp>
    </p:spTree>
    <p:extLst>
      <p:ext uri="{BB962C8B-B14F-4D97-AF65-F5344CB8AC3E}">
        <p14:creationId xmlns:p14="http://schemas.microsoft.com/office/powerpoint/2010/main" val="307538815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risk factors</a:t>
            </a:r>
          </a:p>
        </p:txBody>
      </p:sp>
      <p:sp>
        <p:nvSpPr>
          <p:cNvPr id="3" name="Content Placeholder 2"/>
          <p:cNvSpPr>
            <a:spLocks noGrp="1"/>
          </p:cNvSpPr>
          <p:nvPr>
            <p:ph idx="1"/>
          </p:nvPr>
        </p:nvSpPr>
        <p:spPr>
          <a:xfrm>
            <a:off x="0" y="1447800"/>
            <a:ext cx="8933688" cy="4800600"/>
          </a:xfrm>
        </p:spPr>
        <p:txBody>
          <a:bodyPr/>
          <a:lstStyle/>
          <a:p>
            <a:pPr>
              <a:buNone/>
            </a:pPr>
            <a:r>
              <a:rPr lang="en-US" dirty="0">
                <a:solidFill>
                  <a:schemeClr val="tx2"/>
                </a:solidFill>
              </a:rPr>
              <a:t>Ocular conditions</a:t>
            </a:r>
          </a:p>
          <a:p>
            <a:pPr>
              <a:buFont typeface="Wingdings" pitchFamily="2" charset="2"/>
              <a:buChar char="Ø"/>
            </a:pPr>
            <a:r>
              <a:rPr lang="en-US" dirty="0"/>
              <a:t>Trauma</a:t>
            </a:r>
          </a:p>
          <a:p>
            <a:pPr>
              <a:buFont typeface="Wingdings" pitchFamily="2" charset="2"/>
              <a:buChar char="Ø"/>
            </a:pPr>
            <a:r>
              <a:rPr lang="en-US" dirty="0"/>
              <a:t>Uveitis</a:t>
            </a:r>
          </a:p>
          <a:p>
            <a:pPr>
              <a:buFont typeface="Wingdings" pitchFamily="2" charset="2"/>
              <a:buChar char="Ø"/>
            </a:pPr>
            <a:r>
              <a:rPr lang="en-US" dirty="0"/>
              <a:t>High myopia </a:t>
            </a:r>
          </a:p>
          <a:p>
            <a:pPr>
              <a:buFont typeface="Wingdings" pitchFamily="2" charset="2"/>
              <a:buChar char="Ø"/>
            </a:pPr>
            <a:r>
              <a:rPr lang="en-US" dirty="0"/>
              <a:t>Retinal </a:t>
            </a:r>
            <a:r>
              <a:rPr lang="en-US" dirty="0" err="1"/>
              <a:t>pigmentosa</a:t>
            </a:r>
            <a:endParaRPr lang="en-US" dirty="0"/>
          </a:p>
          <a:p>
            <a:pPr>
              <a:buFont typeface="Wingdings" pitchFamily="2" charset="2"/>
              <a:buChar char="Ø"/>
            </a:pPr>
            <a:r>
              <a:rPr lang="en-US" dirty="0"/>
              <a:t>Retinal </a:t>
            </a:r>
            <a:r>
              <a:rPr lang="en-US" dirty="0" err="1"/>
              <a:t>detatcment</a:t>
            </a:r>
            <a:r>
              <a:rPr lang="en-US" dirty="0"/>
              <a:t> and surgery</a:t>
            </a:r>
          </a:p>
          <a:p>
            <a:pPr>
              <a:buFont typeface="Wingdings" pitchFamily="2" charset="2"/>
              <a:buChar char="Ø"/>
            </a:pPr>
            <a:r>
              <a:rPr lang="en-US" dirty="0"/>
              <a:t>Prolonged use of Steroid eye drops</a:t>
            </a:r>
          </a:p>
          <a:p>
            <a:pPr>
              <a:buFont typeface="Wingdings" pitchFamily="2" charset="2"/>
              <a:buChar char="Ø"/>
            </a:pPr>
            <a:r>
              <a:rPr lang="en-US" dirty="0"/>
              <a:t>Intraocular tumor</a:t>
            </a:r>
          </a:p>
        </p:txBody>
      </p:sp>
      <p:sp>
        <p:nvSpPr>
          <p:cNvPr id="4" name="Slide Number Placeholder 3"/>
          <p:cNvSpPr>
            <a:spLocks noGrp="1"/>
          </p:cNvSpPr>
          <p:nvPr>
            <p:ph type="sldNum" sz="quarter" idx="12"/>
          </p:nvPr>
        </p:nvSpPr>
        <p:spPr/>
        <p:txBody>
          <a:bodyPr/>
          <a:lstStyle/>
          <a:p>
            <a:fld id="{25734C50-AB8C-4CB3-8176-73C080511BDE}" type="slidenum">
              <a:rPr lang="en-US" smtClean="0"/>
              <a:pPr/>
              <a:t>124</a:t>
            </a:fld>
            <a:endParaRPr lang="en-US" dirty="0"/>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Systemic diseases cataract</a:t>
            </a:r>
          </a:p>
        </p:txBody>
      </p:sp>
      <p:sp>
        <p:nvSpPr>
          <p:cNvPr id="3" name="Content Placeholder 2"/>
          <p:cNvSpPr>
            <a:spLocks noGrp="1"/>
          </p:cNvSpPr>
          <p:nvPr>
            <p:ph idx="1"/>
          </p:nvPr>
        </p:nvSpPr>
        <p:spPr>
          <a:xfrm>
            <a:off x="381000" y="1600200"/>
            <a:ext cx="8229600" cy="4525963"/>
          </a:xfrm>
        </p:spPr>
        <p:txBody>
          <a:bodyPr>
            <a:normAutofit fontScale="92500" lnSpcReduction="10000"/>
          </a:bodyPr>
          <a:lstStyle/>
          <a:p>
            <a:pPr>
              <a:buFont typeface="Wingdings" pitchFamily="2" charset="2"/>
              <a:buChar char="Ø"/>
            </a:pPr>
            <a:r>
              <a:rPr lang="en-US" dirty="0"/>
              <a:t>Diabetes</a:t>
            </a:r>
          </a:p>
          <a:p>
            <a:pPr>
              <a:buFont typeface="Wingdings" pitchFamily="2" charset="2"/>
              <a:buChar char="Ø"/>
            </a:pPr>
            <a:r>
              <a:rPr lang="en-US" dirty="0"/>
              <a:t>Renal disorders</a:t>
            </a:r>
          </a:p>
          <a:p>
            <a:pPr>
              <a:buFont typeface="Wingdings" pitchFamily="2" charset="2"/>
              <a:buChar char="Ø"/>
            </a:pPr>
            <a:r>
              <a:rPr lang="en-US" dirty="0"/>
              <a:t>Disorders related to lipid metabolism</a:t>
            </a:r>
          </a:p>
          <a:p>
            <a:pPr>
              <a:buFont typeface="Wingdings" pitchFamily="2" charset="2"/>
              <a:buChar char="Ø"/>
            </a:pPr>
            <a:r>
              <a:rPr lang="en-US" dirty="0" err="1"/>
              <a:t>Hypocalcemia</a:t>
            </a:r>
            <a:endParaRPr lang="en-US" dirty="0"/>
          </a:p>
          <a:p>
            <a:pPr>
              <a:buNone/>
            </a:pPr>
            <a:r>
              <a:rPr lang="en-US" b="1" dirty="0"/>
              <a:t>Toxic factors</a:t>
            </a:r>
          </a:p>
          <a:p>
            <a:pPr>
              <a:buFont typeface="Wingdings" pitchFamily="2" charset="2"/>
              <a:buChar char="Ø"/>
            </a:pPr>
            <a:r>
              <a:rPr lang="en-US" dirty="0"/>
              <a:t>prolonged use of Steroids</a:t>
            </a:r>
          </a:p>
          <a:p>
            <a:pPr>
              <a:buFont typeface="Wingdings" pitchFamily="2" charset="2"/>
              <a:buChar char="Ø"/>
            </a:pPr>
            <a:r>
              <a:rPr lang="en-US" dirty="0"/>
              <a:t>Alcohol and </a:t>
            </a:r>
            <a:r>
              <a:rPr lang="en-US" dirty="0" err="1"/>
              <a:t>cigarrete</a:t>
            </a:r>
            <a:r>
              <a:rPr lang="en-US" dirty="0"/>
              <a:t> smoking</a:t>
            </a:r>
          </a:p>
          <a:p>
            <a:pPr>
              <a:buFont typeface="Wingdings" pitchFamily="2" charset="2"/>
              <a:buChar char="Ø"/>
            </a:pPr>
            <a:r>
              <a:rPr lang="en-US" dirty="0"/>
              <a:t>Alkaline chemical eye burns, poisoning </a:t>
            </a:r>
          </a:p>
          <a:p>
            <a:pPr>
              <a:buFont typeface="Wingdings" pitchFamily="2" charset="2"/>
              <a:buChar char="Ø"/>
            </a:pPr>
            <a:r>
              <a:rPr lang="en-US" dirty="0"/>
              <a:t>Calcium, copper deposits</a:t>
            </a:r>
          </a:p>
          <a:p>
            <a:pPr>
              <a:buFont typeface="Wingdings" pitchFamily="2" charset="2"/>
              <a:buChar char="Ø"/>
            </a:pPr>
            <a:endParaRPr lang="en-US" dirty="0"/>
          </a:p>
          <a:p>
            <a:pPr>
              <a:buFont typeface="Wingdings" pitchFamily="2" charset="2"/>
              <a:buChar char="Ø"/>
            </a:pPr>
            <a:endParaRPr lang="en-US" dirty="0"/>
          </a:p>
        </p:txBody>
      </p:sp>
      <p:sp>
        <p:nvSpPr>
          <p:cNvPr id="4" name="Slide Number Placeholder 3"/>
          <p:cNvSpPr>
            <a:spLocks noGrp="1"/>
          </p:cNvSpPr>
          <p:nvPr>
            <p:ph type="sldNum" sz="quarter" idx="12"/>
          </p:nvPr>
        </p:nvSpPr>
        <p:spPr/>
        <p:txBody>
          <a:bodyPr/>
          <a:lstStyle/>
          <a:p>
            <a:fld id="{25734C50-AB8C-4CB3-8176-73C080511BDE}" type="slidenum">
              <a:rPr lang="en-US" smtClean="0"/>
              <a:pPr/>
              <a:t>125</a:t>
            </a:fld>
            <a:endParaRPr lang="en-US" dirty="0"/>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FR"/>
          </a:p>
        </p:txBody>
      </p:sp>
      <p:sp>
        <p:nvSpPr>
          <p:cNvPr id="3" name="Content Placeholder 2"/>
          <p:cNvSpPr>
            <a:spLocks noGrp="1"/>
          </p:cNvSpPr>
          <p:nvPr>
            <p:ph idx="1"/>
          </p:nvPr>
        </p:nvSpPr>
        <p:spPr/>
        <p:txBody>
          <a:bodyPr>
            <a:normAutofit lnSpcReduction="10000"/>
          </a:bodyPr>
          <a:lstStyle/>
          <a:p>
            <a:pPr>
              <a:buNone/>
            </a:pPr>
            <a:r>
              <a:rPr lang="en-US" b="1" dirty="0"/>
              <a:t>Physical factors</a:t>
            </a:r>
          </a:p>
          <a:p>
            <a:pPr>
              <a:buFont typeface="Wingdings" pitchFamily="2" charset="2"/>
              <a:buChar char="Ø"/>
            </a:pPr>
            <a:r>
              <a:rPr lang="en-US" sz="2800" dirty="0"/>
              <a:t>Excessive exposure to </a:t>
            </a:r>
            <a:r>
              <a:rPr lang="en-US" sz="2800" dirty="0" err="1"/>
              <a:t>ionzing</a:t>
            </a:r>
            <a:r>
              <a:rPr lang="en-US" sz="2800" dirty="0"/>
              <a:t> radiation</a:t>
            </a:r>
          </a:p>
          <a:p>
            <a:pPr>
              <a:buFont typeface="Wingdings" pitchFamily="2" charset="2"/>
              <a:buChar char="Ø"/>
            </a:pPr>
            <a:r>
              <a:rPr lang="en-US" sz="2800" dirty="0"/>
              <a:t>Dehydration associated with chronic diarrhea</a:t>
            </a:r>
          </a:p>
          <a:p>
            <a:pPr>
              <a:buFont typeface="Wingdings" pitchFamily="2" charset="2"/>
              <a:buChar char="Ø"/>
            </a:pPr>
            <a:r>
              <a:rPr lang="en-US" sz="2800" dirty="0"/>
              <a:t> Blunt trauma, perforation of the lens with a sharp object or foreign body, electric shock </a:t>
            </a:r>
          </a:p>
          <a:p>
            <a:pPr>
              <a:buNone/>
            </a:pPr>
            <a:r>
              <a:rPr lang="en-US" sz="2800" b="1" dirty="0" err="1"/>
              <a:t>Cogenital</a:t>
            </a:r>
            <a:r>
              <a:rPr lang="en-US" sz="2800" b="1" dirty="0"/>
              <a:t> </a:t>
            </a:r>
            <a:r>
              <a:rPr lang="en-US" sz="2800" dirty="0"/>
              <a:t>- Congenital rubella</a:t>
            </a:r>
          </a:p>
          <a:p>
            <a:pPr>
              <a:buNone/>
            </a:pPr>
            <a:r>
              <a:rPr lang="en-US" sz="2800" dirty="0"/>
              <a:t>others</a:t>
            </a:r>
          </a:p>
          <a:p>
            <a:pPr>
              <a:buFont typeface="Wingdings" pitchFamily="2" charset="2"/>
              <a:buChar char="Ø"/>
            </a:pPr>
            <a:r>
              <a:rPr lang="en-US" sz="2800" dirty="0"/>
              <a:t>Family history </a:t>
            </a:r>
          </a:p>
          <a:p>
            <a:pPr>
              <a:buFont typeface="Wingdings" pitchFamily="2" charset="2"/>
              <a:buChar char="Ø"/>
            </a:pPr>
            <a:r>
              <a:rPr lang="en-US" sz="2800" dirty="0"/>
              <a:t>Aging</a:t>
            </a:r>
          </a:p>
          <a:p>
            <a:pPr>
              <a:buFont typeface="Wingdings" pitchFamily="2" charset="2"/>
              <a:buChar char="Ø"/>
            </a:pPr>
            <a:r>
              <a:rPr lang="en-US" sz="2800" dirty="0"/>
              <a:t>obesity</a:t>
            </a:r>
          </a:p>
          <a:p>
            <a:endParaRPr lang="fr-FR" dirty="0"/>
          </a:p>
        </p:txBody>
      </p:sp>
      <p:sp>
        <p:nvSpPr>
          <p:cNvPr id="4" name="Slide Number Placeholder 3"/>
          <p:cNvSpPr>
            <a:spLocks noGrp="1"/>
          </p:cNvSpPr>
          <p:nvPr>
            <p:ph type="sldNum" sz="quarter" idx="12"/>
          </p:nvPr>
        </p:nvSpPr>
        <p:spPr/>
        <p:txBody>
          <a:bodyPr/>
          <a:lstStyle/>
          <a:p>
            <a:fld id="{25734C50-AB8C-4CB3-8176-73C080511BDE}" type="slidenum">
              <a:rPr lang="en-US" smtClean="0"/>
              <a:pPr/>
              <a:t>126</a:t>
            </a:fld>
            <a:endParaRPr lang="en-US" dirty="0"/>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Signs and symptoms</a:t>
            </a:r>
          </a:p>
        </p:txBody>
      </p:sp>
      <p:sp>
        <p:nvSpPr>
          <p:cNvPr id="3" name="Content Placeholder 2"/>
          <p:cNvSpPr>
            <a:spLocks noGrp="1"/>
          </p:cNvSpPr>
          <p:nvPr>
            <p:ph idx="1"/>
          </p:nvPr>
        </p:nvSpPr>
        <p:spPr>
          <a:xfrm>
            <a:off x="0" y="1076255"/>
            <a:ext cx="8933688" cy="5172145"/>
          </a:xfrm>
        </p:spPr>
        <p:txBody>
          <a:bodyPr>
            <a:normAutofit fontScale="85000" lnSpcReduction="20000"/>
          </a:bodyPr>
          <a:lstStyle/>
          <a:p>
            <a:pPr>
              <a:buFont typeface="Wingdings" pitchFamily="2" charset="2"/>
              <a:buChar char="Ø"/>
            </a:pPr>
            <a:r>
              <a:rPr lang="en-US" dirty="0"/>
              <a:t>Visual acuity is reduced</a:t>
            </a:r>
          </a:p>
          <a:p>
            <a:pPr>
              <a:buFont typeface="Wingdings" pitchFamily="2" charset="2"/>
              <a:buChar char="Ø"/>
            </a:pPr>
            <a:r>
              <a:rPr lang="en-US" dirty="0" err="1"/>
              <a:t>Clouded,blurred</a:t>
            </a:r>
            <a:r>
              <a:rPr lang="en-US" dirty="0"/>
              <a:t> or dim vision</a:t>
            </a:r>
          </a:p>
          <a:p>
            <a:pPr>
              <a:buFont typeface="Wingdings" pitchFamily="2" charset="2"/>
              <a:buChar char="Ø"/>
            </a:pPr>
            <a:r>
              <a:rPr lang="en-US" dirty="0"/>
              <a:t>Fading or yellowing colors</a:t>
            </a:r>
          </a:p>
          <a:p>
            <a:pPr>
              <a:buFont typeface="Wingdings" pitchFamily="2" charset="2"/>
              <a:buChar char="Ø"/>
            </a:pPr>
            <a:r>
              <a:rPr lang="en-US" dirty="0"/>
              <a:t>Need for brighter light when reading</a:t>
            </a:r>
          </a:p>
          <a:p>
            <a:pPr>
              <a:buFont typeface="Wingdings" pitchFamily="2" charset="2"/>
              <a:buChar char="Ø"/>
            </a:pPr>
            <a:r>
              <a:rPr lang="en-US" dirty="0"/>
              <a:t>Seeing halos around the light</a:t>
            </a:r>
          </a:p>
          <a:p>
            <a:pPr>
              <a:buFont typeface="Wingdings" pitchFamily="2" charset="2"/>
              <a:buChar char="Ø"/>
            </a:pPr>
            <a:r>
              <a:rPr lang="en-US" dirty="0"/>
              <a:t>A cataract appears black against the red reflex when the eye is examined with a direct ophthalmoscope</a:t>
            </a:r>
          </a:p>
          <a:p>
            <a:pPr>
              <a:buFont typeface="Wingdings" pitchFamily="2" charset="2"/>
              <a:buChar char="Ø"/>
            </a:pPr>
            <a:r>
              <a:rPr lang="en-US" dirty="0"/>
              <a:t>Double vision in a single eye</a:t>
            </a:r>
          </a:p>
          <a:p>
            <a:pPr>
              <a:buFont typeface="Wingdings" pitchFamily="2" charset="2"/>
              <a:buChar char="Ø"/>
            </a:pPr>
            <a:r>
              <a:rPr lang="en-US" dirty="0"/>
              <a:t>Painless loss of vision</a:t>
            </a:r>
          </a:p>
          <a:p>
            <a:pPr>
              <a:buFont typeface="Wingdings" pitchFamily="2" charset="2"/>
              <a:buChar char="Ø"/>
            </a:pPr>
            <a:r>
              <a:rPr lang="en-US" dirty="0" err="1"/>
              <a:t>Glaire</a:t>
            </a:r>
            <a:r>
              <a:rPr lang="en-US" dirty="0"/>
              <a:t> and </a:t>
            </a:r>
            <a:r>
              <a:rPr lang="en-US" dirty="0" err="1"/>
              <a:t>sentivity</a:t>
            </a:r>
            <a:r>
              <a:rPr lang="en-US" dirty="0"/>
              <a:t> to light.</a:t>
            </a:r>
          </a:p>
          <a:p>
            <a:pPr>
              <a:buFont typeface="Wingdings" pitchFamily="2" charset="2"/>
              <a:buChar char="Ø"/>
            </a:pPr>
            <a:r>
              <a:rPr lang="en-US" dirty="0"/>
              <a:t>Frequent changes in eye glasses</a:t>
            </a:r>
          </a:p>
          <a:p>
            <a:pPr>
              <a:buFont typeface="Wingdings" pitchFamily="2" charset="2"/>
              <a:buChar char="Ø"/>
            </a:pPr>
            <a:r>
              <a:rPr lang="en-US" dirty="0"/>
              <a:t>In infants, cataract causes a failure of normal visual development</a:t>
            </a:r>
          </a:p>
        </p:txBody>
      </p:sp>
      <p:sp>
        <p:nvSpPr>
          <p:cNvPr id="4" name="Slide Number Placeholder 3"/>
          <p:cNvSpPr>
            <a:spLocks noGrp="1"/>
          </p:cNvSpPr>
          <p:nvPr>
            <p:ph type="sldNum" sz="quarter" idx="12"/>
          </p:nvPr>
        </p:nvSpPr>
        <p:spPr/>
        <p:txBody>
          <a:bodyPr/>
          <a:lstStyle/>
          <a:p>
            <a:fld id="{25734C50-AB8C-4CB3-8176-73C080511BDE}" type="slidenum">
              <a:rPr lang="en-US" smtClean="0"/>
              <a:pPr/>
              <a:t>127</a:t>
            </a:fld>
            <a:endParaRPr lang="en-US" dirty="0"/>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 </a:t>
            </a:r>
          </a:p>
        </p:txBody>
      </p:sp>
      <p:sp>
        <p:nvSpPr>
          <p:cNvPr id="3" name="Content Placeholder 2"/>
          <p:cNvSpPr>
            <a:spLocks noGrp="1"/>
          </p:cNvSpPr>
          <p:nvPr>
            <p:ph idx="1"/>
          </p:nvPr>
        </p:nvSpPr>
        <p:spPr>
          <a:xfrm>
            <a:off x="457200" y="1524000"/>
            <a:ext cx="8229600" cy="4602163"/>
          </a:xfrm>
        </p:spPr>
        <p:txBody>
          <a:bodyPr>
            <a:normAutofit fontScale="92500"/>
          </a:bodyPr>
          <a:lstStyle/>
          <a:p>
            <a:pPr>
              <a:buNone/>
            </a:pPr>
            <a:r>
              <a:rPr lang="en-US" dirty="0">
                <a:solidFill>
                  <a:srgbClr val="FF0000"/>
                </a:solidFill>
              </a:rPr>
              <a:t>Cataract surgery</a:t>
            </a:r>
          </a:p>
          <a:p>
            <a:pPr>
              <a:buFont typeface="Wingdings" pitchFamily="2" charset="2"/>
              <a:buChar char="Ø"/>
            </a:pPr>
            <a:r>
              <a:rPr lang="en-US" dirty="0"/>
              <a:t>Involves gaining access to the lens substance via a hole made in the anterior part of the lens capsule, removal of most of the lens fibers and epithelial cells and insertion of a plastic lens implant of appropriate optical power</a:t>
            </a:r>
          </a:p>
          <a:p>
            <a:pPr>
              <a:buFont typeface="Wingdings" pitchFamily="2" charset="2"/>
              <a:buChar char="Ø"/>
            </a:pPr>
            <a:r>
              <a:rPr lang="en-US" dirty="0"/>
              <a:t>The implant is held in place within the ‘capsular bag’ and the thin, transparent posterior capsule offers no obstruction to light entering the eye </a:t>
            </a:r>
          </a:p>
          <a:p>
            <a:pPr>
              <a:buFont typeface="Wingdings" pitchFamily="2" charset="2"/>
              <a:buChar char="Ø"/>
            </a:pPr>
            <a:endParaRPr lang="en-US" dirty="0"/>
          </a:p>
          <a:p>
            <a:pPr>
              <a:buNone/>
            </a:pPr>
            <a:endParaRPr lang="en-US" dirty="0">
              <a:solidFill>
                <a:srgbClr val="FF0000"/>
              </a:solidFill>
            </a:endParaRPr>
          </a:p>
        </p:txBody>
      </p:sp>
      <p:sp>
        <p:nvSpPr>
          <p:cNvPr id="4" name="Slide Number Placeholder 3"/>
          <p:cNvSpPr>
            <a:spLocks noGrp="1"/>
          </p:cNvSpPr>
          <p:nvPr>
            <p:ph type="sldNum" sz="quarter" idx="12"/>
          </p:nvPr>
        </p:nvSpPr>
        <p:spPr/>
        <p:txBody>
          <a:bodyPr/>
          <a:lstStyle/>
          <a:p>
            <a:fld id="{25734C50-AB8C-4CB3-8176-73C080511BDE}" type="slidenum">
              <a:rPr lang="en-US" smtClean="0"/>
              <a:pPr/>
              <a:t>128</a:t>
            </a:fld>
            <a:endParaRPr lang="en-US" dirty="0"/>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991600" cy="6096000"/>
          </a:xfrm>
        </p:spPr>
        <p:txBody>
          <a:bodyPr/>
          <a:lstStyle/>
          <a:p>
            <a:pPr>
              <a:buFont typeface="Wingdings" pitchFamily="2" charset="2"/>
              <a:buChar char="Ø"/>
            </a:pPr>
            <a:r>
              <a:rPr lang="en-US" dirty="0"/>
              <a:t>Surgery is performed under local anesthesia</a:t>
            </a:r>
          </a:p>
          <a:p>
            <a:pPr>
              <a:buNone/>
            </a:pPr>
            <a:r>
              <a:rPr lang="en-US" dirty="0"/>
              <a:t>	Local anesthesia is infiltrated around the globe and the lids or given topically. If social circumstances allow, the patient can attend as a day case.</a:t>
            </a:r>
          </a:p>
        </p:txBody>
      </p:sp>
      <p:sp>
        <p:nvSpPr>
          <p:cNvPr id="4" name="Slide Number Placeholder 3"/>
          <p:cNvSpPr>
            <a:spLocks noGrp="1"/>
          </p:cNvSpPr>
          <p:nvPr>
            <p:ph type="sldNum" sz="quarter" idx="12"/>
          </p:nvPr>
        </p:nvSpPr>
        <p:spPr/>
        <p:txBody>
          <a:bodyPr/>
          <a:lstStyle/>
          <a:p>
            <a:fld id="{25734C50-AB8C-4CB3-8176-73C080511BDE}" type="slidenum">
              <a:rPr lang="en-US" smtClean="0"/>
              <a:pPr/>
              <a:t>129</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76200"/>
            <a:ext cx="7498080" cy="1143000"/>
          </a:xfrm>
        </p:spPr>
        <p:txBody>
          <a:bodyPr/>
          <a:lstStyle/>
          <a:p>
            <a:r>
              <a:rPr lang="en-US" b="1" dirty="0">
                <a:solidFill>
                  <a:srgbClr val="CC00CC"/>
                </a:solidFill>
              </a:rPr>
              <a:t>Observations to be made</a:t>
            </a:r>
          </a:p>
        </p:txBody>
      </p:sp>
      <p:sp>
        <p:nvSpPr>
          <p:cNvPr id="3" name="Content Placeholder 2"/>
          <p:cNvSpPr>
            <a:spLocks noGrp="1"/>
          </p:cNvSpPr>
          <p:nvPr>
            <p:ph idx="1"/>
          </p:nvPr>
        </p:nvSpPr>
        <p:spPr>
          <a:xfrm>
            <a:off x="0" y="1152150"/>
            <a:ext cx="9144000" cy="5705850"/>
          </a:xfrm>
        </p:spPr>
        <p:txBody>
          <a:bodyPr>
            <a:normAutofit/>
          </a:bodyPr>
          <a:lstStyle/>
          <a:p>
            <a:pPr>
              <a:buFont typeface="Wingdings" pitchFamily="2" charset="2"/>
              <a:buChar char="Ø"/>
            </a:pPr>
            <a:r>
              <a:rPr lang="en-US" dirty="0"/>
              <a:t>Discharge and type</a:t>
            </a:r>
          </a:p>
          <a:p>
            <a:pPr>
              <a:buFont typeface="Wingdings" pitchFamily="2" charset="2"/>
              <a:buChar char="Ø"/>
            </a:pPr>
            <a:r>
              <a:rPr lang="en-US" dirty="0"/>
              <a:t>Eye lashes-crusted </a:t>
            </a:r>
          </a:p>
          <a:p>
            <a:pPr>
              <a:buFont typeface="Wingdings" pitchFamily="2" charset="2"/>
              <a:buChar char="Ø"/>
            </a:pPr>
            <a:r>
              <a:rPr lang="en-US" dirty="0"/>
              <a:t>Eye lids-swollen and tender</a:t>
            </a:r>
          </a:p>
          <a:p>
            <a:pPr>
              <a:buFont typeface="Wingdings" pitchFamily="2" charset="2"/>
              <a:buChar char="Ø"/>
            </a:pPr>
            <a:r>
              <a:rPr lang="en-US" dirty="0"/>
              <a:t>Conjunctiva- white/pale, inflamed, yellow.. </a:t>
            </a:r>
          </a:p>
          <a:p>
            <a:pPr>
              <a:buFont typeface="Wingdings" pitchFamily="2" charset="2"/>
              <a:buChar char="Ø"/>
            </a:pPr>
            <a:r>
              <a:rPr lang="en-US" dirty="0"/>
              <a:t>Cornea-normally transparent. May be hazy or opaque</a:t>
            </a:r>
          </a:p>
          <a:p>
            <a:pPr>
              <a:buFont typeface="Wingdings" pitchFamily="2" charset="2"/>
              <a:buChar char="Ø"/>
            </a:pPr>
            <a:r>
              <a:rPr lang="en-US" dirty="0"/>
              <a:t>Pupil-take note of shape and size</a:t>
            </a:r>
          </a:p>
          <a:p>
            <a:pPr>
              <a:buFont typeface="Wingdings" pitchFamily="2" charset="2"/>
              <a:buChar char="Ø"/>
            </a:pPr>
            <a:r>
              <a:rPr lang="en-US" dirty="0"/>
              <a:t>photophobia</a:t>
            </a:r>
          </a:p>
        </p:txBody>
      </p:sp>
      <p:sp>
        <p:nvSpPr>
          <p:cNvPr id="4" name="Slide Number Placeholder 3"/>
          <p:cNvSpPr>
            <a:spLocks noGrp="1"/>
          </p:cNvSpPr>
          <p:nvPr>
            <p:ph type="sldNum" sz="quarter" idx="12"/>
          </p:nvPr>
        </p:nvSpPr>
        <p:spPr/>
        <p:txBody>
          <a:bodyPr/>
          <a:lstStyle/>
          <a:p>
            <a:fld id="{25734C50-AB8C-4CB3-8176-73C080511BDE}" type="slidenum">
              <a:rPr lang="en-US" smtClean="0"/>
              <a:pPr/>
              <a:t>13</a:t>
            </a:fld>
            <a:endParaRPr lang="en-US" dirty="0"/>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Complications of cataract surgery</a:t>
            </a:r>
          </a:p>
        </p:txBody>
      </p:sp>
      <p:sp>
        <p:nvSpPr>
          <p:cNvPr id="3" name="Content Placeholder 2"/>
          <p:cNvSpPr>
            <a:spLocks noGrp="1"/>
          </p:cNvSpPr>
          <p:nvPr>
            <p:ph idx="1"/>
          </p:nvPr>
        </p:nvSpPr>
        <p:spPr>
          <a:xfrm>
            <a:off x="0" y="1759310"/>
            <a:ext cx="8991600" cy="4336690"/>
          </a:xfrm>
        </p:spPr>
        <p:txBody>
          <a:bodyPr>
            <a:normAutofit/>
          </a:bodyPr>
          <a:lstStyle/>
          <a:p>
            <a:pPr>
              <a:buNone/>
            </a:pPr>
            <a:r>
              <a:rPr lang="en-US" b="1" dirty="0" err="1"/>
              <a:t>intraoperative</a:t>
            </a:r>
            <a:endParaRPr lang="en-US" b="1" dirty="0"/>
          </a:p>
          <a:p>
            <a:pPr>
              <a:buFont typeface="Wingdings" pitchFamily="2" charset="2"/>
              <a:buChar char="Ø"/>
            </a:pPr>
            <a:r>
              <a:rPr lang="en-US" dirty="0"/>
              <a:t>Retro bulbar </a:t>
            </a:r>
            <a:r>
              <a:rPr lang="en-US" dirty="0" err="1"/>
              <a:t>haemorhage</a:t>
            </a:r>
            <a:r>
              <a:rPr lang="en-US" dirty="0"/>
              <a:t>, subconjuctivital </a:t>
            </a:r>
            <a:r>
              <a:rPr lang="en-US" dirty="0" err="1"/>
              <a:t>haemorrhage</a:t>
            </a:r>
            <a:r>
              <a:rPr lang="en-US" dirty="0"/>
              <a:t>.</a:t>
            </a:r>
          </a:p>
          <a:p>
            <a:pPr>
              <a:buFont typeface="Wingdings" pitchFamily="2" charset="2"/>
              <a:buChar char="Ø"/>
            </a:pPr>
            <a:r>
              <a:rPr lang="en-US" dirty="0"/>
              <a:t>Vitreous loss: If the posterior capsule is damaged during the operation, the vitreous gel may come forward into the anterior chamber where it represents a risk for glaucoma or may cause retinal traction. </a:t>
            </a:r>
          </a:p>
          <a:p>
            <a:pPr>
              <a:buNone/>
            </a:pPr>
            <a:endParaRPr lang="en-US" dirty="0"/>
          </a:p>
        </p:txBody>
      </p:sp>
      <p:sp>
        <p:nvSpPr>
          <p:cNvPr id="4" name="Slide Number Placeholder 3"/>
          <p:cNvSpPr>
            <a:spLocks noGrp="1"/>
          </p:cNvSpPr>
          <p:nvPr>
            <p:ph type="sldNum" sz="quarter" idx="12"/>
          </p:nvPr>
        </p:nvSpPr>
        <p:spPr/>
        <p:txBody>
          <a:bodyPr/>
          <a:lstStyle/>
          <a:p>
            <a:fld id="{25734C50-AB8C-4CB3-8176-73C080511BDE}" type="slidenum">
              <a:rPr lang="en-US" smtClean="0"/>
              <a:pPr/>
              <a:t>130</a:t>
            </a:fld>
            <a:endParaRPr lang="en-US" dirty="0"/>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991600" cy="6096000"/>
          </a:xfrm>
        </p:spPr>
        <p:txBody>
          <a:bodyPr/>
          <a:lstStyle/>
          <a:p>
            <a:pPr>
              <a:buNone/>
            </a:pPr>
            <a:r>
              <a:rPr lang="en-US" dirty="0"/>
              <a:t>Early postoperative</a:t>
            </a:r>
          </a:p>
          <a:p>
            <a:pPr>
              <a:buFont typeface="Wingdings" pitchFamily="2" charset="2"/>
              <a:buChar char="Ø"/>
            </a:pPr>
            <a:r>
              <a:rPr lang="en-US" dirty="0"/>
              <a:t>Iris prolapse: The iris may protrude through the surgical incision in the immediate postoperative period. It appears as a dark area at the incision site. The pupil is distorted. This requires prompt surgical repair</a:t>
            </a:r>
          </a:p>
          <a:p>
            <a:pPr>
              <a:buFont typeface="Wingdings" pitchFamily="2" charset="2"/>
              <a:buChar char="Ø"/>
            </a:pPr>
            <a:r>
              <a:rPr lang="en-US" dirty="0"/>
              <a:t>Endophthalmitis:Presents with a painful red eye, reduced visual acuity and collection of white cells in the anterior chamber(</a:t>
            </a:r>
            <a:r>
              <a:rPr lang="en-US" dirty="0" err="1"/>
              <a:t>hypopyon</a:t>
            </a:r>
            <a:r>
              <a:rPr lang="en-US" dirty="0"/>
              <a:t>) </a:t>
            </a:r>
          </a:p>
          <a:p>
            <a:pPr>
              <a:buFont typeface="Wingdings" pitchFamily="2" charset="2"/>
              <a:buChar char="Ø"/>
            </a:pPr>
            <a:endParaRPr lang="en-US" dirty="0"/>
          </a:p>
        </p:txBody>
      </p:sp>
      <p:sp>
        <p:nvSpPr>
          <p:cNvPr id="4" name="Slide Number Placeholder 3"/>
          <p:cNvSpPr>
            <a:spLocks noGrp="1"/>
          </p:cNvSpPr>
          <p:nvPr>
            <p:ph type="sldNum" sz="quarter" idx="12"/>
          </p:nvPr>
        </p:nvSpPr>
        <p:spPr/>
        <p:txBody>
          <a:bodyPr/>
          <a:lstStyle/>
          <a:p>
            <a:fld id="{25734C50-AB8C-4CB3-8176-73C080511BDE}" type="slidenum">
              <a:rPr lang="en-US" smtClean="0"/>
              <a:pPr/>
              <a:t>131</a:t>
            </a:fld>
            <a:endParaRPr lang="en-US" dirty="0"/>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44990"/>
            <a:ext cx="8933688" cy="5703410"/>
          </a:xfrm>
        </p:spPr>
        <p:txBody>
          <a:bodyPr>
            <a:normAutofit fontScale="92500" lnSpcReduction="10000"/>
          </a:bodyPr>
          <a:lstStyle/>
          <a:p>
            <a:pPr>
              <a:buNone/>
            </a:pPr>
            <a:r>
              <a:rPr lang="en-US" b="1" dirty="0"/>
              <a:t>Late complications</a:t>
            </a:r>
          </a:p>
          <a:p>
            <a:pPr>
              <a:buFont typeface="Wingdings" pitchFamily="2" charset="2"/>
              <a:buChar char="Ø"/>
            </a:pPr>
            <a:r>
              <a:rPr lang="en-US" dirty="0" err="1"/>
              <a:t>Cystoid</a:t>
            </a:r>
            <a:r>
              <a:rPr lang="en-US" dirty="0"/>
              <a:t> macular edema</a:t>
            </a:r>
          </a:p>
          <a:p>
            <a:pPr>
              <a:buFont typeface="Wingdings" pitchFamily="2" charset="2"/>
              <a:buChar char="Ø"/>
            </a:pPr>
            <a:r>
              <a:rPr lang="en-US" dirty="0"/>
              <a:t>Retinal detachment</a:t>
            </a:r>
          </a:p>
          <a:p>
            <a:pPr>
              <a:buFont typeface="Wingdings" pitchFamily="2" charset="2"/>
              <a:buChar char="Ø"/>
            </a:pPr>
            <a:r>
              <a:rPr lang="en-US" dirty="0"/>
              <a:t>Opacification of posterior capsule</a:t>
            </a:r>
          </a:p>
          <a:p>
            <a:pPr>
              <a:buFont typeface="Wingdings" pitchFamily="2" charset="2"/>
              <a:buChar char="Ø"/>
            </a:pPr>
            <a:r>
              <a:rPr lang="en-US" dirty="0"/>
              <a:t>If the fine nylon sutures are not removed after surgery they may break in the following months or years causing irritation and infection. </a:t>
            </a:r>
          </a:p>
          <a:p>
            <a:pPr>
              <a:buNone/>
            </a:pPr>
            <a:r>
              <a:rPr lang="en-US" b="1" dirty="0"/>
              <a:t>Late complications related to intraocular lens implantation</a:t>
            </a:r>
          </a:p>
          <a:p>
            <a:pPr>
              <a:buFont typeface="Wingdings" pitchFamily="2" charset="2"/>
              <a:buChar char="Ø"/>
            </a:pPr>
            <a:r>
              <a:rPr lang="en-US" dirty="0" err="1"/>
              <a:t>Malposition</a:t>
            </a:r>
            <a:r>
              <a:rPr lang="en-US" dirty="0"/>
              <a:t> of the IOL, </a:t>
            </a:r>
            <a:r>
              <a:rPr lang="en-US" dirty="0" err="1"/>
              <a:t>uveitis</a:t>
            </a:r>
            <a:r>
              <a:rPr lang="en-US" b="1" dirty="0"/>
              <a:t>, </a:t>
            </a:r>
            <a:r>
              <a:rPr lang="en-US" dirty="0" err="1"/>
              <a:t>Opaciﬁcation</a:t>
            </a:r>
            <a:r>
              <a:rPr lang="en-US" dirty="0"/>
              <a:t> of the posterior capsule </a:t>
            </a:r>
          </a:p>
          <a:p>
            <a:pPr>
              <a:buFont typeface="Wingdings" pitchFamily="2" charset="2"/>
              <a:buChar char="Ø"/>
            </a:pPr>
            <a:r>
              <a:rPr lang="en-US" dirty="0">
                <a:solidFill>
                  <a:srgbClr val="FF0000"/>
                </a:solidFill>
              </a:rPr>
              <a:t>Read on </a:t>
            </a:r>
            <a:r>
              <a:rPr lang="en-US" dirty="0" err="1">
                <a:solidFill>
                  <a:srgbClr val="FF0000"/>
                </a:solidFill>
              </a:rPr>
              <a:t>preop</a:t>
            </a:r>
            <a:r>
              <a:rPr lang="en-US" dirty="0">
                <a:solidFill>
                  <a:srgbClr val="FF0000"/>
                </a:solidFill>
              </a:rPr>
              <a:t> and post op care</a:t>
            </a:r>
          </a:p>
        </p:txBody>
      </p:sp>
      <p:sp>
        <p:nvSpPr>
          <p:cNvPr id="4" name="Slide Number Placeholder 3"/>
          <p:cNvSpPr>
            <a:spLocks noGrp="1"/>
          </p:cNvSpPr>
          <p:nvPr>
            <p:ph type="sldNum" sz="quarter" idx="12"/>
          </p:nvPr>
        </p:nvSpPr>
        <p:spPr/>
        <p:txBody>
          <a:bodyPr/>
          <a:lstStyle/>
          <a:p>
            <a:fld id="{25734C50-AB8C-4CB3-8176-73C080511BDE}" type="slidenum">
              <a:rPr lang="en-US" smtClean="0"/>
              <a:pPr/>
              <a:t>132</a:t>
            </a:fld>
            <a:endParaRPr lang="en-US" dirty="0"/>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204DB-515A-4154-AE47-CD0C7578912D}"/>
              </a:ext>
            </a:extLst>
          </p:cNvPr>
          <p:cNvSpPr>
            <a:spLocks noGrp="1"/>
          </p:cNvSpPr>
          <p:nvPr>
            <p:ph type="title"/>
          </p:nvPr>
        </p:nvSpPr>
        <p:spPr/>
        <p:txBody>
          <a:bodyPr/>
          <a:lstStyle/>
          <a:p>
            <a:r>
              <a:rPr lang="en-US" dirty="0"/>
              <a:t>RETINITIS(retina pigmentosa)</a:t>
            </a:r>
            <a:endParaRPr lang="en-SG" dirty="0"/>
          </a:p>
        </p:txBody>
      </p:sp>
      <p:sp>
        <p:nvSpPr>
          <p:cNvPr id="3" name="Content Placeholder 2">
            <a:extLst>
              <a:ext uri="{FF2B5EF4-FFF2-40B4-BE49-F238E27FC236}">
                <a16:creationId xmlns:a16="http://schemas.microsoft.com/office/drawing/2014/main" id="{84C0384B-7AB3-4E33-BCB1-53E38BB5D387}"/>
              </a:ext>
            </a:extLst>
          </p:cNvPr>
          <p:cNvSpPr>
            <a:spLocks noGrp="1"/>
          </p:cNvSpPr>
          <p:nvPr>
            <p:ph idx="1"/>
          </p:nvPr>
        </p:nvSpPr>
        <p:spPr/>
        <p:txBody>
          <a:bodyPr>
            <a:normAutofit lnSpcReduction="10000"/>
          </a:bodyPr>
          <a:lstStyle/>
          <a:p>
            <a:r>
              <a:rPr lang="en-US" dirty="0"/>
              <a:t>It is a genetic disorder that leads to  inflammation of the </a:t>
            </a:r>
            <a:r>
              <a:rPr lang="en-US" dirty="0" err="1"/>
              <a:t>retina,which</a:t>
            </a:r>
            <a:r>
              <a:rPr lang="en-US" dirty="0"/>
              <a:t> can permanently damage the retina and lead to blindness.</a:t>
            </a:r>
          </a:p>
          <a:p>
            <a:r>
              <a:rPr lang="en-US" dirty="0"/>
              <a:t>It is the leading cause of blindness in patient age range 20-60yrs</a:t>
            </a:r>
          </a:p>
          <a:p>
            <a:pPr marL="82296" indent="0">
              <a:buNone/>
            </a:pPr>
            <a:r>
              <a:rPr lang="en-US" dirty="0"/>
              <a:t>		CAUSES</a:t>
            </a:r>
          </a:p>
          <a:p>
            <a:pPr>
              <a:buFont typeface="Wingdings" panose="05000000000000000000" pitchFamily="2" charset="2"/>
              <a:buChar char="Ø"/>
            </a:pPr>
            <a:r>
              <a:rPr lang="en-US" dirty="0"/>
              <a:t>Infectious </a:t>
            </a:r>
            <a:r>
              <a:rPr lang="en-US" dirty="0" err="1"/>
              <a:t>agentsi.e</a:t>
            </a:r>
            <a:r>
              <a:rPr lang="en-US" dirty="0"/>
              <a:t> </a:t>
            </a:r>
            <a:r>
              <a:rPr lang="en-US" dirty="0" err="1"/>
              <a:t>toxoplasmosis,cytomegalovirus</a:t>
            </a:r>
            <a:r>
              <a:rPr lang="en-US" dirty="0"/>
              <a:t> and candida</a:t>
            </a:r>
          </a:p>
          <a:p>
            <a:endParaRPr lang="en-SG" dirty="0"/>
          </a:p>
        </p:txBody>
      </p:sp>
      <p:sp>
        <p:nvSpPr>
          <p:cNvPr id="4" name="Slide Number Placeholder 3">
            <a:extLst>
              <a:ext uri="{FF2B5EF4-FFF2-40B4-BE49-F238E27FC236}">
                <a16:creationId xmlns:a16="http://schemas.microsoft.com/office/drawing/2014/main" id="{6314351A-3F9C-4D61-8651-99CD5170A440}"/>
              </a:ext>
            </a:extLst>
          </p:cNvPr>
          <p:cNvSpPr>
            <a:spLocks noGrp="1"/>
          </p:cNvSpPr>
          <p:nvPr>
            <p:ph type="sldNum" sz="quarter" idx="12"/>
          </p:nvPr>
        </p:nvSpPr>
        <p:spPr/>
        <p:txBody>
          <a:bodyPr/>
          <a:lstStyle/>
          <a:p>
            <a:fld id="{25734C50-AB8C-4CB3-8176-73C080511BDE}" type="slidenum">
              <a:rPr lang="en-US" smtClean="0"/>
              <a:pPr/>
              <a:t>133</a:t>
            </a:fld>
            <a:endParaRPr lang="en-US" dirty="0"/>
          </a:p>
        </p:txBody>
      </p:sp>
    </p:spTree>
    <p:extLst>
      <p:ext uri="{BB962C8B-B14F-4D97-AF65-F5344CB8AC3E}">
        <p14:creationId xmlns:p14="http://schemas.microsoft.com/office/powerpoint/2010/main" val="367772568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B2813-9D62-43E9-BC1F-B9AF454BF4C5}"/>
              </a:ext>
            </a:extLst>
          </p:cNvPr>
          <p:cNvSpPr>
            <a:spLocks noGrp="1"/>
          </p:cNvSpPr>
          <p:nvPr>
            <p:ph type="title"/>
          </p:nvPr>
        </p:nvSpPr>
        <p:spPr/>
        <p:txBody>
          <a:bodyPr/>
          <a:lstStyle/>
          <a:p>
            <a:r>
              <a:rPr lang="en-US" dirty="0"/>
              <a:t>Signs and symptoms</a:t>
            </a:r>
            <a:endParaRPr lang="en-SG" dirty="0"/>
          </a:p>
        </p:txBody>
      </p:sp>
      <p:sp>
        <p:nvSpPr>
          <p:cNvPr id="3" name="Content Placeholder 2">
            <a:extLst>
              <a:ext uri="{FF2B5EF4-FFF2-40B4-BE49-F238E27FC236}">
                <a16:creationId xmlns:a16="http://schemas.microsoft.com/office/drawing/2014/main" id="{07FD0747-6CB3-4012-8D7B-677AF044705B}"/>
              </a:ext>
            </a:extLst>
          </p:cNvPr>
          <p:cNvSpPr>
            <a:spLocks noGrp="1"/>
          </p:cNvSpPr>
          <p:nvPr>
            <p:ph idx="1"/>
          </p:nvPr>
        </p:nvSpPr>
        <p:spPr/>
        <p:txBody>
          <a:bodyPr/>
          <a:lstStyle/>
          <a:p>
            <a:r>
              <a:rPr lang="en-US" dirty="0"/>
              <a:t>Trouble seeing at night</a:t>
            </a:r>
          </a:p>
          <a:p>
            <a:r>
              <a:rPr lang="en-US" dirty="0"/>
              <a:t>Decreased peripheral vision</a:t>
            </a:r>
          </a:p>
          <a:p>
            <a:r>
              <a:rPr lang="en-US" dirty="0"/>
              <a:t>Tunnel vision</a:t>
            </a:r>
          </a:p>
          <a:p>
            <a:r>
              <a:rPr lang="en-US" dirty="0"/>
              <a:t>Photophobia</a:t>
            </a:r>
          </a:p>
          <a:p>
            <a:r>
              <a:rPr lang="en-US" dirty="0"/>
              <a:t>Blurring vision</a:t>
            </a:r>
          </a:p>
          <a:p>
            <a:r>
              <a:rPr lang="en-US" dirty="0"/>
              <a:t>Problem with color vision</a:t>
            </a:r>
            <a:endParaRPr lang="en-SG" dirty="0"/>
          </a:p>
        </p:txBody>
      </p:sp>
      <p:sp>
        <p:nvSpPr>
          <p:cNvPr id="4" name="Slide Number Placeholder 3">
            <a:extLst>
              <a:ext uri="{FF2B5EF4-FFF2-40B4-BE49-F238E27FC236}">
                <a16:creationId xmlns:a16="http://schemas.microsoft.com/office/drawing/2014/main" id="{EA0F1CDF-99EC-4205-B64D-0EEF938F12EF}"/>
              </a:ext>
            </a:extLst>
          </p:cNvPr>
          <p:cNvSpPr>
            <a:spLocks noGrp="1"/>
          </p:cNvSpPr>
          <p:nvPr>
            <p:ph type="sldNum" sz="quarter" idx="12"/>
          </p:nvPr>
        </p:nvSpPr>
        <p:spPr/>
        <p:txBody>
          <a:bodyPr/>
          <a:lstStyle/>
          <a:p>
            <a:fld id="{25734C50-AB8C-4CB3-8176-73C080511BDE}" type="slidenum">
              <a:rPr lang="en-US" smtClean="0"/>
              <a:pPr/>
              <a:t>134</a:t>
            </a:fld>
            <a:endParaRPr lang="en-US" dirty="0"/>
          </a:p>
        </p:txBody>
      </p:sp>
    </p:spTree>
    <p:extLst>
      <p:ext uri="{BB962C8B-B14F-4D97-AF65-F5344CB8AC3E}">
        <p14:creationId xmlns:p14="http://schemas.microsoft.com/office/powerpoint/2010/main" val="409473397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B02DB-A8F4-4F1A-B284-66B95BAF7BBA}"/>
              </a:ext>
            </a:extLst>
          </p:cNvPr>
          <p:cNvSpPr>
            <a:spLocks noGrp="1"/>
          </p:cNvSpPr>
          <p:nvPr>
            <p:ph type="title"/>
          </p:nvPr>
        </p:nvSpPr>
        <p:spPr/>
        <p:txBody>
          <a:bodyPr/>
          <a:lstStyle/>
          <a:p>
            <a:r>
              <a:rPr lang="en-US" dirty="0" err="1"/>
              <a:t>dignosis</a:t>
            </a:r>
            <a:endParaRPr lang="en-SG" dirty="0"/>
          </a:p>
        </p:txBody>
      </p:sp>
      <p:sp>
        <p:nvSpPr>
          <p:cNvPr id="3" name="Content Placeholder 2">
            <a:extLst>
              <a:ext uri="{FF2B5EF4-FFF2-40B4-BE49-F238E27FC236}">
                <a16:creationId xmlns:a16="http://schemas.microsoft.com/office/drawing/2014/main" id="{DC194E83-C282-41D9-8875-D2D03C588282}"/>
              </a:ext>
            </a:extLst>
          </p:cNvPr>
          <p:cNvSpPr>
            <a:spLocks noGrp="1"/>
          </p:cNvSpPr>
          <p:nvPr>
            <p:ph idx="1"/>
          </p:nvPr>
        </p:nvSpPr>
        <p:spPr/>
        <p:txBody>
          <a:bodyPr/>
          <a:lstStyle/>
          <a:p>
            <a:r>
              <a:rPr lang="en-US" dirty="0"/>
              <a:t>Genetic testing</a:t>
            </a:r>
          </a:p>
          <a:p>
            <a:r>
              <a:rPr lang="en-US" dirty="0"/>
              <a:t>Visual field testing</a:t>
            </a:r>
          </a:p>
          <a:p>
            <a:r>
              <a:rPr lang="en-US" dirty="0"/>
              <a:t>Electroretinography</a:t>
            </a:r>
          </a:p>
          <a:p>
            <a:pPr marL="82296" indent="0">
              <a:buNone/>
            </a:pPr>
            <a:r>
              <a:rPr lang="en-US" dirty="0"/>
              <a:t>TREATMENT</a:t>
            </a:r>
          </a:p>
          <a:p>
            <a:r>
              <a:rPr lang="en-US" dirty="0"/>
              <a:t>There is no single treatment</a:t>
            </a:r>
          </a:p>
          <a:p>
            <a:r>
              <a:rPr lang="en-US" dirty="0"/>
              <a:t>Vitamin A may slow the progression</a:t>
            </a:r>
            <a:endParaRPr lang="en-SG" dirty="0"/>
          </a:p>
        </p:txBody>
      </p:sp>
      <p:sp>
        <p:nvSpPr>
          <p:cNvPr id="4" name="Slide Number Placeholder 3">
            <a:extLst>
              <a:ext uri="{FF2B5EF4-FFF2-40B4-BE49-F238E27FC236}">
                <a16:creationId xmlns:a16="http://schemas.microsoft.com/office/drawing/2014/main" id="{7CDB7CEF-D4F6-4386-AA3B-AE52B258899A}"/>
              </a:ext>
            </a:extLst>
          </p:cNvPr>
          <p:cNvSpPr>
            <a:spLocks noGrp="1"/>
          </p:cNvSpPr>
          <p:nvPr>
            <p:ph type="sldNum" sz="quarter" idx="12"/>
          </p:nvPr>
        </p:nvSpPr>
        <p:spPr/>
        <p:txBody>
          <a:bodyPr/>
          <a:lstStyle/>
          <a:p>
            <a:fld id="{25734C50-AB8C-4CB3-8176-73C080511BDE}" type="slidenum">
              <a:rPr lang="en-US" smtClean="0"/>
              <a:pPr/>
              <a:t>135</a:t>
            </a:fld>
            <a:endParaRPr lang="en-US" dirty="0"/>
          </a:p>
        </p:txBody>
      </p:sp>
    </p:spTree>
    <p:extLst>
      <p:ext uri="{BB962C8B-B14F-4D97-AF65-F5344CB8AC3E}">
        <p14:creationId xmlns:p14="http://schemas.microsoft.com/office/powerpoint/2010/main" val="114819371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24465"/>
          </a:xfrm>
          <a:solidFill>
            <a:schemeClr val="tx1"/>
          </a:solidFill>
        </p:spPr>
        <p:txBody>
          <a:bodyPr/>
          <a:lstStyle/>
          <a:p>
            <a:r>
              <a:rPr lang="en-US" b="1" dirty="0">
                <a:solidFill>
                  <a:srgbClr val="FFFF00"/>
                </a:solidFill>
              </a:rPr>
              <a:t>RETINAL DISORDERS</a:t>
            </a:r>
          </a:p>
        </p:txBody>
      </p:sp>
      <p:sp>
        <p:nvSpPr>
          <p:cNvPr id="3" name="Content Placeholder 2"/>
          <p:cNvSpPr>
            <a:spLocks noGrp="1"/>
          </p:cNvSpPr>
          <p:nvPr>
            <p:ph idx="1"/>
          </p:nvPr>
        </p:nvSpPr>
        <p:spPr>
          <a:xfrm>
            <a:off x="0" y="924465"/>
            <a:ext cx="8991600" cy="5171535"/>
          </a:xfrm>
        </p:spPr>
        <p:txBody>
          <a:bodyPr/>
          <a:lstStyle/>
          <a:p>
            <a:pPr>
              <a:buFont typeface="Wingdings" pitchFamily="2" charset="2"/>
              <a:buChar char="Ø"/>
            </a:pPr>
            <a:r>
              <a:rPr lang="en-US" dirty="0"/>
              <a:t>The retina is composed of multiple microscopic layers:</a:t>
            </a:r>
          </a:p>
          <a:p>
            <a:pPr marL="514350" indent="-514350">
              <a:buFont typeface="+mj-lt"/>
              <a:buAutoNum type="arabicPeriod"/>
            </a:pPr>
            <a:r>
              <a:rPr lang="en-US" dirty="0"/>
              <a:t>Inner sensory retina-rods and cons</a:t>
            </a:r>
          </a:p>
          <a:p>
            <a:pPr marL="514350" indent="-514350">
              <a:buFont typeface="+mj-lt"/>
              <a:buAutoNum type="arabicPeriod"/>
            </a:pPr>
            <a:r>
              <a:rPr lang="en-US" dirty="0"/>
              <a:t>Retinal pigment epithelium-the basement membrane that joins the retina and the choroid.</a:t>
            </a:r>
          </a:p>
        </p:txBody>
      </p:sp>
      <p:sp>
        <p:nvSpPr>
          <p:cNvPr id="4" name="Slide Number Placeholder 3"/>
          <p:cNvSpPr>
            <a:spLocks noGrp="1"/>
          </p:cNvSpPr>
          <p:nvPr>
            <p:ph type="sldNum" sz="quarter" idx="12"/>
          </p:nvPr>
        </p:nvSpPr>
        <p:spPr/>
        <p:txBody>
          <a:bodyPr/>
          <a:lstStyle/>
          <a:p>
            <a:fld id="{25734C50-AB8C-4CB3-8176-73C080511BDE}" type="slidenum">
              <a:rPr lang="en-US" smtClean="0"/>
              <a:pPr/>
              <a:t>136</a:t>
            </a:fld>
            <a:endParaRPr lang="en-US" dirty="0"/>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7543800" cy="848570"/>
          </a:xfrm>
        </p:spPr>
        <p:txBody>
          <a:bodyPr/>
          <a:lstStyle/>
          <a:p>
            <a:r>
              <a:rPr lang="en-US" dirty="0"/>
              <a:t>Retinal detachment</a:t>
            </a:r>
          </a:p>
        </p:txBody>
      </p:sp>
      <p:sp>
        <p:nvSpPr>
          <p:cNvPr id="3" name="Content Placeholder 2"/>
          <p:cNvSpPr>
            <a:spLocks noGrp="1"/>
          </p:cNvSpPr>
          <p:nvPr>
            <p:ph idx="1"/>
          </p:nvPr>
        </p:nvSpPr>
        <p:spPr>
          <a:xfrm>
            <a:off x="0" y="924465"/>
            <a:ext cx="8991600" cy="5171535"/>
          </a:xfrm>
        </p:spPr>
        <p:txBody>
          <a:bodyPr>
            <a:normAutofit lnSpcReduction="10000"/>
          </a:bodyPr>
          <a:lstStyle/>
          <a:p>
            <a:pPr>
              <a:buFont typeface="Wingdings" pitchFamily="2" charset="2"/>
              <a:buChar char="Ø"/>
            </a:pPr>
            <a:r>
              <a:rPr lang="en-US" dirty="0"/>
              <a:t>Is the separation of the retina from the choroids and separation of the retinal pigment epithelium from the sensory layer</a:t>
            </a:r>
          </a:p>
          <a:p>
            <a:pPr>
              <a:buNone/>
            </a:pPr>
            <a:r>
              <a:rPr lang="en-US" dirty="0">
                <a:solidFill>
                  <a:srgbClr val="FF0000"/>
                </a:solidFill>
              </a:rPr>
              <a:t>Types of retinal detachment</a:t>
            </a:r>
          </a:p>
          <a:p>
            <a:pPr marL="514350" indent="-514350">
              <a:buFont typeface="+mj-lt"/>
              <a:buAutoNum type="arabicPeriod"/>
            </a:pPr>
            <a:r>
              <a:rPr lang="en-US" dirty="0">
                <a:solidFill>
                  <a:srgbClr val="FF0000"/>
                </a:solidFill>
              </a:rPr>
              <a:t>Rhegmatogenous</a:t>
            </a:r>
          </a:p>
          <a:p>
            <a:pPr marL="514350" indent="-514350">
              <a:buNone/>
            </a:pPr>
            <a:r>
              <a:rPr lang="en-US" dirty="0"/>
              <a:t>	Most common</a:t>
            </a:r>
          </a:p>
          <a:p>
            <a:pPr marL="514350" indent="-514350">
              <a:buNone/>
            </a:pPr>
            <a:r>
              <a:rPr lang="en-US" dirty="0"/>
              <a:t>	A hole/tear develops in the sensory retina allowing some of the vitreous to sip through the sensory retina and separate it from the retinal pigment epithelium</a:t>
            </a:r>
          </a:p>
          <a:p>
            <a:pPr marL="514350" indent="-514350">
              <a:buNone/>
            </a:pPr>
            <a:endParaRPr lang="en-US" dirty="0"/>
          </a:p>
          <a:p>
            <a:pPr>
              <a:buNone/>
            </a:pPr>
            <a:endParaRPr lang="en-US" dirty="0">
              <a:solidFill>
                <a:srgbClr val="FF0000"/>
              </a:solidFill>
            </a:endParaRPr>
          </a:p>
        </p:txBody>
      </p:sp>
      <p:sp>
        <p:nvSpPr>
          <p:cNvPr id="4" name="Slide Number Placeholder 3"/>
          <p:cNvSpPr>
            <a:spLocks noGrp="1"/>
          </p:cNvSpPr>
          <p:nvPr>
            <p:ph type="sldNum" sz="quarter" idx="12"/>
          </p:nvPr>
        </p:nvSpPr>
        <p:spPr/>
        <p:txBody>
          <a:bodyPr/>
          <a:lstStyle/>
          <a:p>
            <a:fld id="{25734C50-AB8C-4CB3-8176-73C080511BDE}" type="slidenum">
              <a:rPr lang="en-US" smtClean="0"/>
              <a:pPr/>
              <a:t>137</a:t>
            </a:fld>
            <a:endParaRPr lang="en-US" dirty="0"/>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98080" cy="696780"/>
          </a:xfrm>
        </p:spPr>
        <p:txBody>
          <a:bodyPr>
            <a:normAutofit fontScale="90000"/>
          </a:bodyPr>
          <a:lstStyle/>
          <a:p>
            <a:r>
              <a:rPr lang="en-US" b="1" dirty="0"/>
              <a:t>CAUSES </a:t>
            </a:r>
          </a:p>
        </p:txBody>
      </p:sp>
      <p:sp>
        <p:nvSpPr>
          <p:cNvPr id="3" name="Content Placeholder 2"/>
          <p:cNvSpPr>
            <a:spLocks noGrp="1"/>
          </p:cNvSpPr>
          <p:nvPr>
            <p:ph idx="1"/>
          </p:nvPr>
        </p:nvSpPr>
        <p:spPr>
          <a:xfrm>
            <a:off x="0" y="1228045"/>
            <a:ext cx="8933688" cy="5020355"/>
          </a:xfrm>
        </p:spPr>
        <p:txBody>
          <a:bodyPr/>
          <a:lstStyle/>
          <a:p>
            <a:pPr marL="514350" indent="-514350">
              <a:buFont typeface="Wingdings" pitchFamily="2" charset="2"/>
              <a:buChar char="Ø"/>
            </a:pPr>
            <a:r>
              <a:rPr lang="en-US" dirty="0"/>
              <a:t>Myopia </a:t>
            </a:r>
          </a:p>
          <a:p>
            <a:pPr marL="514350" indent="-514350">
              <a:buFont typeface="Wingdings" pitchFamily="2" charset="2"/>
              <a:buChar char="Ø"/>
            </a:pPr>
            <a:r>
              <a:rPr lang="en-US" dirty="0"/>
              <a:t>Aphakic patients</a:t>
            </a:r>
          </a:p>
          <a:p>
            <a:pPr marL="514350" indent="-514350">
              <a:buFont typeface="Wingdings" pitchFamily="2" charset="2"/>
              <a:buChar char="Ø"/>
            </a:pPr>
            <a:r>
              <a:rPr lang="en-US" dirty="0"/>
              <a:t>Trauma</a:t>
            </a:r>
          </a:p>
          <a:p>
            <a:pPr marL="514350" indent="-514350">
              <a:buFont typeface="Wingdings" pitchFamily="2" charset="2"/>
              <a:buChar char="Ø"/>
            </a:pPr>
            <a:r>
              <a:rPr lang="en-US" dirty="0"/>
              <a:t>Retinal degeneration</a:t>
            </a:r>
          </a:p>
          <a:p>
            <a:pPr marL="514350" indent="-514350">
              <a:buFont typeface="Wingdings" pitchFamily="2" charset="2"/>
              <a:buChar char="Ø"/>
            </a:pPr>
            <a:r>
              <a:rPr lang="en-US" dirty="0"/>
              <a:t>Proliferative retinopathy i.e. weakening/dying of the retina especially in diabetes. Affects about 5-10% of patients</a:t>
            </a:r>
          </a:p>
          <a:p>
            <a:pPr marL="514350" indent="-514350">
              <a:buFont typeface="Wingdings" pitchFamily="2" charset="2"/>
              <a:buChar char="Ø"/>
            </a:pPr>
            <a:r>
              <a:rPr lang="en-US" dirty="0"/>
              <a:t>Age 40-60 years</a:t>
            </a:r>
          </a:p>
        </p:txBody>
      </p:sp>
      <p:sp>
        <p:nvSpPr>
          <p:cNvPr id="4" name="Slide Number Placeholder 3"/>
          <p:cNvSpPr>
            <a:spLocks noGrp="1"/>
          </p:cNvSpPr>
          <p:nvPr>
            <p:ph type="sldNum" sz="quarter" idx="12"/>
          </p:nvPr>
        </p:nvSpPr>
        <p:spPr/>
        <p:txBody>
          <a:bodyPr/>
          <a:lstStyle/>
          <a:p>
            <a:fld id="{25734C50-AB8C-4CB3-8176-73C080511BDE}" type="slidenum">
              <a:rPr lang="en-US" smtClean="0"/>
              <a:pPr/>
              <a:t>138</a:t>
            </a:fld>
            <a:endParaRPr lang="en-US" dirty="0"/>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98080" cy="620885"/>
          </a:xfrm>
        </p:spPr>
        <p:txBody>
          <a:bodyPr>
            <a:normAutofit/>
          </a:bodyPr>
          <a:lstStyle/>
          <a:p>
            <a:r>
              <a:rPr lang="en-US" sz="2800" b="1" dirty="0">
                <a:solidFill>
                  <a:srgbClr val="FF0000"/>
                </a:solidFill>
              </a:rPr>
              <a:t>Secondary retinal </a:t>
            </a:r>
            <a:r>
              <a:rPr lang="en-US" sz="2800" b="1" dirty="0" err="1">
                <a:solidFill>
                  <a:srgbClr val="FF0000"/>
                </a:solidFill>
              </a:rPr>
              <a:t>detatchment</a:t>
            </a:r>
            <a:endParaRPr lang="en-US" sz="2800" b="1" dirty="0">
              <a:solidFill>
                <a:srgbClr val="FF0000"/>
              </a:solidFill>
            </a:endParaRPr>
          </a:p>
        </p:txBody>
      </p:sp>
      <p:sp>
        <p:nvSpPr>
          <p:cNvPr id="3" name="Content Placeholder 2"/>
          <p:cNvSpPr>
            <a:spLocks noGrp="1"/>
          </p:cNvSpPr>
          <p:nvPr>
            <p:ph idx="1"/>
          </p:nvPr>
        </p:nvSpPr>
        <p:spPr>
          <a:xfrm>
            <a:off x="0" y="1076255"/>
            <a:ext cx="8933688" cy="5172145"/>
          </a:xfrm>
        </p:spPr>
        <p:txBody>
          <a:bodyPr/>
          <a:lstStyle/>
          <a:p>
            <a:pPr>
              <a:buFont typeface="Wingdings" pitchFamily="2" charset="2"/>
              <a:buChar char="Ø"/>
            </a:pPr>
            <a:r>
              <a:rPr lang="en-US" b="1" dirty="0">
                <a:solidFill>
                  <a:srgbClr val="FF0000"/>
                </a:solidFill>
              </a:rPr>
              <a:t>2.Traction retinal detachment</a:t>
            </a:r>
            <a:endParaRPr lang="en-US" dirty="0"/>
          </a:p>
          <a:p>
            <a:pPr>
              <a:buFont typeface="Wingdings" pitchFamily="2" charset="2"/>
              <a:buChar char="Ø"/>
            </a:pPr>
            <a:r>
              <a:rPr lang="en-US" dirty="0"/>
              <a:t>Results from tension /pulling</a:t>
            </a:r>
          </a:p>
          <a:p>
            <a:pPr>
              <a:buFont typeface="Wingdings" pitchFamily="2" charset="2"/>
              <a:buChar char="Ø"/>
            </a:pPr>
            <a:r>
              <a:rPr lang="en-US" dirty="0"/>
              <a:t>Patients who develop this type of condition have developed a scar tissue from diseases like vitreous hemorrhage, retinopathy</a:t>
            </a:r>
          </a:p>
          <a:p>
            <a:pPr>
              <a:buFont typeface="Wingdings" pitchFamily="2" charset="2"/>
              <a:buChar char="Ø"/>
            </a:pPr>
            <a:r>
              <a:rPr lang="en-US" dirty="0"/>
              <a:t>The hemorrhage and fibrous proliferation associated with this condition exerts a pulling force on the delicate retina thus the separation of the two membranes</a:t>
            </a:r>
          </a:p>
        </p:txBody>
      </p:sp>
      <p:sp>
        <p:nvSpPr>
          <p:cNvPr id="4" name="Slide Number Placeholder 3"/>
          <p:cNvSpPr>
            <a:spLocks noGrp="1"/>
          </p:cNvSpPr>
          <p:nvPr>
            <p:ph type="sldNum" sz="quarter" idx="12"/>
          </p:nvPr>
        </p:nvSpPr>
        <p:spPr/>
        <p:txBody>
          <a:bodyPr/>
          <a:lstStyle/>
          <a:p>
            <a:fld id="{25734C50-AB8C-4CB3-8176-73C080511BDE}" type="slidenum">
              <a:rPr lang="en-US" smtClean="0"/>
              <a:pPr/>
              <a:t>139</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0090" y="317305"/>
            <a:ext cx="8763598" cy="5931095"/>
          </a:xfrm>
        </p:spPr>
        <p:txBody>
          <a:bodyPr/>
          <a:lstStyle/>
          <a:p>
            <a:pPr>
              <a:buFont typeface="Wingdings" pitchFamily="2" charset="2"/>
              <a:buChar char="Ø"/>
            </a:pPr>
            <a:r>
              <a:rPr lang="en-US" dirty="0"/>
              <a:t>Lacrimation</a:t>
            </a:r>
          </a:p>
          <a:p>
            <a:pPr>
              <a:buFont typeface="Wingdings" pitchFamily="2" charset="2"/>
              <a:buChar char="Ø"/>
            </a:pPr>
            <a:r>
              <a:rPr lang="en-US" dirty="0"/>
              <a:t>Anterior chamber-aqueous humor may be hazy</a:t>
            </a:r>
          </a:p>
        </p:txBody>
      </p:sp>
      <p:sp>
        <p:nvSpPr>
          <p:cNvPr id="4" name="Slide Number Placeholder 3"/>
          <p:cNvSpPr>
            <a:spLocks noGrp="1"/>
          </p:cNvSpPr>
          <p:nvPr>
            <p:ph type="sldNum" sz="quarter" idx="12"/>
          </p:nvPr>
        </p:nvSpPr>
        <p:spPr/>
        <p:txBody>
          <a:bodyPr/>
          <a:lstStyle/>
          <a:p>
            <a:fld id="{25734C50-AB8C-4CB3-8176-73C080511BDE}" type="slidenum">
              <a:rPr lang="en-US" smtClean="0"/>
              <a:pPr/>
              <a:t>14</a:t>
            </a:fld>
            <a:endParaRPr lang="en-US" dirty="0"/>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41410"/>
            <a:ext cx="8933688" cy="6006990"/>
          </a:xfrm>
        </p:spPr>
        <p:txBody>
          <a:bodyPr/>
          <a:lstStyle/>
          <a:p>
            <a:pPr>
              <a:buNone/>
            </a:pPr>
            <a:r>
              <a:rPr lang="en-US" b="1" dirty="0">
                <a:solidFill>
                  <a:srgbClr val="FF0000"/>
                </a:solidFill>
              </a:rPr>
              <a:t>3.Combined rhegmatogenous and traction detachment</a:t>
            </a:r>
          </a:p>
          <a:p>
            <a:pPr>
              <a:buNone/>
            </a:pPr>
            <a:r>
              <a:rPr lang="en-US" b="1" dirty="0">
                <a:solidFill>
                  <a:srgbClr val="FF0000"/>
                </a:solidFill>
              </a:rPr>
              <a:t>4.Exudative retinal detachment</a:t>
            </a:r>
          </a:p>
          <a:p>
            <a:pPr>
              <a:buNone/>
            </a:pPr>
            <a:r>
              <a:rPr lang="en-US" dirty="0"/>
              <a:t>Occurs due to retina being pulled away from the choroids</a:t>
            </a:r>
          </a:p>
          <a:p>
            <a:pPr>
              <a:buNone/>
            </a:pPr>
            <a:r>
              <a:rPr lang="en-US" dirty="0"/>
              <a:t>	Results from the production of a serous fluid under the retina from the choroids and this may be as a result of choroiditis or macular degeneration</a:t>
            </a:r>
          </a:p>
        </p:txBody>
      </p:sp>
      <p:sp>
        <p:nvSpPr>
          <p:cNvPr id="4" name="Slide Number Placeholder 3"/>
          <p:cNvSpPr>
            <a:spLocks noGrp="1"/>
          </p:cNvSpPr>
          <p:nvPr>
            <p:ph type="sldNum" sz="quarter" idx="12"/>
          </p:nvPr>
        </p:nvSpPr>
        <p:spPr/>
        <p:txBody>
          <a:bodyPr/>
          <a:lstStyle/>
          <a:p>
            <a:fld id="{25734C50-AB8C-4CB3-8176-73C080511BDE}" type="slidenum">
              <a:rPr lang="en-US" smtClean="0"/>
              <a:pPr/>
              <a:t>140</a:t>
            </a:fld>
            <a:endParaRPr lang="en-US" dirty="0"/>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24465"/>
          </a:xfrm>
        </p:spPr>
        <p:txBody>
          <a:bodyPr>
            <a:normAutofit fontScale="90000"/>
          </a:bodyPr>
          <a:lstStyle/>
          <a:p>
            <a:r>
              <a:rPr lang="en-US" b="1" dirty="0"/>
              <a:t>Predisposing factors to retinal detachment</a:t>
            </a:r>
          </a:p>
        </p:txBody>
      </p:sp>
      <p:sp>
        <p:nvSpPr>
          <p:cNvPr id="3" name="Content Placeholder 2"/>
          <p:cNvSpPr>
            <a:spLocks noGrp="1"/>
          </p:cNvSpPr>
          <p:nvPr>
            <p:ph idx="1"/>
          </p:nvPr>
        </p:nvSpPr>
        <p:spPr>
          <a:xfrm>
            <a:off x="0" y="1303940"/>
            <a:ext cx="9144000" cy="4944460"/>
          </a:xfrm>
        </p:spPr>
        <p:txBody>
          <a:bodyPr>
            <a:normAutofit lnSpcReduction="10000"/>
          </a:bodyPr>
          <a:lstStyle/>
          <a:p>
            <a:pPr>
              <a:buFont typeface="Wingdings" pitchFamily="2" charset="2"/>
              <a:buChar char="Ø"/>
            </a:pPr>
            <a:r>
              <a:rPr lang="en-US" dirty="0"/>
              <a:t>Age related macular degenerative changes</a:t>
            </a:r>
          </a:p>
          <a:p>
            <a:pPr>
              <a:buFont typeface="Wingdings" pitchFamily="2" charset="2"/>
              <a:buChar char="Ø"/>
            </a:pPr>
            <a:r>
              <a:rPr lang="en-US" dirty="0"/>
              <a:t>Trauma</a:t>
            </a:r>
          </a:p>
          <a:p>
            <a:pPr>
              <a:buFont typeface="Wingdings" pitchFamily="2" charset="2"/>
              <a:buChar char="Ø"/>
            </a:pPr>
            <a:r>
              <a:rPr lang="en-US" dirty="0"/>
              <a:t>Cataract extraction</a:t>
            </a:r>
          </a:p>
          <a:p>
            <a:pPr>
              <a:buFont typeface="Wingdings" pitchFamily="2" charset="2"/>
              <a:buChar char="Ø"/>
            </a:pPr>
            <a:r>
              <a:rPr lang="en-US" dirty="0"/>
              <a:t>Severe myopia</a:t>
            </a:r>
          </a:p>
          <a:p>
            <a:pPr>
              <a:buFont typeface="Wingdings" pitchFamily="2" charset="2"/>
              <a:buChar char="Ø"/>
            </a:pPr>
            <a:r>
              <a:rPr lang="en-US" dirty="0"/>
              <a:t>Previous retinal detachment in the other eye</a:t>
            </a:r>
          </a:p>
          <a:p>
            <a:pPr>
              <a:buFont typeface="Wingdings" pitchFamily="2" charset="2"/>
              <a:buChar char="Ø"/>
            </a:pPr>
            <a:r>
              <a:rPr lang="en-US" dirty="0"/>
              <a:t>Family history of retinal detachment</a:t>
            </a:r>
          </a:p>
          <a:p>
            <a:pPr>
              <a:buFont typeface="Wingdings" pitchFamily="2" charset="2"/>
              <a:buChar char="Ø"/>
            </a:pPr>
            <a:r>
              <a:rPr lang="en-US" dirty="0"/>
              <a:t>Spontaneous vitreous traction</a:t>
            </a:r>
          </a:p>
          <a:p>
            <a:pPr>
              <a:buFont typeface="Wingdings" pitchFamily="2" charset="2"/>
              <a:buChar char="Ø"/>
            </a:pPr>
            <a:r>
              <a:rPr lang="en-US" dirty="0"/>
              <a:t>Diabetes</a:t>
            </a:r>
          </a:p>
          <a:p>
            <a:pPr>
              <a:buFont typeface="Wingdings" pitchFamily="2" charset="2"/>
              <a:buChar char="Ø"/>
            </a:pPr>
            <a:r>
              <a:rPr lang="en-US" dirty="0"/>
              <a:t>Atrophy of the vitreous body </a:t>
            </a:r>
          </a:p>
        </p:txBody>
      </p:sp>
      <p:sp>
        <p:nvSpPr>
          <p:cNvPr id="4" name="Slide Number Placeholder 3"/>
          <p:cNvSpPr>
            <a:spLocks noGrp="1"/>
          </p:cNvSpPr>
          <p:nvPr>
            <p:ph type="sldNum" sz="quarter" idx="12"/>
          </p:nvPr>
        </p:nvSpPr>
        <p:spPr/>
        <p:txBody>
          <a:bodyPr/>
          <a:lstStyle/>
          <a:p>
            <a:fld id="{25734C50-AB8C-4CB3-8176-73C080511BDE}" type="slidenum">
              <a:rPr lang="en-US" smtClean="0"/>
              <a:pPr/>
              <a:t>141</a:t>
            </a:fld>
            <a:endParaRPr lang="en-US" dirty="0"/>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98080" cy="620885"/>
          </a:xfrm>
        </p:spPr>
        <p:txBody>
          <a:bodyPr>
            <a:normAutofit fontScale="90000"/>
          </a:bodyPr>
          <a:lstStyle/>
          <a:p>
            <a:r>
              <a:rPr lang="en-US" b="1" dirty="0"/>
              <a:t>Pathophysiology </a:t>
            </a:r>
          </a:p>
        </p:txBody>
      </p:sp>
      <p:sp>
        <p:nvSpPr>
          <p:cNvPr id="3" name="Content Placeholder 2"/>
          <p:cNvSpPr>
            <a:spLocks noGrp="1"/>
          </p:cNvSpPr>
          <p:nvPr>
            <p:ph idx="1"/>
          </p:nvPr>
        </p:nvSpPr>
        <p:spPr>
          <a:xfrm>
            <a:off x="0" y="1228045"/>
            <a:ext cx="8933688" cy="5020355"/>
          </a:xfrm>
        </p:spPr>
        <p:txBody>
          <a:bodyPr/>
          <a:lstStyle/>
          <a:p>
            <a:pPr>
              <a:buFont typeface="Wingdings" pitchFamily="2" charset="2"/>
              <a:buChar char="Ø"/>
            </a:pPr>
            <a:r>
              <a:rPr lang="en-US" dirty="0"/>
              <a:t>Retinal layers separate from the choroids creating a subretinal space. Vitreous fluid sips between layers disrupting choroidal blood supply.</a:t>
            </a:r>
          </a:p>
          <a:p>
            <a:pPr>
              <a:buFont typeface="Wingdings" pitchFamily="2" charset="2"/>
              <a:buChar char="Ø"/>
            </a:pPr>
            <a:r>
              <a:rPr lang="en-US" dirty="0"/>
              <a:t>Detachment may be partial causing varying degrees of visual defect or total causing blindness in the affected eye.</a:t>
            </a:r>
          </a:p>
        </p:txBody>
      </p:sp>
      <p:sp>
        <p:nvSpPr>
          <p:cNvPr id="4" name="Slide Number Placeholder 3"/>
          <p:cNvSpPr>
            <a:spLocks noGrp="1"/>
          </p:cNvSpPr>
          <p:nvPr>
            <p:ph type="sldNum" sz="quarter" idx="12"/>
          </p:nvPr>
        </p:nvSpPr>
        <p:spPr/>
        <p:txBody>
          <a:bodyPr/>
          <a:lstStyle/>
          <a:p>
            <a:fld id="{25734C50-AB8C-4CB3-8176-73C080511BDE}" type="slidenum">
              <a:rPr lang="en-US" smtClean="0"/>
              <a:pPr/>
              <a:t>142</a:t>
            </a:fld>
            <a:endParaRPr lang="en-US" dirty="0"/>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98080" cy="772675"/>
          </a:xfrm>
        </p:spPr>
        <p:txBody>
          <a:bodyPr/>
          <a:lstStyle/>
          <a:p>
            <a:r>
              <a:rPr lang="en-US" dirty="0"/>
              <a:t>Clinical manifestations</a:t>
            </a:r>
          </a:p>
        </p:txBody>
      </p:sp>
      <p:sp>
        <p:nvSpPr>
          <p:cNvPr id="3" name="Content Placeholder 2"/>
          <p:cNvSpPr>
            <a:spLocks noGrp="1"/>
          </p:cNvSpPr>
          <p:nvPr>
            <p:ph idx="1"/>
          </p:nvPr>
        </p:nvSpPr>
        <p:spPr>
          <a:xfrm>
            <a:off x="0" y="1000360"/>
            <a:ext cx="8933688" cy="5248040"/>
          </a:xfrm>
        </p:spPr>
        <p:txBody>
          <a:bodyPr>
            <a:normAutofit lnSpcReduction="10000"/>
          </a:bodyPr>
          <a:lstStyle/>
          <a:p>
            <a:pPr>
              <a:buFont typeface="Wingdings" pitchFamily="2" charset="2"/>
              <a:buChar char="Ø"/>
            </a:pPr>
            <a:r>
              <a:rPr lang="en-US" dirty="0"/>
              <a:t>Recurrent flashes of light and floating spots</a:t>
            </a:r>
          </a:p>
          <a:p>
            <a:pPr>
              <a:buFont typeface="Wingdings" pitchFamily="2" charset="2"/>
              <a:buChar char="Ø"/>
            </a:pPr>
            <a:r>
              <a:rPr lang="en-US" dirty="0"/>
              <a:t>Progressive blurring of vision in the affected eye followed by visual field defects which is dependent on the area of detachment</a:t>
            </a:r>
          </a:p>
          <a:p>
            <a:pPr>
              <a:buFont typeface="Wingdings" pitchFamily="2" charset="2"/>
              <a:buChar char="Ø"/>
            </a:pPr>
            <a:r>
              <a:rPr lang="en-US" dirty="0"/>
              <a:t>Sudden painless loss of vision</a:t>
            </a:r>
          </a:p>
          <a:p>
            <a:pPr>
              <a:buFont typeface="Wingdings" pitchFamily="2" charset="2"/>
              <a:buChar char="Ø"/>
            </a:pPr>
            <a:r>
              <a:rPr lang="en-US" dirty="0"/>
              <a:t>Onset is sudden and because of this and mode of presentation, patients appear anxious and have fear of loss of vision</a:t>
            </a:r>
          </a:p>
          <a:p>
            <a:pPr>
              <a:buFont typeface="Wingdings" pitchFamily="2" charset="2"/>
              <a:buChar char="Ø"/>
            </a:pPr>
            <a:r>
              <a:rPr lang="en-US" dirty="0" err="1"/>
              <a:t>Opthalmoscopy</a:t>
            </a:r>
            <a:r>
              <a:rPr lang="en-US" dirty="0"/>
              <a:t>:  Areas that are grey or an opaque retina with either a hole, tear or fault</a:t>
            </a:r>
          </a:p>
        </p:txBody>
      </p:sp>
      <p:sp>
        <p:nvSpPr>
          <p:cNvPr id="4" name="Slide Number Placeholder 3"/>
          <p:cNvSpPr>
            <a:spLocks noGrp="1"/>
          </p:cNvSpPr>
          <p:nvPr>
            <p:ph type="sldNum" sz="quarter" idx="12"/>
          </p:nvPr>
        </p:nvSpPr>
        <p:spPr/>
        <p:txBody>
          <a:bodyPr/>
          <a:lstStyle/>
          <a:p>
            <a:fld id="{25734C50-AB8C-4CB3-8176-73C080511BDE}" type="slidenum">
              <a:rPr lang="en-US" smtClean="0"/>
              <a:pPr/>
              <a:t>143</a:t>
            </a:fld>
            <a:endParaRPr lang="en-US" dirty="0"/>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33688" cy="696780"/>
          </a:xfrm>
        </p:spPr>
        <p:txBody>
          <a:bodyPr>
            <a:normAutofit fontScale="90000"/>
          </a:bodyPr>
          <a:lstStyle/>
          <a:p>
            <a:r>
              <a:rPr lang="en-US"/>
              <a:t>Management     </a:t>
            </a:r>
            <a:endParaRPr lang="en-US" dirty="0"/>
          </a:p>
        </p:txBody>
      </p:sp>
      <p:sp>
        <p:nvSpPr>
          <p:cNvPr id="3" name="Content Placeholder 2"/>
          <p:cNvSpPr>
            <a:spLocks noGrp="1"/>
          </p:cNvSpPr>
          <p:nvPr>
            <p:ph idx="1"/>
          </p:nvPr>
        </p:nvSpPr>
        <p:spPr>
          <a:xfrm>
            <a:off x="0" y="696780"/>
            <a:ext cx="8933688" cy="5551620"/>
          </a:xfrm>
        </p:spPr>
        <p:txBody>
          <a:bodyPr>
            <a:normAutofit/>
          </a:bodyPr>
          <a:lstStyle/>
          <a:p>
            <a:pPr>
              <a:buFont typeface="Wingdings" pitchFamily="2" charset="2"/>
              <a:buChar char="Ø"/>
            </a:pPr>
            <a:r>
              <a:rPr lang="en-US" dirty="0"/>
              <a:t>Surgical repair to place the retina back in contact with the choroids and to seal the accompanying holes and tears</a:t>
            </a:r>
          </a:p>
          <a:p>
            <a:pPr>
              <a:buFont typeface="Wingdings" pitchFamily="2" charset="2"/>
              <a:buChar char="Ø"/>
            </a:pPr>
            <a:r>
              <a:rPr lang="en-US" dirty="0"/>
              <a:t>Pre-operatively give mydriatic drugs to dilate the pupils</a:t>
            </a:r>
          </a:p>
          <a:p>
            <a:pPr>
              <a:buNone/>
            </a:pPr>
            <a:r>
              <a:rPr lang="en-US" dirty="0">
                <a:solidFill>
                  <a:srgbClr val="FF0000"/>
                </a:solidFill>
              </a:rPr>
              <a:t>Types of surgery</a:t>
            </a:r>
          </a:p>
          <a:p>
            <a:pPr>
              <a:buNone/>
            </a:pPr>
            <a:r>
              <a:rPr lang="en-US" dirty="0"/>
              <a:t>Sealing of retinal breaks by </a:t>
            </a:r>
            <a:r>
              <a:rPr lang="en-US" dirty="0" err="1"/>
              <a:t>photocaogulation</a:t>
            </a:r>
            <a:r>
              <a:rPr lang="en-US" dirty="0"/>
              <a:t>, </a:t>
            </a:r>
            <a:r>
              <a:rPr lang="en-US" dirty="0" err="1"/>
              <a:t>Cryopex</a:t>
            </a:r>
            <a:endParaRPr lang="en-US" dirty="0"/>
          </a:p>
          <a:p>
            <a:pPr>
              <a:buNone/>
            </a:pPr>
            <a:r>
              <a:rPr lang="en-US" dirty="0"/>
              <a:t>Bring the </a:t>
            </a:r>
            <a:r>
              <a:rPr lang="en-US" dirty="0" err="1"/>
              <a:t>sclerochoroid</a:t>
            </a:r>
            <a:r>
              <a:rPr lang="en-US" dirty="0"/>
              <a:t> and </a:t>
            </a:r>
            <a:r>
              <a:rPr lang="en-US" dirty="0" err="1"/>
              <a:t>detactched</a:t>
            </a:r>
            <a:r>
              <a:rPr lang="en-US" dirty="0"/>
              <a:t> retina together- by </a:t>
            </a:r>
            <a:r>
              <a:rPr lang="en-US" b="1" dirty="0" err="1"/>
              <a:t>scleral</a:t>
            </a:r>
            <a:r>
              <a:rPr lang="en-US" b="1" dirty="0"/>
              <a:t> buckling</a:t>
            </a:r>
          </a:p>
        </p:txBody>
      </p:sp>
      <p:sp>
        <p:nvSpPr>
          <p:cNvPr id="4" name="Slide Number Placeholder 3"/>
          <p:cNvSpPr>
            <a:spLocks noGrp="1"/>
          </p:cNvSpPr>
          <p:nvPr>
            <p:ph type="sldNum" sz="quarter" idx="12"/>
          </p:nvPr>
        </p:nvSpPr>
        <p:spPr/>
        <p:txBody>
          <a:bodyPr/>
          <a:lstStyle/>
          <a:p>
            <a:fld id="{25734C50-AB8C-4CB3-8176-73C080511BDE}" type="slidenum">
              <a:rPr lang="en-US" smtClean="0"/>
              <a:pPr/>
              <a:t>144</a:t>
            </a:fld>
            <a:endParaRPr lang="en-US" dirty="0"/>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44990"/>
            <a:ext cx="8933688" cy="5703410"/>
          </a:xfrm>
        </p:spPr>
        <p:txBody>
          <a:bodyPr/>
          <a:lstStyle/>
          <a:p>
            <a:pPr>
              <a:buFont typeface="Wingdings" pitchFamily="2" charset="2"/>
              <a:buChar char="v"/>
            </a:pPr>
            <a:r>
              <a:rPr lang="en-US" dirty="0"/>
              <a:t>Pars </a:t>
            </a:r>
            <a:r>
              <a:rPr lang="en-US" dirty="0" err="1"/>
              <a:t>palma</a:t>
            </a:r>
            <a:r>
              <a:rPr lang="en-US" dirty="0"/>
              <a:t> </a:t>
            </a:r>
            <a:r>
              <a:rPr lang="en-US" dirty="0" err="1"/>
              <a:t>virectomy</a:t>
            </a:r>
            <a:r>
              <a:rPr lang="en-US" dirty="0"/>
              <a:t>- to cut the </a:t>
            </a:r>
            <a:r>
              <a:rPr lang="en-US" dirty="0" err="1"/>
              <a:t>vitroretinal</a:t>
            </a:r>
            <a:r>
              <a:rPr lang="en-US" dirty="0"/>
              <a:t> traction bands</a:t>
            </a:r>
          </a:p>
          <a:p>
            <a:pPr>
              <a:buNone/>
            </a:pPr>
            <a:endParaRPr lang="en-US" dirty="0"/>
          </a:p>
          <a:p>
            <a:r>
              <a:rPr lang="en-US" dirty="0">
                <a:solidFill>
                  <a:srgbClr val="FF0000"/>
                </a:solidFill>
              </a:rPr>
              <a:t>Read on </a:t>
            </a:r>
            <a:r>
              <a:rPr lang="en-US" dirty="0" err="1">
                <a:solidFill>
                  <a:srgbClr val="FF0000"/>
                </a:solidFill>
              </a:rPr>
              <a:t>propertive</a:t>
            </a:r>
            <a:r>
              <a:rPr lang="en-US" dirty="0">
                <a:solidFill>
                  <a:srgbClr val="FF0000"/>
                </a:solidFill>
              </a:rPr>
              <a:t> and postoperative management</a:t>
            </a:r>
          </a:p>
        </p:txBody>
      </p:sp>
      <p:sp>
        <p:nvSpPr>
          <p:cNvPr id="4" name="Slide Number Placeholder 3"/>
          <p:cNvSpPr>
            <a:spLocks noGrp="1"/>
          </p:cNvSpPr>
          <p:nvPr>
            <p:ph type="sldNum" sz="quarter" idx="12"/>
          </p:nvPr>
        </p:nvSpPr>
        <p:spPr/>
        <p:txBody>
          <a:bodyPr/>
          <a:lstStyle/>
          <a:p>
            <a:fld id="{25734C50-AB8C-4CB3-8176-73C080511BDE}" type="slidenum">
              <a:rPr lang="en-US" smtClean="0"/>
              <a:pPr/>
              <a:t>145</a:t>
            </a:fld>
            <a:endParaRPr lang="en-US" dirty="0"/>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66721-1513-4DAB-8A57-F65D2010EBB0}"/>
              </a:ext>
            </a:extLst>
          </p:cNvPr>
          <p:cNvSpPr>
            <a:spLocks noGrp="1"/>
          </p:cNvSpPr>
          <p:nvPr>
            <p:ph type="title"/>
          </p:nvPr>
        </p:nvSpPr>
        <p:spPr/>
        <p:txBody>
          <a:bodyPr/>
          <a:lstStyle/>
          <a:p>
            <a:r>
              <a:rPr lang="en-US" dirty="0"/>
              <a:t>TUMORS OF THE EYE</a:t>
            </a:r>
            <a:endParaRPr lang="en-SG" dirty="0"/>
          </a:p>
        </p:txBody>
      </p:sp>
      <p:sp>
        <p:nvSpPr>
          <p:cNvPr id="3" name="Content Placeholder 2">
            <a:extLst>
              <a:ext uri="{FF2B5EF4-FFF2-40B4-BE49-F238E27FC236}">
                <a16:creationId xmlns:a16="http://schemas.microsoft.com/office/drawing/2014/main" id="{29925A2B-063C-4DF2-815A-0402F88601C6}"/>
              </a:ext>
            </a:extLst>
          </p:cNvPr>
          <p:cNvSpPr>
            <a:spLocks noGrp="1"/>
          </p:cNvSpPr>
          <p:nvPr>
            <p:ph idx="1"/>
          </p:nvPr>
        </p:nvSpPr>
        <p:spPr/>
        <p:txBody>
          <a:bodyPr>
            <a:normAutofit fontScale="77500" lnSpcReduction="20000"/>
          </a:bodyPr>
          <a:lstStyle/>
          <a:p>
            <a:r>
              <a:rPr lang="en-US" dirty="0"/>
              <a:t>BENIGN TUMORS OF THE ORBIT</a:t>
            </a:r>
          </a:p>
          <a:p>
            <a:r>
              <a:rPr lang="en-US" dirty="0"/>
              <a:t> Benign tumors can develop from infancy and grow rapidly or slowly and present themselves in later life. </a:t>
            </a:r>
          </a:p>
          <a:p>
            <a:r>
              <a:rPr lang="en-US" dirty="0"/>
              <a:t>Some benign tumors are superficial and are easily identifiable by external presentation, palpation, and x-rays, but some are deep and may require a CT scan for a more thorough and precise diagnosis. </a:t>
            </a:r>
          </a:p>
          <a:p>
            <a:r>
              <a:rPr lang="en-US" dirty="0"/>
              <a:t>There can be a significant proptosis,(</a:t>
            </a:r>
            <a:r>
              <a:rPr lang="en-US" dirty="0" err="1"/>
              <a:t>buidging</a:t>
            </a:r>
            <a:r>
              <a:rPr lang="en-US" dirty="0"/>
              <a:t> of the eyes) and visual function may be jeopardized.. Examples are </a:t>
            </a:r>
            <a:r>
              <a:rPr lang="en-US" b="1" dirty="0"/>
              <a:t>cystic dermoid cysts and mucocele, hemangiomas, lymphangiomas, lacrimal tumors, and neurofibromas</a:t>
            </a:r>
            <a:r>
              <a:rPr lang="en-US" dirty="0"/>
              <a:t>. </a:t>
            </a:r>
          </a:p>
          <a:p>
            <a:r>
              <a:rPr lang="en-US" b="1" dirty="0"/>
              <a:t>Managemen</a:t>
            </a:r>
            <a:r>
              <a:rPr lang="en-US" dirty="0"/>
              <a:t>t -To prevent recurrence, benign masses are excised completely when possible</a:t>
            </a:r>
            <a:endParaRPr lang="en-SG" dirty="0"/>
          </a:p>
        </p:txBody>
      </p:sp>
      <p:sp>
        <p:nvSpPr>
          <p:cNvPr id="4" name="Slide Number Placeholder 3">
            <a:extLst>
              <a:ext uri="{FF2B5EF4-FFF2-40B4-BE49-F238E27FC236}">
                <a16:creationId xmlns:a16="http://schemas.microsoft.com/office/drawing/2014/main" id="{0AA704A1-7071-44D5-A621-2DFAD0E7BD9D}"/>
              </a:ext>
            </a:extLst>
          </p:cNvPr>
          <p:cNvSpPr>
            <a:spLocks noGrp="1"/>
          </p:cNvSpPr>
          <p:nvPr>
            <p:ph type="sldNum" sz="quarter" idx="12"/>
          </p:nvPr>
        </p:nvSpPr>
        <p:spPr/>
        <p:txBody>
          <a:bodyPr/>
          <a:lstStyle/>
          <a:p>
            <a:fld id="{25734C50-AB8C-4CB3-8176-73C080511BDE}" type="slidenum">
              <a:rPr lang="en-US" smtClean="0"/>
              <a:pPr/>
              <a:t>146</a:t>
            </a:fld>
            <a:endParaRPr lang="en-US" dirty="0"/>
          </a:p>
        </p:txBody>
      </p:sp>
    </p:spTree>
    <p:extLst>
      <p:ext uri="{BB962C8B-B14F-4D97-AF65-F5344CB8AC3E}">
        <p14:creationId xmlns:p14="http://schemas.microsoft.com/office/powerpoint/2010/main" val="1897777826"/>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CCEA4-720E-498B-8268-6F2C8B0A2C31}"/>
              </a:ext>
            </a:extLst>
          </p:cNvPr>
          <p:cNvSpPr>
            <a:spLocks noGrp="1"/>
          </p:cNvSpPr>
          <p:nvPr>
            <p:ph type="title"/>
          </p:nvPr>
        </p:nvSpPr>
        <p:spPr/>
        <p:txBody>
          <a:bodyPr>
            <a:normAutofit fontScale="90000"/>
          </a:bodyPr>
          <a:lstStyle/>
          <a:p>
            <a:r>
              <a:rPr lang="en-US" dirty="0"/>
              <a:t>BENIGN TUMORS OF THE CONJUNCTIVA</a:t>
            </a:r>
            <a:endParaRPr lang="en-SG" dirty="0"/>
          </a:p>
        </p:txBody>
      </p:sp>
      <p:sp>
        <p:nvSpPr>
          <p:cNvPr id="3" name="Content Placeholder 2">
            <a:extLst>
              <a:ext uri="{FF2B5EF4-FFF2-40B4-BE49-F238E27FC236}">
                <a16:creationId xmlns:a16="http://schemas.microsoft.com/office/drawing/2014/main" id="{2BD7CB16-7EE3-4AF5-86EE-8F8245778545}"/>
              </a:ext>
            </a:extLst>
          </p:cNvPr>
          <p:cNvSpPr>
            <a:spLocks noGrp="1"/>
          </p:cNvSpPr>
          <p:nvPr>
            <p:ph idx="1"/>
          </p:nvPr>
        </p:nvSpPr>
        <p:spPr/>
        <p:txBody>
          <a:bodyPr>
            <a:normAutofit fontScale="92500" lnSpcReduction="10000"/>
          </a:bodyPr>
          <a:lstStyle/>
          <a:p>
            <a:r>
              <a:rPr lang="en-US" b="1" dirty="0"/>
              <a:t>congenital-</a:t>
            </a:r>
            <a:r>
              <a:rPr lang="en-US" dirty="0"/>
              <a:t> </a:t>
            </a:r>
            <a:r>
              <a:rPr lang="en-US" b="1" dirty="0"/>
              <a:t>Conjunctival nevus</a:t>
            </a:r>
            <a:r>
              <a:rPr lang="en-US" dirty="0"/>
              <a:t>, a benign neoplasm, is a flat, slightly elevated, brown spot that becomes pigmented during late childhood or </a:t>
            </a:r>
            <a:r>
              <a:rPr lang="en-US" dirty="0" err="1"/>
              <a:t>adolescence.Keratin</a:t>
            </a:r>
            <a:r>
              <a:rPr lang="en-US" dirty="0"/>
              <a:t>- and sebum-containing </a:t>
            </a:r>
            <a:r>
              <a:rPr lang="en-US" b="1" dirty="0"/>
              <a:t>dermoid cysts</a:t>
            </a:r>
            <a:r>
              <a:rPr lang="en-US" dirty="0"/>
              <a:t>. </a:t>
            </a:r>
            <a:r>
              <a:rPr lang="en-US" b="1" dirty="0" err="1"/>
              <a:t>Dermolipoma</a:t>
            </a:r>
            <a:r>
              <a:rPr lang="en-US" dirty="0"/>
              <a:t> manifests as a smooth, rounded growth in the conjunctiva near the lateral canthus. ACQURED-</a:t>
            </a:r>
            <a:r>
              <a:rPr lang="en-US" dirty="0" err="1"/>
              <a:t>Papillomas</a:t>
            </a:r>
            <a:r>
              <a:rPr lang="en-US" dirty="0"/>
              <a:t> are usually soft with irregular surfaces and appear on the lid margins. Treatment consists of surgical excision</a:t>
            </a:r>
            <a:endParaRPr lang="en-SG" dirty="0"/>
          </a:p>
        </p:txBody>
      </p:sp>
      <p:sp>
        <p:nvSpPr>
          <p:cNvPr id="4" name="Slide Number Placeholder 3">
            <a:extLst>
              <a:ext uri="{FF2B5EF4-FFF2-40B4-BE49-F238E27FC236}">
                <a16:creationId xmlns:a16="http://schemas.microsoft.com/office/drawing/2014/main" id="{D5109645-8B22-46C8-84D4-92E5146A56A7}"/>
              </a:ext>
            </a:extLst>
          </p:cNvPr>
          <p:cNvSpPr>
            <a:spLocks noGrp="1"/>
          </p:cNvSpPr>
          <p:nvPr>
            <p:ph type="sldNum" sz="quarter" idx="12"/>
          </p:nvPr>
        </p:nvSpPr>
        <p:spPr/>
        <p:txBody>
          <a:bodyPr/>
          <a:lstStyle/>
          <a:p>
            <a:fld id="{25734C50-AB8C-4CB3-8176-73C080511BDE}" type="slidenum">
              <a:rPr lang="en-US" smtClean="0"/>
              <a:pPr/>
              <a:t>147</a:t>
            </a:fld>
            <a:endParaRPr lang="en-US" dirty="0"/>
          </a:p>
        </p:txBody>
      </p:sp>
    </p:spTree>
    <p:extLst>
      <p:ext uri="{BB962C8B-B14F-4D97-AF65-F5344CB8AC3E}">
        <p14:creationId xmlns:p14="http://schemas.microsoft.com/office/powerpoint/2010/main" val="4096112137"/>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6838D-B049-4EF4-A307-141108AEF554}"/>
              </a:ext>
            </a:extLst>
          </p:cNvPr>
          <p:cNvSpPr>
            <a:spLocks noGrp="1"/>
          </p:cNvSpPr>
          <p:nvPr>
            <p:ph type="title"/>
          </p:nvPr>
        </p:nvSpPr>
        <p:spPr/>
        <p:txBody>
          <a:bodyPr>
            <a:normAutofit fontScale="90000"/>
          </a:bodyPr>
          <a:lstStyle/>
          <a:p>
            <a:r>
              <a:rPr lang="en-US" dirty="0"/>
              <a:t>MALIGNANT TUMORS OF THE ORBIT</a:t>
            </a:r>
            <a:endParaRPr lang="en-SG" dirty="0"/>
          </a:p>
        </p:txBody>
      </p:sp>
      <p:sp>
        <p:nvSpPr>
          <p:cNvPr id="3" name="Content Placeholder 2">
            <a:extLst>
              <a:ext uri="{FF2B5EF4-FFF2-40B4-BE49-F238E27FC236}">
                <a16:creationId xmlns:a16="http://schemas.microsoft.com/office/drawing/2014/main" id="{CA83A3A4-4C31-409B-A093-971CC0DFF84D}"/>
              </a:ext>
            </a:extLst>
          </p:cNvPr>
          <p:cNvSpPr>
            <a:spLocks noGrp="1"/>
          </p:cNvSpPr>
          <p:nvPr>
            <p:ph idx="1"/>
          </p:nvPr>
        </p:nvSpPr>
        <p:spPr/>
        <p:txBody>
          <a:bodyPr>
            <a:normAutofit fontScale="85000" lnSpcReduction="10000"/>
          </a:bodyPr>
          <a:lstStyle/>
          <a:p>
            <a:r>
              <a:rPr lang="en-US" dirty="0"/>
              <a:t>Rhabdomyosarcoma is the most common malignant primary </a:t>
            </a:r>
            <a:r>
              <a:rPr lang="en-US" dirty="0" err="1"/>
              <a:t>orbital</a:t>
            </a:r>
            <a:r>
              <a:rPr lang="en-US" dirty="0"/>
              <a:t> tumor in childhood, but it can also develop in elderly </a:t>
            </a:r>
            <a:r>
              <a:rPr lang="en-US" dirty="0" err="1"/>
              <a:t>persons</a:t>
            </a:r>
            <a:r>
              <a:rPr lang="en-US" dirty="0"/>
              <a:t>. </a:t>
            </a:r>
          </a:p>
          <a:p>
            <a:r>
              <a:rPr lang="en-US" dirty="0"/>
              <a:t>The symptoms include sudden painless proptosis of one eye followed by lid swelling, </a:t>
            </a:r>
            <a:r>
              <a:rPr lang="en-US" dirty="0" err="1"/>
              <a:t>conjunctival</a:t>
            </a:r>
            <a:r>
              <a:rPr lang="en-US" dirty="0"/>
              <a:t> chemosis, and impairment of ocular motility.</a:t>
            </a:r>
          </a:p>
          <a:p>
            <a:r>
              <a:rPr lang="en-US" dirty="0"/>
              <a:t>. The most common site of metastasis is the lung. Management </a:t>
            </a:r>
            <a:r>
              <a:rPr lang="en-US" dirty="0" err="1"/>
              <a:t>Management</a:t>
            </a:r>
            <a:r>
              <a:rPr lang="en-US" dirty="0"/>
              <a:t> of these primary malignant orbital tumors involves three major therapeutic modalities: surgery, radiation therapy, and adjuvant chemotherapy. </a:t>
            </a:r>
            <a:endParaRPr lang="en-SG" dirty="0"/>
          </a:p>
        </p:txBody>
      </p:sp>
      <p:sp>
        <p:nvSpPr>
          <p:cNvPr id="4" name="Slide Number Placeholder 3">
            <a:extLst>
              <a:ext uri="{FF2B5EF4-FFF2-40B4-BE49-F238E27FC236}">
                <a16:creationId xmlns:a16="http://schemas.microsoft.com/office/drawing/2014/main" id="{D57C2B90-6FB1-404B-9ED8-401C0138847D}"/>
              </a:ext>
            </a:extLst>
          </p:cNvPr>
          <p:cNvSpPr>
            <a:spLocks noGrp="1"/>
          </p:cNvSpPr>
          <p:nvPr>
            <p:ph type="sldNum" sz="quarter" idx="12"/>
          </p:nvPr>
        </p:nvSpPr>
        <p:spPr/>
        <p:txBody>
          <a:bodyPr/>
          <a:lstStyle/>
          <a:p>
            <a:fld id="{25734C50-AB8C-4CB3-8176-73C080511BDE}" type="slidenum">
              <a:rPr lang="en-US" smtClean="0"/>
              <a:pPr/>
              <a:t>148</a:t>
            </a:fld>
            <a:endParaRPr lang="en-US" dirty="0"/>
          </a:p>
        </p:txBody>
      </p:sp>
    </p:spTree>
    <p:extLst>
      <p:ext uri="{BB962C8B-B14F-4D97-AF65-F5344CB8AC3E}">
        <p14:creationId xmlns:p14="http://schemas.microsoft.com/office/powerpoint/2010/main" val="2179947409"/>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0770" name="Title 1"/>
          <p:cNvSpPr>
            <a:spLocks noGrp="1"/>
          </p:cNvSpPr>
          <p:nvPr>
            <p:ph type="title"/>
          </p:nvPr>
        </p:nvSpPr>
        <p:spPr>
          <a:xfrm>
            <a:off x="0" y="165514"/>
            <a:ext cx="9144000" cy="834845"/>
          </a:xfrm>
          <a:solidFill>
            <a:srgbClr val="CC00CC"/>
          </a:solidFill>
        </p:spPr>
        <p:txBody>
          <a:bodyPr/>
          <a:lstStyle/>
          <a:p>
            <a:pPr eaLnBrk="1" hangingPunct="1"/>
            <a:r>
              <a:rPr lang="en-US" b="1" dirty="0">
                <a:solidFill>
                  <a:schemeClr val="bg1"/>
                </a:solidFill>
              </a:rPr>
              <a:t>TUMORS OF THE EYE</a:t>
            </a:r>
          </a:p>
        </p:txBody>
      </p:sp>
      <p:sp>
        <p:nvSpPr>
          <p:cNvPr id="3" name="Content Placeholder 2"/>
          <p:cNvSpPr>
            <a:spLocks noGrp="1"/>
          </p:cNvSpPr>
          <p:nvPr>
            <p:ph idx="1"/>
          </p:nvPr>
        </p:nvSpPr>
        <p:spPr>
          <a:xfrm>
            <a:off x="0" y="914400"/>
            <a:ext cx="8915400" cy="5791200"/>
          </a:xfrm>
        </p:spPr>
        <p:txBody>
          <a:bodyPr rtlCol="0">
            <a:normAutofit fontScale="92500"/>
          </a:bodyPr>
          <a:lstStyle/>
          <a:p>
            <a:pPr eaLnBrk="1" fontAlgn="auto" hangingPunct="1">
              <a:spcAft>
                <a:spcPts val="0"/>
              </a:spcAft>
              <a:buFont typeface="Arial" pitchFamily="34" charset="0"/>
              <a:buChar char="•"/>
              <a:defRPr/>
            </a:pPr>
            <a:r>
              <a:rPr lang="en-US" dirty="0"/>
              <a:t>Malignant </a:t>
            </a:r>
            <a:r>
              <a:rPr lang="en-US" dirty="0" err="1"/>
              <a:t>tumour</a:t>
            </a:r>
            <a:r>
              <a:rPr lang="en-US" dirty="0"/>
              <a:t> of the globe.</a:t>
            </a:r>
          </a:p>
          <a:p>
            <a:pPr eaLnBrk="1" fontAlgn="auto" hangingPunct="1">
              <a:spcAft>
                <a:spcPts val="0"/>
              </a:spcAft>
              <a:buFont typeface="Arial" pitchFamily="34" charset="0"/>
              <a:buNone/>
              <a:defRPr/>
            </a:pPr>
            <a:r>
              <a:rPr lang="en-US" b="1" u="sng" dirty="0"/>
              <a:t>TYPES</a:t>
            </a:r>
          </a:p>
          <a:p>
            <a:pPr marL="514350" indent="-514350" eaLnBrk="1" fontAlgn="auto" hangingPunct="1">
              <a:spcAft>
                <a:spcPts val="0"/>
              </a:spcAft>
              <a:buFont typeface="Arial" pitchFamily="34" charset="0"/>
              <a:buAutoNum type="arabicPeriod"/>
              <a:defRPr/>
            </a:pPr>
            <a:r>
              <a:rPr lang="en-US" b="1" dirty="0"/>
              <a:t>Melanoma: </a:t>
            </a:r>
            <a:r>
              <a:rPr lang="en-US" dirty="0"/>
              <a:t>common in the iris and choroid; grows slowly but metastasizes to the liver and lungs.</a:t>
            </a:r>
          </a:p>
          <a:p>
            <a:pPr marL="514350" indent="-514350">
              <a:buFont typeface="Arial" pitchFamily="34" charset="0"/>
              <a:buAutoNum type="arabicPeriod"/>
              <a:defRPr/>
            </a:pPr>
            <a:r>
              <a:rPr lang="en-US" dirty="0"/>
              <a:t>though many patients do not have symptoms in the early stages, some patients complain of blurred vision or a change in eye color. A number of such tumors have been found in people with blindness who have painful eyes</a:t>
            </a:r>
          </a:p>
          <a:p>
            <a:pPr marL="514350" indent="-514350">
              <a:buFont typeface="Arial" pitchFamily="34" charset="0"/>
              <a:buAutoNum type="arabicPeriod"/>
              <a:defRPr/>
            </a:pPr>
            <a:r>
              <a:rPr lang="en-US" b="1" dirty="0"/>
              <a:t>Retinoblastoma: </a:t>
            </a:r>
            <a:r>
              <a:rPr lang="en-US" dirty="0"/>
              <a:t>a congenital malignant neoplasm found in children and spreads easily to the brain</a:t>
            </a:r>
          </a:p>
          <a:p>
            <a:pPr marL="514350" indent="-514350">
              <a:buFont typeface="Arial" pitchFamily="34" charset="0"/>
              <a:buAutoNum type="arabicPeriod"/>
              <a:defRPr/>
            </a:pPr>
            <a:endParaRPr lang="en-US" dirty="0"/>
          </a:p>
        </p:txBody>
      </p:sp>
      <p:sp>
        <p:nvSpPr>
          <p:cNvPr id="4" name="Slide Number Placeholder 3"/>
          <p:cNvSpPr>
            <a:spLocks noGrp="1"/>
          </p:cNvSpPr>
          <p:nvPr>
            <p:ph type="sldNum" sz="quarter" idx="12"/>
          </p:nvPr>
        </p:nvSpPr>
        <p:spPr/>
        <p:txBody>
          <a:bodyPr/>
          <a:lstStyle/>
          <a:p>
            <a:fld id="{25734C50-AB8C-4CB3-8176-73C080511BDE}" type="slidenum">
              <a:rPr lang="en-US" smtClean="0"/>
              <a:pPr/>
              <a:t>149</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24465"/>
          </a:xfrm>
          <a:solidFill>
            <a:schemeClr val="tx1"/>
          </a:solidFill>
        </p:spPr>
        <p:txBody>
          <a:bodyPr/>
          <a:lstStyle/>
          <a:p>
            <a:r>
              <a:rPr lang="en-US" b="1" dirty="0">
                <a:solidFill>
                  <a:srgbClr val="FFFF00"/>
                </a:solidFill>
              </a:rPr>
              <a:t>Physical examination</a:t>
            </a:r>
          </a:p>
        </p:txBody>
      </p:sp>
      <p:sp>
        <p:nvSpPr>
          <p:cNvPr id="3" name="Content Placeholder 2"/>
          <p:cNvSpPr>
            <a:spLocks noGrp="1"/>
          </p:cNvSpPr>
          <p:nvPr>
            <p:ph idx="1"/>
          </p:nvPr>
        </p:nvSpPr>
        <p:spPr>
          <a:xfrm>
            <a:off x="0" y="848570"/>
            <a:ext cx="9144000" cy="6009430"/>
          </a:xfrm>
        </p:spPr>
        <p:txBody>
          <a:bodyPr/>
          <a:lstStyle/>
          <a:p>
            <a:pPr>
              <a:buFont typeface="Wingdings" pitchFamily="2" charset="2"/>
              <a:buChar char="Ø"/>
            </a:pPr>
            <a:r>
              <a:rPr lang="en-US" dirty="0"/>
              <a:t>Explain the assessment technique</a:t>
            </a:r>
          </a:p>
          <a:p>
            <a:pPr>
              <a:buFont typeface="Wingdings" pitchFamily="2" charset="2"/>
              <a:buChar char="Ø"/>
            </a:pPr>
            <a:r>
              <a:rPr lang="en-US" dirty="0"/>
              <a:t>Use a room free of interruptions</a:t>
            </a:r>
          </a:p>
          <a:p>
            <a:pPr>
              <a:buFont typeface="Wingdings" pitchFamily="2" charset="2"/>
              <a:buChar char="Ø"/>
            </a:pPr>
            <a:r>
              <a:rPr lang="en-US" dirty="0"/>
              <a:t>Sufficient light</a:t>
            </a:r>
          </a:p>
          <a:p>
            <a:pPr>
              <a:buFont typeface="Wingdings" pitchFamily="2" charset="2"/>
              <a:buChar char="Ø"/>
            </a:pPr>
            <a:r>
              <a:rPr lang="en-US" dirty="0"/>
              <a:t>Place the patient on an upright position</a:t>
            </a:r>
          </a:p>
          <a:p>
            <a:pPr>
              <a:buFont typeface="Wingdings" pitchFamily="2" charset="2"/>
              <a:buChar char="Ø"/>
            </a:pPr>
            <a:r>
              <a:rPr lang="en-US" b="1" dirty="0"/>
              <a:t>You should be able to visualize the underlying structures</a:t>
            </a:r>
          </a:p>
          <a:p>
            <a:pPr>
              <a:buFont typeface="Wingdings" pitchFamily="2" charset="2"/>
              <a:buChar char="Ø"/>
            </a:pPr>
            <a:r>
              <a:rPr lang="en-US" dirty="0"/>
              <a:t>Always compare left and right eyes</a:t>
            </a:r>
          </a:p>
        </p:txBody>
      </p:sp>
      <p:sp>
        <p:nvSpPr>
          <p:cNvPr id="4" name="Slide Number Placeholder 3"/>
          <p:cNvSpPr>
            <a:spLocks noGrp="1"/>
          </p:cNvSpPr>
          <p:nvPr>
            <p:ph type="sldNum" sz="quarter" idx="12"/>
          </p:nvPr>
        </p:nvSpPr>
        <p:spPr/>
        <p:txBody>
          <a:bodyPr/>
          <a:lstStyle/>
          <a:p>
            <a:fld id="{25734C50-AB8C-4CB3-8176-73C080511BDE}" type="slidenum">
              <a:rPr lang="en-US" smtClean="0"/>
              <a:pPr/>
              <a:t>15</a:t>
            </a:fld>
            <a:endParaRPr lang="en-US" dirty="0"/>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0" y="1"/>
            <a:ext cx="9144000" cy="848570"/>
          </a:xfrm>
          <a:solidFill>
            <a:srgbClr val="CC00CC"/>
          </a:solidFill>
        </p:spPr>
        <p:txBody>
          <a:bodyPr/>
          <a:lstStyle/>
          <a:p>
            <a:pPr>
              <a:defRPr/>
            </a:pPr>
            <a:r>
              <a:rPr lang="en-US" b="1" dirty="0">
                <a:solidFill>
                  <a:schemeClr val="bg1"/>
                </a:solidFill>
              </a:rPr>
              <a:t>RETINOBLASTOMA</a:t>
            </a:r>
          </a:p>
        </p:txBody>
      </p:sp>
      <p:sp>
        <p:nvSpPr>
          <p:cNvPr id="161795" name="Rectangle 3"/>
          <p:cNvSpPr>
            <a:spLocks noGrp="1" noChangeArrowheads="1"/>
          </p:cNvSpPr>
          <p:nvPr>
            <p:ph type="body" sz="half" idx="1"/>
          </p:nvPr>
        </p:nvSpPr>
        <p:spPr>
          <a:xfrm>
            <a:off x="0" y="1455730"/>
            <a:ext cx="4491038" cy="5402270"/>
          </a:xfrm>
        </p:spPr>
        <p:txBody>
          <a:bodyPr/>
          <a:lstStyle/>
          <a:p>
            <a:r>
              <a:rPr lang="en-US" sz="2400" dirty="0"/>
              <a:t>Malignant </a:t>
            </a:r>
            <a:r>
              <a:rPr lang="en-US" sz="2400" dirty="0" err="1"/>
              <a:t>tumour</a:t>
            </a:r>
            <a:r>
              <a:rPr lang="en-US" sz="2400" dirty="0"/>
              <a:t> of early </a:t>
            </a:r>
            <a:r>
              <a:rPr lang="en-US" sz="2400" dirty="0" err="1"/>
              <a:t>chilhood</a:t>
            </a:r>
            <a:r>
              <a:rPr lang="en-US" sz="2400" dirty="0"/>
              <a:t>.</a:t>
            </a:r>
          </a:p>
          <a:p>
            <a:r>
              <a:rPr lang="en-US" sz="2400" dirty="0" err="1"/>
              <a:t>Introcular</a:t>
            </a:r>
            <a:r>
              <a:rPr lang="en-US" sz="2400" dirty="0"/>
              <a:t> </a:t>
            </a:r>
            <a:r>
              <a:rPr lang="en-US" sz="2400" dirty="0" err="1"/>
              <a:t>tumour</a:t>
            </a:r>
            <a:r>
              <a:rPr lang="en-US" sz="2400" dirty="0"/>
              <a:t>. Can extend to the orbit &amp; CNS. </a:t>
            </a:r>
          </a:p>
          <a:p>
            <a:r>
              <a:rPr lang="en-US" sz="2400" dirty="0" err="1"/>
              <a:t>Developes</a:t>
            </a:r>
            <a:r>
              <a:rPr lang="en-US" sz="2400" dirty="0"/>
              <a:t> from immature retinal cells.</a:t>
            </a:r>
          </a:p>
          <a:p>
            <a:r>
              <a:rPr lang="en-US" sz="2400" dirty="0"/>
              <a:t>Most common malignant ocular </a:t>
            </a:r>
            <a:r>
              <a:rPr lang="en-US" sz="2400" dirty="0" err="1"/>
              <a:t>tumour</a:t>
            </a:r>
            <a:r>
              <a:rPr lang="en-US" sz="2400" dirty="0"/>
              <a:t> in children.</a:t>
            </a:r>
          </a:p>
          <a:p>
            <a:pPr>
              <a:buFont typeface="Wingdings" pitchFamily="2" charset="2"/>
              <a:buNone/>
            </a:pPr>
            <a:endParaRPr lang="en-US" sz="2400" dirty="0"/>
          </a:p>
        </p:txBody>
      </p:sp>
      <p:pic>
        <p:nvPicPr>
          <p:cNvPr id="161796" name="Picture 4" descr="RETINOBLASTOMA"/>
          <p:cNvPicPr>
            <a:picLocks noGrp="1" noChangeAspect="1" noChangeArrowheads="1"/>
          </p:cNvPicPr>
          <p:nvPr>
            <p:ph type="clipArt" sz="half" idx="2"/>
          </p:nvPr>
        </p:nvPicPr>
        <p:blipFill>
          <a:blip r:embed="rId2" cstate="print"/>
          <a:stretch>
            <a:fillRect/>
          </a:stretch>
        </p:blipFill>
        <p:spPr>
          <a:xfrm>
            <a:off x="4116630" y="848571"/>
            <a:ext cx="5027370" cy="6009430"/>
          </a:xfrm>
        </p:spPr>
      </p:pic>
      <p:sp>
        <p:nvSpPr>
          <p:cNvPr id="5" name="Slide Number Placeholder 4"/>
          <p:cNvSpPr>
            <a:spLocks noGrp="1"/>
          </p:cNvSpPr>
          <p:nvPr>
            <p:ph type="sldNum" sz="quarter" idx="12"/>
          </p:nvPr>
        </p:nvSpPr>
        <p:spPr/>
        <p:txBody>
          <a:bodyPr/>
          <a:lstStyle/>
          <a:p>
            <a:pPr>
              <a:defRPr/>
            </a:pPr>
            <a:fld id="{8D83B7D3-815B-4007-88CC-37795721ECE3}" type="slidenum">
              <a:rPr lang="en-US" smtClean="0"/>
              <a:pPr>
                <a:defRPr/>
              </a:pPr>
              <a:t>150</a:t>
            </a:fld>
            <a:endParaRPr lang="en-US"/>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a:defRPr/>
            </a:pPr>
            <a:endParaRPr lang="en-US"/>
          </a:p>
        </p:txBody>
      </p:sp>
      <p:sp>
        <p:nvSpPr>
          <p:cNvPr id="162819" name="Rectangle 3"/>
          <p:cNvSpPr>
            <a:spLocks noGrp="1" noChangeArrowheads="1"/>
          </p:cNvSpPr>
          <p:nvPr>
            <p:ph type="body" sz="half" idx="1"/>
          </p:nvPr>
        </p:nvSpPr>
        <p:spPr>
          <a:xfrm>
            <a:off x="457200" y="1600200"/>
            <a:ext cx="4033838" cy="4530725"/>
          </a:xfrm>
        </p:spPr>
        <p:txBody>
          <a:bodyPr/>
          <a:lstStyle/>
          <a:p>
            <a:endParaRPr lang="en-US" sz="2800"/>
          </a:p>
        </p:txBody>
      </p:sp>
      <p:sp>
        <p:nvSpPr>
          <p:cNvPr id="162820" name="Rectangle 4"/>
          <p:cNvSpPr>
            <a:spLocks noGrp="1" noChangeArrowheads="1" noTextEdit="1"/>
          </p:cNvSpPr>
          <p:nvPr>
            <p:ph type="clipArt" sz="half" idx="2"/>
          </p:nvPr>
        </p:nvSpPr>
        <p:spPr>
          <a:xfrm>
            <a:off x="4652963" y="1600200"/>
            <a:ext cx="4033837" cy="4530725"/>
          </a:xfrm>
        </p:spPr>
      </p:sp>
      <p:pic>
        <p:nvPicPr>
          <p:cNvPr id="162821" name="Picture 5" descr="RETINOBLASTOMA3"/>
          <p:cNvPicPr>
            <a:picLocks noChangeAspect="1" noChangeArrowheads="1"/>
          </p:cNvPicPr>
          <p:nvPr/>
        </p:nvPicPr>
        <p:blipFill>
          <a:blip r:embed="rId2" cstate="print"/>
          <a:srcRect/>
          <a:stretch>
            <a:fillRect/>
          </a:stretch>
        </p:blipFill>
        <p:spPr bwMode="auto">
          <a:xfrm>
            <a:off x="0" y="38100"/>
            <a:ext cx="9144000" cy="68199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8D83B7D3-815B-4007-88CC-37795721ECE3}" type="slidenum">
              <a:rPr lang="en-US" smtClean="0"/>
              <a:pPr>
                <a:defRPr/>
              </a:pPr>
              <a:t>151</a:t>
            </a:fld>
            <a:endParaRPr lang="en-US"/>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0" y="0"/>
            <a:ext cx="9144000" cy="696780"/>
          </a:xfrm>
        </p:spPr>
        <p:txBody>
          <a:bodyPr>
            <a:normAutofit fontScale="90000"/>
          </a:bodyPr>
          <a:lstStyle/>
          <a:p>
            <a:pPr>
              <a:defRPr/>
            </a:pPr>
            <a:r>
              <a:rPr lang="en-US" b="1" dirty="0">
                <a:solidFill>
                  <a:srgbClr val="CC00CC"/>
                </a:solidFill>
              </a:rPr>
              <a:t>RETINOBLASTOMA</a:t>
            </a:r>
          </a:p>
        </p:txBody>
      </p:sp>
      <p:sp>
        <p:nvSpPr>
          <p:cNvPr id="163843" name="Rectangle 3"/>
          <p:cNvSpPr>
            <a:spLocks noGrp="1" noChangeArrowheads="1"/>
          </p:cNvSpPr>
          <p:nvPr>
            <p:ph type="body" sz="half" idx="1"/>
          </p:nvPr>
        </p:nvSpPr>
        <p:spPr>
          <a:xfrm>
            <a:off x="0" y="696780"/>
            <a:ext cx="4491038" cy="6161220"/>
          </a:xfrm>
        </p:spPr>
        <p:txBody>
          <a:bodyPr/>
          <a:lstStyle/>
          <a:p>
            <a:pPr>
              <a:lnSpc>
                <a:spcPct val="90000"/>
              </a:lnSpc>
            </a:pPr>
            <a:r>
              <a:rPr lang="en-US" sz="2800" dirty="0"/>
              <a:t>Bilateral in 30% of all cases.</a:t>
            </a:r>
          </a:p>
          <a:p>
            <a:pPr>
              <a:lnSpc>
                <a:spcPct val="90000"/>
              </a:lnSpc>
            </a:pPr>
            <a:r>
              <a:rPr lang="en-US" sz="2800" dirty="0"/>
              <a:t>Non-heritable in 60% of cases.</a:t>
            </a:r>
          </a:p>
          <a:p>
            <a:pPr>
              <a:lnSpc>
                <a:spcPct val="90000"/>
              </a:lnSpc>
            </a:pPr>
            <a:r>
              <a:rPr lang="en-US" sz="2800" dirty="0"/>
              <a:t>Heritable in 40% of cases.</a:t>
            </a:r>
          </a:p>
          <a:p>
            <a:pPr>
              <a:lnSpc>
                <a:spcPct val="90000"/>
              </a:lnSpc>
            </a:pPr>
            <a:r>
              <a:rPr lang="en-US" sz="2800" dirty="0"/>
              <a:t>Siblings of affected child should be examined.</a:t>
            </a:r>
          </a:p>
        </p:txBody>
      </p:sp>
      <p:pic>
        <p:nvPicPr>
          <p:cNvPr id="163844" name="Picture 4" descr="RETINOBLASTOMA 4"/>
          <p:cNvPicPr>
            <a:picLocks noGrp="1" noChangeAspect="1" noChangeArrowheads="1"/>
          </p:cNvPicPr>
          <p:nvPr>
            <p:ph type="clipArt" sz="half" idx="2"/>
          </p:nvPr>
        </p:nvPicPr>
        <p:blipFill>
          <a:blip r:embed="rId2" cstate="print"/>
          <a:stretch>
            <a:fillRect/>
          </a:stretch>
        </p:blipFill>
        <p:spPr>
          <a:xfrm>
            <a:off x="4420210" y="1455730"/>
            <a:ext cx="4723790" cy="5402270"/>
          </a:xfrm>
        </p:spPr>
      </p:pic>
      <p:sp>
        <p:nvSpPr>
          <p:cNvPr id="5" name="Slide Number Placeholder 4"/>
          <p:cNvSpPr>
            <a:spLocks noGrp="1"/>
          </p:cNvSpPr>
          <p:nvPr>
            <p:ph type="sldNum" sz="quarter" idx="12"/>
          </p:nvPr>
        </p:nvSpPr>
        <p:spPr/>
        <p:txBody>
          <a:bodyPr/>
          <a:lstStyle/>
          <a:p>
            <a:pPr>
              <a:defRPr/>
            </a:pPr>
            <a:fld id="{8D83B7D3-815B-4007-88CC-37795721ECE3}" type="slidenum">
              <a:rPr lang="en-US" smtClean="0"/>
              <a:pPr>
                <a:defRPr/>
              </a:pPr>
              <a:t>152</a:t>
            </a:fld>
            <a:endParaRPr lang="en-US"/>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4866" name="Picture 17" descr="C:\My Documents\a3.JPG"/>
          <p:cNvPicPr>
            <a:picLocks noChangeAspect="1" noChangeArrowheads="1"/>
          </p:cNvPicPr>
          <p:nvPr/>
        </p:nvPicPr>
        <p:blipFill>
          <a:blip r:embed="rId2" cstate="print"/>
          <a:srcRect/>
          <a:stretch>
            <a:fillRect/>
          </a:stretch>
        </p:blipFill>
        <p:spPr bwMode="auto">
          <a:xfrm>
            <a:off x="5757863" y="1108075"/>
            <a:ext cx="2641600" cy="1787525"/>
          </a:xfrm>
          <a:prstGeom prst="rect">
            <a:avLst/>
          </a:prstGeom>
          <a:noFill/>
          <a:ln w="9525">
            <a:noFill/>
            <a:miter lim="800000"/>
            <a:headEnd/>
            <a:tailEnd/>
          </a:ln>
        </p:spPr>
      </p:pic>
      <p:pic>
        <p:nvPicPr>
          <p:cNvPr id="164867" name="Picture 2" descr="C:\My Documents\JJK2.jpg"/>
          <p:cNvPicPr>
            <a:picLocks noChangeAspect="1" noChangeArrowheads="1"/>
          </p:cNvPicPr>
          <p:nvPr/>
        </p:nvPicPr>
        <p:blipFill>
          <a:blip r:embed="rId3" cstate="print"/>
          <a:srcRect/>
          <a:stretch>
            <a:fillRect/>
          </a:stretch>
        </p:blipFill>
        <p:spPr bwMode="auto">
          <a:xfrm>
            <a:off x="947738" y="1335088"/>
            <a:ext cx="2981325" cy="1617662"/>
          </a:xfrm>
          <a:prstGeom prst="rect">
            <a:avLst/>
          </a:prstGeom>
          <a:noFill/>
          <a:ln w="9525">
            <a:noFill/>
            <a:miter lim="800000"/>
            <a:headEnd/>
            <a:tailEnd/>
          </a:ln>
        </p:spPr>
      </p:pic>
      <p:pic>
        <p:nvPicPr>
          <p:cNvPr id="164868" name="Picture 5" descr="C:\My Documents\JJK5.jpg"/>
          <p:cNvPicPr>
            <a:picLocks noChangeAspect="1" noChangeArrowheads="1"/>
          </p:cNvPicPr>
          <p:nvPr/>
        </p:nvPicPr>
        <p:blipFill>
          <a:blip r:embed="rId4" cstate="print"/>
          <a:srcRect/>
          <a:stretch>
            <a:fillRect/>
          </a:stretch>
        </p:blipFill>
        <p:spPr bwMode="auto">
          <a:xfrm>
            <a:off x="947738" y="3886200"/>
            <a:ext cx="2981325" cy="2438400"/>
          </a:xfrm>
          <a:prstGeom prst="rect">
            <a:avLst/>
          </a:prstGeom>
          <a:noFill/>
          <a:ln w="9525">
            <a:noFill/>
            <a:miter lim="800000"/>
            <a:headEnd/>
            <a:tailEnd/>
          </a:ln>
        </p:spPr>
      </p:pic>
      <p:pic>
        <p:nvPicPr>
          <p:cNvPr id="164869" name="Picture 6" descr="C:\My Documents\JJK6.jpg"/>
          <p:cNvPicPr>
            <a:picLocks noChangeAspect="1" noChangeArrowheads="1"/>
          </p:cNvPicPr>
          <p:nvPr/>
        </p:nvPicPr>
        <p:blipFill>
          <a:blip r:embed="rId5" cstate="print"/>
          <a:srcRect/>
          <a:stretch>
            <a:fillRect/>
          </a:stretch>
        </p:blipFill>
        <p:spPr bwMode="auto">
          <a:xfrm>
            <a:off x="3929063" y="3886200"/>
            <a:ext cx="2098675" cy="2438400"/>
          </a:xfrm>
          <a:prstGeom prst="rect">
            <a:avLst/>
          </a:prstGeom>
          <a:noFill/>
          <a:ln w="9525">
            <a:noFill/>
            <a:miter lim="800000"/>
            <a:headEnd/>
            <a:tailEnd/>
          </a:ln>
        </p:spPr>
      </p:pic>
      <p:pic>
        <p:nvPicPr>
          <p:cNvPr id="164870" name="Picture 7" descr="C:\My Documents\JJK7.jpg"/>
          <p:cNvPicPr>
            <a:picLocks noChangeAspect="1" noChangeArrowheads="1"/>
          </p:cNvPicPr>
          <p:nvPr/>
        </p:nvPicPr>
        <p:blipFill>
          <a:blip r:embed="rId6" cstate="print"/>
          <a:srcRect/>
          <a:stretch>
            <a:fillRect/>
          </a:stretch>
        </p:blipFill>
        <p:spPr bwMode="auto">
          <a:xfrm>
            <a:off x="6027738" y="3886200"/>
            <a:ext cx="2303462" cy="2438400"/>
          </a:xfrm>
          <a:prstGeom prst="rect">
            <a:avLst/>
          </a:prstGeom>
          <a:noFill/>
          <a:ln w="9525">
            <a:noFill/>
            <a:miter lim="800000"/>
            <a:headEnd/>
            <a:tailEnd/>
          </a:ln>
        </p:spPr>
      </p:pic>
      <p:sp>
        <p:nvSpPr>
          <p:cNvPr id="164871" name="Text Box 8"/>
          <p:cNvSpPr txBox="1">
            <a:spLocks noChangeArrowheads="1"/>
          </p:cNvSpPr>
          <p:nvPr/>
        </p:nvSpPr>
        <p:spPr bwMode="auto">
          <a:xfrm>
            <a:off x="1490663" y="3352800"/>
            <a:ext cx="2452687" cy="400050"/>
          </a:xfrm>
          <a:prstGeom prst="rect">
            <a:avLst/>
          </a:prstGeom>
          <a:noFill/>
          <a:ln w="9525">
            <a:noFill/>
            <a:miter lim="800000"/>
            <a:headEnd/>
            <a:tailEnd/>
          </a:ln>
        </p:spPr>
        <p:txBody>
          <a:bodyPr wrap="none">
            <a:spAutoFit/>
          </a:bodyPr>
          <a:lstStyle/>
          <a:p>
            <a:pPr>
              <a:buFontTx/>
              <a:buChar char="•"/>
            </a:pPr>
            <a:r>
              <a:rPr lang="en-US" sz="2000" b="1"/>
              <a:t> Leukocoria - 60%</a:t>
            </a:r>
            <a:endParaRPr lang="en-US"/>
          </a:p>
        </p:txBody>
      </p:sp>
      <p:sp>
        <p:nvSpPr>
          <p:cNvPr id="164872" name="Text Box 9"/>
          <p:cNvSpPr txBox="1">
            <a:spLocks noChangeArrowheads="1"/>
          </p:cNvSpPr>
          <p:nvPr/>
        </p:nvSpPr>
        <p:spPr bwMode="auto">
          <a:xfrm>
            <a:off x="3929063" y="3413125"/>
            <a:ext cx="2479675" cy="400050"/>
          </a:xfrm>
          <a:prstGeom prst="rect">
            <a:avLst/>
          </a:prstGeom>
          <a:noFill/>
          <a:ln w="9525">
            <a:noFill/>
            <a:miter lim="800000"/>
            <a:headEnd/>
            <a:tailEnd/>
          </a:ln>
        </p:spPr>
        <p:txBody>
          <a:bodyPr wrap="none">
            <a:spAutoFit/>
          </a:bodyPr>
          <a:lstStyle/>
          <a:p>
            <a:pPr>
              <a:buFontTx/>
              <a:buChar char="•"/>
            </a:pPr>
            <a:r>
              <a:rPr lang="en-US" sz="2000" b="1"/>
              <a:t> Strabismus - 20%</a:t>
            </a:r>
            <a:endParaRPr lang="en-US"/>
          </a:p>
        </p:txBody>
      </p:sp>
      <p:sp>
        <p:nvSpPr>
          <p:cNvPr id="164873" name="Text Box 10"/>
          <p:cNvSpPr txBox="1">
            <a:spLocks noChangeArrowheads="1"/>
          </p:cNvSpPr>
          <p:nvPr/>
        </p:nvSpPr>
        <p:spPr bwMode="auto">
          <a:xfrm>
            <a:off x="6038850" y="3429000"/>
            <a:ext cx="2925763" cy="338138"/>
          </a:xfrm>
          <a:prstGeom prst="rect">
            <a:avLst/>
          </a:prstGeom>
          <a:noFill/>
          <a:ln w="9525">
            <a:noFill/>
            <a:miter lim="800000"/>
            <a:headEnd/>
            <a:tailEnd/>
          </a:ln>
        </p:spPr>
        <p:txBody>
          <a:bodyPr wrap="none">
            <a:spAutoFit/>
          </a:bodyPr>
          <a:lstStyle/>
          <a:p>
            <a:pPr>
              <a:lnSpc>
                <a:spcPct val="80000"/>
              </a:lnSpc>
              <a:buFontTx/>
              <a:buChar char="•"/>
            </a:pPr>
            <a:r>
              <a:rPr lang="en-US" sz="2000" b="1"/>
              <a:t> Secondary glaucoma</a:t>
            </a:r>
            <a:endParaRPr lang="en-US" sz="2000"/>
          </a:p>
        </p:txBody>
      </p:sp>
      <p:sp>
        <p:nvSpPr>
          <p:cNvPr id="164874" name="Text Box 11"/>
          <p:cNvSpPr txBox="1">
            <a:spLocks noChangeArrowheads="1"/>
          </p:cNvSpPr>
          <p:nvPr/>
        </p:nvSpPr>
        <p:spPr bwMode="auto">
          <a:xfrm>
            <a:off x="1150938" y="6386513"/>
            <a:ext cx="3232150" cy="314325"/>
          </a:xfrm>
          <a:prstGeom prst="rect">
            <a:avLst/>
          </a:prstGeom>
          <a:noFill/>
          <a:ln w="9525">
            <a:noFill/>
            <a:miter lim="800000"/>
            <a:headEnd/>
            <a:tailEnd/>
          </a:ln>
        </p:spPr>
        <p:txBody>
          <a:bodyPr wrap="none">
            <a:spAutoFit/>
          </a:bodyPr>
          <a:lstStyle/>
          <a:p>
            <a:pPr>
              <a:lnSpc>
                <a:spcPct val="80000"/>
              </a:lnSpc>
              <a:buFontTx/>
              <a:buChar char="•"/>
            </a:pPr>
            <a:r>
              <a:rPr lang="en-US" b="1"/>
              <a:t> Anterior segment invasion</a:t>
            </a:r>
            <a:endParaRPr lang="en-US"/>
          </a:p>
        </p:txBody>
      </p:sp>
      <p:sp>
        <p:nvSpPr>
          <p:cNvPr id="164875" name="Text Box 12"/>
          <p:cNvSpPr txBox="1">
            <a:spLocks noChangeArrowheads="1"/>
          </p:cNvSpPr>
          <p:nvPr/>
        </p:nvSpPr>
        <p:spPr bwMode="auto">
          <a:xfrm>
            <a:off x="3892550" y="6394450"/>
            <a:ext cx="2636838" cy="314325"/>
          </a:xfrm>
          <a:prstGeom prst="rect">
            <a:avLst/>
          </a:prstGeom>
          <a:noFill/>
          <a:ln w="9525">
            <a:noFill/>
            <a:miter lim="800000"/>
            <a:headEnd/>
            <a:tailEnd/>
          </a:ln>
        </p:spPr>
        <p:txBody>
          <a:bodyPr wrap="none">
            <a:spAutoFit/>
          </a:bodyPr>
          <a:lstStyle/>
          <a:p>
            <a:pPr>
              <a:lnSpc>
                <a:spcPct val="80000"/>
              </a:lnSpc>
              <a:buFontTx/>
              <a:buChar char="•"/>
            </a:pPr>
            <a:r>
              <a:rPr lang="en-US" b="1"/>
              <a:t> Orbital inflammation </a:t>
            </a:r>
            <a:endParaRPr lang="en-US"/>
          </a:p>
        </p:txBody>
      </p:sp>
      <p:sp>
        <p:nvSpPr>
          <p:cNvPr id="164876" name="Text Box 13"/>
          <p:cNvSpPr txBox="1">
            <a:spLocks noChangeArrowheads="1"/>
          </p:cNvSpPr>
          <p:nvPr/>
        </p:nvSpPr>
        <p:spPr bwMode="auto">
          <a:xfrm>
            <a:off x="6318250" y="6386513"/>
            <a:ext cx="2073275" cy="314325"/>
          </a:xfrm>
          <a:prstGeom prst="rect">
            <a:avLst/>
          </a:prstGeom>
          <a:noFill/>
          <a:ln w="9525">
            <a:noFill/>
            <a:miter lim="800000"/>
            <a:headEnd/>
            <a:tailEnd/>
          </a:ln>
        </p:spPr>
        <p:txBody>
          <a:bodyPr wrap="none">
            <a:spAutoFit/>
          </a:bodyPr>
          <a:lstStyle/>
          <a:p>
            <a:pPr>
              <a:lnSpc>
                <a:spcPct val="80000"/>
              </a:lnSpc>
              <a:buFontTx/>
              <a:buChar char="•"/>
            </a:pPr>
            <a:r>
              <a:rPr lang="en-US" b="1"/>
              <a:t> Orbital invasion</a:t>
            </a:r>
            <a:endParaRPr lang="en-US"/>
          </a:p>
        </p:txBody>
      </p:sp>
      <p:sp>
        <p:nvSpPr>
          <p:cNvPr id="164877" name="Text Box 14"/>
          <p:cNvSpPr txBox="1">
            <a:spLocks noChangeArrowheads="1"/>
          </p:cNvSpPr>
          <p:nvPr/>
        </p:nvSpPr>
        <p:spPr bwMode="auto">
          <a:xfrm>
            <a:off x="0" y="44450"/>
            <a:ext cx="9144000" cy="646113"/>
          </a:xfrm>
          <a:prstGeom prst="rect">
            <a:avLst/>
          </a:prstGeom>
          <a:solidFill>
            <a:srgbClr val="2406A2"/>
          </a:solidFill>
          <a:ln w="9525">
            <a:noFill/>
            <a:miter lim="800000"/>
            <a:headEnd/>
            <a:tailEnd/>
          </a:ln>
        </p:spPr>
        <p:txBody>
          <a:bodyPr wrap="square">
            <a:spAutoFit/>
          </a:bodyPr>
          <a:lstStyle/>
          <a:p>
            <a:r>
              <a:rPr lang="en-US" sz="3600" b="1" dirty="0">
                <a:solidFill>
                  <a:srgbClr val="FFFF00"/>
                </a:solidFill>
              </a:rPr>
              <a:t>Presentations of retinoblastoma</a:t>
            </a:r>
            <a:endParaRPr lang="en-US" sz="2200" b="1" dirty="0">
              <a:solidFill>
                <a:srgbClr val="FFFF00"/>
              </a:solidFill>
            </a:endParaRPr>
          </a:p>
        </p:txBody>
      </p:sp>
      <p:pic>
        <p:nvPicPr>
          <p:cNvPr id="164878" name="Picture 16" descr="C:\My Documents\Aaa.jpg"/>
          <p:cNvPicPr>
            <a:picLocks noChangeAspect="1" noChangeArrowheads="1"/>
          </p:cNvPicPr>
          <p:nvPr/>
        </p:nvPicPr>
        <p:blipFill>
          <a:blip r:embed="rId7" cstate="print"/>
          <a:srcRect/>
          <a:stretch>
            <a:fillRect/>
          </a:stretch>
        </p:blipFill>
        <p:spPr bwMode="auto">
          <a:xfrm>
            <a:off x="3929063" y="762000"/>
            <a:ext cx="2076450" cy="2514600"/>
          </a:xfrm>
          <a:prstGeom prst="rect">
            <a:avLst/>
          </a:prstGeom>
          <a:noFill/>
          <a:ln w="9525">
            <a:noFill/>
            <a:miter lim="800000"/>
            <a:headEnd/>
            <a:tailEnd/>
          </a:ln>
        </p:spPr>
      </p:pic>
      <p:sp>
        <p:nvSpPr>
          <p:cNvPr id="164879" name="Line 18"/>
          <p:cNvSpPr>
            <a:spLocks noChangeShapeType="1"/>
          </p:cNvSpPr>
          <p:nvPr/>
        </p:nvSpPr>
        <p:spPr bwMode="auto">
          <a:xfrm flipH="1">
            <a:off x="947738" y="3276600"/>
            <a:ext cx="7383462" cy="0"/>
          </a:xfrm>
          <a:prstGeom prst="line">
            <a:avLst/>
          </a:prstGeom>
          <a:noFill/>
          <a:ln w="19050">
            <a:solidFill>
              <a:srgbClr val="FFFF00"/>
            </a:solidFill>
            <a:round/>
            <a:headEnd/>
            <a:tailEnd/>
          </a:ln>
        </p:spPr>
        <p:txBody>
          <a:bodyPr wrap="none" anchor="ctr"/>
          <a:lstStyle/>
          <a:p>
            <a:endParaRPr lang="en-US"/>
          </a:p>
        </p:txBody>
      </p:sp>
      <p:sp>
        <p:nvSpPr>
          <p:cNvPr id="164880" name="Rectangle 15"/>
          <p:cNvSpPr>
            <a:spLocks noChangeArrowheads="1"/>
          </p:cNvSpPr>
          <p:nvPr/>
        </p:nvSpPr>
        <p:spPr bwMode="auto">
          <a:xfrm>
            <a:off x="947738" y="762000"/>
            <a:ext cx="7383462" cy="5943600"/>
          </a:xfrm>
          <a:prstGeom prst="rect">
            <a:avLst/>
          </a:prstGeom>
          <a:noFill/>
          <a:ln w="28575">
            <a:solidFill>
              <a:srgbClr val="FFFF00"/>
            </a:solidFill>
            <a:miter lim="800000"/>
            <a:headEnd/>
            <a:tailEnd/>
          </a:ln>
        </p:spPr>
        <p:txBody>
          <a:bodyPr wrap="none" anchor="ctr"/>
          <a:lstStyle/>
          <a:p>
            <a:endParaRPr lang="en-US"/>
          </a:p>
        </p:txBody>
      </p:sp>
      <p:sp>
        <p:nvSpPr>
          <p:cNvPr id="164881" name="Line 19"/>
          <p:cNvSpPr>
            <a:spLocks noChangeShapeType="1"/>
          </p:cNvSpPr>
          <p:nvPr/>
        </p:nvSpPr>
        <p:spPr bwMode="auto">
          <a:xfrm flipH="1">
            <a:off x="947738" y="3886200"/>
            <a:ext cx="7383462" cy="0"/>
          </a:xfrm>
          <a:prstGeom prst="line">
            <a:avLst/>
          </a:prstGeom>
          <a:noFill/>
          <a:ln w="19050">
            <a:solidFill>
              <a:srgbClr val="FFFF00"/>
            </a:solidFill>
            <a:round/>
            <a:headEnd/>
            <a:tailEnd/>
          </a:ln>
        </p:spPr>
        <p:txBody>
          <a:bodyPr wrap="none" anchor="ctr"/>
          <a:lstStyle/>
          <a:p>
            <a:endParaRPr lang="en-US"/>
          </a:p>
        </p:txBody>
      </p:sp>
      <p:sp>
        <p:nvSpPr>
          <p:cNvPr id="164882" name="Line 20"/>
          <p:cNvSpPr>
            <a:spLocks noChangeShapeType="1"/>
          </p:cNvSpPr>
          <p:nvPr/>
        </p:nvSpPr>
        <p:spPr bwMode="auto">
          <a:xfrm flipH="1">
            <a:off x="947738" y="6324600"/>
            <a:ext cx="7383462" cy="0"/>
          </a:xfrm>
          <a:prstGeom prst="line">
            <a:avLst/>
          </a:prstGeom>
          <a:noFill/>
          <a:ln w="19050">
            <a:solidFill>
              <a:srgbClr val="FFFF00"/>
            </a:solidFill>
            <a:round/>
            <a:headEnd/>
            <a:tailEnd/>
          </a:ln>
        </p:spPr>
        <p:txBody>
          <a:bodyPr wrap="none" anchor="ctr"/>
          <a:lstStyle/>
          <a:p>
            <a:endParaRPr lang="en-US"/>
          </a:p>
        </p:txBody>
      </p:sp>
      <p:sp>
        <p:nvSpPr>
          <p:cNvPr id="164883" name="Line 21"/>
          <p:cNvSpPr>
            <a:spLocks noChangeShapeType="1"/>
          </p:cNvSpPr>
          <p:nvPr/>
        </p:nvSpPr>
        <p:spPr bwMode="auto">
          <a:xfrm>
            <a:off x="6027738" y="762000"/>
            <a:ext cx="0" cy="5943600"/>
          </a:xfrm>
          <a:prstGeom prst="line">
            <a:avLst/>
          </a:prstGeom>
          <a:noFill/>
          <a:ln w="19050">
            <a:solidFill>
              <a:srgbClr val="FFFF00"/>
            </a:solidFill>
            <a:round/>
            <a:headEnd/>
            <a:tailEnd/>
          </a:ln>
        </p:spPr>
        <p:txBody>
          <a:bodyPr wrap="none" anchor="ctr"/>
          <a:lstStyle/>
          <a:p>
            <a:endParaRPr lang="en-US"/>
          </a:p>
        </p:txBody>
      </p:sp>
      <p:sp>
        <p:nvSpPr>
          <p:cNvPr id="164884" name="Line 22"/>
          <p:cNvSpPr>
            <a:spLocks noChangeShapeType="1"/>
          </p:cNvSpPr>
          <p:nvPr/>
        </p:nvSpPr>
        <p:spPr bwMode="auto">
          <a:xfrm>
            <a:off x="3929063" y="762000"/>
            <a:ext cx="0" cy="5943600"/>
          </a:xfrm>
          <a:prstGeom prst="line">
            <a:avLst/>
          </a:prstGeom>
          <a:noFill/>
          <a:ln w="19050">
            <a:solidFill>
              <a:srgbClr val="FFFF00"/>
            </a:solidFill>
            <a:round/>
            <a:headEnd/>
            <a:tailEnd/>
          </a:ln>
        </p:spPr>
        <p:txBody>
          <a:bodyPr wrap="none" anchor="ctr"/>
          <a:lstStyle/>
          <a:p>
            <a:endParaRPr lang="en-US"/>
          </a:p>
        </p:txBody>
      </p:sp>
      <p:sp>
        <p:nvSpPr>
          <p:cNvPr id="21" name="Slide Number Placeholder 20"/>
          <p:cNvSpPr>
            <a:spLocks noGrp="1"/>
          </p:cNvSpPr>
          <p:nvPr>
            <p:ph type="sldNum" sz="quarter" idx="12"/>
          </p:nvPr>
        </p:nvSpPr>
        <p:spPr/>
        <p:txBody>
          <a:bodyPr/>
          <a:lstStyle/>
          <a:p>
            <a:fld id="{25734C50-AB8C-4CB3-8176-73C080511BDE}" type="slidenum">
              <a:rPr lang="en-US" smtClean="0"/>
              <a:pPr/>
              <a:t>153</a:t>
            </a:fld>
            <a:endParaRPr lang="en-US" dirty="0"/>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5734C50-AB8C-4CB3-8176-73C080511BDE}" type="slidenum">
              <a:rPr lang="en-US" smtClean="0"/>
              <a:pPr/>
              <a:t>154</a:t>
            </a:fld>
            <a:endParaRPr lang="en-US" dirty="0"/>
          </a:p>
        </p:txBody>
      </p:sp>
      <p:sp>
        <p:nvSpPr>
          <p:cNvPr id="3" name="Rectangle 2"/>
          <p:cNvSpPr/>
          <p:nvPr/>
        </p:nvSpPr>
        <p:spPr>
          <a:xfrm>
            <a:off x="2286000" y="1682368"/>
            <a:ext cx="4572000" cy="3493264"/>
          </a:xfrm>
          <a:prstGeom prst="rect">
            <a:avLst/>
          </a:prstGeom>
        </p:spPr>
        <p:txBody>
          <a:bodyPr>
            <a:spAutoFit/>
          </a:bodyPr>
          <a:lstStyle/>
          <a:p>
            <a:pPr marL="514350" indent="-514350">
              <a:defRPr/>
            </a:pPr>
            <a:r>
              <a:rPr lang="en-US" b="1" i="1" u="sng" dirty="0"/>
              <a:t>Signs and symptoms</a:t>
            </a:r>
          </a:p>
          <a:p>
            <a:pPr marL="514350" lvl="1" indent="-514350">
              <a:spcBef>
                <a:spcPts val="600"/>
              </a:spcBef>
              <a:buSzPct val="80000"/>
              <a:buFont typeface="Wingdings" pitchFamily="2" charset="2"/>
              <a:buChar char="Ø"/>
              <a:defRPr/>
            </a:pPr>
            <a:r>
              <a:rPr lang="en-US" dirty="0" err="1"/>
              <a:t>Leukorrhea</a:t>
            </a:r>
            <a:r>
              <a:rPr lang="en-US" dirty="0"/>
              <a:t>(In retinoblastoma, white </a:t>
            </a:r>
            <a:r>
              <a:rPr lang="en-US" dirty="0" err="1"/>
              <a:t>pupillary</a:t>
            </a:r>
            <a:r>
              <a:rPr lang="en-US" dirty="0"/>
              <a:t> reflex (an abnormal white appearance of the pupil which reflects light).</a:t>
            </a:r>
            <a:endParaRPr lang="en-US" b="1" i="1" u="sng" dirty="0"/>
          </a:p>
          <a:p>
            <a:pPr marL="630238" lvl="1" indent="-230188">
              <a:buFont typeface="Wingdings" pitchFamily="2" charset="2"/>
              <a:buChar char="Ø"/>
              <a:defRPr/>
            </a:pPr>
            <a:r>
              <a:rPr lang="en-US" dirty="0"/>
              <a:t>Severe </a:t>
            </a:r>
            <a:r>
              <a:rPr lang="en-US" dirty="0" err="1"/>
              <a:t>pain,redness,watery</a:t>
            </a:r>
            <a:r>
              <a:rPr lang="en-US" dirty="0"/>
              <a:t> and hazy cornea</a:t>
            </a:r>
          </a:p>
          <a:p>
            <a:pPr lvl="1">
              <a:buFont typeface="Wingdings" pitchFamily="2" charset="2"/>
              <a:buChar char="Ø"/>
              <a:defRPr/>
            </a:pPr>
            <a:r>
              <a:rPr lang="en-US" dirty="0"/>
              <a:t>Decreased vision</a:t>
            </a:r>
          </a:p>
          <a:p>
            <a:pPr lvl="1">
              <a:buFont typeface="Wingdings" pitchFamily="2" charset="2"/>
              <a:buChar char="Ø"/>
              <a:defRPr/>
            </a:pPr>
            <a:r>
              <a:rPr lang="en-US" dirty="0"/>
              <a:t>Strabismus</a:t>
            </a:r>
          </a:p>
          <a:p>
            <a:pPr lvl="1">
              <a:buFont typeface="Wingdings" pitchFamily="2" charset="2"/>
              <a:buChar char="Ø"/>
              <a:defRPr/>
            </a:pPr>
            <a:r>
              <a:rPr lang="en-US" dirty="0"/>
              <a:t>Retinal detachment</a:t>
            </a:r>
          </a:p>
          <a:p>
            <a:pPr lvl="1">
              <a:buFont typeface="Wingdings" pitchFamily="2" charset="2"/>
              <a:buChar char="Ø"/>
              <a:defRPr/>
            </a:pPr>
            <a:r>
              <a:rPr lang="en-US" dirty="0"/>
              <a:t>Headache</a:t>
            </a:r>
          </a:p>
          <a:p>
            <a:pPr lvl="1">
              <a:buFont typeface="Wingdings" pitchFamily="2" charset="2"/>
              <a:buChar char="Ø"/>
              <a:defRPr/>
            </a:pPr>
            <a:r>
              <a:rPr lang="en-US" dirty="0"/>
              <a:t>Visual disturbances</a:t>
            </a:r>
            <a:endParaRPr lang="fr-FR" dirty="0"/>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777250" y="-365750"/>
            <a:ext cx="7772400" cy="1152150"/>
          </a:xfrm>
        </p:spPr>
        <p:txBody>
          <a:bodyPr/>
          <a:lstStyle/>
          <a:p>
            <a:pPr>
              <a:defRPr/>
            </a:pPr>
            <a:r>
              <a:rPr lang="en-US" dirty="0"/>
              <a:t>RETINOBLASTOMA</a:t>
            </a:r>
          </a:p>
        </p:txBody>
      </p:sp>
      <p:sp>
        <p:nvSpPr>
          <p:cNvPr id="165891" name="Rectangle 3"/>
          <p:cNvSpPr>
            <a:spLocks noGrp="1" noChangeArrowheads="1"/>
          </p:cNvSpPr>
          <p:nvPr>
            <p:ph type="body" sz="half" idx="1"/>
          </p:nvPr>
        </p:nvSpPr>
        <p:spPr>
          <a:xfrm>
            <a:off x="0" y="620886"/>
            <a:ext cx="4491038" cy="5510040"/>
          </a:xfrm>
        </p:spPr>
        <p:txBody>
          <a:bodyPr/>
          <a:lstStyle/>
          <a:p>
            <a:pPr>
              <a:buFont typeface="Wingdings" pitchFamily="2" charset="2"/>
              <a:buNone/>
            </a:pPr>
            <a:r>
              <a:rPr lang="en-US" sz="2800" b="1" dirty="0">
                <a:solidFill>
                  <a:srgbClr val="CC00CC"/>
                </a:solidFill>
              </a:rPr>
              <a:t>TREATMENT:</a:t>
            </a:r>
          </a:p>
          <a:p>
            <a:r>
              <a:rPr lang="en-US" sz="2800" dirty="0"/>
              <a:t>Laser photocoagulation</a:t>
            </a:r>
          </a:p>
          <a:p>
            <a:r>
              <a:rPr lang="en-US" sz="2800" dirty="0" err="1"/>
              <a:t>Cryotherapy</a:t>
            </a:r>
            <a:endParaRPr lang="en-US" sz="2800" dirty="0"/>
          </a:p>
          <a:p>
            <a:r>
              <a:rPr lang="en-US" sz="2800" dirty="0"/>
              <a:t>External beam radiation</a:t>
            </a:r>
          </a:p>
          <a:p>
            <a:r>
              <a:rPr lang="en-US" sz="2800" dirty="0"/>
              <a:t>Chemotherapy</a:t>
            </a:r>
          </a:p>
          <a:p>
            <a:r>
              <a:rPr lang="en-US" sz="2800" dirty="0" err="1"/>
              <a:t>Enucleation</a:t>
            </a:r>
            <a:r>
              <a:rPr lang="en-US" sz="2800" dirty="0"/>
              <a:t> (surgical removal of the eye).in advanced stage</a:t>
            </a:r>
          </a:p>
        </p:txBody>
      </p:sp>
      <p:pic>
        <p:nvPicPr>
          <p:cNvPr id="165892" name="Picture 4" descr="RETINOBLASTOMA"/>
          <p:cNvPicPr>
            <a:picLocks noGrp="1" noChangeAspect="1" noChangeArrowheads="1"/>
          </p:cNvPicPr>
          <p:nvPr>
            <p:ph type="clipArt" sz="half" idx="2"/>
          </p:nvPr>
        </p:nvPicPr>
        <p:blipFill>
          <a:blip r:embed="rId2" cstate="print"/>
          <a:stretch>
            <a:fillRect/>
          </a:stretch>
        </p:blipFill>
        <p:spPr>
          <a:xfrm>
            <a:off x="4344316" y="620885"/>
            <a:ext cx="4799684" cy="6237115"/>
          </a:xfrm>
        </p:spPr>
      </p:pic>
      <p:sp>
        <p:nvSpPr>
          <p:cNvPr id="5" name="Slide Number Placeholder 4"/>
          <p:cNvSpPr>
            <a:spLocks noGrp="1"/>
          </p:cNvSpPr>
          <p:nvPr>
            <p:ph type="sldNum" sz="quarter" idx="12"/>
          </p:nvPr>
        </p:nvSpPr>
        <p:spPr/>
        <p:txBody>
          <a:bodyPr/>
          <a:lstStyle/>
          <a:p>
            <a:pPr>
              <a:defRPr/>
            </a:pPr>
            <a:fld id="{8D83B7D3-815B-4007-88CC-37795721ECE3}" type="slidenum">
              <a:rPr lang="en-US" smtClean="0"/>
              <a:pPr>
                <a:defRPr/>
              </a:pPr>
              <a:t>155</a:t>
            </a:fld>
            <a:endParaRPr lang="en-US"/>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6038"/>
          </a:xfrm>
        </p:spPr>
        <p:txBody>
          <a:bodyPr rtlCol="0">
            <a:normAutofit fontScale="90000"/>
          </a:bodyPr>
          <a:lstStyle/>
          <a:p>
            <a:pPr eaLnBrk="1" fontAlgn="auto" hangingPunct="1">
              <a:spcAft>
                <a:spcPts val="0"/>
              </a:spcAft>
              <a:defRPr/>
            </a:pPr>
            <a:endParaRPr lang="en-US" dirty="0"/>
          </a:p>
        </p:txBody>
      </p:sp>
      <p:sp>
        <p:nvSpPr>
          <p:cNvPr id="3" name="Content Placeholder 2"/>
          <p:cNvSpPr>
            <a:spLocks noGrp="1"/>
          </p:cNvSpPr>
          <p:nvPr>
            <p:ph idx="1"/>
          </p:nvPr>
        </p:nvSpPr>
        <p:spPr>
          <a:xfrm>
            <a:off x="0" y="0"/>
            <a:ext cx="8915400" cy="6705600"/>
          </a:xfrm>
        </p:spPr>
        <p:txBody>
          <a:bodyPr rtlCol="0">
            <a:normAutofit/>
          </a:bodyPr>
          <a:lstStyle/>
          <a:p>
            <a:pPr marL="514350" indent="-514350" eaLnBrk="1" fontAlgn="auto" hangingPunct="1">
              <a:spcAft>
                <a:spcPts val="0"/>
              </a:spcAft>
              <a:buFont typeface="Arial" pitchFamily="34" charset="0"/>
              <a:buNone/>
              <a:defRPr/>
            </a:pPr>
            <a:endParaRPr lang="en-US" dirty="0"/>
          </a:p>
          <a:p>
            <a:pPr marL="0" lvl="1" indent="0" eaLnBrk="1" fontAlgn="auto" hangingPunct="1">
              <a:spcAft>
                <a:spcPts val="0"/>
              </a:spcAft>
              <a:buFont typeface="Wingdings" pitchFamily="2" charset="2"/>
              <a:buChar char="Ø"/>
              <a:defRPr/>
            </a:pPr>
            <a:r>
              <a:rPr lang="en-US" b="1" i="1" dirty="0"/>
              <a:t>Nursing care</a:t>
            </a:r>
          </a:p>
          <a:p>
            <a:pPr marL="0" lvl="1" indent="0" eaLnBrk="1" fontAlgn="auto" hangingPunct="1">
              <a:spcAft>
                <a:spcPts val="0"/>
              </a:spcAft>
              <a:buFont typeface="Arial" pitchFamily="34" charset="0"/>
              <a:buChar char="–"/>
              <a:defRPr/>
            </a:pPr>
            <a:r>
              <a:rPr lang="en-US" dirty="0"/>
              <a:t>Support client and family in coping with the diagnosis</a:t>
            </a:r>
          </a:p>
          <a:p>
            <a:pPr marL="0" lvl="1" indent="0" eaLnBrk="1" fontAlgn="auto" hangingPunct="1">
              <a:spcAft>
                <a:spcPts val="0"/>
              </a:spcAft>
              <a:buFont typeface="Arial" pitchFamily="34" charset="0"/>
              <a:buNone/>
              <a:defRPr/>
            </a:pPr>
            <a:endParaRPr lang="en-US" dirty="0"/>
          </a:p>
        </p:txBody>
      </p:sp>
      <p:sp>
        <p:nvSpPr>
          <p:cNvPr id="4" name="Slide Number Placeholder 3"/>
          <p:cNvSpPr>
            <a:spLocks noGrp="1"/>
          </p:cNvSpPr>
          <p:nvPr>
            <p:ph type="sldNum" sz="quarter" idx="12"/>
          </p:nvPr>
        </p:nvSpPr>
        <p:spPr/>
        <p:txBody>
          <a:bodyPr/>
          <a:lstStyle/>
          <a:p>
            <a:fld id="{25734C50-AB8C-4CB3-8176-73C080511BDE}" type="slidenum">
              <a:rPr lang="en-US" smtClean="0"/>
              <a:pPr/>
              <a:t>156</a:t>
            </a:fld>
            <a:endParaRPr lang="en-US" dirty="0"/>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6038"/>
          </a:xfrm>
        </p:spPr>
        <p:txBody>
          <a:bodyPr rtlCol="0">
            <a:normAutofit fontScale="90000"/>
          </a:bodyPr>
          <a:lstStyle/>
          <a:p>
            <a:pPr eaLnBrk="1" fontAlgn="auto" hangingPunct="1">
              <a:spcAft>
                <a:spcPts val="0"/>
              </a:spcAft>
              <a:defRPr/>
            </a:pPr>
            <a:endParaRPr lang="en-US" dirty="0"/>
          </a:p>
        </p:txBody>
      </p:sp>
      <p:sp>
        <p:nvSpPr>
          <p:cNvPr id="3" name="Content Placeholder 2"/>
          <p:cNvSpPr>
            <a:spLocks noGrp="1"/>
          </p:cNvSpPr>
          <p:nvPr>
            <p:ph idx="1"/>
          </p:nvPr>
        </p:nvSpPr>
        <p:spPr>
          <a:xfrm>
            <a:off x="0" y="0"/>
            <a:ext cx="9144000" cy="6858000"/>
          </a:xfrm>
        </p:spPr>
        <p:txBody>
          <a:bodyPr rtlCol="0">
            <a:normAutofit/>
          </a:bodyPr>
          <a:lstStyle/>
          <a:p>
            <a:pPr lvl="1" eaLnBrk="1" fontAlgn="auto" hangingPunct="1">
              <a:spcAft>
                <a:spcPts val="0"/>
              </a:spcAft>
              <a:buFont typeface="Arial" pitchFamily="34" charset="0"/>
              <a:buChar char="–"/>
              <a:defRPr/>
            </a:pPr>
            <a:r>
              <a:rPr lang="en-US" dirty="0"/>
              <a:t>Observe for side effects of therapy, report and attempt to alleviate them.</a:t>
            </a:r>
          </a:p>
          <a:p>
            <a:pPr marL="0" lvl="1" indent="0" eaLnBrk="1" fontAlgn="auto" hangingPunct="1">
              <a:spcAft>
                <a:spcPts val="0"/>
              </a:spcAft>
              <a:buFont typeface="Arial" pitchFamily="34" charset="0"/>
              <a:buNone/>
              <a:defRPr/>
            </a:pPr>
            <a:r>
              <a:rPr lang="en-US" b="1" i="1" u="sng" dirty="0"/>
              <a:t>Post-operative care in Enucleation</a:t>
            </a:r>
          </a:p>
          <a:p>
            <a:pPr marL="0" lvl="1" indent="0" eaLnBrk="1" fontAlgn="auto" hangingPunct="1">
              <a:spcAft>
                <a:spcPts val="0"/>
              </a:spcAft>
              <a:buFont typeface="Arial" pitchFamily="34" charset="0"/>
              <a:buChar char="–"/>
              <a:defRPr/>
            </a:pPr>
            <a:r>
              <a:rPr lang="en-US" dirty="0"/>
              <a:t>Maintain pressure dressings on the eye for 1-2 days to minimize hemorrhage.</a:t>
            </a:r>
          </a:p>
          <a:p>
            <a:pPr marL="0" lvl="1" indent="0" eaLnBrk="1" fontAlgn="auto" hangingPunct="1">
              <a:spcAft>
                <a:spcPts val="0"/>
              </a:spcAft>
              <a:buFont typeface="Arial" pitchFamily="34" charset="0"/>
              <a:buChar char="–"/>
              <a:defRPr/>
            </a:pPr>
            <a:r>
              <a:rPr lang="en-US" dirty="0"/>
              <a:t>Administer prescribed analgesics for pain</a:t>
            </a:r>
          </a:p>
          <a:p>
            <a:pPr marL="0" lvl="1" indent="0" eaLnBrk="1" fontAlgn="auto" hangingPunct="1">
              <a:spcAft>
                <a:spcPts val="0"/>
              </a:spcAft>
              <a:buFont typeface="Arial" pitchFamily="34" charset="0"/>
              <a:buChar char="–"/>
              <a:defRPr/>
            </a:pPr>
            <a:r>
              <a:rPr lang="en-US" dirty="0"/>
              <a:t>Monitor for signs of meningitis as a complication (headache, neck stiffness etc.)</a:t>
            </a:r>
          </a:p>
          <a:p>
            <a:pPr marL="0" lvl="1" indent="0" eaLnBrk="1" fontAlgn="auto" hangingPunct="1">
              <a:spcAft>
                <a:spcPts val="0"/>
              </a:spcAft>
              <a:buFont typeface="Arial" pitchFamily="34" charset="0"/>
              <a:buChar char="–"/>
              <a:defRPr/>
            </a:pPr>
            <a:r>
              <a:rPr lang="en-US" dirty="0"/>
              <a:t>Single eye vision-explain that this results in loss of depth of perception (acuity) and activities needing this should be performed cautiously.</a:t>
            </a:r>
          </a:p>
          <a:p>
            <a:pPr marL="0" lvl="1" indent="0" eaLnBrk="1" fontAlgn="auto" hangingPunct="1">
              <a:spcAft>
                <a:spcPts val="0"/>
              </a:spcAft>
              <a:buFont typeface="Arial" pitchFamily="34" charset="0"/>
              <a:buChar char="–"/>
              <a:defRPr/>
            </a:pPr>
            <a:r>
              <a:rPr lang="en-US" dirty="0"/>
              <a:t>Support adaptation to changes in body image in enucleation</a:t>
            </a:r>
          </a:p>
          <a:p>
            <a:pPr marL="0" lvl="1" indent="0" eaLnBrk="1" fontAlgn="auto" hangingPunct="1">
              <a:spcAft>
                <a:spcPts val="0"/>
              </a:spcAft>
              <a:buFont typeface="Arial" pitchFamily="34" charset="0"/>
              <a:buChar char="–"/>
              <a:defRPr/>
            </a:pPr>
            <a:r>
              <a:rPr lang="en-US" dirty="0"/>
              <a:t>Explain that an artificial eye may be inserted when healing is complete (6- 8weeks)</a:t>
            </a:r>
          </a:p>
        </p:txBody>
      </p:sp>
      <p:sp>
        <p:nvSpPr>
          <p:cNvPr id="4" name="Slide Number Placeholder 3"/>
          <p:cNvSpPr>
            <a:spLocks noGrp="1"/>
          </p:cNvSpPr>
          <p:nvPr>
            <p:ph type="sldNum" sz="quarter" idx="12"/>
          </p:nvPr>
        </p:nvSpPr>
        <p:spPr/>
        <p:txBody>
          <a:bodyPr/>
          <a:lstStyle/>
          <a:p>
            <a:fld id="{25734C50-AB8C-4CB3-8176-73C080511BDE}" type="slidenum">
              <a:rPr lang="en-US" smtClean="0"/>
              <a:pPr/>
              <a:t>157</a:t>
            </a:fld>
            <a:endParaRPr lang="en-US" dirty="0"/>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9986" name="Title 1"/>
          <p:cNvSpPr>
            <a:spLocks noGrp="1"/>
          </p:cNvSpPr>
          <p:nvPr>
            <p:ph type="title"/>
          </p:nvPr>
        </p:nvSpPr>
        <p:spPr>
          <a:xfrm>
            <a:off x="457200" y="0"/>
            <a:ext cx="8229600" cy="46038"/>
          </a:xfrm>
        </p:spPr>
        <p:txBody>
          <a:bodyPr>
            <a:normAutofit fontScale="90000"/>
          </a:bodyPr>
          <a:lstStyle/>
          <a:p>
            <a:endParaRPr lang="en-US"/>
          </a:p>
        </p:txBody>
      </p:sp>
      <p:sp>
        <p:nvSpPr>
          <p:cNvPr id="169987" name="Content Placeholder 2"/>
          <p:cNvSpPr>
            <a:spLocks noGrp="1"/>
          </p:cNvSpPr>
          <p:nvPr>
            <p:ph idx="1"/>
          </p:nvPr>
        </p:nvSpPr>
        <p:spPr>
          <a:xfrm>
            <a:off x="152400" y="0"/>
            <a:ext cx="8839200" cy="6629400"/>
          </a:xfrm>
        </p:spPr>
        <p:txBody>
          <a:bodyPr/>
          <a:lstStyle/>
          <a:p>
            <a:pPr>
              <a:buFont typeface="Arial" charset="0"/>
              <a:buNone/>
            </a:pPr>
            <a:r>
              <a:rPr lang="en-US" sz="2800" b="1" dirty="0"/>
              <a:t>What is done if the child has tumor in both eyes?</a:t>
            </a:r>
            <a:br>
              <a:rPr lang="en-US" sz="2800" dirty="0"/>
            </a:br>
            <a:r>
              <a:rPr lang="en-US" sz="2800" dirty="0"/>
              <a:t>In these cases, generally the worse eye is enucleated and the other eye is tried to salvage by using other methods of treatment. However, unfortunately in a few cases, both eyes may have to be removed. </a:t>
            </a:r>
          </a:p>
          <a:p>
            <a:pPr>
              <a:buFont typeface="Arial" charset="0"/>
              <a:buNone/>
            </a:pPr>
            <a:r>
              <a:rPr lang="en-US" sz="2800" b="1" dirty="0"/>
              <a:t>Why is early detection important?</a:t>
            </a:r>
            <a:br>
              <a:rPr lang="en-US" sz="2800" dirty="0"/>
            </a:br>
            <a:r>
              <a:rPr lang="en-US" sz="2800" dirty="0"/>
              <a:t>The safer and less destructive procedures may be taken when the tumor is in its early stage. By detecting and treating the tumor early, we may save the life, sight and eye of the child. </a:t>
            </a:r>
            <a:br>
              <a:rPr lang="en-US" sz="2800" dirty="0"/>
            </a:br>
            <a:endParaRPr lang="en-US" sz="2800" dirty="0"/>
          </a:p>
        </p:txBody>
      </p:sp>
      <p:sp>
        <p:nvSpPr>
          <p:cNvPr id="4" name="Slide Number Placeholder 3"/>
          <p:cNvSpPr>
            <a:spLocks noGrp="1"/>
          </p:cNvSpPr>
          <p:nvPr>
            <p:ph type="sldNum" sz="quarter" idx="12"/>
          </p:nvPr>
        </p:nvSpPr>
        <p:spPr/>
        <p:txBody>
          <a:bodyPr/>
          <a:lstStyle/>
          <a:p>
            <a:fld id="{25734C50-AB8C-4CB3-8176-73C080511BDE}" type="slidenum">
              <a:rPr lang="en-US" smtClean="0"/>
              <a:pPr/>
              <a:t>158</a:t>
            </a:fld>
            <a:endParaRPr lang="en-US" dirty="0"/>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98080" cy="1000360"/>
          </a:xfrm>
        </p:spPr>
        <p:txBody>
          <a:bodyPr/>
          <a:lstStyle/>
          <a:p>
            <a:r>
              <a:rPr lang="en-US" dirty="0"/>
              <a:t>Nursing Management</a:t>
            </a:r>
          </a:p>
        </p:txBody>
      </p:sp>
      <p:sp>
        <p:nvSpPr>
          <p:cNvPr id="4" name="Rectangle 3"/>
          <p:cNvSpPr>
            <a:spLocks noGrp="1" noChangeArrowheads="1"/>
          </p:cNvSpPr>
          <p:nvPr>
            <p:ph idx="1"/>
          </p:nvPr>
        </p:nvSpPr>
        <p:spPr>
          <a:xfrm>
            <a:off x="1004935" y="924465"/>
            <a:ext cx="7928753" cy="5933535"/>
          </a:xfrm>
        </p:spPr>
        <p:txBody>
          <a:bodyPr/>
          <a:lstStyle/>
          <a:p>
            <a:pPr eaLnBrk="1" hangingPunct="1">
              <a:defRPr/>
            </a:pPr>
            <a:r>
              <a:rPr lang="en-US" sz="2800" dirty="0"/>
              <a:t>Educate on proper eye care</a:t>
            </a:r>
          </a:p>
          <a:p>
            <a:pPr lvl="1" eaLnBrk="1" hangingPunct="1">
              <a:defRPr/>
            </a:pPr>
            <a:r>
              <a:rPr lang="en-US" sz="2400" dirty="0"/>
              <a:t>Hand wash</a:t>
            </a:r>
          </a:p>
          <a:p>
            <a:pPr lvl="1" eaLnBrk="1" hangingPunct="1">
              <a:defRPr/>
            </a:pPr>
            <a:r>
              <a:rPr lang="en-US" sz="2400" dirty="0"/>
              <a:t>Avoid rubbing</a:t>
            </a:r>
          </a:p>
          <a:p>
            <a:pPr eaLnBrk="1" hangingPunct="1">
              <a:defRPr/>
            </a:pPr>
            <a:r>
              <a:rPr lang="en-US" sz="2800" dirty="0"/>
              <a:t>Rx as prescribed</a:t>
            </a:r>
          </a:p>
          <a:p>
            <a:pPr eaLnBrk="1" hangingPunct="1">
              <a:defRPr/>
            </a:pPr>
            <a:r>
              <a:rPr lang="en-US" sz="2800" dirty="0"/>
              <a:t>Post-op </a:t>
            </a:r>
          </a:p>
          <a:p>
            <a:pPr lvl="1" eaLnBrk="1" hangingPunct="1">
              <a:defRPr/>
            </a:pPr>
            <a:r>
              <a:rPr lang="en-US" sz="2400" dirty="0"/>
              <a:t>Avoid </a:t>
            </a:r>
            <a:r>
              <a:rPr lang="en-US" sz="2400" dirty="0" err="1"/>
              <a:t>valsalva</a:t>
            </a:r>
            <a:r>
              <a:rPr lang="en-US" sz="2400" dirty="0"/>
              <a:t> maneuver</a:t>
            </a:r>
          </a:p>
          <a:p>
            <a:pPr lvl="1" eaLnBrk="1" hangingPunct="1">
              <a:defRPr/>
            </a:pPr>
            <a:r>
              <a:rPr lang="en-US" sz="2400" dirty="0"/>
              <a:t>Educate!!</a:t>
            </a:r>
          </a:p>
          <a:p>
            <a:pPr eaLnBrk="1" hangingPunct="1">
              <a:defRPr/>
            </a:pPr>
            <a:r>
              <a:rPr lang="en-US" sz="2800" dirty="0" err="1"/>
              <a:t>Enucleation</a:t>
            </a:r>
            <a:r>
              <a:rPr lang="en-US" sz="2800" dirty="0"/>
              <a:t> – pressure dress, artificial eye</a:t>
            </a:r>
          </a:p>
          <a:p>
            <a:pPr eaLnBrk="1" hangingPunct="1">
              <a:defRPr/>
            </a:pPr>
            <a:r>
              <a:rPr lang="en-US" sz="2800" dirty="0"/>
              <a:t>Support + family therapy</a:t>
            </a:r>
          </a:p>
        </p:txBody>
      </p:sp>
      <p:sp>
        <p:nvSpPr>
          <p:cNvPr id="5" name="Slide Number Placeholder 4"/>
          <p:cNvSpPr>
            <a:spLocks noGrp="1"/>
          </p:cNvSpPr>
          <p:nvPr>
            <p:ph type="sldNum" sz="quarter" idx="12"/>
          </p:nvPr>
        </p:nvSpPr>
        <p:spPr/>
        <p:txBody>
          <a:bodyPr/>
          <a:lstStyle/>
          <a:p>
            <a:fld id="{25734C50-AB8C-4CB3-8176-73C080511BDE}" type="slidenum">
              <a:rPr lang="en-US" smtClean="0"/>
              <a:pPr/>
              <a:t>159</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Equipment </a:t>
            </a:r>
          </a:p>
        </p:txBody>
      </p:sp>
      <p:sp>
        <p:nvSpPr>
          <p:cNvPr id="3" name="Content Placeholder 2"/>
          <p:cNvSpPr>
            <a:spLocks noGrp="1"/>
          </p:cNvSpPr>
          <p:nvPr>
            <p:ph idx="1"/>
          </p:nvPr>
        </p:nvSpPr>
        <p:spPr>
          <a:xfrm>
            <a:off x="0" y="1228045"/>
            <a:ext cx="8933688" cy="5020355"/>
          </a:xfrm>
        </p:spPr>
        <p:txBody>
          <a:bodyPr/>
          <a:lstStyle/>
          <a:p>
            <a:pPr>
              <a:buFont typeface="Wingdings" pitchFamily="2" charset="2"/>
              <a:buChar char="Ø"/>
            </a:pPr>
            <a:r>
              <a:rPr lang="en-US" dirty="0"/>
              <a:t>Ophthalmoscope</a:t>
            </a:r>
          </a:p>
          <a:p>
            <a:pPr>
              <a:buFont typeface="Wingdings" pitchFamily="2" charset="2"/>
              <a:buChar char="Ø"/>
            </a:pPr>
            <a:r>
              <a:rPr lang="en-US" dirty="0"/>
              <a:t>Pen light/torch</a:t>
            </a:r>
          </a:p>
          <a:p>
            <a:pPr>
              <a:buFont typeface="Wingdings" pitchFamily="2" charset="2"/>
              <a:buChar char="Ø"/>
            </a:pPr>
            <a:r>
              <a:rPr lang="en-US" dirty="0"/>
              <a:t>Clean gloves</a:t>
            </a:r>
          </a:p>
          <a:p>
            <a:pPr>
              <a:buFont typeface="Wingdings" pitchFamily="2" charset="2"/>
              <a:buChar char="Ø"/>
            </a:pPr>
            <a:r>
              <a:rPr lang="en-US" b="1" dirty="0"/>
              <a:t>Vision occluder</a:t>
            </a:r>
          </a:p>
          <a:p>
            <a:pPr>
              <a:buFont typeface="Wingdings" pitchFamily="2" charset="2"/>
              <a:buChar char="Ø"/>
            </a:pPr>
            <a:r>
              <a:rPr lang="en-US" dirty="0"/>
              <a:t>Cotton tipped applicator</a:t>
            </a:r>
          </a:p>
          <a:p>
            <a:pPr>
              <a:buFont typeface="Wingdings" pitchFamily="2" charset="2"/>
              <a:buChar char="Ø"/>
            </a:pPr>
            <a:r>
              <a:rPr lang="en-US" dirty="0"/>
              <a:t>Snell’s chart/E chart/pictorial chart</a:t>
            </a:r>
          </a:p>
        </p:txBody>
      </p:sp>
      <p:sp>
        <p:nvSpPr>
          <p:cNvPr id="4" name="Slide Number Placeholder 3"/>
          <p:cNvSpPr>
            <a:spLocks noGrp="1"/>
          </p:cNvSpPr>
          <p:nvPr>
            <p:ph type="sldNum" sz="quarter" idx="12"/>
          </p:nvPr>
        </p:nvSpPr>
        <p:spPr/>
        <p:txBody>
          <a:bodyPr/>
          <a:lstStyle/>
          <a:p>
            <a:fld id="{25734C50-AB8C-4CB3-8176-73C080511BDE}" type="slidenum">
              <a:rPr lang="en-US" smtClean="0"/>
              <a:pPr/>
              <a:t>16</a:t>
            </a:fld>
            <a:endParaRPr lang="en-US" dirty="0"/>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00360"/>
          </a:xfrm>
          <a:solidFill>
            <a:schemeClr val="accent5">
              <a:lumMod val="25000"/>
            </a:schemeClr>
          </a:solidFill>
        </p:spPr>
        <p:txBody>
          <a:bodyPr/>
          <a:lstStyle/>
          <a:p>
            <a:r>
              <a:rPr lang="en-US" b="1" dirty="0">
                <a:solidFill>
                  <a:srgbClr val="FFFF00"/>
                </a:solidFill>
              </a:rPr>
              <a:t>EYE SURGERY </a:t>
            </a:r>
          </a:p>
        </p:txBody>
      </p:sp>
      <p:sp>
        <p:nvSpPr>
          <p:cNvPr id="3" name="Content Placeholder 2"/>
          <p:cNvSpPr>
            <a:spLocks noGrp="1"/>
          </p:cNvSpPr>
          <p:nvPr>
            <p:ph idx="1"/>
          </p:nvPr>
        </p:nvSpPr>
        <p:spPr>
          <a:xfrm>
            <a:off x="0" y="924465"/>
            <a:ext cx="8991600" cy="5171535"/>
          </a:xfrm>
        </p:spPr>
        <p:txBody>
          <a:bodyPr>
            <a:normAutofit/>
          </a:bodyPr>
          <a:lstStyle/>
          <a:p>
            <a:pPr lvl="1">
              <a:buNone/>
              <a:defRPr/>
            </a:pPr>
            <a:r>
              <a:rPr lang="en-US" i="1" dirty="0">
                <a:solidFill>
                  <a:srgbClr val="FF0000"/>
                </a:solidFill>
              </a:rPr>
              <a:t>Indications</a:t>
            </a:r>
          </a:p>
          <a:p>
            <a:pPr lvl="1">
              <a:defRPr/>
            </a:pPr>
            <a:r>
              <a:rPr lang="en-US" dirty="0"/>
              <a:t>Intra-ocular foreign bodies</a:t>
            </a:r>
          </a:p>
          <a:p>
            <a:pPr lvl="1">
              <a:defRPr/>
            </a:pPr>
            <a:r>
              <a:rPr lang="en-US" dirty="0"/>
              <a:t>Penetrating eye injuries</a:t>
            </a:r>
          </a:p>
          <a:p>
            <a:pPr lvl="1">
              <a:defRPr/>
            </a:pPr>
            <a:r>
              <a:rPr lang="en-US" dirty="0"/>
              <a:t>Choroidal tears</a:t>
            </a:r>
          </a:p>
          <a:p>
            <a:pPr lvl="1">
              <a:defRPr/>
            </a:pPr>
            <a:r>
              <a:rPr lang="en-US" dirty="0"/>
              <a:t>Hemorrhage</a:t>
            </a:r>
          </a:p>
          <a:p>
            <a:pPr lvl="1">
              <a:defRPr/>
            </a:pPr>
            <a:r>
              <a:rPr lang="en-US" dirty="0"/>
              <a:t>Cataract</a:t>
            </a:r>
          </a:p>
          <a:p>
            <a:pPr lvl="1">
              <a:defRPr/>
            </a:pPr>
            <a:r>
              <a:rPr lang="en-US" dirty="0"/>
              <a:t>Glaucoma</a:t>
            </a:r>
          </a:p>
          <a:p>
            <a:pPr lvl="1">
              <a:defRPr/>
            </a:pPr>
            <a:r>
              <a:rPr lang="en-US" dirty="0"/>
              <a:t>Retinal detachment</a:t>
            </a:r>
          </a:p>
          <a:p>
            <a:pPr lvl="1">
              <a:defRPr/>
            </a:pPr>
            <a:r>
              <a:rPr lang="en-US" dirty="0"/>
              <a:t>Tumors </a:t>
            </a:r>
          </a:p>
          <a:p>
            <a:endParaRPr lang="en-US" dirty="0"/>
          </a:p>
        </p:txBody>
      </p:sp>
      <p:sp>
        <p:nvSpPr>
          <p:cNvPr id="4" name="Slide Number Placeholder 3"/>
          <p:cNvSpPr>
            <a:spLocks noGrp="1"/>
          </p:cNvSpPr>
          <p:nvPr>
            <p:ph type="sldNum" sz="quarter" idx="12"/>
          </p:nvPr>
        </p:nvSpPr>
        <p:spPr/>
        <p:txBody>
          <a:bodyPr/>
          <a:lstStyle/>
          <a:p>
            <a:fld id="{25734C50-AB8C-4CB3-8176-73C080511BDE}" type="slidenum">
              <a:rPr lang="en-US" smtClean="0"/>
              <a:pPr/>
              <a:t>160</a:t>
            </a:fld>
            <a:endParaRPr lang="en-US" dirty="0"/>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7543800" cy="924465"/>
          </a:xfrm>
        </p:spPr>
        <p:txBody>
          <a:bodyPr/>
          <a:lstStyle/>
          <a:p>
            <a:r>
              <a:rPr lang="en-US" dirty="0"/>
              <a:t>Pre-operative care </a:t>
            </a:r>
          </a:p>
        </p:txBody>
      </p:sp>
      <p:sp>
        <p:nvSpPr>
          <p:cNvPr id="3" name="Content Placeholder 2"/>
          <p:cNvSpPr>
            <a:spLocks noGrp="1"/>
          </p:cNvSpPr>
          <p:nvPr>
            <p:ph idx="1"/>
          </p:nvPr>
        </p:nvSpPr>
        <p:spPr>
          <a:xfrm>
            <a:off x="0" y="696781"/>
            <a:ext cx="8991600" cy="6161220"/>
          </a:xfrm>
        </p:spPr>
        <p:txBody>
          <a:bodyPr>
            <a:normAutofit fontScale="92500" lnSpcReduction="10000"/>
          </a:bodyPr>
          <a:lstStyle/>
          <a:p>
            <a:pPr lvl="1" indent="-622300">
              <a:buNone/>
              <a:defRPr/>
            </a:pPr>
            <a:r>
              <a:rPr lang="en-US" dirty="0"/>
              <a:t>Orientation of the patient to his environment  after admission as his  eyes may be bandaged after operation.</a:t>
            </a:r>
          </a:p>
          <a:p>
            <a:r>
              <a:rPr lang="en-US" dirty="0"/>
              <a:t>Pre-op. medications ordered e.g.. ophthalmic ointments/drops to be given on time</a:t>
            </a:r>
          </a:p>
          <a:p>
            <a:r>
              <a:rPr lang="en-US" dirty="0"/>
              <a:t>Suppository (enema) if prescribed, to evacuate the lower bowel to prevent straining immediately post-op.</a:t>
            </a:r>
          </a:p>
          <a:p>
            <a:r>
              <a:rPr lang="en-US" dirty="0"/>
              <a:t>Clipping of eyes (if ordered)- petroleum jelly is applied to the blades of blunt-pointed scissors so that the eyelashes will adhere to the blade and not fall into the eye.</a:t>
            </a:r>
          </a:p>
          <a:p>
            <a:r>
              <a:rPr lang="en-US" dirty="0"/>
              <a:t>Explanation for bandaging of both eyes post-op i.e.., the unaffected eye is covered to keep the patient from moving his eyes (i.e.. rest) during the immediate post-op. period.</a:t>
            </a:r>
          </a:p>
          <a:p>
            <a:pPr>
              <a:buNone/>
            </a:pPr>
            <a:endParaRPr lang="en-US" sz="2400" dirty="0"/>
          </a:p>
          <a:p>
            <a:pPr lvl="1" indent="-622300">
              <a:buFont typeface="Wingdings" pitchFamily="2" charset="2"/>
              <a:buChar char="Ø"/>
              <a:defRPr/>
            </a:pPr>
            <a:endParaRPr lang="en-US" dirty="0"/>
          </a:p>
          <a:p>
            <a:pPr lvl="1" indent="-622300">
              <a:buFont typeface="Wingdings" pitchFamily="2" charset="2"/>
              <a:buChar char="Ø"/>
              <a:defRPr/>
            </a:pPr>
            <a:endParaRPr lang="en-US" dirty="0"/>
          </a:p>
          <a:p>
            <a:pPr lvl="2" indent="-622300">
              <a:buNone/>
              <a:defRPr/>
            </a:pPr>
            <a:endParaRPr lang="en-US" dirty="0"/>
          </a:p>
          <a:p>
            <a:endParaRPr lang="en-US" dirty="0"/>
          </a:p>
        </p:txBody>
      </p:sp>
      <p:sp>
        <p:nvSpPr>
          <p:cNvPr id="4" name="Slide Number Placeholder 3"/>
          <p:cNvSpPr>
            <a:spLocks noGrp="1"/>
          </p:cNvSpPr>
          <p:nvPr>
            <p:ph type="sldNum" sz="quarter" idx="12"/>
          </p:nvPr>
        </p:nvSpPr>
        <p:spPr/>
        <p:txBody>
          <a:bodyPr/>
          <a:lstStyle/>
          <a:p>
            <a:fld id="{25734C50-AB8C-4CB3-8176-73C080511BDE}" type="slidenum">
              <a:rPr lang="en-US" smtClean="0"/>
              <a:pPr/>
              <a:t>161</a:t>
            </a:fld>
            <a:endParaRPr lang="en-US" dirty="0"/>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33688" cy="696780"/>
          </a:xfrm>
        </p:spPr>
        <p:txBody>
          <a:bodyPr>
            <a:normAutofit fontScale="90000"/>
          </a:bodyPr>
          <a:lstStyle/>
          <a:p>
            <a:r>
              <a:rPr lang="en-US" dirty="0"/>
              <a:t>Continuation </a:t>
            </a:r>
          </a:p>
        </p:txBody>
      </p:sp>
      <p:sp>
        <p:nvSpPr>
          <p:cNvPr id="3" name="Content Placeholder 2"/>
          <p:cNvSpPr>
            <a:spLocks noGrp="1"/>
          </p:cNvSpPr>
          <p:nvPr>
            <p:ph idx="1"/>
          </p:nvPr>
        </p:nvSpPr>
        <p:spPr>
          <a:xfrm>
            <a:off x="0" y="620885"/>
            <a:ext cx="8991600" cy="5540335"/>
          </a:xfrm>
        </p:spPr>
        <p:txBody>
          <a:bodyPr/>
          <a:lstStyle/>
          <a:p>
            <a:r>
              <a:rPr lang="en-US" dirty="0"/>
              <a:t>Washing of eyes the evening before surgery and a sterile pad applied over the eye.</a:t>
            </a:r>
          </a:p>
          <a:p>
            <a:r>
              <a:rPr lang="en-US" dirty="0"/>
              <a:t>Respiratory infections or allergy that may cause coughing, sneezing should be notified to the surgeon. Surgery may have to be post-</a:t>
            </a:r>
            <a:r>
              <a:rPr lang="en-US" dirty="0" err="1"/>
              <a:t>poned</a:t>
            </a:r>
            <a:r>
              <a:rPr lang="en-US" dirty="0"/>
              <a:t> as such violent motions can cause hemorrhage/ rupture of the surgical incision</a:t>
            </a:r>
          </a:p>
          <a:p>
            <a:r>
              <a:rPr lang="en-US" dirty="0"/>
              <a:t>Other general pre-op. care and as ordered</a:t>
            </a:r>
          </a:p>
          <a:p>
            <a:endParaRPr lang="en-US" dirty="0"/>
          </a:p>
        </p:txBody>
      </p:sp>
      <p:sp>
        <p:nvSpPr>
          <p:cNvPr id="4" name="Slide Number Placeholder 3"/>
          <p:cNvSpPr>
            <a:spLocks noGrp="1"/>
          </p:cNvSpPr>
          <p:nvPr>
            <p:ph type="sldNum" sz="quarter" idx="12"/>
          </p:nvPr>
        </p:nvSpPr>
        <p:spPr/>
        <p:txBody>
          <a:bodyPr/>
          <a:lstStyle/>
          <a:p>
            <a:fld id="{25734C50-AB8C-4CB3-8176-73C080511BDE}" type="slidenum">
              <a:rPr lang="en-US" smtClean="0"/>
              <a:pPr/>
              <a:t>162</a:t>
            </a:fld>
            <a:endParaRPr lang="en-US" dirty="0"/>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7543800" cy="1000360"/>
          </a:xfrm>
        </p:spPr>
        <p:txBody>
          <a:bodyPr/>
          <a:lstStyle/>
          <a:p>
            <a:r>
              <a:rPr lang="en-US" dirty="0"/>
              <a:t>Post-operative care</a:t>
            </a:r>
          </a:p>
        </p:txBody>
      </p:sp>
      <p:sp>
        <p:nvSpPr>
          <p:cNvPr id="3" name="Content Placeholder 2"/>
          <p:cNvSpPr>
            <a:spLocks noGrp="1"/>
          </p:cNvSpPr>
          <p:nvPr>
            <p:ph idx="1"/>
          </p:nvPr>
        </p:nvSpPr>
        <p:spPr>
          <a:xfrm>
            <a:off x="0" y="848571"/>
            <a:ext cx="8991600" cy="5843914"/>
          </a:xfrm>
        </p:spPr>
        <p:txBody>
          <a:bodyPr>
            <a:normAutofit/>
          </a:bodyPr>
          <a:lstStyle/>
          <a:p>
            <a:pPr>
              <a:buNone/>
            </a:pPr>
            <a:r>
              <a:rPr lang="en-US" b="1" i="1" u="sng" dirty="0"/>
              <a:t>Post-operative care</a:t>
            </a:r>
          </a:p>
          <a:p>
            <a:r>
              <a:rPr lang="en-US" dirty="0"/>
              <a:t>Gentleness is the key in all types of eye surgery. All movements should be slow and gentle</a:t>
            </a:r>
          </a:p>
          <a:p>
            <a:pPr lvl="1"/>
            <a:r>
              <a:rPr lang="en-US" dirty="0"/>
              <a:t>The patient’s head must be firmly supported when he is transferred form the operating table or stretcher to his bed.</a:t>
            </a:r>
          </a:p>
          <a:p>
            <a:pPr lvl="1"/>
            <a:r>
              <a:rPr lang="en-US" dirty="0"/>
              <a:t>Small pillows may be used on either side of his head to support it in the supine position.</a:t>
            </a:r>
          </a:p>
          <a:p>
            <a:pPr lvl="1"/>
            <a:r>
              <a:rPr lang="en-US" dirty="0"/>
              <a:t>Speech should always be soft before touching the patient. Alert them when entering the room because if he is sleeping. May be frightened and move suddenly and violently when some-one touches him.</a:t>
            </a:r>
          </a:p>
          <a:p>
            <a:endParaRPr lang="en-US" dirty="0"/>
          </a:p>
        </p:txBody>
      </p:sp>
      <p:sp>
        <p:nvSpPr>
          <p:cNvPr id="4" name="Slide Number Placeholder 3"/>
          <p:cNvSpPr>
            <a:spLocks noGrp="1"/>
          </p:cNvSpPr>
          <p:nvPr>
            <p:ph type="sldNum" sz="quarter" idx="12"/>
          </p:nvPr>
        </p:nvSpPr>
        <p:spPr/>
        <p:txBody>
          <a:bodyPr/>
          <a:lstStyle/>
          <a:p>
            <a:fld id="{25734C50-AB8C-4CB3-8176-73C080511BDE}" type="slidenum">
              <a:rPr lang="en-US" smtClean="0"/>
              <a:pPr/>
              <a:t>163</a:t>
            </a:fld>
            <a:endParaRPr lang="en-US" dirty="0"/>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991600" cy="6096000"/>
          </a:xfrm>
        </p:spPr>
        <p:txBody>
          <a:bodyPr>
            <a:normAutofit lnSpcReduction="10000"/>
          </a:bodyPr>
          <a:lstStyle/>
          <a:p>
            <a:pPr lvl="1"/>
            <a:r>
              <a:rPr lang="en-US" dirty="0"/>
              <a:t>Uncooperative patients and children will need someone in constant attendance to prevent them pulling off the bandages.</a:t>
            </a:r>
          </a:p>
          <a:p>
            <a:pPr lvl="1"/>
            <a:r>
              <a:rPr lang="en-US" dirty="0"/>
              <a:t>Nausea and subsequent vomiting may cause severe damage  to delicate suture lines. All food and liquids should be withheld, surgeon notified and an emetic drug ordered/given.</a:t>
            </a:r>
          </a:p>
          <a:p>
            <a:pPr lvl="1"/>
            <a:r>
              <a:rPr lang="en-US" dirty="0"/>
              <a:t>Sudden pain in the eye may indicate hemorrhage. Inform the surgeon immediately.( glaucoma as a post-op. complication )</a:t>
            </a:r>
          </a:p>
          <a:p>
            <a:pPr lvl="1"/>
            <a:r>
              <a:rPr lang="en-US" dirty="0"/>
              <a:t>External irrigation of the eye (there should be no contact with the eyeball) or wet compresses may be ordered to remove the exudates and reduce swelling. Eyelids are cleaned with care.</a:t>
            </a:r>
          </a:p>
          <a:p>
            <a:endParaRPr lang="en-US" dirty="0"/>
          </a:p>
        </p:txBody>
      </p:sp>
      <p:sp>
        <p:nvSpPr>
          <p:cNvPr id="4" name="Slide Number Placeholder 3"/>
          <p:cNvSpPr>
            <a:spLocks noGrp="1"/>
          </p:cNvSpPr>
          <p:nvPr>
            <p:ph type="sldNum" sz="quarter" idx="12"/>
          </p:nvPr>
        </p:nvSpPr>
        <p:spPr/>
        <p:txBody>
          <a:bodyPr/>
          <a:lstStyle/>
          <a:p>
            <a:fld id="{25734C50-AB8C-4CB3-8176-73C080511BDE}" type="slidenum">
              <a:rPr lang="en-US" smtClean="0"/>
              <a:pPr/>
              <a:t>164</a:t>
            </a:fld>
            <a:endParaRPr lang="en-US" dirty="0"/>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991600" cy="6096000"/>
          </a:xfrm>
        </p:spPr>
        <p:txBody>
          <a:bodyPr>
            <a:normAutofit lnSpcReduction="10000"/>
          </a:bodyPr>
          <a:lstStyle/>
          <a:p>
            <a:pPr>
              <a:defRPr/>
            </a:pPr>
            <a:r>
              <a:rPr lang="en-US" dirty="0"/>
              <a:t>Consult</a:t>
            </a:r>
          </a:p>
          <a:p>
            <a:pPr lvl="1">
              <a:defRPr/>
            </a:pPr>
            <a:r>
              <a:rPr lang="en-US" dirty="0"/>
              <a:t>If the patient can be turned to one or both sides</a:t>
            </a:r>
          </a:p>
          <a:p>
            <a:pPr lvl="1">
              <a:defRPr/>
            </a:pPr>
            <a:r>
              <a:rPr lang="en-US" dirty="0"/>
              <a:t>Whether he will remain flat supine or pillow allowed, how high the head of the bed should be elevated and </a:t>
            </a:r>
          </a:p>
          <a:p>
            <a:pPr lvl="1">
              <a:defRPr/>
            </a:pPr>
            <a:r>
              <a:rPr lang="en-US" dirty="0"/>
              <a:t>Whether he can feed himself, or any restrictions on fluid/food intake.</a:t>
            </a:r>
          </a:p>
          <a:p>
            <a:pPr marL="404813" lvl="1" indent="-284163">
              <a:buFont typeface="Arial" pitchFamily="34" charset="0"/>
              <a:buChar char="•"/>
              <a:defRPr/>
            </a:pPr>
            <a:r>
              <a:rPr lang="en-US" dirty="0"/>
              <a:t>If allowed out of bed, he must take care not to bang his head or move too suddenly.</a:t>
            </a:r>
          </a:p>
          <a:p>
            <a:pPr marL="404813" lvl="1" indent="-284163">
              <a:buFont typeface="Arial" pitchFamily="34" charset="0"/>
              <a:buChar char="•"/>
              <a:defRPr/>
            </a:pPr>
            <a:r>
              <a:rPr lang="en-US" dirty="0"/>
              <a:t>All straining and lifting must be avoided</a:t>
            </a:r>
          </a:p>
          <a:p>
            <a:pPr marL="404813" lvl="1" indent="-284163">
              <a:buNone/>
              <a:defRPr/>
            </a:pPr>
            <a:r>
              <a:rPr lang="en-US" b="1" i="1" dirty="0"/>
              <a:t>On discharge</a:t>
            </a:r>
          </a:p>
          <a:p>
            <a:pPr marL="404813" lvl="1" indent="-284163">
              <a:buNone/>
              <a:defRPr/>
            </a:pPr>
            <a:r>
              <a:rPr lang="en-US" dirty="0"/>
              <a:t>Relatives and the patient should be encouraged to follow these instructions at home during convalescence so as not to endanger the success of the surgery.</a:t>
            </a:r>
          </a:p>
          <a:p>
            <a:endParaRPr lang="en-US" dirty="0"/>
          </a:p>
        </p:txBody>
      </p:sp>
      <p:sp>
        <p:nvSpPr>
          <p:cNvPr id="4" name="Slide Number Placeholder 3"/>
          <p:cNvSpPr>
            <a:spLocks noGrp="1"/>
          </p:cNvSpPr>
          <p:nvPr>
            <p:ph type="sldNum" sz="quarter" idx="12"/>
          </p:nvPr>
        </p:nvSpPr>
        <p:spPr/>
        <p:txBody>
          <a:bodyPr/>
          <a:lstStyle/>
          <a:p>
            <a:fld id="{25734C50-AB8C-4CB3-8176-73C080511BDE}" type="slidenum">
              <a:rPr lang="en-US" smtClean="0"/>
              <a:pPr/>
              <a:t>165</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000360"/>
          </a:xfrm>
        </p:spPr>
        <p:txBody>
          <a:bodyPr/>
          <a:lstStyle/>
          <a:p>
            <a:r>
              <a:rPr lang="en-US" b="1" dirty="0" err="1">
                <a:solidFill>
                  <a:schemeClr val="accent6">
                    <a:lumMod val="75000"/>
                  </a:schemeClr>
                </a:solidFill>
              </a:rPr>
              <a:t>Occular</a:t>
            </a:r>
            <a:r>
              <a:rPr lang="en-US" b="1" dirty="0">
                <a:solidFill>
                  <a:schemeClr val="accent6">
                    <a:lumMod val="75000"/>
                  </a:schemeClr>
                </a:solidFill>
              </a:rPr>
              <a:t> examination</a:t>
            </a:r>
          </a:p>
        </p:txBody>
      </p:sp>
      <p:sp>
        <p:nvSpPr>
          <p:cNvPr id="3" name="Content Placeholder 2"/>
          <p:cNvSpPr>
            <a:spLocks noGrp="1"/>
          </p:cNvSpPr>
          <p:nvPr>
            <p:ph idx="1"/>
          </p:nvPr>
        </p:nvSpPr>
        <p:spPr>
          <a:xfrm>
            <a:off x="0" y="924465"/>
            <a:ext cx="9144000" cy="5933535"/>
          </a:xfrm>
        </p:spPr>
        <p:txBody>
          <a:bodyPr>
            <a:normAutofit fontScale="92500"/>
          </a:bodyPr>
          <a:lstStyle/>
          <a:p>
            <a:pPr>
              <a:buNone/>
            </a:pPr>
            <a:br>
              <a:rPr lang="en-US" dirty="0"/>
            </a:br>
            <a:r>
              <a:rPr lang="en-US" b="1" dirty="0">
                <a:solidFill>
                  <a:schemeClr val="accent6">
                    <a:lumMod val="75000"/>
                  </a:schemeClr>
                </a:solidFill>
              </a:rPr>
              <a:t>Visual acuity</a:t>
            </a:r>
          </a:p>
          <a:p>
            <a:pPr>
              <a:buFont typeface="Wingdings" pitchFamily="2" charset="2"/>
              <a:buChar char="Ø"/>
            </a:pPr>
            <a:r>
              <a:rPr lang="en-US" dirty="0"/>
              <a:t>	it is a measure of the ability of the eye to distinguish shapes and details of objects at a given distance</a:t>
            </a:r>
          </a:p>
          <a:p>
            <a:pPr>
              <a:buFont typeface="Wingdings" pitchFamily="2" charset="2"/>
              <a:buChar char="Ø"/>
            </a:pPr>
            <a:r>
              <a:rPr lang="en-US" dirty="0"/>
              <a:t>Distant vision is tested with a chart with differently sized letters read from a distance of(20 feet) six metres away. Using </a:t>
            </a:r>
            <a:r>
              <a:rPr lang="en-US" u="sng" dirty="0"/>
              <a:t>the </a:t>
            </a:r>
            <a:r>
              <a:rPr lang="en-US" u="sng" dirty="0" err="1"/>
              <a:t>Snellen’s</a:t>
            </a:r>
            <a:r>
              <a:rPr lang="en-US" u="sng" dirty="0"/>
              <a:t> chart</a:t>
            </a:r>
            <a:r>
              <a:rPr lang="en-US" dirty="0"/>
              <a:t>.</a:t>
            </a:r>
          </a:p>
          <a:p>
            <a:pPr>
              <a:buFont typeface="Wingdings" pitchFamily="2" charset="2"/>
              <a:buChar char="Ø"/>
            </a:pPr>
            <a:r>
              <a:rPr lang="en-US" dirty="0"/>
              <a:t>The patient is positioned at the prescribed distance, usually 20 feet, from the chart and is asked to read the smallest line that he or she can see</a:t>
            </a:r>
          </a:p>
          <a:p>
            <a:pPr>
              <a:buFont typeface="Wingdings" pitchFamily="2" charset="2"/>
              <a:buChar char="Ø"/>
            </a:pPr>
            <a:br>
              <a:rPr lang="en-US" dirty="0"/>
            </a:br>
            <a:endParaRPr lang="en-US" dirty="0"/>
          </a:p>
          <a:p>
            <a:pPr>
              <a:buNone/>
            </a:pPr>
            <a:endParaRPr lang="en-US" i="1" dirty="0">
              <a:solidFill>
                <a:srgbClr val="00B050"/>
              </a:solidFill>
            </a:endParaRPr>
          </a:p>
        </p:txBody>
      </p:sp>
      <p:sp>
        <p:nvSpPr>
          <p:cNvPr id="4" name="Slide Number Placeholder 3"/>
          <p:cNvSpPr>
            <a:spLocks noGrp="1"/>
          </p:cNvSpPr>
          <p:nvPr>
            <p:ph type="sldNum" sz="quarter" idx="12"/>
          </p:nvPr>
        </p:nvSpPr>
        <p:spPr/>
        <p:txBody>
          <a:bodyPr/>
          <a:lstStyle/>
          <a:p>
            <a:fld id="{25734C50-AB8C-4CB3-8176-73C080511BDE}" type="slidenum">
              <a:rPr lang="en-US" smtClean="0"/>
              <a:pPr/>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096000"/>
          </a:xfrm>
        </p:spPr>
        <p:txBody>
          <a:bodyPr>
            <a:normAutofit/>
          </a:bodyPr>
          <a:lstStyle/>
          <a:p>
            <a:pPr>
              <a:buNone/>
            </a:pPr>
            <a:r>
              <a:rPr lang="en-US" dirty="0"/>
              <a:t>	</a:t>
            </a:r>
            <a:br>
              <a:rPr lang="en-US" dirty="0"/>
            </a:br>
            <a:r>
              <a:rPr lang="en-US" dirty="0"/>
              <a:t>Visual acuity is expressed as a fraction, the top number (numerator) representing the distance in meters the patient is from the chart (usually 6 meters) and the bottom (denominator) indicating the distance at which the smallest letters read by the patient, that should be read by the normal eye. For example; </a:t>
            </a:r>
          </a:p>
          <a:p>
            <a:pPr>
              <a:buNone/>
            </a:pPr>
            <a:r>
              <a:rPr lang="en-US" dirty="0"/>
              <a:t>each eye should be tested separately.</a:t>
            </a:r>
          </a:p>
          <a:p>
            <a:pPr>
              <a:buNone/>
            </a:pPr>
            <a:endParaRPr lang="en-US" dirty="0"/>
          </a:p>
        </p:txBody>
      </p:sp>
      <p:sp>
        <p:nvSpPr>
          <p:cNvPr id="4" name="Slide Number Placeholder 3"/>
          <p:cNvSpPr>
            <a:spLocks noGrp="1"/>
          </p:cNvSpPr>
          <p:nvPr>
            <p:ph type="sldNum" sz="quarter" idx="12"/>
          </p:nvPr>
        </p:nvSpPr>
        <p:spPr/>
        <p:txBody>
          <a:bodyPr/>
          <a:lstStyle/>
          <a:p>
            <a:fld id="{25734C50-AB8C-4CB3-8176-73C080511BDE}" type="slidenum">
              <a:rPr lang="en-US" smtClean="0"/>
              <a:pPr/>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000360"/>
          </a:xfrm>
        </p:spPr>
        <p:txBody>
          <a:bodyPr/>
          <a:lstStyle/>
          <a:p>
            <a:r>
              <a:rPr lang="en-US" dirty="0" err="1"/>
              <a:t>Snellen</a:t>
            </a:r>
            <a:r>
              <a:rPr lang="en-US" dirty="0"/>
              <a:t> Chart</a:t>
            </a:r>
          </a:p>
        </p:txBody>
      </p:sp>
      <p:pic>
        <p:nvPicPr>
          <p:cNvPr id="5" name="Picture 7"/>
          <p:cNvPicPr>
            <a:picLocks noGrp="1" noChangeAspect="1" noChangeArrowheads="1"/>
          </p:cNvPicPr>
          <p:nvPr>
            <p:ph idx="1"/>
          </p:nvPr>
        </p:nvPicPr>
        <p:blipFill>
          <a:blip r:embed="rId2" cstate="print"/>
          <a:srcRect/>
          <a:stretch>
            <a:fillRect/>
          </a:stretch>
        </p:blipFill>
        <p:spPr>
          <a:xfrm>
            <a:off x="0" y="1076256"/>
            <a:ext cx="9144000" cy="5781744"/>
          </a:xfrm>
          <a:noFill/>
        </p:spPr>
      </p:pic>
      <p:sp>
        <p:nvSpPr>
          <p:cNvPr id="4" name="Slide Number Placeholder 3"/>
          <p:cNvSpPr>
            <a:spLocks noGrp="1"/>
          </p:cNvSpPr>
          <p:nvPr>
            <p:ph type="sldNum" sz="quarter" idx="12"/>
          </p:nvPr>
        </p:nvSpPr>
        <p:spPr/>
        <p:txBody>
          <a:bodyPr/>
          <a:lstStyle/>
          <a:p>
            <a:fld id="{25734C50-AB8C-4CB3-8176-73C080511BDE}" type="slidenum">
              <a:rPr lang="en-US" smtClean="0"/>
              <a:pPr/>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95343-348D-40D0-9BEC-1AE32F94234F}"/>
              </a:ext>
            </a:extLst>
          </p:cNvPr>
          <p:cNvSpPr>
            <a:spLocks noGrp="1"/>
          </p:cNvSpPr>
          <p:nvPr>
            <p:ph type="title"/>
          </p:nvPr>
        </p:nvSpPr>
        <p:spPr/>
        <p:txBody>
          <a:bodyPr/>
          <a:lstStyle/>
          <a:p>
            <a:r>
              <a:rPr lang="en-US" dirty="0"/>
              <a:t>Course outline</a:t>
            </a:r>
            <a:endParaRPr lang="en-SG" dirty="0"/>
          </a:p>
        </p:txBody>
      </p:sp>
      <p:sp>
        <p:nvSpPr>
          <p:cNvPr id="3" name="Content Placeholder 2">
            <a:extLst>
              <a:ext uri="{FF2B5EF4-FFF2-40B4-BE49-F238E27FC236}">
                <a16:creationId xmlns:a16="http://schemas.microsoft.com/office/drawing/2014/main" id="{1B31CAD2-2DAC-4E3E-A6B7-415E42381DD4}"/>
              </a:ext>
            </a:extLst>
          </p:cNvPr>
          <p:cNvSpPr>
            <a:spLocks noGrp="1"/>
          </p:cNvSpPr>
          <p:nvPr>
            <p:ph idx="1"/>
          </p:nvPr>
        </p:nvSpPr>
        <p:spPr/>
        <p:txBody>
          <a:bodyPr/>
          <a:lstStyle/>
          <a:p>
            <a:r>
              <a:rPr lang="en-US" dirty="0"/>
              <a:t>Ophthalmic procedures</a:t>
            </a:r>
          </a:p>
          <a:p>
            <a:r>
              <a:rPr lang="en-US" dirty="0"/>
              <a:t>Inspecting the eye</a:t>
            </a:r>
          </a:p>
          <a:p>
            <a:r>
              <a:rPr lang="en-US" dirty="0"/>
              <a:t>Measuring visual acuity</a:t>
            </a:r>
          </a:p>
          <a:p>
            <a:r>
              <a:rPr lang="en-US" dirty="0"/>
              <a:t>Instilling drops and </a:t>
            </a:r>
            <a:r>
              <a:rPr lang="en-US" dirty="0" err="1"/>
              <a:t>ointment,applying</a:t>
            </a:r>
            <a:r>
              <a:rPr lang="en-US" dirty="0"/>
              <a:t> eye </a:t>
            </a:r>
            <a:r>
              <a:rPr lang="en-US" dirty="0" err="1"/>
              <a:t>ointment,taking</a:t>
            </a:r>
            <a:r>
              <a:rPr lang="en-US" dirty="0"/>
              <a:t> conjunctival </a:t>
            </a:r>
            <a:r>
              <a:rPr lang="en-US" dirty="0" err="1"/>
              <a:t>swab,removing</a:t>
            </a:r>
            <a:r>
              <a:rPr lang="en-US" dirty="0"/>
              <a:t> foreign body from </a:t>
            </a:r>
            <a:r>
              <a:rPr lang="en-US" dirty="0" err="1"/>
              <a:t>conjuctiva</a:t>
            </a:r>
            <a:endParaRPr lang="en-SG" dirty="0"/>
          </a:p>
        </p:txBody>
      </p:sp>
      <p:sp>
        <p:nvSpPr>
          <p:cNvPr id="4" name="Slide Number Placeholder 3">
            <a:extLst>
              <a:ext uri="{FF2B5EF4-FFF2-40B4-BE49-F238E27FC236}">
                <a16:creationId xmlns:a16="http://schemas.microsoft.com/office/drawing/2014/main" id="{03F47DBB-94DA-43CF-BAAB-204FFF333444}"/>
              </a:ext>
            </a:extLst>
          </p:cNvPr>
          <p:cNvSpPr>
            <a:spLocks noGrp="1"/>
          </p:cNvSpPr>
          <p:nvPr>
            <p:ph type="sldNum" sz="quarter" idx="12"/>
          </p:nvPr>
        </p:nvSpPr>
        <p:spPr/>
        <p:txBody>
          <a:bodyPr/>
          <a:lstStyle/>
          <a:p>
            <a:fld id="{25734C50-AB8C-4CB3-8176-73C080511BDE}" type="slidenum">
              <a:rPr lang="en-US" smtClean="0"/>
              <a:pPr/>
              <a:t>2</a:t>
            </a:fld>
            <a:endParaRPr lang="en-US" dirty="0"/>
          </a:p>
        </p:txBody>
      </p:sp>
    </p:spTree>
    <p:extLst>
      <p:ext uri="{BB962C8B-B14F-4D97-AF65-F5344CB8AC3E}">
        <p14:creationId xmlns:p14="http://schemas.microsoft.com/office/powerpoint/2010/main" val="36519388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FR"/>
          </a:p>
        </p:txBody>
      </p:sp>
      <p:sp>
        <p:nvSpPr>
          <p:cNvPr id="3" name="Content Placeholder 2"/>
          <p:cNvSpPr>
            <a:spLocks noGrp="1"/>
          </p:cNvSpPr>
          <p:nvPr>
            <p:ph idx="1"/>
          </p:nvPr>
        </p:nvSpPr>
        <p:spPr/>
        <p:txBody>
          <a:bodyPr>
            <a:normAutofit fontScale="70000" lnSpcReduction="20000"/>
          </a:bodyPr>
          <a:lstStyle/>
          <a:p>
            <a:r>
              <a:rPr lang="en-US" dirty="0"/>
              <a:t>Patients should be encouraged to read more letters and to guess, if necessary.</a:t>
            </a:r>
          </a:p>
          <a:p>
            <a:r>
              <a:rPr lang="en-US" dirty="0"/>
              <a:t>. The patient should be encouraged to read every letter possible. The visual acuity (VA) is recorded in the following way. If the patient reads all </a:t>
            </a:r>
            <a:r>
              <a:rPr lang="en-US" dirty="0" err="1"/>
              <a:t>ﬁve</a:t>
            </a:r>
            <a:r>
              <a:rPr lang="en-US" dirty="0"/>
              <a:t> letters from the 20/20 line with the right eye (OD) and three of the </a:t>
            </a:r>
            <a:r>
              <a:rPr lang="en-US" dirty="0" err="1"/>
              <a:t>ﬁve</a:t>
            </a:r>
            <a:r>
              <a:rPr lang="en-US" dirty="0"/>
              <a:t> letters on the 20/15 line with the left eye (OS), the examiner writes OD 20/20, OS 20/15-2, or VA 20/20, 20/15-2. </a:t>
            </a:r>
          </a:p>
          <a:p>
            <a:r>
              <a:rPr lang="en-US" dirty="0"/>
              <a:t>If the patient is unable to read the largest letter on the chart (the 20/200 line), the patient should be moved toward the chart or the chart moved toward the patient, until the patient is able to identify the largest letter on the chart. If the patient can recognize only the letter E on the top line at a distance of 10 feet, the visual acuity would be recorded as 10′/200. </a:t>
            </a:r>
            <a:endParaRPr lang="fr-FR" dirty="0"/>
          </a:p>
        </p:txBody>
      </p:sp>
      <p:sp>
        <p:nvSpPr>
          <p:cNvPr id="4" name="Slide Number Placeholder 3"/>
          <p:cNvSpPr>
            <a:spLocks noGrp="1"/>
          </p:cNvSpPr>
          <p:nvPr>
            <p:ph type="sldNum" sz="quarter" idx="12"/>
          </p:nvPr>
        </p:nvSpPr>
        <p:spPr/>
        <p:txBody>
          <a:bodyPr/>
          <a:lstStyle/>
          <a:p>
            <a:fld id="{25734C50-AB8C-4CB3-8176-73C080511BDE}" type="slidenum">
              <a:rPr lang="en-US" smtClean="0"/>
              <a:pPr/>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933688" cy="6248400"/>
          </a:xfrm>
        </p:spPr>
        <p:txBody>
          <a:bodyPr>
            <a:normAutofit/>
          </a:bodyPr>
          <a:lstStyle/>
          <a:p>
            <a:pPr>
              <a:buNone/>
            </a:pPr>
            <a:r>
              <a:rPr lang="en-US" dirty="0"/>
              <a:t>	</a:t>
            </a:r>
          </a:p>
          <a:p>
            <a:pPr>
              <a:buFont typeface="Arial" pitchFamily="34" charset="0"/>
              <a:buChar char="•"/>
            </a:pPr>
            <a:r>
              <a:rPr lang="en-US" dirty="0"/>
              <a:t>. If the patient is unable to read the 20/20 line, he or she is given a pinhole </a:t>
            </a:r>
            <a:r>
              <a:rPr lang="en-US" dirty="0" err="1"/>
              <a:t>occluder</a:t>
            </a:r>
            <a:r>
              <a:rPr lang="en-US" dirty="0"/>
              <a:t> and asked to read again using the eye in question</a:t>
            </a:r>
          </a:p>
          <a:p>
            <a:pPr>
              <a:buFont typeface="Arial" pitchFamily="34" charset="0"/>
              <a:buChar char="•"/>
            </a:pPr>
            <a:r>
              <a:rPr lang="en-US" dirty="0"/>
              <a:t>If the patient is unable to reads the top line even from one metre,he/she is asked to count fingers of the examiner and his vision is recorded as e.g. count fingers 2 i.e. the distance between you and the patient is 2 metres or count fingers face.</a:t>
            </a:r>
          </a:p>
          <a:p>
            <a:pPr>
              <a:buFont typeface="Arial" pitchFamily="34" charset="0"/>
              <a:buChar char="•"/>
            </a:pPr>
            <a:r>
              <a:rPr lang="en-US" dirty="0"/>
              <a:t>	Abbreviated as CF 2,CF 3 or at the face.</a:t>
            </a:r>
          </a:p>
        </p:txBody>
      </p:sp>
      <p:sp>
        <p:nvSpPr>
          <p:cNvPr id="4" name="Slide Number Placeholder 3"/>
          <p:cNvSpPr>
            <a:spLocks noGrp="1"/>
          </p:cNvSpPr>
          <p:nvPr>
            <p:ph type="sldNum" sz="quarter" idx="12"/>
          </p:nvPr>
        </p:nvSpPr>
        <p:spPr/>
        <p:txBody>
          <a:bodyPr/>
          <a:lstStyle/>
          <a:p>
            <a:fld id="{25734C50-AB8C-4CB3-8176-73C080511BDE}" type="slidenum">
              <a:rPr lang="en-US" smtClean="0"/>
              <a:pPr/>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17305"/>
            <a:ext cx="8933688" cy="5931095"/>
          </a:xfrm>
        </p:spPr>
        <p:txBody>
          <a:bodyPr/>
          <a:lstStyle/>
          <a:p>
            <a:pPr>
              <a:buNone/>
            </a:pPr>
            <a:r>
              <a:rPr lang="en-US" dirty="0"/>
              <a:t>	When the patient fails to count fingers, the examiner moves his hand close to the patients face. If he can appreciate the hand movements, his visual acuity is recorded as HM positive.</a:t>
            </a:r>
          </a:p>
          <a:p>
            <a:pPr>
              <a:buNone/>
            </a:pPr>
            <a:r>
              <a:rPr lang="en-US" dirty="0"/>
              <a:t>	When the patient cant distinguish hand movements, the examiner notes whether the patient can perceive light.</a:t>
            </a:r>
          </a:p>
          <a:p>
            <a:pPr>
              <a:buNone/>
            </a:pPr>
            <a:r>
              <a:rPr lang="en-US" dirty="0"/>
              <a:t>If yes, vision is recorded as PL positive, if </a:t>
            </a:r>
            <a:r>
              <a:rPr lang="en-US" dirty="0" err="1"/>
              <a:t>no,PL</a:t>
            </a:r>
            <a:r>
              <a:rPr lang="en-US" dirty="0"/>
              <a:t> </a:t>
            </a:r>
            <a:r>
              <a:rPr lang="en-US" dirty="0" err="1"/>
              <a:t>negativeNPL</a:t>
            </a:r>
            <a:r>
              <a:rPr lang="en-US" dirty="0"/>
              <a:t>.</a:t>
            </a:r>
          </a:p>
        </p:txBody>
      </p:sp>
      <p:sp>
        <p:nvSpPr>
          <p:cNvPr id="4" name="Slide Number Placeholder 3"/>
          <p:cNvSpPr>
            <a:spLocks noGrp="1"/>
          </p:cNvSpPr>
          <p:nvPr>
            <p:ph type="sldNum" sz="quarter" idx="12"/>
          </p:nvPr>
        </p:nvSpPr>
        <p:spPr/>
        <p:txBody>
          <a:bodyPr/>
          <a:lstStyle/>
          <a:p>
            <a:fld id="{25734C50-AB8C-4CB3-8176-73C080511BDE}" type="slidenum">
              <a:rPr lang="en-US" smtClean="0"/>
              <a:pPr/>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dirty="0"/>
              <a:t>THE EXTERNAL EYE EXAMINATION</a:t>
            </a:r>
            <a:br>
              <a:rPr lang="en-US" dirty="0"/>
            </a:br>
            <a:endParaRPr lang="fr-FR" dirty="0"/>
          </a:p>
        </p:txBody>
      </p:sp>
      <p:sp>
        <p:nvSpPr>
          <p:cNvPr id="3" name="Content Placeholder 2"/>
          <p:cNvSpPr>
            <a:spLocks noGrp="1"/>
          </p:cNvSpPr>
          <p:nvPr>
            <p:ph idx="1"/>
          </p:nvPr>
        </p:nvSpPr>
        <p:spPr/>
        <p:txBody>
          <a:bodyPr>
            <a:normAutofit fontScale="77500" lnSpcReduction="20000"/>
          </a:bodyPr>
          <a:lstStyle/>
          <a:p>
            <a:r>
              <a:rPr lang="en-US" dirty="0"/>
              <a:t>The following is examined</a:t>
            </a:r>
          </a:p>
          <a:p>
            <a:r>
              <a:rPr lang="en-US" dirty="0"/>
              <a:t> The position of the eyelids is noted.</a:t>
            </a:r>
          </a:p>
          <a:p>
            <a:r>
              <a:rPr lang="en-US" dirty="0"/>
              <a:t>. The patient is examined for </a:t>
            </a:r>
            <a:r>
              <a:rPr lang="en-US" dirty="0" err="1"/>
              <a:t>ptosis</a:t>
            </a:r>
            <a:r>
              <a:rPr lang="en-US" dirty="0"/>
              <a:t> (</a:t>
            </a:r>
            <a:r>
              <a:rPr lang="en-US" dirty="0" err="1"/>
              <a:t>ie</a:t>
            </a:r>
            <a:r>
              <a:rPr lang="en-US" dirty="0"/>
              <a:t>, drooping eyelid) and for lid retraction (</a:t>
            </a:r>
            <a:r>
              <a:rPr lang="en-US" dirty="0" err="1"/>
              <a:t>ie</a:t>
            </a:r>
            <a:r>
              <a:rPr lang="en-US" dirty="0"/>
              <a:t>, too much of the eye exposed). Sometimes, the upper or lower lid turns out, affecting closure. </a:t>
            </a:r>
          </a:p>
          <a:p>
            <a:r>
              <a:rPr lang="en-US" dirty="0"/>
              <a:t>The lid margins and lashes should have no edema, </a:t>
            </a:r>
            <a:r>
              <a:rPr lang="en-US" dirty="0" err="1"/>
              <a:t>erythema</a:t>
            </a:r>
            <a:r>
              <a:rPr lang="en-US" dirty="0"/>
              <a:t>, or lesions. </a:t>
            </a:r>
          </a:p>
          <a:p>
            <a:r>
              <a:rPr lang="en-US" dirty="0"/>
              <a:t>scaling or crusting, and the sclera is inspected. </a:t>
            </a:r>
          </a:p>
          <a:p>
            <a:r>
              <a:rPr lang="en-US" dirty="0"/>
              <a:t>A normal sclera is opaque and white</a:t>
            </a:r>
          </a:p>
          <a:p>
            <a:r>
              <a:rPr lang="en-US" dirty="0"/>
              <a:t>. Lesions on the conjunctiva, discharge, and tearing or blinking are noted. </a:t>
            </a:r>
          </a:p>
          <a:p>
            <a:r>
              <a:rPr lang="en-US" dirty="0"/>
              <a:t>..</a:t>
            </a:r>
          </a:p>
          <a:p>
            <a:endParaRPr lang="fr-FR" dirty="0"/>
          </a:p>
        </p:txBody>
      </p:sp>
      <p:sp>
        <p:nvSpPr>
          <p:cNvPr id="4" name="Slide Number Placeholder 3"/>
          <p:cNvSpPr>
            <a:spLocks noGrp="1"/>
          </p:cNvSpPr>
          <p:nvPr>
            <p:ph type="sldNum" sz="quarter" idx="12"/>
          </p:nvPr>
        </p:nvSpPr>
        <p:spPr/>
        <p:txBody>
          <a:bodyPr/>
          <a:lstStyle/>
          <a:p>
            <a:fld id="{25734C50-AB8C-4CB3-8176-73C080511BDE}" type="slidenum">
              <a:rPr lang="en-US" smtClean="0"/>
              <a:pPr/>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FR"/>
          </a:p>
        </p:txBody>
      </p:sp>
      <p:sp>
        <p:nvSpPr>
          <p:cNvPr id="3" name="Content Placeholder 2"/>
          <p:cNvSpPr>
            <a:spLocks noGrp="1"/>
          </p:cNvSpPr>
          <p:nvPr>
            <p:ph idx="1"/>
          </p:nvPr>
        </p:nvSpPr>
        <p:spPr/>
        <p:txBody>
          <a:bodyPr>
            <a:normAutofit fontScale="85000" lnSpcReduction="10000"/>
          </a:bodyPr>
          <a:lstStyle/>
          <a:p>
            <a:r>
              <a:rPr lang="en-US" dirty="0"/>
              <a:t>. </a:t>
            </a:r>
            <a:r>
              <a:rPr lang="en-US" dirty="0" err="1"/>
              <a:t>pupillary</a:t>
            </a:r>
            <a:r>
              <a:rPr lang="en-US" dirty="0"/>
              <a:t> response should be checked with a pen- light to be certain that the pupils are equally reactive and regular A normal pupil is black.</a:t>
            </a:r>
          </a:p>
          <a:p>
            <a:r>
              <a:rPr lang="en-US" dirty="0"/>
              <a:t>. The patient’s eyes are observed in primary or direct gaze, and any head tilt is noted. A tilt may indicate cranial nerve palsy. </a:t>
            </a:r>
          </a:p>
          <a:p>
            <a:r>
              <a:rPr lang="en-US" dirty="0" err="1"/>
              <a:t>nystagmus</a:t>
            </a:r>
            <a:r>
              <a:rPr lang="en-US" dirty="0"/>
              <a:t> (</a:t>
            </a:r>
            <a:r>
              <a:rPr lang="en-US" dirty="0" err="1"/>
              <a:t>ie</a:t>
            </a:r>
            <a:r>
              <a:rPr lang="en-US" dirty="0"/>
              <a:t>, oscillating movement of the eyeball). </a:t>
            </a:r>
          </a:p>
          <a:p>
            <a:r>
              <a:rPr lang="en-US" dirty="0"/>
              <a:t>The </a:t>
            </a:r>
            <a:r>
              <a:rPr lang="en-US" dirty="0" err="1"/>
              <a:t>extraocular</a:t>
            </a:r>
            <a:r>
              <a:rPr lang="en-US" dirty="0"/>
              <a:t> movements of the eyes are </a:t>
            </a:r>
            <a:r>
              <a:rPr lang="en-US" dirty="0" err="1"/>
              <a:t>sim</a:t>
            </a:r>
            <a:r>
              <a:rPr lang="en-US" dirty="0"/>
              <a:t>- ply tested by having the patient follow the examiner’s </a:t>
            </a:r>
            <a:r>
              <a:rPr lang="en-US" dirty="0" err="1"/>
              <a:t>ﬁnger</a:t>
            </a:r>
            <a:r>
              <a:rPr lang="en-US" dirty="0"/>
              <a:t> or hand light through the six cardinal directions of</a:t>
            </a:r>
            <a:endParaRPr lang="fr-FR" dirty="0"/>
          </a:p>
        </p:txBody>
      </p:sp>
      <p:sp>
        <p:nvSpPr>
          <p:cNvPr id="4" name="Slide Number Placeholder 3"/>
          <p:cNvSpPr>
            <a:spLocks noGrp="1"/>
          </p:cNvSpPr>
          <p:nvPr>
            <p:ph type="sldNum" sz="quarter" idx="12"/>
          </p:nvPr>
        </p:nvSpPr>
        <p:spPr/>
        <p:txBody>
          <a:bodyPr/>
          <a:lstStyle/>
          <a:p>
            <a:fld id="{25734C50-AB8C-4CB3-8176-73C080511BDE}" type="slidenum">
              <a:rPr lang="en-US" smtClean="0"/>
              <a:pPr/>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ptosis</a:t>
            </a:r>
            <a:endParaRPr lang="en-US" dirty="0"/>
          </a:p>
        </p:txBody>
      </p:sp>
      <p:sp>
        <p:nvSpPr>
          <p:cNvPr id="4" name="Slide Number Placeholder 3"/>
          <p:cNvSpPr>
            <a:spLocks noGrp="1"/>
          </p:cNvSpPr>
          <p:nvPr>
            <p:ph type="sldNum" sz="quarter" idx="12"/>
          </p:nvPr>
        </p:nvSpPr>
        <p:spPr/>
        <p:txBody>
          <a:bodyPr/>
          <a:lstStyle/>
          <a:p>
            <a:fld id="{25734C50-AB8C-4CB3-8176-73C080511BDE}" type="slidenum">
              <a:rPr lang="en-US" smtClean="0"/>
              <a:pPr/>
              <a:t>25</a:t>
            </a:fld>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2956996" y="1447800"/>
            <a:ext cx="4455557" cy="4800600"/>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933688" cy="6248400"/>
          </a:xfrm>
        </p:spPr>
        <p:txBody>
          <a:bodyPr/>
          <a:lstStyle/>
          <a:p>
            <a:pPr>
              <a:buNone/>
            </a:pPr>
            <a:r>
              <a:rPr lang="en-US" dirty="0"/>
              <a:t>	</a:t>
            </a:r>
          </a:p>
          <a:p>
            <a:pPr>
              <a:buNone/>
            </a:pPr>
            <a:r>
              <a:rPr lang="en-US" i="1" dirty="0">
                <a:solidFill>
                  <a:srgbClr val="00B050"/>
                </a:solidFill>
              </a:rPr>
              <a:t>Visual fields(PERIMETRY)</a:t>
            </a:r>
          </a:p>
          <a:p>
            <a:pPr>
              <a:buNone/>
            </a:pPr>
            <a:r>
              <a:rPr lang="en-US" dirty="0"/>
              <a:t>	The visual field refers to the total area in which objects can be seen in the side (peripheral) vision while you focus your eyes on a central point.</a:t>
            </a:r>
            <a:endParaRPr lang="en-US" i="1" dirty="0">
              <a:solidFill>
                <a:srgbClr val="00B050"/>
              </a:solidFill>
            </a:endParaRPr>
          </a:p>
        </p:txBody>
      </p:sp>
      <p:sp>
        <p:nvSpPr>
          <p:cNvPr id="4" name="Slide Number Placeholder 3"/>
          <p:cNvSpPr>
            <a:spLocks noGrp="1"/>
          </p:cNvSpPr>
          <p:nvPr>
            <p:ph type="sldNum" sz="quarter" idx="12"/>
          </p:nvPr>
        </p:nvSpPr>
        <p:spPr/>
        <p:txBody>
          <a:bodyPr/>
          <a:lstStyle/>
          <a:p>
            <a:fld id="{25734C50-AB8C-4CB3-8176-73C080511BDE}" type="slidenum">
              <a:rPr lang="en-US" smtClean="0"/>
              <a:pPr/>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98080" cy="924465"/>
          </a:xfrm>
        </p:spPr>
        <p:txBody>
          <a:bodyPr/>
          <a:lstStyle/>
          <a:p>
            <a:r>
              <a:rPr lang="en-US" dirty="0"/>
              <a:t>How it is done </a:t>
            </a:r>
          </a:p>
        </p:txBody>
      </p:sp>
      <p:sp>
        <p:nvSpPr>
          <p:cNvPr id="3" name="Content Placeholder 2"/>
          <p:cNvSpPr>
            <a:spLocks noGrp="1"/>
          </p:cNvSpPr>
          <p:nvPr>
            <p:ph idx="1"/>
          </p:nvPr>
        </p:nvSpPr>
        <p:spPr>
          <a:xfrm>
            <a:off x="0" y="772675"/>
            <a:ext cx="8933688" cy="5475725"/>
          </a:xfrm>
        </p:spPr>
        <p:txBody>
          <a:bodyPr/>
          <a:lstStyle/>
          <a:p>
            <a:pPr>
              <a:buNone/>
            </a:pPr>
            <a:r>
              <a:rPr lang="en-US" dirty="0"/>
              <a:t>	</a:t>
            </a:r>
          </a:p>
          <a:p>
            <a:pPr>
              <a:buNone/>
            </a:pPr>
            <a:r>
              <a:rPr lang="en-US" dirty="0"/>
              <a:t>	Confrontation visual field exam: This is a quick and basic check of the visual field. The health care provider sits directly in front of you. You will cover one eye, and stare straight ahead with the other. You will be asked to tell when you can see the examiner's hand.</a:t>
            </a:r>
          </a:p>
        </p:txBody>
      </p:sp>
      <p:sp>
        <p:nvSpPr>
          <p:cNvPr id="4" name="Slide Number Placeholder 3"/>
          <p:cNvSpPr>
            <a:spLocks noGrp="1"/>
          </p:cNvSpPr>
          <p:nvPr>
            <p:ph type="sldNum" sz="quarter" idx="12"/>
          </p:nvPr>
        </p:nvSpPr>
        <p:spPr/>
        <p:txBody>
          <a:bodyPr/>
          <a:lstStyle/>
          <a:p>
            <a:fld id="{25734C50-AB8C-4CB3-8176-73C080511BDE}" type="slidenum">
              <a:rPr lang="en-US" smtClean="0"/>
              <a:pPr/>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933688" cy="6248400"/>
          </a:xfrm>
        </p:spPr>
        <p:txBody>
          <a:bodyPr/>
          <a:lstStyle/>
          <a:p>
            <a:pPr>
              <a:buNone/>
            </a:pPr>
            <a:r>
              <a:rPr lang="en-US" dirty="0"/>
              <a:t>	</a:t>
            </a:r>
          </a:p>
          <a:p>
            <a:pPr>
              <a:buNone/>
            </a:pPr>
            <a:r>
              <a:rPr lang="en-US" sz="2400" b="1" dirty="0"/>
              <a:t>Manual </a:t>
            </a:r>
            <a:r>
              <a:rPr lang="en-US" sz="2400" b="1" dirty="0" err="1"/>
              <a:t>perimetry</a:t>
            </a:r>
            <a:endParaRPr lang="en-US" sz="2400" b="1" dirty="0"/>
          </a:p>
          <a:p>
            <a:pPr>
              <a:buNone/>
            </a:pPr>
            <a:r>
              <a:rPr lang="en-US" sz="2400" dirty="0"/>
              <a:t>involves the use of moving (kinetic) or stationary (static) stimuli or targets</a:t>
            </a:r>
            <a:r>
              <a:rPr lang="en-US" sz="2400" b="1" dirty="0"/>
              <a:t>.</a:t>
            </a:r>
          </a:p>
          <a:p>
            <a:pPr>
              <a:buNone/>
            </a:pPr>
            <a:r>
              <a:rPr lang="en-US" sz="2400" dirty="0"/>
              <a:t>kinetic manual </a:t>
            </a:r>
            <a:r>
              <a:rPr lang="en-US" sz="2400" dirty="0" err="1"/>
              <a:t>perimetry</a:t>
            </a:r>
            <a:r>
              <a:rPr lang="en-US" sz="2400" dirty="0"/>
              <a:t> </a:t>
            </a:r>
            <a:r>
              <a:rPr lang="en-US" sz="2400" dirty="0" err="1"/>
              <a:t>i.e</a:t>
            </a:r>
            <a:r>
              <a:rPr lang="en-US" sz="2400" dirty="0"/>
              <a:t> Tangent screen or Goldmann field exam: You will sit about 3 feet from a screen with a target in the center. You will be asked to stare at the center object and let the examiner know when you can see an object that moves into your side vision. This exam creates a map of your entire peripheral vision. </a:t>
            </a:r>
          </a:p>
          <a:p>
            <a:pPr>
              <a:buNone/>
            </a:pPr>
            <a:r>
              <a:rPr lang="en-US" sz="2400" dirty="0"/>
              <a:t> </a:t>
            </a:r>
          </a:p>
          <a:p>
            <a:pPr>
              <a:buNone/>
            </a:pPr>
            <a:r>
              <a:rPr lang="en-US" sz="2400" dirty="0"/>
              <a:t> </a:t>
            </a:r>
            <a:endParaRPr lang="en-US" dirty="0"/>
          </a:p>
        </p:txBody>
      </p:sp>
      <p:sp>
        <p:nvSpPr>
          <p:cNvPr id="4" name="Slide Number Placeholder 3"/>
          <p:cNvSpPr>
            <a:spLocks noGrp="1"/>
          </p:cNvSpPr>
          <p:nvPr>
            <p:ph type="sldNum" sz="quarter" idx="12"/>
          </p:nvPr>
        </p:nvSpPr>
        <p:spPr/>
        <p:txBody>
          <a:bodyPr/>
          <a:lstStyle/>
          <a:p>
            <a:fld id="{25734C50-AB8C-4CB3-8176-73C080511BDE}" type="slidenum">
              <a:rPr lang="en-US" smtClean="0"/>
              <a:pPr/>
              <a:t>28</a:t>
            </a:fld>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20885"/>
            <a:ext cx="8933688" cy="5627515"/>
          </a:xfrm>
        </p:spPr>
        <p:txBody>
          <a:bodyPr>
            <a:normAutofit fontScale="92500" lnSpcReduction="10000"/>
          </a:bodyPr>
          <a:lstStyle/>
          <a:p>
            <a:pPr>
              <a:buNone/>
            </a:pPr>
            <a:r>
              <a:rPr lang="en-US" dirty="0"/>
              <a:t>	</a:t>
            </a:r>
          </a:p>
          <a:p>
            <a:pPr>
              <a:buNone/>
            </a:pPr>
            <a:r>
              <a:rPr lang="en-US" dirty="0"/>
              <a:t>	</a:t>
            </a:r>
            <a:r>
              <a:rPr lang="en-US" b="1" dirty="0"/>
              <a:t>Automated perimetry</a:t>
            </a:r>
            <a:r>
              <a:rPr lang="en-US" dirty="0"/>
              <a:t>: uses stationary </a:t>
            </a:r>
            <a:r>
              <a:rPr lang="en-US" dirty="0" err="1"/>
              <a:t>targets.You</a:t>
            </a:r>
            <a:r>
              <a:rPr lang="en-US" dirty="0"/>
              <a:t> sit in front of a concave dome and stare at an object in the middle. You press a button when you see small flashes of light in your peripheral vision. Your responses help determine if you have a defect in your visual field.</a:t>
            </a:r>
          </a:p>
          <a:p>
            <a:pPr>
              <a:buNone/>
            </a:pPr>
            <a:r>
              <a:rPr lang="en-US" dirty="0"/>
              <a:t>OR</a:t>
            </a:r>
          </a:p>
          <a:p>
            <a:pPr>
              <a:buNone/>
            </a:pPr>
            <a:r>
              <a:rPr lang="en-US" dirty="0"/>
              <a:t>a computer projects light randomly in different areas of a hollow dome while the patient looks through a telescopic opening and depresses a button whenever he or she detects the light stimulus.</a:t>
            </a:r>
          </a:p>
          <a:p>
            <a:pPr>
              <a:buNone/>
            </a:pPr>
            <a:endParaRPr lang="en-US" dirty="0"/>
          </a:p>
          <a:p>
            <a:pPr>
              <a:buNone/>
            </a:pPr>
            <a:endParaRPr lang="en-US" dirty="0"/>
          </a:p>
        </p:txBody>
      </p:sp>
      <p:sp>
        <p:nvSpPr>
          <p:cNvPr id="4" name="Slide Number Placeholder 3"/>
          <p:cNvSpPr>
            <a:spLocks noGrp="1"/>
          </p:cNvSpPr>
          <p:nvPr>
            <p:ph type="sldNum" sz="quarter" idx="12"/>
          </p:nvPr>
        </p:nvSpPr>
        <p:spPr/>
        <p:txBody>
          <a:bodyPr/>
          <a:lstStyle/>
          <a:p>
            <a:fld id="{25734C50-AB8C-4CB3-8176-73C080511BDE}" type="slidenum">
              <a:rPr lang="en-US" smtClean="0"/>
              <a:pPr/>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5B50D-A387-47D3-A234-45F244321D95}"/>
              </a:ext>
            </a:extLst>
          </p:cNvPr>
          <p:cNvSpPr>
            <a:spLocks noGrp="1"/>
          </p:cNvSpPr>
          <p:nvPr>
            <p:ph type="title"/>
          </p:nvPr>
        </p:nvSpPr>
        <p:spPr/>
        <p:txBody>
          <a:bodyPr/>
          <a:lstStyle/>
          <a:p>
            <a:r>
              <a:rPr lang="en-US" dirty="0"/>
              <a:t>conditions</a:t>
            </a:r>
            <a:endParaRPr lang="en-SG" dirty="0"/>
          </a:p>
        </p:txBody>
      </p:sp>
      <p:sp>
        <p:nvSpPr>
          <p:cNvPr id="3" name="Content Placeholder 2">
            <a:extLst>
              <a:ext uri="{FF2B5EF4-FFF2-40B4-BE49-F238E27FC236}">
                <a16:creationId xmlns:a16="http://schemas.microsoft.com/office/drawing/2014/main" id="{202F7CCA-0377-4F2A-A127-FD723F98A2CD}"/>
              </a:ext>
            </a:extLst>
          </p:cNvPr>
          <p:cNvSpPr>
            <a:spLocks noGrp="1"/>
          </p:cNvSpPr>
          <p:nvPr>
            <p:ph idx="1"/>
          </p:nvPr>
        </p:nvSpPr>
        <p:spPr/>
        <p:txBody>
          <a:bodyPr/>
          <a:lstStyle/>
          <a:p>
            <a:r>
              <a:rPr lang="en-US" dirty="0"/>
              <a:t>Refractive errors</a:t>
            </a:r>
          </a:p>
          <a:p>
            <a:r>
              <a:rPr lang="en-US" dirty="0" err="1"/>
              <a:t>Conjuctivitis</a:t>
            </a:r>
            <a:r>
              <a:rPr lang="en-US" dirty="0"/>
              <a:t>, </a:t>
            </a:r>
            <a:r>
              <a:rPr lang="en-US" dirty="0" err="1"/>
              <a:t>keratitis,uveitis,cataract,choroiditis</a:t>
            </a:r>
            <a:r>
              <a:rPr lang="en-US" dirty="0"/>
              <a:t>,</a:t>
            </a:r>
          </a:p>
          <a:p>
            <a:r>
              <a:rPr lang="en-US" dirty="0" err="1"/>
              <a:t>Blepharitis,stye</a:t>
            </a:r>
            <a:r>
              <a:rPr lang="en-US" dirty="0"/>
              <a:t>, retinitis, glaucoma</a:t>
            </a:r>
          </a:p>
          <a:p>
            <a:r>
              <a:rPr lang="en-US" dirty="0"/>
              <a:t>Eye </a:t>
            </a:r>
            <a:r>
              <a:rPr lang="en-US" dirty="0" err="1"/>
              <a:t>tumours</a:t>
            </a:r>
            <a:endParaRPr lang="en-US" dirty="0"/>
          </a:p>
          <a:p>
            <a:r>
              <a:rPr lang="en-US" dirty="0"/>
              <a:t>trachoma</a:t>
            </a:r>
          </a:p>
          <a:p>
            <a:endParaRPr lang="en-SG" dirty="0"/>
          </a:p>
        </p:txBody>
      </p:sp>
      <p:sp>
        <p:nvSpPr>
          <p:cNvPr id="4" name="Slide Number Placeholder 3">
            <a:extLst>
              <a:ext uri="{FF2B5EF4-FFF2-40B4-BE49-F238E27FC236}">
                <a16:creationId xmlns:a16="http://schemas.microsoft.com/office/drawing/2014/main" id="{9D5A933E-2984-4F0A-A76C-9E679B0B5A66}"/>
              </a:ext>
            </a:extLst>
          </p:cNvPr>
          <p:cNvSpPr>
            <a:spLocks noGrp="1"/>
          </p:cNvSpPr>
          <p:nvPr>
            <p:ph type="sldNum" sz="quarter" idx="12"/>
          </p:nvPr>
        </p:nvSpPr>
        <p:spPr/>
        <p:txBody>
          <a:bodyPr/>
          <a:lstStyle/>
          <a:p>
            <a:fld id="{25734C50-AB8C-4CB3-8176-73C080511BDE}" type="slidenum">
              <a:rPr lang="en-US" smtClean="0"/>
              <a:pPr/>
              <a:t>3</a:t>
            </a:fld>
            <a:endParaRPr lang="en-US" dirty="0"/>
          </a:p>
        </p:txBody>
      </p:sp>
    </p:spTree>
    <p:extLst>
      <p:ext uri="{BB962C8B-B14F-4D97-AF65-F5344CB8AC3E}">
        <p14:creationId xmlns:p14="http://schemas.microsoft.com/office/powerpoint/2010/main" val="39457531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72675"/>
          </a:xfrm>
          <a:solidFill>
            <a:schemeClr val="accent1">
              <a:lumMod val="75000"/>
            </a:schemeClr>
          </a:solidFill>
        </p:spPr>
        <p:txBody>
          <a:bodyPr/>
          <a:lstStyle/>
          <a:p>
            <a:r>
              <a:rPr lang="en-US" b="1" dirty="0">
                <a:solidFill>
                  <a:srgbClr val="FFFF00"/>
                </a:solidFill>
              </a:rPr>
              <a:t>INTERNAL EYE</a:t>
            </a:r>
          </a:p>
        </p:txBody>
      </p:sp>
      <p:sp>
        <p:nvSpPr>
          <p:cNvPr id="3" name="Content Placeholder 2"/>
          <p:cNvSpPr>
            <a:spLocks noGrp="1"/>
          </p:cNvSpPr>
          <p:nvPr>
            <p:ph idx="1"/>
          </p:nvPr>
        </p:nvSpPr>
        <p:spPr>
          <a:xfrm>
            <a:off x="0" y="772675"/>
            <a:ext cx="9144000" cy="6085325"/>
          </a:xfrm>
        </p:spPr>
        <p:txBody>
          <a:bodyPr>
            <a:normAutofit/>
          </a:bodyPr>
          <a:lstStyle/>
          <a:p>
            <a:pPr>
              <a:buFont typeface="Wingdings" pitchFamily="2" charset="2"/>
              <a:buChar char="Ø"/>
            </a:pPr>
            <a:r>
              <a:rPr lang="en-US" dirty="0"/>
              <a:t>Is tested using the ophthalmoscope</a:t>
            </a:r>
          </a:p>
          <a:p>
            <a:pPr>
              <a:buNone/>
            </a:pPr>
            <a:r>
              <a:rPr lang="en-US" i="1" dirty="0">
                <a:solidFill>
                  <a:srgbClr val="00B050"/>
                </a:solidFill>
              </a:rPr>
              <a:t>Diagnostic tests</a:t>
            </a:r>
          </a:p>
          <a:p>
            <a:pPr>
              <a:buNone/>
            </a:pPr>
            <a:r>
              <a:rPr lang="en-US" b="1" dirty="0"/>
              <a:t>Ophthalmoscopy</a:t>
            </a:r>
            <a:endParaRPr lang="en-US" dirty="0"/>
          </a:p>
          <a:p>
            <a:pPr>
              <a:buNone/>
            </a:pPr>
            <a:r>
              <a:rPr lang="en-US" dirty="0"/>
              <a:t>	 Is a test that allows a health professional to see inside the fundus of the eye and other structures using an </a:t>
            </a:r>
            <a:r>
              <a:rPr lang="en-US" b="1" dirty="0"/>
              <a:t>ophthalmoscope</a:t>
            </a:r>
            <a:r>
              <a:rPr lang="en-US" dirty="0"/>
              <a:t> (or </a:t>
            </a:r>
            <a:r>
              <a:rPr lang="en-US" b="1" dirty="0" err="1"/>
              <a:t>funduscope</a:t>
            </a:r>
            <a:r>
              <a:rPr lang="en-US" dirty="0"/>
              <a:t>).  It is done as part of an eye examination and may be done as part of a routine physical examination. It is crucial in determining the health of the retina and the vitreous humor.</a:t>
            </a:r>
            <a:endParaRPr lang="en-US" i="1" dirty="0">
              <a:solidFill>
                <a:srgbClr val="00B050"/>
              </a:solidFill>
            </a:endParaRPr>
          </a:p>
        </p:txBody>
      </p:sp>
      <p:sp>
        <p:nvSpPr>
          <p:cNvPr id="4" name="Slide Number Placeholder 3"/>
          <p:cNvSpPr>
            <a:spLocks noGrp="1"/>
          </p:cNvSpPr>
          <p:nvPr>
            <p:ph type="sldNum" sz="quarter" idx="12"/>
          </p:nvPr>
        </p:nvSpPr>
        <p:spPr/>
        <p:txBody>
          <a:bodyPr/>
          <a:lstStyle/>
          <a:p>
            <a:fld id="{25734C50-AB8C-4CB3-8176-73C080511BDE}" type="slidenum">
              <a:rPr lang="en-US" smtClean="0"/>
              <a:pPr/>
              <a:t>30</a:t>
            </a:fld>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a:t>
            </a:r>
          </a:p>
        </p:txBody>
      </p:sp>
      <p:sp>
        <p:nvSpPr>
          <p:cNvPr id="3" name="Content Placeholder 2"/>
          <p:cNvSpPr>
            <a:spLocks noGrp="1"/>
          </p:cNvSpPr>
          <p:nvPr>
            <p:ph idx="1"/>
          </p:nvPr>
        </p:nvSpPr>
        <p:spPr>
          <a:xfrm>
            <a:off x="0" y="1455730"/>
            <a:ext cx="8991600" cy="4640270"/>
          </a:xfrm>
        </p:spPr>
        <p:txBody>
          <a:bodyPr>
            <a:normAutofit fontScale="92500" lnSpcReduction="20000"/>
          </a:bodyPr>
          <a:lstStyle/>
          <a:p>
            <a:pPr>
              <a:buNone/>
            </a:pPr>
            <a:r>
              <a:rPr lang="en-US" dirty="0"/>
              <a:t>	The </a:t>
            </a:r>
            <a:r>
              <a:rPr lang="en-US" b="1" i="1" dirty="0"/>
              <a:t>direct ophthalmoscope</a:t>
            </a:r>
            <a:r>
              <a:rPr lang="en-US" b="1" dirty="0"/>
              <a:t> </a:t>
            </a:r>
            <a:r>
              <a:rPr lang="en-US" dirty="0"/>
              <a:t>is hand held instrument with several lenses that can magnify up to about 15 times. most commonly used during a routine physical examination.</a:t>
            </a:r>
          </a:p>
          <a:p>
            <a:pPr>
              <a:buNone/>
            </a:pPr>
            <a:r>
              <a:rPr lang="en-US" dirty="0"/>
              <a:t>	 The examiner holds the ophthalmoscope in the right hand and uses the right eye to examine the patient’s right eye. The examiner switches to the left hand and left eye when examining the patient’s left eye. During this examination, the room should be darkened, and the patient’s eye should be on the same level as the examiner’s eye.</a:t>
            </a:r>
          </a:p>
          <a:p>
            <a:pPr>
              <a:buNone/>
            </a:pPr>
            <a:endParaRPr lang="en-US" dirty="0"/>
          </a:p>
          <a:p>
            <a:endParaRPr lang="en-US" dirty="0"/>
          </a:p>
        </p:txBody>
      </p:sp>
      <p:sp>
        <p:nvSpPr>
          <p:cNvPr id="4" name="Slide Number Placeholder 3"/>
          <p:cNvSpPr>
            <a:spLocks noGrp="1"/>
          </p:cNvSpPr>
          <p:nvPr>
            <p:ph type="sldNum" sz="quarter" idx="12"/>
          </p:nvPr>
        </p:nvSpPr>
        <p:spPr/>
        <p:txBody>
          <a:bodyPr/>
          <a:lstStyle/>
          <a:p>
            <a:fld id="{25734C50-AB8C-4CB3-8176-73C080511BDE}" type="slidenum">
              <a:rPr lang="en-US" smtClean="0"/>
              <a:pPr/>
              <a:t>31</a:t>
            </a:fld>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ct</a:t>
            </a:r>
            <a:endParaRPr lang="fr-FR" dirty="0"/>
          </a:p>
        </p:txBody>
      </p:sp>
      <p:sp>
        <p:nvSpPr>
          <p:cNvPr id="3" name="Content Placeholder 2"/>
          <p:cNvSpPr>
            <a:spLocks noGrp="1"/>
          </p:cNvSpPr>
          <p:nvPr>
            <p:ph idx="1"/>
          </p:nvPr>
        </p:nvSpPr>
        <p:spPr/>
        <p:txBody>
          <a:bodyPr/>
          <a:lstStyle/>
          <a:p>
            <a:r>
              <a:rPr lang="en-GB" dirty="0"/>
              <a:t>Examiner should assess for:</a:t>
            </a:r>
          </a:p>
          <a:p>
            <a:r>
              <a:rPr lang="en-GB" dirty="0"/>
              <a:t>Vasculature, </a:t>
            </a:r>
            <a:r>
              <a:rPr lang="en-GB" dirty="0" err="1"/>
              <a:t>leisons</a:t>
            </a:r>
            <a:r>
              <a:rPr lang="en-GB" dirty="0"/>
              <a:t>,</a:t>
            </a:r>
          </a:p>
          <a:p>
            <a:r>
              <a:rPr lang="en-GB" dirty="0" err="1"/>
              <a:t>Intraretinal</a:t>
            </a:r>
            <a:r>
              <a:rPr lang="en-GB" dirty="0"/>
              <a:t> haemorrhage, lipid </a:t>
            </a:r>
            <a:r>
              <a:rPr lang="en-GB" dirty="0" err="1"/>
              <a:t>incase</a:t>
            </a:r>
            <a:r>
              <a:rPr lang="en-GB" dirty="0"/>
              <a:t> of </a:t>
            </a:r>
            <a:r>
              <a:rPr lang="en-GB" dirty="0" err="1"/>
              <a:t>hypercholestremia</a:t>
            </a:r>
            <a:r>
              <a:rPr lang="en-GB" dirty="0"/>
              <a:t>, </a:t>
            </a:r>
            <a:r>
              <a:rPr lang="en-GB" dirty="0" err="1"/>
              <a:t>microaneurysms</a:t>
            </a:r>
            <a:r>
              <a:rPr lang="en-GB" dirty="0"/>
              <a:t> and </a:t>
            </a:r>
            <a:r>
              <a:rPr lang="en-GB" dirty="0" err="1"/>
              <a:t>drusens</a:t>
            </a:r>
            <a:r>
              <a:rPr lang="en-GB" dirty="0"/>
              <a:t>(small, hyaline, globular growth)</a:t>
            </a:r>
            <a:endParaRPr lang="fr-FR" dirty="0"/>
          </a:p>
        </p:txBody>
      </p:sp>
      <p:sp>
        <p:nvSpPr>
          <p:cNvPr id="4" name="Slide Number Placeholder 3"/>
          <p:cNvSpPr>
            <a:spLocks noGrp="1"/>
          </p:cNvSpPr>
          <p:nvPr>
            <p:ph type="sldNum" sz="quarter" idx="12"/>
          </p:nvPr>
        </p:nvSpPr>
        <p:spPr/>
        <p:txBody>
          <a:bodyPr/>
          <a:lstStyle/>
          <a:p>
            <a:fld id="{25734C50-AB8C-4CB3-8176-73C080511BDE}" type="slidenum">
              <a:rPr lang="en-US" smtClean="0"/>
              <a:pPr/>
              <a:t>32</a:t>
            </a:fld>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Content Placeholder 2"/>
          <p:cNvSpPr>
            <a:spLocks noGrp="1"/>
          </p:cNvSpPr>
          <p:nvPr>
            <p:ph idx="1"/>
          </p:nvPr>
        </p:nvSpPr>
        <p:spPr>
          <a:xfrm>
            <a:off x="0" y="0"/>
            <a:ext cx="8991600" cy="6096000"/>
          </a:xfrm>
        </p:spPr>
        <p:txBody>
          <a:bodyPr>
            <a:normAutofit fontScale="92500" lnSpcReduction="20000"/>
          </a:bodyPr>
          <a:lstStyle/>
          <a:p>
            <a:pPr>
              <a:buNone/>
            </a:pPr>
            <a:r>
              <a:rPr lang="en-US" dirty="0"/>
              <a:t>	</a:t>
            </a:r>
          </a:p>
          <a:p>
            <a:pPr>
              <a:buNone/>
            </a:pPr>
            <a:r>
              <a:rPr lang="en-US" dirty="0"/>
              <a:t>An </a:t>
            </a:r>
            <a:r>
              <a:rPr lang="en-US" i="1" dirty="0"/>
              <a:t>indirect ophthalmoscope.</a:t>
            </a:r>
            <a:r>
              <a:rPr lang="en-US" dirty="0"/>
              <a:t> It produces a bright and intense light. The light source is </a:t>
            </a:r>
            <a:r>
              <a:rPr lang="en-US" dirty="0" err="1"/>
              <a:t>afﬁxed</a:t>
            </a:r>
            <a:r>
              <a:rPr lang="en-US" dirty="0"/>
              <a:t> with a pair of binocular lenses, which are mounted on the examiner’s head. The ophthalmoscope is used with a hand-held, 20-diopter lens .it allows a better view of the </a:t>
            </a:r>
            <a:r>
              <a:rPr lang="en-US" dirty="0" err="1"/>
              <a:t>fundus</a:t>
            </a:r>
            <a:r>
              <a:rPr lang="en-US" dirty="0"/>
              <a:t> of the eye,  and to see larger areas of the retina</a:t>
            </a:r>
          </a:p>
          <a:p>
            <a:pPr>
              <a:buNone/>
            </a:pPr>
            <a:r>
              <a:rPr lang="en-US" sz="3000" b="1" dirty="0"/>
              <a:t>Slit-lamp </a:t>
            </a:r>
            <a:r>
              <a:rPr lang="en-US" sz="3000" b="1" dirty="0" err="1"/>
              <a:t>ophthalmoscopy</a:t>
            </a:r>
            <a:r>
              <a:rPr lang="en-US" sz="3000" dirty="0"/>
              <a:t>:. The slit lamp is a binocular microscope mounted on a table. This instrument enables the user to examine the eye with </a:t>
            </a:r>
            <a:r>
              <a:rPr lang="en-US" sz="3000" dirty="0" err="1"/>
              <a:t>magniﬁcation</a:t>
            </a:r>
            <a:r>
              <a:rPr lang="en-US" sz="3000" dirty="0"/>
              <a:t> of 10 to 40 times the real </a:t>
            </a:r>
            <a:r>
              <a:rPr lang="en-US" sz="3000" dirty="0" err="1"/>
              <a:t>image.By</a:t>
            </a:r>
            <a:r>
              <a:rPr lang="en-US" sz="3000" dirty="0"/>
              <a:t> varying the width and intensity of the light, the anterior chamber can be examined for signs of inﬂammation. Cataracts may be evaluated by changing the angle of the light</a:t>
            </a:r>
          </a:p>
        </p:txBody>
      </p:sp>
      <p:sp>
        <p:nvSpPr>
          <p:cNvPr id="4" name="Slide Number Placeholder 3"/>
          <p:cNvSpPr>
            <a:spLocks noGrp="1"/>
          </p:cNvSpPr>
          <p:nvPr>
            <p:ph type="sldNum" sz="quarter" idx="12"/>
          </p:nvPr>
        </p:nvSpPr>
        <p:spPr/>
        <p:txBody>
          <a:bodyPr/>
          <a:lstStyle/>
          <a:p>
            <a:fld id="{25734C50-AB8C-4CB3-8176-73C080511BDE}" type="slidenum">
              <a:rPr lang="en-US" smtClean="0"/>
              <a:pPr/>
              <a:t>33</a:t>
            </a:fld>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924465"/>
          </a:xfrm>
        </p:spPr>
        <p:txBody>
          <a:bodyPr/>
          <a:lstStyle/>
          <a:p>
            <a:r>
              <a:rPr lang="en-US" dirty="0"/>
              <a:t>Direct </a:t>
            </a:r>
            <a:r>
              <a:rPr lang="en-US" dirty="0" err="1"/>
              <a:t>opthalmoscopy</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0" y="848570"/>
            <a:ext cx="9144000" cy="6009430"/>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25734C50-AB8C-4CB3-8176-73C080511BDE}" type="slidenum">
              <a:rPr lang="en-US" smtClean="0"/>
              <a:pPr/>
              <a:t>34</a:t>
            </a:fld>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7543800" cy="1076255"/>
          </a:xfrm>
        </p:spPr>
        <p:txBody>
          <a:bodyPr/>
          <a:lstStyle/>
          <a:p>
            <a:r>
              <a:rPr lang="en-US" dirty="0"/>
              <a:t>Indirect </a:t>
            </a:r>
            <a:r>
              <a:rPr lang="en-US" dirty="0" err="1"/>
              <a:t>opthalmoscopy</a:t>
            </a:r>
            <a:endParaRPr lang="en-US" dirty="0"/>
          </a:p>
        </p:txBody>
      </p:sp>
      <p:pic>
        <p:nvPicPr>
          <p:cNvPr id="2050" name="Picture 2"/>
          <p:cNvPicPr>
            <a:picLocks noGrp="1" noChangeAspect="1" noChangeArrowheads="1"/>
          </p:cNvPicPr>
          <p:nvPr>
            <p:ph idx="1"/>
          </p:nvPr>
        </p:nvPicPr>
        <p:blipFill>
          <a:blip r:embed="rId2" cstate="print"/>
          <a:stretch>
            <a:fillRect/>
          </a:stretch>
        </p:blipFill>
        <p:spPr bwMode="auto">
          <a:xfrm>
            <a:off x="1004935" y="924465"/>
            <a:ext cx="8139065" cy="5933535"/>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25734C50-AB8C-4CB3-8176-73C080511BDE}" type="slidenum">
              <a:rPr lang="en-US" smtClean="0"/>
              <a:pPr/>
              <a:t>35</a:t>
            </a:fld>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7543800" cy="772675"/>
          </a:xfrm>
        </p:spPr>
        <p:txBody>
          <a:bodyPr/>
          <a:lstStyle/>
          <a:p>
            <a:r>
              <a:rPr lang="en-US" dirty="0"/>
              <a:t>Slit-lamp ophthalmoscopy</a:t>
            </a:r>
          </a:p>
        </p:txBody>
      </p:sp>
      <p:pic>
        <p:nvPicPr>
          <p:cNvPr id="3074" name="Picture 2"/>
          <p:cNvPicPr>
            <a:picLocks noGrp="1" noChangeAspect="1" noChangeArrowheads="1"/>
          </p:cNvPicPr>
          <p:nvPr>
            <p:ph idx="1"/>
          </p:nvPr>
        </p:nvPicPr>
        <p:blipFill>
          <a:blip r:embed="rId2" cstate="print"/>
          <a:stretch>
            <a:fillRect/>
          </a:stretch>
        </p:blipFill>
        <p:spPr bwMode="auto">
          <a:xfrm>
            <a:off x="1156724" y="1000359"/>
            <a:ext cx="7987275" cy="5857641"/>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25734C50-AB8C-4CB3-8176-73C080511BDE}" type="slidenum">
              <a:rPr lang="en-US" smtClean="0"/>
              <a:pPr/>
              <a:t>36</a:t>
            </a:fld>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24465"/>
          </a:xfrm>
          <a:solidFill>
            <a:srgbClr val="FFFF00"/>
          </a:solidFill>
        </p:spPr>
        <p:txBody>
          <a:bodyPr/>
          <a:lstStyle/>
          <a:p>
            <a:r>
              <a:rPr lang="en-US" b="1" dirty="0">
                <a:solidFill>
                  <a:srgbClr val="2406A2"/>
                </a:solidFill>
              </a:rPr>
              <a:t>TONOMETRY</a:t>
            </a:r>
          </a:p>
        </p:txBody>
      </p:sp>
      <p:sp>
        <p:nvSpPr>
          <p:cNvPr id="3" name="Content Placeholder 2"/>
          <p:cNvSpPr>
            <a:spLocks noGrp="1"/>
          </p:cNvSpPr>
          <p:nvPr>
            <p:ph idx="1"/>
          </p:nvPr>
        </p:nvSpPr>
        <p:spPr>
          <a:xfrm>
            <a:off x="0" y="1000360"/>
            <a:ext cx="8973910" cy="5857640"/>
          </a:xfrm>
        </p:spPr>
        <p:txBody>
          <a:bodyPr>
            <a:normAutofit/>
          </a:bodyPr>
          <a:lstStyle/>
          <a:p>
            <a:r>
              <a:rPr lang="en-US" dirty="0"/>
              <a:t>Measures intraocular pressure (IOP). Normal pressure is 11-22 mm Hg</a:t>
            </a:r>
          </a:p>
          <a:p>
            <a:r>
              <a:rPr lang="en-US" dirty="0"/>
              <a:t>This test is used to check for glaucoma, an eye disease that can cause blindness by damaging the nerve in the back of the eye (optic nerve). Damage to the optic nerve may be caused by a buildup of fluid that does not drain properly out of the eye. </a:t>
            </a:r>
          </a:p>
          <a:p>
            <a:pPr>
              <a:buNone/>
            </a:pPr>
            <a:r>
              <a:rPr lang="en-US" dirty="0"/>
              <a:t>	measures IOP by recording the resistance of your cornea to pressure (indentation). Eye  drops to numb the surface of your eye are used.</a:t>
            </a:r>
          </a:p>
          <a:p>
            <a:endParaRPr lang="en-US" dirty="0"/>
          </a:p>
        </p:txBody>
      </p:sp>
      <p:sp>
        <p:nvSpPr>
          <p:cNvPr id="4" name="Slide Number Placeholder 3"/>
          <p:cNvSpPr>
            <a:spLocks noGrp="1"/>
          </p:cNvSpPr>
          <p:nvPr>
            <p:ph type="sldNum" sz="quarter" idx="12"/>
          </p:nvPr>
        </p:nvSpPr>
        <p:spPr/>
        <p:txBody>
          <a:bodyPr/>
          <a:lstStyle/>
          <a:p>
            <a:fld id="{25734C50-AB8C-4CB3-8176-73C080511BDE}" type="slidenum">
              <a:rPr lang="en-US" smtClean="0"/>
              <a:pPr/>
              <a:t>37</a:t>
            </a:fld>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20885"/>
            <a:ext cx="8933688" cy="5627515"/>
          </a:xfrm>
        </p:spPr>
        <p:txBody>
          <a:bodyPr/>
          <a:lstStyle/>
          <a:p>
            <a:pPr>
              <a:buNone/>
            </a:pPr>
            <a:r>
              <a:rPr lang="en-US" dirty="0"/>
              <a:t>	uses a small probe to gently flatten part of your cornea to measure eye pressure and a microscope called a slit lamp to look at your eye. The pressure in your eye is measured by how much force is needed to flatten your cornea.</a:t>
            </a:r>
          </a:p>
        </p:txBody>
      </p:sp>
      <p:sp>
        <p:nvSpPr>
          <p:cNvPr id="4" name="Slide Number Placeholder 3"/>
          <p:cNvSpPr>
            <a:spLocks noGrp="1"/>
          </p:cNvSpPr>
          <p:nvPr>
            <p:ph type="sldNum" sz="quarter" idx="12"/>
          </p:nvPr>
        </p:nvSpPr>
        <p:spPr/>
        <p:txBody>
          <a:bodyPr/>
          <a:lstStyle/>
          <a:p>
            <a:fld id="{25734C50-AB8C-4CB3-8176-73C080511BDE}" type="slidenum">
              <a:rPr lang="en-US" smtClean="0"/>
              <a:pPr/>
              <a:t>38</a:t>
            </a:fld>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cstate="print"/>
          <a:stretch>
            <a:fillRect/>
          </a:stretch>
        </p:blipFill>
        <p:spPr bwMode="auto">
          <a:xfrm>
            <a:off x="0" y="0"/>
            <a:ext cx="9144000" cy="6858000"/>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25734C50-AB8C-4CB3-8176-73C080511BDE}" type="slidenum">
              <a:rPr lang="en-US" smtClean="0"/>
              <a:pPr/>
              <a:t>39</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noChangeArrowheads="1"/>
          </p:cNvPicPr>
          <p:nvPr>
            <p:ph idx="1"/>
          </p:nvPr>
        </p:nvPicPr>
        <p:blipFill>
          <a:blip r:embed="rId2" cstate="print"/>
          <a:srcRect/>
          <a:stretch>
            <a:fillRect/>
          </a:stretch>
        </p:blipFill>
        <p:spPr>
          <a:xfrm>
            <a:off x="1" y="914400"/>
            <a:ext cx="9144000" cy="6858000"/>
          </a:xfrm>
        </p:spPr>
      </p:pic>
      <p:sp>
        <p:nvSpPr>
          <p:cNvPr id="3" name="Slide Number Placeholder 2"/>
          <p:cNvSpPr>
            <a:spLocks noGrp="1"/>
          </p:cNvSpPr>
          <p:nvPr>
            <p:ph type="sldNum" sz="quarter" idx="12"/>
          </p:nvPr>
        </p:nvSpPr>
        <p:spPr/>
        <p:txBody>
          <a:bodyPr/>
          <a:lstStyle/>
          <a:p>
            <a:fld id="{25734C50-AB8C-4CB3-8176-73C080511BDE}" type="slidenum">
              <a:rPr lang="en-US" smtClean="0"/>
              <a:pPr/>
              <a:t>4</a:t>
            </a:fld>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GONIOSCOPY</a:t>
            </a:r>
            <a:endParaRPr lang="fr-FR" dirty="0"/>
          </a:p>
        </p:txBody>
      </p:sp>
      <p:sp>
        <p:nvSpPr>
          <p:cNvPr id="3" name="Content Placeholder 2"/>
          <p:cNvSpPr>
            <a:spLocks noGrp="1"/>
          </p:cNvSpPr>
          <p:nvPr>
            <p:ph idx="1"/>
          </p:nvPr>
        </p:nvSpPr>
        <p:spPr/>
        <p:txBody>
          <a:bodyPr>
            <a:normAutofit lnSpcReduction="10000"/>
          </a:bodyPr>
          <a:lstStyle/>
          <a:p>
            <a:r>
              <a:rPr lang="en-US" dirty="0"/>
              <a:t>visualizes the angle of the anterior chamber to identify abnormalities in appearance and measurements. The </a:t>
            </a:r>
            <a:r>
              <a:rPr lang="en-US" dirty="0" err="1"/>
              <a:t>gonioscope</a:t>
            </a:r>
            <a:r>
              <a:rPr lang="en-US" dirty="0"/>
              <a:t> uses a refracting lens that can be a direct or indirect lens. The indirect lens views the mirror image of the opposite anterior chamber angle and can be used only with a slit lamp. The direct </a:t>
            </a:r>
            <a:r>
              <a:rPr lang="en-US" dirty="0" err="1"/>
              <a:t>gonioscopic</a:t>
            </a:r>
            <a:r>
              <a:rPr lang="en-US" dirty="0"/>
              <a:t> lens gives a direct view of the angle and its structures</a:t>
            </a:r>
            <a:endParaRPr lang="fr-FR" dirty="0"/>
          </a:p>
        </p:txBody>
      </p:sp>
      <p:sp>
        <p:nvSpPr>
          <p:cNvPr id="4" name="Slide Number Placeholder 3"/>
          <p:cNvSpPr>
            <a:spLocks noGrp="1"/>
          </p:cNvSpPr>
          <p:nvPr>
            <p:ph type="sldNum" sz="quarter" idx="12"/>
          </p:nvPr>
        </p:nvSpPr>
        <p:spPr/>
        <p:txBody>
          <a:bodyPr/>
          <a:lstStyle/>
          <a:p>
            <a:fld id="{25734C50-AB8C-4CB3-8176-73C080511BDE}" type="slidenum">
              <a:rPr lang="en-US" smtClean="0"/>
              <a:pPr/>
              <a:t>40</a:t>
            </a:fld>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a:t>COLOR VISION TESTING</a:t>
            </a:r>
            <a:br>
              <a:rPr lang="fr-FR" dirty="0"/>
            </a:br>
            <a:endParaRPr lang="fr-FR" dirty="0"/>
          </a:p>
        </p:txBody>
      </p:sp>
      <p:sp>
        <p:nvSpPr>
          <p:cNvPr id="3" name="Content Placeholder 2"/>
          <p:cNvSpPr>
            <a:spLocks noGrp="1"/>
          </p:cNvSpPr>
          <p:nvPr>
            <p:ph idx="1"/>
          </p:nvPr>
        </p:nvSpPr>
        <p:spPr/>
        <p:txBody>
          <a:bodyPr>
            <a:normAutofit fontScale="70000" lnSpcReduction="20000"/>
          </a:bodyPr>
          <a:lstStyle/>
          <a:p>
            <a:r>
              <a:rPr lang="en-US" dirty="0"/>
              <a:t>alteration in color vision is sometimes indicative of conditions of the optic nerve,</a:t>
            </a:r>
          </a:p>
          <a:p>
            <a:r>
              <a:rPr lang="en-US" dirty="0"/>
              <a:t> color vision testing is often performed in a </a:t>
            </a:r>
            <a:r>
              <a:rPr lang="en-US" dirty="0" err="1"/>
              <a:t>neuro</a:t>
            </a:r>
            <a:r>
              <a:rPr lang="en-US" dirty="0"/>
              <a:t>-ophthalmologic workup. The most common color vision test is performed using </a:t>
            </a:r>
            <a:r>
              <a:rPr lang="en-US" b="1" dirty="0"/>
              <a:t>Ishihara polychromatic plates</a:t>
            </a:r>
            <a:r>
              <a:rPr lang="en-US" dirty="0"/>
              <a:t>. </a:t>
            </a:r>
          </a:p>
          <a:p>
            <a:r>
              <a:rPr lang="en-US" dirty="0"/>
              <a:t>These plates are bound together in a booklet. On each plate of this booklet are dots of primary colors that are integrated into a background of secondary colors. The dots are arranged in simple patterns, such as numbers or geometric shapes. </a:t>
            </a:r>
          </a:p>
          <a:p>
            <a:r>
              <a:rPr lang="en-US" dirty="0"/>
              <a:t>Patients with diminished color vision may be unable to identify the hidden shapes. Patients with central vision conditions (</a:t>
            </a:r>
            <a:r>
              <a:rPr lang="en-US" dirty="0" err="1"/>
              <a:t>eg</a:t>
            </a:r>
            <a:r>
              <a:rPr lang="en-US" dirty="0"/>
              <a:t>, macular degeneration) have more </a:t>
            </a:r>
            <a:r>
              <a:rPr lang="en-US" dirty="0" err="1"/>
              <a:t>difﬁculty</a:t>
            </a:r>
            <a:r>
              <a:rPr lang="en-US" dirty="0"/>
              <a:t> identifying colors than those with peripheral vision conditions (</a:t>
            </a:r>
            <a:r>
              <a:rPr lang="en-US" dirty="0" err="1"/>
              <a:t>eg</a:t>
            </a:r>
            <a:r>
              <a:rPr lang="en-US" dirty="0"/>
              <a:t>, glaucoma) because central vision </a:t>
            </a:r>
            <a:r>
              <a:rPr lang="en-US" dirty="0" err="1"/>
              <a:t>identiﬁes</a:t>
            </a:r>
            <a:r>
              <a:rPr lang="en-US" dirty="0"/>
              <a:t> color.</a:t>
            </a:r>
          </a:p>
          <a:p>
            <a:endParaRPr lang="fr-FR" dirty="0"/>
          </a:p>
        </p:txBody>
      </p:sp>
      <p:sp>
        <p:nvSpPr>
          <p:cNvPr id="4" name="Slide Number Placeholder 3"/>
          <p:cNvSpPr>
            <a:spLocks noGrp="1"/>
          </p:cNvSpPr>
          <p:nvPr>
            <p:ph type="sldNum" sz="quarter" idx="12"/>
          </p:nvPr>
        </p:nvSpPr>
        <p:spPr/>
        <p:txBody>
          <a:bodyPr/>
          <a:lstStyle/>
          <a:p>
            <a:fld id="{25734C50-AB8C-4CB3-8176-73C080511BDE}" type="slidenum">
              <a:rPr lang="en-US" smtClean="0"/>
              <a:pPr/>
              <a:t>41</a:t>
            </a:fld>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7543800" cy="848570"/>
          </a:xfrm>
        </p:spPr>
        <p:txBody>
          <a:bodyPr/>
          <a:lstStyle/>
          <a:p>
            <a:r>
              <a:rPr lang="en-US" b="1" dirty="0" err="1">
                <a:solidFill>
                  <a:schemeClr val="accent5">
                    <a:lumMod val="50000"/>
                  </a:schemeClr>
                </a:solidFill>
              </a:rPr>
              <a:t>Ultrasonography</a:t>
            </a:r>
            <a:r>
              <a:rPr lang="en-US" b="1" dirty="0">
                <a:solidFill>
                  <a:schemeClr val="accent5">
                    <a:lumMod val="50000"/>
                  </a:schemeClr>
                </a:solidFill>
              </a:rPr>
              <a:t> </a:t>
            </a:r>
          </a:p>
        </p:txBody>
      </p:sp>
      <p:sp>
        <p:nvSpPr>
          <p:cNvPr id="3" name="Content Placeholder 2"/>
          <p:cNvSpPr>
            <a:spLocks noGrp="1"/>
          </p:cNvSpPr>
          <p:nvPr>
            <p:ph idx="1"/>
          </p:nvPr>
        </p:nvSpPr>
        <p:spPr>
          <a:xfrm>
            <a:off x="0" y="772675"/>
            <a:ext cx="8991600" cy="5323325"/>
          </a:xfrm>
        </p:spPr>
        <p:txBody>
          <a:bodyPr>
            <a:normAutofit lnSpcReduction="10000"/>
          </a:bodyPr>
          <a:lstStyle/>
          <a:p>
            <a:pPr>
              <a:buNone/>
              <a:defRPr/>
            </a:pPr>
            <a:r>
              <a:rPr lang="en-US" dirty="0"/>
              <a:t>	Lesions in the globe or the orbit may not be directly visible and are evaluated by </a:t>
            </a:r>
            <a:r>
              <a:rPr lang="en-US" dirty="0" err="1"/>
              <a:t>ultrasonography</a:t>
            </a:r>
            <a:r>
              <a:rPr lang="en-US" dirty="0"/>
              <a:t>. A probe placed against the eye aims the beam of sound. High-frequency sound waves emitted from a special transmitter are bounced back from the lesion and collected by a receiver that amplifies and displays the sound waves on a special screen. </a:t>
            </a:r>
          </a:p>
          <a:p>
            <a:pPr>
              <a:buNone/>
              <a:defRPr/>
            </a:pPr>
            <a:r>
              <a:rPr lang="en-US" dirty="0"/>
              <a:t>	</a:t>
            </a:r>
            <a:r>
              <a:rPr lang="en-US" dirty="0" err="1"/>
              <a:t>Ultrasonography</a:t>
            </a:r>
            <a:r>
              <a:rPr lang="en-US" dirty="0"/>
              <a:t> can be used to identify orbital tumors, retinal detachment, and changes in tissue composition</a:t>
            </a:r>
          </a:p>
        </p:txBody>
      </p:sp>
      <p:sp>
        <p:nvSpPr>
          <p:cNvPr id="4" name="Slide Number Placeholder 3"/>
          <p:cNvSpPr>
            <a:spLocks noGrp="1"/>
          </p:cNvSpPr>
          <p:nvPr>
            <p:ph type="sldNum" sz="quarter" idx="12"/>
          </p:nvPr>
        </p:nvSpPr>
        <p:spPr/>
        <p:txBody>
          <a:bodyPr/>
          <a:lstStyle/>
          <a:p>
            <a:fld id="{25734C50-AB8C-4CB3-8176-73C080511BDE}" type="slidenum">
              <a:rPr lang="en-US" smtClean="0"/>
              <a:pPr/>
              <a:t>42</a:t>
            </a:fld>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COLOR FUNDUS PHOTOGRAPHY</a:t>
            </a:r>
            <a:endParaRPr lang="fr-FR" dirty="0"/>
          </a:p>
        </p:txBody>
      </p:sp>
      <p:sp>
        <p:nvSpPr>
          <p:cNvPr id="3" name="Content Placeholder 2"/>
          <p:cNvSpPr>
            <a:spLocks noGrp="1"/>
          </p:cNvSpPr>
          <p:nvPr>
            <p:ph idx="1"/>
          </p:nvPr>
        </p:nvSpPr>
        <p:spPr/>
        <p:txBody>
          <a:bodyPr>
            <a:normAutofit fontScale="92500" lnSpcReduction="10000"/>
          </a:bodyPr>
          <a:lstStyle/>
          <a:p>
            <a:r>
              <a:rPr lang="en-US" dirty="0"/>
              <a:t>Technique used to detect and document retinal lesions. The patient’s pupils are widely dilated during the procedure, and visual acuity is diminished for about 30 minutes due to retinal “bleaching” by the intense </a:t>
            </a:r>
            <a:r>
              <a:rPr lang="en-US" dirty="0" err="1"/>
              <a:t>ﬂashing</a:t>
            </a:r>
            <a:r>
              <a:rPr lang="en-US" dirty="0"/>
              <a:t> lights.</a:t>
            </a:r>
          </a:p>
          <a:p>
            <a:pPr>
              <a:buNone/>
            </a:pPr>
            <a:r>
              <a:rPr lang="en-US" dirty="0"/>
              <a:t>FLUORESCEIN ANGIOGRAPHY</a:t>
            </a:r>
          </a:p>
          <a:p>
            <a:r>
              <a:rPr lang="en-US" dirty="0"/>
              <a:t> Evaluates clinically </a:t>
            </a:r>
            <a:r>
              <a:rPr lang="en-US" dirty="0" err="1"/>
              <a:t>signiﬁcant</a:t>
            </a:r>
            <a:r>
              <a:rPr lang="en-US" dirty="0"/>
              <a:t> macular edema, documents macular capillary </a:t>
            </a:r>
            <a:r>
              <a:rPr lang="en-US" dirty="0" err="1"/>
              <a:t>nonperfusion</a:t>
            </a:r>
            <a:r>
              <a:rPr lang="en-US" dirty="0"/>
              <a:t>, and </a:t>
            </a:r>
            <a:r>
              <a:rPr lang="en-US" dirty="0" err="1"/>
              <a:t>identiﬁes</a:t>
            </a:r>
            <a:r>
              <a:rPr lang="en-US" dirty="0"/>
              <a:t> retinal and </a:t>
            </a:r>
            <a:r>
              <a:rPr lang="en-US" dirty="0" err="1"/>
              <a:t>choroidal</a:t>
            </a:r>
            <a:r>
              <a:rPr lang="en-US" dirty="0"/>
              <a:t> </a:t>
            </a:r>
            <a:r>
              <a:rPr lang="en-US" dirty="0" err="1"/>
              <a:t>neovascularization</a:t>
            </a:r>
            <a:endParaRPr lang="en-US" dirty="0"/>
          </a:p>
          <a:p>
            <a:endParaRPr lang="fr-FR" dirty="0"/>
          </a:p>
        </p:txBody>
      </p:sp>
      <p:sp>
        <p:nvSpPr>
          <p:cNvPr id="4" name="Slide Number Placeholder 3"/>
          <p:cNvSpPr>
            <a:spLocks noGrp="1"/>
          </p:cNvSpPr>
          <p:nvPr>
            <p:ph type="sldNum" sz="quarter" idx="12"/>
          </p:nvPr>
        </p:nvSpPr>
        <p:spPr/>
        <p:txBody>
          <a:bodyPr/>
          <a:lstStyle/>
          <a:p>
            <a:fld id="{25734C50-AB8C-4CB3-8176-73C080511BDE}" type="slidenum">
              <a:rPr lang="en-US" smtClean="0"/>
              <a:pPr/>
              <a:t>43</a:t>
            </a:fld>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REFRACTIVE ERRORS</a:t>
            </a:r>
            <a:endParaRPr lang="fr-FR" dirty="0"/>
          </a:p>
        </p:txBody>
      </p:sp>
      <p:sp>
        <p:nvSpPr>
          <p:cNvPr id="3" name="Content Placeholder 2"/>
          <p:cNvSpPr>
            <a:spLocks noGrp="1"/>
          </p:cNvSpPr>
          <p:nvPr>
            <p:ph idx="1"/>
          </p:nvPr>
        </p:nvSpPr>
        <p:spPr/>
        <p:txBody>
          <a:bodyPr>
            <a:normAutofit fontScale="85000" lnSpcReduction="10000"/>
          </a:bodyPr>
          <a:lstStyle/>
          <a:p>
            <a:r>
              <a:rPr lang="en-US" dirty="0"/>
              <a:t>In refractive errors, vision is impaired because a shortened or elongated eyeball prevents light rays from focusing sharply on the retina. </a:t>
            </a:r>
          </a:p>
          <a:p>
            <a:r>
              <a:rPr lang="en-US" dirty="0"/>
              <a:t>Patients for whom the visual image focuses precisely on the macula and who do not need eyeglasses or contact lenses are said to have </a:t>
            </a:r>
            <a:r>
              <a:rPr lang="en-US" dirty="0" err="1"/>
              <a:t>emmetropia</a:t>
            </a:r>
            <a:r>
              <a:rPr lang="en-US" dirty="0"/>
              <a:t> (normal vision). </a:t>
            </a:r>
          </a:p>
          <a:p>
            <a:r>
              <a:rPr lang="en-US" b="1" dirty="0"/>
              <a:t>myopia</a:t>
            </a:r>
            <a:r>
              <a:rPr lang="en-US" dirty="0"/>
              <a:t> are said to be nearsighted. They have deeper eye- balls; the distant visual image focuses in front of, or short of, the retina. Myopic people experience blurred distance vision. </a:t>
            </a:r>
          </a:p>
          <a:p>
            <a:r>
              <a:rPr lang="en-US" dirty="0"/>
              <a:t>Corrected by concave lens</a:t>
            </a:r>
          </a:p>
        </p:txBody>
      </p:sp>
      <p:sp>
        <p:nvSpPr>
          <p:cNvPr id="4" name="Slide Number Placeholder 3"/>
          <p:cNvSpPr>
            <a:spLocks noGrp="1"/>
          </p:cNvSpPr>
          <p:nvPr>
            <p:ph type="sldNum" sz="quarter" idx="12"/>
          </p:nvPr>
        </p:nvSpPr>
        <p:spPr/>
        <p:txBody>
          <a:bodyPr/>
          <a:lstStyle/>
          <a:p>
            <a:fld id="{25734C50-AB8C-4CB3-8176-73C080511BDE}" type="slidenum">
              <a:rPr lang="en-US" smtClean="0"/>
              <a:pPr/>
              <a:t>44</a:t>
            </a:fld>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defRPr/>
            </a:pPr>
            <a:br>
              <a:rPr lang="en-US" sz="800" i="1" dirty="0">
                <a:solidFill>
                  <a:schemeClr val="tx1"/>
                </a:solidFill>
                <a:effectLst/>
                <a:latin typeface="Arial" pitchFamily="34" charset="0"/>
                <a:cs typeface="Arial" pitchFamily="34" charset="0"/>
              </a:rPr>
            </a:br>
            <a:r>
              <a:rPr lang="en-US" sz="800" i="1" dirty="0">
                <a:solidFill>
                  <a:schemeClr val="tx1"/>
                </a:solidFill>
                <a:effectLst/>
                <a:latin typeface="Arial" pitchFamily="34" charset="0"/>
                <a:cs typeface="Arial" pitchFamily="34" charset="0"/>
              </a:rPr>
              <a:t>the.</a:t>
            </a:r>
            <a:br>
              <a:rPr lang="en-US" sz="800" dirty="0">
                <a:solidFill>
                  <a:schemeClr val="tx1"/>
                </a:solidFill>
                <a:effectLst/>
                <a:latin typeface="Arial" pitchFamily="34" charset="0"/>
                <a:cs typeface="Arial" pitchFamily="34" charset="0"/>
              </a:rPr>
            </a:br>
            <a:endParaRPr lang="en-US" dirty="0"/>
          </a:p>
        </p:txBody>
      </p:sp>
      <p:sp>
        <p:nvSpPr>
          <p:cNvPr id="5" name="Picture Placeholder 4"/>
          <p:cNvSpPr>
            <a:spLocks noGrp="1"/>
          </p:cNvSpPr>
          <p:nvPr>
            <p:ph type="pic" idx="1"/>
          </p:nvPr>
        </p:nvSpPr>
        <p:spPr/>
      </p:sp>
      <p:sp>
        <p:nvSpPr>
          <p:cNvPr id="172035" name="Text Placeholder 5"/>
          <p:cNvSpPr>
            <a:spLocks noGrp="1"/>
          </p:cNvSpPr>
          <p:nvPr>
            <p:ph type="body" sz="half" idx="2"/>
          </p:nvPr>
        </p:nvSpPr>
        <p:spPr>
          <a:xfrm>
            <a:off x="3040063" y="5389563"/>
            <a:ext cx="5486400" cy="911225"/>
          </a:xfrm>
        </p:spPr>
        <p:txBody>
          <a:bodyPr/>
          <a:lstStyle/>
          <a:p>
            <a:pPr>
              <a:spcBef>
                <a:spcPct val="0"/>
              </a:spcBef>
            </a:pPr>
            <a:endParaRPr lang="en-US"/>
          </a:p>
        </p:txBody>
      </p:sp>
      <p:sp>
        <p:nvSpPr>
          <p:cNvPr id="172039" name="Rectangle 1"/>
          <p:cNvSpPr>
            <a:spLocks noChangeArrowheads="1"/>
          </p:cNvSpPr>
          <p:nvPr/>
        </p:nvSpPr>
        <p:spPr bwMode="auto">
          <a:xfrm>
            <a:off x="0" y="-141288"/>
            <a:ext cx="312738" cy="739776"/>
          </a:xfrm>
          <a:prstGeom prst="rect">
            <a:avLst/>
          </a:prstGeom>
          <a:noFill/>
          <a:ln w="9525">
            <a:noFill/>
            <a:miter lim="800000"/>
            <a:headEnd/>
            <a:tailEnd/>
          </a:ln>
        </p:spPr>
        <p:txBody>
          <a:bodyPr wrap="none" anchor="ctr">
            <a:spAutoFit/>
          </a:bodyPr>
          <a:lstStyle/>
          <a:p>
            <a:pPr eaLnBrk="0" hangingPunct="0"/>
            <a:r>
              <a:rPr lang="en-US"/>
              <a:t>  </a:t>
            </a:r>
            <a:br>
              <a:rPr lang="en-US" sz="7600"/>
            </a:br>
            <a:endParaRPr lang="en-US" sz="600" b="1"/>
          </a:p>
          <a:p>
            <a:pPr eaLnBrk="0" hangingPunct="0"/>
            <a:endParaRPr lang="en-US"/>
          </a:p>
        </p:txBody>
      </p:sp>
      <p:pic>
        <p:nvPicPr>
          <p:cNvPr id="172040" name="Picture 2" descr="Emmetropia"/>
          <p:cNvPicPr>
            <a:picLocks noChangeAspect="1" noChangeArrowheads="1"/>
          </p:cNvPicPr>
          <p:nvPr/>
        </p:nvPicPr>
        <p:blipFill>
          <a:blip r:embed="rId2" cstate="print"/>
          <a:srcRect/>
          <a:stretch>
            <a:fillRect/>
          </a:stretch>
        </p:blipFill>
        <p:spPr bwMode="auto">
          <a:xfrm>
            <a:off x="0" y="0"/>
            <a:ext cx="9144000" cy="4038600"/>
          </a:xfrm>
          <a:prstGeom prst="rect">
            <a:avLst/>
          </a:prstGeom>
          <a:noFill/>
          <a:ln w="9525">
            <a:noFill/>
            <a:miter lim="800000"/>
            <a:headEnd/>
            <a:tailEnd/>
          </a:ln>
        </p:spPr>
      </p:pic>
      <p:sp>
        <p:nvSpPr>
          <p:cNvPr id="172041" name="TextBox 8"/>
          <p:cNvSpPr txBox="1">
            <a:spLocks noChangeArrowheads="1"/>
          </p:cNvSpPr>
          <p:nvPr/>
        </p:nvSpPr>
        <p:spPr bwMode="auto">
          <a:xfrm>
            <a:off x="381000" y="4648200"/>
            <a:ext cx="8153400" cy="1384995"/>
          </a:xfrm>
          <a:prstGeom prst="rect">
            <a:avLst/>
          </a:prstGeom>
          <a:noFill/>
          <a:ln w="9525">
            <a:noFill/>
            <a:miter lim="800000"/>
            <a:headEnd/>
            <a:tailEnd/>
          </a:ln>
        </p:spPr>
        <p:txBody>
          <a:bodyPr>
            <a:spAutoFit/>
          </a:bodyPr>
          <a:lstStyle/>
          <a:p>
            <a:r>
              <a:rPr lang="en-US" sz="2800" b="1" i="1" dirty="0" err="1"/>
              <a:t>Emmetropia</a:t>
            </a:r>
            <a:r>
              <a:rPr lang="en-US" sz="2800" b="1" i="1" dirty="0"/>
              <a:t>/ NORMAL VISION. Parallel rays of light enter the eye through the cornea and are refracted to a precise point on the retina(macula).</a:t>
            </a:r>
            <a:endParaRPr lang="en-US" sz="2800" b="1" dirty="0"/>
          </a:p>
        </p:txBody>
      </p:sp>
      <p:sp>
        <p:nvSpPr>
          <p:cNvPr id="8" name="Slide Number Placeholder 7"/>
          <p:cNvSpPr>
            <a:spLocks noGrp="1"/>
          </p:cNvSpPr>
          <p:nvPr>
            <p:ph type="sldNum" sz="quarter" idx="12"/>
          </p:nvPr>
        </p:nvSpPr>
        <p:spPr/>
        <p:txBody>
          <a:bodyPr/>
          <a:lstStyle/>
          <a:p>
            <a:fld id="{25734C50-AB8C-4CB3-8176-73C080511BDE}" type="slidenum">
              <a:rPr lang="en-US" smtClean="0"/>
              <a:pPr/>
              <a:t>45</a:t>
            </a:fld>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Title 4"/>
          <p:cNvSpPr>
            <a:spLocks noGrp="1"/>
          </p:cNvSpPr>
          <p:nvPr>
            <p:ph type="title"/>
          </p:nvPr>
        </p:nvSpPr>
        <p:spPr>
          <a:xfrm>
            <a:off x="1435608" y="0"/>
            <a:ext cx="7498080" cy="848570"/>
          </a:xfrm>
        </p:spPr>
        <p:txBody>
          <a:bodyPr>
            <a:normAutofit/>
          </a:bodyPr>
          <a:lstStyle/>
          <a:p>
            <a:r>
              <a:rPr lang="en-US" b="1" u="sng" dirty="0">
                <a:solidFill>
                  <a:srgbClr val="C00000"/>
                </a:solidFill>
                <a:effectLst>
                  <a:outerShdw blurRad="38100" dist="38100" dir="2700000" algn="tl">
                    <a:srgbClr val="000000">
                      <a:alpha val="43137"/>
                    </a:srgbClr>
                  </a:outerShdw>
                </a:effectLst>
              </a:rPr>
              <a:t>HYPEROPIA</a:t>
            </a:r>
          </a:p>
        </p:txBody>
      </p:sp>
      <p:sp>
        <p:nvSpPr>
          <p:cNvPr id="173059" name="Content Placeholder 5"/>
          <p:cNvSpPr>
            <a:spLocks noGrp="1"/>
          </p:cNvSpPr>
          <p:nvPr>
            <p:ph sz="half" idx="1"/>
          </p:nvPr>
        </p:nvSpPr>
        <p:spPr>
          <a:xfrm>
            <a:off x="0" y="772675"/>
            <a:ext cx="5093208" cy="6085325"/>
          </a:xfrm>
        </p:spPr>
        <p:txBody>
          <a:bodyPr>
            <a:normAutofit lnSpcReduction="10000"/>
          </a:bodyPr>
          <a:lstStyle/>
          <a:p>
            <a:r>
              <a:rPr lang="en-US" b="1" dirty="0"/>
              <a:t>Farsightedness</a:t>
            </a:r>
          </a:p>
          <a:p>
            <a:r>
              <a:rPr lang="en-US" dirty="0"/>
              <a:t>is a defect of vision caused by an imperfection in the eye (often when the eyeball is too short or the lens cannot become round enough), causing difficulty focusing on near objects, and in extreme cases causing a sufferer to be unable to focus on objects at any distance</a:t>
            </a:r>
          </a:p>
          <a:p>
            <a:r>
              <a:rPr lang="en-US" dirty="0"/>
              <a:t>Corrected by </a:t>
            </a:r>
            <a:r>
              <a:rPr lang="en-US" b="1" dirty="0"/>
              <a:t>convex lenses</a:t>
            </a:r>
          </a:p>
          <a:p>
            <a:pPr>
              <a:buFont typeface="Arial" charset="0"/>
              <a:buNone/>
            </a:pPr>
            <a:r>
              <a:rPr lang="en-US" b="1" i="1" u="sng" dirty="0"/>
              <a:t>Causes: </a:t>
            </a:r>
            <a:r>
              <a:rPr lang="en-US" dirty="0"/>
              <a:t>sinus infections, injuries, migraines, aging or genetics.</a:t>
            </a:r>
          </a:p>
          <a:p>
            <a:pPr>
              <a:buFont typeface="Arial" charset="0"/>
              <a:buNone/>
            </a:pPr>
            <a:endParaRPr lang="en-US" b="1" i="1" u="sng" dirty="0"/>
          </a:p>
        </p:txBody>
      </p:sp>
      <p:pic>
        <p:nvPicPr>
          <p:cNvPr id="5" name="Picture 7"/>
          <p:cNvPicPr>
            <a:picLocks noGrp="1" noChangeAspect="1" noChangeArrowheads="1"/>
          </p:cNvPicPr>
          <p:nvPr>
            <p:ph sz="half" idx="2"/>
          </p:nvPr>
        </p:nvPicPr>
        <p:blipFill>
          <a:blip r:embed="rId2" cstate="print"/>
          <a:srcRect/>
          <a:stretch>
            <a:fillRect/>
          </a:stretch>
        </p:blipFill>
        <p:spPr bwMode="auto">
          <a:xfrm>
            <a:off x="4875580" y="772676"/>
            <a:ext cx="4268420" cy="6085324"/>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25734C50-AB8C-4CB3-8176-73C080511BDE}" type="slidenum">
              <a:rPr lang="en-US" smtClean="0"/>
              <a:pPr/>
              <a:t>46</a:t>
            </a:fld>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1600" y="1219200"/>
            <a:ext cx="3581400" cy="665163"/>
          </a:xfrm>
        </p:spPr>
        <p:txBody>
          <a:bodyPr/>
          <a:lstStyle/>
          <a:p>
            <a:pPr>
              <a:defRPr/>
            </a:pPr>
            <a:r>
              <a:rPr lang="en-US" dirty="0"/>
              <a:t>11</a:t>
            </a:r>
          </a:p>
        </p:txBody>
      </p:sp>
      <p:sp>
        <p:nvSpPr>
          <p:cNvPr id="4" name="Picture Placeholder 3"/>
          <p:cNvSpPr>
            <a:spLocks noGrp="1"/>
          </p:cNvSpPr>
          <p:nvPr>
            <p:ph type="pic" idx="1"/>
          </p:nvPr>
        </p:nvSpPr>
        <p:spPr>
          <a:xfrm>
            <a:off x="152400" y="249864"/>
            <a:ext cx="8839200" cy="5693736"/>
          </a:xfrm>
        </p:spPr>
      </p:sp>
      <p:sp>
        <p:nvSpPr>
          <p:cNvPr id="174083" name="Text Placeholder 2"/>
          <p:cNvSpPr>
            <a:spLocks noGrp="1"/>
          </p:cNvSpPr>
          <p:nvPr>
            <p:ph type="body" sz="half" idx="2"/>
          </p:nvPr>
        </p:nvSpPr>
        <p:spPr>
          <a:xfrm>
            <a:off x="5181600" y="2895600"/>
            <a:ext cx="2514600" cy="912813"/>
          </a:xfrm>
        </p:spPr>
        <p:txBody>
          <a:bodyPr/>
          <a:lstStyle/>
          <a:p>
            <a:pPr>
              <a:spcBef>
                <a:spcPct val="0"/>
              </a:spcBef>
            </a:pPr>
            <a:endParaRPr lang="en-US"/>
          </a:p>
        </p:txBody>
      </p:sp>
      <p:pic>
        <p:nvPicPr>
          <p:cNvPr id="174087" name="Picture 26" descr="File:Hypermetropia.svg">
            <a:hlinkClick r:id="rId2"/>
          </p:cNvPr>
          <p:cNvPicPr>
            <a:picLocks noChangeAspect="1" noChangeArrowheads="1"/>
          </p:cNvPicPr>
          <p:nvPr/>
        </p:nvPicPr>
        <p:blipFill>
          <a:blip r:embed="rId3" cstate="print"/>
          <a:srcRect/>
          <a:stretch>
            <a:fillRect/>
          </a:stretch>
        </p:blipFill>
        <p:spPr bwMode="auto">
          <a:xfrm>
            <a:off x="0" y="152399"/>
            <a:ext cx="5295900" cy="6995455"/>
          </a:xfrm>
          <a:prstGeom prst="rect">
            <a:avLst/>
          </a:prstGeom>
          <a:noFill/>
          <a:ln w="9525">
            <a:noFill/>
            <a:miter lim="800000"/>
            <a:headEnd/>
            <a:tailEnd/>
          </a:ln>
        </p:spPr>
      </p:pic>
      <p:sp>
        <p:nvSpPr>
          <p:cNvPr id="174088" name="Rectangle 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174089" name="Rectangle 4"/>
          <p:cNvSpPr>
            <a:spLocks noChangeArrowheads="1"/>
          </p:cNvSpPr>
          <p:nvPr/>
        </p:nvSpPr>
        <p:spPr bwMode="auto">
          <a:xfrm>
            <a:off x="0" y="4267200"/>
            <a:ext cx="9144000" cy="0"/>
          </a:xfrm>
          <a:prstGeom prst="rect">
            <a:avLst/>
          </a:prstGeom>
          <a:noFill/>
          <a:ln w="9525">
            <a:noFill/>
            <a:miter lim="800000"/>
            <a:headEnd/>
            <a:tailEnd/>
          </a:ln>
        </p:spPr>
        <p:txBody>
          <a:bodyPr wrap="none" anchor="ctr">
            <a:spAutoFit/>
          </a:bodyPr>
          <a:lstStyle/>
          <a:p>
            <a:pPr eaLnBrk="0" hangingPunct="0"/>
            <a:endParaRPr lang="en-US"/>
          </a:p>
        </p:txBody>
      </p:sp>
      <p:sp>
        <p:nvSpPr>
          <p:cNvPr id="174090" name="Rectangle 5"/>
          <p:cNvSpPr>
            <a:spLocks noChangeArrowheads="1"/>
          </p:cNvSpPr>
          <p:nvPr/>
        </p:nvSpPr>
        <p:spPr bwMode="auto">
          <a:xfrm>
            <a:off x="0" y="9029700"/>
            <a:ext cx="9144000" cy="0"/>
          </a:xfrm>
          <a:prstGeom prst="rect">
            <a:avLst/>
          </a:prstGeom>
          <a:noFill/>
          <a:ln w="9525">
            <a:noFill/>
            <a:miter lim="800000"/>
            <a:headEnd/>
            <a:tailEnd/>
          </a:ln>
        </p:spPr>
        <p:txBody>
          <a:bodyPr wrap="none" anchor="ctr">
            <a:spAutoFit/>
          </a:bodyPr>
          <a:lstStyle/>
          <a:p>
            <a:pPr eaLnBrk="0" hangingPunct="0"/>
            <a:endParaRPr lang="en-US"/>
          </a:p>
        </p:txBody>
      </p:sp>
      <p:sp>
        <p:nvSpPr>
          <p:cNvPr id="174091" name="TextBox 9"/>
          <p:cNvSpPr txBox="1">
            <a:spLocks noChangeArrowheads="1"/>
          </p:cNvSpPr>
          <p:nvPr/>
        </p:nvSpPr>
        <p:spPr bwMode="auto">
          <a:xfrm>
            <a:off x="1752600" y="4419600"/>
            <a:ext cx="1447800" cy="381000"/>
          </a:xfrm>
          <a:prstGeom prst="rect">
            <a:avLst/>
          </a:prstGeom>
          <a:noFill/>
          <a:ln w="9525">
            <a:noFill/>
            <a:miter lim="800000"/>
            <a:headEnd/>
            <a:tailEnd/>
          </a:ln>
        </p:spPr>
        <p:txBody>
          <a:bodyPr>
            <a:spAutoFit/>
          </a:bodyPr>
          <a:lstStyle/>
          <a:p>
            <a:r>
              <a:rPr lang="en-US"/>
              <a:t>Convex lens</a:t>
            </a:r>
          </a:p>
        </p:txBody>
      </p:sp>
      <p:sp>
        <p:nvSpPr>
          <p:cNvPr id="174092" name="TextBox 10"/>
          <p:cNvSpPr txBox="1">
            <a:spLocks noChangeArrowheads="1"/>
          </p:cNvSpPr>
          <p:nvPr/>
        </p:nvSpPr>
        <p:spPr bwMode="auto">
          <a:xfrm>
            <a:off x="5257800" y="685800"/>
            <a:ext cx="3657600" cy="1477963"/>
          </a:xfrm>
          <a:prstGeom prst="rect">
            <a:avLst/>
          </a:prstGeom>
          <a:noFill/>
          <a:ln w="9525">
            <a:noFill/>
            <a:miter lim="800000"/>
            <a:headEnd/>
            <a:tailEnd/>
          </a:ln>
        </p:spPr>
        <p:txBody>
          <a:bodyPr>
            <a:spAutoFit/>
          </a:bodyPr>
          <a:lstStyle/>
          <a:p>
            <a:r>
              <a:rPr lang="en-US"/>
              <a:t>HYPEROPIA/HYPERMETROPIA/LONG SIGHTEDNESS. Lens is too close to the retina. Light rays converge at a point beyond the retina</a:t>
            </a:r>
          </a:p>
        </p:txBody>
      </p:sp>
      <p:sp>
        <p:nvSpPr>
          <p:cNvPr id="174093" name="TextBox 11"/>
          <p:cNvSpPr txBox="1">
            <a:spLocks noChangeArrowheads="1"/>
          </p:cNvSpPr>
          <p:nvPr/>
        </p:nvSpPr>
        <p:spPr bwMode="auto">
          <a:xfrm>
            <a:off x="5257800" y="3733800"/>
            <a:ext cx="3505200" cy="369888"/>
          </a:xfrm>
          <a:prstGeom prst="rect">
            <a:avLst/>
          </a:prstGeom>
          <a:noFill/>
          <a:ln w="9525">
            <a:noFill/>
            <a:miter lim="800000"/>
            <a:headEnd/>
            <a:tailEnd/>
          </a:ln>
        </p:spPr>
        <p:txBody>
          <a:bodyPr>
            <a:spAutoFit/>
          </a:bodyPr>
          <a:lstStyle/>
          <a:p>
            <a:r>
              <a:rPr lang="en-US"/>
              <a:t>CORRECTED HYPEROPIA</a:t>
            </a:r>
          </a:p>
        </p:txBody>
      </p:sp>
      <p:sp>
        <p:nvSpPr>
          <p:cNvPr id="12" name="Slide Number Placeholder 11"/>
          <p:cNvSpPr>
            <a:spLocks noGrp="1"/>
          </p:cNvSpPr>
          <p:nvPr>
            <p:ph type="sldNum" sz="quarter" idx="12"/>
          </p:nvPr>
        </p:nvSpPr>
        <p:spPr/>
        <p:txBody>
          <a:bodyPr/>
          <a:lstStyle/>
          <a:p>
            <a:fld id="{25734C50-AB8C-4CB3-8176-73C080511BDE}" type="slidenum">
              <a:rPr lang="en-US" smtClean="0"/>
              <a:pPr/>
              <a:t>47</a:t>
            </a:fld>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Title 1"/>
          <p:cNvSpPr>
            <a:spLocks noGrp="1"/>
          </p:cNvSpPr>
          <p:nvPr>
            <p:ph type="title"/>
          </p:nvPr>
        </p:nvSpPr>
        <p:spPr>
          <a:xfrm>
            <a:off x="1435608" y="0"/>
            <a:ext cx="7498080" cy="696780"/>
          </a:xfrm>
        </p:spPr>
        <p:txBody>
          <a:bodyPr>
            <a:noAutofit/>
          </a:bodyPr>
          <a:lstStyle/>
          <a:p>
            <a:r>
              <a:rPr lang="en-US" sz="4000" b="1" dirty="0">
                <a:solidFill>
                  <a:srgbClr val="C00000"/>
                </a:solidFill>
              </a:rPr>
              <a:t>MYOPIA</a:t>
            </a:r>
          </a:p>
        </p:txBody>
      </p:sp>
      <p:sp>
        <p:nvSpPr>
          <p:cNvPr id="175107" name="Content Placeholder 2"/>
          <p:cNvSpPr>
            <a:spLocks noGrp="1"/>
          </p:cNvSpPr>
          <p:nvPr>
            <p:ph sz="half" idx="1"/>
          </p:nvPr>
        </p:nvSpPr>
        <p:spPr>
          <a:xfrm>
            <a:off x="0" y="1076255"/>
            <a:ext cx="5093208" cy="5781745"/>
          </a:xfrm>
        </p:spPr>
        <p:txBody>
          <a:bodyPr>
            <a:normAutofit/>
          </a:bodyPr>
          <a:lstStyle/>
          <a:p>
            <a:r>
              <a:rPr lang="en-US" b="1" dirty="0"/>
              <a:t>Nearsightedness</a:t>
            </a:r>
          </a:p>
          <a:p>
            <a:r>
              <a:rPr lang="en-US" dirty="0"/>
              <a:t>is a condition of the eye where the light that comes in does not directly focus on the retina but </a:t>
            </a:r>
            <a:r>
              <a:rPr lang="en-US" dirty="0" err="1"/>
              <a:t>infront</a:t>
            </a:r>
            <a:r>
              <a:rPr lang="en-US" dirty="0"/>
              <a:t> of it. </a:t>
            </a:r>
          </a:p>
          <a:p>
            <a:r>
              <a:rPr lang="en-US" dirty="0"/>
              <a:t>This causes the image that one sees when looking at a distant object to be out of focus but in focus when looking at a close object.</a:t>
            </a:r>
          </a:p>
          <a:p>
            <a:r>
              <a:rPr lang="en-US" dirty="0"/>
              <a:t>Corrected by </a:t>
            </a:r>
            <a:r>
              <a:rPr lang="en-US" b="1" dirty="0"/>
              <a:t>Concave lens</a:t>
            </a:r>
          </a:p>
          <a:p>
            <a:endParaRPr lang="en-US" dirty="0"/>
          </a:p>
        </p:txBody>
      </p:sp>
      <p:pic>
        <p:nvPicPr>
          <p:cNvPr id="10" name="Picture 6"/>
          <p:cNvPicPr>
            <a:picLocks noGrp="1" noChangeAspect="1" noChangeArrowheads="1"/>
          </p:cNvPicPr>
          <p:nvPr>
            <p:ph sz="half" idx="2"/>
          </p:nvPr>
        </p:nvPicPr>
        <p:blipFill>
          <a:blip r:embed="rId2" cstate="print"/>
          <a:srcRect/>
          <a:stretch>
            <a:fillRect/>
          </a:stretch>
        </p:blipFill>
        <p:spPr>
          <a:xfrm>
            <a:off x="5027370" y="-76200"/>
            <a:ext cx="4116630" cy="6858000"/>
          </a:xfrm>
          <a:noFill/>
        </p:spPr>
      </p:pic>
      <p:sp>
        <p:nvSpPr>
          <p:cNvPr id="5" name="Slide Number Placeholder 4"/>
          <p:cNvSpPr>
            <a:spLocks noGrp="1"/>
          </p:cNvSpPr>
          <p:nvPr>
            <p:ph type="sldNum" sz="quarter" idx="12"/>
          </p:nvPr>
        </p:nvSpPr>
        <p:spPr/>
        <p:txBody>
          <a:bodyPr/>
          <a:lstStyle/>
          <a:p>
            <a:fld id="{25734C50-AB8C-4CB3-8176-73C080511BDE}" type="slidenum">
              <a:rPr lang="en-US" smtClean="0"/>
              <a:pPr/>
              <a:t>48</a:t>
            </a:fld>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5105400" y="1219200"/>
            <a:ext cx="5486400" cy="665163"/>
          </a:xfrm>
        </p:spPr>
        <p:txBody>
          <a:bodyPr/>
          <a:lstStyle/>
          <a:p>
            <a:pPr>
              <a:defRPr/>
            </a:pPr>
            <a:endParaRPr lang="en-US" dirty="0"/>
          </a:p>
        </p:txBody>
      </p:sp>
      <p:sp>
        <p:nvSpPr>
          <p:cNvPr id="10" name="Picture Placeholder 9"/>
          <p:cNvSpPr>
            <a:spLocks noGrp="1"/>
          </p:cNvSpPr>
          <p:nvPr>
            <p:ph type="pic" idx="1"/>
          </p:nvPr>
        </p:nvSpPr>
        <p:spPr>
          <a:xfrm>
            <a:off x="228600" y="249864"/>
            <a:ext cx="8763000" cy="5693736"/>
          </a:xfrm>
        </p:spPr>
      </p:sp>
      <p:sp>
        <p:nvSpPr>
          <p:cNvPr id="176131" name="Text Placeholder 10"/>
          <p:cNvSpPr>
            <a:spLocks noGrp="1"/>
          </p:cNvSpPr>
          <p:nvPr>
            <p:ph type="body" sz="half" idx="2"/>
          </p:nvPr>
        </p:nvSpPr>
        <p:spPr>
          <a:xfrm>
            <a:off x="5257800" y="2895600"/>
            <a:ext cx="5486400" cy="912813"/>
          </a:xfrm>
        </p:spPr>
        <p:txBody>
          <a:bodyPr/>
          <a:lstStyle/>
          <a:p>
            <a:pPr>
              <a:spcBef>
                <a:spcPct val="0"/>
              </a:spcBef>
            </a:pPr>
            <a:endParaRPr lang="en-US"/>
          </a:p>
        </p:txBody>
      </p:sp>
      <p:sp>
        <p:nvSpPr>
          <p:cNvPr id="176135"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pic>
        <p:nvPicPr>
          <p:cNvPr id="176136" name="Picture 1" descr="File:Myopia.svg">
            <a:hlinkClick r:id="rId2"/>
          </p:cNvPr>
          <p:cNvPicPr>
            <a:picLocks noChangeAspect="1" noChangeArrowheads="1"/>
          </p:cNvPicPr>
          <p:nvPr/>
        </p:nvPicPr>
        <p:blipFill>
          <a:blip r:embed="rId3" cstate="print"/>
          <a:srcRect/>
          <a:stretch>
            <a:fillRect/>
          </a:stretch>
        </p:blipFill>
        <p:spPr bwMode="auto">
          <a:xfrm>
            <a:off x="381000" y="609600"/>
            <a:ext cx="5105400" cy="4495800"/>
          </a:xfrm>
          <a:prstGeom prst="rect">
            <a:avLst/>
          </a:prstGeom>
          <a:noFill/>
          <a:ln w="9525">
            <a:noFill/>
            <a:miter lim="800000"/>
            <a:headEnd/>
            <a:tailEnd/>
          </a:ln>
        </p:spPr>
      </p:pic>
      <p:sp>
        <p:nvSpPr>
          <p:cNvPr id="176137" name="Rectangle 3"/>
          <p:cNvSpPr>
            <a:spLocks noChangeArrowheads="1"/>
          </p:cNvSpPr>
          <p:nvPr/>
        </p:nvSpPr>
        <p:spPr bwMode="auto">
          <a:xfrm>
            <a:off x="0" y="4267200"/>
            <a:ext cx="9144000" cy="0"/>
          </a:xfrm>
          <a:prstGeom prst="rect">
            <a:avLst/>
          </a:prstGeom>
          <a:noFill/>
          <a:ln w="9525">
            <a:noFill/>
            <a:miter lim="800000"/>
            <a:headEnd/>
            <a:tailEnd/>
          </a:ln>
        </p:spPr>
        <p:txBody>
          <a:bodyPr wrap="none" anchor="ctr">
            <a:spAutoFit/>
          </a:bodyPr>
          <a:lstStyle/>
          <a:p>
            <a:pPr eaLnBrk="0" hangingPunct="0"/>
            <a:endParaRPr lang="en-US"/>
          </a:p>
        </p:txBody>
      </p:sp>
      <p:sp>
        <p:nvSpPr>
          <p:cNvPr id="176138" name="TextBox 14"/>
          <p:cNvSpPr txBox="1">
            <a:spLocks noChangeArrowheads="1"/>
          </p:cNvSpPr>
          <p:nvPr/>
        </p:nvSpPr>
        <p:spPr bwMode="auto">
          <a:xfrm>
            <a:off x="1600200" y="4800600"/>
            <a:ext cx="1752600" cy="369888"/>
          </a:xfrm>
          <a:prstGeom prst="rect">
            <a:avLst/>
          </a:prstGeom>
          <a:noFill/>
          <a:ln w="9525">
            <a:noFill/>
            <a:miter lim="800000"/>
            <a:headEnd/>
            <a:tailEnd/>
          </a:ln>
        </p:spPr>
        <p:txBody>
          <a:bodyPr>
            <a:spAutoFit/>
          </a:bodyPr>
          <a:lstStyle/>
          <a:p>
            <a:r>
              <a:rPr lang="en-US"/>
              <a:t>Biconcave lens</a:t>
            </a:r>
          </a:p>
        </p:txBody>
      </p:sp>
      <p:sp>
        <p:nvSpPr>
          <p:cNvPr id="176139" name="TextBox 16"/>
          <p:cNvSpPr txBox="1">
            <a:spLocks noChangeArrowheads="1"/>
          </p:cNvSpPr>
          <p:nvPr/>
        </p:nvSpPr>
        <p:spPr bwMode="auto">
          <a:xfrm>
            <a:off x="5257800" y="533400"/>
            <a:ext cx="3657600" cy="1200150"/>
          </a:xfrm>
          <a:prstGeom prst="rect">
            <a:avLst/>
          </a:prstGeom>
          <a:noFill/>
          <a:ln w="9525">
            <a:noFill/>
            <a:miter lim="800000"/>
            <a:headEnd/>
            <a:tailEnd/>
          </a:ln>
        </p:spPr>
        <p:txBody>
          <a:bodyPr>
            <a:spAutoFit/>
          </a:bodyPr>
          <a:lstStyle/>
          <a:p>
            <a:r>
              <a:rPr lang="en-US"/>
              <a:t>MYOPIA/SHORT-SIGHTEDNESS</a:t>
            </a:r>
          </a:p>
          <a:p>
            <a:r>
              <a:rPr lang="en-US"/>
              <a:t>Lens is too far away from the retina. Light rays converge in front before they reach the retina.</a:t>
            </a:r>
          </a:p>
        </p:txBody>
      </p:sp>
      <p:sp>
        <p:nvSpPr>
          <p:cNvPr id="176140" name="TextBox 17"/>
          <p:cNvSpPr txBox="1">
            <a:spLocks noChangeArrowheads="1"/>
          </p:cNvSpPr>
          <p:nvPr/>
        </p:nvSpPr>
        <p:spPr bwMode="auto">
          <a:xfrm>
            <a:off x="5410200" y="3048000"/>
            <a:ext cx="3124200" cy="369888"/>
          </a:xfrm>
          <a:prstGeom prst="rect">
            <a:avLst/>
          </a:prstGeom>
          <a:noFill/>
          <a:ln w="9525">
            <a:noFill/>
            <a:miter lim="800000"/>
            <a:headEnd/>
            <a:tailEnd/>
          </a:ln>
        </p:spPr>
        <p:txBody>
          <a:bodyPr>
            <a:spAutoFit/>
          </a:bodyPr>
          <a:lstStyle/>
          <a:p>
            <a:r>
              <a:rPr lang="en-US"/>
              <a:t>CORRECTED MYOPIA</a:t>
            </a:r>
          </a:p>
        </p:txBody>
      </p:sp>
      <p:sp>
        <p:nvSpPr>
          <p:cNvPr id="11" name="Slide Number Placeholder 10"/>
          <p:cNvSpPr>
            <a:spLocks noGrp="1"/>
          </p:cNvSpPr>
          <p:nvPr>
            <p:ph type="sldNum" sz="quarter" idx="12"/>
          </p:nvPr>
        </p:nvSpPr>
        <p:spPr/>
        <p:txBody>
          <a:bodyPr/>
          <a:lstStyle/>
          <a:p>
            <a:fld id="{25734C50-AB8C-4CB3-8176-73C080511BDE}" type="slidenum">
              <a:rPr lang="en-US" smtClean="0"/>
              <a:pPr/>
              <a:t>49</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76255"/>
          </a:xfrm>
        </p:spPr>
        <p:txBody>
          <a:bodyPr>
            <a:normAutofit fontScale="90000"/>
          </a:bodyPr>
          <a:lstStyle/>
          <a:p>
            <a:r>
              <a:rPr lang="en-US" b="1" dirty="0">
                <a:solidFill>
                  <a:srgbClr val="7030A0"/>
                </a:solidFill>
              </a:rPr>
              <a:t>Functions of the various parts of the eye</a:t>
            </a:r>
          </a:p>
        </p:txBody>
      </p:sp>
      <p:sp>
        <p:nvSpPr>
          <p:cNvPr id="3" name="Content Placeholder 2"/>
          <p:cNvSpPr>
            <a:spLocks noGrp="1"/>
          </p:cNvSpPr>
          <p:nvPr>
            <p:ph idx="1"/>
          </p:nvPr>
        </p:nvSpPr>
        <p:spPr>
          <a:xfrm>
            <a:off x="0" y="1290215"/>
            <a:ext cx="9144000" cy="5629955"/>
          </a:xfrm>
        </p:spPr>
        <p:txBody>
          <a:bodyPr>
            <a:normAutofit fontScale="92500" lnSpcReduction="20000"/>
          </a:bodyPr>
          <a:lstStyle/>
          <a:p>
            <a:pPr>
              <a:buFont typeface="Wingdings" pitchFamily="2" charset="2"/>
              <a:buChar char="Ø"/>
            </a:pPr>
            <a:r>
              <a:rPr lang="en-US" b="1" dirty="0"/>
              <a:t>Cornea:</a:t>
            </a:r>
            <a:r>
              <a:rPr lang="en-US" dirty="0"/>
              <a:t> the clear front window of the eye. The cornea transmits and focuses light into the eye. </a:t>
            </a:r>
          </a:p>
          <a:p>
            <a:pPr>
              <a:buFont typeface="Wingdings" pitchFamily="2" charset="2"/>
              <a:buChar char="Ø"/>
            </a:pPr>
            <a:r>
              <a:rPr lang="en-US" dirty="0"/>
              <a:t>The </a:t>
            </a:r>
            <a:r>
              <a:rPr lang="en-US" b="1" dirty="0"/>
              <a:t>sclera( white of the eye)</a:t>
            </a:r>
            <a:r>
              <a:rPr lang="en-US" dirty="0"/>
              <a:t> helps to maintain the shape of the eyeball and protects the intraocular contents from trauma</a:t>
            </a:r>
          </a:p>
          <a:p>
            <a:pPr>
              <a:buFont typeface="Wingdings" pitchFamily="2" charset="2"/>
              <a:buChar char="Ø"/>
            </a:pPr>
            <a:r>
              <a:rPr lang="en-US" b="1" dirty="0"/>
              <a:t>Iris:</a:t>
            </a:r>
            <a:r>
              <a:rPr lang="en-US" dirty="0"/>
              <a:t> the colored part of the eye. The iris helps regulate the amount of light that enters the eye. </a:t>
            </a:r>
          </a:p>
          <a:p>
            <a:pPr>
              <a:buFont typeface="Wingdings" pitchFamily="2" charset="2"/>
              <a:buChar char="Ø"/>
            </a:pPr>
            <a:r>
              <a:rPr lang="en-US" b="1" dirty="0"/>
              <a:t>Lens:</a:t>
            </a:r>
            <a:r>
              <a:rPr lang="en-US" dirty="0"/>
              <a:t> the transparent structure inside the eye that focuses light rays onto the retina. It is </a:t>
            </a:r>
            <a:r>
              <a:rPr lang="en-US" dirty="0" err="1"/>
              <a:t>avascular</a:t>
            </a:r>
            <a:r>
              <a:rPr lang="en-US" dirty="0"/>
              <a:t> and has no nerve or pain </a:t>
            </a:r>
            <a:r>
              <a:rPr lang="en-US" dirty="0" err="1"/>
              <a:t>ﬁbers</a:t>
            </a:r>
            <a:r>
              <a:rPr lang="en-US" dirty="0"/>
              <a:t>. The lens enables focusing for near vision and refocusing for distance vision. The ability to focus and refocus is called </a:t>
            </a:r>
            <a:r>
              <a:rPr lang="en-US" b="1" dirty="0"/>
              <a:t>accommodation</a:t>
            </a:r>
            <a:r>
              <a:rPr lang="en-US" dirty="0"/>
              <a:t>. </a:t>
            </a:r>
          </a:p>
          <a:p>
            <a:pPr>
              <a:buFont typeface="Wingdings" pitchFamily="2" charset="2"/>
              <a:buChar char="Ø"/>
            </a:pPr>
            <a:r>
              <a:rPr lang="en-US" dirty="0"/>
              <a:t>.</a:t>
            </a:r>
          </a:p>
        </p:txBody>
      </p:sp>
      <p:sp>
        <p:nvSpPr>
          <p:cNvPr id="4" name="Slide Number Placeholder 3"/>
          <p:cNvSpPr>
            <a:spLocks noGrp="1"/>
          </p:cNvSpPr>
          <p:nvPr>
            <p:ph type="sldNum" sz="quarter" idx="12"/>
          </p:nvPr>
        </p:nvSpPr>
        <p:spPr/>
        <p:txBody>
          <a:bodyPr/>
          <a:lstStyle/>
          <a:p>
            <a:fld id="{25734C50-AB8C-4CB3-8176-73C080511BDE}" type="slidenum">
              <a:rPr lang="en-US" smtClean="0"/>
              <a:pPr/>
              <a:t>5</a:t>
            </a:fld>
            <a:endParaRPr lang="en-US" dirty="0"/>
          </a:p>
        </p:txBody>
      </p:sp>
    </p:spTree>
    <p:extLst>
      <p:ext uri="{BB962C8B-B14F-4D97-AF65-F5344CB8AC3E}">
        <p14:creationId xmlns:p14="http://schemas.microsoft.com/office/powerpoint/2010/main" val="7641594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Title 1"/>
          <p:cNvSpPr>
            <a:spLocks noGrp="1"/>
          </p:cNvSpPr>
          <p:nvPr>
            <p:ph type="title"/>
          </p:nvPr>
        </p:nvSpPr>
        <p:spPr>
          <a:xfrm>
            <a:off x="1435608" y="0"/>
            <a:ext cx="7498080" cy="772675"/>
          </a:xfrm>
        </p:spPr>
        <p:txBody>
          <a:bodyPr>
            <a:normAutofit/>
          </a:bodyPr>
          <a:lstStyle/>
          <a:p>
            <a:r>
              <a:rPr lang="en-US" b="1" u="sng" dirty="0">
                <a:solidFill>
                  <a:srgbClr val="C00000"/>
                </a:solidFill>
              </a:rPr>
              <a:t>PRESBYOPIA</a:t>
            </a:r>
          </a:p>
        </p:txBody>
      </p:sp>
      <p:sp>
        <p:nvSpPr>
          <p:cNvPr id="180227" name="Content Placeholder 2"/>
          <p:cNvSpPr>
            <a:spLocks noGrp="1"/>
          </p:cNvSpPr>
          <p:nvPr>
            <p:ph sz="half" idx="1"/>
          </p:nvPr>
        </p:nvSpPr>
        <p:spPr>
          <a:xfrm>
            <a:off x="0" y="696780"/>
            <a:ext cx="5093208" cy="6161220"/>
          </a:xfrm>
        </p:spPr>
        <p:txBody>
          <a:bodyPr>
            <a:normAutofit fontScale="92500" lnSpcReduction="10000"/>
          </a:bodyPr>
          <a:lstStyle/>
          <a:p>
            <a:r>
              <a:rPr lang="en-US" dirty="0"/>
              <a:t>As we grow older (above 40 years) our </a:t>
            </a:r>
            <a:r>
              <a:rPr lang="en-US" dirty="0" err="1"/>
              <a:t>cilliary</a:t>
            </a:r>
            <a:r>
              <a:rPr lang="en-US" dirty="0"/>
              <a:t> muscles become less  elastic and cannot readily accommodate to distant and near vision.( </a:t>
            </a:r>
            <a:r>
              <a:rPr lang="en-US" b="1" dirty="0"/>
              <a:t>thus occur when the elasticity of the </a:t>
            </a:r>
            <a:r>
              <a:rPr lang="en-US" b="1" dirty="0" err="1"/>
              <a:t>ciliary</a:t>
            </a:r>
            <a:r>
              <a:rPr lang="en-US" b="1" dirty="0"/>
              <a:t> muscles is reduced).</a:t>
            </a:r>
          </a:p>
          <a:p>
            <a:r>
              <a:rPr lang="en-US" b="1" dirty="0"/>
              <a:t>Leads to failing vision of near.</a:t>
            </a:r>
          </a:p>
          <a:p>
            <a:r>
              <a:rPr lang="en-US" dirty="0"/>
              <a:t>This is known as </a:t>
            </a:r>
            <a:r>
              <a:rPr lang="en-US" dirty="0" err="1"/>
              <a:t>presbyopia</a:t>
            </a:r>
            <a:r>
              <a:rPr lang="en-US" dirty="0"/>
              <a:t> (old sight). Bifocal glasses are usually prescribed to allow for two sets of lenses in one pair of glasses, one set for viewing distant objects and one for seeing close objects (</a:t>
            </a:r>
            <a:r>
              <a:rPr lang="en-US" b="1" dirty="0"/>
              <a:t>Near vision not complete)</a:t>
            </a:r>
          </a:p>
          <a:p>
            <a:endParaRPr lang="en-US" dirty="0"/>
          </a:p>
        </p:txBody>
      </p:sp>
      <p:pic>
        <p:nvPicPr>
          <p:cNvPr id="5" name="Picture 9"/>
          <p:cNvPicPr>
            <a:picLocks noGrp="1" noChangeAspect="1" noChangeArrowheads="1"/>
          </p:cNvPicPr>
          <p:nvPr>
            <p:ph sz="half" idx="2"/>
          </p:nvPr>
        </p:nvPicPr>
        <p:blipFill>
          <a:blip r:embed="rId2" cstate="print"/>
          <a:srcRect/>
          <a:stretch>
            <a:fillRect/>
          </a:stretch>
        </p:blipFill>
        <p:spPr bwMode="auto">
          <a:xfrm>
            <a:off x="5103265" y="772676"/>
            <a:ext cx="4040735" cy="6085324"/>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25734C50-AB8C-4CB3-8176-73C080511BDE}" type="slidenum">
              <a:rPr lang="en-US" smtClean="0"/>
              <a:pPr/>
              <a:t>50</a:t>
            </a:fld>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Title 1"/>
          <p:cNvSpPr>
            <a:spLocks noGrp="1"/>
          </p:cNvSpPr>
          <p:nvPr>
            <p:ph type="title"/>
          </p:nvPr>
        </p:nvSpPr>
        <p:spPr>
          <a:xfrm>
            <a:off x="457200" y="0"/>
            <a:ext cx="8229600" cy="381000"/>
          </a:xfrm>
        </p:spPr>
        <p:txBody>
          <a:bodyPr>
            <a:normAutofit fontScale="90000"/>
          </a:bodyPr>
          <a:lstStyle/>
          <a:p>
            <a:r>
              <a:rPr lang="en-US" b="1" u="sng" dirty="0">
                <a:solidFill>
                  <a:srgbClr val="7030A0"/>
                </a:solidFill>
              </a:rPr>
              <a:t>ASTIGMATISM</a:t>
            </a:r>
          </a:p>
        </p:txBody>
      </p:sp>
      <p:sp>
        <p:nvSpPr>
          <p:cNvPr id="181251" name="Content Placeholder 2"/>
          <p:cNvSpPr>
            <a:spLocks noGrp="1"/>
          </p:cNvSpPr>
          <p:nvPr>
            <p:ph idx="1"/>
          </p:nvPr>
        </p:nvSpPr>
        <p:spPr>
          <a:xfrm>
            <a:off x="228600" y="457200"/>
            <a:ext cx="8915400" cy="6400800"/>
          </a:xfrm>
        </p:spPr>
        <p:txBody>
          <a:bodyPr>
            <a:normAutofit/>
          </a:bodyPr>
          <a:lstStyle/>
          <a:p>
            <a:r>
              <a:rPr lang="en-US" dirty="0"/>
              <a:t>Is a visual defect resulting from</a:t>
            </a:r>
          </a:p>
          <a:p>
            <a:pPr lvl="1"/>
            <a:r>
              <a:rPr lang="en-US" dirty="0"/>
              <a:t>Uneven lens or</a:t>
            </a:r>
          </a:p>
          <a:p>
            <a:pPr lvl="1"/>
            <a:r>
              <a:rPr lang="en-US" dirty="0"/>
              <a:t>Irregular curve of the cornea</a:t>
            </a:r>
          </a:p>
          <a:p>
            <a:r>
              <a:rPr lang="en-US" dirty="0"/>
              <a:t>Either prevents the horizontal and vertical light rays from focusing at the same point on the retina.</a:t>
            </a:r>
          </a:p>
          <a:p>
            <a:r>
              <a:rPr lang="en-US" dirty="0"/>
              <a:t>causes a distortion of the visual image, acuity of distance and near vision can be decreased</a:t>
            </a:r>
          </a:p>
          <a:p>
            <a:pPr>
              <a:buFont typeface="Arial" charset="0"/>
              <a:buNone/>
            </a:pPr>
            <a:r>
              <a:rPr lang="en-US" b="1" i="1" u="sng" dirty="0"/>
              <a:t>Treatment</a:t>
            </a:r>
          </a:p>
          <a:p>
            <a:pPr lvl="1"/>
            <a:r>
              <a:rPr lang="en-US" dirty="0"/>
              <a:t>Prescription of contact lenses.</a:t>
            </a:r>
          </a:p>
          <a:p>
            <a:pPr lvl="1"/>
            <a:r>
              <a:rPr lang="en-US" dirty="0"/>
              <a:t>Fitting of glasses with a cylinder correction, so that light rays are brought into focus on the retina</a:t>
            </a:r>
          </a:p>
          <a:p>
            <a:pPr lvl="1"/>
            <a:endParaRPr lang="en-US" dirty="0"/>
          </a:p>
        </p:txBody>
      </p:sp>
      <p:sp>
        <p:nvSpPr>
          <p:cNvPr id="4" name="Slide Number Placeholder 3"/>
          <p:cNvSpPr>
            <a:spLocks noGrp="1"/>
          </p:cNvSpPr>
          <p:nvPr>
            <p:ph type="sldNum" sz="quarter" idx="12"/>
          </p:nvPr>
        </p:nvSpPr>
        <p:spPr/>
        <p:txBody>
          <a:bodyPr/>
          <a:lstStyle/>
          <a:p>
            <a:fld id="{25734C50-AB8C-4CB3-8176-73C080511BDE}" type="slidenum">
              <a:rPr lang="en-US" smtClean="0"/>
              <a:pPr/>
              <a:t>51</a:t>
            </a:fld>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Title 1"/>
          <p:cNvSpPr>
            <a:spLocks noGrp="1"/>
          </p:cNvSpPr>
          <p:nvPr>
            <p:ph type="title"/>
          </p:nvPr>
        </p:nvSpPr>
        <p:spPr>
          <a:xfrm>
            <a:off x="0" y="-1"/>
            <a:ext cx="9144000" cy="924465"/>
          </a:xfrm>
          <a:solidFill>
            <a:schemeClr val="accent1">
              <a:lumMod val="20000"/>
              <a:lumOff val="80000"/>
            </a:schemeClr>
          </a:solidFill>
        </p:spPr>
        <p:txBody>
          <a:bodyPr>
            <a:normAutofit fontScale="90000"/>
          </a:bodyPr>
          <a:lstStyle/>
          <a:p>
            <a:r>
              <a:rPr lang="en-US" b="1" dirty="0">
                <a:solidFill>
                  <a:schemeClr val="tx1"/>
                </a:solidFill>
              </a:rPr>
              <a:t>STRABISMUS (SQUINT/AMBLYOPIA</a:t>
            </a:r>
          </a:p>
        </p:txBody>
      </p:sp>
      <p:sp>
        <p:nvSpPr>
          <p:cNvPr id="182275" name="Content Placeholder 2"/>
          <p:cNvSpPr>
            <a:spLocks noGrp="1"/>
          </p:cNvSpPr>
          <p:nvPr>
            <p:ph idx="1"/>
          </p:nvPr>
        </p:nvSpPr>
        <p:spPr>
          <a:xfrm>
            <a:off x="0" y="1062530"/>
            <a:ext cx="9144000" cy="5857640"/>
          </a:xfrm>
        </p:spPr>
        <p:txBody>
          <a:bodyPr>
            <a:normAutofit/>
          </a:bodyPr>
          <a:lstStyle/>
          <a:p>
            <a:r>
              <a:rPr lang="en-US" dirty="0"/>
              <a:t>(crossed eye)failure of the eye to look in the same direction at same time</a:t>
            </a:r>
          </a:p>
          <a:p>
            <a:r>
              <a:rPr lang="en-US" sz="2800" dirty="0"/>
              <a:t>Normally the axes of both eyes fall together on the same point of the object being looked at. In cases of strabismus they do not, as one eye is directed away from this point</a:t>
            </a:r>
            <a:r>
              <a:rPr lang="en-US" dirty="0"/>
              <a:t>. caused by weakness of muscles of one eye.</a:t>
            </a:r>
          </a:p>
        </p:txBody>
      </p:sp>
      <p:sp>
        <p:nvSpPr>
          <p:cNvPr id="4" name="Slide Number Placeholder 3"/>
          <p:cNvSpPr>
            <a:spLocks noGrp="1"/>
          </p:cNvSpPr>
          <p:nvPr>
            <p:ph type="sldNum" sz="quarter" idx="12"/>
          </p:nvPr>
        </p:nvSpPr>
        <p:spPr/>
        <p:txBody>
          <a:bodyPr/>
          <a:lstStyle/>
          <a:p>
            <a:fld id="{25734C50-AB8C-4CB3-8176-73C080511BDE}" type="slidenum">
              <a:rPr lang="en-US" smtClean="0"/>
              <a:pPr/>
              <a:t>52</a:t>
            </a:fld>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Title 1"/>
          <p:cNvSpPr>
            <a:spLocks noGrp="1"/>
          </p:cNvSpPr>
          <p:nvPr>
            <p:ph type="title"/>
          </p:nvPr>
        </p:nvSpPr>
        <p:spPr>
          <a:xfrm>
            <a:off x="457200" y="0"/>
            <a:ext cx="8229600" cy="46038"/>
          </a:xfrm>
        </p:spPr>
        <p:txBody>
          <a:bodyPr>
            <a:normAutofit fontScale="90000"/>
          </a:bodyPr>
          <a:lstStyle/>
          <a:p>
            <a:endParaRPr lang="en-US"/>
          </a:p>
        </p:txBody>
      </p:sp>
      <p:sp>
        <p:nvSpPr>
          <p:cNvPr id="183299" name="Content Placeholder 2"/>
          <p:cNvSpPr>
            <a:spLocks noGrp="1"/>
          </p:cNvSpPr>
          <p:nvPr>
            <p:ph idx="1"/>
          </p:nvPr>
        </p:nvSpPr>
        <p:spPr>
          <a:xfrm>
            <a:off x="152400" y="0"/>
            <a:ext cx="8839200" cy="6629400"/>
          </a:xfrm>
        </p:spPr>
        <p:txBody>
          <a:bodyPr/>
          <a:lstStyle/>
          <a:p>
            <a:r>
              <a:rPr lang="en-US" b="1" dirty="0"/>
              <a:t>NOTE: </a:t>
            </a:r>
            <a:r>
              <a:rPr lang="en-US" dirty="0"/>
              <a:t>a child will not grow out of a squint-the longer it is left the more difficult it is to cure.</a:t>
            </a:r>
          </a:p>
          <a:p>
            <a:pPr>
              <a:buFont typeface="Arial" charset="0"/>
              <a:buNone/>
            </a:pPr>
            <a:r>
              <a:rPr lang="en-US" b="1" i="1" u="sng" dirty="0"/>
              <a:t>Causes</a:t>
            </a:r>
          </a:p>
          <a:p>
            <a:pPr lvl="1"/>
            <a:r>
              <a:rPr lang="en-US" dirty="0"/>
              <a:t>Paralysis due to damage to the nerves supplying the extrinsic muscles of the eyeball.</a:t>
            </a:r>
          </a:p>
          <a:p>
            <a:pPr lvl="1"/>
            <a:r>
              <a:rPr lang="en-US" dirty="0"/>
              <a:t>Mal-development or faulty insertion of one group of muscles</a:t>
            </a:r>
          </a:p>
          <a:p>
            <a:pPr lvl="1"/>
            <a:r>
              <a:rPr lang="en-US" dirty="0" err="1"/>
              <a:t>Cogenital</a:t>
            </a:r>
            <a:r>
              <a:rPr lang="en-US" dirty="0"/>
              <a:t>, </a:t>
            </a:r>
            <a:r>
              <a:rPr lang="en-US" dirty="0" err="1"/>
              <a:t>tumour</a:t>
            </a:r>
            <a:endParaRPr lang="en-US" dirty="0"/>
          </a:p>
          <a:p>
            <a:pPr lvl="1"/>
            <a:r>
              <a:rPr lang="en-US" dirty="0"/>
              <a:t>Uncorrected refractive error</a:t>
            </a:r>
          </a:p>
          <a:p>
            <a:pPr lvl="1"/>
            <a:r>
              <a:rPr lang="en-US" dirty="0"/>
              <a:t>Deflective vision in an eye(corneal scar/congenital cataract).</a:t>
            </a:r>
          </a:p>
          <a:p>
            <a:pPr lvl="1"/>
            <a:r>
              <a:rPr lang="en-US" dirty="0"/>
              <a:t>Eye strain( in prolonged exertion of the </a:t>
            </a:r>
            <a:r>
              <a:rPr lang="en-US" dirty="0" err="1"/>
              <a:t>cilliary</a:t>
            </a:r>
            <a:r>
              <a:rPr lang="en-US" dirty="0"/>
              <a:t> muscles of accommodation) (far sightedness)</a:t>
            </a:r>
          </a:p>
        </p:txBody>
      </p:sp>
      <p:sp>
        <p:nvSpPr>
          <p:cNvPr id="4" name="Slide Number Placeholder 3"/>
          <p:cNvSpPr>
            <a:spLocks noGrp="1"/>
          </p:cNvSpPr>
          <p:nvPr>
            <p:ph type="sldNum" sz="quarter" idx="12"/>
          </p:nvPr>
        </p:nvSpPr>
        <p:spPr/>
        <p:txBody>
          <a:bodyPr/>
          <a:lstStyle/>
          <a:p>
            <a:fld id="{25734C50-AB8C-4CB3-8176-73C080511BDE}" type="slidenum">
              <a:rPr lang="en-US" smtClean="0"/>
              <a:pPr/>
              <a:t>53</a:t>
            </a:fld>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Title 1"/>
          <p:cNvSpPr>
            <a:spLocks noGrp="1"/>
          </p:cNvSpPr>
          <p:nvPr>
            <p:ph type="title"/>
          </p:nvPr>
        </p:nvSpPr>
        <p:spPr>
          <a:xfrm>
            <a:off x="457200" y="0"/>
            <a:ext cx="8229600" cy="46038"/>
          </a:xfrm>
        </p:spPr>
        <p:txBody>
          <a:bodyPr>
            <a:normAutofit fontScale="90000"/>
          </a:bodyPr>
          <a:lstStyle/>
          <a:p>
            <a:r>
              <a:rPr lang="en-US" dirty="0"/>
              <a:t> </a:t>
            </a:r>
          </a:p>
        </p:txBody>
      </p:sp>
      <p:sp>
        <p:nvSpPr>
          <p:cNvPr id="3" name="Content Placeholder 2"/>
          <p:cNvSpPr>
            <a:spLocks noGrp="1"/>
          </p:cNvSpPr>
          <p:nvPr>
            <p:ph idx="1"/>
          </p:nvPr>
        </p:nvSpPr>
        <p:spPr>
          <a:xfrm>
            <a:off x="152400" y="0"/>
            <a:ext cx="8763000" cy="6705600"/>
          </a:xfrm>
        </p:spPr>
        <p:txBody>
          <a:bodyPr/>
          <a:lstStyle/>
          <a:p>
            <a:pPr>
              <a:buFont typeface="Arial" charset="0"/>
              <a:buNone/>
              <a:defRPr/>
            </a:pPr>
            <a:r>
              <a:rPr lang="en-US" b="1" i="1" u="sng" dirty="0"/>
              <a:t>Types</a:t>
            </a:r>
          </a:p>
          <a:p>
            <a:pPr>
              <a:buFont typeface="Arial" charset="0"/>
              <a:buNone/>
              <a:defRPr/>
            </a:pPr>
            <a:r>
              <a:rPr lang="en-US" b="1" i="1" dirty="0" err="1"/>
              <a:t>Esotropia</a:t>
            </a:r>
            <a:r>
              <a:rPr lang="en-US" b="1" i="1" dirty="0"/>
              <a:t>- </a:t>
            </a:r>
            <a:r>
              <a:rPr lang="en-US" i="1" dirty="0"/>
              <a:t>inward turning</a:t>
            </a:r>
          </a:p>
          <a:p>
            <a:pPr>
              <a:buFont typeface="Arial" charset="0"/>
              <a:buNone/>
              <a:defRPr/>
            </a:pPr>
            <a:r>
              <a:rPr lang="en-US" b="1" i="1" dirty="0" err="1"/>
              <a:t>Exotropia</a:t>
            </a:r>
            <a:r>
              <a:rPr lang="en-US" b="1" i="1" dirty="0"/>
              <a:t>- </a:t>
            </a:r>
            <a:r>
              <a:rPr lang="en-US" i="1" dirty="0"/>
              <a:t>outward turning</a:t>
            </a:r>
          </a:p>
          <a:p>
            <a:pPr>
              <a:buFont typeface="Arial" charset="0"/>
              <a:buNone/>
              <a:defRPr/>
            </a:pPr>
            <a:r>
              <a:rPr lang="en-US" b="1" i="1" dirty="0" err="1"/>
              <a:t>Hypertropia</a:t>
            </a:r>
            <a:r>
              <a:rPr lang="en-US" b="1" i="1" dirty="0"/>
              <a:t>- </a:t>
            </a:r>
            <a:r>
              <a:rPr lang="en-US" i="1" dirty="0"/>
              <a:t>upward turning</a:t>
            </a:r>
          </a:p>
          <a:p>
            <a:pPr lvl="1">
              <a:defRPr/>
            </a:pPr>
            <a:r>
              <a:rPr lang="en-US" dirty="0"/>
              <a:t>. </a:t>
            </a:r>
            <a:r>
              <a:rPr lang="en-US" b="1" i="1" u="sng" dirty="0"/>
              <a:t>Treatment</a:t>
            </a:r>
          </a:p>
          <a:p>
            <a:pPr marL="344488" lvl="1" indent="-344488">
              <a:tabLst>
                <a:tab pos="0" algn="l"/>
              </a:tabLst>
              <a:defRPr/>
            </a:pPr>
            <a:r>
              <a:rPr lang="en-US" dirty="0"/>
              <a:t>Covering of the normal eye to prevent double vision and make the child use the lazy eye.</a:t>
            </a:r>
          </a:p>
          <a:p>
            <a:pPr marL="344488" lvl="1" indent="-344488">
              <a:tabLst>
                <a:tab pos="0" algn="l"/>
              </a:tabLst>
              <a:defRPr/>
            </a:pPr>
            <a:r>
              <a:rPr lang="en-US" dirty="0"/>
              <a:t>Surgery to correct muscular deformity and return them to single vision.</a:t>
            </a:r>
          </a:p>
          <a:p>
            <a:pPr marL="344488" lvl="1" indent="-344488">
              <a:tabLst>
                <a:tab pos="0" algn="l"/>
              </a:tabLst>
              <a:defRPr/>
            </a:pPr>
            <a:r>
              <a:rPr lang="en-US" dirty="0"/>
              <a:t>Orthoptics (eye exercises) after surgery to improve the affected eye in its function of sight.</a:t>
            </a:r>
          </a:p>
          <a:p>
            <a:pPr marL="344488" lvl="1" indent="-344488">
              <a:tabLst>
                <a:tab pos="0" algn="l"/>
              </a:tabLst>
              <a:defRPr/>
            </a:pPr>
            <a:r>
              <a:rPr lang="en-US" dirty="0"/>
              <a:t>Corrective spectacles for refractive error.</a:t>
            </a:r>
          </a:p>
        </p:txBody>
      </p:sp>
      <p:sp>
        <p:nvSpPr>
          <p:cNvPr id="4" name="Slide Number Placeholder 3"/>
          <p:cNvSpPr>
            <a:spLocks noGrp="1"/>
          </p:cNvSpPr>
          <p:nvPr>
            <p:ph type="sldNum" sz="quarter" idx="12"/>
          </p:nvPr>
        </p:nvSpPr>
        <p:spPr/>
        <p:txBody>
          <a:bodyPr/>
          <a:lstStyle/>
          <a:p>
            <a:fld id="{25734C50-AB8C-4CB3-8176-73C080511BDE}" type="slidenum">
              <a:rPr lang="en-US" smtClean="0"/>
              <a:pPr/>
              <a:t>54</a:t>
            </a:fld>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00360"/>
          </a:xfrm>
          <a:solidFill>
            <a:srgbClr val="2406A2"/>
          </a:solidFill>
        </p:spPr>
        <p:txBody>
          <a:bodyPr/>
          <a:lstStyle/>
          <a:p>
            <a:r>
              <a:rPr lang="en-US" b="1" dirty="0">
                <a:solidFill>
                  <a:srgbClr val="FFFF00"/>
                </a:solidFill>
              </a:rPr>
              <a:t>KERATITIS</a:t>
            </a:r>
          </a:p>
        </p:txBody>
      </p:sp>
      <p:sp>
        <p:nvSpPr>
          <p:cNvPr id="3" name="Content Placeholder 2"/>
          <p:cNvSpPr>
            <a:spLocks noGrp="1"/>
          </p:cNvSpPr>
          <p:nvPr>
            <p:ph idx="1"/>
          </p:nvPr>
        </p:nvSpPr>
        <p:spPr>
          <a:xfrm>
            <a:off x="0" y="1228045"/>
            <a:ext cx="8991600" cy="4867955"/>
          </a:xfrm>
        </p:spPr>
        <p:txBody>
          <a:bodyPr/>
          <a:lstStyle/>
          <a:p>
            <a:pPr>
              <a:buFont typeface="Wingdings" pitchFamily="2" charset="2"/>
              <a:buChar char="Ø"/>
            </a:pPr>
            <a:r>
              <a:rPr lang="en-US" b="1" dirty="0"/>
              <a:t>Keratitis</a:t>
            </a:r>
            <a:r>
              <a:rPr lang="en-US" dirty="0"/>
              <a:t> is a condition in which the eye's cornea the front part of the eye, becomes inflamed. The condition is often marked by moderate to intense pain and usually involves impaired eyesight. May cause feelings of scratching each time individual blinks eye.</a:t>
            </a:r>
          </a:p>
          <a:p>
            <a:endParaRPr lang="en-US" dirty="0"/>
          </a:p>
        </p:txBody>
      </p:sp>
      <p:sp>
        <p:nvSpPr>
          <p:cNvPr id="4" name="Slide Number Placeholder 3"/>
          <p:cNvSpPr>
            <a:spLocks noGrp="1"/>
          </p:cNvSpPr>
          <p:nvPr>
            <p:ph type="sldNum" sz="quarter" idx="12"/>
          </p:nvPr>
        </p:nvSpPr>
        <p:spPr/>
        <p:txBody>
          <a:bodyPr/>
          <a:lstStyle/>
          <a:p>
            <a:fld id="{25734C50-AB8C-4CB3-8176-73C080511BDE}" type="slidenum">
              <a:rPr lang="en-US" smtClean="0"/>
              <a:pPr/>
              <a:t>55</a:t>
            </a:fld>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7543800" cy="1152150"/>
          </a:xfrm>
        </p:spPr>
        <p:txBody>
          <a:bodyPr/>
          <a:lstStyle/>
          <a:p>
            <a:r>
              <a:rPr lang="en-US" dirty="0"/>
              <a:t>Signs and symptoms </a:t>
            </a:r>
          </a:p>
        </p:txBody>
      </p:sp>
      <p:sp>
        <p:nvSpPr>
          <p:cNvPr id="3" name="Content Placeholder 2"/>
          <p:cNvSpPr>
            <a:spLocks noGrp="1"/>
          </p:cNvSpPr>
          <p:nvPr>
            <p:ph idx="1"/>
          </p:nvPr>
        </p:nvSpPr>
        <p:spPr>
          <a:xfrm>
            <a:off x="0" y="1531625"/>
            <a:ext cx="8991600" cy="4564375"/>
          </a:xfrm>
        </p:spPr>
        <p:txBody>
          <a:bodyPr>
            <a:normAutofit fontScale="77500" lnSpcReduction="20000"/>
          </a:bodyPr>
          <a:lstStyle/>
          <a:p>
            <a:pPr>
              <a:buNone/>
              <a:defRPr/>
            </a:pPr>
            <a:r>
              <a:rPr lang="en-US" sz="3400" b="1" i="1" dirty="0"/>
              <a:t>Signs and symptoms</a:t>
            </a:r>
          </a:p>
          <a:p>
            <a:pPr lvl="1">
              <a:defRPr/>
            </a:pPr>
            <a:r>
              <a:rPr lang="en-US" sz="3400" dirty="0"/>
              <a:t>Pain</a:t>
            </a:r>
          </a:p>
          <a:p>
            <a:pPr lvl="1">
              <a:defRPr/>
            </a:pPr>
            <a:r>
              <a:rPr lang="en-US" sz="3400" dirty="0"/>
              <a:t>Excessive lacrimation (due reflex hyper lacrimation)</a:t>
            </a:r>
          </a:p>
          <a:p>
            <a:pPr lvl="1">
              <a:defRPr/>
            </a:pPr>
            <a:r>
              <a:rPr lang="en-US" sz="3400" dirty="0"/>
              <a:t>Blurred vision</a:t>
            </a:r>
          </a:p>
          <a:p>
            <a:pPr lvl="1">
              <a:defRPr/>
            </a:pPr>
            <a:r>
              <a:rPr lang="en-US" sz="3400" dirty="0"/>
              <a:t>Redness of eyes(occurs due to congestion of circumcorneal vessels.)</a:t>
            </a:r>
          </a:p>
          <a:p>
            <a:pPr lvl="1">
              <a:defRPr/>
            </a:pPr>
            <a:r>
              <a:rPr lang="en-US" sz="3400" dirty="0"/>
              <a:t>Photophobia, results from stimulation of nerve endings</a:t>
            </a:r>
          </a:p>
          <a:p>
            <a:pPr lvl="1">
              <a:defRPr/>
            </a:pPr>
            <a:r>
              <a:rPr lang="en-US" sz="3400" dirty="0"/>
              <a:t>Swollen lids</a:t>
            </a:r>
          </a:p>
          <a:p>
            <a:pPr marL="120650" lvl="1" indent="-60325">
              <a:buNone/>
              <a:defRPr/>
            </a:pPr>
            <a:r>
              <a:rPr lang="en-US" sz="3400" b="1" i="1" dirty="0"/>
              <a:t>On examination</a:t>
            </a:r>
          </a:p>
          <a:p>
            <a:pPr marL="120650" lvl="1" indent="-60325">
              <a:defRPr/>
            </a:pPr>
            <a:r>
              <a:rPr lang="en-US" sz="3400" dirty="0"/>
              <a:t> cloudy cornea</a:t>
            </a:r>
          </a:p>
          <a:p>
            <a:pPr marL="120650" lvl="1" indent="-60325">
              <a:defRPr/>
            </a:pPr>
            <a:r>
              <a:rPr lang="en-US" sz="3400" dirty="0"/>
              <a:t>Signs of infection/inflammation</a:t>
            </a:r>
          </a:p>
          <a:p>
            <a:pPr marL="120650" lvl="1" indent="-60325">
              <a:buNone/>
              <a:defRPr/>
            </a:pPr>
            <a:endParaRPr lang="en-US" sz="3400" dirty="0"/>
          </a:p>
          <a:p>
            <a:endParaRPr lang="en-US" dirty="0"/>
          </a:p>
        </p:txBody>
      </p:sp>
      <p:sp>
        <p:nvSpPr>
          <p:cNvPr id="4" name="Slide Number Placeholder 3"/>
          <p:cNvSpPr>
            <a:spLocks noGrp="1"/>
          </p:cNvSpPr>
          <p:nvPr>
            <p:ph type="sldNum" sz="quarter" idx="12"/>
          </p:nvPr>
        </p:nvSpPr>
        <p:spPr/>
        <p:txBody>
          <a:bodyPr/>
          <a:lstStyle/>
          <a:p>
            <a:fld id="{25734C50-AB8C-4CB3-8176-73C080511BDE}" type="slidenum">
              <a:rPr lang="en-US" smtClean="0"/>
              <a:pPr/>
              <a:t>56</a:t>
            </a:fld>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causes</a:t>
            </a:r>
            <a:endParaRPr lang="fr-FR" dirty="0"/>
          </a:p>
        </p:txBody>
      </p:sp>
      <p:sp>
        <p:nvSpPr>
          <p:cNvPr id="3" name="Content Placeholder 2"/>
          <p:cNvSpPr>
            <a:spLocks noGrp="1"/>
          </p:cNvSpPr>
          <p:nvPr>
            <p:ph idx="1"/>
          </p:nvPr>
        </p:nvSpPr>
        <p:spPr/>
        <p:txBody>
          <a:bodyPr/>
          <a:lstStyle/>
          <a:p>
            <a:r>
              <a:rPr lang="en-GB" dirty="0"/>
              <a:t>Injury</a:t>
            </a:r>
          </a:p>
          <a:p>
            <a:r>
              <a:rPr lang="en-GB" dirty="0"/>
              <a:t>Contaminated contact lenses- </a:t>
            </a:r>
            <a:r>
              <a:rPr lang="en-GB" dirty="0" err="1"/>
              <a:t>bacteria,fungi</a:t>
            </a:r>
            <a:r>
              <a:rPr lang="en-GB" dirty="0"/>
              <a:t> may inhabit the surface of contact </a:t>
            </a:r>
            <a:r>
              <a:rPr lang="en-GB" dirty="0" err="1"/>
              <a:t>len.cornea</a:t>
            </a:r>
            <a:r>
              <a:rPr lang="en-GB" dirty="0"/>
              <a:t> may become contaminated when lens is the eye</a:t>
            </a:r>
          </a:p>
          <a:p>
            <a:r>
              <a:rPr lang="en-GB" dirty="0"/>
              <a:t>Viruses </a:t>
            </a:r>
            <a:r>
              <a:rPr lang="en-GB" dirty="0" err="1"/>
              <a:t>i.e</a:t>
            </a:r>
            <a:r>
              <a:rPr lang="en-GB" dirty="0"/>
              <a:t> herpes simplex</a:t>
            </a:r>
          </a:p>
          <a:p>
            <a:r>
              <a:rPr lang="en-GB" dirty="0"/>
              <a:t>Bacteria that causes </a:t>
            </a:r>
            <a:r>
              <a:rPr lang="en-GB" dirty="0" err="1"/>
              <a:t>gonorrhea</a:t>
            </a:r>
            <a:endParaRPr lang="en-GB" dirty="0"/>
          </a:p>
          <a:p>
            <a:r>
              <a:rPr lang="en-GB"/>
              <a:t>Contaminated water</a:t>
            </a:r>
            <a:endParaRPr lang="fr-FR"/>
          </a:p>
        </p:txBody>
      </p:sp>
      <p:sp>
        <p:nvSpPr>
          <p:cNvPr id="4" name="Slide Number Placeholder 3"/>
          <p:cNvSpPr>
            <a:spLocks noGrp="1"/>
          </p:cNvSpPr>
          <p:nvPr>
            <p:ph type="sldNum" sz="quarter" idx="12"/>
          </p:nvPr>
        </p:nvSpPr>
        <p:spPr/>
        <p:txBody>
          <a:bodyPr/>
          <a:lstStyle/>
          <a:p>
            <a:fld id="{25734C50-AB8C-4CB3-8176-73C080511BDE}" type="slidenum">
              <a:rPr lang="en-US" smtClean="0"/>
              <a:pPr/>
              <a:t>57</a:t>
            </a:fld>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0" y="0"/>
            <a:ext cx="9144000" cy="6629399"/>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25734C50-AB8C-4CB3-8176-73C080511BDE}" type="slidenum">
              <a:rPr lang="en-US" smtClean="0"/>
              <a:pPr/>
              <a:t>58</a:t>
            </a:fld>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17305"/>
            <a:ext cx="8991600" cy="5778695"/>
          </a:xfrm>
        </p:spPr>
        <p:txBody>
          <a:bodyPr>
            <a:normAutofit fontScale="92500" lnSpcReduction="20000"/>
          </a:bodyPr>
          <a:lstStyle/>
          <a:p>
            <a:pPr marL="120650" lvl="1" indent="-60325">
              <a:buNone/>
              <a:defRPr/>
            </a:pPr>
            <a:r>
              <a:rPr lang="en-US" sz="3400" b="1" i="1" dirty="0"/>
              <a:t>Management</a:t>
            </a:r>
          </a:p>
          <a:p>
            <a:pPr marL="120650" lvl="1" indent="-60325">
              <a:buNone/>
              <a:defRPr/>
            </a:pPr>
            <a:r>
              <a:rPr lang="en-US" sz="3400" dirty="0"/>
              <a:t>	Topical antifungal eye drops should be used for a long period (6 to 8 weeks).</a:t>
            </a:r>
            <a:endParaRPr lang="en-US" sz="3400" b="1" i="1" dirty="0"/>
          </a:p>
          <a:p>
            <a:pPr lvl="1"/>
            <a:r>
              <a:rPr lang="en-US" dirty="0"/>
              <a:t>These include; natamycin (5%) eye drops, fluconazol (0.2%) eye drops, nystatin (3.5%) eye ointment. </a:t>
            </a:r>
          </a:p>
          <a:p>
            <a:pPr>
              <a:buNone/>
            </a:pPr>
            <a:r>
              <a:rPr lang="en-US" dirty="0"/>
              <a:t>	Systemic antifungal drugs may be required for severe cases of fungal keratitis. </a:t>
            </a:r>
          </a:p>
          <a:p>
            <a:pPr>
              <a:buNone/>
            </a:pPr>
            <a:r>
              <a:rPr lang="en-US" dirty="0"/>
              <a:t>Topical antibiotics as eye drops by day  and ointment at night. </a:t>
            </a:r>
          </a:p>
          <a:p>
            <a:pPr>
              <a:buNone/>
            </a:pPr>
            <a:r>
              <a:rPr lang="en-US" dirty="0"/>
              <a:t>Viral </a:t>
            </a:r>
            <a:r>
              <a:rPr lang="en-US" dirty="0" err="1"/>
              <a:t>keratitis</a:t>
            </a:r>
            <a:r>
              <a:rPr lang="en-US" dirty="0"/>
              <a:t> –antiviral </a:t>
            </a:r>
            <a:r>
              <a:rPr lang="en-US" dirty="0" err="1"/>
              <a:t>eyedrops</a:t>
            </a:r>
            <a:r>
              <a:rPr lang="en-US" dirty="0"/>
              <a:t> and oral antiviral medications</a:t>
            </a:r>
          </a:p>
          <a:p>
            <a:pPr>
              <a:buNone/>
            </a:pPr>
            <a:r>
              <a:rPr lang="en-US" dirty="0" err="1"/>
              <a:t>Acanthamoeba</a:t>
            </a:r>
            <a:r>
              <a:rPr lang="en-US" dirty="0"/>
              <a:t> </a:t>
            </a:r>
            <a:r>
              <a:rPr lang="en-US" dirty="0" err="1"/>
              <a:t>keratitis</a:t>
            </a:r>
            <a:r>
              <a:rPr lang="en-US" dirty="0"/>
              <a:t>-antibiotic </a:t>
            </a:r>
            <a:r>
              <a:rPr lang="en-US" dirty="0" err="1"/>
              <a:t>eyedrops</a:t>
            </a:r>
            <a:r>
              <a:rPr lang="en-US" dirty="0"/>
              <a:t> or corneal </a:t>
            </a:r>
            <a:r>
              <a:rPr lang="en-US" dirty="0" err="1"/>
              <a:t>transplant.it</a:t>
            </a:r>
            <a:r>
              <a:rPr lang="en-US" dirty="0"/>
              <a:t> may be difficult to treat</a:t>
            </a:r>
          </a:p>
          <a:p>
            <a:pPr marL="120650" lvl="1" indent="-60325">
              <a:buNone/>
              <a:defRPr/>
            </a:pPr>
            <a:endParaRPr lang="en-US" sz="3400" dirty="0"/>
          </a:p>
        </p:txBody>
      </p:sp>
      <p:sp>
        <p:nvSpPr>
          <p:cNvPr id="4" name="Slide Number Placeholder 3"/>
          <p:cNvSpPr>
            <a:spLocks noGrp="1"/>
          </p:cNvSpPr>
          <p:nvPr>
            <p:ph type="sldNum" sz="quarter" idx="12"/>
          </p:nvPr>
        </p:nvSpPr>
        <p:spPr/>
        <p:txBody>
          <a:bodyPr/>
          <a:lstStyle/>
          <a:p>
            <a:fld id="{25734C50-AB8C-4CB3-8176-73C080511BDE}" type="slidenum">
              <a:rPr lang="en-US" smtClean="0"/>
              <a:pPr/>
              <a:t>59</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458200" cy="6096000"/>
          </a:xfrm>
        </p:spPr>
        <p:txBody>
          <a:bodyPr>
            <a:normAutofit fontScale="92500" lnSpcReduction="10000"/>
          </a:bodyPr>
          <a:lstStyle/>
          <a:p>
            <a:pPr>
              <a:buFont typeface="Wingdings" pitchFamily="2" charset="2"/>
              <a:buChar char="Ø"/>
            </a:pPr>
            <a:r>
              <a:rPr lang="en-US" b="1" dirty="0"/>
              <a:t>Macula:</a:t>
            </a:r>
            <a:r>
              <a:rPr lang="en-US" dirty="0"/>
              <a:t> a small area in the retina that contains special light-sensitive cells. The macula allows us to see fine details clearly. </a:t>
            </a:r>
          </a:p>
          <a:p>
            <a:pPr>
              <a:buFont typeface="Wingdings" pitchFamily="2" charset="2"/>
              <a:buChar char="Ø"/>
            </a:pPr>
            <a:r>
              <a:rPr lang="en-US" b="1" dirty="0"/>
              <a:t>Optic Nerve:</a:t>
            </a:r>
            <a:r>
              <a:rPr lang="en-US" dirty="0"/>
              <a:t> the nerve that connects the eye to the brain. The optic nerve carries the impulses formed by the retina to the brain, which interprets them as images.</a:t>
            </a:r>
          </a:p>
          <a:p>
            <a:pPr>
              <a:buFont typeface="Wingdings" pitchFamily="2" charset="2"/>
              <a:buChar char="Ø"/>
            </a:pPr>
            <a:r>
              <a:rPr lang="en-US" dirty="0"/>
              <a:t> </a:t>
            </a:r>
            <a:r>
              <a:rPr lang="en-US" b="1" dirty="0"/>
              <a:t>Pupil:</a:t>
            </a:r>
            <a:r>
              <a:rPr lang="en-US" dirty="0"/>
              <a:t> the dark center in the middle of the iris. The pupil determines how much light is let into the eye. It changes sizes to accommodate for the amount of light that is available.</a:t>
            </a:r>
          </a:p>
          <a:p>
            <a:pPr>
              <a:buFont typeface="Wingdings" pitchFamily="2" charset="2"/>
              <a:buChar char="Ø"/>
            </a:pPr>
            <a:r>
              <a:rPr lang="en-US" dirty="0"/>
              <a:t>Behind the cornea lies the </a:t>
            </a:r>
            <a:r>
              <a:rPr lang="en-US" b="1" dirty="0"/>
              <a:t>anterior chamber</a:t>
            </a:r>
            <a:r>
              <a:rPr lang="en-US" dirty="0"/>
              <a:t>, </a:t>
            </a:r>
            <a:r>
              <a:rPr lang="en-US" dirty="0" err="1"/>
              <a:t>ﬁlled</a:t>
            </a:r>
            <a:r>
              <a:rPr lang="en-US" dirty="0"/>
              <a:t> with a continually replenished supply of clear aqueous humor, which nourishes the cornea</a:t>
            </a:r>
          </a:p>
        </p:txBody>
      </p:sp>
      <p:sp>
        <p:nvSpPr>
          <p:cNvPr id="4" name="Slide Number Placeholder 3"/>
          <p:cNvSpPr>
            <a:spLocks noGrp="1"/>
          </p:cNvSpPr>
          <p:nvPr>
            <p:ph type="sldNum" sz="quarter" idx="12"/>
          </p:nvPr>
        </p:nvSpPr>
        <p:spPr/>
        <p:txBody>
          <a:bodyPr/>
          <a:lstStyle/>
          <a:p>
            <a:fld id="{25734C50-AB8C-4CB3-8176-73C080511BDE}" type="slidenum">
              <a:rPr lang="en-US" smtClean="0"/>
              <a:pPr/>
              <a:t>6</a:t>
            </a:fld>
            <a:endParaRPr lang="en-US" dirty="0"/>
          </a:p>
        </p:txBody>
      </p:sp>
    </p:spTree>
    <p:extLst>
      <p:ext uri="{BB962C8B-B14F-4D97-AF65-F5344CB8AC3E}">
        <p14:creationId xmlns:p14="http://schemas.microsoft.com/office/powerpoint/2010/main" val="20823349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076255"/>
            <a:ext cx="9144000" cy="5781745"/>
          </a:xfrm>
        </p:spPr>
        <p:txBody>
          <a:bodyPr>
            <a:normAutofit/>
          </a:bodyPr>
          <a:lstStyle/>
          <a:p>
            <a:pPr>
              <a:buFont typeface="Wingdings" pitchFamily="2" charset="2"/>
              <a:buChar char="Ø"/>
            </a:pPr>
            <a:r>
              <a:rPr lang="en-US" dirty="0"/>
              <a:t>Systemic analgesics and anti-inflammatory drugs such as paracetamol and ibuprofen relieve the pain and decrease edema.</a:t>
            </a:r>
          </a:p>
          <a:p>
            <a:pPr>
              <a:buFont typeface="Wingdings" pitchFamily="2" charset="2"/>
              <a:buChar char="Ø"/>
            </a:pPr>
            <a:r>
              <a:rPr lang="en-US" dirty="0"/>
              <a:t>Vitamins (A, B-complex and C) help in early healing of ulcer. </a:t>
            </a:r>
          </a:p>
          <a:p>
            <a:pPr marL="342900" lvl="1" indent="-342900">
              <a:buFont typeface="Wingdings" pitchFamily="2" charset="2"/>
              <a:buChar char="Ø"/>
            </a:pPr>
            <a:r>
              <a:rPr lang="en-US" sz="3200" dirty="0"/>
              <a:t>Local application of warm moist compresses heat  gives comfort, reduces pain and causes vasodilatation.</a:t>
            </a:r>
          </a:p>
          <a:p>
            <a:pPr>
              <a:buFont typeface="Wingdings" pitchFamily="2" charset="2"/>
              <a:buChar char="Ø"/>
            </a:pPr>
            <a:r>
              <a:rPr lang="en-US" dirty="0"/>
              <a:t>Dark goggles may be used to prevent photophobia.  </a:t>
            </a:r>
          </a:p>
          <a:p>
            <a:pPr>
              <a:buFont typeface="Wingdings" pitchFamily="2" charset="2"/>
              <a:buChar char="Ø"/>
            </a:pPr>
            <a:r>
              <a:rPr lang="en-US" dirty="0"/>
              <a:t>Rest, good diet and fresh air may have a soothing effect.</a:t>
            </a:r>
          </a:p>
          <a:p>
            <a:pPr>
              <a:buNone/>
            </a:pPr>
            <a:endParaRPr lang="en-US" dirty="0"/>
          </a:p>
        </p:txBody>
      </p:sp>
      <p:sp>
        <p:nvSpPr>
          <p:cNvPr id="4" name="Slide Number Placeholder 3"/>
          <p:cNvSpPr>
            <a:spLocks noGrp="1"/>
          </p:cNvSpPr>
          <p:nvPr>
            <p:ph type="sldNum" sz="quarter" idx="12"/>
          </p:nvPr>
        </p:nvSpPr>
        <p:spPr/>
        <p:txBody>
          <a:bodyPr/>
          <a:lstStyle/>
          <a:p>
            <a:fld id="{25734C50-AB8C-4CB3-8176-73C080511BDE}" type="slidenum">
              <a:rPr lang="en-US" smtClean="0"/>
              <a:pPr/>
              <a:t>60</a:t>
            </a:fld>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241410"/>
            <a:ext cx="9144000" cy="1152150"/>
          </a:xfrm>
          <a:solidFill>
            <a:schemeClr val="accent5">
              <a:lumMod val="25000"/>
            </a:schemeClr>
          </a:solidFill>
        </p:spPr>
        <p:txBody>
          <a:bodyPr/>
          <a:lstStyle/>
          <a:p>
            <a:r>
              <a:rPr lang="en-US" b="1" dirty="0">
                <a:solidFill>
                  <a:srgbClr val="FFFF00"/>
                </a:solidFill>
              </a:rPr>
              <a:t>INFLAMMATIONS OF THE EYE </a:t>
            </a:r>
          </a:p>
        </p:txBody>
      </p:sp>
      <p:sp>
        <p:nvSpPr>
          <p:cNvPr id="3" name="Content Placeholder 2"/>
          <p:cNvSpPr>
            <a:spLocks noGrp="1"/>
          </p:cNvSpPr>
          <p:nvPr>
            <p:ph idx="1"/>
          </p:nvPr>
        </p:nvSpPr>
        <p:spPr>
          <a:xfrm>
            <a:off x="0" y="1683414"/>
            <a:ext cx="8991600" cy="4412585"/>
          </a:xfrm>
        </p:spPr>
        <p:txBody>
          <a:bodyPr>
            <a:normAutofit fontScale="92500" lnSpcReduction="20000"/>
          </a:bodyPr>
          <a:lstStyle/>
          <a:p>
            <a:pPr>
              <a:buNone/>
            </a:pPr>
            <a:r>
              <a:rPr lang="en-US" sz="3500" b="1" i="1" dirty="0">
                <a:solidFill>
                  <a:srgbClr val="FF0000"/>
                </a:solidFill>
              </a:rPr>
              <a:t>CONJUCTIVITIS(</a:t>
            </a:r>
            <a:r>
              <a:rPr lang="en-US" sz="3500" dirty="0">
                <a:solidFill>
                  <a:srgbClr val="FF0000"/>
                </a:solidFill>
              </a:rPr>
              <a:t>pink eye)</a:t>
            </a:r>
            <a:endParaRPr lang="en-US" sz="3500" b="1" i="1" dirty="0">
              <a:solidFill>
                <a:srgbClr val="FF0000"/>
              </a:solidFill>
            </a:endParaRPr>
          </a:p>
          <a:p>
            <a:pPr>
              <a:buNone/>
            </a:pPr>
            <a:r>
              <a:rPr lang="en-US" b="1" i="1" dirty="0">
                <a:solidFill>
                  <a:srgbClr val="FF0000"/>
                </a:solidFill>
              </a:rPr>
              <a:t>	</a:t>
            </a:r>
            <a:r>
              <a:rPr lang="en-US" b="1" dirty="0"/>
              <a:t> T</a:t>
            </a:r>
            <a:r>
              <a:rPr lang="en-US" dirty="0"/>
              <a:t>his is inflammation of the conjunctiva, the mucous membrane lining, the upper and lower lids and covering the front of the eye.</a:t>
            </a:r>
          </a:p>
          <a:p>
            <a:pPr>
              <a:buNone/>
            </a:pPr>
            <a:r>
              <a:rPr lang="en-US" b="1" dirty="0"/>
              <a:t>Causes</a:t>
            </a:r>
          </a:p>
          <a:p>
            <a:pPr lvl="1"/>
            <a:r>
              <a:rPr lang="en-US" dirty="0"/>
              <a:t>Infections</a:t>
            </a:r>
          </a:p>
          <a:p>
            <a:pPr lvl="1"/>
            <a:r>
              <a:rPr lang="en-US" dirty="0"/>
              <a:t>Allergy</a:t>
            </a:r>
          </a:p>
          <a:p>
            <a:pPr lvl="1"/>
            <a:r>
              <a:rPr lang="en-US" dirty="0"/>
              <a:t>Trauma</a:t>
            </a:r>
          </a:p>
          <a:p>
            <a:pPr lvl="1"/>
            <a:r>
              <a:rPr lang="en-US" dirty="0"/>
              <a:t>Physical irritants</a:t>
            </a:r>
          </a:p>
          <a:p>
            <a:pPr lvl="1"/>
            <a:r>
              <a:rPr lang="en-US" dirty="0"/>
              <a:t>Chemical injury</a:t>
            </a:r>
          </a:p>
          <a:p>
            <a:pPr>
              <a:buNone/>
            </a:pPr>
            <a:endParaRPr lang="en-US" i="1" dirty="0">
              <a:solidFill>
                <a:srgbClr val="FF0000"/>
              </a:solidFill>
            </a:endParaRPr>
          </a:p>
        </p:txBody>
      </p:sp>
      <p:sp>
        <p:nvSpPr>
          <p:cNvPr id="4" name="Slide Number Placeholder 3"/>
          <p:cNvSpPr>
            <a:spLocks noGrp="1"/>
          </p:cNvSpPr>
          <p:nvPr>
            <p:ph type="sldNum" sz="quarter" idx="12"/>
          </p:nvPr>
        </p:nvSpPr>
        <p:spPr/>
        <p:txBody>
          <a:bodyPr/>
          <a:lstStyle/>
          <a:p>
            <a:fld id="{25734C50-AB8C-4CB3-8176-73C080511BDE}" type="slidenum">
              <a:rPr lang="en-US" smtClean="0"/>
              <a:pPr/>
              <a:t>61</a:t>
            </a:fld>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1" algn="l" rtl="0">
              <a:spcBef>
                <a:spcPct val="0"/>
              </a:spcBef>
            </a:pPr>
            <a:br>
              <a:rPr lang="en-US" sz="2800" dirty="0"/>
            </a:br>
            <a:br>
              <a:rPr lang="en-US" sz="2800" b="1" u="sng" dirty="0"/>
            </a:br>
            <a:r>
              <a:rPr lang="en-US" sz="2800" b="1" u="sng" dirty="0"/>
              <a:t> BACTERIAL </a:t>
            </a:r>
            <a:r>
              <a:rPr lang="en-US" sz="2800" b="1" dirty="0"/>
              <a:t>CONJUNCTIVITIS</a:t>
            </a:r>
            <a:endParaRPr lang="fr-FR" sz="2800" dirty="0"/>
          </a:p>
        </p:txBody>
      </p:sp>
      <p:sp>
        <p:nvSpPr>
          <p:cNvPr id="3" name="Content Placeholder 2"/>
          <p:cNvSpPr>
            <a:spLocks noGrp="1"/>
          </p:cNvSpPr>
          <p:nvPr>
            <p:ph idx="1"/>
          </p:nvPr>
        </p:nvSpPr>
        <p:spPr/>
        <p:txBody>
          <a:bodyPr/>
          <a:lstStyle/>
          <a:p>
            <a:pPr marL="60325" lvl="1" indent="0">
              <a:buNone/>
              <a:defRPr/>
            </a:pPr>
            <a:r>
              <a:rPr lang="en-US" b="1" dirty="0"/>
              <a:t>Causes</a:t>
            </a:r>
          </a:p>
          <a:p>
            <a:pPr marL="60325" lvl="1" indent="0">
              <a:buFont typeface="Arial" pitchFamily="34" charset="0"/>
              <a:buChar char="–"/>
              <a:defRPr/>
            </a:pPr>
            <a:r>
              <a:rPr lang="en-US" dirty="0"/>
              <a:t>Staphylococcus</a:t>
            </a:r>
          </a:p>
          <a:p>
            <a:pPr marL="60325" lvl="1" indent="0">
              <a:buFont typeface="Arial" pitchFamily="34" charset="0"/>
              <a:buChar char="–"/>
              <a:defRPr/>
            </a:pPr>
            <a:r>
              <a:rPr lang="en-US" dirty="0"/>
              <a:t>Streptococcus</a:t>
            </a:r>
          </a:p>
          <a:p>
            <a:pPr>
              <a:buFont typeface="Arial" pitchFamily="34" charset="0"/>
              <a:buChar char="–"/>
              <a:defRPr/>
            </a:pPr>
            <a:r>
              <a:rPr lang="en-US" dirty="0" err="1"/>
              <a:t>Pneumococcus</a:t>
            </a:r>
            <a:endParaRPr lang="en-US" dirty="0"/>
          </a:p>
          <a:p>
            <a:pPr>
              <a:buFont typeface="Arial" pitchFamily="34" charset="0"/>
              <a:buChar char="–"/>
              <a:defRPr/>
            </a:pPr>
            <a:r>
              <a:rPr lang="en-US" dirty="0"/>
              <a:t>Gonococcus (requires isolation)</a:t>
            </a:r>
          </a:p>
          <a:p>
            <a:pPr>
              <a:buFont typeface="Arial" pitchFamily="34" charset="0"/>
              <a:buChar char="–"/>
              <a:defRPr/>
            </a:pPr>
            <a:r>
              <a:rPr lang="en-US" dirty="0" err="1"/>
              <a:t>Haemophilus</a:t>
            </a:r>
            <a:r>
              <a:rPr lang="en-US" dirty="0"/>
              <a:t> </a:t>
            </a:r>
            <a:r>
              <a:rPr lang="en-US" dirty="0" err="1"/>
              <a:t>influenzae</a:t>
            </a:r>
            <a:r>
              <a:rPr lang="en-US" dirty="0"/>
              <a:t>(</a:t>
            </a:r>
            <a:r>
              <a:rPr lang="en-US" dirty="0" err="1"/>
              <a:t>koch</a:t>
            </a:r>
            <a:r>
              <a:rPr lang="en-US" dirty="0"/>
              <a:t>-weeks bacillus)</a:t>
            </a:r>
          </a:p>
          <a:p>
            <a:endParaRPr lang="fr-FR" dirty="0"/>
          </a:p>
        </p:txBody>
      </p:sp>
      <p:sp>
        <p:nvSpPr>
          <p:cNvPr id="4" name="Slide Number Placeholder 3"/>
          <p:cNvSpPr>
            <a:spLocks noGrp="1"/>
          </p:cNvSpPr>
          <p:nvPr>
            <p:ph type="sldNum" sz="quarter" idx="12"/>
          </p:nvPr>
        </p:nvSpPr>
        <p:spPr/>
        <p:txBody>
          <a:bodyPr/>
          <a:lstStyle/>
          <a:p>
            <a:fld id="{25734C50-AB8C-4CB3-8176-73C080511BDE}" type="slidenum">
              <a:rPr lang="en-US" smtClean="0"/>
              <a:pPr/>
              <a:t>62</a:t>
            </a:fld>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457200" y="0"/>
            <a:ext cx="8229600" cy="46038"/>
          </a:xfrm>
        </p:spPr>
        <p:txBody>
          <a:bodyPr rtlCol="0">
            <a:normAutofit fontScale="90000"/>
          </a:bodyPr>
          <a:lstStyle/>
          <a:p>
            <a:pPr eaLnBrk="1" fontAlgn="auto" hangingPunct="1">
              <a:spcAft>
                <a:spcPts val="0"/>
              </a:spcAft>
              <a:defRPr/>
            </a:pPr>
            <a:endParaRPr lang="en-US" dirty="0"/>
          </a:p>
        </p:txBody>
      </p:sp>
      <p:sp>
        <p:nvSpPr>
          <p:cNvPr id="3" name="Content Placeholder 2"/>
          <p:cNvSpPr>
            <a:spLocks noGrp="1"/>
          </p:cNvSpPr>
          <p:nvPr>
            <p:ph idx="1"/>
          </p:nvPr>
        </p:nvSpPr>
        <p:spPr>
          <a:xfrm>
            <a:off x="228600" y="76200"/>
            <a:ext cx="8686800" cy="6705600"/>
          </a:xfrm>
        </p:spPr>
        <p:txBody>
          <a:bodyPr rtlCol="0">
            <a:normAutofit/>
          </a:bodyPr>
          <a:lstStyle/>
          <a:p>
            <a:pPr lvl="1" eaLnBrk="1" fontAlgn="auto" hangingPunct="1">
              <a:spcAft>
                <a:spcPts val="0"/>
              </a:spcAft>
              <a:buFont typeface="Arial" pitchFamily="34" charset="0"/>
              <a:buChar char="–"/>
              <a:defRPr/>
            </a:pPr>
            <a:r>
              <a:rPr lang="en-US" dirty="0"/>
              <a:t>”</a:t>
            </a:r>
          </a:p>
          <a:p>
            <a:pPr marL="0" lvl="1" indent="0" eaLnBrk="1" fontAlgn="auto" hangingPunct="1">
              <a:spcAft>
                <a:spcPts val="0"/>
              </a:spcAft>
              <a:buFont typeface="Arial" charset="0"/>
              <a:buNone/>
              <a:defRPr/>
            </a:pPr>
            <a:r>
              <a:rPr lang="en-US" b="1" u="sng" dirty="0"/>
              <a:t>Signs and symptoms</a:t>
            </a:r>
          </a:p>
          <a:p>
            <a:pPr marL="0" lvl="1" indent="0" eaLnBrk="1" fontAlgn="auto" hangingPunct="1">
              <a:spcAft>
                <a:spcPts val="0"/>
              </a:spcAft>
              <a:buFont typeface="Wingdings" pitchFamily="2" charset="2"/>
              <a:buChar char="ü"/>
              <a:defRPr/>
            </a:pPr>
            <a:r>
              <a:rPr lang="en-US" dirty="0"/>
              <a:t>Redness of the conjunctiva</a:t>
            </a:r>
          </a:p>
          <a:p>
            <a:pPr marL="0" lvl="1" indent="0" eaLnBrk="1" fontAlgn="auto" hangingPunct="1">
              <a:spcAft>
                <a:spcPts val="0"/>
              </a:spcAft>
              <a:buFont typeface="Wingdings" pitchFamily="2" charset="2"/>
              <a:buChar char="ü"/>
              <a:defRPr/>
            </a:pPr>
            <a:r>
              <a:rPr lang="en-US" dirty="0"/>
              <a:t>Swelling of the conjunctiva</a:t>
            </a:r>
          </a:p>
          <a:p>
            <a:pPr marL="0" lvl="1" indent="0" eaLnBrk="1" fontAlgn="auto" hangingPunct="1">
              <a:spcAft>
                <a:spcPts val="0"/>
              </a:spcAft>
              <a:buFont typeface="Wingdings" pitchFamily="2" charset="2"/>
              <a:buChar char="ü"/>
              <a:defRPr/>
            </a:pPr>
            <a:r>
              <a:rPr lang="en-US" dirty="0"/>
              <a:t>Itching and burning sensation</a:t>
            </a:r>
          </a:p>
          <a:p>
            <a:pPr marL="0" lvl="1" indent="0" eaLnBrk="1" fontAlgn="auto" hangingPunct="1">
              <a:spcAft>
                <a:spcPts val="0"/>
              </a:spcAft>
              <a:buFont typeface="Wingdings" pitchFamily="2" charset="2"/>
              <a:buChar char="ü"/>
              <a:defRPr/>
            </a:pPr>
            <a:r>
              <a:rPr lang="en-US" dirty="0"/>
              <a:t>Photophobia</a:t>
            </a:r>
          </a:p>
          <a:p>
            <a:pPr marL="0" lvl="1" indent="0" eaLnBrk="1" fontAlgn="auto" hangingPunct="1">
              <a:spcAft>
                <a:spcPts val="0"/>
              </a:spcAft>
              <a:buFont typeface="Wingdings" pitchFamily="2" charset="2"/>
              <a:buChar char="ü"/>
              <a:defRPr/>
            </a:pPr>
            <a:r>
              <a:rPr lang="en-US" dirty="0"/>
              <a:t>Purulent discharge with crusts of dried exudates causing </a:t>
            </a:r>
          </a:p>
          <a:p>
            <a:pPr marL="0" lvl="1" indent="0" eaLnBrk="1" fontAlgn="auto" hangingPunct="1">
              <a:spcAft>
                <a:spcPts val="0"/>
              </a:spcAft>
              <a:buNone/>
              <a:defRPr/>
            </a:pPr>
            <a:r>
              <a:rPr lang="en-US" dirty="0"/>
              <a:t>A feeling of grittiness</a:t>
            </a:r>
          </a:p>
        </p:txBody>
      </p:sp>
      <p:sp>
        <p:nvSpPr>
          <p:cNvPr id="4" name="Slide Number Placeholder 3"/>
          <p:cNvSpPr>
            <a:spLocks noGrp="1"/>
          </p:cNvSpPr>
          <p:nvPr>
            <p:ph type="sldNum" sz="quarter" idx="12"/>
          </p:nvPr>
        </p:nvSpPr>
        <p:spPr/>
        <p:txBody>
          <a:bodyPr/>
          <a:lstStyle/>
          <a:p>
            <a:fld id="{25734C50-AB8C-4CB3-8176-73C080511BDE}" type="slidenum">
              <a:rPr lang="en-US" smtClean="0"/>
              <a:pPr/>
              <a:t>63</a:t>
            </a:fld>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457200" y="0"/>
            <a:ext cx="8229600" cy="46038"/>
          </a:xfrm>
        </p:spPr>
        <p:txBody>
          <a:bodyPr rtlCol="0">
            <a:normAutofit fontScale="90000"/>
          </a:bodyPr>
          <a:lstStyle/>
          <a:p>
            <a:pPr eaLnBrk="1" fontAlgn="auto" hangingPunct="1">
              <a:spcAft>
                <a:spcPts val="0"/>
              </a:spcAft>
              <a:defRPr/>
            </a:pPr>
            <a:r>
              <a:rPr lang="en-US" dirty="0"/>
              <a:t> </a:t>
            </a:r>
          </a:p>
        </p:txBody>
      </p:sp>
      <p:sp>
        <p:nvSpPr>
          <p:cNvPr id="3" name="Content Placeholder 2"/>
          <p:cNvSpPr>
            <a:spLocks noGrp="1"/>
          </p:cNvSpPr>
          <p:nvPr>
            <p:ph idx="1"/>
          </p:nvPr>
        </p:nvSpPr>
        <p:spPr>
          <a:xfrm>
            <a:off x="152400" y="76200"/>
            <a:ext cx="8991600" cy="6629400"/>
          </a:xfrm>
        </p:spPr>
        <p:txBody>
          <a:bodyPr rtlCol="0">
            <a:normAutofit lnSpcReduction="10000"/>
          </a:bodyPr>
          <a:lstStyle/>
          <a:p>
            <a:pPr eaLnBrk="1" fontAlgn="auto" hangingPunct="1">
              <a:spcAft>
                <a:spcPts val="0"/>
              </a:spcAft>
              <a:buFont typeface="Arial" charset="0"/>
              <a:buNone/>
              <a:defRPr/>
            </a:pPr>
            <a:r>
              <a:rPr lang="en-US" b="1" dirty="0"/>
              <a:t>Diagnosis </a:t>
            </a:r>
          </a:p>
          <a:p>
            <a:pPr lvl="1" eaLnBrk="1" fontAlgn="auto" hangingPunct="1">
              <a:spcAft>
                <a:spcPts val="0"/>
              </a:spcAft>
              <a:buFont typeface="Arial" pitchFamily="34" charset="0"/>
              <a:buChar char="–"/>
              <a:defRPr/>
            </a:pPr>
            <a:r>
              <a:rPr lang="en-US" sz="3200" dirty="0"/>
              <a:t>Through opthalmoscopy</a:t>
            </a:r>
          </a:p>
          <a:p>
            <a:pPr lvl="1" eaLnBrk="1" fontAlgn="auto" hangingPunct="1">
              <a:spcAft>
                <a:spcPts val="0"/>
              </a:spcAft>
              <a:buFont typeface="Arial" pitchFamily="34" charset="0"/>
              <a:buChar char="–"/>
              <a:defRPr/>
            </a:pPr>
            <a:r>
              <a:rPr lang="en-US" sz="3200" dirty="0"/>
              <a:t>Eye swab for culture and sensitivity</a:t>
            </a:r>
          </a:p>
          <a:p>
            <a:pPr lvl="1" indent="-742950" eaLnBrk="1" fontAlgn="auto" hangingPunct="1">
              <a:spcAft>
                <a:spcPts val="0"/>
              </a:spcAft>
              <a:buFont typeface="Arial" charset="0"/>
              <a:buNone/>
              <a:defRPr/>
            </a:pPr>
            <a:r>
              <a:rPr lang="en-US" b="1" dirty="0"/>
              <a:t>Management</a:t>
            </a:r>
          </a:p>
          <a:p>
            <a:pPr marL="344488" lvl="1" indent="-344488" eaLnBrk="1" fontAlgn="auto" hangingPunct="1">
              <a:spcAft>
                <a:spcPts val="0"/>
              </a:spcAft>
              <a:buFont typeface="Arial" pitchFamily="34" charset="0"/>
              <a:buChar char="–"/>
              <a:defRPr/>
            </a:pPr>
            <a:r>
              <a:rPr lang="en-US" sz="3200" dirty="0"/>
              <a:t>Isolation to prevent spread especially of “pink eye” which is very infectious and common among school children.</a:t>
            </a:r>
          </a:p>
          <a:p>
            <a:pPr marL="344488" lvl="1" indent="-344488" eaLnBrk="1" fontAlgn="auto" hangingPunct="1">
              <a:spcAft>
                <a:spcPts val="0"/>
              </a:spcAft>
              <a:buFont typeface="Arial" pitchFamily="34" charset="0"/>
              <a:buChar char="–"/>
              <a:defRPr/>
            </a:pPr>
            <a:r>
              <a:rPr lang="en-US" sz="3200" dirty="0"/>
              <a:t>Immediate treatment depending on culture and sensitivity of the organism causing the infection with; </a:t>
            </a:r>
          </a:p>
          <a:p>
            <a:pPr marL="744538" lvl="2" indent="-344488" eaLnBrk="1" fontAlgn="auto" hangingPunct="1">
              <a:spcAft>
                <a:spcPts val="0"/>
              </a:spcAft>
              <a:buFont typeface="Arial" pitchFamily="34" charset="0"/>
              <a:buChar char="•"/>
              <a:defRPr/>
            </a:pPr>
            <a:r>
              <a:rPr lang="en-US" sz="2800" dirty="0"/>
              <a:t>Ointments -tetracycline 1% </a:t>
            </a:r>
          </a:p>
          <a:p>
            <a:pPr marL="744538" lvl="2" indent="-344488" eaLnBrk="1" fontAlgn="auto" hangingPunct="1">
              <a:spcAft>
                <a:spcPts val="0"/>
              </a:spcAft>
              <a:buFont typeface="Arial" pitchFamily="34" charset="0"/>
              <a:buChar char="•"/>
              <a:defRPr/>
            </a:pPr>
            <a:r>
              <a:rPr lang="en-US" sz="2800" dirty="0"/>
              <a:t>Eye drops e.g. tetracortil, </a:t>
            </a:r>
            <a:r>
              <a:rPr lang="en-US" sz="2800" dirty="0" err="1"/>
              <a:t>chloramphenicol</a:t>
            </a:r>
            <a:r>
              <a:rPr lang="en-US" sz="2800" dirty="0"/>
              <a:t> (chloromycetin)</a:t>
            </a:r>
          </a:p>
        </p:txBody>
      </p:sp>
      <p:sp>
        <p:nvSpPr>
          <p:cNvPr id="4" name="Slide Number Placeholder 3"/>
          <p:cNvSpPr>
            <a:spLocks noGrp="1"/>
          </p:cNvSpPr>
          <p:nvPr>
            <p:ph type="sldNum" sz="quarter" idx="12"/>
          </p:nvPr>
        </p:nvSpPr>
        <p:spPr/>
        <p:txBody>
          <a:bodyPr/>
          <a:lstStyle/>
          <a:p>
            <a:fld id="{25734C50-AB8C-4CB3-8176-73C080511BDE}" type="slidenum">
              <a:rPr lang="en-US" smtClean="0"/>
              <a:pPr/>
              <a:t>64</a:t>
            </a:fld>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p:txBody>
          <a:bodyPr/>
          <a:lstStyle/>
          <a:p>
            <a:r>
              <a:rPr lang="en-US" b="1" i="1"/>
              <a:t>Management cont’</a:t>
            </a:r>
          </a:p>
        </p:txBody>
      </p:sp>
      <p:sp>
        <p:nvSpPr>
          <p:cNvPr id="102403" name="Content Placeholder 2"/>
          <p:cNvSpPr>
            <a:spLocks noGrp="1"/>
          </p:cNvSpPr>
          <p:nvPr>
            <p:ph idx="1"/>
          </p:nvPr>
        </p:nvSpPr>
        <p:spPr>
          <a:xfrm>
            <a:off x="0" y="1152150"/>
            <a:ext cx="9144000" cy="5096250"/>
          </a:xfrm>
        </p:spPr>
        <p:txBody>
          <a:bodyPr/>
          <a:lstStyle/>
          <a:p>
            <a:pPr marL="744538" lvl="2" indent="-344488" eaLnBrk="1" hangingPunct="1"/>
            <a:r>
              <a:rPr lang="en-US" sz="3200" dirty="0"/>
              <a:t>Systemic antibiotics (especially penicillin)</a:t>
            </a:r>
          </a:p>
          <a:p>
            <a:pPr marL="744538" lvl="2" indent="-344488" eaLnBrk="1" hangingPunct="1"/>
            <a:r>
              <a:rPr lang="en-US" sz="3200" dirty="0"/>
              <a:t>Warm or cold moist compresses</a:t>
            </a:r>
          </a:p>
          <a:p>
            <a:pPr marL="744538" lvl="2" indent="-344488" eaLnBrk="1" hangingPunct="1"/>
            <a:r>
              <a:rPr lang="en-US" sz="3200" dirty="0"/>
              <a:t>Irrigations with normal saline to remove exudates and relieve itching and burning</a:t>
            </a:r>
          </a:p>
          <a:p>
            <a:pPr>
              <a:buNone/>
              <a:defRPr/>
            </a:pPr>
            <a:r>
              <a:rPr lang="en-US" sz="3200" dirty="0"/>
              <a:t>Follow-up on discharge</a:t>
            </a:r>
          </a:p>
          <a:p>
            <a:pPr>
              <a:buNone/>
              <a:defRPr/>
            </a:pPr>
            <a:r>
              <a:rPr lang="en-US" b="1" dirty="0"/>
              <a:t>Health messages</a:t>
            </a:r>
          </a:p>
          <a:p>
            <a:pPr lvl="1">
              <a:buFont typeface="Arial" pitchFamily="34" charset="0"/>
              <a:buChar char="–"/>
              <a:defRPr/>
            </a:pPr>
            <a:r>
              <a:rPr lang="en-US" dirty="0"/>
              <a:t>Use of clean, individualized items (face cloths and towels)</a:t>
            </a:r>
          </a:p>
          <a:p>
            <a:pPr lvl="1">
              <a:buFont typeface="Arial" pitchFamily="34" charset="0"/>
              <a:buChar char="–"/>
              <a:defRPr/>
            </a:pPr>
            <a:r>
              <a:rPr lang="en-US" dirty="0"/>
              <a:t>Hygiene –keeping eyes clean by washing daily. Avoid touching them with dirty hands.</a:t>
            </a:r>
          </a:p>
          <a:p>
            <a:pPr marL="744538" lvl="2" indent="-344488" eaLnBrk="1" hangingPunct="1"/>
            <a:endParaRPr lang="en-US" sz="3200" dirty="0"/>
          </a:p>
          <a:p>
            <a:pPr marL="744538" lvl="2" indent="-344488" eaLnBrk="1" hangingPunct="1"/>
            <a:endParaRPr lang="en-US" sz="3200" dirty="0"/>
          </a:p>
          <a:p>
            <a:endParaRPr lang="en-US" dirty="0"/>
          </a:p>
        </p:txBody>
      </p:sp>
      <p:sp>
        <p:nvSpPr>
          <p:cNvPr id="4" name="Slide Number Placeholder 3"/>
          <p:cNvSpPr>
            <a:spLocks noGrp="1"/>
          </p:cNvSpPr>
          <p:nvPr>
            <p:ph type="sldNum" sz="quarter" idx="12"/>
          </p:nvPr>
        </p:nvSpPr>
        <p:spPr/>
        <p:txBody>
          <a:bodyPr/>
          <a:lstStyle/>
          <a:p>
            <a:fld id="{25734C50-AB8C-4CB3-8176-73C080511BDE}" type="slidenum">
              <a:rPr lang="en-US" smtClean="0"/>
              <a:pPr/>
              <a:t>65</a:t>
            </a:fld>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Viral conjunctivitis</a:t>
            </a:r>
            <a:endParaRPr lang="fr-FR" dirty="0"/>
          </a:p>
        </p:txBody>
      </p:sp>
      <p:sp>
        <p:nvSpPr>
          <p:cNvPr id="3" name="Content Placeholder 2"/>
          <p:cNvSpPr>
            <a:spLocks noGrp="1"/>
          </p:cNvSpPr>
          <p:nvPr>
            <p:ph idx="1"/>
          </p:nvPr>
        </p:nvSpPr>
        <p:spPr/>
        <p:txBody>
          <a:bodyPr>
            <a:normAutofit fontScale="77500" lnSpcReduction="20000"/>
          </a:bodyPr>
          <a:lstStyle/>
          <a:p>
            <a:r>
              <a:rPr lang="en-US" dirty="0"/>
              <a:t>can be acute and chronic. </a:t>
            </a:r>
          </a:p>
          <a:p>
            <a:r>
              <a:rPr lang="en-US" dirty="0"/>
              <a:t>The common causative organisms are </a:t>
            </a:r>
            <a:r>
              <a:rPr lang="en-US" b="1" dirty="0"/>
              <a:t>adenovirus</a:t>
            </a:r>
            <a:r>
              <a:rPr lang="en-US" dirty="0"/>
              <a:t> and </a:t>
            </a:r>
            <a:r>
              <a:rPr lang="en-US" b="1" dirty="0"/>
              <a:t>herpes simplex virus</a:t>
            </a:r>
            <a:r>
              <a:rPr lang="en-US" dirty="0"/>
              <a:t>. </a:t>
            </a:r>
          </a:p>
          <a:p>
            <a:r>
              <a:rPr lang="en-US" dirty="0"/>
              <a:t>The symptoms - extreme tearing, redness,  foreign body sensation, watery discharge, follicles are prominent, Severe cases include </a:t>
            </a:r>
            <a:r>
              <a:rPr lang="en-US" dirty="0" err="1"/>
              <a:t>pseudomembranes</a:t>
            </a:r>
            <a:endParaRPr lang="en-US" dirty="0"/>
          </a:p>
          <a:p>
            <a:r>
              <a:rPr lang="en-US" dirty="0"/>
              <a:t>It is usually preceded by symptoms of URTI. </a:t>
            </a:r>
          </a:p>
          <a:p>
            <a:r>
              <a:rPr lang="en-US" dirty="0"/>
              <a:t>Corneal involvement causes extreme photophobia. There is lid edema, </a:t>
            </a:r>
            <a:r>
              <a:rPr lang="en-US" dirty="0" err="1"/>
              <a:t>ptosis</a:t>
            </a:r>
            <a:r>
              <a:rPr lang="en-US" dirty="0"/>
              <a:t>, </a:t>
            </a:r>
            <a:r>
              <a:rPr lang="en-US" dirty="0" err="1"/>
              <a:t>conjunctival</a:t>
            </a:r>
            <a:r>
              <a:rPr lang="en-US" dirty="0"/>
              <a:t> hyperemia , </a:t>
            </a:r>
          </a:p>
          <a:p>
            <a:r>
              <a:rPr lang="en-US" dirty="0"/>
              <a:t> These signs and symptoms vary from mild to severe and may last for 2 weeks. tends to last longer than bacterial conjunctivitis.</a:t>
            </a:r>
            <a:endParaRPr lang="fr-FR" dirty="0"/>
          </a:p>
        </p:txBody>
      </p:sp>
      <p:sp>
        <p:nvSpPr>
          <p:cNvPr id="4" name="Slide Number Placeholder 3"/>
          <p:cNvSpPr>
            <a:spLocks noGrp="1"/>
          </p:cNvSpPr>
          <p:nvPr>
            <p:ph type="sldNum" sz="quarter" idx="12"/>
          </p:nvPr>
        </p:nvSpPr>
        <p:spPr/>
        <p:txBody>
          <a:bodyPr/>
          <a:lstStyle/>
          <a:p>
            <a:fld id="{25734C50-AB8C-4CB3-8176-73C080511BDE}" type="slidenum">
              <a:rPr lang="en-US" smtClean="0"/>
              <a:pPr/>
              <a:t>66</a:t>
            </a:fld>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ALLERGIC CONJUNCTIVITIS</a:t>
            </a:r>
            <a:endParaRPr lang="fr-FR" dirty="0"/>
          </a:p>
        </p:txBody>
      </p:sp>
      <p:sp>
        <p:nvSpPr>
          <p:cNvPr id="3" name="Content Placeholder 2"/>
          <p:cNvSpPr>
            <a:spLocks noGrp="1"/>
          </p:cNvSpPr>
          <p:nvPr>
            <p:ph idx="1"/>
          </p:nvPr>
        </p:nvSpPr>
        <p:spPr/>
        <p:txBody>
          <a:bodyPr>
            <a:normAutofit fontScale="85000" lnSpcReduction="10000"/>
          </a:bodyPr>
          <a:lstStyle/>
          <a:p>
            <a:r>
              <a:rPr lang="en-US" dirty="0"/>
              <a:t>It is inflammation of </a:t>
            </a:r>
            <a:r>
              <a:rPr lang="en-US" dirty="0" err="1"/>
              <a:t>conjuctiva</a:t>
            </a:r>
            <a:r>
              <a:rPr lang="en-US" dirty="0"/>
              <a:t> due to hypersensitivity reaction.</a:t>
            </a:r>
          </a:p>
          <a:p>
            <a:r>
              <a:rPr lang="en-US" dirty="0"/>
              <a:t>The patient usually has a history of an allergy to pollens and other environmental allergens. </a:t>
            </a:r>
          </a:p>
          <a:p>
            <a:r>
              <a:rPr lang="en-US" dirty="0"/>
              <a:t>There is extreme itching, </a:t>
            </a:r>
            <a:r>
              <a:rPr lang="en-US" dirty="0" err="1"/>
              <a:t>epiphora</a:t>
            </a:r>
            <a:r>
              <a:rPr lang="en-US" dirty="0"/>
              <a:t> (</a:t>
            </a:r>
            <a:r>
              <a:rPr lang="en-US" dirty="0" err="1"/>
              <a:t>ie</a:t>
            </a:r>
            <a:r>
              <a:rPr lang="en-US" dirty="0"/>
              <a:t>, excessive secretion of tears), severe </a:t>
            </a:r>
            <a:r>
              <a:rPr lang="en-US" dirty="0" err="1"/>
              <a:t>photophobia,stringlike</a:t>
            </a:r>
            <a:r>
              <a:rPr lang="en-US" dirty="0"/>
              <a:t> </a:t>
            </a:r>
            <a:r>
              <a:rPr lang="en-US" dirty="0" err="1"/>
              <a:t>mucoid</a:t>
            </a:r>
            <a:r>
              <a:rPr lang="en-US" dirty="0"/>
              <a:t> </a:t>
            </a:r>
            <a:r>
              <a:rPr lang="en-US" dirty="0" err="1"/>
              <a:t>discharge,formations</a:t>
            </a:r>
            <a:r>
              <a:rPr lang="en-US" dirty="0"/>
              <a:t> of papillae that have a cobblestone appearance. </a:t>
            </a:r>
          </a:p>
          <a:p>
            <a:r>
              <a:rPr lang="en-US" dirty="0"/>
              <a:t>It is more common in children and young adults. Most affected individuals have a history of asthma or eczema.</a:t>
            </a:r>
            <a:endParaRPr lang="fr-FR" dirty="0"/>
          </a:p>
        </p:txBody>
      </p:sp>
      <p:sp>
        <p:nvSpPr>
          <p:cNvPr id="4" name="Slide Number Placeholder 3"/>
          <p:cNvSpPr>
            <a:spLocks noGrp="1"/>
          </p:cNvSpPr>
          <p:nvPr>
            <p:ph type="sldNum" sz="quarter" idx="12"/>
          </p:nvPr>
        </p:nvSpPr>
        <p:spPr/>
        <p:txBody>
          <a:bodyPr/>
          <a:lstStyle/>
          <a:p>
            <a:fld id="{25734C50-AB8C-4CB3-8176-73C080511BDE}" type="slidenum">
              <a:rPr lang="en-US" smtClean="0"/>
              <a:pPr/>
              <a:t>67</a:t>
            </a:fld>
            <a:endParaRPr 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management</a:t>
            </a:r>
            <a:endParaRPr lang="fr-FR" dirty="0"/>
          </a:p>
        </p:txBody>
      </p:sp>
      <p:sp>
        <p:nvSpPr>
          <p:cNvPr id="3" name="Content Placeholder 2"/>
          <p:cNvSpPr>
            <a:spLocks noGrp="1"/>
          </p:cNvSpPr>
          <p:nvPr>
            <p:ph idx="1"/>
          </p:nvPr>
        </p:nvSpPr>
        <p:spPr/>
        <p:txBody>
          <a:bodyPr/>
          <a:lstStyle/>
          <a:p>
            <a:r>
              <a:rPr lang="en-GB" dirty="0"/>
              <a:t>Steroid eye drops</a:t>
            </a:r>
          </a:p>
          <a:p>
            <a:r>
              <a:rPr lang="en-GB" dirty="0" err="1"/>
              <a:t>Vasonstrictor</a:t>
            </a:r>
            <a:r>
              <a:rPr lang="en-GB" dirty="0"/>
              <a:t> </a:t>
            </a:r>
            <a:r>
              <a:rPr lang="en-GB" dirty="0" err="1"/>
              <a:t>ie</a:t>
            </a:r>
            <a:r>
              <a:rPr lang="en-GB" dirty="0"/>
              <a:t> </a:t>
            </a:r>
            <a:r>
              <a:rPr lang="en-GB" dirty="0" err="1"/>
              <a:t>naphalozine</a:t>
            </a:r>
            <a:endParaRPr lang="en-GB" dirty="0"/>
          </a:p>
          <a:p>
            <a:r>
              <a:rPr lang="en-GB" dirty="0"/>
              <a:t>Sodium </a:t>
            </a:r>
            <a:r>
              <a:rPr lang="en-GB" dirty="0" err="1"/>
              <a:t>chromoglycate</a:t>
            </a:r>
            <a:endParaRPr lang="en-GB" dirty="0"/>
          </a:p>
          <a:p>
            <a:r>
              <a:rPr lang="en-GB" dirty="0"/>
              <a:t>Non steroidal </a:t>
            </a:r>
            <a:r>
              <a:rPr lang="en-GB" dirty="0" err="1"/>
              <a:t>antiallergic</a:t>
            </a:r>
            <a:r>
              <a:rPr lang="en-GB" dirty="0"/>
              <a:t> drugs</a:t>
            </a:r>
            <a:endParaRPr lang="fr-FR" dirty="0"/>
          </a:p>
        </p:txBody>
      </p:sp>
      <p:sp>
        <p:nvSpPr>
          <p:cNvPr id="4" name="Slide Number Placeholder 3"/>
          <p:cNvSpPr>
            <a:spLocks noGrp="1"/>
          </p:cNvSpPr>
          <p:nvPr>
            <p:ph type="sldNum" sz="quarter" idx="12"/>
          </p:nvPr>
        </p:nvSpPr>
        <p:spPr/>
        <p:txBody>
          <a:bodyPr/>
          <a:lstStyle/>
          <a:p>
            <a:fld id="{25734C50-AB8C-4CB3-8176-73C080511BDE}" type="slidenum">
              <a:rPr lang="en-US" smtClean="0"/>
              <a:pPr/>
              <a:t>68</a:t>
            </a:fld>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Inclusion conjunctivitis</a:t>
            </a:r>
            <a:endParaRPr lang="fr-FR" dirty="0"/>
          </a:p>
        </p:txBody>
      </p:sp>
      <p:sp>
        <p:nvSpPr>
          <p:cNvPr id="3" name="Content Placeholder 2"/>
          <p:cNvSpPr>
            <a:spLocks noGrp="1"/>
          </p:cNvSpPr>
          <p:nvPr>
            <p:ph idx="1"/>
          </p:nvPr>
        </p:nvSpPr>
        <p:spPr/>
        <p:txBody>
          <a:bodyPr>
            <a:normAutofit fontScale="92500" lnSpcReduction="10000"/>
          </a:bodyPr>
          <a:lstStyle/>
          <a:p>
            <a:r>
              <a:rPr lang="en-US" dirty="0"/>
              <a:t>affects sexually active young people who have genital </a:t>
            </a:r>
            <a:r>
              <a:rPr lang="en-US" dirty="0" err="1"/>
              <a:t>chlamydial</a:t>
            </a:r>
            <a:r>
              <a:rPr lang="en-US" dirty="0"/>
              <a:t> infection. Transmission is by oral- genital sex or hand-to-eye transmission. </a:t>
            </a:r>
          </a:p>
          <a:p>
            <a:r>
              <a:rPr lang="en-US" dirty="0"/>
              <a:t>indirect transmission has been acquired from inadequately chlorinated swimming pools. The eye lesions usually appear a week after exposure and may be associated with a </a:t>
            </a:r>
            <a:r>
              <a:rPr lang="en-US" dirty="0" err="1"/>
              <a:t>nonspeciﬁc</a:t>
            </a:r>
            <a:r>
              <a:rPr lang="en-US" dirty="0"/>
              <a:t> </a:t>
            </a:r>
            <a:r>
              <a:rPr lang="en-US" dirty="0" err="1"/>
              <a:t>urethritis</a:t>
            </a:r>
            <a:r>
              <a:rPr lang="en-US" dirty="0"/>
              <a:t> or </a:t>
            </a:r>
            <a:r>
              <a:rPr lang="en-US" dirty="0" err="1"/>
              <a:t>cervicitis</a:t>
            </a:r>
            <a:r>
              <a:rPr lang="en-US" dirty="0"/>
              <a:t>. The discharge is </a:t>
            </a:r>
            <a:r>
              <a:rPr lang="en-US" dirty="0" err="1"/>
              <a:t>mucopurulent</a:t>
            </a:r>
            <a:r>
              <a:rPr lang="en-US" dirty="0"/>
              <a:t>, follicles are present, and there is </a:t>
            </a:r>
            <a:r>
              <a:rPr lang="en-US" dirty="0" err="1"/>
              <a:t>lymphadenopathy</a:t>
            </a:r>
            <a:r>
              <a:rPr lang="en-US" dirty="0"/>
              <a:t>.</a:t>
            </a:r>
          </a:p>
          <a:p>
            <a:endParaRPr lang="fr-FR" dirty="0"/>
          </a:p>
        </p:txBody>
      </p:sp>
      <p:sp>
        <p:nvSpPr>
          <p:cNvPr id="4" name="Slide Number Placeholder 3"/>
          <p:cNvSpPr>
            <a:spLocks noGrp="1"/>
          </p:cNvSpPr>
          <p:nvPr>
            <p:ph type="sldNum" sz="quarter" idx="12"/>
          </p:nvPr>
        </p:nvSpPr>
        <p:spPr/>
        <p:txBody>
          <a:bodyPr/>
          <a:lstStyle/>
          <a:p>
            <a:fld id="{25734C50-AB8C-4CB3-8176-73C080511BDE}" type="slidenum">
              <a:rPr lang="en-US" smtClean="0"/>
              <a:pPr/>
              <a:t>69</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458200" cy="6096000"/>
          </a:xfrm>
        </p:spPr>
        <p:txBody>
          <a:bodyPr>
            <a:normAutofit fontScale="85000" lnSpcReduction="10000"/>
          </a:bodyPr>
          <a:lstStyle/>
          <a:p>
            <a:pPr>
              <a:buFont typeface="Wingdings" pitchFamily="2" charset="2"/>
              <a:buChar char="Ø"/>
            </a:pPr>
            <a:r>
              <a:rPr lang="en-US" b="1" dirty="0"/>
              <a:t>Retina:</a:t>
            </a:r>
            <a:r>
              <a:rPr lang="en-US" dirty="0"/>
              <a:t> the nerve layer that lines the back of the eye. The retina senses light and creates impulses that are sent through the optic nerve to the brain. </a:t>
            </a:r>
          </a:p>
          <a:p>
            <a:pPr>
              <a:buFont typeface="Wingdings" pitchFamily="2" charset="2"/>
              <a:buChar char="Ø"/>
            </a:pPr>
            <a:r>
              <a:rPr lang="en-US" b="1" dirty="0"/>
              <a:t>Vitreous humor. :</a:t>
            </a:r>
            <a:r>
              <a:rPr lang="en-US" dirty="0"/>
              <a:t> the clear, jelly-like substance that fills the middle of the eye. helps maintain the shape of the eye</a:t>
            </a:r>
          </a:p>
          <a:p>
            <a:pPr>
              <a:buFont typeface="Wingdings" pitchFamily="2" charset="2"/>
              <a:buChar char="Ø"/>
            </a:pPr>
            <a:r>
              <a:rPr lang="en-US" dirty="0"/>
              <a:t>The </a:t>
            </a:r>
            <a:r>
              <a:rPr lang="en-US" b="1" dirty="0" err="1"/>
              <a:t>uvea</a:t>
            </a:r>
            <a:r>
              <a:rPr lang="en-US" b="1" dirty="0"/>
              <a:t> </a:t>
            </a:r>
            <a:r>
              <a:rPr lang="en-US" dirty="0"/>
              <a:t>consists of the iris, the </a:t>
            </a:r>
            <a:r>
              <a:rPr lang="en-US" dirty="0" err="1"/>
              <a:t>ciliary</a:t>
            </a:r>
            <a:r>
              <a:rPr lang="en-US" dirty="0"/>
              <a:t> body, and the choroid.</a:t>
            </a:r>
          </a:p>
          <a:p>
            <a:pPr>
              <a:buFont typeface="Wingdings" pitchFamily="2" charset="2"/>
              <a:buChar char="Ø"/>
            </a:pPr>
            <a:r>
              <a:rPr lang="en-US" b="1" dirty="0"/>
              <a:t>conjunctiva,</a:t>
            </a:r>
            <a:r>
              <a:rPr lang="en-US" dirty="0"/>
              <a:t> which is a thin, transparent, mucous membrane that contains </a:t>
            </a:r>
            <a:r>
              <a:rPr lang="en-US" dirty="0" err="1"/>
              <a:t>ﬁne</a:t>
            </a:r>
            <a:r>
              <a:rPr lang="en-US" dirty="0"/>
              <a:t> blood vessels</a:t>
            </a:r>
          </a:p>
          <a:p>
            <a:pPr>
              <a:buFont typeface="Wingdings" pitchFamily="2" charset="2"/>
              <a:buChar char="Ø"/>
            </a:pPr>
            <a:r>
              <a:rPr lang="en-US" dirty="0"/>
              <a:t> </a:t>
            </a:r>
            <a:r>
              <a:rPr lang="en-US" b="1" dirty="0"/>
              <a:t>choroid</a:t>
            </a:r>
            <a:r>
              <a:rPr lang="en-US" dirty="0"/>
              <a:t> lies between the retina and the sclera. It is a vascular tissue, supplying blood to the portion of the sensory retina closest to it. </a:t>
            </a:r>
          </a:p>
          <a:p>
            <a:pPr>
              <a:buFont typeface="Wingdings" pitchFamily="2" charset="2"/>
              <a:buChar char="Ø"/>
            </a:pPr>
            <a:r>
              <a:rPr lang="en-US" dirty="0"/>
              <a:t>Good visual acuity depends on a healthy, </a:t>
            </a:r>
            <a:r>
              <a:rPr lang="en-US" b="1" dirty="0"/>
              <a:t>functioning eyeball </a:t>
            </a:r>
            <a:r>
              <a:rPr lang="en-US" dirty="0"/>
              <a:t>and an intact </a:t>
            </a:r>
            <a:r>
              <a:rPr lang="en-US" b="1" dirty="0"/>
              <a:t>visual pathway</a:t>
            </a:r>
          </a:p>
          <a:p>
            <a:pPr>
              <a:buFont typeface="Wingdings" pitchFamily="2" charset="2"/>
              <a:buChar char="Ø"/>
            </a:pPr>
            <a:endParaRPr lang="en-US" dirty="0"/>
          </a:p>
        </p:txBody>
      </p:sp>
      <p:sp>
        <p:nvSpPr>
          <p:cNvPr id="4" name="Slide Number Placeholder 3"/>
          <p:cNvSpPr>
            <a:spLocks noGrp="1"/>
          </p:cNvSpPr>
          <p:nvPr>
            <p:ph type="sldNum" sz="quarter" idx="12"/>
          </p:nvPr>
        </p:nvSpPr>
        <p:spPr/>
        <p:txBody>
          <a:bodyPr/>
          <a:lstStyle/>
          <a:p>
            <a:fld id="{25734C50-AB8C-4CB3-8176-73C080511BDE}" type="slidenum">
              <a:rPr lang="en-US" smtClean="0"/>
              <a:pPr/>
              <a:t>7</a:t>
            </a:fld>
            <a:endParaRPr lang="en-US" dirty="0"/>
          </a:p>
        </p:txBody>
      </p:sp>
    </p:spTree>
    <p:extLst>
      <p:ext uri="{BB962C8B-B14F-4D97-AF65-F5344CB8AC3E}">
        <p14:creationId xmlns:p14="http://schemas.microsoft.com/office/powerpoint/2010/main" val="313867063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457200" y="0"/>
            <a:ext cx="8229600" cy="46038"/>
          </a:xfrm>
        </p:spPr>
        <p:txBody>
          <a:bodyPr rtlCol="0">
            <a:normAutofit fontScale="90000"/>
          </a:bodyPr>
          <a:lstStyle/>
          <a:p>
            <a:pPr eaLnBrk="1" fontAlgn="auto" hangingPunct="1">
              <a:spcAft>
                <a:spcPts val="0"/>
              </a:spcAft>
              <a:defRPr/>
            </a:pPr>
            <a:endParaRPr lang="en-US" dirty="0"/>
          </a:p>
        </p:txBody>
      </p:sp>
      <p:sp>
        <p:nvSpPr>
          <p:cNvPr id="3" name="Content Placeholder 2"/>
          <p:cNvSpPr>
            <a:spLocks noGrp="1"/>
          </p:cNvSpPr>
          <p:nvPr>
            <p:ph idx="1"/>
          </p:nvPr>
        </p:nvSpPr>
        <p:spPr>
          <a:xfrm>
            <a:off x="152400" y="0"/>
            <a:ext cx="8763000" cy="6629400"/>
          </a:xfrm>
        </p:spPr>
        <p:txBody>
          <a:bodyPr rtlCol="0">
            <a:normAutofit lnSpcReduction="10000"/>
          </a:bodyPr>
          <a:lstStyle/>
          <a:p>
            <a:pPr lvl="1" indent="-682625" eaLnBrk="1" fontAlgn="auto" hangingPunct="1">
              <a:spcAft>
                <a:spcPts val="0"/>
              </a:spcAft>
              <a:buFont typeface="Arial" charset="0"/>
              <a:buNone/>
              <a:defRPr/>
            </a:pPr>
            <a:r>
              <a:rPr lang="en-US" b="1" u="sng" dirty="0"/>
              <a:t>TRACHOMA</a:t>
            </a:r>
          </a:p>
          <a:p>
            <a:pPr marL="60325" lvl="1" indent="-60325" eaLnBrk="1" fontAlgn="auto" hangingPunct="1">
              <a:spcAft>
                <a:spcPts val="0"/>
              </a:spcAft>
              <a:buFont typeface="Arial" pitchFamily="34" charset="0"/>
              <a:buChar char="•"/>
              <a:defRPr/>
            </a:pPr>
            <a:r>
              <a:rPr lang="en-US" sz="3200" dirty="0"/>
              <a:t>It is a </a:t>
            </a:r>
            <a:r>
              <a:rPr lang="en-US" sz="3200" dirty="0" err="1"/>
              <a:t>spefic</a:t>
            </a:r>
            <a:r>
              <a:rPr lang="en-US" sz="3200" dirty="0"/>
              <a:t> type of chronic </a:t>
            </a:r>
            <a:r>
              <a:rPr lang="en-US" sz="3200" dirty="0" err="1"/>
              <a:t>conjuctivitis</a:t>
            </a:r>
            <a:r>
              <a:rPr lang="en-US" sz="3200" dirty="0"/>
              <a:t> caused by </a:t>
            </a:r>
            <a:r>
              <a:rPr lang="en-US" sz="3200" dirty="0" err="1"/>
              <a:t>chlamydia</a:t>
            </a:r>
            <a:r>
              <a:rPr lang="en-US" sz="3200" dirty="0"/>
              <a:t> </a:t>
            </a:r>
            <a:r>
              <a:rPr lang="en-US" sz="3200" dirty="0" err="1"/>
              <a:t>trachomatis</a:t>
            </a:r>
            <a:r>
              <a:rPr lang="en-US" sz="3200" dirty="0"/>
              <a:t>. </a:t>
            </a:r>
          </a:p>
          <a:p>
            <a:pPr marL="60325" lvl="1" indent="-60325" eaLnBrk="1" fontAlgn="auto" hangingPunct="1">
              <a:spcAft>
                <a:spcPts val="0"/>
              </a:spcAft>
              <a:buFont typeface="Arial" pitchFamily="34" charset="0"/>
              <a:buChar char="•"/>
              <a:defRPr/>
            </a:pPr>
            <a:r>
              <a:rPr lang="en-US" sz="3200" dirty="0"/>
              <a:t>It is the greatest single cause of serious and progressive loss of sight in the world, often leading to blindness..</a:t>
            </a:r>
          </a:p>
          <a:p>
            <a:pPr marL="60325" lvl="1" indent="-60325" eaLnBrk="1" fontAlgn="auto" hangingPunct="1">
              <a:spcAft>
                <a:spcPts val="0"/>
              </a:spcAft>
              <a:buFont typeface="Arial" pitchFamily="34" charset="0"/>
              <a:buChar char="•"/>
              <a:defRPr/>
            </a:pPr>
            <a:r>
              <a:rPr lang="en-US" sz="3200" dirty="0"/>
              <a:t>It is </a:t>
            </a:r>
            <a:r>
              <a:rPr lang="en-US" sz="3200" dirty="0" err="1"/>
              <a:t>contangious</a:t>
            </a:r>
            <a:r>
              <a:rPr lang="en-US" sz="3200" dirty="0"/>
              <a:t> spreading through contact with </a:t>
            </a:r>
            <a:r>
              <a:rPr lang="en-US" sz="3200" dirty="0" err="1"/>
              <a:t>eyes,eyelids</a:t>
            </a:r>
            <a:r>
              <a:rPr lang="en-US" sz="3200" dirty="0"/>
              <a:t>, nose/throat secretions of infected </a:t>
            </a:r>
            <a:r>
              <a:rPr lang="en-US" sz="3200" dirty="0" err="1"/>
              <a:t>people.it</a:t>
            </a:r>
            <a:r>
              <a:rPr lang="en-US" sz="3200" dirty="0"/>
              <a:t> can be passed on by handling infected items.</a:t>
            </a:r>
          </a:p>
          <a:p>
            <a:pPr>
              <a:defRPr/>
            </a:pPr>
            <a:r>
              <a:rPr lang="en-US" sz="2800" dirty="0"/>
              <a:t>Transmission – </a:t>
            </a:r>
            <a:r>
              <a:rPr lang="en-US" sz="2800" b="1" dirty="0"/>
              <a:t>F</a:t>
            </a:r>
            <a:r>
              <a:rPr lang="en-US" sz="2800" dirty="0"/>
              <a:t>lies, </a:t>
            </a:r>
            <a:r>
              <a:rPr lang="en-US" sz="2800" b="1" dirty="0"/>
              <a:t>F</a:t>
            </a:r>
            <a:r>
              <a:rPr lang="en-US" sz="2800" dirty="0"/>
              <a:t>ingers, </a:t>
            </a:r>
            <a:r>
              <a:rPr lang="en-US" sz="2800" b="1" dirty="0" err="1"/>
              <a:t>F</a:t>
            </a:r>
            <a:r>
              <a:rPr lang="en-US" sz="2800" dirty="0" err="1"/>
              <a:t>ormites</a:t>
            </a:r>
            <a:r>
              <a:rPr lang="en-US" sz="2800" dirty="0"/>
              <a:t> (towels etc)</a:t>
            </a:r>
          </a:p>
          <a:p>
            <a:pPr>
              <a:defRPr/>
            </a:pPr>
            <a:r>
              <a:rPr lang="en-US" sz="2800" dirty="0"/>
              <a:t>Its occurrence is associated with poor socioeconomic </a:t>
            </a:r>
            <a:r>
              <a:rPr lang="en-US" sz="2800" dirty="0" err="1"/>
              <a:t>status,poor</a:t>
            </a:r>
            <a:r>
              <a:rPr lang="en-US" sz="2800" dirty="0"/>
              <a:t> sanitation,&amp; </a:t>
            </a:r>
            <a:r>
              <a:rPr lang="en-US" sz="2800" dirty="0" err="1"/>
              <a:t>hygiene,In</a:t>
            </a:r>
            <a:r>
              <a:rPr lang="en-US" sz="2800" dirty="0"/>
              <a:t> </a:t>
            </a:r>
            <a:r>
              <a:rPr lang="en-US" sz="2800" b="1" dirty="0"/>
              <a:t>D</a:t>
            </a:r>
            <a:r>
              <a:rPr lang="en-US" sz="2800" dirty="0"/>
              <a:t>ry, </a:t>
            </a:r>
            <a:r>
              <a:rPr lang="en-US" sz="2800" b="1" dirty="0"/>
              <a:t>D</a:t>
            </a:r>
            <a:r>
              <a:rPr lang="en-US" sz="2800" dirty="0"/>
              <a:t>usty &amp; </a:t>
            </a:r>
            <a:r>
              <a:rPr lang="en-US" sz="2800" b="1" dirty="0"/>
              <a:t>D</a:t>
            </a:r>
            <a:r>
              <a:rPr lang="en-US" sz="2800" dirty="0"/>
              <a:t>irty areas </a:t>
            </a:r>
          </a:p>
          <a:p>
            <a:pPr marL="60325" lvl="1" indent="-60325" eaLnBrk="1" fontAlgn="auto" hangingPunct="1">
              <a:spcAft>
                <a:spcPts val="0"/>
              </a:spcAft>
              <a:buFont typeface="Arial" pitchFamily="34" charset="0"/>
              <a:buChar char="•"/>
              <a:defRPr/>
            </a:pPr>
            <a:endParaRPr lang="en-US" sz="3200" dirty="0"/>
          </a:p>
          <a:p>
            <a:pPr lvl="1" indent="-682625" eaLnBrk="1" fontAlgn="auto" hangingPunct="1">
              <a:spcAft>
                <a:spcPts val="0"/>
              </a:spcAft>
              <a:buFont typeface="Arial" charset="0"/>
              <a:buNone/>
              <a:defRPr/>
            </a:pPr>
            <a:endParaRPr lang="en-US" dirty="0"/>
          </a:p>
          <a:p>
            <a:pPr lvl="1" eaLnBrk="1" fontAlgn="auto" hangingPunct="1">
              <a:spcAft>
                <a:spcPts val="0"/>
              </a:spcAft>
              <a:buFont typeface="Arial" pitchFamily="34" charset="0"/>
              <a:buChar char="–"/>
              <a:defRPr/>
            </a:pPr>
            <a:endParaRPr lang="en-US" dirty="0"/>
          </a:p>
        </p:txBody>
      </p:sp>
      <p:sp>
        <p:nvSpPr>
          <p:cNvPr id="4" name="Slide Number Placeholder 3"/>
          <p:cNvSpPr>
            <a:spLocks noGrp="1"/>
          </p:cNvSpPr>
          <p:nvPr>
            <p:ph type="sldNum" sz="quarter" idx="12"/>
          </p:nvPr>
        </p:nvSpPr>
        <p:spPr/>
        <p:txBody>
          <a:bodyPr/>
          <a:lstStyle/>
          <a:p>
            <a:fld id="{25734C50-AB8C-4CB3-8176-73C080511BDE}" type="slidenum">
              <a:rPr lang="en-US" smtClean="0"/>
              <a:pPr/>
              <a:t>70</a:t>
            </a:fld>
            <a:endParaRPr 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Risk factors</a:t>
            </a:r>
            <a:endParaRPr lang="fr-FR" dirty="0"/>
          </a:p>
        </p:txBody>
      </p:sp>
      <p:sp>
        <p:nvSpPr>
          <p:cNvPr id="3" name="Content Placeholder 2"/>
          <p:cNvSpPr>
            <a:spLocks noGrp="1"/>
          </p:cNvSpPr>
          <p:nvPr>
            <p:ph idx="1"/>
          </p:nvPr>
        </p:nvSpPr>
        <p:spPr/>
        <p:txBody>
          <a:bodyPr/>
          <a:lstStyle/>
          <a:p>
            <a:r>
              <a:rPr lang="en-GB" dirty="0"/>
              <a:t>Crowded living conditions</a:t>
            </a:r>
          </a:p>
          <a:p>
            <a:r>
              <a:rPr lang="en-GB" dirty="0"/>
              <a:t>Poor sanitation</a:t>
            </a:r>
          </a:p>
          <a:p>
            <a:r>
              <a:rPr lang="en-GB" dirty="0"/>
              <a:t>Age  most common in children</a:t>
            </a:r>
          </a:p>
          <a:p>
            <a:r>
              <a:rPr lang="en-GB" dirty="0"/>
              <a:t>Sex-women more affected</a:t>
            </a:r>
          </a:p>
          <a:p>
            <a:r>
              <a:rPr lang="en-GB" dirty="0"/>
              <a:t>Areas with problems of controlling flies</a:t>
            </a:r>
            <a:endParaRPr lang="fr-FR" dirty="0"/>
          </a:p>
        </p:txBody>
      </p:sp>
      <p:sp>
        <p:nvSpPr>
          <p:cNvPr id="4" name="Slide Number Placeholder 3"/>
          <p:cNvSpPr>
            <a:spLocks noGrp="1"/>
          </p:cNvSpPr>
          <p:nvPr>
            <p:ph type="sldNum" sz="quarter" idx="12"/>
          </p:nvPr>
        </p:nvSpPr>
        <p:spPr/>
        <p:txBody>
          <a:bodyPr/>
          <a:lstStyle/>
          <a:p>
            <a:fld id="{25734C50-AB8C-4CB3-8176-73C080511BDE}" type="slidenum">
              <a:rPr lang="en-US" smtClean="0"/>
              <a:pPr/>
              <a:t>71</a:t>
            </a:fld>
            <a:endParaRPr 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Trachoma </a:t>
            </a:r>
          </a:p>
        </p:txBody>
      </p:sp>
      <p:sp>
        <p:nvSpPr>
          <p:cNvPr id="3" name="Content Placeholder 2"/>
          <p:cNvSpPr>
            <a:spLocks noGrp="1"/>
          </p:cNvSpPr>
          <p:nvPr>
            <p:ph idx="1"/>
          </p:nvPr>
        </p:nvSpPr>
        <p:spPr>
          <a:xfrm>
            <a:off x="0" y="1076255"/>
            <a:ext cx="9144000" cy="5781745"/>
          </a:xfrm>
        </p:spPr>
        <p:txBody>
          <a:bodyPr>
            <a:normAutofit/>
          </a:bodyPr>
          <a:lstStyle/>
          <a:p>
            <a:pPr>
              <a:buNone/>
            </a:pPr>
            <a:r>
              <a:rPr lang="en-US" dirty="0"/>
              <a:t>WHO Five stages of development of trachoma</a:t>
            </a:r>
          </a:p>
          <a:p>
            <a:pPr marL="653796" indent="-571500">
              <a:buFont typeface="+mj-lt"/>
              <a:buAutoNum type="romanUcPeriod"/>
            </a:pPr>
            <a:r>
              <a:rPr lang="en-US" dirty="0"/>
              <a:t>Inflammation-follicular- beginning of infection .five of more follicles appear on inner surface(tarsal)of upper eye lid.</a:t>
            </a:r>
          </a:p>
          <a:p>
            <a:pPr marL="653796" indent="-571500">
              <a:buFont typeface="+mj-lt"/>
              <a:buAutoNum type="romanUcPeriod"/>
            </a:pPr>
            <a:r>
              <a:rPr lang="en-US" dirty="0" err="1"/>
              <a:t>Trachomotous</a:t>
            </a:r>
            <a:r>
              <a:rPr lang="en-US" dirty="0"/>
              <a:t> inflammation intense- eye highly </a:t>
            </a:r>
            <a:r>
              <a:rPr lang="en-US" dirty="0" err="1"/>
              <a:t>Infectious.there</a:t>
            </a:r>
            <a:r>
              <a:rPr lang="en-US" dirty="0"/>
              <a:t> is pronounced thickening or swelling of upper tarsal(eyelid)</a:t>
            </a:r>
          </a:p>
          <a:p>
            <a:pPr marL="653796" indent="-571500">
              <a:buFont typeface="+mj-lt"/>
              <a:buAutoNum type="romanUcPeriod"/>
            </a:pPr>
            <a:r>
              <a:rPr lang="en-US" dirty="0"/>
              <a:t>Eye lid scarring- repeated infections leads to scarring of the upper inner eyelid(tarsal).eyelid become distorted and may turn inward(</a:t>
            </a:r>
            <a:r>
              <a:rPr lang="en-US" dirty="0" err="1"/>
              <a:t>entropion</a:t>
            </a:r>
            <a:r>
              <a:rPr lang="en-US" dirty="0"/>
              <a:t>)</a:t>
            </a:r>
          </a:p>
        </p:txBody>
      </p:sp>
      <p:sp>
        <p:nvSpPr>
          <p:cNvPr id="4" name="Slide Number Placeholder 3"/>
          <p:cNvSpPr>
            <a:spLocks noGrp="1"/>
          </p:cNvSpPr>
          <p:nvPr>
            <p:ph type="sldNum" sz="quarter" idx="12"/>
          </p:nvPr>
        </p:nvSpPr>
        <p:spPr/>
        <p:txBody>
          <a:bodyPr/>
          <a:lstStyle/>
          <a:p>
            <a:fld id="{25734C50-AB8C-4CB3-8176-73C080511BDE}" type="slidenum">
              <a:rPr lang="en-US" smtClean="0"/>
              <a:pPr/>
              <a:t>72</a:t>
            </a:fld>
            <a:endParaRPr 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41410"/>
            <a:ext cx="9144000" cy="6616590"/>
          </a:xfrm>
        </p:spPr>
        <p:txBody>
          <a:bodyPr/>
          <a:lstStyle/>
          <a:p>
            <a:pPr>
              <a:buNone/>
            </a:pPr>
            <a:r>
              <a:rPr lang="en-US" dirty="0"/>
              <a:t>iv. </a:t>
            </a:r>
            <a:r>
              <a:rPr lang="en-US" dirty="0" err="1"/>
              <a:t>Trachomatous</a:t>
            </a:r>
            <a:r>
              <a:rPr lang="en-US" dirty="0"/>
              <a:t> </a:t>
            </a:r>
            <a:r>
              <a:rPr lang="en-US" dirty="0" err="1"/>
              <a:t>trichiasis</a:t>
            </a:r>
            <a:r>
              <a:rPr lang="en-US" dirty="0"/>
              <a:t>(ingrown eyelashes)- the scarred </a:t>
            </a:r>
            <a:r>
              <a:rPr lang="en-US" dirty="0" err="1"/>
              <a:t>innerlining</a:t>
            </a:r>
            <a:r>
              <a:rPr lang="en-US" dirty="0"/>
              <a:t> of eyelid continue to deform causing eye lashes to turn in and rub with the cornea</a:t>
            </a:r>
          </a:p>
          <a:p>
            <a:pPr>
              <a:buNone/>
            </a:pPr>
            <a:r>
              <a:rPr lang="en-US" dirty="0"/>
              <a:t>V. Corneal clouding(opacity)- cornea is affected by inflammation and it is seen under the eye lid. in turned eyelashes leads to clouding of cornea</a:t>
            </a:r>
          </a:p>
        </p:txBody>
      </p:sp>
      <p:sp>
        <p:nvSpPr>
          <p:cNvPr id="4" name="Slide Number Placeholder 3"/>
          <p:cNvSpPr>
            <a:spLocks noGrp="1"/>
          </p:cNvSpPr>
          <p:nvPr>
            <p:ph type="sldNum" sz="quarter" idx="12"/>
          </p:nvPr>
        </p:nvSpPr>
        <p:spPr/>
        <p:txBody>
          <a:bodyPr/>
          <a:lstStyle/>
          <a:p>
            <a:fld id="{25734C50-AB8C-4CB3-8176-73C080511BDE}" type="slidenum">
              <a:rPr lang="en-US" smtClean="0"/>
              <a:pPr/>
              <a:t>73</a:t>
            </a:fld>
            <a:endParaRPr 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33688" cy="772675"/>
          </a:xfrm>
        </p:spPr>
        <p:txBody>
          <a:bodyPr/>
          <a:lstStyle/>
          <a:p>
            <a:r>
              <a:rPr lang="en-US" dirty="0"/>
              <a:t>Signs and symptoms</a:t>
            </a:r>
          </a:p>
        </p:txBody>
      </p:sp>
      <p:sp>
        <p:nvSpPr>
          <p:cNvPr id="3" name="Content Placeholder 2"/>
          <p:cNvSpPr>
            <a:spLocks noGrp="1"/>
          </p:cNvSpPr>
          <p:nvPr>
            <p:ph idx="1"/>
          </p:nvPr>
        </p:nvSpPr>
        <p:spPr>
          <a:xfrm>
            <a:off x="0" y="696780"/>
            <a:ext cx="9144000" cy="6161220"/>
          </a:xfrm>
        </p:spPr>
        <p:txBody>
          <a:bodyPr>
            <a:normAutofit/>
          </a:bodyPr>
          <a:lstStyle/>
          <a:p>
            <a:pPr>
              <a:buNone/>
              <a:defRPr/>
            </a:pPr>
            <a:endParaRPr lang="en-US" b="1" dirty="0"/>
          </a:p>
          <a:p>
            <a:pPr lvl="1">
              <a:defRPr/>
            </a:pPr>
            <a:r>
              <a:rPr lang="en-US" dirty="0"/>
              <a:t>Irritation of the eye lids and itching,</a:t>
            </a:r>
          </a:p>
          <a:p>
            <a:pPr lvl="1">
              <a:defRPr/>
            </a:pPr>
            <a:r>
              <a:rPr lang="en-US" dirty="0"/>
              <a:t>swollen eye lids</a:t>
            </a:r>
          </a:p>
          <a:p>
            <a:pPr lvl="1">
              <a:defRPr/>
            </a:pPr>
            <a:r>
              <a:rPr lang="en-US" dirty="0"/>
              <a:t>Very red eye </a:t>
            </a:r>
          </a:p>
          <a:p>
            <a:pPr lvl="1">
              <a:defRPr/>
            </a:pPr>
            <a:r>
              <a:rPr lang="en-US" dirty="0"/>
              <a:t>Eye </a:t>
            </a:r>
            <a:r>
              <a:rPr lang="en-US" dirty="0" err="1"/>
              <a:t>disharge</a:t>
            </a:r>
            <a:r>
              <a:rPr lang="en-US" dirty="0"/>
              <a:t> </a:t>
            </a:r>
            <a:r>
              <a:rPr lang="en-US" dirty="0" err="1"/>
              <a:t>containingpus</a:t>
            </a:r>
            <a:r>
              <a:rPr lang="en-US" dirty="0"/>
              <a:t> or  mucus</a:t>
            </a:r>
          </a:p>
          <a:p>
            <a:pPr lvl="1">
              <a:defRPr/>
            </a:pPr>
            <a:r>
              <a:rPr lang="en-US" dirty="0"/>
              <a:t>Photophobia and eye pain</a:t>
            </a:r>
          </a:p>
          <a:p>
            <a:pPr lvl="1">
              <a:defRPr/>
            </a:pPr>
            <a:r>
              <a:rPr lang="en-US" dirty="0"/>
              <a:t>Large follicles form in the conjunctiva, cornea and eyelids giving a granular appearance, causing thickening and congestion</a:t>
            </a:r>
          </a:p>
          <a:p>
            <a:pPr marL="684213" lvl="2" indent="-284163">
              <a:defRPr/>
            </a:pPr>
            <a:r>
              <a:rPr lang="en-US" sz="2800" dirty="0"/>
              <a:t>The lining of the eyelids and cornea becomes scarred(</a:t>
            </a:r>
            <a:r>
              <a:rPr lang="en-US" sz="2800" dirty="0" err="1"/>
              <a:t>herbets</a:t>
            </a:r>
            <a:r>
              <a:rPr lang="en-US" sz="2800" dirty="0"/>
              <a:t> pits) </a:t>
            </a:r>
          </a:p>
          <a:p>
            <a:pPr marL="684213" lvl="2" indent="-284163">
              <a:defRPr/>
            </a:pPr>
            <a:r>
              <a:rPr lang="en-US" sz="2800" dirty="0"/>
              <a:t>There is corneal ulceration and opacity</a:t>
            </a:r>
          </a:p>
          <a:p>
            <a:pPr lvl="1">
              <a:defRPr/>
            </a:pPr>
            <a:endParaRPr lang="en-US" dirty="0"/>
          </a:p>
          <a:p>
            <a:pPr lvl="1">
              <a:defRPr/>
            </a:pPr>
            <a:endParaRPr lang="en-US" dirty="0"/>
          </a:p>
          <a:p>
            <a:endParaRPr lang="en-US" dirty="0"/>
          </a:p>
        </p:txBody>
      </p:sp>
      <p:sp>
        <p:nvSpPr>
          <p:cNvPr id="4" name="Slide Number Placeholder 3"/>
          <p:cNvSpPr>
            <a:spLocks noGrp="1"/>
          </p:cNvSpPr>
          <p:nvPr>
            <p:ph type="sldNum" sz="quarter" idx="12"/>
          </p:nvPr>
        </p:nvSpPr>
        <p:spPr/>
        <p:txBody>
          <a:bodyPr/>
          <a:lstStyle/>
          <a:p>
            <a:fld id="{25734C50-AB8C-4CB3-8176-73C080511BDE}" type="slidenum">
              <a:rPr lang="en-US" smtClean="0"/>
              <a:pPr/>
              <a:t>74</a:t>
            </a:fld>
            <a:endParaRPr 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Grp="1" noChangeAspect="1" noChangeArrowheads="1"/>
          </p:cNvPicPr>
          <p:nvPr>
            <p:ph idx="1"/>
          </p:nvPr>
        </p:nvPicPr>
        <p:blipFill>
          <a:blip r:embed="rId2" cstate="print"/>
          <a:srcRect/>
          <a:stretch>
            <a:fillRect/>
          </a:stretch>
        </p:blipFill>
        <p:spPr bwMode="auto">
          <a:xfrm>
            <a:off x="0" y="0"/>
            <a:ext cx="9144000" cy="6996065"/>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25734C50-AB8C-4CB3-8176-73C080511BDE}" type="slidenum">
              <a:rPr lang="en-US" smtClean="0"/>
              <a:pPr/>
              <a:t>75</a:t>
            </a:fld>
            <a:endParaRPr 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preventition</a:t>
            </a:r>
            <a:endParaRPr lang="fr-FR" dirty="0"/>
          </a:p>
        </p:txBody>
      </p:sp>
      <p:sp>
        <p:nvSpPr>
          <p:cNvPr id="3" name="Content Placeholder 2"/>
          <p:cNvSpPr>
            <a:spLocks noGrp="1"/>
          </p:cNvSpPr>
          <p:nvPr>
            <p:ph idx="1"/>
          </p:nvPr>
        </p:nvSpPr>
        <p:spPr/>
        <p:txBody>
          <a:bodyPr/>
          <a:lstStyle/>
          <a:p>
            <a:r>
              <a:rPr lang="en-GB" dirty="0"/>
              <a:t>Face washing</a:t>
            </a:r>
          </a:p>
          <a:p>
            <a:r>
              <a:rPr lang="en-GB" dirty="0" err="1"/>
              <a:t>Handwashing</a:t>
            </a:r>
            <a:endParaRPr lang="en-GB" dirty="0"/>
          </a:p>
          <a:p>
            <a:r>
              <a:rPr lang="en-GB" dirty="0"/>
              <a:t>Fly control</a:t>
            </a:r>
          </a:p>
          <a:p>
            <a:r>
              <a:rPr lang="en-GB" dirty="0"/>
              <a:t>Poor waste management</a:t>
            </a:r>
          </a:p>
          <a:p>
            <a:r>
              <a:rPr lang="en-GB" dirty="0"/>
              <a:t>Improved access to water</a:t>
            </a:r>
            <a:endParaRPr lang="fr-FR" dirty="0"/>
          </a:p>
        </p:txBody>
      </p:sp>
      <p:sp>
        <p:nvSpPr>
          <p:cNvPr id="4" name="Slide Number Placeholder 3"/>
          <p:cNvSpPr>
            <a:spLocks noGrp="1"/>
          </p:cNvSpPr>
          <p:nvPr>
            <p:ph type="sldNum" sz="quarter" idx="12"/>
          </p:nvPr>
        </p:nvSpPr>
        <p:spPr/>
        <p:txBody>
          <a:bodyPr/>
          <a:lstStyle/>
          <a:p>
            <a:fld id="{25734C50-AB8C-4CB3-8176-73C080511BDE}" type="slidenum">
              <a:rPr lang="en-US" smtClean="0"/>
              <a:pPr/>
              <a:t>76</a:t>
            </a:fld>
            <a:endParaRPr lang="en-U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33688" cy="772675"/>
          </a:xfrm>
        </p:spPr>
        <p:txBody>
          <a:bodyPr/>
          <a:lstStyle/>
          <a:p>
            <a:r>
              <a:rPr lang="en-US" dirty="0"/>
              <a:t>Management </a:t>
            </a:r>
          </a:p>
        </p:txBody>
      </p:sp>
      <p:sp>
        <p:nvSpPr>
          <p:cNvPr id="3" name="Content Placeholder 2"/>
          <p:cNvSpPr>
            <a:spLocks noGrp="1"/>
          </p:cNvSpPr>
          <p:nvPr>
            <p:ph idx="1"/>
          </p:nvPr>
        </p:nvSpPr>
        <p:spPr>
          <a:xfrm>
            <a:off x="0" y="696781"/>
            <a:ext cx="9144000" cy="6161220"/>
          </a:xfrm>
        </p:spPr>
        <p:txBody>
          <a:bodyPr>
            <a:normAutofit lnSpcReduction="10000"/>
          </a:bodyPr>
          <a:lstStyle/>
          <a:p>
            <a:pPr lvl="1">
              <a:buFont typeface="Wingdings" pitchFamily="2" charset="2"/>
              <a:buChar char="v"/>
              <a:defRPr/>
            </a:pPr>
            <a:r>
              <a:rPr lang="en-US" dirty="0"/>
              <a:t>Isolation of known cases</a:t>
            </a:r>
          </a:p>
          <a:p>
            <a:pPr lvl="1">
              <a:buFont typeface="Wingdings" pitchFamily="2" charset="2"/>
              <a:buChar char="v"/>
              <a:defRPr/>
            </a:pPr>
            <a:r>
              <a:rPr lang="en-US" dirty="0"/>
              <a:t>Antibiotic therapy to control the disease. 10 day antibiotics to make individual Chlamydia free. </a:t>
            </a:r>
          </a:p>
          <a:p>
            <a:pPr lvl="1">
              <a:buFont typeface="Wingdings" pitchFamily="2" charset="2"/>
              <a:buChar char="v"/>
              <a:defRPr/>
            </a:pPr>
            <a:r>
              <a:rPr lang="en-US" dirty="0"/>
              <a:t>Topical therapy- Local 1% tetracucline,1%erythromycin/ eye ointment for 6weeks</a:t>
            </a:r>
          </a:p>
          <a:p>
            <a:pPr lvl="1">
              <a:buFont typeface="Wingdings" pitchFamily="2" charset="2"/>
              <a:buChar char="v"/>
              <a:defRPr/>
            </a:pPr>
            <a:r>
              <a:rPr lang="en-US" dirty="0"/>
              <a:t>Systemic therapy- tetracycline or </a:t>
            </a:r>
            <a:r>
              <a:rPr lang="en-US" dirty="0" err="1"/>
              <a:t>erythromycin,doxycycline</a:t>
            </a:r>
            <a:r>
              <a:rPr lang="en-US" dirty="0"/>
              <a:t> per </a:t>
            </a:r>
            <a:r>
              <a:rPr lang="en-US" dirty="0" err="1"/>
              <a:t>oral,azithromycin</a:t>
            </a:r>
            <a:endParaRPr lang="en-US" dirty="0"/>
          </a:p>
          <a:p>
            <a:pPr lvl="1">
              <a:buFont typeface="Wingdings" pitchFamily="2" charset="2"/>
              <a:buChar char="v"/>
              <a:defRPr/>
            </a:pPr>
            <a:r>
              <a:rPr lang="en-US" dirty="0"/>
              <a:t>Combined topical and systemic therapy in very severe cases</a:t>
            </a:r>
          </a:p>
          <a:p>
            <a:pPr lvl="1">
              <a:buFont typeface="Wingdings" pitchFamily="2" charset="2"/>
              <a:buChar char="v"/>
              <a:defRPr/>
            </a:pPr>
            <a:r>
              <a:rPr lang="en-US" dirty="0"/>
              <a:t>Expressing the contents of follicles</a:t>
            </a:r>
          </a:p>
          <a:p>
            <a:pPr lvl="1">
              <a:buFont typeface="Wingdings" pitchFamily="2" charset="2"/>
              <a:buChar char="v"/>
              <a:defRPr/>
            </a:pPr>
            <a:r>
              <a:rPr lang="en-US" dirty="0" err="1"/>
              <a:t>Surgeryin</a:t>
            </a:r>
            <a:r>
              <a:rPr lang="en-US" dirty="0"/>
              <a:t> advanced stages </a:t>
            </a:r>
            <a:r>
              <a:rPr lang="en-US" dirty="0" err="1"/>
              <a:t>i.e</a:t>
            </a:r>
            <a:r>
              <a:rPr lang="en-US" dirty="0"/>
              <a:t> </a:t>
            </a:r>
            <a:r>
              <a:rPr lang="en-US" dirty="0" err="1"/>
              <a:t>entropion</a:t>
            </a:r>
            <a:r>
              <a:rPr lang="en-US" dirty="0"/>
              <a:t> caused by chronic disease where lid surgery is effective in </a:t>
            </a:r>
            <a:r>
              <a:rPr lang="en-US" dirty="0" err="1"/>
              <a:t>everting</a:t>
            </a:r>
            <a:r>
              <a:rPr lang="en-US" dirty="0"/>
              <a:t> the eye lid, correction of </a:t>
            </a:r>
            <a:r>
              <a:rPr lang="en-US" dirty="0" err="1"/>
              <a:t>trichiasis</a:t>
            </a:r>
            <a:r>
              <a:rPr lang="en-US" dirty="0"/>
              <a:t> to prevent </a:t>
            </a:r>
            <a:r>
              <a:rPr lang="en-US" dirty="0" err="1"/>
              <a:t>conjunctival</a:t>
            </a:r>
            <a:r>
              <a:rPr lang="en-US" dirty="0"/>
              <a:t> scarring</a:t>
            </a:r>
          </a:p>
        </p:txBody>
      </p:sp>
      <p:sp>
        <p:nvSpPr>
          <p:cNvPr id="4" name="Slide Number Placeholder 3"/>
          <p:cNvSpPr>
            <a:spLocks noGrp="1"/>
          </p:cNvSpPr>
          <p:nvPr>
            <p:ph type="sldNum" sz="quarter" idx="12"/>
          </p:nvPr>
        </p:nvSpPr>
        <p:spPr/>
        <p:txBody>
          <a:bodyPr/>
          <a:lstStyle/>
          <a:p>
            <a:fld id="{25734C50-AB8C-4CB3-8176-73C080511BDE}" type="slidenum">
              <a:rPr lang="en-US" smtClean="0"/>
              <a:pPr/>
              <a:t>77</a:t>
            </a:fld>
            <a:endParaRPr lang="en-US"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76255"/>
            <a:ext cx="8933688" cy="5781745"/>
          </a:xfrm>
        </p:spPr>
        <p:txBody>
          <a:bodyPr>
            <a:normAutofit/>
          </a:bodyPr>
          <a:lstStyle/>
          <a:p>
            <a:pPr>
              <a:buNone/>
            </a:pPr>
            <a:r>
              <a:rPr lang="en-US" dirty="0"/>
              <a:t>Hygienic measures-</a:t>
            </a:r>
          </a:p>
          <a:p>
            <a:pPr>
              <a:buFont typeface="Wingdings" pitchFamily="2" charset="2"/>
              <a:buChar char="v"/>
            </a:pPr>
            <a:r>
              <a:rPr lang="en-US" dirty="0"/>
              <a:t> health education on ocular </a:t>
            </a:r>
            <a:r>
              <a:rPr lang="en-US" dirty="0" err="1"/>
              <a:t>hygiene.the</a:t>
            </a:r>
            <a:r>
              <a:rPr lang="en-US" dirty="0"/>
              <a:t> use of common towel should be discouraged </a:t>
            </a:r>
          </a:p>
          <a:p>
            <a:pPr>
              <a:buFont typeface="Wingdings" pitchFamily="2" charset="2"/>
              <a:buChar char="v"/>
            </a:pPr>
            <a:r>
              <a:rPr lang="en-US" dirty="0"/>
              <a:t>Clean environment to reduce the fly population</a:t>
            </a:r>
          </a:p>
          <a:p>
            <a:pPr>
              <a:buFont typeface="Wingdings" pitchFamily="2" charset="2"/>
              <a:buChar char="v"/>
            </a:pPr>
            <a:r>
              <a:rPr lang="en-US" dirty="0"/>
              <a:t>Frequent face washing: the flies are less likely to be attracted to the child and the infected person is less likely to spread </a:t>
            </a:r>
            <a:r>
              <a:rPr lang="en-US" i="1" dirty="0" err="1"/>
              <a:t>chlamydia</a:t>
            </a:r>
            <a:r>
              <a:rPr lang="en-US" dirty="0"/>
              <a:t> by direct contact </a:t>
            </a:r>
          </a:p>
          <a:p>
            <a:pPr>
              <a:buFont typeface="Wingdings" pitchFamily="2" charset="2"/>
              <a:buChar char="v"/>
            </a:pPr>
            <a:r>
              <a:rPr lang="en-US" dirty="0"/>
              <a:t>Good water supply will reduce the symptoms</a:t>
            </a:r>
          </a:p>
        </p:txBody>
      </p:sp>
      <p:sp>
        <p:nvSpPr>
          <p:cNvPr id="4" name="Slide Number Placeholder 3"/>
          <p:cNvSpPr>
            <a:spLocks noGrp="1"/>
          </p:cNvSpPr>
          <p:nvPr>
            <p:ph type="sldNum" sz="quarter" idx="12"/>
          </p:nvPr>
        </p:nvSpPr>
        <p:spPr/>
        <p:txBody>
          <a:bodyPr/>
          <a:lstStyle/>
          <a:p>
            <a:fld id="{25734C50-AB8C-4CB3-8176-73C080511BDE}" type="slidenum">
              <a:rPr lang="en-US" smtClean="0"/>
              <a:pPr/>
              <a:t>78</a:t>
            </a:fld>
            <a:endParaRPr lang="en-US"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a:t>
            </a:r>
          </a:p>
        </p:txBody>
      </p:sp>
      <p:sp>
        <p:nvSpPr>
          <p:cNvPr id="3" name="Content Placeholder 2"/>
          <p:cNvSpPr>
            <a:spLocks noGrp="1"/>
          </p:cNvSpPr>
          <p:nvPr>
            <p:ph idx="1"/>
          </p:nvPr>
        </p:nvSpPr>
        <p:spPr>
          <a:xfrm>
            <a:off x="0" y="1076255"/>
            <a:ext cx="8933688" cy="5172145"/>
          </a:xfrm>
        </p:spPr>
        <p:txBody>
          <a:bodyPr/>
          <a:lstStyle/>
          <a:p>
            <a:pPr marL="0" lvl="1" indent="0">
              <a:buFont typeface="Wingdings" pitchFamily="2" charset="2"/>
              <a:buChar char="Ø"/>
              <a:defRPr/>
            </a:pPr>
            <a:r>
              <a:rPr lang="en-US" sz="3200" dirty="0"/>
              <a:t>Saline irrigations to remove discharge</a:t>
            </a:r>
          </a:p>
          <a:p>
            <a:pPr marL="0" lvl="1" indent="0">
              <a:buFont typeface="Wingdings" pitchFamily="2" charset="2"/>
              <a:buChar char="Ø"/>
              <a:defRPr/>
            </a:pPr>
            <a:r>
              <a:rPr lang="en-US" sz="3200" dirty="0"/>
              <a:t>Warm compresses for 15 minutes 4 times a day</a:t>
            </a:r>
          </a:p>
          <a:p>
            <a:pPr marL="0" lvl="1" indent="0">
              <a:buFont typeface="Wingdings" pitchFamily="2" charset="2"/>
              <a:buChar char="Ø"/>
              <a:defRPr/>
            </a:pPr>
            <a:r>
              <a:rPr lang="en-US" sz="3200" dirty="0"/>
              <a:t>Care must be taken to prevent spread of the infection to the other eye or other people by using clean hands and individualized items.</a:t>
            </a:r>
          </a:p>
          <a:p>
            <a:r>
              <a:rPr lang="en-US" dirty="0"/>
              <a:t>S-surgery</a:t>
            </a:r>
          </a:p>
          <a:p>
            <a:r>
              <a:rPr lang="en-US" dirty="0"/>
              <a:t>A-antibiotic</a:t>
            </a:r>
          </a:p>
          <a:p>
            <a:r>
              <a:rPr lang="en-US" dirty="0"/>
              <a:t>F-facial cleanliness</a:t>
            </a:r>
          </a:p>
          <a:p>
            <a:r>
              <a:rPr lang="en-US" dirty="0"/>
              <a:t>E-environmental </a:t>
            </a:r>
            <a:r>
              <a:rPr lang="en-US" dirty="0" err="1"/>
              <a:t>cleaniliness</a:t>
            </a:r>
            <a:endParaRPr lang="en-US" dirty="0"/>
          </a:p>
        </p:txBody>
      </p:sp>
      <p:sp>
        <p:nvSpPr>
          <p:cNvPr id="4" name="Slide Number Placeholder 3"/>
          <p:cNvSpPr>
            <a:spLocks noGrp="1"/>
          </p:cNvSpPr>
          <p:nvPr>
            <p:ph type="sldNum" sz="quarter" idx="12"/>
          </p:nvPr>
        </p:nvSpPr>
        <p:spPr/>
        <p:txBody>
          <a:bodyPr/>
          <a:lstStyle/>
          <a:p>
            <a:fld id="{25734C50-AB8C-4CB3-8176-73C080511BDE}" type="slidenum">
              <a:rPr lang="en-US" smtClean="0"/>
              <a:pPr/>
              <a:t>79</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75895"/>
            <a:ext cx="9144000" cy="1000360"/>
          </a:xfrm>
        </p:spPr>
        <p:txBody>
          <a:bodyPr/>
          <a:lstStyle/>
          <a:p>
            <a:r>
              <a:rPr lang="en-US" b="1" i="1" dirty="0">
                <a:solidFill>
                  <a:schemeClr val="accent6">
                    <a:lumMod val="75000"/>
                  </a:schemeClr>
                </a:solidFill>
              </a:rPr>
              <a:t>VISION </a:t>
            </a:r>
          </a:p>
        </p:txBody>
      </p:sp>
      <p:sp>
        <p:nvSpPr>
          <p:cNvPr id="3" name="Content Placeholder 2"/>
          <p:cNvSpPr>
            <a:spLocks noGrp="1"/>
          </p:cNvSpPr>
          <p:nvPr>
            <p:ph idx="1"/>
          </p:nvPr>
        </p:nvSpPr>
        <p:spPr>
          <a:xfrm>
            <a:off x="0" y="848571"/>
            <a:ext cx="9144000" cy="6009430"/>
          </a:xfrm>
        </p:spPr>
        <p:txBody>
          <a:bodyPr/>
          <a:lstStyle/>
          <a:p>
            <a:pPr>
              <a:buNone/>
            </a:pPr>
            <a:r>
              <a:rPr lang="en-US" dirty="0"/>
              <a:t>	Vision begins when light rays are reflected off an object and enter the eyes through the cornea, the transparent outer covering of the eye. The cornea bends or refracts the rays that pass through a round hole called the pupil. The iris, or colored portion of the eye that surrounds the pupil, opens and closes (making the pupil bigger or smaller) to regulate the amount of light passing through.</a:t>
            </a:r>
          </a:p>
        </p:txBody>
      </p:sp>
      <p:sp>
        <p:nvSpPr>
          <p:cNvPr id="4" name="Slide Number Placeholder 3"/>
          <p:cNvSpPr>
            <a:spLocks noGrp="1"/>
          </p:cNvSpPr>
          <p:nvPr>
            <p:ph type="sldNum" sz="quarter" idx="12"/>
          </p:nvPr>
        </p:nvSpPr>
        <p:spPr/>
        <p:txBody>
          <a:bodyPr/>
          <a:lstStyle/>
          <a:p>
            <a:fld id="{25734C50-AB8C-4CB3-8176-73C080511BDE}" type="slidenum">
              <a:rPr lang="en-US" smtClean="0"/>
              <a:pPr/>
              <a:t>8</a:t>
            </a:fld>
            <a:endParaRPr lang="en-US"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Title 1"/>
          <p:cNvSpPr>
            <a:spLocks noGrp="1"/>
          </p:cNvSpPr>
          <p:nvPr>
            <p:ph type="title"/>
          </p:nvPr>
        </p:nvSpPr>
        <p:spPr>
          <a:xfrm>
            <a:off x="0" y="0"/>
            <a:ext cx="9144000" cy="685800"/>
          </a:xfrm>
          <a:solidFill>
            <a:srgbClr val="2406A2"/>
          </a:solidFill>
        </p:spPr>
        <p:txBody>
          <a:bodyPr rtlCol="0">
            <a:normAutofit fontScale="90000"/>
          </a:bodyPr>
          <a:lstStyle/>
          <a:p>
            <a:pPr eaLnBrk="1" fontAlgn="auto" hangingPunct="1">
              <a:spcAft>
                <a:spcPts val="0"/>
              </a:spcAft>
              <a:defRPr/>
            </a:pPr>
            <a:r>
              <a:rPr lang="en-US" b="1" dirty="0">
                <a:solidFill>
                  <a:srgbClr val="FFFF00"/>
                </a:solidFill>
              </a:rPr>
              <a:t>UVEITIS</a:t>
            </a:r>
          </a:p>
        </p:txBody>
      </p:sp>
      <p:sp>
        <p:nvSpPr>
          <p:cNvPr id="45059" name="Content Placeholder 2"/>
          <p:cNvSpPr>
            <a:spLocks noGrp="1"/>
          </p:cNvSpPr>
          <p:nvPr>
            <p:ph idx="1"/>
          </p:nvPr>
        </p:nvSpPr>
        <p:spPr>
          <a:xfrm>
            <a:off x="228600" y="762000"/>
            <a:ext cx="8686800" cy="6096000"/>
          </a:xfrm>
        </p:spPr>
        <p:txBody>
          <a:bodyPr rtlCol="0">
            <a:normAutofit/>
          </a:bodyPr>
          <a:lstStyle/>
          <a:p>
            <a:pPr eaLnBrk="1" fontAlgn="auto" hangingPunct="1">
              <a:spcAft>
                <a:spcPts val="0"/>
              </a:spcAft>
              <a:buFont typeface="Arial" pitchFamily="34" charset="0"/>
              <a:buChar char="•"/>
              <a:defRPr/>
            </a:pPr>
            <a:r>
              <a:rPr lang="en-US" sz="2400" dirty="0"/>
              <a:t>The uveal tract comprises of , the iris, the cilliary body, the choroid. Inflammation of the various parts is called</a:t>
            </a:r>
          </a:p>
          <a:p>
            <a:pPr lvl="1" eaLnBrk="1" fontAlgn="auto" hangingPunct="1">
              <a:spcAft>
                <a:spcPts val="0"/>
              </a:spcAft>
              <a:buFont typeface="Arial" pitchFamily="34" charset="0"/>
              <a:buChar char="–"/>
              <a:defRPr/>
            </a:pPr>
            <a:r>
              <a:rPr lang="en-US" sz="2400" b="1" dirty="0"/>
              <a:t>Iritis: </a:t>
            </a:r>
            <a:r>
              <a:rPr lang="en-US" sz="2400" dirty="0"/>
              <a:t>usually unilateral, characterized by pain, photophobia, blurring of vision, redness (circumcorneal flush) and constricted pupil.</a:t>
            </a:r>
          </a:p>
          <a:p>
            <a:pPr lvl="1" eaLnBrk="1" fontAlgn="auto" hangingPunct="1">
              <a:spcAft>
                <a:spcPts val="0"/>
              </a:spcAft>
              <a:buFont typeface="Arial" pitchFamily="34" charset="0"/>
              <a:buChar char="–"/>
              <a:defRPr/>
            </a:pPr>
            <a:r>
              <a:rPr lang="en-US" sz="2400" dirty="0"/>
              <a:t>Cyclitis (cilliary body)</a:t>
            </a:r>
          </a:p>
          <a:p>
            <a:pPr lvl="1" eaLnBrk="1" fontAlgn="auto" hangingPunct="1">
              <a:spcAft>
                <a:spcPts val="0"/>
              </a:spcAft>
              <a:buFont typeface="Arial" pitchFamily="34" charset="0"/>
              <a:buChar char="–"/>
              <a:defRPr/>
            </a:pPr>
            <a:r>
              <a:rPr lang="en-US" sz="2400" dirty="0"/>
              <a:t>Choroiditis (choroid)</a:t>
            </a:r>
          </a:p>
          <a:p>
            <a:pPr marL="465138" lvl="1" indent="-465138" eaLnBrk="1" fontAlgn="auto" hangingPunct="1">
              <a:spcAft>
                <a:spcPts val="0"/>
              </a:spcAft>
              <a:buFont typeface="Arial" pitchFamily="34" charset="0"/>
              <a:buChar char="•"/>
              <a:defRPr/>
            </a:pPr>
            <a:r>
              <a:rPr lang="en-US" sz="2400" b="1" dirty="0"/>
              <a:t>Panuveitis </a:t>
            </a:r>
            <a:r>
              <a:rPr lang="en-US" sz="2400" dirty="0"/>
              <a:t>involves the entire uveal tract.</a:t>
            </a:r>
          </a:p>
          <a:p>
            <a:pPr marL="465138" lvl="1" indent="-465138" eaLnBrk="1" fontAlgn="auto" hangingPunct="1">
              <a:spcAft>
                <a:spcPts val="0"/>
              </a:spcAft>
              <a:buFont typeface="Arial" charset="0"/>
              <a:buNone/>
              <a:defRPr/>
            </a:pPr>
            <a:r>
              <a:rPr lang="en-US" sz="2400" b="1" i="1" u="sng" dirty="0"/>
              <a:t>Causes</a:t>
            </a:r>
          </a:p>
          <a:p>
            <a:pPr marL="465138" lvl="1" indent="-465138" eaLnBrk="1" fontAlgn="auto" hangingPunct="1">
              <a:spcAft>
                <a:spcPts val="0"/>
              </a:spcAft>
              <a:buFont typeface="Arial" pitchFamily="34" charset="0"/>
              <a:buChar char="–"/>
              <a:defRPr/>
            </a:pPr>
            <a:r>
              <a:rPr lang="en-US" sz="2400" dirty="0"/>
              <a:t>Exogenous: from without e.g.. in direct infection from perforating injury i.e.. exogenous </a:t>
            </a:r>
            <a:r>
              <a:rPr lang="en-US" sz="2400" dirty="0" err="1"/>
              <a:t>uveitis</a:t>
            </a:r>
            <a:r>
              <a:rPr lang="en-US" sz="2400" dirty="0"/>
              <a:t>(</a:t>
            </a:r>
            <a:r>
              <a:rPr lang="en-US" sz="2400" dirty="0" err="1"/>
              <a:t>trauma,toxins,allergy</a:t>
            </a:r>
            <a:r>
              <a:rPr lang="en-US" sz="2400" dirty="0"/>
              <a:t>)</a:t>
            </a:r>
          </a:p>
          <a:p>
            <a:pPr marL="465138" lvl="1" indent="-465138" eaLnBrk="1" fontAlgn="auto" hangingPunct="1">
              <a:spcAft>
                <a:spcPts val="0"/>
              </a:spcAft>
              <a:buFont typeface="Arial" pitchFamily="34" charset="0"/>
              <a:buChar char="–"/>
              <a:defRPr/>
            </a:pPr>
            <a:r>
              <a:rPr lang="en-US" sz="2400" dirty="0"/>
              <a:t>Endogenous: from within e.g. allergy through blood stream i.e. endogenous uveitis.</a:t>
            </a:r>
          </a:p>
          <a:p>
            <a:pPr eaLnBrk="1" fontAlgn="auto" hangingPunct="1">
              <a:spcAft>
                <a:spcPts val="0"/>
              </a:spcAft>
              <a:buFont typeface="Arial" pitchFamily="34" charset="0"/>
              <a:buChar char="•"/>
              <a:defRPr/>
            </a:pPr>
            <a:endParaRPr lang="en-US" b="1" dirty="0"/>
          </a:p>
        </p:txBody>
      </p:sp>
      <p:sp>
        <p:nvSpPr>
          <p:cNvPr id="4" name="Slide Number Placeholder 3"/>
          <p:cNvSpPr>
            <a:spLocks noGrp="1"/>
          </p:cNvSpPr>
          <p:nvPr>
            <p:ph type="sldNum" sz="quarter" idx="12"/>
          </p:nvPr>
        </p:nvSpPr>
        <p:spPr/>
        <p:txBody>
          <a:bodyPr/>
          <a:lstStyle/>
          <a:p>
            <a:fld id="{25734C50-AB8C-4CB3-8176-73C080511BDE}" type="slidenum">
              <a:rPr lang="en-US" smtClean="0"/>
              <a:pPr/>
              <a:t>80</a:t>
            </a:fld>
            <a:endParaRPr lang="en-US"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Title 1"/>
          <p:cNvSpPr>
            <a:spLocks noGrp="1"/>
          </p:cNvSpPr>
          <p:nvPr>
            <p:ph type="title"/>
          </p:nvPr>
        </p:nvSpPr>
        <p:spPr>
          <a:xfrm>
            <a:off x="457200" y="0"/>
            <a:ext cx="8229600" cy="46038"/>
          </a:xfrm>
        </p:spPr>
        <p:txBody>
          <a:bodyPr rtlCol="0">
            <a:normAutofit fontScale="90000"/>
          </a:bodyPr>
          <a:lstStyle/>
          <a:p>
            <a:pPr eaLnBrk="1" fontAlgn="auto" hangingPunct="1">
              <a:spcAft>
                <a:spcPts val="0"/>
              </a:spcAft>
              <a:defRPr/>
            </a:pPr>
            <a:endParaRPr lang="en-US" dirty="0"/>
          </a:p>
        </p:txBody>
      </p:sp>
      <p:sp>
        <p:nvSpPr>
          <p:cNvPr id="3" name="Content Placeholder 2"/>
          <p:cNvSpPr>
            <a:spLocks noGrp="1"/>
          </p:cNvSpPr>
          <p:nvPr>
            <p:ph idx="1"/>
          </p:nvPr>
        </p:nvSpPr>
        <p:spPr>
          <a:xfrm>
            <a:off x="0" y="0"/>
            <a:ext cx="8686800" cy="6858000"/>
          </a:xfrm>
        </p:spPr>
        <p:txBody>
          <a:bodyPr rtlCol="0">
            <a:normAutofit/>
          </a:bodyPr>
          <a:lstStyle/>
          <a:p>
            <a:pPr lvl="1" eaLnBrk="1" fontAlgn="auto" hangingPunct="1">
              <a:spcAft>
                <a:spcPts val="0"/>
              </a:spcAft>
              <a:buFont typeface="Arial" pitchFamily="34" charset="0"/>
              <a:buChar char="–"/>
              <a:defRPr/>
            </a:pPr>
            <a:r>
              <a:rPr lang="en-US" sz="3200" dirty="0"/>
              <a:t>As a reaction  to other local eye diseases e.g. scleritis</a:t>
            </a:r>
          </a:p>
          <a:p>
            <a:pPr lvl="1" eaLnBrk="1" fontAlgn="auto" hangingPunct="1">
              <a:spcAft>
                <a:spcPts val="0"/>
              </a:spcAft>
              <a:buFont typeface="Arial" pitchFamily="34" charset="0"/>
              <a:buChar char="–"/>
              <a:defRPr/>
            </a:pPr>
            <a:r>
              <a:rPr lang="en-US" sz="3200" dirty="0"/>
              <a:t>Infective organisms- bacteria, viruses, fungi, protozoa</a:t>
            </a:r>
          </a:p>
          <a:p>
            <a:pPr lvl="1" eaLnBrk="1" fontAlgn="auto" hangingPunct="1">
              <a:spcAft>
                <a:spcPts val="0"/>
              </a:spcAft>
              <a:buFont typeface="Arial" pitchFamily="34" charset="0"/>
              <a:buChar char="–"/>
              <a:defRPr/>
            </a:pPr>
            <a:r>
              <a:rPr lang="en-US" sz="3200" dirty="0"/>
              <a:t>Non ineffective systemic </a:t>
            </a:r>
            <a:r>
              <a:rPr lang="en-US" sz="3200" dirty="0" err="1"/>
              <a:t>diseasei.e</a:t>
            </a:r>
            <a:r>
              <a:rPr lang="en-US" sz="3200" dirty="0"/>
              <a:t> dm, rheumatoid </a:t>
            </a:r>
            <a:r>
              <a:rPr lang="en-US" sz="3200"/>
              <a:t>athritis</a:t>
            </a:r>
            <a:endParaRPr lang="en-US" sz="3200" dirty="0"/>
          </a:p>
          <a:p>
            <a:pPr marL="165100" lvl="1" indent="-104775" eaLnBrk="1" fontAlgn="auto" hangingPunct="1">
              <a:spcAft>
                <a:spcPts val="0"/>
              </a:spcAft>
              <a:buFont typeface="Arial" charset="0"/>
              <a:buNone/>
              <a:defRPr/>
            </a:pPr>
            <a:r>
              <a:rPr lang="en-US" sz="3200" b="1" i="1" u="sng" dirty="0"/>
              <a:t>Signs/symptoms</a:t>
            </a:r>
          </a:p>
          <a:p>
            <a:pPr marL="574675" lvl="1" indent="-514350" eaLnBrk="1" fontAlgn="auto" hangingPunct="1">
              <a:spcAft>
                <a:spcPts val="0"/>
              </a:spcAft>
              <a:buFont typeface="Arial" charset="0"/>
              <a:buAutoNum type="arabicPeriod"/>
              <a:defRPr/>
            </a:pPr>
            <a:r>
              <a:rPr lang="en-US" sz="3200" b="1" dirty="0"/>
              <a:t>Iritis- </a:t>
            </a:r>
            <a:r>
              <a:rPr lang="en-US" sz="3200" dirty="0"/>
              <a:t>blood vessels of the conjunctiva around the cornea are inflamed (circumcorneal flush). </a:t>
            </a:r>
          </a:p>
          <a:p>
            <a:pPr marL="574675" lvl="1" indent="-514350" eaLnBrk="1" fontAlgn="auto" hangingPunct="1">
              <a:spcAft>
                <a:spcPts val="0"/>
              </a:spcAft>
              <a:buFont typeface="Arial" charset="0"/>
              <a:buNone/>
              <a:defRPr/>
            </a:pPr>
            <a:r>
              <a:rPr lang="en-US" sz="3200" dirty="0"/>
              <a:t>	The iris is inflamed, swollen and the pupil small. This may lead to adhesions between the posterior surface of the iris and the lens causing contraction of the pupil.</a:t>
            </a:r>
          </a:p>
        </p:txBody>
      </p:sp>
      <p:sp>
        <p:nvSpPr>
          <p:cNvPr id="4" name="Slide Number Placeholder 3"/>
          <p:cNvSpPr>
            <a:spLocks noGrp="1"/>
          </p:cNvSpPr>
          <p:nvPr>
            <p:ph type="sldNum" sz="quarter" idx="12"/>
          </p:nvPr>
        </p:nvSpPr>
        <p:spPr/>
        <p:txBody>
          <a:bodyPr/>
          <a:lstStyle/>
          <a:p>
            <a:fld id="{25734C50-AB8C-4CB3-8176-73C080511BDE}" type="slidenum">
              <a:rPr lang="en-US" smtClean="0"/>
              <a:pPr/>
              <a:t>81</a:t>
            </a:fld>
            <a:endParaRPr lang="en-US"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22" name="Title 1"/>
          <p:cNvSpPr>
            <a:spLocks noGrp="1"/>
          </p:cNvSpPr>
          <p:nvPr>
            <p:ph type="title"/>
          </p:nvPr>
        </p:nvSpPr>
        <p:spPr>
          <a:xfrm>
            <a:off x="457200" y="0"/>
            <a:ext cx="8229600" cy="46038"/>
          </a:xfrm>
        </p:spPr>
        <p:txBody>
          <a:bodyPr>
            <a:normAutofit fontScale="90000"/>
          </a:bodyPr>
          <a:lstStyle/>
          <a:p>
            <a:endParaRPr lang="en-US"/>
          </a:p>
        </p:txBody>
      </p:sp>
      <p:sp>
        <p:nvSpPr>
          <p:cNvPr id="81923" name="Content Placeholder 2"/>
          <p:cNvSpPr>
            <a:spLocks noGrp="1"/>
          </p:cNvSpPr>
          <p:nvPr>
            <p:ph idx="1"/>
          </p:nvPr>
        </p:nvSpPr>
        <p:spPr>
          <a:xfrm>
            <a:off x="228600" y="228600"/>
            <a:ext cx="8686800" cy="6400800"/>
          </a:xfrm>
        </p:spPr>
        <p:txBody>
          <a:bodyPr/>
          <a:lstStyle/>
          <a:p>
            <a:pPr marL="0" lvl="2" indent="0" eaLnBrk="1" hangingPunct="1">
              <a:buFont typeface="Arial" charset="0"/>
              <a:buNone/>
            </a:pPr>
            <a:r>
              <a:rPr lang="en-US" sz="3200" dirty="0"/>
              <a:t>2. Inflammatory cells appear in the chamber, and if profuse, an </a:t>
            </a:r>
            <a:r>
              <a:rPr lang="en-US" sz="3200" dirty="0" err="1"/>
              <a:t>exudate</a:t>
            </a:r>
            <a:r>
              <a:rPr lang="en-US" sz="3200" dirty="0"/>
              <a:t> may be seen with the naked eye.</a:t>
            </a:r>
          </a:p>
          <a:p>
            <a:pPr marL="0" lvl="2" indent="0" eaLnBrk="1" hangingPunct="1">
              <a:buFont typeface="Arial" charset="0"/>
              <a:buNone/>
            </a:pPr>
            <a:r>
              <a:rPr lang="en-US" sz="3200" dirty="0"/>
              <a:t>3. Purulent discharge</a:t>
            </a:r>
          </a:p>
          <a:p>
            <a:pPr marL="0" lvl="2" indent="0" eaLnBrk="1" hangingPunct="1">
              <a:buFont typeface="Arial" charset="0"/>
              <a:buNone/>
            </a:pPr>
            <a:r>
              <a:rPr lang="en-US" sz="3200" dirty="0"/>
              <a:t>4. Photophobia</a:t>
            </a:r>
          </a:p>
          <a:p>
            <a:pPr marL="0" lvl="2" indent="0" eaLnBrk="1" hangingPunct="1">
              <a:buFont typeface="Arial" charset="0"/>
              <a:buNone/>
            </a:pPr>
            <a:r>
              <a:rPr lang="en-US" sz="3200" dirty="0"/>
              <a:t>5. Headache </a:t>
            </a:r>
          </a:p>
          <a:p>
            <a:pPr marL="0" lvl="2" indent="0" eaLnBrk="1" hangingPunct="1">
              <a:buFont typeface="Arial" charset="0"/>
              <a:buNone/>
            </a:pPr>
            <a:r>
              <a:rPr lang="en-US" sz="3200" dirty="0"/>
              <a:t>6. Pain (if severe, may be a complication into glaucoma)</a:t>
            </a:r>
          </a:p>
          <a:p>
            <a:pPr marL="0" lvl="2" indent="0" eaLnBrk="1" hangingPunct="1">
              <a:buFont typeface="Arial" charset="0"/>
              <a:buNone/>
            </a:pPr>
            <a:r>
              <a:rPr lang="en-US" sz="3200" dirty="0"/>
              <a:t>7. Impaired vision</a:t>
            </a:r>
          </a:p>
          <a:p>
            <a:pPr marL="0" lvl="2" indent="0" eaLnBrk="1" hangingPunct="1">
              <a:buFont typeface="Arial" charset="0"/>
              <a:buNone/>
            </a:pPr>
            <a:r>
              <a:rPr lang="en-US" sz="3200" dirty="0"/>
              <a:t>8. </a:t>
            </a:r>
            <a:r>
              <a:rPr lang="en-US" sz="3200" b="1" dirty="0" err="1"/>
              <a:t>Choroiditis</a:t>
            </a:r>
            <a:r>
              <a:rPr lang="en-US" sz="3200" dirty="0"/>
              <a:t>: inflammatory cells enter the vitreous </a:t>
            </a:r>
            <a:r>
              <a:rPr lang="en-US" sz="3200" dirty="0" err="1"/>
              <a:t>humour</a:t>
            </a:r>
            <a:r>
              <a:rPr lang="en-US" sz="3200" dirty="0"/>
              <a:t> producing a cloudy vision</a:t>
            </a:r>
          </a:p>
          <a:p>
            <a:endParaRPr lang="en-US" dirty="0"/>
          </a:p>
        </p:txBody>
      </p:sp>
      <p:sp>
        <p:nvSpPr>
          <p:cNvPr id="4" name="Slide Number Placeholder 3"/>
          <p:cNvSpPr>
            <a:spLocks noGrp="1"/>
          </p:cNvSpPr>
          <p:nvPr>
            <p:ph type="sldNum" sz="quarter" idx="12"/>
          </p:nvPr>
        </p:nvSpPr>
        <p:spPr/>
        <p:txBody>
          <a:bodyPr/>
          <a:lstStyle/>
          <a:p>
            <a:fld id="{25734C50-AB8C-4CB3-8176-73C080511BDE}" type="slidenum">
              <a:rPr lang="en-US" smtClean="0"/>
              <a:pPr/>
              <a:t>82</a:t>
            </a:fld>
            <a:endParaRPr lang="en-US"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Title 1"/>
          <p:cNvSpPr>
            <a:spLocks noGrp="1"/>
          </p:cNvSpPr>
          <p:nvPr>
            <p:ph type="title"/>
          </p:nvPr>
        </p:nvSpPr>
        <p:spPr>
          <a:xfrm>
            <a:off x="457200" y="0"/>
            <a:ext cx="8229600" cy="46038"/>
          </a:xfrm>
        </p:spPr>
        <p:txBody>
          <a:bodyPr rtlCol="0">
            <a:normAutofit fontScale="90000"/>
          </a:bodyPr>
          <a:lstStyle/>
          <a:p>
            <a:pPr eaLnBrk="1" fontAlgn="auto" hangingPunct="1">
              <a:spcAft>
                <a:spcPts val="0"/>
              </a:spcAft>
              <a:defRPr/>
            </a:pPr>
            <a:endParaRPr lang="en-US" dirty="0"/>
          </a:p>
        </p:txBody>
      </p:sp>
      <p:sp>
        <p:nvSpPr>
          <p:cNvPr id="82947" name="Content Placeholder 2"/>
          <p:cNvSpPr>
            <a:spLocks noGrp="1"/>
          </p:cNvSpPr>
          <p:nvPr>
            <p:ph idx="1"/>
          </p:nvPr>
        </p:nvSpPr>
        <p:spPr>
          <a:xfrm>
            <a:off x="457200" y="152400"/>
            <a:ext cx="8229600" cy="6400800"/>
          </a:xfrm>
        </p:spPr>
        <p:txBody>
          <a:bodyPr>
            <a:normAutofit/>
          </a:bodyPr>
          <a:lstStyle/>
          <a:p>
            <a:pPr eaLnBrk="1" hangingPunct="1">
              <a:buFont typeface="Arial" charset="0"/>
              <a:buNone/>
            </a:pPr>
            <a:r>
              <a:rPr lang="en-US" b="1" i="1" u="sng" dirty="0"/>
              <a:t>Treatment</a:t>
            </a:r>
          </a:p>
          <a:p>
            <a:pPr lvl="1" eaLnBrk="1" hangingPunct="1"/>
            <a:r>
              <a:rPr lang="en-US" sz="3200" dirty="0"/>
              <a:t>Of the systemic cause- if bacterial, antibiotics etc.</a:t>
            </a:r>
          </a:p>
          <a:p>
            <a:pPr lvl="1" eaLnBrk="1" hangingPunct="1"/>
            <a:r>
              <a:rPr lang="en-US" sz="3200" dirty="0"/>
              <a:t>Local treatment- atropine drops to dilate  the pupil and keep it dilated</a:t>
            </a:r>
          </a:p>
          <a:p>
            <a:pPr lvl="1" eaLnBrk="1" hangingPunct="1"/>
            <a:r>
              <a:rPr lang="en-US" sz="3200" dirty="0"/>
              <a:t>Local and systemic corticosteroids</a:t>
            </a:r>
          </a:p>
          <a:p>
            <a:pPr eaLnBrk="1" hangingPunct="1">
              <a:buFont typeface="Arial" charset="0"/>
              <a:buNone/>
            </a:pPr>
            <a:r>
              <a:rPr lang="en-US" b="1" i="1" u="sng" dirty="0"/>
              <a:t>Prognosis</a:t>
            </a:r>
          </a:p>
          <a:p>
            <a:pPr eaLnBrk="1" hangingPunct="1">
              <a:buFont typeface="Arial" charset="0"/>
              <a:buNone/>
            </a:pPr>
            <a:r>
              <a:rPr lang="en-US" dirty="0"/>
              <a:t>Non-</a:t>
            </a:r>
            <a:r>
              <a:rPr lang="en-US" dirty="0" err="1"/>
              <a:t>granulomatous</a:t>
            </a:r>
            <a:r>
              <a:rPr lang="en-US" dirty="0"/>
              <a:t> </a:t>
            </a:r>
            <a:r>
              <a:rPr lang="en-US" dirty="0" err="1"/>
              <a:t>uveitis</a:t>
            </a:r>
            <a:r>
              <a:rPr lang="en-US" dirty="0"/>
              <a:t> subsides with treatment in a few weeks though it takes a more acute course.</a:t>
            </a:r>
          </a:p>
          <a:p>
            <a:pPr eaLnBrk="1" hangingPunct="1">
              <a:buFont typeface="Arial" charset="0"/>
              <a:buNone/>
            </a:pPr>
            <a:r>
              <a:rPr lang="en-US" dirty="0" err="1"/>
              <a:t>Granulomatous</a:t>
            </a:r>
            <a:r>
              <a:rPr lang="en-US" dirty="0"/>
              <a:t> </a:t>
            </a:r>
            <a:r>
              <a:rPr lang="en-US" dirty="0" err="1"/>
              <a:t>uveitis</a:t>
            </a:r>
            <a:r>
              <a:rPr lang="en-US" dirty="0"/>
              <a:t> may last for months or years – usually chronic</a:t>
            </a:r>
          </a:p>
          <a:p>
            <a:pPr eaLnBrk="1" hangingPunct="1"/>
            <a:endParaRPr lang="en-US" dirty="0"/>
          </a:p>
        </p:txBody>
      </p:sp>
      <p:sp>
        <p:nvSpPr>
          <p:cNvPr id="4" name="Slide Number Placeholder 3"/>
          <p:cNvSpPr>
            <a:spLocks noGrp="1"/>
          </p:cNvSpPr>
          <p:nvPr>
            <p:ph type="sldNum" sz="quarter" idx="12"/>
          </p:nvPr>
        </p:nvSpPr>
        <p:spPr/>
        <p:txBody>
          <a:bodyPr/>
          <a:lstStyle/>
          <a:p>
            <a:fld id="{25734C50-AB8C-4CB3-8176-73C080511BDE}" type="slidenum">
              <a:rPr lang="en-US" smtClean="0"/>
              <a:pPr/>
              <a:t>83</a:t>
            </a:fld>
            <a:endParaRPr lang="en-US"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endParaRPr lang="fr-FR"/>
          </a:p>
        </p:txBody>
      </p:sp>
      <p:sp>
        <p:nvSpPr>
          <p:cNvPr id="6" name="Subtitle 5"/>
          <p:cNvSpPr>
            <a:spLocks noGrp="1"/>
          </p:cNvSpPr>
          <p:nvPr>
            <p:ph type="subTitle" idx="1"/>
          </p:nvPr>
        </p:nvSpPr>
        <p:spPr/>
        <p:txBody>
          <a:bodyPr>
            <a:normAutofit/>
          </a:bodyPr>
          <a:lstStyle/>
          <a:p>
            <a:r>
              <a:rPr lang="en-GB" sz="3200" b="1" dirty="0"/>
              <a:t>DISEASES OF THE EYELID</a:t>
            </a:r>
            <a:endParaRPr lang="fr-FR" sz="3200" b="1" dirty="0"/>
          </a:p>
        </p:txBody>
      </p:sp>
      <p:sp>
        <p:nvSpPr>
          <p:cNvPr id="4" name="Slide Number Placeholder 3"/>
          <p:cNvSpPr>
            <a:spLocks noGrp="1"/>
          </p:cNvSpPr>
          <p:nvPr>
            <p:ph type="sldNum" sz="quarter" idx="12"/>
          </p:nvPr>
        </p:nvSpPr>
        <p:spPr/>
        <p:txBody>
          <a:bodyPr/>
          <a:lstStyle/>
          <a:p>
            <a:fld id="{25734C50-AB8C-4CB3-8176-73C080511BDE}" type="slidenum">
              <a:rPr lang="en-US" smtClean="0"/>
              <a:pPr/>
              <a:t>84</a:t>
            </a:fld>
            <a:endParaRPr lang="en-US"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0" y="0"/>
            <a:ext cx="9144000" cy="609600"/>
          </a:xfrm>
          <a:solidFill>
            <a:srgbClr val="2406A2"/>
          </a:solidFill>
        </p:spPr>
        <p:txBody>
          <a:bodyPr rtlCol="0">
            <a:normAutofit fontScale="90000"/>
          </a:bodyPr>
          <a:lstStyle/>
          <a:p>
            <a:pPr eaLnBrk="1" fontAlgn="auto" hangingPunct="1">
              <a:spcAft>
                <a:spcPts val="0"/>
              </a:spcAft>
              <a:defRPr/>
            </a:pPr>
            <a:r>
              <a:rPr lang="en-US" b="1" dirty="0">
                <a:solidFill>
                  <a:srgbClr val="FFFF00"/>
                </a:solidFill>
              </a:rPr>
              <a:t>BLEPHARITIS</a:t>
            </a:r>
          </a:p>
        </p:txBody>
      </p:sp>
      <p:sp>
        <p:nvSpPr>
          <p:cNvPr id="48131" name="Content Placeholder 2"/>
          <p:cNvSpPr>
            <a:spLocks noGrp="1"/>
          </p:cNvSpPr>
          <p:nvPr>
            <p:ph idx="1"/>
          </p:nvPr>
        </p:nvSpPr>
        <p:spPr>
          <a:xfrm>
            <a:off x="228600" y="609600"/>
            <a:ext cx="8686800" cy="6248400"/>
          </a:xfrm>
        </p:spPr>
        <p:txBody>
          <a:bodyPr rtlCol="0">
            <a:normAutofit/>
          </a:bodyPr>
          <a:lstStyle/>
          <a:p>
            <a:pPr>
              <a:buNone/>
              <a:defRPr/>
            </a:pPr>
            <a:r>
              <a:rPr lang="en-US" b="1" dirty="0"/>
              <a:t>Def: </a:t>
            </a:r>
            <a:r>
              <a:rPr lang="en-US" dirty="0"/>
              <a:t>Chronic bilateral </a:t>
            </a:r>
            <a:r>
              <a:rPr lang="en-US" dirty="0" err="1"/>
              <a:t>inﬂammation</a:t>
            </a:r>
            <a:r>
              <a:rPr lang="en-US" dirty="0"/>
              <a:t> of the eyelid margins. </a:t>
            </a:r>
          </a:p>
          <a:p>
            <a:pPr eaLnBrk="1" fontAlgn="auto" hangingPunct="1">
              <a:spcAft>
                <a:spcPts val="0"/>
              </a:spcAft>
              <a:buFont typeface="Arial" charset="0"/>
              <a:buNone/>
              <a:defRPr/>
            </a:pPr>
            <a:r>
              <a:rPr lang="en-US" dirty="0"/>
              <a:t>Usually occurs when tiny oil glands near the base of the eye lashes become clogged causing irritation and redness</a:t>
            </a:r>
          </a:p>
          <a:p>
            <a:pPr>
              <a:defRPr/>
            </a:pPr>
            <a:endParaRPr lang="en-US" dirty="0"/>
          </a:p>
          <a:p>
            <a:pPr marL="520700" lvl="2" indent="-60325" eaLnBrk="1" fontAlgn="auto" hangingPunct="1">
              <a:spcAft>
                <a:spcPts val="0"/>
              </a:spcAft>
              <a:buFont typeface="Arial" charset="0"/>
              <a:buNone/>
              <a:defRPr/>
            </a:pPr>
            <a:endParaRPr lang="en-US" dirty="0"/>
          </a:p>
        </p:txBody>
      </p:sp>
      <p:sp>
        <p:nvSpPr>
          <p:cNvPr id="4" name="Slide Number Placeholder 3"/>
          <p:cNvSpPr>
            <a:spLocks noGrp="1"/>
          </p:cNvSpPr>
          <p:nvPr>
            <p:ph type="sldNum" sz="quarter" idx="12"/>
          </p:nvPr>
        </p:nvSpPr>
        <p:spPr/>
        <p:txBody>
          <a:bodyPr/>
          <a:lstStyle/>
          <a:p>
            <a:fld id="{25734C50-AB8C-4CB3-8176-73C080511BDE}" type="slidenum">
              <a:rPr lang="en-US" smtClean="0"/>
              <a:pPr/>
              <a:t>85</a:t>
            </a:fld>
            <a:endParaRPr lang="en-US"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6018" name="Title 1"/>
          <p:cNvSpPr>
            <a:spLocks noGrp="1"/>
          </p:cNvSpPr>
          <p:nvPr>
            <p:ph type="title"/>
          </p:nvPr>
        </p:nvSpPr>
        <p:spPr>
          <a:xfrm>
            <a:off x="457200" y="0"/>
            <a:ext cx="8229600" cy="46038"/>
          </a:xfrm>
        </p:spPr>
        <p:txBody>
          <a:bodyPr>
            <a:normAutofit fontScale="90000"/>
          </a:bodyPr>
          <a:lstStyle/>
          <a:p>
            <a:endParaRPr lang="en-US"/>
          </a:p>
        </p:txBody>
      </p:sp>
      <p:sp>
        <p:nvSpPr>
          <p:cNvPr id="86019" name="Content Placeholder 2"/>
          <p:cNvSpPr>
            <a:spLocks noGrp="1"/>
          </p:cNvSpPr>
          <p:nvPr>
            <p:ph idx="1"/>
          </p:nvPr>
        </p:nvSpPr>
        <p:spPr>
          <a:xfrm>
            <a:off x="228600" y="0"/>
            <a:ext cx="8686800" cy="6629400"/>
          </a:xfrm>
        </p:spPr>
        <p:txBody>
          <a:bodyPr>
            <a:normAutofit/>
          </a:bodyPr>
          <a:lstStyle/>
          <a:p>
            <a:pPr>
              <a:buFont typeface="Arial" charset="0"/>
              <a:buNone/>
            </a:pPr>
            <a:endParaRPr lang="en-US" b="1" i="1" u="sng" dirty="0"/>
          </a:p>
          <a:p>
            <a:pPr>
              <a:buFont typeface="Arial" charset="0"/>
              <a:buNone/>
            </a:pPr>
            <a:r>
              <a:rPr lang="en-US" b="1" dirty="0"/>
              <a:t>.</a:t>
            </a:r>
          </a:p>
          <a:p>
            <a:pPr>
              <a:buFont typeface="Arial" charset="0"/>
              <a:buNone/>
            </a:pPr>
            <a:r>
              <a:rPr lang="en-US" b="1" i="1" u="sng" dirty="0"/>
              <a:t>classification</a:t>
            </a:r>
          </a:p>
          <a:p>
            <a:pPr marL="344488" lvl="1" indent="-119063">
              <a:buFont typeface="Calibri" pitchFamily="34" charset="0"/>
              <a:buAutoNum type="alphaLcParenR"/>
            </a:pPr>
            <a:r>
              <a:rPr lang="en-US" b="1" dirty="0"/>
              <a:t>Ulcerative (staphylococcal infection)</a:t>
            </a:r>
            <a:r>
              <a:rPr lang="en-US" sz="3200" dirty="0"/>
              <a:t>. is usually ulcerative and is more serious due to the involve- </a:t>
            </a:r>
            <a:r>
              <a:rPr lang="en-US" sz="3200" dirty="0" err="1"/>
              <a:t>ment</a:t>
            </a:r>
            <a:r>
              <a:rPr lang="en-US" sz="3200" dirty="0"/>
              <a:t> of the base of hair follicles.</a:t>
            </a:r>
          </a:p>
          <a:p>
            <a:pPr marL="344488" lvl="1" indent="-119063">
              <a:buNone/>
            </a:pPr>
            <a:r>
              <a:rPr lang="en-US" sz="3200" dirty="0"/>
              <a:t>Signs and symptoms- yellow crust formation at root of </a:t>
            </a:r>
            <a:r>
              <a:rPr lang="en-US" sz="3200" dirty="0" err="1"/>
              <a:t>cilia,small</a:t>
            </a:r>
            <a:r>
              <a:rPr lang="en-US" sz="3200" dirty="0"/>
              <a:t> ulcers that bleed </a:t>
            </a:r>
            <a:r>
              <a:rPr lang="en-US" sz="3200" dirty="0" err="1"/>
              <a:t>easly,irrritation,lacrimation</a:t>
            </a:r>
            <a:endParaRPr lang="en-US" sz="3200" dirty="0"/>
          </a:p>
          <a:p>
            <a:endParaRPr lang="en-US" dirty="0"/>
          </a:p>
          <a:p>
            <a:endParaRPr lang="en-US" dirty="0"/>
          </a:p>
        </p:txBody>
      </p:sp>
      <p:sp>
        <p:nvSpPr>
          <p:cNvPr id="4" name="Slide Number Placeholder 3"/>
          <p:cNvSpPr>
            <a:spLocks noGrp="1"/>
          </p:cNvSpPr>
          <p:nvPr>
            <p:ph type="sldNum" sz="quarter" idx="12"/>
          </p:nvPr>
        </p:nvSpPr>
        <p:spPr/>
        <p:txBody>
          <a:bodyPr/>
          <a:lstStyle/>
          <a:p>
            <a:fld id="{25734C50-AB8C-4CB3-8176-73C080511BDE}" type="slidenum">
              <a:rPr lang="en-US" smtClean="0"/>
              <a:pPr/>
              <a:t>86</a:t>
            </a:fld>
            <a:endParaRPr lang="en-US"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7042" name="Title 1"/>
          <p:cNvSpPr>
            <a:spLocks noGrp="1"/>
          </p:cNvSpPr>
          <p:nvPr>
            <p:ph type="title"/>
          </p:nvPr>
        </p:nvSpPr>
        <p:spPr>
          <a:xfrm>
            <a:off x="457200" y="0"/>
            <a:ext cx="8229600" cy="46038"/>
          </a:xfrm>
        </p:spPr>
        <p:txBody>
          <a:bodyPr>
            <a:normAutofit fontScale="90000"/>
          </a:bodyPr>
          <a:lstStyle/>
          <a:p>
            <a:endParaRPr lang="en-US"/>
          </a:p>
        </p:txBody>
      </p:sp>
      <p:sp>
        <p:nvSpPr>
          <p:cNvPr id="87043" name="Content Placeholder 2"/>
          <p:cNvSpPr>
            <a:spLocks noGrp="1"/>
          </p:cNvSpPr>
          <p:nvPr>
            <p:ph idx="1"/>
          </p:nvPr>
        </p:nvSpPr>
        <p:spPr>
          <a:xfrm>
            <a:off x="152400" y="0"/>
            <a:ext cx="8763000" cy="6629400"/>
          </a:xfrm>
        </p:spPr>
        <p:txBody>
          <a:bodyPr/>
          <a:lstStyle/>
          <a:p>
            <a:pPr lvl="1"/>
            <a:r>
              <a:rPr lang="en-US" dirty="0"/>
              <a:t>.</a:t>
            </a:r>
          </a:p>
          <a:p>
            <a:pPr>
              <a:buFont typeface="Arial" charset="0"/>
              <a:buNone/>
            </a:pPr>
            <a:r>
              <a:rPr lang="en-US" b="1" dirty="0"/>
              <a:t>b) </a:t>
            </a:r>
            <a:r>
              <a:rPr lang="en-US" b="1" dirty="0" err="1"/>
              <a:t>Seborrheic</a:t>
            </a:r>
            <a:r>
              <a:rPr lang="en-US" b="1" dirty="0"/>
              <a:t> </a:t>
            </a:r>
            <a:r>
              <a:rPr lang="en-US" b="1" dirty="0" err="1"/>
              <a:t>Blepharitis</a:t>
            </a:r>
            <a:r>
              <a:rPr lang="en-US" b="1" dirty="0"/>
              <a:t>.</a:t>
            </a:r>
            <a:endParaRPr lang="en-US" dirty="0"/>
          </a:p>
          <a:p>
            <a:pPr lvl="1"/>
            <a:r>
              <a:rPr lang="en-US" dirty="0"/>
              <a:t>Occurs in patients with </a:t>
            </a:r>
            <a:r>
              <a:rPr lang="en-US" dirty="0" err="1"/>
              <a:t>seborrheic</a:t>
            </a:r>
            <a:r>
              <a:rPr lang="en-US" dirty="0"/>
              <a:t> dermatitis. It is characterized by oily skin and flaking from the scalp or brows. There is excessive lipid secretion on the eyelid margins which are broken down by special bacteria called </a:t>
            </a:r>
            <a:r>
              <a:rPr lang="en-US" i="1" u="sng" dirty="0" err="1"/>
              <a:t>Corynebacterium</a:t>
            </a:r>
            <a:r>
              <a:rPr lang="en-US" i="1" dirty="0"/>
              <a:t> </a:t>
            </a:r>
            <a:r>
              <a:rPr lang="en-US" i="1" u="sng" dirty="0"/>
              <a:t>acnes</a:t>
            </a:r>
            <a:r>
              <a:rPr lang="en-US" dirty="0"/>
              <a:t>. The breakdown products will cause inflammation of the eyelid margin.</a:t>
            </a:r>
          </a:p>
          <a:p>
            <a:pPr eaLnBrk="1" hangingPunct="1">
              <a:buFont typeface="Arial" charset="0"/>
              <a:buNone/>
            </a:pPr>
            <a:r>
              <a:rPr lang="en-US" b="1" dirty="0"/>
              <a:t>Symptoms- </a:t>
            </a:r>
            <a:r>
              <a:rPr lang="en-US" dirty="0"/>
              <a:t>redness and swelling of lid </a:t>
            </a:r>
            <a:r>
              <a:rPr lang="en-US" dirty="0" err="1"/>
              <a:t>margins,irritation,lashes</a:t>
            </a:r>
            <a:r>
              <a:rPr lang="en-US" dirty="0"/>
              <a:t> fall out frequently</a:t>
            </a:r>
          </a:p>
        </p:txBody>
      </p:sp>
      <p:sp>
        <p:nvSpPr>
          <p:cNvPr id="4" name="Slide Number Placeholder 3"/>
          <p:cNvSpPr>
            <a:spLocks noGrp="1"/>
          </p:cNvSpPr>
          <p:nvPr>
            <p:ph type="sldNum" sz="quarter" idx="12"/>
          </p:nvPr>
        </p:nvSpPr>
        <p:spPr/>
        <p:txBody>
          <a:bodyPr/>
          <a:lstStyle/>
          <a:p>
            <a:fld id="{25734C50-AB8C-4CB3-8176-73C080511BDE}" type="slidenum">
              <a:rPr lang="en-US" smtClean="0"/>
              <a:pPr/>
              <a:t>87</a:t>
            </a:fld>
            <a:endParaRPr lang="en-US"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causes</a:t>
            </a:r>
            <a:endParaRPr lang="fr-FR" dirty="0"/>
          </a:p>
        </p:txBody>
      </p:sp>
      <p:sp>
        <p:nvSpPr>
          <p:cNvPr id="3" name="Content Placeholder 2"/>
          <p:cNvSpPr>
            <a:spLocks noGrp="1"/>
          </p:cNvSpPr>
          <p:nvPr>
            <p:ph idx="1"/>
          </p:nvPr>
        </p:nvSpPr>
        <p:spPr/>
        <p:txBody>
          <a:bodyPr/>
          <a:lstStyle/>
          <a:p>
            <a:r>
              <a:rPr lang="en-GB" dirty="0" err="1"/>
              <a:t>Suborrheic</a:t>
            </a:r>
            <a:r>
              <a:rPr lang="en-GB" dirty="0"/>
              <a:t> dermatitis</a:t>
            </a:r>
          </a:p>
          <a:p>
            <a:r>
              <a:rPr lang="en-GB" dirty="0"/>
              <a:t>Infection</a:t>
            </a:r>
          </a:p>
          <a:p>
            <a:r>
              <a:rPr lang="en-GB" dirty="0"/>
              <a:t>Clogged glands</a:t>
            </a:r>
          </a:p>
          <a:p>
            <a:pPr>
              <a:buNone/>
            </a:pPr>
            <a:r>
              <a:rPr lang="en-GB" dirty="0"/>
              <a:t>Allergies</a:t>
            </a:r>
          </a:p>
          <a:p>
            <a:pPr>
              <a:buNone/>
            </a:pPr>
            <a:r>
              <a:rPr lang="en-GB" dirty="0"/>
              <a:t>Dry eyes</a:t>
            </a:r>
          </a:p>
          <a:p>
            <a:pPr>
              <a:buNone/>
            </a:pPr>
            <a:r>
              <a:rPr lang="en-GB" dirty="0"/>
              <a:t>Eye lash mites</a:t>
            </a:r>
          </a:p>
          <a:p>
            <a:pPr>
              <a:buNone/>
            </a:pPr>
            <a:endParaRPr lang="fr-FR" dirty="0"/>
          </a:p>
        </p:txBody>
      </p:sp>
      <p:sp>
        <p:nvSpPr>
          <p:cNvPr id="4" name="Slide Number Placeholder 3"/>
          <p:cNvSpPr>
            <a:spLocks noGrp="1"/>
          </p:cNvSpPr>
          <p:nvPr>
            <p:ph type="sldNum" sz="quarter" idx="12"/>
          </p:nvPr>
        </p:nvSpPr>
        <p:spPr/>
        <p:txBody>
          <a:bodyPr/>
          <a:lstStyle/>
          <a:p>
            <a:fld id="{25734C50-AB8C-4CB3-8176-73C080511BDE}" type="slidenum">
              <a:rPr lang="en-US" smtClean="0"/>
              <a:pPr/>
              <a:t>88</a:t>
            </a:fld>
            <a:endParaRPr lang="en-US"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CLINICAL FEATURES</a:t>
            </a:r>
            <a:endParaRPr lang="fr-FR" sz="3200" dirty="0"/>
          </a:p>
        </p:txBody>
      </p:sp>
      <p:sp>
        <p:nvSpPr>
          <p:cNvPr id="3" name="Content Placeholder 2"/>
          <p:cNvSpPr>
            <a:spLocks noGrp="1"/>
          </p:cNvSpPr>
          <p:nvPr>
            <p:ph idx="1"/>
          </p:nvPr>
        </p:nvSpPr>
        <p:spPr/>
        <p:txBody>
          <a:bodyPr/>
          <a:lstStyle/>
          <a:p>
            <a:pPr>
              <a:defRPr/>
            </a:pPr>
            <a:r>
              <a:rPr lang="en-US" dirty="0"/>
              <a:t>Itchy eyelids</a:t>
            </a:r>
          </a:p>
          <a:p>
            <a:pPr>
              <a:defRPr/>
            </a:pPr>
            <a:r>
              <a:rPr lang="en-US" dirty="0"/>
              <a:t>Redness of eyelids</a:t>
            </a:r>
          </a:p>
          <a:p>
            <a:pPr>
              <a:defRPr/>
            </a:pPr>
            <a:r>
              <a:rPr lang="en-US" dirty="0"/>
              <a:t>greasy eye lids</a:t>
            </a:r>
          </a:p>
          <a:p>
            <a:pPr>
              <a:defRPr/>
            </a:pPr>
            <a:r>
              <a:rPr lang="en-US" dirty="0"/>
              <a:t>Eye lid sticking</a:t>
            </a:r>
          </a:p>
          <a:p>
            <a:pPr>
              <a:defRPr/>
            </a:pPr>
            <a:r>
              <a:rPr lang="en-US" dirty="0"/>
              <a:t>Flaking of skin on the lids.</a:t>
            </a:r>
          </a:p>
          <a:p>
            <a:pPr>
              <a:defRPr/>
            </a:pPr>
            <a:r>
              <a:rPr lang="en-US" dirty="0"/>
              <a:t>Crusting at the lid margins, this is generally worse on waking.</a:t>
            </a:r>
          </a:p>
          <a:p>
            <a:pPr>
              <a:defRPr/>
            </a:pPr>
            <a:r>
              <a:rPr lang="en-US" dirty="0"/>
              <a:t>Cysts at the lid margin (</a:t>
            </a:r>
            <a:r>
              <a:rPr lang="en-US" b="1" dirty="0" err="1">
                <a:solidFill>
                  <a:srgbClr val="7030A0"/>
                </a:solidFill>
              </a:rPr>
              <a:t>hordeolum</a:t>
            </a:r>
            <a:r>
              <a:rPr lang="en-US" dirty="0">
                <a:solidFill>
                  <a:srgbClr val="7030A0"/>
                </a:solidFill>
              </a:rPr>
              <a:t>).</a:t>
            </a:r>
          </a:p>
        </p:txBody>
      </p:sp>
      <p:sp>
        <p:nvSpPr>
          <p:cNvPr id="4" name="Slide Number Placeholder 3"/>
          <p:cNvSpPr>
            <a:spLocks noGrp="1"/>
          </p:cNvSpPr>
          <p:nvPr>
            <p:ph type="sldNum" sz="quarter" idx="12"/>
          </p:nvPr>
        </p:nvSpPr>
        <p:spPr/>
        <p:txBody>
          <a:bodyPr/>
          <a:lstStyle/>
          <a:p>
            <a:fld id="{25734C50-AB8C-4CB3-8176-73C080511BDE}" type="slidenum">
              <a:rPr lang="en-US" smtClean="0"/>
              <a:pPr/>
              <a:t>89</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4" name="Slide Number Placeholder 3"/>
          <p:cNvSpPr>
            <a:spLocks noGrp="1"/>
          </p:cNvSpPr>
          <p:nvPr>
            <p:ph type="sldNum" sz="quarter" idx="12"/>
          </p:nvPr>
        </p:nvSpPr>
        <p:spPr/>
        <p:txBody>
          <a:bodyPr/>
          <a:lstStyle/>
          <a:p>
            <a:fld id="{25734C50-AB8C-4CB3-8176-73C080511BDE}" type="slidenum">
              <a:rPr lang="en-US" smtClean="0"/>
              <a:pPr/>
              <a:t>9</a:t>
            </a:fld>
            <a:endParaRPr lang="en-US" dirty="0"/>
          </a:p>
        </p:txBody>
      </p:sp>
      <p:pic>
        <p:nvPicPr>
          <p:cNvPr id="5" name="Picture 2"/>
          <p:cNvPicPr>
            <a:picLocks noGrp="1" noChangeAspect="1" noChangeArrowheads="1"/>
          </p:cNvPicPr>
          <p:nvPr>
            <p:ph idx="1"/>
          </p:nvPr>
        </p:nvPicPr>
        <p:blipFill>
          <a:blip r:embed="rId2" cstate="print"/>
          <a:srcRect/>
          <a:stretch>
            <a:fillRect/>
          </a:stretch>
        </p:blipFill>
        <p:spPr bwMode="auto">
          <a:xfrm>
            <a:off x="1082338" y="1607520"/>
            <a:ext cx="7852112" cy="4857280"/>
          </a:xfrm>
          <a:prstGeom prst="rect">
            <a:avLst/>
          </a:prstGeom>
          <a:noFill/>
          <a:ln w="9525">
            <a:noFill/>
            <a:miter lim="800000"/>
            <a:headEnd/>
            <a:tailEnd/>
          </a:ln>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a:xfrm>
            <a:off x="457200" y="0"/>
            <a:ext cx="8229600" cy="46038"/>
          </a:xfrm>
        </p:spPr>
        <p:txBody>
          <a:bodyPr>
            <a:normAutofit fontScale="90000"/>
          </a:bodyPr>
          <a:lstStyle/>
          <a:p>
            <a:endParaRPr lang="en-US"/>
          </a:p>
        </p:txBody>
      </p:sp>
      <p:sp>
        <p:nvSpPr>
          <p:cNvPr id="84995" name="Content Placeholder 2"/>
          <p:cNvSpPr>
            <a:spLocks noGrp="1"/>
          </p:cNvSpPr>
          <p:nvPr>
            <p:ph idx="1"/>
          </p:nvPr>
        </p:nvSpPr>
        <p:spPr>
          <a:xfrm>
            <a:off x="152400" y="0"/>
            <a:ext cx="8763000" cy="6629400"/>
          </a:xfrm>
        </p:spPr>
        <p:txBody>
          <a:bodyPr/>
          <a:lstStyle/>
          <a:p>
            <a:endParaRPr lang="en-US" dirty="0"/>
          </a:p>
          <a:p>
            <a:r>
              <a:rPr lang="en-US" dirty="0"/>
              <a:t>CLINICAL FEATURES</a:t>
            </a:r>
          </a:p>
          <a:p>
            <a:r>
              <a:rPr lang="en-US" dirty="0"/>
              <a:t>Red  and watery eye.</a:t>
            </a:r>
          </a:p>
          <a:p>
            <a:r>
              <a:rPr lang="en-US" dirty="0"/>
              <a:t>Gritty sensation of the eye.</a:t>
            </a:r>
          </a:p>
          <a:p>
            <a:r>
              <a:rPr lang="en-US" dirty="0"/>
              <a:t>Reduced vision</a:t>
            </a:r>
          </a:p>
          <a:p>
            <a:r>
              <a:rPr lang="en-US" dirty="0"/>
              <a:t>Tears that are frothy or bubbly in nature,</a:t>
            </a:r>
          </a:p>
          <a:p>
            <a:r>
              <a:rPr lang="en-US" dirty="0"/>
              <a:t>Eyelashes that grow abnormally,</a:t>
            </a:r>
          </a:p>
          <a:p>
            <a:r>
              <a:rPr lang="en-US" dirty="0"/>
              <a:t>Loss of eyelashes.</a:t>
            </a:r>
          </a:p>
          <a:p>
            <a:pPr>
              <a:buFont typeface="Arial" charset="0"/>
              <a:buNone/>
            </a:pPr>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25734C50-AB8C-4CB3-8176-73C080511BDE}" type="slidenum">
              <a:rPr lang="en-US" smtClean="0"/>
              <a:pPr/>
              <a:t>90</a:t>
            </a:fld>
            <a:endParaRPr lang="en-US"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8066" name="Title 1"/>
          <p:cNvSpPr>
            <a:spLocks noGrp="1"/>
          </p:cNvSpPr>
          <p:nvPr>
            <p:ph type="title"/>
          </p:nvPr>
        </p:nvSpPr>
        <p:spPr>
          <a:xfrm>
            <a:off x="0" y="0"/>
            <a:ext cx="9144000" cy="1000360"/>
          </a:xfrm>
        </p:spPr>
        <p:txBody>
          <a:bodyPr/>
          <a:lstStyle/>
          <a:p>
            <a:r>
              <a:rPr lang="en-US" b="1" i="1" dirty="0"/>
              <a:t>Management of </a:t>
            </a:r>
            <a:r>
              <a:rPr lang="en-US" b="1" i="1" dirty="0" err="1"/>
              <a:t>blepharitis</a:t>
            </a:r>
            <a:endParaRPr lang="en-US" b="1" i="1" dirty="0"/>
          </a:p>
        </p:txBody>
      </p:sp>
      <p:sp>
        <p:nvSpPr>
          <p:cNvPr id="88067" name="Content Placeholder 2"/>
          <p:cNvSpPr>
            <a:spLocks noGrp="1"/>
          </p:cNvSpPr>
          <p:nvPr>
            <p:ph idx="1"/>
          </p:nvPr>
        </p:nvSpPr>
        <p:spPr>
          <a:xfrm>
            <a:off x="0" y="924465"/>
            <a:ext cx="9144000" cy="5933535"/>
          </a:xfrm>
        </p:spPr>
        <p:txBody>
          <a:bodyPr/>
          <a:lstStyle/>
          <a:p>
            <a:r>
              <a:rPr lang="en-US" dirty="0"/>
              <a:t>A complete </a:t>
            </a:r>
            <a:r>
              <a:rPr lang="en-US" dirty="0" err="1"/>
              <a:t>blepharitis</a:t>
            </a:r>
            <a:r>
              <a:rPr lang="en-US" dirty="0"/>
              <a:t> cure may not exist.</a:t>
            </a:r>
          </a:p>
          <a:p>
            <a:r>
              <a:rPr lang="en-US" dirty="0"/>
              <a:t>Good eyelid hygiene and prescription medicine are often effective in managing </a:t>
            </a:r>
            <a:r>
              <a:rPr lang="en-US" dirty="0" err="1"/>
              <a:t>blepharitis</a:t>
            </a:r>
            <a:r>
              <a:rPr lang="en-US" dirty="0"/>
              <a:t>.</a:t>
            </a:r>
            <a:endParaRPr lang="en-US" b="1" dirty="0"/>
          </a:p>
          <a:p>
            <a:pPr marL="596646" indent="-514350">
              <a:buFont typeface="Arial" charset="0"/>
              <a:buAutoNum type="arabicPeriod"/>
            </a:pPr>
            <a:r>
              <a:rPr lang="en-US" dirty="0"/>
              <a:t>Drugs</a:t>
            </a:r>
          </a:p>
          <a:p>
            <a:pPr marL="596646" indent="-514350">
              <a:buNone/>
            </a:pPr>
            <a:r>
              <a:rPr lang="en-US" dirty="0"/>
              <a:t>	</a:t>
            </a:r>
            <a:r>
              <a:rPr lang="en-US" dirty="0" err="1"/>
              <a:t>antibiotics,steroids,medication</a:t>
            </a:r>
            <a:r>
              <a:rPr lang="en-US" dirty="0"/>
              <a:t> that act on immune system(cyclosporine)</a:t>
            </a:r>
          </a:p>
          <a:p>
            <a:pPr marL="596646" indent="-514350">
              <a:buNone/>
            </a:pPr>
            <a:r>
              <a:rPr lang="en-US" dirty="0"/>
              <a:t>Treat underlying conditions</a:t>
            </a:r>
          </a:p>
          <a:p>
            <a:pPr marL="596646" indent="-514350">
              <a:buNone/>
            </a:pPr>
            <a:r>
              <a:rPr lang="en-US" dirty="0"/>
              <a:t>The single most important treatment principle is a </a:t>
            </a:r>
            <a:r>
              <a:rPr lang="en-US" b="1" dirty="0"/>
              <a:t>daily routine of lid margin hygiene</a:t>
            </a:r>
            <a:endParaRPr lang="en-US" dirty="0"/>
          </a:p>
          <a:p>
            <a:pPr marL="596646" indent="-514350">
              <a:buNone/>
            </a:pPr>
            <a:endParaRPr lang="en-US" dirty="0"/>
          </a:p>
        </p:txBody>
      </p:sp>
      <p:sp>
        <p:nvSpPr>
          <p:cNvPr id="4" name="Slide Number Placeholder 3"/>
          <p:cNvSpPr>
            <a:spLocks noGrp="1"/>
          </p:cNvSpPr>
          <p:nvPr>
            <p:ph type="sldNum" sz="quarter" idx="12"/>
          </p:nvPr>
        </p:nvSpPr>
        <p:spPr/>
        <p:txBody>
          <a:bodyPr/>
          <a:lstStyle/>
          <a:p>
            <a:fld id="{25734C50-AB8C-4CB3-8176-73C080511BDE}" type="slidenum">
              <a:rPr lang="en-US" smtClean="0"/>
              <a:pPr/>
              <a:t>91</a:t>
            </a:fld>
            <a:endParaRPr lang="en-US"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9090" name="Title 1"/>
          <p:cNvSpPr>
            <a:spLocks noGrp="1"/>
          </p:cNvSpPr>
          <p:nvPr>
            <p:ph type="title"/>
          </p:nvPr>
        </p:nvSpPr>
        <p:spPr>
          <a:xfrm>
            <a:off x="457200" y="0"/>
            <a:ext cx="8229600" cy="46038"/>
          </a:xfrm>
        </p:spPr>
        <p:txBody>
          <a:bodyPr>
            <a:normAutofit fontScale="90000"/>
          </a:bodyPr>
          <a:lstStyle/>
          <a:p>
            <a:endParaRPr lang="en-US"/>
          </a:p>
        </p:txBody>
      </p:sp>
      <p:sp>
        <p:nvSpPr>
          <p:cNvPr id="3" name="Content Placeholder 2"/>
          <p:cNvSpPr>
            <a:spLocks noGrp="1"/>
          </p:cNvSpPr>
          <p:nvPr>
            <p:ph idx="1"/>
          </p:nvPr>
        </p:nvSpPr>
        <p:spPr>
          <a:xfrm>
            <a:off x="0" y="0"/>
            <a:ext cx="9144000" cy="6858000"/>
          </a:xfrm>
        </p:spPr>
        <p:txBody>
          <a:bodyPr>
            <a:normAutofit/>
          </a:bodyPr>
          <a:lstStyle/>
          <a:p>
            <a:pPr marL="514350" indent="-514350">
              <a:buFont typeface="Arial" charset="0"/>
              <a:buNone/>
              <a:defRPr/>
            </a:pPr>
            <a:r>
              <a:rPr lang="en-US" dirty="0"/>
              <a:t>- It involves: </a:t>
            </a:r>
          </a:p>
          <a:p>
            <a:pPr>
              <a:defRPr/>
            </a:pPr>
            <a:r>
              <a:rPr lang="en-US" b="1" dirty="0"/>
              <a:t>Soften lid margin debris and oils: </a:t>
            </a:r>
            <a:r>
              <a:rPr lang="en-US" dirty="0"/>
              <a:t>Apply a warm wet compress to the lids -- such as a washcloth with hot water -- for five to 10 minutes two to four times a day, to </a:t>
            </a:r>
            <a:r>
              <a:rPr lang="en-US" dirty="0" err="1"/>
              <a:t>losen</a:t>
            </a:r>
            <a:r>
              <a:rPr lang="en-US" dirty="0"/>
              <a:t> the crusty deposits.. </a:t>
            </a:r>
          </a:p>
          <a:p>
            <a:pPr>
              <a:defRPr/>
            </a:pPr>
            <a:r>
              <a:rPr lang="en-US" b="1" dirty="0"/>
              <a:t>Mechanically remove lid margin debris</a:t>
            </a:r>
            <a:r>
              <a:rPr lang="en-US" dirty="0"/>
              <a:t>: After using the compresses, cleanse the eyelids with a cotton applicator stick soaked in a 4 to 1 mixture of water and baby shampoo or an over-the-counter lid-cleansing product. To wash away oily debris or scales at the base of eyelashes.</a:t>
            </a:r>
          </a:p>
          <a:p>
            <a:pPr>
              <a:defRPr/>
            </a:pPr>
            <a:r>
              <a:rPr lang="en-US" dirty="0"/>
              <a:t>Rinse eyelids with warm water  and pad with clean dry towel.</a:t>
            </a:r>
          </a:p>
          <a:p>
            <a:pPr>
              <a:defRPr/>
            </a:pPr>
            <a:endParaRPr lang="en-US" dirty="0"/>
          </a:p>
        </p:txBody>
      </p:sp>
      <p:sp>
        <p:nvSpPr>
          <p:cNvPr id="4" name="Slide Number Placeholder 3"/>
          <p:cNvSpPr>
            <a:spLocks noGrp="1"/>
          </p:cNvSpPr>
          <p:nvPr>
            <p:ph type="sldNum" sz="quarter" idx="12"/>
          </p:nvPr>
        </p:nvSpPr>
        <p:spPr/>
        <p:txBody>
          <a:bodyPr/>
          <a:lstStyle/>
          <a:p>
            <a:fld id="{25734C50-AB8C-4CB3-8176-73C080511BDE}" type="slidenum">
              <a:rPr lang="en-US" smtClean="0"/>
              <a:pPr/>
              <a:t>92</a:t>
            </a:fld>
            <a:endParaRPr lang="en-US"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0114" name="Title 1"/>
          <p:cNvSpPr>
            <a:spLocks noGrp="1"/>
          </p:cNvSpPr>
          <p:nvPr>
            <p:ph type="title"/>
          </p:nvPr>
        </p:nvSpPr>
        <p:spPr>
          <a:xfrm>
            <a:off x="457200" y="0"/>
            <a:ext cx="8229600" cy="46038"/>
          </a:xfrm>
        </p:spPr>
        <p:txBody>
          <a:bodyPr>
            <a:normAutofit fontScale="90000"/>
          </a:bodyPr>
          <a:lstStyle/>
          <a:p>
            <a:endParaRPr lang="en-US" dirty="0"/>
          </a:p>
        </p:txBody>
      </p:sp>
      <p:sp>
        <p:nvSpPr>
          <p:cNvPr id="3" name="Content Placeholder 2"/>
          <p:cNvSpPr>
            <a:spLocks noGrp="1"/>
          </p:cNvSpPr>
          <p:nvPr>
            <p:ph idx="1"/>
          </p:nvPr>
        </p:nvSpPr>
        <p:spPr>
          <a:xfrm>
            <a:off x="228600" y="0"/>
            <a:ext cx="8686800" cy="6629400"/>
          </a:xfrm>
        </p:spPr>
        <p:txBody>
          <a:bodyPr>
            <a:normAutofit/>
          </a:bodyPr>
          <a:lstStyle/>
          <a:p>
            <a:pPr marL="569913" lvl="1" indent="-569913">
              <a:buFont typeface="Arial" charset="0"/>
              <a:buNone/>
              <a:defRPr/>
            </a:pPr>
            <a:r>
              <a:rPr lang="en-US" dirty="0"/>
              <a:t>     </a:t>
            </a:r>
            <a:r>
              <a:rPr lang="en-US" b="1" i="1" dirty="0"/>
              <a:t>cont. </a:t>
            </a:r>
            <a:r>
              <a:rPr lang="en-US" dirty="0"/>
              <a:t>Gently and repeatedly rub along the lid margins while the eyes are closed. Be careful to avoid rubbing or scratching your eyes.</a:t>
            </a:r>
          </a:p>
          <a:p>
            <a:pPr marL="120650" lvl="1" indent="-120650">
              <a:buFont typeface="Arial" charset="0"/>
              <a:buNone/>
              <a:defRPr/>
            </a:pPr>
            <a:r>
              <a:rPr lang="en-US" sz="3200" dirty="0"/>
              <a:t>2. Limiting or stopping the use of eye makeup, as its use will make lid hygiene more difficult or reintroduce bacteria.</a:t>
            </a:r>
          </a:p>
          <a:p>
            <a:pPr marL="120650" lvl="1" indent="-120650">
              <a:buFont typeface="Arial" charset="0"/>
              <a:buNone/>
              <a:defRPr/>
            </a:pPr>
            <a:r>
              <a:rPr lang="en-US" sz="3200" dirty="0"/>
              <a:t>3. If the patient wears contact lenses, he/she may have to temporarily discontinue wearing them during treatment. </a:t>
            </a:r>
          </a:p>
          <a:p>
            <a:pPr marL="120650" lvl="1" indent="-120650">
              <a:buFont typeface="Arial" charset="0"/>
              <a:buNone/>
              <a:defRPr/>
            </a:pPr>
            <a:r>
              <a:rPr lang="en-US" sz="3200" dirty="0"/>
              <a:t>4. If the patient has dandruff, use of a dandruff shampoo may help alleviate the symptoms.</a:t>
            </a:r>
          </a:p>
          <a:p>
            <a:pPr marL="120650" lvl="1" indent="-120650">
              <a:buFont typeface="Arial" charset="0"/>
              <a:buNone/>
              <a:defRPr/>
            </a:pPr>
            <a:r>
              <a:rPr lang="en-US" sz="3200" dirty="0"/>
              <a:t>5.Lubricate eyes by over the counter artificial tears</a:t>
            </a:r>
          </a:p>
          <a:p>
            <a:pPr marL="120650" lvl="1" indent="-120650">
              <a:buFont typeface="Arial" pitchFamily="34" charset="0"/>
              <a:buChar char="•"/>
              <a:defRPr/>
            </a:pPr>
            <a:endParaRPr lang="en-US" sz="3200" dirty="0"/>
          </a:p>
          <a:p>
            <a:pPr marL="120650" lvl="1" indent="-120650">
              <a:buFont typeface="Arial" pitchFamily="34" charset="0"/>
              <a:buChar char="•"/>
              <a:defRPr/>
            </a:pPr>
            <a:endParaRPr lang="en-US" sz="3200" dirty="0"/>
          </a:p>
          <a:p>
            <a:pPr>
              <a:defRPr/>
            </a:pPr>
            <a:endParaRPr lang="en-US" dirty="0"/>
          </a:p>
        </p:txBody>
      </p:sp>
      <p:sp>
        <p:nvSpPr>
          <p:cNvPr id="4" name="Slide Number Placeholder 3"/>
          <p:cNvSpPr>
            <a:spLocks noGrp="1"/>
          </p:cNvSpPr>
          <p:nvPr>
            <p:ph type="sldNum" sz="quarter" idx="12"/>
          </p:nvPr>
        </p:nvSpPr>
        <p:spPr/>
        <p:txBody>
          <a:bodyPr/>
          <a:lstStyle/>
          <a:p>
            <a:fld id="{25734C50-AB8C-4CB3-8176-73C080511BDE}" type="slidenum">
              <a:rPr lang="en-US" smtClean="0"/>
              <a:pPr/>
              <a:t>93</a:t>
            </a:fld>
            <a:endParaRPr lang="en-US"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1138" name="Title 1"/>
          <p:cNvSpPr>
            <a:spLocks noGrp="1"/>
          </p:cNvSpPr>
          <p:nvPr>
            <p:ph type="title"/>
          </p:nvPr>
        </p:nvSpPr>
        <p:spPr>
          <a:xfrm>
            <a:off x="457200" y="0"/>
            <a:ext cx="8229600" cy="46038"/>
          </a:xfrm>
        </p:spPr>
        <p:txBody>
          <a:bodyPr>
            <a:normAutofit fontScale="90000"/>
          </a:bodyPr>
          <a:lstStyle/>
          <a:p>
            <a:endParaRPr lang="en-US"/>
          </a:p>
        </p:txBody>
      </p:sp>
      <p:sp>
        <p:nvSpPr>
          <p:cNvPr id="91139" name="Content Placeholder 2"/>
          <p:cNvSpPr>
            <a:spLocks noGrp="1"/>
          </p:cNvSpPr>
          <p:nvPr>
            <p:ph idx="1"/>
          </p:nvPr>
        </p:nvSpPr>
        <p:spPr>
          <a:xfrm>
            <a:off x="0" y="0"/>
            <a:ext cx="8915400" cy="6629400"/>
          </a:xfrm>
        </p:spPr>
        <p:txBody>
          <a:bodyPr>
            <a:normAutofit/>
          </a:bodyPr>
          <a:lstStyle/>
          <a:p>
            <a:pPr>
              <a:buFont typeface="Arial" charset="0"/>
              <a:buNone/>
            </a:pPr>
            <a:r>
              <a:rPr lang="en-US" dirty="0"/>
              <a:t>6. If bacterial infection is the cause, antibiotic drops or ointment and other medications may be prescribed along with eyelid hygiene</a:t>
            </a:r>
          </a:p>
          <a:p>
            <a:pPr>
              <a:buFont typeface="Arial" charset="0"/>
              <a:buNone/>
            </a:pPr>
            <a:r>
              <a:rPr lang="en-US" dirty="0"/>
              <a:t>7.Depending on the degree of inflammation of the lid margin, a combination of topical antibiotic and steroid drops or ointments can be prescribed.</a:t>
            </a:r>
          </a:p>
          <a:p>
            <a:pPr>
              <a:buFont typeface="Arial" charset="0"/>
              <a:buNone/>
            </a:pPr>
            <a:r>
              <a:rPr lang="en-US" dirty="0"/>
              <a:t>8. If the </a:t>
            </a:r>
            <a:r>
              <a:rPr lang="en-US" dirty="0" err="1"/>
              <a:t>blepharitis</a:t>
            </a:r>
            <a:r>
              <a:rPr lang="en-US" dirty="0"/>
              <a:t> is secondary to acne </a:t>
            </a:r>
            <a:r>
              <a:rPr lang="en-US" dirty="0" err="1"/>
              <a:t>rosacea</a:t>
            </a:r>
            <a:r>
              <a:rPr lang="en-US" dirty="0"/>
              <a:t>(redness due to chronic dilatation of the subcutaneous capillaries which become permanent with the formation of pustules in the affected areas), treatment with oral </a:t>
            </a:r>
            <a:r>
              <a:rPr lang="en-US" b="1" dirty="0"/>
              <a:t>doxycycline</a:t>
            </a:r>
            <a:r>
              <a:rPr lang="en-US" dirty="0"/>
              <a:t> together with lid-margin hygiene routine may be prescribed. </a:t>
            </a:r>
          </a:p>
          <a:p>
            <a:pPr>
              <a:buFont typeface="Arial" charset="0"/>
              <a:buNone/>
            </a:pPr>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25734C50-AB8C-4CB3-8176-73C080511BDE}" type="slidenum">
              <a:rPr lang="en-US" smtClean="0"/>
              <a:pPr/>
              <a:t>94</a:t>
            </a:fld>
            <a:endParaRPr lang="en-US"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Font typeface="Arial" charset="0"/>
              <a:buNone/>
            </a:pPr>
            <a:r>
              <a:rPr lang="en-US" dirty="0"/>
              <a:t>9 . If the </a:t>
            </a:r>
            <a:r>
              <a:rPr lang="en-US" dirty="0" err="1"/>
              <a:t>blepharitis</a:t>
            </a:r>
            <a:r>
              <a:rPr lang="en-US" dirty="0"/>
              <a:t> is due to allergy, identify and reduce the exposure to the offending agent. Prescription and over-the-counter drop or oral antihistamines may be used.</a:t>
            </a:r>
          </a:p>
          <a:p>
            <a:pPr>
              <a:buFont typeface="Arial" charset="0"/>
              <a:buNone/>
            </a:pPr>
            <a:r>
              <a:rPr lang="en-US" dirty="0"/>
              <a:t>10. Recently, there has been some evidence that oral omega-3 fatty acids may be helpful in the treatment of </a:t>
            </a:r>
            <a:r>
              <a:rPr lang="en-US" dirty="0" err="1"/>
              <a:t>blepharitis</a:t>
            </a:r>
            <a:r>
              <a:rPr lang="en-US" dirty="0"/>
              <a:t>. </a:t>
            </a:r>
          </a:p>
          <a:p>
            <a:endParaRPr lang="en-US" dirty="0"/>
          </a:p>
        </p:txBody>
      </p:sp>
      <p:sp>
        <p:nvSpPr>
          <p:cNvPr id="4" name="Slide Number Placeholder 3"/>
          <p:cNvSpPr>
            <a:spLocks noGrp="1"/>
          </p:cNvSpPr>
          <p:nvPr>
            <p:ph type="sldNum" sz="quarter" idx="12"/>
          </p:nvPr>
        </p:nvSpPr>
        <p:spPr/>
        <p:txBody>
          <a:bodyPr/>
          <a:lstStyle/>
          <a:p>
            <a:fld id="{25734C50-AB8C-4CB3-8176-73C080511BDE}" type="slidenum">
              <a:rPr lang="en-US" smtClean="0"/>
              <a:pPr/>
              <a:t>95</a:t>
            </a:fld>
            <a:endParaRPr lang="en-US"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62" name="Title 1"/>
          <p:cNvSpPr>
            <a:spLocks noGrp="1"/>
          </p:cNvSpPr>
          <p:nvPr>
            <p:ph type="title"/>
          </p:nvPr>
        </p:nvSpPr>
        <p:spPr>
          <a:xfrm>
            <a:off x="457200" y="0"/>
            <a:ext cx="8229600" cy="46038"/>
          </a:xfrm>
        </p:spPr>
        <p:txBody>
          <a:bodyPr>
            <a:normAutofit fontScale="90000"/>
          </a:bodyPr>
          <a:lstStyle/>
          <a:p>
            <a:endParaRPr lang="en-US" dirty="0"/>
          </a:p>
        </p:txBody>
      </p:sp>
      <p:sp>
        <p:nvSpPr>
          <p:cNvPr id="92163" name="Content Placeholder 2"/>
          <p:cNvSpPr>
            <a:spLocks noGrp="1"/>
          </p:cNvSpPr>
          <p:nvPr>
            <p:ph idx="1"/>
          </p:nvPr>
        </p:nvSpPr>
        <p:spPr>
          <a:xfrm>
            <a:off x="228600" y="0"/>
            <a:ext cx="8745310" cy="6629400"/>
          </a:xfrm>
        </p:spPr>
        <p:txBody>
          <a:bodyPr>
            <a:normAutofit lnSpcReduction="10000"/>
          </a:bodyPr>
          <a:lstStyle/>
          <a:p>
            <a:pPr>
              <a:buFont typeface="Arial" charset="0"/>
              <a:buNone/>
            </a:pPr>
            <a:r>
              <a:rPr lang="en-US" b="1" i="1" u="sng" dirty="0"/>
              <a:t>Complications</a:t>
            </a:r>
          </a:p>
          <a:p>
            <a:r>
              <a:rPr lang="en-US" b="1" dirty="0"/>
              <a:t>Eyelash problems.</a:t>
            </a:r>
            <a:r>
              <a:rPr lang="en-US" dirty="0"/>
              <a:t>  Eyelashes fall out or grow abnormally (misdirected eyelashes).</a:t>
            </a:r>
          </a:p>
          <a:p>
            <a:r>
              <a:rPr lang="en-US" b="1" dirty="0"/>
              <a:t>Eyelid skin problems.</a:t>
            </a:r>
            <a:r>
              <a:rPr lang="en-US" dirty="0"/>
              <a:t> Scarring may occur on eyelids in response to long-term </a:t>
            </a:r>
            <a:r>
              <a:rPr lang="en-US" dirty="0" err="1"/>
              <a:t>blepharitis</a:t>
            </a:r>
            <a:r>
              <a:rPr lang="en-US" dirty="0"/>
              <a:t>.</a:t>
            </a:r>
          </a:p>
          <a:p>
            <a:r>
              <a:rPr lang="en-US" b="1" dirty="0"/>
              <a:t>Excess tearing or dry eyes.</a:t>
            </a:r>
            <a:r>
              <a:rPr lang="en-US" dirty="0"/>
              <a:t> Abnormal oily secretions and other debris shed from the eyelid, such as flaking associated with dandruff, can accumulate in the tear film — the water, oil and mucus solution that forms tears. Abnormal tear film interferes with the healthy lubrication of the eyelids. This can irritate the eyes and cause dry eyes or excessive tearing.</a:t>
            </a:r>
          </a:p>
          <a:p>
            <a:endParaRPr lang="en-US" dirty="0"/>
          </a:p>
          <a:p>
            <a:endParaRPr lang="en-US" dirty="0"/>
          </a:p>
        </p:txBody>
      </p:sp>
      <p:sp>
        <p:nvSpPr>
          <p:cNvPr id="4" name="Slide Number Placeholder 3"/>
          <p:cNvSpPr>
            <a:spLocks noGrp="1"/>
          </p:cNvSpPr>
          <p:nvPr>
            <p:ph type="sldNum" sz="quarter" idx="12"/>
          </p:nvPr>
        </p:nvSpPr>
        <p:spPr/>
        <p:txBody>
          <a:bodyPr/>
          <a:lstStyle/>
          <a:p>
            <a:fld id="{25734C50-AB8C-4CB3-8176-73C080511BDE}" type="slidenum">
              <a:rPr lang="en-US" smtClean="0"/>
              <a:pPr/>
              <a:t>96</a:t>
            </a:fld>
            <a:endParaRPr lang="en-US"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3186" name="Title 1"/>
          <p:cNvSpPr>
            <a:spLocks noGrp="1"/>
          </p:cNvSpPr>
          <p:nvPr>
            <p:ph type="title"/>
          </p:nvPr>
        </p:nvSpPr>
        <p:spPr>
          <a:xfrm>
            <a:off x="457200" y="0"/>
            <a:ext cx="8229600" cy="46038"/>
          </a:xfrm>
        </p:spPr>
        <p:txBody>
          <a:bodyPr>
            <a:normAutofit fontScale="90000"/>
          </a:bodyPr>
          <a:lstStyle/>
          <a:p>
            <a:endParaRPr lang="en-US"/>
          </a:p>
        </p:txBody>
      </p:sp>
      <p:sp>
        <p:nvSpPr>
          <p:cNvPr id="93187" name="Content Placeholder 2"/>
          <p:cNvSpPr>
            <a:spLocks noGrp="1"/>
          </p:cNvSpPr>
          <p:nvPr>
            <p:ph idx="1"/>
          </p:nvPr>
        </p:nvSpPr>
        <p:spPr>
          <a:xfrm>
            <a:off x="152400" y="0"/>
            <a:ext cx="8839200" cy="6705600"/>
          </a:xfrm>
        </p:spPr>
        <p:txBody>
          <a:bodyPr/>
          <a:lstStyle/>
          <a:p>
            <a:r>
              <a:rPr lang="en-US" b="1" dirty="0"/>
              <a:t>Difficulty wearing contact lenses.</a:t>
            </a:r>
            <a:r>
              <a:rPr lang="en-US" dirty="0"/>
              <a:t> By affecting the amount of lubrication in your eyes, wearing contact lenses may be uncomfortable.</a:t>
            </a:r>
          </a:p>
          <a:p>
            <a:r>
              <a:rPr lang="en-US" b="1" dirty="0"/>
              <a:t>Sty:</a:t>
            </a:r>
            <a:endParaRPr lang="en-US" dirty="0"/>
          </a:p>
          <a:p>
            <a:r>
              <a:rPr lang="en-US" b="1" dirty="0" err="1"/>
              <a:t>Chalazion</a:t>
            </a:r>
            <a:r>
              <a:rPr lang="en-US" b="1" dirty="0"/>
              <a:t>:</a:t>
            </a:r>
            <a:r>
              <a:rPr lang="en-US" dirty="0"/>
              <a:t> Occurs when there's a blockage in one of the small oil glands at the margin of the eyelid, just behind the eyelashes. The gland can become infected with bacteria, which causes a red, swollen eyelid. Unlike a sty, a </a:t>
            </a:r>
            <a:r>
              <a:rPr lang="en-US" dirty="0" err="1"/>
              <a:t>chalazion</a:t>
            </a:r>
            <a:r>
              <a:rPr lang="en-US" dirty="0"/>
              <a:t> tends to be most prominent on the inside of the eyelid.</a:t>
            </a:r>
          </a:p>
        </p:txBody>
      </p:sp>
      <p:sp>
        <p:nvSpPr>
          <p:cNvPr id="4" name="Slide Number Placeholder 3"/>
          <p:cNvSpPr>
            <a:spLocks noGrp="1"/>
          </p:cNvSpPr>
          <p:nvPr>
            <p:ph type="sldNum" sz="quarter" idx="12"/>
          </p:nvPr>
        </p:nvSpPr>
        <p:spPr/>
        <p:txBody>
          <a:bodyPr/>
          <a:lstStyle/>
          <a:p>
            <a:fld id="{25734C50-AB8C-4CB3-8176-73C080511BDE}" type="slidenum">
              <a:rPr lang="en-US" smtClean="0"/>
              <a:pPr/>
              <a:t>97</a:t>
            </a:fld>
            <a:endParaRPr lang="en-US"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4210" name="Title 1"/>
          <p:cNvSpPr>
            <a:spLocks noGrp="1"/>
          </p:cNvSpPr>
          <p:nvPr>
            <p:ph type="title"/>
          </p:nvPr>
        </p:nvSpPr>
        <p:spPr>
          <a:xfrm>
            <a:off x="457200" y="0"/>
            <a:ext cx="8229600" cy="46038"/>
          </a:xfrm>
        </p:spPr>
        <p:txBody>
          <a:bodyPr>
            <a:normAutofit fontScale="90000"/>
          </a:bodyPr>
          <a:lstStyle/>
          <a:p>
            <a:endParaRPr lang="en-US"/>
          </a:p>
        </p:txBody>
      </p:sp>
      <p:sp>
        <p:nvSpPr>
          <p:cNvPr id="94211" name="Content Placeholder 2"/>
          <p:cNvSpPr>
            <a:spLocks noGrp="1"/>
          </p:cNvSpPr>
          <p:nvPr>
            <p:ph idx="1"/>
          </p:nvPr>
        </p:nvSpPr>
        <p:spPr>
          <a:xfrm>
            <a:off x="228600" y="0"/>
            <a:ext cx="8686800" cy="6629400"/>
          </a:xfrm>
        </p:spPr>
        <p:txBody>
          <a:bodyPr/>
          <a:lstStyle/>
          <a:p>
            <a:r>
              <a:rPr lang="en-US" b="1"/>
              <a:t>Chronic pink eye.</a:t>
            </a:r>
            <a:r>
              <a:rPr lang="en-US"/>
              <a:t> Blepharitis can lead to recurrent bouts of pink eye (conjunctivitis).</a:t>
            </a:r>
          </a:p>
          <a:p>
            <a:r>
              <a:rPr lang="en-US" b="1"/>
              <a:t>Injury to the cornea.</a:t>
            </a:r>
            <a:r>
              <a:rPr lang="en-US"/>
              <a:t> Constant irritation from inflamed eyelids or misdirected eyelashes may cause a sore (ulcer) to develop on your cornea. Insufficient tearing could predispose you to a corneal infection.</a:t>
            </a:r>
          </a:p>
          <a:p>
            <a:endParaRPr lang="en-US"/>
          </a:p>
        </p:txBody>
      </p:sp>
      <p:sp>
        <p:nvSpPr>
          <p:cNvPr id="4" name="Slide Number Placeholder 3"/>
          <p:cNvSpPr>
            <a:spLocks noGrp="1"/>
          </p:cNvSpPr>
          <p:nvPr>
            <p:ph type="sldNum" sz="quarter" idx="12"/>
          </p:nvPr>
        </p:nvSpPr>
        <p:spPr/>
        <p:txBody>
          <a:bodyPr/>
          <a:lstStyle/>
          <a:p>
            <a:fld id="{25734C50-AB8C-4CB3-8176-73C080511BDE}" type="slidenum">
              <a:rPr lang="en-US" smtClean="0"/>
              <a:pPr/>
              <a:t>98</a:t>
            </a:fld>
            <a:endParaRPr lang="en-US"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Title 4"/>
          <p:cNvSpPr>
            <a:spLocks noGrp="1"/>
          </p:cNvSpPr>
          <p:nvPr>
            <p:ph type="title"/>
          </p:nvPr>
        </p:nvSpPr>
        <p:spPr>
          <a:xfrm>
            <a:off x="457200" y="0"/>
            <a:ext cx="8229600" cy="46038"/>
          </a:xfrm>
        </p:spPr>
        <p:txBody>
          <a:bodyPr rtlCol="0">
            <a:normAutofit fontScale="90000"/>
          </a:bodyPr>
          <a:lstStyle/>
          <a:p>
            <a:pPr eaLnBrk="1" fontAlgn="auto" hangingPunct="1">
              <a:spcAft>
                <a:spcPts val="0"/>
              </a:spcAft>
              <a:defRPr/>
            </a:pPr>
            <a:endParaRPr lang="en-US" dirty="0"/>
          </a:p>
        </p:txBody>
      </p:sp>
      <p:sp>
        <p:nvSpPr>
          <p:cNvPr id="96259" name="Content Placeholder 5"/>
          <p:cNvSpPr>
            <a:spLocks noGrp="1"/>
          </p:cNvSpPr>
          <p:nvPr>
            <p:ph idx="1"/>
          </p:nvPr>
        </p:nvSpPr>
        <p:spPr>
          <a:xfrm>
            <a:off x="152400" y="0"/>
            <a:ext cx="8839200" cy="6629400"/>
          </a:xfrm>
        </p:spPr>
        <p:txBody>
          <a:bodyPr>
            <a:normAutofit fontScale="92500" lnSpcReduction="20000"/>
          </a:bodyPr>
          <a:lstStyle/>
          <a:p>
            <a:pPr marL="225425" lvl="1" indent="-225425" eaLnBrk="1" hangingPunct="1">
              <a:buFont typeface="Arial" charset="0"/>
              <a:buNone/>
            </a:pPr>
            <a:r>
              <a:rPr lang="en-US" b="1" u="sng" dirty="0"/>
              <a:t>STY (EXTERNAL HORDEOLUM)</a:t>
            </a:r>
          </a:p>
          <a:p>
            <a:pPr marL="225425" lvl="1" indent="-225425" eaLnBrk="1" hangingPunct="1">
              <a:buNone/>
            </a:pPr>
            <a:r>
              <a:rPr lang="en-US" dirty="0"/>
              <a:t>Small painful lump at the edge of the eye </a:t>
            </a:r>
            <a:r>
              <a:rPr lang="en-US" dirty="0" err="1"/>
              <a:t>lid.affects</a:t>
            </a:r>
            <a:r>
              <a:rPr lang="en-US" dirty="0"/>
              <a:t> gland and </a:t>
            </a:r>
            <a:r>
              <a:rPr lang="en-US" dirty="0" err="1"/>
              <a:t>follicles.it</a:t>
            </a:r>
            <a:endParaRPr lang="en-US" dirty="0"/>
          </a:p>
          <a:p>
            <a:pPr marL="225425" lvl="1" indent="-225425" eaLnBrk="1" hangingPunct="1">
              <a:buFont typeface="Arial" charset="0"/>
              <a:buNone/>
            </a:pPr>
            <a:r>
              <a:rPr lang="en-US" b="1" dirty="0"/>
              <a:t>Cause: </a:t>
            </a:r>
            <a:r>
              <a:rPr lang="en-US" dirty="0"/>
              <a:t>staphylococcal infection of a follicle of the eyelash from blocked gland</a:t>
            </a:r>
          </a:p>
          <a:p>
            <a:pPr marL="225425" lvl="1" indent="-225425" eaLnBrk="1" hangingPunct="1">
              <a:buFont typeface="Arial" charset="0"/>
              <a:buNone/>
            </a:pPr>
            <a:r>
              <a:rPr lang="en-US" b="1" dirty="0"/>
              <a:t>Predisposing factors:</a:t>
            </a:r>
          </a:p>
          <a:p>
            <a:pPr marL="225425" lvl="1" indent="-225425" eaLnBrk="1" hangingPunct="1"/>
            <a:r>
              <a:rPr lang="en-US" dirty="0"/>
              <a:t>General poor health</a:t>
            </a:r>
          </a:p>
          <a:p>
            <a:pPr marL="225425" lvl="1" indent="-225425" eaLnBrk="1" hangingPunct="1"/>
            <a:r>
              <a:rPr lang="en-US" dirty="0"/>
              <a:t>Wearing of glasses</a:t>
            </a:r>
          </a:p>
          <a:p>
            <a:pPr marL="225425" lvl="1" indent="-225425" eaLnBrk="1" hangingPunct="1"/>
            <a:r>
              <a:rPr lang="en-US" dirty="0"/>
              <a:t>Chronic </a:t>
            </a:r>
            <a:r>
              <a:rPr lang="en-US" dirty="0" err="1"/>
              <a:t>phlebartis</a:t>
            </a:r>
            <a:endParaRPr lang="en-US" dirty="0"/>
          </a:p>
          <a:p>
            <a:pPr marL="225425" lvl="1" indent="-225425" eaLnBrk="1" hangingPunct="1"/>
            <a:r>
              <a:rPr lang="en-US" dirty="0"/>
              <a:t>Habitual rubbing of eyes</a:t>
            </a:r>
          </a:p>
          <a:p>
            <a:pPr marL="225425" lvl="1" indent="-225425" eaLnBrk="1" hangingPunct="1">
              <a:buFont typeface="Arial" charset="0"/>
              <a:buNone/>
            </a:pPr>
            <a:r>
              <a:rPr lang="en-US" b="1" dirty="0"/>
              <a:t>Signs and symptoms</a:t>
            </a:r>
          </a:p>
          <a:p>
            <a:pPr marL="225425" lvl="1" indent="-225425" eaLnBrk="1" hangingPunct="1"/>
            <a:r>
              <a:rPr lang="en-US" dirty="0"/>
              <a:t>Inflammation with redness, burning and itching of the eyelids (</a:t>
            </a:r>
            <a:r>
              <a:rPr lang="en-US" dirty="0" err="1"/>
              <a:t>blepharitis</a:t>
            </a:r>
            <a:r>
              <a:rPr lang="en-US" dirty="0"/>
              <a:t>)</a:t>
            </a:r>
          </a:p>
          <a:p>
            <a:pPr marL="225425" lvl="1" indent="-225425" eaLnBrk="1" hangingPunct="1"/>
            <a:r>
              <a:rPr lang="en-US" dirty="0"/>
              <a:t>Then a small pustule forms on the lid, becomes swollen and red.</a:t>
            </a:r>
          </a:p>
          <a:p>
            <a:pPr marL="225425" lvl="1" indent="-225425" eaLnBrk="1" hangingPunct="1"/>
            <a:r>
              <a:rPr lang="en-US" dirty="0" err="1"/>
              <a:t>Photophobia.,eye</a:t>
            </a:r>
            <a:r>
              <a:rPr lang="en-US" dirty="0"/>
              <a:t> </a:t>
            </a:r>
            <a:r>
              <a:rPr lang="en-US" dirty="0" err="1"/>
              <a:t>tearing,senation</a:t>
            </a:r>
            <a:r>
              <a:rPr lang="en-US" dirty="0"/>
              <a:t> of foreign body</a:t>
            </a:r>
          </a:p>
          <a:p>
            <a:pPr marL="225425" lvl="1" indent="-225425" eaLnBrk="1" hangingPunct="1"/>
            <a:endParaRPr lang="en-US" dirty="0"/>
          </a:p>
        </p:txBody>
      </p:sp>
      <p:sp>
        <p:nvSpPr>
          <p:cNvPr id="4" name="Slide Number Placeholder 3"/>
          <p:cNvSpPr>
            <a:spLocks noGrp="1"/>
          </p:cNvSpPr>
          <p:nvPr>
            <p:ph type="sldNum" sz="quarter" idx="12"/>
          </p:nvPr>
        </p:nvSpPr>
        <p:spPr/>
        <p:txBody>
          <a:bodyPr/>
          <a:lstStyle/>
          <a:p>
            <a:fld id="{25734C50-AB8C-4CB3-8176-73C080511BDE}" type="slidenum">
              <a:rPr lang="en-US" smtClean="0"/>
              <a:pPr/>
              <a:t>99</a:t>
            </a:fld>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15645</TotalTime>
  <Words>9553</Words>
  <Application>Microsoft Office PowerPoint</Application>
  <PresentationFormat>On-screen Show (4:3)</PresentationFormat>
  <Paragraphs>1030</Paragraphs>
  <Slides>165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165</vt:i4>
      </vt:variant>
    </vt:vector>
  </HeadingPairs>
  <TitlesOfParts>
    <vt:vector size="172" baseType="lpstr">
      <vt:lpstr>Arial</vt:lpstr>
      <vt:lpstr>Calibri</vt:lpstr>
      <vt:lpstr>Gill Sans MT</vt:lpstr>
      <vt:lpstr>Verdana</vt:lpstr>
      <vt:lpstr>Wingdings</vt:lpstr>
      <vt:lpstr>Wingdings 2</vt:lpstr>
      <vt:lpstr>Solstice</vt:lpstr>
      <vt:lpstr>OPHTHALMOLOGY </vt:lpstr>
      <vt:lpstr>Course outline</vt:lpstr>
      <vt:lpstr>conditions</vt:lpstr>
      <vt:lpstr>PowerPoint Presentation</vt:lpstr>
      <vt:lpstr>Functions of the various parts of the eye</vt:lpstr>
      <vt:lpstr>PowerPoint Presentation</vt:lpstr>
      <vt:lpstr>PowerPoint Presentation</vt:lpstr>
      <vt:lpstr>VISION </vt:lpstr>
      <vt:lpstr> </vt:lpstr>
      <vt:lpstr>PowerPoint Presentation</vt:lpstr>
      <vt:lpstr>PowerPoint Presentation</vt:lpstr>
      <vt:lpstr>Assessment of an ophthalmic patient</vt:lpstr>
      <vt:lpstr>Observations to be made</vt:lpstr>
      <vt:lpstr>PowerPoint Presentation</vt:lpstr>
      <vt:lpstr>Physical examination</vt:lpstr>
      <vt:lpstr>Equipment </vt:lpstr>
      <vt:lpstr>Occular examination</vt:lpstr>
      <vt:lpstr>PowerPoint Presentation</vt:lpstr>
      <vt:lpstr>Snellen Chart</vt:lpstr>
      <vt:lpstr>PowerPoint Presentation</vt:lpstr>
      <vt:lpstr>PowerPoint Presentation</vt:lpstr>
      <vt:lpstr>PowerPoint Presentation</vt:lpstr>
      <vt:lpstr>THE EXTERNAL EYE EXAMINATION </vt:lpstr>
      <vt:lpstr>PowerPoint Presentation</vt:lpstr>
      <vt:lpstr>ptosis</vt:lpstr>
      <vt:lpstr>PowerPoint Presentation</vt:lpstr>
      <vt:lpstr>How it is done </vt:lpstr>
      <vt:lpstr>PowerPoint Presentation</vt:lpstr>
      <vt:lpstr>PowerPoint Presentation</vt:lpstr>
      <vt:lpstr>INTERNAL EYE</vt:lpstr>
      <vt:lpstr>Types </vt:lpstr>
      <vt:lpstr>ct</vt:lpstr>
      <vt:lpstr> </vt:lpstr>
      <vt:lpstr>Direct opthalmoscopy</vt:lpstr>
      <vt:lpstr>Indirect opthalmoscopy</vt:lpstr>
      <vt:lpstr>Slit-lamp ophthalmoscopy</vt:lpstr>
      <vt:lpstr>TONOMETRY</vt:lpstr>
      <vt:lpstr>PowerPoint Presentation</vt:lpstr>
      <vt:lpstr>PowerPoint Presentation</vt:lpstr>
      <vt:lpstr>GONIOSCOPY</vt:lpstr>
      <vt:lpstr>COLOR VISION TESTING </vt:lpstr>
      <vt:lpstr>Ultrasonography </vt:lpstr>
      <vt:lpstr>COLOR FUNDUS PHOTOGRAPHY</vt:lpstr>
      <vt:lpstr>REFRACTIVE ERRORS</vt:lpstr>
      <vt:lpstr> the. </vt:lpstr>
      <vt:lpstr>HYPEROPIA</vt:lpstr>
      <vt:lpstr>11</vt:lpstr>
      <vt:lpstr>MYOPIA</vt:lpstr>
      <vt:lpstr>PowerPoint Presentation</vt:lpstr>
      <vt:lpstr>PRESBYOPIA</vt:lpstr>
      <vt:lpstr>ASTIGMATISM</vt:lpstr>
      <vt:lpstr>STRABISMUS (SQUINT/AMBLYOPIA</vt:lpstr>
      <vt:lpstr>PowerPoint Presentation</vt:lpstr>
      <vt:lpstr> </vt:lpstr>
      <vt:lpstr>KERATITIS</vt:lpstr>
      <vt:lpstr>Signs and symptoms </vt:lpstr>
      <vt:lpstr>causes</vt:lpstr>
      <vt:lpstr>PowerPoint Presentation</vt:lpstr>
      <vt:lpstr>PowerPoint Presentation</vt:lpstr>
      <vt:lpstr>PowerPoint Presentation</vt:lpstr>
      <vt:lpstr>INFLAMMATIONS OF THE EYE </vt:lpstr>
      <vt:lpstr>   BACTERIAL CONJUNCTIVITIS</vt:lpstr>
      <vt:lpstr>PowerPoint Presentation</vt:lpstr>
      <vt:lpstr> </vt:lpstr>
      <vt:lpstr>Management cont’</vt:lpstr>
      <vt:lpstr>Viral conjunctivitis</vt:lpstr>
      <vt:lpstr>ALLERGIC CONJUNCTIVITIS</vt:lpstr>
      <vt:lpstr>management</vt:lpstr>
      <vt:lpstr>Inclusion conjunctivitis</vt:lpstr>
      <vt:lpstr>PowerPoint Presentation</vt:lpstr>
      <vt:lpstr>Risk factors</vt:lpstr>
      <vt:lpstr>Trachoma </vt:lpstr>
      <vt:lpstr>PowerPoint Presentation</vt:lpstr>
      <vt:lpstr>Signs and symptoms</vt:lpstr>
      <vt:lpstr>PowerPoint Presentation</vt:lpstr>
      <vt:lpstr>preventition</vt:lpstr>
      <vt:lpstr>Management </vt:lpstr>
      <vt:lpstr>PowerPoint Presentation</vt:lpstr>
      <vt:lpstr>Management </vt:lpstr>
      <vt:lpstr>UVEITIS</vt:lpstr>
      <vt:lpstr>PowerPoint Presentation</vt:lpstr>
      <vt:lpstr>PowerPoint Presentation</vt:lpstr>
      <vt:lpstr>PowerPoint Presentation</vt:lpstr>
      <vt:lpstr>PowerPoint Presentation</vt:lpstr>
      <vt:lpstr>BLEPHARITIS</vt:lpstr>
      <vt:lpstr>PowerPoint Presentation</vt:lpstr>
      <vt:lpstr>PowerPoint Presentation</vt:lpstr>
      <vt:lpstr>causes</vt:lpstr>
      <vt:lpstr>CLINICAL FEATURES</vt:lpstr>
      <vt:lpstr>PowerPoint Presentation</vt:lpstr>
      <vt:lpstr>Management of blepharitis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CHALAZION</vt:lpstr>
      <vt:lpstr>PowerPoint Presentation</vt:lpstr>
      <vt:lpstr>GLAUCOMA</vt:lpstr>
      <vt:lpstr>Risk Factors</vt:lpstr>
      <vt:lpstr>Physiology of aqueous humour</vt:lpstr>
      <vt:lpstr>PowerPoint Presentation</vt:lpstr>
      <vt:lpstr>Stages in development of glaucoma pathophysiology</vt:lpstr>
      <vt:lpstr>Classification </vt:lpstr>
      <vt:lpstr>Primary open angle glaucoma</vt:lpstr>
      <vt:lpstr>Causes of outflow obstruction</vt:lpstr>
      <vt:lpstr>Signs and symptoms</vt:lpstr>
      <vt:lpstr>Treatment </vt:lpstr>
      <vt:lpstr>PowerPoint Presentation</vt:lpstr>
      <vt:lpstr>Normal tension/low tension glaucoma</vt:lpstr>
      <vt:lpstr>Closed angle glaucoma</vt:lpstr>
      <vt:lpstr>causes</vt:lpstr>
      <vt:lpstr>management</vt:lpstr>
      <vt:lpstr>Secondary glaucoma </vt:lpstr>
      <vt:lpstr>PowerPoint Presentation</vt:lpstr>
      <vt:lpstr>Congenital glaucoma </vt:lpstr>
      <vt:lpstr>       CATARACT </vt:lpstr>
      <vt:lpstr>How it forms</vt:lpstr>
      <vt:lpstr> risk factors</vt:lpstr>
      <vt:lpstr>Systemic diseases cataract</vt:lpstr>
      <vt:lpstr>PowerPoint Presentation</vt:lpstr>
      <vt:lpstr>Signs and symptoms</vt:lpstr>
      <vt:lpstr>Treatment </vt:lpstr>
      <vt:lpstr>PowerPoint Presentation</vt:lpstr>
      <vt:lpstr>Complications of cataract surgery</vt:lpstr>
      <vt:lpstr>PowerPoint Presentation</vt:lpstr>
      <vt:lpstr>PowerPoint Presentation</vt:lpstr>
      <vt:lpstr>RETINITIS(retina pigmentosa)</vt:lpstr>
      <vt:lpstr>Signs and symptoms</vt:lpstr>
      <vt:lpstr>dignosis</vt:lpstr>
      <vt:lpstr>RETINAL DISORDERS</vt:lpstr>
      <vt:lpstr>Retinal detachment</vt:lpstr>
      <vt:lpstr>CAUSES </vt:lpstr>
      <vt:lpstr>Secondary retinal detatchment</vt:lpstr>
      <vt:lpstr>PowerPoint Presentation</vt:lpstr>
      <vt:lpstr>Predisposing factors to retinal detachment</vt:lpstr>
      <vt:lpstr>Pathophysiology </vt:lpstr>
      <vt:lpstr>Clinical manifestations</vt:lpstr>
      <vt:lpstr>Management     </vt:lpstr>
      <vt:lpstr>PowerPoint Presentation</vt:lpstr>
      <vt:lpstr>TUMORS OF THE EYE</vt:lpstr>
      <vt:lpstr>BENIGN TUMORS OF THE CONJUNCTIVA</vt:lpstr>
      <vt:lpstr>MALIGNANT TUMORS OF THE ORBIT</vt:lpstr>
      <vt:lpstr>TUMORS OF THE EYE</vt:lpstr>
      <vt:lpstr>RETINOBLASTOMA</vt:lpstr>
      <vt:lpstr>PowerPoint Presentation</vt:lpstr>
      <vt:lpstr>RETINOBLASTOMA</vt:lpstr>
      <vt:lpstr>PowerPoint Presentation</vt:lpstr>
      <vt:lpstr>PowerPoint Presentation</vt:lpstr>
      <vt:lpstr>RETINOBLASTOMA</vt:lpstr>
      <vt:lpstr>PowerPoint Presentation</vt:lpstr>
      <vt:lpstr>PowerPoint Presentation</vt:lpstr>
      <vt:lpstr>PowerPoint Presentation</vt:lpstr>
      <vt:lpstr>Nursing Management</vt:lpstr>
      <vt:lpstr>EYE SURGERY </vt:lpstr>
      <vt:lpstr>Pre-operative care </vt:lpstr>
      <vt:lpstr>Continuation </vt:lpstr>
      <vt:lpstr>Post-operative care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OPTHALMOLOGY BY</dc:title>
  <dc:creator>JUDY</dc:creator>
  <cp:lastModifiedBy>HP</cp:lastModifiedBy>
  <cp:revision>522</cp:revision>
  <dcterms:created xsi:type="dcterms:W3CDTF">2013-05-23T23:34:01Z</dcterms:created>
  <dcterms:modified xsi:type="dcterms:W3CDTF">2022-01-21T12:02:27Z</dcterms:modified>
</cp:coreProperties>
</file>