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30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49D81-72D1-49D3-8E38-5C9868C33E02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DA0C-8294-497B-BC82-3F1785A865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Hypoxemia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an abnormally low level of oxygen in the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DA0C-8294-497B-BC82-3F1785A86515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DA0C-8294-497B-BC82-3F1785A86515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Hypoxia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condition in which the body or a region of the body is deprived of adequate oxygen supply at the tissue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7DA0C-8294-497B-BC82-3F1785A86515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0356" y="461899"/>
            <a:ext cx="546328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205458"/>
            <a:ext cx="8248015" cy="266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5954" y="5243271"/>
            <a:ext cx="419036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Gabriola"/>
                <a:cs typeface="Gabriola"/>
              </a:rPr>
              <a:t>SAMUEL NGIGI K.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Gabriola"/>
                <a:cs typeface="Gabriola"/>
              </a:rPr>
              <a:t>KMTC</a:t>
            </a:r>
            <a:endParaRPr sz="3200" dirty="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600200"/>
            <a:ext cx="65532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265" y="461899"/>
            <a:ext cx="2601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Oxygen</a:t>
            </a:r>
            <a:r>
              <a:rPr b="0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key</a:t>
            </a:r>
          </a:p>
        </p:txBody>
      </p:sp>
      <p:sp>
        <p:nvSpPr>
          <p:cNvPr id="3" name="object 3"/>
          <p:cNvSpPr/>
          <p:nvPr/>
        </p:nvSpPr>
        <p:spPr>
          <a:xfrm>
            <a:off x="2743200" y="2286000"/>
            <a:ext cx="4724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461899"/>
            <a:ext cx="5505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2- </a:t>
            </a:r>
            <a:r>
              <a:rPr spc="-40" dirty="0"/>
              <a:t>Wall </a:t>
            </a:r>
            <a:r>
              <a:rPr dirty="0"/>
              <a:t>– </a:t>
            </a:r>
            <a:r>
              <a:rPr spc="-5" dirty="0"/>
              <a:t>outlet</a:t>
            </a:r>
            <a:r>
              <a:rPr spc="-40" dirty="0"/>
              <a:t> </a:t>
            </a:r>
            <a:r>
              <a:rPr spc="-30" dirty="0"/>
              <a:t>oxygen: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3145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dirty="0">
                <a:latin typeface="Calibri"/>
                <a:cs typeface="Calibri"/>
              </a:rPr>
              <a:t>is supplied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central </a:t>
            </a:r>
            <a:r>
              <a:rPr sz="3200" b="1" spc="-10" dirty="0">
                <a:latin typeface="Calibri"/>
                <a:cs typeface="Calibri"/>
              </a:rPr>
              <a:t>source  </a:t>
            </a:r>
            <a:r>
              <a:rPr sz="3200" b="1" spc="-5" dirty="0">
                <a:latin typeface="Calibri"/>
                <a:cs typeface="Calibri"/>
              </a:rPr>
              <a:t>through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pipeline.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842010" indent="-343535">
              <a:lnSpc>
                <a:spcPct val="100000"/>
              </a:lnSpc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dirty="0"/>
              <a:t>	</a:t>
            </a:r>
            <a:r>
              <a:rPr sz="3200" b="1" spc="-5" dirty="0">
                <a:latin typeface="Calibri"/>
                <a:cs typeface="Calibri"/>
              </a:rPr>
              <a:t>Only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15" dirty="0">
                <a:latin typeface="Calibri"/>
                <a:cs typeface="Calibri"/>
              </a:rPr>
              <a:t>meter </a:t>
            </a:r>
            <a:r>
              <a:rPr sz="3200" b="1" dirty="0">
                <a:latin typeface="Calibri"/>
                <a:cs typeface="Calibri"/>
              </a:rPr>
              <a:t>and a </a:t>
            </a:r>
            <a:r>
              <a:rPr sz="3200" b="1" spc="-5" dirty="0">
                <a:latin typeface="Calibri"/>
                <a:cs typeface="Calibri"/>
              </a:rPr>
              <a:t>humidifier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are  required.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461899"/>
            <a:ext cx="5505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2- </a:t>
            </a:r>
            <a:r>
              <a:rPr spc="-40" dirty="0"/>
              <a:t>Wall </a:t>
            </a:r>
            <a:r>
              <a:rPr dirty="0"/>
              <a:t>– </a:t>
            </a:r>
            <a:r>
              <a:rPr spc="-5" dirty="0"/>
              <a:t>outlet</a:t>
            </a:r>
            <a:r>
              <a:rPr spc="-40" dirty="0"/>
              <a:t> </a:t>
            </a:r>
            <a:r>
              <a:rPr spc="-30" dirty="0"/>
              <a:t>oxygen: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2209800"/>
            <a:ext cx="4876800" cy="3604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666" y="2526614"/>
            <a:ext cx="69653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7430" marR="5080" indent="-1015365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Arial"/>
                <a:cs typeface="Arial"/>
              </a:rPr>
              <a:t>Methods </a:t>
            </a:r>
            <a:r>
              <a:rPr sz="6000" spc="-15" dirty="0">
                <a:latin typeface="Arial"/>
                <a:cs typeface="Arial"/>
              </a:rPr>
              <a:t>of</a:t>
            </a:r>
            <a:r>
              <a:rPr sz="6000" spc="-75" dirty="0">
                <a:latin typeface="Arial"/>
                <a:cs typeface="Arial"/>
              </a:rPr>
              <a:t> </a:t>
            </a:r>
            <a:r>
              <a:rPr sz="6000" spc="-5" dirty="0">
                <a:latin typeface="Arial"/>
                <a:cs typeface="Arial"/>
              </a:rPr>
              <a:t>oxygen  </a:t>
            </a:r>
            <a:r>
              <a:rPr sz="6000" dirty="0">
                <a:latin typeface="Arial"/>
                <a:cs typeface="Arial"/>
              </a:rPr>
              <a:t>administration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52400"/>
            <a:ext cx="3124200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0" y="381000"/>
            <a:ext cx="2667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436" y="110997"/>
            <a:ext cx="5956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FF0000"/>
                </a:solidFill>
              </a:rPr>
              <a:t>Oxygen </a:t>
            </a:r>
            <a:r>
              <a:rPr spc="-10" dirty="0">
                <a:solidFill>
                  <a:srgbClr val="FF0000"/>
                </a:solidFill>
              </a:rPr>
              <a:t>Delivery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Systems: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915438"/>
            <a:ext cx="5144135" cy="52155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Nasal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Cannula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Simple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Mask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Partial Re-Breather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Mask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15" dirty="0">
                <a:latin typeface="Calibri"/>
                <a:cs typeface="Calibri"/>
              </a:rPr>
              <a:t>Non-Re </a:t>
            </a:r>
            <a:r>
              <a:rPr sz="2800" b="1" spc="-10" dirty="0">
                <a:latin typeface="Calibri"/>
                <a:cs typeface="Calibri"/>
              </a:rPr>
              <a:t>Breather Mask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(NRBM)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30" dirty="0">
                <a:latin typeface="Calibri"/>
                <a:cs typeface="Calibri"/>
              </a:rPr>
              <a:t>Venturi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Mask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20" dirty="0">
                <a:latin typeface="Calibri"/>
                <a:cs typeface="Calibri"/>
              </a:rPr>
              <a:t>Oxygen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Hood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20" dirty="0">
                <a:latin typeface="Calibri"/>
                <a:cs typeface="Calibri"/>
              </a:rPr>
              <a:t>Oxygen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Tent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Calibri"/>
                <a:cs typeface="Calibri"/>
              </a:rPr>
              <a:t>AMBU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Bag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30" dirty="0" err="1">
                <a:latin typeface="Calibri"/>
                <a:cs typeface="Calibri"/>
              </a:rPr>
              <a:t>Tracheostomy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40" dirty="0" smtClean="0">
                <a:latin typeface="Calibri"/>
                <a:cs typeface="Calibri"/>
              </a:rPr>
              <a:t>Collar</a:t>
            </a: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tabLst>
                <a:tab pos="52832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192150"/>
            <a:ext cx="7425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Methods </a:t>
            </a:r>
            <a:r>
              <a:rPr sz="4000" spc="-5" dirty="0"/>
              <a:t>of </a:t>
            </a:r>
            <a:r>
              <a:rPr sz="4000" spc="-35" dirty="0"/>
              <a:t>oxygen</a:t>
            </a:r>
            <a:r>
              <a:rPr sz="4000" spc="-10" dirty="0"/>
              <a:t> </a:t>
            </a:r>
            <a:r>
              <a:rPr sz="4000" spc="-15" dirty="0"/>
              <a:t>administration: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977616"/>
            <a:ext cx="8457565" cy="32448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66"/>
                </a:solidFill>
                <a:latin typeface="Calibri"/>
                <a:cs typeface="Calibri"/>
              </a:rPr>
              <a:t>Nasal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cannula</a:t>
            </a:r>
            <a:r>
              <a:rPr sz="3200" b="1" spc="-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(prongs):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lr>
                <a:srgbClr val="66FFFF"/>
              </a:buClr>
              <a:buFont typeface="Wingdings"/>
              <a:buChar char=""/>
              <a:tabLst>
                <a:tab pos="467359" algn="l"/>
              </a:tabLst>
            </a:pPr>
            <a:r>
              <a:rPr sz="3200" b="1" dirty="0">
                <a:latin typeface="Calibri"/>
                <a:cs typeface="Calibri"/>
              </a:rPr>
              <a:t>It is a disposable, plastic </a:t>
            </a:r>
            <a:r>
              <a:rPr sz="3200" b="1" spc="-5" dirty="0">
                <a:latin typeface="Calibri"/>
                <a:cs typeface="Calibri"/>
              </a:rPr>
              <a:t>devise </a:t>
            </a:r>
            <a:r>
              <a:rPr sz="3200" b="1" dirty="0">
                <a:latin typeface="Calibri"/>
                <a:cs typeface="Calibri"/>
              </a:rPr>
              <a:t>with </a:t>
            </a:r>
            <a:r>
              <a:rPr sz="3200" b="1" spc="-5" dirty="0">
                <a:latin typeface="Calibri"/>
                <a:cs typeface="Calibri"/>
              </a:rPr>
              <a:t>two  protruding </a:t>
            </a:r>
            <a:r>
              <a:rPr sz="3200" b="1" spc="-10" dirty="0">
                <a:latin typeface="Calibri"/>
                <a:cs typeface="Calibri"/>
              </a:rPr>
              <a:t>prongs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insertion </a:t>
            </a:r>
            <a:r>
              <a:rPr sz="3200" b="1" spc="-15" dirty="0">
                <a:latin typeface="Calibri"/>
                <a:cs typeface="Calibri"/>
              </a:rPr>
              <a:t>into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nostrils,  </a:t>
            </a:r>
            <a:r>
              <a:rPr sz="3200" b="1" spc="-10" dirty="0">
                <a:latin typeface="Calibri"/>
                <a:cs typeface="Calibri"/>
              </a:rPr>
              <a:t>connected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an </a:t>
            </a:r>
            <a:r>
              <a:rPr sz="3200" b="1" spc="-20" dirty="0">
                <a:latin typeface="Calibri"/>
                <a:cs typeface="Calibri"/>
              </a:rPr>
              <a:t>oxygen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source.</a:t>
            </a:r>
            <a:endParaRPr sz="3200">
              <a:latin typeface="Calibri"/>
              <a:cs typeface="Calibri"/>
            </a:endParaRPr>
          </a:p>
          <a:p>
            <a:pPr marL="355600" marR="19685" indent="-342900">
              <a:lnSpc>
                <a:spcPct val="100000"/>
              </a:lnSpc>
              <a:spcBef>
                <a:spcPts val="77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latin typeface="Calibri"/>
                <a:cs typeface="Calibri"/>
              </a:rPr>
              <a:t>Used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low-medium </a:t>
            </a:r>
            <a:r>
              <a:rPr sz="3200" b="1" spc="-10" dirty="0">
                <a:latin typeface="Calibri"/>
                <a:cs typeface="Calibri"/>
              </a:rPr>
              <a:t>concentrations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20" dirty="0">
                <a:solidFill>
                  <a:srgbClr val="008000"/>
                </a:solidFill>
                <a:latin typeface="Calibri"/>
                <a:cs typeface="Calibri"/>
              </a:rPr>
              <a:t>Oxygen </a:t>
            </a:r>
            <a:r>
              <a:rPr sz="32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EF"/>
                </a:solidFill>
                <a:latin typeface="Calibri"/>
                <a:cs typeface="Calibri"/>
              </a:rPr>
              <a:t>(24-44%).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4600" y="3810000"/>
            <a:ext cx="4953000" cy="258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Nasal </a:t>
            </a:r>
            <a:r>
              <a:rPr spc="-5" dirty="0"/>
              <a:t>cannula</a:t>
            </a:r>
            <a:r>
              <a:rPr spc="-70" dirty="0"/>
              <a:t> </a:t>
            </a:r>
            <a:r>
              <a:rPr spc="-10" dirty="0"/>
              <a:t>(prongs):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722119"/>
            <a:ext cx="60960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Nasal </a:t>
            </a:r>
            <a:r>
              <a:rPr spc="-5" dirty="0"/>
              <a:t>cannula</a:t>
            </a:r>
            <a:r>
              <a:rPr spc="-70" dirty="0"/>
              <a:t> </a:t>
            </a:r>
            <a:r>
              <a:rPr spc="-10" dirty="0"/>
              <a:t>(prongs):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663" y="1142974"/>
            <a:ext cx="6362065" cy="52832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Amount</a:t>
            </a:r>
            <a:r>
              <a:rPr sz="3200" b="1" i="1" spc="-4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Delivered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184275" algn="l"/>
              </a:tabLst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Fio2	(Fraction Inspired</a:t>
            </a:r>
            <a:r>
              <a:rPr sz="3200" b="1" i="1" spc="-13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Oxygen)</a:t>
            </a:r>
            <a:endParaRPr sz="3200">
              <a:latin typeface="Arial"/>
              <a:cs typeface="Arial"/>
            </a:endParaRPr>
          </a:p>
          <a:p>
            <a:pPr marL="12700" marR="2734310">
              <a:lnSpc>
                <a:spcPct val="120000"/>
              </a:lnSpc>
              <a:tabLst>
                <a:tab pos="2108200" algn="l"/>
              </a:tabLst>
            </a:pPr>
            <a:r>
              <a:rPr sz="3200" b="1" dirty="0">
                <a:latin typeface="Arial"/>
                <a:cs typeface="Arial"/>
              </a:rPr>
              <a:t>Low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flow-	</a:t>
            </a:r>
            <a:r>
              <a:rPr sz="3200" b="1" spc="-5" dirty="0">
                <a:latin typeface="Arial"/>
                <a:cs typeface="Arial"/>
              </a:rPr>
              <a:t>24-44</a:t>
            </a:r>
            <a:r>
              <a:rPr sz="3200" b="1" spc="-10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%  1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L\min=24%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Arial"/>
                <a:cs typeface="Arial"/>
              </a:rPr>
              <a:t>2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L\min=28%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Arial"/>
                <a:cs typeface="Arial"/>
              </a:rPr>
              <a:t>3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L\min=32%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Arial"/>
                <a:cs typeface="Arial"/>
              </a:rPr>
              <a:t>4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L\min=36%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b="1" dirty="0">
                <a:latin typeface="Arial"/>
                <a:cs typeface="Arial"/>
              </a:rPr>
              <a:t>5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L\min=40%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3200" b="1" dirty="0">
                <a:latin typeface="Arial"/>
                <a:cs typeface="Arial"/>
              </a:rPr>
              <a:t>6</a:t>
            </a:r>
            <a:r>
              <a:rPr sz="3200" b="1" spc="-8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L\min=44%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187197"/>
            <a:ext cx="54622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Nasal </a:t>
            </a:r>
            <a:r>
              <a:rPr spc="-5" dirty="0"/>
              <a:t>cannula</a:t>
            </a:r>
            <a:r>
              <a:rPr spc="-70" dirty="0"/>
              <a:t> </a:t>
            </a:r>
            <a:r>
              <a:rPr spc="-10" dirty="0"/>
              <a:t>(prongs):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77616"/>
            <a:ext cx="724725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65"/>
              </a:spcBef>
            </a:pP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Advantages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Client </a:t>
            </a:r>
            <a:r>
              <a:rPr sz="3200" b="1" dirty="0">
                <a:latin typeface="Calibri"/>
                <a:cs typeface="Calibri"/>
              </a:rPr>
              <a:t>able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talk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eat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spc="-25" dirty="0">
                <a:latin typeface="Calibri"/>
                <a:cs typeface="Calibri"/>
              </a:rPr>
              <a:t>oxygen </a:t>
            </a:r>
            <a:r>
              <a:rPr sz="3200" b="1" dirty="0">
                <a:latin typeface="Calibri"/>
                <a:cs typeface="Calibri"/>
              </a:rPr>
              <a:t>in  place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Easily </a:t>
            </a:r>
            <a:r>
              <a:rPr sz="3200" b="1" dirty="0">
                <a:latin typeface="Calibri"/>
                <a:cs typeface="Calibri"/>
              </a:rPr>
              <a:t>used in home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setting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0" dirty="0">
                <a:latin typeface="Calibri"/>
                <a:cs typeface="Calibri"/>
              </a:rPr>
              <a:t>Safe </a:t>
            </a:r>
            <a:r>
              <a:rPr sz="3200" b="1" spc="-5" dirty="0">
                <a:latin typeface="Calibri"/>
                <a:cs typeface="Calibri"/>
              </a:rPr>
              <a:t>and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simple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Easily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tolerated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Delivers </a:t>
            </a:r>
            <a:r>
              <a:rPr sz="3200" b="1" dirty="0">
                <a:latin typeface="Calibri"/>
                <a:cs typeface="Calibri"/>
              </a:rPr>
              <a:t>low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concentrations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285" y="110997"/>
            <a:ext cx="38023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Oxygen</a:t>
            </a:r>
            <a:r>
              <a:rPr i="1" spc="-8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25216"/>
            <a:ext cx="8780780" cy="587883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5" dirty="0">
                <a:solidFill>
                  <a:srgbClr val="F9C090"/>
                </a:solidFill>
                <a:latin typeface="Calibri"/>
                <a:cs typeface="Calibri"/>
              </a:rPr>
              <a:t>Definition:</a:t>
            </a:r>
            <a:endParaRPr sz="3200">
              <a:latin typeface="Calibri"/>
              <a:cs typeface="Calibri"/>
            </a:endParaRPr>
          </a:p>
          <a:p>
            <a:pPr marL="355600" marR="116205" indent="-342900" algn="just">
              <a:lnSpc>
                <a:spcPct val="100000"/>
              </a:lnSpc>
              <a:spcBef>
                <a:spcPts val="765"/>
              </a:spcBef>
              <a:buClr>
                <a:srgbClr val="FF0066"/>
              </a:buClr>
              <a:buFont typeface="Wingdings"/>
              <a:buChar char=""/>
              <a:tabLst>
                <a:tab pos="467359" algn="l"/>
              </a:tabLst>
            </a:pP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dirty="0">
                <a:latin typeface="Calibri"/>
                <a:cs typeface="Calibri"/>
              </a:rPr>
              <a:t>is a </a:t>
            </a:r>
            <a:r>
              <a:rPr sz="3200" b="1" spc="-5" dirty="0">
                <a:latin typeface="Calibri"/>
                <a:cs typeface="Calibri"/>
              </a:rPr>
              <a:t>colorless, </a:t>
            </a:r>
            <a:r>
              <a:rPr sz="3200" b="1" dirty="0">
                <a:latin typeface="Calibri"/>
                <a:cs typeface="Calibri"/>
              </a:rPr>
              <a:t>odorless, </a:t>
            </a:r>
            <a:r>
              <a:rPr sz="3200" b="1" spc="-15" dirty="0">
                <a:latin typeface="Calibri"/>
                <a:cs typeface="Calibri"/>
              </a:rPr>
              <a:t>tasteless </a:t>
            </a:r>
            <a:r>
              <a:rPr sz="3200" b="1" spc="-20" dirty="0">
                <a:latin typeface="Calibri"/>
                <a:cs typeface="Calibri"/>
              </a:rPr>
              <a:t>gas </a:t>
            </a:r>
            <a:r>
              <a:rPr sz="3200" b="1" spc="-5" dirty="0">
                <a:latin typeface="Calibri"/>
                <a:cs typeface="Calibri"/>
              </a:rPr>
              <a:t>that 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essential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body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function properly </a:t>
            </a:r>
            <a:r>
              <a:rPr sz="3200" b="1" dirty="0">
                <a:latin typeface="Calibri"/>
                <a:cs typeface="Calibri"/>
              </a:rPr>
              <a:t>and 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survive.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Oxygen therapy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administration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0" dirty="0">
                <a:latin typeface="Calibri"/>
                <a:cs typeface="Calibri"/>
              </a:rPr>
              <a:t>at 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concentration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pressure </a:t>
            </a:r>
            <a:r>
              <a:rPr sz="3200" b="1" spc="-15" dirty="0">
                <a:latin typeface="Calibri"/>
                <a:cs typeface="Calibri"/>
              </a:rPr>
              <a:t>greater </a:t>
            </a:r>
            <a:r>
              <a:rPr sz="3200" b="1" dirty="0">
                <a:latin typeface="Calibri"/>
                <a:cs typeface="Calibri"/>
              </a:rPr>
              <a:t>than </a:t>
            </a:r>
            <a:r>
              <a:rPr sz="3200" b="1" spc="-5" dirty="0">
                <a:latin typeface="Calibri"/>
                <a:cs typeface="Calibri"/>
              </a:rPr>
              <a:t>that  </a:t>
            </a:r>
            <a:r>
              <a:rPr sz="3200" b="1" spc="-10" dirty="0">
                <a:latin typeface="Calibri"/>
                <a:cs typeface="Calibri"/>
              </a:rPr>
              <a:t>found </a:t>
            </a:r>
            <a:r>
              <a:rPr sz="3200" b="1" dirty="0">
                <a:latin typeface="Calibri"/>
                <a:cs typeface="Calibri"/>
              </a:rPr>
              <a:t>in the </a:t>
            </a:r>
            <a:r>
              <a:rPr sz="3200" b="1" spc="-15" dirty="0">
                <a:latin typeface="Calibri"/>
                <a:cs typeface="Calibri"/>
              </a:rPr>
              <a:t>environmental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atmosphere</a:t>
            </a:r>
            <a:endParaRPr sz="3200">
              <a:latin typeface="Calibri"/>
              <a:cs typeface="Calibri"/>
            </a:endParaRPr>
          </a:p>
          <a:p>
            <a:pPr marL="355600" marR="561340" indent="-342900">
              <a:lnSpc>
                <a:spcPct val="100000"/>
              </a:lnSpc>
              <a:spcBef>
                <a:spcPts val="77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air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10" dirty="0">
                <a:latin typeface="Calibri"/>
                <a:cs typeface="Calibri"/>
              </a:rPr>
              <a:t>we breathe contain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approximately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21%</a:t>
            </a:r>
            <a:r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oxygen.</a:t>
            </a:r>
            <a:endParaRPr sz="3200">
              <a:latin typeface="Calibri"/>
              <a:cs typeface="Calibri"/>
            </a:endParaRPr>
          </a:p>
          <a:p>
            <a:pPr marL="355600" marR="260985" indent="-342900">
              <a:lnSpc>
                <a:spcPct val="100000"/>
              </a:lnSpc>
              <a:spcBef>
                <a:spcPts val="7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therapy </a:t>
            </a:r>
            <a:r>
              <a:rPr sz="3200" b="1" dirty="0">
                <a:latin typeface="Calibri"/>
                <a:cs typeface="Calibri"/>
              </a:rPr>
              <a:t>is a </a:t>
            </a:r>
            <a:r>
              <a:rPr sz="3200" b="1" spc="-45" dirty="0">
                <a:latin typeface="Calibri"/>
                <a:cs typeface="Calibri"/>
              </a:rPr>
              <a:t>key </a:t>
            </a:r>
            <a:r>
              <a:rPr sz="3200" b="1" spc="-10" dirty="0">
                <a:latin typeface="Calibri"/>
                <a:cs typeface="Calibri"/>
              </a:rPr>
              <a:t>treatment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5" dirty="0">
                <a:latin typeface="Calibri"/>
                <a:cs typeface="Calibri"/>
              </a:rPr>
              <a:t>respiratory  care.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Nasal </a:t>
            </a:r>
            <a:r>
              <a:rPr spc="-5" dirty="0"/>
              <a:t>cannula</a:t>
            </a:r>
            <a:r>
              <a:rPr spc="-70" dirty="0"/>
              <a:t> </a:t>
            </a:r>
            <a:r>
              <a:rPr spc="-10" dirty="0"/>
              <a:t>(prongs):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05458"/>
            <a:ext cx="8668385" cy="50990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10" dirty="0">
                <a:solidFill>
                  <a:srgbClr val="006FC0"/>
                </a:solidFill>
                <a:latin typeface="Calibri"/>
                <a:cs typeface="Calibri"/>
              </a:rPr>
              <a:t>Disadvantages: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Unable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marR="6699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Drying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mucous membranes, so flow </a:t>
            </a:r>
            <a:r>
              <a:rPr sz="3200" spc="-15" dirty="0">
                <a:latin typeface="Calibri"/>
                <a:cs typeface="Calibri"/>
              </a:rPr>
              <a:t>greater  </a:t>
            </a:r>
            <a:r>
              <a:rPr sz="3200" dirty="0">
                <a:latin typeface="Calibri"/>
                <a:cs typeface="Calibri"/>
              </a:rPr>
              <a:t>than 4 </a:t>
            </a:r>
            <a:r>
              <a:rPr sz="3200" spc="-5" dirty="0">
                <a:latin typeface="Calibri"/>
                <a:cs typeface="Calibri"/>
              </a:rPr>
              <a:t>L/min needs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humidified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Can dislodge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10" dirty="0">
                <a:latin typeface="Calibri"/>
                <a:cs typeface="Calibri"/>
              </a:rPr>
              <a:t>nares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easily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Causes skin </a:t>
            </a:r>
            <a:r>
              <a:rPr sz="3200" spc="-10" dirty="0">
                <a:latin typeface="Calibri"/>
                <a:cs typeface="Calibri"/>
              </a:rPr>
              <a:t>irritation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20" dirty="0">
                <a:latin typeface="Calibri"/>
                <a:cs typeface="Calibri"/>
              </a:rPr>
              <a:t>breakdown </a:t>
            </a:r>
            <a:r>
              <a:rPr sz="3200" spc="-15" dirty="0">
                <a:latin typeface="Calibri"/>
                <a:cs typeface="Calibri"/>
              </a:rPr>
              <a:t>over </a:t>
            </a:r>
            <a:r>
              <a:rPr sz="3200" spc="-20" dirty="0">
                <a:latin typeface="Calibri"/>
                <a:cs typeface="Calibri"/>
              </a:rPr>
              <a:t>ears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at  </a:t>
            </a:r>
            <a:r>
              <a:rPr sz="3200" spc="-10" dirty="0">
                <a:latin typeface="Calibri"/>
                <a:cs typeface="Calibri"/>
              </a:rPr>
              <a:t>nares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Not </a:t>
            </a:r>
            <a:r>
              <a:rPr sz="3200" spc="-10" dirty="0">
                <a:latin typeface="Calibri"/>
                <a:cs typeface="Calibri"/>
              </a:rPr>
              <a:t>good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mouth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breathers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Patient’s </a:t>
            </a:r>
            <a:r>
              <a:rPr sz="3200" spc="-10" dirty="0">
                <a:latin typeface="Calibri"/>
                <a:cs typeface="Calibri"/>
              </a:rPr>
              <a:t>breathing </a:t>
            </a:r>
            <a:r>
              <a:rPr sz="3200" spc="-20" dirty="0">
                <a:latin typeface="Calibri"/>
                <a:cs typeface="Calibri"/>
              </a:rPr>
              <a:t>pattern </a:t>
            </a:r>
            <a:r>
              <a:rPr sz="3200" spc="-25" dirty="0">
                <a:latin typeface="Calibri"/>
                <a:cs typeface="Calibri"/>
              </a:rPr>
              <a:t>affects </a:t>
            </a:r>
            <a:r>
              <a:rPr sz="3200" spc="-20" dirty="0">
                <a:latin typeface="Calibri"/>
                <a:cs typeface="Calibri"/>
              </a:rPr>
              <a:t>exact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FIO2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Nasal </a:t>
            </a:r>
            <a:r>
              <a:rPr spc="-5" dirty="0"/>
              <a:t>cannula</a:t>
            </a:r>
            <a:r>
              <a:rPr spc="-70" dirty="0"/>
              <a:t> </a:t>
            </a:r>
            <a:r>
              <a:rPr spc="-10" dirty="0"/>
              <a:t>(prongs):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384"/>
            <a:ext cx="7889240" cy="455573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765"/>
              </a:spcBef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NURSING</a:t>
            </a:r>
            <a:r>
              <a:rPr sz="3200" b="1" i="1" spc="-3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interventions:</a:t>
            </a:r>
            <a:endParaRPr sz="32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6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Calibri"/>
                <a:cs typeface="Calibri"/>
              </a:rPr>
              <a:t>Be alert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20" dirty="0">
                <a:latin typeface="Calibri"/>
                <a:cs typeface="Calibri"/>
              </a:rPr>
              <a:t>breakdown </a:t>
            </a:r>
            <a:r>
              <a:rPr sz="3200" spc="-15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ears </a:t>
            </a:r>
            <a:r>
              <a:rPr sz="3200" spc="-5" dirty="0">
                <a:latin typeface="Calibri"/>
                <a:cs typeface="Calibri"/>
              </a:rPr>
              <a:t>and 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10" dirty="0">
                <a:latin typeface="Calibri"/>
                <a:cs typeface="Calibri"/>
              </a:rPr>
              <a:t>nostrils </a:t>
            </a:r>
            <a:r>
              <a:rPr sz="3200" spc="-15" dirty="0">
                <a:latin typeface="Calibri"/>
                <a:cs typeface="Calibri"/>
              </a:rPr>
              <a:t>from too </a:t>
            </a:r>
            <a:r>
              <a:rPr sz="3200" spc="-10" dirty="0">
                <a:latin typeface="Calibri"/>
                <a:cs typeface="Calibri"/>
              </a:rPr>
              <a:t>tight </a:t>
            </a:r>
            <a:r>
              <a:rPr lang="en-US" sz="3200" spc="-10" dirty="0" smtClean="0">
                <a:latin typeface="Calibri"/>
                <a:cs typeface="Calibri"/>
              </a:rPr>
              <a:t>of </a:t>
            </a:r>
            <a:r>
              <a:rPr sz="3200" dirty="0" smtClean="0">
                <a:latin typeface="Calibri"/>
                <a:cs typeface="Calibri"/>
              </a:rPr>
              <a:t>an</a:t>
            </a:r>
            <a:r>
              <a:rPr sz="3200" spc="95" dirty="0" smtClean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application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4450" dirty="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Observe for mucosal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dryness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4650" dirty="0">
              <a:latin typeface="Arial"/>
              <a:cs typeface="Arial"/>
            </a:endParaRPr>
          </a:p>
          <a:p>
            <a:pPr marL="355600" marR="288925" indent="-343535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Arial"/>
                <a:cs typeface="Arial"/>
              </a:rPr>
              <a:t>Check </a:t>
            </a:r>
            <a:r>
              <a:rPr sz="3200" spc="-5" dirty="0">
                <a:latin typeface="Arial"/>
                <a:cs typeface="Arial"/>
              </a:rPr>
              <a:t>frequently that both prongs are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clients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nares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121" y="461899"/>
            <a:ext cx="26174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75" dirty="0">
                <a:solidFill>
                  <a:srgbClr val="00AF50"/>
                </a:solidFill>
                <a:latin typeface="Calibri"/>
                <a:cs typeface="Calibri"/>
              </a:rPr>
              <a:t>FACE</a:t>
            </a:r>
            <a:r>
              <a:rPr b="0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AF5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9089"/>
            <a:ext cx="5358130" cy="23590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3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solidFill>
                  <a:srgbClr val="FF0066"/>
                </a:solidFill>
                <a:latin typeface="Comic Sans MS"/>
                <a:cs typeface="Comic Sans MS"/>
              </a:rPr>
              <a:t>The </a:t>
            </a:r>
            <a:r>
              <a:rPr sz="3200" b="1" spc="-5" dirty="0">
                <a:solidFill>
                  <a:srgbClr val="FF0066"/>
                </a:solidFill>
                <a:latin typeface="Comic Sans MS"/>
                <a:cs typeface="Comic Sans MS"/>
              </a:rPr>
              <a:t>Simple Oxygen</a:t>
            </a:r>
            <a:r>
              <a:rPr sz="3200" b="1" spc="-65" dirty="0">
                <a:solidFill>
                  <a:srgbClr val="FF0066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66"/>
                </a:solidFill>
                <a:latin typeface="Comic Sans MS"/>
                <a:cs typeface="Comic Sans MS"/>
              </a:rPr>
              <a:t>Mask</a:t>
            </a:r>
            <a:endParaRPr sz="3200">
              <a:latin typeface="Comic Sans MS"/>
              <a:cs typeface="Comic Sans MS"/>
            </a:endParaRP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The Partial </a:t>
            </a:r>
            <a:r>
              <a:rPr sz="3200" b="1" spc="-15" dirty="0">
                <a:solidFill>
                  <a:srgbClr val="FF0066"/>
                </a:solidFill>
                <a:latin typeface="Calibri"/>
                <a:cs typeface="Calibri"/>
              </a:rPr>
              <a:t>Re-Breather</a:t>
            </a:r>
            <a:r>
              <a:rPr sz="3200" b="1" spc="-7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FF0066"/>
                </a:solidFill>
                <a:latin typeface="Calibri"/>
                <a:cs typeface="Calibri"/>
              </a:rPr>
              <a:t>Non </a:t>
            </a:r>
            <a:r>
              <a:rPr sz="3200" b="1" spc="-20" dirty="0">
                <a:solidFill>
                  <a:srgbClr val="FF0066"/>
                </a:solidFill>
                <a:latin typeface="Calibri"/>
                <a:cs typeface="Calibri"/>
              </a:rPr>
              <a:t>Re- </a:t>
            </a:r>
            <a:r>
              <a:rPr sz="3200" b="1" spc="-10" dirty="0">
                <a:solidFill>
                  <a:srgbClr val="FF0066"/>
                </a:solidFill>
                <a:latin typeface="Calibri"/>
                <a:cs typeface="Calibri"/>
              </a:rPr>
              <a:t>Breather</a:t>
            </a:r>
            <a:r>
              <a:rPr sz="3200" b="1" spc="-4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The </a:t>
            </a:r>
            <a:r>
              <a:rPr sz="3200" b="1" spc="-30" dirty="0">
                <a:solidFill>
                  <a:srgbClr val="FF0066"/>
                </a:solidFill>
                <a:latin typeface="Calibri"/>
                <a:cs typeface="Calibri"/>
              </a:rPr>
              <a:t>Venturi </a:t>
            </a:r>
            <a:r>
              <a:rPr sz="3200" b="1" spc="-5" dirty="0">
                <a:solidFill>
                  <a:srgbClr val="FF0066"/>
                </a:solidFill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23859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Simple </a:t>
            </a:r>
            <a:r>
              <a:rPr sz="3200" b="1" spc="-5" dirty="0">
                <a:latin typeface="Calibri"/>
                <a:cs typeface="Calibri"/>
              </a:rPr>
              <a:t>mask </a:t>
            </a:r>
            <a:r>
              <a:rPr sz="3200" b="1" dirty="0">
                <a:latin typeface="Calibri"/>
                <a:cs typeface="Calibri"/>
              </a:rPr>
              <a:t>is made of </a:t>
            </a:r>
            <a:r>
              <a:rPr sz="3200" b="1" spc="-45" dirty="0">
                <a:latin typeface="Calibri"/>
                <a:cs typeface="Calibri"/>
              </a:rPr>
              <a:t>clear, </a:t>
            </a:r>
            <a:r>
              <a:rPr sz="3200" b="1" spc="-10" dirty="0">
                <a:latin typeface="Calibri"/>
                <a:cs typeface="Calibri"/>
              </a:rPr>
              <a:t>flexible 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b="1" spc="-5" dirty="0">
                <a:latin typeface="Calibri"/>
                <a:cs typeface="Calibri"/>
              </a:rPr>
              <a:t>plastic 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rubber that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dirty="0">
                <a:latin typeface="Calibri"/>
                <a:cs typeface="Calibri"/>
              </a:rPr>
              <a:t>be </a:t>
            </a:r>
            <a:r>
              <a:rPr sz="3200" b="1" spc="-5" dirty="0">
                <a:latin typeface="Calibri"/>
                <a:cs typeface="Calibri"/>
              </a:rPr>
              <a:t>molded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fit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face.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7675" algn="l"/>
              </a:tabLst>
            </a:pPr>
            <a:r>
              <a:rPr sz="3200" b="1" dirty="0">
                <a:latin typeface="Calibri"/>
                <a:cs typeface="Calibri"/>
              </a:rPr>
              <a:t>It is held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head with </a:t>
            </a:r>
            <a:r>
              <a:rPr sz="3200" b="1" spc="-10" dirty="0">
                <a:latin typeface="Calibri"/>
                <a:cs typeface="Calibri"/>
              </a:rPr>
              <a:t>elastic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bands.</a:t>
            </a:r>
            <a:endParaRPr sz="3200">
              <a:latin typeface="Calibri"/>
              <a:cs typeface="Calibri"/>
            </a:endParaRPr>
          </a:p>
          <a:p>
            <a:pPr marL="355600" marR="85725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Some </a:t>
            </a:r>
            <a:r>
              <a:rPr sz="3200" b="1" spc="-25" dirty="0">
                <a:latin typeface="Calibri"/>
                <a:cs typeface="Calibri"/>
              </a:rPr>
              <a:t>have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5" dirty="0">
                <a:latin typeface="Calibri"/>
                <a:cs typeface="Calibri"/>
              </a:rPr>
              <a:t>metal </a:t>
            </a:r>
            <a:r>
              <a:rPr sz="3200" b="1" dirty="0">
                <a:latin typeface="Calibri"/>
                <a:cs typeface="Calibri"/>
              </a:rPr>
              <a:t>clip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dirty="0">
                <a:latin typeface="Calibri"/>
                <a:cs typeface="Calibri"/>
              </a:rPr>
              <a:t>be </a:t>
            </a:r>
            <a:r>
              <a:rPr sz="3200" b="1" spc="-10" dirty="0">
                <a:latin typeface="Calibri"/>
                <a:cs typeface="Calibri"/>
              </a:rPr>
              <a:t>bent over 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bridge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nose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comfortable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4905756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2411" y="1752600"/>
            <a:ext cx="3180588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10030"/>
            <a:ext cx="8582025" cy="54844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dirty="0">
                <a:solidFill>
                  <a:srgbClr val="FF0066"/>
                </a:solidFill>
                <a:latin typeface="Comic Sans MS"/>
                <a:cs typeface="Comic Sans MS"/>
              </a:rPr>
              <a:t>It </a:t>
            </a:r>
            <a:r>
              <a:rPr sz="3200" spc="-5" dirty="0">
                <a:latin typeface="Comic Sans MS"/>
                <a:cs typeface="Comic Sans MS"/>
              </a:rPr>
              <a:t>delivers </a:t>
            </a:r>
            <a:r>
              <a:rPr sz="3200" dirty="0">
                <a:solidFill>
                  <a:srgbClr val="00AFEF"/>
                </a:solidFill>
                <a:latin typeface="Comic Sans MS"/>
                <a:cs typeface="Comic Sans MS"/>
              </a:rPr>
              <a:t>35% </a:t>
            </a:r>
            <a:r>
              <a:rPr sz="3200" spc="-5" dirty="0">
                <a:solidFill>
                  <a:srgbClr val="00AFEF"/>
                </a:solidFill>
                <a:latin typeface="Comic Sans MS"/>
                <a:cs typeface="Comic Sans MS"/>
              </a:rPr>
              <a:t>to </a:t>
            </a:r>
            <a:r>
              <a:rPr sz="3200" dirty="0">
                <a:solidFill>
                  <a:srgbClr val="00AFEF"/>
                </a:solidFill>
                <a:latin typeface="Comic Sans MS"/>
                <a:cs typeface="Comic Sans MS"/>
              </a:rPr>
              <a:t>60% </a:t>
            </a:r>
            <a:r>
              <a:rPr sz="3200" dirty="0">
                <a:solidFill>
                  <a:srgbClr val="008000"/>
                </a:solidFill>
                <a:latin typeface="Comic Sans MS"/>
                <a:cs typeface="Comic Sans MS"/>
              </a:rPr>
              <a:t>oxygen</a:t>
            </a:r>
            <a:r>
              <a:rPr sz="3200" spc="-15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A </a:t>
            </a:r>
            <a:r>
              <a:rPr sz="3200" spc="-5" dirty="0">
                <a:latin typeface="Comic Sans MS"/>
                <a:cs typeface="Comic Sans MS"/>
              </a:rPr>
              <a:t>flow </a:t>
            </a:r>
            <a:r>
              <a:rPr sz="3200" dirty="0">
                <a:latin typeface="Comic Sans MS"/>
                <a:cs typeface="Comic Sans MS"/>
              </a:rPr>
              <a:t>rate of </a:t>
            </a:r>
            <a:r>
              <a:rPr sz="3200" dirty="0">
                <a:solidFill>
                  <a:srgbClr val="00AFEF"/>
                </a:solidFill>
                <a:latin typeface="Comic Sans MS"/>
                <a:cs typeface="Comic Sans MS"/>
              </a:rPr>
              <a:t>6 </a:t>
            </a:r>
            <a:r>
              <a:rPr sz="3200" spc="-5" dirty="0">
                <a:solidFill>
                  <a:srgbClr val="00AFEF"/>
                </a:solidFill>
                <a:latin typeface="Comic Sans MS"/>
                <a:cs typeface="Comic Sans MS"/>
              </a:rPr>
              <a:t>to 10 </a:t>
            </a:r>
            <a:r>
              <a:rPr sz="3200" dirty="0">
                <a:solidFill>
                  <a:srgbClr val="00AFEF"/>
                </a:solidFill>
                <a:latin typeface="Comic Sans MS"/>
                <a:cs typeface="Comic Sans MS"/>
              </a:rPr>
              <a:t>liters </a:t>
            </a:r>
            <a:r>
              <a:rPr sz="3200" dirty="0">
                <a:latin typeface="Comic Sans MS"/>
                <a:cs typeface="Comic Sans MS"/>
              </a:rPr>
              <a:t>per minute.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3850">
              <a:latin typeface="Comic Sans MS"/>
              <a:cs typeface="Comic Sans MS"/>
            </a:endParaRPr>
          </a:p>
          <a:p>
            <a:pPr marL="355600" marR="193040" indent="-342900">
              <a:lnSpc>
                <a:spcPct val="100000"/>
              </a:lnSpc>
              <a:buFont typeface="Wingdings"/>
              <a:buChar char=""/>
              <a:tabLst>
                <a:tab pos="477520" algn="l"/>
              </a:tabLst>
            </a:pPr>
            <a:r>
              <a:rPr sz="3200" dirty="0">
                <a:latin typeface="Comic Sans MS"/>
                <a:cs typeface="Comic Sans MS"/>
              </a:rPr>
              <a:t>It has vents on </a:t>
            </a:r>
            <a:r>
              <a:rPr sz="3200" spc="-5" dirty="0">
                <a:latin typeface="Comic Sans MS"/>
                <a:cs typeface="Comic Sans MS"/>
              </a:rPr>
              <a:t>its </a:t>
            </a:r>
            <a:r>
              <a:rPr sz="3200" spc="5" dirty="0">
                <a:latin typeface="Comic Sans MS"/>
                <a:cs typeface="Comic Sans MS"/>
              </a:rPr>
              <a:t>sides </a:t>
            </a:r>
            <a:r>
              <a:rPr sz="3200" spc="-5" dirty="0">
                <a:latin typeface="Comic Sans MS"/>
                <a:cs typeface="Comic Sans MS"/>
              </a:rPr>
              <a:t>which </a:t>
            </a:r>
            <a:r>
              <a:rPr sz="3200" dirty="0">
                <a:latin typeface="Comic Sans MS"/>
                <a:cs typeface="Comic Sans MS"/>
              </a:rPr>
              <a:t>allow </a:t>
            </a:r>
            <a:r>
              <a:rPr sz="3200" spc="-5" dirty="0">
                <a:latin typeface="Comic Sans MS"/>
                <a:cs typeface="Comic Sans MS"/>
              </a:rPr>
              <a:t>room  </a:t>
            </a:r>
            <a:r>
              <a:rPr sz="3200" dirty="0">
                <a:latin typeface="Comic Sans MS"/>
                <a:cs typeface="Comic Sans MS"/>
              </a:rPr>
              <a:t>air </a:t>
            </a:r>
            <a:r>
              <a:rPr sz="3200" spc="-5" dirty="0">
                <a:latin typeface="Comic Sans MS"/>
                <a:cs typeface="Comic Sans MS"/>
              </a:rPr>
              <a:t>to </a:t>
            </a:r>
            <a:r>
              <a:rPr sz="3200" dirty="0">
                <a:latin typeface="Comic Sans MS"/>
                <a:cs typeface="Comic Sans MS"/>
              </a:rPr>
              <a:t>leak </a:t>
            </a:r>
            <a:r>
              <a:rPr sz="3200" spc="-5" dirty="0">
                <a:latin typeface="Comic Sans MS"/>
                <a:cs typeface="Comic Sans MS"/>
              </a:rPr>
              <a:t>in </a:t>
            </a:r>
            <a:r>
              <a:rPr sz="3200" dirty="0">
                <a:latin typeface="Comic Sans MS"/>
                <a:cs typeface="Comic Sans MS"/>
              </a:rPr>
              <a:t>at many places, thereby  diluting </a:t>
            </a:r>
            <a:r>
              <a:rPr sz="3200" spc="-5" dirty="0">
                <a:latin typeface="Comic Sans MS"/>
                <a:cs typeface="Comic Sans MS"/>
              </a:rPr>
              <a:t>the </a:t>
            </a:r>
            <a:r>
              <a:rPr sz="3200" dirty="0">
                <a:latin typeface="Comic Sans MS"/>
                <a:cs typeface="Comic Sans MS"/>
              </a:rPr>
              <a:t>source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8000"/>
                </a:solidFill>
                <a:latin typeface="Comic Sans MS"/>
                <a:cs typeface="Comic Sans MS"/>
              </a:rPr>
              <a:t>oxygen.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385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99600"/>
              </a:lnSpc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Comic Sans MS"/>
                <a:cs typeface="Comic Sans MS"/>
              </a:rPr>
              <a:t>Often </a:t>
            </a:r>
            <a:r>
              <a:rPr sz="3200" spc="-5" dirty="0">
                <a:latin typeface="Comic Sans MS"/>
                <a:cs typeface="Comic Sans MS"/>
              </a:rPr>
              <a:t>it is used when </a:t>
            </a:r>
            <a:r>
              <a:rPr sz="3200" dirty="0">
                <a:latin typeface="Comic Sans MS"/>
                <a:cs typeface="Comic Sans MS"/>
              </a:rPr>
              <a:t>an increased delivery  of </a:t>
            </a:r>
            <a:r>
              <a:rPr sz="3200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spc="-5" dirty="0">
                <a:latin typeface="Comic Sans MS"/>
                <a:cs typeface="Comic Sans MS"/>
              </a:rPr>
              <a:t>is needed for short </a:t>
            </a:r>
            <a:r>
              <a:rPr sz="3200" dirty="0">
                <a:latin typeface="Comic Sans MS"/>
                <a:cs typeface="Comic Sans MS"/>
              </a:rPr>
              <a:t>periods </a:t>
            </a:r>
            <a:r>
              <a:rPr sz="3200" spc="-5" dirty="0">
                <a:latin typeface="Comic Sans MS"/>
                <a:cs typeface="Comic Sans MS"/>
              </a:rPr>
              <a:t>(i.e.,  </a:t>
            </a:r>
            <a:r>
              <a:rPr sz="3200" dirty="0">
                <a:latin typeface="Comic Sans MS"/>
                <a:cs typeface="Comic Sans MS"/>
              </a:rPr>
              <a:t>less than </a:t>
            </a:r>
            <a:r>
              <a:rPr sz="3200" spc="-5" dirty="0">
                <a:solidFill>
                  <a:srgbClr val="00AFEF"/>
                </a:solidFill>
                <a:latin typeface="Comic Sans MS"/>
                <a:cs typeface="Comic Sans MS"/>
              </a:rPr>
              <a:t>12</a:t>
            </a:r>
            <a:r>
              <a:rPr sz="3200" spc="-15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AFEF"/>
                </a:solidFill>
                <a:latin typeface="Comic Sans MS"/>
                <a:cs typeface="Comic Sans MS"/>
              </a:rPr>
              <a:t>hours</a:t>
            </a:r>
            <a:r>
              <a:rPr sz="3200" spc="-5" dirty="0">
                <a:latin typeface="Comic Sans MS"/>
                <a:cs typeface="Comic Sans MS"/>
              </a:rPr>
              <a:t>).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0977"/>
            <a:ext cx="6837680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5"/>
              </a:spcBef>
              <a:buClr>
                <a:srgbClr val="4F81BC"/>
              </a:buClr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Advantages</a:t>
            </a:r>
            <a:r>
              <a:rPr sz="3200" b="1" spc="-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F81BC"/>
              </a:buClr>
              <a:buFont typeface="Wingdings"/>
              <a:buChar char=""/>
            </a:pPr>
            <a:endParaRPr sz="46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Clr>
                <a:srgbClr val="4F81BC"/>
              </a:buClr>
              <a:buSzPct val="96875"/>
              <a:buFont typeface="Wingdings"/>
              <a:buChar char=""/>
              <a:tabLst>
                <a:tab pos="333375" algn="l"/>
              </a:tabLst>
            </a:pPr>
            <a:r>
              <a:rPr sz="3200" b="1" dirty="0">
                <a:latin typeface="Arial"/>
                <a:cs typeface="Arial"/>
              </a:rPr>
              <a:t>Can provide </a:t>
            </a:r>
            <a:r>
              <a:rPr sz="3200" b="1" spc="-5" dirty="0">
                <a:latin typeface="Arial"/>
                <a:cs typeface="Arial"/>
              </a:rPr>
              <a:t>increased delivery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of  </a:t>
            </a:r>
            <a:r>
              <a:rPr sz="3200" b="1" spc="-5" dirty="0">
                <a:latin typeface="Arial"/>
                <a:cs typeface="Arial"/>
              </a:rPr>
              <a:t>oxygen </a:t>
            </a:r>
            <a:r>
              <a:rPr sz="3200" b="1" dirty="0">
                <a:latin typeface="Arial"/>
                <a:cs typeface="Arial"/>
              </a:rPr>
              <a:t>for short period of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0704"/>
            <a:ext cx="7483475" cy="426847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13055" indent="-300990">
              <a:lnSpc>
                <a:spcPct val="100000"/>
              </a:lnSpc>
              <a:spcBef>
                <a:spcPts val="465"/>
              </a:spcBef>
              <a:buClr>
                <a:srgbClr val="4F81BC"/>
              </a:buClr>
              <a:buSzPct val="96666"/>
              <a:buFont typeface="Wingdings"/>
              <a:buChar char=""/>
              <a:tabLst>
                <a:tab pos="313690" algn="l"/>
              </a:tabLst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Disadvantages</a:t>
            </a:r>
            <a:r>
              <a:rPr sz="3000" b="1" dirty="0"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 marL="12700" marR="688975">
              <a:lnSpc>
                <a:spcPts val="3240"/>
              </a:lnSpc>
              <a:spcBef>
                <a:spcPts val="770"/>
              </a:spcBef>
              <a:buClr>
                <a:srgbClr val="4F81BC"/>
              </a:buClr>
              <a:buSzPct val="96666"/>
              <a:buFont typeface="Wingdings"/>
              <a:buChar char=""/>
              <a:tabLst>
                <a:tab pos="313690" algn="l"/>
              </a:tabLst>
            </a:pPr>
            <a:r>
              <a:rPr sz="3000" b="1" spc="-10" dirty="0">
                <a:latin typeface="Arial"/>
                <a:cs typeface="Arial"/>
              </a:rPr>
              <a:t>Tight </a:t>
            </a:r>
            <a:r>
              <a:rPr sz="3000" b="1" spc="-5" dirty="0">
                <a:latin typeface="Arial"/>
                <a:cs typeface="Arial"/>
              </a:rPr>
              <a:t>seal required </a:t>
            </a:r>
            <a:r>
              <a:rPr sz="3000" b="1" dirty="0">
                <a:latin typeface="Arial"/>
                <a:cs typeface="Arial"/>
              </a:rPr>
              <a:t>to </a:t>
            </a:r>
            <a:r>
              <a:rPr sz="3000" b="1" spc="-5" dirty="0">
                <a:latin typeface="Arial"/>
                <a:cs typeface="Arial"/>
              </a:rPr>
              <a:t>deliver higher  concentration</a:t>
            </a:r>
            <a:endParaRPr sz="3000" dirty="0">
              <a:latin typeface="Arial"/>
              <a:cs typeface="Arial"/>
            </a:endParaRPr>
          </a:p>
          <a:p>
            <a:pPr marL="12700" marR="171450">
              <a:lnSpc>
                <a:spcPts val="3240"/>
              </a:lnSpc>
              <a:spcBef>
                <a:spcPts val="720"/>
              </a:spcBef>
              <a:buClr>
                <a:srgbClr val="4F81BC"/>
              </a:buClr>
              <a:buSzPct val="96666"/>
              <a:buFont typeface="Wingdings"/>
              <a:buChar char=""/>
              <a:tabLst>
                <a:tab pos="313690" algn="l"/>
                <a:tab pos="4461510" algn="l"/>
              </a:tabLst>
            </a:pPr>
            <a:r>
              <a:rPr sz="3000" b="1" spc="-5" dirty="0">
                <a:latin typeface="Arial"/>
                <a:cs typeface="Arial"/>
              </a:rPr>
              <a:t>Difficult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5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keep</a:t>
            </a:r>
            <a:r>
              <a:rPr sz="3000" b="1" spc="10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mask	</a:t>
            </a:r>
            <a:r>
              <a:rPr sz="3000" b="1" dirty="0">
                <a:latin typeface="Arial"/>
                <a:cs typeface="Arial"/>
              </a:rPr>
              <a:t>in </a:t>
            </a:r>
            <a:r>
              <a:rPr sz="3000" b="1" spc="-5" dirty="0">
                <a:latin typeface="Arial"/>
                <a:cs typeface="Arial"/>
              </a:rPr>
              <a:t>position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over  </a:t>
            </a:r>
            <a:r>
              <a:rPr sz="3000" b="1" spc="-5" dirty="0">
                <a:latin typeface="Arial"/>
                <a:cs typeface="Arial"/>
              </a:rPr>
              <a:t>nose </a:t>
            </a:r>
            <a:r>
              <a:rPr sz="3000" b="1" dirty="0">
                <a:latin typeface="Arial"/>
                <a:cs typeface="Arial"/>
              </a:rPr>
              <a:t>and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mouth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ts val="3160"/>
              </a:lnSpc>
              <a:spcBef>
                <a:spcPts val="785"/>
              </a:spcBef>
              <a:buClr>
                <a:srgbClr val="4F81BC"/>
              </a:buClr>
              <a:buSzPct val="96666"/>
              <a:buFont typeface="Wingdings"/>
              <a:buChar char=""/>
              <a:tabLst>
                <a:tab pos="313690" algn="l"/>
              </a:tabLst>
            </a:pPr>
            <a:r>
              <a:rPr sz="3000" b="1" dirty="0">
                <a:latin typeface="Arial"/>
                <a:cs typeface="Arial"/>
              </a:rPr>
              <a:t>Potential </a:t>
            </a:r>
            <a:r>
              <a:rPr sz="3000" b="1" spc="-5" dirty="0">
                <a:latin typeface="Arial"/>
                <a:cs typeface="Arial"/>
              </a:rPr>
              <a:t>for skin </a:t>
            </a:r>
            <a:r>
              <a:rPr sz="3000" b="1" dirty="0">
                <a:latin typeface="Arial"/>
                <a:cs typeface="Arial"/>
              </a:rPr>
              <a:t>breakdown </a:t>
            </a:r>
            <a:r>
              <a:rPr sz="3000" b="1" spc="-5" dirty="0">
                <a:latin typeface="Arial"/>
                <a:cs typeface="Arial"/>
              </a:rPr>
              <a:t>(pressure,  moisture)</a:t>
            </a:r>
            <a:endParaRPr sz="3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356235" algn="l"/>
              </a:tabLst>
            </a:pPr>
            <a:r>
              <a:rPr sz="3000" b="1" spc="-10" dirty="0">
                <a:latin typeface="Calibri"/>
                <a:cs typeface="Calibri"/>
              </a:rPr>
              <a:t>Uncomfortable </a:t>
            </a:r>
            <a:r>
              <a:rPr sz="3000" b="1" spc="-20" dirty="0">
                <a:latin typeface="Calibri"/>
                <a:cs typeface="Calibri"/>
              </a:rPr>
              <a:t>for </a:t>
            </a:r>
            <a:r>
              <a:rPr sz="3000" b="1" spc="-10" dirty="0">
                <a:latin typeface="Calibri"/>
                <a:cs typeface="Calibri"/>
              </a:rPr>
              <a:t>pt while eating or</a:t>
            </a:r>
            <a:r>
              <a:rPr sz="3000" b="1" spc="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talking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356235" algn="l"/>
              </a:tabLst>
            </a:pPr>
            <a:r>
              <a:rPr sz="3000" b="1" spc="-5" dirty="0">
                <a:latin typeface="Calibri"/>
                <a:cs typeface="Calibri"/>
              </a:rPr>
              <a:t>Expensive with </a:t>
            </a:r>
            <a:r>
              <a:rPr sz="3000" b="1" dirty="0">
                <a:latin typeface="Calibri"/>
                <a:cs typeface="Calibri"/>
              </a:rPr>
              <a:t>nasal</a:t>
            </a:r>
            <a:r>
              <a:rPr sz="3000" b="1" spc="-2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tube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58" y="463422"/>
            <a:ext cx="67106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Comic Sans MS"/>
                <a:cs typeface="Comic Sans MS"/>
              </a:rPr>
              <a:t>The simple </a:t>
            </a:r>
            <a:r>
              <a:rPr spc="-5" dirty="0">
                <a:latin typeface="Comic Sans MS"/>
                <a:cs typeface="Comic Sans MS"/>
              </a:rPr>
              <a:t>Oxygen</a:t>
            </a:r>
            <a:r>
              <a:rPr spc="-85" dirty="0">
                <a:latin typeface="Comic Sans MS"/>
                <a:cs typeface="Comic Sans MS"/>
              </a:rPr>
              <a:t> </a:t>
            </a:r>
            <a:r>
              <a:rPr dirty="0">
                <a:latin typeface="Comic Sans MS"/>
                <a:cs typeface="Comic Sans MS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09255" cy="27578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69"/>
              </a:spcBef>
            </a:pP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Nursing</a:t>
            </a:r>
            <a:r>
              <a:rPr sz="3200" b="1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FF0000"/>
                </a:solidFill>
                <a:latin typeface="Calibri"/>
                <a:cs typeface="Calibri"/>
              </a:rPr>
              <a:t>interventions: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Monitor client frequently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check placement 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mask.</a:t>
            </a:r>
            <a:endParaRPr sz="3200">
              <a:latin typeface="Calibri"/>
              <a:cs typeface="Calibri"/>
            </a:endParaRPr>
          </a:p>
          <a:p>
            <a:pPr marL="355600" marR="73342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  <a:tab pos="3585210" algn="l"/>
              </a:tabLst>
            </a:pPr>
            <a:r>
              <a:rPr sz="3200" b="1" spc="-10" dirty="0">
                <a:latin typeface="Calibri"/>
                <a:cs typeface="Calibri"/>
              </a:rPr>
              <a:t>Secure</a:t>
            </a:r>
            <a:r>
              <a:rPr sz="3200" b="1" spc="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physician's	</a:t>
            </a:r>
            <a:r>
              <a:rPr sz="3200" b="1" spc="-5" dirty="0">
                <a:latin typeface="Calibri"/>
                <a:cs typeface="Calibri"/>
              </a:rPr>
              <a:t>order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replace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mask  with </a:t>
            </a:r>
            <a:r>
              <a:rPr sz="3200" b="1" dirty="0">
                <a:latin typeface="Calibri"/>
                <a:cs typeface="Calibri"/>
              </a:rPr>
              <a:t>nasal </a:t>
            </a:r>
            <a:r>
              <a:rPr sz="3200" b="1" spc="-5" dirty="0">
                <a:latin typeface="Calibri"/>
                <a:cs typeface="Calibri"/>
              </a:rPr>
              <a:t>cannula </a:t>
            </a:r>
            <a:r>
              <a:rPr sz="3200" b="1" dirty="0">
                <a:latin typeface="Calibri"/>
                <a:cs typeface="Calibri"/>
              </a:rPr>
              <a:t>during </a:t>
            </a:r>
            <a:r>
              <a:rPr sz="3200" b="1" spc="-5" dirty="0">
                <a:latin typeface="Calibri"/>
                <a:cs typeface="Calibri"/>
              </a:rPr>
              <a:t>meal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356" y="461899"/>
            <a:ext cx="5463286" cy="677108"/>
          </a:xfrm>
        </p:spPr>
        <p:txBody>
          <a:bodyPr/>
          <a:lstStyle/>
          <a:p>
            <a:r>
              <a:rPr lang="en-US" spc="-5" dirty="0" smtClean="0"/>
              <a:t>The </a:t>
            </a:r>
            <a:r>
              <a:rPr lang="en-US" spc="-15" dirty="0" smtClean="0"/>
              <a:t>Partial </a:t>
            </a:r>
            <a:r>
              <a:rPr lang="en-US" spc="-35" dirty="0" smtClean="0"/>
              <a:t>Re </a:t>
            </a:r>
            <a:r>
              <a:rPr lang="en-US" spc="-10" dirty="0" smtClean="0"/>
              <a:t>Breather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35263" y="3184525"/>
          <a:ext cx="3671887" cy="488950"/>
        </p:xfrm>
        <a:graphic>
          <a:graphicData uri="http://schemas.openxmlformats.org/presentationml/2006/ole">
            <p:oleObj spid="_x0000_s1026" name="Packager Shell Object" showAsIcon="1" r:id="rId3" imgW="3671640" imgH="488520" progId="Package">
              <p:embed/>
            </p:oleObj>
          </a:graphicData>
        </a:graphic>
      </p:graphicFrame>
      <p:pic>
        <p:nvPicPr>
          <p:cNvPr id="1027" name="Picture 3" descr="C:\Users\Cyrus\Pictures\Screenshots\Screenshot (200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1"/>
            <a:ext cx="91439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9594" y="187197"/>
            <a:ext cx="1925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Purp</a:t>
            </a:r>
            <a:r>
              <a:rPr spc="-15" dirty="0">
                <a:solidFill>
                  <a:srgbClr val="FF0000"/>
                </a:solidFill>
              </a:rPr>
              <a:t>o</a:t>
            </a:r>
            <a:r>
              <a:rPr dirty="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74165"/>
            <a:ext cx="8666480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64565" indent="-34290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body is </a:t>
            </a:r>
            <a:r>
              <a:rPr sz="3200" b="1" spc="-15" dirty="0">
                <a:latin typeface="Calibri"/>
                <a:cs typeface="Calibri"/>
              </a:rPr>
              <a:t>constantly </a:t>
            </a:r>
            <a:r>
              <a:rPr sz="3200" b="1" spc="-5" dirty="0">
                <a:latin typeface="Calibri"/>
                <a:cs typeface="Calibri"/>
              </a:rPr>
              <a:t>taking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</a:t>
            </a:r>
            <a:r>
              <a:rPr sz="3200" b="1" spc="-1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  </a:t>
            </a:r>
            <a:r>
              <a:rPr sz="3200" b="1" spc="-10" dirty="0">
                <a:latin typeface="Calibri"/>
                <a:cs typeface="Calibri"/>
              </a:rPr>
              <a:t>releasing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carbon</a:t>
            </a:r>
            <a:r>
              <a:rPr sz="32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dioxide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4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SzPct val="96875"/>
              <a:buFont typeface="Wingdings"/>
              <a:buChar char=""/>
              <a:tabLst>
                <a:tab pos="467359" algn="l"/>
              </a:tabLst>
            </a:pPr>
            <a:r>
              <a:rPr sz="3200" b="1" dirty="0">
                <a:latin typeface="Calibri"/>
                <a:cs typeface="Calibri"/>
              </a:rPr>
              <a:t>If this </a:t>
            </a:r>
            <a:r>
              <a:rPr sz="3200" b="1" spc="-5" dirty="0">
                <a:latin typeface="Calibri"/>
                <a:cs typeface="Calibri"/>
              </a:rPr>
              <a:t>process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inadequate,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0" dirty="0">
                <a:latin typeface="Calibri"/>
                <a:cs typeface="Calibri"/>
              </a:rPr>
              <a:t>levels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  blood </a:t>
            </a:r>
            <a:r>
              <a:rPr sz="3200" b="1" spc="-5" dirty="0">
                <a:latin typeface="Calibri"/>
                <a:cs typeface="Calibri"/>
              </a:rPr>
              <a:t>decrease, </a:t>
            </a:r>
            <a:r>
              <a:rPr sz="3200" b="1" dirty="0">
                <a:latin typeface="Calibri"/>
                <a:cs typeface="Calibri"/>
              </a:rPr>
              <a:t>and the </a:t>
            </a:r>
            <a:r>
              <a:rPr sz="3200" b="1" spc="-10" dirty="0">
                <a:latin typeface="Calibri"/>
                <a:cs typeface="Calibri"/>
              </a:rPr>
              <a:t>patient </a:t>
            </a:r>
            <a:r>
              <a:rPr sz="3200" b="1" spc="-20" dirty="0">
                <a:latin typeface="Calibri"/>
                <a:cs typeface="Calibri"/>
              </a:rPr>
              <a:t>may </a:t>
            </a:r>
            <a:r>
              <a:rPr sz="3200" b="1" spc="-5" dirty="0">
                <a:latin typeface="Calibri"/>
                <a:cs typeface="Calibri"/>
              </a:rPr>
              <a:t>need  supplemental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4400">
              <a:latin typeface="Calibri"/>
              <a:cs typeface="Calibri"/>
            </a:endParaRPr>
          </a:p>
          <a:p>
            <a:pPr marL="355600" marR="370840" indent="-342900" algn="just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purpose is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increase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5" dirty="0">
                <a:latin typeface="Calibri"/>
                <a:cs typeface="Calibri"/>
              </a:rPr>
              <a:t>saturation </a:t>
            </a:r>
            <a:r>
              <a:rPr sz="3200" b="1" dirty="0">
                <a:latin typeface="Calibri"/>
                <a:cs typeface="Calibri"/>
              </a:rPr>
              <a:t>in  tissues </a:t>
            </a:r>
            <a:r>
              <a:rPr sz="3200" b="1" spc="-10" dirty="0">
                <a:latin typeface="Calibri"/>
                <a:cs typeface="Calibri"/>
              </a:rPr>
              <a:t>where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saturation </a:t>
            </a:r>
            <a:r>
              <a:rPr sz="3200" b="1" spc="-10" dirty="0">
                <a:latin typeface="Calibri"/>
                <a:cs typeface="Calibri"/>
              </a:rPr>
              <a:t>levels are too </a:t>
            </a:r>
            <a:r>
              <a:rPr sz="3200" b="1" dirty="0">
                <a:latin typeface="Calibri"/>
                <a:cs typeface="Calibri"/>
              </a:rPr>
              <a:t>low  </a:t>
            </a:r>
            <a:r>
              <a:rPr sz="3200" b="1" spc="-5" dirty="0">
                <a:latin typeface="Calibri"/>
                <a:cs typeface="Calibri"/>
              </a:rPr>
              <a:t>due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illness or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injury.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402" y="461899"/>
            <a:ext cx="69253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Partial </a:t>
            </a:r>
            <a:r>
              <a:rPr spc="-35" dirty="0"/>
              <a:t>Re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02765"/>
            <a:ext cx="7990840" cy="4321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0855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mask is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reservoir </a:t>
            </a:r>
            <a:r>
              <a:rPr sz="3200" b="1" dirty="0">
                <a:latin typeface="Calibri"/>
                <a:cs typeface="Calibri"/>
              </a:rPr>
              <a:t>bag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15" dirty="0">
                <a:latin typeface="Calibri"/>
                <a:cs typeface="Calibri"/>
              </a:rPr>
              <a:t>must  </a:t>
            </a:r>
            <a:r>
              <a:rPr sz="3200" b="1" spc="-10" dirty="0">
                <a:latin typeface="Calibri"/>
                <a:cs typeface="Calibri"/>
              </a:rPr>
              <a:t>remain inflated </a:t>
            </a:r>
            <a:r>
              <a:rPr sz="3200" b="1" dirty="0">
                <a:latin typeface="Calibri"/>
                <a:cs typeface="Calibri"/>
              </a:rPr>
              <a:t>during both </a:t>
            </a:r>
            <a:r>
              <a:rPr sz="3200" b="1" spc="-10" dirty="0">
                <a:latin typeface="Calibri"/>
                <a:cs typeface="Calibri"/>
              </a:rPr>
              <a:t>inspiration </a:t>
            </a:r>
            <a:r>
              <a:rPr sz="3200" b="1" dirty="0">
                <a:latin typeface="Calibri"/>
                <a:cs typeface="Calibri"/>
              </a:rPr>
              <a:t>&amp;  </a:t>
            </a:r>
            <a:r>
              <a:rPr sz="3200" b="1" spc="-15" dirty="0">
                <a:latin typeface="Calibri"/>
                <a:cs typeface="Calibri"/>
              </a:rPr>
              <a:t>expiration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44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buFont typeface="Wingdings"/>
              <a:buChar char=""/>
              <a:tabLst>
                <a:tab pos="447675" algn="l"/>
              </a:tabLst>
            </a:pP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5" dirty="0">
                <a:latin typeface="Calibri"/>
                <a:cs typeface="Calibri"/>
              </a:rPr>
              <a:t>collects </a:t>
            </a:r>
            <a:r>
              <a:rPr sz="3200" b="1" dirty="0">
                <a:latin typeface="Calibri"/>
                <a:cs typeface="Calibri"/>
              </a:rPr>
              <a:t>of part of </a:t>
            </a:r>
            <a:r>
              <a:rPr sz="3200" b="1" spc="5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patients' </a:t>
            </a:r>
            <a:r>
              <a:rPr sz="3200" b="1" spc="-10" dirty="0">
                <a:latin typeface="Calibri"/>
                <a:cs typeface="Calibri"/>
              </a:rPr>
              <a:t>exhaled</a:t>
            </a:r>
            <a:r>
              <a:rPr sz="3200" b="1" spc="-130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air.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4350">
              <a:latin typeface="Calibri"/>
              <a:cs typeface="Calibri"/>
            </a:endParaRPr>
          </a:p>
          <a:p>
            <a:pPr marL="355600" marR="14604" indent="-343535">
              <a:lnSpc>
                <a:spcPct val="100699"/>
              </a:lnSpc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It is used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deliver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0" dirty="0">
                <a:latin typeface="Calibri"/>
                <a:cs typeface="Calibri"/>
              </a:rPr>
              <a:t>concentrations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up 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80%.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402" y="461899"/>
            <a:ext cx="69253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Partial </a:t>
            </a:r>
            <a:r>
              <a:rPr spc="-35" dirty="0"/>
              <a:t>Re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78140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30" dirty="0">
                <a:latin typeface="Calibri"/>
                <a:cs typeface="Calibri"/>
              </a:rPr>
              <a:t>rate </a:t>
            </a:r>
            <a:r>
              <a:rPr sz="3200" b="1" spc="-10" dirty="0">
                <a:latin typeface="Calibri"/>
                <a:cs typeface="Calibri"/>
              </a:rPr>
              <a:t>must </a:t>
            </a:r>
            <a:r>
              <a:rPr sz="3200" b="1" dirty="0">
                <a:latin typeface="Calibri"/>
                <a:cs typeface="Calibri"/>
              </a:rPr>
              <a:t>be </a:t>
            </a:r>
            <a:r>
              <a:rPr sz="3200" b="1" spc="-10" dirty="0">
                <a:latin typeface="Calibri"/>
                <a:cs typeface="Calibri"/>
              </a:rPr>
              <a:t>maintained at 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minimum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6 L/min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ensure that </a:t>
            </a:r>
            <a:r>
              <a:rPr sz="3200" b="1" dirty="0">
                <a:latin typeface="Calibri"/>
                <a:cs typeface="Calibri"/>
              </a:rPr>
              <a:t>the  </a:t>
            </a:r>
            <a:r>
              <a:rPr sz="3200" b="1" spc="-10" dirty="0">
                <a:latin typeface="Calibri"/>
                <a:cs typeface="Calibri"/>
              </a:rPr>
              <a:t>patient </a:t>
            </a:r>
            <a:r>
              <a:rPr sz="3200" b="1" dirty="0">
                <a:latin typeface="Calibri"/>
                <a:cs typeface="Calibri"/>
              </a:rPr>
              <a:t>does not </a:t>
            </a:r>
            <a:r>
              <a:rPr sz="3200" b="1" spc="-15" dirty="0">
                <a:latin typeface="Calibri"/>
                <a:cs typeface="Calibri"/>
              </a:rPr>
              <a:t>re-breathe large </a:t>
            </a:r>
            <a:r>
              <a:rPr sz="3200" b="1" spc="-5" dirty="0">
                <a:latin typeface="Calibri"/>
                <a:cs typeface="Calibri"/>
              </a:rPr>
              <a:t>amounts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10" dirty="0">
                <a:latin typeface="Calibri"/>
                <a:cs typeface="Calibri"/>
              </a:rPr>
              <a:t>exhaled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70" dirty="0">
                <a:latin typeface="Calibri"/>
                <a:cs typeface="Calibri"/>
              </a:rPr>
              <a:t>air.</a:t>
            </a:r>
            <a:endParaRPr sz="3200">
              <a:latin typeface="Calibri"/>
              <a:cs typeface="Calibri"/>
            </a:endParaRPr>
          </a:p>
          <a:p>
            <a:pPr marL="355600" marR="925830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remaining exhaled </a:t>
            </a:r>
            <a:r>
              <a:rPr sz="3200" b="1" dirty="0">
                <a:latin typeface="Calibri"/>
                <a:cs typeface="Calibri"/>
              </a:rPr>
              <a:t>air </a:t>
            </a:r>
            <a:r>
              <a:rPr sz="3200" b="1" spc="-15" dirty="0">
                <a:latin typeface="Calibri"/>
                <a:cs typeface="Calibri"/>
              </a:rPr>
              <a:t>exits </a:t>
            </a:r>
            <a:r>
              <a:rPr sz="3200" b="1" spc="-5" dirty="0">
                <a:latin typeface="Calibri"/>
                <a:cs typeface="Calibri"/>
              </a:rPr>
              <a:t>through  </a:t>
            </a:r>
            <a:r>
              <a:rPr sz="3200" b="1" spc="-10" dirty="0">
                <a:latin typeface="Calibri"/>
                <a:cs typeface="Calibri"/>
              </a:rPr>
              <a:t>vents.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926" y="466470"/>
            <a:ext cx="69253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Partial </a:t>
            </a:r>
            <a:r>
              <a:rPr spc="-35" dirty="0"/>
              <a:t>Re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785100" cy="38315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Advantages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latin typeface="Arial"/>
                <a:cs typeface="Arial"/>
              </a:rPr>
              <a:t>Client </a:t>
            </a:r>
            <a:r>
              <a:rPr sz="3200" b="1" spc="-5" dirty="0">
                <a:latin typeface="Arial"/>
                <a:cs typeface="Arial"/>
              </a:rPr>
              <a:t>can inhale </a:t>
            </a:r>
            <a:r>
              <a:rPr sz="3200" b="1" dirty="0">
                <a:latin typeface="Arial"/>
                <a:cs typeface="Arial"/>
              </a:rPr>
              <a:t>room air through  openings in </a:t>
            </a:r>
            <a:r>
              <a:rPr sz="3200" b="1" spc="-5" dirty="0">
                <a:latin typeface="Arial"/>
                <a:cs typeface="Arial"/>
              </a:rPr>
              <a:t>mask if oxygens </a:t>
            </a:r>
            <a:r>
              <a:rPr sz="3200" b="1" dirty="0">
                <a:latin typeface="Arial"/>
                <a:cs typeface="Arial"/>
              </a:rPr>
              <a:t>supply</a:t>
            </a:r>
            <a:r>
              <a:rPr sz="3200" b="1" spc="-1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is  briefly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interrupted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Disadvantages</a:t>
            </a:r>
            <a:endParaRPr sz="3200">
              <a:latin typeface="Arial"/>
              <a:cs typeface="Arial"/>
            </a:endParaRPr>
          </a:p>
          <a:p>
            <a:pPr marL="12700" marR="11620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Requires tight </a:t>
            </a:r>
            <a:r>
              <a:rPr sz="3200" b="1" spc="-5" dirty="0">
                <a:latin typeface="Arial"/>
                <a:cs typeface="Arial"/>
              </a:rPr>
              <a:t>seal </a:t>
            </a:r>
            <a:r>
              <a:rPr sz="3200" b="1" dirty="0">
                <a:latin typeface="Arial"/>
                <a:cs typeface="Arial"/>
              </a:rPr>
              <a:t>(eating and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talking  difficult,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uncomfortable)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2926" y="466470"/>
            <a:ext cx="69253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Partial </a:t>
            </a:r>
            <a:r>
              <a:rPr spc="-35" dirty="0"/>
              <a:t>Re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157720" cy="228652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  <a:tab pos="3761104" algn="l"/>
              </a:tabLst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Priority</a:t>
            </a:r>
            <a:r>
              <a:rPr sz="3200" b="1" i="1" spc="-2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Nursing	</a:t>
            </a: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Interventions</a:t>
            </a:r>
            <a:endParaRPr sz="3200" dirty="0">
              <a:latin typeface="Arial"/>
              <a:cs typeface="Arial"/>
            </a:endParaRPr>
          </a:p>
          <a:p>
            <a:pPr marL="12700" marR="4445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Set </a:t>
            </a:r>
            <a:r>
              <a:rPr sz="3200" b="1" spc="-5" dirty="0">
                <a:latin typeface="Arial"/>
                <a:cs typeface="Arial"/>
              </a:rPr>
              <a:t>flow </a:t>
            </a:r>
            <a:r>
              <a:rPr sz="3200" b="1" dirty="0">
                <a:latin typeface="Arial"/>
                <a:cs typeface="Arial"/>
              </a:rPr>
              <a:t>rate so </a:t>
            </a:r>
            <a:r>
              <a:rPr sz="3200" b="1" spc="-5" dirty="0">
                <a:latin typeface="Arial"/>
                <a:cs typeface="Arial"/>
              </a:rPr>
              <a:t>mask remains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two-  thirds full during</a:t>
            </a:r>
            <a:r>
              <a:rPr sz="3200" b="1" spc="-9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inspiration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Keep </a:t>
            </a:r>
            <a:r>
              <a:rPr sz="3200" b="1" spc="-5" dirty="0">
                <a:latin typeface="Arial"/>
                <a:cs typeface="Arial"/>
              </a:rPr>
              <a:t>reservoir bag </a:t>
            </a:r>
            <a:r>
              <a:rPr sz="3200" b="1" dirty="0">
                <a:latin typeface="Arial"/>
                <a:cs typeface="Arial"/>
              </a:rPr>
              <a:t>free of </a:t>
            </a:r>
            <a:r>
              <a:rPr sz="3200" b="1" dirty="0" smtClean="0">
                <a:latin typeface="Arial"/>
                <a:cs typeface="Arial"/>
              </a:rPr>
              <a:t>twists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457" y="461899"/>
            <a:ext cx="6407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dirty="0"/>
              <a:t>Non </a:t>
            </a:r>
            <a:r>
              <a:rPr spc="-20" dirty="0"/>
              <a:t>Re- </a:t>
            </a:r>
            <a:r>
              <a:rPr spc="-10" dirty="0"/>
              <a:t>Breather</a:t>
            </a:r>
            <a:r>
              <a:rPr spc="-90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1872818"/>
            <a:ext cx="8087995" cy="32423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93700" marR="298450" indent="-343535">
              <a:lnSpc>
                <a:spcPts val="3910"/>
              </a:lnSpc>
              <a:spcBef>
                <a:spcPts val="295"/>
              </a:spcBef>
              <a:buSzPct val="151724"/>
              <a:buFont typeface="Arial"/>
              <a:buChar char="•"/>
              <a:tabLst>
                <a:tab pos="394335" algn="l"/>
              </a:tabLst>
            </a:pPr>
            <a:r>
              <a:rPr sz="2900" b="1" spc="5" dirty="0">
                <a:latin typeface="Calibri"/>
                <a:cs typeface="Calibri"/>
              </a:rPr>
              <a:t>This </a:t>
            </a:r>
            <a:r>
              <a:rPr sz="2900" b="1" spc="10" dirty="0">
                <a:latin typeface="Calibri"/>
                <a:cs typeface="Calibri"/>
              </a:rPr>
              <a:t>mask </a:t>
            </a:r>
            <a:r>
              <a:rPr sz="2900" b="1" dirty="0">
                <a:latin typeface="Calibri"/>
                <a:cs typeface="Calibri"/>
              </a:rPr>
              <a:t>provides </a:t>
            </a:r>
            <a:r>
              <a:rPr sz="2900" b="1" spc="10" dirty="0">
                <a:latin typeface="Calibri"/>
                <a:cs typeface="Calibri"/>
              </a:rPr>
              <a:t>the </a:t>
            </a:r>
            <a:r>
              <a:rPr sz="2900" b="1" spc="5" dirty="0">
                <a:latin typeface="Calibri"/>
                <a:cs typeface="Calibri"/>
              </a:rPr>
              <a:t>highest </a:t>
            </a:r>
            <a:r>
              <a:rPr sz="2900" b="1" dirty="0">
                <a:latin typeface="Calibri"/>
                <a:cs typeface="Calibri"/>
              </a:rPr>
              <a:t>concentration </a:t>
            </a:r>
            <a:r>
              <a:rPr sz="2900" b="1" spc="10" dirty="0">
                <a:latin typeface="Calibri"/>
                <a:cs typeface="Calibri"/>
              </a:rPr>
              <a:t>of </a:t>
            </a:r>
            <a:r>
              <a:rPr sz="29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900" b="1" spc="-10" dirty="0">
                <a:solidFill>
                  <a:srgbClr val="008000"/>
                </a:solidFill>
                <a:latin typeface="Calibri"/>
                <a:cs typeface="Calibri"/>
              </a:rPr>
              <a:t>oxygen </a:t>
            </a:r>
            <a:r>
              <a:rPr sz="2900" b="1" spc="10" dirty="0">
                <a:solidFill>
                  <a:srgbClr val="006FC0"/>
                </a:solidFill>
                <a:latin typeface="Calibri"/>
                <a:cs typeface="Calibri"/>
              </a:rPr>
              <a:t>(95-100%) </a:t>
            </a:r>
            <a:r>
              <a:rPr sz="2900" b="1" spc="-5" dirty="0">
                <a:latin typeface="Calibri"/>
                <a:cs typeface="Calibri"/>
              </a:rPr>
              <a:t>at </a:t>
            </a:r>
            <a:r>
              <a:rPr sz="2900" b="1" spc="10" dirty="0">
                <a:latin typeface="Calibri"/>
                <a:cs typeface="Calibri"/>
              </a:rPr>
              <a:t>a </a:t>
            </a:r>
            <a:r>
              <a:rPr sz="2900" b="1" spc="5" dirty="0">
                <a:latin typeface="Calibri"/>
                <a:cs typeface="Calibri"/>
              </a:rPr>
              <a:t>flow </a:t>
            </a:r>
            <a:r>
              <a:rPr sz="2900" b="1" spc="-5" dirty="0">
                <a:solidFill>
                  <a:srgbClr val="006FC0"/>
                </a:solidFill>
                <a:latin typeface="Calibri"/>
                <a:cs typeface="Calibri"/>
              </a:rPr>
              <a:t>rate6-15</a:t>
            </a:r>
            <a:r>
              <a:rPr sz="29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b="1" spc="10" dirty="0">
                <a:solidFill>
                  <a:srgbClr val="006FC0"/>
                </a:solidFill>
                <a:latin typeface="Calibri"/>
                <a:cs typeface="Calibri"/>
              </a:rPr>
              <a:t>L/min.</a:t>
            </a:r>
            <a:endParaRPr sz="2900">
              <a:latin typeface="Calibri"/>
              <a:cs typeface="Calibri"/>
            </a:endParaRPr>
          </a:p>
          <a:p>
            <a:pPr marL="393700" marR="43180" indent="-343535">
              <a:lnSpc>
                <a:spcPct val="101099"/>
              </a:lnSpc>
              <a:spcBef>
                <a:spcPts val="509"/>
              </a:spcBef>
              <a:buSzPct val="151724"/>
              <a:buFont typeface="Arial"/>
              <a:buChar char="•"/>
              <a:tabLst>
                <a:tab pos="394335" algn="l"/>
              </a:tabLst>
            </a:pPr>
            <a:r>
              <a:rPr sz="2900" b="1" spc="5" dirty="0">
                <a:latin typeface="Calibri"/>
                <a:cs typeface="Calibri"/>
              </a:rPr>
              <a:t>It is similar </a:t>
            </a:r>
            <a:r>
              <a:rPr sz="2900" b="1" dirty="0">
                <a:latin typeface="Calibri"/>
                <a:cs typeface="Calibri"/>
              </a:rPr>
              <a:t>to </a:t>
            </a:r>
            <a:r>
              <a:rPr sz="2900" b="1" spc="10" dirty="0">
                <a:latin typeface="Calibri"/>
                <a:cs typeface="Calibri"/>
              </a:rPr>
              <a:t>the </a:t>
            </a:r>
            <a:r>
              <a:rPr sz="2900" b="1" spc="5" dirty="0">
                <a:latin typeface="Calibri"/>
                <a:cs typeface="Calibri"/>
              </a:rPr>
              <a:t>partial </a:t>
            </a:r>
            <a:r>
              <a:rPr sz="2900" b="1" dirty="0">
                <a:latin typeface="Calibri"/>
                <a:cs typeface="Calibri"/>
              </a:rPr>
              <a:t>re-breather </a:t>
            </a:r>
            <a:r>
              <a:rPr sz="2900" b="1" spc="10" dirty="0">
                <a:latin typeface="Calibri"/>
                <a:cs typeface="Calibri"/>
              </a:rPr>
              <a:t>mask </a:t>
            </a:r>
            <a:r>
              <a:rPr sz="2900" b="1" spc="-15" dirty="0">
                <a:latin typeface="Calibri"/>
                <a:cs typeface="Calibri"/>
              </a:rPr>
              <a:t>except  </a:t>
            </a:r>
            <a:r>
              <a:rPr sz="2900" b="1" spc="5" dirty="0">
                <a:latin typeface="Calibri"/>
                <a:cs typeface="Calibri"/>
              </a:rPr>
              <a:t>two </a:t>
            </a:r>
            <a:r>
              <a:rPr sz="2900" b="1" dirty="0">
                <a:latin typeface="Calibri"/>
                <a:cs typeface="Calibri"/>
              </a:rPr>
              <a:t>one-way </a:t>
            </a:r>
            <a:r>
              <a:rPr sz="2900" b="1" spc="-5" dirty="0">
                <a:latin typeface="Calibri"/>
                <a:cs typeface="Calibri"/>
              </a:rPr>
              <a:t>valves prevent </a:t>
            </a:r>
            <a:r>
              <a:rPr sz="2900" b="1" spc="5" dirty="0">
                <a:latin typeface="Calibri"/>
                <a:cs typeface="Calibri"/>
              </a:rPr>
              <a:t>conservation </a:t>
            </a:r>
            <a:r>
              <a:rPr sz="2900" b="1" spc="10" dirty="0">
                <a:latin typeface="Calibri"/>
                <a:cs typeface="Calibri"/>
              </a:rPr>
              <a:t>of  </a:t>
            </a:r>
            <a:r>
              <a:rPr sz="2900" b="1" dirty="0">
                <a:latin typeface="Calibri"/>
                <a:cs typeface="Calibri"/>
              </a:rPr>
              <a:t>exhaled</a:t>
            </a:r>
            <a:r>
              <a:rPr sz="2900" b="1" spc="10" dirty="0">
                <a:latin typeface="Calibri"/>
                <a:cs typeface="Calibri"/>
              </a:rPr>
              <a:t> </a:t>
            </a:r>
            <a:r>
              <a:rPr sz="2900" b="1" spc="-55" dirty="0">
                <a:latin typeface="Calibri"/>
                <a:cs typeface="Calibri"/>
              </a:rPr>
              <a:t>air.</a:t>
            </a:r>
            <a:endParaRPr sz="2900">
              <a:latin typeface="Calibri"/>
              <a:cs typeface="Calibri"/>
            </a:endParaRPr>
          </a:p>
          <a:p>
            <a:pPr marL="393700" indent="-343535">
              <a:lnSpc>
                <a:spcPct val="100000"/>
              </a:lnSpc>
              <a:spcBef>
                <a:spcPts val="2470"/>
              </a:spcBef>
              <a:buSzPct val="151724"/>
              <a:buFont typeface="Arial"/>
              <a:buChar char="•"/>
              <a:tabLst>
                <a:tab pos="394335" algn="l"/>
                <a:tab pos="2439035" algn="l"/>
              </a:tabLst>
            </a:pPr>
            <a:r>
              <a:rPr sz="2900" b="1" spc="10" dirty="0">
                <a:latin typeface="Calibri"/>
                <a:cs typeface="Calibri"/>
              </a:rPr>
              <a:t>The</a:t>
            </a:r>
            <a:r>
              <a:rPr sz="2900" b="1" spc="5" dirty="0">
                <a:latin typeface="Calibri"/>
                <a:cs typeface="Calibri"/>
              </a:rPr>
              <a:t> </a:t>
            </a:r>
            <a:r>
              <a:rPr sz="2900" b="1" spc="10" dirty="0">
                <a:latin typeface="Calibri"/>
                <a:cs typeface="Calibri"/>
              </a:rPr>
              <a:t>bag</a:t>
            </a:r>
            <a:r>
              <a:rPr sz="2900" b="1" spc="15" dirty="0">
                <a:latin typeface="Calibri"/>
                <a:cs typeface="Calibri"/>
              </a:rPr>
              <a:t> </a:t>
            </a:r>
            <a:r>
              <a:rPr sz="2900" b="1" spc="10" dirty="0">
                <a:latin typeface="Calibri"/>
                <a:cs typeface="Calibri"/>
              </a:rPr>
              <a:t>has	</a:t>
            </a:r>
            <a:r>
              <a:rPr sz="2900" b="1" spc="15" dirty="0">
                <a:latin typeface="Calibri"/>
                <a:cs typeface="Calibri"/>
              </a:rPr>
              <a:t>an </a:t>
            </a:r>
            <a:r>
              <a:rPr sz="2900" b="1" spc="-10" dirty="0">
                <a:solidFill>
                  <a:srgbClr val="008000"/>
                </a:solidFill>
                <a:latin typeface="Calibri"/>
                <a:cs typeface="Calibri"/>
              </a:rPr>
              <a:t>oxygen</a:t>
            </a:r>
            <a:r>
              <a:rPr sz="2900" b="1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900" b="1" spc="5" dirty="0">
                <a:latin typeface="Calibri"/>
                <a:cs typeface="Calibri"/>
              </a:rPr>
              <a:t>reservoir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854" y="461899"/>
            <a:ext cx="7312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…….The </a:t>
            </a:r>
            <a:r>
              <a:rPr dirty="0"/>
              <a:t>Non </a:t>
            </a:r>
            <a:r>
              <a:rPr spc="-15" dirty="0"/>
              <a:t>Re-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444740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160" indent="-3435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When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patient exhales </a:t>
            </a:r>
            <a:r>
              <a:rPr sz="3200" b="1" dirty="0">
                <a:latin typeface="Calibri"/>
                <a:cs typeface="Calibri"/>
              </a:rPr>
              <a:t>air the 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one-way  valve </a:t>
            </a:r>
            <a:r>
              <a:rPr sz="3200" b="1" dirty="0">
                <a:latin typeface="Calibri"/>
                <a:cs typeface="Calibri"/>
              </a:rPr>
              <a:t>closes </a:t>
            </a:r>
            <a:r>
              <a:rPr sz="3200" b="1" spc="-5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all of the </a:t>
            </a:r>
            <a:r>
              <a:rPr sz="3200" b="1" spc="-20" dirty="0">
                <a:latin typeface="Calibri"/>
                <a:cs typeface="Calibri"/>
              </a:rPr>
              <a:t>expired </a:t>
            </a:r>
            <a:r>
              <a:rPr sz="3200" b="1" dirty="0">
                <a:latin typeface="Calibri"/>
                <a:cs typeface="Calibri"/>
              </a:rPr>
              <a:t>air is  </a:t>
            </a:r>
            <a:r>
              <a:rPr sz="3200" b="1" spc="-5" dirty="0">
                <a:latin typeface="Calibri"/>
                <a:cs typeface="Calibri"/>
              </a:rPr>
              <a:t>deposited </a:t>
            </a:r>
            <a:r>
              <a:rPr sz="3200" b="1" spc="-15" dirty="0">
                <a:latin typeface="Calibri"/>
                <a:cs typeface="Calibri"/>
              </a:rPr>
              <a:t>into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atmosphere, </a:t>
            </a:r>
            <a:r>
              <a:rPr sz="3200" b="1" dirty="0">
                <a:latin typeface="Calibri"/>
                <a:cs typeface="Calibri"/>
              </a:rPr>
              <a:t>not the  </a:t>
            </a:r>
            <a:r>
              <a:rPr sz="3200" b="1" spc="-10" dirty="0">
                <a:latin typeface="Calibri"/>
                <a:cs typeface="Calibri"/>
              </a:rPr>
              <a:t>reservoir</a:t>
            </a:r>
            <a:r>
              <a:rPr sz="3200" b="1" spc="-5" dirty="0">
                <a:latin typeface="Calibri"/>
                <a:cs typeface="Calibri"/>
              </a:rPr>
              <a:t> bag.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In this </a:t>
            </a:r>
            <a:r>
              <a:rPr sz="3200" b="1" spc="-75" dirty="0">
                <a:latin typeface="Calibri"/>
                <a:cs typeface="Calibri"/>
              </a:rPr>
              <a:t>way,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patient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not </a:t>
            </a:r>
            <a:r>
              <a:rPr sz="3200" b="1" spc="-10" dirty="0">
                <a:latin typeface="Calibri"/>
                <a:cs typeface="Calibri"/>
              </a:rPr>
              <a:t>re-breathing  </a:t>
            </a:r>
            <a:r>
              <a:rPr sz="3200" b="1" spc="-20" dirty="0">
                <a:latin typeface="Calibri"/>
                <a:cs typeface="Calibri"/>
              </a:rPr>
              <a:t>any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15" dirty="0">
                <a:latin typeface="Calibri"/>
                <a:cs typeface="Calibri"/>
              </a:rPr>
              <a:t>expired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gas.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718" y="461899"/>
            <a:ext cx="7200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……The </a:t>
            </a:r>
            <a:r>
              <a:rPr dirty="0"/>
              <a:t>Non </a:t>
            </a:r>
            <a:r>
              <a:rPr spc="-15" dirty="0"/>
              <a:t>Re- </a:t>
            </a:r>
            <a:r>
              <a:rPr spc="-10" dirty="0"/>
              <a:t>Breather</a:t>
            </a:r>
            <a:r>
              <a:rPr spc="-110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2148839"/>
            <a:ext cx="7086600" cy="409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298" y="461899"/>
            <a:ext cx="70637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…..The </a:t>
            </a:r>
            <a:r>
              <a:rPr dirty="0"/>
              <a:t>Non </a:t>
            </a:r>
            <a:r>
              <a:rPr spc="-20" dirty="0"/>
              <a:t>Re- </a:t>
            </a:r>
            <a:r>
              <a:rPr spc="-10" dirty="0"/>
              <a:t>Breather</a:t>
            </a:r>
            <a:r>
              <a:rPr spc="-40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384"/>
            <a:ext cx="7581900" cy="27305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Advantages</a:t>
            </a:r>
            <a:endParaRPr sz="3200" dirty="0">
              <a:latin typeface="Arial"/>
              <a:cs typeface="Arial"/>
            </a:endParaRPr>
          </a:p>
          <a:p>
            <a:pPr marL="12700" marR="1140460">
              <a:lnSpc>
                <a:spcPct val="100000"/>
              </a:lnSpc>
              <a:spcBef>
                <a:spcPts val="66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5" dirty="0">
                <a:latin typeface="Calibri"/>
                <a:cs typeface="Calibri"/>
              </a:rPr>
              <a:t>Delivers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highest </a:t>
            </a:r>
            <a:r>
              <a:rPr sz="3200" b="1" dirty="0">
                <a:latin typeface="Calibri"/>
                <a:cs typeface="Calibri"/>
              </a:rPr>
              <a:t>possible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oxygen  </a:t>
            </a:r>
            <a:r>
              <a:rPr sz="3200" b="1" spc="-15" dirty="0">
                <a:latin typeface="Calibri"/>
                <a:cs typeface="Calibri"/>
              </a:rPr>
              <a:t>concentration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Suitable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spc="-10" dirty="0">
                <a:latin typeface="Calibri"/>
                <a:cs typeface="Calibri"/>
              </a:rPr>
              <a:t>pt breathing spontaneous </a:t>
            </a:r>
            <a:r>
              <a:rPr sz="3200" b="1" spc="-5" dirty="0">
                <a:latin typeface="Calibri"/>
                <a:cs typeface="Calibri"/>
              </a:rPr>
              <a:t>with  </a:t>
            </a:r>
            <a:r>
              <a:rPr sz="3200" b="1" spc="-10" dirty="0">
                <a:latin typeface="Calibri"/>
                <a:cs typeface="Calibri"/>
              </a:rPr>
              <a:t>sever</a:t>
            </a:r>
            <a:r>
              <a:rPr sz="3200" b="1" spc="-25" dirty="0">
                <a:latin typeface="Calibri"/>
                <a:cs typeface="Calibri"/>
              </a:rPr>
              <a:t> hypoxemia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854" y="461899"/>
            <a:ext cx="7312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…….The </a:t>
            </a:r>
            <a:r>
              <a:rPr dirty="0"/>
              <a:t>Non </a:t>
            </a:r>
            <a:r>
              <a:rPr spc="-15" dirty="0"/>
              <a:t>Re- </a:t>
            </a:r>
            <a:r>
              <a:rPr spc="-10" dirty="0"/>
              <a:t>Breather</a:t>
            </a:r>
            <a:r>
              <a:rPr spc="-50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384"/>
            <a:ext cx="6306820" cy="35109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Disadvantages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spcBef>
                <a:spcPts val="66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0" dirty="0">
                <a:latin typeface="Calibri"/>
                <a:cs typeface="Calibri"/>
              </a:rPr>
              <a:t>Impractical </a:t>
            </a:r>
            <a:r>
              <a:rPr sz="3200" b="1" spc="-20" dirty="0">
                <a:latin typeface="Calibri"/>
                <a:cs typeface="Calibri"/>
              </a:rPr>
              <a:t>for </a:t>
            </a:r>
            <a:r>
              <a:rPr sz="3200" b="1" dirty="0">
                <a:latin typeface="Calibri"/>
                <a:cs typeface="Calibri"/>
              </a:rPr>
              <a:t>long </a:t>
            </a:r>
            <a:r>
              <a:rPr sz="3200" b="1" spc="-10" dirty="0">
                <a:latin typeface="Calibri"/>
                <a:cs typeface="Calibri"/>
              </a:rPr>
              <a:t>term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Malfunction </a:t>
            </a:r>
            <a:r>
              <a:rPr sz="3200" b="1" spc="-10" dirty="0">
                <a:latin typeface="Calibri"/>
                <a:cs typeface="Calibri"/>
              </a:rPr>
              <a:t>can </a:t>
            </a:r>
            <a:r>
              <a:rPr sz="3200" b="1" spc="-5" dirty="0">
                <a:latin typeface="Calibri"/>
                <a:cs typeface="Calibri"/>
              </a:rPr>
              <a:t>cause </a:t>
            </a:r>
            <a:r>
              <a:rPr sz="3200" b="1" spc="-10" dirty="0">
                <a:latin typeface="Calibri"/>
                <a:cs typeface="Calibri"/>
              </a:rPr>
              <a:t>CO2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buildup</a:t>
            </a:r>
            <a:endParaRPr sz="320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0" dirty="0">
                <a:latin typeface="Calibri"/>
                <a:cs typeface="Calibri"/>
              </a:rPr>
              <a:t>suffocation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Expensive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Uncomfortable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178" y="461899"/>
            <a:ext cx="74618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……..The </a:t>
            </a:r>
            <a:r>
              <a:rPr dirty="0"/>
              <a:t>Non </a:t>
            </a:r>
            <a:r>
              <a:rPr spc="-20" dirty="0"/>
              <a:t>Re- </a:t>
            </a:r>
            <a:r>
              <a:rPr spc="-10" dirty="0"/>
              <a:t>Breather</a:t>
            </a:r>
            <a:r>
              <a:rPr spc="-65" dirty="0"/>
              <a:t> </a:t>
            </a:r>
            <a:r>
              <a:rPr spc="-5" dirty="0"/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658"/>
            <a:ext cx="7880350" cy="391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9185" marR="2466340" indent="-35560">
              <a:lnSpc>
                <a:spcPct val="120100"/>
              </a:lnSpc>
              <a:spcBef>
                <a:spcPts val="100"/>
              </a:spcBef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Priority</a:t>
            </a:r>
            <a:r>
              <a:rPr sz="3200" b="1" i="1" spc="-10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Nursing  </a:t>
            </a:r>
            <a:r>
              <a:rPr sz="3200" b="1" i="1" spc="-5" dirty="0">
                <a:solidFill>
                  <a:srgbClr val="990099"/>
                </a:solidFill>
                <a:latin typeface="Arial"/>
                <a:cs typeface="Arial"/>
              </a:rPr>
              <a:t>Interventions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6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0" dirty="0">
                <a:latin typeface="Calibri"/>
                <a:cs typeface="Calibri"/>
              </a:rPr>
              <a:t>Maintain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35" dirty="0">
                <a:latin typeface="Calibri"/>
                <a:cs typeface="Calibri"/>
              </a:rPr>
              <a:t>rate </a:t>
            </a:r>
            <a:r>
              <a:rPr sz="3200" b="1" dirty="0">
                <a:latin typeface="Calibri"/>
                <a:cs typeface="Calibri"/>
              </a:rPr>
              <a:t>so </a:t>
            </a:r>
            <a:r>
              <a:rPr sz="3200" b="1" spc="-10" dirty="0">
                <a:latin typeface="Calibri"/>
                <a:cs typeface="Calibri"/>
              </a:rPr>
              <a:t>reservoir </a:t>
            </a:r>
            <a:r>
              <a:rPr sz="3200" b="1" dirty="0">
                <a:latin typeface="Calibri"/>
                <a:cs typeface="Calibri"/>
              </a:rPr>
              <a:t>bag </a:t>
            </a:r>
            <a:r>
              <a:rPr sz="3200" b="1" spc="-5" dirty="0">
                <a:latin typeface="Calibri"/>
                <a:cs typeface="Calibri"/>
              </a:rPr>
              <a:t>collapses  </a:t>
            </a:r>
            <a:r>
              <a:rPr sz="3200" b="1" dirty="0">
                <a:latin typeface="Calibri"/>
                <a:cs typeface="Calibri"/>
              </a:rPr>
              <a:t>only </a:t>
            </a:r>
            <a:r>
              <a:rPr sz="3200" b="1" spc="-5" dirty="0">
                <a:latin typeface="Calibri"/>
                <a:cs typeface="Calibri"/>
              </a:rPr>
              <a:t>slightly </a:t>
            </a:r>
            <a:r>
              <a:rPr sz="3200" b="1" dirty="0">
                <a:latin typeface="Calibri"/>
                <a:cs typeface="Calibri"/>
              </a:rPr>
              <a:t>during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inspiration</a:t>
            </a:r>
            <a:endParaRPr sz="3200">
              <a:latin typeface="Calibri"/>
              <a:cs typeface="Calibri"/>
            </a:endParaRPr>
          </a:p>
          <a:p>
            <a:pPr marL="12700" marR="63690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Check that </a:t>
            </a:r>
            <a:r>
              <a:rPr sz="3200" b="1" spc="-15" dirty="0">
                <a:latin typeface="Calibri"/>
                <a:cs typeface="Calibri"/>
              </a:rPr>
              <a:t>valves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rubber </a:t>
            </a:r>
            <a:r>
              <a:rPr sz="3200" b="1" spc="-10" dirty="0">
                <a:latin typeface="Calibri"/>
                <a:cs typeface="Calibri"/>
              </a:rPr>
              <a:t>flaps are  </a:t>
            </a:r>
            <a:r>
              <a:rPr sz="3200" b="1" dirty="0">
                <a:latin typeface="Calibri"/>
                <a:cs typeface="Calibri"/>
              </a:rPr>
              <a:t>function </a:t>
            </a:r>
            <a:r>
              <a:rPr sz="3200" b="1" spc="-5" dirty="0">
                <a:latin typeface="Calibri"/>
                <a:cs typeface="Calibri"/>
              </a:rPr>
              <a:t>properly </a:t>
            </a:r>
            <a:r>
              <a:rPr sz="3200" b="1" dirty="0">
                <a:latin typeface="Calibri"/>
                <a:cs typeface="Calibri"/>
              </a:rPr>
              <a:t>(open </a:t>
            </a:r>
            <a:r>
              <a:rPr sz="3200" b="1" spc="-5" dirty="0">
                <a:latin typeface="Calibri"/>
                <a:cs typeface="Calibri"/>
              </a:rPr>
              <a:t>during </a:t>
            </a:r>
            <a:r>
              <a:rPr sz="3200" b="1" spc="-15" dirty="0">
                <a:latin typeface="Calibri"/>
                <a:cs typeface="Calibri"/>
              </a:rPr>
              <a:t>expiration</a:t>
            </a:r>
            <a:r>
              <a:rPr sz="3200" b="1" spc="-1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10" dirty="0">
                <a:latin typeface="Calibri"/>
                <a:cs typeface="Calibri"/>
              </a:rPr>
              <a:t>Monitor </a:t>
            </a:r>
            <a:r>
              <a:rPr sz="3200" b="1" spc="-5" dirty="0">
                <a:latin typeface="Calibri"/>
                <a:cs typeface="Calibri"/>
              </a:rPr>
              <a:t>SaO2 with </a:t>
            </a:r>
            <a:r>
              <a:rPr sz="3200" b="1" dirty="0">
                <a:latin typeface="Calibri"/>
                <a:cs typeface="Calibri"/>
              </a:rPr>
              <a:t>pulse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oximeter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263397"/>
            <a:ext cx="3227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>
                <a:solidFill>
                  <a:srgbClr val="FF0000"/>
                </a:solidFill>
              </a:rPr>
              <a:t>INDICATIONS: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01380"/>
            <a:ext cx="8244840" cy="43473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  <a:tab pos="1645920" algn="l"/>
              </a:tabLst>
            </a:pPr>
            <a:r>
              <a:rPr sz="3200" spc="-10" dirty="0">
                <a:latin typeface="Calibri"/>
                <a:cs typeface="Calibri"/>
              </a:rPr>
              <a:t>ACUTE	</a:t>
            </a:r>
            <a:r>
              <a:rPr sz="3200" spc="-45" dirty="0">
                <a:latin typeface="Calibri"/>
                <a:cs typeface="Calibri"/>
              </a:rPr>
              <a:t>RESPIRATORY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FAILURE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  <a:tab pos="1645285" algn="l"/>
              </a:tabLst>
            </a:pPr>
            <a:r>
              <a:rPr sz="3200" spc="-10" dirty="0">
                <a:latin typeface="Calibri"/>
                <a:cs typeface="Calibri"/>
              </a:rPr>
              <a:t>ACUTE	</a:t>
            </a:r>
            <a:r>
              <a:rPr sz="3200" spc="-15" dirty="0">
                <a:latin typeface="Calibri"/>
                <a:cs typeface="Calibri"/>
              </a:rPr>
              <a:t>MYOCARDIAL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INFARCTION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CARDIAC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FAILURE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SHOCK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ANAEMIA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libri"/>
                <a:cs typeface="Calibri"/>
              </a:rPr>
              <a:t>CYANIDE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POISONING</a:t>
            </a: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DURING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CPR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DURING </a:t>
            </a:r>
            <a:r>
              <a:rPr sz="3200" spc="-15" dirty="0">
                <a:latin typeface="Calibri"/>
                <a:cs typeface="Calibri"/>
              </a:rPr>
              <a:t>ANAESTHESIA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SURGERY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857" y="461899"/>
            <a:ext cx="3032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solidFill>
                  <a:srgbClr val="FF0000"/>
                </a:solidFill>
                <a:latin typeface="Calibri"/>
                <a:cs typeface="Calibri"/>
              </a:rPr>
              <a:t>Venturi</a:t>
            </a:r>
            <a:r>
              <a:rPr b="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81265" cy="32486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47040" indent="-434975" algn="just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447675" algn="l"/>
              </a:tabLst>
            </a:pPr>
            <a:r>
              <a:rPr sz="3200" b="1" dirty="0">
                <a:latin typeface="Calibri"/>
                <a:cs typeface="Calibri"/>
              </a:rPr>
              <a:t>It is high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r>
              <a:rPr sz="32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device</a:t>
            </a:r>
            <a:r>
              <a:rPr sz="3200" b="1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40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50% </a:t>
            </a:r>
            <a:r>
              <a:rPr sz="3200" b="1" spc="-50" dirty="0">
                <a:latin typeface="Calibri"/>
                <a:cs typeface="Calibri"/>
              </a:rPr>
              <a:t>At </a:t>
            </a:r>
            <a:r>
              <a:rPr sz="3200" b="1" spc="-15" dirty="0">
                <a:latin typeface="Calibri"/>
                <a:cs typeface="Calibri"/>
              </a:rPr>
              <a:t>liters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to 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15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L/min.</a:t>
            </a:r>
            <a:endParaRPr sz="3200">
              <a:latin typeface="Calibri"/>
              <a:cs typeface="Calibri"/>
            </a:endParaRPr>
          </a:p>
          <a:p>
            <a:pPr marL="355600" marR="264160" indent="-343535" algn="just">
              <a:lnSpc>
                <a:spcPct val="100299"/>
              </a:lnSpc>
              <a:spcBef>
                <a:spcPts val="76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mask is </a:t>
            </a:r>
            <a:r>
              <a:rPr sz="3200" b="1" spc="-10" dirty="0">
                <a:latin typeface="Calibri"/>
                <a:cs typeface="Calibri"/>
              </a:rPr>
              <a:t>constructed </a:t>
            </a:r>
            <a:r>
              <a:rPr sz="3200" b="1" dirty="0">
                <a:latin typeface="Calibri"/>
                <a:cs typeface="Calibri"/>
              </a:rPr>
              <a:t>so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10" dirty="0">
                <a:latin typeface="Calibri"/>
                <a:cs typeface="Calibri"/>
              </a:rPr>
              <a:t>there </a:t>
            </a:r>
            <a:r>
              <a:rPr sz="3200" b="1" dirty="0">
                <a:latin typeface="Calibri"/>
                <a:cs typeface="Calibri"/>
              </a:rPr>
              <a:t>is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  </a:t>
            </a:r>
            <a:r>
              <a:rPr sz="3200" b="1" spc="-15" dirty="0">
                <a:latin typeface="Calibri"/>
                <a:cs typeface="Calibri"/>
              </a:rPr>
              <a:t>constant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room </a:t>
            </a:r>
            <a:r>
              <a:rPr sz="3200" b="1" dirty="0">
                <a:latin typeface="Calibri"/>
                <a:cs typeface="Calibri"/>
              </a:rPr>
              <a:t>air </a:t>
            </a:r>
            <a:r>
              <a:rPr sz="3200" b="1" spc="-5" dirty="0">
                <a:latin typeface="Calibri"/>
                <a:cs typeface="Calibri"/>
              </a:rPr>
              <a:t>blended with </a:t>
            </a:r>
            <a:r>
              <a:rPr sz="3200" b="1" dirty="0">
                <a:latin typeface="Calibri"/>
                <a:cs typeface="Calibri"/>
              </a:rPr>
              <a:t>a  </a:t>
            </a:r>
            <a:r>
              <a:rPr sz="3200" b="1" spc="-20" dirty="0">
                <a:latin typeface="Calibri"/>
                <a:cs typeface="Calibri"/>
              </a:rPr>
              <a:t>fixed </a:t>
            </a:r>
            <a:r>
              <a:rPr sz="3200" b="1" spc="-15" dirty="0">
                <a:latin typeface="Calibri"/>
                <a:cs typeface="Calibri"/>
              </a:rPr>
              <a:t>concentration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461899"/>
            <a:ext cx="4192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FF0000"/>
                </a:solidFill>
                <a:latin typeface="Calibri"/>
                <a:cs typeface="Calibri"/>
              </a:rPr>
              <a:t>………Venturi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/>
          <p:nvPr/>
        </p:nvSpPr>
        <p:spPr>
          <a:xfrm>
            <a:off x="537972" y="1965960"/>
            <a:ext cx="8017764" cy="385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461899"/>
            <a:ext cx="4192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FF0000"/>
                </a:solidFill>
                <a:latin typeface="Calibri"/>
                <a:cs typeface="Calibri"/>
              </a:rPr>
              <a:t>………Venturi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1833"/>
            <a:ext cx="766254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latin typeface="Comic Sans MS"/>
                <a:cs typeface="Comic Sans MS"/>
              </a:rPr>
              <a:t>Designed </a:t>
            </a:r>
            <a:r>
              <a:rPr sz="3200" b="1" spc="-5" dirty="0">
                <a:latin typeface="Comic Sans MS"/>
                <a:cs typeface="Comic Sans MS"/>
              </a:rPr>
              <a:t>with wide- bore tubing and  various color </a:t>
            </a:r>
            <a:r>
              <a:rPr sz="3200" b="1" dirty="0">
                <a:latin typeface="Comic Sans MS"/>
                <a:cs typeface="Comic Sans MS"/>
              </a:rPr>
              <a:t>- coded </a:t>
            </a:r>
            <a:r>
              <a:rPr sz="3200" b="1" spc="-5" dirty="0">
                <a:latin typeface="Comic Sans MS"/>
                <a:cs typeface="Comic Sans MS"/>
              </a:rPr>
              <a:t>jet</a:t>
            </a:r>
            <a:r>
              <a:rPr sz="3200" b="1" spc="-1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adapters.</a:t>
            </a:r>
            <a:endParaRPr sz="3200">
              <a:latin typeface="Comic Sans MS"/>
              <a:cs typeface="Comic Sans MS"/>
            </a:endParaRPr>
          </a:p>
          <a:p>
            <a:pPr marL="355600" marR="687705" indent="-343535">
              <a:lnSpc>
                <a:spcPct val="100000"/>
              </a:lnSpc>
              <a:spcBef>
                <a:spcPts val="77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latin typeface="Comic Sans MS"/>
                <a:cs typeface="Comic Sans MS"/>
              </a:rPr>
              <a:t>Each </a:t>
            </a:r>
            <a:r>
              <a:rPr sz="3200" b="1" spc="-5" dirty="0">
                <a:latin typeface="Comic Sans MS"/>
                <a:cs typeface="Comic Sans MS"/>
              </a:rPr>
              <a:t>color </a:t>
            </a:r>
            <a:r>
              <a:rPr sz="3200" b="1" dirty="0">
                <a:latin typeface="Comic Sans MS"/>
                <a:cs typeface="Comic Sans MS"/>
              </a:rPr>
              <a:t>code </a:t>
            </a:r>
            <a:r>
              <a:rPr sz="3200" b="1" spc="-5" dirty="0">
                <a:latin typeface="Comic Sans MS"/>
                <a:cs typeface="Comic Sans MS"/>
              </a:rPr>
              <a:t>corresponds to </a:t>
            </a:r>
            <a:r>
              <a:rPr sz="3200" b="1" dirty="0">
                <a:latin typeface="Comic Sans MS"/>
                <a:cs typeface="Comic Sans MS"/>
              </a:rPr>
              <a:t>a  precise</a:t>
            </a:r>
            <a:endParaRPr sz="3200">
              <a:latin typeface="Comic Sans MS"/>
              <a:cs typeface="Comic Sans MS"/>
            </a:endParaRPr>
          </a:p>
          <a:p>
            <a:pPr marL="355600" marR="571500" indent="-34353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00AF50"/>
                </a:solidFill>
                <a:latin typeface="Comic Sans MS"/>
                <a:cs typeface="Comic Sans MS"/>
              </a:rPr>
              <a:t>oxygen </a:t>
            </a:r>
            <a:r>
              <a:rPr sz="3200" b="1" spc="-5" dirty="0">
                <a:latin typeface="Comic Sans MS"/>
                <a:cs typeface="Comic Sans MS"/>
              </a:rPr>
              <a:t>concentration </a:t>
            </a:r>
            <a:r>
              <a:rPr sz="3200" b="1" dirty="0">
                <a:latin typeface="Comic Sans MS"/>
                <a:cs typeface="Comic Sans MS"/>
              </a:rPr>
              <a:t>and a specific  liter</a:t>
            </a:r>
            <a:r>
              <a:rPr sz="3200" b="1" spc="-5" dirty="0">
                <a:latin typeface="Comic Sans MS"/>
                <a:cs typeface="Comic Sans MS"/>
              </a:rPr>
              <a:t> flow.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461899"/>
            <a:ext cx="4192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FF0000"/>
                </a:solidFill>
                <a:latin typeface="Calibri"/>
                <a:cs typeface="Calibri"/>
              </a:rPr>
              <a:t>………Venturi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2989"/>
            <a:ext cx="7397750" cy="1200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Comic Sans MS"/>
                <a:cs typeface="Comic Sans MS"/>
              </a:rPr>
              <a:t>It is </a:t>
            </a:r>
            <a:r>
              <a:rPr sz="3200" spc="-5" dirty="0">
                <a:latin typeface="Comic Sans MS"/>
                <a:cs typeface="Comic Sans MS"/>
              </a:rPr>
              <a:t>used </a:t>
            </a:r>
            <a:r>
              <a:rPr sz="3200" dirty="0">
                <a:latin typeface="Comic Sans MS"/>
                <a:cs typeface="Comic Sans MS"/>
              </a:rPr>
              <a:t>primarily </a:t>
            </a:r>
            <a:r>
              <a:rPr sz="3200" spc="-5" dirty="0">
                <a:latin typeface="Comic Sans MS"/>
                <a:cs typeface="Comic Sans MS"/>
              </a:rPr>
              <a:t>for </a:t>
            </a:r>
            <a:r>
              <a:rPr sz="3200" dirty="0">
                <a:latin typeface="Comic Sans MS"/>
                <a:cs typeface="Comic Sans MS"/>
              </a:rPr>
              <a:t>patients </a:t>
            </a:r>
            <a:r>
              <a:rPr sz="3200" spc="-5" dirty="0">
                <a:latin typeface="Comic Sans MS"/>
                <a:cs typeface="Comic Sans MS"/>
              </a:rPr>
              <a:t>with  chronic obstructive </a:t>
            </a:r>
            <a:r>
              <a:rPr sz="3200" dirty="0">
                <a:latin typeface="Comic Sans MS"/>
                <a:cs typeface="Comic Sans MS"/>
              </a:rPr>
              <a:t>pulmonary</a:t>
            </a:r>
            <a:r>
              <a:rPr sz="3200" spc="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disease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6692" y="2831592"/>
            <a:ext cx="56896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187197"/>
            <a:ext cx="41922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FF0000"/>
                </a:solidFill>
                <a:latin typeface="Calibri"/>
                <a:cs typeface="Calibri"/>
              </a:rPr>
              <a:t>………Venturi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991333"/>
            <a:ext cx="8392795" cy="50876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Advantages</a:t>
            </a:r>
            <a:endParaRPr sz="3200">
              <a:latin typeface="Arial"/>
              <a:cs typeface="Arial"/>
            </a:endParaRPr>
          </a:p>
          <a:p>
            <a:pPr marL="12700" marR="2313940">
              <a:lnSpc>
                <a:spcPct val="100000"/>
              </a:lnSpc>
              <a:spcBef>
                <a:spcPts val="765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Delivers most precise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oxygen  Concentration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Arial"/>
                <a:cs typeface="Arial"/>
              </a:rPr>
              <a:t>Doesn’t </a:t>
            </a:r>
            <a:r>
              <a:rPr sz="3200" b="1" dirty="0">
                <a:latin typeface="Arial"/>
                <a:cs typeface="Arial"/>
              </a:rPr>
              <a:t>dry </a:t>
            </a:r>
            <a:r>
              <a:rPr sz="3200" b="1" spc="-5" dirty="0">
                <a:latin typeface="Arial"/>
                <a:cs typeface="Arial"/>
              </a:rPr>
              <a:t>mucous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membranes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990099"/>
                </a:solidFill>
                <a:latin typeface="Arial"/>
                <a:cs typeface="Arial"/>
              </a:rPr>
              <a:t>Disadvantages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uncomfortable</a:t>
            </a:r>
            <a:endParaRPr sz="3200">
              <a:latin typeface="Arial"/>
              <a:cs typeface="Arial"/>
            </a:endParaRPr>
          </a:p>
          <a:p>
            <a:pPr marL="336550" indent="-324485">
              <a:lnSpc>
                <a:spcPct val="100000"/>
              </a:lnSpc>
              <a:spcBef>
                <a:spcPts val="77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dirty="0">
                <a:latin typeface="Arial"/>
                <a:cs typeface="Arial"/>
              </a:rPr>
              <a:t>Risk for </a:t>
            </a:r>
            <a:r>
              <a:rPr sz="3200" b="1" spc="-5" dirty="0">
                <a:latin typeface="Arial"/>
                <a:cs typeface="Arial"/>
              </a:rPr>
              <a:t>skin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irritation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600"/>
              </a:lnSpc>
              <a:spcBef>
                <a:spcPts val="640"/>
              </a:spcBef>
              <a:buClr>
                <a:srgbClr val="4F81BC"/>
              </a:buClr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b="1" spc="-5" dirty="0">
                <a:latin typeface="Calibri"/>
                <a:cs typeface="Calibri"/>
              </a:rPr>
              <a:t>Produce </a:t>
            </a:r>
            <a:r>
              <a:rPr sz="3200" b="1" spc="-15" dirty="0">
                <a:latin typeface="Calibri"/>
                <a:cs typeface="Calibri"/>
              </a:rPr>
              <a:t>respiratory </a:t>
            </a:r>
            <a:r>
              <a:rPr sz="3200" b="1" spc="-5" dirty="0">
                <a:latin typeface="Calibri"/>
                <a:cs typeface="Calibri"/>
              </a:rPr>
              <a:t>depression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COPD </a:t>
            </a:r>
            <a:r>
              <a:rPr sz="3200" b="1" spc="-5" dirty="0">
                <a:latin typeface="Calibri"/>
                <a:cs typeface="Calibri"/>
              </a:rPr>
              <a:t>patient  with </a:t>
            </a:r>
            <a:r>
              <a:rPr sz="3200" b="1" dirty="0">
                <a:latin typeface="Calibri"/>
                <a:cs typeface="Calibri"/>
              </a:rPr>
              <a:t>high </a:t>
            </a:r>
            <a:r>
              <a:rPr sz="3200" b="1" spc="-25" dirty="0">
                <a:latin typeface="Calibri"/>
                <a:cs typeface="Calibri"/>
              </a:rPr>
              <a:t>oxygen </a:t>
            </a:r>
            <a:r>
              <a:rPr sz="3200" b="1" spc="-15" dirty="0">
                <a:latin typeface="Calibri"/>
                <a:cs typeface="Calibri"/>
              </a:rPr>
              <a:t>concentration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Arial"/>
                <a:cs typeface="Arial"/>
              </a:rPr>
              <a:t>50%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738" y="461899"/>
            <a:ext cx="4192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5" dirty="0">
                <a:solidFill>
                  <a:srgbClr val="FF0000"/>
                </a:solidFill>
                <a:latin typeface="Calibri"/>
                <a:cs typeface="Calibri"/>
              </a:rPr>
              <a:t>………Venturi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847965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69"/>
              </a:spcBef>
              <a:tabLst>
                <a:tab pos="5284470" algn="l"/>
              </a:tabLst>
            </a:pP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Priority</a:t>
            </a:r>
            <a:r>
              <a:rPr sz="3200" b="1" i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i="1" spc="-5" dirty="0">
                <a:solidFill>
                  <a:srgbClr val="006FC0"/>
                </a:solidFill>
                <a:latin typeface="Calibri"/>
                <a:cs typeface="Calibri"/>
              </a:rPr>
              <a:t>Nursing Interventions	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Requires careful </a:t>
            </a:r>
            <a:r>
              <a:rPr sz="3200" b="1" spc="-5" dirty="0">
                <a:latin typeface="Calibri"/>
                <a:cs typeface="Calibri"/>
              </a:rPr>
              <a:t>monitoring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verify </a:t>
            </a:r>
            <a:r>
              <a:rPr sz="3200" b="1" spc="10" dirty="0">
                <a:latin typeface="Calibri"/>
                <a:cs typeface="Calibri"/>
              </a:rPr>
              <a:t>FiO2 </a:t>
            </a:r>
            <a:r>
              <a:rPr sz="3200" b="1" spc="-15" dirty="0">
                <a:latin typeface="Calibri"/>
                <a:cs typeface="Calibri"/>
              </a:rPr>
              <a:t>at 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35" dirty="0">
                <a:latin typeface="Calibri"/>
                <a:cs typeface="Calibri"/>
              </a:rPr>
              <a:t>rate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ordered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Check that </a:t>
            </a:r>
            <a:r>
              <a:rPr sz="3200" b="1" dirty="0">
                <a:latin typeface="Calibri"/>
                <a:cs typeface="Calibri"/>
              </a:rPr>
              <a:t>air </a:t>
            </a:r>
            <a:r>
              <a:rPr sz="3200" b="1" spc="-25" dirty="0">
                <a:latin typeface="Calibri"/>
                <a:cs typeface="Calibri"/>
              </a:rPr>
              <a:t>intake </a:t>
            </a:r>
            <a:r>
              <a:rPr sz="3200" b="1" spc="-15" dirty="0">
                <a:latin typeface="Calibri"/>
                <a:cs typeface="Calibri"/>
              </a:rPr>
              <a:t>valves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dirty="0">
                <a:latin typeface="Calibri"/>
                <a:cs typeface="Calibri"/>
              </a:rPr>
              <a:t>not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blocked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6570" y="461899"/>
            <a:ext cx="3070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FF0000"/>
                </a:solidFill>
                <a:latin typeface="Calibri"/>
                <a:cs typeface="Calibri"/>
              </a:rPr>
              <a:t>Oxygen</a:t>
            </a:r>
            <a:r>
              <a:rPr b="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Hood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48538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349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spc="-20" dirty="0">
                <a:latin typeface="Calibri"/>
                <a:cs typeface="Calibri"/>
              </a:rPr>
              <a:t>oxygen </a:t>
            </a:r>
            <a:r>
              <a:rPr sz="3200" spc="-5" dirty="0">
                <a:latin typeface="Calibri"/>
                <a:cs typeface="Calibri"/>
              </a:rPr>
              <a:t>hood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babies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10" dirty="0">
                <a:latin typeface="Calibri"/>
                <a:cs typeface="Calibri"/>
              </a:rPr>
              <a:t>can  breathe </a:t>
            </a:r>
            <a:r>
              <a:rPr sz="3200" spc="-5" dirty="0">
                <a:latin typeface="Calibri"/>
                <a:cs typeface="Calibri"/>
              </a:rPr>
              <a:t>on their own but </a:t>
            </a:r>
            <a:r>
              <a:rPr sz="3200" spc="-10" dirty="0">
                <a:latin typeface="Calibri"/>
                <a:cs typeface="Calibri"/>
              </a:rPr>
              <a:t>still </a:t>
            </a:r>
            <a:r>
              <a:rPr sz="3200" spc="-5" dirty="0">
                <a:latin typeface="Calibri"/>
                <a:cs typeface="Calibri"/>
              </a:rPr>
              <a:t>need </a:t>
            </a:r>
            <a:r>
              <a:rPr sz="3200" spc="-25" dirty="0">
                <a:latin typeface="Calibri"/>
                <a:cs typeface="Calibri"/>
              </a:rPr>
              <a:t>extra  </a:t>
            </a:r>
            <a:r>
              <a:rPr sz="3200" spc="-20" dirty="0">
                <a:latin typeface="Calibri"/>
                <a:cs typeface="Calibri"/>
              </a:rPr>
              <a:t>oxygen.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hood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plastic </a:t>
            </a:r>
            <a:r>
              <a:rPr sz="3200" dirty="0">
                <a:latin typeface="Calibri"/>
                <a:cs typeface="Calibri"/>
              </a:rPr>
              <a:t>dome or </a:t>
            </a:r>
            <a:r>
              <a:rPr sz="3200" spc="-25" dirty="0">
                <a:latin typeface="Calibri"/>
                <a:cs typeface="Calibri"/>
              </a:rPr>
              <a:t>box </a:t>
            </a:r>
            <a:r>
              <a:rPr sz="3200" spc="-5" dirty="0">
                <a:latin typeface="Calibri"/>
                <a:cs typeface="Calibri"/>
              </a:rPr>
              <a:t>with warm,  </a:t>
            </a:r>
            <a:r>
              <a:rPr sz="3200" spc="-10" dirty="0">
                <a:latin typeface="Calibri"/>
                <a:cs typeface="Calibri"/>
              </a:rPr>
              <a:t>moist </a:t>
            </a:r>
            <a:r>
              <a:rPr sz="3200" spc="-20" dirty="0">
                <a:latin typeface="Calibri"/>
                <a:cs typeface="Calibri"/>
              </a:rPr>
              <a:t>oxygen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inside.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hood </a:t>
            </a:r>
            <a:r>
              <a:rPr sz="3200" spc="-5" dirty="0">
                <a:latin typeface="Calibri"/>
                <a:cs typeface="Calibri"/>
              </a:rPr>
              <a:t>is placed </a:t>
            </a:r>
            <a:r>
              <a:rPr sz="3200" spc="-1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baby's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2314" y="461899"/>
            <a:ext cx="41192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FF0000"/>
                </a:solidFill>
                <a:latin typeface="Calibri"/>
                <a:cs typeface="Calibri"/>
              </a:rPr>
              <a:t>……..Oxygen</a:t>
            </a:r>
            <a:r>
              <a:rPr b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Hood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0" y="2339339"/>
            <a:ext cx="3810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585" y="461899"/>
            <a:ext cx="2815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FF0000"/>
                </a:solidFill>
                <a:latin typeface="Calibri"/>
                <a:cs typeface="Calibri"/>
              </a:rPr>
              <a:t>Oxygen</a:t>
            </a:r>
            <a:r>
              <a:rPr b="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5" dirty="0">
                <a:solidFill>
                  <a:srgbClr val="FF0000"/>
                </a:solidFill>
                <a:latin typeface="Calibri"/>
                <a:cs typeface="Calibri"/>
              </a:rPr>
              <a:t>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1560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An </a:t>
            </a:r>
            <a:r>
              <a:rPr sz="3200" b="1" spc="-25" dirty="0">
                <a:latin typeface="Calibri"/>
                <a:cs typeface="Calibri"/>
              </a:rPr>
              <a:t>oxygen </a:t>
            </a:r>
            <a:r>
              <a:rPr sz="3200" b="1" spc="-20" dirty="0">
                <a:latin typeface="Calibri"/>
                <a:cs typeface="Calibri"/>
              </a:rPr>
              <a:t>tent </a:t>
            </a:r>
            <a:r>
              <a:rPr sz="3200" spc="-15" dirty="0">
                <a:latin typeface="Calibri"/>
                <a:cs typeface="Calibri"/>
              </a:rPr>
              <a:t>consists </a:t>
            </a:r>
            <a:r>
              <a:rPr sz="3200" dirty="0">
                <a:latin typeface="Calibri"/>
                <a:cs typeface="Calibri"/>
              </a:rPr>
              <a:t>of a </a:t>
            </a:r>
            <a:r>
              <a:rPr sz="3200" spc="-10" dirty="0">
                <a:latin typeface="Calibri"/>
                <a:cs typeface="Calibri"/>
              </a:rPr>
              <a:t>canopy </a:t>
            </a:r>
            <a:r>
              <a:rPr sz="3200" spc="-5" dirty="0">
                <a:latin typeface="Calibri"/>
                <a:cs typeface="Calibri"/>
              </a:rPr>
              <a:t>placed  </a:t>
            </a:r>
            <a:r>
              <a:rPr sz="3200" spc="-15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head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shoulders,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over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entire </a:t>
            </a:r>
            <a:r>
              <a:rPr sz="3200" spc="-5" dirty="0">
                <a:latin typeface="Calibri"/>
                <a:cs typeface="Calibri"/>
              </a:rPr>
              <a:t>body 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patient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provide </a:t>
            </a:r>
            <a:r>
              <a:rPr sz="3200" spc="-20" dirty="0">
                <a:latin typeface="Calibri"/>
                <a:cs typeface="Calibri"/>
              </a:rPr>
              <a:t>oxygen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higher </a:t>
            </a:r>
            <a:r>
              <a:rPr sz="3200" spc="-10" dirty="0">
                <a:latin typeface="Calibri"/>
                <a:cs typeface="Calibri"/>
              </a:rPr>
              <a:t>level </a:t>
            </a:r>
            <a:r>
              <a:rPr sz="3200" dirty="0">
                <a:latin typeface="Calibri"/>
                <a:cs typeface="Calibri"/>
              </a:rPr>
              <a:t>than </a:t>
            </a:r>
            <a:r>
              <a:rPr sz="3200" spc="-5" dirty="0">
                <a:latin typeface="Calibri"/>
                <a:cs typeface="Calibri"/>
              </a:rPr>
              <a:t>normal.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461899"/>
            <a:ext cx="39725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5" dirty="0">
                <a:solidFill>
                  <a:srgbClr val="FF0000"/>
                </a:solidFill>
                <a:latin typeface="Calibri"/>
                <a:cs typeface="Calibri"/>
              </a:rPr>
              <a:t>………Oxygen</a:t>
            </a:r>
            <a:r>
              <a:rPr b="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5" dirty="0">
                <a:solidFill>
                  <a:srgbClr val="FF0000"/>
                </a:solidFill>
                <a:latin typeface="Calibri"/>
                <a:cs typeface="Calibri"/>
              </a:rPr>
              <a:t>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916545" cy="3636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24865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Typically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tent </a:t>
            </a:r>
            <a:r>
              <a:rPr sz="3200" dirty="0">
                <a:latin typeface="Calibri"/>
                <a:cs typeface="Calibri"/>
              </a:rPr>
              <a:t>is made of </a:t>
            </a:r>
            <a:r>
              <a:rPr sz="3200" spc="-10" dirty="0">
                <a:latin typeface="Calibri"/>
                <a:cs typeface="Calibri"/>
              </a:rPr>
              <a:t>see-through  plastic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material.</a:t>
            </a:r>
            <a:endParaRPr sz="3200">
              <a:latin typeface="Calibri"/>
              <a:cs typeface="Calibri"/>
            </a:endParaRPr>
          </a:p>
          <a:p>
            <a:pPr marL="355600" marR="52705" indent="-34353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It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spc="-15" dirty="0">
                <a:latin typeface="Calibri"/>
                <a:cs typeface="Calibri"/>
              </a:rPr>
              <a:t>envelop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patient’s </a:t>
            </a:r>
            <a:r>
              <a:rPr sz="3200" spc="-5" dirty="0">
                <a:latin typeface="Calibri"/>
                <a:cs typeface="Calibri"/>
              </a:rPr>
              <a:t>bed </a:t>
            </a:r>
            <a:r>
              <a:rPr sz="3200" dirty="0">
                <a:latin typeface="Calibri"/>
                <a:cs typeface="Calibri"/>
              </a:rPr>
              <a:t>with the end  </a:t>
            </a:r>
            <a:r>
              <a:rPr sz="3200" spc="-5" dirty="0">
                <a:latin typeface="Calibri"/>
                <a:cs typeface="Calibri"/>
              </a:rPr>
              <a:t>sections held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place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mattress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ensure 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tent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airtight.</a:t>
            </a:r>
            <a:endParaRPr sz="32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The enclosure </a:t>
            </a:r>
            <a:r>
              <a:rPr sz="3200" spc="-10" dirty="0">
                <a:latin typeface="Calibri"/>
                <a:cs typeface="Calibri"/>
              </a:rPr>
              <a:t>often </a:t>
            </a:r>
            <a:r>
              <a:rPr sz="3200" spc="-5" dirty="0">
                <a:latin typeface="Calibri"/>
                <a:cs typeface="Calibri"/>
              </a:rPr>
              <a:t>has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side opening </a:t>
            </a:r>
            <a:r>
              <a:rPr sz="3200" dirty="0">
                <a:latin typeface="Calibri"/>
                <a:cs typeface="Calibri"/>
              </a:rPr>
              <a:t>with a  </a:t>
            </a:r>
            <a:r>
              <a:rPr sz="3200" spc="-55" dirty="0">
                <a:latin typeface="Calibri"/>
                <a:cs typeface="Calibri"/>
              </a:rPr>
              <a:t>zipper.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530" y="461899"/>
            <a:ext cx="7155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50" dirty="0">
                <a:latin typeface="Calibri"/>
                <a:cs typeface="Calibri"/>
              </a:rPr>
              <a:t>OXYGEN </a:t>
            </a:r>
            <a:r>
              <a:rPr b="0" dirty="0">
                <a:latin typeface="Calibri"/>
                <a:cs typeface="Calibri"/>
              </a:rPr>
              <a:t>– A </a:t>
            </a:r>
            <a:r>
              <a:rPr b="0" spc="-10" dirty="0">
                <a:latin typeface="Calibri"/>
                <a:cs typeface="Calibri"/>
              </a:rPr>
              <a:t>PRESCRIBED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DRUG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57541"/>
            <a:ext cx="7634605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5" dirty="0">
                <a:latin typeface="Calibri"/>
                <a:cs typeface="Calibri"/>
              </a:rPr>
              <a:t>WRITTEN </a:t>
            </a:r>
            <a:r>
              <a:rPr sz="3200" spc="-45" dirty="0">
                <a:latin typeface="Calibri"/>
                <a:cs typeface="Calibri"/>
              </a:rPr>
              <a:t>LEGIBLY BY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DOCTOR</a:t>
            </a:r>
            <a:endParaRPr sz="3200">
              <a:latin typeface="Calibri"/>
              <a:cs typeface="Calibri"/>
            </a:endParaRPr>
          </a:p>
          <a:p>
            <a:pPr marL="355600" marR="45402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PRESCRIPTION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65" dirty="0">
                <a:latin typeface="Calibri"/>
                <a:cs typeface="Calibri"/>
              </a:rPr>
              <a:t>DATED </a:t>
            </a:r>
            <a:r>
              <a:rPr sz="3200" spc="-45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THE  </a:t>
            </a:r>
            <a:r>
              <a:rPr sz="3200" spc="-20" dirty="0">
                <a:latin typeface="Calibri"/>
                <a:cs typeface="Calibri"/>
              </a:rPr>
              <a:t>DOCTOR</a:t>
            </a:r>
            <a:endParaRPr sz="3200">
              <a:latin typeface="Calibri"/>
              <a:cs typeface="Calibri"/>
            </a:endParaRPr>
          </a:p>
          <a:p>
            <a:pPr marL="355600" marR="1670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DOCTOR </a:t>
            </a:r>
            <a:r>
              <a:rPr sz="3200" spc="-5" dirty="0">
                <a:latin typeface="Calibri"/>
                <a:cs typeface="Calibri"/>
              </a:rPr>
              <a:t>MUST </a:t>
            </a:r>
            <a:r>
              <a:rPr sz="3200" spc="-35" dirty="0">
                <a:latin typeface="Calibri"/>
                <a:cs typeface="Calibri"/>
              </a:rPr>
              <a:t>INDICATE DURATION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O2  </a:t>
            </a:r>
            <a:r>
              <a:rPr sz="3200" spc="-10" dirty="0">
                <a:latin typeface="Calibri"/>
                <a:cs typeface="Calibri"/>
              </a:rPr>
              <a:t>THERAPY</a:t>
            </a:r>
            <a:endParaRPr sz="3200">
              <a:latin typeface="Calibri"/>
              <a:cs typeface="Calibri"/>
            </a:endParaRPr>
          </a:p>
          <a:p>
            <a:pPr marL="355600" marR="11049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O2 </a:t>
            </a:r>
            <a:r>
              <a:rPr sz="3200" dirty="0">
                <a:latin typeface="Calibri"/>
                <a:cs typeface="Calibri"/>
              </a:rPr>
              <a:t>% </a:t>
            </a:r>
            <a:r>
              <a:rPr sz="3200" spc="-25" dirty="0">
                <a:latin typeface="Calibri"/>
                <a:cs typeface="Calibri"/>
              </a:rPr>
              <a:t>CONCENTRATION </a:t>
            </a:r>
            <a:r>
              <a:rPr sz="3200" spc="-10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BE  </a:t>
            </a:r>
            <a:r>
              <a:rPr sz="3200" spc="-10" dirty="0">
                <a:latin typeface="Calibri"/>
                <a:cs typeface="Calibri"/>
              </a:rPr>
              <a:t>PRESCRIBED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30" dirty="0">
                <a:latin typeface="Calibri"/>
                <a:cs typeface="Calibri"/>
              </a:rPr>
              <a:t>FLOW </a:t>
            </a:r>
            <a:r>
              <a:rPr sz="3200" spc="-65" dirty="0">
                <a:latin typeface="Calibri"/>
                <a:cs typeface="Calibri"/>
              </a:rPr>
              <a:t>RATE </a:t>
            </a:r>
            <a:r>
              <a:rPr sz="3200" spc="-5" dirty="0">
                <a:latin typeface="Calibri"/>
                <a:cs typeface="Calibri"/>
              </a:rPr>
              <a:t>MUST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PRESCRIBED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410" y="461899"/>
            <a:ext cx="4108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FF0000"/>
                </a:solidFill>
                <a:latin typeface="Calibri"/>
                <a:cs typeface="Calibri"/>
              </a:rPr>
              <a:t>……….Oxygen</a:t>
            </a:r>
            <a:r>
              <a:rPr b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5" dirty="0">
                <a:solidFill>
                  <a:srgbClr val="FF0000"/>
                </a:solidFill>
                <a:latin typeface="Calibri"/>
                <a:cs typeface="Calibri"/>
              </a:rPr>
              <a:t>Tent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2057400"/>
            <a:ext cx="4934711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885" y="461899"/>
            <a:ext cx="2588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AMBU</a:t>
            </a:r>
            <a:r>
              <a:rPr b="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FF0000"/>
                </a:solidFill>
                <a:latin typeface="Calibri"/>
                <a:cs typeface="Calibri"/>
              </a:rPr>
              <a:t>BAG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38465" cy="26606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AMBU</a:t>
            </a:r>
            <a:r>
              <a:rPr sz="3200" spc="-5" dirty="0">
                <a:latin typeface="Calibri"/>
                <a:cs typeface="Calibri"/>
              </a:rPr>
              <a:t>- Artificial </a:t>
            </a:r>
            <a:r>
              <a:rPr sz="3200" dirty="0">
                <a:latin typeface="Calibri"/>
                <a:cs typeface="Calibri"/>
              </a:rPr>
              <a:t>Manual </a:t>
            </a:r>
            <a:r>
              <a:rPr sz="3200" spc="-10" dirty="0">
                <a:latin typeface="Calibri"/>
                <a:cs typeface="Calibri"/>
              </a:rPr>
              <a:t>Breathing </a:t>
            </a:r>
            <a:r>
              <a:rPr sz="3200" spc="-5" dirty="0">
                <a:latin typeface="Calibri"/>
                <a:cs typeface="Calibri"/>
              </a:rPr>
              <a:t>Unit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(or)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Bag </a:t>
            </a:r>
            <a:r>
              <a:rPr sz="3200" spc="-50" dirty="0">
                <a:solidFill>
                  <a:srgbClr val="FF0000"/>
                </a:solidFill>
                <a:latin typeface="Calibri"/>
                <a:cs typeface="Calibri"/>
              </a:rPr>
              <a:t>Valve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Mask 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Ventilation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hand-held device  commonly used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provide </a:t>
            </a:r>
            <a:r>
              <a:rPr sz="3200" spc="-10" dirty="0">
                <a:latin typeface="Calibri"/>
                <a:cs typeface="Calibri"/>
              </a:rPr>
              <a:t>positive </a:t>
            </a:r>
            <a:r>
              <a:rPr sz="3200" spc="-15" dirty="0">
                <a:latin typeface="Calibri"/>
                <a:cs typeface="Calibri"/>
              </a:rPr>
              <a:t>pressure  </a:t>
            </a:r>
            <a:r>
              <a:rPr sz="3200" spc="-10" dirty="0">
                <a:latin typeface="Calibri"/>
                <a:cs typeface="Calibri"/>
              </a:rPr>
              <a:t>ventilation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dirty="0">
                <a:latin typeface="Calibri"/>
                <a:cs typeface="Calibri"/>
              </a:rPr>
              <a:t>who </a:t>
            </a:r>
            <a:r>
              <a:rPr sz="3200" spc="-15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spc="-10" dirty="0">
                <a:latin typeface="Calibri"/>
                <a:cs typeface="Calibri"/>
              </a:rPr>
              <a:t>breathing  </a:t>
            </a:r>
            <a:r>
              <a:rPr sz="3200" spc="-5" dirty="0">
                <a:latin typeface="Calibri"/>
                <a:cs typeface="Calibri"/>
              </a:rPr>
              <a:t>or not </a:t>
            </a:r>
            <a:r>
              <a:rPr sz="3200" spc="-10" dirty="0">
                <a:latin typeface="Calibri"/>
                <a:cs typeface="Calibri"/>
              </a:rPr>
              <a:t>breathing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adequately.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8885" y="461899"/>
            <a:ext cx="2588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AMBU</a:t>
            </a:r>
            <a:r>
              <a:rPr b="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FF0000"/>
                </a:solidFill>
                <a:latin typeface="Calibri"/>
                <a:cs typeface="Calibri"/>
              </a:rPr>
              <a:t>BAG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2285999"/>
            <a:ext cx="5943600" cy="3310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041" y="461899"/>
            <a:ext cx="61995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5" dirty="0">
                <a:latin typeface="Calibri"/>
                <a:cs typeface="Calibri"/>
              </a:rPr>
              <a:t>Tracheostomy </a:t>
            </a:r>
            <a:r>
              <a:rPr b="0" spc="-5" dirty="0">
                <a:latin typeface="Calibri"/>
                <a:cs typeface="Calibri"/>
              </a:rPr>
              <a:t>Collar/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102475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Inserted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directed 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into</a:t>
            </a:r>
            <a:r>
              <a:rPr sz="3200" b="1" spc="-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trachea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Is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indicated </a:t>
            </a:r>
            <a:r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for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chronic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O2 </a:t>
            </a:r>
            <a:r>
              <a:rPr sz="3200" b="1" spc="-15" dirty="0">
                <a:latin typeface="Calibri"/>
                <a:cs typeface="Calibri"/>
              </a:rPr>
              <a:t>therapy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need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O2 </a:t>
            </a:r>
            <a:r>
              <a:rPr sz="3200" b="1" spc="-5" dirty="0">
                <a:latin typeface="Calibri"/>
                <a:cs typeface="Calibri"/>
              </a:rPr>
              <a:t>flow </a:t>
            </a:r>
            <a:r>
              <a:rPr sz="3200" b="1" spc="-35" dirty="0">
                <a:latin typeface="Calibri"/>
                <a:cs typeface="Calibri"/>
              </a:rPr>
              <a:t>rate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8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32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10L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Provides </a:t>
            </a:r>
            <a:r>
              <a:rPr sz="3200" b="1" spc="-20" dirty="0">
                <a:latin typeface="Calibri"/>
                <a:cs typeface="Calibri"/>
              </a:rPr>
              <a:t>accurate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FIO2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Provides good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humidity.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Comfortable </a:t>
            </a:r>
            <a:r>
              <a:rPr sz="3200" b="1" spc="-5" dirty="0">
                <a:latin typeface="Calibri"/>
                <a:cs typeface="Calibri"/>
              </a:rPr>
              <a:t>,more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efficient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461899"/>
            <a:ext cx="7357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35" dirty="0">
                <a:latin typeface="Calibri"/>
                <a:cs typeface="Calibri"/>
              </a:rPr>
              <a:t>………Tracheostomy </a:t>
            </a:r>
            <a:r>
              <a:rPr b="0" spc="-5" dirty="0">
                <a:latin typeface="Calibri"/>
                <a:cs typeface="Calibri"/>
              </a:rPr>
              <a:t>Collar/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Mask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981200"/>
            <a:ext cx="54864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192150"/>
            <a:ext cx="65233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735" marR="5080" indent="-1550670">
              <a:lnSpc>
                <a:spcPct val="100000"/>
              </a:lnSpc>
              <a:spcBef>
                <a:spcPts val="95"/>
              </a:spcBef>
              <a:tabLst>
                <a:tab pos="2642235" algn="l"/>
              </a:tabLst>
            </a:pPr>
            <a:r>
              <a:rPr sz="4000" spc="-5" dirty="0">
                <a:solidFill>
                  <a:srgbClr val="FF0000"/>
                </a:solidFill>
              </a:rPr>
              <a:t>Side</a:t>
            </a:r>
            <a:r>
              <a:rPr sz="4000" spc="10" dirty="0">
                <a:solidFill>
                  <a:srgbClr val="FF0000"/>
                </a:solidFill>
              </a:rPr>
              <a:t> </a:t>
            </a:r>
            <a:r>
              <a:rPr sz="4000" spc="-35" dirty="0">
                <a:solidFill>
                  <a:srgbClr val="FF0000"/>
                </a:solidFill>
              </a:rPr>
              <a:t>Effects	</a:t>
            </a:r>
            <a:r>
              <a:rPr sz="4000" spc="-5" dirty="0">
                <a:solidFill>
                  <a:srgbClr val="FF0000"/>
                </a:solidFill>
              </a:rPr>
              <a:t>&amp; </a:t>
            </a:r>
            <a:r>
              <a:rPr sz="4000" spc="-15" dirty="0">
                <a:solidFill>
                  <a:srgbClr val="FF0000"/>
                </a:solidFill>
              </a:rPr>
              <a:t>Complication </a:t>
            </a:r>
            <a:r>
              <a:rPr sz="4000" spc="-10" dirty="0">
                <a:solidFill>
                  <a:srgbClr val="FF0000"/>
                </a:solidFill>
              </a:rPr>
              <a:t>Of  </a:t>
            </a:r>
            <a:r>
              <a:rPr sz="4000" spc="-25" dirty="0">
                <a:solidFill>
                  <a:srgbClr val="FF0000"/>
                </a:solidFill>
              </a:rPr>
              <a:t>Oxygen</a:t>
            </a:r>
            <a:r>
              <a:rPr sz="4000" spc="-5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Therapy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479806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Oxygen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toxicity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25" dirty="0">
                <a:latin typeface="Calibri"/>
                <a:cs typeface="Calibri"/>
              </a:rPr>
              <a:t>Retro </a:t>
            </a:r>
            <a:r>
              <a:rPr sz="3200" b="1" spc="-10" dirty="0">
                <a:latin typeface="Calibri"/>
                <a:cs typeface="Calibri"/>
              </a:rPr>
              <a:t>lental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fibroplasia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Absorption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atelectasis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61899"/>
            <a:ext cx="3623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FF0000"/>
                </a:solidFill>
              </a:rPr>
              <a:t>Oxygen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spc="-65" dirty="0">
                <a:solidFill>
                  <a:srgbClr val="FF0000"/>
                </a:solidFill>
              </a:rPr>
              <a:t>Toxicity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64500" cy="3639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252095">
              <a:lnSpc>
                <a:spcPct val="100000"/>
              </a:lnSpc>
              <a:spcBef>
                <a:spcPts val="105"/>
              </a:spcBef>
              <a:tabLst>
                <a:tab pos="2461895" algn="l"/>
              </a:tabLst>
            </a:pPr>
            <a:r>
              <a:rPr sz="3200" b="1" dirty="0">
                <a:latin typeface="Calibri"/>
                <a:cs typeface="Calibri"/>
              </a:rPr>
              <a:t>It is a </a:t>
            </a:r>
            <a:r>
              <a:rPr sz="3200" b="1" spc="-5" dirty="0">
                <a:latin typeface="Calibri"/>
                <a:cs typeface="Calibri"/>
              </a:rPr>
              <a:t>condition which occurs </a:t>
            </a:r>
            <a:r>
              <a:rPr sz="3200" b="1" dirty="0">
                <a:latin typeface="Calibri"/>
                <a:cs typeface="Calibri"/>
              </a:rPr>
              <a:t>due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inspiration  </a:t>
            </a:r>
            <a:r>
              <a:rPr sz="3200" b="1" dirty="0">
                <a:latin typeface="Calibri"/>
                <a:cs typeface="Calibri"/>
              </a:rPr>
              <a:t>of a </a:t>
            </a:r>
            <a:r>
              <a:rPr sz="3200" b="1" spc="-5" dirty="0">
                <a:latin typeface="Calibri"/>
                <a:cs typeface="Calibri"/>
              </a:rPr>
              <a:t>high </a:t>
            </a:r>
            <a:r>
              <a:rPr sz="3200" b="1" spc="-15" dirty="0">
                <a:latin typeface="Calibri"/>
                <a:cs typeface="Calibri"/>
              </a:rPr>
              <a:t>concentration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20" dirty="0">
                <a:latin typeface="Calibri"/>
                <a:cs typeface="Calibri"/>
              </a:rPr>
              <a:t>for  </a:t>
            </a:r>
            <a:r>
              <a:rPr sz="3200" b="1" spc="-10" dirty="0">
                <a:latin typeface="Calibri"/>
                <a:cs typeface="Calibri"/>
              </a:rPr>
              <a:t>aprolonged	</a:t>
            </a:r>
            <a:r>
              <a:rPr sz="3200" b="1" dirty="0">
                <a:latin typeface="Calibri"/>
                <a:cs typeface="Calibri"/>
              </a:rPr>
              <a:t>period 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350">
              <a:latin typeface="Calibri"/>
              <a:cs typeface="Calibri"/>
            </a:endParaRPr>
          </a:p>
          <a:p>
            <a:pPr marL="355600" marR="177165" indent="-343535">
              <a:lnSpc>
                <a:spcPct val="100400"/>
              </a:lnSpc>
              <a:buFont typeface="Wingdings"/>
              <a:buChar char=""/>
              <a:tabLst>
                <a:tab pos="356235" algn="l"/>
              </a:tabLst>
            </a:pP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5" dirty="0">
                <a:latin typeface="Calibri"/>
                <a:cs typeface="Calibri"/>
              </a:rPr>
              <a:t>concentration </a:t>
            </a:r>
            <a:r>
              <a:rPr sz="3200" b="1" spc="-20" dirty="0">
                <a:latin typeface="Calibri"/>
                <a:cs typeface="Calibri"/>
              </a:rPr>
              <a:t>greater </a:t>
            </a:r>
            <a:r>
              <a:rPr sz="3200" b="1" dirty="0">
                <a:latin typeface="Calibri"/>
                <a:cs typeface="Calibri"/>
              </a:rPr>
              <a:t>than </a:t>
            </a:r>
            <a:r>
              <a:rPr sz="3200" b="1" spc="-5" dirty="0">
                <a:latin typeface="Calibri"/>
                <a:cs typeface="Calibri"/>
              </a:rPr>
              <a:t>50% </a:t>
            </a:r>
            <a:r>
              <a:rPr sz="3200" b="1" spc="-10" dirty="0">
                <a:latin typeface="Calibri"/>
                <a:cs typeface="Calibri"/>
              </a:rPr>
              <a:t>over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24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48 </a:t>
            </a:r>
            <a:r>
              <a:rPr sz="3200" b="1" spc="-10" dirty="0">
                <a:latin typeface="Calibri"/>
                <a:cs typeface="Calibri"/>
              </a:rPr>
              <a:t>hours </a:t>
            </a:r>
            <a:r>
              <a:rPr sz="3200" b="1" spc="-5" dirty="0">
                <a:latin typeface="Calibri"/>
                <a:cs typeface="Calibri"/>
              </a:rPr>
              <a:t>can cause pathological  </a:t>
            </a:r>
            <a:r>
              <a:rPr sz="3200" b="1" spc="-10" dirty="0">
                <a:latin typeface="Calibri"/>
                <a:cs typeface="Calibri"/>
              </a:rPr>
              <a:t>changes </a:t>
            </a:r>
            <a:r>
              <a:rPr sz="3200" b="1" dirty="0">
                <a:latin typeface="Calibri"/>
                <a:cs typeface="Calibri"/>
              </a:rPr>
              <a:t>in the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lungs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192150"/>
            <a:ext cx="65233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735" marR="5080" indent="-1550670">
              <a:lnSpc>
                <a:spcPct val="100000"/>
              </a:lnSpc>
              <a:spcBef>
                <a:spcPts val="95"/>
              </a:spcBef>
              <a:tabLst>
                <a:tab pos="2642235" algn="l"/>
              </a:tabLst>
            </a:pPr>
            <a:r>
              <a:rPr sz="4000" spc="-5" dirty="0">
                <a:solidFill>
                  <a:srgbClr val="FF0000"/>
                </a:solidFill>
              </a:rPr>
              <a:t>Side</a:t>
            </a:r>
            <a:r>
              <a:rPr sz="4000" spc="10" dirty="0">
                <a:solidFill>
                  <a:srgbClr val="FF0000"/>
                </a:solidFill>
              </a:rPr>
              <a:t> </a:t>
            </a:r>
            <a:r>
              <a:rPr sz="4000" spc="-35" dirty="0">
                <a:solidFill>
                  <a:srgbClr val="FF0000"/>
                </a:solidFill>
              </a:rPr>
              <a:t>Effects	</a:t>
            </a:r>
            <a:r>
              <a:rPr sz="4000" spc="-5" dirty="0">
                <a:solidFill>
                  <a:srgbClr val="FF0000"/>
                </a:solidFill>
              </a:rPr>
              <a:t>&amp; </a:t>
            </a:r>
            <a:r>
              <a:rPr sz="4000" spc="-15" dirty="0">
                <a:solidFill>
                  <a:srgbClr val="FF0000"/>
                </a:solidFill>
              </a:rPr>
              <a:t>Complication </a:t>
            </a:r>
            <a:r>
              <a:rPr sz="4000" spc="-10" dirty="0">
                <a:solidFill>
                  <a:srgbClr val="FF0000"/>
                </a:solidFill>
              </a:rPr>
              <a:t>Of  </a:t>
            </a:r>
            <a:r>
              <a:rPr sz="4000" spc="-25" dirty="0">
                <a:solidFill>
                  <a:srgbClr val="FF0000"/>
                </a:solidFill>
              </a:rPr>
              <a:t>Oxygen</a:t>
            </a:r>
            <a:r>
              <a:rPr sz="4000" spc="-5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Therapy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96215"/>
            <a:ext cx="6433820" cy="171259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80"/>
              </a:spcBef>
              <a:buFont typeface="Wingdings"/>
              <a:buChar char=""/>
              <a:tabLst>
                <a:tab pos="356235" algn="l"/>
              </a:tabLst>
            </a:pP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Retrolental</a:t>
            </a:r>
            <a:r>
              <a:rPr sz="32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fibroplasia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880"/>
              </a:spcBef>
            </a:pPr>
            <a:r>
              <a:rPr sz="3200" spc="-5" dirty="0">
                <a:latin typeface="Arial"/>
                <a:cs typeface="Arial"/>
              </a:rPr>
              <a:t>Blindness due </a:t>
            </a:r>
            <a:r>
              <a:rPr sz="3200" dirty="0">
                <a:latin typeface="Arial"/>
                <a:cs typeface="Arial"/>
              </a:rPr>
              <a:t>to vasoconstriction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  Ischemia 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( </a:t>
            </a:r>
            <a:r>
              <a:rPr sz="3200" spc="-5" dirty="0">
                <a:solidFill>
                  <a:srgbClr val="006FC0"/>
                </a:solidFill>
                <a:latin typeface="Arial"/>
                <a:cs typeface="Arial"/>
              </a:rPr>
              <a:t>premature infants</a:t>
            </a:r>
            <a:r>
              <a:rPr sz="3200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0"/>
            <a:ext cx="65239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735" marR="5080" indent="-1550670">
              <a:lnSpc>
                <a:spcPct val="100000"/>
              </a:lnSpc>
              <a:spcBef>
                <a:spcPts val="95"/>
              </a:spcBef>
              <a:tabLst>
                <a:tab pos="2642235" algn="l"/>
              </a:tabLst>
            </a:pPr>
            <a:r>
              <a:rPr sz="4000" spc="-5" dirty="0">
                <a:solidFill>
                  <a:srgbClr val="FF0000"/>
                </a:solidFill>
              </a:rPr>
              <a:t>Side</a:t>
            </a:r>
            <a:r>
              <a:rPr sz="4000" spc="15" dirty="0">
                <a:solidFill>
                  <a:srgbClr val="FF0000"/>
                </a:solidFill>
              </a:rPr>
              <a:t> </a:t>
            </a:r>
            <a:r>
              <a:rPr sz="4000" spc="-35" dirty="0">
                <a:solidFill>
                  <a:srgbClr val="FF0000"/>
                </a:solidFill>
              </a:rPr>
              <a:t>Effects	</a:t>
            </a:r>
            <a:r>
              <a:rPr sz="4000" spc="-5" dirty="0">
                <a:solidFill>
                  <a:srgbClr val="FF0000"/>
                </a:solidFill>
              </a:rPr>
              <a:t>&amp; </a:t>
            </a:r>
            <a:r>
              <a:rPr sz="4000" spc="-10" dirty="0">
                <a:solidFill>
                  <a:srgbClr val="FF0000"/>
                </a:solidFill>
              </a:rPr>
              <a:t>Complication</a:t>
            </a:r>
            <a:r>
              <a:rPr sz="4000" spc="-75" dirty="0">
                <a:solidFill>
                  <a:srgbClr val="FF0000"/>
                </a:solidFill>
              </a:rPr>
              <a:t> </a:t>
            </a:r>
            <a:r>
              <a:rPr sz="4000" spc="-10" dirty="0">
                <a:solidFill>
                  <a:srgbClr val="FF0000"/>
                </a:solidFill>
              </a:rPr>
              <a:t>Of  </a:t>
            </a:r>
            <a:r>
              <a:rPr sz="4000" spc="-25" dirty="0">
                <a:solidFill>
                  <a:srgbClr val="FF0000"/>
                </a:solidFill>
              </a:rPr>
              <a:t>Oxygen</a:t>
            </a:r>
            <a:r>
              <a:rPr sz="4000" spc="-5" dirty="0">
                <a:solidFill>
                  <a:srgbClr val="FF0000"/>
                </a:solidFill>
              </a:rPr>
              <a:t> </a:t>
            </a:r>
            <a:r>
              <a:rPr sz="4000" spc="-20" dirty="0">
                <a:solidFill>
                  <a:srgbClr val="FF0000"/>
                </a:solidFill>
              </a:rPr>
              <a:t>Therapy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205458"/>
            <a:ext cx="8642350" cy="47085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Absorption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Atelectasis</a:t>
            </a:r>
            <a:r>
              <a:rPr sz="32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marR="92075" indent="-25146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During 100% </a:t>
            </a:r>
            <a:r>
              <a:rPr sz="3200" b="1" spc="-25" dirty="0">
                <a:latin typeface="Calibri"/>
                <a:cs typeface="Calibri"/>
              </a:rPr>
              <a:t>oxygen delivery, </a:t>
            </a:r>
            <a:r>
              <a:rPr sz="3200" b="1" spc="-10" dirty="0">
                <a:latin typeface="Calibri"/>
                <a:cs typeface="Calibri"/>
              </a:rPr>
              <a:t>nitrogen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alveoli </a:t>
            </a:r>
            <a:r>
              <a:rPr sz="3200" b="1" dirty="0">
                <a:latin typeface="Calibri"/>
                <a:cs typeface="Calibri"/>
              </a:rPr>
              <a:t>is  </a:t>
            </a:r>
            <a:r>
              <a:rPr sz="3200" b="1" spc="-5" dirty="0">
                <a:latin typeface="Calibri"/>
                <a:cs typeface="Calibri"/>
              </a:rPr>
              <a:t>washed </a:t>
            </a:r>
            <a:r>
              <a:rPr sz="3200" b="1" dirty="0">
                <a:latin typeface="Calibri"/>
                <a:cs typeface="Calibri"/>
              </a:rPr>
              <a:t>out and </a:t>
            </a:r>
            <a:r>
              <a:rPr sz="3200" b="1" spc="-10" dirty="0">
                <a:latin typeface="Calibri"/>
                <a:cs typeface="Calibri"/>
              </a:rPr>
              <a:t>replaced by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oxygen.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20" dirty="0">
                <a:latin typeface="Calibri"/>
                <a:cs typeface="Calibri"/>
              </a:rPr>
              <a:t>contrast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nitrogen, </a:t>
            </a:r>
            <a:r>
              <a:rPr sz="3200" b="1" spc="-25" dirty="0">
                <a:latin typeface="Calibri"/>
                <a:cs typeface="Calibri"/>
              </a:rPr>
              <a:t>oxygen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5" dirty="0">
                <a:latin typeface="Calibri"/>
                <a:cs typeface="Calibri"/>
              </a:rPr>
              <a:t>extremely </a:t>
            </a:r>
            <a:r>
              <a:rPr sz="3200" b="1" dirty="0">
                <a:latin typeface="Calibri"/>
                <a:cs typeface="Calibri"/>
              </a:rPr>
              <a:t>soluble  in blood and diffuses </a:t>
            </a:r>
            <a:r>
              <a:rPr sz="3200" b="1" spc="-10" dirty="0">
                <a:latin typeface="Calibri"/>
                <a:cs typeface="Calibri"/>
              </a:rPr>
              <a:t>very </a:t>
            </a:r>
            <a:r>
              <a:rPr sz="3200" b="1" dirty="0">
                <a:latin typeface="Calibri"/>
                <a:cs typeface="Calibri"/>
              </a:rPr>
              <a:t>quickly </a:t>
            </a:r>
            <a:r>
              <a:rPr sz="3200" b="1" spc="-15" dirty="0">
                <a:latin typeface="Calibri"/>
                <a:cs typeface="Calibri"/>
              </a:rPr>
              <a:t>into </a:t>
            </a:r>
            <a:r>
              <a:rPr sz="3200" b="1" dirty="0">
                <a:latin typeface="Calibri"/>
                <a:cs typeface="Calibri"/>
              </a:rPr>
              <a:t>the  pulmonary </a:t>
            </a:r>
            <a:r>
              <a:rPr sz="3200" b="1" spc="-10" dirty="0">
                <a:latin typeface="Calibri"/>
                <a:cs typeface="Calibri"/>
              </a:rPr>
              <a:t>vasculature, </a:t>
            </a:r>
            <a:r>
              <a:rPr sz="3200" b="1" dirty="0">
                <a:latin typeface="Calibri"/>
                <a:cs typeface="Calibri"/>
              </a:rPr>
              <a:t>so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5" dirty="0">
                <a:latin typeface="Calibri"/>
                <a:cs typeface="Calibri"/>
              </a:rPr>
              <a:t>enough </a:t>
            </a:r>
            <a:r>
              <a:rPr sz="3200" b="1" spc="-20" dirty="0">
                <a:latin typeface="Calibri"/>
                <a:cs typeface="Calibri"/>
              </a:rPr>
              <a:t>gas </a:t>
            </a:r>
            <a:r>
              <a:rPr sz="3200" b="1" dirty="0">
                <a:latin typeface="Calibri"/>
                <a:cs typeface="Calibri"/>
              </a:rPr>
              <a:t>is  </a:t>
            </a:r>
            <a:r>
              <a:rPr sz="3200" b="1" spc="-10" dirty="0">
                <a:latin typeface="Calibri"/>
                <a:cs typeface="Calibri"/>
              </a:rPr>
              <a:t>left </a:t>
            </a:r>
            <a:r>
              <a:rPr sz="3200" b="1" dirty="0">
                <a:latin typeface="Calibri"/>
                <a:cs typeface="Calibri"/>
              </a:rPr>
              <a:t>in the </a:t>
            </a:r>
            <a:r>
              <a:rPr sz="3200" b="1" spc="-5" dirty="0">
                <a:latin typeface="Calibri"/>
                <a:cs typeface="Calibri"/>
              </a:rPr>
              <a:t>alveoli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maintain </a:t>
            </a:r>
            <a:r>
              <a:rPr sz="3200" b="1" spc="-40" dirty="0">
                <a:latin typeface="Calibri"/>
                <a:cs typeface="Calibri"/>
              </a:rPr>
              <a:t>patency, </a:t>
            </a:r>
            <a:r>
              <a:rPr sz="3200" b="1" dirty="0">
                <a:latin typeface="Calibri"/>
                <a:cs typeface="Calibri"/>
              </a:rPr>
              <a:t>and the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alveolus collapses</a:t>
            </a:r>
            <a:r>
              <a:rPr sz="3200" b="1" spc="-5" dirty="0">
                <a:latin typeface="Calibri"/>
                <a:cs typeface="Calibri"/>
              </a:rPr>
              <a:t>; </a:t>
            </a:r>
            <a:r>
              <a:rPr sz="3200" b="1" dirty="0">
                <a:latin typeface="Calibri"/>
                <a:cs typeface="Calibri"/>
              </a:rPr>
              <a:t>this is known as </a:t>
            </a:r>
            <a:r>
              <a:rPr sz="3200" b="1" spc="-5" dirty="0">
                <a:latin typeface="Calibri"/>
                <a:cs typeface="Calibri"/>
              </a:rPr>
              <a:t>absorption  </a:t>
            </a:r>
            <a:r>
              <a:rPr sz="3200" b="1" spc="-10" dirty="0">
                <a:latin typeface="Calibri"/>
                <a:cs typeface="Calibri"/>
              </a:rPr>
              <a:t>atelectasis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102" y="0"/>
            <a:ext cx="71450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9070" marR="5080" indent="-2707005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solidFill>
                  <a:srgbClr val="FF0000"/>
                </a:solidFill>
              </a:rPr>
              <a:t>Safety </a:t>
            </a:r>
            <a:r>
              <a:rPr sz="4000" spc="-15" dirty="0">
                <a:solidFill>
                  <a:srgbClr val="FF0000"/>
                </a:solidFill>
              </a:rPr>
              <a:t>Precautions </a:t>
            </a:r>
            <a:r>
              <a:rPr sz="4000" spc="-5" dirty="0">
                <a:solidFill>
                  <a:srgbClr val="FF0000"/>
                </a:solidFill>
              </a:rPr>
              <a:t>During </a:t>
            </a:r>
            <a:r>
              <a:rPr sz="4000" spc="-25" dirty="0">
                <a:solidFill>
                  <a:srgbClr val="FF0000"/>
                </a:solidFill>
              </a:rPr>
              <a:t>Oxygen  </a:t>
            </a:r>
            <a:r>
              <a:rPr sz="4000" spc="-20" dirty="0">
                <a:solidFill>
                  <a:srgbClr val="FF0000"/>
                </a:solidFill>
              </a:rPr>
              <a:t>Therapy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5" dirty="0">
                <a:solidFill>
                  <a:srgbClr val="000000"/>
                </a:solidFill>
              </a:rPr>
              <a:t>Oxygen </a:t>
            </a:r>
            <a:r>
              <a:rPr dirty="0">
                <a:solidFill>
                  <a:srgbClr val="000000"/>
                </a:solidFill>
              </a:rPr>
              <a:t>is a </a:t>
            </a:r>
            <a:r>
              <a:rPr spc="-5" dirty="0"/>
              <a:t>highly </a:t>
            </a:r>
            <a:r>
              <a:rPr spc="-10" dirty="0"/>
              <a:t>combustible</a:t>
            </a:r>
            <a:r>
              <a:rPr spc="65" dirty="0"/>
              <a:t> </a:t>
            </a:r>
            <a:r>
              <a:rPr spc="-15" dirty="0">
                <a:solidFill>
                  <a:srgbClr val="000000"/>
                </a:solidFill>
              </a:rPr>
              <a:t>gas.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000000"/>
                </a:solidFill>
              </a:rPr>
              <a:t>Although it </a:t>
            </a:r>
            <a:r>
              <a:rPr spc="-5" dirty="0">
                <a:solidFill>
                  <a:srgbClr val="000000"/>
                </a:solidFill>
              </a:rPr>
              <a:t>does not burn </a:t>
            </a:r>
            <a:r>
              <a:rPr spc="-10" dirty="0">
                <a:solidFill>
                  <a:srgbClr val="000000"/>
                </a:solidFill>
              </a:rPr>
              <a:t>spontaneously </a:t>
            </a:r>
            <a:r>
              <a:rPr spc="-5" dirty="0">
                <a:solidFill>
                  <a:srgbClr val="000000"/>
                </a:solidFill>
              </a:rPr>
              <a:t>or  cause </a:t>
            </a:r>
            <a:r>
              <a:rPr dirty="0">
                <a:solidFill>
                  <a:srgbClr val="000000"/>
                </a:solidFill>
              </a:rPr>
              <a:t>an </a:t>
            </a:r>
            <a:r>
              <a:rPr spc="-10" dirty="0">
                <a:solidFill>
                  <a:srgbClr val="000000"/>
                </a:solidFill>
              </a:rPr>
              <a:t>explosion, </a:t>
            </a:r>
            <a:r>
              <a:rPr dirty="0">
                <a:solidFill>
                  <a:srgbClr val="000000"/>
                </a:solidFill>
              </a:rPr>
              <a:t>it </a:t>
            </a:r>
            <a:r>
              <a:rPr spc="-5" dirty="0">
                <a:solidFill>
                  <a:srgbClr val="000000"/>
                </a:solidFill>
              </a:rPr>
              <a:t>can </a:t>
            </a:r>
            <a:r>
              <a:rPr dirty="0">
                <a:solidFill>
                  <a:srgbClr val="000000"/>
                </a:solidFill>
              </a:rPr>
              <a:t>easily </a:t>
            </a:r>
            <a:r>
              <a:rPr spc="-5" dirty="0">
                <a:solidFill>
                  <a:srgbClr val="000000"/>
                </a:solidFill>
              </a:rPr>
              <a:t>cause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15" dirty="0">
                <a:solidFill>
                  <a:srgbClr val="000000"/>
                </a:solidFill>
              </a:rPr>
              <a:t>fire </a:t>
            </a:r>
            <a:r>
              <a:rPr dirty="0">
                <a:solidFill>
                  <a:srgbClr val="000000"/>
                </a:solidFill>
              </a:rPr>
              <a:t>in a  </a:t>
            </a:r>
            <a:r>
              <a:rPr spc="-20" dirty="0">
                <a:solidFill>
                  <a:srgbClr val="000000"/>
                </a:solidFill>
              </a:rPr>
              <a:t>patient’s </a:t>
            </a:r>
            <a:r>
              <a:rPr spc="-15" dirty="0">
                <a:solidFill>
                  <a:srgbClr val="000000"/>
                </a:solidFill>
              </a:rPr>
              <a:t>room </a:t>
            </a:r>
            <a:r>
              <a:rPr dirty="0">
                <a:solidFill>
                  <a:srgbClr val="000000"/>
                </a:solidFill>
              </a:rPr>
              <a:t>if it </a:t>
            </a:r>
            <a:r>
              <a:rPr spc="-15" dirty="0">
                <a:solidFill>
                  <a:srgbClr val="000000"/>
                </a:solidFill>
              </a:rPr>
              <a:t>contacts </a:t>
            </a:r>
            <a:r>
              <a:rPr dirty="0">
                <a:solidFill>
                  <a:srgbClr val="000000"/>
                </a:solidFill>
              </a:rPr>
              <a:t>a </a:t>
            </a:r>
            <a:r>
              <a:rPr spc="-5" dirty="0">
                <a:solidFill>
                  <a:srgbClr val="000000"/>
                </a:solidFill>
              </a:rPr>
              <a:t>spark </a:t>
            </a:r>
            <a:r>
              <a:rPr spc="-20" dirty="0">
                <a:solidFill>
                  <a:srgbClr val="000000"/>
                </a:solidFill>
              </a:rPr>
              <a:t>from </a:t>
            </a:r>
            <a:r>
              <a:rPr dirty="0">
                <a:solidFill>
                  <a:srgbClr val="000000"/>
                </a:solidFill>
              </a:rPr>
              <a:t>an  </a:t>
            </a:r>
            <a:r>
              <a:rPr spc="-5" dirty="0">
                <a:solidFill>
                  <a:srgbClr val="000000"/>
                </a:solidFill>
              </a:rPr>
              <a:t>open flame or electrical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equipment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14" y="461899"/>
            <a:ext cx="43465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Sources </a:t>
            </a:r>
            <a:r>
              <a:rPr dirty="0"/>
              <a:t>of</a:t>
            </a:r>
            <a:r>
              <a:rPr spc="-65" dirty="0"/>
              <a:t> </a:t>
            </a:r>
            <a:r>
              <a:rPr spc="-30" dirty="0"/>
              <a:t>oxygen: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3973829" cy="11969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15" dirty="0">
                <a:solidFill>
                  <a:srgbClr val="66FFFF"/>
                </a:solidFill>
                <a:latin typeface="Calibri"/>
                <a:cs typeface="Calibri"/>
              </a:rPr>
              <a:t>Oxygen</a:t>
            </a:r>
            <a:r>
              <a:rPr sz="3200" b="1" spc="-40" dirty="0">
                <a:solidFill>
                  <a:srgbClr val="66FFFF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66FFFF"/>
                </a:solidFill>
                <a:latin typeface="Calibri"/>
                <a:cs typeface="Calibri"/>
              </a:rPr>
              <a:t>cylinder.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20" dirty="0">
                <a:solidFill>
                  <a:srgbClr val="66FFFF"/>
                </a:solidFill>
                <a:latin typeface="Calibri"/>
                <a:cs typeface="Calibri"/>
              </a:rPr>
              <a:t>Oxygen </a:t>
            </a:r>
            <a:r>
              <a:rPr sz="3200" b="1" spc="-10" dirty="0">
                <a:solidFill>
                  <a:srgbClr val="66FFFF"/>
                </a:solidFill>
                <a:latin typeface="Calibri"/>
                <a:cs typeface="Calibri"/>
              </a:rPr>
              <a:t>wall</a:t>
            </a:r>
            <a:r>
              <a:rPr sz="3200" b="1" spc="-45" dirty="0">
                <a:solidFill>
                  <a:srgbClr val="66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66FFFF"/>
                </a:solidFill>
                <a:latin typeface="Calibri"/>
                <a:cs typeface="Calibri"/>
              </a:rPr>
              <a:t>outlets.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461899"/>
            <a:ext cx="5267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0000"/>
                </a:solidFill>
              </a:rPr>
              <a:t>…….Safety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Precautions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52740" cy="43192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53085" indent="-343535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Oxygen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therapeutic </a:t>
            </a:r>
            <a:r>
              <a:rPr sz="3200" spc="-20" dirty="0">
                <a:latin typeface="Calibri"/>
                <a:cs typeface="Calibri"/>
              </a:rPr>
              <a:t>gas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solidFill>
                  <a:srgbClr val="00AFEF"/>
                </a:solidFill>
                <a:latin typeface="Calibri"/>
                <a:cs typeface="Calibri"/>
              </a:rPr>
              <a:t>must </a:t>
            </a: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be  </a:t>
            </a:r>
            <a:r>
              <a:rPr sz="3200" spc="-10" dirty="0">
                <a:solidFill>
                  <a:srgbClr val="00AFEF"/>
                </a:solidFill>
                <a:latin typeface="Calibri"/>
                <a:cs typeface="Calibri"/>
              </a:rPr>
              <a:t>prescribed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adjusted </a:t>
            </a:r>
            <a:r>
              <a:rPr sz="3200" spc="-5" dirty="0">
                <a:latin typeface="Calibri"/>
                <a:cs typeface="Calibri"/>
              </a:rPr>
              <a:t>only </a:t>
            </a:r>
            <a:r>
              <a:rPr sz="3200" dirty="0">
                <a:latin typeface="Calibri"/>
                <a:cs typeface="Calibri"/>
              </a:rPr>
              <a:t>with a </a:t>
            </a:r>
            <a:r>
              <a:rPr sz="3200" spc="-5" dirty="0">
                <a:latin typeface="Calibri"/>
                <a:cs typeface="Calibri"/>
              </a:rPr>
              <a:t>health  </a:t>
            </a:r>
            <a:r>
              <a:rPr sz="3200" spc="-15" dirty="0">
                <a:latin typeface="Calibri"/>
                <a:cs typeface="Calibri"/>
              </a:rPr>
              <a:t>care provider’s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order.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Place an </a:t>
            </a:r>
            <a:r>
              <a:rPr sz="3200" spc="-15" dirty="0">
                <a:latin typeface="Calibri"/>
                <a:cs typeface="Calibri"/>
              </a:rPr>
              <a:t>“</a:t>
            </a:r>
            <a:r>
              <a:rPr sz="3200" spc="-15" dirty="0">
                <a:solidFill>
                  <a:srgbClr val="00AFEF"/>
                </a:solidFill>
                <a:latin typeface="Calibri"/>
                <a:cs typeface="Calibri"/>
              </a:rPr>
              <a:t>Oxygen </a:t>
            </a: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in </a:t>
            </a:r>
            <a:r>
              <a:rPr sz="3200" spc="-10" dirty="0">
                <a:solidFill>
                  <a:srgbClr val="00AFEF"/>
                </a:solidFill>
                <a:latin typeface="Calibri"/>
                <a:cs typeface="Calibri"/>
              </a:rPr>
              <a:t>Use</a:t>
            </a:r>
            <a:r>
              <a:rPr sz="3200" spc="-10" dirty="0">
                <a:latin typeface="Calibri"/>
                <a:cs typeface="Calibri"/>
              </a:rPr>
              <a:t>” </a:t>
            </a:r>
            <a:r>
              <a:rPr sz="3200" spc="-5" dirty="0">
                <a:latin typeface="Calibri"/>
                <a:cs typeface="Calibri"/>
              </a:rPr>
              <a:t>sign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20" dirty="0">
                <a:latin typeface="Calibri"/>
                <a:cs typeface="Calibri"/>
              </a:rPr>
              <a:t>patient’s  </a:t>
            </a:r>
            <a:r>
              <a:rPr sz="3200" spc="-5" dirty="0">
                <a:latin typeface="Calibri"/>
                <a:cs typeface="Calibri"/>
              </a:rPr>
              <a:t>door </a:t>
            </a:r>
            <a:r>
              <a:rPr sz="3200" dirty="0">
                <a:latin typeface="Calibri"/>
                <a:cs typeface="Calibri"/>
              </a:rPr>
              <a:t>and in the </a:t>
            </a:r>
            <a:r>
              <a:rPr sz="3200" spc="-20" dirty="0">
                <a:latin typeface="Calibri"/>
                <a:cs typeface="Calibri"/>
              </a:rPr>
              <a:t>patient’s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room.</a:t>
            </a:r>
            <a:endParaRPr sz="3200">
              <a:latin typeface="Calibri"/>
              <a:cs typeface="Calibri"/>
            </a:endParaRPr>
          </a:p>
          <a:p>
            <a:pPr marL="355600" marR="402590" indent="-343535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spc="-20" dirty="0">
                <a:latin typeface="Calibri"/>
                <a:cs typeface="Calibri"/>
              </a:rPr>
              <a:t>oxygen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spc="-5" dirty="0">
                <a:latin typeface="Calibri"/>
                <a:cs typeface="Calibri"/>
              </a:rPr>
              <a:t>home, place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sign on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door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house.</a:t>
            </a:r>
            <a:endParaRPr sz="3200">
              <a:latin typeface="Calibri"/>
              <a:cs typeface="Calibri"/>
            </a:endParaRPr>
          </a:p>
          <a:p>
            <a:pPr marL="355600" marR="1374140" indent="-343535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No </a:t>
            </a: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smoking </a:t>
            </a:r>
            <a:r>
              <a:rPr sz="3200" spc="-5" dirty="0">
                <a:latin typeface="Calibri"/>
                <a:cs typeface="Calibri"/>
              </a:rPr>
              <a:t>should be allowed on </a:t>
            </a:r>
            <a:r>
              <a:rPr sz="3200" spc="-10" dirty="0">
                <a:latin typeface="Calibri"/>
                <a:cs typeface="Calibri"/>
              </a:rPr>
              <a:t>the  premises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461899"/>
            <a:ext cx="52679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0000"/>
                </a:solidFill>
              </a:rPr>
              <a:t>…….Safety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Precautions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177797"/>
            <a:ext cx="8194675" cy="51968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02235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Keep oxygen-delivery </a:t>
            </a:r>
            <a:r>
              <a:rPr sz="3200" spc="-25" dirty="0">
                <a:latin typeface="Calibri"/>
                <a:cs typeface="Calibri"/>
              </a:rPr>
              <a:t>systems </a:t>
            </a:r>
            <a:r>
              <a:rPr sz="3200" spc="-5" dirty="0">
                <a:latin typeface="Calibri"/>
                <a:cs typeface="Calibri"/>
              </a:rPr>
              <a:t>10 </a:t>
            </a:r>
            <a:r>
              <a:rPr sz="3200" spc="-25" dirty="0">
                <a:latin typeface="Calibri"/>
                <a:cs typeface="Calibri"/>
              </a:rPr>
              <a:t>feet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20" dirty="0">
                <a:latin typeface="Calibri"/>
                <a:cs typeface="Calibri"/>
              </a:rPr>
              <a:t>any </a:t>
            </a:r>
            <a:r>
              <a:rPr sz="320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open</a:t>
            </a: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flames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2844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Determine that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electrical equipment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15" dirty="0">
                <a:latin typeface="Calibri"/>
                <a:cs typeface="Calibri"/>
              </a:rPr>
              <a:t>room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functioning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correctly.</a:t>
            </a:r>
            <a:endParaRPr sz="3200">
              <a:latin typeface="Calibri"/>
              <a:cs typeface="Calibri"/>
            </a:endParaRPr>
          </a:p>
          <a:p>
            <a:pPr marL="355600" marR="332740" indent="-342900">
              <a:lnSpc>
                <a:spcPct val="9000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5" dirty="0">
                <a:latin typeface="Calibri"/>
                <a:cs typeface="Calibri"/>
              </a:rPr>
              <a:t>using </a:t>
            </a:r>
            <a:r>
              <a:rPr sz="3200" spc="-20" dirty="0">
                <a:latin typeface="Calibri"/>
                <a:cs typeface="Calibri"/>
              </a:rPr>
              <a:t>oxygen </a:t>
            </a:r>
            <a:r>
              <a:rPr sz="3200" spc="-5" dirty="0">
                <a:latin typeface="Calibri"/>
                <a:cs typeface="Calibri"/>
              </a:rPr>
              <a:t>cylinders, </a:t>
            </a:r>
            <a:r>
              <a:rPr sz="3200" spc="-10" dirty="0">
                <a:latin typeface="Calibri"/>
                <a:cs typeface="Calibri"/>
              </a:rPr>
              <a:t>secure </a:t>
            </a:r>
            <a:r>
              <a:rPr sz="3200" dirty="0">
                <a:latin typeface="Calibri"/>
                <a:cs typeface="Calibri"/>
              </a:rPr>
              <a:t>them </a:t>
            </a:r>
            <a:r>
              <a:rPr sz="3200" spc="-5" dirty="0">
                <a:latin typeface="Calibri"/>
                <a:cs typeface="Calibri"/>
              </a:rPr>
              <a:t>so  they do not </a:t>
            </a:r>
            <a:r>
              <a:rPr sz="3200" spc="-15" dirty="0">
                <a:latin typeface="Calibri"/>
                <a:cs typeface="Calibri"/>
              </a:rPr>
              <a:t>fall </a:t>
            </a:r>
            <a:r>
              <a:rPr sz="3200" spc="-70" dirty="0">
                <a:latin typeface="Calibri"/>
                <a:cs typeface="Calibri"/>
              </a:rPr>
              <a:t>over. </a:t>
            </a:r>
            <a:r>
              <a:rPr sz="3200" spc="-15" dirty="0">
                <a:latin typeface="Calibri"/>
                <a:cs typeface="Calibri"/>
              </a:rPr>
              <a:t>Store </a:t>
            </a:r>
            <a:r>
              <a:rPr sz="3200" dirty="0">
                <a:latin typeface="Calibri"/>
                <a:cs typeface="Calibri"/>
              </a:rPr>
              <a:t>them </a:t>
            </a:r>
            <a:r>
              <a:rPr sz="3200" spc="-10" dirty="0">
                <a:latin typeface="Calibri"/>
                <a:cs typeface="Calibri"/>
              </a:rPr>
              <a:t>upright </a:t>
            </a:r>
            <a:r>
              <a:rPr sz="3200" dirty="0">
                <a:latin typeface="Calibri"/>
                <a:cs typeface="Calibri"/>
              </a:rPr>
              <a:t>and  either chained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secured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5" dirty="0">
                <a:latin typeface="Calibri"/>
                <a:cs typeface="Calibri"/>
              </a:rPr>
              <a:t>appropriate  </a:t>
            </a:r>
            <a:r>
              <a:rPr sz="3200" spc="-10" dirty="0">
                <a:latin typeface="Calibri"/>
                <a:cs typeface="Calibri"/>
              </a:rPr>
              <a:t>holders.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AFEF"/>
                </a:solidFill>
                <a:latin typeface="Calibri"/>
                <a:cs typeface="Calibri"/>
              </a:rPr>
              <a:t>Check </a:t>
            </a: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the </a:t>
            </a:r>
            <a:r>
              <a:rPr sz="3200" spc="-20" dirty="0">
                <a:solidFill>
                  <a:srgbClr val="00AFEF"/>
                </a:solidFill>
                <a:latin typeface="Calibri"/>
                <a:cs typeface="Calibri"/>
              </a:rPr>
              <a:t>oxygen </a:t>
            </a:r>
            <a:r>
              <a:rPr sz="3200" spc="-10" dirty="0">
                <a:solidFill>
                  <a:srgbClr val="00AFEF"/>
                </a:solidFill>
                <a:latin typeface="Calibri"/>
                <a:cs typeface="Calibri"/>
              </a:rPr>
              <a:t>level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portable </a:t>
            </a:r>
            <a:r>
              <a:rPr sz="3200" spc="-15" dirty="0">
                <a:latin typeface="Calibri"/>
                <a:cs typeface="Calibri"/>
              </a:rPr>
              <a:t>tanks </a:t>
            </a:r>
            <a:r>
              <a:rPr sz="3200" spc="-25" dirty="0">
                <a:latin typeface="Calibri"/>
                <a:cs typeface="Calibri"/>
              </a:rPr>
              <a:t>before  </a:t>
            </a:r>
            <a:r>
              <a:rPr sz="3200" spc="-5" dirty="0">
                <a:latin typeface="Calibri"/>
                <a:cs typeface="Calibri"/>
              </a:rPr>
              <a:t>transporting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patient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ensure that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 enough </a:t>
            </a:r>
            <a:r>
              <a:rPr sz="3200" spc="-20" dirty="0">
                <a:latin typeface="Calibri"/>
                <a:cs typeface="Calibri"/>
              </a:rPr>
              <a:t>oxygen </a:t>
            </a:r>
            <a:r>
              <a:rPr sz="3200" dirty="0">
                <a:latin typeface="Calibri"/>
                <a:cs typeface="Calibri"/>
              </a:rPr>
              <a:t>in the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tank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698" y="1082039"/>
            <a:ext cx="8787409" cy="554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8348" y="1075689"/>
          <a:ext cx="8786494" cy="5544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80890"/>
                <a:gridCol w="4205604"/>
              </a:tblGrid>
              <a:tr h="5791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spc="-15" dirty="0">
                          <a:solidFill>
                            <a:srgbClr val="30859C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spc="-10" dirty="0">
                          <a:solidFill>
                            <a:srgbClr val="30859C"/>
                          </a:solidFill>
                          <a:latin typeface="Calibri"/>
                          <a:cs typeface="Calibri"/>
                        </a:rPr>
                        <a:t>Rational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5484">
                <a:tc>
                  <a:txBody>
                    <a:bodyPr/>
                    <a:lstStyle/>
                    <a:p>
                      <a:pPr marL="198755" indent="-107950">
                        <a:lnSpc>
                          <a:spcPct val="100000"/>
                        </a:lnSpc>
                        <a:spcBef>
                          <a:spcPts val="275"/>
                        </a:spcBef>
                        <a:buSzPct val="95833"/>
                        <a:buFont typeface="Arial"/>
                        <a:buChar char="•"/>
                        <a:tabLst>
                          <a:tab pos="199390" algn="l"/>
                        </a:tabLst>
                      </a:pPr>
                      <a:r>
                        <a:rPr sz="2400" b="1" u="heavy" dirty="0">
                          <a:solidFill>
                            <a:srgbClr val="4F81BC"/>
                          </a:solidFill>
                          <a:uFill>
                            <a:solidFill>
                              <a:srgbClr val="4F81BC"/>
                            </a:solidFill>
                          </a:uFill>
                          <a:latin typeface="Times New Roman"/>
                          <a:cs typeface="Times New Roman"/>
                        </a:rPr>
                        <a:t>Assessment</a:t>
                      </a:r>
                      <a:r>
                        <a:rPr sz="2400" b="1" u="heavy" dirty="0">
                          <a:solidFill>
                            <a:srgbClr val="66FFFF"/>
                          </a:solidFill>
                          <a:uFill>
                            <a:solidFill>
                              <a:srgbClr val="4F81BC"/>
                            </a:solidFill>
                          </a:uFill>
                          <a:latin typeface="Times New Roman"/>
                          <a:cs typeface="Times New Roman"/>
                        </a:rPr>
                        <a:t>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Check the physician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order.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Assesses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2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condition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Assess vital signs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level of</a:t>
                      </a:r>
                      <a:r>
                        <a:rPr sz="2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consciousness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48640" marR="469265" indent="-4572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the laboratory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results,  especially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the ABG</a:t>
                      </a:r>
                      <a:r>
                        <a:rPr sz="24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analyses,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/>
                        <a:buChar char=""/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548640" marR="592455" indent="-4572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48640" algn="l"/>
                          <a:tab pos="549275" algn="l"/>
                        </a:tabLst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Assess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risk of</a:t>
                      </a:r>
                      <a:r>
                        <a:rPr sz="2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CO2retention  with oxygen</a:t>
                      </a:r>
                      <a:r>
                        <a:rPr sz="2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administration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 marL="92075" marR="636905">
                        <a:lnSpc>
                          <a:spcPct val="100000"/>
                        </a:lnSpc>
                        <a:buSzPct val="95833"/>
                        <a:buFont typeface="Wingdings"/>
                        <a:buChar char=""/>
                        <a:tabLst>
                          <a:tab pos="33528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provide a baseline data</a:t>
                      </a:r>
                      <a:r>
                        <a:rPr sz="2400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for  future</a:t>
                      </a:r>
                      <a:r>
                        <a:rPr sz="2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assessment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92075" marR="570865">
                        <a:lnSpc>
                          <a:spcPct val="100000"/>
                        </a:lnSpc>
                        <a:buSzPct val="95833"/>
                        <a:buFont typeface="Wingdings"/>
                        <a:buChar char=""/>
                        <a:tabLst>
                          <a:tab pos="335280" algn="l"/>
                        </a:tabLst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Oxygen </a:t>
                      </a:r>
                      <a:r>
                        <a:rPr sz="2400" spc="-5" dirty="0" smtClean="0">
                          <a:latin typeface="Times New Roman"/>
                          <a:cs typeface="Times New Roman"/>
                        </a:rPr>
                        <a:t>may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depress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hypoxia</a:t>
                      </a:r>
                      <a:endParaRPr sz="2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92075" marR="25971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*If Paco2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decrease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4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normal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oxygen without</a:t>
                      </a:r>
                      <a:r>
                        <a:rPr sz="2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fear</a:t>
                      </a: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14525" y="241249"/>
            <a:ext cx="5314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25" dirty="0">
                <a:uFill>
                  <a:solidFill>
                    <a:srgbClr val="FF0066"/>
                  </a:solidFill>
                </a:uFill>
              </a:rPr>
              <a:t>Technique </a:t>
            </a:r>
            <a:r>
              <a:rPr sz="2400" u="heavy" spc="5" dirty="0">
                <a:uFill>
                  <a:solidFill>
                    <a:srgbClr val="FF0066"/>
                  </a:solidFill>
                </a:uFill>
              </a:rPr>
              <a:t>of </a:t>
            </a:r>
            <a:r>
              <a:rPr sz="2400" u="heavy" spc="-15" dirty="0">
                <a:uFill>
                  <a:solidFill>
                    <a:srgbClr val="FF0066"/>
                  </a:solidFill>
                </a:uFill>
              </a:rPr>
              <a:t>oxygen</a:t>
            </a:r>
            <a:r>
              <a:rPr sz="2400" u="heavy" spc="-25" dirty="0">
                <a:uFill>
                  <a:solidFill>
                    <a:srgbClr val="FF0066"/>
                  </a:solidFill>
                </a:uFill>
              </a:rPr>
              <a:t> </a:t>
            </a:r>
            <a:r>
              <a:rPr sz="2400" u="heavy" spc="-10" dirty="0">
                <a:uFill>
                  <a:solidFill>
                    <a:srgbClr val="FF0066"/>
                  </a:solidFill>
                </a:uFill>
              </a:rPr>
              <a:t>administration</a:t>
            </a:r>
            <a:endParaRPr sz="2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F81BC"/>
                </a:solidFill>
              </a:rPr>
              <a:t>A-</a:t>
            </a:r>
            <a:r>
              <a:rPr sz="2400" i="1" spc="-10" dirty="0">
                <a:solidFill>
                  <a:srgbClr val="4F81BC"/>
                </a:solidFill>
                <a:latin typeface="Calibri"/>
                <a:cs typeface="Calibri"/>
              </a:rPr>
              <a:t>Administering </a:t>
            </a:r>
            <a:r>
              <a:rPr sz="2400" i="1" spc="-15" dirty="0">
                <a:solidFill>
                  <a:srgbClr val="4F81BC"/>
                </a:solidFill>
                <a:latin typeface="Calibri"/>
                <a:cs typeface="Calibri"/>
              </a:rPr>
              <a:t>oxygen </a:t>
            </a:r>
            <a:r>
              <a:rPr sz="2400" i="1" spc="-5" dirty="0">
                <a:solidFill>
                  <a:srgbClr val="4F81BC"/>
                </a:solidFill>
                <a:latin typeface="Calibri"/>
                <a:cs typeface="Calibri"/>
              </a:rPr>
              <a:t>by nasal</a:t>
            </a:r>
            <a:r>
              <a:rPr sz="2400" i="1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4F81BC"/>
                </a:solidFill>
                <a:latin typeface="Calibri"/>
                <a:cs typeface="Calibri"/>
              </a:rPr>
              <a:t>cannula</a:t>
            </a:r>
            <a:r>
              <a:rPr sz="2400" b="0" spc="-10" dirty="0">
                <a:solidFill>
                  <a:srgbClr val="4F81BC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312" y="214375"/>
            <a:ext cx="8572563" cy="635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62" y="208025"/>
          <a:ext cx="8573134" cy="6357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8670"/>
                <a:gridCol w="2704464"/>
              </a:tblGrid>
              <a:tr h="60782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spc="-15" dirty="0">
                          <a:solidFill>
                            <a:srgbClr val="30859C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spc="-10" dirty="0">
                          <a:solidFill>
                            <a:srgbClr val="30859C"/>
                          </a:solidFill>
                          <a:latin typeface="Calibri"/>
                          <a:cs typeface="Calibri"/>
                        </a:rPr>
                        <a:t>Rational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266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3600" b="1" u="heavy" dirty="0">
                          <a:solidFill>
                            <a:srgbClr val="4F81BC"/>
                          </a:solidFill>
                          <a:uFill>
                            <a:solidFill>
                              <a:srgbClr val="4F81BC"/>
                            </a:solidFill>
                          </a:uFill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sz="3200" b="1" u="heavy" dirty="0">
                          <a:solidFill>
                            <a:srgbClr val="4F81BC"/>
                          </a:solidFill>
                          <a:uFill>
                            <a:solidFill>
                              <a:srgbClr val="4F81BC"/>
                            </a:solidFill>
                          </a:uFill>
                          <a:latin typeface="Times New Roman"/>
                          <a:cs typeface="Times New Roman"/>
                        </a:rPr>
                        <a:t>Planning: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7264">
                <a:tc>
                  <a:txBody>
                    <a:bodyPr/>
                    <a:lstStyle/>
                    <a:p>
                      <a:pPr marL="374015" indent="-283845">
                        <a:lnSpc>
                          <a:spcPts val="3200"/>
                        </a:lnSpc>
                        <a:buSzPct val="96428"/>
                        <a:buFont typeface="Wingdings"/>
                        <a:buChar char=""/>
                        <a:tabLst>
                          <a:tab pos="374650" algn="l"/>
                        </a:tabLst>
                      </a:pPr>
                      <a:r>
                        <a:rPr sz="2800" b="1" spc="-45" dirty="0">
                          <a:latin typeface="Times New Roman"/>
                          <a:cs typeface="Times New Roman"/>
                        </a:rPr>
                        <a:t>Wash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hands.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indent="-283845">
                        <a:lnSpc>
                          <a:spcPts val="3200"/>
                        </a:lnSpc>
                        <a:buSzPct val="96428"/>
                        <a:buFont typeface="Wingdings"/>
                        <a:buChar char=""/>
                        <a:tabLst>
                          <a:tab pos="375920" algn="l"/>
                        </a:tabLst>
                      </a:pPr>
                      <a:r>
                        <a:rPr sz="2800" spc="-105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spc="-5" dirty="0">
                          <a:latin typeface="Times New Roman"/>
                          <a:cs typeface="Times New Roman"/>
                        </a:rPr>
                        <a:t>prevent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6583">
                <a:tc>
                  <a:txBody>
                    <a:bodyPr/>
                    <a:lstStyle/>
                    <a:p>
                      <a:pPr marL="374015" indent="-283845">
                        <a:lnSpc>
                          <a:spcPts val="3195"/>
                        </a:lnSpc>
                        <a:buSzPct val="96428"/>
                        <a:buFont typeface="Wingdings"/>
                        <a:buChar char=""/>
                        <a:tabLst>
                          <a:tab pos="374650" algn="l"/>
                        </a:tabLst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Prepare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equipment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195"/>
                        </a:lnSpc>
                      </a:pPr>
                      <a:r>
                        <a:rPr sz="2800" spc="-5" dirty="0">
                          <a:latin typeface="Times New Roman"/>
                          <a:cs typeface="Times New Roman"/>
                        </a:rPr>
                        <a:t>infection.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7016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9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Oxygen therapy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6814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9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plastic nasal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cannula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9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connection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tube,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1249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9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Simple face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" dirty="0">
                          <a:latin typeface="Times New Roman"/>
                          <a:cs typeface="Times New Roman"/>
                        </a:rPr>
                        <a:t>mask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7669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5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The partial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rebreather</a:t>
                      </a:r>
                      <a:r>
                        <a:rPr sz="28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mask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26808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50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non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rebreather</a:t>
                      </a:r>
                      <a:r>
                        <a:rPr sz="28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mask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37283">
                <a:tc>
                  <a:txBody>
                    <a:bodyPr/>
                    <a:lstStyle/>
                    <a:p>
                      <a:pPr marL="408305" indent="-318135">
                        <a:lnSpc>
                          <a:spcPts val="3145"/>
                        </a:lnSpc>
                        <a:buSzPct val="96428"/>
                        <a:buFont typeface="Wingdings"/>
                        <a:buChar char=""/>
                        <a:tabLst>
                          <a:tab pos="408940" algn="l"/>
                        </a:tabLst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800" b="1" spc="-15" dirty="0">
                          <a:latin typeface="Calibri"/>
                          <a:cs typeface="Calibri"/>
                        </a:rPr>
                        <a:t>venturi</a:t>
                      </a:r>
                      <a:r>
                        <a:rPr sz="28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mask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24" y="493776"/>
          <a:ext cx="8257540" cy="517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770"/>
                <a:gridCol w="4128770"/>
              </a:tblGrid>
              <a:tr h="92862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569340">
                <a:tc>
                  <a:txBody>
                    <a:bodyPr/>
                    <a:lstStyle/>
                    <a:p>
                      <a:pPr marL="415290" indent="-324485">
                        <a:lnSpc>
                          <a:spcPct val="100000"/>
                        </a:lnSpc>
                        <a:spcBef>
                          <a:spcPts val="165"/>
                        </a:spcBef>
                        <a:buSzPct val="96875"/>
                        <a:buFont typeface="Wingdings"/>
                        <a:buChar char=""/>
                        <a:tabLst>
                          <a:tab pos="415925" algn="l"/>
                        </a:tabLst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Humidifier filled</a:t>
                      </a:r>
                      <a:r>
                        <a:rPr sz="3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with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415925" indent="-324485">
                        <a:lnSpc>
                          <a:spcPct val="100000"/>
                        </a:lnSpc>
                        <a:spcBef>
                          <a:spcPts val="165"/>
                        </a:spcBef>
                        <a:buSzPct val="96875"/>
                        <a:buFont typeface="Wingdings"/>
                        <a:buChar char=""/>
                        <a:tabLst>
                          <a:tab pos="416559" algn="l"/>
                        </a:tabLst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Humidification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</a:tr>
              <a:tr h="3677856">
                <a:tc>
                  <a:txBody>
                    <a:bodyPr/>
                    <a:lstStyle/>
                    <a:p>
                      <a:pPr marL="91440">
                        <a:lnSpc>
                          <a:spcPts val="3360"/>
                        </a:lnSpc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distilled 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3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.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415290" indent="-324485">
                        <a:lnSpc>
                          <a:spcPct val="100000"/>
                        </a:lnSpc>
                        <a:buSzPct val="96875"/>
                        <a:buFont typeface="Wingdings"/>
                        <a:buChar char=""/>
                        <a:tabLst>
                          <a:tab pos="415925" algn="l"/>
                        </a:tabLst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Flow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 meter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415290" indent="-324485">
                        <a:lnSpc>
                          <a:spcPct val="100000"/>
                        </a:lnSpc>
                        <a:buSzPct val="96875"/>
                        <a:buFont typeface="Wingdings"/>
                        <a:buChar char=""/>
                        <a:tabLst>
                          <a:tab pos="415925" algn="l"/>
                        </a:tabLst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smoking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signs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360"/>
                        </a:lnSpc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maybe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not be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ordered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if the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3200" spc="-35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&lt;4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/l/min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0284" y="71488"/>
            <a:ext cx="4037965" cy="668020"/>
          </a:xfrm>
          <a:custGeom>
            <a:avLst/>
            <a:gdLst/>
            <a:ahLst/>
            <a:cxnLst/>
            <a:rect l="l" t="t" r="r" b="b"/>
            <a:pathLst>
              <a:path w="4037965" h="668020">
                <a:moveTo>
                  <a:pt x="4037965" y="0"/>
                </a:moveTo>
                <a:lnTo>
                  <a:pt x="0" y="0"/>
                </a:lnTo>
                <a:lnTo>
                  <a:pt x="0" y="667397"/>
                </a:lnTo>
                <a:lnTo>
                  <a:pt x="4037965" y="667397"/>
                </a:lnTo>
                <a:lnTo>
                  <a:pt x="403796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686" y="71488"/>
            <a:ext cx="4534535" cy="668020"/>
          </a:xfrm>
          <a:custGeom>
            <a:avLst/>
            <a:gdLst/>
            <a:ahLst/>
            <a:cxnLst/>
            <a:rect l="l" t="t" r="r" b="b"/>
            <a:pathLst>
              <a:path w="4534535" h="668020">
                <a:moveTo>
                  <a:pt x="4534535" y="0"/>
                </a:moveTo>
                <a:lnTo>
                  <a:pt x="0" y="0"/>
                </a:lnTo>
                <a:lnTo>
                  <a:pt x="0" y="667397"/>
                </a:lnTo>
                <a:lnTo>
                  <a:pt x="4534535" y="667397"/>
                </a:lnTo>
                <a:lnTo>
                  <a:pt x="453453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0284" y="738835"/>
            <a:ext cx="4037965" cy="5663565"/>
          </a:xfrm>
          <a:custGeom>
            <a:avLst/>
            <a:gdLst/>
            <a:ahLst/>
            <a:cxnLst/>
            <a:rect l="l" t="t" r="r" b="b"/>
            <a:pathLst>
              <a:path w="4037965" h="5663565">
                <a:moveTo>
                  <a:pt x="4037965" y="0"/>
                </a:moveTo>
                <a:lnTo>
                  <a:pt x="0" y="0"/>
                </a:lnTo>
                <a:lnTo>
                  <a:pt x="0" y="5663184"/>
                </a:lnTo>
                <a:lnTo>
                  <a:pt x="4037965" y="5663184"/>
                </a:lnTo>
                <a:lnTo>
                  <a:pt x="4037965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686" y="738835"/>
            <a:ext cx="4534535" cy="5663565"/>
          </a:xfrm>
          <a:custGeom>
            <a:avLst/>
            <a:gdLst/>
            <a:ahLst/>
            <a:cxnLst/>
            <a:rect l="l" t="t" r="r" b="b"/>
            <a:pathLst>
              <a:path w="4534535" h="5663565">
                <a:moveTo>
                  <a:pt x="4534535" y="0"/>
                </a:moveTo>
                <a:lnTo>
                  <a:pt x="0" y="0"/>
                </a:lnTo>
                <a:lnTo>
                  <a:pt x="0" y="5663184"/>
                </a:lnTo>
                <a:lnTo>
                  <a:pt x="4534535" y="5663184"/>
                </a:lnTo>
                <a:lnTo>
                  <a:pt x="4534535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0284" y="65151"/>
            <a:ext cx="0" cy="6343650"/>
          </a:xfrm>
          <a:custGeom>
            <a:avLst/>
            <a:gdLst/>
            <a:ahLst/>
            <a:cxnLst/>
            <a:rect l="l" t="t" r="r" b="b"/>
            <a:pathLst>
              <a:path h="6343650">
                <a:moveTo>
                  <a:pt x="0" y="0"/>
                </a:moveTo>
                <a:lnTo>
                  <a:pt x="0" y="63432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336" y="738886"/>
            <a:ext cx="8585835" cy="0"/>
          </a:xfrm>
          <a:custGeom>
            <a:avLst/>
            <a:gdLst/>
            <a:ahLst/>
            <a:cxnLst/>
            <a:rect l="l" t="t" r="r" b="b"/>
            <a:pathLst>
              <a:path w="8585835">
                <a:moveTo>
                  <a:pt x="0" y="0"/>
                </a:moveTo>
                <a:lnTo>
                  <a:pt x="858526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8250" y="65151"/>
            <a:ext cx="0" cy="6343650"/>
          </a:xfrm>
          <a:custGeom>
            <a:avLst/>
            <a:gdLst/>
            <a:ahLst/>
            <a:cxnLst/>
            <a:rect l="l" t="t" r="r" b="b"/>
            <a:pathLst>
              <a:path h="6343650">
                <a:moveTo>
                  <a:pt x="0" y="0"/>
                </a:moveTo>
                <a:lnTo>
                  <a:pt x="0" y="63432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686" y="65151"/>
            <a:ext cx="0" cy="6343650"/>
          </a:xfrm>
          <a:custGeom>
            <a:avLst/>
            <a:gdLst/>
            <a:ahLst/>
            <a:cxnLst/>
            <a:rect l="l" t="t" r="r" b="b"/>
            <a:pathLst>
              <a:path h="6343650">
                <a:moveTo>
                  <a:pt x="0" y="0"/>
                </a:moveTo>
                <a:lnTo>
                  <a:pt x="0" y="634321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336" y="71501"/>
            <a:ext cx="8585835" cy="0"/>
          </a:xfrm>
          <a:custGeom>
            <a:avLst/>
            <a:gdLst/>
            <a:ahLst/>
            <a:cxnLst/>
            <a:rect l="l" t="t" r="r" b="b"/>
            <a:pathLst>
              <a:path w="8585835">
                <a:moveTo>
                  <a:pt x="0" y="0"/>
                </a:moveTo>
                <a:lnTo>
                  <a:pt x="858526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336" y="6402019"/>
            <a:ext cx="8585835" cy="0"/>
          </a:xfrm>
          <a:custGeom>
            <a:avLst/>
            <a:gdLst/>
            <a:ahLst/>
            <a:cxnLst/>
            <a:rect l="l" t="t" r="r" b="b"/>
            <a:pathLst>
              <a:path w="8585835">
                <a:moveTo>
                  <a:pt x="0" y="0"/>
                </a:moveTo>
                <a:lnTo>
                  <a:pt x="858526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01310" y="81788"/>
            <a:ext cx="1433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Rational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6166" y="81788"/>
            <a:ext cx="9378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5" dirty="0">
                <a:solidFill>
                  <a:srgbClr val="FFFFFF"/>
                </a:solidFill>
              </a:rPr>
              <a:t>t</a:t>
            </a:r>
            <a:r>
              <a:rPr sz="3200" spc="-5" dirty="0">
                <a:solidFill>
                  <a:srgbClr val="FFFFFF"/>
                </a:solidFill>
              </a:rPr>
              <a:t>e</a:t>
            </a:r>
            <a:r>
              <a:rPr sz="3200" spc="-25" dirty="0">
                <a:solidFill>
                  <a:srgbClr val="FFFFFF"/>
                </a:solidFill>
              </a:rPr>
              <a:t>p</a:t>
            </a:r>
            <a:r>
              <a:rPr sz="3200" dirty="0">
                <a:solidFill>
                  <a:srgbClr val="FFFFFF"/>
                </a:solidFill>
              </a:rPr>
              <a:t>s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4899786" y="693295"/>
            <a:ext cx="3715385" cy="4925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2477770">
              <a:lnSpc>
                <a:spcPct val="119700"/>
              </a:lnSpc>
              <a:spcBef>
                <a:spcPts val="120"/>
              </a:spcBef>
              <a:buClr>
                <a:srgbClr val="4F81BC"/>
              </a:buClr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spc="-5" dirty="0">
                <a:latin typeface="Calibri"/>
                <a:cs typeface="Calibri"/>
              </a:rPr>
              <a:t>Low </a:t>
            </a:r>
            <a:r>
              <a:rPr sz="2000" spc="-10" dirty="0">
                <a:latin typeface="Calibri"/>
                <a:cs typeface="Calibri"/>
              </a:rPr>
              <a:t>flow 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L\min=24%  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L\min=28% 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L\min=32%  </a:t>
            </a:r>
            <a:r>
              <a:rPr sz="1800" dirty="0">
                <a:latin typeface="Calibri"/>
                <a:cs typeface="Calibri"/>
              </a:rPr>
              <a:t>4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L\min=36% 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L\min=40%  </a:t>
            </a:r>
            <a:r>
              <a:rPr sz="1800" dirty="0">
                <a:latin typeface="Calibri"/>
                <a:cs typeface="Calibri"/>
              </a:rPr>
              <a:t>6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L\min=44%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"/>
            </a:pPr>
            <a:endParaRPr sz="2300">
              <a:latin typeface="Calibri"/>
              <a:cs typeface="Calibri"/>
            </a:endParaRPr>
          </a:p>
          <a:p>
            <a:pPr marL="12700" marR="30543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1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facilitate </a:t>
            </a:r>
            <a:r>
              <a:rPr sz="2400" spc="-20" dirty="0">
                <a:latin typeface="Calibri"/>
                <a:cs typeface="Calibri"/>
              </a:rPr>
              <a:t>oxygen  </a:t>
            </a:r>
            <a:r>
              <a:rPr sz="2400" spc="-10" dirty="0">
                <a:latin typeface="Calibri"/>
                <a:cs typeface="Calibri"/>
              </a:rPr>
              <a:t>administration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comfort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reduce irritation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pressure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protect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642" y="752347"/>
            <a:ext cx="3503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Allow 3-5 </a:t>
            </a:r>
            <a:r>
              <a:rPr sz="2400" dirty="0">
                <a:latin typeface="Calibri"/>
                <a:cs typeface="Calibri"/>
              </a:rPr>
              <a:t>L </a:t>
            </a:r>
            <a:r>
              <a:rPr sz="2400" spc="-20" dirty="0">
                <a:latin typeface="Calibri"/>
                <a:cs typeface="Calibri"/>
              </a:rPr>
              <a:t>oxygen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flow  through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tubing.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642" y="3313303"/>
            <a:ext cx="423989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  <a:tab pos="1586865" algn="l"/>
              </a:tabLst>
            </a:pPr>
            <a:r>
              <a:rPr sz="2400" dirty="0">
                <a:latin typeface="Calibri"/>
                <a:cs typeface="Calibri"/>
              </a:rPr>
              <a:t>Place the </a:t>
            </a:r>
            <a:r>
              <a:rPr sz="2400" spc="-10" dirty="0">
                <a:latin typeface="Calibri"/>
                <a:cs typeface="Calibri"/>
              </a:rPr>
              <a:t>prongs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patient's  nostrils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5" dirty="0">
                <a:latin typeface="Calibri"/>
                <a:cs typeface="Calibri"/>
              </a:rPr>
              <a:t>adjust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comfortably.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300">
              <a:latin typeface="Calibri"/>
              <a:cs typeface="Calibri"/>
            </a:endParaRPr>
          </a:p>
          <a:p>
            <a:pPr marL="12700" marR="146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spc="-20" dirty="0">
                <a:latin typeface="Calibri"/>
                <a:cs typeface="Calibri"/>
              </a:rPr>
              <a:t>gauze </a:t>
            </a:r>
            <a:r>
              <a:rPr sz="2400" spc="-5" dirty="0">
                <a:latin typeface="Calibri"/>
                <a:cs typeface="Calibri"/>
              </a:rPr>
              <a:t>pads both behind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head 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ears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 chin and </a:t>
            </a:r>
            <a:r>
              <a:rPr sz="2400" spc="-10" dirty="0">
                <a:latin typeface="Calibri"/>
                <a:cs typeface="Calibri"/>
              </a:rPr>
              <a:t>tighten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comfort.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774" y="136525"/>
          <a:ext cx="8286115" cy="65227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265"/>
                <a:gridCol w="3752850"/>
              </a:tblGrid>
              <a:tr h="5791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439292">
                <a:tc>
                  <a:txBody>
                    <a:bodyPr/>
                    <a:lstStyle/>
                    <a:p>
                      <a:pPr marL="334010" indent="-243204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95833"/>
                        <a:buFont typeface="Wingdings"/>
                        <a:buChar char=""/>
                        <a:tabLst>
                          <a:tab pos="334645" algn="l"/>
                        </a:tabLst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Adjust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flow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rate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</a:tr>
              <a:tr h="525943">
                <a:tc>
                  <a:txBody>
                    <a:bodyPr/>
                    <a:lstStyle/>
                    <a:p>
                      <a:pPr marL="91440">
                        <a:lnSpc>
                          <a:spcPts val="2530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ordered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level.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2010600">
                <a:tc>
                  <a:txBody>
                    <a:bodyPr/>
                    <a:lstStyle/>
                    <a:p>
                      <a:pPr marL="91440" marR="439420">
                        <a:lnSpc>
                          <a:spcPct val="100000"/>
                        </a:lnSpc>
                        <a:spcBef>
                          <a:spcPts val="1245"/>
                        </a:spcBef>
                        <a:buSzPct val="95833"/>
                        <a:buFont typeface="Wingdings"/>
                        <a:buChar char=""/>
                        <a:tabLst>
                          <a:tab pos="334645" algn="l"/>
                        </a:tabLst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Encourage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patient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breath  through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his nose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his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mouth  closed.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76325" algn="just">
                        <a:lnSpc>
                          <a:spcPct val="100000"/>
                        </a:lnSpc>
                        <a:spcBef>
                          <a:spcPts val="1245"/>
                        </a:spcBef>
                        <a:buSzPct val="95833"/>
                        <a:buFont typeface="Wingdings"/>
                        <a:buChar char=""/>
                        <a:tabLst>
                          <a:tab pos="335280" algn="l"/>
                        </a:tabLst>
                      </a:pPr>
                      <a:r>
                        <a:rPr sz="2400" spc="-114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optimal  delivery of 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oxygen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to 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patient..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2967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1440" marR="335915">
                        <a:lnSpc>
                          <a:spcPct val="100000"/>
                        </a:lnSpc>
                        <a:buSzPct val="95833"/>
                        <a:buFont typeface="Wingdings"/>
                        <a:buChar char=""/>
                        <a:tabLst>
                          <a:tab pos="334645" algn="l"/>
                        </a:tabLst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Assess the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patient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nose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  mouth and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provide oronasal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care  at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least every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hours.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2075" marR="295275">
                        <a:lnSpc>
                          <a:spcPct val="100000"/>
                        </a:lnSpc>
                        <a:buSzPct val="95833"/>
                        <a:buFont typeface="Wingdings"/>
                        <a:buChar char=""/>
                        <a:tabLst>
                          <a:tab pos="335280" algn="l"/>
                        </a:tabLst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Oxygen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dries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mucous  membrane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cause  irritation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7471" y="100076"/>
            <a:ext cx="3502660" cy="579120"/>
          </a:xfrm>
          <a:custGeom>
            <a:avLst/>
            <a:gdLst/>
            <a:ahLst/>
            <a:cxnLst/>
            <a:rect l="l" t="t" r="r" b="b"/>
            <a:pathLst>
              <a:path w="3502659" h="579120">
                <a:moveTo>
                  <a:pt x="3502152" y="0"/>
                </a:moveTo>
                <a:lnTo>
                  <a:pt x="0" y="0"/>
                </a:lnTo>
                <a:lnTo>
                  <a:pt x="0" y="579120"/>
                </a:lnTo>
                <a:lnTo>
                  <a:pt x="3502152" y="579120"/>
                </a:lnTo>
                <a:lnTo>
                  <a:pt x="3502152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11" y="100076"/>
            <a:ext cx="5285105" cy="579120"/>
          </a:xfrm>
          <a:custGeom>
            <a:avLst/>
            <a:gdLst/>
            <a:ahLst/>
            <a:cxnLst/>
            <a:rect l="l" t="t" r="r" b="b"/>
            <a:pathLst>
              <a:path w="5285105" h="579120">
                <a:moveTo>
                  <a:pt x="5284597" y="0"/>
                </a:moveTo>
                <a:lnTo>
                  <a:pt x="0" y="0"/>
                </a:lnTo>
                <a:lnTo>
                  <a:pt x="0" y="579120"/>
                </a:lnTo>
                <a:lnTo>
                  <a:pt x="5284597" y="579120"/>
                </a:lnTo>
                <a:lnTo>
                  <a:pt x="528459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7471" y="679168"/>
            <a:ext cx="3502660" cy="6089650"/>
          </a:xfrm>
          <a:custGeom>
            <a:avLst/>
            <a:gdLst/>
            <a:ahLst/>
            <a:cxnLst/>
            <a:rect l="l" t="t" r="r" b="b"/>
            <a:pathLst>
              <a:path w="3502659" h="6089650">
                <a:moveTo>
                  <a:pt x="3502152" y="0"/>
                </a:moveTo>
                <a:lnTo>
                  <a:pt x="0" y="0"/>
                </a:lnTo>
                <a:lnTo>
                  <a:pt x="0" y="6089269"/>
                </a:lnTo>
                <a:lnTo>
                  <a:pt x="3502152" y="6089269"/>
                </a:lnTo>
                <a:lnTo>
                  <a:pt x="3502152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11" y="679168"/>
            <a:ext cx="5285105" cy="6089650"/>
          </a:xfrm>
          <a:custGeom>
            <a:avLst/>
            <a:gdLst/>
            <a:ahLst/>
            <a:cxnLst/>
            <a:rect l="l" t="t" r="r" b="b"/>
            <a:pathLst>
              <a:path w="5285105" h="6089650">
                <a:moveTo>
                  <a:pt x="5284597" y="0"/>
                </a:moveTo>
                <a:lnTo>
                  <a:pt x="0" y="0"/>
                </a:lnTo>
                <a:lnTo>
                  <a:pt x="0" y="6089269"/>
                </a:lnTo>
                <a:lnTo>
                  <a:pt x="5284597" y="6089269"/>
                </a:lnTo>
                <a:lnTo>
                  <a:pt x="5284597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7471" y="93726"/>
            <a:ext cx="0" cy="6681470"/>
          </a:xfrm>
          <a:custGeom>
            <a:avLst/>
            <a:gdLst/>
            <a:ahLst/>
            <a:cxnLst/>
            <a:rect l="l" t="t" r="r" b="b"/>
            <a:pathLst>
              <a:path h="6681470">
                <a:moveTo>
                  <a:pt x="0" y="0"/>
                </a:moveTo>
                <a:lnTo>
                  <a:pt x="0" y="66810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461" y="679195"/>
            <a:ext cx="8799830" cy="0"/>
          </a:xfrm>
          <a:custGeom>
            <a:avLst/>
            <a:gdLst/>
            <a:ahLst/>
            <a:cxnLst/>
            <a:rect l="l" t="t" r="r" b="b"/>
            <a:pathLst>
              <a:path w="8799830">
                <a:moveTo>
                  <a:pt x="0" y="0"/>
                </a:moveTo>
                <a:lnTo>
                  <a:pt x="87995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29623" y="93726"/>
            <a:ext cx="0" cy="6681470"/>
          </a:xfrm>
          <a:custGeom>
            <a:avLst/>
            <a:gdLst/>
            <a:ahLst/>
            <a:cxnLst/>
            <a:rect l="l" t="t" r="r" b="b"/>
            <a:pathLst>
              <a:path h="6681470">
                <a:moveTo>
                  <a:pt x="0" y="0"/>
                </a:moveTo>
                <a:lnTo>
                  <a:pt x="0" y="66810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11" y="93726"/>
            <a:ext cx="0" cy="6681470"/>
          </a:xfrm>
          <a:custGeom>
            <a:avLst/>
            <a:gdLst/>
            <a:ahLst/>
            <a:cxnLst/>
            <a:rect l="l" t="t" r="r" b="b"/>
            <a:pathLst>
              <a:path h="6681470">
                <a:moveTo>
                  <a:pt x="0" y="0"/>
                </a:moveTo>
                <a:lnTo>
                  <a:pt x="0" y="668106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461" y="100076"/>
            <a:ext cx="8799830" cy="0"/>
          </a:xfrm>
          <a:custGeom>
            <a:avLst/>
            <a:gdLst/>
            <a:ahLst/>
            <a:cxnLst/>
            <a:rect l="l" t="t" r="r" b="b"/>
            <a:pathLst>
              <a:path w="8799830">
                <a:moveTo>
                  <a:pt x="0" y="0"/>
                </a:moveTo>
                <a:lnTo>
                  <a:pt x="8799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461" y="6768437"/>
            <a:ext cx="8799830" cy="0"/>
          </a:xfrm>
          <a:custGeom>
            <a:avLst/>
            <a:gdLst/>
            <a:ahLst/>
            <a:cxnLst/>
            <a:rect l="l" t="t" r="r" b="b"/>
            <a:pathLst>
              <a:path w="8799830">
                <a:moveTo>
                  <a:pt x="0" y="0"/>
                </a:moveTo>
                <a:lnTo>
                  <a:pt x="8799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08752" y="110489"/>
            <a:ext cx="1433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Rational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3215" y="110489"/>
            <a:ext cx="9378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5" dirty="0">
                <a:solidFill>
                  <a:srgbClr val="FFFFFF"/>
                </a:solidFill>
              </a:rPr>
              <a:t>t</a:t>
            </a:r>
            <a:r>
              <a:rPr sz="3200" spc="-5" dirty="0">
                <a:solidFill>
                  <a:srgbClr val="FFFFFF"/>
                </a:solidFill>
              </a:rPr>
              <a:t>e</a:t>
            </a:r>
            <a:r>
              <a:rPr sz="3200" spc="-25" dirty="0">
                <a:solidFill>
                  <a:srgbClr val="FFFFFF"/>
                </a:solidFill>
              </a:rPr>
              <a:t>p</a:t>
            </a:r>
            <a:r>
              <a:rPr sz="3200" dirty="0">
                <a:solidFill>
                  <a:srgbClr val="FFFFFF"/>
                </a:solidFill>
              </a:rPr>
              <a:t>s</a:t>
            </a:r>
            <a:endParaRPr sz="3200"/>
          </a:p>
        </p:txBody>
      </p:sp>
      <p:sp>
        <p:nvSpPr>
          <p:cNvPr id="14" name="object 14"/>
          <p:cNvSpPr txBox="1"/>
          <p:nvPr/>
        </p:nvSpPr>
        <p:spPr>
          <a:xfrm>
            <a:off x="5507228" y="1542745"/>
            <a:ext cx="328422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Ensure pt receive  </a:t>
            </a:r>
            <a:r>
              <a:rPr sz="2800" spc="-10" dirty="0">
                <a:latin typeface="Calibri"/>
                <a:cs typeface="Calibri"/>
              </a:rPr>
              <a:t>flow </a:t>
            </a:r>
            <a:r>
              <a:rPr sz="2800" spc="-15" dirty="0">
                <a:latin typeface="Calibri"/>
                <a:cs typeface="Calibri"/>
              </a:rPr>
              <a:t>sufficient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meet  </a:t>
            </a:r>
            <a:r>
              <a:rPr sz="2800" spc="-15" dirty="0">
                <a:latin typeface="Calibri"/>
                <a:cs typeface="Calibri"/>
              </a:rPr>
              <a:t>aspiratory </a:t>
            </a:r>
            <a:r>
              <a:rPr sz="2800" spc="-10" dirty="0">
                <a:latin typeface="Calibri"/>
                <a:cs typeface="Calibri"/>
              </a:rPr>
              <a:t>demand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5" dirty="0">
                <a:latin typeface="Calibri"/>
                <a:cs typeface="Calibri"/>
              </a:rPr>
              <a:t>maintain </a:t>
            </a:r>
            <a:r>
              <a:rPr sz="2800" spc="-20" dirty="0">
                <a:latin typeface="Calibri"/>
                <a:cs typeface="Calibri"/>
              </a:rPr>
              <a:t>accurate  </a:t>
            </a:r>
            <a:r>
              <a:rPr sz="2800" spc="-15" dirty="0">
                <a:latin typeface="Calibri"/>
                <a:cs typeface="Calibri"/>
              </a:rPr>
              <a:t>concentration </a:t>
            </a:r>
            <a:r>
              <a:rPr sz="2800" spc="-25" dirty="0">
                <a:latin typeface="Calibri"/>
                <a:cs typeface="Calibri"/>
              </a:rPr>
              <a:t>oxygen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691" y="683514"/>
            <a:ext cx="5060950" cy="5335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"/>
              <a:tabLst>
                <a:tab pos="223520" algn="l"/>
              </a:tabLst>
            </a:pPr>
            <a:r>
              <a:rPr sz="3600" spc="-20" dirty="0">
                <a:latin typeface="Calibri"/>
                <a:cs typeface="Calibri"/>
              </a:rPr>
              <a:t>face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mask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Calibri"/>
              <a:cs typeface="Calibri"/>
            </a:endParaRPr>
          </a:p>
          <a:p>
            <a:pPr marL="12700" marR="456565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Produce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flow </a:t>
            </a:r>
            <a:r>
              <a:rPr sz="2800" spc="-35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( 10 </a:t>
            </a:r>
            <a:r>
              <a:rPr sz="2800" spc="-10" dirty="0">
                <a:latin typeface="Calibri"/>
                <a:cs typeface="Calibri"/>
              </a:rPr>
              <a:t>-12  l/min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30" dirty="0">
                <a:latin typeface="Calibri"/>
                <a:cs typeface="Calibri"/>
              </a:rPr>
              <a:t>Attach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oxygen </a:t>
            </a:r>
            <a:r>
              <a:rPr sz="2800" spc="-10" dirty="0">
                <a:latin typeface="Calibri"/>
                <a:cs typeface="Calibri"/>
              </a:rPr>
              <a:t>supply </a:t>
            </a:r>
            <a:r>
              <a:rPr sz="2800" spc="-5" dirty="0">
                <a:latin typeface="Calibri"/>
                <a:cs typeface="Calibri"/>
              </a:rPr>
              <a:t>tube </a:t>
            </a:r>
            <a:r>
              <a:rPr sz="2800" spc="-2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the mask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Regulate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oxygen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flow.</a:t>
            </a:r>
            <a:endParaRPr sz="2800">
              <a:latin typeface="Calibri"/>
              <a:cs typeface="Calibri"/>
            </a:endParaRPr>
          </a:p>
          <a:p>
            <a:pPr marL="12700" marR="91186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Position </a:t>
            </a:r>
            <a:r>
              <a:rPr sz="2800" spc="-5" dirty="0">
                <a:latin typeface="Calibri"/>
                <a:cs typeface="Calibri"/>
              </a:rPr>
              <a:t>the mask </a:t>
            </a:r>
            <a:r>
              <a:rPr sz="2800" spc="-15" dirty="0">
                <a:latin typeface="Calibri"/>
                <a:cs typeface="Calibri"/>
              </a:rPr>
              <a:t>over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0" dirty="0">
                <a:latin typeface="Calibri"/>
                <a:cs typeface="Calibri"/>
              </a:rPr>
              <a:t>patient's </a:t>
            </a:r>
            <a:r>
              <a:rPr sz="2800" spc="-5" dirty="0">
                <a:latin typeface="Calibri"/>
                <a:cs typeface="Calibri"/>
              </a:rPr>
              <a:t>nose 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mouth.</a:t>
            </a:r>
            <a:endParaRPr sz="2800">
              <a:latin typeface="Calibri"/>
              <a:cs typeface="Calibri"/>
            </a:endParaRPr>
          </a:p>
          <a:p>
            <a:pPr marL="12700" marR="40894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And fit it </a:t>
            </a:r>
            <a:r>
              <a:rPr sz="2800" spc="-35" dirty="0">
                <a:latin typeface="Calibri"/>
                <a:cs typeface="Calibri"/>
              </a:rPr>
              <a:t>securely, </a:t>
            </a:r>
            <a:r>
              <a:rPr sz="2800" spc="-10" dirty="0">
                <a:latin typeface="Calibri"/>
                <a:cs typeface="Calibri"/>
              </a:rPr>
              <a:t>shaping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metal </a:t>
            </a:r>
            <a:r>
              <a:rPr sz="2800" spc="-10" dirty="0">
                <a:latin typeface="Calibri"/>
                <a:cs typeface="Calibri"/>
              </a:rPr>
              <a:t>band </a:t>
            </a:r>
            <a:r>
              <a:rPr sz="2800" spc="-5" dirty="0">
                <a:latin typeface="Calibri"/>
                <a:cs typeface="Calibri"/>
              </a:rPr>
              <a:t>on the mask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bridge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821" y="50800"/>
            <a:ext cx="3267710" cy="579120"/>
          </a:xfrm>
          <a:custGeom>
            <a:avLst/>
            <a:gdLst/>
            <a:ahLst/>
            <a:cxnLst/>
            <a:rect l="l" t="t" r="r" b="b"/>
            <a:pathLst>
              <a:path w="3267709" h="579120">
                <a:moveTo>
                  <a:pt x="3267329" y="0"/>
                </a:moveTo>
                <a:lnTo>
                  <a:pt x="0" y="0"/>
                </a:lnTo>
                <a:lnTo>
                  <a:pt x="0" y="579120"/>
                </a:lnTo>
                <a:lnTo>
                  <a:pt x="3267329" y="579120"/>
                </a:lnTo>
                <a:lnTo>
                  <a:pt x="326732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869" y="50800"/>
            <a:ext cx="5591175" cy="579120"/>
          </a:xfrm>
          <a:custGeom>
            <a:avLst/>
            <a:gdLst/>
            <a:ahLst/>
            <a:cxnLst/>
            <a:rect l="l" t="t" r="r" b="b"/>
            <a:pathLst>
              <a:path w="5591175" h="579120">
                <a:moveTo>
                  <a:pt x="5590921" y="0"/>
                </a:moveTo>
                <a:lnTo>
                  <a:pt x="0" y="0"/>
                </a:lnTo>
                <a:lnTo>
                  <a:pt x="0" y="579120"/>
                </a:lnTo>
                <a:lnTo>
                  <a:pt x="5590921" y="579120"/>
                </a:lnTo>
                <a:lnTo>
                  <a:pt x="559092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9821" y="629919"/>
            <a:ext cx="3267710" cy="6228080"/>
          </a:xfrm>
          <a:custGeom>
            <a:avLst/>
            <a:gdLst/>
            <a:ahLst/>
            <a:cxnLst/>
            <a:rect l="l" t="t" r="r" b="b"/>
            <a:pathLst>
              <a:path w="3267709" h="6228080">
                <a:moveTo>
                  <a:pt x="3267329" y="0"/>
                </a:moveTo>
                <a:lnTo>
                  <a:pt x="0" y="0"/>
                </a:lnTo>
                <a:lnTo>
                  <a:pt x="0" y="6228076"/>
                </a:lnTo>
                <a:lnTo>
                  <a:pt x="3267329" y="6228076"/>
                </a:lnTo>
                <a:lnTo>
                  <a:pt x="3267329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69" y="629919"/>
            <a:ext cx="5591175" cy="6228080"/>
          </a:xfrm>
          <a:custGeom>
            <a:avLst/>
            <a:gdLst/>
            <a:ahLst/>
            <a:cxnLst/>
            <a:rect l="l" t="t" r="r" b="b"/>
            <a:pathLst>
              <a:path w="5591175" h="6228080">
                <a:moveTo>
                  <a:pt x="5590921" y="0"/>
                </a:moveTo>
                <a:lnTo>
                  <a:pt x="0" y="0"/>
                </a:lnTo>
                <a:lnTo>
                  <a:pt x="0" y="6228076"/>
                </a:lnTo>
                <a:lnTo>
                  <a:pt x="5590921" y="6228076"/>
                </a:lnTo>
                <a:lnTo>
                  <a:pt x="5590921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3471" y="44450"/>
            <a:ext cx="12700" cy="6813550"/>
          </a:xfrm>
          <a:custGeom>
            <a:avLst/>
            <a:gdLst/>
            <a:ahLst/>
            <a:cxnLst/>
            <a:rect l="l" t="t" r="r" b="b"/>
            <a:pathLst>
              <a:path w="12700" h="6813550">
                <a:moveTo>
                  <a:pt x="12700" y="0"/>
                </a:moveTo>
                <a:lnTo>
                  <a:pt x="0" y="0"/>
                </a:lnTo>
                <a:lnTo>
                  <a:pt x="0" y="6813546"/>
                </a:lnTo>
                <a:lnTo>
                  <a:pt x="12700" y="68135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519" y="629919"/>
            <a:ext cx="8871585" cy="0"/>
          </a:xfrm>
          <a:custGeom>
            <a:avLst/>
            <a:gdLst/>
            <a:ahLst/>
            <a:cxnLst/>
            <a:rect l="l" t="t" r="r" b="b"/>
            <a:pathLst>
              <a:path w="8871585">
                <a:moveTo>
                  <a:pt x="0" y="0"/>
                </a:moveTo>
                <a:lnTo>
                  <a:pt x="887098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0800" y="44450"/>
            <a:ext cx="12700" cy="6813550"/>
          </a:xfrm>
          <a:custGeom>
            <a:avLst/>
            <a:gdLst/>
            <a:ahLst/>
            <a:cxnLst/>
            <a:rect l="l" t="t" r="r" b="b"/>
            <a:pathLst>
              <a:path w="12700" h="6813550">
                <a:moveTo>
                  <a:pt x="12700" y="0"/>
                </a:moveTo>
                <a:lnTo>
                  <a:pt x="0" y="0"/>
                </a:lnTo>
                <a:lnTo>
                  <a:pt x="0" y="6813546"/>
                </a:lnTo>
                <a:lnTo>
                  <a:pt x="12700" y="68135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19" y="44450"/>
            <a:ext cx="12700" cy="6813550"/>
          </a:xfrm>
          <a:custGeom>
            <a:avLst/>
            <a:gdLst/>
            <a:ahLst/>
            <a:cxnLst/>
            <a:rect l="l" t="t" r="r" b="b"/>
            <a:pathLst>
              <a:path w="12700" h="6813550">
                <a:moveTo>
                  <a:pt x="12700" y="0"/>
                </a:moveTo>
                <a:lnTo>
                  <a:pt x="0" y="0"/>
                </a:lnTo>
                <a:lnTo>
                  <a:pt x="0" y="6813546"/>
                </a:lnTo>
                <a:lnTo>
                  <a:pt x="12700" y="68135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19" y="50800"/>
            <a:ext cx="8871585" cy="0"/>
          </a:xfrm>
          <a:custGeom>
            <a:avLst/>
            <a:gdLst/>
            <a:ahLst/>
            <a:cxnLst/>
            <a:rect l="l" t="t" r="r" b="b"/>
            <a:pathLst>
              <a:path w="8871585">
                <a:moveTo>
                  <a:pt x="0" y="0"/>
                </a:moveTo>
                <a:lnTo>
                  <a:pt x="887098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61101" y="61087"/>
            <a:ext cx="1433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Rational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9265" y="61087"/>
            <a:ext cx="9378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59577" y="636854"/>
            <a:ext cx="30911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ensure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tight  </a:t>
            </a:r>
            <a:r>
              <a:rPr sz="3200" spc="-10" dirty="0">
                <a:latin typeface="Calibri"/>
                <a:cs typeface="Calibri"/>
              </a:rPr>
              <a:t>fit.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59577" y="2588513"/>
            <a:ext cx="271843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reduce  </a:t>
            </a:r>
            <a:r>
              <a:rPr sz="3200" spc="-10" dirty="0">
                <a:latin typeface="Calibri"/>
                <a:cs typeface="Calibri"/>
              </a:rPr>
              <a:t>irritation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pressure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5" dirty="0">
                <a:latin typeface="Calibri"/>
                <a:cs typeface="Calibri"/>
              </a:rPr>
              <a:t>protect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skin.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741" y="636854"/>
            <a:ext cx="50133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26084" algn="l"/>
              </a:tabLst>
            </a:pPr>
            <a:r>
              <a:rPr sz="3200" spc="-10" dirty="0">
                <a:latin typeface="Calibri"/>
                <a:cs typeface="Calibri"/>
              </a:rPr>
              <a:t>Adjust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elastic </a:t>
            </a:r>
            <a:r>
              <a:rPr sz="3200" spc="-5" dirty="0">
                <a:latin typeface="Calibri"/>
                <a:cs typeface="Calibri"/>
              </a:rPr>
              <a:t>band  </a:t>
            </a:r>
            <a:r>
              <a:rPr sz="3200" spc="-10" dirty="0">
                <a:latin typeface="Calibri"/>
                <a:cs typeface="Calibri"/>
              </a:rPr>
              <a:t>around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patient's </a:t>
            </a:r>
            <a:r>
              <a:rPr sz="3200" spc="-5" dirty="0">
                <a:latin typeface="Calibri"/>
                <a:cs typeface="Calibri"/>
              </a:rPr>
              <a:t>head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tighten.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7741" y="2588513"/>
            <a:ext cx="49923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5" dirty="0">
                <a:latin typeface="Calibri"/>
                <a:cs typeface="Calibri"/>
              </a:rPr>
              <a:t>Use </a:t>
            </a:r>
            <a:r>
              <a:rPr sz="3200" spc="-30" dirty="0">
                <a:latin typeface="Calibri"/>
                <a:cs typeface="Calibri"/>
              </a:rPr>
              <a:t>gauze </a:t>
            </a:r>
            <a:r>
              <a:rPr sz="3200" spc="-5" dirty="0">
                <a:latin typeface="Calibri"/>
                <a:cs typeface="Calibri"/>
              </a:rPr>
              <a:t>pads both behind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head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ears.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741" y="4051808"/>
            <a:ext cx="46907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spc="-10" dirty="0">
                <a:latin typeface="Calibri"/>
                <a:cs typeface="Calibri"/>
              </a:rPr>
              <a:t>Adjust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flow </a:t>
            </a:r>
            <a:r>
              <a:rPr sz="3200" spc="-35" dirty="0">
                <a:latin typeface="Calibri"/>
                <a:cs typeface="Calibri"/>
              </a:rPr>
              <a:t>rate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5" dirty="0">
                <a:latin typeface="Calibri"/>
                <a:cs typeface="Calibri"/>
              </a:rPr>
              <a:t>ordered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level.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7899" y="636651"/>
          <a:ext cx="8572500" cy="5857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50"/>
                <a:gridCol w="4286250"/>
              </a:tblGrid>
              <a:tr h="97167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Steps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Rational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</a:tr>
              <a:tr h="569226">
                <a:tc>
                  <a:txBody>
                    <a:bodyPr/>
                    <a:lstStyle/>
                    <a:p>
                      <a:pPr marL="415290" indent="-324485">
                        <a:lnSpc>
                          <a:spcPct val="100000"/>
                        </a:lnSpc>
                        <a:spcBef>
                          <a:spcPts val="160"/>
                        </a:spcBef>
                        <a:buSzPct val="96875"/>
                        <a:buFont typeface="Wingdings"/>
                        <a:buChar char=""/>
                        <a:tabLst>
                          <a:tab pos="415925" algn="l"/>
                        </a:tabLst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Remove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the mask</a:t>
                      </a:r>
                      <a:r>
                        <a:rPr sz="3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and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7D2DF"/>
                    </a:solidFill>
                  </a:tcPr>
                </a:tc>
              </a:tr>
              <a:tr h="487959">
                <a:tc>
                  <a:txBody>
                    <a:bodyPr/>
                    <a:lstStyle/>
                    <a:p>
                      <a:pPr marL="91440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dry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skin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every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2-3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marL="91440">
                        <a:lnSpc>
                          <a:spcPts val="3360"/>
                        </a:lnSpc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hours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if the 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oxygen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945225">
                <a:tc>
                  <a:txBody>
                    <a:bodyPr/>
                    <a:lstStyle/>
                    <a:p>
                      <a:pPr marL="91440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running</a:t>
                      </a:r>
                      <a:r>
                        <a:rPr sz="3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continuously.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504190" indent="-413384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504825" algn="l"/>
                        </a:tabLst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Don't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powder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around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518068">
                <a:tc>
                  <a:txBody>
                    <a:bodyPr/>
                    <a:lstStyle/>
                    <a:p>
                      <a:pPr marL="91440">
                        <a:lnSpc>
                          <a:spcPts val="3600"/>
                        </a:lnSpc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 mask.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415925" indent="-324485">
                        <a:lnSpc>
                          <a:spcPts val="3600"/>
                        </a:lnSpc>
                        <a:buSzPct val="96875"/>
                        <a:buFont typeface="Wingdings"/>
                        <a:buChar char=""/>
                        <a:tabLst>
                          <a:tab pos="416559" algn="l"/>
                        </a:tabLst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There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danger</a:t>
                      </a:r>
                      <a:r>
                        <a:rPr sz="3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of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458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36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inhaling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powder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if it is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7D2DF"/>
                    </a:solidFill>
                  </a:tcPr>
                </a:tc>
              </a:tr>
              <a:tr h="1419156">
                <a:tc>
                  <a:txBody>
                    <a:bodyPr/>
                    <a:lstStyle/>
                    <a:p>
                      <a:pPr marL="415290" indent="-324485">
                        <a:lnSpc>
                          <a:spcPts val="3615"/>
                        </a:lnSpc>
                        <a:buSzPct val="96875"/>
                        <a:buFont typeface="Wingdings"/>
                        <a:buChar char=""/>
                        <a:tabLst>
                          <a:tab pos="415925" algn="l"/>
                        </a:tabLst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Wash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hands.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600"/>
                        </a:lnSpc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placed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on the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mask.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057" y="461899"/>
            <a:ext cx="3641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20" dirty="0">
                <a:solidFill>
                  <a:srgbClr val="FF0000"/>
                </a:solidFill>
                <a:latin typeface="Calibri"/>
                <a:cs typeface="Calibri"/>
              </a:rPr>
              <a:t>Oxygen</a:t>
            </a:r>
            <a:r>
              <a:rPr b="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FF0000"/>
                </a:solidFill>
                <a:latin typeface="Calibri"/>
                <a:cs typeface="Calibri"/>
              </a:rPr>
              <a:t>cylinder</a:t>
            </a:r>
          </a:p>
        </p:txBody>
      </p:sp>
      <p:sp>
        <p:nvSpPr>
          <p:cNvPr id="3" name="object 3"/>
          <p:cNvSpPr/>
          <p:nvPr/>
        </p:nvSpPr>
        <p:spPr>
          <a:xfrm>
            <a:off x="2618232" y="1722119"/>
            <a:ext cx="2715767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3728" y="203200"/>
            <a:ext cx="2216150" cy="579120"/>
          </a:xfrm>
          <a:custGeom>
            <a:avLst/>
            <a:gdLst/>
            <a:ahLst/>
            <a:cxnLst/>
            <a:rect l="l" t="t" r="r" b="b"/>
            <a:pathLst>
              <a:path w="2216150" h="579120">
                <a:moveTo>
                  <a:pt x="2216023" y="0"/>
                </a:moveTo>
                <a:lnTo>
                  <a:pt x="0" y="0"/>
                </a:lnTo>
                <a:lnTo>
                  <a:pt x="0" y="579120"/>
                </a:lnTo>
                <a:lnTo>
                  <a:pt x="2216023" y="579120"/>
                </a:lnTo>
                <a:lnTo>
                  <a:pt x="221602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849" y="203200"/>
            <a:ext cx="6570980" cy="579120"/>
          </a:xfrm>
          <a:custGeom>
            <a:avLst/>
            <a:gdLst/>
            <a:ahLst/>
            <a:cxnLst/>
            <a:rect l="l" t="t" r="r" b="b"/>
            <a:pathLst>
              <a:path w="6570980" h="579120">
                <a:moveTo>
                  <a:pt x="6570853" y="0"/>
                </a:moveTo>
                <a:lnTo>
                  <a:pt x="0" y="0"/>
                </a:lnTo>
                <a:lnTo>
                  <a:pt x="0" y="579120"/>
                </a:lnTo>
                <a:lnTo>
                  <a:pt x="6570853" y="579120"/>
                </a:lnTo>
                <a:lnTo>
                  <a:pt x="6570853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13728" y="782319"/>
            <a:ext cx="2216150" cy="6075680"/>
          </a:xfrm>
          <a:custGeom>
            <a:avLst/>
            <a:gdLst/>
            <a:ahLst/>
            <a:cxnLst/>
            <a:rect l="l" t="t" r="r" b="b"/>
            <a:pathLst>
              <a:path w="2216150" h="6075680">
                <a:moveTo>
                  <a:pt x="2216023" y="0"/>
                </a:moveTo>
                <a:lnTo>
                  <a:pt x="0" y="0"/>
                </a:lnTo>
                <a:lnTo>
                  <a:pt x="0" y="6075676"/>
                </a:lnTo>
                <a:lnTo>
                  <a:pt x="2216023" y="6075676"/>
                </a:lnTo>
                <a:lnTo>
                  <a:pt x="2216023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782319"/>
            <a:ext cx="6570980" cy="6075680"/>
          </a:xfrm>
          <a:custGeom>
            <a:avLst/>
            <a:gdLst/>
            <a:ahLst/>
            <a:cxnLst/>
            <a:rect l="l" t="t" r="r" b="b"/>
            <a:pathLst>
              <a:path w="6570980" h="6075680">
                <a:moveTo>
                  <a:pt x="6570853" y="0"/>
                </a:moveTo>
                <a:lnTo>
                  <a:pt x="0" y="0"/>
                </a:lnTo>
                <a:lnTo>
                  <a:pt x="0" y="6075676"/>
                </a:lnTo>
                <a:lnTo>
                  <a:pt x="6570853" y="6075676"/>
                </a:lnTo>
                <a:lnTo>
                  <a:pt x="6570853" y="0"/>
                </a:lnTo>
                <a:close/>
              </a:path>
            </a:pathLst>
          </a:custGeom>
          <a:solidFill>
            <a:srgbClr val="D7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7378" y="196850"/>
            <a:ext cx="12700" cy="6661150"/>
          </a:xfrm>
          <a:custGeom>
            <a:avLst/>
            <a:gdLst/>
            <a:ahLst/>
            <a:cxnLst/>
            <a:rect l="l" t="t" r="r" b="b"/>
            <a:pathLst>
              <a:path w="12700" h="6661150">
                <a:moveTo>
                  <a:pt x="12700" y="0"/>
                </a:moveTo>
                <a:lnTo>
                  <a:pt x="0" y="0"/>
                </a:lnTo>
                <a:lnTo>
                  <a:pt x="0" y="6661146"/>
                </a:lnTo>
                <a:lnTo>
                  <a:pt x="12700" y="66611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499" y="782319"/>
            <a:ext cx="8799830" cy="0"/>
          </a:xfrm>
          <a:custGeom>
            <a:avLst/>
            <a:gdLst/>
            <a:ahLst/>
            <a:cxnLst/>
            <a:rect l="l" t="t" r="r" b="b"/>
            <a:pathLst>
              <a:path w="8799830">
                <a:moveTo>
                  <a:pt x="0" y="0"/>
                </a:moveTo>
                <a:lnTo>
                  <a:pt x="879960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23401" y="196850"/>
            <a:ext cx="12700" cy="6661150"/>
          </a:xfrm>
          <a:custGeom>
            <a:avLst/>
            <a:gdLst/>
            <a:ahLst/>
            <a:cxnLst/>
            <a:rect l="l" t="t" r="r" b="b"/>
            <a:pathLst>
              <a:path w="12700" h="6661150">
                <a:moveTo>
                  <a:pt x="12700" y="0"/>
                </a:moveTo>
                <a:lnTo>
                  <a:pt x="0" y="0"/>
                </a:lnTo>
                <a:lnTo>
                  <a:pt x="0" y="6661146"/>
                </a:lnTo>
                <a:lnTo>
                  <a:pt x="12700" y="66611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499" y="196850"/>
            <a:ext cx="12700" cy="6661150"/>
          </a:xfrm>
          <a:custGeom>
            <a:avLst/>
            <a:gdLst/>
            <a:ahLst/>
            <a:cxnLst/>
            <a:rect l="l" t="t" r="r" b="b"/>
            <a:pathLst>
              <a:path w="12700" h="6661150">
                <a:moveTo>
                  <a:pt x="12700" y="0"/>
                </a:moveTo>
                <a:lnTo>
                  <a:pt x="0" y="0"/>
                </a:lnTo>
                <a:lnTo>
                  <a:pt x="0" y="6661146"/>
                </a:lnTo>
                <a:lnTo>
                  <a:pt x="12700" y="6661146"/>
                </a:lnTo>
                <a:lnTo>
                  <a:pt x="12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499" y="203200"/>
            <a:ext cx="8799830" cy="0"/>
          </a:xfrm>
          <a:custGeom>
            <a:avLst/>
            <a:gdLst/>
            <a:ahLst/>
            <a:cxnLst/>
            <a:rect l="l" t="t" r="r" b="b"/>
            <a:pathLst>
              <a:path w="8799830">
                <a:moveTo>
                  <a:pt x="0" y="0"/>
                </a:moveTo>
                <a:lnTo>
                  <a:pt x="87996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95261" y="213487"/>
            <a:ext cx="14331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Rational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3215" y="213487"/>
            <a:ext cx="93789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S</a:t>
            </a:r>
            <a:r>
              <a:rPr sz="3200" spc="-35" dirty="0">
                <a:solidFill>
                  <a:srgbClr val="FFFFFF"/>
                </a:solidFill>
              </a:rPr>
              <a:t>t</a:t>
            </a:r>
            <a:r>
              <a:rPr sz="3200" spc="-5" dirty="0">
                <a:solidFill>
                  <a:srgbClr val="FFFFFF"/>
                </a:solidFill>
              </a:rPr>
              <a:t>e</a:t>
            </a:r>
            <a:r>
              <a:rPr sz="3200" spc="-25" dirty="0">
                <a:solidFill>
                  <a:srgbClr val="FFFFFF"/>
                </a:solidFill>
              </a:rPr>
              <a:t>p</a:t>
            </a:r>
            <a:r>
              <a:rPr sz="3200" dirty="0">
                <a:solidFill>
                  <a:srgbClr val="FFFFFF"/>
                </a:solidFill>
              </a:rPr>
              <a:t>s</a:t>
            </a:r>
            <a:endParaRPr sz="3200"/>
          </a:p>
        </p:txBody>
      </p:sp>
      <p:sp>
        <p:nvSpPr>
          <p:cNvPr id="13" name="object 13"/>
          <p:cNvSpPr txBox="1"/>
          <p:nvPr/>
        </p:nvSpPr>
        <p:spPr>
          <a:xfrm>
            <a:off x="6793738" y="3353257"/>
            <a:ext cx="1722755" cy="13087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ensure  </a:t>
            </a:r>
            <a:r>
              <a:rPr sz="2800" spc="-15" dirty="0">
                <a:latin typeface="Calibri"/>
                <a:cs typeface="Calibri"/>
              </a:rPr>
              <a:t>correct </a:t>
            </a:r>
            <a:r>
              <a:rPr sz="2800" dirty="0">
                <a:latin typeface="Calibri"/>
                <a:cs typeface="Calibri"/>
              </a:rPr>
              <a:t>air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  </a:t>
            </a:r>
            <a:r>
              <a:rPr sz="2800" spc="-25" dirty="0">
                <a:latin typeface="Calibri"/>
                <a:cs typeface="Calibri"/>
              </a:rPr>
              <a:t>oxygen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691" y="789813"/>
            <a:ext cx="6329680" cy="405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The partial </a:t>
            </a:r>
            <a:r>
              <a:rPr sz="3200" spc="-10" dirty="0">
                <a:latin typeface="Calibri"/>
                <a:cs typeface="Calibri"/>
              </a:rPr>
              <a:t>rebreather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The non </a:t>
            </a:r>
            <a:r>
              <a:rPr sz="3200" spc="-10" dirty="0">
                <a:latin typeface="Calibri"/>
                <a:cs typeface="Calibri"/>
              </a:rPr>
              <a:t>rebreather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  <a:p>
            <a:pPr marL="375920" indent="-363855">
              <a:lnSpc>
                <a:spcPct val="100000"/>
              </a:lnSpc>
              <a:buSzPct val="96875"/>
              <a:buFont typeface="Wingdings"/>
              <a:buChar char=""/>
              <a:tabLst>
                <a:tab pos="376555" algn="l"/>
              </a:tabLst>
            </a:pP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venturi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mask</a:t>
            </a:r>
            <a:endParaRPr sz="32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1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30" dirty="0">
                <a:latin typeface="Calibri"/>
                <a:cs typeface="Calibri"/>
              </a:rPr>
              <a:t>Attach </a:t>
            </a:r>
            <a:r>
              <a:rPr sz="2800" spc="-10" dirty="0">
                <a:latin typeface="Calibri"/>
                <a:cs typeface="Calibri"/>
              </a:rPr>
              <a:t>tubing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flow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meter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SzPct val="96428"/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5" dirty="0">
                <a:latin typeface="Calibri"/>
                <a:cs typeface="Calibri"/>
              </a:rPr>
              <a:t>the mask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pt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spc="-15" dirty="0">
                <a:latin typeface="Calibri"/>
                <a:cs typeface="Calibri"/>
              </a:rPr>
              <a:t>explain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procedure</a:t>
            </a:r>
            <a:endParaRPr sz="2800">
              <a:latin typeface="Calibri"/>
              <a:cs typeface="Calibri"/>
            </a:endParaRPr>
          </a:p>
          <a:p>
            <a:pPr marL="355600" marR="247650" indent="-342900">
              <a:lnSpc>
                <a:spcPct val="100000"/>
              </a:lnSpc>
              <a:buSzPct val="96428"/>
              <a:buFont typeface="Wingdings"/>
              <a:buChar char=""/>
              <a:tabLst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Turn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5" dirty="0">
                <a:latin typeface="Calibri"/>
                <a:cs typeface="Calibri"/>
              </a:rPr>
              <a:t>oxygen </a:t>
            </a:r>
            <a:r>
              <a:rPr sz="2800" spc="-10" dirty="0">
                <a:latin typeface="Calibri"/>
                <a:cs typeface="Calibri"/>
              </a:rPr>
              <a:t>flowmeter </a:t>
            </a:r>
            <a:r>
              <a:rPr sz="2800" spc="-5" dirty="0">
                <a:latin typeface="Calibri"/>
                <a:cs typeface="Calibri"/>
              </a:rPr>
              <a:t>&amp; </a:t>
            </a:r>
            <a:r>
              <a:rPr sz="2800" spc="-10" dirty="0">
                <a:latin typeface="Calibri"/>
                <a:cs typeface="Calibri"/>
              </a:rPr>
              <a:t>prescribed  </a:t>
            </a:r>
            <a:r>
              <a:rPr sz="2800" spc="-30" dirty="0">
                <a:latin typeface="Calibri"/>
                <a:cs typeface="Calibri"/>
              </a:rPr>
              <a:t>rate </a:t>
            </a:r>
            <a:r>
              <a:rPr sz="2800" spc="-5" dirty="0">
                <a:latin typeface="Calibri"/>
                <a:cs typeface="Calibri"/>
              </a:rPr>
              <a:t>( usually </a:t>
            </a:r>
            <a:r>
              <a:rPr sz="2800" spc="-15" dirty="0">
                <a:latin typeface="Calibri"/>
                <a:cs typeface="Calibri"/>
              </a:rPr>
              <a:t>indicated </a:t>
            </a:r>
            <a:r>
              <a:rPr sz="2800" spc="-5" dirty="0">
                <a:latin typeface="Calibri"/>
                <a:cs typeface="Calibri"/>
              </a:rPr>
              <a:t>on mask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55600" marR="177800" indent="-34290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Place mask </a:t>
            </a:r>
            <a:r>
              <a:rPr sz="2800" spc="-15" dirty="0">
                <a:latin typeface="Calibri"/>
                <a:cs typeface="Calibri"/>
              </a:rPr>
              <a:t>over pt </a:t>
            </a:r>
            <a:r>
              <a:rPr sz="2800" spc="-10" dirty="0">
                <a:latin typeface="Calibri"/>
                <a:cs typeface="Calibri"/>
              </a:rPr>
              <a:t>nose </a:t>
            </a:r>
            <a:r>
              <a:rPr sz="2800" spc="-5" dirty="0">
                <a:latin typeface="Calibri"/>
                <a:cs typeface="Calibri"/>
              </a:rPr>
              <a:t>&amp; mouth </a:t>
            </a:r>
            <a:r>
              <a:rPr sz="2800" spc="-10" dirty="0">
                <a:latin typeface="Calibri"/>
                <a:cs typeface="Calibri"/>
              </a:rPr>
              <a:t>under  </a:t>
            </a:r>
            <a:r>
              <a:rPr sz="2800" spc="-5" dirty="0">
                <a:latin typeface="Calibri"/>
                <a:cs typeface="Calibri"/>
              </a:rPr>
              <a:t>chin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1914" y="118617"/>
            <a:ext cx="2139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Evaluation: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35965" y="1219809"/>
            <a:ext cx="7978775" cy="39281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Breathing </a:t>
            </a:r>
            <a:r>
              <a:rPr sz="3200" b="1" spc="-15" dirty="0">
                <a:latin typeface="Calibri"/>
                <a:cs typeface="Calibri"/>
              </a:rPr>
              <a:t>pattern </a:t>
            </a:r>
            <a:r>
              <a:rPr sz="3200" b="1" spc="-10" dirty="0">
                <a:latin typeface="Calibri"/>
                <a:cs typeface="Calibri"/>
              </a:rPr>
              <a:t>regular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5" dirty="0">
                <a:latin typeface="Calibri"/>
                <a:cs typeface="Calibri"/>
              </a:rPr>
              <a:t>at </a:t>
            </a:r>
            <a:r>
              <a:rPr sz="3200" b="1" dirty="0">
                <a:latin typeface="Calibri"/>
                <a:cs typeface="Calibri"/>
              </a:rPr>
              <a:t>normal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rate.</a:t>
            </a:r>
            <a:endParaRPr sz="3200">
              <a:latin typeface="Calibri"/>
              <a:cs typeface="Calibri"/>
            </a:endParaRPr>
          </a:p>
          <a:p>
            <a:pPr marL="355600" marR="47625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pink </a:t>
            </a:r>
            <a:r>
              <a:rPr sz="3200" b="1" spc="-5" dirty="0">
                <a:latin typeface="Calibri"/>
                <a:cs typeface="Calibri"/>
              </a:rPr>
              <a:t>color </a:t>
            </a:r>
            <a:r>
              <a:rPr sz="3200" b="1" dirty="0">
                <a:latin typeface="Calibri"/>
                <a:cs typeface="Calibri"/>
              </a:rPr>
              <a:t>in nail </a:t>
            </a:r>
            <a:r>
              <a:rPr sz="3200" b="1" spc="-5" dirty="0">
                <a:latin typeface="Calibri"/>
                <a:cs typeface="Calibri"/>
              </a:rPr>
              <a:t>beds, lips, </a:t>
            </a:r>
            <a:r>
              <a:rPr sz="3200" b="1" spc="-10" dirty="0">
                <a:latin typeface="Calibri"/>
                <a:cs typeface="Calibri"/>
              </a:rPr>
              <a:t>conjunctiva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20" dirty="0">
                <a:latin typeface="Calibri"/>
                <a:cs typeface="Calibri"/>
              </a:rPr>
              <a:t>eyes.</a:t>
            </a:r>
            <a:endParaRPr sz="3200">
              <a:latin typeface="Calibri"/>
              <a:cs typeface="Calibri"/>
            </a:endParaRPr>
          </a:p>
          <a:p>
            <a:pPr marL="355600" marR="173355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447040" algn="l"/>
              </a:tabLst>
            </a:pPr>
            <a:r>
              <a:rPr sz="3200" b="1" dirty="0">
                <a:latin typeface="Calibri"/>
                <a:cs typeface="Calibri"/>
              </a:rPr>
              <a:t>No </a:t>
            </a:r>
            <a:r>
              <a:rPr sz="3200" b="1" spc="-5" dirty="0">
                <a:latin typeface="Calibri"/>
                <a:cs typeface="Calibri"/>
              </a:rPr>
              <a:t>confusion, disorientation, </a:t>
            </a:r>
            <a:r>
              <a:rPr sz="3200" b="1" dirty="0">
                <a:latin typeface="Calibri"/>
                <a:cs typeface="Calibri"/>
              </a:rPr>
              <a:t>difficulty</a:t>
            </a:r>
            <a:r>
              <a:rPr sz="3200" b="1" spc="-1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  </a:t>
            </a:r>
            <a:r>
              <a:rPr sz="3200" b="1" spc="-5" dirty="0">
                <a:latin typeface="Calibri"/>
                <a:cs typeface="Calibri"/>
              </a:rPr>
              <a:t>cognition.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Arterial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5" dirty="0">
                <a:latin typeface="Calibri"/>
                <a:cs typeface="Calibri"/>
              </a:rPr>
              <a:t>concentration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hemoglobin</a:t>
            </a:r>
            <a:endParaRPr sz="3200">
              <a:latin typeface="Calibri"/>
              <a:cs typeface="Calibri"/>
            </a:endParaRPr>
          </a:p>
          <a:p>
            <a:pPr marL="447040" indent="-43434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Wingdings"/>
              <a:buChar char=""/>
              <a:tabLst>
                <a:tab pos="447040" algn="l"/>
              </a:tabLst>
            </a:pP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200" b="1" spc="-15" dirty="0">
                <a:latin typeface="Calibri"/>
                <a:cs typeface="Calibri"/>
              </a:rPr>
              <a:t>saturation </a:t>
            </a:r>
            <a:r>
              <a:rPr sz="3200" b="1" spc="-5" dirty="0">
                <a:latin typeface="Calibri"/>
                <a:cs typeface="Calibri"/>
              </a:rPr>
              <a:t>within </a:t>
            </a:r>
            <a:r>
              <a:rPr sz="3200" b="1" dirty="0">
                <a:latin typeface="Calibri"/>
                <a:cs typeface="Calibri"/>
              </a:rPr>
              <a:t>normal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limits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23" y="91567"/>
            <a:ext cx="2765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Documentation: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3014" y="751014"/>
            <a:ext cx="7348220" cy="387096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970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20" dirty="0">
                <a:latin typeface="Calibri"/>
                <a:cs typeface="Calibri"/>
              </a:rPr>
              <a:t>Date </a:t>
            </a:r>
            <a:r>
              <a:rPr sz="3600" dirty="0">
                <a:latin typeface="Calibri"/>
                <a:cs typeface="Calibri"/>
              </a:rPr>
              <a:t>and time </a:t>
            </a:r>
            <a:r>
              <a:rPr sz="3600" spc="-30" dirty="0">
                <a:solidFill>
                  <a:srgbClr val="00AF50"/>
                </a:solidFill>
                <a:latin typeface="Calibri"/>
                <a:cs typeface="Calibri"/>
              </a:rPr>
              <a:t>oxygen</a:t>
            </a:r>
            <a:r>
              <a:rPr sz="3600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started.</a:t>
            </a:r>
            <a:endParaRPr sz="3600">
              <a:latin typeface="Calibri"/>
              <a:cs typeface="Calibri"/>
            </a:endParaRPr>
          </a:p>
          <a:p>
            <a:pPr marL="421005" indent="-40894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5" dirty="0">
                <a:latin typeface="Calibri"/>
                <a:cs typeface="Calibri"/>
              </a:rPr>
              <a:t>Method of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delivery.</a:t>
            </a:r>
            <a:endParaRPr sz="3600">
              <a:latin typeface="Calibri"/>
              <a:cs typeface="Calibri"/>
            </a:endParaRPr>
          </a:p>
          <a:p>
            <a:pPr marL="421005" indent="-40894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20" dirty="0">
                <a:solidFill>
                  <a:srgbClr val="00AF50"/>
                </a:solidFill>
                <a:latin typeface="Calibri"/>
                <a:cs typeface="Calibri"/>
              </a:rPr>
              <a:t>Oxygen </a:t>
            </a:r>
            <a:r>
              <a:rPr sz="3600" spc="-15" dirty="0">
                <a:latin typeface="Calibri"/>
                <a:cs typeface="Calibri"/>
              </a:rPr>
              <a:t>concentration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5" dirty="0">
                <a:latin typeface="Calibri"/>
                <a:cs typeface="Calibri"/>
              </a:rPr>
              <a:t>flow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rate.</a:t>
            </a:r>
            <a:endParaRPr sz="3600">
              <a:latin typeface="Calibri"/>
              <a:cs typeface="Calibri"/>
            </a:endParaRPr>
          </a:p>
          <a:p>
            <a:pPr marL="421005" indent="-408940">
              <a:lnSpc>
                <a:spcPct val="100000"/>
              </a:lnSpc>
              <a:spcBef>
                <a:spcPts val="8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25" dirty="0">
                <a:latin typeface="Calibri"/>
                <a:cs typeface="Calibri"/>
              </a:rPr>
              <a:t>Patient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observation.</a:t>
            </a:r>
            <a:endParaRPr sz="3600">
              <a:latin typeface="Calibri"/>
              <a:cs typeface="Calibri"/>
            </a:endParaRPr>
          </a:p>
          <a:p>
            <a:pPr marL="355600" marR="5080" indent="-343535">
              <a:lnSpc>
                <a:spcPct val="100600"/>
              </a:lnSpc>
              <a:spcBef>
                <a:spcPts val="840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dirty="0">
                <a:latin typeface="Calibri"/>
                <a:cs typeface="Calibri"/>
              </a:rPr>
              <a:t>Add </a:t>
            </a:r>
            <a:r>
              <a:rPr sz="3600" spc="-15" dirty="0">
                <a:latin typeface="Calibri"/>
                <a:cs typeface="Calibri"/>
              </a:rPr>
              <a:t>oronasal </a:t>
            </a:r>
            <a:r>
              <a:rPr sz="3600" spc="-20" dirty="0">
                <a:latin typeface="Calibri"/>
                <a:cs typeface="Calibri"/>
              </a:rPr>
              <a:t>care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nursing </a:t>
            </a:r>
            <a:r>
              <a:rPr sz="3600" spc="-20" dirty="0">
                <a:latin typeface="Calibri"/>
                <a:cs typeface="Calibri"/>
              </a:rPr>
              <a:t>care  </a:t>
            </a:r>
            <a:r>
              <a:rPr sz="3600" spc="-5" dirty="0">
                <a:latin typeface="Calibri"/>
                <a:cs typeface="Calibri"/>
              </a:rPr>
              <a:t>plan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28" y="461899"/>
            <a:ext cx="5939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5" dirty="0"/>
              <a:t>1- </a:t>
            </a:r>
            <a:r>
              <a:rPr u="heavy" dirty="0">
                <a:uFill>
                  <a:solidFill>
                    <a:srgbClr val="FF0066"/>
                  </a:solidFill>
                </a:uFill>
              </a:rPr>
              <a:t>Using </a:t>
            </a:r>
            <a:r>
              <a:rPr u="heavy" spc="-35" dirty="0">
                <a:uFill>
                  <a:solidFill>
                    <a:srgbClr val="FF0066"/>
                  </a:solidFill>
                </a:uFill>
              </a:rPr>
              <a:t>oxygen</a:t>
            </a:r>
            <a:r>
              <a:rPr u="heavy" spc="120" dirty="0">
                <a:uFill>
                  <a:solidFill>
                    <a:srgbClr val="FF0066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66"/>
                  </a:solidFill>
                </a:uFill>
              </a:rPr>
              <a:t>cylinders: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14514"/>
            <a:ext cx="7458709" cy="334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mic Sans MS"/>
                <a:cs typeface="Comic Sans MS"/>
              </a:rPr>
              <a:t>The </a:t>
            </a:r>
            <a:r>
              <a:rPr sz="3200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dirty="0">
                <a:latin typeface="Comic Sans MS"/>
                <a:cs typeface="Comic Sans MS"/>
              </a:rPr>
              <a:t>cylinder is </a:t>
            </a:r>
            <a:r>
              <a:rPr sz="3200" spc="-5" dirty="0">
                <a:latin typeface="Comic Sans MS"/>
                <a:cs typeface="Comic Sans MS"/>
              </a:rPr>
              <a:t>delivered with  </a:t>
            </a:r>
            <a:r>
              <a:rPr sz="3200" dirty="0">
                <a:latin typeface="Comic Sans MS"/>
                <a:cs typeface="Comic Sans MS"/>
              </a:rPr>
              <a:t>a protective cap </a:t>
            </a:r>
            <a:r>
              <a:rPr sz="3200" spc="-5" dirty="0">
                <a:latin typeface="Comic Sans MS"/>
                <a:cs typeface="Comic Sans MS"/>
              </a:rPr>
              <a:t>to </a:t>
            </a:r>
            <a:r>
              <a:rPr sz="3200" dirty="0">
                <a:latin typeface="Comic Sans MS"/>
                <a:cs typeface="Comic Sans MS"/>
              </a:rPr>
              <a:t>prevent</a:t>
            </a:r>
            <a:r>
              <a:rPr sz="3200" spc="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accidental</a:t>
            </a:r>
            <a:endParaRPr sz="3200" dirty="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omic Sans MS"/>
                <a:cs typeface="Comic Sans MS"/>
              </a:rPr>
              <a:t>force </a:t>
            </a:r>
            <a:r>
              <a:rPr sz="3200" dirty="0">
                <a:latin typeface="Comic Sans MS"/>
                <a:cs typeface="Comic Sans MS"/>
              </a:rPr>
              <a:t>against </a:t>
            </a:r>
            <a:r>
              <a:rPr sz="3200" spc="-5" dirty="0">
                <a:latin typeface="Comic Sans MS"/>
                <a:cs typeface="Comic Sans MS"/>
              </a:rPr>
              <a:t>the </a:t>
            </a:r>
            <a:r>
              <a:rPr sz="3200" dirty="0">
                <a:latin typeface="Comic Sans MS"/>
                <a:cs typeface="Comic Sans MS"/>
              </a:rPr>
              <a:t>cylinder</a:t>
            </a:r>
            <a:r>
              <a:rPr sz="3200" spc="-45" dirty="0">
                <a:latin typeface="Comic Sans MS"/>
                <a:cs typeface="Comic Sans MS"/>
              </a:rPr>
              <a:t> </a:t>
            </a:r>
            <a:r>
              <a:rPr sz="3200" dirty="0">
                <a:latin typeface="Comic Sans MS"/>
                <a:cs typeface="Comic Sans MS"/>
              </a:rPr>
              <a:t>outlet.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 dirty="0">
              <a:latin typeface="Comic Sans MS"/>
              <a:cs typeface="Comic Sans MS"/>
            </a:endParaRPr>
          </a:p>
          <a:p>
            <a:pPr marL="355600" marR="548640" indent="-343535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5" dirty="0">
                <a:latin typeface="Comic Sans MS"/>
                <a:cs typeface="Comic Sans MS"/>
              </a:rPr>
              <a:t>release </a:t>
            </a:r>
            <a:r>
              <a:rPr sz="3200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dirty="0" smtClean="0">
                <a:latin typeface="Comic Sans MS"/>
                <a:cs typeface="Comic Sans MS"/>
              </a:rPr>
              <a:t>safe</a:t>
            </a:r>
            <a:r>
              <a:rPr lang="en-US" sz="3200" dirty="0">
                <a:latin typeface="Comic Sans MS"/>
                <a:cs typeface="Comic Sans MS"/>
              </a:rPr>
              <a:t>l</a:t>
            </a:r>
            <a:r>
              <a:rPr sz="3200" dirty="0" smtClean="0">
                <a:latin typeface="Comic Sans MS"/>
                <a:cs typeface="Comic Sans MS"/>
              </a:rPr>
              <a:t>y </a:t>
            </a:r>
            <a:r>
              <a:rPr sz="3200" dirty="0">
                <a:latin typeface="Comic Sans MS"/>
                <a:cs typeface="Comic Sans MS"/>
              </a:rPr>
              <a:t>and at a  </a:t>
            </a:r>
            <a:r>
              <a:rPr sz="3200" spc="-5" dirty="0">
                <a:latin typeface="Comic Sans MS"/>
                <a:cs typeface="Comic Sans MS"/>
              </a:rPr>
              <a:t>desirable rate, </a:t>
            </a:r>
            <a:r>
              <a:rPr sz="3200" dirty="0">
                <a:latin typeface="Comic Sans MS"/>
                <a:cs typeface="Comic Sans MS"/>
              </a:rPr>
              <a:t>a </a:t>
            </a:r>
            <a:r>
              <a:rPr sz="3200" spc="-5" dirty="0">
                <a:latin typeface="Comic Sans MS"/>
                <a:cs typeface="Comic Sans MS"/>
              </a:rPr>
              <a:t>regulator </a:t>
            </a:r>
            <a:r>
              <a:rPr sz="3200" dirty="0">
                <a:latin typeface="Comic Sans MS"/>
                <a:cs typeface="Comic Sans MS"/>
              </a:rPr>
              <a:t>is</a:t>
            </a:r>
            <a:r>
              <a:rPr sz="3200" spc="-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used.</a:t>
            </a:r>
            <a:endParaRPr sz="3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231138"/>
            <a:ext cx="8357234" cy="529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42365" indent="-342900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497840" algn="l"/>
              </a:tabLst>
            </a:pP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A reduction gauge </a:t>
            </a:r>
            <a:r>
              <a:rPr sz="3200" b="1" spc="-5" dirty="0">
                <a:latin typeface="Comic Sans MS"/>
                <a:cs typeface="Comic Sans MS"/>
              </a:rPr>
              <a:t>that shows</a:t>
            </a:r>
            <a:r>
              <a:rPr sz="3200" b="1" spc="-9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the  </a:t>
            </a:r>
            <a:r>
              <a:rPr sz="3200" b="1" dirty="0">
                <a:latin typeface="Comic Sans MS"/>
                <a:cs typeface="Comic Sans MS"/>
              </a:rPr>
              <a:t>amount of </a:t>
            </a:r>
            <a:r>
              <a:rPr sz="3200" b="1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b="1" spc="-5" dirty="0">
                <a:latin typeface="Comic Sans MS"/>
                <a:cs typeface="Comic Sans MS"/>
              </a:rPr>
              <a:t>in the</a:t>
            </a:r>
            <a:r>
              <a:rPr sz="3200" b="1" spc="-4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tank.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"/>
            </a:pPr>
            <a:endParaRPr sz="385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A </a:t>
            </a:r>
            <a:r>
              <a:rPr sz="3200" b="1" spc="-5" dirty="0">
                <a:solidFill>
                  <a:srgbClr val="006FC0"/>
                </a:solidFill>
                <a:latin typeface="Comic Sans MS"/>
                <a:cs typeface="Comic Sans MS"/>
              </a:rPr>
              <a:t>flow meter </a:t>
            </a:r>
            <a:r>
              <a:rPr sz="3200" b="1" spc="-5" dirty="0">
                <a:latin typeface="Comic Sans MS"/>
                <a:cs typeface="Comic Sans MS"/>
              </a:rPr>
              <a:t>that regulates </a:t>
            </a:r>
            <a:r>
              <a:rPr sz="3200" b="1" dirty="0">
                <a:latin typeface="Comic Sans MS"/>
                <a:cs typeface="Comic Sans MS"/>
              </a:rPr>
              <a:t>the </a:t>
            </a:r>
            <a:r>
              <a:rPr sz="3200" b="1" spc="-5" dirty="0">
                <a:latin typeface="Comic Sans MS"/>
                <a:cs typeface="Comic Sans MS"/>
              </a:rPr>
              <a:t>control  </a:t>
            </a:r>
            <a:r>
              <a:rPr sz="3200" b="1" dirty="0">
                <a:latin typeface="Comic Sans MS"/>
                <a:cs typeface="Comic Sans MS"/>
              </a:rPr>
              <a:t>of </a:t>
            </a:r>
            <a:r>
              <a:rPr sz="3200" b="1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b="1" spc="-5" dirty="0">
                <a:latin typeface="Comic Sans MS"/>
                <a:cs typeface="Comic Sans MS"/>
              </a:rPr>
              <a:t>in </a:t>
            </a:r>
            <a:r>
              <a:rPr sz="3200" b="1" dirty="0">
                <a:latin typeface="Comic Sans MS"/>
                <a:cs typeface="Comic Sans MS"/>
              </a:rPr>
              <a:t>liters per</a:t>
            </a:r>
            <a:r>
              <a:rPr sz="3200" b="1" spc="-4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minutes.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"/>
            </a:pPr>
            <a:endParaRPr sz="3850">
              <a:latin typeface="Comic Sans MS"/>
              <a:cs typeface="Comic Sans MS"/>
            </a:endParaRPr>
          </a:p>
          <a:p>
            <a:pPr marL="355600" marR="488315" indent="-342900">
              <a:lnSpc>
                <a:spcPct val="100000"/>
              </a:lnSpc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b="1" dirty="0">
                <a:solidFill>
                  <a:srgbClr val="008000"/>
                </a:solidFill>
                <a:latin typeface="Comic Sans MS"/>
                <a:cs typeface="Comic Sans MS"/>
              </a:rPr>
              <a:t>Oxygen </a:t>
            </a:r>
            <a:r>
              <a:rPr sz="3200" b="1" dirty="0">
                <a:latin typeface="Comic Sans MS"/>
                <a:cs typeface="Comic Sans MS"/>
              </a:rPr>
              <a:t>is </a:t>
            </a:r>
            <a:r>
              <a:rPr sz="3200" b="1" spc="-5" dirty="0">
                <a:latin typeface="Comic Sans MS"/>
                <a:cs typeface="Comic Sans MS"/>
              </a:rPr>
              <a:t>moistened </a:t>
            </a:r>
            <a:r>
              <a:rPr sz="3200" b="1" dirty="0">
                <a:latin typeface="Comic Sans MS"/>
                <a:cs typeface="Comic Sans MS"/>
              </a:rPr>
              <a:t>by passing </a:t>
            </a:r>
            <a:r>
              <a:rPr sz="3200" b="1" spc="-5" dirty="0">
                <a:latin typeface="Comic Sans MS"/>
                <a:cs typeface="Comic Sans MS"/>
              </a:rPr>
              <a:t>it  through </a:t>
            </a:r>
            <a:r>
              <a:rPr sz="3200" b="1" dirty="0">
                <a:latin typeface="Comic Sans MS"/>
                <a:cs typeface="Comic Sans MS"/>
              </a:rPr>
              <a:t>a </a:t>
            </a:r>
            <a:r>
              <a:rPr sz="3200" b="1" dirty="0">
                <a:solidFill>
                  <a:srgbClr val="006FC0"/>
                </a:solidFill>
                <a:latin typeface="Comic Sans MS"/>
                <a:cs typeface="Comic Sans MS"/>
              </a:rPr>
              <a:t>humidifier </a:t>
            </a:r>
            <a:r>
              <a:rPr sz="3200" b="1" spc="-5" dirty="0">
                <a:latin typeface="Comic Sans MS"/>
                <a:cs typeface="Comic Sans MS"/>
              </a:rPr>
              <a:t>to </a:t>
            </a:r>
            <a:r>
              <a:rPr sz="3200" b="1" dirty="0">
                <a:latin typeface="Comic Sans MS"/>
                <a:cs typeface="Comic Sans MS"/>
              </a:rPr>
              <a:t>prevent </a:t>
            </a:r>
            <a:r>
              <a:rPr sz="3200" b="1" spc="-5" dirty="0">
                <a:latin typeface="Comic Sans MS"/>
                <a:cs typeface="Comic Sans MS"/>
              </a:rPr>
              <a:t>the  </a:t>
            </a:r>
            <a:r>
              <a:rPr sz="3200" b="1" dirty="0">
                <a:latin typeface="Comic Sans MS"/>
                <a:cs typeface="Comic Sans MS"/>
              </a:rPr>
              <a:t>mucous membranes of </a:t>
            </a:r>
            <a:r>
              <a:rPr sz="3200" b="1" spc="-5" dirty="0">
                <a:latin typeface="Comic Sans MS"/>
                <a:cs typeface="Comic Sans MS"/>
              </a:rPr>
              <a:t>the respiratory  tree from becoming</a:t>
            </a:r>
            <a:r>
              <a:rPr sz="3200" b="1" spc="10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dry.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2182</Words>
  <Application>Microsoft Office PowerPoint</Application>
  <PresentationFormat>On-screen Show (4:3)</PresentationFormat>
  <Paragraphs>368</Paragraphs>
  <Slides>73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Office Theme</vt:lpstr>
      <vt:lpstr>Package</vt:lpstr>
      <vt:lpstr>Slide 1</vt:lpstr>
      <vt:lpstr>Oxygen Therapy</vt:lpstr>
      <vt:lpstr>Purpose</vt:lpstr>
      <vt:lpstr>INDICATIONS:</vt:lpstr>
      <vt:lpstr>OXYGEN – A PRESCRIBED DRUG</vt:lpstr>
      <vt:lpstr>Sources of oxygen:</vt:lpstr>
      <vt:lpstr>Oxygen cylinder</vt:lpstr>
      <vt:lpstr>1- Using oxygen cylinders:</vt:lpstr>
      <vt:lpstr>Slide 9</vt:lpstr>
      <vt:lpstr>Slide 10</vt:lpstr>
      <vt:lpstr>Oxygen key</vt:lpstr>
      <vt:lpstr>2- Wall – outlet oxygen:</vt:lpstr>
      <vt:lpstr>2- Wall – outlet oxygen:</vt:lpstr>
      <vt:lpstr>Methods of oxygen  administration</vt:lpstr>
      <vt:lpstr>Oxygen Delivery Systems:</vt:lpstr>
      <vt:lpstr>Methods of oxygen administration:</vt:lpstr>
      <vt:lpstr>Nasal cannula (prongs):</vt:lpstr>
      <vt:lpstr>Nasal cannula (prongs):</vt:lpstr>
      <vt:lpstr>Nasal cannula (prongs):</vt:lpstr>
      <vt:lpstr>Nasal cannula (prongs):</vt:lpstr>
      <vt:lpstr>Nasal cannula (prongs):</vt:lpstr>
      <vt:lpstr>FACE MASK</vt:lpstr>
      <vt:lpstr>The simple Oxygen mask</vt:lpstr>
      <vt:lpstr>The simple Oxygen mask</vt:lpstr>
      <vt:lpstr>The simple Oxygen mask</vt:lpstr>
      <vt:lpstr>The simple Oxygen mask</vt:lpstr>
      <vt:lpstr>The simple Oxygen mask</vt:lpstr>
      <vt:lpstr>The simple Oxygen mask</vt:lpstr>
      <vt:lpstr>The Partial Re Breather</vt:lpstr>
      <vt:lpstr>The Partial Re Breather Mask:</vt:lpstr>
      <vt:lpstr>The Partial Re Breather Mask:</vt:lpstr>
      <vt:lpstr>The Partial Re Breather Mask:</vt:lpstr>
      <vt:lpstr>The Partial Re Breather Mask:</vt:lpstr>
      <vt:lpstr>The Non Re- Breather Mask</vt:lpstr>
      <vt:lpstr>…….The Non Re- Breather Mask</vt:lpstr>
      <vt:lpstr>……The Non Re- Breather Mask</vt:lpstr>
      <vt:lpstr>…..The Non Re- Breather Mask</vt:lpstr>
      <vt:lpstr>…….The Non Re- Breather Mask</vt:lpstr>
      <vt:lpstr>……..The Non Re- Breather Mask</vt:lpstr>
      <vt:lpstr>Venturi Mask</vt:lpstr>
      <vt:lpstr>………Venturi Mask</vt:lpstr>
      <vt:lpstr>………Venturi Mask</vt:lpstr>
      <vt:lpstr>………Venturi Mask</vt:lpstr>
      <vt:lpstr>………Venturi Mask</vt:lpstr>
      <vt:lpstr>………Venturi Mask</vt:lpstr>
      <vt:lpstr>Oxygen Hood</vt:lpstr>
      <vt:lpstr>……..Oxygen Hood</vt:lpstr>
      <vt:lpstr>Oxygen Tent</vt:lpstr>
      <vt:lpstr>………Oxygen Tent</vt:lpstr>
      <vt:lpstr>……….Oxygen Tent</vt:lpstr>
      <vt:lpstr>AMBU BAG</vt:lpstr>
      <vt:lpstr>AMBU BAG</vt:lpstr>
      <vt:lpstr>Tracheostomy Collar/ Mask</vt:lpstr>
      <vt:lpstr>………Tracheostomy Collar/ Mask</vt:lpstr>
      <vt:lpstr>Side Effects &amp; Complication Of  Oxygen Therapy</vt:lpstr>
      <vt:lpstr>Oxygen Toxicity</vt:lpstr>
      <vt:lpstr>Side Effects &amp; Complication Of  Oxygen Therapy</vt:lpstr>
      <vt:lpstr>Side Effects &amp; Complication Of  Oxygen Therapy</vt:lpstr>
      <vt:lpstr>Safety Precautions During Oxygen  Therapy</vt:lpstr>
      <vt:lpstr>…….Safety Precautions</vt:lpstr>
      <vt:lpstr>…….Safety Precautions</vt:lpstr>
      <vt:lpstr>Technique of oxygen administration A-Administering oxygen by nasal cannula:</vt:lpstr>
      <vt:lpstr>Slide 63</vt:lpstr>
      <vt:lpstr>Slide 64</vt:lpstr>
      <vt:lpstr>Steps</vt:lpstr>
      <vt:lpstr>Slide 66</vt:lpstr>
      <vt:lpstr>Steps</vt:lpstr>
      <vt:lpstr>Slide 68</vt:lpstr>
      <vt:lpstr>Slide 69</vt:lpstr>
      <vt:lpstr>Steps</vt:lpstr>
      <vt:lpstr>Evaluation:</vt:lpstr>
      <vt:lpstr>Documentation: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 N. Kiurire</dc:creator>
  <cp:lastModifiedBy>Cyrus Kiurire</cp:lastModifiedBy>
  <cp:revision>10</cp:revision>
  <dcterms:created xsi:type="dcterms:W3CDTF">2019-11-20T05:38:03Z</dcterms:created>
  <dcterms:modified xsi:type="dcterms:W3CDTF">2019-11-20T07:51:27Z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2019-11-20T00:00:00Z</vt:filetime>
  </property>
</Properties>
</file>