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2"/>
  </p:notesMasterIdLst>
  <p:sldIdLst>
    <p:sldId id="256" r:id="rId2"/>
    <p:sldId id="258" r:id="rId3"/>
    <p:sldId id="324" r:id="rId4"/>
    <p:sldId id="257" r:id="rId5"/>
    <p:sldId id="323" r:id="rId6"/>
    <p:sldId id="325" r:id="rId7"/>
    <p:sldId id="275" r:id="rId8"/>
    <p:sldId id="266" r:id="rId9"/>
    <p:sldId id="326" r:id="rId10"/>
    <p:sldId id="277" r:id="rId11"/>
    <p:sldId id="279" r:id="rId12"/>
    <p:sldId id="331" r:id="rId13"/>
    <p:sldId id="281" r:id="rId14"/>
    <p:sldId id="283" r:id="rId15"/>
    <p:sldId id="332" r:id="rId16"/>
    <p:sldId id="291" r:id="rId17"/>
    <p:sldId id="292" r:id="rId18"/>
    <p:sldId id="296" r:id="rId19"/>
    <p:sldId id="297" r:id="rId20"/>
    <p:sldId id="293" r:id="rId21"/>
    <p:sldId id="294" r:id="rId22"/>
    <p:sldId id="295" r:id="rId23"/>
    <p:sldId id="298" r:id="rId24"/>
    <p:sldId id="300" r:id="rId25"/>
    <p:sldId id="301" r:id="rId26"/>
    <p:sldId id="302" r:id="rId27"/>
    <p:sldId id="303" r:id="rId28"/>
    <p:sldId id="299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439" r:id="rId37"/>
    <p:sldId id="440" r:id="rId38"/>
    <p:sldId id="349" r:id="rId39"/>
    <p:sldId id="350" r:id="rId40"/>
    <p:sldId id="351" r:id="rId41"/>
    <p:sldId id="354" r:id="rId42"/>
    <p:sldId id="344" r:id="rId43"/>
    <p:sldId id="345" r:id="rId44"/>
    <p:sldId id="346" r:id="rId45"/>
    <p:sldId id="269" r:id="rId46"/>
    <p:sldId id="270" r:id="rId47"/>
    <p:sldId id="352" r:id="rId48"/>
    <p:sldId id="353" r:id="rId49"/>
    <p:sldId id="380" r:id="rId50"/>
    <p:sldId id="382" r:id="rId51"/>
    <p:sldId id="358" r:id="rId52"/>
    <p:sldId id="359" r:id="rId53"/>
    <p:sldId id="360" r:id="rId54"/>
    <p:sldId id="383" r:id="rId55"/>
    <p:sldId id="361" r:id="rId56"/>
    <p:sldId id="362" r:id="rId57"/>
    <p:sldId id="363" r:id="rId58"/>
    <p:sldId id="364" r:id="rId59"/>
    <p:sldId id="365" r:id="rId60"/>
    <p:sldId id="366" r:id="rId61"/>
    <p:sldId id="367" r:id="rId62"/>
    <p:sldId id="368" r:id="rId63"/>
    <p:sldId id="369" r:id="rId64"/>
    <p:sldId id="370" r:id="rId65"/>
    <p:sldId id="371" r:id="rId66"/>
    <p:sldId id="372" r:id="rId67"/>
    <p:sldId id="373" r:id="rId68"/>
    <p:sldId id="374" r:id="rId69"/>
    <p:sldId id="375" r:id="rId70"/>
    <p:sldId id="376" r:id="rId71"/>
    <p:sldId id="377" r:id="rId72"/>
    <p:sldId id="385" r:id="rId73"/>
    <p:sldId id="416" r:id="rId74"/>
    <p:sldId id="433" r:id="rId75"/>
    <p:sldId id="387" r:id="rId76"/>
    <p:sldId id="388" r:id="rId77"/>
    <p:sldId id="402" r:id="rId78"/>
    <p:sldId id="411" r:id="rId79"/>
    <p:sldId id="414" r:id="rId80"/>
    <p:sldId id="415" r:id="rId81"/>
    <p:sldId id="404" r:id="rId82"/>
    <p:sldId id="405" r:id="rId83"/>
    <p:sldId id="406" r:id="rId84"/>
    <p:sldId id="407" r:id="rId85"/>
    <p:sldId id="408" r:id="rId86"/>
    <p:sldId id="410" r:id="rId87"/>
    <p:sldId id="397" r:id="rId88"/>
    <p:sldId id="418" r:id="rId89"/>
    <p:sldId id="419" r:id="rId90"/>
    <p:sldId id="420" r:id="rId91"/>
    <p:sldId id="441" r:id="rId92"/>
    <p:sldId id="442" r:id="rId93"/>
    <p:sldId id="421" r:id="rId94"/>
    <p:sldId id="422" r:id="rId95"/>
    <p:sldId id="424" r:id="rId96"/>
    <p:sldId id="426" r:id="rId97"/>
    <p:sldId id="427" r:id="rId98"/>
    <p:sldId id="428" r:id="rId99"/>
    <p:sldId id="429" r:id="rId100"/>
    <p:sldId id="430" r:id="rId101"/>
    <p:sldId id="431" r:id="rId102"/>
    <p:sldId id="432" r:id="rId103"/>
    <p:sldId id="384" r:id="rId104"/>
    <p:sldId id="285" r:id="rId105"/>
    <p:sldId id="333" r:id="rId106"/>
    <p:sldId id="438" r:id="rId107"/>
    <p:sldId id="434" r:id="rId108"/>
    <p:sldId id="287" r:id="rId109"/>
    <p:sldId id="437" r:id="rId110"/>
    <p:sldId id="328" r:id="rId111"/>
    <p:sldId id="329" r:id="rId112"/>
    <p:sldId id="330" r:id="rId113"/>
    <p:sldId id="436" r:id="rId114"/>
    <p:sldId id="435" r:id="rId115"/>
    <p:sldId id="260" r:id="rId116"/>
    <p:sldId id="265" r:id="rId117"/>
    <p:sldId id="339" r:id="rId118"/>
    <p:sldId id="340" r:id="rId119"/>
    <p:sldId id="341" r:id="rId120"/>
    <p:sldId id="355" r:id="rId1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533" autoAdjust="0"/>
  </p:normalViewPr>
  <p:slideViewPr>
    <p:cSldViewPr snapToGrid="0">
      <p:cViewPr varScale="1">
        <p:scale>
          <a:sx n="79" d="100"/>
          <a:sy n="79" d="100"/>
        </p:scale>
        <p:origin x="3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95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BD175-7ED2-46AD-BCEC-916CA50B3847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17748-8C42-4991-A889-FB5CCC2A7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21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 to the A4 chart for clarity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17748-8C42-4991-A889-FB5CCC2A752C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14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79E80-8F5D-4D91-B66A-59B3FD89A441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44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Weight of the kwashiorkor</a:t>
            </a:r>
            <a:r>
              <a:rPr lang="en-US" baseline="0" dirty="0" smtClean="0"/>
              <a:t> child may be high but child remains unhealthy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17748-8C42-4991-A889-FB5CCC2A752C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49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17748-8C42-4991-A889-FB5CCC2A752C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55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Refer</a:t>
            </a:r>
            <a:r>
              <a:rPr lang="en-US" sz="2000" baseline="0" dirty="0" smtClean="0"/>
              <a:t> to the child’s clinic card (road to health assessment card)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79E80-8F5D-4D91-B66A-59B3FD89A44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25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79E80-8F5D-4D91-B66A-59B3FD89A441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33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79E80-8F5D-4D91-B66A-59B3FD89A441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88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79E80-8F5D-4D91-B66A-59B3FD89A441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89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79E80-8F5D-4D91-B66A-59B3FD89A441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97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BMI- body mass index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17748-8C42-4991-A889-FB5CCC2A752C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25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79E80-8F5D-4D91-B66A-59B3FD89A441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30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Oedema</a:t>
            </a:r>
            <a:r>
              <a:rPr lang="en-US" baseline="0" dirty="0" smtClean="0"/>
              <a:t> will affect the weight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17748-8C42-4991-A889-FB5CCC2A752C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08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5101" y="4146115"/>
            <a:ext cx="7402883" cy="13778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Growth &#10;and &#10;Development &#10;1 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004" y="1402914"/>
            <a:ext cx="7816240" cy="444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047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ephalocaudal direction &#10;â¢ The process of &#10;cephalocaudal direction &#10;from head down to tail. &#10;This means that &#10;improvement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982133"/>
            <a:ext cx="9601196" cy="489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66706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 descr="Growth chart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73" y="630169"/>
            <a:ext cx="10200862" cy="559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63951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 descr="Growth chart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08" y="630169"/>
            <a:ext cx="10270435" cy="563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53694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 descr="Growth chart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2" y="529390"/>
            <a:ext cx="10668000" cy="5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47030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06316"/>
            <a:ext cx="9601196" cy="3469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                     </a:t>
            </a:r>
            <a:r>
              <a:rPr lang="en-US" sz="4000" b="1" dirty="0" smtClean="0"/>
              <a:t>Questions? </a:t>
            </a:r>
          </a:p>
          <a:p>
            <a:r>
              <a:rPr lang="en-US" sz="4000" dirty="0" smtClean="0"/>
              <a:t> child growth and </a:t>
            </a:r>
            <a:r>
              <a:rPr lang="en-US" sz="4000" dirty="0" smtClean="0"/>
              <a:t>development</a:t>
            </a:r>
          </a:p>
          <a:p>
            <a:r>
              <a:rPr lang="en-US" sz="4000" b="1" dirty="0" smtClean="0"/>
              <a:t>Assignment: </a:t>
            </a:r>
            <a:r>
              <a:rPr lang="en-US" sz="4000" dirty="0" smtClean="0"/>
              <a:t>Make notes on Malnutrition;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/>
              <a:t>Marasmus and Kwashiorkor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2314049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33030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482" name="Picture 2" descr="Factor influencing &#10;Growth and Development &#10;10 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982132"/>
            <a:ext cx="9601196" cy="49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58681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Factors that influence growth and development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51652"/>
            <a:ext cx="9601196" cy="34242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Growth and development depend upon multiple factors or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determinants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The factors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influence directly or indirectly by promoting or hindering the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  <a:p>
            <a:pPr marL="0" indent="0"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The three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main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factors are;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genetic,</a:t>
            </a:r>
            <a:r>
              <a:rPr lang="en-US" sz="4000" dirty="0"/>
              <a:t> </a:t>
            </a:r>
            <a:endParaRPr lang="en-US" sz="4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Maternal (prenatal and post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natal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factors)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Environmental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66756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>
                <a:latin typeface="Arial" panose="020B0604020202020204" pitchFamily="34" charset="0"/>
                <a:cs typeface="Arial" panose="020B0604020202020204" pitchFamily="34" charset="0"/>
              </a:rPr>
              <a:t>Prenatal factors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021305"/>
            <a:ext cx="9601196" cy="385456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Intrauterine environment is a very important factor for growth and development. 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Various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conditions influence the foetal growth in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utero for example;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genetic compositions (such as; growth hormones)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nutrition,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infections etc.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91245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</a:t>
            </a:r>
            <a:r>
              <a:rPr lang="en-US" sz="5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hormone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Infancy-growth due to 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thyroid 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hormone and growth hormone (GH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Excessive 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 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leads 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Gigantism and 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acromegaly,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GH leads to Dwarfism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1919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Genetic factors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55101"/>
            <a:ext cx="9601196" cy="342076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Genetic predisposition is one of the important factors which influence growth and development of children</a:t>
            </a:r>
            <a:endParaRPr lang="en-US" sz="3600" dirty="0"/>
          </a:p>
          <a:p>
            <a:r>
              <a:rPr lang="en-US" sz="3600" dirty="0" smtClean="0"/>
              <a:t>Sex (gender)</a:t>
            </a:r>
          </a:p>
          <a:p>
            <a:r>
              <a:rPr lang="en-US" sz="3600" dirty="0" smtClean="0"/>
              <a:t>Race and nationality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0045572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Prenatal factors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25148"/>
            <a:ext cx="9601196" cy="3450720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Developmental anomalies, </a:t>
            </a: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infection, </a:t>
            </a: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maternal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health, </a:t>
            </a: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socioeconomic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of parents, </a:t>
            </a: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births, </a:t>
            </a: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341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Proximodistal direction &#10;The process in &#10;proximodistal from &#10;center or midline to &#10;periphery direction. &#10;development proce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889348"/>
            <a:ext cx="9601196" cy="509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42393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Prenatal factors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0495998"/>
              </p:ext>
            </p:extLst>
          </p:nvPr>
        </p:nvGraphicFramePr>
        <p:xfrm>
          <a:off x="1295400" y="2411896"/>
          <a:ext cx="9601200" cy="3224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6617"/>
                <a:gridCol w="4694583"/>
              </a:tblGrid>
              <a:tr h="989559">
                <a:tc gridSpan="2"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2400" dirty="0" smtClean="0">
                        <a:solidFill>
                          <a:srgbClr val="E9E9E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3200" dirty="0" smtClean="0">
                          <a:solidFill>
                            <a:srgbClr val="E9E9E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FACTORS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>
                        <a:solidFill>
                          <a:srgbClr val="E9E9E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117244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Maternal malnutrition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Maternal infection,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Maternal illness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Maternal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hormones</a:t>
                      </a:r>
                    </a:p>
                  </a:txBody>
                  <a:tcPr/>
                </a:tc>
              </a:tr>
              <a:tr h="1117244"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Maternal substance abuse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Miscellaneous factors such as hereditary, </a:t>
                      </a:r>
                      <a:r>
                        <a:rPr lang="en-US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etc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34316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Perinatal factors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Brain damage related to mode of birth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instrumental delivery such as forceps delivery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Eventful home delivery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Precipitate labour (intrauterine moulding process)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71293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071955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Postnatal factors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5042666"/>
              </p:ext>
            </p:extLst>
          </p:nvPr>
        </p:nvGraphicFramePr>
        <p:xfrm>
          <a:off x="1295398" y="1828800"/>
          <a:ext cx="9601200" cy="4384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/>
                <a:gridCol w="4800600"/>
              </a:tblGrid>
              <a:tr h="687900">
                <a:tc gridSpan="2"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408273">
                <a:tc>
                  <a:txBody>
                    <a:bodyPr/>
                    <a:lstStyle/>
                    <a:p>
                      <a:pPr marL="457200" marR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Growth potential,</a:t>
                      </a:r>
                    </a:p>
                    <a:p>
                      <a:pPr marL="457200" marR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cultural influence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Socio-economic status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Climate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season</a:t>
                      </a:r>
                      <a:endParaRPr lang="en-US" sz="2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98516"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§"/>
                      </a:pP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Nutrition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Play and exercise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98516"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§"/>
                      </a:pP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childhood illness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Child’s birth order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091412"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§"/>
                      </a:pP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environmental-physical and psychological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Intelligence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Hormonal influence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281550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Environmental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25148"/>
            <a:ext cx="9601196" cy="345072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Local environmental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example-Habits</a:t>
            </a:r>
          </a:p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General environmental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Nutrition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Illness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race and nationality</a:t>
            </a:r>
          </a:p>
        </p:txBody>
      </p:sp>
    </p:spTree>
    <p:extLst>
      <p:ext uri="{BB962C8B-B14F-4D97-AF65-F5344CB8AC3E}">
        <p14:creationId xmlns:p14="http://schemas.microsoft.com/office/powerpoint/2010/main" val="99196367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Risk factors that may contribute to child development impairment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38400"/>
            <a:ext cx="9601196" cy="3437468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Prenatal factors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Include; injury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or meningitis, encephalitis, exposure to toxins, severe continuous failure to thrive and severe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epilepsy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Family history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Visual and hearing as well as specific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skills or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disability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91020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DIFFERENCE BETWEEN GROWTH AND&#10;DEVELOPMENT&#10;GROWTH DEVELOPMENT&#10;ï¶The term is used in&#10;purely physical sense. It&#10;generally refe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982133"/>
            <a:ext cx="9601196" cy="489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08498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GROWTH DEVELOPMENT&#10;ï¶Growth is cellular .&#10;It takes place due to&#10;the multiplication of&#10;cells.&#10;ï¶Growth may or&#10;may not bring&#10;d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982133"/>
            <a:ext cx="9601196" cy="489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80335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Difference between growth and development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8034109"/>
              </p:ext>
            </p:extLst>
          </p:nvPr>
        </p:nvGraphicFramePr>
        <p:xfrm>
          <a:off x="1295400" y="2398645"/>
          <a:ext cx="9601200" cy="3285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/>
                <a:gridCol w="4800600"/>
              </a:tblGrid>
              <a:tr h="526638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Growth 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Development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989823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 of development process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 is comprehensive and wider term and refers to overall changes in the individual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9603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quantitative aspect of development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brings qualitative changes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0703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Difference between growth and development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0561464"/>
              </p:ext>
            </p:extLst>
          </p:nvPr>
        </p:nvGraphicFramePr>
        <p:xfrm>
          <a:off x="1295400" y="2451653"/>
          <a:ext cx="9601200" cy="3367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/>
                <a:gridCol w="4800600"/>
              </a:tblGrid>
              <a:tr h="623971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Growth 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Development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145228"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Does not continue throughout life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Continues throughout life and is progressive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017981"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Stops when maturity has been achieved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Continues even when maturity has been achieved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5511133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Difference between growth and development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8149231"/>
              </p:ext>
            </p:extLst>
          </p:nvPr>
        </p:nvGraphicFramePr>
        <p:xfrm>
          <a:off x="1295402" y="2186609"/>
          <a:ext cx="9601200" cy="4055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4096"/>
                <a:gridCol w="4827104"/>
              </a:tblGrid>
              <a:tr h="52225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Growth 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Development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532909"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Involves body changes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sz="2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sz="2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Changes in growth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measurable and quantified</a:t>
                      </a:r>
                      <a:endParaRPr lang="en-US" sz="2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sz="2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Involves changes in an orderly, coherent type moving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towards goal of maturity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Implies improvement in functioning and behaviour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sz="2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9300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General to specific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11896"/>
            <a:ext cx="9601196" cy="3463972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Children use their cognitive and language skills to reason and solve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problems.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Children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at first are able to hold the big things by using both arms. Subsequently later the child will be able to hold things in a single hand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able to pick small things like peas,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cereals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among others.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able to hold a pencil, first starts to draw circles then square, then letters  then later words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7678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End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25148"/>
            <a:ext cx="9601196" cy="345072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?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remember to revise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877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â¢ Development proceeds from general to &#10;specific responses 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982133"/>
            <a:ext cx="9601196" cy="489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596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Early childhood development milestones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Babies develop very quickly during the first year of life.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They move from not being able to control limb movements to being able to reach for things and bang them together.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Cooing sounds begin to be more organized “jabbering” by the end of the first year.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803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Early childhood development milestones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04661"/>
            <a:ext cx="9601196" cy="3371207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Babies develop skills quickly during the first year thus making it difficult to know if your baby is on track.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During the first year, babies develop new ways to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think, communicate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solve problems (cognitive skills).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develop physically and learn to interact with people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646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Early childhood development milestones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17523"/>
            <a:ext cx="9601196" cy="3458345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typical skills for the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year of child development may vary slightly on individual child,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take a look at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list of developmental milestones.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will give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better idea of which skills are typically expected to develop at this age and whether there are possible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 delays to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discuss with the pediatrician</a:t>
            </a:r>
          </a:p>
        </p:txBody>
      </p:sp>
    </p:spTree>
    <p:extLst>
      <p:ext uri="{BB962C8B-B14F-4D97-AF65-F5344CB8AC3E}">
        <p14:creationId xmlns:p14="http://schemas.microsoft.com/office/powerpoint/2010/main" val="1569240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b="1" dirty="0" smtClean="0"/>
              <a:t/>
            </a:r>
            <a:br>
              <a:rPr lang="en-US" sz="5300" b="1" dirty="0" smtClean="0"/>
            </a:br>
            <a:r>
              <a:rPr lang="en-US" sz="5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Newborn</a:t>
            </a:r>
            <a:r>
              <a:rPr lang="en-US" sz="53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3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80153"/>
            <a:ext cx="9601196" cy="3395715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Physical 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Milestones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Makes reflex movements like sucking and startling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Has jerky, uncontrolled arm and leg movements</a:t>
            </a:r>
          </a:p>
          <a:p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Cognitive Milestones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Learns about things by feel, sound, sight and smell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Begins repeating movements to help brain growth and memory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593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Newborn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42575"/>
            <a:ext cx="9601196" cy="3433293"/>
          </a:xfrm>
        </p:spPr>
        <p:txBody>
          <a:bodyPr>
            <a:normAutofit fontScale="92500"/>
          </a:bodyPr>
          <a:lstStyle/>
          <a:p>
            <a:r>
              <a:rPr lang="en-US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Social and Emotional Milestones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Starts learning to be comforted by caregivers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Begins getting attached to caregivers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665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r>
              <a:rPr lang="en-US" sz="49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Physical 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Milestones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Props up on arms when on belly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Holds head up unsupported for a short time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Follows an object with eyes from one side to the middle, but not all the way around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06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Growth &#10;â¢ It is the process of physical maturation resulting &#10;an increase in size of the body and various organs. &#10;It occu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42" y="982133"/>
            <a:ext cx="9983244" cy="489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811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 Months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Cognitive Milestones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Starts paying attention to, watching and recognizing faces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Recognizes familiar people at a distance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Shows signs of boredom (fussiness) when doing one thing too long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Uses eyes and hands together and plans, such as seeing a toy and reaching for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it.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063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 Months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30049"/>
            <a:ext cx="9601196" cy="3607496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Social and Emotional Milestones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Smiles spontaneously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Likes to play with people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Coos and babbles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Develops different cries for different needs (hungry, tired, wet)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Responds to love and affection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Shows happiness and sadness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May imitate facial expressions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5918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5300" b="1" dirty="0" smtClean="0"/>
              <a:t>5 </a:t>
            </a:r>
            <a:r>
              <a:rPr lang="en-US" sz="5300" b="1" dirty="0"/>
              <a:t>Months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455101"/>
            <a:ext cx="9601197" cy="3420767"/>
          </a:xfrm>
        </p:spPr>
        <p:txBody>
          <a:bodyPr>
            <a:normAutofit fontScale="92500" lnSpcReduction="10000"/>
          </a:bodyPr>
          <a:lstStyle/>
          <a:p>
            <a:r>
              <a:rPr lang="en-US" sz="3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Physical </a:t>
            </a:r>
            <a:r>
              <a:rPr lang="en-US" sz="3500" b="1" i="1" dirty="0">
                <a:latin typeface="Arial" panose="020B0604020202020204" pitchFamily="34" charset="0"/>
                <a:cs typeface="Arial" panose="020B0604020202020204" pitchFamily="34" charset="0"/>
              </a:rPr>
              <a:t>Milestones</a:t>
            </a:r>
            <a:endParaRPr lang="en-US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Reaches for and grabs objects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Rocks on tummy; may be able to roll from tummy to back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Puts weight on legs when feet are flat on the floor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Moves things from hand to hand</a:t>
            </a:r>
          </a:p>
        </p:txBody>
      </p:sp>
    </p:spTree>
    <p:extLst>
      <p:ext uri="{BB962C8B-B14F-4D97-AF65-F5344CB8AC3E}">
        <p14:creationId xmlns:p14="http://schemas.microsoft.com/office/powerpoint/2010/main" val="4182033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5 Months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Cognitive and Language Milestones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Is curious about things out of reach and looks at new things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Explores things by putting them in mouth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Responds to conversation by making sounds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Recognizes and responds to own name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230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5 Months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Social and Emotional Milestones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Starts to recognize and react to strangers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Tries to get caregivers to play (sticks out tongue, pats toys, etc.)</a:t>
            </a:r>
          </a:p>
        </p:txBody>
      </p:sp>
    </p:spTree>
    <p:extLst>
      <p:ext uri="{BB962C8B-B14F-4D97-AF65-F5344CB8AC3E}">
        <p14:creationId xmlns:p14="http://schemas.microsoft.com/office/powerpoint/2010/main" val="2308149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5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5300" b="1" dirty="0"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br>
              <a:rPr lang="en-US" sz="53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80153"/>
            <a:ext cx="9601196" cy="3395715"/>
          </a:xfrm>
        </p:spPr>
        <p:txBody>
          <a:bodyPr/>
          <a:lstStyle/>
          <a:p>
            <a:r>
              <a:rPr lang="en-US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Physical 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Milestones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Rolls from back to tummy and tummy to back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Sits without support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Does “push-ups” and starts trying to move forward</a:t>
            </a:r>
          </a:p>
        </p:txBody>
      </p:sp>
    </p:spTree>
    <p:extLst>
      <p:ext uri="{BB962C8B-B14F-4D97-AF65-F5344CB8AC3E}">
        <p14:creationId xmlns:p14="http://schemas.microsoft.com/office/powerpoint/2010/main" val="18842978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5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5300" b="1" dirty="0"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br>
              <a:rPr lang="en-US" sz="53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Cognitive and Language Milestones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Practices turn-taking when “talking” with caregivers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Jabbers with vowel sound combinations (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eh, ah, oh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 and starts using sounds like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Starts testing cause and effect, such as seeing what happens when shaking a toy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5025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5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5300" b="1" dirty="0"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Social and Emotional Milestones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Is interested in looking in the mirror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Uses sounds to express happiness, sadness and anger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as well as fear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0047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5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sz="5300" b="1" dirty="0"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r>
              <a:rPr lang="en-US" sz="49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55101"/>
            <a:ext cx="9601196" cy="3420767"/>
          </a:xfrm>
        </p:spPr>
        <p:txBody>
          <a:bodyPr>
            <a:normAutofit fontScale="92500"/>
          </a:bodyPr>
          <a:lstStyle/>
          <a:p>
            <a:r>
              <a:rPr lang="en-US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Physical 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Milestones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Gets into and out of a sitting position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Starts scooting, creeping or crawling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May stand with support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Picks up small objects using thumb and fingers (pincer grasp)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Follows a falling object with eyes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1115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Months    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17523"/>
            <a:ext cx="9601196" cy="345834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i="1" dirty="0" smtClean="0"/>
              <a:t>   </a:t>
            </a:r>
            <a:r>
              <a:rPr lang="en-US" sz="3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Physical Milestones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Looks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for hidden object, but only if he sees you hide it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Plays peekaboo and patty-cake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Starts to understand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Makes vowel-consonant sounds (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mama, baba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Points and copies other gestures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35523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65938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Growth      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372139"/>
            <a:ext cx="9601196" cy="3503729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term growth also refers to a net increase in size, or mass of the tissue. 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is largely attributed to multiplication of cells and increase in the intracellular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substance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Growth can also be defined as change in size, in proportion, disappearance of old features and acquisition of new ones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4838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Months       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Social and Emotional Milestones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Begins having stranger anxiety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May be upset when separated from caregivers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Has favorite objects or toys</a:t>
            </a:r>
          </a:p>
        </p:txBody>
      </p:sp>
    </p:spTree>
    <p:extLst>
      <p:ext uri="{BB962C8B-B14F-4D97-AF65-F5344CB8AC3E}">
        <p14:creationId xmlns:p14="http://schemas.microsoft.com/office/powerpoint/2010/main" val="34241057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5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5300" b="1" dirty="0"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br>
              <a:rPr lang="en-US" sz="53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17523"/>
            <a:ext cx="9601196" cy="34583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Take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more in-depth look at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developmental milestones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1-year-olds.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b="1" i="1" dirty="0">
                <a:latin typeface="Arial" panose="020B0604020202020204" pitchFamily="34" charset="0"/>
                <a:cs typeface="Arial" panose="020B0604020202020204" pitchFamily="34" charset="0"/>
              </a:rPr>
              <a:t>Physical Milestones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Walks holding on to hands or furniture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May stand alone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May take a few steps alone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Can let go of items without help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Points</a:t>
            </a:r>
          </a:p>
        </p:txBody>
      </p:sp>
    </p:spTree>
    <p:extLst>
      <p:ext uri="{BB962C8B-B14F-4D97-AF65-F5344CB8AC3E}">
        <p14:creationId xmlns:p14="http://schemas.microsoft.com/office/powerpoint/2010/main" val="24270066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12 Months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17523"/>
            <a:ext cx="9601196" cy="3458345"/>
          </a:xfrm>
        </p:spPr>
        <p:txBody>
          <a:bodyPr>
            <a:normAutofit/>
          </a:bodyPr>
          <a:lstStyle/>
          <a:p>
            <a:r>
              <a:rPr lang="en-US" sz="3300" b="1" i="1" dirty="0">
                <a:latin typeface="Arial" panose="020B0604020202020204" pitchFamily="34" charset="0"/>
                <a:cs typeface="Arial" panose="020B0604020202020204" pitchFamily="34" charset="0"/>
              </a:rPr>
              <a:t>Cognitive and Language Milestones </a:t>
            </a:r>
            <a:endParaRPr lang="en-US" sz="3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Finds hidden objects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Looks at or points to a picture when you name it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Bangs, throws and shakes things to see what happens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Explores everyday objects, both in correct ways (using a cup to drink) and incorrect ways (puts a toy in a cup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7376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12 Months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30049"/>
            <a:ext cx="9601196" cy="3445819"/>
          </a:xfrm>
        </p:spPr>
        <p:txBody>
          <a:bodyPr/>
          <a:lstStyle/>
          <a:p>
            <a:r>
              <a:rPr lang="en-US" sz="3600" b="1" i="1" dirty="0"/>
              <a:t>Cognitive and Language Milestones </a:t>
            </a:r>
            <a:r>
              <a:rPr lang="en-US" sz="3600" b="1" i="1" dirty="0" smtClean="0"/>
              <a:t>      </a:t>
            </a:r>
            <a:r>
              <a:rPr lang="en-US" sz="3200" b="1" i="1" dirty="0" err="1" smtClean="0"/>
              <a:t>ct</a:t>
            </a:r>
            <a:endParaRPr lang="en-US" sz="32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/>
              <a:t>Follows </a:t>
            </a:r>
            <a:r>
              <a:rPr lang="en-US" sz="3200" dirty="0"/>
              <a:t>one-step directions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Shakes head </a:t>
            </a:r>
            <a:r>
              <a:rPr lang="en-US" sz="3200" i="1" dirty="0"/>
              <a:t>no</a:t>
            </a:r>
            <a:r>
              <a:rPr lang="en-US" sz="3200" dirty="0"/>
              <a:t> and waves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Tries to repeat words</a:t>
            </a:r>
          </a:p>
        </p:txBody>
      </p:sp>
    </p:spTree>
    <p:extLst>
      <p:ext uri="{BB962C8B-B14F-4D97-AF65-F5344CB8AC3E}">
        <p14:creationId xmlns:p14="http://schemas.microsoft.com/office/powerpoint/2010/main" val="5733154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12 Months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b="1" i="1" dirty="0"/>
              <a:t>Social and Emotional Milestones</a:t>
            </a:r>
            <a:endParaRPr lang="en-US" sz="3000" b="1" dirty="0"/>
          </a:p>
          <a:p>
            <a:r>
              <a:rPr lang="en-US" dirty="0"/>
              <a:t>Uses inflection and pauses to make sounds that sound like talking</a:t>
            </a:r>
          </a:p>
          <a:p>
            <a:r>
              <a:rPr lang="en-US" dirty="0"/>
              <a:t>Uses simple words like </a:t>
            </a:r>
            <a:r>
              <a:rPr lang="en-US" i="1" dirty="0"/>
              <a:t>mama</a:t>
            </a:r>
            <a:r>
              <a:rPr lang="en-US" dirty="0"/>
              <a:t> or </a:t>
            </a:r>
            <a:r>
              <a:rPr lang="en-US" i="1" dirty="0"/>
              <a:t>uh-oh</a:t>
            </a:r>
            <a:endParaRPr lang="en-US" dirty="0"/>
          </a:p>
          <a:p>
            <a:r>
              <a:rPr lang="en-US" dirty="0"/>
              <a:t>Responds to name</a:t>
            </a:r>
          </a:p>
          <a:p>
            <a:r>
              <a:rPr lang="en-US" dirty="0"/>
              <a:t>Plays favorites with </a:t>
            </a:r>
            <a:r>
              <a:rPr lang="en-US" dirty="0" smtClean="0"/>
              <a:t>people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635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12 Months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b="1" i="1" dirty="0"/>
              <a:t>Social and Emotional </a:t>
            </a:r>
            <a:r>
              <a:rPr lang="en-US" sz="4000" b="1" i="1" dirty="0" smtClean="0"/>
              <a:t>Milestones</a:t>
            </a:r>
            <a:endParaRPr lang="en-US" sz="32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/>
              <a:t>Is </a:t>
            </a:r>
            <a:r>
              <a:rPr lang="en-US" sz="3200" dirty="0"/>
              <a:t>a little fearful of new things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Uses gestures or sounds to get your attention</a:t>
            </a:r>
          </a:p>
          <a:p>
            <a:pPr marL="0" indent="0">
              <a:buNone/>
            </a:pPr>
            <a:r>
              <a:rPr lang="en-US" sz="2800" b="1" dirty="0" smtClean="0"/>
              <a:t>NOTE</a:t>
            </a:r>
            <a:r>
              <a:rPr lang="en-US" sz="2800" dirty="0" smtClean="0"/>
              <a:t>: That </a:t>
            </a:r>
            <a:r>
              <a:rPr lang="en-US" sz="2800" dirty="0"/>
              <a:t>babies develop at different rates. If </a:t>
            </a:r>
            <a:r>
              <a:rPr lang="en-US" sz="2800" dirty="0" smtClean="0"/>
              <a:t>a </a:t>
            </a:r>
            <a:r>
              <a:rPr lang="en-US" sz="2800" dirty="0"/>
              <a:t>baby isn’t reaching some of these milestones, don’t panic. But be sure to discuss this with the pediatrician. </a:t>
            </a:r>
          </a:p>
        </p:txBody>
      </p:sp>
    </p:spTree>
    <p:extLst>
      <p:ext uri="{BB962C8B-B14F-4D97-AF65-F5344CB8AC3E}">
        <p14:creationId xmlns:p14="http://schemas.microsoft.com/office/powerpoint/2010/main" val="30212735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Child development milestones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Read through the chart on milestones and make notes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967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56" y="814193"/>
            <a:ext cx="10271343" cy="5223352"/>
          </a:xfrm>
        </p:spPr>
      </p:pic>
    </p:spTree>
    <p:extLst>
      <p:ext uri="{BB962C8B-B14F-4D97-AF65-F5344CB8AC3E}">
        <p14:creationId xmlns:p14="http://schemas.microsoft.com/office/powerpoint/2010/main" val="40965019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64904"/>
            <a:ext cx="9601196" cy="34109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Target milestones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developmental milestones are achieved by healthy normal children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within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narrow range of several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weeks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recommended corrected ages (calculated from the expected of delivery) for undertaking developmental assessment are intervals at 4 months, 8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months, 12 months and then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every 6 months till 3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years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of age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917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64166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upper limits for achievement of some of the target milestones are stated below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social smile by 2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stable head control by 4 months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Roll over by 5 months,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ability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recognize the mother or caretaker by 6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325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evelopment &#10;â¢ It is the process of functional and physiological &#10;maturation of the individual. It is progressive &#10;increas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982133"/>
            <a:ext cx="9601196" cy="489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1690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64904"/>
            <a:ext cx="9601196" cy="34109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Ability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sit when pulled up to sit by 6 months and sitting without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	support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by 8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months </a:t>
            </a: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6. Creeping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by 9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stand holding on by 9-10 months, </a:t>
            </a: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8. Stand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without support by one year (12 months),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8.  Walk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without support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by 15-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9.  Syllabic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babbling by one year and be able to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make meaningful 	sentence by 3 years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of age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9565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04661"/>
            <a:ext cx="9601196" cy="3371207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Ability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have interactive play by the age of one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Climb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up and own stairs by 2years,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Jump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with both feet by 2 and a half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Stand momentarily on one foot by 3 years,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Hop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(step) by 4 years and walk in a straight line back and forth or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 years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2847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GROWTH AND &amp;DEVELOPMENTAL &#10;AGE PERIODS &#10;â¢ Infancy &#10;âNeonate &#10;â¢Birth to 1 month &#10;âInfancy &#10;â¢1 month to 1 year 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982133"/>
            <a:ext cx="9601196" cy="489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5581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â¢ Early Childhood &#10;âToddler &#10;â¢1-3 years &#10;âPreschool &#10;â¢3-6 years &#10;18 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982132"/>
            <a:ext cx="9740028" cy="489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0235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â¢ Middle Childhood &#10;â School age &#10;â 6 to 12 years &#10;â¢ Late Childhood &#10;â¢ Adolescent &#10;â 13 years to approximately &#10;18 years 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982133"/>
            <a:ext cx="9601196" cy="489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5283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Ventral Suspension&#10;â¢ The examiner suspends the infant in a prone position by&#10;supporting the abdomen of the baby on his pal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982133"/>
            <a:ext cx="9601196" cy="489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7080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Developmental Delay&#10;â¢ During periodic visits of the child to the physician for health assessment&#10;and immunization, the chi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876823"/>
            <a:ext cx="9689924" cy="499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9163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138216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Developmental milestones delay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51652"/>
            <a:ext cx="9601196" cy="3424216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Several factors in developmental delay that can be easily identified in routine clinical and developmental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assessments considering the stated upper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age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limits, 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developmental delay should be suspected if a child is not able to perform the given tasks by indicated ages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behavioural assessment indicates delayed development, the child should be examined in detail to determine the cause of such a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delay and be managed promptly.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6711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Developmental milestones delay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51652"/>
            <a:ext cx="9601196" cy="3424216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During periodic visits of the child to the physician/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paeditrician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or health assessment and immunizations, the child should always be screened for behavioural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Development by a relatively simple method which could be performed rapidly and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accurately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even by anon-professional clinician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assistant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5732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1809" y="2376965"/>
            <a:ext cx="874643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MONITORING </a:t>
            </a:r>
            <a:r>
              <a:rPr lang="en-US" sz="4400" b="1" dirty="0" smtClean="0"/>
              <a:t>&amp; ASSESSMENT OF CHILD GROWTH </a:t>
            </a:r>
            <a:r>
              <a:rPr lang="en-US" sz="4400" b="1" dirty="0"/>
              <a:t>AND </a:t>
            </a:r>
            <a:r>
              <a:rPr lang="en-US" sz="4400" b="1" dirty="0" smtClean="0"/>
              <a:t>     DEVELOPMENT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59529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64904"/>
            <a:ext cx="9601196" cy="34109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also  refers to a process of change in growth 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capability over time,  </a:t>
            </a: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viewed as function of both maturation and interaction with the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depends on the maturation and myelination of nervous system too.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7311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Child growth</a:t>
            </a:r>
            <a:r>
              <a:rPr lang="en-US" sz="4800" dirty="0"/>
              <a:t> </a:t>
            </a:r>
            <a:r>
              <a:rPr lang="en-US" sz="4800" b="1" dirty="0"/>
              <a:t>and </a:t>
            </a:r>
            <a:r>
              <a:rPr lang="en-US" sz="4800" b="1" dirty="0" smtClean="0"/>
              <a:t>development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78157"/>
            <a:ext cx="9601196" cy="339771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Growth is dynamic.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Children </a:t>
            </a:r>
            <a:r>
              <a:rPr lang="en-US" sz="2800" dirty="0">
                <a:solidFill>
                  <a:schemeClr val="tx1"/>
                </a:solidFill>
              </a:rPr>
              <a:t>are distinguished from people in other age groups </a:t>
            </a:r>
            <a:r>
              <a:rPr lang="en-US" sz="2800" dirty="0" smtClean="0">
                <a:solidFill>
                  <a:schemeClr val="tx1"/>
                </a:solidFill>
              </a:rPr>
              <a:t>by physical </a:t>
            </a:r>
            <a:r>
              <a:rPr lang="en-US" sz="2800" dirty="0">
                <a:solidFill>
                  <a:schemeClr val="tx1"/>
                </a:solidFill>
              </a:rPr>
              <a:t>growth and developmental changes that are; </a:t>
            </a:r>
            <a:endParaRPr lang="en-US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ongoing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endParaRPr lang="en-US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normative</a:t>
            </a:r>
            <a:r>
              <a:rPr lang="en-US" sz="2800" dirty="0">
                <a:solidFill>
                  <a:schemeClr val="tx1"/>
                </a:solidFill>
              </a:rPr>
              <a:t>, and </a:t>
            </a:r>
            <a:endParaRPr lang="en-US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expected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7218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Child growth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dirty="0" smtClean="0"/>
              <a:t>A normal healthy child grows at a genetically predetermined rate</a:t>
            </a:r>
          </a:p>
          <a:p>
            <a:r>
              <a:rPr lang="en-US" sz="3600" dirty="0" smtClean="0"/>
              <a:t>These changes usually proceed in an orderly progression</a:t>
            </a:r>
            <a:r>
              <a:rPr lang="en-US" sz="3600" baseline="0" dirty="0" smtClean="0"/>
              <a:t> that allows for individual variation</a:t>
            </a:r>
          </a:p>
          <a:p>
            <a:r>
              <a:rPr lang="en-US" sz="3600" baseline="0" dirty="0" smtClean="0"/>
              <a:t>Nutritional, family, emotional, sociocultural and community, as well as physical, factors play a role in shaping the child’s </a:t>
            </a:r>
            <a:r>
              <a:rPr lang="en-US" sz="3600" baseline="0" dirty="0" err="1" smtClean="0"/>
              <a:t>psychologic</a:t>
            </a:r>
            <a:r>
              <a:rPr lang="en-US" sz="3600" baseline="0" dirty="0" smtClean="0"/>
              <a:t> and physiologic development</a:t>
            </a:r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66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â¢ The assessment of growth may be longitudinal or cross sectional.&#10;â¢ Longitudinal assessment of growth entails measuring t..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630168"/>
            <a:ext cx="9796668" cy="559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42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204476"/>
          </a:xfrm>
        </p:spPr>
        <p:txBody>
          <a:bodyPr>
            <a:normAutofit/>
          </a:bodyPr>
          <a:lstStyle/>
          <a:p>
            <a:r>
              <a:rPr lang="en-US" sz="4800" b="1" dirty="0"/>
              <a:t>A</a:t>
            </a:r>
            <a:r>
              <a:rPr lang="en-US" sz="4800" b="1" dirty="0" smtClean="0"/>
              <a:t>ssessment of growth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79374"/>
            <a:ext cx="10515600" cy="38975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The assessment of growth may be longitudinal or cross- sectional.</a:t>
            </a:r>
          </a:p>
          <a:p>
            <a:r>
              <a:rPr lang="en-US" sz="3600" dirty="0" smtClean="0"/>
              <a:t>Longitudinal assessment of growth entails measuring the same child at regular intervals.</a:t>
            </a:r>
            <a:endParaRPr lang="en-US" sz="3600" dirty="0"/>
          </a:p>
          <a:p>
            <a:r>
              <a:rPr lang="en-US" sz="3600" dirty="0" smtClean="0"/>
              <a:t>cross </a:t>
            </a:r>
            <a:r>
              <a:rPr lang="en-US" sz="3600" dirty="0"/>
              <a:t>sectional comparisons involve large number of children of the same </a:t>
            </a:r>
            <a:r>
              <a:rPr lang="en-US" sz="3600" dirty="0" smtClean="0"/>
              <a:t>age.</a:t>
            </a:r>
          </a:p>
          <a:p>
            <a:pPr marL="0" indent="0">
              <a:buNone/>
            </a:pPr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2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Assessment of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Basic growth measurement involves measuring a child’s weight and length or height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3200" dirty="0">
                <a:solidFill>
                  <a:schemeClr val="tx1"/>
                </a:solidFill>
              </a:rPr>
              <a:t>In growth assessment the measurements </a:t>
            </a:r>
            <a:r>
              <a:rPr lang="en-US" sz="3200" dirty="0" smtClean="0">
                <a:solidFill>
                  <a:schemeClr val="tx1"/>
                </a:solidFill>
              </a:rPr>
              <a:t>used, </a:t>
            </a:r>
            <a:r>
              <a:rPr lang="en-US" sz="3200" dirty="0">
                <a:solidFill>
                  <a:schemeClr val="tx1"/>
                </a:solidFill>
              </a:rPr>
              <a:t>are compared to the growth </a:t>
            </a:r>
            <a:r>
              <a:rPr lang="en-US" sz="3200" dirty="0" smtClean="0">
                <a:solidFill>
                  <a:schemeClr val="tx1"/>
                </a:solidFill>
              </a:rPr>
              <a:t>standards checked against the growth charts</a:t>
            </a:r>
            <a:endParaRPr lang="en-US" sz="3200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72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Purpose of growth Assessment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Purpose of growth Assessment is to determine whether a child is growing ‘normally’</a:t>
            </a:r>
          </a:p>
          <a:p>
            <a:r>
              <a:rPr lang="en-US" sz="3600" dirty="0" smtClean="0"/>
              <a:t>Or the child has growth problem</a:t>
            </a:r>
            <a:r>
              <a:rPr lang="en-US" sz="3600" baseline="0" dirty="0" smtClean="0"/>
              <a:t> or trend towards a growth problem that should be addressed.</a:t>
            </a:r>
            <a:r>
              <a:rPr lang="en-US" sz="3600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24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957" y="857904"/>
            <a:ext cx="10515600" cy="94648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Methods </a:t>
            </a:r>
            <a:r>
              <a:rPr lang="en-US" b="1" dirty="0"/>
              <a:t>of Nutrition Assessment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909010"/>
          <a:ext cx="10515600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28745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Direct methods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Indirect methods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Clinical methods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Assessment of dietary intake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Anthropometry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vital statistics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Biochemical</a:t>
                      </a:r>
                      <a:r>
                        <a:rPr lang="en-US" sz="2800" baseline="0" dirty="0" smtClean="0"/>
                        <a:t> methods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/>
                        <a:t> ecological studies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Functional</a:t>
                      </a:r>
                      <a:r>
                        <a:rPr lang="en-US" sz="2800" baseline="0" dirty="0" smtClean="0"/>
                        <a:t> assessment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Biophysical and radiological examinations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25474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b="1" dirty="0" smtClean="0"/>
              <a:t>Anthropometry</a:t>
            </a:r>
            <a:br>
              <a:rPr lang="en-US" sz="5300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 smtClean="0"/>
              <a:t>Can reflex changes in morphological variations due to inappropriate food intake or malnutrition</a:t>
            </a:r>
          </a:p>
          <a:p>
            <a:r>
              <a:rPr lang="en-US" sz="3600" dirty="0" smtClean="0"/>
              <a:t>There is no single permanent standard.</a:t>
            </a:r>
          </a:p>
          <a:p>
            <a:r>
              <a:rPr lang="en-US" sz="3600" dirty="0" smtClean="0"/>
              <a:t>Unknown</a:t>
            </a:r>
            <a:r>
              <a:rPr lang="en-US" sz="3600" baseline="0" dirty="0" smtClean="0"/>
              <a:t> growth pattern is not seen to occur equally all over the world and also in subsequent generations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1413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Components of Anthropometric assessment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200" b="1" dirty="0" smtClean="0"/>
              <a:t>Weight- for- age;</a:t>
            </a:r>
          </a:p>
          <a:p>
            <a:r>
              <a:rPr lang="en-US" sz="3200" dirty="0" smtClean="0"/>
              <a:t>Normal variation in weight at a given age is wide.</a:t>
            </a:r>
          </a:p>
          <a:p>
            <a:r>
              <a:rPr lang="en-US" sz="3200" dirty="0" smtClean="0"/>
              <a:t>Ideally what is important is careful measurements taken at repeated intervals;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Every month, from birth to 1 year.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Every 2 months during the 2nd year of birth,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Every 3 -4 months thereafter up to 5 years of age.</a:t>
            </a:r>
          </a:p>
          <a:p>
            <a:r>
              <a:rPr lang="en-US" sz="3200" dirty="0" smtClean="0"/>
              <a:t>This age group is at the greatest risk from growth faltering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48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Components of Anthropometric assessment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By comparing the measurements with reference standards of weight of children of the same age, the trend of growth becomes obvious.</a:t>
            </a:r>
          </a:p>
          <a:p>
            <a:r>
              <a:rPr lang="en-US" sz="3600" dirty="0" smtClean="0"/>
              <a:t>This is best done on growth chart. </a:t>
            </a:r>
          </a:p>
          <a:p>
            <a:r>
              <a:rPr lang="en-US" sz="3600" dirty="0" smtClean="0"/>
              <a:t>Serial weighing is also useful to interpret</a:t>
            </a:r>
            <a:r>
              <a:rPr lang="en-US" sz="3600" baseline="0" dirty="0" smtClean="0"/>
              <a:t> the progress of growth when the age of the child is not known</a:t>
            </a:r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719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      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sequence of the development is the same for all children, but the rate of development varies from child to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child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hence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lacks uniformity of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is generalized mass activity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giving way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to specific individual response,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under the principle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of hierarchical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integration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14038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 descr="Uses of growth charts&#10;â¢ Growth monitoring&#10;â¢ Diagnostic tool&#10;â¢ Planning and policy making&#10;â¢ Educational tool&#10;â¢ Tool for act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939" y="636104"/>
            <a:ext cx="9743659" cy="523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9593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 descr="Management&#10;â¢ Weight b/w curves 1 &amp; 3-undernourished,require supplementary feeding at home&#10;â¢&#10;â¢ Weight below curve 3-consult..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82" y="636103"/>
            <a:ext cx="9912627" cy="560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1595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370" name="Picture 2" descr="WHO Growth charts&#10;benefits:&#10;â¢ Seen as âgold standardâ of growth charts in terms of promoting good health&#10;outcomes, includi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243" y="616917"/>
            <a:ext cx="10373140" cy="557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38413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Components of Anthropometric assessment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b="1" dirty="0" smtClean="0"/>
              <a:t>1. Height (Length)-for-age</a:t>
            </a:r>
          </a:p>
          <a:p>
            <a:r>
              <a:rPr lang="en-US" sz="3200" dirty="0" smtClean="0"/>
              <a:t>The maximum growth potential of an individual is checked by hereditary factors.</a:t>
            </a:r>
          </a:p>
          <a:p>
            <a:r>
              <a:rPr lang="en-US" sz="3200" dirty="0" smtClean="0"/>
              <a:t>Among the environmental factors, the most important are nutrition and morbidity.</a:t>
            </a:r>
          </a:p>
          <a:p>
            <a:r>
              <a:rPr lang="en-US" sz="3200" dirty="0" smtClean="0"/>
              <a:t>It is considered an index of chronic  or long duration</a:t>
            </a:r>
            <a:r>
              <a:rPr lang="en-US" sz="3200" baseline="0" dirty="0" smtClean="0"/>
              <a:t> malnutrition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178246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Components of Anthropometric assessment </a:t>
            </a:r>
            <a:r>
              <a:rPr lang="en-US" dirty="0" err="1" smtClean="0"/>
              <a:t>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/>
              <a:t>2. Weight-for-height</a:t>
            </a:r>
          </a:p>
          <a:p>
            <a:r>
              <a:rPr lang="en-US" sz="3200" dirty="0" smtClean="0"/>
              <a:t>weight-for-height </a:t>
            </a:r>
            <a:r>
              <a:rPr lang="en-US" sz="3200" dirty="0"/>
              <a:t>is now considered more important than weight </a:t>
            </a:r>
            <a:r>
              <a:rPr lang="en-US" sz="3200" dirty="0" smtClean="0"/>
              <a:t>alone.</a:t>
            </a:r>
          </a:p>
          <a:p>
            <a:r>
              <a:rPr lang="en-US" sz="3200" dirty="0" smtClean="0"/>
              <a:t>It </a:t>
            </a:r>
            <a:r>
              <a:rPr lang="en-US" sz="3200" dirty="0"/>
              <a:t>helps to determine whether a child is within range of “normal” weight for his/her height</a:t>
            </a:r>
          </a:p>
        </p:txBody>
      </p:sp>
    </p:spTree>
    <p:extLst>
      <p:ext uri="{BB962C8B-B14F-4D97-AF65-F5344CB8AC3E}">
        <p14:creationId xmlns:p14="http://schemas.microsoft.com/office/powerpoint/2010/main" val="234356313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Components of Anthropometric assessment </a:t>
            </a:r>
            <a:r>
              <a:rPr lang="en-US" dirty="0" err="1" smtClean="0"/>
              <a:t>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b="1" dirty="0" smtClean="0"/>
              <a:t>3. Mid-Upper-arm circumference  (MUAC)</a:t>
            </a:r>
          </a:p>
          <a:p>
            <a:r>
              <a:rPr lang="en-US" sz="3600" dirty="0" smtClean="0"/>
              <a:t>Gives a relatively reliable estimation of the body’s muscle mass,</a:t>
            </a:r>
          </a:p>
          <a:p>
            <a:r>
              <a:rPr lang="en-US" sz="3600" dirty="0" smtClean="0"/>
              <a:t>Its reduction is one of the most striking mechanism by which the body adjusts to inadequate</a:t>
            </a:r>
            <a:r>
              <a:rPr lang="en-US" sz="3600" baseline="0" dirty="0" smtClean="0"/>
              <a:t> </a:t>
            </a:r>
            <a:r>
              <a:rPr lang="en-US" sz="3600" dirty="0" smtClean="0"/>
              <a:t>energy intakes</a:t>
            </a:r>
          </a:p>
          <a:p>
            <a:r>
              <a:rPr lang="en-US" sz="3600" dirty="0" smtClean="0"/>
              <a:t>An arm circumference</a:t>
            </a:r>
            <a:r>
              <a:rPr lang="en-US" sz="3600" baseline="0" dirty="0" smtClean="0"/>
              <a:t> cannot be used before age of one year</a:t>
            </a:r>
          </a:p>
          <a:p>
            <a:r>
              <a:rPr lang="en-US" sz="3600" baseline="0" dirty="0" smtClean="0"/>
              <a:t>But it hardly varies between the ages 1 year and 5years</a:t>
            </a:r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345003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b="1" dirty="0" smtClean="0"/>
              <a:t>Scales for measurements</a:t>
            </a:r>
            <a:br>
              <a:rPr lang="en-US" sz="5300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18347"/>
            <a:ext cx="9601196" cy="3457521"/>
          </a:xfrm>
        </p:spPr>
        <p:txBody>
          <a:bodyPr/>
          <a:lstStyle/>
          <a:p>
            <a:r>
              <a:rPr lang="en-US" sz="3200" dirty="0" smtClean="0"/>
              <a:t>Z scores </a:t>
            </a:r>
            <a:r>
              <a:rPr lang="en-US" sz="3200" dirty="0" smtClean="0"/>
              <a:t>(indicated as +2 to -2</a:t>
            </a:r>
            <a:r>
              <a:rPr lang="en-US" sz="3200" baseline="0" dirty="0" smtClean="0"/>
              <a:t>)</a:t>
            </a:r>
            <a:endParaRPr lang="en-US" sz="3200" baseline="0" dirty="0" smtClean="0"/>
          </a:p>
          <a:p>
            <a:r>
              <a:rPr lang="en-US" sz="3600" baseline="0" dirty="0" smtClean="0"/>
              <a:t>Percentiles</a:t>
            </a:r>
          </a:p>
          <a:p>
            <a:r>
              <a:rPr lang="en-US" sz="3600" baseline="0" dirty="0" smtClean="0"/>
              <a:t>Percent of median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2244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063236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Percentile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1961148"/>
            <a:ext cx="9601196" cy="4214366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position of a given distribution stated in terms of what percentage of the age group, the individual equals or exceeds. For example, a child of a given age whose weight falls in 10</a:t>
            </a:r>
            <a:r>
              <a:rPr lang="en-US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percentile weighs the same or more than 10% of the reference population of children of the same age.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Towards the extremes of the reference distribution there is little change in percentile values when there is in fact a substantial change in weight or height of the child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65146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62526"/>
            <a:ext cx="9601196" cy="1383632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Percent of median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42411"/>
            <a:ext cx="9601196" cy="3433457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ratio of measured value in an individual for example weight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to the median value of reference data for the same age or height expressed as percentage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08757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854243"/>
            <a:ext cx="9601196" cy="1203158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Percent of median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057401"/>
            <a:ext cx="9601196" cy="381846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Main disadvantages</a:t>
            </a:r>
          </a:p>
          <a:p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Lack of exact correspondence with a fixed point of distribution across age and weight status; for example depending on the child’s age  80% of the median weight for age may give a wrong interpretation and classification in terms of  risk cases. </a:t>
            </a:r>
          </a:p>
          <a:p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Cut- 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off points for percent of median are different for different anthropometric  indices</a:t>
            </a:r>
          </a:p>
        </p:txBody>
      </p:sp>
    </p:spTree>
    <p:extLst>
      <p:ext uri="{BB962C8B-B14F-4D97-AF65-F5344CB8AC3E}">
        <p14:creationId xmlns:p14="http://schemas.microsoft.com/office/powerpoint/2010/main" val="1408058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6" name="Picture 4" descr="â¢ Development&#10;follows a&#10;direction and&#10;uniform&#10;pattern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88" y="982133"/>
            <a:ext cx="10359024" cy="489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68646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Various indices and cut-off points for defining malnutrition&#10;Indices Indicators Cut-off points for defining&#10;for malnutriti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47" y="580821"/>
            <a:ext cx="10515600" cy="558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24074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Grade Weight-for-age&#10;Normal nutritional status Between 90 &amp; 110%&#10;1st*,mild malnutrition Between 75 and 89%&#10;2nd*,moderate m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58" y="553453"/>
            <a:ext cx="10696074" cy="565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87294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NCHS 1977 growth charts[Hamill et al 1977, 1979]&#10;â¢ Using longitudinal-data from the Fels Research Institute, collected in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88" y="505327"/>
            <a:ext cx="10912643" cy="574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18915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Additional benefits of the new growth standards include the&#10;following&#10;â¢ The new standards establish breastfed infants as t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939" y="669925"/>
            <a:ext cx="9743659" cy="551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31076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Growth chart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3" y="636103"/>
            <a:ext cx="9601196" cy="560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9830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0" name="Picture 2" descr="Example 2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70" y="647962"/>
            <a:ext cx="10111407" cy="560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60096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 descr="Example-3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17" y="649356"/>
            <a:ext cx="10137913" cy="559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83942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6" name="Picture 2" descr="Growth chart used in India&#10;â¢ India has adopted the new WHO Child Growth Standards (2006) in February 2009&#10;â¢ These standard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69" y="662608"/>
            <a:ext cx="10031895" cy="561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37220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4" name="Picture 2" descr="Implications for diagnosing over or underweight&#10;children&#10;The CDC 2000 charts and the WHO 2006 charts produce slightly diff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09" y="715618"/>
            <a:ext cx="10257182" cy="546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48661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 descr="Example 4&#10; 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61" y="636104"/>
            <a:ext cx="10310192" cy="554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762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PRINCIPLES OF GROWTH AND&#10;DEVELOPMENT&#10;â¢ Development is a&#10;continous process&#10;from conception&#10;to maturity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982133"/>
            <a:ext cx="9601196" cy="489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22502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6" name="Picture 2" descr="Growth chart used in India&#10;â¢ India has adopted the new WHO Child Growth Standards (2006) in February 2009&#10;â¢ These standard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70" y="649357"/>
            <a:ext cx="10071652" cy="557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42204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 descr="Maternal perceptions&#10;â¢ The effectiveness of using growth depends on the knowledge and&#10;understanding that mothers have pf g..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13" y="675860"/>
            <a:ext cx="10270436" cy="555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4086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2. Those weighing between 60-80 per cent of expected without edema are&#10;known as having undernutrition.&#10;3. Those without ed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37" y="365125"/>
            <a:ext cx="11057021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60582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Age Independent Anthropometric Indeces [6]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22" y="609599"/>
            <a:ext cx="10137913" cy="559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80319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Marasmus </a:t>
            </a:r>
            <a:endParaRPr lang="en-US" sz="4800" b="1" dirty="0"/>
          </a:p>
        </p:txBody>
      </p:sp>
      <p:pic>
        <p:nvPicPr>
          <p:cNvPr id="33794" name="Picture 2" descr="Growth chart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35" y="596349"/>
            <a:ext cx="9886122" cy="565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92592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Protein-calorie malnutrition (Kwashiorkor)</a:t>
            </a:r>
            <a:endParaRPr lang="en-US" dirty="0"/>
          </a:p>
        </p:txBody>
      </p:sp>
      <p:pic>
        <p:nvPicPr>
          <p:cNvPr id="32770" name="Picture 2" descr="References&#10;â¢ [1] Rakel. Textbook of Family Medicine. 7th ed. Philadelphia: Saunders; 2007. P.&#10;555.(Growth and development;..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26" y="636104"/>
            <a:ext cx="9823172" cy="552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60186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Excessive nutrients intake (Obesity status)</a:t>
            </a:r>
            <a:endParaRPr lang="en-US" dirty="0"/>
          </a:p>
        </p:txBody>
      </p:sp>
      <p:pic>
        <p:nvPicPr>
          <p:cNvPr id="25602" name="Picture 2" descr="Limitations&#10;â¢ Donot reflect current feeding practices.&#10;â¢ The rapid weight gain demonstrated in the breastfed infants first..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1825624"/>
            <a:ext cx="9743659" cy="442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78887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4818" name="Picture 2" descr="Growth chart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08" y="630169"/>
            <a:ext cx="10217427" cy="559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61335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To plot in Growth charts&#10;â¢ x-axis:&#10;â¢ In the Growth Record graphs, some x-axes show age and some show length/height.&#10;Plot p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84" y="630168"/>
            <a:ext cx="10696074" cy="559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48493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To interpret the plotted graph&#10;Measurements in the shaded boxes are in the normal range.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78" y="630168"/>
            <a:ext cx="10098157" cy="561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628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Child growth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78157"/>
            <a:ext cx="9601196" cy="33977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These occur in different directions namely;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Cephalocaudal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direction, 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Proximal direction 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General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specific direction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46188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Growth chart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48" y="616916"/>
            <a:ext cx="10323443" cy="563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88211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0" name="Picture 2" descr="Example 2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70" y="647962"/>
            <a:ext cx="10111407" cy="560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36940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 descr="Example-3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53" y="601580"/>
            <a:ext cx="10635915" cy="565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97839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6" name="Picture 2" descr="Growth chart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22" y="649357"/>
            <a:ext cx="10124661" cy="563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31929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Growth chart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54" y="648137"/>
            <a:ext cx="10635914" cy="560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34463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Growth chart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1" y="565484"/>
            <a:ext cx="10756231" cy="573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7577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Growth chart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13" y="630169"/>
            <a:ext cx="10280374" cy="559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21423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 descr="Growth chart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13" y="603664"/>
            <a:ext cx="10177669" cy="559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64485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Growth chart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22" y="616916"/>
            <a:ext cx="10137913" cy="566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10146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 descr="Growth chart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09" y="616917"/>
            <a:ext cx="10283688" cy="557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8239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1853</TotalTime>
  <Words>2643</Words>
  <Application>Microsoft Office PowerPoint</Application>
  <PresentationFormat>Widescreen</PresentationFormat>
  <Paragraphs>384</Paragraphs>
  <Slides>120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120</vt:i4>
      </vt:variant>
    </vt:vector>
  </HeadingPairs>
  <TitlesOfParts>
    <vt:vector size="125" baseType="lpstr">
      <vt:lpstr>Arial</vt:lpstr>
      <vt:lpstr>Calibri</vt:lpstr>
      <vt:lpstr>Garamond</vt:lpstr>
      <vt:lpstr>Wingdings</vt:lpstr>
      <vt:lpstr>Organic</vt:lpstr>
      <vt:lpstr>PowerPoint Presentation</vt:lpstr>
      <vt:lpstr>PowerPoint Presentation</vt:lpstr>
      <vt:lpstr>Growth       ct</vt:lpstr>
      <vt:lpstr>PowerPoint Presentation</vt:lpstr>
      <vt:lpstr>Development            ct</vt:lpstr>
      <vt:lpstr>Development       ct…..</vt:lpstr>
      <vt:lpstr>PowerPoint Presentation</vt:lpstr>
      <vt:lpstr>PowerPoint Presentation</vt:lpstr>
      <vt:lpstr>Child growth and development</vt:lpstr>
      <vt:lpstr>PowerPoint Presentation</vt:lpstr>
      <vt:lpstr>PowerPoint Presentation</vt:lpstr>
      <vt:lpstr>General to specific</vt:lpstr>
      <vt:lpstr>PowerPoint Presentation</vt:lpstr>
      <vt:lpstr>Early childhood development milestones</vt:lpstr>
      <vt:lpstr>Early childhood development milestones</vt:lpstr>
      <vt:lpstr>Early childhood development milestones</vt:lpstr>
      <vt:lpstr> Newborn </vt:lpstr>
      <vt:lpstr> Newborn </vt:lpstr>
      <vt:lpstr> 3 Months </vt:lpstr>
      <vt:lpstr>3 Months</vt:lpstr>
      <vt:lpstr>3 Months</vt:lpstr>
      <vt:lpstr> 5 Months </vt:lpstr>
      <vt:lpstr>5 Months</vt:lpstr>
      <vt:lpstr>5 Months</vt:lpstr>
      <vt:lpstr> 7 Months </vt:lpstr>
      <vt:lpstr> 7 Months </vt:lpstr>
      <vt:lpstr> 7 Months </vt:lpstr>
      <vt:lpstr> 9 Months </vt:lpstr>
      <vt:lpstr>9 Months     ct….</vt:lpstr>
      <vt:lpstr>9 Months        ct…..</vt:lpstr>
      <vt:lpstr> 12 Months </vt:lpstr>
      <vt:lpstr>12 Months</vt:lpstr>
      <vt:lpstr>12 Months</vt:lpstr>
      <vt:lpstr>12 Months</vt:lpstr>
      <vt:lpstr>12 Months</vt:lpstr>
      <vt:lpstr>Child development milestones</vt:lpstr>
      <vt:lpstr>PowerPoint Presentation</vt:lpstr>
      <vt:lpstr>Summary</vt:lpstr>
      <vt:lpstr>Summary</vt:lpstr>
      <vt:lpstr>Summary</vt:lpstr>
      <vt:lpstr>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Developmental milestones delay</vt:lpstr>
      <vt:lpstr>Developmental milestones delay</vt:lpstr>
      <vt:lpstr>PowerPoint Presentation</vt:lpstr>
      <vt:lpstr>Child growth and development</vt:lpstr>
      <vt:lpstr>Child growth</vt:lpstr>
      <vt:lpstr>PowerPoint Presentation</vt:lpstr>
      <vt:lpstr>Assessment of growth</vt:lpstr>
      <vt:lpstr>Assessment of growth</vt:lpstr>
      <vt:lpstr>Purpose of growth Assessment </vt:lpstr>
      <vt:lpstr> Methods of Nutrition Assessment </vt:lpstr>
      <vt:lpstr>Anthropometry </vt:lpstr>
      <vt:lpstr>Components of Anthropometric assessment </vt:lpstr>
      <vt:lpstr>Components of Anthropometric assessment </vt:lpstr>
      <vt:lpstr>PowerPoint Presentation</vt:lpstr>
      <vt:lpstr>PowerPoint Presentation</vt:lpstr>
      <vt:lpstr>PowerPoint Presentation</vt:lpstr>
      <vt:lpstr>Components of Anthropometric assessment </vt:lpstr>
      <vt:lpstr>Components of Anthropometric assessment ct</vt:lpstr>
      <vt:lpstr>Components of Anthropometric assessment ct</vt:lpstr>
      <vt:lpstr>Scales for measurements </vt:lpstr>
      <vt:lpstr>Percentile</vt:lpstr>
      <vt:lpstr>Percent of median</vt:lpstr>
      <vt:lpstr>Percent of median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Marasmus </vt:lpstr>
      <vt:lpstr>Protein-calorie malnutrition (Kwashiorkor)</vt:lpstr>
      <vt:lpstr>Excessive nutrients intake (Obesity status)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</vt:lpstr>
      <vt:lpstr>PowerPoint Presentation</vt:lpstr>
      <vt:lpstr>Factors that influence growth and development</vt:lpstr>
      <vt:lpstr>Prenatal factors </vt:lpstr>
      <vt:lpstr> Growth hormone </vt:lpstr>
      <vt:lpstr>Genetic factors</vt:lpstr>
      <vt:lpstr> Prenatal factors </vt:lpstr>
      <vt:lpstr>Prenatal factors</vt:lpstr>
      <vt:lpstr>Perinatal factors</vt:lpstr>
      <vt:lpstr>Postnatal factors</vt:lpstr>
      <vt:lpstr>Environmental factors</vt:lpstr>
      <vt:lpstr>Risk factors that may contribute to child development impairment</vt:lpstr>
      <vt:lpstr>PowerPoint Presentation</vt:lpstr>
      <vt:lpstr>PowerPoint Presentation</vt:lpstr>
      <vt:lpstr>Difference between growth and development</vt:lpstr>
      <vt:lpstr>Difference between growth and development</vt:lpstr>
      <vt:lpstr>Difference between growth and development</vt:lpstr>
      <vt:lpstr>End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pc</dc:creator>
  <cp:lastModifiedBy>user pc</cp:lastModifiedBy>
  <cp:revision>111</cp:revision>
  <dcterms:created xsi:type="dcterms:W3CDTF">2019-08-20T16:54:12Z</dcterms:created>
  <dcterms:modified xsi:type="dcterms:W3CDTF">2021-10-26T00:32:34Z</dcterms:modified>
</cp:coreProperties>
</file>