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91" r:id="rId8"/>
    <p:sldId id="262" r:id="rId9"/>
    <p:sldId id="263" r:id="rId10"/>
    <p:sldId id="264" r:id="rId11"/>
    <p:sldId id="265" r:id="rId12"/>
    <p:sldId id="266" r:id="rId13"/>
    <p:sldId id="267" r:id="rId14"/>
    <p:sldId id="268" r:id="rId15"/>
    <p:sldId id="269" r:id="rId16"/>
    <p:sldId id="297" r:id="rId17"/>
    <p:sldId id="298" r:id="rId18"/>
    <p:sldId id="299" r:id="rId19"/>
    <p:sldId id="300" r:id="rId20"/>
    <p:sldId id="301" r:id="rId21"/>
    <p:sldId id="302" r:id="rId22"/>
    <p:sldId id="304" r:id="rId23"/>
    <p:sldId id="305" r:id="rId24"/>
    <p:sldId id="306" r:id="rId25"/>
    <p:sldId id="307" r:id="rId26"/>
    <p:sldId id="270" r:id="rId27"/>
    <p:sldId id="295" r:id="rId28"/>
    <p:sldId id="271" r:id="rId29"/>
    <p:sldId id="309" r:id="rId30"/>
    <p:sldId id="272" r:id="rId31"/>
    <p:sldId id="273" r:id="rId32"/>
    <p:sldId id="274" r:id="rId33"/>
    <p:sldId id="275" r:id="rId34"/>
    <p:sldId id="276" r:id="rId35"/>
    <p:sldId id="277" r:id="rId36"/>
    <p:sldId id="278" r:id="rId37"/>
    <p:sldId id="279" r:id="rId38"/>
    <p:sldId id="280" r:id="rId39"/>
    <p:sldId id="281" r:id="rId40"/>
    <p:sldId id="282" r:id="rId41"/>
    <p:sldId id="283" r:id="rId42"/>
    <p:sldId id="284" r:id="rId43"/>
    <p:sldId id="285" r:id="rId44"/>
    <p:sldId id="293" r:id="rId45"/>
    <p:sldId id="286" r:id="rId46"/>
    <p:sldId id="287" r:id="rId47"/>
    <p:sldId id="288" r:id="rId48"/>
    <p:sldId id="289" r:id="rId49"/>
    <p:sldId id="290"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1" d="100"/>
          <a:sy n="51" d="100"/>
        </p:scale>
        <p:origin x="-87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slide" Target="slides/slide38.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slide" Target="slides/slide41.xml" /><Relationship Id="rId47" Type="http://schemas.openxmlformats.org/officeDocument/2006/relationships/slide" Target="slides/slide46.xml" /><Relationship Id="rId50" Type="http://schemas.openxmlformats.org/officeDocument/2006/relationships/slide" Target="slides/slide49.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46" Type="http://schemas.openxmlformats.org/officeDocument/2006/relationships/slide" Target="slides/slide45.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41" Type="http://schemas.openxmlformats.org/officeDocument/2006/relationships/slide" Target="slides/slide40.xml" /><Relationship Id="rId54"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slide" Target="slides/slide39.xml" /><Relationship Id="rId45" Type="http://schemas.openxmlformats.org/officeDocument/2006/relationships/slide" Target="slides/slide44.xml" /><Relationship Id="rId53" Type="http://schemas.openxmlformats.org/officeDocument/2006/relationships/theme" Target="theme/theme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49" Type="http://schemas.openxmlformats.org/officeDocument/2006/relationships/slide" Target="slides/slide48.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4" Type="http://schemas.openxmlformats.org/officeDocument/2006/relationships/slide" Target="slides/slide43.xml" /><Relationship Id="rId52"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slide" Target="slides/slide42.xml" /><Relationship Id="rId48" Type="http://schemas.openxmlformats.org/officeDocument/2006/relationships/slide" Target="slides/slide47.xml" /><Relationship Id="rId8" Type="http://schemas.openxmlformats.org/officeDocument/2006/relationships/slide" Target="slides/slide7.xml" /><Relationship Id="rId51"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ZA"/>
          </a:p>
        </p:txBody>
      </p:sp>
      <p:sp>
        <p:nvSpPr>
          <p:cNvPr id="4" name="Date Placeholder 3"/>
          <p:cNvSpPr>
            <a:spLocks noGrp="1"/>
          </p:cNvSpPr>
          <p:nvPr>
            <p:ph type="dt" sz="half" idx="10"/>
          </p:nvPr>
        </p:nvSpPr>
        <p:spPr/>
        <p:txBody>
          <a:bodyPr/>
          <a:lstStyle/>
          <a:p>
            <a:fld id="{FA9F193C-CCC5-47B8-B0CA-C488CF7E46F4}" type="datetimeFigureOut">
              <a:rPr lang="en-ZA" smtClean="0"/>
              <a:t>2020/03/02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32E0D93E-13E6-4A73-8A19-E5583BB5C4E9}" type="slidenum">
              <a:rPr lang="en-ZA" smtClean="0"/>
              <a:t>‹#›</a:t>
            </a:fld>
            <a:endParaRPr lang="en-ZA"/>
          </a:p>
        </p:txBody>
      </p:sp>
    </p:spTree>
    <p:extLst>
      <p:ext uri="{BB962C8B-B14F-4D97-AF65-F5344CB8AC3E}">
        <p14:creationId xmlns:p14="http://schemas.microsoft.com/office/powerpoint/2010/main" val="2060220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FA9F193C-CCC5-47B8-B0CA-C488CF7E46F4}" type="datetimeFigureOut">
              <a:rPr lang="en-ZA" smtClean="0"/>
              <a:t>2020/03/02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32E0D93E-13E6-4A73-8A19-E5583BB5C4E9}" type="slidenum">
              <a:rPr lang="en-ZA" smtClean="0"/>
              <a:t>‹#›</a:t>
            </a:fld>
            <a:endParaRPr lang="en-ZA"/>
          </a:p>
        </p:txBody>
      </p:sp>
    </p:spTree>
    <p:extLst>
      <p:ext uri="{BB962C8B-B14F-4D97-AF65-F5344CB8AC3E}">
        <p14:creationId xmlns:p14="http://schemas.microsoft.com/office/powerpoint/2010/main" val="4150566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FA9F193C-CCC5-47B8-B0CA-C488CF7E46F4}" type="datetimeFigureOut">
              <a:rPr lang="en-ZA" smtClean="0"/>
              <a:t>2020/03/02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32E0D93E-13E6-4A73-8A19-E5583BB5C4E9}" type="slidenum">
              <a:rPr lang="en-ZA" smtClean="0"/>
              <a:t>‹#›</a:t>
            </a:fld>
            <a:endParaRPr lang="en-ZA"/>
          </a:p>
        </p:txBody>
      </p:sp>
    </p:spTree>
    <p:extLst>
      <p:ext uri="{BB962C8B-B14F-4D97-AF65-F5344CB8AC3E}">
        <p14:creationId xmlns:p14="http://schemas.microsoft.com/office/powerpoint/2010/main" val="107612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FA9F193C-CCC5-47B8-B0CA-C488CF7E46F4}" type="datetimeFigureOut">
              <a:rPr lang="en-ZA" smtClean="0"/>
              <a:t>2020/03/02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32E0D93E-13E6-4A73-8A19-E5583BB5C4E9}" type="slidenum">
              <a:rPr lang="en-ZA" smtClean="0"/>
              <a:t>‹#›</a:t>
            </a:fld>
            <a:endParaRPr lang="en-ZA"/>
          </a:p>
        </p:txBody>
      </p:sp>
    </p:spTree>
    <p:extLst>
      <p:ext uri="{BB962C8B-B14F-4D97-AF65-F5344CB8AC3E}">
        <p14:creationId xmlns:p14="http://schemas.microsoft.com/office/powerpoint/2010/main" val="179129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A9F193C-CCC5-47B8-B0CA-C488CF7E46F4}" type="datetimeFigureOut">
              <a:rPr lang="en-ZA" smtClean="0"/>
              <a:t>2020/03/02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32E0D93E-13E6-4A73-8A19-E5583BB5C4E9}" type="slidenum">
              <a:rPr lang="en-ZA" smtClean="0"/>
              <a:t>‹#›</a:t>
            </a:fld>
            <a:endParaRPr lang="en-ZA"/>
          </a:p>
        </p:txBody>
      </p:sp>
    </p:spTree>
    <p:extLst>
      <p:ext uri="{BB962C8B-B14F-4D97-AF65-F5344CB8AC3E}">
        <p14:creationId xmlns:p14="http://schemas.microsoft.com/office/powerpoint/2010/main" val="456163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p:cNvSpPr>
            <a:spLocks noGrp="1"/>
          </p:cNvSpPr>
          <p:nvPr>
            <p:ph type="dt" sz="half" idx="10"/>
          </p:nvPr>
        </p:nvSpPr>
        <p:spPr/>
        <p:txBody>
          <a:bodyPr/>
          <a:lstStyle/>
          <a:p>
            <a:fld id="{FA9F193C-CCC5-47B8-B0CA-C488CF7E46F4}" type="datetimeFigureOut">
              <a:rPr lang="en-ZA" smtClean="0"/>
              <a:t>2020/03/02</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32E0D93E-13E6-4A73-8A19-E5583BB5C4E9}" type="slidenum">
              <a:rPr lang="en-ZA" smtClean="0"/>
              <a:t>‹#›</a:t>
            </a:fld>
            <a:endParaRPr lang="en-ZA"/>
          </a:p>
        </p:txBody>
      </p:sp>
    </p:spTree>
    <p:extLst>
      <p:ext uri="{BB962C8B-B14F-4D97-AF65-F5344CB8AC3E}">
        <p14:creationId xmlns:p14="http://schemas.microsoft.com/office/powerpoint/2010/main" val="2808511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p:cNvSpPr>
            <a:spLocks noGrp="1"/>
          </p:cNvSpPr>
          <p:nvPr>
            <p:ph type="dt" sz="half" idx="10"/>
          </p:nvPr>
        </p:nvSpPr>
        <p:spPr/>
        <p:txBody>
          <a:bodyPr/>
          <a:lstStyle/>
          <a:p>
            <a:fld id="{FA9F193C-CCC5-47B8-B0CA-C488CF7E46F4}" type="datetimeFigureOut">
              <a:rPr lang="en-ZA" smtClean="0"/>
              <a:t>2020/03/02</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32E0D93E-13E6-4A73-8A19-E5583BB5C4E9}" type="slidenum">
              <a:rPr lang="en-ZA" smtClean="0"/>
              <a:t>‹#›</a:t>
            </a:fld>
            <a:endParaRPr lang="en-ZA"/>
          </a:p>
        </p:txBody>
      </p:sp>
    </p:spTree>
    <p:extLst>
      <p:ext uri="{BB962C8B-B14F-4D97-AF65-F5344CB8AC3E}">
        <p14:creationId xmlns:p14="http://schemas.microsoft.com/office/powerpoint/2010/main" val="2050292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Date Placeholder 2"/>
          <p:cNvSpPr>
            <a:spLocks noGrp="1"/>
          </p:cNvSpPr>
          <p:nvPr>
            <p:ph type="dt" sz="half" idx="10"/>
          </p:nvPr>
        </p:nvSpPr>
        <p:spPr/>
        <p:txBody>
          <a:bodyPr/>
          <a:lstStyle/>
          <a:p>
            <a:fld id="{FA9F193C-CCC5-47B8-B0CA-C488CF7E46F4}" type="datetimeFigureOut">
              <a:rPr lang="en-ZA" smtClean="0"/>
              <a:t>2020/03/02</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32E0D93E-13E6-4A73-8A19-E5583BB5C4E9}" type="slidenum">
              <a:rPr lang="en-ZA" smtClean="0"/>
              <a:t>‹#›</a:t>
            </a:fld>
            <a:endParaRPr lang="en-ZA"/>
          </a:p>
        </p:txBody>
      </p:sp>
    </p:spTree>
    <p:extLst>
      <p:ext uri="{BB962C8B-B14F-4D97-AF65-F5344CB8AC3E}">
        <p14:creationId xmlns:p14="http://schemas.microsoft.com/office/powerpoint/2010/main" val="1786444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9F193C-CCC5-47B8-B0CA-C488CF7E46F4}" type="datetimeFigureOut">
              <a:rPr lang="en-ZA" smtClean="0"/>
              <a:t>2020/03/02</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32E0D93E-13E6-4A73-8A19-E5583BB5C4E9}" type="slidenum">
              <a:rPr lang="en-ZA" smtClean="0"/>
              <a:t>‹#›</a:t>
            </a:fld>
            <a:endParaRPr lang="en-ZA"/>
          </a:p>
        </p:txBody>
      </p:sp>
    </p:spTree>
    <p:extLst>
      <p:ext uri="{BB962C8B-B14F-4D97-AF65-F5344CB8AC3E}">
        <p14:creationId xmlns:p14="http://schemas.microsoft.com/office/powerpoint/2010/main" val="1514448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A9F193C-CCC5-47B8-B0CA-C488CF7E46F4}" type="datetimeFigureOut">
              <a:rPr lang="en-ZA" smtClean="0"/>
              <a:t>2020/03/02</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32E0D93E-13E6-4A73-8A19-E5583BB5C4E9}" type="slidenum">
              <a:rPr lang="en-ZA" smtClean="0"/>
              <a:t>‹#›</a:t>
            </a:fld>
            <a:endParaRPr lang="en-ZA"/>
          </a:p>
        </p:txBody>
      </p:sp>
    </p:spTree>
    <p:extLst>
      <p:ext uri="{BB962C8B-B14F-4D97-AF65-F5344CB8AC3E}">
        <p14:creationId xmlns:p14="http://schemas.microsoft.com/office/powerpoint/2010/main" val="1873261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A9F193C-CCC5-47B8-B0CA-C488CF7E46F4}" type="datetimeFigureOut">
              <a:rPr lang="en-ZA" smtClean="0"/>
              <a:t>2020/03/02</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32E0D93E-13E6-4A73-8A19-E5583BB5C4E9}" type="slidenum">
              <a:rPr lang="en-ZA" smtClean="0"/>
              <a:t>‹#›</a:t>
            </a:fld>
            <a:endParaRPr lang="en-ZA"/>
          </a:p>
        </p:txBody>
      </p:sp>
    </p:spTree>
    <p:extLst>
      <p:ext uri="{BB962C8B-B14F-4D97-AF65-F5344CB8AC3E}">
        <p14:creationId xmlns:p14="http://schemas.microsoft.com/office/powerpoint/2010/main" val="2364307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9F193C-CCC5-47B8-B0CA-C488CF7E46F4}" type="datetimeFigureOut">
              <a:rPr lang="en-ZA" smtClean="0"/>
              <a:t>2020/03/02</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E0D93E-13E6-4A73-8A19-E5583BB5C4E9}" type="slidenum">
              <a:rPr lang="en-ZA" smtClean="0"/>
              <a:t>‹#›</a:t>
            </a:fld>
            <a:endParaRPr lang="en-ZA"/>
          </a:p>
        </p:txBody>
      </p:sp>
    </p:spTree>
    <p:extLst>
      <p:ext uri="{BB962C8B-B14F-4D97-AF65-F5344CB8AC3E}">
        <p14:creationId xmlns:p14="http://schemas.microsoft.com/office/powerpoint/2010/main" val="29350377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ZA" b="1" dirty="0"/>
              <a:t>NRSG 131</a:t>
            </a:r>
          </a:p>
        </p:txBody>
      </p:sp>
      <p:sp>
        <p:nvSpPr>
          <p:cNvPr id="3" name="Subtitle 2"/>
          <p:cNvSpPr>
            <a:spLocks noGrp="1"/>
          </p:cNvSpPr>
          <p:nvPr>
            <p:ph type="subTitle" idx="1"/>
          </p:nvPr>
        </p:nvSpPr>
        <p:spPr/>
        <p:txBody>
          <a:bodyPr/>
          <a:lstStyle/>
          <a:p>
            <a:r>
              <a:rPr lang="en-ZA" b="1" dirty="0"/>
              <a:t>LECTURE 4</a:t>
            </a:r>
          </a:p>
        </p:txBody>
      </p:sp>
    </p:spTree>
    <p:extLst>
      <p:ext uri="{BB962C8B-B14F-4D97-AF65-F5344CB8AC3E}">
        <p14:creationId xmlns:p14="http://schemas.microsoft.com/office/powerpoint/2010/main" val="33019828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fontScale="90000"/>
          </a:bodyPr>
          <a:lstStyle/>
          <a:p>
            <a:br>
              <a:rPr lang="en-US" b="1" dirty="0"/>
            </a:br>
            <a:r>
              <a:rPr lang="en-US" b="1" dirty="0"/>
              <a:t>Responsibility of the Health Care provider</a:t>
            </a:r>
            <a:br>
              <a:rPr lang="en-ZA" b="1" dirty="0"/>
            </a:br>
            <a:endParaRPr lang="en-ZA" dirty="0"/>
          </a:p>
        </p:txBody>
      </p:sp>
      <p:sp>
        <p:nvSpPr>
          <p:cNvPr id="3" name="Content Placeholder 2"/>
          <p:cNvSpPr>
            <a:spLocks noGrp="1"/>
          </p:cNvSpPr>
          <p:nvPr>
            <p:ph idx="1"/>
          </p:nvPr>
        </p:nvSpPr>
        <p:spPr>
          <a:xfrm>
            <a:off x="457200" y="1340768"/>
            <a:ext cx="8686800" cy="5517232"/>
          </a:xfrm>
        </p:spPr>
        <p:txBody>
          <a:bodyPr>
            <a:normAutofit fontScale="92500" lnSpcReduction="20000"/>
          </a:bodyPr>
          <a:lstStyle/>
          <a:p>
            <a:r>
              <a:rPr lang="en-US" dirty="0"/>
              <a:t>Reduce risk associated with various drug regimes by e.g. </a:t>
            </a:r>
            <a:endParaRPr lang="en-ZA" dirty="0"/>
          </a:p>
          <a:p>
            <a:pPr lvl="0"/>
            <a:r>
              <a:rPr lang="en-US" dirty="0"/>
              <a:t>Client education</a:t>
            </a:r>
            <a:endParaRPr lang="en-ZA" dirty="0"/>
          </a:p>
          <a:p>
            <a:pPr lvl="0"/>
            <a:r>
              <a:rPr lang="en-US" dirty="0"/>
              <a:t>Assessment of factors that may influence medication e.g. as above </a:t>
            </a:r>
            <a:endParaRPr lang="en-ZA" dirty="0"/>
          </a:p>
          <a:p>
            <a:pPr lvl="0"/>
            <a:r>
              <a:rPr lang="en-US" dirty="0"/>
              <a:t>Initiate appropriate nursing interventions </a:t>
            </a:r>
            <a:endParaRPr lang="en-ZA" dirty="0"/>
          </a:p>
          <a:p>
            <a:pPr lvl="0"/>
            <a:r>
              <a:rPr lang="en-US" dirty="0"/>
              <a:t>Close monitoring of these clients</a:t>
            </a:r>
            <a:endParaRPr lang="en-ZA" dirty="0"/>
          </a:p>
          <a:p>
            <a:pPr lvl="0"/>
            <a:r>
              <a:rPr lang="en-US" dirty="0"/>
              <a:t>Prescriber should individualize and simplify drug therapy</a:t>
            </a:r>
            <a:endParaRPr lang="en-ZA" dirty="0"/>
          </a:p>
          <a:p>
            <a:pPr lvl="0"/>
            <a:r>
              <a:rPr lang="en-US" dirty="0"/>
              <a:t>Medications should be kept at minimum dose and given least frequently – reduces rate of adverse reactions.</a:t>
            </a:r>
            <a:endParaRPr lang="en-ZA" dirty="0"/>
          </a:p>
          <a:p>
            <a:endParaRPr lang="en-ZA" dirty="0"/>
          </a:p>
        </p:txBody>
      </p:sp>
    </p:spTree>
    <p:extLst>
      <p:ext uri="{BB962C8B-B14F-4D97-AF65-F5344CB8AC3E}">
        <p14:creationId xmlns:p14="http://schemas.microsoft.com/office/powerpoint/2010/main" val="225766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
            <a:ext cx="9144000" cy="1143000"/>
          </a:xfrm>
        </p:spPr>
        <p:txBody>
          <a:bodyPr>
            <a:normAutofit fontScale="90000"/>
          </a:bodyPr>
          <a:lstStyle/>
          <a:p>
            <a:r>
              <a:rPr lang="en-US" b="1" dirty="0"/>
              <a:t>Client education for medication administration</a:t>
            </a:r>
            <a:endParaRPr lang="en-ZA" b="1" dirty="0"/>
          </a:p>
        </p:txBody>
      </p:sp>
      <p:sp>
        <p:nvSpPr>
          <p:cNvPr id="3" name="Content Placeholder 2"/>
          <p:cNvSpPr>
            <a:spLocks noGrp="1"/>
          </p:cNvSpPr>
          <p:nvPr>
            <p:ph idx="1"/>
          </p:nvPr>
        </p:nvSpPr>
        <p:spPr>
          <a:xfrm>
            <a:off x="457200" y="1268760"/>
            <a:ext cx="8686800" cy="5589240"/>
          </a:xfrm>
        </p:spPr>
        <p:txBody>
          <a:bodyPr>
            <a:normAutofit fontScale="85000" lnSpcReduction="20000"/>
          </a:bodyPr>
          <a:lstStyle/>
          <a:p>
            <a:r>
              <a:rPr lang="en-US" dirty="0"/>
              <a:t>Review all medications with the client or care giver to determine the drug effectiveness and side effects. </a:t>
            </a:r>
          </a:p>
          <a:p>
            <a:r>
              <a:rPr lang="en-US" dirty="0"/>
              <a:t>Have the client or caregiver repeat the name and usage of each medication plus dosing instruction. If necessary clarify information. </a:t>
            </a:r>
          </a:p>
          <a:p>
            <a:r>
              <a:rPr lang="en-US" dirty="0"/>
              <a:t>Perform a functional assessment to determine if client needs a compliance aid or a memory cue to take medication. </a:t>
            </a:r>
          </a:p>
          <a:p>
            <a:r>
              <a:rPr lang="en-US" dirty="0"/>
              <a:t>If caregiver is not available determine if one is needed. </a:t>
            </a:r>
          </a:p>
          <a:p>
            <a:r>
              <a:rPr lang="en-US" dirty="0"/>
              <a:t>Provide a written medication schedule in large print for the client or refer to enhance independent, effective management of therapeutic regimen. </a:t>
            </a:r>
          </a:p>
          <a:p>
            <a:r>
              <a:rPr lang="en-US" dirty="0"/>
              <a:t>If the drug regimen is complicated, discuss changes (simplification) with prescriber. Then recommend ways the client may be able to manage the drug regimen. </a:t>
            </a:r>
            <a:endParaRPr lang="en-ZA" dirty="0"/>
          </a:p>
          <a:p>
            <a:endParaRPr lang="en-ZA" dirty="0"/>
          </a:p>
        </p:txBody>
      </p:sp>
    </p:spTree>
    <p:extLst>
      <p:ext uri="{BB962C8B-B14F-4D97-AF65-F5344CB8AC3E}">
        <p14:creationId xmlns:p14="http://schemas.microsoft.com/office/powerpoint/2010/main" val="32402589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852936"/>
            <a:ext cx="8229600" cy="1143000"/>
          </a:xfrm>
        </p:spPr>
        <p:txBody>
          <a:bodyPr/>
          <a:lstStyle/>
          <a:p>
            <a:r>
              <a:rPr lang="en-US" b="1" dirty="0"/>
              <a:t>ANTIMICROBIAL THERAPY</a:t>
            </a:r>
            <a:endParaRPr lang="en-ZA" dirty="0"/>
          </a:p>
        </p:txBody>
      </p:sp>
    </p:spTree>
    <p:extLst>
      <p:ext uri="{BB962C8B-B14F-4D97-AF65-F5344CB8AC3E}">
        <p14:creationId xmlns:p14="http://schemas.microsoft.com/office/powerpoint/2010/main" val="1148617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fontScale="90000"/>
          </a:bodyPr>
          <a:lstStyle/>
          <a:p>
            <a:r>
              <a:rPr lang="en-US" b="1" dirty="0"/>
              <a:t>Introduction</a:t>
            </a:r>
            <a:br>
              <a:rPr lang="en-ZA" dirty="0"/>
            </a:br>
            <a:endParaRPr lang="en-ZA" dirty="0"/>
          </a:p>
        </p:txBody>
      </p:sp>
      <p:sp>
        <p:nvSpPr>
          <p:cNvPr id="3" name="Content Placeholder 2"/>
          <p:cNvSpPr>
            <a:spLocks noGrp="1"/>
          </p:cNvSpPr>
          <p:nvPr>
            <p:ph idx="1"/>
          </p:nvPr>
        </p:nvSpPr>
        <p:spPr>
          <a:xfrm>
            <a:off x="457200" y="908720"/>
            <a:ext cx="8579296" cy="5949280"/>
          </a:xfrm>
        </p:spPr>
        <p:txBody>
          <a:bodyPr>
            <a:normAutofit/>
          </a:bodyPr>
          <a:lstStyle/>
          <a:p>
            <a:r>
              <a:rPr lang="en-US" dirty="0"/>
              <a:t>Infection is the invasion and multiplication of microorganisms in body tissues. </a:t>
            </a:r>
          </a:p>
          <a:p>
            <a:r>
              <a:rPr lang="en-US" dirty="0"/>
              <a:t>Infectious diseases comprise a wide spectrum of illnesses caused by a wide range of microorganisms; e.g. bacteria, viruses, </a:t>
            </a:r>
            <a:r>
              <a:rPr lang="en-US" dirty="0" err="1"/>
              <a:t>rickettsiae</a:t>
            </a:r>
            <a:r>
              <a:rPr lang="en-US" dirty="0"/>
              <a:t> and </a:t>
            </a:r>
            <a:r>
              <a:rPr lang="en-US" dirty="0" err="1"/>
              <a:t>chlamydiae</a:t>
            </a:r>
            <a:r>
              <a:rPr lang="en-US" dirty="0"/>
              <a:t>, fungi and protozoa.  </a:t>
            </a:r>
          </a:p>
          <a:p>
            <a:r>
              <a:rPr lang="en-US" dirty="0"/>
              <a:t>The classification of antimicrobials is based on: </a:t>
            </a:r>
          </a:p>
          <a:p>
            <a:pPr lvl="1"/>
            <a:r>
              <a:rPr lang="en-US" dirty="0"/>
              <a:t>microorganism affected</a:t>
            </a:r>
          </a:p>
          <a:p>
            <a:pPr lvl="1"/>
            <a:r>
              <a:rPr lang="en-US" dirty="0"/>
              <a:t>mechanism of action</a:t>
            </a:r>
          </a:p>
          <a:p>
            <a:pPr lvl="1"/>
            <a:r>
              <a:rPr lang="en-US" dirty="0"/>
              <a:t>spectrum of activity. </a:t>
            </a:r>
          </a:p>
          <a:p>
            <a:pPr marL="457200" lvl="1" indent="0">
              <a:buNone/>
            </a:pPr>
            <a:endParaRPr lang="en-US" dirty="0"/>
          </a:p>
          <a:p>
            <a:endParaRPr lang="en-ZA" dirty="0"/>
          </a:p>
        </p:txBody>
      </p:sp>
    </p:spTree>
    <p:extLst>
      <p:ext uri="{BB962C8B-B14F-4D97-AF65-F5344CB8AC3E}">
        <p14:creationId xmlns:p14="http://schemas.microsoft.com/office/powerpoint/2010/main" val="30876183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n-ZA" b="1" dirty="0"/>
              <a:t>Introduction…. </a:t>
            </a:r>
          </a:p>
        </p:txBody>
      </p:sp>
      <p:sp>
        <p:nvSpPr>
          <p:cNvPr id="3" name="Content Placeholder 2"/>
          <p:cNvSpPr>
            <a:spLocks noGrp="1"/>
          </p:cNvSpPr>
          <p:nvPr>
            <p:ph idx="1"/>
          </p:nvPr>
        </p:nvSpPr>
        <p:spPr>
          <a:xfrm>
            <a:off x="457200" y="1124744"/>
            <a:ext cx="8507288" cy="5544616"/>
          </a:xfrm>
        </p:spPr>
        <p:txBody>
          <a:bodyPr/>
          <a:lstStyle/>
          <a:p>
            <a:pPr marL="342900" lvl="1" indent="-342900">
              <a:buFont typeface="Arial" pitchFamily="34" charset="0"/>
              <a:buChar char="•"/>
            </a:pPr>
            <a:r>
              <a:rPr lang="en-US" dirty="0"/>
              <a:t>Clinicians need to use antimicrobial therapy judiciously and optimally to achieve therapeutic goals, avoid adverse reactions and therapeutic failure. </a:t>
            </a:r>
          </a:p>
          <a:p>
            <a:pPr marL="342900" lvl="1" indent="-342900">
              <a:buFont typeface="Arial" pitchFamily="34" charset="0"/>
              <a:buChar char="•"/>
            </a:pPr>
            <a:r>
              <a:rPr lang="en-US" dirty="0"/>
              <a:t>To achieve this, the following basic principles need to be considered:</a:t>
            </a:r>
          </a:p>
          <a:p>
            <a:pPr marL="742950" lvl="2" indent="-342900"/>
            <a:r>
              <a:rPr lang="en-US" dirty="0"/>
              <a:t>Identification of infecting organism, </a:t>
            </a:r>
          </a:p>
          <a:p>
            <a:pPr marL="742950" lvl="2" indent="-342900"/>
            <a:r>
              <a:rPr lang="en-US" dirty="0"/>
              <a:t>Sensitivity/resistance of microorganisms</a:t>
            </a:r>
          </a:p>
          <a:p>
            <a:pPr marL="742950" lvl="2" indent="-342900"/>
            <a:r>
              <a:rPr lang="en-US" dirty="0"/>
              <a:t>Role of host defense mechanisms</a:t>
            </a:r>
          </a:p>
          <a:p>
            <a:pPr marL="742950" lvl="2" indent="-342900"/>
            <a:r>
              <a:rPr lang="en-US" dirty="0"/>
              <a:t>Dosage/duration of therapy</a:t>
            </a:r>
            <a:endParaRPr lang="en-ZA" dirty="0"/>
          </a:p>
          <a:p>
            <a:endParaRPr lang="en-ZA" dirty="0"/>
          </a:p>
        </p:txBody>
      </p:sp>
    </p:spTree>
    <p:extLst>
      <p:ext uri="{BB962C8B-B14F-4D97-AF65-F5344CB8AC3E}">
        <p14:creationId xmlns:p14="http://schemas.microsoft.com/office/powerpoint/2010/main" val="2725794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64" y="15415"/>
            <a:ext cx="9144000" cy="1143000"/>
          </a:xfrm>
        </p:spPr>
        <p:txBody>
          <a:bodyPr>
            <a:normAutofit fontScale="90000"/>
          </a:bodyPr>
          <a:lstStyle/>
          <a:p>
            <a:r>
              <a:rPr lang="en-US" b="1" dirty="0"/>
              <a:t>Antibiotics/Antibacterial therapy</a:t>
            </a:r>
            <a:br>
              <a:rPr lang="en-ZA" dirty="0"/>
            </a:br>
            <a:endParaRPr lang="en-ZA" dirty="0"/>
          </a:p>
        </p:txBody>
      </p:sp>
      <p:sp>
        <p:nvSpPr>
          <p:cNvPr id="3" name="Content Placeholder 2"/>
          <p:cNvSpPr>
            <a:spLocks noGrp="1"/>
          </p:cNvSpPr>
          <p:nvPr>
            <p:ph idx="1"/>
          </p:nvPr>
        </p:nvSpPr>
        <p:spPr>
          <a:xfrm>
            <a:off x="457200" y="836712"/>
            <a:ext cx="8435280" cy="5832648"/>
          </a:xfrm>
        </p:spPr>
        <p:txBody>
          <a:bodyPr>
            <a:normAutofit fontScale="92500"/>
          </a:bodyPr>
          <a:lstStyle/>
          <a:p>
            <a:pPr marL="0" indent="0">
              <a:buNone/>
            </a:pPr>
            <a:r>
              <a:rPr lang="en-US" dirty="0"/>
              <a:t>By the end of the chapter you should be able to:</a:t>
            </a:r>
            <a:endParaRPr lang="en-ZA" dirty="0"/>
          </a:p>
          <a:p>
            <a:pPr lvl="0"/>
            <a:r>
              <a:rPr lang="en-US" dirty="0">
                <a:effectLst/>
              </a:rPr>
              <a:t>List  major classifications of antibiotics</a:t>
            </a:r>
            <a:endParaRPr lang="en-ZA" dirty="0">
              <a:effectLst/>
            </a:endParaRPr>
          </a:p>
          <a:p>
            <a:pPr lvl="0"/>
            <a:r>
              <a:rPr lang="en-US" dirty="0">
                <a:effectLst/>
              </a:rPr>
              <a:t>Differentiate between different antibiotics within the same general classification</a:t>
            </a:r>
            <a:endParaRPr lang="en-ZA" dirty="0">
              <a:effectLst/>
            </a:endParaRPr>
          </a:p>
          <a:p>
            <a:pPr lvl="0"/>
            <a:r>
              <a:rPr lang="en-US" dirty="0">
                <a:effectLst/>
              </a:rPr>
              <a:t>Explain pharmacodynamics of various antibiotics</a:t>
            </a:r>
            <a:endParaRPr lang="en-ZA" dirty="0">
              <a:effectLst/>
            </a:endParaRPr>
          </a:p>
          <a:p>
            <a:pPr lvl="0"/>
            <a:r>
              <a:rPr lang="en-US" dirty="0">
                <a:effectLst/>
              </a:rPr>
              <a:t>Discuss the pharmacokinetics  of various classes of antibiotics</a:t>
            </a:r>
            <a:endParaRPr lang="en-ZA" dirty="0">
              <a:effectLst/>
            </a:endParaRPr>
          </a:p>
          <a:p>
            <a:pPr lvl="0"/>
            <a:r>
              <a:rPr lang="en-US" dirty="0">
                <a:effectLst/>
              </a:rPr>
              <a:t>Discuss the nursing management of antibiotic therapy</a:t>
            </a:r>
            <a:endParaRPr lang="en-ZA" dirty="0">
              <a:effectLst/>
            </a:endParaRPr>
          </a:p>
          <a:p>
            <a:pPr lvl="0"/>
            <a:r>
              <a:rPr lang="en-US" dirty="0">
                <a:effectLst/>
              </a:rPr>
              <a:t>Discuss anti tubercular therapy and its nursing management </a:t>
            </a:r>
            <a:endParaRPr lang="en-ZA" dirty="0">
              <a:effectLst/>
            </a:endParaRPr>
          </a:p>
          <a:p>
            <a:endParaRPr lang="en-ZA" dirty="0"/>
          </a:p>
        </p:txBody>
      </p:sp>
    </p:spTree>
    <p:extLst>
      <p:ext uri="{BB962C8B-B14F-4D97-AF65-F5344CB8AC3E}">
        <p14:creationId xmlns:p14="http://schemas.microsoft.com/office/powerpoint/2010/main" val="3108596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b="1" dirty="0"/>
              <a:t>Classification</a:t>
            </a:r>
          </a:p>
        </p:txBody>
      </p:sp>
      <p:sp>
        <p:nvSpPr>
          <p:cNvPr id="4099" name="Content Placeholder 2"/>
          <p:cNvSpPr>
            <a:spLocks noGrp="1"/>
          </p:cNvSpPr>
          <p:nvPr>
            <p:ph idx="1"/>
          </p:nvPr>
        </p:nvSpPr>
        <p:spPr/>
        <p:txBody>
          <a:bodyPr/>
          <a:lstStyle/>
          <a:p>
            <a:r>
              <a:rPr lang="en-US"/>
              <a:t>Mechanism of action</a:t>
            </a:r>
          </a:p>
          <a:p>
            <a:r>
              <a:rPr lang="en-US"/>
              <a:t>Spectrum of activity</a:t>
            </a:r>
          </a:p>
        </p:txBody>
      </p:sp>
    </p:spTree>
    <p:extLst>
      <p:ext uri="{BB962C8B-B14F-4D97-AF65-F5344CB8AC3E}">
        <p14:creationId xmlns:p14="http://schemas.microsoft.com/office/powerpoint/2010/main" val="26657178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b="1" dirty="0"/>
              <a:t>Mechanism of Action</a:t>
            </a:r>
          </a:p>
        </p:txBody>
      </p:sp>
      <p:sp>
        <p:nvSpPr>
          <p:cNvPr id="5123" name="Content Placeholder 2"/>
          <p:cNvSpPr>
            <a:spLocks noGrp="1"/>
          </p:cNvSpPr>
          <p:nvPr>
            <p:ph idx="1"/>
          </p:nvPr>
        </p:nvSpPr>
        <p:spPr/>
        <p:txBody>
          <a:bodyPr/>
          <a:lstStyle/>
          <a:p>
            <a:r>
              <a:rPr lang="en-US"/>
              <a:t>B-lactam antibiotics</a:t>
            </a:r>
          </a:p>
          <a:p>
            <a:r>
              <a:rPr lang="en-US"/>
              <a:t>Protein synthesis inhibitors</a:t>
            </a:r>
          </a:p>
          <a:p>
            <a:r>
              <a:rPr lang="en-US"/>
              <a:t>Fluroquinolones</a:t>
            </a:r>
          </a:p>
          <a:p>
            <a:r>
              <a:rPr lang="en-US"/>
              <a:t>Macrolides</a:t>
            </a:r>
          </a:p>
          <a:p>
            <a:r>
              <a:rPr lang="en-US"/>
              <a:t>Folic acid antagonists</a:t>
            </a:r>
          </a:p>
          <a:p>
            <a:r>
              <a:rPr lang="en-US"/>
              <a:t>Antimycobacterials</a:t>
            </a:r>
          </a:p>
        </p:txBody>
      </p:sp>
    </p:spTree>
    <p:extLst>
      <p:ext uri="{BB962C8B-B14F-4D97-AF65-F5344CB8AC3E}">
        <p14:creationId xmlns:p14="http://schemas.microsoft.com/office/powerpoint/2010/main" val="27475417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b="1" dirty="0"/>
              <a:t>Spectrum of activity</a:t>
            </a:r>
          </a:p>
        </p:txBody>
      </p:sp>
      <p:sp>
        <p:nvSpPr>
          <p:cNvPr id="3" name="Content Placeholder 2"/>
          <p:cNvSpPr>
            <a:spLocks noGrp="1"/>
          </p:cNvSpPr>
          <p:nvPr>
            <p:ph idx="1"/>
          </p:nvPr>
        </p:nvSpPr>
        <p:spPr>
          <a:xfrm>
            <a:off x="457200" y="1524000"/>
            <a:ext cx="8229600" cy="5029200"/>
          </a:xfrm>
        </p:spPr>
        <p:txBody>
          <a:bodyPr/>
          <a:lstStyle/>
          <a:p>
            <a:pPr>
              <a:defRPr/>
            </a:pPr>
            <a:r>
              <a:rPr lang="en-US" dirty="0"/>
              <a:t>Narrow-spectrum</a:t>
            </a:r>
          </a:p>
          <a:p>
            <a:pPr lvl="1">
              <a:buFont typeface="Arial" charset="0"/>
              <a:buChar char="–"/>
              <a:defRPr/>
            </a:pPr>
            <a:r>
              <a:rPr lang="en-US" sz="1800" dirty="0"/>
              <a:t>only against a single or a limited group of microorganisms,</a:t>
            </a:r>
          </a:p>
          <a:p>
            <a:pPr lvl="2">
              <a:buFont typeface="Arial" charset="0"/>
              <a:buChar char="•"/>
              <a:defRPr/>
            </a:pPr>
            <a:r>
              <a:rPr lang="en-US" sz="1800" dirty="0"/>
              <a:t>e.g. INH is active only against </a:t>
            </a:r>
            <a:r>
              <a:rPr lang="en-US" sz="1800" dirty="0" err="1"/>
              <a:t>mycobacteria</a:t>
            </a:r>
            <a:r>
              <a:rPr lang="en-US" sz="1800" dirty="0"/>
              <a:t>.</a:t>
            </a:r>
          </a:p>
          <a:p>
            <a:pPr>
              <a:defRPr/>
            </a:pPr>
            <a:r>
              <a:rPr lang="en-US" dirty="0"/>
              <a:t>Extended-spectrum</a:t>
            </a:r>
          </a:p>
          <a:p>
            <a:pPr lvl="1">
              <a:buFont typeface="Arial" charset="0"/>
              <a:buChar char="–"/>
              <a:defRPr/>
            </a:pPr>
            <a:r>
              <a:rPr lang="en-US" sz="1800" dirty="0"/>
              <a:t>against G+ organisms and also against a significant number of G- bacteria </a:t>
            </a:r>
          </a:p>
          <a:p>
            <a:pPr lvl="2">
              <a:buFont typeface="Arial" charset="0"/>
              <a:buChar char="•"/>
              <a:defRPr/>
            </a:pPr>
            <a:r>
              <a:rPr lang="en-US" sz="1800" dirty="0"/>
              <a:t>e.g., </a:t>
            </a:r>
            <a:r>
              <a:rPr lang="en-US" sz="1800" dirty="0" err="1"/>
              <a:t>ampicillin</a:t>
            </a:r>
            <a:endParaRPr lang="en-US" sz="1800" dirty="0"/>
          </a:p>
          <a:p>
            <a:pPr>
              <a:defRPr/>
            </a:pPr>
            <a:r>
              <a:rPr lang="en-US" dirty="0"/>
              <a:t>Broad-spectrum</a:t>
            </a:r>
          </a:p>
          <a:p>
            <a:pPr lvl="1">
              <a:buFont typeface="Arial" charset="0"/>
              <a:buChar char="–"/>
              <a:defRPr/>
            </a:pPr>
            <a:r>
              <a:rPr lang="en-US" sz="1800" dirty="0"/>
              <a:t>affect a wide variety of microbial species. </a:t>
            </a:r>
          </a:p>
          <a:p>
            <a:pPr lvl="2">
              <a:buFont typeface="Arial" pitchFamily="34" charset="0"/>
              <a:buChar char="•"/>
              <a:defRPr/>
            </a:pPr>
            <a:r>
              <a:rPr lang="en-US" sz="1400" dirty="0"/>
              <a:t>e.g. tetracycline and </a:t>
            </a:r>
            <a:r>
              <a:rPr lang="en-US" sz="1400" dirty="0" err="1"/>
              <a:t>chloramphenicol</a:t>
            </a:r>
            <a:r>
              <a:rPr lang="en-US" sz="1400" dirty="0"/>
              <a:t> </a:t>
            </a:r>
          </a:p>
          <a:p>
            <a:pPr lvl="1">
              <a:buFont typeface="Arial" charset="0"/>
              <a:buChar char="–"/>
              <a:defRPr/>
            </a:pPr>
            <a:endParaRPr lang="en-US" sz="1800" dirty="0"/>
          </a:p>
          <a:p>
            <a:pPr lvl="1">
              <a:buFont typeface="Arial" charset="0"/>
              <a:buChar char="–"/>
              <a:defRPr/>
            </a:pPr>
            <a:r>
              <a:rPr lang="en-US" sz="1800" dirty="0">
                <a:solidFill>
                  <a:schemeClr val="accent4"/>
                </a:solidFill>
              </a:rPr>
              <a:t>!!! alter the normal bacterial flora </a:t>
            </a:r>
          </a:p>
          <a:p>
            <a:pPr lvl="2">
              <a:buFont typeface="Arial" charset="0"/>
              <a:buChar char="•"/>
              <a:defRPr/>
            </a:pPr>
            <a:r>
              <a:rPr lang="en-US" sz="1800" dirty="0"/>
              <a:t>precipitate a </a:t>
            </a:r>
            <a:r>
              <a:rPr lang="en-US" sz="1800" dirty="0" err="1"/>
              <a:t>superinfection</a:t>
            </a:r>
            <a:r>
              <a:rPr lang="en-US" sz="1800" dirty="0"/>
              <a:t> of an organism, e.g., </a:t>
            </a:r>
            <a:r>
              <a:rPr lang="en-US" sz="1800" dirty="0" err="1"/>
              <a:t>candida</a:t>
            </a:r>
            <a:r>
              <a:rPr lang="en-US" sz="1800" dirty="0"/>
              <a:t>.</a:t>
            </a:r>
          </a:p>
          <a:p>
            <a:pPr>
              <a:buFont typeface="Times New Roman" pitchFamily="18" charset="0"/>
              <a:buNone/>
              <a:defRPr/>
            </a:pPr>
            <a:endParaRPr lang="en-US" dirty="0"/>
          </a:p>
        </p:txBody>
      </p:sp>
    </p:spTree>
    <p:extLst>
      <p:ext uri="{BB962C8B-B14F-4D97-AF65-F5344CB8AC3E}">
        <p14:creationId xmlns:p14="http://schemas.microsoft.com/office/powerpoint/2010/main" val="12709099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normAutofit fontScale="90000"/>
          </a:bodyPr>
          <a:lstStyle/>
          <a:p>
            <a:r>
              <a:rPr lang="cs-CZ" b="1" dirty="0">
                <a:ea typeface="ＭＳ Ｐゴシック" pitchFamily="34" charset="-128"/>
              </a:rPr>
              <a:t>Bacteriostatic vs. bactericidal</a:t>
            </a:r>
            <a:endParaRPr lang="en-US" b="1" dirty="0"/>
          </a:p>
        </p:txBody>
      </p:sp>
      <p:sp>
        <p:nvSpPr>
          <p:cNvPr id="7171" name="Content Placeholder 2"/>
          <p:cNvSpPr>
            <a:spLocks noGrp="1"/>
          </p:cNvSpPr>
          <p:nvPr>
            <p:ph idx="1"/>
          </p:nvPr>
        </p:nvSpPr>
        <p:spPr>
          <a:xfrm>
            <a:off x="457200" y="1524000"/>
            <a:ext cx="8229600" cy="5029200"/>
          </a:xfrm>
        </p:spPr>
        <p:txBody>
          <a:bodyPr/>
          <a:lstStyle/>
          <a:p>
            <a:pPr eaLnBrk="1" hangingPunct="1"/>
            <a:r>
              <a:rPr lang="en-US" sz="1800">
                <a:solidFill>
                  <a:schemeClr val="accent1"/>
                </a:solidFill>
              </a:rPr>
              <a:t>Bacteriostatic </a:t>
            </a:r>
            <a:endParaRPr lang="cs-CZ" sz="1800">
              <a:solidFill>
                <a:schemeClr val="accent1"/>
              </a:solidFill>
            </a:endParaRPr>
          </a:p>
          <a:p>
            <a:pPr lvl="1" eaLnBrk="1" hangingPunct="1"/>
            <a:r>
              <a:rPr lang="en-US" sz="1800"/>
              <a:t>arrest the growth and replication of bacteria </a:t>
            </a:r>
            <a:endParaRPr lang="cs-CZ" sz="1800"/>
          </a:p>
          <a:p>
            <a:pPr lvl="1" eaLnBrk="1" hangingPunct="1"/>
            <a:r>
              <a:rPr lang="en-US" sz="1800"/>
              <a:t>at serum levels achievable in the patient - limit the spread of infection while the </a:t>
            </a:r>
            <a:r>
              <a:rPr lang="en-US" sz="1800">
                <a:solidFill>
                  <a:schemeClr val="accent1"/>
                </a:solidFill>
              </a:rPr>
              <a:t>body's immune system attacks</a:t>
            </a:r>
            <a:r>
              <a:rPr lang="en-US" sz="1800"/>
              <a:t>, immobilizes, and eliminates the pathogens.</a:t>
            </a:r>
            <a:endParaRPr lang="cs-CZ" sz="1800"/>
          </a:p>
          <a:p>
            <a:pPr lvl="1" eaLnBrk="1" hangingPunct="1"/>
            <a:r>
              <a:rPr lang="en-US" sz="1800"/>
              <a:t>If the drug is removed before the immune system has scavenged the organisms, enough viable organisms may remain to begin a second cycle of infection. </a:t>
            </a:r>
          </a:p>
          <a:p>
            <a:pPr eaLnBrk="1" hangingPunct="1"/>
            <a:r>
              <a:rPr lang="en-US" sz="1800">
                <a:solidFill>
                  <a:schemeClr val="accent1"/>
                </a:solidFill>
              </a:rPr>
              <a:t>Intact immune system </a:t>
            </a:r>
            <a:endParaRPr lang="cs-CZ" sz="1800">
              <a:solidFill>
                <a:schemeClr val="accent1"/>
              </a:solidFill>
            </a:endParaRPr>
          </a:p>
          <a:p>
            <a:pPr lvl="1" eaLnBrk="1" hangingPunct="1"/>
            <a:r>
              <a:rPr lang="en-US" sz="1800"/>
              <a:t>decreased e.g. in: alcoholism, diabetes, immunosuppresion, malnutrition, advanced age - bactericidal agents are required. </a:t>
            </a:r>
          </a:p>
          <a:p>
            <a:pPr eaLnBrk="1" hangingPunct="1"/>
            <a:r>
              <a:rPr lang="en-US" sz="1800">
                <a:solidFill>
                  <a:schemeClr val="accent1"/>
                </a:solidFill>
              </a:rPr>
              <a:t>Bactericidal </a:t>
            </a:r>
            <a:endParaRPr lang="cs-CZ" sz="1800">
              <a:solidFill>
                <a:schemeClr val="accent1"/>
              </a:solidFill>
            </a:endParaRPr>
          </a:p>
          <a:p>
            <a:pPr lvl="1" eaLnBrk="1" hangingPunct="1"/>
            <a:r>
              <a:rPr lang="en-US" sz="1800"/>
              <a:t>kill bacteria at drug serum levels achievable in the patient. - often drugs of choice in seriously ill patients. </a:t>
            </a:r>
          </a:p>
          <a:p>
            <a:pPr eaLnBrk="1" hangingPunct="1"/>
            <a:r>
              <a:rPr lang="en-US" sz="1800">
                <a:solidFill>
                  <a:schemeClr val="accent1"/>
                </a:solidFill>
              </a:rPr>
              <a:t>It is possible for ATB to be bacteriostatic for one organism and bactericidal for another. </a:t>
            </a:r>
          </a:p>
          <a:p>
            <a:endParaRPr lang="en-US"/>
          </a:p>
        </p:txBody>
      </p:sp>
    </p:spTree>
    <p:extLst>
      <p:ext uri="{BB962C8B-B14F-4D97-AF65-F5344CB8AC3E}">
        <p14:creationId xmlns:p14="http://schemas.microsoft.com/office/powerpoint/2010/main" val="1021295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3400" b="1" dirty="0"/>
              <a:t>Drug therapy and developmental stage</a:t>
            </a:r>
            <a:br>
              <a:rPr lang="en-ZA" sz="3400" dirty="0"/>
            </a:br>
            <a:endParaRPr lang="en-ZA" sz="3400" dirty="0"/>
          </a:p>
        </p:txBody>
      </p:sp>
      <p:sp>
        <p:nvSpPr>
          <p:cNvPr id="3" name="Content Placeholder 2"/>
          <p:cNvSpPr>
            <a:spLocks noGrp="1"/>
          </p:cNvSpPr>
          <p:nvPr>
            <p:ph idx="1"/>
          </p:nvPr>
        </p:nvSpPr>
        <p:spPr/>
        <p:txBody>
          <a:bodyPr/>
          <a:lstStyle/>
          <a:p>
            <a:pPr marL="342900" lvl="1" indent="-342900">
              <a:buFont typeface="Arial" pitchFamily="34" charset="0"/>
              <a:buChar char="•"/>
            </a:pPr>
            <a:r>
              <a:rPr lang="en-US" b="1" dirty="0"/>
              <a:t>Drug therapy in child bearing clients</a:t>
            </a:r>
            <a:endParaRPr lang="en-ZA" dirty="0"/>
          </a:p>
          <a:p>
            <a:pPr marL="342900" lvl="1" indent="-342900">
              <a:buFont typeface="Arial" pitchFamily="34" charset="0"/>
              <a:buChar char="•"/>
            </a:pPr>
            <a:r>
              <a:rPr lang="en-US" b="1" dirty="0"/>
              <a:t>Pediatric/breastfeeding clients</a:t>
            </a:r>
            <a:endParaRPr lang="en-ZA" b="1" dirty="0"/>
          </a:p>
          <a:p>
            <a:pPr marL="342900" lvl="1" indent="-342900">
              <a:buFont typeface="Arial" pitchFamily="34" charset="0"/>
              <a:buChar char="•"/>
            </a:pPr>
            <a:r>
              <a:rPr lang="en-US" b="1" dirty="0"/>
              <a:t>Drug therapy for the elderly</a:t>
            </a:r>
            <a:endParaRPr lang="en-ZA" b="1" dirty="0"/>
          </a:p>
          <a:p>
            <a:endParaRPr lang="en-ZA" dirty="0"/>
          </a:p>
        </p:txBody>
      </p:sp>
    </p:spTree>
    <p:extLst>
      <p:ext uri="{BB962C8B-B14F-4D97-AF65-F5344CB8AC3E}">
        <p14:creationId xmlns:p14="http://schemas.microsoft.com/office/powerpoint/2010/main" val="20323172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0" y="228600"/>
            <a:ext cx="9144000" cy="990600"/>
          </a:xfrm>
        </p:spPr>
        <p:txBody>
          <a:bodyPr>
            <a:normAutofit fontScale="90000"/>
          </a:bodyPr>
          <a:lstStyle/>
          <a:p>
            <a:r>
              <a:rPr lang="cs-CZ" b="1" dirty="0">
                <a:ea typeface="ＭＳ Ｐゴシック" pitchFamily="34" charset="-128"/>
              </a:rPr>
              <a:t>Classification of antibacterial agents</a:t>
            </a:r>
            <a:endParaRPr lang="en-US" b="1" dirty="0"/>
          </a:p>
        </p:txBody>
      </p:sp>
      <p:sp>
        <p:nvSpPr>
          <p:cNvPr id="8195" name="Content Placeholder 2"/>
          <p:cNvSpPr>
            <a:spLocks noGrp="1"/>
          </p:cNvSpPr>
          <p:nvPr>
            <p:ph idx="1"/>
          </p:nvPr>
        </p:nvSpPr>
        <p:spPr/>
        <p:txBody>
          <a:bodyPr/>
          <a:lstStyle/>
          <a:p>
            <a:pPr eaLnBrk="1" hangingPunct="1">
              <a:buFontTx/>
              <a:buNone/>
            </a:pPr>
            <a:r>
              <a:rPr lang="en-US" b="1" dirty="0">
                <a:solidFill>
                  <a:schemeClr val="tx2"/>
                </a:solidFill>
                <a:ea typeface="ＭＳ Ｐゴシック" pitchFamily="34" charset="-128"/>
              </a:rPr>
              <a:t>B</a:t>
            </a:r>
            <a:r>
              <a:rPr lang="cs-CZ" b="1" dirty="0">
                <a:solidFill>
                  <a:schemeClr val="tx2"/>
                </a:solidFill>
                <a:ea typeface="ＭＳ Ｐゴシック" pitchFamily="34" charset="-128"/>
              </a:rPr>
              <a:t>actericidal</a:t>
            </a:r>
            <a:r>
              <a:rPr lang="en-US" b="1" dirty="0">
                <a:solidFill>
                  <a:schemeClr val="tx2"/>
                </a:solidFill>
                <a:ea typeface="ＭＳ Ｐゴシック" pitchFamily="34" charset="-128"/>
              </a:rPr>
              <a:t>			B</a:t>
            </a:r>
            <a:r>
              <a:rPr lang="cs-CZ" b="1" dirty="0">
                <a:solidFill>
                  <a:schemeClr val="tx2"/>
                </a:solidFill>
                <a:ea typeface="ＭＳ Ｐゴシック" pitchFamily="34" charset="-128"/>
              </a:rPr>
              <a:t>acteriostatic</a:t>
            </a:r>
          </a:p>
          <a:p>
            <a:pPr eaLnBrk="1" hangingPunct="1">
              <a:buFontTx/>
              <a:buNone/>
            </a:pPr>
            <a:r>
              <a:rPr lang="cs-CZ" dirty="0">
                <a:solidFill>
                  <a:schemeClr val="accent1"/>
                </a:solidFill>
                <a:ea typeface="ＭＳ Ｐゴシック" pitchFamily="34" charset="-128"/>
              </a:rPr>
              <a:t>β-lactam agents</a:t>
            </a:r>
            <a:r>
              <a:rPr lang="en-US" dirty="0">
                <a:solidFill>
                  <a:schemeClr val="accent1"/>
                </a:solidFill>
                <a:ea typeface="ＭＳ Ｐゴシック" pitchFamily="34" charset="-128"/>
              </a:rPr>
              <a:t>			</a:t>
            </a:r>
            <a:r>
              <a:rPr lang="cs-CZ" dirty="0">
                <a:solidFill>
                  <a:schemeClr val="accent1"/>
                </a:solidFill>
                <a:ea typeface="ＭＳ Ｐゴシック" pitchFamily="34" charset="-128"/>
              </a:rPr>
              <a:t>Erythromycin</a:t>
            </a:r>
          </a:p>
          <a:p>
            <a:pPr eaLnBrk="1" hangingPunct="1">
              <a:buFontTx/>
              <a:buNone/>
            </a:pPr>
            <a:r>
              <a:rPr lang="cs-CZ" dirty="0">
                <a:solidFill>
                  <a:schemeClr val="accent1"/>
                </a:solidFill>
                <a:ea typeface="ＭＳ Ｐゴシック" pitchFamily="34" charset="-128"/>
              </a:rPr>
              <a:t>Aminoglycosides</a:t>
            </a:r>
            <a:r>
              <a:rPr lang="en-US" dirty="0">
                <a:solidFill>
                  <a:schemeClr val="accent1"/>
                </a:solidFill>
                <a:ea typeface="ＭＳ Ｐゴシック" pitchFamily="34" charset="-128"/>
              </a:rPr>
              <a:t>		</a:t>
            </a:r>
            <a:r>
              <a:rPr lang="cs-CZ" dirty="0">
                <a:solidFill>
                  <a:schemeClr val="accent1"/>
                </a:solidFill>
                <a:ea typeface="ＭＳ Ｐゴシック" pitchFamily="34" charset="-128"/>
              </a:rPr>
              <a:t>Tetracyclines</a:t>
            </a:r>
          </a:p>
          <a:p>
            <a:pPr eaLnBrk="1" hangingPunct="1">
              <a:buFontTx/>
              <a:buNone/>
            </a:pPr>
            <a:r>
              <a:rPr lang="cs-CZ" dirty="0">
                <a:solidFill>
                  <a:schemeClr val="accent1"/>
                </a:solidFill>
                <a:ea typeface="ＭＳ Ｐゴシック" pitchFamily="34" charset="-128"/>
              </a:rPr>
              <a:t>Co-trimoxazole</a:t>
            </a:r>
            <a:r>
              <a:rPr lang="en-US" dirty="0">
                <a:solidFill>
                  <a:schemeClr val="accent1"/>
                </a:solidFill>
                <a:ea typeface="ＭＳ Ｐゴシック" pitchFamily="34" charset="-128"/>
              </a:rPr>
              <a:t>			</a:t>
            </a:r>
            <a:r>
              <a:rPr lang="cs-CZ" dirty="0">
                <a:solidFill>
                  <a:schemeClr val="accent1"/>
                </a:solidFill>
                <a:ea typeface="ＭＳ Ｐゴシック" pitchFamily="34" charset="-128"/>
              </a:rPr>
              <a:t>Chloramphenicol</a:t>
            </a:r>
          </a:p>
          <a:p>
            <a:pPr eaLnBrk="1" hangingPunct="1">
              <a:buFontTx/>
              <a:buNone/>
            </a:pPr>
            <a:r>
              <a:rPr lang="cs-CZ" dirty="0">
                <a:solidFill>
                  <a:schemeClr val="accent1"/>
                </a:solidFill>
                <a:ea typeface="ＭＳ Ｐゴシック" pitchFamily="34" charset="-128"/>
              </a:rPr>
              <a:t>Vancomycin</a:t>
            </a:r>
            <a:r>
              <a:rPr lang="en-US" dirty="0">
                <a:solidFill>
                  <a:schemeClr val="accent1"/>
                </a:solidFill>
                <a:ea typeface="ＭＳ Ｐゴシック" pitchFamily="34" charset="-128"/>
              </a:rPr>
              <a:t>			</a:t>
            </a:r>
            <a:r>
              <a:rPr lang="cs-CZ" dirty="0">
                <a:solidFill>
                  <a:schemeClr val="accent1"/>
                </a:solidFill>
                <a:ea typeface="ＭＳ Ｐゴシック" pitchFamily="34" charset="-128"/>
              </a:rPr>
              <a:t>Sulfonamides</a:t>
            </a:r>
          </a:p>
          <a:p>
            <a:pPr eaLnBrk="1" hangingPunct="1">
              <a:buFontTx/>
              <a:buNone/>
            </a:pPr>
            <a:r>
              <a:rPr lang="cs-CZ" dirty="0">
                <a:solidFill>
                  <a:schemeClr val="accent1"/>
                </a:solidFill>
                <a:ea typeface="ＭＳ Ｐゴシック" pitchFamily="34" charset="-128"/>
              </a:rPr>
              <a:t>                                  </a:t>
            </a:r>
            <a:r>
              <a:rPr lang="en-US" dirty="0">
                <a:solidFill>
                  <a:schemeClr val="accent1"/>
                </a:solidFill>
                <a:ea typeface="ＭＳ Ｐゴシック" pitchFamily="34" charset="-128"/>
              </a:rPr>
              <a:t>	</a:t>
            </a:r>
            <a:r>
              <a:rPr lang="cs-CZ" dirty="0">
                <a:solidFill>
                  <a:schemeClr val="accent1"/>
                </a:solidFill>
                <a:ea typeface="ＭＳ Ｐゴシック" pitchFamily="34" charset="-128"/>
              </a:rPr>
              <a:t>Trimethoprim</a:t>
            </a:r>
          </a:p>
          <a:p>
            <a:endParaRPr lang="en-US" dirty="0"/>
          </a:p>
        </p:txBody>
      </p:sp>
    </p:spTree>
    <p:extLst>
      <p:ext uri="{BB962C8B-B14F-4D97-AF65-F5344CB8AC3E}">
        <p14:creationId xmlns:p14="http://schemas.microsoft.com/office/powerpoint/2010/main" val="6613632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b="1" dirty="0"/>
              <a:t>Sites of antibiotic action</a:t>
            </a:r>
          </a:p>
        </p:txBody>
      </p:sp>
      <p:pic>
        <p:nvPicPr>
          <p:cNvPr id="9219" name="Content Placeholder 4" descr="http://micro.digitalproteus.com/pics/antibisites.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a:xfrm>
            <a:off x="1524000" y="1905000"/>
            <a:ext cx="6035675" cy="4343400"/>
          </a:xfrm>
        </p:spPr>
      </p:pic>
    </p:spTree>
    <p:extLst>
      <p:ext uri="{BB962C8B-B14F-4D97-AF65-F5344CB8AC3E}">
        <p14:creationId xmlns:p14="http://schemas.microsoft.com/office/powerpoint/2010/main" val="507733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0" y="274638"/>
            <a:ext cx="9144000" cy="1143000"/>
          </a:xfrm>
        </p:spPr>
        <p:txBody>
          <a:bodyPr>
            <a:normAutofit fontScale="90000"/>
          </a:bodyPr>
          <a:lstStyle/>
          <a:p>
            <a:r>
              <a:rPr lang="en-US" b="1" dirty="0">
                <a:ea typeface="ＭＳ Ｐゴシック" pitchFamily="34" charset="-128"/>
              </a:rPr>
              <a:t>Concentration-dependent killing </a:t>
            </a:r>
            <a:endParaRPr lang="en-US" b="1" dirty="0"/>
          </a:p>
        </p:txBody>
      </p:sp>
      <p:sp>
        <p:nvSpPr>
          <p:cNvPr id="11267" name="Content Placeholder 2"/>
          <p:cNvSpPr>
            <a:spLocks noGrp="1"/>
          </p:cNvSpPr>
          <p:nvPr>
            <p:ph idx="1"/>
          </p:nvPr>
        </p:nvSpPr>
        <p:spPr/>
        <p:txBody>
          <a:bodyPr/>
          <a:lstStyle/>
          <a:p>
            <a:pPr eaLnBrk="1" hangingPunct="1"/>
            <a:r>
              <a:rPr lang="en-US">
                <a:solidFill>
                  <a:schemeClr val="accent1"/>
                </a:solidFill>
                <a:ea typeface="ＭＳ Ｐゴシック" pitchFamily="34" charset="-128"/>
              </a:rPr>
              <a:t>aminoglycosides, fluoroquinolones</a:t>
            </a:r>
            <a:endParaRPr lang="cs-CZ">
              <a:solidFill>
                <a:schemeClr val="accent1"/>
              </a:solidFill>
              <a:ea typeface="ＭＳ Ｐゴシック" pitchFamily="34" charset="-128"/>
            </a:endParaRPr>
          </a:p>
          <a:p>
            <a:pPr eaLnBrk="1" hangingPunct="1"/>
            <a:r>
              <a:rPr lang="en-US">
                <a:ea typeface="ＭＳ Ｐゴシック" pitchFamily="34" charset="-128"/>
              </a:rPr>
              <a:t>significant increase in the rate of bacterial killing as the concentration of antibiotic increases from </a:t>
            </a:r>
            <a:r>
              <a:rPr lang="en-US">
                <a:solidFill>
                  <a:schemeClr val="accent1"/>
                </a:solidFill>
                <a:ea typeface="ＭＳ Ｐゴシック" pitchFamily="34" charset="-128"/>
              </a:rPr>
              <a:t>4- to 64-fold the MIC</a:t>
            </a:r>
            <a:r>
              <a:rPr lang="en-US">
                <a:ea typeface="ＭＳ Ｐゴシック" pitchFamily="34" charset="-128"/>
              </a:rPr>
              <a:t> of the drug for the infecting organism. </a:t>
            </a:r>
          </a:p>
          <a:p>
            <a:pPr eaLnBrk="1" hangingPunct="1"/>
            <a:r>
              <a:rPr lang="en-US">
                <a:solidFill>
                  <a:schemeClr val="accent1"/>
                </a:solidFill>
                <a:ea typeface="ＭＳ Ｐゴシック" pitchFamily="34" charset="-128"/>
              </a:rPr>
              <a:t>bolus infusion achieves high peak levels</a:t>
            </a:r>
            <a:r>
              <a:rPr lang="en-US">
                <a:ea typeface="ＭＳ Ｐゴシック" pitchFamily="34" charset="-128"/>
              </a:rPr>
              <a:t>, </a:t>
            </a:r>
            <a:endParaRPr lang="cs-CZ">
              <a:ea typeface="ＭＳ Ｐゴシック" pitchFamily="34" charset="-128"/>
            </a:endParaRPr>
          </a:p>
          <a:p>
            <a:pPr lvl="1" eaLnBrk="1" hangingPunct="1"/>
            <a:r>
              <a:rPr lang="en-US">
                <a:ea typeface="ＭＳ Ｐゴシック" pitchFamily="34" charset="-128"/>
              </a:rPr>
              <a:t>favoring rapid killing. </a:t>
            </a:r>
            <a:endParaRPr lang="cs-CZ">
              <a:ea typeface="ＭＳ Ｐゴシック" pitchFamily="34" charset="-128"/>
            </a:endParaRPr>
          </a:p>
          <a:p>
            <a:endParaRPr lang="en-US"/>
          </a:p>
        </p:txBody>
      </p:sp>
    </p:spTree>
    <p:extLst>
      <p:ext uri="{BB962C8B-B14F-4D97-AF65-F5344CB8AC3E}">
        <p14:creationId xmlns:p14="http://schemas.microsoft.com/office/powerpoint/2010/main" val="32757243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b="1" dirty="0">
                <a:ea typeface="ＭＳ Ｐゴシック" pitchFamily="34" charset="-128"/>
              </a:rPr>
              <a:t>Time-dependent killing</a:t>
            </a:r>
            <a:endParaRPr lang="en-US" b="1" dirty="0"/>
          </a:p>
        </p:txBody>
      </p:sp>
      <p:sp>
        <p:nvSpPr>
          <p:cNvPr id="12291" name="Content Placeholder 2"/>
          <p:cNvSpPr>
            <a:spLocks noGrp="1"/>
          </p:cNvSpPr>
          <p:nvPr>
            <p:ph idx="1"/>
          </p:nvPr>
        </p:nvSpPr>
        <p:spPr/>
        <p:txBody>
          <a:bodyPr/>
          <a:lstStyle/>
          <a:p>
            <a:pPr eaLnBrk="1" hangingPunct="1">
              <a:lnSpc>
                <a:spcPct val="80000"/>
              </a:lnSpc>
            </a:pPr>
            <a:r>
              <a:rPr lang="en-US" sz="2700">
                <a:solidFill>
                  <a:schemeClr val="accent2"/>
                </a:solidFill>
                <a:ea typeface="ＭＳ Ｐゴシック" pitchFamily="34" charset="-128"/>
              </a:rPr>
              <a:t>b</a:t>
            </a:r>
            <a:r>
              <a:rPr lang="cs-CZ" sz="2700">
                <a:solidFill>
                  <a:schemeClr val="accent2"/>
                </a:solidFill>
                <a:ea typeface="ＭＳ Ｐゴシック" pitchFamily="34" charset="-128"/>
              </a:rPr>
              <a:t>eta</a:t>
            </a:r>
            <a:r>
              <a:rPr lang="en-US" sz="2700">
                <a:solidFill>
                  <a:schemeClr val="accent2"/>
                </a:solidFill>
                <a:ea typeface="ＭＳ Ｐゴシック" pitchFamily="34" charset="-128"/>
              </a:rPr>
              <a:t>-lactams, glycopeptides, macrolides, clindamycin</a:t>
            </a:r>
          </a:p>
          <a:p>
            <a:pPr eaLnBrk="1" hangingPunct="1">
              <a:lnSpc>
                <a:spcPct val="80000"/>
              </a:lnSpc>
            </a:pPr>
            <a:r>
              <a:rPr lang="en-US" sz="2700">
                <a:solidFill>
                  <a:schemeClr val="accent1"/>
                </a:solidFill>
                <a:ea typeface="ＭＳ Ｐゴシック" pitchFamily="34" charset="-128"/>
              </a:rPr>
              <a:t>killing effect is best predicted by the percentage of time </a:t>
            </a:r>
          </a:p>
          <a:p>
            <a:pPr lvl="1" eaLnBrk="1" hangingPunct="1">
              <a:lnSpc>
                <a:spcPct val="80000"/>
              </a:lnSpc>
            </a:pPr>
            <a:r>
              <a:rPr lang="en-US" sz="2400">
                <a:ea typeface="ＭＳ Ｐゴシック" pitchFamily="34" charset="-128"/>
              </a:rPr>
              <a:t>that blood concentrations of a drug remain above the MIC. </a:t>
            </a:r>
          </a:p>
          <a:p>
            <a:pPr lvl="1" eaLnBrk="1" hangingPunct="1">
              <a:lnSpc>
                <a:spcPct val="80000"/>
              </a:lnSpc>
            </a:pPr>
            <a:r>
              <a:rPr lang="en-US" sz="2400">
                <a:ea typeface="ＭＳ Ｐゴシック" pitchFamily="34" charset="-128"/>
              </a:rPr>
              <a:t>increasing the concentration of ATB to higher multiples of the MIC does not significantly increase the rate of kill </a:t>
            </a:r>
          </a:p>
          <a:p>
            <a:pPr lvl="1" eaLnBrk="1" hangingPunct="1">
              <a:lnSpc>
                <a:spcPct val="80000"/>
              </a:lnSpc>
            </a:pPr>
            <a:r>
              <a:rPr lang="en-US" sz="2400">
                <a:ea typeface="ＭＳ Ｐゴシック" pitchFamily="34" charset="-128"/>
              </a:rPr>
              <a:t>E.g., for penicillins and cephalosporins, dosing schedules that ensure blood </a:t>
            </a:r>
            <a:r>
              <a:rPr lang="en-US" sz="2400">
                <a:solidFill>
                  <a:schemeClr val="accent1"/>
                </a:solidFill>
                <a:ea typeface="ＭＳ Ｐゴシック" pitchFamily="34" charset="-128"/>
              </a:rPr>
              <a:t>levels greater than MIC for 60 – 70 % </a:t>
            </a:r>
            <a:r>
              <a:rPr lang="en-US" sz="2400">
                <a:ea typeface="ＭＳ Ｐゴシック" pitchFamily="34" charset="-128"/>
              </a:rPr>
              <a:t>of the time was shown to be clinically effective </a:t>
            </a:r>
          </a:p>
          <a:p>
            <a:pPr eaLnBrk="1" hangingPunct="1">
              <a:lnSpc>
                <a:spcPct val="80000"/>
              </a:lnSpc>
            </a:pPr>
            <a:r>
              <a:rPr lang="en-US" sz="2700">
                <a:solidFill>
                  <a:schemeClr val="accent1"/>
                </a:solidFill>
                <a:ea typeface="ＭＳ Ｐゴシック" pitchFamily="34" charset="-128"/>
              </a:rPr>
              <a:t>severe infections are best treated by continuous infusion </a:t>
            </a:r>
            <a:r>
              <a:rPr lang="en-US" sz="2400">
                <a:ea typeface="ＭＳ Ｐゴシック" pitchFamily="34" charset="-128"/>
              </a:rPr>
              <a:t>rather than by intermittent dosing</a:t>
            </a:r>
            <a:endParaRPr lang="en-US"/>
          </a:p>
        </p:txBody>
      </p:sp>
    </p:spTree>
    <p:extLst>
      <p:ext uri="{BB962C8B-B14F-4D97-AF65-F5344CB8AC3E}">
        <p14:creationId xmlns:p14="http://schemas.microsoft.com/office/powerpoint/2010/main" val="41630213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b="1" dirty="0">
                <a:ea typeface="ＭＳ Ｐゴシック" pitchFamily="34" charset="-128"/>
              </a:rPr>
              <a:t>Post-antibiotic effect (PAE)</a:t>
            </a:r>
            <a:endParaRPr lang="en-US" b="1" dirty="0"/>
          </a:p>
        </p:txBody>
      </p:sp>
      <p:sp>
        <p:nvSpPr>
          <p:cNvPr id="13315" name="Content Placeholder 2"/>
          <p:cNvSpPr>
            <a:spLocks noGrp="1"/>
          </p:cNvSpPr>
          <p:nvPr>
            <p:ph idx="1"/>
          </p:nvPr>
        </p:nvSpPr>
        <p:spPr/>
        <p:txBody>
          <a:bodyPr/>
          <a:lstStyle/>
          <a:p>
            <a:pPr eaLnBrk="1" hangingPunct="1"/>
            <a:r>
              <a:rPr lang="en-US">
                <a:solidFill>
                  <a:schemeClr val="accent1"/>
                </a:solidFill>
                <a:ea typeface="ＭＳ Ｐゴシック" pitchFamily="34" charset="-128"/>
              </a:rPr>
              <a:t>A persistent suppression of microbial growth that occurs after levels of antibiotic have fallen below the MIC</a:t>
            </a:r>
            <a:r>
              <a:rPr lang="en-US">
                <a:ea typeface="ＭＳ Ｐゴシック" pitchFamily="34" charset="-128"/>
              </a:rPr>
              <a:t>. </a:t>
            </a:r>
          </a:p>
          <a:p>
            <a:pPr eaLnBrk="1" hangingPunct="1"/>
            <a:r>
              <a:rPr lang="en-US">
                <a:ea typeface="ＭＳ Ｐゴシック" pitchFamily="34" charset="-128"/>
              </a:rPr>
              <a:t>Antimicrobial drugs with a long PAE (several hours) often require </a:t>
            </a:r>
            <a:r>
              <a:rPr lang="en-US" b="1">
                <a:solidFill>
                  <a:schemeClr val="accent2"/>
                </a:solidFill>
                <a:ea typeface="ＭＳ Ｐゴシック" pitchFamily="34" charset="-128"/>
              </a:rPr>
              <a:t>only one dose per day</a:t>
            </a:r>
            <a:r>
              <a:rPr lang="en-US">
                <a:ea typeface="ＭＳ Ｐゴシック" pitchFamily="34" charset="-128"/>
              </a:rPr>
              <a:t>. </a:t>
            </a:r>
            <a:endParaRPr lang="cs-CZ">
              <a:ea typeface="ＭＳ Ｐゴシック" pitchFamily="34" charset="-128"/>
            </a:endParaRPr>
          </a:p>
          <a:p>
            <a:pPr lvl="1" eaLnBrk="1" hangingPunct="1"/>
            <a:r>
              <a:rPr lang="en-US">
                <a:ea typeface="ＭＳ Ｐゴシック" pitchFamily="34" charset="-128"/>
              </a:rPr>
              <a:t>E.g., aminoglycosides and fluoroquinolones, particularly against gram-negative bacteria</a:t>
            </a:r>
            <a:endParaRPr lang="cs-CZ">
              <a:ea typeface="ＭＳ Ｐゴシック" pitchFamily="34" charset="-128"/>
            </a:endParaRPr>
          </a:p>
          <a:p>
            <a:endParaRPr lang="en-US"/>
          </a:p>
        </p:txBody>
      </p:sp>
    </p:spTree>
    <p:extLst>
      <p:ext uri="{BB962C8B-B14F-4D97-AF65-F5344CB8AC3E}">
        <p14:creationId xmlns:p14="http://schemas.microsoft.com/office/powerpoint/2010/main" val="28606141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rmAutofit fontScale="90000"/>
          </a:bodyPr>
          <a:lstStyle/>
          <a:p>
            <a:r>
              <a:rPr lang="en-US" b="1" dirty="0">
                <a:ea typeface="ＭＳ Ｐゴシック" pitchFamily="34" charset="-128"/>
              </a:rPr>
              <a:t>PROPHYLACTIC ANTIBIOTICS </a:t>
            </a:r>
            <a:endParaRPr lang="en-US" b="1" dirty="0"/>
          </a:p>
        </p:txBody>
      </p:sp>
      <p:sp>
        <p:nvSpPr>
          <p:cNvPr id="3" name="Content Placeholder 2"/>
          <p:cNvSpPr>
            <a:spLocks noGrp="1"/>
          </p:cNvSpPr>
          <p:nvPr>
            <p:ph idx="1"/>
          </p:nvPr>
        </p:nvSpPr>
        <p:spPr>
          <a:xfrm>
            <a:off x="457200" y="1524000"/>
            <a:ext cx="8229600" cy="5334000"/>
          </a:xfrm>
        </p:spPr>
        <p:txBody>
          <a:bodyPr/>
          <a:lstStyle/>
          <a:p>
            <a:pPr>
              <a:buFont typeface="Arial" charset="0"/>
              <a:buChar char="•"/>
              <a:defRPr/>
            </a:pPr>
            <a:r>
              <a:rPr lang="en-US" dirty="0">
                <a:solidFill>
                  <a:schemeClr val="accent1"/>
                </a:solidFill>
              </a:rPr>
              <a:t>Use of antibiotics for prevention </a:t>
            </a:r>
          </a:p>
          <a:p>
            <a:pPr lvl="1">
              <a:buFont typeface="Arial" charset="0"/>
              <a:buChar char="–"/>
              <a:defRPr/>
            </a:pPr>
            <a:r>
              <a:rPr lang="en-US" sz="1800" dirty="0"/>
              <a:t>risk of bacterial resistance and </a:t>
            </a:r>
            <a:r>
              <a:rPr lang="en-US" sz="1800" dirty="0" err="1"/>
              <a:t>superinfection</a:t>
            </a:r>
            <a:endParaRPr lang="cs-CZ" sz="1800" dirty="0"/>
          </a:p>
          <a:p>
            <a:pPr lvl="1">
              <a:buFont typeface="Arial" charset="0"/>
              <a:buChar char="–"/>
              <a:defRPr/>
            </a:pPr>
            <a:r>
              <a:rPr lang="en-US" sz="1800" dirty="0"/>
              <a:t>benefits </a:t>
            </a:r>
            <a:r>
              <a:rPr lang="cs-CZ" sz="1800" dirty="0"/>
              <a:t>must </a:t>
            </a:r>
            <a:r>
              <a:rPr lang="en-US" sz="1800" dirty="0"/>
              <a:t>outweigh the potential risks</a:t>
            </a:r>
            <a:r>
              <a:rPr lang="cs-CZ" sz="1800" dirty="0"/>
              <a:t>/AE</a:t>
            </a:r>
            <a:r>
              <a:rPr lang="en-US" sz="1800" dirty="0"/>
              <a:t>.</a:t>
            </a:r>
          </a:p>
          <a:p>
            <a:pPr>
              <a:buFont typeface="Arial" charset="0"/>
              <a:buChar char="•"/>
              <a:defRPr/>
            </a:pPr>
            <a:r>
              <a:rPr lang="en-US" dirty="0">
                <a:solidFill>
                  <a:schemeClr val="accent4"/>
                </a:solidFill>
              </a:rPr>
              <a:t>Examples</a:t>
            </a:r>
          </a:p>
          <a:p>
            <a:pPr lvl="1">
              <a:buFont typeface="Arial" charset="0"/>
              <a:buChar char="–"/>
              <a:defRPr/>
            </a:pPr>
            <a:r>
              <a:rPr lang="en-US" dirty="0">
                <a:solidFill>
                  <a:schemeClr val="accent1"/>
                </a:solidFill>
              </a:rPr>
              <a:t>Prevention of </a:t>
            </a:r>
            <a:r>
              <a:rPr lang="en-US" dirty="0" err="1">
                <a:solidFill>
                  <a:schemeClr val="accent1"/>
                </a:solidFill>
              </a:rPr>
              <a:t>streptoccocal</a:t>
            </a:r>
            <a:r>
              <a:rPr lang="en-US" dirty="0">
                <a:solidFill>
                  <a:schemeClr val="accent1"/>
                </a:solidFill>
              </a:rPr>
              <a:t> infections</a:t>
            </a:r>
            <a:endParaRPr lang="cs-CZ" dirty="0">
              <a:solidFill>
                <a:schemeClr val="accent1"/>
              </a:solidFill>
            </a:endParaRPr>
          </a:p>
          <a:p>
            <a:pPr lvl="2">
              <a:buFont typeface="Arial" charset="0"/>
              <a:buChar char="•"/>
              <a:defRPr/>
            </a:pPr>
            <a:r>
              <a:rPr lang="en-US" sz="1800" dirty="0"/>
              <a:t>in patients with history of rheumatic heart disease. Patients may require years of treatment.</a:t>
            </a:r>
          </a:p>
          <a:p>
            <a:pPr lvl="1">
              <a:buFont typeface="Arial" charset="0"/>
              <a:buChar char="–"/>
              <a:defRPr/>
            </a:pPr>
            <a:r>
              <a:rPr lang="en-US" dirty="0">
                <a:solidFill>
                  <a:schemeClr val="accent1"/>
                </a:solidFill>
              </a:rPr>
              <a:t>Pretreatment of patients undergoing dental extractions </a:t>
            </a:r>
            <a:endParaRPr lang="cs-CZ" dirty="0">
              <a:solidFill>
                <a:schemeClr val="accent1"/>
              </a:solidFill>
            </a:endParaRPr>
          </a:p>
          <a:p>
            <a:pPr lvl="2">
              <a:buFont typeface="Arial" charset="0"/>
              <a:buChar char="•"/>
              <a:defRPr/>
            </a:pPr>
            <a:r>
              <a:rPr lang="en-US" sz="1800" dirty="0"/>
              <a:t>who have implanted prosthetic devices (e.g., artificial heart valves) to prevent seeding of the prosthesis.</a:t>
            </a:r>
          </a:p>
          <a:p>
            <a:pPr lvl="1">
              <a:buFont typeface="Arial" charset="0"/>
              <a:buChar char="–"/>
              <a:defRPr/>
            </a:pPr>
            <a:r>
              <a:rPr lang="en-US" dirty="0">
                <a:solidFill>
                  <a:schemeClr val="accent1"/>
                </a:solidFill>
              </a:rPr>
              <a:t>Prevention of tuberculosis or meningitis </a:t>
            </a:r>
            <a:endParaRPr lang="cs-CZ" dirty="0">
              <a:solidFill>
                <a:schemeClr val="accent1"/>
              </a:solidFill>
            </a:endParaRPr>
          </a:p>
          <a:p>
            <a:pPr lvl="2">
              <a:buFont typeface="Arial" charset="0"/>
              <a:buChar char="•"/>
              <a:defRPr/>
            </a:pPr>
            <a:r>
              <a:rPr lang="en-US" sz="1800" dirty="0"/>
              <a:t>in those who are in close contact with infected patients.</a:t>
            </a:r>
          </a:p>
          <a:p>
            <a:pPr>
              <a:defRPr/>
            </a:pPr>
            <a:endParaRPr lang="en-US" dirty="0"/>
          </a:p>
        </p:txBody>
      </p:sp>
    </p:spTree>
    <p:extLst>
      <p:ext uri="{BB962C8B-B14F-4D97-AF65-F5344CB8AC3E}">
        <p14:creationId xmlns:p14="http://schemas.microsoft.com/office/powerpoint/2010/main" val="29858480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5415"/>
            <a:ext cx="8229600" cy="1143000"/>
          </a:xfrm>
        </p:spPr>
        <p:txBody>
          <a:bodyPr/>
          <a:lstStyle/>
          <a:p>
            <a:r>
              <a:rPr lang="en-ZA" b="1" dirty="0"/>
              <a:t>Classes of antibiotics</a:t>
            </a:r>
          </a:p>
        </p:txBody>
      </p:sp>
      <p:sp>
        <p:nvSpPr>
          <p:cNvPr id="3" name="Content Placeholder 2"/>
          <p:cNvSpPr>
            <a:spLocks noGrp="1"/>
          </p:cNvSpPr>
          <p:nvPr>
            <p:ph idx="1"/>
          </p:nvPr>
        </p:nvSpPr>
        <p:spPr>
          <a:xfrm>
            <a:off x="457200" y="1124744"/>
            <a:ext cx="8579296" cy="5733256"/>
          </a:xfrm>
        </p:spPr>
        <p:txBody>
          <a:bodyPr>
            <a:normAutofit fontScale="55000" lnSpcReduction="20000"/>
          </a:bodyPr>
          <a:lstStyle/>
          <a:p>
            <a:r>
              <a:rPr lang="en-US" sz="4600" dirty="0"/>
              <a:t>There are different groups of antibacterials based on molecular structure. </a:t>
            </a:r>
          </a:p>
          <a:p>
            <a:r>
              <a:rPr lang="en-US" sz="4600" dirty="0"/>
              <a:t>Members of each group have the same pharmacokinetics, pharmacodynamics and the same range of adverse effects. </a:t>
            </a:r>
          </a:p>
          <a:p>
            <a:r>
              <a:rPr lang="en-US" sz="4600" dirty="0"/>
              <a:t>Examples of classes of antibiotics include: </a:t>
            </a:r>
          </a:p>
          <a:p>
            <a:pPr lvl="1"/>
            <a:r>
              <a:rPr lang="en-US" sz="4200" dirty="0"/>
              <a:t>Beta-lactam antibiotics</a:t>
            </a:r>
          </a:p>
          <a:p>
            <a:pPr lvl="1"/>
            <a:r>
              <a:rPr lang="en-US" sz="4200" dirty="0" err="1"/>
              <a:t>Tetracyclines</a:t>
            </a:r>
            <a:endParaRPr lang="en-US" sz="4200" dirty="0"/>
          </a:p>
          <a:p>
            <a:pPr lvl="1"/>
            <a:r>
              <a:rPr lang="en-US" sz="4200" dirty="0"/>
              <a:t>Aminoglycosides</a:t>
            </a:r>
          </a:p>
          <a:p>
            <a:pPr lvl="1"/>
            <a:r>
              <a:rPr lang="en-US" sz="4200" dirty="0"/>
              <a:t>Macrolides</a:t>
            </a:r>
          </a:p>
          <a:p>
            <a:pPr lvl="1"/>
            <a:r>
              <a:rPr lang="en-US" sz="4200" dirty="0"/>
              <a:t>Quinolones</a:t>
            </a:r>
          </a:p>
          <a:p>
            <a:pPr lvl="1"/>
            <a:r>
              <a:rPr lang="en-US" sz="4200" dirty="0"/>
              <a:t>Azoles</a:t>
            </a:r>
          </a:p>
          <a:p>
            <a:pPr lvl="1"/>
            <a:r>
              <a:rPr lang="en-US" sz="4200" dirty="0" err="1"/>
              <a:t>Antimycobacterial</a:t>
            </a:r>
            <a:r>
              <a:rPr lang="en-US" sz="4200" dirty="0"/>
              <a:t> agents</a:t>
            </a:r>
          </a:p>
          <a:p>
            <a:pPr lvl="1"/>
            <a:r>
              <a:rPr lang="en-US" sz="4200" dirty="0" err="1"/>
              <a:t>Sulphonamides</a:t>
            </a:r>
            <a:r>
              <a:rPr lang="en-US" sz="4200" dirty="0"/>
              <a:t> </a:t>
            </a:r>
          </a:p>
          <a:p>
            <a:pPr lvl="1"/>
            <a:r>
              <a:rPr lang="en-US" sz="4200" dirty="0"/>
              <a:t>Other unclassified antibiotics e.g. chloramphenicol and Spectinomycin.</a:t>
            </a:r>
            <a:endParaRPr lang="en-ZA" sz="4200" dirty="0"/>
          </a:p>
          <a:p>
            <a:endParaRPr lang="en-ZA" dirty="0"/>
          </a:p>
        </p:txBody>
      </p:sp>
    </p:spTree>
    <p:extLst>
      <p:ext uri="{BB962C8B-B14F-4D97-AF65-F5344CB8AC3E}">
        <p14:creationId xmlns:p14="http://schemas.microsoft.com/office/powerpoint/2010/main" val="21778186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0" y="0"/>
            <a:ext cx="9144000" cy="990600"/>
          </a:xfrm>
        </p:spPr>
        <p:txBody>
          <a:bodyPr>
            <a:normAutofit fontScale="90000"/>
          </a:bodyPr>
          <a:lstStyle/>
          <a:p>
            <a:r>
              <a:rPr lang="en-US">
                <a:ea typeface="ＭＳ Ｐゴシック" pitchFamily="34" charset="-128"/>
              </a:rPr>
              <a:t>1: ANTIBIOTICS AFFECTING CELL WALL SYNTHESIS</a:t>
            </a:r>
            <a:endParaRPr lang="en-US"/>
          </a:p>
        </p:txBody>
      </p:sp>
      <p:sp>
        <p:nvSpPr>
          <p:cNvPr id="16387" name="Content Placeholder 2"/>
          <p:cNvSpPr>
            <a:spLocks noGrp="1"/>
          </p:cNvSpPr>
          <p:nvPr>
            <p:ph idx="1"/>
          </p:nvPr>
        </p:nvSpPr>
        <p:spPr/>
        <p:txBody>
          <a:bodyPr/>
          <a:lstStyle/>
          <a:p>
            <a:endParaRPr lang="en-US"/>
          </a:p>
        </p:txBody>
      </p:sp>
      <p:pic>
        <p:nvPicPr>
          <p:cNvPr id="16388" name="Picture 2" descr="3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1125538"/>
            <a:ext cx="8748713" cy="504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4"/>
          <p:cNvSpPr txBox="1">
            <a:spLocks noChangeArrowheads="1"/>
          </p:cNvSpPr>
          <p:nvPr/>
        </p:nvSpPr>
        <p:spPr bwMode="auto">
          <a:xfrm>
            <a:off x="2159000" y="1128713"/>
            <a:ext cx="2120900" cy="530225"/>
          </a:xfrm>
          <a:prstGeom prst="rect">
            <a:avLst/>
          </a:prstGeom>
          <a:noFill/>
          <a:ln w="9525">
            <a:noFill/>
            <a:miter lim="800000"/>
            <a:headEnd/>
            <a:tailEnd/>
          </a:ln>
          <a:effectLst/>
        </p:spPr>
        <p:txBody>
          <a:bodyPr wrap="none">
            <a:spAutoFit/>
          </a:bodyPr>
          <a:lstStyle/>
          <a:p>
            <a:pPr algn="ctr">
              <a:lnSpc>
                <a:spcPct val="80000"/>
              </a:lnSpc>
              <a:defRPr/>
            </a:pPr>
            <a:r>
              <a:rPr lang="cs-CZ" b="1">
                <a:effectLst>
                  <a:outerShdw blurRad="38100" dist="38100" dir="2700000" algn="tl">
                    <a:srgbClr val="C0C0C0"/>
                  </a:outerShdw>
                </a:effectLst>
                <a:latin typeface="Arial Narrow" pitchFamily="34" charset="0"/>
                <a:cs typeface="Arial" pitchFamily="34" charset="0"/>
              </a:rPr>
              <a:t>INHIBITORS OF CELL</a:t>
            </a:r>
          </a:p>
          <a:p>
            <a:pPr algn="ctr">
              <a:lnSpc>
                <a:spcPct val="80000"/>
              </a:lnSpc>
              <a:defRPr/>
            </a:pPr>
            <a:r>
              <a:rPr lang="cs-CZ" b="1">
                <a:effectLst>
                  <a:outerShdw blurRad="38100" dist="38100" dir="2700000" algn="tl">
                    <a:srgbClr val="C0C0C0"/>
                  </a:outerShdw>
                </a:effectLst>
                <a:latin typeface="Arial Narrow" pitchFamily="34" charset="0"/>
                <a:cs typeface="Arial" pitchFamily="34" charset="0"/>
              </a:rPr>
              <a:t>WALL SYNTHESIS</a:t>
            </a:r>
          </a:p>
        </p:txBody>
      </p:sp>
      <p:sp>
        <p:nvSpPr>
          <p:cNvPr id="7" name="Text Box 5"/>
          <p:cNvSpPr txBox="1">
            <a:spLocks noChangeArrowheads="1"/>
          </p:cNvSpPr>
          <p:nvPr/>
        </p:nvSpPr>
        <p:spPr bwMode="auto">
          <a:xfrm>
            <a:off x="6608763" y="1317625"/>
            <a:ext cx="1536700" cy="530225"/>
          </a:xfrm>
          <a:prstGeom prst="rect">
            <a:avLst/>
          </a:prstGeom>
          <a:noFill/>
          <a:ln w="9525">
            <a:noFill/>
            <a:miter lim="800000"/>
            <a:headEnd/>
            <a:tailEnd/>
          </a:ln>
          <a:effectLst/>
        </p:spPr>
        <p:txBody>
          <a:bodyPr wrap="none">
            <a:spAutoFit/>
          </a:bodyPr>
          <a:lstStyle/>
          <a:p>
            <a:pPr algn="ctr">
              <a:lnSpc>
                <a:spcPct val="80000"/>
              </a:lnSpc>
              <a:defRPr/>
            </a:pPr>
            <a:r>
              <a:rPr lang="cs-CZ" b="1">
                <a:effectLst>
                  <a:outerShdw blurRad="38100" dist="38100" dir="2700000" algn="tl">
                    <a:srgbClr val="C0C0C0"/>
                  </a:outerShdw>
                </a:effectLst>
                <a:latin typeface="Symbol" pitchFamily="18" charset="2"/>
                <a:cs typeface="Arial" pitchFamily="34" charset="0"/>
              </a:rPr>
              <a:t>b</a:t>
            </a:r>
            <a:r>
              <a:rPr lang="cs-CZ" b="1">
                <a:effectLst>
                  <a:outerShdw blurRad="38100" dist="38100" dir="2700000" algn="tl">
                    <a:srgbClr val="C0C0C0"/>
                  </a:outerShdw>
                </a:effectLst>
                <a:latin typeface="Arial Narrow" pitchFamily="34" charset="0"/>
                <a:cs typeface="Arial" pitchFamily="34" charset="0"/>
              </a:rPr>
              <a:t>-LASTAMASE</a:t>
            </a:r>
          </a:p>
          <a:p>
            <a:pPr algn="ctr">
              <a:lnSpc>
                <a:spcPct val="80000"/>
              </a:lnSpc>
              <a:defRPr/>
            </a:pPr>
            <a:r>
              <a:rPr lang="cs-CZ" b="1">
                <a:effectLst>
                  <a:outerShdw blurRad="38100" dist="38100" dir="2700000" algn="tl">
                    <a:srgbClr val="C0C0C0"/>
                  </a:outerShdw>
                </a:effectLst>
                <a:latin typeface="Arial Narrow" pitchFamily="34" charset="0"/>
                <a:cs typeface="Arial" pitchFamily="34" charset="0"/>
              </a:rPr>
              <a:t>INHIBITORS</a:t>
            </a:r>
          </a:p>
        </p:txBody>
      </p:sp>
      <p:sp>
        <p:nvSpPr>
          <p:cNvPr id="16391" name="Text Box 6"/>
          <p:cNvSpPr txBox="1">
            <a:spLocks noChangeArrowheads="1"/>
          </p:cNvSpPr>
          <p:nvPr/>
        </p:nvSpPr>
        <p:spPr bwMode="auto">
          <a:xfrm>
            <a:off x="1046163" y="1939925"/>
            <a:ext cx="1536700"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i="1">
                <a:solidFill>
                  <a:schemeClr val="tx1"/>
                </a:solidFill>
                <a:latin typeface="Arial" charset="0"/>
              </a:defRPr>
            </a:lvl1pPr>
            <a:lvl2pPr marL="742950" indent="-285750">
              <a:defRPr sz="2000" i="1">
                <a:solidFill>
                  <a:schemeClr val="tx1"/>
                </a:solidFill>
                <a:latin typeface="Arial" charset="0"/>
              </a:defRPr>
            </a:lvl2pPr>
            <a:lvl3pPr marL="1143000" indent="-228600">
              <a:defRPr sz="2000" i="1">
                <a:solidFill>
                  <a:schemeClr val="tx1"/>
                </a:solidFill>
                <a:latin typeface="Arial" charset="0"/>
              </a:defRPr>
            </a:lvl3pPr>
            <a:lvl4pPr marL="1600200" indent="-228600">
              <a:defRPr sz="2000" i="1">
                <a:solidFill>
                  <a:schemeClr val="tx1"/>
                </a:solidFill>
                <a:latin typeface="Arial" charset="0"/>
              </a:defRPr>
            </a:lvl4pPr>
            <a:lvl5pPr marL="2057400" indent="-228600">
              <a:defRPr sz="2000" i="1">
                <a:solidFill>
                  <a:schemeClr val="tx1"/>
                </a:solidFill>
                <a:latin typeface="Arial" charset="0"/>
              </a:defRPr>
            </a:lvl5pPr>
            <a:lvl6pPr marL="2514600" indent="-228600" eaLnBrk="0" fontAlgn="base" hangingPunct="0">
              <a:spcBef>
                <a:spcPct val="0"/>
              </a:spcBef>
              <a:spcAft>
                <a:spcPct val="0"/>
              </a:spcAft>
              <a:defRPr sz="2000" i="1">
                <a:solidFill>
                  <a:schemeClr val="tx1"/>
                </a:solidFill>
                <a:latin typeface="Arial" charset="0"/>
              </a:defRPr>
            </a:lvl6pPr>
            <a:lvl7pPr marL="2971800" indent="-228600" eaLnBrk="0" fontAlgn="base" hangingPunct="0">
              <a:spcBef>
                <a:spcPct val="0"/>
              </a:spcBef>
              <a:spcAft>
                <a:spcPct val="0"/>
              </a:spcAft>
              <a:defRPr sz="2000" i="1">
                <a:solidFill>
                  <a:schemeClr val="tx1"/>
                </a:solidFill>
                <a:latin typeface="Arial" charset="0"/>
              </a:defRPr>
            </a:lvl7pPr>
            <a:lvl8pPr marL="3429000" indent="-228600" eaLnBrk="0" fontAlgn="base" hangingPunct="0">
              <a:spcBef>
                <a:spcPct val="0"/>
              </a:spcBef>
              <a:spcAft>
                <a:spcPct val="0"/>
              </a:spcAft>
              <a:defRPr sz="2000" i="1">
                <a:solidFill>
                  <a:schemeClr val="tx1"/>
                </a:solidFill>
                <a:latin typeface="Arial" charset="0"/>
              </a:defRPr>
            </a:lvl8pPr>
            <a:lvl9pPr marL="3886200" indent="-228600" eaLnBrk="0" fontAlgn="base" hangingPunct="0">
              <a:spcBef>
                <a:spcPct val="0"/>
              </a:spcBef>
              <a:spcAft>
                <a:spcPct val="0"/>
              </a:spcAft>
              <a:defRPr sz="2000" i="1">
                <a:solidFill>
                  <a:schemeClr val="tx1"/>
                </a:solidFill>
                <a:latin typeface="Arial" charset="0"/>
              </a:defRPr>
            </a:lvl9pPr>
          </a:lstStyle>
          <a:p>
            <a:pPr algn="ctr">
              <a:lnSpc>
                <a:spcPct val="80000"/>
              </a:lnSpc>
            </a:pPr>
            <a:r>
              <a:rPr lang="cs-CZ" b="1">
                <a:latin typeface="Symbol" pitchFamily="18" charset="2"/>
              </a:rPr>
              <a:t>b</a:t>
            </a:r>
            <a:r>
              <a:rPr lang="cs-CZ" b="1">
                <a:latin typeface="Arial Narrow" pitchFamily="34" charset="0"/>
              </a:rPr>
              <a:t>-LASTAMASE</a:t>
            </a:r>
          </a:p>
          <a:p>
            <a:pPr algn="ctr">
              <a:lnSpc>
                <a:spcPct val="80000"/>
              </a:lnSpc>
            </a:pPr>
            <a:r>
              <a:rPr lang="cs-CZ" b="1">
                <a:latin typeface="Arial Narrow" pitchFamily="34" charset="0"/>
              </a:rPr>
              <a:t>ANTIBIOTIC</a:t>
            </a:r>
          </a:p>
        </p:txBody>
      </p:sp>
      <p:sp>
        <p:nvSpPr>
          <p:cNvPr id="16392" name="Text Box 7"/>
          <p:cNvSpPr txBox="1">
            <a:spLocks noChangeArrowheads="1"/>
          </p:cNvSpPr>
          <p:nvPr/>
        </p:nvSpPr>
        <p:spPr bwMode="auto">
          <a:xfrm>
            <a:off x="4095750" y="1928813"/>
            <a:ext cx="1255713"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i="1">
                <a:solidFill>
                  <a:schemeClr val="tx1"/>
                </a:solidFill>
                <a:latin typeface="Arial" charset="0"/>
              </a:defRPr>
            </a:lvl1pPr>
            <a:lvl2pPr marL="742950" indent="-285750">
              <a:defRPr sz="2000" i="1">
                <a:solidFill>
                  <a:schemeClr val="tx1"/>
                </a:solidFill>
                <a:latin typeface="Arial" charset="0"/>
              </a:defRPr>
            </a:lvl2pPr>
            <a:lvl3pPr marL="1143000" indent="-228600">
              <a:defRPr sz="2000" i="1">
                <a:solidFill>
                  <a:schemeClr val="tx1"/>
                </a:solidFill>
                <a:latin typeface="Arial" charset="0"/>
              </a:defRPr>
            </a:lvl3pPr>
            <a:lvl4pPr marL="1600200" indent="-228600">
              <a:defRPr sz="2000" i="1">
                <a:solidFill>
                  <a:schemeClr val="tx1"/>
                </a:solidFill>
                <a:latin typeface="Arial" charset="0"/>
              </a:defRPr>
            </a:lvl4pPr>
            <a:lvl5pPr marL="2057400" indent="-228600">
              <a:defRPr sz="2000" i="1">
                <a:solidFill>
                  <a:schemeClr val="tx1"/>
                </a:solidFill>
                <a:latin typeface="Arial" charset="0"/>
              </a:defRPr>
            </a:lvl5pPr>
            <a:lvl6pPr marL="2514600" indent="-228600" eaLnBrk="0" fontAlgn="base" hangingPunct="0">
              <a:spcBef>
                <a:spcPct val="0"/>
              </a:spcBef>
              <a:spcAft>
                <a:spcPct val="0"/>
              </a:spcAft>
              <a:defRPr sz="2000" i="1">
                <a:solidFill>
                  <a:schemeClr val="tx1"/>
                </a:solidFill>
                <a:latin typeface="Arial" charset="0"/>
              </a:defRPr>
            </a:lvl6pPr>
            <a:lvl7pPr marL="2971800" indent="-228600" eaLnBrk="0" fontAlgn="base" hangingPunct="0">
              <a:spcBef>
                <a:spcPct val="0"/>
              </a:spcBef>
              <a:spcAft>
                <a:spcPct val="0"/>
              </a:spcAft>
              <a:defRPr sz="2000" i="1">
                <a:solidFill>
                  <a:schemeClr val="tx1"/>
                </a:solidFill>
                <a:latin typeface="Arial" charset="0"/>
              </a:defRPr>
            </a:lvl7pPr>
            <a:lvl8pPr marL="3429000" indent="-228600" eaLnBrk="0" fontAlgn="base" hangingPunct="0">
              <a:spcBef>
                <a:spcPct val="0"/>
              </a:spcBef>
              <a:spcAft>
                <a:spcPct val="0"/>
              </a:spcAft>
              <a:defRPr sz="2000" i="1">
                <a:solidFill>
                  <a:schemeClr val="tx1"/>
                </a:solidFill>
                <a:latin typeface="Arial" charset="0"/>
              </a:defRPr>
            </a:lvl8pPr>
            <a:lvl9pPr marL="3886200" indent="-228600" eaLnBrk="0" fontAlgn="base" hangingPunct="0">
              <a:spcBef>
                <a:spcPct val="0"/>
              </a:spcBef>
              <a:spcAft>
                <a:spcPct val="0"/>
              </a:spcAft>
              <a:defRPr sz="2000" i="1">
                <a:solidFill>
                  <a:schemeClr val="tx1"/>
                </a:solidFill>
                <a:latin typeface="Arial" charset="0"/>
              </a:defRPr>
            </a:lvl9pPr>
          </a:lstStyle>
          <a:p>
            <a:pPr algn="ctr">
              <a:lnSpc>
                <a:spcPct val="80000"/>
              </a:lnSpc>
            </a:pPr>
            <a:r>
              <a:rPr lang="cs-CZ" b="1">
                <a:latin typeface="Arial Narrow" pitchFamily="34" charset="0"/>
              </a:rPr>
              <a:t>OTHER</a:t>
            </a:r>
          </a:p>
          <a:p>
            <a:pPr algn="ctr">
              <a:lnSpc>
                <a:spcPct val="80000"/>
              </a:lnSpc>
            </a:pPr>
            <a:r>
              <a:rPr lang="cs-CZ" b="1">
                <a:latin typeface="Arial Narrow" pitchFamily="34" charset="0"/>
              </a:rPr>
              <a:t>ANTIBIOTIC</a:t>
            </a:r>
          </a:p>
        </p:txBody>
      </p:sp>
      <p:sp>
        <p:nvSpPr>
          <p:cNvPr id="16393" name="Text Box 8"/>
          <p:cNvSpPr txBox="1">
            <a:spLocks noChangeArrowheads="1"/>
          </p:cNvSpPr>
          <p:nvPr/>
        </p:nvSpPr>
        <p:spPr bwMode="auto">
          <a:xfrm>
            <a:off x="608013" y="3124200"/>
            <a:ext cx="1350962"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i="1">
                <a:solidFill>
                  <a:schemeClr val="tx1"/>
                </a:solidFill>
                <a:latin typeface="Arial" charset="0"/>
              </a:defRPr>
            </a:lvl1pPr>
            <a:lvl2pPr marL="742950" indent="-285750">
              <a:defRPr sz="2000" i="1">
                <a:solidFill>
                  <a:schemeClr val="tx1"/>
                </a:solidFill>
                <a:latin typeface="Arial" charset="0"/>
              </a:defRPr>
            </a:lvl2pPr>
            <a:lvl3pPr marL="1143000" indent="-228600">
              <a:defRPr sz="2000" i="1">
                <a:solidFill>
                  <a:schemeClr val="tx1"/>
                </a:solidFill>
                <a:latin typeface="Arial" charset="0"/>
              </a:defRPr>
            </a:lvl3pPr>
            <a:lvl4pPr marL="1600200" indent="-228600">
              <a:defRPr sz="2000" i="1">
                <a:solidFill>
                  <a:schemeClr val="tx1"/>
                </a:solidFill>
                <a:latin typeface="Arial" charset="0"/>
              </a:defRPr>
            </a:lvl4pPr>
            <a:lvl5pPr marL="2057400" indent="-228600">
              <a:defRPr sz="2000" i="1">
                <a:solidFill>
                  <a:schemeClr val="tx1"/>
                </a:solidFill>
                <a:latin typeface="Arial" charset="0"/>
              </a:defRPr>
            </a:lvl5pPr>
            <a:lvl6pPr marL="2514600" indent="-228600" eaLnBrk="0" fontAlgn="base" hangingPunct="0">
              <a:spcBef>
                <a:spcPct val="0"/>
              </a:spcBef>
              <a:spcAft>
                <a:spcPct val="0"/>
              </a:spcAft>
              <a:defRPr sz="2000" i="1">
                <a:solidFill>
                  <a:schemeClr val="tx1"/>
                </a:solidFill>
                <a:latin typeface="Arial" charset="0"/>
              </a:defRPr>
            </a:lvl6pPr>
            <a:lvl7pPr marL="2971800" indent="-228600" eaLnBrk="0" fontAlgn="base" hangingPunct="0">
              <a:spcBef>
                <a:spcPct val="0"/>
              </a:spcBef>
              <a:spcAft>
                <a:spcPct val="0"/>
              </a:spcAft>
              <a:defRPr sz="2000" i="1">
                <a:solidFill>
                  <a:schemeClr val="tx1"/>
                </a:solidFill>
                <a:latin typeface="Arial" charset="0"/>
              </a:defRPr>
            </a:lvl7pPr>
            <a:lvl8pPr marL="3429000" indent="-228600" eaLnBrk="0" fontAlgn="base" hangingPunct="0">
              <a:spcBef>
                <a:spcPct val="0"/>
              </a:spcBef>
              <a:spcAft>
                <a:spcPct val="0"/>
              </a:spcAft>
              <a:defRPr sz="2000" i="1">
                <a:solidFill>
                  <a:schemeClr val="tx1"/>
                </a:solidFill>
                <a:latin typeface="Arial" charset="0"/>
              </a:defRPr>
            </a:lvl8pPr>
            <a:lvl9pPr marL="3886200" indent="-228600" eaLnBrk="0" fontAlgn="base" hangingPunct="0">
              <a:spcBef>
                <a:spcPct val="0"/>
              </a:spcBef>
              <a:spcAft>
                <a:spcPct val="0"/>
              </a:spcAft>
              <a:defRPr sz="2000" i="1">
                <a:solidFill>
                  <a:schemeClr val="tx1"/>
                </a:solidFill>
                <a:latin typeface="Arial" charset="0"/>
              </a:defRPr>
            </a:lvl9pPr>
          </a:lstStyle>
          <a:p>
            <a:pPr algn="ctr">
              <a:lnSpc>
                <a:spcPct val="80000"/>
              </a:lnSpc>
            </a:pPr>
            <a:r>
              <a:rPr lang="cs-CZ" b="1">
                <a:latin typeface="Arial Narrow" pitchFamily="34" charset="0"/>
              </a:rPr>
              <a:t>PENICILLINS</a:t>
            </a:r>
          </a:p>
        </p:txBody>
      </p:sp>
      <p:sp>
        <p:nvSpPr>
          <p:cNvPr id="16394" name="Text Box 9"/>
          <p:cNvSpPr txBox="1">
            <a:spLocks noChangeArrowheads="1"/>
          </p:cNvSpPr>
          <p:nvPr/>
        </p:nvSpPr>
        <p:spPr bwMode="auto">
          <a:xfrm>
            <a:off x="2627313" y="3141663"/>
            <a:ext cx="1944687"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i="1">
                <a:solidFill>
                  <a:schemeClr val="tx1"/>
                </a:solidFill>
                <a:latin typeface="Arial" charset="0"/>
              </a:defRPr>
            </a:lvl1pPr>
            <a:lvl2pPr marL="742950" indent="-285750">
              <a:defRPr sz="2000" i="1">
                <a:solidFill>
                  <a:schemeClr val="tx1"/>
                </a:solidFill>
                <a:latin typeface="Arial" charset="0"/>
              </a:defRPr>
            </a:lvl2pPr>
            <a:lvl3pPr marL="1143000" indent="-228600">
              <a:defRPr sz="2000" i="1">
                <a:solidFill>
                  <a:schemeClr val="tx1"/>
                </a:solidFill>
                <a:latin typeface="Arial" charset="0"/>
              </a:defRPr>
            </a:lvl3pPr>
            <a:lvl4pPr marL="1600200" indent="-228600">
              <a:defRPr sz="2000" i="1">
                <a:solidFill>
                  <a:schemeClr val="tx1"/>
                </a:solidFill>
                <a:latin typeface="Arial" charset="0"/>
              </a:defRPr>
            </a:lvl4pPr>
            <a:lvl5pPr marL="2057400" indent="-228600">
              <a:defRPr sz="2000" i="1">
                <a:solidFill>
                  <a:schemeClr val="tx1"/>
                </a:solidFill>
                <a:latin typeface="Arial" charset="0"/>
              </a:defRPr>
            </a:lvl5pPr>
            <a:lvl6pPr marL="2514600" indent="-228600" eaLnBrk="0" fontAlgn="base" hangingPunct="0">
              <a:spcBef>
                <a:spcPct val="0"/>
              </a:spcBef>
              <a:spcAft>
                <a:spcPct val="0"/>
              </a:spcAft>
              <a:defRPr sz="2000" i="1">
                <a:solidFill>
                  <a:schemeClr val="tx1"/>
                </a:solidFill>
                <a:latin typeface="Arial" charset="0"/>
              </a:defRPr>
            </a:lvl6pPr>
            <a:lvl7pPr marL="2971800" indent="-228600" eaLnBrk="0" fontAlgn="base" hangingPunct="0">
              <a:spcBef>
                <a:spcPct val="0"/>
              </a:spcBef>
              <a:spcAft>
                <a:spcPct val="0"/>
              </a:spcAft>
              <a:defRPr sz="2000" i="1">
                <a:solidFill>
                  <a:schemeClr val="tx1"/>
                </a:solidFill>
                <a:latin typeface="Arial" charset="0"/>
              </a:defRPr>
            </a:lvl7pPr>
            <a:lvl8pPr marL="3429000" indent="-228600" eaLnBrk="0" fontAlgn="base" hangingPunct="0">
              <a:spcBef>
                <a:spcPct val="0"/>
              </a:spcBef>
              <a:spcAft>
                <a:spcPct val="0"/>
              </a:spcAft>
              <a:defRPr sz="2000" i="1">
                <a:solidFill>
                  <a:schemeClr val="tx1"/>
                </a:solidFill>
                <a:latin typeface="Arial" charset="0"/>
              </a:defRPr>
            </a:lvl8pPr>
            <a:lvl9pPr marL="3886200" indent="-228600" eaLnBrk="0" fontAlgn="base" hangingPunct="0">
              <a:spcBef>
                <a:spcPct val="0"/>
              </a:spcBef>
              <a:spcAft>
                <a:spcPct val="0"/>
              </a:spcAft>
              <a:defRPr sz="2000" i="1">
                <a:solidFill>
                  <a:schemeClr val="tx1"/>
                </a:solidFill>
                <a:latin typeface="Arial" charset="0"/>
              </a:defRPr>
            </a:lvl9pPr>
          </a:lstStyle>
          <a:p>
            <a:pPr algn="ctr">
              <a:lnSpc>
                <a:spcPct val="80000"/>
              </a:lnSpc>
            </a:pPr>
            <a:r>
              <a:rPr lang="cs-CZ" b="1">
                <a:latin typeface="Arial Narrow" pitchFamily="34" charset="0"/>
              </a:rPr>
              <a:t>CEPHALOSPORINS</a:t>
            </a:r>
          </a:p>
        </p:txBody>
      </p:sp>
      <p:sp>
        <p:nvSpPr>
          <p:cNvPr id="16395" name="Text Box 10"/>
          <p:cNvSpPr txBox="1">
            <a:spLocks noChangeArrowheads="1"/>
          </p:cNvSpPr>
          <p:nvPr/>
        </p:nvSpPr>
        <p:spPr bwMode="auto">
          <a:xfrm>
            <a:off x="4937125" y="3103563"/>
            <a:ext cx="1651000"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i="1">
                <a:solidFill>
                  <a:schemeClr val="tx1"/>
                </a:solidFill>
                <a:latin typeface="Arial" charset="0"/>
              </a:defRPr>
            </a:lvl1pPr>
            <a:lvl2pPr marL="742950" indent="-285750">
              <a:defRPr sz="2000" i="1">
                <a:solidFill>
                  <a:schemeClr val="tx1"/>
                </a:solidFill>
                <a:latin typeface="Arial" charset="0"/>
              </a:defRPr>
            </a:lvl2pPr>
            <a:lvl3pPr marL="1143000" indent="-228600">
              <a:defRPr sz="2000" i="1">
                <a:solidFill>
                  <a:schemeClr val="tx1"/>
                </a:solidFill>
                <a:latin typeface="Arial" charset="0"/>
              </a:defRPr>
            </a:lvl3pPr>
            <a:lvl4pPr marL="1600200" indent="-228600">
              <a:defRPr sz="2000" i="1">
                <a:solidFill>
                  <a:schemeClr val="tx1"/>
                </a:solidFill>
                <a:latin typeface="Arial" charset="0"/>
              </a:defRPr>
            </a:lvl4pPr>
            <a:lvl5pPr marL="2057400" indent="-228600">
              <a:defRPr sz="2000" i="1">
                <a:solidFill>
                  <a:schemeClr val="tx1"/>
                </a:solidFill>
                <a:latin typeface="Arial" charset="0"/>
              </a:defRPr>
            </a:lvl5pPr>
            <a:lvl6pPr marL="2514600" indent="-228600" eaLnBrk="0" fontAlgn="base" hangingPunct="0">
              <a:spcBef>
                <a:spcPct val="0"/>
              </a:spcBef>
              <a:spcAft>
                <a:spcPct val="0"/>
              </a:spcAft>
              <a:defRPr sz="2000" i="1">
                <a:solidFill>
                  <a:schemeClr val="tx1"/>
                </a:solidFill>
                <a:latin typeface="Arial" charset="0"/>
              </a:defRPr>
            </a:lvl6pPr>
            <a:lvl7pPr marL="2971800" indent="-228600" eaLnBrk="0" fontAlgn="base" hangingPunct="0">
              <a:spcBef>
                <a:spcPct val="0"/>
              </a:spcBef>
              <a:spcAft>
                <a:spcPct val="0"/>
              </a:spcAft>
              <a:defRPr sz="2000" i="1">
                <a:solidFill>
                  <a:schemeClr val="tx1"/>
                </a:solidFill>
                <a:latin typeface="Arial" charset="0"/>
              </a:defRPr>
            </a:lvl7pPr>
            <a:lvl8pPr marL="3429000" indent="-228600" eaLnBrk="0" fontAlgn="base" hangingPunct="0">
              <a:spcBef>
                <a:spcPct val="0"/>
              </a:spcBef>
              <a:spcAft>
                <a:spcPct val="0"/>
              </a:spcAft>
              <a:defRPr sz="2000" i="1">
                <a:solidFill>
                  <a:schemeClr val="tx1"/>
                </a:solidFill>
                <a:latin typeface="Arial" charset="0"/>
              </a:defRPr>
            </a:lvl8pPr>
            <a:lvl9pPr marL="3886200" indent="-228600" eaLnBrk="0" fontAlgn="base" hangingPunct="0">
              <a:spcBef>
                <a:spcPct val="0"/>
              </a:spcBef>
              <a:spcAft>
                <a:spcPct val="0"/>
              </a:spcAft>
              <a:defRPr sz="2000" i="1">
                <a:solidFill>
                  <a:schemeClr val="tx1"/>
                </a:solidFill>
                <a:latin typeface="Arial" charset="0"/>
              </a:defRPr>
            </a:lvl9pPr>
          </a:lstStyle>
          <a:p>
            <a:pPr algn="ctr">
              <a:lnSpc>
                <a:spcPct val="80000"/>
              </a:lnSpc>
            </a:pPr>
            <a:r>
              <a:rPr lang="cs-CZ" b="1">
                <a:latin typeface="Arial Narrow" pitchFamily="34" charset="0"/>
              </a:rPr>
              <a:t>CARBAPENEMS</a:t>
            </a:r>
          </a:p>
        </p:txBody>
      </p:sp>
      <p:sp>
        <p:nvSpPr>
          <p:cNvPr id="16396" name="Text Box 11"/>
          <p:cNvSpPr txBox="1">
            <a:spLocks noChangeArrowheads="1"/>
          </p:cNvSpPr>
          <p:nvPr/>
        </p:nvSpPr>
        <p:spPr bwMode="auto">
          <a:xfrm>
            <a:off x="7162800" y="3106738"/>
            <a:ext cx="1701800"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i="1">
                <a:solidFill>
                  <a:schemeClr val="tx1"/>
                </a:solidFill>
                <a:latin typeface="Arial" charset="0"/>
              </a:defRPr>
            </a:lvl1pPr>
            <a:lvl2pPr marL="742950" indent="-285750">
              <a:defRPr sz="2000" i="1">
                <a:solidFill>
                  <a:schemeClr val="tx1"/>
                </a:solidFill>
                <a:latin typeface="Arial" charset="0"/>
              </a:defRPr>
            </a:lvl2pPr>
            <a:lvl3pPr marL="1143000" indent="-228600">
              <a:defRPr sz="2000" i="1">
                <a:solidFill>
                  <a:schemeClr val="tx1"/>
                </a:solidFill>
                <a:latin typeface="Arial" charset="0"/>
              </a:defRPr>
            </a:lvl3pPr>
            <a:lvl4pPr marL="1600200" indent="-228600">
              <a:defRPr sz="2000" i="1">
                <a:solidFill>
                  <a:schemeClr val="tx1"/>
                </a:solidFill>
                <a:latin typeface="Arial" charset="0"/>
              </a:defRPr>
            </a:lvl4pPr>
            <a:lvl5pPr marL="2057400" indent="-228600">
              <a:defRPr sz="2000" i="1">
                <a:solidFill>
                  <a:schemeClr val="tx1"/>
                </a:solidFill>
                <a:latin typeface="Arial" charset="0"/>
              </a:defRPr>
            </a:lvl5pPr>
            <a:lvl6pPr marL="2514600" indent="-228600" eaLnBrk="0" fontAlgn="base" hangingPunct="0">
              <a:spcBef>
                <a:spcPct val="0"/>
              </a:spcBef>
              <a:spcAft>
                <a:spcPct val="0"/>
              </a:spcAft>
              <a:defRPr sz="2000" i="1">
                <a:solidFill>
                  <a:schemeClr val="tx1"/>
                </a:solidFill>
                <a:latin typeface="Arial" charset="0"/>
              </a:defRPr>
            </a:lvl6pPr>
            <a:lvl7pPr marL="2971800" indent="-228600" eaLnBrk="0" fontAlgn="base" hangingPunct="0">
              <a:spcBef>
                <a:spcPct val="0"/>
              </a:spcBef>
              <a:spcAft>
                <a:spcPct val="0"/>
              </a:spcAft>
              <a:defRPr sz="2000" i="1">
                <a:solidFill>
                  <a:schemeClr val="tx1"/>
                </a:solidFill>
                <a:latin typeface="Arial" charset="0"/>
              </a:defRPr>
            </a:lvl7pPr>
            <a:lvl8pPr marL="3429000" indent="-228600" eaLnBrk="0" fontAlgn="base" hangingPunct="0">
              <a:spcBef>
                <a:spcPct val="0"/>
              </a:spcBef>
              <a:spcAft>
                <a:spcPct val="0"/>
              </a:spcAft>
              <a:defRPr sz="2000" i="1">
                <a:solidFill>
                  <a:schemeClr val="tx1"/>
                </a:solidFill>
                <a:latin typeface="Arial" charset="0"/>
              </a:defRPr>
            </a:lvl8pPr>
            <a:lvl9pPr marL="3886200" indent="-228600" eaLnBrk="0" fontAlgn="base" hangingPunct="0">
              <a:spcBef>
                <a:spcPct val="0"/>
              </a:spcBef>
              <a:spcAft>
                <a:spcPct val="0"/>
              </a:spcAft>
              <a:defRPr sz="2000" i="1">
                <a:solidFill>
                  <a:schemeClr val="tx1"/>
                </a:solidFill>
                <a:latin typeface="Arial" charset="0"/>
              </a:defRPr>
            </a:lvl9pPr>
          </a:lstStyle>
          <a:p>
            <a:pPr algn="ctr">
              <a:lnSpc>
                <a:spcPct val="80000"/>
              </a:lnSpc>
            </a:pPr>
            <a:r>
              <a:rPr lang="cs-CZ" b="1">
                <a:latin typeface="Arial Narrow" pitchFamily="34" charset="0"/>
              </a:rPr>
              <a:t>MONOBACTAMS</a:t>
            </a:r>
          </a:p>
        </p:txBody>
      </p:sp>
      <p:sp>
        <p:nvSpPr>
          <p:cNvPr id="16397" name="Text Box 12"/>
          <p:cNvSpPr txBox="1">
            <a:spLocks noChangeArrowheads="1"/>
          </p:cNvSpPr>
          <p:nvPr/>
        </p:nvSpPr>
        <p:spPr bwMode="auto">
          <a:xfrm>
            <a:off x="2738438" y="4297363"/>
            <a:ext cx="1497012"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i="1">
                <a:solidFill>
                  <a:schemeClr val="tx1"/>
                </a:solidFill>
                <a:latin typeface="Arial" charset="0"/>
              </a:defRPr>
            </a:lvl1pPr>
            <a:lvl2pPr marL="742950" indent="-285750">
              <a:defRPr sz="2000" i="1">
                <a:solidFill>
                  <a:schemeClr val="tx1"/>
                </a:solidFill>
                <a:latin typeface="Arial" charset="0"/>
              </a:defRPr>
            </a:lvl2pPr>
            <a:lvl3pPr marL="1143000" indent="-228600">
              <a:defRPr sz="2000" i="1">
                <a:solidFill>
                  <a:schemeClr val="tx1"/>
                </a:solidFill>
                <a:latin typeface="Arial" charset="0"/>
              </a:defRPr>
            </a:lvl3pPr>
            <a:lvl4pPr marL="1600200" indent="-228600">
              <a:defRPr sz="2000" i="1">
                <a:solidFill>
                  <a:schemeClr val="tx1"/>
                </a:solidFill>
                <a:latin typeface="Arial" charset="0"/>
              </a:defRPr>
            </a:lvl4pPr>
            <a:lvl5pPr marL="2057400" indent="-228600">
              <a:defRPr sz="2000" i="1">
                <a:solidFill>
                  <a:schemeClr val="tx1"/>
                </a:solidFill>
                <a:latin typeface="Arial" charset="0"/>
              </a:defRPr>
            </a:lvl5pPr>
            <a:lvl6pPr marL="2514600" indent="-228600" eaLnBrk="0" fontAlgn="base" hangingPunct="0">
              <a:spcBef>
                <a:spcPct val="0"/>
              </a:spcBef>
              <a:spcAft>
                <a:spcPct val="0"/>
              </a:spcAft>
              <a:defRPr sz="2000" i="1">
                <a:solidFill>
                  <a:schemeClr val="tx1"/>
                </a:solidFill>
                <a:latin typeface="Arial" charset="0"/>
              </a:defRPr>
            </a:lvl6pPr>
            <a:lvl7pPr marL="2971800" indent="-228600" eaLnBrk="0" fontAlgn="base" hangingPunct="0">
              <a:spcBef>
                <a:spcPct val="0"/>
              </a:spcBef>
              <a:spcAft>
                <a:spcPct val="0"/>
              </a:spcAft>
              <a:defRPr sz="2000" i="1">
                <a:solidFill>
                  <a:schemeClr val="tx1"/>
                </a:solidFill>
                <a:latin typeface="Arial" charset="0"/>
              </a:defRPr>
            </a:lvl7pPr>
            <a:lvl8pPr marL="3429000" indent="-228600" eaLnBrk="0" fontAlgn="base" hangingPunct="0">
              <a:spcBef>
                <a:spcPct val="0"/>
              </a:spcBef>
              <a:spcAft>
                <a:spcPct val="0"/>
              </a:spcAft>
              <a:defRPr sz="2000" i="1">
                <a:solidFill>
                  <a:schemeClr val="tx1"/>
                </a:solidFill>
                <a:latin typeface="Arial" charset="0"/>
              </a:defRPr>
            </a:lvl8pPr>
            <a:lvl9pPr marL="3886200" indent="-228600" eaLnBrk="0" fontAlgn="base" hangingPunct="0">
              <a:spcBef>
                <a:spcPct val="0"/>
              </a:spcBef>
              <a:spcAft>
                <a:spcPct val="0"/>
              </a:spcAft>
              <a:defRPr sz="2000" i="1">
                <a:solidFill>
                  <a:schemeClr val="tx1"/>
                </a:solidFill>
                <a:latin typeface="Arial" charset="0"/>
              </a:defRPr>
            </a:lvl9pPr>
          </a:lstStyle>
          <a:p>
            <a:pPr algn="ctr">
              <a:lnSpc>
                <a:spcPct val="80000"/>
              </a:lnSpc>
            </a:pPr>
            <a:r>
              <a:rPr lang="cs-CZ" sz="1500" b="1">
                <a:latin typeface="Arial Narrow" pitchFamily="34" charset="0"/>
              </a:rPr>
              <a:t>1st GENERATION</a:t>
            </a:r>
          </a:p>
        </p:txBody>
      </p:sp>
      <p:sp>
        <p:nvSpPr>
          <p:cNvPr id="16398" name="Text Box 13"/>
          <p:cNvSpPr txBox="1">
            <a:spLocks noChangeArrowheads="1"/>
          </p:cNvSpPr>
          <p:nvPr/>
        </p:nvSpPr>
        <p:spPr bwMode="auto">
          <a:xfrm>
            <a:off x="4349750" y="4297363"/>
            <a:ext cx="154781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i="1">
                <a:solidFill>
                  <a:schemeClr val="tx1"/>
                </a:solidFill>
                <a:latin typeface="Arial" charset="0"/>
              </a:defRPr>
            </a:lvl1pPr>
            <a:lvl2pPr marL="742950" indent="-285750">
              <a:defRPr sz="2000" i="1">
                <a:solidFill>
                  <a:schemeClr val="tx1"/>
                </a:solidFill>
                <a:latin typeface="Arial" charset="0"/>
              </a:defRPr>
            </a:lvl2pPr>
            <a:lvl3pPr marL="1143000" indent="-228600">
              <a:defRPr sz="2000" i="1">
                <a:solidFill>
                  <a:schemeClr val="tx1"/>
                </a:solidFill>
                <a:latin typeface="Arial" charset="0"/>
              </a:defRPr>
            </a:lvl3pPr>
            <a:lvl4pPr marL="1600200" indent="-228600">
              <a:defRPr sz="2000" i="1">
                <a:solidFill>
                  <a:schemeClr val="tx1"/>
                </a:solidFill>
                <a:latin typeface="Arial" charset="0"/>
              </a:defRPr>
            </a:lvl4pPr>
            <a:lvl5pPr marL="2057400" indent="-228600">
              <a:defRPr sz="2000" i="1">
                <a:solidFill>
                  <a:schemeClr val="tx1"/>
                </a:solidFill>
                <a:latin typeface="Arial" charset="0"/>
              </a:defRPr>
            </a:lvl5pPr>
            <a:lvl6pPr marL="2514600" indent="-228600" eaLnBrk="0" fontAlgn="base" hangingPunct="0">
              <a:spcBef>
                <a:spcPct val="0"/>
              </a:spcBef>
              <a:spcAft>
                <a:spcPct val="0"/>
              </a:spcAft>
              <a:defRPr sz="2000" i="1">
                <a:solidFill>
                  <a:schemeClr val="tx1"/>
                </a:solidFill>
                <a:latin typeface="Arial" charset="0"/>
              </a:defRPr>
            </a:lvl6pPr>
            <a:lvl7pPr marL="2971800" indent="-228600" eaLnBrk="0" fontAlgn="base" hangingPunct="0">
              <a:spcBef>
                <a:spcPct val="0"/>
              </a:spcBef>
              <a:spcAft>
                <a:spcPct val="0"/>
              </a:spcAft>
              <a:defRPr sz="2000" i="1">
                <a:solidFill>
                  <a:schemeClr val="tx1"/>
                </a:solidFill>
                <a:latin typeface="Arial" charset="0"/>
              </a:defRPr>
            </a:lvl7pPr>
            <a:lvl8pPr marL="3429000" indent="-228600" eaLnBrk="0" fontAlgn="base" hangingPunct="0">
              <a:spcBef>
                <a:spcPct val="0"/>
              </a:spcBef>
              <a:spcAft>
                <a:spcPct val="0"/>
              </a:spcAft>
              <a:defRPr sz="2000" i="1">
                <a:solidFill>
                  <a:schemeClr val="tx1"/>
                </a:solidFill>
                <a:latin typeface="Arial" charset="0"/>
              </a:defRPr>
            </a:lvl8pPr>
            <a:lvl9pPr marL="3886200" indent="-228600" eaLnBrk="0" fontAlgn="base" hangingPunct="0">
              <a:spcBef>
                <a:spcPct val="0"/>
              </a:spcBef>
              <a:spcAft>
                <a:spcPct val="0"/>
              </a:spcAft>
              <a:defRPr sz="2000" i="1">
                <a:solidFill>
                  <a:schemeClr val="tx1"/>
                </a:solidFill>
                <a:latin typeface="Arial" charset="0"/>
              </a:defRPr>
            </a:lvl9pPr>
          </a:lstStyle>
          <a:p>
            <a:pPr algn="ctr">
              <a:lnSpc>
                <a:spcPct val="80000"/>
              </a:lnSpc>
            </a:pPr>
            <a:r>
              <a:rPr lang="cs-CZ" sz="1500" b="1">
                <a:latin typeface="Arial Narrow" pitchFamily="34" charset="0"/>
              </a:rPr>
              <a:t>2nd GENERATION</a:t>
            </a:r>
          </a:p>
        </p:txBody>
      </p:sp>
      <p:sp>
        <p:nvSpPr>
          <p:cNvPr id="16399" name="Text Box 14"/>
          <p:cNvSpPr txBox="1">
            <a:spLocks noChangeArrowheads="1"/>
          </p:cNvSpPr>
          <p:nvPr/>
        </p:nvSpPr>
        <p:spPr bwMode="auto">
          <a:xfrm>
            <a:off x="5911850" y="4260850"/>
            <a:ext cx="1601788"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i="1">
                <a:solidFill>
                  <a:schemeClr val="tx1"/>
                </a:solidFill>
                <a:latin typeface="Arial" charset="0"/>
              </a:defRPr>
            </a:lvl1pPr>
            <a:lvl2pPr marL="742950" indent="-285750">
              <a:defRPr sz="2000" i="1">
                <a:solidFill>
                  <a:schemeClr val="tx1"/>
                </a:solidFill>
                <a:latin typeface="Arial" charset="0"/>
              </a:defRPr>
            </a:lvl2pPr>
            <a:lvl3pPr marL="1143000" indent="-228600">
              <a:defRPr sz="2000" i="1">
                <a:solidFill>
                  <a:schemeClr val="tx1"/>
                </a:solidFill>
                <a:latin typeface="Arial" charset="0"/>
              </a:defRPr>
            </a:lvl3pPr>
            <a:lvl4pPr marL="1600200" indent="-228600">
              <a:defRPr sz="2000" i="1">
                <a:solidFill>
                  <a:schemeClr val="tx1"/>
                </a:solidFill>
                <a:latin typeface="Arial" charset="0"/>
              </a:defRPr>
            </a:lvl4pPr>
            <a:lvl5pPr marL="2057400" indent="-228600">
              <a:defRPr sz="2000" i="1">
                <a:solidFill>
                  <a:schemeClr val="tx1"/>
                </a:solidFill>
                <a:latin typeface="Arial" charset="0"/>
              </a:defRPr>
            </a:lvl5pPr>
            <a:lvl6pPr marL="2514600" indent="-228600" eaLnBrk="0" fontAlgn="base" hangingPunct="0">
              <a:spcBef>
                <a:spcPct val="0"/>
              </a:spcBef>
              <a:spcAft>
                <a:spcPct val="0"/>
              </a:spcAft>
              <a:defRPr sz="2000" i="1">
                <a:solidFill>
                  <a:schemeClr val="tx1"/>
                </a:solidFill>
                <a:latin typeface="Arial" charset="0"/>
              </a:defRPr>
            </a:lvl6pPr>
            <a:lvl7pPr marL="2971800" indent="-228600" eaLnBrk="0" fontAlgn="base" hangingPunct="0">
              <a:spcBef>
                <a:spcPct val="0"/>
              </a:spcBef>
              <a:spcAft>
                <a:spcPct val="0"/>
              </a:spcAft>
              <a:defRPr sz="2000" i="1">
                <a:solidFill>
                  <a:schemeClr val="tx1"/>
                </a:solidFill>
                <a:latin typeface="Arial" charset="0"/>
              </a:defRPr>
            </a:lvl7pPr>
            <a:lvl8pPr marL="3429000" indent="-228600" eaLnBrk="0" fontAlgn="base" hangingPunct="0">
              <a:spcBef>
                <a:spcPct val="0"/>
              </a:spcBef>
              <a:spcAft>
                <a:spcPct val="0"/>
              </a:spcAft>
              <a:defRPr sz="2000" i="1">
                <a:solidFill>
                  <a:schemeClr val="tx1"/>
                </a:solidFill>
                <a:latin typeface="Arial" charset="0"/>
              </a:defRPr>
            </a:lvl8pPr>
            <a:lvl9pPr marL="3886200" indent="-228600" eaLnBrk="0" fontAlgn="base" hangingPunct="0">
              <a:spcBef>
                <a:spcPct val="0"/>
              </a:spcBef>
              <a:spcAft>
                <a:spcPct val="0"/>
              </a:spcAft>
              <a:defRPr sz="2000" i="1">
                <a:solidFill>
                  <a:schemeClr val="tx1"/>
                </a:solidFill>
                <a:latin typeface="Arial" charset="0"/>
              </a:defRPr>
            </a:lvl9pPr>
          </a:lstStyle>
          <a:p>
            <a:pPr algn="ctr">
              <a:lnSpc>
                <a:spcPct val="80000"/>
              </a:lnSpc>
            </a:pPr>
            <a:r>
              <a:rPr lang="cs-CZ" sz="1600" b="1">
                <a:latin typeface="Arial Narrow" pitchFamily="34" charset="0"/>
              </a:rPr>
              <a:t>3rd GENERATION</a:t>
            </a:r>
          </a:p>
        </p:txBody>
      </p:sp>
      <p:sp>
        <p:nvSpPr>
          <p:cNvPr id="16400" name="Text Box 15"/>
          <p:cNvSpPr txBox="1">
            <a:spLocks noChangeArrowheads="1"/>
          </p:cNvSpPr>
          <p:nvPr/>
        </p:nvSpPr>
        <p:spPr bwMode="auto">
          <a:xfrm>
            <a:off x="7475538" y="4292600"/>
            <a:ext cx="1592262"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i="1">
                <a:solidFill>
                  <a:schemeClr val="tx1"/>
                </a:solidFill>
                <a:latin typeface="Arial" charset="0"/>
              </a:defRPr>
            </a:lvl1pPr>
            <a:lvl2pPr marL="742950" indent="-285750">
              <a:defRPr sz="2000" i="1">
                <a:solidFill>
                  <a:schemeClr val="tx1"/>
                </a:solidFill>
                <a:latin typeface="Arial" charset="0"/>
              </a:defRPr>
            </a:lvl2pPr>
            <a:lvl3pPr marL="1143000" indent="-228600">
              <a:defRPr sz="2000" i="1">
                <a:solidFill>
                  <a:schemeClr val="tx1"/>
                </a:solidFill>
                <a:latin typeface="Arial" charset="0"/>
              </a:defRPr>
            </a:lvl3pPr>
            <a:lvl4pPr marL="1600200" indent="-228600">
              <a:defRPr sz="2000" i="1">
                <a:solidFill>
                  <a:schemeClr val="tx1"/>
                </a:solidFill>
                <a:latin typeface="Arial" charset="0"/>
              </a:defRPr>
            </a:lvl4pPr>
            <a:lvl5pPr marL="2057400" indent="-228600">
              <a:defRPr sz="2000" i="1">
                <a:solidFill>
                  <a:schemeClr val="tx1"/>
                </a:solidFill>
                <a:latin typeface="Arial" charset="0"/>
              </a:defRPr>
            </a:lvl5pPr>
            <a:lvl6pPr marL="2514600" indent="-228600" eaLnBrk="0" fontAlgn="base" hangingPunct="0">
              <a:spcBef>
                <a:spcPct val="0"/>
              </a:spcBef>
              <a:spcAft>
                <a:spcPct val="0"/>
              </a:spcAft>
              <a:defRPr sz="2000" i="1">
                <a:solidFill>
                  <a:schemeClr val="tx1"/>
                </a:solidFill>
                <a:latin typeface="Arial" charset="0"/>
              </a:defRPr>
            </a:lvl6pPr>
            <a:lvl7pPr marL="2971800" indent="-228600" eaLnBrk="0" fontAlgn="base" hangingPunct="0">
              <a:spcBef>
                <a:spcPct val="0"/>
              </a:spcBef>
              <a:spcAft>
                <a:spcPct val="0"/>
              </a:spcAft>
              <a:defRPr sz="2000" i="1">
                <a:solidFill>
                  <a:schemeClr val="tx1"/>
                </a:solidFill>
                <a:latin typeface="Arial" charset="0"/>
              </a:defRPr>
            </a:lvl7pPr>
            <a:lvl8pPr marL="3429000" indent="-228600" eaLnBrk="0" fontAlgn="base" hangingPunct="0">
              <a:spcBef>
                <a:spcPct val="0"/>
              </a:spcBef>
              <a:spcAft>
                <a:spcPct val="0"/>
              </a:spcAft>
              <a:defRPr sz="2000" i="1">
                <a:solidFill>
                  <a:schemeClr val="tx1"/>
                </a:solidFill>
                <a:latin typeface="Arial" charset="0"/>
              </a:defRPr>
            </a:lvl8pPr>
            <a:lvl9pPr marL="3886200" indent="-228600" eaLnBrk="0" fontAlgn="base" hangingPunct="0">
              <a:spcBef>
                <a:spcPct val="0"/>
              </a:spcBef>
              <a:spcAft>
                <a:spcPct val="0"/>
              </a:spcAft>
              <a:defRPr sz="2000" i="1">
                <a:solidFill>
                  <a:schemeClr val="tx1"/>
                </a:solidFill>
                <a:latin typeface="Arial" charset="0"/>
              </a:defRPr>
            </a:lvl9pPr>
          </a:lstStyle>
          <a:p>
            <a:pPr algn="ctr">
              <a:lnSpc>
                <a:spcPct val="80000"/>
              </a:lnSpc>
            </a:pPr>
            <a:r>
              <a:rPr lang="cs-CZ" sz="1600" b="1">
                <a:latin typeface="Arial Narrow" pitchFamily="34" charset="0"/>
              </a:rPr>
              <a:t>4th GENERATION</a:t>
            </a:r>
          </a:p>
        </p:txBody>
      </p:sp>
      <p:sp>
        <p:nvSpPr>
          <p:cNvPr id="16401" name="Text Box 16"/>
          <p:cNvSpPr txBox="1">
            <a:spLocks noChangeArrowheads="1"/>
          </p:cNvSpPr>
          <p:nvPr/>
        </p:nvSpPr>
        <p:spPr bwMode="auto">
          <a:xfrm>
            <a:off x="6640513" y="1927225"/>
            <a:ext cx="1392237"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i="1">
                <a:solidFill>
                  <a:schemeClr val="tx1"/>
                </a:solidFill>
                <a:latin typeface="Arial" charset="0"/>
              </a:defRPr>
            </a:lvl1pPr>
            <a:lvl2pPr marL="742950" indent="-285750">
              <a:defRPr sz="2000" i="1">
                <a:solidFill>
                  <a:schemeClr val="tx1"/>
                </a:solidFill>
                <a:latin typeface="Arial" charset="0"/>
              </a:defRPr>
            </a:lvl2pPr>
            <a:lvl3pPr marL="1143000" indent="-228600">
              <a:defRPr sz="2000" i="1">
                <a:solidFill>
                  <a:schemeClr val="tx1"/>
                </a:solidFill>
                <a:latin typeface="Arial" charset="0"/>
              </a:defRPr>
            </a:lvl3pPr>
            <a:lvl4pPr marL="1600200" indent="-228600">
              <a:defRPr sz="2000" i="1">
                <a:solidFill>
                  <a:schemeClr val="tx1"/>
                </a:solidFill>
                <a:latin typeface="Arial" charset="0"/>
              </a:defRPr>
            </a:lvl4pPr>
            <a:lvl5pPr marL="2057400" indent="-228600">
              <a:defRPr sz="2000" i="1">
                <a:solidFill>
                  <a:schemeClr val="tx1"/>
                </a:solidFill>
                <a:latin typeface="Arial" charset="0"/>
              </a:defRPr>
            </a:lvl5pPr>
            <a:lvl6pPr marL="2514600" indent="-228600" eaLnBrk="0" fontAlgn="base" hangingPunct="0">
              <a:spcBef>
                <a:spcPct val="0"/>
              </a:spcBef>
              <a:spcAft>
                <a:spcPct val="0"/>
              </a:spcAft>
              <a:defRPr sz="2000" i="1">
                <a:solidFill>
                  <a:schemeClr val="tx1"/>
                </a:solidFill>
                <a:latin typeface="Arial" charset="0"/>
              </a:defRPr>
            </a:lvl6pPr>
            <a:lvl7pPr marL="2971800" indent="-228600" eaLnBrk="0" fontAlgn="base" hangingPunct="0">
              <a:spcBef>
                <a:spcPct val="0"/>
              </a:spcBef>
              <a:spcAft>
                <a:spcPct val="0"/>
              </a:spcAft>
              <a:defRPr sz="2000" i="1">
                <a:solidFill>
                  <a:schemeClr val="tx1"/>
                </a:solidFill>
                <a:latin typeface="Arial" charset="0"/>
              </a:defRPr>
            </a:lvl7pPr>
            <a:lvl8pPr marL="3429000" indent="-228600" eaLnBrk="0" fontAlgn="base" hangingPunct="0">
              <a:spcBef>
                <a:spcPct val="0"/>
              </a:spcBef>
              <a:spcAft>
                <a:spcPct val="0"/>
              </a:spcAft>
              <a:defRPr sz="2000" i="1">
                <a:solidFill>
                  <a:schemeClr val="tx1"/>
                </a:solidFill>
                <a:latin typeface="Arial" charset="0"/>
              </a:defRPr>
            </a:lvl8pPr>
            <a:lvl9pPr marL="3886200" indent="-228600" eaLnBrk="0" fontAlgn="base" hangingPunct="0">
              <a:spcBef>
                <a:spcPct val="0"/>
              </a:spcBef>
              <a:spcAft>
                <a:spcPct val="0"/>
              </a:spcAft>
              <a:defRPr sz="2000" i="1">
                <a:solidFill>
                  <a:schemeClr val="tx1"/>
                </a:solidFill>
                <a:latin typeface="Arial" charset="0"/>
              </a:defRPr>
            </a:lvl9pPr>
          </a:lstStyle>
          <a:p>
            <a:pPr>
              <a:lnSpc>
                <a:spcPct val="80000"/>
              </a:lnSpc>
            </a:pPr>
            <a:r>
              <a:rPr lang="cs-CZ" sz="1600" b="1">
                <a:latin typeface="Arial Narrow" pitchFamily="34" charset="0"/>
              </a:rPr>
              <a:t>Clavulanic acid</a:t>
            </a:r>
          </a:p>
          <a:p>
            <a:pPr>
              <a:lnSpc>
                <a:spcPct val="80000"/>
              </a:lnSpc>
            </a:pPr>
            <a:r>
              <a:rPr lang="cs-CZ" sz="1600" b="1">
                <a:latin typeface="Arial Narrow" pitchFamily="34" charset="0"/>
              </a:rPr>
              <a:t>Sulbactam</a:t>
            </a:r>
          </a:p>
          <a:p>
            <a:pPr>
              <a:lnSpc>
                <a:spcPct val="80000"/>
              </a:lnSpc>
            </a:pPr>
            <a:r>
              <a:rPr lang="cs-CZ" sz="1600" b="1">
                <a:latin typeface="Arial Narrow" pitchFamily="34" charset="0"/>
              </a:rPr>
              <a:t>Tazobactam</a:t>
            </a:r>
          </a:p>
        </p:txBody>
      </p:sp>
      <p:sp>
        <p:nvSpPr>
          <p:cNvPr id="16402" name="Text Box 17"/>
          <p:cNvSpPr txBox="1">
            <a:spLocks noChangeArrowheads="1"/>
          </p:cNvSpPr>
          <p:nvPr/>
        </p:nvSpPr>
        <p:spPr bwMode="auto">
          <a:xfrm>
            <a:off x="3744913" y="2435225"/>
            <a:ext cx="1162050"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i="1">
                <a:solidFill>
                  <a:schemeClr val="tx1"/>
                </a:solidFill>
                <a:latin typeface="Arial" charset="0"/>
              </a:defRPr>
            </a:lvl1pPr>
            <a:lvl2pPr marL="742950" indent="-285750">
              <a:defRPr sz="2000" i="1">
                <a:solidFill>
                  <a:schemeClr val="tx1"/>
                </a:solidFill>
                <a:latin typeface="Arial" charset="0"/>
              </a:defRPr>
            </a:lvl2pPr>
            <a:lvl3pPr marL="1143000" indent="-228600">
              <a:defRPr sz="2000" i="1">
                <a:solidFill>
                  <a:schemeClr val="tx1"/>
                </a:solidFill>
                <a:latin typeface="Arial" charset="0"/>
              </a:defRPr>
            </a:lvl3pPr>
            <a:lvl4pPr marL="1600200" indent="-228600">
              <a:defRPr sz="2000" i="1">
                <a:solidFill>
                  <a:schemeClr val="tx1"/>
                </a:solidFill>
                <a:latin typeface="Arial" charset="0"/>
              </a:defRPr>
            </a:lvl4pPr>
            <a:lvl5pPr marL="2057400" indent="-228600">
              <a:defRPr sz="2000" i="1">
                <a:solidFill>
                  <a:schemeClr val="tx1"/>
                </a:solidFill>
                <a:latin typeface="Arial" charset="0"/>
              </a:defRPr>
            </a:lvl5pPr>
            <a:lvl6pPr marL="2514600" indent="-228600" eaLnBrk="0" fontAlgn="base" hangingPunct="0">
              <a:spcBef>
                <a:spcPct val="0"/>
              </a:spcBef>
              <a:spcAft>
                <a:spcPct val="0"/>
              </a:spcAft>
              <a:defRPr sz="2000" i="1">
                <a:solidFill>
                  <a:schemeClr val="tx1"/>
                </a:solidFill>
                <a:latin typeface="Arial" charset="0"/>
              </a:defRPr>
            </a:lvl6pPr>
            <a:lvl7pPr marL="2971800" indent="-228600" eaLnBrk="0" fontAlgn="base" hangingPunct="0">
              <a:spcBef>
                <a:spcPct val="0"/>
              </a:spcBef>
              <a:spcAft>
                <a:spcPct val="0"/>
              </a:spcAft>
              <a:defRPr sz="2000" i="1">
                <a:solidFill>
                  <a:schemeClr val="tx1"/>
                </a:solidFill>
                <a:latin typeface="Arial" charset="0"/>
              </a:defRPr>
            </a:lvl7pPr>
            <a:lvl8pPr marL="3429000" indent="-228600" eaLnBrk="0" fontAlgn="base" hangingPunct="0">
              <a:spcBef>
                <a:spcPct val="0"/>
              </a:spcBef>
              <a:spcAft>
                <a:spcPct val="0"/>
              </a:spcAft>
              <a:defRPr sz="2000" i="1">
                <a:solidFill>
                  <a:schemeClr val="tx1"/>
                </a:solidFill>
                <a:latin typeface="Arial" charset="0"/>
              </a:defRPr>
            </a:lvl8pPr>
            <a:lvl9pPr marL="3886200" indent="-228600" eaLnBrk="0" fontAlgn="base" hangingPunct="0">
              <a:spcBef>
                <a:spcPct val="0"/>
              </a:spcBef>
              <a:spcAft>
                <a:spcPct val="0"/>
              </a:spcAft>
              <a:defRPr sz="2000" i="1">
                <a:solidFill>
                  <a:schemeClr val="tx1"/>
                </a:solidFill>
                <a:latin typeface="Arial" charset="0"/>
              </a:defRPr>
            </a:lvl9pPr>
          </a:lstStyle>
          <a:p>
            <a:pPr>
              <a:lnSpc>
                <a:spcPct val="80000"/>
              </a:lnSpc>
            </a:pPr>
            <a:r>
              <a:rPr lang="cs-CZ" sz="1600" b="1">
                <a:latin typeface="Arial Narrow" pitchFamily="34" charset="0"/>
              </a:rPr>
              <a:t>Bacitracin</a:t>
            </a:r>
          </a:p>
          <a:p>
            <a:pPr>
              <a:lnSpc>
                <a:spcPct val="80000"/>
              </a:lnSpc>
            </a:pPr>
            <a:r>
              <a:rPr lang="cs-CZ" sz="1600" b="1">
                <a:latin typeface="Arial Narrow" pitchFamily="34" charset="0"/>
              </a:rPr>
              <a:t>Vancomycin</a:t>
            </a:r>
          </a:p>
        </p:txBody>
      </p:sp>
      <p:sp>
        <p:nvSpPr>
          <p:cNvPr id="16403" name="Text Box 18"/>
          <p:cNvSpPr txBox="1">
            <a:spLocks noChangeArrowheads="1"/>
          </p:cNvSpPr>
          <p:nvPr/>
        </p:nvSpPr>
        <p:spPr bwMode="auto">
          <a:xfrm>
            <a:off x="4849813" y="3451225"/>
            <a:ext cx="1724025"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i="1">
                <a:solidFill>
                  <a:schemeClr val="tx1"/>
                </a:solidFill>
                <a:latin typeface="Arial" charset="0"/>
              </a:defRPr>
            </a:lvl1pPr>
            <a:lvl2pPr marL="742950" indent="-285750">
              <a:defRPr sz="2000" i="1">
                <a:solidFill>
                  <a:schemeClr val="tx1"/>
                </a:solidFill>
                <a:latin typeface="Arial" charset="0"/>
              </a:defRPr>
            </a:lvl2pPr>
            <a:lvl3pPr marL="1143000" indent="-228600">
              <a:defRPr sz="2000" i="1">
                <a:solidFill>
                  <a:schemeClr val="tx1"/>
                </a:solidFill>
                <a:latin typeface="Arial" charset="0"/>
              </a:defRPr>
            </a:lvl3pPr>
            <a:lvl4pPr marL="1600200" indent="-228600">
              <a:defRPr sz="2000" i="1">
                <a:solidFill>
                  <a:schemeClr val="tx1"/>
                </a:solidFill>
                <a:latin typeface="Arial" charset="0"/>
              </a:defRPr>
            </a:lvl4pPr>
            <a:lvl5pPr marL="2057400" indent="-228600">
              <a:defRPr sz="2000" i="1">
                <a:solidFill>
                  <a:schemeClr val="tx1"/>
                </a:solidFill>
                <a:latin typeface="Arial" charset="0"/>
              </a:defRPr>
            </a:lvl5pPr>
            <a:lvl6pPr marL="2514600" indent="-228600" eaLnBrk="0" fontAlgn="base" hangingPunct="0">
              <a:spcBef>
                <a:spcPct val="0"/>
              </a:spcBef>
              <a:spcAft>
                <a:spcPct val="0"/>
              </a:spcAft>
              <a:defRPr sz="2000" i="1">
                <a:solidFill>
                  <a:schemeClr val="tx1"/>
                </a:solidFill>
                <a:latin typeface="Arial" charset="0"/>
              </a:defRPr>
            </a:lvl6pPr>
            <a:lvl7pPr marL="2971800" indent="-228600" eaLnBrk="0" fontAlgn="base" hangingPunct="0">
              <a:spcBef>
                <a:spcPct val="0"/>
              </a:spcBef>
              <a:spcAft>
                <a:spcPct val="0"/>
              </a:spcAft>
              <a:defRPr sz="2000" i="1">
                <a:solidFill>
                  <a:schemeClr val="tx1"/>
                </a:solidFill>
                <a:latin typeface="Arial" charset="0"/>
              </a:defRPr>
            </a:lvl7pPr>
            <a:lvl8pPr marL="3429000" indent="-228600" eaLnBrk="0" fontAlgn="base" hangingPunct="0">
              <a:spcBef>
                <a:spcPct val="0"/>
              </a:spcBef>
              <a:spcAft>
                <a:spcPct val="0"/>
              </a:spcAft>
              <a:defRPr sz="2000" i="1">
                <a:solidFill>
                  <a:schemeClr val="tx1"/>
                </a:solidFill>
                <a:latin typeface="Arial" charset="0"/>
              </a:defRPr>
            </a:lvl8pPr>
            <a:lvl9pPr marL="3886200" indent="-228600" eaLnBrk="0" fontAlgn="base" hangingPunct="0">
              <a:spcBef>
                <a:spcPct val="0"/>
              </a:spcBef>
              <a:spcAft>
                <a:spcPct val="0"/>
              </a:spcAft>
              <a:defRPr sz="2000" i="1">
                <a:solidFill>
                  <a:schemeClr val="tx1"/>
                </a:solidFill>
                <a:latin typeface="Arial" charset="0"/>
              </a:defRPr>
            </a:lvl9pPr>
          </a:lstStyle>
          <a:p>
            <a:pPr>
              <a:lnSpc>
                <a:spcPct val="80000"/>
              </a:lnSpc>
            </a:pPr>
            <a:r>
              <a:rPr lang="cs-CZ" sz="1600" b="1">
                <a:latin typeface="Arial Narrow" pitchFamily="34" charset="0"/>
              </a:rPr>
              <a:t>Imipenem/cilastatin</a:t>
            </a:r>
          </a:p>
          <a:p>
            <a:pPr>
              <a:lnSpc>
                <a:spcPct val="80000"/>
              </a:lnSpc>
            </a:pPr>
            <a:r>
              <a:rPr lang="cs-CZ" sz="1600" b="1">
                <a:latin typeface="Arial Narrow" pitchFamily="34" charset="0"/>
              </a:rPr>
              <a:t>Meropenem*</a:t>
            </a:r>
          </a:p>
          <a:p>
            <a:pPr>
              <a:lnSpc>
                <a:spcPct val="80000"/>
              </a:lnSpc>
            </a:pPr>
            <a:r>
              <a:rPr lang="cs-CZ" sz="1600" b="1">
                <a:latin typeface="Arial Narrow" pitchFamily="34" charset="0"/>
              </a:rPr>
              <a:t>Ertapenem</a:t>
            </a:r>
          </a:p>
        </p:txBody>
      </p:sp>
      <p:sp>
        <p:nvSpPr>
          <p:cNvPr id="16404" name="Text Box 19"/>
          <p:cNvSpPr txBox="1">
            <a:spLocks noChangeArrowheads="1"/>
          </p:cNvSpPr>
          <p:nvPr/>
        </p:nvSpPr>
        <p:spPr bwMode="auto">
          <a:xfrm>
            <a:off x="7097713" y="3654425"/>
            <a:ext cx="1044575"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i="1">
                <a:solidFill>
                  <a:schemeClr val="tx1"/>
                </a:solidFill>
                <a:latin typeface="Arial" charset="0"/>
              </a:defRPr>
            </a:lvl1pPr>
            <a:lvl2pPr marL="742950" indent="-285750">
              <a:defRPr sz="2000" i="1">
                <a:solidFill>
                  <a:schemeClr val="tx1"/>
                </a:solidFill>
                <a:latin typeface="Arial" charset="0"/>
              </a:defRPr>
            </a:lvl2pPr>
            <a:lvl3pPr marL="1143000" indent="-228600">
              <a:defRPr sz="2000" i="1">
                <a:solidFill>
                  <a:schemeClr val="tx1"/>
                </a:solidFill>
                <a:latin typeface="Arial" charset="0"/>
              </a:defRPr>
            </a:lvl3pPr>
            <a:lvl4pPr marL="1600200" indent="-228600">
              <a:defRPr sz="2000" i="1">
                <a:solidFill>
                  <a:schemeClr val="tx1"/>
                </a:solidFill>
                <a:latin typeface="Arial" charset="0"/>
              </a:defRPr>
            </a:lvl4pPr>
            <a:lvl5pPr marL="2057400" indent="-228600">
              <a:defRPr sz="2000" i="1">
                <a:solidFill>
                  <a:schemeClr val="tx1"/>
                </a:solidFill>
                <a:latin typeface="Arial" charset="0"/>
              </a:defRPr>
            </a:lvl5pPr>
            <a:lvl6pPr marL="2514600" indent="-228600" eaLnBrk="0" fontAlgn="base" hangingPunct="0">
              <a:spcBef>
                <a:spcPct val="0"/>
              </a:spcBef>
              <a:spcAft>
                <a:spcPct val="0"/>
              </a:spcAft>
              <a:defRPr sz="2000" i="1">
                <a:solidFill>
                  <a:schemeClr val="tx1"/>
                </a:solidFill>
                <a:latin typeface="Arial" charset="0"/>
              </a:defRPr>
            </a:lvl6pPr>
            <a:lvl7pPr marL="2971800" indent="-228600" eaLnBrk="0" fontAlgn="base" hangingPunct="0">
              <a:spcBef>
                <a:spcPct val="0"/>
              </a:spcBef>
              <a:spcAft>
                <a:spcPct val="0"/>
              </a:spcAft>
              <a:defRPr sz="2000" i="1">
                <a:solidFill>
                  <a:schemeClr val="tx1"/>
                </a:solidFill>
                <a:latin typeface="Arial" charset="0"/>
              </a:defRPr>
            </a:lvl7pPr>
            <a:lvl8pPr marL="3429000" indent="-228600" eaLnBrk="0" fontAlgn="base" hangingPunct="0">
              <a:spcBef>
                <a:spcPct val="0"/>
              </a:spcBef>
              <a:spcAft>
                <a:spcPct val="0"/>
              </a:spcAft>
              <a:defRPr sz="2000" i="1">
                <a:solidFill>
                  <a:schemeClr val="tx1"/>
                </a:solidFill>
                <a:latin typeface="Arial" charset="0"/>
              </a:defRPr>
            </a:lvl8pPr>
            <a:lvl9pPr marL="3886200" indent="-228600" eaLnBrk="0" fontAlgn="base" hangingPunct="0">
              <a:spcBef>
                <a:spcPct val="0"/>
              </a:spcBef>
              <a:spcAft>
                <a:spcPct val="0"/>
              </a:spcAft>
              <a:defRPr sz="2000" i="1">
                <a:solidFill>
                  <a:schemeClr val="tx1"/>
                </a:solidFill>
                <a:latin typeface="Arial" charset="0"/>
              </a:defRPr>
            </a:lvl9pPr>
          </a:lstStyle>
          <a:p>
            <a:pPr>
              <a:lnSpc>
                <a:spcPct val="80000"/>
              </a:lnSpc>
            </a:pPr>
            <a:r>
              <a:rPr lang="cs-CZ" sz="1600" b="1">
                <a:latin typeface="Arial Narrow" pitchFamily="34" charset="0"/>
              </a:rPr>
              <a:t>Aztreonam</a:t>
            </a:r>
          </a:p>
        </p:txBody>
      </p:sp>
      <p:sp>
        <p:nvSpPr>
          <p:cNvPr id="16405" name="Text Box 20"/>
          <p:cNvSpPr txBox="1">
            <a:spLocks noChangeArrowheads="1"/>
          </p:cNvSpPr>
          <p:nvPr/>
        </p:nvSpPr>
        <p:spPr bwMode="auto">
          <a:xfrm>
            <a:off x="7656513" y="4632325"/>
            <a:ext cx="931862"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i="1">
                <a:solidFill>
                  <a:schemeClr val="tx1"/>
                </a:solidFill>
                <a:latin typeface="Arial" charset="0"/>
              </a:defRPr>
            </a:lvl1pPr>
            <a:lvl2pPr marL="742950" indent="-285750">
              <a:defRPr sz="2000" i="1">
                <a:solidFill>
                  <a:schemeClr val="tx1"/>
                </a:solidFill>
                <a:latin typeface="Arial" charset="0"/>
              </a:defRPr>
            </a:lvl2pPr>
            <a:lvl3pPr marL="1143000" indent="-228600">
              <a:defRPr sz="2000" i="1">
                <a:solidFill>
                  <a:schemeClr val="tx1"/>
                </a:solidFill>
                <a:latin typeface="Arial" charset="0"/>
              </a:defRPr>
            </a:lvl3pPr>
            <a:lvl4pPr marL="1600200" indent="-228600">
              <a:defRPr sz="2000" i="1">
                <a:solidFill>
                  <a:schemeClr val="tx1"/>
                </a:solidFill>
                <a:latin typeface="Arial" charset="0"/>
              </a:defRPr>
            </a:lvl4pPr>
            <a:lvl5pPr marL="2057400" indent="-228600">
              <a:defRPr sz="2000" i="1">
                <a:solidFill>
                  <a:schemeClr val="tx1"/>
                </a:solidFill>
                <a:latin typeface="Arial" charset="0"/>
              </a:defRPr>
            </a:lvl5pPr>
            <a:lvl6pPr marL="2514600" indent="-228600" eaLnBrk="0" fontAlgn="base" hangingPunct="0">
              <a:spcBef>
                <a:spcPct val="0"/>
              </a:spcBef>
              <a:spcAft>
                <a:spcPct val="0"/>
              </a:spcAft>
              <a:defRPr sz="2000" i="1">
                <a:solidFill>
                  <a:schemeClr val="tx1"/>
                </a:solidFill>
                <a:latin typeface="Arial" charset="0"/>
              </a:defRPr>
            </a:lvl6pPr>
            <a:lvl7pPr marL="2971800" indent="-228600" eaLnBrk="0" fontAlgn="base" hangingPunct="0">
              <a:spcBef>
                <a:spcPct val="0"/>
              </a:spcBef>
              <a:spcAft>
                <a:spcPct val="0"/>
              </a:spcAft>
              <a:defRPr sz="2000" i="1">
                <a:solidFill>
                  <a:schemeClr val="tx1"/>
                </a:solidFill>
                <a:latin typeface="Arial" charset="0"/>
              </a:defRPr>
            </a:lvl7pPr>
            <a:lvl8pPr marL="3429000" indent="-228600" eaLnBrk="0" fontAlgn="base" hangingPunct="0">
              <a:spcBef>
                <a:spcPct val="0"/>
              </a:spcBef>
              <a:spcAft>
                <a:spcPct val="0"/>
              </a:spcAft>
              <a:defRPr sz="2000" i="1">
                <a:solidFill>
                  <a:schemeClr val="tx1"/>
                </a:solidFill>
                <a:latin typeface="Arial" charset="0"/>
              </a:defRPr>
            </a:lvl8pPr>
            <a:lvl9pPr marL="3886200" indent="-228600" eaLnBrk="0" fontAlgn="base" hangingPunct="0">
              <a:spcBef>
                <a:spcPct val="0"/>
              </a:spcBef>
              <a:spcAft>
                <a:spcPct val="0"/>
              </a:spcAft>
              <a:defRPr sz="2000" i="1">
                <a:solidFill>
                  <a:schemeClr val="tx1"/>
                </a:solidFill>
                <a:latin typeface="Arial" charset="0"/>
              </a:defRPr>
            </a:lvl9pPr>
          </a:lstStyle>
          <a:p>
            <a:pPr>
              <a:lnSpc>
                <a:spcPct val="80000"/>
              </a:lnSpc>
            </a:pPr>
            <a:r>
              <a:rPr lang="cs-CZ" sz="1600" b="1">
                <a:latin typeface="Arial Narrow" pitchFamily="34" charset="0"/>
              </a:rPr>
              <a:t>Cefepime</a:t>
            </a:r>
          </a:p>
        </p:txBody>
      </p:sp>
      <p:sp>
        <p:nvSpPr>
          <p:cNvPr id="16406" name="Text Box 21"/>
          <p:cNvSpPr txBox="1">
            <a:spLocks noChangeArrowheads="1"/>
          </p:cNvSpPr>
          <p:nvPr/>
        </p:nvSpPr>
        <p:spPr bwMode="auto">
          <a:xfrm>
            <a:off x="404813" y="3565525"/>
            <a:ext cx="1779587" cy="243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i="1">
                <a:solidFill>
                  <a:schemeClr val="tx1"/>
                </a:solidFill>
                <a:latin typeface="Arial" charset="0"/>
              </a:defRPr>
            </a:lvl1pPr>
            <a:lvl2pPr marL="742950" indent="-285750">
              <a:defRPr sz="2000" i="1">
                <a:solidFill>
                  <a:schemeClr val="tx1"/>
                </a:solidFill>
                <a:latin typeface="Arial" charset="0"/>
              </a:defRPr>
            </a:lvl2pPr>
            <a:lvl3pPr marL="1143000" indent="-228600">
              <a:defRPr sz="2000" i="1">
                <a:solidFill>
                  <a:schemeClr val="tx1"/>
                </a:solidFill>
                <a:latin typeface="Arial" charset="0"/>
              </a:defRPr>
            </a:lvl3pPr>
            <a:lvl4pPr marL="1600200" indent="-228600">
              <a:defRPr sz="2000" i="1">
                <a:solidFill>
                  <a:schemeClr val="tx1"/>
                </a:solidFill>
                <a:latin typeface="Arial" charset="0"/>
              </a:defRPr>
            </a:lvl4pPr>
            <a:lvl5pPr marL="2057400" indent="-228600">
              <a:defRPr sz="2000" i="1">
                <a:solidFill>
                  <a:schemeClr val="tx1"/>
                </a:solidFill>
                <a:latin typeface="Arial" charset="0"/>
              </a:defRPr>
            </a:lvl5pPr>
            <a:lvl6pPr marL="2514600" indent="-228600" eaLnBrk="0" fontAlgn="base" hangingPunct="0">
              <a:spcBef>
                <a:spcPct val="0"/>
              </a:spcBef>
              <a:spcAft>
                <a:spcPct val="0"/>
              </a:spcAft>
              <a:defRPr sz="2000" i="1">
                <a:solidFill>
                  <a:schemeClr val="tx1"/>
                </a:solidFill>
                <a:latin typeface="Arial" charset="0"/>
              </a:defRPr>
            </a:lvl6pPr>
            <a:lvl7pPr marL="2971800" indent="-228600" eaLnBrk="0" fontAlgn="base" hangingPunct="0">
              <a:spcBef>
                <a:spcPct val="0"/>
              </a:spcBef>
              <a:spcAft>
                <a:spcPct val="0"/>
              </a:spcAft>
              <a:defRPr sz="2000" i="1">
                <a:solidFill>
                  <a:schemeClr val="tx1"/>
                </a:solidFill>
                <a:latin typeface="Arial" charset="0"/>
              </a:defRPr>
            </a:lvl7pPr>
            <a:lvl8pPr marL="3429000" indent="-228600" eaLnBrk="0" fontAlgn="base" hangingPunct="0">
              <a:spcBef>
                <a:spcPct val="0"/>
              </a:spcBef>
              <a:spcAft>
                <a:spcPct val="0"/>
              </a:spcAft>
              <a:defRPr sz="2000" i="1">
                <a:solidFill>
                  <a:schemeClr val="tx1"/>
                </a:solidFill>
                <a:latin typeface="Arial" charset="0"/>
              </a:defRPr>
            </a:lvl8pPr>
            <a:lvl9pPr marL="3886200" indent="-228600" eaLnBrk="0" fontAlgn="base" hangingPunct="0">
              <a:spcBef>
                <a:spcPct val="0"/>
              </a:spcBef>
              <a:spcAft>
                <a:spcPct val="0"/>
              </a:spcAft>
              <a:defRPr sz="2000" i="1">
                <a:solidFill>
                  <a:schemeClr val="tx1"/>
                </a:solidFill>
                <a:latin typeface="Arial" charset="0"/>
              </a:defRPr>
            </a:lvl9pPr>
          </a:lstStyle>
          <a:p>
            <a:pPr>
              <a:lnSpc>
                <a:spcPct val="80000"/>
              </a:lnSpc>
            </a:pPr>
            <a:r>
              <a:rPr lang="cs-CZ" sz="1600" b="1">
                <a:latin typeface="Arial Narrow" pitchFamily="34" charset="0"/>
              </a:rPr>
              <a:t>Amoxicillin</a:t>
            </a:r>
          </a:p>
          <a:p>
            <a:pPr>
              <a:lnSpc>
                <a:spcPct val="80000"/>
              </a:lnSpc>
            </a:pPr>
            <a:r>
              <a:rPr lang="cs-CZ" sz="1600" b="1">
                <a:latin typeface="Arial Narrow" pitchFamily="34" charset="0"/>
              </a:rPr>
              <a:t>Ampicillin</a:t>
            </a:r>
          </a:p>
          <a:p>
            <a:pPr>
              <a:lnSpc>
                <a:spcPct val="80000"/>
              </a:lnSpc>
            </a:pPr>
            <a:r>
              <a:rPr lang="cs-CZ" sz="1600" b="1">
                <a:latin typeface="Arial Narrow" pitchFamily="34" charset="0"/>
              </a:rPr>
              <a:t>Cloxacillin</a:t>
            </a:r>
          </a:p>
          <a:p>
            <a:pPr>
              <a:lnSpc>
                <a:spcPct val="80000"/>
              </a:lnSpc>
            </a:pPr>
            <a:r>
              <a:rPr lang="cs-CZ" sz="1600" b="1">
                <a:latin typeface="Arial Narrow" pitchFamily="34" charset="0"/>
              </a:rPr>
              <a:t>Dicloxacillin</a:t>
            </a:r>
          </a:p>
          <a:p>
            <a:pPr>
              <a:lnSpc>
                <a:spcPct val="80000"/>
              </a:lnSpc>
            </a:pPr>
            <a:r>
              <a:rPr lang="cs-CZ" sz="1600" b="1">
                <a:latin typeface="Arial Narrow" pitchFamily="34" charset="0"/>
              </a:rPr>
              <a:t>Indanyl carbenicillin</a:t>
            </a:r>
          </a:p>
          <a:p>
            <a:pPr>
              <a:lnSpc>
                <a:spcPct val="80000"/>
              </a:lnSpc>
            </a:pPr>
            <a:r>
              <a:rPr lang="cs-CZ" sz="1600" b="1">
                <a:latin typeface="Arial Narrow" pitchFamily="34" charset="0"/>
              </a:rPr>
              <a:t>Methicillin</a:t>
            </a:r>
          </a:p>
          <a:p>
            <a:pPr>
              <a:lnSpc>
                <a:spcPct val="80000"/>
              </a:lnSpc>
            </a:pPr>
            <a:r>
              <a:rPr lang="cs-CZ" sz="1600" b="1">
                <a:latin typeface="Arial Narrow" pitchFamily="34" charset="0"/>
              </a:rPr>
              <a:t>Nafcillin</a:t>
            </a:r>
          </a:p>
          <a:p>
            <a:pPr>
              <a:lnSpc>
                <a:spcPct val="80000"/>
              </a:lnSpc>
            </a:pPr>
            <a:r>
              <a:rPr lang="cs-CZ" sz="1600" b="1">
                <a:latin typeface="Arial Narrow" pitchFamily="34" charset="0"/>
              </a:rPr>
              <a:t>Oxacillin</a:t>
            </a:r>
          </a:p>
          <a:p>
            <a:pPr>
              <a:lnSpc>
                <a:spcPct val="80000"/>
              </a:lnSpc>
            </a:pPr>
            <a:r>
              <a:rPr lang="cs-CZ" sz="1600" b="1">
                <a:latin typeface="Arial Narrow" pitchFamily="34" charset="0"/>
              </a:rPr>
              <a:t>Penicillin G</a:t>
            </a:r>
          </a:p>
          <a:p>
            <a:pPr>
              <a:lnSpc>
                <a:spcPct val="80000"/>
              </a:lnSpc>
            </a:pPr>
            <a:r>
              <a:rPr lang="cs-CZ" sz="1600" b="1">
                <a:latin typeface="Arial Narrow" pitchFamily="34" charset="0"/>
              </a:rPr>
              <a:t>Penicillin V</a:t>
            </a:r>
          </a:p>
          <a:p>
            <a:pPr>
              <a:lnSpc>
                <a:spcPct val="80000"/>
              </a:lnSpc>
            </a:pPr>
            <a:r>
              <a:rPr lang="cs-CZ" sz="1600" b="1">
                <a:latin typeface="Arial Narrow" pitchFamily="34" charset="0"/>
              </a:rPr>
              <a:t>Piperacillin</a:t>
            </a:r>
          </a:p>
          <a:p>
            <a:pPr>
              <a:lnSpc>
                <a:spcPct val="80000"/>
              </a:lnSpc>
            </a:pPr>
            <a:r>
              <a:rPr lang="cs-CZ" sz="1600" b="1">
                <a:latin typeface="Arial Narrow" pitchFamily="34" charset="0"/>
              </a:rPr>
              <a:t>Ticarcillin</a:t>
            </a:r>
          </a:p>
        </p:txBody>
      </p:sp>
      <p:sp>
        <p:nvSpPr>
          <p:cNvPr id="16407" name="Text Box 22"/>
          <p:cNvSpPr txBox="1">
            <a:spLocks noChangeArrowheads="1"/>
          </p:cNvSpPr>
          <p:nvPr/>
        </p:nvSpPr>
        <p:spPr bwMode="auto">
          <a:xfrm>
            <a:off x="2855913" y="4632325"/>
            <a:ext cx="1144587" cy="87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i="1">
                <a:solidFill>
                  <a:schemeClr val="tx1"/>
                </a:solidFill>
                <a:latin typeface="Arial" charset="0"/>
              </a:defRPr>
            </a:lvl1pPr>
            <a:lvl2pPr marL="742950" indent="-285750">
              <a:defRPr sz="2000" i="1">
                <a:solidFill>
                  <a:schemeClr val="tx1"/>
                </a:solidFill>
                <a:latin typeface="Arial" charset="0"/>
              </a:defRPr>
            </a:lvl2pPr>
            <a:lvl3pPr marL="1143000" indent="-228600">
              <a:defRPr sz="2000" i="1">
                <a:solidFill>
                  <a:schemeClr val="tx1"/>
                </a:solidFill>
                <a:latin typeface="Arial" charset="0"/>
              </a:defRPr>
            </a:lvl3pPr>
            <a:lvl4pPr marL="1600200" indent="-228600">
              <a:defRPr sz="2000" i="1">
                <a:solidFill>
                  <a:schemeClr val="tx1"/>
                </a:solidFill>
                <a:latin typeface="Arial" charset="0"/>
              </a:defRPr>
            </a:lvl4pPr>
            <a:lvl5pPr marL="2057400" indent="-228600">
              <a:defRPr sz="2000" i="1">
                <a:solidFill>
                  <a:schemeClr val="tx1"/>
                </a:solidFill>
                <a:latin typeface="Arial" charset="0"/>
              </a:defRPr>
            </a:lvl5pPr>
            <a:lvl6pPr marL="2514600" indent="-228600" eaLnBrk="0" fontAlgn="base" hangingPunct="0">
              <a:spcBef>
                <a:spcPct val="0"/>
              </a:spcBef>
              <a:spcAft>
                <a:spcPct val="0"/>
              </a:spcAft>
              <a:defRPr sz="2000" i="1">
                <a:solidFill>
                  <a:schemeClr val="tx1"/>
                </a:solidFill>
                <a:latin typeface="Arial" charset="0"/>
              </a:defRPr>
            </a:lvl6pPr>
            <a:lvl7pPr marL="2971800" indent="-228600" eaLnBrk="0" fontAlgn="base" hangingPunct="0">
              <a:spcBef>
                <a:spcPct val="0"/>
              </a:spcBef>
              <a:spcAft>
                <a:spcPct val="0"/>
              </a:spcAft>
              <a:defRPr sz="2000" i="1">
                <a:solidFill>
                  <a:schemeClr val="tx1"/>
                </a:solidFill>
                <a:latin typeface="Arial" charset="0"/>
              </a:defRPr>
            </a:lvl7pPr>
            <a:lvl8pPr marL="3429000" indent="-228600" eaLnBrk="0" fontAlgn="base" hangingPunct="0">
              <a:spcBef>
                <a:spcPct val="0"/>
              </a:spcBef>
              <a:spcAft>
                <a:spcPct val="0"/>
              </a:spcAft>
              <a:defRPr sz="2000" i="1">
                <a:solidFill>
                  <a:schemeClr val="tx1"/>
                </a:solidFill>
                <a:latin typeface="Arial" charset="0"/>
              </a:defRPr>
            </a:lvl8pPr>
            <a:lvl9pPr marL="3886200" indent="-228600" eaLnBrk="0" fontAlgn="base" hangingPunct="0">
              <a:spcBef>
                <a:spcPct val="0"/>
              </a:spcBef>
              <a:spcAft>
                <a:spcPct val="0"/>
              </a:spcAft>
              <a:defRPr sz="2000" i="1">
                <a:solidFill>
                  <a:schemeClr val="tx1"/>
                </a:solidFill>
                <a:latin typeface="Arial" charset="0"/>
              </a:defRPr>
            </a:lvl9pPr>
          </a:lstStyle>
          <a:p>
            <a:pPr>
              <a:lnSpc>
                <a:spcPct val="80000"/>
              </a:lnSpc>
            </a:pPr>
            <a:r>
              <a:rPr lang="cs-CZ" sz="1600" b="1">
                <a:latin typeface="Arial Narrow" pitchFamily="34" charset="0"/>
              </a:rPr>
              <a:t>Cefadroxil</a:t>
            </a:r>
          </a:p>
          <a:p>
            <a:pPr>
              <a:lnSpc>
                <a:spcPct val="80000"/>
              </a:lnSpc>
            </a:pPr>
            <a:r>
              <a:rPr lang="cs-CZ" sz="1600" b="1">
                <a:latin typeface="Arial Narrow" pitchFamily="34" charset="0"/>
              </a:rPr>
              <a:t>Cefazolin</a:t>
            </a:r>
          </a:p>
          <a:p>
            <a:pPr>
              <a:lnSpc>
                <a:spcPct val="80000"/>
              </a:lnSpc>
            </a:pPr>
            <a:r>
              <a:rPr lang="cs-CZ" sz="1600" b="1">
                <a:latin typeface="Arial Narrow" pitchFamily="34" charset="0"/>
              </a:rPr>
              <a:t>Cephalexin</a:t>
            </a:r>
          </a:p>
          <a:p>
            <a:pPr>
              <a:lnSpc>
                <a:spcPct val="80000"/>
              </a:lnSpc>
            </a:pPr>
            <a:r>
              <a:rPr lang="cs-CZ" sz="1600" b="1">
                <a:latin typeface="Arial Narrow" pitchFamily="34" charset="0"/>
              </a:rPr>
              <a:t>Cephalothin</a:t>
            </a:r>
          </a:p>
        </p:txBody>
      </p:sp>
      <p:sp>
        <p:nvSpPr>
          <p:cNvPr id="16408" name="Text Box 23"/>
          <p:cNvSpPr txBox="1">
            <a:spLocks noChangeArrowheads="1"/>
          </p:cNvSpPr>
          <p:nvPr/>
        </p:nvSpPr>
        <p:spPr bwMode="auto">
          <a:xfrm>
            <a:off x="4468813" y="4632325"/>
            <a:ext cx="1227137" cy="126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i="1">
                <a:solidFill>
                  <a:schemeClr val="tx1"/>
                </a:solidFill>
                <a:latin typeface="Arial" charset="0"/>
              </a:defRPr>
            </a:lvl1pPr>
            <a:lvl2pPr marL="742950" indent="-285750">
              <a:defRPr sz="2000" i="1">
                <a:solidFill>
                  <a:schemeClr val="tx1"/>
                </a:solidFill>
                <a:latin typeface="Arial" charset="0"/>
              </a:defRPr>
            </a:lvl2pPr>
            <a:lvl3pPr marL="1143000" indent="-228600">
              <a:defRPr sz="2000" i="1">
                <a:solidFill>
                  <a:schemeClr val="tx1"/>
                </a:solidFill>
                <a:latin typeface="Arial" charset="0"/>
              </a:defRPr>
            </a:lvl3pPr>
            <a:lvl4pPr marL="1600200" indent="-228600">
              <a:defRPr sz="2000" i="1">
                <a:solidFill>
                  <a:schemeClr val="tx1"/>
                </a:solidFill>
                <a:latin typeface="Arial" charset="0"/>
              </a:defRPr>
            </a:lvl4pPr>
            <a:lvl5pPr marL="2057400" indent="-228600">
              <a:defRPr sz="2000" i="1">
                <a:solidFill>
                  <a:schemeClr val="tx1"/>
                </a:solidFill>
                <a:latin typeface="Arial" charset="0"/>
              </a:defRPr>
            </a:lvl5pPr>
            <a:lvl6pPr marL="2514600" indent="-228600" eaLnBrk="0" fontAlgn="base" hangingPunct="0">
              <a:spcBef>
                <a:spcPct val="0"/>
              </a:spcBef>
              <a:spcAft>
                <a:spcPct val="0"/>
              </a:spcAft>
              <a:defRPr sz="2000" i="1">
                <a:solidFill>
                  <a:schemeClr val="tx1"/>
                </a:solidFill>
                <a:latin typeface="Arial" charset="0"/>
              </a:defRPr>
            </a:lvl6pPr>
            <a:lvl7pPr marL="2971800" indent="-228600" eaLnBrk="0" fontAlgn="base" hangingPunct="0">
              <a:spcBef>
                <a:spcPct val="0"/>
              </a:spcBef>
              <a:spcAft>
                <a:spcPct val="0"/>
              </a:spcAft>
              <a:defRPr sz="2000" i="1">
                <a:solidFill>
                  <a:schemeClr val="tx1"/>
                </a:solidFill>
                <a:latin typeface="Arial" charset="0"/>
              </a:defRPr>
            </a:lvl7pPr>
            <a:lvl8pPr marL="3429000" indent="-228600" eaLnBrk="0" fontAlgn="base" hangingPunct="0">
              <a:spcBef>
                <a:spcPct val="0"/>
              </a:spcBef>
              <a:spcAft>
                <a:spcPct val="0"/>
              </a:spcAft>
              <a:defRPr sz="2000" i="1">
                <a:solidFill>
                  <a:schemeClr val="tx1"/>
                </a:solidFill>
                <a:latin typeface="Arial" charset="0"/>
              </a:defRPr>
            </a:lvl8pPr>
            <a:lvl9pPr marL="3886200" indent="-228600" eaLnBrk="0" fontAlgn="base" hangingPunct="0">
              <a:spcBef>
                <a:spcPct val="0"/>
              </a:spcBef>
              <a:spcAft>
                <a:spcPct val="0"/>
              </a:spcAft>
              <a:defRPr sz="2000" i="1">
                <a:solidFill>
                  <a:schemeClr val="tx1"/>
                </a:solidFill>
                <a:latin typeface="Arial" charset="0"/>
              </a:defRPr>
            </a:lvl9pPr>
          </a:lstStyle>
          <a:p>
            <a:pPr>
              <a:lnSpc>
                <a:spcPct val="80000"/>
              </a:lnSpc>
            </a:pPr>
            <a:r>
              <a:rPr lang="cs-CZ" sz="1600" b="1">
                <a:latin typeface="Arial Narrow" pitchFamily="34" charset="0"/>
              </a:rPr>
              <a:t>Cefaclor</a:t>
            </a:r>
          </a:p>
          <a:p>
            <a:pPr>
              <a:lnSpc>
                <a:spcPct val="80000"/>
              </a:lnSpc>
            </a:pPr>
            <a:r>
              <a:rPr lang="cs-CZ" sz="1600" b="1">
                <a:latin typeface="Arial Narrow" pitchFamily="34" charset="0"/>
              </a:rPr>
              <a:t>Cefamandole</a:t>
            </a:r>
          </a:p>
          <a:p>
            <a:pPr>
              <a:lnSpc>
                <a:spcPct val="80000"/>
              </a:lnSpc>
            </a:pPr>
            <a:r>
              <a:rPr lang="cs-CZ" sz="1600" b="1">
                <a:latin typeface="Arial Narrow" pitchFamily="34" charset="0"/>
              </a:rPr>
              <a:t>Cefprozil</a:t>
            </a:r>
          </a:p>
          <a:p>
            <a:pPr>
              <a:lnSpc>
                <a:spcPct val="80000"/>
              </a:lnSpc>
            </a:pPr>
            <a:r>
              <a:rPr lang="cs-CZ" sz="1600" b="1">
                <a:latin typeface="Arial Narrow" pitchFamily="34" charset="0"/>
              </a:rPr>
              <a:t>Cefuroxime</a:t>
            </a:r>
          </a:p>
          <a:p>
            <a:pPr>
              <a:lnSpc>
                <a:spcPct val="80000"/>
              </a:lnSpc>
            </a:pPr>
            <a:r>
              <a:rPr lang="cs-CZ" sz="1600" b="1">
                <a:latin typeface="Arial Narrow" pitchFamily="34" charset="0"/>
              </a:rPr>
              <a:t>Cefotetan</a:t>
            </a:r>
          </a:p>
          <a:p>
            <a:pPr>
              <a:lnSpc>
                <a:spcPct val="80000"/>
              </a:lnSpc>
            </a:pPr>
            <a:r>
              <a:rPr lang="cs-CZ" sz="1600" b="1">
                <a:latin typeface="Arial Narrow" pitchFamily="34" charset="0"/>
              </a:rPr>
              <a:t>Cefoxitin</a:t>
            </a:r>
          </a:p>
        </p:txBody>
      </p:sp>
      <p:sp>
        <p:nvSpPr>
          <p:cNvPr id="16409" name="Text Box 24"/>
          <p:cNvSpPr txBox="1">
            <a:spLocks noChangeArrowheads="1"/>
          </p:cNvSpPr>
          <p:nvPr/>
        </p:nvSpPr>
        <p:spPr bwMode="auto">
          <a:xfrm>
            <a:off x="6081713" y="4632325"/>
            <a:ext cx="1284287" cy="165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i="1">
                <a:solidFill>
                  <a:schemeClr val="tx1"/>
                </a:solidFill>
                <a:latin typeface="Arial" charset="0"/>
              </a:defRPr>
            </a:lvl1pPr>
            <a:lvl2pPr marL="742950" indent="-285750">
              <a:defRPr sz="2000" i="1">
                <a:solidFill>
                  <a:schemeClr val="tx1"/>
                </a:solidFill>
                <a:latin typeface="Arial" charset="0"/>
              </a:defRPr>
            </a:lvl2pPr>
            <a:lvl3pPr marL="1143000" indent="-228600">
              <a:defRPr sz="2000" i="1">
                <a:solidFill>
                  <a:schemeClr val="tx1"/>
                </a:solidFill>
                <a:latin typeface="Arial" charset="0"/>
              </a:defRPr>
            </a:lvl3pPr>
            <a:lvl4pPr marL="1600200" indent="-228600">
              <a:defRPr sz="2000" i="1">
                <a:solidFill>
                  <a:schemeClr val="tx1"/>
                </a:solidFill>
                <a:latin typeface="Arial" charset="0"/>
              </a:defRPr>
            </a:lvl4pPr>
            <a:lvl5pPr marL="2057400" indent="-228600">
              <a:defRPr sz="2000" i="1">
                <a:solidFill>
                  <a:schemeClr val="tx1"/>
                </a:solidFill>
                <a:latin typeface="Arial" charset="0"/>
              </a:defRPr>
            </a:lvl5pPr>
            <a:lvl6pPr marL="2514600" indent="-228600" eaLnBrk="0" fontAlgn="base" hangingPunct="0">
              <a:spcBef>
                <a:spcPct val="0"/>
              </a:spcBef>
              <a:spcAft>
                <a:spcPct val="0"/>
              </a:spcAft>
              <a:defRPr sz="2000" i="1">
                <a:solidFill>
                  <a:schemeClr val="tx1"/>
                </a:solidFill>
                <a:latin typeface="Arial" charset="0"/>
              </a:defRPr>
            </a:lvl6pPr>
            <a:lvl7pPr marL="2971800" indent="-228600" eaLnBrk="0" fontAlgn="base" hangingPunct="0">
              <a:spcBef>
                <a:spcPct val="0"/>
              </a:spcBef>
              <a:spcAft>
                <a:spcPct val="0"/>
              </a:spcAft>
              <a:defRPr sz="2000" i="1">
                <a:solidFill>
                  <a:schemeClr val="tx1"/>
                </a:solidFill>
                <a:latin typeface="Arial" charset="0"/>
              </a:defRPr>
            </a:lvl7pPr>
            <a:lvl8pPr marL="3429000" indent="-228600" eaLnBrk="0" fontAlgn="base" hangingPunct="0">
              <a:spcBef>
                <a:spcPct val="0"/>
              </a:spcBef>
              <a:spcAft>
                <a:spcPct val="0"/>
              </a:spcAft>
              <a:defRPr sz="2000" i="1">
                <a:solidFill>
                  <a:schemeClr val="tx1"/>
                </a:solidFill>
                <a:latin typeface="Arial" charset="0"/>
              </a:defRPr>
            </a:lvl8pPr>
            <a:lvl9pPr marL="3886200" indent="-228600" eaLnBrk="0" fontAlgn="base" hangingPunct="0">
              <a:spcBef>
                <a:spcPct val="0"/>
              </a:spcBef>
              <a:spcAft>
                <a:spcPct val="0"/>
              </a:spcAft>
              <a:defRPr sz="2000" i="1">
                <a:solidFill>
                  <a:schemeClr val="tx1"/>
                </a:solidFill>
                <a:latin typeface="Arial" charset="0"/>
              </a:defRPr>
            </a:lvl9pPr>
          </a:lstStyle>
          <a:p>
            <a:pPr>
              <a:lnSpc>
                <a:spcPct val="80000"/>
              </a:lnSpc>
            </a:pPr>
            <a:r>
              <a:rPr lang="cs-CZ" sz="1600" b="1">
                <a:latin typeface="Arial Narrow" pitchFamily="34" charset="0"/>
              </a:rPr>
              <a:t>Cefdinir</a:t>
            </a:r>
          </a:p>
          <a:p>
            <a:pPr>
              <a:lnSpc>
                <a:spcPct val="80000"/>
              </a:lnSpc>
            </a:pPr>
            <a:r>
              <a:rPr lang="cs-CZ" sz="1600" b="1">
                <a:latin typeface="Arial Narrow" pitchFamily="34" charset="0"/>
              </a:rPr>
              <a:t>Cefixime</a:t>
            </a:r>
          </a:p>
          <a:p>
            <a:pPr>
              <a:lnSpc>
                <a:spcPct val="80000"/>
              </a:lnSpc>
            </a:pPr>
            <a:r>
              <a:rPr lang="cs-CZ" sz="1600" b="1">
                <a:latin typeface="Arial Narrow" pitchFamily="34" charset="0"/>
              </a:rPr>
              <a:t>Cefoperazone</a:t>
            </a:r>
          </a:p>
          <a:p>
            <a:pPr>
              <a:lnSpc>
                <a:spcPct val="80000"/>
              </a:lnSpc>
            </a:pPr>
            <a:r>
              <a:rPr lang="cs-CZ" sz="1600" b="1">
                <a:latin typeface="Arial Narrow" pitchFamily="34" charset="0"/>
              </a:rPr>
              <a:t>Cefotaxime</a:t>
            </a:r>
          </a:p>
          <a:p>
            <a:pPr>
              <a:lnSpc>
                <a:spcPct val="80000"/>
              </a:lnSpc>
            </a:pPr>
            <a:r>
              <a:rPr lang="cs-CZ" sz="1600" b="1">
                <a:latin typeface="Arial Narrow" pitchFamily="34" charset="0"/>
              </a:rPr>
              <a:t>Ceftazidime</a:t>
            </a:r>
          </a:p>
          <a:p>
            <a:pPr>
              <a:lnSpc>
                <a:spcPct val="80000"/>
              </a:lnSpc>
            </a:pPr>
            <a:r>
              <a:rPr lang="cs-CZ" sz="1600" b="1">
                <a:latin typeface="Arial Narrow" pitchFamily="34" charset="0"/>
              </a:rPr>
              <a:t>Ceftibuten</a:t>
            </a:r>
          </a:p>
          <a:p>
            <a:pPr>
              <a:lnSpc>
                <a:spcPct val="80000"/>
              </a:lnSpc>
            </a:pPr>
            <a:r>
              <a:rPr lang="cs-CZ" sz="1600" b="1">
                <a:latin typeface="Arial Narrow" pitchFamily="34" charset="0"/>
              </a:rPr>
              <a:t>Ceftizoxime</a:t>
            </a:r>
          </a:p>
          <a:p>
            <a:pPr>
              <a:lnSpc>
                <a:spcPct val="80000"/>
              </a:lnSpc>
            </a:pPr>
            <a:r>
              <a:rPr lang="cs-CZ" sz="1600" b="1">
                <a:latin typeface="Arial Narrow" pitchFamily="34" charset="0"/>
              </a:rPr>
              <a:t>Ceftriaxone</a:t>
            </a:r>
          </a:p>
        </p:txBody>
      </p:sp>
      <p:sp>
        <p:nvSpPr>
          <p:cNvPr id="27" name="Text Box 25"/>
          <p:cNvSpPr txBox="1">
            <a:spLocks noChangeArrowheads="1"/>
          </p:cNvSpPr>
          <p:nvPr/>
        </p:nvSpPr>
        <p:spPr bwMode="auto">
          <a:xfrm>
            <a:off x="5148263" y="6521450"/>
            <a:ext cx="3995737" cy="336550"/>
          </a:xfrm>
          <a:prstGeom prst="rect">
            <a:avLst/>
          </a:prstGeom>
          <a:solidFill>
            <a:schemeClr val="bg1"/>
          </a:solidFill>
          <a:ln w="9525">
            <a:noFill/>
            <a:miter lim="800000"/>
            <a:headEnd/>
            <a:tailEnd/>
          </a:ln>
          <a:effectLst/>
        </p:spPr>
        <p:txBody>
          <a:bodyPr>
            <a:spAutoFit/>
          </a:bodyPr>
          <a:lstStyle/>
          <a:p>
            <a:pPr>
              <a:defRPr/>
            </a:pPr>
            <a:r>
              <a:rPr lang="cs-CZ" sz="1600" b="1">
                <a:effectLst>
                  <a:outerShdw blurRad="38100" dist="38100" dir="2700000" algn="tl">
                    <a:srgbClr val="C0C0C0"/>
                  </a:outerShdw>
                </a:effectLst>
                <a:latin typeface="Arial Narrow" pitchFamily="34" charset="0"/>
                <a:cs typeface="Arial" pitchFamily="34" charset="0"/>
              </a:rPr>
              <a:t>(according to Lippincott´s Pharmacology, 2009)</a:t>
            </a:r>
          </a:p>
        </p:txBody>
      </p:sp>
    </p:spTree>
    <p:extLst>
      <p:ext uri="{BB962C8B-B14F-4D97-AF65-F5344CB8AC3E}">
        <p14:creationId xmlns:p14="http://schemas.microsoft.com/office/powerpoint/2010/main" val="6335582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5415"/>
            <a:ext cx="8229600" cy="1143000"/>
          </a:xfrm>
        </p:spPr>
        <p:txBody>
          <a:bodyPr/>
          <a:lstStyle/>
          <a:p>
            <a:r>
              <a:rPr lang="en-US" b="1" dirty="0"/>
              <a:t>Beta-lactam antibiotics</a:t>
            </a:r>
            <a:endParaRPr lang="en-ZA" dirty="0"/>
          </a:p>
        </p:txBody>
      </p:sp>
      <p:sp>
        <p:nvSpPr>
          <p:cNvPr id="3" name="Content Placeholder 2"/>
          <p:cNvSpPr>
            <a:spLocks noGrp="1"/>
          </p:cNvSpPr>
          <p:nvPr>
            <p:ph idx="1"/>
          </p:nvPr>
        </p:nvSpPr>
        <p:spPr>
          <a:xfrm>
            <a:off x="457200" y="1196752"/>
            <a:ext cx="8686800" cy="5661248"/>
          </a:xfrm>
        </p:spPr>
        <p:txBody>
          <a:bodyPr/>
          <a:lstStyle/>
          <a:p>
            <a:r>
              <a:rPr lang="en-US" dirty="0"/>
              <a:t>They all posses the beta - lactam ring as a basic chemical structure</a:t>
            </a:r>
            <a:endParaRPr lang="en-ZA" dirty="0"/>
          </a:p>
          <a:p>
            <a:r>
              <a:rPr lang="en-US" b="1" dirty="0"/>
              <a:t>Subclasses: </a:t>
            </a:r>
            <a:endParaRPr lang="en-ZA" dirty="0"/>
          </a:p>
          <a:p>
            <a:pPr marL="0" lvl="0" indent="0">
              <a:buNone/>
            </a:pPr>
            <a:r>
              <a:rPr lang="en-US" dirty="0"/>
              <a:t>1. Penicillin</a:t>
            </a:r>
            <a:endParaRPr lang="en-ZA" dirty="0"/>
          </a:p>
          <a:p>
            <a:pPr marL="0" lvl="0" indent="0">
              <a:buNone/>
            </a:pPr>
            <a:r>
              <a:rPr lang="en-US" dirty="0"/>
              <a:t>2. Cephalosporin and </a:t>
            </a:r>
            <a:r>
              <a:rPr lang="en-US" dirty="0" err="1"/>
              <a:t>Cephamycins</a:t>
            </a:r>
            <a:endParaRPr lang="en-ZA" dirty="0"/>
          </a:p>
          <a:p>
            <a:pPr marL="0" indent="0">
              <a:buNone/>
            </a:pPr>
            <a:r>
              <a:rPr lang="en-US" dirty="0"/>
              <a:t>3. Others: - </a:t>
            </a:r>
            <a:r>
              <a:rPr lang="en-US" dirty="0" err="1"/>
              <a:t>carbapenems</a:t>
            </a:r>
            <a:r>
              <a:rPr lang="en-US" dirty="0"/>
              <a:t>, </a:t>
            </a:r>
            <a:r>
              <a:rPr lang="en-US" dirty="0" err="1"/>
              <a:t>monobactams</a:t>
            </a:r>
            <a:endParaRPr lang="en-ZA" dirty="0"/>
          </a:p>
          <a:p>
            <a:endParaRPr lang="en-ZA" dirty="0"/>
          </a:p>
        </p:txBody>
      </p:sp>
    </p:spTree>
    <p:extLst>
      <p:ext uri="{BB962C8B-B14F-4D97-AF65-F5344CB8AC3E}">
        <p14:creationId xmlns:p14="http://schemas.microsoft.com/office/powerpoint/2010/main" val="1525999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b="1" dirty="0"/>
              <a:t>Structure of Beta-lactams</a:t>
            </a:r>
          </a:p>
        </p:txBody>
      </p:sp>
      <p:pic>
        <p:nvPicPr>
          <p:cNvPr id="32771" name="Picture 10" descr="blactam"/>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828800" y="1905000"/>
            <a:ext cx="5651500" cy="4683125"/>
          </a:xfrm>
          <a:noFill/>
          <a:ln w="38100">
            <a:solidFill>
              <a:schemeClr val="bg2"/>
            </a:solidFill>
            <a:miter lim="800000"/>
            <a:headEnd/>
            <a:tailEnd/>
          </a:ln>
        </p:spPr>
      </p:pic>
    </p:spTree>
    <p:extLst>
      <p:ext uri="{BB962C8B-B14F-4D97-AF65-F5344CB8AC3E}">
        <p14:creationId xmlns:p14="http://schemas.microsoft.com/office/powerpoint/2010/main" val="3634660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pPr lvl="1" algn="ctr" rtl="0">
              <a:spcBef>
                <a:spcPct val="0"/>
              </a:spcBef>
            </a:pPr>
            <a:r>
              <a:rPr lang="en-US" sz="3200" b="1" dirty="0">
                <a:latin typeface="+mj-lt"/>
              </a:rPr>
              <a:t>1. Drug therapy in child bearing clients</a:t>
            </a:r>
            <a:br>
              <a:rPr lang="en-ZA" sz="3200" dirty="0">
                <a:latin typeface="+mj-lt"/>
              </a:rPr>
            </a:br>
            <a:endParaRPr lang="en-ZA" sz="3200" dirty="0">
              <a:latin typeface="+mj-lt"/>
            </a:endParaRPr>
          </a:p>
        </p:txBody>
      </p:sp>
      <p:sp>
        <p:nvSpPr>
          <p:cNvPr id="3" name="Content Placeholder 2"/>
          <p:cNvSpPr>
            <a:spLocks noGrp="1"/>
          </p:cNvSpPr>
          <p:nvPr>
            <p:ph idx="1"/>
          </p:nvPr>
        </p:nvSpPr>
        <p:spPr>
          <a:xfrm>
            <a:off x="457200" y="1124744"/>
            <a:ext cx="8686800" cy="5733256"/>
          </a:xfrm>
        </p:spPr>
        <p:txBody>
          <a:bodyPr>
            <a:normAutofit fontScale="92500" lnSpcReduction="20000"/>
          </a:bodyPr>
          <a:lstStyle/>
          <a:p>
            <a:r>
              <a:rPr lang="en-US" dirty="0"/>
              <a:t>Drugs taken by the mother can cause harm to the neonate or fetus. </a:t>
            </a:r>
          </a:p>
          <a:p>
            <a:r>
              <a:rPr lang="en-US" dirty="0"/>
              <a:t>No drug is absolutely safe for the developing embryo hence risk benefit ratio becomes vital- parents make final decision. </a:t>
            </a:r>
          </a:p>
          <a:p>
            <a:r>
              <a:rPr lang="en-US" dirty="0"/>
              <a:t>Fatal drug toxicity and teratogenicity are major possibilities. </a:t>
            </a:r>
          </a:p>
          <a:p>
            <a:r>
              <a:rPr lang="en-US" dirty="0"/>
              <a:t>First trimester i.e. 3-12</a:t>
            </a:r>
            <a:r>
              <a:rPr lang="en-US" baseline="30000" dirty="0"/>
              <a:t>th</a:t>
            </a:r>
            <a:r>
              <a:rPr lang="en-US" dirty="0"/>
              <a:t> week are the most dangerous and mothers should keep record of all medications taken. </a:t>
            </a:r>
          </a:p>
          <a:p>
            <a:r>
              <a:rPr lang="en-US" dirty="0"/>
              <a:t>Medications can be mutagenic (causing genetic mutation), carcinogenic (cause or accelerate development of cancer) or </a:t>
            </a:r>
            <a:r>
              <a:rPr lang="en-US" dirty="0" err="1"/>
              <a:t>teratogenic</a:t>
            </a:r>
            <a:r>
              <a:rPr lang="en-US" dirty="0"/>
              <a:t> (cause fetal defects)</a:t>
            </a:r>
            <a:endParaRPr lang="en-ZA" dirty="0"/>
          </a:p>
          <a:p>
            <a:endParaRPr lang="en-ZA" dirty="0"/>
          </a:p>
        </p:txBody>
      </p:sp>
    </p:spTree>
    <p:extLst>
      <p:ext uri="{BB962C8B-B14F-4D97-AF65-F5344CB8AC3E}">
        <p14:creationId xmlns:p14="http://schemas.microsoft.com/office/powerpoint/2010/main" val="5979738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4076"/>
            <a:ext cx="8229600" cy="1143000"/>
          </a:xfrm>
        </p:spPr>
        <p:txBody>
          <a:bodyPr>
            <a:normAutofit fontScale="90000"/>
          </a:bodyPr>
          <a:lstStyle/>
          <a:p>
            <a:r>
              <a:rPr lang="en-US" b="1" dirty="0"/>
              <a:t>Penicillins</a:t>
            </a:r>
            <a:br>
              <a:rPr lang="en-ZA" dirty="0"/>
            </a:br>
            <a:endParaRPr lang="en-ZA" dirty="0"/>
          </a:p>
        </p:txBody>
      </p:sp>
      <p:sp>
        <p:nvSpPr>
          <p:cNvPr id="3" name="Content Placeholder 2"/>
          <p:cNvSpPr>
            <a:spLocks noGrp="1"/>
          </p:cNvSpPr>
          <p:nvPr>
            <p:ph idx="1"/>
          </p:nvPr>
        </p:nvSpPr>
        <p:spPr>
          <a:xfrm>
            <a:off x="251520" y="692696"/>
            <a:ext cx="8892480" cy="6165304"/>
          </a:xfrm>
        </p:spPr>
        <p:txBody>
          <a:bodyPr>
            <a:noAutofit/>
          </a:bodyPr>
          <a:lstStyle/>
          <a:p>
            <a:r>
              <a:rPr lang="en-US" sz="2250" dirty="0"/>
              <a:t>These are the first antibiotics to be discovered in 1929. </a:t>
            </a:r>
          </a:p>
          <a:p>
            <a:r>
              <a:rPr lang="en-US" sz="2250" dirty="0"/>
              <a:t>Produced by growing one of the </a:t>
            </a:r>
            <a:r>
              <a:rPr lang="en-US" sz="2250" dirty="0" err="1"/>
              <a:t>penicillium</a:t>
            </a:r>
            <a:r>
              <a:rPr lang="en-US" sz="2250" dirty="0"/>
              <a:t> </a:t>
            </a:r>
            <a:r>
              <a:rPr lang="en-US" sz="2250" dirty="0" err="1"/>
              <a:t>moulds</a:t>
            </a:r>
            <a:r>
              <a:rPr lang="en-US" sz="2250" dirty="0"/>
              <a:t> in deep tanks. </a:t>
            </a:r>
          </a:p>
          <a:p>
            <a:r>
              <a:rPr lang="en-US" sz="2250" dirty="0"/>
              <a:t>According to the variety of fungus and the composition of the medium, either benzyl penicillin (penicillin G) or </a:t>
            </a:r>
            <a:r>
              <a:rPr lang="en-US" sz="2250" dirty="0" err="1"/>
              <a:t>phenoxymethyl</a:t>
            </a:r>
            <a:r>
              <a:rPr lang="en-US" sz="2250" dirty="0"/>
              <a:t> penicillin (penicillin V) results. </a:t>
            </a:r>
          </a:p>
          <a:p>
            <a:r>
              <a:rPr lang="en-US" sz="2250" dirty="0"/>
              <a:t>Different semi-synthetic </a:t>
            </a:r>
            <a:r>
              <a:rPr lang="en-US" sz="2250" dirty="0" err="1"/>
              <a:t>penicillins</a:t>
            </a:r>
            <a:r>
              <a:rPr lang="en-US" sz="2250" dirty="0"/>
              <a:t> have been made by adding various chains to the basic penicillin nucleus (6-aminopenicillanic acid).</a:t>
            </a:r>
          </a:p>
          <a:p>
            <a:r>
              <a:rPr lang="en-US" sz="2250" dirty="0"/>
              <a:t>Penicillins have different antibacterial spectrums: </a:t>
            </a:r>
          </a:p>
          <a:p>
            <a:r>
              <a:rPr lang="en-US" sz="2250" dirty="0"/>
              <a:t>Narrow spectrums (natural </a:t>
            </a:r>
            <a:r>
              <a:rPr lang="en-US" sz="2250" dirty="0" err="1"/>
              <a:t>peninillins</a:t>
            </a:r>
            <a:r>
              <a:rPr lang="en-US" sz="2250" dirty="0"/>
              <a:t>) e.g. Benzyl penicillin, </a:t>
            </a:r>
            <a:r>
              <a:rPr lang="en-US" sz="2250" dirty="0" err="1"/>
              <a:t>phenoxymethylpenicllin</a:t>
            </a:r>
            <a:r>
              <a:rPr lang="en-US" sz="2250" dirty="0"/>
              <a:t>, </a:t>
            </a:r>
            <a:r>
              <a:rPr lang="en-US" sz="2250" dirty="0" err="1"/>
              <a:t>Phenethicilin</a:t>
            </a:r>
            <a:r>
              <a:rPr lang="en-US" sz="2250" dirty="0"/>
              <a:t>.  </a:t>
            </a:r>
          </a:p>
          <a:p>
            <a:r>
              <a:rPr lang="en-US" sz="2250" dirty="0" err="1"/>
              <a:t>Antistaphylloccoccal</a:t>
            </a:r>
            <a:r>
              <a:rPr lang="en-US" sz="2250" dirty="0"/>
              <a:t> </a:t>
            </a:r>
            <a:r>
              <a:rPr lang="en-US" sz="2250" dirty="0" err="1"/>
              <a:t>penicillins</a:t>
            </a:r>
            <a:r>
              <a:rPr lang="en-US" sz="2250" dirty="0"/>
              <a:t> (Beta-lactamase resistant </a:t>
            </a:r>
            <a:r>
              <a:rPr lang="en-US" sz="2250" dirty="0" err="1"/>
              <a:t>penicillins</a:t>
            </a:r>
            <a:r>
              <a:rPr lang="en-US" sz="2250" dirty="0"/>
              <a:t> or </a:t>
            </a:r>
            <a:r>
              <a:rPr lang="en-US" sz="2250" dirty="0" err="1"/>
              <a:t>penicillinase</a:t>
            </a:r>
            <a:r>
              <a:rPr lang="en-US" sz="2250" b="1" dirty="0"/>
              <a:t>-</a:t>
            </a:r>
            <a:r>
              <a:rPr lang="en-US" sz="2250" dirty="0"/>
              <a:t>resistant </a:t>
            </a:r>
            <a:r>
              <a:rPr lang="en-US" sz="2250" dirty="0" err="1"/>
              <a:t>penicillins</a:t>
            </a:r>
            <a:r>
              <a:rPr lang="en-US" sz="2250" dirty="0"/>
              <a:t>): e.g. </a:t>
            </a:r>
            <a:r>
              <a:rPr lang="en-US" sz="2250" dirty="0" err="1"/>
              <a:t>Cloxacillin</a:t>
            </a:r>
            <a:r>
              <a:rPr lang="en-US" sz="2250" dirty="0"/>
              <a:t>, </a:t>
            </a:r>
            <a:r>
              <a:rPr lang="en-US" sz="2250" dirty="0" err="1"/>
              <a:t>flucloxacillin</a:t>
            </a:r>
            <a:r>
              <a:rPr lang="en-US" sz="2250" dirty="0"/>
              <a:t>, Methicillin.</a:t>
            </a:r>
          </a:p>
          <a:p>
            <a:r>
              <a:rPr lang="en-US" sz="2250" dirty="0"/>
              <a:t>Broad spectrum: e.g.</a:t>
            </a:r>
            <a:r>
              <a:rPr lang="en-US" sz="2250" b="1" dirty="0"/>
              <a:t> </a:t>
            </a:r>
            <a:r>
              <a:rPr lang="en-US" sz="2250" dirty="0"/>
              <a:t>Ampicillin, amoxicillin, </a:t>
            </a:r>
            <a:r>
              <a:rPr lang="en-US" sz="2250" dirty="0" err="1"/>
              <a:t>baccampicillin</a:t>
            </a:r>
            <a:r>
              <a:rPr lang="en-US" sz="2250" dirty="0"/>
              <a:t>, </a:t>
            </a:r>
            <a:r>
              <a:rPr lang="en-US" sz="2250" dirty="0" err="1"/>
              <a:t>pivampicillin</a:t>
            </a:r>
            <a:r>
              <a:rPr lang="en-US" sz="2250" dirty="0"/>
              <a:t>, </a:t>
            </a:r>
            <a:r>
              <a:rPr lang="en-US" sz="2250" dirty="0" err="1"/>
              <a:t>talampicillin</a:t>
            </a:r>
            <a:r>
              <a:rPr lang="en-US" sz="2250" dirty="0"/>
              <a:t>, </a:t>
            </a:r>
            <a:r>
              <a:rPr lang="en-US" sz="2250" dirty="0" err="1"/>
              <a:t>mezlocillin</a:t>
            </a:r>
            <a:r>
              <a:rPr lang="en-US" sz="2250" dirty="0"/>
              <a:t>, </a:t>
            </a:r>
          </a:p>
          <a:p>
            <a:r>
              <a:rPr lang="en-US" sz="2250" dirty="0" err="1"/>
              <a:t>Antipseudomonal</a:t>
            </a:r>
            <a:r>
              <a:rPr lang="en-US" sz="2250" dirty="0"/>
              <a:t> (Extended spectrum penicillin)-e.g.</a:t>
            </a:r>
            <a:r>
              <a:rPr lang="en-US" sz="2250" b="1" dirty="0"/>
              <a:t> </a:t>
            </a:r>
            <a:r>
              <a:rPr lang="en-US" sz="2250" dirty="0" err="1"/>
              <a:t>Carbecillin</a:t>
            </a:r>
            <a:r>
              <a:rPr lang="en-US" sz="2250" dirty="0"/>
              <a:t>, </a:t>
            </a:r>
            <a:r>
              <a:rPr lang="en-US" sz="2250" dirty="0" err="1"/>
              <a:t>Carfecillin</a:t>
            </a:r>
            <a:r>
              <a:rPr lang="en-US" sz="2250" dirty="0"/>
              <a:t>, </a:t>
            </a:r>
            <a:r>
              <a:rPr lang="en-US" sz="2250" dirty="0" err="1"/>
              <a:t>Ticarcillin</a:t>
            </a:r>
            <a:r>
              <a:rPr lang="en-US" sz="2250" dirty="0"/>
              <a:t>, </a:t>
            </a:r>
            <a:r>
              <a:rPr lang="en-US" sz="2250" dirty="0" err="1"/>
              <a:t>Temocillin</a:t>
            </a:r>
            <a:r>
              <a:rPr lang="en-US" sz="2250" dirty="0"/>
              <a:t>, </a:t>
            </a:r>
            <a:r>
              <a:rPr lang="en-US" sz="2250" dirty="0" err="1"/>
              <a:t>Aziocillin</a:t>
            </a:r>
            <a:r>
              <a:rPr lang="en-US" sz="2250" dirty="0"/>
              <a:t>, </a:t>
            </a:r>
            <a:r>
              <a:rPr lang="en-US" sz="2250" dirty="0" err="1"/>
              <a:t>Piperacillin</a:t>
            </a:r>
            <a:r>
              <a:rPr lang="en-US" sz="2250" dirty="0"/>
              <a:t>.</a:t>
            </a:r>
            <a:endParaRPr lang="en-ZA" sz="2250" dirty="0"/>
          </a:p>
          <a:p>
            <a:endParaRPr lang="en-ZA" sz="2250" dirty="0"/>
          </a:p>
        </p:txBody>
      </p:sp>
    </p:spTree>
    <p:extLst>
      <p:ext uri="{BB962C8B-B14F-4D97-AF65-F5344CB8AC3E}">
        <p14:creationId xmlns:p14="http://schemas.microsoft.com/office/powerpoint/2010/main" val="26121677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1143000"/>
          </a:xfrm>
        </p:spPr>
        <p:txBody>
          <a:bodyPr/>
          <a:lstStyle/>
          <a:p>
            <a:r>
              <a:rPr lang="en-US" b="1" dirty="0"/>
              <a:t>Pharmacodynamics</a:t>
            </a:r>
            <a:endParaRPr lang="en-ZA" dirty="0"/>
          </a:p>
        </p:txBody>
      </p:sp>
      <p:sp>
        <p:nvSpPr>
          <p:cNvPr id="3" name="Content Placeholder 2"/>
          <p:cNvSpPr>
            <a:spLocks noGrp="1"/>
          </p:cNvSpPr>
          <p:nvPr>
            <p:ph idx="1"/>
          </p:nvPr>
        </p:nvSpPr>
        <p:spPr>
          <a:xfrm>
            <a:off x="581438" y="956641"/>
            <a:ext cx="8686800" cy="5805264"/>
          </a:xfrm>
        </p:spPr>
        <p:txBody>
          <a:bodyPr>
            <a:normAutofit fontScale="92500" lnSpcReduction="20000"/>
          </a:bodyPr>
          <a:lstStyle/>
          <a:p>
            <a:r>
              <a:rPr lang="en-US" dirty="0"/>
              <a:t>Inhibit  transpeptidase enzyme that cross links peptide chains thereby inhibiting synthesis of the peptidoglycan layer of cell wall which protects the bacterium from its environment.</a:t>
            </a:r>
          </a:p>
          <a:p>
            <a:r>
              <a:rPr lang="en-US" dirty="0"/>
              <a:t>The cell wall becomes incapable of withstanding the osmotic gradient between its interior and its environment so that it swells and explodes. </a:t>
            </a:r>
          </a:p>
          <a:p>
            <a:r>
              <a:rPr lang="en-US" dirty="0"/>
              <a:t>Thus </a:t>
            </a:r>
            <a:r>
              <a:rPr lang="en-US" dirty="0" err="1"/>
              <a:t>penicillins</a:t>
            </a:r>
            <a:r>
              <a:rPr lang="en-US" dirty="0"/>
              <a:t> are bactericidal. </a:t>
            </a:r>
          </a:p>
          <a:p>
            <a:r>
              <a:rPr lang="en-US" dirty="0"/>
              <a:t>Effective against multiplying bacteria (dividing cells) as resting bacteria do not make new cell walls.  </a:t>
            </a:r>
          </a:p>
          <a:p>
            <a:r>
              <a:rPr lang="en-US" dirty="0"/>
              <a:t>Some bacteria can produce beta- lactamase enzyme which opens the beta-lactam ring of </a:t>
            </a:r>
            <a:r>
              <a:rPr lang="en-US" dirty="0" err="1"/>
              <a:t>penicillins</a:t>
            </a:r>
            <a:r>
              <a:rPr lang="en-US" dirty="0"/>
              <a:t> and inactivates them.</a:t>
            </a:r>
            <a:endParaRPr lang="en-ZA" dirty="0"/>
          </a:p>
          <a:p>
            <a:endParaRPr lang="en-ZA" dirty="0"/>
          </a:p>
        </p:txBody>
      </p:sp>
    </p:spTree>
    <p:extLst>
      <p:ext uri="{BB962C8B-B14F-4D97-AF65-F5344CB8AC3E}">
        <p14:creationId xmlns:p14="http://schemas.microsoft.com/office/powerpoint/2010/main" val="8963727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4645"/>
            <a:ext cx="8229600" cy="1143000"/>
          </a:xfrm>
        </p:spPr>
        <p:txBody>
          <a:bodyPr/>
          <a:lstStyle/>
          <a:p>
            <a:r>
              <a:rPr lang="en-US" b="1" dirty="0"/>
              <a:t>Pharmacokinetics</a:t>
            </a:r>
            <a:endParaRPr lang="en-ZA" dirty="0"/>
          </a:p>
        </p:txBody>
      </p:sp>
      <p:sp>
        <p:nvSpPr>
          <p:cNvPr id="3" name="Content Placeholder 2"/>
          <p:cNvSpPr>
            <a:spLocks noGrp="1"/>
          </p:cNvSpPr>
          <p:nvPr>
            <p:ph idx="1"/>
          </p:nvPr>
        </p:nvSpPr>
        <p:spPr>
          <a:xfrm>
            <a:off x="446856" y="559076"/>
            <a:ext cx="8517632" cy="6182292"/>
          </a:xfrm>
        </p:spPr>
        <p:txBody>
          <a:bodyPr>
            <a:noAutofit/>
          </a:bodyPr>
          <a:lstStyle/>
          <a:p>
            <a:r>
              <a:rPr lang="en-US" sz="2550" dirty="0"/>
              <a:t>Benzyl penicillin – destroyed by gastric acid hence is parenterally administered. </a:t>
            </a:r>
          </a:p>
          <a:p>
            <a:r>
              <a:rPr lang="en-US" sz="2550" dirty="0" err="1"/>
              <a:t>Phenoxymethylpenicillin</a:t>
            </a:r>
            <a:r>
              <a:rPr lang="en-US" sz="2550" dirty="0"/>
              <a:t> – Can be given orally as it resists gastric acid. </a:t>
            </a:r>
          </a:p>
          <a:p>
            <a:r>
              <a:rPr lang="en-US" sz="2550" dirty="0"/>
              <a:t>Half life of </a:t>
            </a:r>
            <a:r>
              <a:rPr lang="en-US" sz="2550" dirty="0" err="1"/>
              <a:t>penicillins</a:t>
            </a:r>
            <a:r>
              <a:rPr lang="en-US" sz="2550" dirty="0"/>
              <a:t> is less than 2hrs.</a:t>
            </a:r>
          </a:p>
          <a:p>
            <a:r>
              <a:rPr lang="en-US" sz="2550" dirty="0"/>
              <a:t>Have poor lipid solubility hence don’t cross BBB in significant amounts. </a:t>
            </a:r>
          </a:p>
          <a:p>
            <a:r>
              <a:rPr lang="en-US" sz="2550" dirty="0"/>
              <a:t>Distributed into body waters and enter into cerebral spinal fluid if meninges are inflamed. </a:t>
            </a:r>
          </a:p>
          <a:p>
            <a:r>
              <a:rPr lang="en-US" sz="2550" dirty="0"/>
              <a:t>Metabolism takes place in the liver and elimination in the kidney – glomerular filtration and active tubular secretion.  </a:t>
            </a:r>
          </a:p>
          <a:p>
            <a:r>
              <a:rPr lang="en-US" sz="2550" dirty="0"/>
              <a:t>Elimination can be delayed by concurrently giving </a:t>
            </a:r>
            <a:r>
              <a:rPr lang="en-US" sz="2550" dirty="0" err="1"/>
              <a:t>probenecid</a:t>
            </a:r>
            <a:r>
              <a:rPr lang="en-US" sz="2550" dirty="0"/>
              <a:t> which competes successfully for the transport mechanism e.g. when high plasma concentrations are required.</a:t>
            </a:r>
            <a:endParaRPr lang="en-ZA" sz="2550" dirty="0"/>
          </a:p>
          <a:p>
            <a:endParaRPr lang="en-ZA" sz="2550" dirty="0"/>
          </a:p>
        </p:txBody>
      </p:sp>
    </p:spTree>
    <p:extLst>
      <p:ext uri="{BB962C8B-B14F-4D97-AF65-F5344CB8AC3E}">
        <p14:creationId xmlns:p14="http://schemas.microsoft.com/office/powerpoint/2010/main" val="15475215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fontScale="90000"/>
          </a:bodyPr>
          <a:lstStyle/>
          <a:p>
            <a:br>
              <a:rPr lang="en-US" b="1" dirty="0"/>
            </a:br>
            <a:r>
              <a:rPr lang="en-US" b="1" dirty="0"/>
              <a:t>A. Narrow spectrum Penicillins</a:t>
            </a:r>
            <a:br>
              <a:rPr lang="en-ZA" dirty="0"/>
            </a:br>
            <a:br>
              <a:rPr lang="en-ZA" dirty="0"/>
            </a:br>
            <a:endParaRPr lang="en-ZA" dirty="0"/>
          </a:p>
        </p:txBody>
      </p:sp>
      <p:sp>
        <p:nvSpPr>
          <p:cNvPr id="3" name="Content Placeholder 2"/>
          <p:cNvSpPr>
            <a:spLocks noGrp="1"/>
          </p:cNvSpPr>
          <p:nvPr>
            <p:ph idx="1"/>
          </p:nvPr>
        </p:nvSpPr>
        <p:spPr>
          <a:xfrm>
            <a:off x="457200" y="1124744"/>
            <a:ext cx="8507288" cy="5544616"/>
          </a:xfrm>
        </p:spPr>
        <p:txBody>
          <a:bodyPr>
            <a:normAutofit fontScale="85000" lnSpcReduction="10000"/>
          </a:bodyPr>
          <a:lstStyle/>
          <a:p>
            <a:pPr marL="0" indent="0">
              <a:buNone/>
            </a:pPr>
            <a:r>
              <a:rPr lang="en-US" b="1" dirty="0"/>
              <a:t>1. Benzyl penicillin (penicillin G): </a:t>
            </a:r>
          </a:p>
          <a:p>
            <a:r>
              <a:rPr lang="en-US" dirty="0"/>
              <a:t>Penicillin G is gastric acid – unstable.</a:t>
            </a:r>
          </a:p>
          <a:p>
            <a:r>
              <a:rPr lang="en-US" dirty="0"/>
              <a:t>Used where high plasma concentrations are required. Maximum blood concentrations reached after 15 minutes. </a:t>
            </a:r>
          </a:p>
          <a:p>
            <a:r>
              <a:rPr lang="en-US" dirty="0"/>
              <a:t>Half life is 0.5hr hence reasonably spaced doses have to be large to maintain a therapeutic concentration. </a:t>
            </a:r>
          </a:p>
          <a:p>
            <a:r>
              <a:rPr lang="en-US" dirty="0"/>
              <a:t>High doses can be maintained by use of </a:t>
            </a:r>
            <a:r>
              <a:rPr lang="en-US" dirty="0" err="1"/>
              <a:t>probenecid</a:t>
            </a:r>
            <a:r>
              <a:rPr lang="en-US" dirty="0"/>
              <a:t> which reduces renal secretion of penicillin G.</a:t>
            </a:r>
          </a:p>
          <a:p>
            <a:r>
              <a:rPr lang="en-US" b="1" dirty="0"/>
              <a:t>Indications: </a:t>
            </a:r>
            <a:r>
              <a:rPr lang="en-US" dirty="0" err="1"/>
              <a:t>Actinomycosis</a:t>
            </a:r>
            <a:r>
              <a:rPr lang="en-US" dirty="0"/>
              <a:t>, gonococcus infections, throat infection, Otitis media, streptococcal endocarditis, meningococcal meningitis, Pneumonia meningitis</a:t>
            </a:r>
            <a:endParaRPr lang="en-ZA" dirty="0"/>
          </a:p>
          <a:p>
            <a:pPr marL="0" indent="0">
              <a:buNone/>
            </a:pPr>
            <a:endParaRPr lang="en-ZA" dirty="0"/>
          </a:p>
        </p:txBody>
      </p:sp>
    </p:spTree>
    <p:extLst>
      <p:ext uri="{BB962C8B-B14F-4D97-AF65-F5344CB8AC3E}">
        <p14:creationId xmlns:p14="http://schemas.microsoft.com/office/powerpoint/2010/main" val="13514130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507288" cy="6480720"/>
          </a:xfrm>
        </p:spPr>
        <p:txBody>
          <a:bodyPr>
            <a:normAutofit fontScale="92500" lnSpcReduction="10000"/>
          </a:bodyPr>
          <a:lstStyle/>
          <a:p>
            <a:r>
              <a:rPr lang="en-US" b="1" dirty="0"/>
              <a:t>Dosage: </a:t>
            </a:r>
            <a:r>
              <a:rPr lang="en-US" dirty="0"/>
              <a:t>By IM or slow IV injection or by infusion. </a:t>
            </a:r>
          </a:p>
          <a:p>
            <a:r>
              <a:rPr lang="en-US" dirty="0"/>
              <a:t>Adult: 1.2g daily in 4 divided doses increased to 2.4 daily if necessary. I.e. 300-600 mg Q.I.D. </a:t>
            </a:r>
          </a:p>
          <a:p>
            <a:r>
              <a:rPr lang="en-US" dirty="0"/>
              <a:t>Child I month – 12 </a:t>
            </a:r>
            <a:r>
              <a:rPr lang="en-US" dirty="0" err="1"/>
              <a:t>yrs</a:t>
            </a:r>
            <a:r>
              <a:rPr lang="en-US"/>
              <a:t>- 100 </a:t>
            </a:r>
            <a:r>
              <a:rPr lang="en-US" dirty="0"/>
              <a:t>mg/kg daily in 4 divided doses. </a:t>
            </a:r>
          </a:p>
          <a:p>
            <a:pPr marL="0" indent="0">
              <a:buNone/>
            </a:pPr>
            <a:r>
              <a:rPr lang="en-US" b="1" dirty="0"/>
              <a:t> 2. </a:t>
            </a:r>
            <a:r>
              <a:rPr lang="en-US" b="1" dirty="0" err="1"/>
              <a:t>Penicillinase</a:t>
            </a:r>
            <a:r>
              <a:rPr lang="en-US" b="1" dirty="0"/>
              <a:t> (Beta lactamase) resistant  </a:t>
            </a:r>
            <a:r>
              <a:rPr lang="en-US" b="1" dirty="0" err="1"/>
              <a:t>penicillins</a:t>
            </a:r>
            <a:r>
              <a:rPr lang="en-US" b="1" dirty="0"/>
              <a:t>, anti staphylococcal </a:t>
            </a:r>
            <a:r>
              <a:rPr lang="en-US" b="1" dirty="0" err="1"/>
              <a:t>penicillins</a:t>
            </a:r>
            <a:r>
              <a:rPr lang="en-US" b="1" dirty="0"/>
              <a:t>.</a:t>
            </a:r>
          </a:p>
          <a:p>
            <a:r>
              <a:rPr lang="en-US" dirty="0"/>
              <a:t>Most </a:t>
            </a:r>
            <a:r>
              <a:rPr lang="en-US" b="1" dirty="0"/>
              <a:t>staphylococci</a:t>
            </a:r>
            <a:r>
              <a:rPr lang="en-US" dirty="0"/>
              <a:t> are resistant to pen. G because of ß - lactamase which inactivates </a:t>
            </a:r>
            <a:r>
              <a:rPr lang="en-US" dirty="0" err="1"/>
              <a:t>penicillins</a:t>
            </a:r>
            <a:r>
              <a:rPr lang="en-US" dirty="0"/>
              <a:t>. </a:t>
            </a:r>
          </a:p>
          <a:p>
            <a:r>
              <a:rPr lang="en-US" dirty="0"/>
              <a:t>Examples include: </a:t>
            </a:r>
            <a:r>
              <a:rPr lang="en-US" dirty="0" err="1"/>
              <a:t>Cloxacillin</a:t>
            </a:r>
            <a:r>
              <a:rPr lang="en-US" dirty="0"/>
              <a:t>, </a:t>
            </a:r>
            <a:r>
              <a:rPr lang="en-US" dirty="0" err="1"/>
              <a:t>flucloxacillin</a:t>
            </a:r>
            <a:r>
              <a:rPr lang="en-US" dirty="0"/>
              <a:t>, methicillin, </a:t>
            </a:r>
            <a:r>
              <a:rPr lang="en-US" dirty="0" err="1"/>
              <a:t>temocillin</a:t>
            </a:r>
            <a:r>
              <a:rPr lang="en-US" dirty="0"/>
              <a:t>. </a:t>
            </a:r>
          </a:p>
          <a:p>
            <a:r>
              <a:rPr lang="en-US" dirty="0"/>
              <a:t>Are gastric acid stable but food interferes with absorption.</a:t>
            </a:r>
            <a:endParaRPr lang="en-ZA" dirty="0"/>
          </a:p>
          <a:p>
            <a:endParaRPr lang="en-ZA" dirty="0"/>
          </a:p>
        </p:txBody>
      </p:sp>
    </p:spTree>
    <p:extLst>
      <p:ext uri="{BB962C8B-B14F-4D97-AF65-F5344CB8AC3E}">
        <p14:creationId xmlns:p14="http://schemas.microsoft.com/office/powerpoint/2010/main" val="21354191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3716" y="155044"/>
            <a:ext cx="8686800" cy="6336704"/>
          </a:xfrm>
        </p:spPr>
        <p:txBody>
          <a:bodyPr>
            <a:normAutofit fontScale="92500" lnSpcReduction="10000"/>
          </a:bodyPr>
          <a:lstStyle/>
          <a:p>
            <a:pPr marL="0" indent="0">
              <a:buNone/>
            </a:pPr>
            <a:r>
              <a:rPr lang="en-US" b="1" dirty="0"/>
              <a:t>3. </a:t>
            </a:r>
            <a:r>
              <a:rPr lang="en-US" b="1" dirty="0" err="1"/>
              <a:t>Cloxacillin</a:t>
            </a:r>
            <a:r>
              <a:rPr lang="en-US" b="1" dirty="0"/>
              <a:t>: </a:t>
            </a:r>
            <a:r>
              <a:rPr lang="en-US" dirty="0"/>
              <a:t>Half life is 30 minutes. </a:t>
            </a:r>
          </a:p>
          <a:p>
            <a:r>
              <a:rPr lang="en-US" b="1" dirty="0"/>
              <a:t>Indications</a:t>
            </a:r>
            <a:r>
              <a:rPr lang="en-US" dirty="0"/>
              <a:t>- Indicated for infections due to </a:t>
            </a:r>
            <a:r>
              <a:rPr lang="en-US" dirty="0" err="1"/>
              <a:t>penicillinase</a:t>
            </a:r>
            <a:r>
              <a:rPr lang="en-US" dirty="0"/>
              <a:t> – producing staphylococci especially skin infections and soft tissue infections e.g. Cellulitis, otitis </a:t>
            </a:r>
            <a:r>
              <a:rPr lang="en-US" dirty="0" err="1"/>
              <a:t>externa</a:t>
            </a:r>
            <a:r>
              <a:rPr lang="en-US" dirty="0"/>
              <a:t>, impetigo etc.</a:t>
            </a:r>
          </a:p>
          <a:p>
            <a:r>
              <a:rPr lang="en-US" b="1" dirty="0"/>
              <a:t>Dosage:</a:t>
            </a:r>
            <a:r>
              <a:rPr lang="en-US" dirty="0"/>
              <a:t> Adults- by mouth 500mg </a:t>
            </a:r>
            <a:r>
              <a:rPr lang="en-US" dirty="0" err="1"/>
              <a:t>Q.i.d</a:t>
            </a:r>
            <a:r>
              <a:rPr lang="en-US" dirty="0"/>
              <a:t> i.e. every 6hrs at least 30 minutes before food because food decreases absorption. </a:t>
            </a:r>
          </a:p>
          <a:p>
            <a:r>
              <a:rPr lang="en-US" dirty="0"/>
              <a:t>By 1M 250mg every 4-6 </a:t>
            </a:r>
            <a:r>
              <a:rPr lang="en-US" dirty="0" err="1"/>
              <a:t>hrs</a:t>
            </a:r>
            <a:r>
              <a:rPr lang="en-US" dirty="0"/>
              <a:t>, </a:t>
            </a:r>
          </a:p>
          <a:p>
            <a:r>
              <a:rPr lang="en-US" dirty="0"/>
              <a:t>IV injection or infusion 500mg every 4-6hrs. </a:t>
            </a:r>
          </a:p>
          <a:p>
            <a:r>
              <a:rPr lang="en-US" dirty="0"/>
              <a:t>Dose may be increased in severe infections. </a:t>
            </a:r>
          </a:p>
          <a:p>
            <a:r>
              <a:rPr lang="en-US" dirty="0"/>
              <a:t>Child less than 2 </a:t>
            </a:r>
            <a:r>
              <a:rPr lang="en-US" dirty="0" err="1"/>
              <a:t>yrs</a:t>
            </a:r>
            <a:r>
              <a:rPr lang="en-US" dirty="0"/>
              <a:t>, any route – quarter adult dose. Children 2-10 </a:t>
            </a:r>
            <a:r>
              <a:rPr lang="en-US" dirty="0" err="1"/>
              <a:t>yrs</a:t>
            </a:r>
            <a:r>
              <a:rPr lang="en-US" dirty="0"/>
              <a:t> - ½ adult doses.</a:t>
            </a:r>
            <a:endParaRPr lang="en-ZA" dirty="0"/>
          </a:p>
          <a:p>
            <a:endParaRPr lang="en-ZA" dirty="0"/>
          </a:p>
        </p:txBody>
      </p:sp>
    </p:spTree>
    <p:extLst>
      <p:ext uri="{BB962C8B-B14F-4D97-AF65-F5344CB8AC3E}">
        <p14:creationId xmlns:p14="http://schemas.microsoft.com/office/powerpoint/2010/main" val="36219982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87" y="0"/>
            <a:ext cx="9144000" cy="1143000"/>
          </a:xfrm>
        </p:spPr>
        <p:txBody>
          <a:bodyPr/>
          <a:lstStyle/>
          <a:p>
            <a:r>
              <a:rPr lang="en-US" b="1" dirty="0"/>
              <a:t>B. Broad spectrum </a:t>
            </a:r>
            <a:r>
              <a:rPr lang="en-US" b="1" dirty="0" err="1"/>
              <a:t>penicillins</a:t>
            </a:r>
            <a:endParaRPr lang="en-ZA" dirty="0"/>
          </a:p>
        </p:txBody>
      </p:sp>
      <p:sp>
        <p:nvSpPr>
          <p:cNvPr id="3" name="Content Placeholder 2"/>
          <p:cNvSpPr>
            <a:spLocks noGrp="1"/>
          </p:cNvSpPr>
          <p:nvPr>
            <p:ph idx="1"/>
          </p:nvPr>
        </p:nvSpPr>
        <p:spPr>
          <a:xfrm>
            <a:off x="457200" y="1124744"/>
            <a:ext cx="8507288" cy="5472608"/>
          </a:xfrm>
        </p:spPr>
        <p:txBody>
          <a:bodyPr/>
          <a:lstStyle/>
          <a:p>
            <a:r>
              <a:rPr lang="en-US" dirty="0"/>
              <a:t> Their activity extends beyond gram positive and gram negative </a:t>
            </a:r>
            <a:r>
              <a:rPr lang="en-US" dirty="0" err="1"/>
              <a:t>cocci</a:t>
            </a:r>
            <a:r>
              <a:rPr lang="en-US" dirty="0"/>
              <a:t> (susceptible to pen G) to include many gram –</a:t>
            </a:r>
            <a:r>
              <a:rPr lang="en-US" dirty="0" err="1"/>
              <a:t>ve</a:t>
            </a:r>
            <a:r>
              <a:rPr lang="en-US" dirty="0"/>
              <a:t> bacilli. But do not resist ß – lactamase- producing organisms.</a:t>
            </a:r>
          </a:p>
          <a:p>
            <a:r>
              <a:rPr lang="en-US" dirty="0"/>
              <a:t>Less potent than pen G against gram +</a:t>
            </a:r>
            <a:r>
              <a:rPr lang="en-US" dirty="0" err="1"/>
              <a:t>ve</a:t>
            </a:r>
            <a:r>
              <a:rPr lang="en-US" dirty="0"/>
              <a:t> </a:t>
            </a:r>
            <a:r>
              <a:rPr lang="en-US" dirty="0" err="1"/>
              <a:t>cocci</a:t>
            </a:r>
            <a:r>
              <a:rPr lang="en-US" dirty="0"/>
              <a:t>.</a:t>
            </a:r>
            <a:endParaRPr lang="en-ZA" dirty="0"/>
          </a:p>
          <a:p>
            <a:endParaRPr lang="en-ZA" dirty="0"/>
          </a:p>
        </p:txBody>
      </p:sp>
    </p:spTree>
    <p:extLst>
      <p:ext uri="{BB962C8B-B14F-4D97-AF65-F5344CB8AC3E}">
        <p14:creationId xmlns:p14="http://schemas.microsoft.com/office/powerpoint/2010/main" val="40994838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36" y="-171400"/>
            <a:ext cx="9144000" cy="1143000"/>
          </a:xfrm>
        </p:spPr>
        <p:txBody>
          <a:bodyPr>
            <a:normAutofit/>
          </a:bodyPr>
          <a:lstStyle/>
          <a:p>
            <a:r>
              <a:rPr lang="en-US" b="1" dirty="0"/>
              <a:t>Prototype: Ampicillin</a:t>
            </a:r>
            <a:endParaRPr lang="en-ZA" dirty="0"/>
          </a:p>
        </p:txBody>
      </p:sp>
      <p:sp>
        <p:nvSpPr>
          <p:cNvPr id="3" name="Content Placeholder 2"/>
          <p:cNvSpPr>
            <a:spLocks noGrp="1"/>
          </p:cNvSpPr>
          <p:nvPr>
            <p:ph idx="1"/>
          </p:nvPr>
        </p:nvSpPr>
        <p:spPr>
          <a:xfrm>
            <a:off x="457200" y="908720"/>
            <a:ext cx="8686800" cy="5832648"/>
          </a:xfrm>
        </p:spPr>
        <p:txBody>
          <a:bodyPr>
            <a:noAutofit/>
          </a:bodyPr>
          <a:lstStyle/>
          <a:p>
            <a:r>
              <a:rPr lang="en-US" sz="2050" dirty="0"/>
              <a:t>Gastric acid stable. </a:t>
            </a:r>
          </a:p>
          <a:p>
            <a:r>
              <a:rPr lang="en-US" sz="2050" dirty="0"/>
              <a:t>Half life is one hr. moderately (50%) absorbed orally and food interferes with absorption. </a:t>
            </a:r>
          </a:p>
          <a:p>
            <a:r>
              <a:rPr lang="en-US" sz="2050" dirty="0"/>
              <a:t>Drug is concentrated in bile and it undergoes </a:t>
            </a:r>
            <a:r>
              <a:rPr lang="en-US" sz="2050" dirty="0" err="1"/>
              <a:t>enterohepatic</a:t>
            </a:r>
            <a:r>
              <a:rPr lang="en-US" sz="2050" dirty="0"/>
              <a:t> recycling. </a:t>
            </a:r>
          </a:p>
          <a:p>
            <a:r>
              <a:rPr lang="en-US" sz="2050" dirty="0"/>
              <a:t>Approximately 1/3 the dose appears in urine unchanged. </a:t>
            </a:r>
          </a:p>
          <a:p>
            <a:r>
              <a:rPr lang="en-US" sz="2050" dirty="0"/>
              <a:t>Almost all </a:t>
            </a:r>
            <a:r>
              <a:rPr lang="en-US" sz="2050" i="1" dirty="0"/>
              <a:t>Staphylococcus </a:t>
            </a:r>
            <a:r>
              <a:rPr lang="en-US" sz="2050" i="1" dirty="0" err="1"/>
              <a:t>aureus</a:t>
            </a:r>
            <a:r>
              <a:rPr lang="en-US" sz="2050" dirty="0"/>
              <a:t>, 50% </a:t>
            </a:r>
            <a:r>
              <a:rPr lang="en-US" sz="2050" i="1" dirty="0"/>
              <a:t>E. coli </a:t>
            </a:r>
            <a:r>
              <a:rPr lang="en-US" sz="2050" dirty="0"/>
              <a:t>15% of </a:t>
            </a:r>
            <a:r>
              <a:rPr lang="en-US" sz="2050" i="1" dirty="0" err="1"/>
              <a:t>Haemophillus</a:t>
            </a:r>
            <a:r>
              <a:rPr lang="en-US" sz="2050" i="1" dirty="0"/>
              <a:t> influenza </a:t>
            </a:r>
            <a:r>
              <a:rPr lang="en-US" sz="2050" dirty="0"/>
              <a:t>are now resistant.</a:t>
            </a:r>
          </a:p>
          <a:p>
            <a:r>
              <a:rPr lang="en-US" sz="2050" b="1" dirty="0"/>
              <a:t>Indications</a:t>
            </a:r>
            <a:r>
              <a:rPr lang="en-US" sz="2050" dirty="0"/>
              <a:t>: Urinary tract infections, Otitis media, sinusitis, chronic bronchitis, invasive salmonellosis and gonorrhea. </a:t>
            </a:r>
          </a:p>
          <a:p>
            <a:r>
              <a:rPr lang="en-US" sz="2050" b="1" dirty="0"/>
              <a:t>Unwanted effects</a:t>
            </a:r>
            <a:r>
              <a:rPr lang="en-US" sz="2050" dirty="0"/>
              <a:t>:</a:t>
            </a:r>
            <a:r>
              <a:rPr lang="en-US" sz="2050" b="1" dirty="0"/>
              <a:t> </a:t>
            </a:r>
            <a:r>
              <a:rPr lang="en-US" sz="2050" dirty="0"/>
              <a:t>Diarrhea quite common with ampicillins, Macular rashes resembling measles/rubella rashes-discontinue treatment, nausea.</a:t>
            </a:r>
          </a:p>
          <a:p>
            <a:r>
              <a:rPr lang="en-US" sz="2050" b="1" dirty="0"/>
              <a:t>Dosage</a:t>
            </a:r>
            <a:r>
              <a:rPr lang="en-US" sz="2050" dirty="0"/>
              <a:t>:</a:t>
            </a:r>
            <a:r>
              <a:rPr lang="en-US" sz="2050" b="1" dirty="0"/>
              <a:t> </a:t>
            </a:r>
            <a:r>
              <a:rPr lang="en-US" sz="2050" dirty="0"/>
              <a:t>Adult oral 0.25 – 1gm 6 hourly at least 30min before food. Gonorrhea- 2-3.5g as a single dose with </a:t>
            </a:r>
            <a:r>
              <a:rPr lang="en-US" sz="2050" dirty="0" err="1"/>
              <a:t>probenecid</a:t>
            </a:r>
            <a:r>
              <a:rPr lang="en-US" sz="2050" dirty="0"/>
              <a:t>. </a:t>
            </a:r>
          </a:p>
          <a:p>
            <a:r>
              <a:rPr lang="en-US" sz="2050" dirty="0"/>
              <a:t>UTI: 500mg every 8 hrs. </a:t>
            </a:r>
          </a:p>
          <a:p>
            <a:r>
              <a:rPr lang="en-US" sz="2050" dirty="0"/>
              <a:t>By 1M or IV injection or infusion.500mg 4-6 hourly higher doses in meningitis.</a:t>
            </a:r>
          </a:p>
          <a:p>
            <a:r>
              <a:rPr lang="en-US" sz="2050" dirty="0"/>
              <a:t>Child under 10 years:  Any route: half adult dose.</a:t>
            </a:r>
            <a:endParaRPr lang="en-ZA" sz="2050" dirty="0"/>
          </a:p>
          <a:p>
            <a:endParaRPr lang="en-ZA" sz="2050" dirty="0"/>
          </a:p>
        </p:txBody>
      </p:sp>
    </p:spTree>
    <p:extLst>
      <p:ext uri="{BB962C8B-B14F-4D97-AF65-F5344CB8AC3E}">
        <p14:creationId xmlns:p14="http://schemas.microsoft.com/office/powerpoint/2010/main" val="5013033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15" y="15415"/>
            <a:ext cx="9144000" cy="1143000"/>
          </a:xfrm>
        </p:spPr>
        <p:txBody>
          <a:bodyPr>
            <a:normAutofit fontScale="90000"/>
          </a:bodyPr>
          <a:lstStyle/>
          <a:p>
            <a:r>
              <a:rPr lang="en-US" b="1" dirty="0" err="1"/>
              <a:t>Talampicillin</a:t>
            </a:r>
            <a:r>
              <a:rPr lang="en-US" b="1" dirty="0"/>
              <a:t>, </a:t>
            </a:r>
            <a:r>
              <a:rPr lang="en-US" b="1" dirty="0" err="1"/>
              <a:t>Pivampicillin</a:t>
            </a:r>
            <a:r>
              <a:rPr lang="en-US" b="1" dirty="0"/>
              <a:t>, and </a:t>
            </a:r>
            <a:r>
              <a:rPr lang="en-US" b="1" dirty="0" err="1"/>
              <a:t>Bacampicillin</a:t>
            </a:r>
            <a:endParaRPr lang="en-ZA" dirty="0"/>
          </a:p>
        </p:txBody>
      </p:sp>
      <p:sp>
        <p:nvSpPr>
          <p:cNvPr id="3" name="Content Placeholder 2"/>
          <p:cNvSpPr>
            <a:spLocks noGrp="1"/>
          </p:cNvSpPr>
          <p:nvPr>
            <p:ph idx="1"/>
          </p:nvPr>
        </p:nvSpPr>
        <p:spPr>
          <a:xfrm>
            <a:off x="457200" y="1340768"/>
            <a:ext cx="8507288" cy="5328592"/>
          </a:xfrm>
        </p:spPr>
        <p:txBody>
          <a:bodyPr/>
          <a:lstStyle/>
          <a:p>
            <a:r>
              <a:rPr lang="en-US" dirty="0"/>
              <a:t>These are esters of ampicillin. </a:t>
            </a:r>
          </a:p>
          <a:p>
            <a:r>
              <a:rPr lang="en-US" dirty="0"/>
              <a:t>Their absorption is minimally affected by food hence higher plasma concentrations can be achieved. </a:t>
            </a:r>
          </a:p>
          <a:p>
            <a:r>
              <a:rPr lang="en-US" dirty="0"/>
              <a:t>Less incidence of diarrhea (by ½) than ampicillin. </a:t>
            </a:r>
          </a:p>
          <a:p>
            <a:r>
              <a:rPr lang="en-US" dirty="0"/>
              <a:t>Are pro-drugs (inactive) forms of ampicillin. </a:t>
            </a:r>
          </a:p>
          <a:p>
            <a:r>
              <a:rPr lang="en-US" dirty="0"/>
              <a:t>They are de-esterified in the gut or liver to release ampicillin to systemic circulation. </a:t>
            </a:r>
            <a:endParaRPr lang="en-ZA" dirty="0"/>
          </a:p>
          <a:p>
            <a:endParaRPr lang="en-ZA" dirty="0"/>
          </a:p>
        </p:txBody>
      </p:sp>
    </p:spTree>
    <p:extLst>
      <p:ext uri="{BB962C8B-B14F-4D97-AF65-F5344CB8AC3E}">
        <p14:creationId xmlns:p14="http://schemas.microsoft.com/office/powerpoint/2010/main" val="42226718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0224"/>
            <a:ext cx="8229600" cy="1143000"/>
          </a:xfrm>
        </p:spPr>
        <p:txBody>
          <a:bodyPr/>
          <a:lstStyle/>
          <a:p>
            <a:r>
              <a:rPr lang="en-US" b="1" dirty="0"/>
              <a:t>Amoxicillin </a:t>
            </a:r>
            <a:endParaRPr lang="en-ZA" dirty="0"/>
          </a:p>
        </p:txBody>
      </p:sp>
      <p:sp>
        <p:nvSpPr>
          <p:cNvPr id="3" name="Content Placeholder 2"/>
          <p:cNvSpPr>
            <a:spLocks noGrp="1"/>
          </p:cNvSpPr>
          <p:nvPr>
            <p:ph idx="1"/>
          </p:nvPr>
        </p:nvSpPr>
        <p:spPr>
          <a:xfrm>
            <a:off x="457200" y="1268760"/>
            <a:ext cx="8686800" cy="5589240"/>
          </a:xfrm>
        </p:spPr>
        <p:txBody>
          <a:bodyPr>
            <a:noAutofit/>
          </a:bodyPr>
          <a:lstStyle/>
          <a:p>
            <a:r>
              <a:rPr lang="en-US" sz="2100" dirty="0"/>
              <a:t>Derivative from ampicillin and differs by only one hydroxyl group (OH).</a:t>
            </a:r>
          </a:p>
          <a:p>
            <a:r>
              <a:rPr lang="en-US" sz="2100" dirty="0"/>
              <a:t>Has similar antibacterial spectrum as </a:t>
            </a:r>
            <a:r>
              <a:rPr lang="en-US" sz="2100" dirty="0" err="1"/>
              <a:t>ampicilin</a:t>
            </a:r>
            <a:r>
              <a:rPr lang="en-US" sz="2100" dirty="0"/>
              <a:t>.</a:t>
            </a:r>
          </a:p>
          <a:p>
            <a:r>
              <a:rPr lang="en-US" sz="2100" dirty="0"/>
              <a:t>When given orally its better absorbed than ampicillin. Absorption not affected by presence of food in the stomach. </a:t>
            </a:r>
          </a:p>
          <a:p>
            <a:r>
              <a:rPr lang="en-US" sz="2100" dirty="0"/>
              <a:t>Half life is 1 hour. </a:t>
            </a:r>
          </a:p>
          <a:p>
            <a:r>
              <a:rPr lang="en-US" sz="2100" dirty="0"/>
              <a:t>Diarrhea less frequent with amoxicillin than ampicillin by 12%.</a:t>
            </a:r>
          </a:p>
          <a:p>
            <a:r>
              <a:rPr lang="en-US" sz="2100" b="1" dirty="0"/>
              <a:t>Indications</a:t>
            </a:r>
            <a:r>
              <a:rPr lang="en-US" sz="2100" dirty="0"/>
              <a:t>:</a:t>
            </a:r>
            <a:r>
              <a:rPr lang="en-US" sz="2100" b="1" dirty="0"/>
              <a:t> </a:t>
            </a:r>
            <a:r>
              <a:rPr lang="en-US" sz="2100" dirty="0"/>
              <a:t>same as ampicillin.</a:t>
            </a:r>
          </a:p>
          <a:p>
            <a:r>
              <a:rPr lang="en-US" sz="2100" b="1" dirty="0"/>
              <a:t>Dosage</a:t>
            </a:r>
            <a:r>
              <a:rPr lang="en-US" sz="2100" dirty="0"/>
              <a:t>: Adult dose by mouth is 250mg every 8 </a:t>
            </a:r>
            <a:r>
              <a:rPr lang="en-US" sz="2100" dirty="0" err="1"/>
              <a:t>hrs</a:t>
            </a:r>
            <a:r>
              <a:rPr lang="en-US" sz="2100" dirty="0"/>
              <a:t>; can be doubled in severe infections.</a:t>
            </a:r>
          </a:p>
          <a:p>
            <a:r>
              <a:rPr lang="en-US" sz="2100" dirty="0"/>
              <a:t>Child up to 10 </a:t>
            </a:r>
            <a:r>
              <a:rPr lang="en-US" sz="2100" dirty="0" err="1"/>
              <a:t>yrs</a:t>
            </a:r>
            <a:r>
              <a:rPr lang="en-US" sz="2100" dirty="0"/>
              <a:t>: 125mg 8 hourly; doubled in severe infections. </a:t>
            </a:r>
          </a:p>
          <a:p>
            <a:r>
              <a:rPr lang="en-US" sz="2100" dirty="0"/>
              <a:t>In severe or recurrent purulent respiratory infections 3g every 24 hrs. </a:t>
            </a:r>
          </a:p>
          <a:p>
            <a:r>
              <a:rPr lang="en-US" sz="2100" dirty="0"/>
              <a:t>By 1M 500mg 8 hourly- adult; Child 50-100 mg/kg daily in divided doses. </a:t>
            </a:r>
          </a:p>
          <a:p>
            <a:r>
              <a:rPr lang="en-US" sz="2100" dirty="0"/>
              <a:t>By IV or infusion 500mg every 8 hours- adult, increased to 1gm every 6 hrs.Child-50- 100mg/kg daily in divided doses. </a:t>
            </a:r>
          </a:p>
          <a:p>
            <a:endParaRPr lang="en-ZA" sz="2100" dirty="0"/>
          </a:p>
        </p:txBody>
      </p:sp>
    </p:spTree>
    <p:extLst>
      <p:ext uri="{BB962C8B-B14F-4D97-AF65-F5344CB8AC3E}">
        <p14:creationId xmlns:p14="http://schemas.microsoft.com/office/powerpoint/2010/main" val="1039682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67" y="0"/>
            <a:ext cx="9144000" cy="1143000"/>
          </a:xfrm>
        </p:spPr>
        <p:txBody>
          <a:bodyPr>
            <a:normAutofit/>
          </a:bodyPr>
          <a:lstStyle/>
          <a:p>
            <a:pPr lvl="1" algn="ctr" rtl="0">
              <a:spcBef>
                <a:spcPct val="0"/>
              </a:spcBef>
            </a:pPr>
            <a:r>
              <a:rPr lang="en-US" sz="3200" b="1" dirty="0">
                <a:latin typeface="+mj-lt"/>
              </a:rPr>
              <a:t>2. Pediatric/breastfeeding clients</a:t>
            </a:r>
            <a:br>
              <a:rPr lang="en-ZA" sz="3200" b="1" dirty="0">
                <a:latin typeface="+mj-lt"/>
              </a:rPr>
            </a:br>
            <a:endParaRPr lang="en-ZA" sz="3200" dirty="0">
              <a:latin typeface="+mj-lt"/>
            </a:endParaRPr>
          </a:p>
        </p:txBody>
      </p:sp>
      <p:sp>
        <p:nvSpPr>
          <p:cNvPr id="3" name="Content Placeholder 2"/>
          <p:cNvSpPr>
            <a:spLocks noGrp="1"/>
          </p:cNvSpPr>
          <p:nvPr>
            <p:ph idx="1"/>
          </p:nvPr>
        </p:nvSpPr>
        <p:spPr>
          <a:xfrm>
            <a:off x="457200" y="764704"/>
            <a:ext cx="8686800" cy="5976664"/>
          </a:xfrm>
        </p:spPr>
        <p:txBody>
          <a:bodyPr>
            <a:normAutofit fontScale="62500" lnSpcReduction="20000"/>
          </a:bodyPr>
          <a:lstStyle/>
          <a:p>
            <a:r>
              <a:rPr lang="en-US" dirty="0"/>
              <a:t>Liver and kidney immature to handle foreign substances hence prone to toxicity. </a:t>
            </a:r>
          </a:p>
          <a:p>
            <a:r>
              <a:rPr lang="en-US" dirty="0"/>
              <a:t>Drugs like tetracycline interfere with the growth of bones and teeth. </a:t>
            </a:r>
          </a:p>
          <a:p>
            <a:r>
              <a:rPr lang="en-US" dirty="0"/>
              <a:t>Consider the risk of breastfeeding when mother taking certain possibly harmful medications. The amount of milk consumed may determine the amount of drug consumed. If the drug is fat soluble, it may be more highly concentrated in breast milk </a:t>
            </a:r>
            <a:r>
              <a:rPr lang="en-US" b="1" dirty="0"/>
              <a:t>at the end of feeding and at midday</a:t>
            </a:r>
            <a:r>
              <a:rPr lang="en-US" dirty="0"/>
              <a:t>. </a:t>
            </a:r>
          </a:p>
          <a:p>
            <a:r>
              <a:rPr lang="en-US" dirty="0"/>
              <a:t>Total serum protein lower than in adult, hence more drug available in circulation. </a:t>
            </a:r>
          </a:p>
          <a:p>
            <a:r>
              <a:rPr lang="en-US" dirty="0"/>
              <a:t>Biotransformation may be delayed because of immature liver. </a:t>
            </a:r>
          </a:p>
          <a:p>
            <a:r>
              <a:rPr lang="en-US" dirty="0"/>
              <a:t>Excretion poor because of immature glomerular filtration rates and tubular functioning. </a:t>
            </a:r>
          </a:p>
          <a:p>
            <a:r>
              <a:rPr lang="en-US" dirty="0"/>
              <a:t>Breast feeding women should avoid such drugs as: Heroin, Lithium, Methotrexate, Marijuana , Nicotine, </a:t>
            </a:r>
            <a:r>
              <a:rPr lang="en-US" dirty="0" err="1"/>
              <a:t>Bromocriptine</a:t>
            </a:r>
            <a:r>
              <a:rPr lang="en-US" dirty="0"/>
              <a:t>, Cyclosporine, Ergotamine, Doxorubicin, Cyclophosphamide ,  Cocaine </a:t>
            </a:r>
            <a:endParaRPr lang="en-ZA" dirty="0"/>
          </a:p>
          <a:p>
            <a:r>
              <a:rPr lang="en-US" dirty="0"/>
              <a:t>Examples  of relatively safe drugs in breast feeding  include Spironolactone, Thiazides and furosemide,  </a:t>
            </a:r>
            <a:r>
              <a:rPr lang="en-US" dirty="0" err="1"/>
              <a:t>Lorazepam</a:t>
            </a:r>
            <a:r>
              <a:rPr lang="en-US" dirty="0"/>
              <a:t>/ </a:t>
            </a:r>
            <a:r>
              <a:rPr lang="en-US" dirty="0" err="1"/>
              <a:t>oxazepam</a:t>
            </a:r>
            <a:r>
              <a:rPr lang="en-US" dirty="0"/>
              <a:t>/ </a:t>
            </a:r>
            <a:r>
              <a:rPr lang="en-US" dirty="0" err="1"/>
              <a:t>Prazepam</a:t>
            </a:r>
            <a:r>
              <a:rPr lang="en-US" dirty="0"/>
              <a:t>, Methyldopa, Propranolol, Digoxin, </a:t>
            </a:r>
            <a:r>
              <a:rPr lang="en-US" dirty="0" err="1"/>
              <a:t>Ethambutol</a:t>
            </a:r>
            <a:r>
              <a:rPr lang="en-US" dirty="0"/>
              <a:t>,  isoniazid, Cephalexin, </a:t>
            </a:r>
            <a:r>
              <a:rPr lang="en-US" dirty="0" err="1"/>
              <a:t>Cephalothin</a:t>
            </a:r>
            <a:r>
              <a:rPr lang="en-US" dirty="0"/>
              <a:t>, </a:t>
            </a:r>
            <a:r>
              <a:rPr lang="en-US" dirty="0" err="1"/>
              <a:t>Mefenamic</a:t>
            </a:r>
            <a:r>
              <a:rPr lang="en-US" dirty="0"/>
              <a:t> acid,  Aspirin, Propoxyphene, </a:t>
            </a:r>
            <a:r>
              <a:rPr lang="en-US" dirty="0" err="1"/>
              <a:t>Guanethidine</a:t>
            </a:r>
            <a:endParaRPr lang="en-ZA" dirty="0"/>
          </a:p>
          <a:p>
            <a:r>
              <a:rPr lang="en-US" b="1" dirty="0"/>
              <a:t>NB: </a:t>
            </a:r>
            <a:r>
              <a:rPr lang="en-US" dirty="0"/>
              <a:t>As the infant develops physiologically, the drugs ability to cause harm is diminished. Frequency of breastfeeding also a vital factor to consider when thinking about drug effect.</a:t>
            </a:r>
            <a:endParaRPr lang="en-ZA" dirty="0"/>
          </a:p>
          <a:p>
            <a:endParaRPr lang="en-ZA" dirty="0"/>
          </a:p>
        </p:txBody>
      </p:sp>
    </p:spTree>
    <p:extLst>
      <p:ext uri="{BB962C8B-B14F-4D97-AF65-F5344CB8AC3E}">
        <p14:creationId xmlns:p14="http://schemas.microsoft.com/office/powerpoint/2010/main" val="16313362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579296" cy="6597352"/>
          </a:xfrm>
        </p:spPr>
        <p:txBody>
          <a:bodyPr>
            <a:normAutofit fontScale="85000" lnSpcReduction="20000"/>
          </a:bodyPr>
          <a:lstStyle/>
          <a:p>
            <a:r>
              <a:rPr lang="en-US" dirty="0"/>
              <a:t>Amoxicillin (250Mg) can be combined with </a:t>
            </a:r>
            <a:r>
              <a:rPr lang="en-US" dirty="0" err="1"/>
              <a:t>clavulanic</a:t>
            </a:r>
            <a:r>
              <a:rPr lang="en-US" dirty="0"/>
              <a:t> acid(125mg).</a:t>
            </a:r>
          </a:p>
          <a:p>
            <a:r>
              <a:rPr lang="en-US" dirty="0" err="1"/>
              <a:t>Clavulanic</a:t>
            </a:r>
            <a:r>
              <a:rPr lang="en-US" dirty="0"/>
              <a:t> acid itself has no significant antibacterial activity but binds to beta lactamase and thereby competitively protects the penicillin, so potentiating it against bacteria which owe their resistance to production of beta lactamase. </a:t>
            </a:r>
          </a:p>
          <a:p>
            <a:r>
              <a:rPr lang="en-US" dirty="0"/>
              <a:t>The combination forms </a:t>
            </a:r>
            <a:r>
              <a:rPr lang="en-US" b="1" dirty="0"/>
              <a:t>co-</a:t>
            </a:r>
            <a:r>
              <a:rPr lang="en-US" b="1" dirty="0" err="1"/>
              <a:t>amoxiclav</a:t>
            </a:r>
            <a:r>
              <a:rPr lang="en-US" b="1" dirty="0"/>
              <a:t> (</a:t>
            </a:r>
            <a:r>
              <a:rPr lang="en-US" b="1" dirty="0" err="1"/>
              <a:t>augmentin</a:t>
            </a:r>
            <a:r>
              <a:rPr lang="en-US" b="1" dirty="0"/>
              <a:t>). </a:t>
            </a:r>
          </a:p>
          <a:p>
            <a:r>
              <a:rPr lang="en-US" dirty="0"/>
              <a:t>Active against beta lactamase producing bacteria that are resistant to amoxicillin which include:    </a:t>
            </a:r>
            <a:r>
              <a:rPr lang="en-US" i="1" dirty="0"/>
              <a:t>Staph </a:t>
            </a:r>
            <a:r>
              <a:rPr lang="en-US" i="1" dirty="0" err="1"/>
              <a:t>aureus</a:t>
            </a:r>
            <a:r>
              <a:rPr lang="en-US" i="1" dirty="0"/>
              <a:t> </a:t>
            </a:r>
            <a:r>
              <a:rPr lang="en-US" dirty="0"/>
              <a:t>(most strains), 50 % of </a:t>
            </a:r>
            <a:r>
              <a:rPr lang="en-US" i="1" dirty="0"/>
              <a:t>E-col</a:t>
            </a:r>
            <a:r>
              <a:rPr lang="en-US" dirty="0"/>
              <a:t>i strains, 15% of </a:t>
            </a:r>
            <a:r>
              <a:rPr lang="en-US" i="1" dirty="0"/>
              <a:t>H. </a:t>
            </a:r>
            <a:r>
              <a:rPr lang="en-US" i="1" dirty="0" err="1"/>
              <a:t>influenzae</a:t>
            </a:r>
            <a:r>
              <a:rPr lang="en-US" i="1" dirty="0"/>
              <a:t> </a:t>
            </a:r>
            <a:r>
              <a:rPr lang="en-US" dirty="0"/>
              <a:t>strains, </a:t>
            </a:r>
            <a:r>
              <a:rPr lang="en-US" dirty="0" err="1"/>
              <a:t>Bacteriocides</a:t>
            </a:r>
            <a:r>
              <a:rPr lang="en-US" dirty="0"/>
              <a:t>, </a:t>
            </a:r>
            <a:r>
              <a:rPr lang="en-US" dirty="0" err="1"/>
              <a:t>klebsiella</a:t>
            </a:r>
            <a:r>
              <a:rPr lang="en-US" dirty="0"/>
              <a:t> </a:t>
            </a:r>
            <a:r>
              <a:rPr lang="en-US" dirty="0" err="1"/>
              <a:t>spp</a:t>
            </a:r>
            <a:r>
              <a:rPr lang="en-US" dirty="0"/>
              <a:t>,</a:t>
            </a:r>
          </a:p>
          <a:p>
            <a:endParaRPr lang="en-US" dirty="0"/>
          </a:p>
          <a:p>
            <a:r>
              <a:rPr lang="en-US" b="1" dirty="0"/>
              <a:t>Dosage for Augmentin</a:t>
            </a:r>
            <a:r>
              <a:rPr lang="en-US" dirty="0"/>
              <a:t>: - one tablet 8hourly–adult i.e. 250 mg 8 hourly. Double dose in severe infections. </a:t>
            </a:r>
          </a:p>
          <a:p>
            <a:r>
              <a:rPr lang="en-US" dirty="0"/>
              <a:t>Child 6-12 </a:t>
            </a:r>
            <a:r>
              <a:rPr lang="en-US" dirty="0" err="1"/>
              <a:t>hrs</a:t>
            </a:r>
            <a:r>
              <a:rPr lang="en-US" dirty="0"/>
              <a:t>: 5mls every 8hrs; doubled in severe infections.2-6 </a:t>
            </a:r>
            <a:r>
              <a:rPr lang="en-US" dirty="0" err="1"/>
              <a:t>yrs</a:t>
            </a:r>
            <a:r>
              <a:rPr lang="en-US" dirty="0"/>
              <a:t> (13-21 kg) ;2.5 </a:t>
            </a:r>
            <a:r>
              <a:rPr lang="en-US" dirty="0" err="1"/>
              <a:t>mls</a:t>
            </a:r>
            <a:r>
              <a:rPr lang="en-US" dirty="0"/>
              <a:t> times 2 daily;2 months -2 yrs;0.5ml/kg times 2 daily.</a:t>
            </a:r>
          </a:p>
        </p:txBody>
      </p:sp>
    </p:spTree>
    <p:extLst>
      <p:ext uri="{BB962C8B-B14F-4D97-AF65-F5344CB8AC3E}">
        <p14:creationId xmlns:p14="http://schemas.microsoft.com/office/powerpoint/2010/main" val="13632103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15416"/>
            <a:ext cx="9144000" cy="1143000"/>
          </a:xfrm>
        </p:spPr>
        <p:txBody>
          <a:bodyPr>
            <a:normAutofit fontScale="90000"/>
          </a:bodyPr>
          <a:lstStyle/>
          <a:p>
            <a:r>
              <a:rPr lang="en-US" b="1" dirty="0"/>
              <a:t>Unwanted effects of Penicillins</a:t>
            </a:r>
            <a:endParaRPr lang="en-ZA" b="1" dirty="0"/>
          </a:p>
        </p:txBody>
      </p:sp>
      <p:sp>
        <p:nvSpPr>
          <p:cNvPr id="3" name="Content Placeholder 2"/>
          <p:cNvSpPr>
            <a:spLocks noGrp="1"/>
          </p:cNvSpPr>
          <p:nvPr>
            <p:ph idx="1"/>
          </p:nvPr>
        </p:nvSpPr>
        <p:spPr>
          <a:xfrm>
            <a:off x="457200" y="692696"/>
            <a:ext cx="8686800" cy="5976664"/>
          </a:xfrm>
        </p:spPr>
        <p:txBody>
          <a:bodyPr>
            <a:noAutofit/>
          </a:bodyPr>
          <a:lstStyle/>
          <a:p>
            <a:r>
              <a:rPr lang="en-US" sz="2300" dirty="0"/>
              <a:t>Main hazard of penicillin is </a:t>
            </a:r>
            <a:r>
              <a:rPr lang="en-US" sz="2300" b="1" dirty="0"/>
              <a:t>allergic reactions </a:t>
            </a:r>
            <a:r>
              <a:rPr lang="en-US" sz="2300" dirty="0"/>
              <a:t>– occur in up to 10 % of patients – due to its metabolite (</a:t>
            </a:r>
            <a:r>
              <a:rPr lang="en-US" sz="2300" dirty="0" err="1"/>
              <a:t>penicilloic</a:t>
            </a:r>
            <a:r>
              <a:rPr lang="en-US" sz="2300" dirty="0"/>
              <a:t> acid) which combines with proteins to make </a:t>
            </a:r>
            <a:r>
              <a:rPr lang="en-US" sz="2300" dirty="0" err="1"/>
              <a:t>hapten</a:t>
            </a:r>
            <a:r>
              <a:rPr lang="en-US" sz="2300" dirty="0"/>
              <a:t> which acts as allergen.</a:t>
            </a:r>
          </a:p>
          <a:p>
            <a:r>
              <a:rPr lang="en-US" sz="2300" dirty="0"/>
              <a:t>Manifests as;-itching , rashes (</a:t>
            </a:r>
            <a:r>
              <a:rPr lang="en-US" sz="2300" dirty="0" err="1"/>
              <a:t>ezematous</a:t>
            </a:r>
            <a:r>
              <a:rPr lang="en-US" sz="2300" dirty="0"/>
              <a:t> or urticarial), drug fever, </a:t>
            </a:r>
            <a:r>
              <a:rPr lang="en-US" sz="2300" dirty="0" err="1"/>
              <a:t>augioneurotic</a:t>
            </a:r>
            <a:r>
              <a:rPr lang="en-US" sz="2300" dirty="0"/>
              <a:t> </a:t>
            </a:r>
            <a:r>
              <a:rPr lang="en-US" sz="2300" dirty="0" err="1"/>
              <a:t>oedema</a:t>
            </a:r>
            <a:r>
              <a:rPr lang="en-US" sz="2300" dirty="0"/>
              <a:t>. </a:t>
            </a:r>
            <a:r>
              <a:rPr lang="en-US" sz="2300" b="1" dirty="0"/>
              <a:t>Rarely</a:t>
            </a:r>
            <a:r>
              <a:rPr lang="en-US" sz="2300" dirty="0"/>
              <a:t>- anaphylactic shock which can be fatal.</a:t>
            </a:r>
          </a:p>
          <a:p>
            <a:r>
              <a:rPr lang="en-US" sz="2300" dirty="0"/>
              <a:t>There is cross- allergy between various forms of penicillin due to their common structure in part to degradation product (</a:t>
            </a:r>
            <a:r>
              <a:rPr lang="en-US" sz="2300" dirty="0" err="1"/>
              <a:t>penicilloyl</a:t>
            </a:r>
            <a:r>
              <a:rPr lang="en-US" sz="2300" dirty="0"/>
              <a:t> group).</a:t>
            </a:r>
          </a:p>
          <a:p>
            <a:r>
              <a:rPr lang="en-US" sz="2300" dirty="0"/>
              <a:t>Hence, a history of allergy to penicillin is vital. </a:t>
            </a:r>
          </a:p>
          <a:p>
            <a:r>
              <a:rPr lang="en-US" sz="2300" dirty="0"/>
              <a:t>Other adverse effects: Diarrhea, Neutropenia and convulsions if doses are high and for over 10 days use.  </a:t>
            </a:r>
          </a:p>
          <a:p>
            <a:r>
              <a:rPr lang="en-US" sz="2300" dirty="0"/>
              <a:t>Penicillins are given as Na+ or K+ salts hence caution for renal or cardiac patients due to extra of Na+   K+ ions. </a:t>
            </a:r>
          </a:p>
          <a:p>
            <a:r>
              <a:rPr lang="en-US" sz="2300" dirty="0" err="1"/>
              <a:t>Diarrhoea</a:t>
            </a:r>
            <a:r>
              <a:rPr lang="en-US" sz="2300" dirty="0"/>
              <a:t>, especially with poorly absorbed </a:t>
            </a:r>
            <a:r>
              <a:rPr lang="en-US" sz="2300" dirty="0" err="1"/>
              <a:t>penicillins</a:t>
            </a:r>
            <a:r>
              <a:rPr lang="en-US" sz="2300" dirty="0"/>
              <a:t> </a:t>
            </a:r>
            <a:r>
              <a:rPr lang="en-US" sz="2300" dirty="0" err="1"/>
              <a:t>eg</a:t>
            </a:r>
            <a:r>
              <a:rPr lang="en-US" sz="2300" dirty="0"/>
              <a:t> ampicillin, platelet dysfunction.</a:t>
            </a:r>
            <a:endParaRPr lang="en-ZA" sz="2300" dirty="0"/>
          </a:p>
          <a:p>
            <a:endParaRPr lang="en-ZA" sz="2300" dirty="0"/>
          </a:p>
          <a:p>
            <a:endParaRPr lang="en-ZA" sz="2300" dirty="0"/>
          </a:p>
        </p:txBody>
      </p:sp>
    </p:spTree>
    <p:extLst>
      <p:ext uri="{BB962C8B-B14F-4D97-AF65-F5344CB8AC3E}">
        <p14:creationId xmlns:p14="http://schemas.microsoft.com/office/powerpoint/2010/main" val="22338444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ii. </a:t>
            </a:r>
            <a:r>
              <a:rPr lang="en-US" b="1" dirty="0" err="1"/>
              <a:t>Cephalosporins</a:t>
            </a:r>
            <a:br>
              <a:rPr lang="en-ZA" dirty="0"/>
            </a:br>
            <a:endParaRPr lang="en-ZA" dirty="0"/>
          </a:p>
        </p:txBody>
      </p:sp>
      <p:sp>
        <p:nvSpPr>
          <p:cNvPr id="3" name="Content Placeholder 2"/>
          <p:cNvSpPr>
            <a:spLocks noGrp="1"/>
          </p:cNvSpPr>
          <p:nvPr>
            <p:ph idx="1"/>
          </p:nvPr>
        </p:nvSpPr>
        <p:spPr>
          <a:xfrm>
            <a:off x="457200" y="1600200"/>
            <a:ext cx="8686800" cy="4525963"/>
          </a:xfrm>
        </p:spPr>
        <p:txBody>
          <a:bodyPr/>
          <a:lstStyle/>
          <a:p>
            <a:r>
              <a:rPr lang="en-US" dirty="0"/>
              <a:t>Have wider spectrum than </a:t>
            </a:r>
            <a:r>
              <a:rPr lang="en-US" dirty="0" err="1"/>
              <a:t>penicillins</a:t>
            </a:r>
            <a:r>
              <a:rPr lang="en-US" dirty="0"/>
              <a:t>.</a:t>
            </a:r>
          </a:p>
          <a:p>
            <a:r>
              <a:rPr lang="en-US" dirty="0"/>
              <a:t>Hence, more expensive than </a:t>
            </a:r>
            <a:r>
              <a:rPr lang="en-US" dirty="0" err="1"/>
              <a:t>penicilins</a:t>
            </a:r>
            <a:r>
              <a:rPr lang="en-US" dirty="0"/>
              <a:t>. </a:t>
            </a:r>
          </a:p>
          <a:p>
            <a:r>
              <a:rPr lang="en-US" dirty="0"/>
              <a:t>All have similar antibacterial spectrum although individual agents have differing activity against certain organisms.</a:t>
            </a:r>
            <a:endParaRPr lang="en-ZA" dirty="0"/>
          </a:p>
          <a:p>
            <a:endParaRPr lang="en-ZA" dirty="0"/>
          </a:p>
        </p:txBody>
      </p:sp>
    </p:spTree>
    <p:extLst>
      <p:ext uri="{BB962C8B-B14F-4D97-AF65-F5344CB8AC3E}">
        <p14:creationId xmlns:p14="http://schemas.microsoft.com/office/powerpoint/2010/main" val="29755038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0" y="18052"/>
            <a:ext cx="9144000" cy="1143000"/>
          </a:xfrm>
        </p:spPr>
        <p:txBody>
          <a:bodyPr>
            <a:normAutofit fontScale="90000"/>
          </a:bodyPr>
          <a:lstStyle/>
          <a:p>
            <a:r>
              <a:rPr lang="en-US" b="1" dirty="0"/>
              <a:t>Classification of </a:t>
            </a:r>
            <a:r>
              <a:rPr lang="en-US" b="1" dirty="0" err="1"/>
              <a:t>cephalosporins</a:t>
            </a:r>
            <a:br>
              <a:rPr lang="en-ZA" dirty="0"/>
            </a:br>
            <a:endParaRPr lang="en-ZA" dirty="0"/>
          </a:p>
        </p:txBody>
      </p:sp>
      <p:sp>
        <p:nvSpPr>
          <p:cNvPr id="3" name="Content Placeholder 2"/>
          <p:cNvSpPr>
            <a:spLocks noGrp="1"/>
          </p:cNvSpPr>
          <p:nvPr>
            <p:ph idx="1"/>
          </p:nvPr>
        </p:nvSpPr>
        <p:spPr>
          <a:xfrm>
            <a:off x="457200" y="836712"/>
            <a:ext cx="8686800" cy="6021288"/>
          </a:xfrm>
        </p:spPr>
        <p:txBody>
          <a:bodyPr>
            <a:normAutofit fontScale="77500" lnSpcReduction="20000"/>
          </a:bodyPr>
          <a:lstStyle/>
          <a:p>
            <a:r>
              <a:rPr lang="en-US" b="1" dirty="0"/>
              <a:t>1</a:t>
            </a:r>
            <a:r>
              <a:rPr lang="en-US" b="1" baseline="30000" dirty="0"/>
              <a:t>st</a:t>
            </a:r>
            <a:r>
              <a:rPr lang="en-US" b="1" dirty="0"/>
              <a:t> generation </a:t>
            </a:r>
            <a:r>
              <a:rPr lang="en-US" dirty="0"/>
              <a:t>e.g</a:t>
            </a:r>
            <a:r>
              <a:rPr lang="en-US" b="1" dirty="0"/>
              <a:t>. </a:t>
            </a:r>
            <a:r>
              <a:rPr lang="en-US" dirty="0" err="1"/>
              <a:t>cephalothin</a:t>
            </a:r>
            <a:r>
              <a:rPr lang="en-US" dirty="0"/>
              <a:t>, </a:t>
            </a:r>
            <a:r>
              <a:rPr lang="en-US" dirty="0" err="1"/>
              <a:t>cephapirin</a:t>
            </a:r>
            <a:r>
              <a:rPr lang="en-US" dirty="0"/>
              <a:t>, cephalexin, </a:t>
            </a:r>
            <a:r>
              <a:rPr lang="en-US" dirty="0" err="1"/>
              <a:t>cefadroxil</a:t>
            </a:r>
            <a:r>
              <a:rPr lang="en-US" dirty="0"/>
              <a:t>, </a:t>
            </a:r>
            <a:r>
              <a:rPr lang="en-US" dirty="0" err="1"/>
              <a:t>Cephradine</a:t>
            </a:r>
            <a:r>
              <a:rPr lang="en-US" dirty="0"/>
              <a:t>, </a:t>
            </a:r>
            <a:r>
              <a:rPr lang="en-US" dirty="0" err="1"/>
              <a:t>cefazolin.Generally</a:t>
            </a:r>
            <a:r>
              <a:rPr lang="en-US" dirty="0"/>
              <a:t> active against gram +</a:t>
            </a:r>
            <a:r>
              <a:rPr lang="en-US" dirty="0" err="1"/>
              <a:t>ve</a:t>
            </a:r>
            <a:r>
              <a:rPr lang="en-US" dirty="0"/>
              <a:t> bacteria. Moderate activity against gram–</a:t>
            </a:r>
            <a:r>
              <a:rPr lang="en-US" dirty="0" err="1"/>
              <a:t>ve</a:t>
            </a:r>
            <a:r>
              <a:rPr lang="en-US" dirty="0"/>
              <a:t> organisms.</a:t>
            </a:r>
            <a:endParaRPr lang="en-ZA" dirty="0"/>
          </a:p>
          <a:p>
            <a:r>
              <a:rPr lang="en-US" b="1" dirty="0"/>
              <a:t>2</a:t>
            </a:r>
            <a:r>
              <a:rPr lang="en-US" b="1" baseline="30000" dirty="0"/>
              <a:t>nd</a:t>
            </a:r>
            <a:r>
              <a:rPr lang="en-US" b="1" dirty="0"/>
              <a:t> generation </a:t>
            </a:r>
            <a:r>
              <a:rPr lang="en-US" dirty="0" err="1"/>
              <a:t>eg</a:t>
            </a:r>
            <a:r>
              <a:rPr lang="en-US" dirty="0"/>
              <a:t>:</a:t>
            </a:r>
            <a:r>
              <a:rPr lang="en-US" b="1" dirty="0"/>
              <a:t> </a:t>
            </a:r>
            <a:r>
              <a:rPr lang="en-US" dirty="0" err="1"/>
              <a:t>Cefaclor</a:t>
            </a:r>
            <a:r>
              <a:rPr lang="en-US" dirty="0"/>
              <a:t>, Cefuroxime, </a:t>
            </a:r>
            <a:r>
              <a:rPr lang="en-US" dirty="0" err="1"/>
              <a:t>Cephamandole</a:t>
            </a:r>
            <a:r>
              <a:rPr lang="en-US" dirty="0"/>
              <a:t>/</a:t>
            </a:r>
            <a:r>
              <a:rPr lang="en-US" dirty="0" err="1"/>
              <a:t>Cefamandole</a:t>
            </a:r>
            <a:r>
              <a:rPr lang="en-US" dirty="0"/>
              <a:t>, </a:t>
            </a:r>
            <a:r>
              <a:rPr lang="en-US" dirty="0" err="1"/>
              <a:t>Cefotetan</a:t>
            </a:r>
            <a:r>
              <a:rPr lang="en-US" dirty="0"/>
              <a:t>, </a:t>
            </a:r>
            <a:r>
              <a:rPr lang="en-US" dirty="0" err="1"/>
              <a:t>Cefonicid</a:t>
            </a:r>
            <a:r>
              <a:rPr lang="en-US" dirty="0"/>
              <a:t>, </a:t>
            </a:r>
            <a:r>
              <a:rPr lang="en-US" dirty="0" err="1"/>
              <a:t>cefprozil</a:t>
            </a:r>
            <a:r>
              <a:rPr lang="en-US" dirty="0"/>
              <a:t>, </a:t>
            </a:r>
            <a:r>
              <a:rPr lang="en-US" dirty="0" err="1"/>
              <a:t>cefoxitin-cephamycin</a:t>
            </a:r>
            <a:r>
              <a:rPr lang="en-US" dirty="0"/>
              <a:t>, </a:t>
            </a:r>
            <a:r>
              <a:rPr lang="en-US" dirty="0" err="1"/>
              <a:t>ceforanide</a:t>
            </a:r>
            <a:r>
              <a:rPr lang="en-US" dirty="0"/>
              <a:t>, </a:t>
            </a:r>
            <a:r>
              <a:rPr lang="en-US" dirty="0" err="1"/>
              <a:t>carbacephem.NB</a:t>
            </a:r>
            <a:r>
              <a:rPr lang="en-US" dirty="0"/>
              <a:t>: </a:t>
            </a:r>
            <a:r>
              <a:rPr lang="en-US" dirty="0" err="1"/>
              <a:t>cephamandole</a:t>
            </a:r>
            <a:r>
              <a:rPr lang="en-US" dirty="0"/>
              <a:t> and cefuroxime are better than 3</a:t>
            </a:r>
            <a:r>
              <a:rPr lang="en-US" baseline="30000" dirty="0"/>
              <a:t>rd</a:t>
            </a:r>
            <a:r>
              <a:rPr lang="en-US" dirty="0"/>
              <a:t> generation cephalosporin against </a:t>
            </a:r>
            <a:r>
              <a:rPr lang="en-US" dirty="0" err="1"/>
              <a:t>gram+ve</a:t>
            </a:r>
            <a:r>
              <a:rPr lang="en-US" dirty="0"/>
              <a:t> bacteria esp. staphylococcus. Generally active against gram –</a:t>
            </a:r>
            <a:r>
              <a:rPr lang="en-US" dirty="0" err="1"/>
              <a:t>ve</a:t>
            </a:r>
            <a:r>
              <a:rPr lang="en-US" dirty="0"/>
              <a:t> but also to some extent </a:t>
            </a:r>
            <a:r>
              <a:rPr lang="en-US" dirty="0" err="1"/>
              <a:t>gram+ve</a:t>
            </a:r>
            <a:r>
              <a:rPr lang="en-US" dirty="0"/>
              <a:t> e.g. </a:t>
            </a:r>
            <a:r>
              <a:rPr lang="en-US" dirty="0" err="1"/>
              <a:t>Haemophilus</a:t>
            </a:r>
            <a:r>
              <a:rPr lang="en-US" dirty="0"/>
              <a:t> influenza and Neisseria gonorrhea, E. coli, </a:t>
            </a:r>
            <a:r>
              <a:rPr lang="en-US" dirty="0" err="1"/>
              <a:t>Shigella</a:t>
            </a:r>
            <a:r>
              <a:rPr lang="en-US" dirty="0"/>
              <a:t>.</a:t>
            </a:r>
            <a:endParaRPr lang="en-ZA" dirty="0"/>
          </a:p>
          <a:p>
            <a:r>
              <a:rPr lang="en-US" dirty="0"/>
              <a:t>Moderate –gram +</a:t>
            </a:r>
            <a:r>
              <a:rPr lang="en-US" dirty="0" err="1"/>
              <a:t>ve</a:t>
            </a:r>
            <a:r>
              <a:rPr lang="en-US" dirty="0"/>
              <a:t> organisms e.g. clostridium, staphylococcus, streptococcus, </a:t>
            </a:r>
            <a:r>
              <a:rPr lang="en-US" dirty="0" err="1"/>
              <a:t>pneumoccal</a:t>
            </a:r>
            <a:r>
              <a:rPr lang="en-US" dirty="0"/>
              <a:t>.</a:t>
            </a:r>
            <a:endParaRPr lang="en-ZA" dirty="0"/>
          </a:p>
          <a:p>
            <a:r>
              <a:rPr lang="en-US" b="1" dirty="0"/>
              <a:t>3</a:t>
            </a:r>
            <a:r>
              <a:rPr lang="en-US" b="1" baseline="30000" dirty="0"/>
              <a:t>rd</a:t>
            </a:r>
            <a:r>
              <a:rPr lang="en-US" b="1" dirty="0"/>
              <a:t> generation</a:t>
            </a:r>
            <a:r>
              <a:rPr lang="en-US" dirty="0"/>
              <a:t>: e.g., </a:t>
            </a:r>
            <a:r>
              <a:rPr lang="en-US" dirty="0" err="1"/>
              <a:t>Cefotaxime</a:t>
            </a:r>
            <a:r>
              <a:rPr lang="en-US" dirty="0"/>
              <a:t>, </a:t>
            </a:r>
            <a:r>
              <a:rPr lang="en-US" dirty="0" err="1"/>
              <a:t>ceftazidine</a:t>
            </a:r>
            <a:r>
              <a:rPr lang="en-US" dirty="0"/>
              <a:t>, </a:t>
            </a:r>
            <a:r>
              <a:rPr lang="en-US" dirty="0" err="1"/>
              <a:t>cefodizime</a:t>
            </a:r>
            <a:r>
              <a:rPr lang="en-US" dirty="0"/>
              <a:t>, ceftriaxone, </a:t>
            </a:r>
            <a:r>
              <a:rPr lang="en-US" dirty="0" err="1"/>
              <a:t>cefixime</a:t>
            </a:r>
            <a:r>
              <a:rPr lang="en-US" dirty="0"/>
              <a:t>, </a:t>
            </a:r>
            <a:r>
              <a:rPr lang="en-US" dirty="0" err="1"/>
              <a:t>ceftizone</a:t>
            </a:r>
            <a:r>
              <a:rPr lang="en-US" dirty="0"/>
              <a:t>, </a:t>
            </a:r>
            <a:r>
              <a:rPr lang="en-US" dirty="0" err="1"/>
              <a:t>moxalactam</a:t>
            </a:r>
            <a:r>
              <a:rPr lang="en-US" dirty="0"/>
              <a:t>, </a:t>
            </a:r>
            <a:r>
              <a:rPr lang="en-US" dirty="0" err="1"/>
              <a:t>cefperazone.Generally</a:t>
            </a:r>
            <a:r>
              <a:rPr lang="en-US" dirty="0"/>
              <a:t> active against gram +</a:t>
            </a:r>
            <a:r>
              <a:rPr lang="en-US" dirty="0" err="1"/>
              <a:t>ve</a:t>
            </a:r>
            <a:r>
              <a:rPr lang="en-US" dirty="0"/>
              <a:t> and gram –</a:t>
            </a:r>
            <a:r>
              <a:rPr lang="en-US" dirty="0" err="1"/>
              <a:t>ve</a:t>
            </a:r>
            <a:r>
              <a:rPr lang="en-US" dirty="0"/>
              <a:t> bacteria. Especially better than 2</a:t>
            </a:r>
            <a:r>
              <a:rPr lang="en-US" baseline="30000" dirty="0"/>
              <a:t>nd</a:t>
            </a:r>
            <a:r>
              <a:rPr lang="en-US" dirty="0"/>
              <a:t> generation in gram –</a:t>
            </a:r>
            <a:r>
              <a:rPr lang="en-US" dirty="0" err="1"/>
              <a:t>ve</a:t>
            </a:r>
            <a:r>
              <a:rPr lang="en-US" dirty="0"/>
              <a:t> bacteria</a:t>
            </a:r>
            <a:endParaRPr lang="en-ZA" dirty="0"/>
          </a:p>
          <a:p>
            <a:endParaRPr lang="en-ZA" dirty="0"/>
          </a:p>
        </p:txBody>
      </p:sp>
    </p:spTree>
    <p:extLst>
      <p:ext uri="{BB962C8B-B14F-4D97-AF65-F5344CB8AC3E}">
        <p14:creationId xmlns:p14="http://schemas.microsoft.com/office/powerpoint/2010/main" val="102337407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a:t>Spectrum of Activity</a:t>
            </a:r>
          </a:p>
        </p:txBody>
      </p:sp>
      <p:sp>
        <p:nvSpPr>
          <p:cNvPr id="3" name="Content Placeholder 2"/>
          <p:cNvSpPr>
            <a:spLocks noGrp="1"/>
          </p:cNvSpPr>
          <p:nvPr>
            <p:ph idx="1"/>
          </p:nvPr>
        </p:nvSpPr>
        <p:spPr/>
        <p:txBody>
          <a:bodyPr>
            <a:normAutofit lnSpcReduction="10000"/>
          </a:bodyPr>
          <a:lstStyle/>
          <a:p>
            <a:r>
              <a:rPr lang="en-ZA" dirty="0"/>
              <a:t>The </a:t>
            </a:r>
            <a:r>
              <a:rPr lang="en-ZA" dirty="0" err="1"/>
              <a:t>cephalosporins</a:t>
            </a:r>
            <a:r>
              <a:rPr lang="en-ZA" dirty="0"/>
              <a:t> are broad spectrum agents. </a:t>
            </a:r>
          </a:p>
          <a:p>
            <a:r>
              <a:rPr lang="en-ZA" dirty="0"/>
              <a:t>As a rule, gram positive activity diminishes while gram negative activity increases as one progresses from first to third generation agents. </a:t>
            </a:r>
          </a:p>
          <a:p>
            <a:r>
              <a:rPr lang="en-ZA" u="sng" dirty="0"/>
              <a:t>None of the </a:t>
            </a:r>
            <a:r>
              <a:rPr lang="en-ZA" u="sng" dirty="0" err="1"/>
              <a:t>cephalosporins</a:t>
            </a:r>
            <a:r>
              <a:rPr lang="en-ZA" u="sng" dirty="0"/>
              <a:t> is active against enterococci, </a:t>
            </a:r>
            <a:r>
              <a:rPr lang="en-ZA" i="1" u="sng" dirty="0"/>
              <a:t>Listeria </a:t>
            </a:r>
            <a:r>
              <a:rPr lang="en-ZA" i="1" u="sng" dirty="0" err="1"/>
              <a:t>monocytogenes</a:t>
            </a:r>
            <a:r>
              <a:rPr lang="en-ZA" dirty="0"/>
              <a:t>, or </a:t>
            </a:r>
            <a:r>
              <a:rPr lang="en-ZA" u="sng" dirty="0"/>
              <a:t>methicillin-resistant </a:t>
            </a:r>
            <a:r>
              <a:rPr lang="en-ZA" i="1" u="sng" dirty="0"/>
              <a:t>S. </a:t>
            </a:r>
            <a:r>
              <a:rPr lang="en-ZA" i="1" u="sng" dirty="0" err="1"/>
              <a:t>aureus</a:t>
            </a:r>
            <a:r>
              <a:rPr lang="en-ZA" dirty="0"/>
              <a:t>. </a:t>
            </a:r>
          </a:p>
          <a:p>
            <a:endParaRPr lang="en-ZA" dirty="0"/>
          </a:p>
        </p:txBody>
      </p:sp>
    </p:spTree>
    <p:extLst>
      <p:ext uri="{BB962C8B-B14F-4D97-AF65-F5344CB8AC3E}">
        <p14:creationId xmlns:p14="http://schemas.microsoft.com/office/powerpoint/2010/main" val="40675550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Pharmacodynamics</a:t>
            </a:r>
            <a:br>
              <a:rPr lang="en-ZA" dirty="0"/>
            </a:br>
            <a:endParaRPr lang="en-ZA" dirty="0"/>
          </a:p>
        </p:txBody>
      </p:sp>
      <p:sp>
        <p:nvSpPr>
          <p:cNvPr id="3" name="Content Placeholder 2"/>
          <p:cNvSpPr>
            <a:spLocks noGrp="1"/>
          </p:cNvSpPr>
          <p:nvPr>
            <p:ph idx="1"/>
          </p:nvPr>
        </p:nvSpPr>
        <p:spPr>
          <a:xfrm>
            <a:off x="323528" y="1556792"/>
            <a:ext cx="8819459" cy="4525963"/>
          </a:xfrm>
        </p:spPr>
        <p:txBody>
          <a:bodyPr/>
          <a:lstStyle/>
          <a:p>
            <a:r>
              <a:rPr lang="en-US" dirty="0"/>
              <a:t>Mechanism of action of cephalosporin is similar to penicillin i.e. impair cell wall synthesis hence bactericidal. </a:t>
            </a:r>
          </a:p>
          <a:p>
            <a:r>
              <a:rPr lang="en-US" dirty="0"/>
              <a:t>Some resist attack by beta lactamase though not all.</a:t>
            </a:r>
            <a:endParaRPr lang="en-ZA" dirty="0"/>
          </a:p>
          <a:p>
            <a:endParaRPr lang="en-ZA" dirty="0"/>
          </a:p>
        </p:txBody>
      </p:sp>
    </p:spTree>
    <p:extLst>
      <p:ext uri="{BB962C8B-B14F-4D97-AF65-F5344CB8AC3E}">
        <p14:creationId xmlns:p14="http://schemas.microsoft.com/office/powerpoint/2010/main" val="23778424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normAutofit fontScale="90000"/>
          </a:bodyPr>
          <a:lstStyle/>
          <a:p>
            <a:r>
              <a:rPr lang="en-US" b="1" dirty="0"/>
              <a:t>Pharmacokinetics</a:t>
            </a:r>
            <a:br>
              <a:rPr lang="en-ZA" dirty="0"/>
            </a:br>
            <a:endParaRPr lang="en-ZA" dirty="0"/>
          </a:p>
        </p:txBody>
      </p:sp>
      <p:sp>
        <p:nvSpPr>
          <p:cNvPr id="3" name="Content Placeholder 2"/>
          <p:cNvSpPr>
            <a:spLocks noGrp="1"/>
          </p:cNvSpPr>
          <p:nvPr>
            <p:ph idx="1"/>
          </p:nvPr>
        </p:nvSpPr>
        <p:spPr>
          <a:xfrm>
            <a:off x="457200" y="764704"/>
            <a:ext cx="8579296" cy="6093296"/>
          </a:xfrm>
        </p:spPr>
        <p:txBody>
          <a:bodyPr>
            <a:normAutofit fontScale="70000" lnSpcReduction="20000"/>
          </a:bodyPr>
          <a:lstStyle/>
          <a:p>
            <a:r>
              <a:rPr lang="en-US" dirty="0"/>
              <a:t>Usually given parenterally, though few may be given orally </a:t>
            </a:r>
            <a:r>
              <a:rPr lang="en-US" dirty="0" err="1"/>
              <a:t>eg</a:t>
            </a:r>
            <a:r>
              <a:rPr lang="en-US" dirty="0"/>
              <a:t> cephalexin, </a:t>
            </a:r>
            <a:r>
              <a:rPr lang="en-US" dirty="0" err="1"/>
              <a:t>cephradine</a:t>
            </a:r>
            <a:r>
              <a:rPr lang="en-US" dirty="0"/>
              <a:t> and </a:t>
            </a:r>
            <a:r>
              <a:rPr lang="en-US" dirty="0" err="1"/>
              <a:t>cefadroxil</a:t>
            </a:r>
            <a:r>
              <a:rPr lang="en-US" dirty="0"/>
              <a:t>.</a:t>
            </a:r>
          </a:p>
          <a:p>
            <a:r>
              <a:rPr lang="en-US" dirty="0"/>
              <a:t>Have wide distribution and excreted unchanged in urine especially by tubular secretion.</a:t>
            </a:r>
          </a:p>
          <a:p>
            <a:r>
              <a:rPr lang="en-US" dirty="0"/>
              <a:t>Dosage reduced for patients with renal </a:t>
            </a:r>
            <a:r>
              <a:rPr lang="en-US" dirty="0" err="1"/>
              <a:t>impairement</a:t>
            </a:r>
            <a:r>
              <a:rPr lang="en-US" dirty="0"/>
              <a:t>.</a:t>
            </a:r>
          </a:p>
          <a:p>
            <a:r>
              <a:rPr lang="en-US" dirty="0"/>
              <a:t>Active secretion in the kidney can is blocked by </a:t>
            </a:r>
            <a:r>
              <a:rPr lang="en-US" dirty="0" err="1"/>
              <a:t>probenecid</a:t>
            </a:r>
            <a:r>
              <a:rPr lang="en-US" dirty="0"/>
              <a:t>. Metabolism in the liver. Half life is 1-4 hrs. </a:t>
            </a:r>
          </a:p>
          <a:p>
            <a:r>
              <a:rPr lang="en-US" dirty="0"/>
              <a:t>Resistance is occurring due to chromosomal beta lactamase (especially  gram –</a:t>
            </a:r>
            <a:r>
              <a:rPr lang="en-US" dirty="0" err="1"/>
              <a:t>ve</a:t>
            </a:r>
            <a:r>
              <a:rPr lang="en-US" dirty="0"/>
              <a:t> bacteria) and mutations of binding site proteins. </a:t>
            </a:r>
          </a:p>
          <a:p>
            <a:r>
              <a:rPr lang="en-US" b="1" dirty="0"/>
              <a:t>Indications</a:t>
            </a:r>
            <a:r>
              <a:rPr lang="en-US" dirty="0"/>
              <a:t>: </a:t>
            </a:r>
            <a:r>
              <a:rPr lang="en-US" dirty="0" err="1"/>
              <a:t>eg</a:t>
            </a:r>
            <a:r>
              <a:rPr lang="en-US" b="1" dirty="0"/>
              <a:t> S</a:t>
            </a:r>
            <a:r>
              <a:rPr lang="en-US" dirty="0"/>
              <a:t>epticemia, pneumonia, meningitis, biliary tract infections, peritonitis,  urinary tract infections, sinusitis.</a:t>
            </a:r>
          </a:p>
          <a:p>
            <a:r>
              <a:rPr lang="en-US" b="1" dirty="0"/>
              <a:t>Unwanted effects</a:t>
            </a:r>
            <a:r>
              <a:rPr lang="en-US" dirty="0"/>
              <a:t>: Most common –hypersensitivity, 10% of patients who are sensitive to penicillin are also sensitive to cephalosporin i.e. cross-allergy involving about 10% of patients. Hemorrhage due to interference with blood clotting factors. Use of cephalosporin for more than two weeks causes: thrombocytopenia, neutropenia, and interstitial nephritis, abnormal liver tests.</a:t>
            </a:r>
          </a:p>
          <a:p>
            <a:r>
              <a:rPr lang="en-US" b="1" dirty="0"/>
              <a:t>Interactions</a:t>
            </a:r>
            <a:r>
              <a:rPr lang="en-US" dirty="0"/>
              <a:t>: </a:t>
            </a:r>
            <a:r>
              <a:rPr lang="en-US" dirty="0" err="1"/>
              <a:t>Latamoxef</a:t>
            </a:r>
            <a:r>
              <a:rPr lang="en-US" dirty="0"/>
              <a:t>, </a:t>
            </a:r>
            <a:r>
              <a:rPr lang="en-US" dirty="0" err="1"/>
              <a:t>cefradine</a:t>
            </a:r>
            <a:r>
              <a:rPr lang="en-US" dirty="0"/>
              <a:t> and other cephalosporin reacts with alcohol to produce </a:t>
            </a:r>
            <a:r>
              <a:rPr lang="en-US" dirty="0" err="1"/>
              <a:t>Disulfiram</a:t>
            </a:r>
            <a:r>
              <a:rPr lang="en-US" dirty="0"/>
              <a:t>- like effects. </a:t>
            </a:r>
            <a:endParaRPr lang="en-ZA" dirty="0"/>
          </a:p>
          <a:p>
            <a:endParaRPr lang="en-ZA" dirty="0"/>
          </a:p>
        </p:txBody>
      </p:sp>
    </p:spTree>
    <p:extLst>
      <p:ext uri="{BB962C8B-B14F-4D97-AF65-F5344CB8AC3E}">
        <p14:creationId xmlns:p14="http://schemas.microsoft.com/office/powerpoint/2010/main" val="953513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normAutofit fontScale="90000"/>
          </a:bodyPr>
          <a:lstStyle/>
          <a:p>
            <a:r>
              <a:rPr lang="en-US" b="1" dirty="0"/>
              <a:t>Prototypes</a:t>
            </a:r>
            <a:br>
              <a:rPr lang="en-ZA" dirty="0"/>
            </a:br>
            <a:endParaRPr lang="en-ZA" dirty="0"/>
          </a:p>
        </p:txBody>
      </p:sp>
      <p:sp>
        <p:nvSpPr>
          <p:cNvPr id="3" name="Content Placeholder 2"/>
          <p:cNvSpPr>
            <a:spLocks noGrp="1"/>
          </p:cNvSpPr>
          <p:nvPr>
            <p:ph idx="1"/>
          </p:nvPr>
        </p:nvSpPr>
        <p:spPr>
          <a:xfrm>
            <a:off x="457200" y="836712"/>
            <a:ext cx="8686800" cy="6021288"/>
          </a:xfrm>
        </p:spPr>
        <p:txBody>
          <a:bodyPr>
            <a:normAutofit fontScale="77500" lnSpcReduction="20000"/>
          </a:bodyPr>
          <a:lstStyle/>
          <a:p>
            <a:r>
              <a:rPr lang="en-US" b="1" dirty="0"/>
              <a:t>Ceftriaxone (</a:t>
            </a:r>
            <a:r>
              <a:rPr lang="en-US" b="1" dirty="0" err="1"/>
              <a:t>Rocephin</a:t>
            </a:r>
            <a:r>
              <a:rPr lang="en-US" b="1" dirty="0"/>
              <a:t>):</a:t>
            </a:r>
          </a:p>
          <a:p>
            <a:r>
              <a:rPr lang="en-US" dirty="0"/>
              <a:t>A third generation cephalosporin.</a:t>
            </a:r>
          </a:p>
          <a:p>
            <a:r>
              <a:rPr lang="en-US" b="1" dirty="0"/>
              <a:t>Indications</a:t>
            </a:r>
            <a:r>
              <a:rPr lang="en-US" dirty="0"/>
              <a:t>:</a:t>
            </a:r>
            <a:r>
              <a:rPr lang="en-US" b="1" dirty="0"/>
              <a:t> </a:t>
            </a:r>
            <a:r>
              <a:rPr lang="en-US" dirty="0"/>
              <a:t>Has longer half life than other </a:t>
            </a:r>
            <a:r>
              <a:rPr lang="en-US" dirty="0" err="1"/>
              <a:t>cephalosporins</a:t>
            </a:r>
            <a:r>
              <a:rPr lang="en-US" dirty="0"/>
              <a:t> hence need O.D administration.</a:t>
            </a:r>
          </a:p>
          <a:p>
            <a:r>
              <a:rPr lang="en-US" dirty="0"/>
              <a:t>Used for such conditions as serious infections e.g. septicemia, pneumonia, meningitis, UTI, RTI, skin and soft tissue infections.</a:t>
            </a:r>
          </a:p>
          <a:p>
            <a:r>
              <a:rPr lang="en-US" dirty="0"/>
              <a:t>Also used for surgical prophylaxis. </a:t>
            </a:r>
          </a:p>
          <a:p>
            <a:r>
              <a:rPr lang="en-US" b="1" dirty="0" err="1"/>
              <a:t>Contraindicaton</a:t>
            </a:r>
            <a:r>
              <a:rPr lang="en-US" b="1" dirty="0"/>
              <a:t>/Caution</a:t>
            </a:r>
            <a:r>
              <a:rPr lang="en-US" dirty="0"/>
              <a:t>: Penicillin sensitivity, renal impairment calcium ceftriaxone may appear as precipitate in urine or as gall stones. Contra-</a:t>
            </a:r>
            <a:r>
              <a:rPr lang="en-US" dirty="0" err="1"/>
              <a:t>indicaticated</a:t>
            </a:r>
            <a:r>
              <a:rPr lang="en-US" dirty="0"/>
              <a:t> in infants under 6 weeks. </a:t>
            </a:r>
          </a:p>
          <a:p>
            <a:r>
              <a:rPr lang="en-US" b="1" dirty="0"/>
              <a:t>Dosage</a:t>
            </a:r>
            <a:r>
              <a:rPr lang="en-US" dirty="0"/>
              <a:t>:</a:t>
            </a:r>
            <a:r>
              <a:rPr lang="en-US" b="1" dirty="0"/>
              <a:t> </a:t>
            </a:r>
            <a:r>
              <a:rPr lang="en-US" dirty="0"/>
              <a:t>Deep 1M or IV injection over 2-4 minutes or by intravenous injection 1g daily as a single dose; 2-4g daily in severe infections; Child over 6 weeks give 20-50mg /kg daily as a single dose, up to 80mg/kg as a single dose in severe infections</a:t>
            </a:r>
            <a:endParaRPr lang="en-ZA" dirty="0"/>
          </a:p>
          <a:p>
            <a:endParaRPr lang="en-ZA" dirty="0"/>
          </a:p>
        </p:txBody>
      </p:sp>
    </p:spTree>
    <p:extLst>
      <p:ext uri="{BB962C8B-B14F-4D97-AF65-F5344CB8AC3E}">
        <p14:creationId xmlns:p14="http://schemas.microsoft.com/office/powerpoint/2010/main" val="164796697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052"/>
            <a:ext cx="8229600" cy="1143000"/>
          </a:xfrm>
        </p:spPr>
        <p:txBody>
          <a:bodyPr/>
          <a:lstStyle/>
          <a:p>
            <a:r>
              <a:rPr lang="en-US" b="1" dirty="0"/>
              <a:t>Cefuroxime (</a:t>
            </a:r>
            <a:r>
              <a:rPr lang="en-US" b="1" dirty="0" err="1"/>
              <a:t>zinacef</a:t>
            </a:r>
            <a:r>
              <a:rPr lang="en-US" b="1" dirty="0"/>
              <a:t>)</a:t>
            </a:r>
            <a:endParaRPr lang="en-ZA" dirty="0"/>
          </a:p>
        </p:txBody>
      </p:sp>
      <p:sp>
        <p:nvSpPr>
          <p:cNvPr id="3" name="Content Placeholder 2"/>
          <p:cNvSpPr>
            <a:spLocks noGrp="1"/>
          </p:cNvSpPr>
          <p:nvPr>
            <p:ph idx="1"/>
          </p:nvPr>
        </p:nvSpPr>
        <p:spPr>
          <a:xfrm>
            <a:off x="457200" y="1196752"/>
            <a:ext cx="8686800" cy="5661248"/>
          </a:xfrm>
        </p:spPr>
        <p:txBody>
          <a:bodyPr>
            <a:normAutofit fontScale="85000" lnSpcReduction="20000"/>
          </a:bodyPr>
          <a:lstStyle/>
          <a:p>
            <a:r>
              <a:rPr lang="en-US" dirty="0"/>
              <a:t>Is a 2</a:t>
            </a:r>
            <a:r>
              <a:rPr lang="en-US" baseline="30000" dirty="0"/>
              <a:t>nd</a:t>
            </a:r>
            <a:r>
              <a:rPr lang="en-US" dirty="0"/>
              <a:t> generation cephalosporin.</a:t>
            </a:r>
          </a:p>
          <a:p>
            <a:r>
              <a:rPr lang="en-US" b="1" dirty="0"/>
              <a:t>Indications </a:t>
            </a:r>
            <a:r>
              <a:rPr lang="en-US" dirty="0"/>
              <a:t>– see ceftriaxone above; more active against </a:t>
            </a:r>
            <a:r>
              <a:rPr lang="en-US" dirty="0" err="1"/>
              <a:t>haemophilus</a:t>
            </a:r>
            <a:r>
              <a:rPr lang="en-US" dirty="0"/>
              <a:t> influenza and </a:t>
            </a:r>
            <a:r>
              <a:rPr lang="en-US" dirty="0" err="1"/>
              <a:t>neisseria</a:t>
            </a:r>
            <a:r>
              <a:rPr lang="en-US" dirty="0"/>
              <a:t> gonorrhea.</a:t>
            </a:r>
          </a:p>
          <a:p>
            <a:r>
              <a:rPr lang="en-US" dirty="0"/>
              <a:t>More widely used. </a:t>
            </a:r>
          </a:p>
          <a:p>
            <a:r>
              <a:rPr lang="en-US" dirty="0"/>
              <a:t>Half life 1-5 hours.</a:t>
            </a:r>
          </a:p>
          <a:p>
            <a:r>
              <a:rPr lang="en-US" b="1" dirty="0"/>
              <a:t>Caution, contraindication </a:t>
            </a:r>
            <a:r>
              <a:rPr lang="en-US" dirty="0"/>
              <a:t>is just like ceftriaxone. Dosage by mouth –usually as pro-drug: Adult 250mg 82 daily in most infections e.g. RTI e.g. bronchitis. Doubled in severe lower RT infections e.g. pneumonia, </a:t>
            </a:r>
            <a:r>
              <a:rPr lang="en-US" dirty="0" err="1"/>
              <a:t>haemophilus</a:t>
            </a:r>
            <a:r>
              <a:rPr lang="en-US" dirty="0"/>
              <a:t> influenza infection. Very good against Neisseria gonorrhea-1g as a single dose.</a:t>
            </a:r>
          </a:p>
          <a:p>
            <a:r>
              <a:rPr lang="en-US" dirty="0"/>
              <a:t>Child over 3yrs- 125mg 82/day if necessary can be doubled. By 1m, IV or infusion 750 mg every 6 hrly.1.5g every 6 hours in severe infections. Child usual dose: 60mg /kg daily in divided doses</a:t>
            </a:r>
            <a:endParaRPr lang="en-ZA" dirty="0"/>
          </a:p>
          <a:p>
            <a:endParaRPr lang="en-ZA" dirty="0"/>
          </a:p>
        </p:txBody>
      </p:sp>
    </p:spTree>
    <p:extLst>
      <p:ext uri="{BB962C8B-B14F-4D97-AF65-F5344CB8AC3E}">
        <p14:creationId xmlns:p14="http://schemas.microsoft.com/office/powerpoint/2010/main" val="13535287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5415"/>
            <a:ext cx="8229600" cy="1143000"/>
          </a:xfrm>
        </p:spPr>
        <p:txBody>
          <a:bodyPr/>
          <a:lstStyle/>
          <a:p>
            <a:r>
              <a:rPr lang="en-US" b="1" dirty="0" err="1"/>
              <a:t>Cefradoxil</a:t>
            </a:r>
            <a:endParaRPr lang="en-ZA" dirty="0"/>
          </a:p>
        </p:txBody>
      </p:sp>
      <p:sp>
        <p:nvSpPr>
          <p:cNvPr id="3" name="Content Placeholder 2"/>
          <p:cNvSpPr>
            <a:spLocks noGrp="1"/>
          </p:cNvSpPr>
          <p:nvPr>
            <p:ph idx="1"/>
          </p:nvPr>
        </p:nvSpPr>
        <p:spPr>
          <a:xfrm>
            <a:off x="457200" y="1052736"/>
            <a:ext cx="8686800" cy="5805264"/>
          </a:xfrm>
        </p:spPr>
        <p:txBody>
          <a:bodyPr>
            <a:normAutofit lnSpcReduction="10000"/>
          </a:bodyPr>
          <a:lstStyle/>
          <a:p>
            <a:r>
              <a:rPr lang="en-US" dirty="0"/>
              <a:t>Is a first generation cephalosporin.</a:t>
            </a:r>
          </a:p>
          <a:p>
            <a:r>
              <a:rPr lang="en-US" b="1" dirty="0"/>
              <a:t>Indications</a:t>
            </a:r>
            <a:r>
              <a:rPr lang="en-US" dirty="0"/>
              <a:t>:-infections due to sensitive gram +</a:t>
            </a:r>
            <a:r>
              <a:rPr lang="en-US" dirty="0" err="1"/>
              <a:t>ve</a:t>
            </a:r>
            <a:r>
              <a:rPr lang="en-US" dirty="0"/>
              <a:t> and gram-</a:t>
            </a:r>
            <a:r>
              <a:rPr lang="en-US" dirty="0" err="1"/>
              <a:t>ve</a:t>
            </a:r>
            <a:r>
              <a:rPr lang="en-US" dirty="0"/>
              <a:t> bacteria e.g. UTI, RTI, skin and soft tissue infections.</a:t>
            </a:r>
          </a:p>
          <a:p>
            <a:r>
              <a:rPr lang="en-US" b="1" dirty="0"/>
              <a:t>Contraindications /Caution</a:t>
            </a:r>
            <a:r>
              <a:rPr lang="en-US" dirty="0"/>
              <a:t>: </a:t>
            </a:r>
          </a:p>
          <a:p>
            <a:r>
              <a:rPr lang="en-US" dirty="0"/>
              <a:t>Penicillin-sensitivity, renal impairment, Cephalosporin hypersensitivity, Porphyria.</a:t>
            </a:r>
          </a:p>
          <a:p>
            <a:r>
              <a:rPr lang="en-US" b="1" dirty="0"/>
              <a:t>Dosage </a:t>
            </a:r>
            <a:r>
              <a:rPr lang="en-US" dirty="0"/>
              <a:t>– </a:t>
            </a:r>
            <a:r>
              <a:rPr lang="en-US" dirty="0" err="1"/>
              <a:t>cefadroxil</a:t>
            </a:r>
            <a:r>
              <a:rPr lang="en-US" dirty="0"/>
              <a:t>, Patient over 40kg 0.5/kg BD daily; Child under 1 year 25 mg/kg daily in divided doses;1-6 years -250mg BD daily; Over 6 years 500mg BD daily.</a:t>
            </a:r>
            <a:endParaRPr lang="en-ZA" dirty="0"/>
          </a:p>
          <a:p>
            <a:endParaRPr lang="en-ZA" dirty="0"/>
          </a:p>
        </p:txBody>
      </p:sp>
    </p:spTree>
    <p:extLst>
      <p:ext uri="{BB962C8B-B14F-4D97-AF65-F5344CB8AC3E}">
        <p14:creationId xmlns:p14="http://schemas.microsoft.com/office/powerpoint/2010/main" val="3968777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0">
              <a:spcBef>
                <a:spcPct val="0"/>
              </a:spcBef>
            </a:pPr>
            <a:r>
              <a:rPr lang="en-US" sz="3200" b="1" dirty="0">
                <a:latin typeface="+mj-lt"/>
              </a:rPr>
              <a:t>3. Drug therapy for the elderly</a:t>
            </a:r>
            <a:br>
              <a:rPr lang="en-ZA" sz="3200" b="1" dirty="0">
                <a:latin typeface="+mj-lt"/>
              </a:rPr>
            </a:br>
            <a:endParaRPr lang="en-ZA" sz="3200" dirty="0">
              <a:latin typeface="+mj-lt"/>
            </a:endParaRPr>
          </a:p>
        </p:txBody>
      </p:sp>
      <p:sp>
        <p:nvSpPr>
          <p:cNvPr id="3" name="Content Placeholder 2"/>
          <p:cNvSpPr>
            <a:spLocks noGrp="1"/>
          </p:cNvSpPr>
          <p:nvPr>
            <p:ph idx="1"/>
          </p:nvPr>
        </p:nvSpPr>
        <p:spPr>
          <a:xfrm>
            <a:off x="457200" y="1268760"/>
            <a:ext cx="8507288" cy="5400600"/>
          </a:xfrm>
        </p:spPr>
        <p:txBody>
          <a:bodyPr>
            <a:normAutofit fontScale="92500" lnSpcReduction="20000"/>
          </a:bodyPr>
          <a:lstStyle/>
          <a:p>
            <a:r>
              <a:rPr lang="en-US" dirty="0"/>
              <a:t>Elderly (≥65years) represents one of the growing populations in most societies of the world. </a:t>
            </a:r>
          </a:p>
          <a:p>
            <a:r>
              <a:rPr lang="en-US" dirty="0"/>
              <a:t>The physiological changes that occur with aging require special consideration when dealing with medication in the elderly. </a:t>
            </a:r>
          </a:p>
          <a:p>
            <a:r>
              <a:rPr lang="en-US" dirty="0"/>
              <a:t>Adverse reactions x3 likely in geriatrics than young adults. Age-related alterations in pharmacokinetics and pharmacodynamics are common in elderly.</a:t>
            </a:r>
          </a:p>
          <a:p>
            <a:r>
              <a:rPr lang="en-US" dirty="0"/>
              <a:t>Increased incidence of chronic illness necessitates increased usage of medications – polypharmacy – hence increased risk of drug interactions and adverse reactions and the need for prolonging hospitalization.</a:t>
            </a:r>
          </a:p>
        </p:txBody>
      </p:sp>
    </p:spTree>
    <p:extLst>
      <p:ext uri="{BB962C8B-B14F-4D97-AF65-F5344CB8AC3E}">
        <p14:creationId xmlns:p14="http://schemas.microsoft.com/office/powerpoint/2010/main" val="2020479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36496" cy="6669360"/>
          </a:xfrm>
        </p:spPr>
        <p:txBody>
          <a:bodyPr>
            <a:noAutofit/>
          </a:bodyPr>
          <a:lstStyle/>
          <a:p>
            <a:endParaRPr lang="en-US" sz="2300" b="1" dirty="0"/>
          </a:p>
          <a:p>
            <a:r>
              <a:rPr lang="en-US" sz="2300" b="1" dirty="0"/>
              <a:t>There are many physiologic changes of aging that affect pharmacokinetics and pharmacodynamics of drugs e.g. </a:t>
            </a:r>
            <a:endParaRPr lang="en-ZA" sz="2300" b="1" dirty="0"/>
          </a:p>
          <a:p>
            <a:r>
              <a:rPr lang="en-US" sz="2300" b="1" dirty="0"/>
              <a:t>During absorption</a:t>
            </a:r>
            <a:r>
              <a:rPr lang="en-US" sz="2300" dirty="0"/>
              <a:t>: Increased in gastric pH – decreased dissolution of drugs; </a:t>
            </a:r>
          </a:p>
          <a:p>
            <a:r>
              <a:rPr lang="en-US" sz="2300" dirty="0"/>
              <a:t>Slowed gastric motility and intestinal blood flow – decreased absorption; </a:t>
            </a:r>
          </a:p>
          <a:p>
            <a:r>
              <a:rPr lang="en-US" sz="2300" dirty="0"/>
              <a:t>Decrease in the first – pass metabolism in the liver</a:t>
            </a:r>
            <a:endParaRPr lang="en-ZA" sz="2300" b="1" dirty="0"/>
          </a:p>
          <a:p>
            <a:r>
              <a:rPr lang="en-US" sz="2300" b="1" dirty="0"/>
              <a:t>Distribution</a:t>
            </a:r>
            <a:r>
              <a:rPr lang="en-US" sz="2300" dirty="0"/>
              <a:t>: Decreased lean body and increased adipose tissue-Decreased mass, decreased accumulation of fat-soluble compounds e.g.    </a:t>
            </a:r>
            <a:r>
              <a:rPr lang="en-US" sz="2300" dirty="0" err="1"/>
              <a:t>Phenothiazines</a:t>
            </a:r>
            <a:r>
              <a:rPr lang="en-US" sz="2300" dirty="0"/>
              <a:t>;  Decreased body water – possible toxicity from water soluble substances e.g. amino glycosides basically hydrophilic drugs may accumulate – toxicity; Decreased serum albumin – highly protein bound drugs lead to increase in free fraction in circulation e.g. diazepam, phenytoin, warfarin (</a:t>
            </a:r>
            <a:r>
              <a:rPr lang="en-US" sz="2300" dirty="0" err="1"/>
              <a:t>Coumarin</a:t>
            </a:r>
            <a:r>
              <a:rPr lang="en-US" sz="2300" dirty="0"/>
              <a:t>);</a:t>
            </a:r>
          </a:p>
          <a:p>
            <a:r>
              <a:rPr lang="en-US" sz="2300" dirty="0"/>
              <a:t>Decreased blood flow and cardiac output – decreased distribution; More permeable by fat-soluble drugs e.g. beta blockers – hence risk of dizziness and confusion.</a:t>
            </a:r>
            <a:endParaRPr lang="en-ZA" sz="2300" dirty="0"/>
          </a:p>
          <a:p>
            <a:endParaRPr lang="en-ZA" sz="2300" dirty="0"/>
          </a:p>
        </p:txBody>
      </p:sp>
    </p:spTree>
    <p:extLst>
      <p:ext uri="{BB962C8B-B14F-4D97-AF65-F5344CB8AC3E}">
        <p14:creationId xmlns:p14="http://schemas.microsoft.com/office/powerpoint/2010/main" val="1333568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435280" cy="6264696"/>
          </a:xfrm>
        </p:spPr>
        <p:txBody>
          <a:bodyPr>
            <a:normAutofit fontScale="62500" lnSpcReduction="20000"/>
          </a:bodyPr>
          <a:lstStyle/>
          <a:p>
            <a:r>
              <a:rPr lang="en-US" b="1" dirty="0"/>
              <a:t>Metabolism: </a:t>
            </a:r>
            <a:r>
              <a:rPr lang="en-US" dirty="0"/>
              <a:t>Phase I metabolic reactions decrease with age – reduction, oxidation, hydrolysis or </a:t>
            </a:r>
            <a:r>
              <a:rPr lang="en-US" dirty="0" err="1"/>
              <a:t>demethylation</a:t>
            </a:r>
            <a:r>
              <a:rPr lang="en-US" dirty="0"/>
              <a:t> e.g. nitrates, barbiturates, Inderal, </a:t>
            </a:r>
            <a:r>
              <a:rPr lang="en-US" dirty="0" err="1"/>
              <a:t>lidocaine</a:t>
            </a:r>
            <a:r>
              <a:rPr lang="en-US" dirty="0"/>
              <a:t>.</a:t>
            </a:r>
            <a:endParaRPr lang="en-ZA" dirty="0"/>
          </a:p>
          <a:p>
            <a:r>
              <a:rPr lang="en-US" dirty="0"/>
              <a:t>Phase II metabolism (</a:t>
            </a:r>
            <a:r>
              <a:rPr lang="en-US" dirty="0" err="1"/>
              <a:t>glucuronidation</a:t>
            </a:r>
            <a:r>
              <a:rPr lang="en-US" dirty="0"/>
              <a:t>, acetylating, conjugation </a:t>
            </a:r>
            <a:r>
              <a:rPr lang="en-US" dirty="0" err="1"/>
              <a:t>etc</a:t>
            </a:r>
            <a:r>
              <a:rPr lang="en-US" dirty="0"/>
              <a:t>) not affected by aging.</a:t>
            </a:r>
            <a:endParaRPr lang="en-ZA" dirty="0"/>
          </a:p>
          <a:p>
            <a:r>
              <a:rPr lang="en-US" dirty="0"/>
              <a:t>Decrease in enzymatic activity with age (P-450 system).</a:t>
            </a:r>
          </a:p>
          <a:p>
            <a:r>
              <a:rPr lang="en-US" dirty="0"/>
              <a:t>Decrease in hepatic blood flows and drug metabolism.</a:t>
            </a:r>
            <a:endParaRPr lang="en-ZA" dirty="0"/>
          </a:p>
          <a:p>
            <a:r>
              <a:rPr lang="en-US" b="1" dirty="0"/>
              <a:t>Excretion: </a:t>
            </a:r>
            <a:r>
              <a:rPr lang="en-US" dirty="0"/>
              <a:t>Decrease in renal function (renal blood flow &amp; filtration)</a:t>
            </a:r>
            <a:endParaRPr lang="en-ZA" b="1" dirty="0"/>
          </a:p>
          <a:p>
            <a:r>
              <a:rPr lang="en-US" dirty="0"/>
              <a:t>Most persons lose 10% renal function per decade after age 50.</a:t>
            </a:r>
          </a:p>
          <a:p>
            <a:r>
              <a:rPr lang="en-US" dirty="0"/>
              <a:t>Drugs cleared through the kidneys e.g. furosemide, digoxin can be toxic at normal dosages.</a:t>
            </a:r>
          </a:p>
          <a:p>
            <a:r>
              <a:rPr lang="en-US" dirty="0"/>
              <a:t>Disorders common in aging person e.g. CCF/ CHF can interfere with liver and renal functions. It has been estimated that 70%-80% of all adverse drug reactions in the elderly are dose-related.</a:t>
            </a:r>
            <a:endParaRPr lang="en-ZA" dirty="0"/>
          </a:p>
          <a:p>
            <a:r>
              <a:rPr lang="en-US" b="1" dirty="0"/>
              <a:t>Changes in target organ </a:t>
            </a:r>
            <a:r>
              <a:rPr lang="en-US" dirty="0"/>
              <a:t>or </a:t>
            </a:r>
            <a:r>
              <a:rPr lang="en-US" b="1" dirty="0"/>
              <a:t>receptors sensitivity </a:t>
            </a:r>
            <a:r>
              <a:rPr lang="en-US" dirty="0"/>
              <a:t>in the elderly may result in a greater or lesser drug effect at these sites. Reason for alteration not known. Possibly due to decrease in number of receptors or altered receptor response. E.g. decreased dopamine and beta-adrenergic receptors with age. Generally, elderly are more sensitive to drugs especially CNS acting ones. Therefore, if monitoring &amp; dose adjustment not done, there is a greater chance of adverse drug reactions. Examples of CNS acting drugs hypnotics, anxiolytics, antidepressants, narcotics and neuroleptics. NB:</a:t>
            </a:r>
            <a:r>
              <a:rPr lang="en-US" b="1" dirty="0"/>
              <a:t> - </a:t>
            </a:r>
            <a:r>
              <a:rPr lang="en-US" dirty="0"/>
              <a:t>It has been suggested that these/ other drugs dose should be reduced by 50%.</a:t>
            </a:r>
            <a:endParaRPr lang="en-ZA" dirty="0"/>
          </a:p>
          <a:p>
            <a:endParaRPr lang="en-ZA" dirty="0"/>
          </a:p>
        </p:txBody>
      </p:sp>
    </p:spTree>
    <p:extLst>
      <p:ext uri="{BB962C8B-B14F-4D97-AF65-F5344CB8AC3E}">
        <p14:creationId xmlns:p14="http://schemas.microsoft.com/office/powerpoint/2010/main" val="4023586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775" y="0"/>
            <a:ext cx="9144000" cy="1143000"/>
          </a:xfrm>
        </p:spPr>
        <p:txBody>
          <a:bodyPr>
            <a:normAutofit fontScale="90000"/>
          </a:bodyPr>
          <a:lstStyle/>
          <a:p>
            <a:r>
              <a:rPr lang="en-US" b="1" dirty="0"/>
              <a:t>Factors that may complicate Drug Therapy in the Elderly</a:t>
            </a:r>
            <a:endParaRPr lang="en-ZA" dirty="0"/>
          </a:p>
        </p:txBody>
      </p:sp>
      <p:sp>
        <p:nvSpPr>
          <p:cNvPr id="3" name="Content Placeholder 2"/>
          <p:cNvSpPr>
            <a:spLocks noGrp="1"/>
          </p:cNvSpPr>
          <p:nvPr>
            <p:ph idx="1"/>
          </p:nvPr>
        </p:nvSpPr>
        <p:spPr>
          <a:xfrm>
            <a:off x="457200" y="1340768"/>
            <a:ext cx="8579296" cy="5328592"/>
          </a:xfrm>
        </p:spPr>
        <p:txBody>
          <a:bodyPr>
            <a:noAutofit/>
          </a:bodyPr>
          <a:lstStyle/>
          <a:p>
            <a:pPr lvl="0"/>
            <a:r>
              <a:rPr lang="en-US" sz="2300" dirty="0"/>
              <a:t>Presence of one or more chronic illnesses, hence polypharmacy</a:t>
            </a:r>
            <a:endParaRPr lang="en-ZA" sz="2300" dirty="0"/>
          </a:p>
          <a:p>
            <a:pPr lvl="0"/>
            <a:r>
              <a:rPr lang="en-US" sz="2300" dirty="0"/>
              <a:t>May receive prescriptions from more than one prescriber.</a:t>
            </a:r>
            <a:endParaRPr lang="en-ZA" sz="2300" dirty="0"/>
          </a:p>
          <a:p>
            <a:pPr lvl="0"/>
            <a:r>
              <a:rPr lang="en-US" sz="2300" dirty="0"/>
              <a:t>May undergo physiological changes that result in </a:t>
            </a:r>
            <a:r>
              <a:rPr lang="en-US" sz="2300" dirty="0" err="1"/>
              <a:t>pharmacodymic</a:t>
            </a:r>
            <a:r>
              <a:rPr lang="en-US" sz="2300" dirty="0"/>
              <a:t>/ pharmacokinetic alterations.</a:t>
            </a:r>
            <a:endParaRPr lang="en-ZA" sz="2300" dirty="0"/>
          </a:p>
          <a:p>
            <a:pPr lvl="0"/>
            <a:r>
              <a:rPr lang="en-US" sz="2300" dirty="0"/>
              <a:t>May have altered thought process e.g. confusion, memory loss.</a:t>
            </a:r>
            <a:endParaRPr lang="en-ZA" sz="2300" dirty="0"/>
          </a:p>
          <a:p>
            <a:pPr lvl="0"/>
            <a:r>
              <a:rPr lang="en-US" sz="2300" dirty="0"/>
              <a:t>May have impaired physical mobility related to fatigue, arthritis etc.</a:t>
            </a:r>
            <a:endParaRPr lang="en-ZA" sz="2300" dirty="0"/>
          </a:p>
          <a:p>
            <a:pPr lvl="0"/>
            <a:r>
              <a:rPr lang="en-US" sz="2300" dirty="0"/>
              <a:t>May have sensory – perceptual alterations e.g. impaired vision/ hearing.</a:t>
            </a:r>
            <a:endParaRPr lang="en-ZA" sz="2300" dirty="0"/>
          </a:p>
          <a:p>
            <a:pPr lvl="0"/>
            <a:r>
              <a:rPr lang="en-US" sz="2300" dirty="0"/>
              <a:t>Low income which may affect continuity of drug therapy.</a:t>
            </a:r>
            <a:endParaRPr lang="en-ZA" sz="2300" dirty="0"/>
          </a:p>
          <a:p>
            <a:pPr lvl="0"/>
            <a:r>
              <a:rPr lang="en-US" sz="2300" dirty="0"/>
              <a:t>Use more prescription drugs and OTC drugs than general population</a:t>
            </a:r>
            <a:endParaRPr lang="en-ZA" sz="2300" dirty="0"/>
          </a:p>
          <a:p>
            <a:pPr lvl="0"/>
            <a:r>
              <a:rPr lang="en-US" sz="2300" dirty="0"/>
              <a:t>Polypharmacy resulting in increase in drug interactions, side effects, adverse reactions.  </a:t>
            </a:r>
            <a:endParaRPr lang="en-ZA" sz="2300" dirty="0"/>
          </a:p>
          <a:p>
            <a:endParaRPr lang="en-ZA" sz="2300" dirty="0"/>
          </a:p>
        </p:txBody>
      </p:sp>
    </p:spTree>
    <p:extLst>
      <p:ext uri="{BB962C8B-B14F-4D97-AF65-F5344CB8AC3E}">
        <p14:creationId xmlns:p14="http://schemas.microsoft.com/office/powerpoint/2010/main" val="888372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fontScale="90000"/>
          </a:bodyPr>
          <a:lstStyle/>
          <a:p>
            <a:br>
              <a:rPr lang="en-US" b="1" dirty="0"/>
            </a:br>
            <a:r>
              <a:rPr lang="en-US" b="1" dirty="0"/>
              <a:t>Examples of inappropriate drugs in the elderly</a:t>
            </a:r>
            <a:br>
              <a:rPr lang="en-ZA" b="1" dirty="0"/>
            </a:br>
            <a:endParaRPr lang="en-ZA" dirty="0"/>
          </a:p>
        </p:txBody>
      </p:sp>
      <p:sp>
        <p:nvSpPr>
          <p:cNvPr id="3" name="Content Placeholder 2"/>
          <p:cNvSpPr>
            <a:spLocks noGrp="1"/>
          </p:cNvSpPr>
          <p:nvPr>
            <p:ph idx="1"/>
          </p:nvPr>
        </p:nvSpPr>
        <p:spPr>
          <a:xfrm>
            <a:off x="457200" y="1268760"/>
            <a:ext cx="8686800" cy="5400600"/>
          </a:xfrm>
        </p:spPr>
        <p:txBody>
          <a:bodyPr>
            <a:normAutofit lnSpcReduction="10000"/>
          </a:bodyPr>
          <a:lstStyle/>
          <a:p>
            <a:pPr lvl="0"/>
            <a:r>
              <a:rPr lang="en-US" dirty="0"/>
              <a:t>Analgesics e.g. propoxyphene, </a:t>
            </a:r>
            <a:r>
              <a:rPr lang="en-US" dirty="0" err="1"/>
              <a:t>pentazoline</a:t>
            </a:r>
            <a:r>
              <a:rPr lang="en-US" dirty="0"/>
              <a:t>.</a:t>
            </a:r>
            <a:endParaRPr lang="en-ZA" dirty="0"/>
          </a:p>
          <a:p>
            <a:pPr lvl="0"/>
            <a:r>
              <a:rPr lang="en-US" dirty="0" err="1"/>
              <a:t>Antidiabetics</a:t>
            </a:r>
            <a:r>
              <a:rPr lang="en-US" dirty="0"/>
              <a:t> e.g. </a:t>
            </a:r>
            <a:r>
              <a:rPr lang="en-US" dirty="0" err="1"/>
              <a:t>chlorpropanude</a:t>
            </a:r>
            <a:r>
              <a:rPr lang="en-US" dirty="0"/>
              <a:t> (</a:t>
            </a:r>
            <a:r>
              <a:rPr lang="en-US" dirty="0" err="1"/>
              <a:t>Diabenese</a:t>
            </a:r>
            <a:r>
              <a:rPr lang="en-US" dirty="0"/>
              <a:t>)</a:t>
            </a:r>
            <a:endParaRPr lang="en-ZA" dirty="0"/>
          </a:p>
          <a:p>
            <a:pPr lvl="0"/>
            <a:r>
              <a:rPr lang="en-US" dirty="0"/>
              <a:t>Antidepressants e.g. amitriptyline</a:t>
            </a:r>
            <a:endParaRPr lang="en-ZA" dirty="0"/>
          </a:p>
          <a:p>
            <a:pPr lvl="0"/>
            <a:r>
              <a:rPr lang="en-US" dirty="0" err="1"/>
              <a:t>Antiemetics</a:t>
            </a:r>
            <a:r>
              <a:rPr lang="en-US" dirty="0"/>
              <a:t> e.g. </a:t>
            </a:r>
            <a:r>
              <a:rPr lang="en-US" dirty="0" err="1"/>
              <a:t>trimethobenzomide</a:t>
            </a:r>
            <a:endParaRPr lang="en-ZA" dirty="0"/>
          </a:p>
          <a:p>
            <a:pPr lvl="0"/>
            <a:r>
              <a:rPr lang="en-US" dirty="0"/>
              <a:t>Antihypertensive e.g. propranolol, methyldopa,.</a:t>
            </a:r>
            <a:endParaRPr lang="en-ZA" dirty="0"/>
          </a:p>
          <a:p>
            <a:pPr lvl="0"/>
            <a:r>
              <a:rPr lang="en-US" dirty="0"/>
              <a:t>Sedative/ hypnotic e.g. diazepam, </a:t>
            </a:r>
            <a:r>
              <a:rPr lang="en-US" dirty="0" err="1"/>
              <a:t>chlordiazepoxide</a:t>
            </a:r>
            <a:r>
              <a:rPr lang="en-US" dirty="0"/>
              <a:t>, </a:t>
            </a:r>
            <a:r>
              <a:rPr lang="en-US" dirty="0" err="1"/>
              <a:t>flurazepam</a:t>
            </a:r>
            <a:r>
              <a:rPr lang="en-US" dirty="0"/>
              <a:t>, </a:t>
            </a:r>
            <a:r>
              <a:rPr lang="en-US" dirty="0" err="1"/>
              <a:t>meprobamate</a:t>
            </a:r>
            <a:r>
              <a:rPr lang="en-US" dirty="0"/>
              <a:t>, pentobarbital.</a:t>
            </a:r>
            <a:endParaRPr lang="en-ZA" dirty="0"/>
          </a:p>
          <a:p>
            <a:pPr lvl="0"/>
            <a:r>
              <a:rPr lang="en-US" dirty="0"/>
              <a:t>NSAIDS</a:t>
            </a:r>
            <a:endParaRPr lang="en-ZA" dirty="0"/>
          </a:p>
          <a:p>
            <a:pPr lvl="0"/>
            <a:r>
              <a:rPr lang="en-US" dirty="0"/>
              <a:t>Indomethacin, </a:t>
            </a:r>
            <a:r>
              <a:rPr lang="en-US" dirty="0" err="1"/>
              <a:t>phenylbutazone</a:t>
            </a:r>
            <a:r>
              <a:rPr lang="en-US" dirty="0"/>
              <a:t>.</a:t>
            </a:r>
            <a:endParaRPr lang="en-ZA" dirty="0"/>
          </a:p>
          <a:p>
            <a:endParaRPr lang="en-ZA" dirty="0"/>
          </a:p>
        </p:txBody>
      </p:sp>
    </p:spTree>
    <p:extLst>
      <p:ext uri="{BB962C8B-B14F-4D97-AF65-F5344CB8AC3E}">
        <p14:creationId xmlns:p14="http://schemas.microsoft.com/office/powerpoint/2010/main" val="25257109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553</TotalTime>
  <Words>4175</Words>
  <Application>Microsoft Office PowerPoint</Application>
  <PresentationFormat>On-screen Show (4:3)</PresentationFormat>
  <Paragraphs>385</Paragraphs>
  <Slides>49</Slides>
  <Notes>0</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Office Theme</vt:lpstr>
      <vt:lpstr>NRSG 131</vt:lpstr>
      <vt:lpstr>Drug therapy and developmental stage </vt:lpstr>
      <vt:lpstr>1. Drug therapy in child bearing clients </vt:lpstr>
      <vt:lpstr>2. Pediatric/breastfeeding clients </vt:lpstr>
      <vt:lpstr>3. Drug therapy for the elderly </vt:lpstr>
      <vt:lpstr>PowerPoint Presentation</vt:lpstr>
      <vt:lpstr>PowerPoint Presentation</vt:lpstr>
      <vt:lpstr>Factors that may complicate Drug Therapy in the Elderly</vt:lpstr>
      <vt:lpstr> Examples of inappropriate drugs in the elderly </vt:lpstr>
      <vt:lpstr> Responsibility of the Health Care provider </vt:lpstr>
      <vt:lpstr>Client education for medication administration</vt:lpstr>
      <vt:lpstr>ANTIMICROBIAL THERAPY</vt:lpstr>
      <vt:lpstr>Introduction </vt:lpstr>
      <vt:lpstr>Introduction…. </vt:lpstr>
      <vt:lpstr>Antibiotics/Antibacterial therapy </vt:lpstr>
      <vt:lpstr>Classification</vt:lpstr>
      <vt:lpstr>Mechanism of Action</vt:lpstr>
      <vt:lpstr>Spectrum of activity</vt:lpstr>
      <vt:lpstr>Bacteriostatic vs. bactericidal</vt:lpstr>
      <vt:lpstr>Classification of antibacterial agents</vt:lpstr>
      <vt:lpstr>Sites of antibiotic action</vt:lpstr>
      <vt:lpstr>Concentration-dependent killing </vt:lpstr>
      <vt:lpstr>Time-dependent killing</vt:lpstr>
      <vt:lpstr>Post-antibiotic effect (PAE)</vt:lpstr>
      <vt:lpstr>PROPHYLACTIC ANTIBIOTICS </vt:lpstr>
      <vt:lpstr>Classes of antibiotics</vt:lpstr>
      <vt:lpstr>1: ANTIBIOTICS AFFECTING CELL WALL SYNTHESIS</vt:lpstr>
      <vt:lpstr>Beta-lactam antibiotics</vt:lpstr>
      <vt:lpstr>Structure of Beta-lactams</vt:lpstr>
      <vt:lpstr>Penicillins </vt:lpstr>
      <vt:lpstr>Pharmacodynamics</vt:lpstr>
      <vt:lpstr>Pharmacokinetics</vt:lpstr>
      <vt:lpstr> A. Narrow spectrum Penicillins  </vt:lpstr>
      <vt:lpstr>PowerPoint Presentation</vt:lpstr>
      <vt:lpstr>PowerPoint Presentation</vt:lpstr>
      <vt:lpstr>B. Broad spectrum penicillins</vt:lpstr>
      <vt:lpstr>Prototype: Ampicillin</vt:lpstr>
      <vt:lpstr>Talampicillin, Pivampicillin, and Bacampicillin</vt:lpstr>
      <vt:lpstr>Amoxicillin </vt:lpstr>
      <vt:lpstr>PowerPoint Presentation</vt:lpstr>
      <vt:lpstr>Unwanted effects of Penicillins</vt:lpstr>
      <vt:lpstr>ii. Cephalosporins </vt:lpstr>
      <vt:lpstr>Classification of cephalosporins </vt:lpstr>
      <vt:lpstr>Spectrum of Activity</vt:lpstr>
      <vt:lpstr>Pharmacodynamics </vt:lpstr>
      <vt:lpstr>Pharmacokinetics </vt:lpstr>
      <vt:lpstr>Prototypes </vt:lpstr>
      <vt:lpstr>Cefuroxime (zinacef)</vt:lpstr>
      <vt:lpstr>Cefradoxil</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NRSG 131</dc:title>
  <dc:creator>BUDGIE</dc:creator>
  <cp:lastModifiedBy>Unknown User</cp:lastModifiedBy>
  <cp:revision>67</cp:revision>
  <dcterms:created xsi:type="dcterms:W3CDTF">2016-06-03T05:47:35Z</dcterms:created>
  <dcterms:modified xsi:type="dcterms:W3CDTF">2020-03-02T17:37:02Z</dcterms:modified>
</cp:coreProperties>
</file>