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s/slide20.xml" ContentType="application/vnd.openxmlformats-officedocument.presentationml.slide+xml"/>
  <Override PartName="/ppt/slides/slide21.xml" ContentType="application/vnd.openxmlformats-officedocument.presentationml.slide+xml"/>
  <Override PartName="/ppt/notesSlides/notesSlide2.xml" ContentType="application/vnd.openxmlformats-officedocument.presentationml.notes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Slides/notesSlide3.xml" ContentType="application/vnd.openxmlformats-officedocument.presentationml.notes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notesSlides/notesSlide4.xml" ContentType="application/vnd.openxmlformats-officedocument.presentationml.notes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767" r:id="rId3"/>
    <p:sldId id="768" r:id="rId4"/>
    <p:sldId id="769" r:id="rId5"/>
    <p:sldId id="770" r:id="rId6"/>
    <p:sldId id="771" r:id="rId7"/>
    <p:sldId id="772" r:id="rId8"/>
    <p:sldId id="773" r:id="rId9"/>
    <p:sldId id="774" r:id="rId10"/>
    <p:sldId id="775" r:id="rId11"/>
    <p:sldId id="776" r:id="rId12"/>
    <p:sldId id="777" r:id="rId13"/>
    <p:sldId id="778" r:id="rId14"/>
    <p:sldId id="779" r:id="rId15"/>
    <p:sldId id="780" r:id="rId16"/>
    <p:sldId id="781" r:id="rId17"/>
    <p:sldId id="782" r:id="rId18"/>
    <p:sldId id="783" r:id="rId19"/>
    <p:sldId id="784" r:id="rId20"/>
    <p:sldId id="785" r:id="rId21"/>
    <p:sldId id="786" r:id="rId22"/>
    <p:sldId id="787" r:id="rId23"/>
    <p:sldId id="788" r:id="rId24"/>
    <p:sldId id="789" r:id="rId25"/>
    <p:sldId id="790" r:id="rId26"/>
    <p:sldId id="791" r:id="rId27"/>
    <p:sldId id="792" r:id="rId28"/>
    <p:sldId id="793" r:id="rId29"/>
    <p:sldId id="794" r:id="rId30"/>
    <p:sldId id="795" r:id="rId31"/>
    <p:sldId id="796" r:id="rId32"/>
    <p:sldId id="797" r:id="rId33"/>
    <p:sldId id="798" r:id="rId34"/>
    <p:sldId id="799" r:id="rId35"/>
    <p:sldId id="800" r:id="rId36"/>
    <p:sldId id="801" r:id="rId37"/>
    <p:sldId id="802" r:id="rId38"/>
    <p:sldId id="803" r:id="rId39"/>
    <p:sldId id="804" r:id="rId40"/>
    <p:sldId id="805" r:id="rId41"/>
    <p:sldId id="806" r:id="rId42"/>
    <p:sldId id="807" r:id="rId43"/>
    <p:sldId id="808" r:id="rId44"/>
    <p:sldId id="809" r:id="rId45"/>
    <p:sldId id="810" r:id="rId46"/>
    <p:sldId id="811" r:id="rId47"/>
    <p:sldId id="812" r:id="rId48"/>
    <p:sldId id="813" r:id="rId49"/>
    <p:sldId id="814" r:id="rId50"/>
    <p:sldId id="815" r:id="rId51"/>
    <p:sldId id="816" r:id="rId52"/>
    <p:sldId id="817" r:id="rId53"/>
    <p:sldId id="818" r:id="rId54"/>
    <p:sldId id="819" r:id="rId55"/>
    <p:sldId id="820" r:id="rId56"/>
    <p:sldId id="821" r:id="rId57"/>
    <p:sldId id="822" r:id="rId58"/>
    <p:sldId id="823" r:id="rId59"/>
    <p:sldId id="824" r:id="rId60"/>
    <p:sldId id="825" r:id="rId61"/>
    <p:sldId id="826" r:id="rId62"/>
    <p:sldId id="827" r:id="rId63"/>
    <p:sldId id="828" r:id="rId64"/>
    <p:sldId id="829" r:id="rId65"/>
    <p:sldId id="830" r:id="rId66"/>
    <p:sldId id="831" r:id="rId67"/>
    <p:sldId id="832" r:id="rId68"/>
    <p:sldId id="833" r:id="rId69"/>
    <p:sldId id="834" r:id="rId70"/>
    <p:sldId id="835" r:id="rId71"/>
    <p:sldId id="836" r:id="rId72"/>
    <p:sldId id="837" r:id="rId73"/>
    <p:sldId id="838" r:id="rId74"/>
    <p:sldId id="839" r:id="rId75"/>
    <p:sldId id="840" r:id="rId76"/>
    <p:sldId id="841" r:id="rId77"/>
    <p:sldId id="842" r:id="rId78"/>
    <p:sldId id="843" r:id="rId79"/>
    <p:sldId id="844" r:id="rId80"/>
    <p:sldId id="845" r:id="rId81"/>
    <p:sldId id="846" r:id="rId82"/>
    <p:sldId id="847" r:id="rId83"/>
    <p:sldId id="848" r:id="rId84"/>
    <p:sldId id="849" r:id="rId85"/>
    <p:sldId id="850" r:id="rId86"/>
    <p:sldId id="851" r:id="rId87"/>
    <p:sldId id="852" r:id="rId88"/>
    <p:sldId id="853" r:id="rId89"/>
    <p:sldId id="854" r:id="rId90"/>
    <p:sldId id="855" r:id="rId91"/>
    <p:sldId id="856" r:id="rId92"/>
    <p:sldId id="857" r:id="rId93"/>
    <p:sldId id="858" r:id="rId94"/>
    <p:sldId id="859" r:id="rId95"/>
    <p:sldId id="860" r:id="rId96"/>
    <p:sldId id="861" r:id="rId97"/>
    <p:sldId id="862" r:id="rId98"/>
    <p:sldId id="863" r:id="rId99"/>
    <p:sldId id="864" r:id="rId100"/>
    <p:sldId id="865" r:id="rId101"/>
    <p:sldId id="866" r:id="rId102"/>
    <p:sldId id="867" r:id="rId103"/>
    <p:sldId id="868" r:id="rId104"/>
    <p:sldId id="869" r:id="rId105"/>
    <p:sldId id="870" r:id="rId106"/>
    <p:sldId id="871" r:id="rId107"/>
    <p:sldId id="872" r:id="rId108"/>
    <p:sldId id="873" r:id="rId109"/>
    <p:sldId id="874" r:id="rId110"/>
    <p:sldId id="875" r:id="rId111"/>
    <p:sldId id="876" r:id="rId112"/>
    <p:sldId id="877" r:id="rId113"/>
    <p:sldId id="878" r:id="rId114"/>
    <p:sldId id="879" r:id="rId115"/>
    <p:sldId id="880" r:id="rId116"/>
    <p:sldId id="881" r:id="rId117"/>
    <p:sldId id="882" r:id="rId118"/>
    <p:sldId id="883" r:id="rId119"/>
    <p:sldId id="884" r:id="rId120"/>
    <p:sldId id="885" r:id="rId121"/>
    <p:sldId id="886" r:id="rId122"/>
    <p:sldId id="887" r:id="rId123"/>
    <p:sldId id="888" r:id="rId124"/>
    <p:sldId id="889" r:id="rId125"/>
    <p:sldId id="890" r:id="rId126"/>
    <p:sldId id="891" r:id="rId127"/>
    <p:sldId id="892" r:id="rId128"/>
    <p:sldId id="893" r:id="rId129"/>
    <p:sldId id="894" r:id="rId130"/>
    <p:sldId id="895" r:id="rId131"/>
    <p:sldId id="896" r:id="rId132"/>
    <p:sldId id="897" r:id="rId133"/>
    <p:sldId id="898" r:id="rId134"/>
    <p:sldId id="899" r:id="rId135"/>
    <p:sldId id="900" r:id="rId136"/>
    <p:sldId id="901" r:id="rId137"/>
    <p:sldId id="902" r:id="rId138"/>
    <p:sldId id="903" r:id="rId139"/>
    <p:sldId id="904" r:id="rId140"/>
    <p:sldId id="905" r:id="rId141"/>
    <p:sldId id="906" r:id="rId142"/>
    <p:sldId id="907" r:id="rId143"/>
    <p:sldId id="908" r:id="rId144"/>
    <p:sldId id="909" r:id="rId145"/>
    <p:sldId id="910" r:id="rId146"/>
    <p:sldId id="911" r:id="rId147"/>
    <p:sldId id="912" r:id="rId148"/>
    <p:sldId id="913" r:id="rId149"/>
    <p:sldId id="914" r:id="rId150"/>
    <p:sldId id="915" r:id="rId151"/>
    <p:sldId id="916" r:id="rId152"/>
    <p:sldId id="917" r:id="rId153"/>
    <p:sldId id="918" r:id="rId154"/>
    <p:sldId id="919" r:id="rId155"/>
    <p:sldId id="920" r:id="rId156"/>
    <p:sldId id="921" r:id="rId157"/>
    <p:sldId id="922" r:id="rId158"/>
    <p:sldId id="923" r:id="rId159"/>
    <p:sldId id="924" r:id="rId160"/>
    <p:sldId id="925" r:id="rId161"/>
    <p:sldId id="926" r:id="rId162"/>
    <p:sldId id="927" r:id="rId163"/>
    <p:sldId id="928" r:id="rId164"/>
    <p:sldId id="929" r:id="rId165"/>
    <p:sldId id="930" r:id="rId166"/>
    <p:sldId id="931" r:id="rId167"/>
    <p:sldId id="932" r:id="rId168"/>
    <p:sldId id="933" r:id="rId169"/>
    <p:sldId id="934" r:id="rId170"/>
    <p:sldId id="935" r:id="rId171"/>
    <p:sldId id="936" r:id="rId172"/>
    <p:sldId id="937" r:id="rId173"/>
    <p:sldId id="938" r:id="rId174"/>
    <p:sldId id="939" r:id="rId175"/>
    <p:sldId id="940" r:id="rId176"/>
    <p:sldId id="941" r:id="rId177"/>
    <p:sldId id="942" r:id="rId178"/>
    <p:sldId id="943" r:id="rId179"/>
    <p:sldId id="944" r:id="rId180"/>
    <p:sldId id="945" r:id="rId181"/>
    <p:sldId id="946" r:id="rId182"/>
    <p:sldId id="947" r:id="rId183"/>
    <p:sldId id="948" r:id="rId184"/>
    <p:sldId id="949" r:id="rId185"/>
    <p:sldId id="950" r:id="rId186"/>
    <p:sldId id="951" r:id="rId187"/>
    <p:sldId id="952" r:id="rId188"/>
    <p:sldId id="953" r:id="rId189"/>
    <p:sldId id="954" r:id="rId190"/>
    <p:sldId id="955" r:id="rId191"/>
    <p:sldId id="956" r:id="rId192"/>
    <p:sldId id="957" r:id="rId193"/>
    <p:sldId id="958" r:id="rId194"/>
    <p:sldId id="959" r:id="rId195"/>
    <p:sldId id="960" r:id="rId196"/>
    <p:sldId id="961" r:id="rId197"/>
    <p:sldId id="962" r:id="rId198"/>
    <p:sldId id="963" r:id="rId199"/>
    <p:sldId id="964" r:id="rId200"/>
    <p:sldId id="965" r:id="rId201"/>
    <p:sldId id="966" r:id="rId202"/>
    <p:sldId id="967" r:id="rId203"/>
    <p:sldId id="968" r:id="rId204"/>
    <p:sldId id="969" r:id="rId205"/>
    <p:sldId id="970" r:id="rId206"/>
    <p:sldId id="971" r:id="rId207"/>
    <p:sldId id="972" r:id="rId208"/>
    <p:sldId id="973" r:id="rId209"/>
    <p:sldId id="974" r:id="rId210"/>
    <p:sldId id="975" r:id="rId211"/>
    <p:sldId id="976" r:id="rId212"/>
    <p:sldId id="977" r:id="rId213"/>
    <p:sldId id="978" r:id="rId214"/>
    <p:sldId id="979" r:id="rId215"/>
    <p:sldId id="980" r:id="rId216"/>
    <p:sldId id="981" r:id="rId217"/>
    <p:sldId id="982" r:id="rId218"/>
    <p:sldId id="983" r:id="rId219"/>
    <p:sldId id="984" r:id="rId220"/>
    <p:sldId id="985" r:id="rId221"/>
    <p:sldId id="986" r:id="rId222"/>
    <p:sldId id="987" r:id="rId223"/>
    <p:sldId id="988" r:id="rId224"/>
    <p:sldId id="989" r:id="rId225"/>
    <p:sldId id="990" r:id="rId226"/>
    <p:sldId id="991" r:id="rId227"/>
    <p:sldId id="992" r:id="rId228"/>
    <p:sldId id="993" r:id="rId229"/>
    <p:sldId id="994" r:id="rId230"/>
    <p:sldId id="995" r:id="rId231"/>
    <p:sldId id="996" r:id="rId232"/>
    <p:sldId id="997" r:id="rId233"/>
    <p:sldId id="998" r:id="rId234"/>
    <p:sldId id="999" r:id="rId235"/>
    <p:sldId id="1000" r:id="rId236"/>
    <p:sldId id="1001" r:id="rId237"/>
    <p:sldId id="1002" r:id="rId238"/>
    <p:sldId id="1003" r:id="rId239"/>
    <p:sldId id="1004" r:id="rId240"/>
    <p:sldId id="1005" r:id="rId241"/>
    <p:sldId id="1006" r:id="rId242"/>
    <p:sldId id="1007" r:id="rId243"/>
    <p:sldId id="1008" r:id="rId244"/>
    <p:sldId id="1009" r:id="rId245"/>
    <p:sldId id="1010" r:id="rId246"/>
    <p:sldId id="1011" r:id="rId247"/>
    <p:sldId id="1012" r:id="rId248"/>
    <p:sldId id="1013" r:id="rId249"/>
    <p:sldId id="1014" r:id="rId250"/>
    <p:sldId id="1015" r:id="rId251"/>
    <p:sldId id="1016" r:id="rId252"/>
    <p:sldId id="1017" r:id="rId253"/>
    <p:sldId id="1018" r:id="rId254"/>
    <p:sldId id="1019" r:id="rId255"/>
    <p:sldId id="1020" r:id="rId256"/>
    <p:sldId id="1021" r:id="rId257"/>
    <p:sldId id="1022" r:id="rId258"/>
    <p:sldId id="1023" r:id="rId259"/>
    <p:sldId id="1024" r:id="rId260"/>
    <p:sldId id="1025" r:id="rId261"/>
    <p:sldId id="1026" r:id="rId262"/>
    <p:sldId id="1027" r:id="rId263"/>
    <p:sldId id="1028" r:id="rId264"/>
    <p:sldId id="1029" r:id="rId265"/>
    <p:sldId id="1030" r:id="rId266"/>
    <p:sldId id="1031" r:id="rId267"/>
    <p:sldId id="1032" r:id="rId268"/>
    <p:sldId id="1033" r:id="rId269"/>
    <p:sldId id="1034" r:id="rId270"/>
    <p:sldId id="1035" r:id="rId271"/>
    <p:sldId id="1036" r:id="rId272"/>
    <p:sldId id="1037" r:id="rId273"/>
    <p:sldId id="1038" r:id="rId274"/>
    <p:sldId id="1039" r:id="rId275"/>
    <p:sldId id="1040" r:id="rId276"/>
    <p:sldId id="1041" r:id="rId277"/>
    <p:sldId id="1042" r:id="rId278"/>
    <p:sldId id="1043" r:id="rId279"/>
    <p:sldId id="1044" r:id="rId280"/>
    <p:sldId id="1045" r:id="rId281"/>
    <p:sldId id="1046" r:id="rId282"/>
    <p:sldId id="1047" r:id="rId283"/>
    <p:sldId id="1048" r:id="rId284"/>
    <p:sldId id="1049" r:id="rId285"/>
    <p:sldId id="1050" r:id="rId286"/>
    <p:sldId id="1051" r:id="rId287"/>
    <p:sldId id="1052" r:id="rId288"/>
    <p:sldId id="1053" r:id="rId289"/>
    <p:sldId id="1054" r:id="rId290"/>
    <p:sldId id="1055" r:id="rId291"/>
    <p:sldId id="1056" r:id="rId292"/>
    <p:sldId id="1057" r:id="rId293"/>
    <p:sldId id="1058" r:id="rId294"/>
    <p:sldId id="1059" r:id="rId295"/>
    <p:sldId id="1060" r:id="rId296"/>
    <p:sldId id="1061" r:id="rId297"/>
    <p:sldId id="1062" r:id="rId298"/>
    <p:sldId id="1063" r:id="rId299"/>
    <p:sldId id="1064" r:id="rId300"/>
    <p:sldId id="1065" r:id="rId301"/>
    <p:sldId id="1066" r:id="rId302"/>
    <p:sldId id="1067" r:id="rId303"/>
    <p:sldId id="1068" r:id="rId304"/>
    <p:sldId id="1069" r:id="rId305"/>
    <p:sldId id="1070" r:id="rId306"/>
    <p:sldId id="1071" r:id="rId307"/>
    <p:sldId id="1072" r:id="rId308"/>
    <p:sldId id="1073" r:id="rId309"/>
    <p:sldId id="1074" r:id="rId310"/>
    <p:sldId id="1075" r:id="rId311"/>
    <p:sldId id="1076" r:id="rId312"/>
    <p:sldId id="1077" r:id="rId313"/>
    <p:sldId id="1078" r:id="rId314"/>
    <p:sldId id="1079" r:id="rId315"/>
    <p:sldId id="1080" r:id="rId316"/>
    <p:sldId id="1081" r:id="rId317"/>
    <p:sldId id="1082" r:id="rId318"/>
    <p:sldId id="1083" r:id="rId319"/>
    <p:sldId id="1084" r:id="rId320"/>
    <p:sldId id="1085" r:id="rId321"/>
    <p:sldId id="1086" r:id="rId322"/>
    <p:sldId id="1087" r:id="rId323"/>
    <p:sldId id="1088" r:id="rId324"/>
    <p:sldId id="1089" r:id="rId325"/>
    <p:sldId id="1090" r:id="rId326"/>
    <p:sldId id="1091" r:id="rId327"/>
    <p:sldId id="1092" r:id="rId328"/>
    <p:sldId id="1093" r:id="rId329"/>
    <p:sldId id="1094" r:id="rId330"/>
    <p:sldId id="1095" r:id="rId331"/>
    <p:sldId id="1096" r:id="rId332"/>
    <p:sldId id="1097" r:id="rId333"/>
    <p:sldId id="1098" r:id="rId334"/>
    <p:sldId id="1099" r:id="rId335"/>
    <p:sldId id="1100" r:id="rId336"/>
    <p:sldId id="1101" r:id="rId337"/>
    <p:sldId id="1102" r:id="rId338"/>
    <p:sldId id="1103" r:id="rId339"/>
    <p:sldId id="1104" r:id="rId340"/>
    <p:sldId id="1105" r:id="rId341"/>
    <p:sldId id="1106" r:id="rId342"/>
    <p:sldId id="1107" r:id="rId343"/>
    <p:sldId id="1108" r:id="rId344"/>
    <p:sldId id="1109" r:id="rId345"/>
    <p:sldId id="1110" r:id="rId346"/>
    <p:sldId id="1111" r:id="rId347"/>
    <p:sldId id="1112" r:id="rId348"/>
    <p:sldId id="1113" r:id="rId349"/>
    <p:sldId id="1114" r:id="rId350"/>
    <p:sldId id="1115" r:id="rId351"/>
    <p:sldId id="1116" r:id="rId352"/>
    <p:sldId id="1117" r:id="rId353"/>
    <p:sldId id="1118" r:id="rId354"/>
    <p:sldId id="1119" r:id="rId355"/>
    <p:sldId id="1120" r:id="rId356"/>
    <p:sldId id="1121" r:id="rId357"/>
    <p:sldId id="1122" r:id="rId358"/>
    <p:sldId id="1123" r:id="rId359"/>
    <p:sldId id="1124" r:id="rId360"/>
    <p:sldId id="1125" r:id="rId361"/>
    <p:sldId id="1126" r:id="rId362"/>
    <p:sldId id="1127" r:id="rId363"/>
    <p:sldId id="1128" r:id="rId364"/>
    <p:sldId id="1129" r:id="rId365"/>
    <p:sldId id="1130" r:id="rId366"/>
    <p:sldId id="1131" r:id="rId367"/>
    <p:sldId id="1132" r:id="rId368"/>
    <p:sldId id="1133" r:id="rId369"/>
    <p:sldId id="1134" r:id="rId370"/>
    <p:sldId id="1135" r:id="rId371"/>
    <p:sldId id="1136" r:id="rId372"/>
    <p:sldId id="1137" r:id="rId373"/>
    <p:sldId id="1138" r:id="rId374"/>
    <p:sldId id="1139" r:id="rId375"/>
    <p:sldId id="1140" r:id="rId376"/>
    <p:sldId id="1141" r:id="rId377"/>
    <p:sldId id="1142" r:id="rId378"/>
    <p:sldId id="1143" r:id="rId379"/>
    <p:sldId id="1144" r:id="rId380"/>
    <p:sldId id="1145" r:id="rId381"/>
    <p:sldId id="1146" r:id="rId382"/>
    <p:sldId id="1147" r:id="rId383"/>
    <p:sldId id="1148" r:id="rId384"/>
    <p:sldId id="1149" r:id="rId385"/>
    <p:sldId id="1150" r:id="rId386"/>
    <p:sldId id="1151" r:id="rId387"/>
    <p:sldId id="1152" r:id="rId388"/>
    <p:sldId id="1153" r:id="rId389"/>
    <p:sldId id="1154" r:id="rId390"/>
    <p:sldId id="1155" r:id="rId391"/>
    <p:sldId id="1156" r:id="rId392"/>
    <p:sldId id="1157" r:id="rId393"/>
    <p:sldId id="1158" r:id="rId394"/>
    <p:sldId id="1159" r:id="rId395"/>
    <p:sldId id="1160" r:id="rId396"/>
    <p:sldId id="1161" r:id="rId397"/>
    <p:sldId id="1162" r:id="rId398"/>
    <p:sldId id="1163" r:id="rId399"/>
    <p:sldId id="1164" r:id="rId400"/>
    <p:sldId id="1165" r:id="rId401"/>
    <p:sldId id="1166" r:id="rId402"/>
    <p:sldId id="1167" r:id="rId403"/>
    <p:sldId id="1168" r:id="rId404"/>
    <p:sldId id="1169" r:id="rId405"/>
    <p:sldId id="1170" r:id="rId406"/>
    <p:sldId id="1171" r:id="rId407"/>
    <p:sldId id="1172" r:id="rId408"/>
    <p:sldId id="1173" r:id="rId409"/>
    <p:sldId id="1174" r:id="rId410"/>
    <p:sldId id="1175" r:id="rId411"/>
    <p:sldId id="1176" r:id="rId412"/>
    <p:sldId id="1177" r:id="rId413"/>
    <p:sldId id="1178" r:id="rId414"/>
    <p:sldId id="1179" r:id="rId415"/>
    <p:sldId id="1180" r:id="rId416"/>
    <p:sldId id="1181" r:id="rId417"/>
    <p:sldId id="1182" r:id="rId418"/>
    <p:sldId id="1183" r:id="rId419"/>
    <p:sldId id="1184" r:id="rId420"/>
    <p:sldId id="1185" r:id="rId421"/>
    <p:sldId id="1186" r:id="rId422"/>
    <p:sldId id="1187" r:id="rId423"/>
    <p:sldId id="1188" r:id="rId424"/>
    <p:sldId id="1189" r:id="rId425"/>
    <p:sldId id="1190" r:id="rId426"/>
    <p:sldId id="1191" r:id="rId427"/>
    <p:sldId id="1192" r:id="rId428"/>
    <p:sldId id="1193" r:id="rId429"/>
    <p:sldId id="1194" r:id="rId430"/>
    <p:sldId id="1195" r:id="rId431"/>
    <p:sldId id="1196" r:id="rId432"/>
    <p:sldId id="1197" r:id="rId433"/>
    <p:sldId id="1198" r:id="rId434"/>
    <p:sldId id="1199" r:id="rId435"/>
    <p:sldId id="1200" r:id="rId436"/>
    <p:sldId id="1201" r:id="rId437"/>
    <p:sldId id="1202" r:id="rId438"/>
    <p:sldId id="1203" r:id="rId439"/>
    <p:sldId id="1204" r:id="rId440"/>
    <p:sldId id="1205" r:id="rId441"/>
    <p:sldId id="1206" r:id="rId442"/>
    <p:sldId id="1207" r:id="rId443"/>
    <p:sldId id="1208" r:id="rId444"/>
    <p:sldId id="1209" r:id="rId445"/>
    <p:sldId id="1210" r:id="rId446"/>
    <p:sldId id="1211" r:id="rId447"/>
    <p:sldId id="1212" r:id="rId448"/>
    <p:sldId id="1213" r:id="rId449"/>
    <p:sldId id="1214" r:id="rId450"/>
    <p:sldId id="1215" r:id="rId451"/>
    <p:sldId id="1216" r:id="rId452"/>
    <p:sldId id="1217" r:id="rId453"/>
    <p:sldId id="1218" r:id="rId454"/>
    <p:sldId id="1219" r:id="rId455"/>
    <p:sldId id="1220" r:id="rId456"/>
    <p:sldId id="1221" r:id="rId457"/>
    <p:sldId id="1222" r:id="rId458"/>
    <p:sldId id="1223" r:id="rId459"/>
    <p:sldId id="1224" r:id="rId460"/>
    <p:sldId id="1225" r:id="rId461"/>
    <p:sldId id="1226" r:id="rId462"/>
    <p:sldId id="1227" r:id="rId463"/>
    <p:sldId id="1228" r:id="rId464"/>
    <p:sldId id="1229" r:id="rId465"/>
    <p:sldId id="1230" r:id="rId466"/>
    <p:sldId id="1231" r:id="rId467"/>
    <p:sldId id="1232" r:id="rId468"/>
    <p:sldId id="1233" r:id="rId469"/>
    <p:sldId id="1234" r:id="rId470"/>
    <p:sldId id="1235" r:id="rId471"/>
    <p:sldId id="1236" r:id="rId472"/>
    <p:sldId id="1237" r:id="rId473"/>
    <p:sldId id="1238" r:id="rId474"/>
    <p:sldId id="1239" r:id="rId475"/>
    <p:sldId id="1240" r:id="rId476"/>
    <p:sldId id="1241" r:id="rId477"/>
    <p:sldId id="1242" r:id="rId478"/>
    <p:sldId id="1243" r:id="rId479"/>
    <p:sldId id="1244" r:id="rId480"/>
    <p:sldId id="1245" r:id="rId481"/>
    <p:sldId id="1246" r:id="rId482"/>
    <p:sldId id="1247" r:id="rId483"/>
    <p:sldId id="1248" r:id="rId484"/>
    <p:sldId id="1249" r:id="rId485"/>
    <p:sldId id="1250" r:id="rId486"/>
    <p:sldId id="1251" r:id="rId487"/>
    <p:sldId id="1252" r:id="rId488"/>
    <p:sldId id="1253" r:id="rId489"/>
    <p:sldId id="1254" r:id="rId490"/>
    <p:sldId id="1255" r:id="rId491"/>
    <p:sldId id="1256" r:id="rId492"/>
    <p:sldId id="1257" r:id="rId493"/>
    <p:sldId id="1258" r:id="rId494"/>
    <p:sldId id="1259" r:id="rId495"/>
    <p:sldId id="1260" r:id="rId496"/>
    <p:sldId id="1261" r:id="rId497"/>
    <p:sldId id="1262" r:id="rId498"/>
    <p:sldId id="1263" r:id="rId499"/>
    <p:sldId id="1264" r:id="rId500"/>
    <p:sldId id="1265" r:id="rId501"/>
    <p:sldId id="1266" r:id="rId502"/>
    <p:sldId id="1267" r:id="rId503"/>
    <p:sldId id="1268" r:id="rId504"/>
    <p:sldId id="1269" r:id="rId505"/>
    <p:sldId id="1270" r:id="rId506"/>
    <p:sldId id="1271" r:id="rId507"/>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xmlns:r="http://schemas.openxmlformats.org/officeDocument/2006/relationships" xmlns:a="http://schemas.openxmlformats.org/drawingml/2006/main">
  <p:cmAuthor id="1" name="Administrator" initials="A" lastIdx="2" clrIdx="0"/>
</p:cmAuthorLst>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7015" autoAdjust="0"/>
    <p:restoredTop sz="91395" autoAdjust="0"/>
  </p:normalViewPr>
  <p:slideViewPr>
    <p:cSldViewPr snapToGrid="0">
      <p:cViewPr varScale="1">
        <p:scale>
          <a:sx n="82" d="100"/>
          <a:sy n="82" d="100"/>
        </p:scale>
        <p:origin x="402" y="96"/>
      </p:cViewPr>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slide" Target="slides/slide226.xml"/><Relationship Id="rId229" Type="http://schemas.openxmlformats.org/officeDocument/2006/relationships/slide" Target="slides/slide227.xml"/><Relationship Id="rId230" Type="http://schemas.openxmlformats.org/officeDocument/2006/relationships/slide" Target="slides/slide228.xml"/><Relationship Id="rId231" Type="http://schemas.openxmlformats.org/officeDocument/2006/relationships/slide" Target="slides/slide229.xml"/><Relationship Id="rId232" Type="http://schemas.openxmlformats.org/officeDocument/2006/relationships/slide" Target="slides/slide230.xml"/><Relationship Id="rId233" Type="http://schemas.openxmlformats.org/officeDocument/2006/relationships/slide" Target="slides/slide231.xml"/><Relationship Id="rId234" Type="http://schemas.openxmlformats.org/officeDocument/2006/relationships/slide" Target="slides/slide232.xml"/><Relationship Id="rId235" Type="http://schemas.openxmlformats.org/officeDocument/2006/relationships/slide" Target="slides/slide233.xml"/><Relationship Id="rId236" Type="http://schemas.openxmlformats.org/officeDocument/2006/relationships/slide" Target="slides/slide234.xml"/><Relationship Id="rId237" Type="http://schemas.openxmlformats.org/officeDocument/2006/relationships/slide" Target="slides/slide235.xml"/><Relationship Id="rId238" Type="http://schemas.openxmlformats.org/officeDocument/2006/relationships/slide" Target="slides/slide236.xml"/><Relationship Id="rId239" Type="http://schemas.openxmlformats.org/officeDocument/2006/relationships/slide" Target="slides/slide237.xml"/><Relationship Id="rId240" Type="http://schemas.openxmlformats.org/officeDocument/2006/relationships/slide" Target="slides/slide238.xml"/><Relationship Id="rId241" Type="http://schemas.openxmlformats.org/officeDocument/2006/relationships/slide" Target="slides/slide239.xml"/><Relationship Id="rId242" Type="http://schemas.openxmlformats.org/officeDocument/2006/relationships/slide" Target="slides/slide240.xml"/><Relationship Id="rId243" Type="http://schemas.openxmlformats.org/officeDocument/2006/relationships/slide" Target="slides/slide241.xml"/><Relationship Id="rId244" Type="http://schemas.openxmlformats.org/officeDocument/2006/relationships/slide" Target="slides/slide242.xml"/><Relationship Id="rId245" Type="http://schemas.openxmlformats.org/officeDocument/2006/relationships/slide" Target="slides/slide243.xml"/><Relationship Id="rId246" Type="http://schemas.openxmlformats.org/officeDocument/2006/relationships/slide" Target="slides/slide244.xml"/><Relationship Id="rId247" Type="http://schemas.openxmlformats.org/officeDocument/2006/relationships/slide" Target="slides/slide245.xml"/><Relationship Id="rId248" Type="http://schemas.openxmlformats.org/officeDocument/2006/relationships/slide" Target="slides/slide246.xml"/><Relationship Id="rId249" Type="http://schemas.openxmlformats.org/officeDocument/2006/relationships/slide" Target="slides/slide247.xml"/><Relationship Id="rId250" Type="http://schemas.openxmlformats.org/officeDocument/2006/relationships/slide" Target="slides/slide248.xml"/><Relationship Id="rId251" Type="http://schemas.openxmlformats.org/officeDocument/2006/relationships/slide" Target="slides/slide249.xml"/><Relationship Id="rId252" Type="http://schemas.openxmlformats.org/officeDocument/2006/relationships/slide" Target="slides/slide250.xml"/><Relationship Id="rId253" Type="http://schemas.openxmlformats.org/officeDocument/2006/relationships/slide" Target="slides/slide251.xml"/><Relationship Id="rId254" Type="http://schemas.openxmlformats.org/officeDocument/2006/relationships/slide" Target="slides/slide252.xml"/><Relationship Id="rId255" Type="http://schemas.openxmlformats.org/officeDocument/2006/relationships/slide" Target="slides/slide253.xml"/><Relationship Id="rId256" Type="http://schemas.openxmlformats.org/officeDocument/2006/relationships/slide" Target="slides/slide254.xml"/><Relationship Id="rId257" Type="http://schemas.openxmlformats.org/officeDocument/2006/relationships/slide" Target="slides/slide255.xml"/><Relationship Id="rId258" Type="http://schemas.openxmlformats.org/officeDocument/2006/relationships/slide" Target="slides/slide256.xml"/><Relationship Id="rId259" Type="http://schemas.openxmlformats.org/officeDocument/2006/relationships/slide" Target="slides/slide257.xml"/><Relationship Id="rId260" Type="http://schemas.openxmlformats.org/officeDocument/2006/relationships/slide" Target="slides/slide258.xml"/><Relationship Id="rId261" Type="http://schemas.openxmlformats.org/officeDocument/2006/relationships/slide" Target="slides/slide259.xml"/><Relationship Id="rId262" Type="http://schemas.openxmlformats.org/officeDocument/2006/relationships/slide" Target="slides/slide260.xml"/><Relationship Id="rId263" Type="http://schemas.openxmlformats.org/officeDocument/2006/relationships/slide" Target="slides/slide261.xml"/><Relationship Id="rId264" Type="http://schemas.openxmlformats.org/officeDocument/2006/relationships/slide" Target="slides/slide262.xml"/><Relationship Id="rId265" Type="http://schemas.openxmlformats.org/officeDocument/2006/relationships/slide" Target="slides/slide263.xml"/><Relationship Id="rId266" Type="http://schemas.openxmlformats.org/officeDocument/2006/relationships/slide" Target="slides/slide264.xml"/><Relationship Id="rId267" Type="http://schemas.openxmlformats.org/officeDocument/2006/relationships/slide" Target="slides/slide265.xml"/><Relationship Id="rId268" Type="http://schemas.openxmlformats.org/officeDocument/2006/relationships/slide" Target="slides/slide266.xml"/><Relationship Id="rId269" Type="http://schemas.openxmlformats.org/officeDocument/2006/relationships/slide" Target="slides/slide267.xml"/><Relationship Id="rId270" Type="http://schemas.openxmlformats.org/officeDocument/2006/relationships/slide" Target="slides/slide268.xml"/><Relationship Id="rId271" Type="http://schemas.openxmlformats.org/officeDocument/2006/relationships/slide" Target="slides/slide269.xml"/><Relationship Id="rId272" Type="http://schemas.openxmlformats.org/officeDocument/2006/relationships/slide" Target="slides/slide270.xml"/><Relationship Id="rId273" Type="http://schemas.openxmlformats.org/officeDocument/2006/relationships/slide" Target="slides/slide271.xml"/><Relationship Id="rId274" Type="http://schemas.openxmlformats.org/officeDocument/2006/relationships/slide" Target="slides/slide272.xml"/><Relationship Id="rId275" Type="http://schemas.openxmlformats.org/officeDocument/2006/relationships/slide" Target="slides/slide273.xml"/><Relationship Id="rId276" Type="http://schemas.openxmlformats.org/officeDocument/2006/relationships/slide" Target="slides/slide274.xml"/><Relationship Id="rId277" Type="http://schemas.openxmlformats.org/officeDocument/2006/relationships/slide" Target="slides/slide275.xml"/><Relationship Id="rId278" Type="http://schemas.openxmlformats.org/officeDocument/2006/relationships/slide" Target="slides/slide276.xml"/><Relationship Id="rId279" Type="http://schemas.openxmlformats.org/officeDocument/2006/relationships/slide" Target="slides/slide277.xml"/><Relationship Id="rId280" Type="http://schemas.openxmlformats.org/officeDocument/2006/relationships/slide" Target="slides/slide278.xml"/><Relationship Id="rId281" Type="http://schemas.openxmlformats.org/officeDocument/2006/relationships/slide" Target="slides/slide279.xml"/><Relationship Id="rId282" Type="http://schemas.openxmlformats.org/officeDocument/2006/relationships/slide" Target="slides/slide280.xml"/><Relationship Id="rId283" Type="http://schemas.openxmlformats.org/officeDocument/2006/relationships/slide" Target="slides/slide281.xml"/><Relationship Id="rId284" Type="http://schemas.openxmlformats.org/officeDocument/2006/relationships/slide" Target="slides/slide282.xml"/><Relationship Id="rId285" Type="http://schemas.openxmlformats.org/officeDocument/2006/relationships/slide" Target="slides/slide283.xml"/><Relationship Id="rId286" Type="http://schemas.openxmlformats.org/officeDocument/2006/relationships/slide" Target="slides/slide284.xml"/><Relationship Id="rId287" Type="http://schemas.openxmlformats.org/officeDocument/2006/relationships/slide" Target="slides/slide285.xml"/><Relationship Id="rId288" Type="http://schemas.openxmlformats.org/officeDocument/2006/relationships/slide" Target="slides/slide286.xml"/><Relationship Id="rId289" Type="http://schemas.openxmlformats.org/officeDocument/2006/relationships/slide" Target="slides/slide287.xml"/><Relationship Id="rId290" Type="http://schemas.openxmlformats.org/officeDocument/2006/relationships/slide" Target="slides/slide288.xml"/><Relationship Id="rId291" Type="http://schemas.openxmlformats.org/officeDocument/2006/relationships/slide" Target="slides/slide289.xml"/><Relationship Id="rId292" Type="http://schemas.openxmlformats.org/officeDocument/2006/relationships/slide" Target="slides/slide290.xml"/><Relationship Id="rId293" Type="http://schemas.openxmlformats.org/officeDocument/2006/relationships/slide" Target="slides/slide291.xml"/><Relationship Id="rId294" Type="http://schemas.openxmlformats.org/officeDocument/2006/relationships/slide" Target="slides/slide292.xml"/><Relationship Id="rId295" Type="http://schemas.openxmlformats.org/officeDocument/2006/relationships/slide" Target="slides/slide293.xml"/><Relationship Id="rId296" Type="http://schemas.openxmlformats.org/officeDocument/2006/relationships/slide" Target="slides/slide294.xml"/><Relationship Id="rId297" Type="http://schemas.openxmlformats.org/officeDocument/2006/relationships/slide" Target="slides/slide295.xml"/><Relationship Id="rId298" Type="http://schemas.openxmlformats.org/officeDocument/2006/relationships/slide" Target="slides/slide296.xml"/><Relationship Id="rId299" Type="http://schemas.openxmlformats.org/officeDocument/2006/relationships/slide" Target="slides/slide297.xml"/><Relationship Id="rId300" Type="http://schemas.openxmlformats.org/officeDocument/2006/relationships/slide" Target="slides/slide298.xml"/><Relationship Id="rId301" Type="http://schemas.openxmlformats.org/officeDocument/2006/relationships/slide" Target="slides/slide299.xml"/><Relationship Id="rId302" Type="http://schemas.openxmlformats.org/officeDocument/2006/relationships/slide" Target="slides/slide300.xml"/><Relationship Id="rId303" Type="http://schemas.openxmlformats.org/officeDocument/2006/relationships/slide" Target="slides/slide301.xml"/><Relationship Id="rId304" Type="http://schemas.openxmlformats.org/officeDocument/2006/relationships/slide" Target="slides/slide302.xml"/><Relationship Id="rId305" Type="http://schemas.openxmlformats.org/officeDocument/2006/relationships/slide" Target="slides/slide303.xml"/><Relationship Id="rId306" Type="http://schemas.openxmlformats.org/officeDocument/2006/relationships/slide" Target="slides/slide304.xml"/><Relationship Id="rId307" Type="http://schemas.openxmlformats.org/officeDocument/2006/relationships/slide" Target="slides/slide305.xml"/><Relationship Id="rId308" Type="http://schemas.openxmlformats.org/officeDocument/2006/relationships/slide" Target="slides/slide306.xml"/><Relationship Id="rId309" Type="http://schemas.openxmlformats.org/officeDocument/2006/relationships/slide" Target="slides/slide307.xml"/><Relationship Id="rId310" Type="http://schemas.openxmlformats.org/officeDocument/2006/relationships/slide" Target="slides/slide308.xml"/><Relationship Id="rId311" Type="http://schemas.openxmlformats.org/officeDocument/2006/relationships/slide" Target="slides/slide309.xml"/><Relationship Id="rId312" Type="http://schemas.openxmlformats.org/officeDocument/2006/relationships/slide" Target="slides/slide310.xml"/><Relationship Id="rId313" Type="http://schemas.openxmlformats.org/officeDocument/2006/relationships/slide" Target="slides/slide311.xml"/><Relationship Id="rId314" Type="http://schemas.openxmlformats.org/officeDocument/2006/relationships/slide" Target="slides/slide312.xml"/><Relationship Id="rId315" Type="http://schemas.openxmlformats.org/officeDocument/2006/relationships/slide" Target="slides/slide313.xml"/><Relationship Id="rId316" Type="http://schemas.openxmlformats.org/officeDocument/2006/relationships/slide" Target="slides/slide314.xml"/><Relationship Id="rId317" Type="http://schemas.openxmlformats.org/officeDocument/2006/relationships/slide" Target="slides/slide315.xml"/><Relationship Id="rId318" Type="http://schemas.openxmlformats.org/officeDocument/2006/relationships/slide" Target="slides/slide316.xml"/><Relationship Id="rId319" Type="http://schemas.openxmlformats.org/officeDocument/2006/relationships/slide" Target="slides/slide317.xml"/><Relationship Id="rId320" Type="http://schemas.openxmlformats.org/officeDocument/2006/relationships/slide" Target="slides/slide318.xml"/><Relationship Id="rId321" Type="http://schemas.openxmlformats.org/officeDocument/2006/relationships/slide" Target="slides/slide319.xml"/><Relationship Id="rId322" Type="http://schemas.openxmlformats.org/officeDocument/2006/relationships/slide" Target="slides/slide320.xml"/><Relationship Id="rId323" Type="http://schemas.openxmlformats.org/officeDocument/2006/relationships/slide" Target="slides/slide321.xml"/><Relationship Id="rId324" Type="http://schemas.openxmlformats.org/officeDocument/2006/relationships/slide" Target="slides/slide322.xml"/><Relationship Id="rId325" Type="http://schemas.openxmlformats.org/officeDocument/2006/relationships/slide" Target="slides/slide323.xml"/><Relationship Id="rId326" Type="http://schemas.openxmlformats.org/officeDocument/2006/relationships/slide" Target="slides/slide324.xml"/><Relationship Id="rId327" Type="http://schemas.openxmlformats.org/officeDocument/2006/relationships/slide" Target="slides/slide325.xml"/><Relationship Id="rId328" Type="http://schemas.openxmlformats.org/officeDocument/2006/relationships/slide" Target="slides/slide326.xml"/><Relationship Id="rId329" Type="http://schemas.openxmlformats.org/officeDocument/2006/relationships/slide" Target="slides/slide327.xml"/><Relationship Id="rId330" Type="http://schemas.openxmlformats.org/officeDocument/2006/relationships/slide" Target="slides/slide328.xml"/><Relationship Id="rId331" Type="http://schemas.openxmlformats.org/officeDocument/2006/relationships/slide" Target="slides/slide329.xml"/><Relationship Id="rId332" Type="http://schemas.openxmlformats.org/officeDocument/2006/relationships/slide" Target="slides/slide330.xml"/><Relationship Id="rId333" Type="http://schemas.openxmlformats.org/officeDocument/2006/relationships/slide" Target="slides/slide331.xml"/><Relationship Id="rId334" Type="http://schemas.openxmlformats.org/officeDocument/2006/relationships/slide" Target="slides/slide332.xml"/><Relationship Id="rId335" Type="http://schemas.openxmlformats.org/officeDocument/2006/relationships/slide" Target="slides/slide333.xml"/><Relationship Id="rId336" Type="http://schemas.openxmlformats.org/officeDocument/2006/relationships/slide" Target="slides/slide334.xml"/><Relationship Id="rId337" Type="http://schemas.openxmlformats.org/officeDocument/2006/relationships/slide" Target="slides/slide335.xml"/><Relationship Id="rId338" Type="http://schemas.openxmlformats.org/officeDocument/2006/relationships/slide" Target="slides/slide336.xml"/><Relationship Id="rId339" Type="http://schemas.openxmlformats.org/officeDocument/2006/relationships/slide" Target="slides/slide337.xml"/><Relationship Id="rId340" Type="http://schemas.openxmlformats.org/officeDocument/2006/relationships/slide" Target="slides/slide338.xml"/><Relationship Id="rId341" Type="http://schemas.openxmlformats.org/officeDocument/2006/relationships/slide" Target="slides/slide339.xml"/><Relationship Id="rId342" Type="http://schemas.openxmlformats.org/officeDocument/2006/relationships/slide" Target="slides/slide340.xml"/><Relationship Id="rId343" Type="http://schemas.openxmlformats.org/officeDocument/2006/relationships/slide" Target="slides/slide341.xml"/><Relationship Id="rId344" Type="http://schemas.openxmlformats.org/officeDocument/2006/relationships/slide" Target="slides/slide342.xml"/><Relationship Id="rId345" Type="http://schemas.openxmlformats.org/officeDocument/2006/relationships/slide" Target="slides/slide343.xml"/><Relationship Id="rId346" Type="http://schemas.openxmlformats.org/officeDocument/2006/relationships/slide" Target="slides/slide344.xml"/><Relationship Id="rId347" Type="http://schemas.openxmlformats.org/officeDocument/2006/relationships/slide" Target="slides/slide345.xml"/><Relationship Id="rId348" Type="http://schemas.openxmlformats.org/officeDocument/2006/relationships/slide" Target="slides/slide346.xml"/><Relationship Id="rId349" Type="http://schemas.openxmlformats.org/officeDocument/2006/relationships/slide" Target="slides/slide347.xml"/><Relationship Id="rId350" Type="http://schemas.openxmlformats.org/officeDocument/2006/relationships/slide" Target="slides/slide348.xml"/><Relationship Id="rId351" Type="http://schemas.openxmlformats.org/officeDocument/2006/relationships/slide" Target="slides/slide349.xml"/><Relationship Id="rId352" Type="http://schemas.openxmlformats.org/officeDocument/2006/relationships/slide" Target="slides/slide350.xml"/><Relationship Id="rId353" Type="http://schemas.openxmlformats.org/officeDocument/2006/relationships/slide" Target="slides/slide351.xml"/><Relationship Id="rId354" Type="http://schemas.openxmlformats.org/officeDocument/2006/relationships/slide" Target="slides/slide352.xml"/><Relationship Id="rId355" Type="http://schemas.openxmlformats.org/officeDocument/2006/relationships/slide" Target="slides/slide353.xml"/><Relationship Id="rId356" Type="http://schemas.openxmlformats.org/officeDocument/2006/relationships/slide" Target="slides/slide354.xml"/><Relationship Id="rId357" Type="http://schemas.openxmlformats.org/officeDocument/2006/relationships/slide" Target="slides/slide355.xml"/><Relationship Id="rId358" Type="http://schemas.openxmlformats.org/officeDocument/2006/relationships/slide" Target="slides/slide356.xml"/><Relationship Id="rId359" Type="http://schemas.openxmlformats.org/officeDocument/2006/relationships/slide" Target="slides/slide357.xml"/><Relationship Id="rId360" Type="http://schemas.openxmlformats.org/officeDocument/2006/relationships/slide" Target="slides/slide358.xml"/><Relationship Id="rId361" Type="http://schemas.openxmlformats.org/officeDocument/2006/relationships/slide" Target="slides/slide359.xml"/><Relationship Id="rId362" Type="http://schemas.openxmlformats.org/officeDocument/2006/relationships/slide" Target="slides/slide360.xml"/><Relationship Id="rId363" Type="http://schemas.openxmlformats.org/officeDocument/2006/relationships/slide" Target="slides/slide361.xml"/><Relationship Id="rId364" Type="http://schemas.openxmlformats.org/officeDocument/2006/relationships/slide" Target="slides/slide362.xml"/><Relationship Id="rId365" Type="http://schemas.openxmlformats.org/officeDocument/2006/relationships/slide" Target="slides/slide363.xml"/><Relationship Id="rId366" Type="http://schemas.openxmlformats.org/officeDocument/2006/relationships/slide" Target="slides/slide364.xml"/><Relationship Id="rId367" Type="http://schemas.openxmlformats.org/officeDocument/2006/relationships/slide" Target="slides/slide365.xml"/><Relationship Id="rId368" Type="http://schemas.openxmlformats.org/officeDocument/2006/relationships/slide" Target="slides/slide366.xml"/><Relationship Id="rId369" Type="http://schemas.openxmlformats.org/officeDocument/2006/relationships/slide" Target="slides/slide367.xml"/><Relationship Id="rId370" Type="http://schemas.openxmlformats.org/officeDocument/2006/relationships/slide" Target="slides/slide368.xml"/><Relationship Id="rId371" Type="http://schemas.openxmlformats.org/officeDocument/2006/relationships/slide" Target="slides/slide369.xml"/><Relationship Id="rId372" Type="http://schemas.openxmlformats.org/officeDocument/2006/relationships/slide" Target="slides/slide370.xml"/><Relationship Id="rId373" Type="http://schemas.openxmlformats.org/officeDocument/2006/relationships/slide" Target="slides/slide371.xml"/><Relationship Id="rId374" Type="http://schemas.openxmlformats.org/officeDocument/2006/relationships/slide" Target="slides/slide372.xml"/><Relationship Id="rId375" Type="http://schemas.openxmlformats.org/officeDocument/2006/relationships/slide" Target="slides/slide373.xml"/><Relationship Id="rId376" Type="http://schemas.openxmlformats.org/officeDocument/2006/relationships/slide" Target="slides/slide374.xml"/><Relationship Id="rId377" Type="http://schemas.openxmlformats.org/officeDocument/2006/relationships/slide" Target="slides/slide375.xml"/><Relationship Id="rId378" Type="http://schemas.openxmlformats.org/officeDocument/2006/relationships/slide" Target="slides/slide376.xml"/><Relationship Id="rId379" Type="http://schemas.openxmlformats.org/officeDocument/2006/relationships/slide" Target="slides/slide377.xml"/><Relationship Id="rId380" Type="http://schemas.openxmlformats.org/officeDocument/2006/relationships/slide" Target="slides/slide378.xml"/><Relationship Id="rId381" Type="http://schemas.openxmlformats.org/officeDocument/2006/relationships/slide" Target="slides/slide379.xml"/><Relationship Id="rId382" Type="http://schemas.openxmlformats.org/officeDocument/2006/relationships/slide" Target="slides/slide380.xml"/><Relationship Id="rId383" Type="http://schemas.openxmlformats.org/officeDocument/2006/relationships/slide" Target="slides/slide381.xml"/><Relationship Id="rId384" Type="http://schemas.openxmlformats.org/officeDocument/2006/relationships/slide" Target="slides/slide382.xml"/><Relationship Id="rId385" Type="http://schemas.openxmlformats.org/officeDocument/2006/relationships/slide" Target="slides/slide383.xml"/><Relationship Id="rId386" Type="http://schemas.openxmlformats.org/officeDocument/2006/relationships/slide" Target="slides/slide384.xml"/><Relationship Id="rId387" Type="http://schemas.openxmlformats.org/officeDocument/2006/relationships/slide" Target="slides/slide385.xml"/><Relationship Id="rId388" Type="http://schemas.openxmlformats.org/officeDocument/2006/relationships/slide" Target="slides/slide386.xml"/><Relationship Id="rId389" Type="http://schemas.openxmlformats.org/officeDocument/2006/relationships/slide" Target="slides/slide387.xml"/><Relationship Id="rId390" Type="http://schemas.openxmlformats.org/officeDocument/2006/relationships/slide" Target="slides/slide388.xml"/><Relationship Id="rId391" Type="http://schemas.openxmlformats.org/officeDocument/2006/relationships/slide" Target="slides/slide389.xml"/><Relationship Id="rId392" Type="http://schemas.openxmlformats.org/officeDocument/2006/relationships/slide" Target="slides/slide390.xml"/><Relationship Id="rId393" Type="http://schemas.openxmlformats.org/officeDocument/2006/relationships/slide" Target="slides/slide391.xml"/><Relationship Id="rId394" Type="http://schemas.openxmlformats.org/officeDocument/2006/relationships/slide" Target="slides/slide392.xml"/><Relationship Id="rId395" Type="http://schemas.openxmlformats.org/officeDocument/2006/relationships/slide" Target="slides/slide393.xml"/><Relationship Id="rId396" Type="http://schemas.openxmlformats.org/officeDocument/2006/relationships/slide" Target="slides/slide394.xml"/><Relationship Id="rId397" Type="http://schemas.openxmlformats.org/officeDocument/2006/relationships/slide" Target="slides/slide395.xml"/><Relationship Id="rId398" Type="http://schemas.openxmlformats.org/officeDocument/2006/relationships/slide" Target="slides/slide396.xml"/><Relationship Id="rId399" Type="http://schemas.openxmlformats.org/officeDocument/2006/relationships/slide" Target="slides/slide397.xml"/><Relationship Id="rId400" Type="http://schemas.openxmlformats.org/officeDocument/2006/relationships/slide" Target="slides/slide398.xml"/><Relationship Id="rId401" Type="http://schemas.openxmlformats.org/officeDocument/2006/relationships/slide" Target="slides/slide399.xml"/><Relationship Id="rId402" Type="http://schemas.openxmlformats.org/officeDocument/2006/relationships/slide" Target="slides/slide400.xml"/><Relationship Id="rId403" Type="http://schemas.openxmlformats.org/officeDocument/2006/relationships/slide" Target="slides/slide401.xml"/><Relationship Id="rId404" Type="http://schemas.openxmlformats.org/officeDocument/2006/relationships/slide" Target="slides/slide402.xml"/><Relationship Id="rId405" Type="http://schemas.openxmlformats.org/officeDocument/2006/relationships/slide" Target="slides/slide403.xml"/><Relationship Id="rId406" Type="http://schemas.openxmlformats.org/officeDocument/2006/relationships/slide" Target="slides/slide404.xml"/><Relationship Id="rId407" Type="http://schemas.openxmlformats.org/officeDocument/2006/relationships/slide" Target="slides/slide405.xml"/><Relationship Id="rId408" Type="http://schemas.openxmlformats.org/officeDocument/2006/relationships/slide" Target="slides/slide406.xml"/><Relationship Id="rId409" Type="http://schemas.openxmlformats.org/officeDocument/2006/relationships/slide" Target="slides/slide407.xml"/><Relationship Id="rId410" Type="http://schemas.openxmlformats.org/officeDocument/2006/relationships/slide" Target="slides/slide408.xml"/><Relationship Id="rId411" Type="http://schemas.openxmlformats.org/officeDocument/2006/relationships/slide" Target="slides/slide409.xml"/><Relationship Id="rId412" Type="http://schemas.openxmlformats.org/officeDocument/2006/relationships/slide" Target="slides/slide410.xml"/><Relationship Id="rId413" Type="http://schemas.openxmlformats.org/officeDocument/2006/relationships/slide" Target="slides/slide411.xml"/><Relationship Id="rId414" Type="http://schemas.openxmlformats.org/officeDocument/2006/relationships/slide" Target="slides/slide412.xml"/><Relationship Id="rId415" Type="http://schemas.openxmlformats.org/officeDocument/2006/relationships/slide" Target="slides/slide413.xml"/><Relationship Id="rId416" Type="http://schemas.openxmlformats.org/officeDocument/2006/relationships/slide" Target="slides/slide414.xml"/><Relationship Id="rId417" Type="http://schemas.openxmlformats.org/officeDocument/2006/relationships/slide" Target="slides/slide415.xml"/><Relationship Id="rId418" Type="http://schemas.openxmlformats.org/officeDocument/2006/relationships/slide" Target="slides/slide416.xml"/><Relationship Id="rId419" Type="http://schemas.openxmlformats.org/officeDocument/2006/relationships/slide" Target="slides/slide417.xml"/><Relationship Id="rId420" Type="http://schemas.openxmlformats.org/officeDocument/2006/relationships/slide" Target="slides/slide418.xml"/><Relationship Id="rId421" Type="http://schemas.openxmlformats.org/officeDocument/2006/relationships/slide" Target="slides/slide419.xml"/><Relationship Id="rId422" Type="http://schemas.openxmlformats.org/officeDocument/2006/relationships/slide" Target="slides/slide420.xml"/><Relationship Id="rId423" Type="http://schemas.openxmlformats.org/officeDocument/2006/relationships/slide" Target="slides/slide421.xml"/><Relationship Id="rId424" Type="http://schemas.openxmlformats.org/officeDocument/2006/relationships/slide" Target="slides/slide422.xml"/><Relationship Id="rId425" Type="http://schemas.openxmlformats.org/officeDocument/2006/relationships/slide" Target="slides/slide423.xml"/><Relationship Id="rId426" Type="http://schemas.openxmlformats.org/officeDocument/2006/relationships/slide" Target="slides/slide424.xml"/><Relationship Id="rId427" Type="http://schemas.openxmlformats.org/officeDocument/2006/relationships/slide" Target="slides/slide425.xml"/><Relationship Id="rId428" Type="http://schemas.openxmlformats.org/officeDocument/2006/relationships/slide" Target="slides/slide426.xml"/><Relationship Id="rId429" Type="http://schemas.openxmlformats.org/officeDocument/2006/relationships/slide" Target="slides/slide427.xml"/><Relationship Id="rId430" Type="http://schemas.openxmlformats.org/officeDocument/2006/relationships/slide" Target="slides/slide428.xml"/><Relationship Id="rId431" Type="http://schemas.openxmlformats.org/officeDocument/2006/relationships/slide" Target="slides/slide429.xml"/><Relationship Id="rId432" Type="http://schemas.openxmlformats.org/officeDocument/2006/relationships/slide" Target="slides/slide430.xml"/><Relationship Id="rId433" Type="http://schemas.openxmlformats.org/officeDocument/2006/relationships/slide" Target="slides/slide431.xml"/><Relationship Id="rId434" Type="http://schemas.openxmlformats.org/officeDocument/2006/relationships/slide" Target="slides/slide432.xml"/><Relationship Id="rId435" Type="http://schemas.openxmlformats.org/officeDocument/2006/relationships/slide" Target="slides/slide433.xml"/><Relationship Id="rId436" Type="http://schemas.openxmlformats.org/officeDocument/2006/relationships/slide" Target="slides/slide434.xml"/><Relationship Id="rId437" Type="http://schemas.openxmlformats.org/officeDocument/2006/relationships/slide" Target="slides/slide435.xml"/><Relationship Id="rId438" Type="http://schemas.openxmlformats.org/officeDocument/2006/relationships/slide" Target="slides/slide436.xml"/><Relationship Id="rId439" Type="http://schemas.openxmlformats.org/officeDocument/2006/relationships/slide" Target="slides/slide437.xml"/><Relationship Id="rId440" Type="http://schemas.openxmlformats.org/officeDocument/2006/relationships/slide" Target="slides/slide438.xml"/><Relationship Id="rId441" Type="http://schemas.openxmlformats.org/officeDocument/2006/relationships/slide" Target="slides/slide439.xml"/><Relationship Id="rId442" Type="http://schemas.openxmlformats.org/officeDocument/2006/relationships/slide" Target="slides/slide440.xml"/><Relationship Id="rId443" Type="http://schemas.openxmlformats.org/officeDocument/2006/relationships/slide" Target="slides/slide441.xml"/><Relationship Id="rId444" Type="http://schemas.openxmlformats.org/officeDocument/2006/relationships/slide" Target="slides/slide442.xml"/><Relationship Id="rId445" Type="http://schemas.openxmlformats.org/officeDocument/2006/relationships/slide" Target="slides/slide443.xml"/><Relationship Id="rId446" Type="http://schemas.openxmlformats.org/officeDocument/2006/relationships/slide" Target="slides/slide444.xml"/><Relationship Id="rId447" Type="http://schemas.openxmlformats.org/officeDocument/2006/relationships/slide" Target="slides/slide445.xml"/><Relationship Id="rId448" Type="http://schemas.openxmlformats.org/officeDocument/2006/relationships/slide" Target="slides/slide446.xml"/><Relationship Id="rId449" Type="http://schemas.openxmlformats.org/officeDocument/2006/relationships/slide" Target="slides/slide447.xml"/><Relationship Id="rId450" Type="http://schemas.openxmlformats.org/officeDocument/2006/relationships/slide" Target="slides/slide448.xml"/><Relationship Id="rId451" Type="http://schemas.openxmlformats.org/officeDocument/2006/relationships/slide" Target="slides/slide449.xml"/><Relationship Id="rId452" Type="http://schemas.openxmlformats.org/officeDocument/2006/relationships/slide" Target="slides/slide450.xml"/><Relationship Id="rId453" Type="http://schemas.openxmlformats.org/officeDocument/2006/relationships/slide" Target="slides/slide451.xml"/><Relationship Id="rId454" Type="http://schemas.openxmlformats.org/officeDocument/2006/relationships/slide" Target="slides/slide452.xml"/><Relationship Id="rId455" Type="http://schemas.openxmlformats.org/officeDocument/2006/relationships/slide" Target="slides/slide453.xml"/><Relationship Id="rId456" Type="http://schemas.openxmlformats.org/officeDocument/2006/relationships/slide" Target="slides/slide454.xml"/><Relationship Id="rId457" Type="http://schemas.openxmlformats.org/officeDocument/2006/relationships/slide" Target="slides/slide455.xml"/><Relationship Id="rId458" Type="http://schemas.openxmlformats.org/officeDocument/2006/relationships/slide" Target="slides/slide456.xml"/><Relationship Id="rId459" Type="http://schemas.openxmlformats.org/officeDocument/2006/relationships/slide" Target="slides/slide457.xml"/><Relationship Id="rId460" Type="http://schemas.openxmlformats.org/officeDocument/2006/relationships/slide" Target="slides/slide458.xml"/><Relationship Id="rId461" Type="http://schemas.openxmlformats.org/officeDocument/2006/relationships/slide" Target="slides/slide459.xml"/><Relationship Id="rId462" Type="http://schemas.openxmlformats.org/officeDocument/2006/relationships/slide" Target="slides/slide460.xml"/><Relationship Id="rId463" Type="http://schemas.openxmlformats.org/officeDocument/2006/relationships/slide" Target="slides/slide461.xml"/><Relationship Id="rId464" Type="http://schemas.openxmlformats.org/officeDocument/2006/relationships/slide" Target="slides/slide462.xml"/><Relationship Id="rId465" Type="http://schemas.openxmlformats.org/officeDocument/2006/relationships/slide" Target="slides/slide463.xml"/><Relationship Id="rId466" Type="http://schemas.openxmlformats.org/officeDocument/2006/relationships/slide" Target="slides/slide464.xml"/><Relationship Id="rId467" Type="http://schemas.openxmlformats.org/officeDocument/2006/relationships/slide" Target="slides/slide465.xml"/><Relationship Id="rId468" Type="http://schemas.openxmlformats.org/officeDocument/2006/relationships/slide" Target="slides/slide466.xml"/><Relationship Id="rId469" Type="http://schemas.openxmlformats.org/officeDocument/2006/relationships/slide" Target="slides/slide467.xml"/><Relationship Id="rId470" Type="http://schemas.openxmlformats.org/officeDocument/2006/relationships/slide" Target="slides/slide468.xml"/><Relationship Id="rId471" Type="http://schemas.openxmlformats.org/officeDocument/2006/relationships/slide" Target="slides/slide469.xml"/><Relationship Id="rId472" Type="http://schemas.openxmlformats.org/officeDocument/2006/relationships/slide" Target="slides/slide470.xml"/><Relationship Id="rId473" Type="http://schemas.openxmlformats.org/officeDocument/2006/relationships/slide" Target="slides/slide471.xml"/><Relationship Id="rId474" Type="http://schemas.openxmlformats.org/officeDocument/2006/relationships/slide" Target="slides/slide472.xml"/><Relationship Id="rId475" Type="http://schemas.openxmlformats.org/officeDocument/2006/relationships/slide" Target="slides/slide473.xml"/><Relationship Id="rId476" Type="http://schemas.openxmlformats.org/officeDocument/2006/relationships/slide" Target="slides/slide474.xml"/><Relationship Id="rId477" Type="http://schemas.openxmlformats.org/officeDocument/2006/relationships/slide" Target="slides/slide475.xml"/><Relationship Id="rId478" Type="http://schemas.openxmlformats.org/officeDocument/2006/relationships/slide" Target="slides/slide476.xml"/><Relationship Id="rId479" Type="http://schemas.openxmlformats.org/officeDocument/2006/relationships/slide" Target="slides/slide477.xml"/><Relationship Id="rId480" Type="http://schemas.openxmlformats.org/officeDocument/2006/relationships/slide" Target="slides/slide478.xml"/><Relationship Id="rId481" Type="http://schemas.openxmlformats.org/officeDocument/2006/relationships/slide" Target="slides/slide479.xml"/><Relationship Id="rId482" Type="http://schemas.openxmlformats.org/officeDocument/2006/relationships/slide" Target="slides/slide480.xml"/><Relationship Id="rId483" Type="http://schemas.openxmlformats.org/officeDocument/2006/relationships/slide" Target="slides/slide481.xml"/><Relationship Id="rId484" Type="http://schemas.openxmlformats.org/officeDocument/2006/relationships/slide" Target="slides/slide482.xml"/><Relationship Id="rId485" Type="http://schemas.openxmlformats.org/officeDocument/2006/relationships/slide" Target="slides/slide483.xml"/><Relationship Id="rId486" Type="http://schemas.openxmlformats.org/officeDocument/2006/relationships/slide" Target="slides/slide484.xml"/><Relationship Id="rId487" Type="http://schemas.openxmlformats.org/officeDocument/2006/relationships/slide" Target="slides/slide485.xml"/><Relationship Id="rId488" Type="http://schemas.openxmlformats.org/officeDocument/2006/relationships/slide" Target="slides/slide486.xml"/><Relationship Id="rId489" Type="http://schemas.openxmlformats.org/officeDocument/2006/relationships/slide" Target="slides/slide487.xml"/><Relationship Id="rId490" Type="http://schemas.openxmlformats.org/officeDocument/2006/relationships/slide" Target="slides/slide488.xml"/><Relationship Id="rId491" Type="http://schemas.openxmlformats.org/officeDocument/2006/relationships/slide" Target="slides/slide489.xml"/><Relationship Id="rId492" Type="http://schemas.openxmlformats.org/officeDocument/2006/relationships/slide" Target="slides/slide490.xml"/><Relationship Id="rId493" Type="http://schemas.openxmlformats.org/officeDocument/2006/relationships/slide" Target="slides/slide491.xml"/><Relationship Id="rId494" Type="http://schemas.openxmlformats.org/officeDocument/2006/relationships/slide" Target="slides/slide492.xml"/><Relationship Id="rId495" Type="http://schemas.openxmlformats.org/officeDocument/2006/relationships/slide" Target="slides/slide493.xml"/><Relationship Id="rId496" Type="http://schemas.openxmlformats.org/officeDocument/2006/relationships/slide" Target="slides/slide494.xml"/><Relationship Id="rId497" Type="http://schemas.openxmlformats.org/officeDocument/2006/relationships/slide" Target="slides/slide495.xml"/><Relationship Id="rId498" Type="http://schemas.openxmlformats.org/officeDocument/2006/relationships/slide" Target="slides/slide496.xml"/><Relationship Id="rId499" Type="http://schemas.openxmlformats.org/officeDocument/2006/relationships/slide" Target="slides/slide497.xml"/><Relationship Id="rId500" Type="http://schemas.openxmlformats.org/officeDocument/2006/relationships/slide" Target="slides/slide498.xml"/><Relationship Id="rId501" Type="http://schemas.openxmlformats.org/officeDocument/2006/relationships/slide" Target="slides/slide499.xml"/><Relationship Id="rId502" Type="http://schemas.openxmlformats.org/officeDocument/2006/relationships/slide" Target="slides/slide500.xml"/><Relationship Id="rId503" Type="http://schemas.openxmlformats.org/officeDocument/2006/relationships/slide" Target="slides/slide501.xml"/><Relationship Id="rId504" Type="http://schemas.openxmlformats.org/officeDocument/2006/relationships/slide" Target="slides/slide502.xml"/><Relationship Id="rId505" Type="http://schemas.openxmlformats.org/officeDocument/2006/relationships/slide" Target="slides/slide503.xml"/><Relationship Id="rId506" Type="http://schemas.openxmlformats.org/officeDocument/2006/relationships/slide" Target="slides/slide504.xml"/><Relationship Id="rId507" Type="http://schemas.openxmlformats.org/officeDocument/2006/relationships/slide" Target="slides/slide505.xml"/><Relationship Id="rId508" Type="http://schemas.openxmlformats.org/officeDocument/2006/relationships/tableStyles" Target="tableStyles.xml"/><Relationship Id="rId509" Type="http://schemas.openxmlformats.org/officeDocument/2006/relationships/presProps" Target="presProps.xml"/><Relationship Id="rId510" Type="http://schemas.openxmlformats.org/officeDocument/2006/relationships/viewProps" Target="viewProps.xml"/><Relationship Id="rId511" Type="http://schemas.openxmlformats.org/officeDocument/2006/relationships/commentAuthors" Target="commentAuthors.xml"/><Relationship Id="rId51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043" name=""/>
        <p:cNvGrpSpPr/>
        <p:nvPr/>
      </p:nvGrpSpPr>
      <p:grpSpPr>
        <a:xfrm>
          <a:off x="0" y="0"/>
          <a:ext cx="0" cy="0"/>
          <a:chOff x="0" y="0"/>
          <a:chExt cx="0" cy="0"/>
        </a:xfrm>
      </p:grpSpPr>
      <p:sp>
        <p:nvSpPr>
          <p:cNvPr id="1049534"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dirty="0" lang="en-US"/>
          </a:p>
        </p:txBody>
      </p:sp>
      <p:sp>
        <p:nvSpPr>
          <p:cNvPr id="1049535"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00601B44-FE9F-429F-B680-03F5945116FA}" type="datetimeFigureOut">
              <a:rPr lang="en-US" smtClean="0"/>
              <a:t>11/5/2017</a:t>
            </a:fld>
            <a:endParaRPr dirty="0" lang="en-US"/>
          </a:p>
        </p:txBody>
      </p:sp>
      <p:sp>
        <p:nvSpPr>
          <p:cNvPr id="1049536"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dirty="0" lang="en-US"/>
          </a:p>
        </p:txBody>
      </p:sp>
      <p:sp>
        <p:nvSpPr>
          <p:cNvPr id="1049537"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8"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dirty="0" lang="en-US"/>
          </a:p>
        </p:txBody>
      </p:sp>
      <p:sp>
        <p:nvSpPr>
          <p:cNvPr id="1049539"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25CAF8D3-F54B-48E0-BF50-C8E8DB55381B}" type="slidenum">
              <a:rPr lang="en-US" smtClean="0"/>
              <a:t>‹#›</a:t>
            </a:fld>
            <a:endParaRPr dirty="0"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144.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5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sp>
        <p:nvSpPr>
          <p:cNvPr id="1048629" name="Slide Image Placeholder 1"/>
          <p:cNvSpPr>
            <a:spLocks noChangeAspect="1" noRot="1" noGrp="1"/>
          </p:cNvSpPr>
          <p:nvPr>
            <p:ph type="sldImg"/>
          </p:nvPr>
        </p:nvSpPr>
        <p:spPr/>
      </p:sp>
      <p:sp>
        <p:nvSpPr>
          <p:cNvPr id="1048630" name="Notes Placeholder 2"/>
          <p:cNvSpPr>
            <a:spLocks noGrp="1"/>
          </p:cNvSpPr>
          <p:nvPr>
            <p:ph type="body" idx="1"/>
          </p:nvPr>
        </p:nvSpPr>
        <p:spPr/>
        <p:txBody>
          <a:bodyPr/>
          <a:p>
            <a:endParaRPr dirty="0" lang="en-US"/>
          </a:p>
        </p:txBody>
      </p:sp>
      <p:sp>
        <p:nvSpPr>
          <p:cNvPr id="1048631" name="Slide Number Placeholder 3"/>
          <p:cNvSpPr>
            <a:spLocks noGrp="1"/>
          </p:cNvSpPr>
          <p:nvPr>
            <p:ph type="sldNum" sz="quarter" idx="10"/>
          </p:nvPr>
        </p:nvSpPr>
        <p:spPr/>
        <p:txBody>
          <a:bodyPr/>
          <a:p>
            <a:fld id="{25CAF8D3-F54B-48E0-BF50-C8E8DB55381B}" type="slidenum">
              <a:rPr lang="en-US" smtClean="0"/>
              <a:t>19</a:t>
            </a:fld>
            <a:endParaRPr dirty="0"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545" name=""/>
        <p:cNvGrpSpPr/>
        <p:nvPr/>
      </p:nvGrpSpPr>
      <p:grpSpPr>
        <a:xfrm>
          <a:off x="0" y="0"/>
          <a:ext cx="0" cy="0"/>
          <a:chOff x="0" y="0"/>
          <a:chExt cx="0" cy="0"/>
        </a:xfrm>
      </p:grpSpPr>
      <p:sp>
        <p:nvSpPr>
          <p:cNvPr id="1048636" name="Slide Image Placeholder 1"/>
          <p:cNvSpPr>
            <a:spLocks noChangeAspect="1" noRot="1" noGrp="1"/>
          </p:cNvSpPr>
          <p:nvPr>
            <p:ph type="sldImg"/>
          </p:nvPr>
        </p:nvSpPr>
        <p:spPr/>
      </p:sp>
      <p:sp>
        <p:nvSpPr>
          <p:cNvPr id="1048637" name="Notes Placeholder 2"/>
          <p:cNvSpPr>
            <a:spLocks noGrp="1"/>
          </p:cNvSpPr>
          <p:nvPr>
            <p:ph type="body" idx="1"/>
          </p:nvPr>
        </p:nvSpPr>
        <p:spPr/>
        <p:txBody>
          <a:bodyPr/>
          <a:p>
            <a:endParaRPr dirty="0" lang="en-US"/>
          </a:p>
        </p:txBody>
      </p:sp>
      <p:sp>
        <p:nvSpPr>
          <p:cNvPr id="1048638" name="Slide Number Placeholder 3"/>
          <p:cNvSpPr>
            <a:spLocks noGrp="1"/>
          </p:cNvSpPr>
          <p:nvPr>
            <p:ph type="sldNum" sz="quarter" idx="10"/>
          </p:nvPr>
        </p:nvSpPr>
        <p:spPr/>
        <p:txBody>
          <a:bodyPr/>
          <a:p>
            <a:fld id="{25CAF8D3-F54B-48E0-BF50-C8E8DB55381B}" type="slidenum">
              <a:rPr lang="en-US" smtClean="0"/>
              <a:t>21</a:t>
            </a:fld>
            <a:endParaRPr dirty="0"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8863" name="Slide Image Placeholder 1"/>
          <p:cNvSpPr>
            <a:spLocks noChangeAspect="1" noRot="1" noGrp="1"/>
          </p:cNvSpPr>
          <p:nvPr>
            <p:ph type="sldImg"/>
          </p:nvPr>
        </p:nvSpPr>
        <p:spPr/>
      </p:sp>
      <p:sp>
        <p:nvSpPr>
          <p:cNvPr id="1048864" name="Notes Placeholder 2"/>
          <p:cNvSpPr>
            <a:spLocks noGrp="1"/>
          </p:cNvSpPr>
          <p:nvPr>
            <p:ph type="body" idx="1"/>
          </p:nvPr>
        </p:nvSpPr>
        <p:spPr/>
        <p:txBody>
          <a:bodyPr/>
          <a:p>
            <a:endParaRPr dirty="0" lang="en-US"/>
          </a:p>
        </p:txBody>
      </p:sp>
      <p:sp>
        <p:nvSpPr>
          <p:cNvPr id="1048865" name="Slide Number Placeholder 3"/>
          <p:cNvSpPr>
            <a:spLocks noGrp="1"/>
          </p:cNvSpPr>
          <p:nvPr>
            <p:ph type="sldNum" sz="quarter" idx="10"/>
          </p:nvPr>
        </p:nvSpPr>
        <p:spPr/>
        <p:txBody>
          <a:bodyPr/>
          <a:p>
            <a:fld id="{25CAF8D3-F54B-48E0-BF50-C8E8DB55381B}" type="slidenum">
              <a:rPr lang="en-US" smtClean="0"/>
              <a:t>144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980" name=""/>
        <p:cNvGrpSpPr/>
        <p:nvPr/>
      </p:nvGrpSpPr>
      <p:grpSpPr>
        <a:xfrm>
          <a:off x="0" y="0"/>
          <a:ext cx="0" cy="0"/>
          <a:chOff x="0" y="0"/>
          <a:chExt cx="0" cy="0"/>
        </a:xfrm>
      </p:grpSpPr>
      <p:sp>
        <p:nvSpPr>
          <p:cNvPr id="1049411" name="Slide Image Placeholder 1"/>
          <p:cNvSpPr>
            <a:spLocks noChangeAspect="1" noRot="1" noGrp="1"/>
          </p:cNvSpPr>
          <p:nvPr>
            <p:ph type="sldImg"/>
          </p:nvPr>
        </p:nvSpPr>
        <p:spPr/>
      </p:sp>
      <p:sp>
        <p:nvSpPr>
          <p:cNvPr id="1049412" name="Notes Placeholder 2"/>
          <p:cNvSpPr>
            <a:spLocks noGrp="1"/>
          </p:cNvSpPr>
          <p:nvPr>
            <p:ph type="body" idx="1"/>
          </p:nvPr>
        </p:nvSpPr>
        <p:spPr/>
        <p:txBody>
          <a:bodyPr/>
          <a:p>
            <a:endParaRPr dirty="0" lang="en-US"/>
          </a:p>
        </p:txBody>
      </p:sp>
      <p:sp>
        <p:nvSpPr>
          <p:cNvPr id="1049413" name="Slide Number Placeholder 3"/>
          <p:cNvSpPr>
            <a:spLocks noGrp="1"/>
          </p:cNvSpPr>
          <p:nvPr>
            <p:ph type="sldNum" sz="quarter" idx="10"/>
          </p:nvPr>
        </p:nvSpPr>
        <p:spPr/>
        <p:txBody>
          <a:bodyPr/>
          <a:p>
            <a:fld id="{25CAF8D3-F54B-48E0-BF50-C8E8DB55381B}" type="slidenum">
              <a:rPr lang="en-US" smtClean="0"/>
              <a:t>452</a:t>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583" name="Date Placeholder 3"/>
          <p:cNvSpPr>
            <a:spLocks noGrp="1"/>
          </p:cNvSpPr>
          <p:nvPr>
            <p:ph type="dt" sz="half" idx="10"/>
          </p:nvPr>
        </p:nvSpPr>
        <p:spPr/>
        <p:txBody>
          <a:bodyPr/>
          <a:p>
            <a:fld id="{2074A1DD-1185-4166-B295-109608F8E831}" type="datetimeFigureOut">
              <a:rPr lang="en-US" smtClean="0"/>
              <a:t>11/5/2017</a:t>
            </a:fld>
            <a:endParaRPr dirty="0" lang="en-US"/>
          </a:p>
        </p:txBody>
      </p:sp>
      <p:sp>
        <p:nvSpPr>
          <p:cNvPr id="1048584" name="Footer Placeholder 4"/>
          <p:cNvSpPr>
            <a:spLocks noGrp="1"/>
          </p:cNvSpPr>
          <p:nvPr>
            <p:ph type="ftr" sz="quarter" idx="11"/>
          </p:nvPr>
        </p:nvSpPr>
        <p:spPr/>
        <p:txBody>
          <a:bodyPr/>
          <a:p>
            <a:endParaRPr dirty="0" lang="en-US"/>
          </a:p>
        </p:txBody>
      </p:sp>
      <p:sp>
        <p:nvSpPr>
          <p:cNvPr id="1048585" name="Slide Number Placeholder 5"/>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037" name=""/>
        <p:cNvGrpSpPr/>
        <p:nvPr/>
      </p:nvGrpSpPr>
      <p:grpSpPr>
        <a:xfrm>
          <a:off x="0" y="0"/>
          <a:ext cx="0" cy="0"/>
          <a:chOff x="0" y="0"/>
          <a:chExt cx="0" cy="0"/>
        </a:xfrm>
      </p:grpSpPr>
      <p:sp>
        <p:nvSpPr>
          <p:cNvPr id="1049501" name="Title 1"/>
          <p:cNvSpPr>
            <a:spLocks noGrp="1"/>
          </p:cNvSpPr>
          <p:nvPr>
            <p:ph type="title"/>
          </p:nvPr>
        </p:nvSpPr>
        <p:spPr/>
        <p:txBody>
          <a:bodyPr/>
          <a:p>
            <a:r>
              <a:rPr lang="en-US"/>
              <a:t>Click to edit Master title style</a:t>
            </a:r>
          </a:p>
        </p:txBody>
      </p:sp>
      <p:sp>
        <p:nvSpPr>
          <p:cNvPr id="1049502" name="Vertical Text Placeholder 2"/>
          <p:cNvSpPr>
            <a:spLocks noGrp="1"/>
          </p:cNvSpPr>
          <p:nvPr>
            <p:ph type="body" orient="vert" idx="1"/>
          </p:nvPr>
        </p:nvSpPr>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03" name="Date Placeholder 3"/>
          <p:cNvSpPr>
            <a:spLocks noGrp="1"/>
          </p:cNvSpPr>
          <p:nvPr>
            <p:ph type="dt" sz="half" idx="10"/>
          </p:nvPr>
        </p:nvSpPr>
        <p:spPr/>
        <p:txBody>
          <a:bodyPr/>
          <a:p>
            <a:fld id="{2074A1DD-1185-4166-B295-109608F8E831}" type="datetimeFigureOut">
              <a:rPr lang="en-US" smtClean="0"/>
              <a:t>11/5/2017</a:t>
            </a:fld>
            <a:endParaRPr dirty="0" lang="en-US"/>
          </a:p>
        </p:txBody>
      </p:sp>
      <p:sp>
        <p:nvSpPr>
          <p:cNvPr id="1049504" name="Footer Placeholder 4"/>
          <p:cNvSpPr>
            <a:spLocks noGrp="1"/>
          </p:cNvSpPr>
          <p:nvPr>
            <p:ph type="ftr" sz="quarter" idx="11"/>
          </p:nvPr>
        </p:nvSpPr>
        <p:spPr/>
        <p:txBody>
          <a:bodyPr/>
          <a:p>
            <a:endParaRPr dirty="0" lang="en-US"/>
          </a:p>
        </p:txBody>
      </p:sp>
      <p:sp>
        <p:nvSpPr>
          <p:cNvPr id="1049505" name="Slide Number Placeholder 5"/>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035" name=""/>
        <p:cNvGrpSpPr/>
        <p:nvPr/>
      </p:nvGrpSpPr>
      <p:grpSpPr>
        <a:xfrm>
          <a:off x="0" y="0"/>
          <a:ext cx="0" cy="0"/>
          <a:chOff x="0" y="0"/>
          <a:chExt cx="0" cy="0"/>
        </a:xfrm>
      </p:grpSpPr>
      <p:sp>
        <p:nvSpPr>
          <p:cNvPr id="1049490"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9491" name="Vertical Text Placeholder 2"/>
          <p:cNvSpPr>
            <a:spLocks noGrp="1"/>
          </p:cNvSpPr>
          <p:nvPr>
            <p:ph type="body" orient="vert" idx="1"/>
          </p:nvPr>
        </p:nvSpPr>
        <p:spPr>
          <a:xfrm>
            <a:off x="838200" y="365125"/>
            <a:ext cx="7734300" cy="5811838"/>
          </a:xfrm>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2" name="Date Placeholder 3"/>
          <p:cNvSpPr>
            <a:spLocks noGrp="1"/>
          </p:cNvSpPr>
          <p:nvPr>
            <p:ph type="dt" sz="half" idx="10"/>
          </p:nvPr>
        </p:nvSpPr>
        <p:spPr/>
        <p:txBody>
          <a:bodyPr/>
          <a:p>
            <a:fld id="{2074A1DD-1185-4166-B295-109608F8E831}" type="datetimeFigureOut">
              <a:rPr lang="en-US" smtClean="0"/>
              <a:t>11/5/2017</a:t>
            </a:fld>
            <a:endParaRPr dirty="0" lang="en-US"/>
          </a:p>
        </p:txBody>
      </p:sp>
      <p:sp>
        <p:nvSpPr>
          <p:cNvPr id="1049493" name="Footer Placeholder 4"/>
          <p:cNvSpPr>
            <a:spLocks noGrp="1"/>
          </p:cNvSpPr>
          <p:nvPr>
            <p:ph type="ftr" sz="quarter" idx="11"/>
          </p:nvPr>
        </p:nvSpPr>
        <p:spPr/>
        <p:txBody>
          <a:bodyPr/>
          <a:p>
            <a:endParaRPr dirty="0" lang="en-US"/>
          </a:p>
        </p:txBody>
      </p:sp>
      <p:sp>
        <p:nvSpPr>
          <p:cNvPr id="1049494" name="Slide Number Placeholder 5"/>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521" name=""/>
        <p:cNvGrpSpPr/>
        <p:nvPr/>
      </p:nvGrpSpPr>
      <p:grpSpPr>
        <a:xfrm>
          <a:off x="0" y="0"/>
          <a:ext cx="0" cy="0"/>
          <a:chOff x="0" y="0"/>
          <a:chExt cx="0" cy="0"/>
        </a:xfrm>
      </p:grpSpPr>
      <p:sp>
        <p:nvSpPr>
          <p:cNvPr id="1048588" name="Title 1"/>
          <p:cNvSpPr>
            <a:spLocks noGrp="1"/>
          </p:cNvSpPr>
          <p:nvPr>
            <p:ph type="title"/>
          </p:nvPr>
        </p:nvSpPr>
        <p:spPr/>
        <p:txBody>
          <a:bodyPr/>
          <a:p>
            <a:r>
              <a:rPr lang="en-US"/>
              <a:t>Click to edit Master title style</a:t>
            </a:r>
          </a:p>
        </p:txBody>
      </p:sp>
      <p:sp>
        <p:nvSpPr>
          <p:cNvPr id="1048589" name="Content Placeholder 2"/>
          <p:cNvSpPr>
            <a:spLocks noGrp="1"/>
          </p:cNvSpPr>
          <p:nvPr>
            <p:ph idx="1"/>
          </p:nvPr>
        </p:nvSpPr>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p>
            <a:fld id="{2074A1DD-1185-4166-B295-109608F8E831}" type="datetimeFigureOut">
              <a:rPr lang="en-US" smtClean="0"/>
              <a:t>11/5/2017</a:t>
            </a:fld>
            <a:endParaRPr dirty="0" lang="en-US"/>
          </a:p>
        </p:txBody>
      </p:sp>
      <p:sp>
        <p:nvSpPr>
          <p:cNvPr id="1048591" name="Footer Placeholder 4"/>
          <p:cNvSpPr>
            <a:spLocks noGrp="1"/>
          </p:cNvSpPr>
          <p:nvPr>
            <p:ph type="ftr" sz="quarter" idx="11"/>
          </p:nvPr>
        </p:nvSpPr>
        <p:spPr/>
        <p:txBody>
          <a:bodyPr/>
          <a:p>
            <a:endParaRPr dirty="0" lang="en-US"/>
          </a:p>
        </p:txBody>
      </p:sp>
      <p:sp>
        <p:nvSpPr>
          <p:cNvPr id="1048592" name="Slide Number Placeholder 5"/>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038" name=""/>
        <p:cNvGrpSpPr/>
        <p:nvPr/>
      </p:nvGrpSpPr>
      <p:grpSpPr>
        <a:xfrm>
          <a:off x="0" y="0"/>
          <a:ext cx="0" cy="0"/>
          <a:chOff x="0" y="0"/>
          <a:chExt cx="0" cy="0"/>
        </a:xfrm>
      </p:grpSpPr>
      <p:sp>
        <p:nvSpPr>
          <p:cNvPr id="1049506"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9507"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Edit Master text styles</a:t>
            </a:r>
          </a:p>
        </p:txBody>
      </p:sp>
      <p:sp>
        <p:nvSpPr>
          <p:cNvPr id="1049508" name="Date Placeholder 3"/>
          <p:cNvSpPr>
            <a:spLocks noGrp="1"/>
          </p:cNvSpPr>
          <p:nvPr>
            <p:ph type="dt" sz="half" idx="10"/>
          </p:nvPr>
        </p:nvSpPr>
        <p:spPr/>
        <p:txBody>
          <a:bodyPr/>
          <a:p>
            <a:fld id="{2074A1DD-1185-4166-B295-109608F8E831}" type="datetimeFigureOut">
              <a:rPr lang="en-US" smtClean="0"/>
              <a:t>11/5/2017</a:t>
            </a:fld>
            <a:endParaRPr dirty="0" lang="en-US"/>
          </a:p>
        </p:txBody>
      </p:sp>
      <p:sp>
        <p:nvSpPr>
          <p:cNvPr id="1049509" name="Footer Placeholder 4"/>
          <p:cNvSpPr>
            <a:spLocks noGrp="1"/>
          </p:cNvSpPr>
          <p:nvPr>
            <p:ph type="ftr" sz="quarter" idx="11"/>
          </p:nvPr>
        </p:nvSpPr>
        <p:spPr/>
        <p:txBody>
          <a:bodyPr/>
          <a:p>
            <a:endParaRPr dirty="0" lang="en-US"/>
          </a:p>
        </p:txBody>
      </p:sp>
      <p:sp>
        <p:nvSpPr>
          <p:cNvPr id="1049510" name="Slide Number Placeholder 5"/>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039" name=""/>
        <p:cNvGrpSpPr/>
        <p:nvPr/>
      </p:nvGrpSpPr>
      <p:grpSpPr>
        <a:xfrm>
          <a:off x="0" y="0"/>
          <a:ext cx="0" cy="0"/>
          <a:chOff x="0" y="0"/>
          <a:chExt cx="0" cy="0"/>
        </a:xfrm>
      </p:grpSpPr>
      <p:sp>
        <p:nvSpPr>
          <p:cNvPr id="1049511" name="Title 1"/>
          <p:cNvSpPr>
            <a:spLocks noGrp="1"/>
          </p:cNvSpPr>
          <p:nvPr>
            <p:ph type="title"/>
          </p:nvPr>
        </p:nvSpPr>
        <p:spPr/>
        <p:txBody>
          <a:bodyPr/>
          <a:p>
            <a:r>
              <a:rPr lang="en-US"/>
              <a:t>Click to edit Master title style</a:t>
            </a:r>
          </a:p>
        </p:txBody>
      </p:sp>
      <p:sp>
        <p:nvSpPr>
          <p:cNvPr id="1049512" name="Content Placeholder 2"/>
          <p:cNvSpPr>
            <a:spLocks noGrp="1"/>
          </p:cNvSpPr>
          <p:nvPr>
            <p:ph sz="half" idx="1"/>
          </p:nvPr>
        </p:nvSpPr>
        <p:spPr>
          <a:xfrm>
            <a:off x="838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3" name="Content Placeholder 3"/>
          <p:cNvSpPr>
            <a:spLocks noGrp="1"/>
          </p:cNvSpPr>
          <p:nvPr>
            <p:ph sz="half" idx="2"/>
          </p:nvPr>
        </p:nvSpPr>
        <p:spPr>
          <a:xfrm>
            <a:off x="6172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4" name="Date Placeholder 4"/>
          <p:cNvSpPr>
            <a:spLocks noGrp="1"/>
          </p:cNvSpPr>
          <p:nvPr>
            <p:ph type="dt" sz="half" idx="10"/>
          </p:nvPr>
        </p:nvSpPr>
        <p:spPr/>
        <p:txBody>
          <a:bodyPr/>
          <a:p>
            <a:fld id="{2074A1DD-1185-4166-B295-109608F8E831}" type="datetimeFigureOut">
              <a:rPr lang="en-US" smtClean="0"/>
              <a:t>11/5/2017</a:t>
            </a:fld>
            <a:endParaRPr dirty="0" lang="en-US"/>
          </a:p>
        </p:txBody>
      </p:sp>
      <p:sp>
        <p:nvSpPr>
          <p:cNvPr id="1049515" name="Footer Placeholder 5"/>
          <p:cNvSpPr>
            <a:spLocks noGrp="1"/>
          </p:cNvSpPr>
          <p:nvPr>
            <p:ph type="ftr" sz="quarter" idx="11"/>
          </p:nvPr>
        </p:nvSpPr>
        <p:spPr/>
        <p:txBody>
          <a:bodyPr/>
          <a:p>
            <a:endParaRPr dirty="0" lang="en-US"/>
          </a:p>
        </p:txBody>
      </p:sp>
      <p:sp>
        <p:nvSpPr>
          <p:cNvPr id="1049516" name="Slide Number Placeholder 6"/>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040" name=""/>
        <p:cNvGrpSpPr/>
        <p:nvPr/>
      </p:nvGrpSpPr>
      <p:grpSpPr>
        <a:xfrm>
          <a:off x="0" y="0"/>
          <a:ext cx="0" cy="0"/>
          <a:chOff x="0" y="0"/>
          <a:chExt cx="0" cy="0"/>
        </a:xfrm>
      </p:grpSpPr>
      <p:sp>
        <p:nvSpPr>
          <p:cNvPr id="1049517" name="Title 1"/>
          <p:cNvSpPr>
            <a:spLocks noGrp="1"/>
          </p:cNvSpPr>
          <p:nvPr>
            <p:ph type="title"/>
          </p:nvPr>
        </p:nvSpPr>
        <p:spPr>
          <a:xfrm>
            <a:off x="839788" y="365125"/>
            <a:ext cx="10515600" cy="1325563"/>
          </a:xfrm>
        </p:spPr>
        <p:txBody>
          <a:bodyPr/>
          <a:p>
            <a:r>
              <a:rPr lang="en-US"/>
              <a:t>Click to edit Master title style</a:t>
            </a:r>
          </a:p>
        </p:txBody>
      </p:sp>
      <p:sp>
        <p:nvSpPr>
          <p:cNvPr id="1049518"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9519" name="Content Placeholder 3"/>
          <p:cNvSpPr>
            <a:spLocks noGrp="1"/>
          </p:cNvSpPr>
          <p:nvPr>
            <p:ph sz="half" idx="2"/>
          </p:nvPr>
        </p:nvSpPr>
        <p:spPr>
          <a:xfrm>
            <a:off x="839788" y="2505075"/>
            <a:ext cx="5157787"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0"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9521" name="Content Placeholder 5"/>
          <p:cNvSpPr>
            <a:spLocks noGrp="1"/>
          </p:cNvSpPr>
          <p:nvPr>
            <p:ph sz="quarter" idx="4"/>
          </p:nvPr>
        </p:nvSpPr>
        <p:spPr>
          <a:xfrm>
            <a:off x="6172200" y="2505075"/>
            <a:ext cx="5183188"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2" name="Date Placeholder 6"/>
          <p:cNvSpPr>
            <a:spLocks noGrp="1"/>
          </p:cNvSpPr>
          <p:nvPr>
            <p:ph type="dt" sz="half" idx="10"/>
          </p:nvPr>
        </p:nvSpPr>
        <p:spPr/>
        <p:txBody>
          <a:bodyPr/>
          <a:p>
            <a:fld id="{2074A1DD-1185-4166-B295-109608F8E831}" type="datetimeFigureOut">
              <a:rPr lang="en-US" smtClean="0"/>
              <a:t>11/5/2017</a:t>
            </a:fld>
            <a:endParaRPr dirty="0" lang="en-US"/>
          </a:p>
        </p:txBody>
      </p:sp>
      <p:sp>
        <p:nvSpPr>
          <p:cNvPr id="1049523" name="Footer Placeholder 7"/>
          <p:cNvSpPr>
            <a:spLocks noGrp="1"/>
          </p:cNvSpPr>
          <p:nvPr>
            <p:ph type="ftr" sz="quarter" idx="11"/>
          </p:nvPr>
        </p:nvSpPr>
        <p:spPr/>
        <p:txBody>
          <a:bodyPr/>
          <a:p>
            <a:endParaRPr dirty="0" lang="en-US"/>
          </a:p>
        </p:txBody>
      </p:sp>
      <p:sp>
        <p:nvSpPr>
          <p:cNvPr id="1049524" name="Slide Number Placeholder 8"/>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034" name=""/>
        <p:cNvGrpSpPr/>
        <p:nvPr/>
      </p:nvGrpSpPr>
      <p:grpSpPr>
        <a:xfrm>
          <a:off x="0" y="0"/>
          <a:ext cx="0" cy="0"/>
          <a:chOff x="0" y="0"/>
          <a:chExt cx="0" cy="0"/>
        </a:xfrm>
      </p:grpSpPr>
      <p:sp>
        <p:nvSpPr>
          <p:cNvPr id="1049486" name="Title 1"/>
          <p:cNvSpPr>
            <a:spLocks noGrp="1"/>
          </p:cNvSpPr>
          <p:nvPr>
            <p:ph type="title"/>
          </p:nvPr>
        </p:nvSpPr>
        <p:spPr/>
        <p:txBody>
          <a:bodyPr/>
          <a:p>
            <a:r>
              <a:rPr lang="en-US"/>
              <a:t>Click to edit Master title style</a:t>
            </a:r>
          </a:p>
        </p:txBody>
      </p:sp>
      <p:sp>
        <p:nvSpPr>
          <p:cNvPr id="1049487" name="Date Placeholder 2"/>
          <p:cNvSpPr>
            <a:spLocks noGrp="1"/>
          </p:cNvSpPr>
          <p:nvPr>
            <p:ph type="dt" sz="half" idx="10"/>
          </p:nvPr>
        </p:nvSpPr>
        <p:spPr/>
        <p:txBody>
          <a:bodyPr/>
          <a:p>
            <a:fld id="{2074A1DD-1185-4166-B295-109608F8E831}" type="datetimeFigureOut">
              <a:rPr lang="en-US" smtClean="0"/>
              <a:t>11/5/2017</a:t>
            </a:fld>
            <a:endParaRPr dirty="0" lang="en-US"/>
          </a:p>
        </p:txBody>
      </p:sp>
      <p:sp>
        <p:nvSpPr>
          <p:cNvPr id="1049488" name="Footer Placeholder 3"/>
          <p:cNvSpPr>
            <a:spLocks noGrp="1"/>
          </p:cNvSpPr>
          <p:nvPr>
            <p:ph type="ftr" sz="quarter" idx="11"/>
          </p:nvPr>
        </p:nvSpPr>
        <p:spPr/>
        <p:txBody>
          <a:bodyPr/>
          <a:p>
            <a:endParaRPr dirty="0" lang="en-US"/>
          </a:p>
        </p:txBody>
      </p:sp>
      <p:sp>
        <p:nvSpPr>
          <p:cNvPr id="1049489" name="Slide Number Placeholder 4"/>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041" name=""/>
        <p:cNvGrpSpPr/>
        <p:nvPr/>
      </p:nvGrpSpPr>
      <p:grpSpPr>
        <a:xfrm>
          <a:off x="0" y="0"/>
          <a:ext cx="0" cy="0"/>
          <a:chOff x="0" y="0"/>
          <a:chExt cx="0" cy="0"/>
        </a:xfrm>
      </p:grpSpPr>
      <p:sp>
        <p:nvSpPr>
          <p:cNvPr id="1049525" name="Date Placeholder 1"/>
          <p:cNvSpPr>
            <a:spLocks noGrp="1"/>
          </p:cNvSpPr>
          <p:nvPr>
            <p:ph type="dt" sz="half" idx="10"/>
          </p:nvPr>
        </p:nvSpPr>
        <p:spPr/>
        <p:txBody>
          <a:bodyPr/>
          <a:p>
            <a:fld id="{2074A1DD-1185-4166-B295-109608F8E831}" type="datetimeFigureOut">
              <a:rPr lang="en-US" smtClean="0"/>
              <a:t>11/5/2017</a:t>
            </a:fld>
            <a:endParaRPr dirty="0" lang="en-US"/>
          </a:p>
        </p:txBody>
      </p:sp>
      <p:sp>
        <p:nvSpPr>
          <p:cNvPr id="1049526" name="Footer Placeholder 2"/>
          <p:cNvSpPr>
            <a:spLocks noGrp="1"/>
          </p:cNvSpPr>
          <p:nvPr>
            <p:ph type="ftr" sz="quarter" idx="11"/>
          </p:nvPr>
        </p:nvSpPr>
        <p:spPr/>
        <p:txBody>
          <a:bodyPr/>
          <a:p>
            <a:endParaRPr dirty="0" lang="en-US"/>
          </a:p>
        </p:txBody>
      </p:sp>
      <p:sp>
        <p:nvSpPr>
          <p:cNvPr id="1049527" name="Slide Number Placeholder 3"/>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042" name=""/>
        <p:cNvGrpSpPr/>
        <p:nvPr/>
      </p:nvGrpSpPr>
      <p:grpSpPr>
        <a:xfrm>
          <a:off x="0" y="0"/>
          <a:ext cx="0" cy="0"/>
          <a:chOff x="0" y="0"/>
          <a:chExt cx="0" cy="0"/>
        </a:xfrm>
      </p:grpSpPr>
      <p:sp>
        <p:nvSpPr>
          <p:cNvPr id="104952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29"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9531" name="Date Placeholder 4"/>
          <p:cNvSpPr>
            <a:spLocks noGrp="1"/>
          </p:cNvSpPr>
          <p:nvPr>
            <p:ph type="dt" sz="half" idx="10"/>
          </p:nvPr>
        </p:nvSpPr>
        <p:spPr/>
        <p:txBody>
          <a:bodyPr/>
          <a:p>
            <a:fld id="{2074A1DD-1185-4166-B295-109608F8E831}" type="datetimeFigureOut">
              <a:rPr lang="en-US" smtClean="0"/>
              <a:t>11/5/2017</a:t>
            </a:fld>
            <a:endParaRPr dirty="0" lang="en-US"/>
          </a:p>
        </p:txBody>
      </p:sp>
      <p:sp>
        <p:nvSpPr>
          <p:cNvPr id="1049532" name="Footer Placeholder 5"/>
          <p:cNvSpPr>
            <a:spLocks noGrp="1"/>
          </p:cNvSpPr>
          <p:nvPr>
            <p:ph type="ftr" sz="quarter" idx="11"/>
          </p:nvPr>
        </p:nvSpPr>
        <p:spPr/>
        <p:txBody>
          <a:bodyPr/>
          <a:p>
            <a:endParaRPr dirty="0" lang="en-US"/>
          </a:p>
        </p:txBody>
      </p:sp>
      <p:sp>
        <p:nvSpPr>
          <p:cNvPr id="1049533" name="Slide Number Placeholder 6"/>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036" name=""/>
        <p:cNvGrpSpPr/>
        <p:nvPr/>
      </p:nvGrpSpPr>
      <p:grpSpPr>
        <a:xfrm>
          <a:off x="0" y="0"/>
          <a:ext cx="0" cy="0"/>
          <a:chOff x="0" y="0"/>
          <a:chExt cx="0" cy="0"/>
        </a:xfrm>
      </p:grpSpPr>
      <p:sp>
        <p:nvSpPr>
          <p:cNvPr id="1049495"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496"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497"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9498" name="Date Placeholder 4"/>
          <p:cNvSpPr>
            <a:spLocks noGrp="1"/>
          </p:cNvSpPr>
          <p:nvPr>
            <p:ph type="dt" sz="half" idx="10"/>
          </p:nvPr>
        </p:nvSpPr>
        <p:spPr/>
        <p:txBody>
          <a:bodyPr/>
          <a:p>
            <a:fld id="{2074A1DD-1185-4166-B295-109608F8E831}" type="datetimeFigureOut">
              <a:rPr lang="en-US" smtClean="0"/>
              <a:t>11/5/2017</a:t>
            </a:fld>
            <a:endParaRPr dirty="0" lang="en-US"/>
          </a:p>
        </p:txBody>
      </p:sp>
      <p:sp>
        <p:nvSpPr>
          <p:cNvPr id="1049499" name="Footer Placeholder 5"/>
          <p:cNvSpPr>
            <a:spLocks noGrp="1"/>
          </p:cNvSpPr>
          <p:nvPr>
            <p:ph type="ftr" sz="quarter" idx="11"/>
          </p:nvPr>
        </p:nvSpPr>
        <p:spPr/>
        <p:txBody>
          <a:bodyPr/>
          <a:p>
            <a:endParaRPr dirty="0" lang="en-US"/>
          </a:p>
        </p:txBody>
      </p:sp>
      <p:sp>
        <p:nvSpPr>
          <p:cNvPr id="1049500" name="Slide Number Placeholder 6"/>
          <p:cNvSpPr>
            <a:spLocks noGrp="1"/>
          </p:cNvSpPr>
          <p:nvPr>
            <p:ph type="sldNum" sz="quarter" idx="12"/>
          </p:nvPr>
        </p:nvSpPr>
        <p:spPr/>
        <p:txBody>
          <a:bodyPr/>
          <a:p>
            <a:fld id="{A4F69250-A946-4B0A-9E20-4F590B3D99C9}" type="slidenum">
              <a:rPr lang="en-US" smtClean="0"/>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2074A1DD-1185-4166-B295-109608F8E831}" type="datetimeFigureOut">
              <a:rPr lang="en-US" smtClean="0"/>
              <a:t>11/5/2017</a:t>
            </a:fld>
            <a:endParaRPr dirty="0"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dirty="0"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A4F69250-A946-4B0A-9E20-4F590B3D99C9}" type="slidenum">
              <a:rPr lang="en-US" smtClean="0"/>
              <a:t>‹#›</a:t>
            </a:fld>
            <a:endParaRPr dirty="0" lang="en-US"/>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p:txBody>
          <a:bodyPr>
            <a:normAutofit/>
          </a:bodyPr>
          <a:p>
            <a:r>
              <a:rPr dirty="0" sz="8000" lang="en-US">
                <a:latin typeface="Aharoni" panose="02010803020104030203" pitchFamily="2" charset="-79"/>
                <a:cs typeface="Aharoni" panose="02010803020104030203" pitchFamily="2" charset="-79"/>
              </a:rPr>
              <a:t>PHARMACOLOGY</a:t>
            </a:r>
          </a:p>
        </p:txBody>
      </p:sp>
      <p:sp>
        <p:nvSpPr>
          <p:cNvPr id="1048587" name="Subtitle 2"/>
          <p:cNvSpPr>
            <a:spLocks noGrp="1"/>
          </p:cNvSpPr>
          <p:nvPr>
            <p:ph type="subTitle" idx="1"/>
          </p:nvPr>
        </p:nvSpPr>
        <p:spPr/>
        <p:txBody>
          <a:bodyPr>
            <a:normAutofit/>
          </a:bodyPr>
          <a:p>
            <a:r>
              <a:rPr altLang="en-US" dirty="0" lang="en-US"/>
              <a:t>A</a:t>
            </a:r>
            <a:r>
              <a:rPr altLang="en-US" dirty="0" sz="2300" lang="en-US"/>
              <a:t>n</a:t>
            </a:r>
            <a:r>
              <a:rPr altLang="en-US" dirty="0" sz="2300" lang="en-US"/>
              <a:t>g</a:t>
            </a:r>
            <a:r>
              <a:rPr altLang="en-US" dirty="0" sz="2300" lang="en-US"/>
              <a:t>e</a:t>
            </a:r>
            <a:r>
              <a:rPr altLang="en-US" dirty="0" sz="2300" lang="en-US"/>
              <a:t>l</a:t>
            </a:r>
            <a:r>
              <a:rPr altLang="en-US" dirty="0" sz="2300" lang="en-US"/>
              <a:t>i</a:t>
            </a:r>
            <a:r>
              <a:rPr altLang="en-US" dirty="0" sz="2300" lang="en-US"/>
              <a:t>n</a:t>
            </a:r>
            <a:r>
              <a:rPr altLang="en-US" dirty="0" sz="2300" lang="en-US"/>
              <a:t>e</a:t>
            </a:r>
            <a:endParaRPr altLang="en-US" 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30" name=""/>
        <p:cNvGrpSpPr/>
        <p:nvPr/>
      </p:nvGrpSpPr>
      <p:grpSpPr>
        <a:xfrm>
          <a:off x="0" y="0"/>
          <a:ext cx="0" cy="0"/>
          <a:chOff x="0" y="0"/>
          <a:chExt cx="0" cy="0"/>
        </a:xfrm>
      </p:grpSpPr>
      <p:sp>
        <p:nvSpPr>
          <p:cNvPr id="1048609" name="Title 1"/>
          <p:cNvSpPr>
            <a:spLocks noGrp="1"/>
          </p:cNvSpPr>
          <p:nvPr>
            <p:ph type="title"/>
          </p:nvPr>
        </p:nvSpPr>
        <p:spPr/>
        <p:txBody>
          <a:bodyPr/>
          <a:p>
            <a:r>
              <a:rPr dirty="0" lang="en-US"/>
              <a:t> cont.</a:t>
            </a:r>
          </a:p>
        </p:txBody>
      </p:sp>
      <p:sp>
        <p:nvSpPr>
          <p:cNvPr id="1048610" name="Content Placeholder 2"/>
          <p:cNvSpPr>
            <a:spLocks noGrp="1"/>
          </p:cNvSpPr>
          <p:nvPr>
            <p:ph idx="1"/>
          </p:nvPr>
        </p:nvSpPr>
        <p:spPr/>
        <p:txBody>
          <a:bodyPr>
            <a:normAutofit fontScale="75000" lnSpcReduction="20000"/>
          </a:bodyPr>
          <a:p>
            <a:r>
              <a:rPr dirty="0" lang="en-US"/>
              <a:t>There three basic types of tolerance.</a:t>
            </a:r>
          </a:p>
          <a:p>
            <a:pPr indent="0" marL="0">
              <a:buNone/>
            </a:pPr>
            <a:r>
              <a:rPr dirty="0" lang="en-US"/>
              <a:t>       </a:t>
            </a:r>
            <a:r>
              <a:rPr b="1" dirty="0" lang="en-US"/>
              <a:t>metabolic /pharmacokinetics tolerance</a:t>
            </a:r>
            <a:r>
              <a:rPr dirty="0" lang="en-US"/>
              <a:t> this occurs due to  increased metabolism of a drug leading to reduction in drug concentration at the receptor site.</a:t>
            </a:r>
          </a:p>
          <a:p>
            <a:pPr indent="0" marL="0">
              <a:buNone/>
            </a:pPr>
            <a:r>
              <a:rPr b="1" dirty="0" lang="en-US"/>
              <a:t>       cellular/pharmacodynamic tolerance </a:t>
            </a:r>
            <a:r>
              <a:rPr dirty="0" lang="en-US"/>
              <a:t>this caused by adaptive changes that take place at the receptor site or drug action site.</a:t>
            </a:r>
          </a:p>
          <a:p>
            <a:pPr indent="0" marL="0">
              <a:buNone/>
            </a:pPr>
            <a:r>
              <a:rPr b="1" dirty="0" lang="en-US"/>
              <a:t>        cross tolerance </a:t>
            </a:r>
            <a:r>
              <a:rPr dirty="0" lang="en-US"/>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r>
              <a:rPr b="1" dirty="0" lang="en-US"/>
              <a:t>Intolerance: </a:t>
            </a:r>
            <a:r>
              <a:rPr dirty="0" lang="en-US"/>
              <a:t>low threshold to normal pharmacological response. A drug causes an exaggeration of a normal pharmacological response e.g. morphine may cause coma instead of respiratory distress which occurs with administration of a normal dose.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8781" name="Title 1"/>
          <p:cNvSpPr>
            <a:spLocks noGrp="1"/>
          </p:cNvSpPr>
          <p:nvPr>
            <p:ph type="title"/>
          </p:nvPr>
        </p:nvSpPr>
        <p:spPr/>
        <p:txBody>
          <a:bodyPr/>
          <a:p>
            <a:r>
              <a:rPr dirty="0" lang="en-US"/>
              <a:t>                     </a:t>
            </a:r>
            <a:endParaRPr b="1" dirty="0" lang="en-US"/>
          </a:p>
        </p:txBody>
      </p:sp>
      <p:sp>
        <p:nvSpPr>
          <p:cNvPr id="1048782" name="Content Placeholder 2"/>
          <p:cNvSpPr>
            <a:spLocks noGrp="1"/>
          </p:cNvSpPr>
          <p:nvPr>
            <p:ph idx="1"/>
          </p:nvPr>
        </p:nvSpPr>
        <p:spPr/>
        <p:txBody>
          <a:bodyPr>
            <a:normAutofit fontScale="92500" lnSpcReduction="20000"/>
          </a:bodyPr>
          <a:p>
            <a:r>
              <a:rPr dirty="0" lang="en-US"/>
              <a:t>Aminoglycoside can replace penicillin in penicillin sensitive patients</a:t>
            </a:r>
          </a:p>
          <a:p>
            <a:r>
              <a:rPr b="1" dirty="0" lang="en-US"/>
              <a:t>Gentamycin</a:t>
            </a:r>
            <a:r>
              <a:rPr dirty="0" lang="en-US"/>
              <a:t> combine with penicillin have a synergic antibiotic effect expands the spectrum of antibiotics activity and prevent emergence of resistance..</a:t>
            </a:r>
          </a:p>
          <a:p>
            <a:r>
              <a:rPr b="1" dirty="0" lang="en-US"/>
              <a:t>Neomycin</a:t>
            </a:r>
            <a:r>
              <a:rPr dirty="0" lang="en-US"/>
              <a:t> and</a:t>
            </a:r>
            <a:r>
              <a:rPr b="1" dirty="0" lang="en-US"/>
              <a:t> kanamycin </a:t>
            </a:r>
            <a:r>
              <a:rPr dirty="0" lang="en-US"/>
              <a:t>can be used for hepatic coma to reduce normal flora and therefore ammonia gas formation.</a:t>
            </a:r>
          </a:p>
          <a:p>
            <a:r>
              <a:rPr b="1" dirty="0" lang="en-US"/>
              <a:t>Amikacin</a:t>
            </a:r>
            <a:r>
              <a:rPr dirty="0" lang="en-US"/>
              <a:t> has broadest antibacterial spectrum because it is stable to 8 of the 9 classified aminoglycoside inactivating enzymes whereas gentamycin is inactivated by five of them.</a:t>
            </a:r>
          </a:p>
          <a:p>
            <a:r>
              <a:rPr b="1" dirty="0" lang="en-US"/>
              <a:t> Amikacin </a:t>
            </a:r>
            <a:r>
              <a:rPr dirty="0" lang="en-US"/>
              <a:t>is  indicated for serious gram negative infections resistant to gentamycin.</a:t>
            </a:r>
          </a:p>
          <a:p>
            <a:r>
              <a:rPr dirty="0" lang="en-US"/>
              <a:t> Neomycin and framycetin are too toxic for systemic use hence used topically for treatment of </a:t>
            </a:r>
            <a:r>
              <a:rPr b="1" dirty="0" lang="en-US"/>
              <a:t>aer, nose </a:t>
            </a:r>
            <a:r>
              <a:rPr dirty="0" lang="en-US"/>
              <a:t>and </a:t>
            </a:r>
            <a:r>
              <a:rPr b="1" dirty="0" lang="en-US"/>
              <a:t>skin</a:t>
            </a:r>
            <a:r>
              <a:rPr dirty="0" lang="en-US"/>
              <a:t> infections,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8783" name="Title 1"/>
          <p:cNvSpPr>
            <a:spLocks noGrp="1"/>
          </p:cNvSpPr>
          <p:nvPr>
            <p:ph type="title"/>
          </p:nvPr>
        </p:nvSpPr>
        <p:spPr/>
        <p:txBody>
          <a:bodyPr/>
          <a:p>
            <a:r>
              <a:rPr dirty="0" lang="en-US"/>
              <a:t>                           </a:t>
            </a:r>
            <a:r>
              <a:rPr b="1" dirty="0" lang="en-US"/>
              <a:t>quinolones</a:t>
            </a:r>
            <a:br>
              <a:rPr b="1" dirty="0" lang="en-US"/>
            </a:br>
            <a:endParaRPr b="1" dirty="0" lang="en-US"/>
          </a:p>
        </p:txBody>
      </p:sp>
      <p:sp>
        <p:nvSpPr>
          <p:cNvPr id="1048784" name="Content Placeholder 2"/>
          <p:cNvSpPr>
            <a:spLocks noGrp="1"/>
          </p:cNvSpPr>
          <p:nvPr>
            <p:ph idx="1"/>
          </p:nvPr>
        </p:nvSpPr>
        <p:spPr/>
        <p:txBody>
          <a:bodyPr>
            <a:normAutofit lnSpcReduction="10000"/>
          </a:bodyPr>
          <a:p>
            <a:r>
              <a:rPr dirty="0" lang="en-US"/>
              <a:t>these are broad spectrum antibiotic though some like nalidixic acid and cinoxacin have a narrow antibacterial spectrum.</a:t>
            </a:r>
          </a:p>
          <a:p>
            <a:pPr indent="0" marL="0">
              <a:buNone/>
            </a:pPr>
            <a:r>
              <a:rPr dirty="0" lang="en-US"/>
              <a:t>other newer quinolones include</a:t>
            </a:r>
          </a:p>
          <a:p>
            <a:pPr indent="0" marL="0">
              <a:buNone/>
            </a:pPr>
            <a:r>
              <a:rPr b="1" dirty="0" lang="en-US"/>
              <a:t>norfloxacin</a:t>
            </a:r>
            <a:r>
              <a:rPr dirty="0" lang="en-US"/>
              <a:t> </a:t>
            </a:r>
            <a:endParaRPr b="1" dirty="0" lang="en-US"/>
          </a:p>
          <a:p>
            <a:pPr indent="0" marL="0">
              <a:buNone/>
            </a:pPr>
            <a:r>
              <a:rPr b="1" dirty="0" lang="en-US"/>
              <a:t>Ciprofloxacin</a:t>
            </a:r>
          </a:p>
          <a:p>
            <a:pPr indent="0" marL="0">
              <a:buNone/>
            </a:pPr>
            <a:r>
              <a:rPr b="1" dirty="0" lang="en-US"/>
              <a:t>Ofloxacin</a:t>
            </a:r>
          </a:p>
          <a:p>
            <a:pPr indent="0" marL="0">
              <a:buNone/>
            </a:pPr>
            <a:r>
              <a:rPr b="1" dirty="0" lang="en-US"/>
              <a:t>Levofloxacin</a:t>
            </a:r>
          </a:p>
          <a:p>
            <a:pPr indent="0" marL="0">
              <a:buNone/>
            </a:pPr>
            <a:r>
              <a:rPr b="1" dirty="0" lang="en-US"/>
              <a:t>Acrofloxacin</a:t>
            </a:r>
          </a:p>
          <a:p>
            <a:pPr indent="0" marL="0">
              <a:buNone/>
            </a:pPr>
            <a:r>
              <a:rPr b="1" dirty="0" lang="en-US"/>
              <a:t>pefloxacin</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626" name=""/>
        <p:cNvGrpSpPr/>
        <p:nvPr/>
      </p:nvGrpSpPr>
      <p:grpSpPr>
        <a:xfrm>
          <a:off x="0" y="0"/>
          <a:ext cx="0" cy="0"/>
          <a:chOff x="0" y="0"/>
          <a:chExt cx="0" cy="0"/>
        </a:xfrm>
      </p:grpSpPr>
      <p:sp>
        <p:nvSpPr>
          <p:cNvPr id="1048785" name="Title 1"/>
          <p:cNvSpPr>
            <a:spLocks noGrp="1"/>
          </p:cNvSpPr>
          <p:nvPr>
            <p:ph type="title"/>
          </p:nvPr>
        </p:nvSpPr>
        <p:spPr/>
        <p:txBody>
          <a:bodyPr/>
          <a:p>
            <a:r>
              <a:rPr b="1" dirty="0" lang="en-US"/>
              <a:t>Pharmacodynamics </a:t>
            </a:r>
          </a:p>
        </p:txBody>
      </p:sp>
      <p:sp>
        <p:nvSpPr>
          <p:cNvPr id="1048786" name="Content Placeholder 2"/>
          <p:cNvSpPr>
            <a:spLocks noGrp="1"/>
          </p:cNvSpPr>
          <p:nvPr>
            <p:ph idx="1"/>
          </p:nvPr>
        </p:nvSpPr>
        <p:spPr/>
        <p:txBody>
          <a:bodyPr/>
          <a:p>
            <a:r>
              <a:rPr dirty="0" lang="en-US"/>
              <a:t>They are act by inhibiting bacterial DNA  gyrase the enzyme that maintains the Helical twist/structure of the DNA.</a:t>
            </a:r>
          </a:p>
          <a:p>
            <a:r>
              <a:rPr dirty="0" lang="en-US"/>
              <a:t>They are </a:t>
            </a:r>
            <a:r>
              <a:rPr b="1" dirty="0" lang="en-US"/>
              <a:t>bactericidal</a:t>
            </a:r>
            <a:r>
              <a:rPr dirty="0" lang="en-US"/>
              <a:t> but some are </a:t>
            </a:r>
            <a:r>
              <a:rPr b="1" dirty="0" lang="en-US"/>
              <a:t>bacteriostatic</a:t>
            </a:r>
          </a:p>
          <a:p>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8787" name="Title 1"/>
          <p:cNvSpPr>
            <a:spLocks noGrp="1"/>
          </p:cNvSpPr>
          <p:nvPr>
            <p:ph type="title"/>
          </p:nvPr>
        </p:nvSpPr>
        <p:spPr/>
        <p:txBody>
          <a:bodyPr/>
          <a:p>
            <a:r>
              <a:rPr b="1" dirty="0" lang="en-US"/>
              <a:t>Pharmacokinetics</a:t>
            </a:r>
            <a:br>
              <a:rPr b="1" dirty="0" lang="en-US"/>
            </a:br>
            <a:endParaRPr b="1" dirty="0" lang="en-US"/>
          </a:p>
        </p:txBody>
      </p:sp>
      <p:sp>
        <p:nvSpPr>
          <p:cNvPr id="1048788" name="Content Placeholder 2"/>
          <p:cNvSpPr>
            <a:spLocks noGrp="1"/>
          </p:cNvSpPr>
          <p:nvPr>
            <p:ph idx="1"/>
          </p:nvPr>
        </p:nvSpPr>
        <p:spPr/>
        <p:txBody>
          <a:bodyPr>
            <a:normAutofit fontScale="92500" lnSpcReduction="10000"/>
          </a:bodyPr>
          <a:p>
            <a:r>
              <a:rPr dirty="0" lang="en-US"/>
              <a:t>Quinolones are absorbed in the gut though aluminum and magnesium antacid interfere with the </a:t>
            </a:r>
            <a:r>
              <a:rPr b="1" dirty="0" lang="en-US"/>
              <a:t>absorption</a:t>
            </a:r>
            <a:r>
              <a:rPr dirty="0" lang="en-US"/>
              <a:t>.</a:t>
            </a:r>
            <a:endParaRPr b="1" dirty="0" lang="en-US"/>
          </a:p>
          <a:p>
            <a:r>
              <a:rPr b="1" dirty="0" lang="en-US"/>
              <a:t>Distribution </a:t>
            </a:r>
            <a:r>
              <a:rPr dirty="0" lang="en-US"/>
              <a:t>wide distribution such that they cross the placenta  and are distributed in breast milk.</a:t>
            </a:r>
          </a:p>
          <a:p>
            <a:r>
              <a:rPr dirty="0" lang="en-US"/>
              <a:t>They are concentrated in the lungs, kidneys, prostate, and phagocytes.</a:t>
            </a:r>
          </a:p>
          <a:p>
            <a:r>
              <a:rPr dirty="0" lang="en-US"/>
              <a:t>They don’t cross the BBB except ofloxacin and pefloxacin.</a:t>
            </a:r>
          </a:p>
          <a:p>
            <a:r>
              <a:rPr b="1" dirty="0" lang="en-US"/>
              <a:t>Metabolism  </a:t>
            </a:r>
            <a:r>
              <a:rPr dirty="0" lang="en-US"/>
              <a:t>they under go hepatic metabolism with a variable half life</a:t>
            </a:r>
          </a:p>
          <a:p>
            <a:r>
              <a:rPr dirty="0" lang="en-US"/>
              <a:t>Norfloxacin and ciprofloxacin half life of 2-3 hours, 5 hour ofloxacin, perfloxacin10 hour.</a:t>
            </a:r>
          </a:p>
          <a:p>
            <a:r>
              <a:rPr b="1" dirty="0" lang="en-US"/>
              <a:t>Excretion</a:t>
            </a:r>
            <a:r>
              <a:rPr dirty="0" lang="en-US"/>
              <a:t>/elimination via renal and biliary.</a:t>
            </a:r>
          </a:p>
          <a:p>
            <a:endParaRPr dirty="0" lang="en-US"/>
          </a:p>
          <a:p>
            <a:endParaRPr dirty="0" lang="en-US"/>
          </a:p>
          <a:p>
            <a:endParaRPr dirty="0" lang="en-US"/>
          </a:p>
          <a:p>
            <a:endParaRPr dirty="0" lang="en-US"/>
          </a:p>
          <a:p>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8789" name="Title 1"/>
          <p:cNvSpPr>
            <a:spLocks noGrp="1"/>
          </p:cNvSpPr>
          <p:nvPr>
            <p:ph type="title"/>
          </p:nvPr>
        </p:nvSpPr>
        <p:spPr/>
        <p:txBody>
          <a:bodyPr/>
          <a:p>
            <a:r>
              <a:rPr dirty="0" lang="en-US"/>
              <a:t>Adverse effects</a:t>
            </a:r>
          </a:p>
        </p:txBody>
      </p:sp>
      <p:sp>
        <p:nvSpPr>
          <p:cNvPr id="1048790" name="Content Placeholder 2"/>
          <p:cNvSpPr>
            <a:spLocks noGrp="1"/>
          </p:cNvSpPr>
          <p:nvPr>
            <p:ph idx="1"/>
          </p:nvPr>
        </p:nvSpPr>
        <p:spPr/>
        <p:txBody>
          <a:bodyPr/>
          <a:p>
            <a:r>
              <a:rPr dirty="0" lang="en-US"/>
              <a:t>GIT effects like nausea, vomiting, and diarrhea </a:t>
            </a:r>
          </a:p>
          <a:p>
            <a:r>
              <a:rPr dirty="0" lang="en-US"/>
              <a:t>CNS effects like dizziness, headache, confusion and convulsions.</a:t>
            </a:r>
          </a:p>
          <a:p>
            <a:r>
              <a:rPr dirty="0" lang="en-US"/>
              <a:t>Allergic reactions in form of skin rashes, </a:t>
            </a:r>
          </a:p>
          <a:p>
            <a:pPr indent="0" marL="0">
              <a:buNone/>
            </a:pPr>
            <a:r>
              <a:rPr dirty="0" lang="en-US"/>
              <a:t>They are reported to cause arthropathy in immature animals hence not recommended for children and adolescence unless the benefit out ways the risk.</a:t>
            </a:r>
          </a:p>
          <a:p>
            <a:r>
              <a:rPr dirty="0" lang="en-US"/>
              <a:t>Photosensitivity</a:t>
            </a:r>
          </a:p>
          <a:p>
            <a:r>
              <a:rPr dirty="0" lang="en-US"/>
              <a:t>Bone marrow suppression. </a:t>
            </a:r>
          </a:p>
          <a:p>
            <a:pPr indent="0" marL="0">
              <a:buNone/>
            </a:pPr>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629" name=""/>
        <p:cNvGrpSpPr/>
        <p:nvPr/>
      </p:nvGrpSpPr>
      <p:grpSpPr>
        <a:xfrm>
          <a:off x="0" y="0"/>
          <a:ext cx="0" cy="0"/>
          <a:chOff x="0" y="0"/>
          <a:chExt cx="0" cy="0"/>
        </a:xfrm>
      </p:grpSpPr>
      <p:sp>
        <p:nvSpPr>
          <p:cNvPr id="1048791" name="Title 1"/>
          <p:cNvSpPr>
            <a:spLocks noGrp="1"/>
          </p:cNvSpPr>
          <p:nvPr>
            <p:ph type="title"/>
          </p:nvPr>
        </p:nvSpPr>
        <p:spPr/>
        <p:txBody>
          <a:bodyPr/>
          <a:p>
            <a:r>
              <a:rPr b="1" dirty="0" lang="en-US"/>
              <a:t>                                                                            contraindication</a:t>
            </a:r>
          </a:p>
        </p:txBody>
      </p:sp>
      <p:sp>
        <p:nvSpPr>
          <p:cNvPr id="1048792" name="Content Placeholder 2"/>
          <p:cNvSpPr>
            <a:spLocks noGrp="1"/>
          </p:cNvSpPr>
          <p:nvPr>
            <p:ph idx="1"/>
          </p:nvPr>
        </p:nvSpPr>
        <p:spPr/>
        <p:txBody>
          <a:bodyPr>
            <a:normAutofit fontScale="85000" lnSpcReduction="20000"/>
          </a:bodyPr>
          <a:p>
            <a:r>
              <a:rPr dirty="0" lang="en-US"/>
              <a:t>History of epilepsy or seizures.</a:t>
            </a:r>
          </a:p>
          <a:p>
            <a:r>
              <a:rPr dirty="0" lang="en-US"/>
              <a:t>Glucose-7-phosphatedehydrogenase deficiency.</a:t>
            </a:r>
          </a:p>
          <a:p>
            <a:r>
              <a:rPr dirty="0" lang="en-US"/>
              <a:t>Myasthenia gravis.</a:t>
            </a:r>
          </a:p>
          <a:p>
            <a:r>
              <a:rPr dirty="0" lang="en-US"/>
              <a:t>Pregnancy and breast feeding.</a:t>
            </a:r>
          </a:p>
          <a:p>
            <a:pPr indent="0" marL="0">
              <a:buNone/>
            </a:pPr>
            <a:r>
              <a:rPr b="1" dirty="0" sz="4000" lang="en-US"/>
              <a:t>Indication; </a:t>
            </a:r>
            <a:r>
              <a:rPr dirty="0" lang="en-US"/>
              <a:t>quinolones are basically indicated for  UTI ciprofloxacin has a broader spectrum of antibacterial activity. </a:t>
            </a:r>
          </a:p>
          <a:p>
            <a:pPr indent="0" marL="0">
              <a:buNone/>
            </a:pPr>
            <a:r>
              <a:rPr dirty="0" lang="en-US"/>
              <a:t>These are often caused by gram negative organisms like E.coli, proteus  spp. Therefore infections like complicated UTI, inversive otitis externa, salmonella typhi infection, gonorrhea, bacteria prostatitis and cervicitis.</a:t>
            </a:r>
          </a:p>
          <a:p>
            <a:pPr indent="0" marL="0">
              <a:buNone/>
            </a:pPr>
            <a:r>
              <a:rPr dirty="0" lang="en-US"/>
              <a:t> They are also indicated for anthrax which has been used as a biological warfare. </a:t>
            </a:r>
          </a:p>
          <a:p>
            <a:pPr indent="0" marL="0">
              <a:buNone/>
            </a:pPr>
            <a:r>
              <a:rPr dirty="0" lang="en-US"/>
              <a:t>So the soldiers can take quinolones just before they go to war just in case they are at risk of exposure to anthrax.</a:t>
            </a:r>
          </a:p>
          <a:p>
            <a:pPr indent="0" marL="0">
              <a:buNone/>
            </a:pPr>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8793" name="Title 1"/>
          <p:cNvSpPr>
            <a:spLocks noGrp="1"/>
          </p:cNvSpPr>
          <p:nvPr>
            <p:ph type="title"/>
          </p:nvPr>
        </p:nvSpPr>
        <p:spPr/>
        <p:txBody>
          <a:bodyPr/>
          <a:p>
            <a:r>
              <a:rPr dirty="0" lang="en-US"/>
              <a:t> </a:t>
            </a:r>
            <a:r>
              <a:rPr b="1" dirty="0" lang="en-US"/>
              <a:t>drug interactions</a:t>
            </a:r>
          </a:p>
        </p:txBody>
      </p:sp>
      <p:sp>
        <p:nvSpPr>
          <p:cNvPr id="1048794" name="Content Placeholder 2"/>
          <p:cNvSpPr>
            <a:spLocks noGrp="1"/>
          </p:cNvSpPr>
          <p:nvPr>
            <p:ph idx="1"/>
          </p:nvPr>
        </p:nvSpPr>
        <p:spPr/>
        <p:txBody>
          <a:bodyPr/>
          <a:p>
            <a:r>
              <a:rPr dirty="0" lang="en-US"/>
              <a:t>These antibiotics are enzyme (cytochrome p-450) inhibitor hence interact with other drugs at metabolism e.g. theophylline, warfarin, and caffeine.</a:t>
            </a:r>
          </a:p>
          <a:p>
            <a:r>
              <a:rPr dirty="0" lang="en-US"/>
              <a:t>NSAIDS and quinolones causes an increase in the risk of convulsion.</a:t>
            </a:r>
          </a:p>
          <a:p>
            <a:r>
              <a:rPr dirty="0" lang="en-US"/>
              <a:t>NSAIDS tends to potentiate the effect.</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8795" name="Title 1"/>
          <p:cNvSpPr>
            <a:spLocks noGrp="1"/>
          </p:cNvSpPr>
          <p:nvPr>
            <p:ph type="title"/>
          </p:nvPr>
        </p:nvSpPr>
        <p:spPr/>
        <p:txBody>
          <a:bodyPr/>
          <a:p>
            <a:r>
              <a:rPr dirty="0" lang="en-US"/>
              <a:t>                            </a:t>
            </a:r>
            <a:r>
              <a:rPr b="1" dirty="0" lang="en-US"/>
              <a:t>ciprofloxacin</a:t>
            </a:r>
          </a:p>
        </p:txBody>
      </p:sp>
      <p:sp>
        <p:nvSpPr>
          <p:cNvPr id="1048796" name="Content Placeholder 2"/>
          <p:cNvSpPr>
            <a:spLocks noGrp="1"/>
          </p:cNvSpPr>
          <p:nvPr>
            <p:ph idx="1"/>
          </p:nvPr>
        </p:nvSpPr>
        <p:spPr/>
        <p:txBody>
          <a:bodyPr>
            <a:noAutofit/>
          </a:bodyPr>
          <a:p>
            <a:r>
              <a:rPr dirty="0" lang="en-US"/>
              <a:t> half life is 3hours</a:t>
            </a:r>
          </a:p>
          <a:p>
            <a:r>
              <a:rPr dirty="0" lang="en-US"/>
              <a:t>It is mostly effective against gram negative bacteria e.g. salmonella, shigella, Campylobacter,  pseudomonas,  enterobacteria.</a:t>
            </a:r>
          </a:p>
          <a:p>
            <a:r>
              <a:rPr dirty="0" lang="en-US"/>
              <a:t>It is indicated for chlamydia and some mycobacteria</a:t>
            </a:r>
          </a:p>
          <a:p>
            <a:pPr indent="0" marL="0">
              <a:buNone/>
            </a:pPr>
            <a:r>
              <a:rPr b="1" dirty="0" sz="4000" lang="en-US"/>
              <a:t>Indication</a:t>
            </a:r>
            <a:r>
              <a:rPr b="1" dirty="0" lang="en-US"/>
              <a:t> </a:t>
            </a:r>
            <a:r>
              <a:rPr dirty="0" lang="en-US"/>
              <a:t>UTI and genital urinary tract infections.</a:t>
            </a:r>
          </a:p>
          <a:p>
            <a:pPr indent="0" marL="0">
              <a:buNone/>
            </a:pPr>
            <a:r>
              <a:rPr b="1" dirty="0" sz="4000" lang="en-US"/>
              <a:t>Dosage </a:t>
            </a:r>
            <a:r>
              <a:rPr b="1" dirty="0" lang="en-US"/>
              <a:t> </a:t>
            </a:r>
          </a:p>
          <a:p>
            <a:r>
              <a:rPr b="1" dirty="0" lang="en-US"/>
              <a:t>Oral </a:t>
            </a:r>
            <a:r>
              <a:rPr dirty="0" lang="en-US"/>
              <a:t>250-750mg bd.</a:t>
            </a:r>
            <a:endParaRPr b="1" dirty="0" lang="en-US"/>
          </a:p>
          <a:p>
            <a:r>
              <a:rPr b="1" dirty="0" lang="en-US"/>
              <a:t>IV</a:t>
            </a:r>
            <a:r>
              <a:rPr dirty="0" lang="en-US"/>
              <a:t> infusion (30-60) 200-400mg twice daily.</a:t>
            </a:r>
          </a:p>
          <a:p>
            <a:pPr indent="0" marL="0">
              <a:buNone/>
            </a:pPr>
            <a:r>
              <a:rPr dirty="0" lang="en-US"/>
              <a:t> </a:t>
            </a:r>
          </a:p>
          <a:p>
            <a:pPr indent="0" marL="0">
              <a:buNone/>
            </a:pPr>
            <a:endParaRPr dirty="0" lang="en-US"/>
          </a:p>
          <a:p>
            <a:pPr indent="0" marL="0">
              <a:buNone/>
            </a:pP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632" name=""/>
        <p:cNvGrpSpPr/>
        <p:nvPr/>
      </p:nvGrpSpPr>
      <p:grpSpPr>
        <a:xfrm>
          <a:off x="0" y="0"/>
          <a:ext cx="0" cy="0"/>
          <a:chOff x="0" y="0"/>
          <a:chExt cx="0" cy="0"/>
        </a:xfrm>
      </p:grpSpPr>
      <p:sp>
        <p:nvSpPr>
          <p:cNvPr id="1048797"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 Medication/Food Interactions Nursing Interventions/Client Education </a:t>
            </a:r>
            <a:endParaRPr b="1" dirty="0" lang="en-US"/>
          </a:p>
        </p:txBody>
      </p:sp>
      <p:sp>
        <p:nvSpPr>
          <p:cNvPr id="1048798" name="Content Placeholder 2"/>
          <p:cNvSpPr>
            <a:spLocks noGrp="1"/>
          </p:cNvSpPr>
          <p:nvPr>
            <p:ph idx="1"/>
          </p:nvPr>
        </p:nvSpPr>
        <p:spPr/>
        <p:txBody>
          <a:bodyPr>
            <a:normAutofit fontScale="92500"/>
          </a:bodyPr>
          <a:p>
            <a:r>
              <a:rPr dirty="0" lang="en-US"/>
              <a:t> </a:t>
            </a:r>
            <a:r>
              <a:rPr b="1" dirty="0" lang="en-US"/>
              <a:t>Cationic compounds (aluminum-magnesium antacids, iron salts, sucralfate, milk and dairy products) decrease absorption of ciprofloxacin;</a:t>
            </a:r>
          </a:p>
          <a:p>
            <a:pPr indent="0" marL="0">
              <a:buNone/>
            </a:pPr>
            <a:r>
              <a:rPr dirty="0" lang="en-US"/>
              <a:t> Administer cationic compounds 6 hrs. before or 2 hrs after ciprofloxacin</a:t>
            </a:r>
          </a:p>
          <a:p>
            <a:r>
              <a:rPr dirty="0" lang="en-US"/>
              <a:t> </a:t>
            </a:r>
            <a:r>
              <a:rPr b="1" dirty="0" lang="en-US"/>
              <a:t>Plasma levels of theophylline  can be the increased with concurrent use of ciprofloxacin;</a:t>
            </a:r>
          </a:p>
          <a:p>
            <a:pPr indent="0" marL="0">
              <a:buNone/>
            </a:pPr>
            <a:r>
              <a:rPr dirty="0" lang="en-US"/>
              <a:t> Monitor levels and adjust dosage accordingly.</a:t>
            </a:r>
          </a:p>
          <a:p>
            <a:r>
              <a:rPr dirty="0" lang="en-US"/>
              <a:t> </a:t>
            </a:r>
            <a:r>
              <a:rPr b="1" dirty="0" lang="en-US"/>
              <a:t>Plasma levels of warfarin  can be increased with concurrent use of ciprofloxacin; </a:t>
            </a:r>
          </a:p>
          <a:p>
            <a:pPr indent="0" marL="0">
              <a:buNone/>
            </a:pPr>
            <a:r>
              <a:rPr dirty="0" lang="en-US"/>
              <a:t> Monitor prothrombin time and INR, and adjust the dosage of warfarin accordingly.</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8799" name="Title 1"/>
          <p:cNvSpPr>
            <a:spLocks noGrp="1"/>
          </p:cNvSpPr>
          <p:nvPr>
            <p:ph type="title"/>
          </p:nvPr>
        </p:nvSpPr>
        <p:spPr/>
        <p:txBody>
          <a:bodyPr>
            <a:normAutofit fontScale="90000"/>
          </a:bodyPr>
          <a:p>
            <a:pPr indent="-228600" lvl="0" marL="228600">
              <a:spcBef>
                <a:spcPts val="1000"/>
              </a:spcBef>
            </a:pPr>
            <a:r>
              <a:rPr dirty="0" sz="2600" lang="en-US">
                <a:solidFill>
                  <a:prstClr val="black"/>
                </a:solidFill>
                <a:latin typeface="Calibri" panose="020F0502020204030204"/>
                <a:ea typeface="+mn-ea"/>
                <a:cs typeface="+mn-cs"/>
              </a:rPr>
              <a:t>                                                                                                                                                                                                                                             </a:t>
            </a:r>
            <a:r>
              <a:rPr b="1" dirty="0" sz="2600" lang="en-US">
                <a:solidFill>
                  <a:prstClr val="black"/>
                </a:solidFill>
                <a:latin typeface="Calibri" panose="020F0502020204030204"/>
                <a:ea typeface="+mn-ea"/>
                <a:cs typeface="+mn-cs"/>
              </a:rPr>
              <a:t>Nursing Administration </a:t>
            </a:r>
            <a:br>
              <a:rPr dirty="0" sz="2600" lang="en-US">
                <a:solidFill>
                  <a:prstClr val="black"/>
                </a:solidFill>
                <a:latin typeface="Calibri" panose="020F0502020204030204"/>
                <a:ea typeface="+mn-ea"/>
                <a:cs typeface="+mn-cs"/>
              </a:rPr>
            </a:br>
            <a:endParaRPr dirty="0" lang="en-US"/>
          </a:p>
        </p:txBody>
      </p:sp>
      <p:sp>
        <p:nvSpPr>
          <p:cNvPr id="1048800" name="Content Placeholder 2"/>
          <p:cNvSpPr>
            <a:spLocks noGrp="1"/>
          </p:cNvSpPr>
          <p:nvPr>
            <p:ph idx="1"/>
          </p:nvPr>
        </p:nvSpPr>
        <p:spPr/>
        <p:txBody>
          <a:bodyPr>
            <a:normAutofit lnSpcReduction="10000"/>
          </a:bodyPr>
          <a:p>
            <a:pPr indent="0" marL="0">
              <a:buNone/>
            </a:pPr>
            <a:r>
              <a:rPr dirty="0" lang="en-US"/>
              <a:t> </a:t>
            </a:r>
          </a:p>
          <a:p>
            <a:r>
              <a:rPr dirty="0" lang="en-US"/>
              <a:t> Ciprofloxacin is available in oral and intravenous forms. </a:t>
            </a:r>
          </a:p>
          <a:p>
            <a:r>
              <a:rPr dirty="0" lang="en-US"/>
              <a:t> Decrease doses of ciprofloxacin in clients with renal dysfunction.</a:t>
            </a:r>
          </a:p>
          <a:p>
            <a:r>
              <a:rPr dirty="0" lang="en-US"/>
              <a:t>  Intravenous ciprofloxacin should be administered slowly over 60 min.  </a:t>
            </a:r>
          </a:p>
          <a:p>
            <a:r>
              <a:rPr dirty="0" lang="en-US"/>
              <a:t>For inhalation anthrax infection, ciprofloxacin is administered every 12 hrs for 60 days. </a:t>
            </a:r>
          </a:p>
          <a:p>
            <a:r>
              <a:rPr dirty="0" lang="en-US"/>
              <a:t> Instruct clients to complete the prescribed course of antimicrobial therapy, even though symptoms may resolve before the full  course is completed.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8611" name="Title 1"/>
          <p:cNvSpPr>
            <a:spLocks noGrp="1"/>
          </p:cNvSpPr>
          <p:nvPr>
            <p:ph type="title"/>
          </p:nvPr>
        </p:nvSpPr>
        <p:spPr/>
        <p:txBody>
          <a:bodyPr/>
          <a:p>
            <a:r>
              <a:rPr dirty="0" lang="en-US"/>
              <a:t>Cont.</a:t>
            </a:r>
          </a:p>
        </p:txBody>
      </p:sp>
      <p:sp>
        <p:nvSpPr>
          <p:cNvPr id="1048612" name="Content Placeholder 2"/>
          <p:cNvSpPr>
            <a:spLocks noGrp="1"/>
          </p:cNvSpPr>
          <p:nvPr>
            <p:ph idx="1"/>
          </p:nvPr>
        </p:nvSpPr>
        <p:spPr/>
        <p:txBody>
          <a:bodyPr>
            <a:normAutofit fontScale="82143" lnSpcReduction="20000"/>
          </a:bodyPr>
          <a:p>
            <a:r>
              <a:rPr b="1" dirty="0" lang="en-US"/>
              <a:t>Dependence</a:t>
            </a:r>
            <a:r>
              <a:rPr dirty="0" lang="en-US"/>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indent="0" marL="0">
              <a:buNone/>
            </a:pPr>
            <a:r>
              <a:rPr b="1" dirty="0" lang="en-US"/>
              <a:t>Types dependence:</a:t>
            </a:r>
          </a:p>
          <a:p>
            <a:pPr indent="0" marL="0">
              <a:buNone/>
            </a:pPr>
            <a:r>
              <a:rPr b="1" dirty="0" lang="en-US"/>
              <a:t>   a.  psychological dependence: </a:t>
            </a:r>
            <a:r>
              <a:rPr dirty="0" lang="en-US"/>
              <a:t>usually first to appear, where the individual have a craving for the effect the drug produces motional distress like fear, anxiety and irritability occur when the drug is withdrawn.</a:t>
            </a:r>
          </a:p>
          <a:p>
            <a:pPr indent="0" marL="0">
              <a:buNone/>
            </a:pPr>
            <a:r>
              <a:rPr b="1" dirty="0" lang="en-US"/>
              <a:t>    b. Physical dependence: </a:t>
            </a:r>
            <a:r>
              <a:rPr dirty="0" lang="en-US"/>
              <a:t>this dependence is usually defined in terms of withdrawal/abstinence syndrome that are physical in nature e.g. tremors, ataxia, shivering.</a:t>
            </a:r>
            <a:endParaRPr b="1"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8801" name="Title 1"/>
          <p:cNvSpPr>
            <a:spLocks noGrp="1"/>
          </p:cNvSpPr>
          <p:nvPr>
            <p:ph type="title"/>
          </p:nvPr>
        </p:nvSpPr>
        <p:spPr/>
        <p:txBody>
          <a:bodyPr/>
          <a:p>
            <a:r>
              <a:rPr b="1" dirty="0" lang="en-US"/>
              <a:t>                            MACROLIDES</a:t>
            </a:r>
          </a:p>
        </p:txBody>
      </p:sp>
      <p:sp>
        <p:nvSpPr>
          <p:cNvPr id="1048802" name="Content Placeholder 2"/>
          <p:cNvSpPr>
            <a:spLocks noGrp="1"/>
          </p:cNvSpPr>
          <p:nvPr>
            <p:ph idx="1"/>
          </p:nvPr>
        </p:nvSpPr>
        <p:spPr/>
        <p:txBody>
          <a:bodyPr>
            <a:normAutofit fontScale="92500" lnSpcReduction="20000"/>
          </a:bodyPr>
          <a:p>
            <a:r>
              <a:rPr dirty="0" lang="en-US"/>
              <a:t>These broad spectrum antimicrobials including;</a:t>
            </a:r>
          </a:p>
          <a:p>
            <a:r>
              <a:rPr dirty="0" lang="en-US"/>
              <a:t>Erythromycin</a:t>
            </a:r>
          </a:p>
          <a:p>
            <a:r>
              <a:rPr dirty="0" lang="en-US"/>
              <a:t>Azithromycin</a:t>
            </a:r>
          </a:p>
          <a:p>
            <a:r>
              <a:rPr dirty="0" lang="en-US"/>
              <a:t>Spiramycin</a:t>
            </a:r>
          </a:p>
          <a:p>
            <a:r>
              <a:rPr dirty="0" lang="en-US"/>
              <a:t>Clarithromycin</a:t>
            </a:r>
          </a:p>
          <a:p>
            <a:pPr indent="0" marL="0">
              <a:buNone/>
            </a:pPr>
            <a:r>
              <a:rPr b="1" dirty="0" sz="4000" lang="en-US"/>
              <a:t>Pharmacodynamics;</a:t>
            </a:r>
            <a:r>
              <a:rPr dirty="0" lang="en-US"/>
              <a:t> they </a:t>
            </a:r>
            <a:r>
              <a:rPr b="1" dirty="0" lang="en-US"/>
              <a:t>inhibit protein synthesis </a:t>
            </a:r>
            <a:r>
              <a:rPr dirty="0" lang="en-US"/>
              <a:t>by irreversibly binding to ribosomal 50s sub unit of the sensitive micro-organism hence they are bacteriostatic.</a:t>
            </a:r>
          </a:p>
          <a:p>
            <a:pPr indent="0" marL="0">
              <a:buNone/>
            </a:pPr>
            <a:r>
              <a:rPr dirty="0" sz="3000" lang="en-US"/>
              <a:t>But sometimes can be bactericidal if the dose is high.</a:t>
            </a:r>
          </a:p>
          <a:p>
            <a:pPr indent="0" marL="0">
              <a:buNone/>
            </a:pPr>
            <a:r>
              <a:rPr dirty="0" sz="3000" lang="en-US"/>
              <a:t>Example azithromycin is bactericidal against </a:t>
            </a:r>
            <a:r>
              <a:rPr b="1" dirty="0" sz="3000" lang="en-US"/>
              <a:t>streptococcus pyogenes, streptococcus pneumonia and hemophilus influenza</a:t>
            </a:r>
          </a:p>
          <a:p>
            <a:pPr indent="0" marL="0">
              <a:buNone/>
            </a:pPr>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635" name=""/>
        <p:cNvGrpSpPr/>
        <p:nvPr/>
      </p:nvGrpSpPr>
      <p:grpSpPr>
        <a:xfrm>
          <a:off x="0" y="0"/>
          <a:ext cx="0" cy="0"/>
          <a:chOff x="0" y="0"/>
          <a:chExt cx="0" cy="0"/>
        </a:xfrm>
      </p:grpSpPr>
      <p:sp>
        <p:nvSpPr>
          <p:cNvPr id="1048803" name="Title 1"/>
          <p:cNvSpPr>
            <a:spLocks noGrp="1"/>
          </p:cNvSpPr>
          <p:nvPr>
            <p:ph type="title"/>
          </p:nvPr>
        </p:nvSpPr>
        <p:spPr/>
        <p:txBody>
          <a:bodyPr/>
          <a:p>
            <a:r>
              <a:rPr b="1" dirty="0" lang="en-US"/>
              <a:t>                        pharmacokinetics</a:t>
            </a:r>
          </a:p>
        </p:txBody>
      </p:sp>
      <p:sp>
        <p:nvSpPr>
          <p:cNvPr id="1048804" name="Content Placeholder 2"/>
          <p:cNvSpPr>
            <a:spLocks noGrp="1"/>
          </p:cNvSpPr>
          <p:nvPr>
            <p:ph idx="1"/>
          </p:nvPr>
        </p:nvSpPr>
        <p:spPr/>
        <p:txBody>
          <a:bodyPr/>
          <a:p>
            <a:r>
              <a:rPr dirty="0" lang="en-US"/>
              <a:t>They can be administered orally though erythromycin is unstable in acidic environment.</a:t>
            </a:r>
          </a:p>
          <a:p>
            <a:r>
              <a:rPr b="1" dirty="0" lang="en-US"/>
              <a:t>Distribution  </a:t>
            </a:r>
            <a:r>
              <a:rPr dirty="0" lang="en-US"/>
              <a:t>is good except that the drugs do not cross the BBB</a:t>
            </a:r>
          </a:p>
          <a:p>
            <a:r>
              <a:rPr b="1" dirty="0" lang="en-US"/>
              <a:t>Metabolism </a:t>
            </a:r>
            <a:r>
              <a:rPr dirty="0" lang="en-US"/>
              <a:t>is in the liver and have variable half life.</a:t>
            </a:r>
          </a:p>
          <a:p>
            <a:pPr indent="0" marL="0">
              <a:buNone/>
            </a:pPr>
            <a:r>
              <a:rPr dirty="0" lang="en-US"/>
              <a:t>E.g. clarithromycin has4.5 hours , azithromycin less than 3.5 hours and erythromycin has1.4 to 2 hours.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8805" name="Content Placeholder 2"/>
          <p:cNvSpPr>
            <a:spLocks noGrp="1"/>
          </p:cNvSpPr>
          <p:nvPr>
            <p:ph idx="1"/>
          </p:nvPr>
        </p:nvSpPr>
        <p:spPr/>
        <p:txBody>
          <a:bodyPr>
            <a:normAutofit/>
          </a:bodyPr>
          <a:p>
            <a:r>
              <a:rPr b="1" dirty="0" lang="en-US"/>
              <a:t>Therapeutic Uses/indication </a:t>
            </a:r>
          </a:p>
          <a:p>
            <a:r>
              <a:rPr dirty="0" lang="en-US"/>
              <a:t>Used to treat infections in </a:t>
            </a:r>
            <a:r>
              <a:rPr b="1" dirty="0" lang="en-US"/>
              <a:t>clients with a penicillin allergy</a:t>
            </a:r>
            <a:r>
              <a:rPr dirty="0" lang="en-US"/>
              <a:t>, such as for </a:t>
            </a:r>
            <a:r>
              <a:rPr b="1" dirty="0" lang="en-US"/>
              <a:t>prophylaxis against rheumatic fever </a:t>
            </a:r>
            <a:r>
              <a:rPr dirty="0" lang="en-US"/>
              <a:t>and</a:t>
            </a:r>
            <a:r>
              <a:rPr b="1" dirty="0" lang="en-US"/>
              <a:t> bacterial endocarditis</a:t>
            </a:r>
            <a:r>
              <a:rPr dirty="0" lang="en-US"/>
              <a:t>.</a:t>
            </a:r>
          </a:p>
          <a:p>
            <a:r>
              <a:rPr dirty="0" lang="en-US"/>
              <a:t> Used for clients </a:t>
            </a:r>
            <a:r>
              <a:rPr b="1" dirty="0" lang="en-US"/>
              <a:t>with Legionnaires’ disease, whooping cough </a:t>
            </a:r>
            <a:r>
              <a:rPr dirty="0" lang="en-US"/>
              <a:t>(pertussis), </a:t>
            </a:r>
            <a:r>
              <a:rPr b="1" dirty="0" lang="en-US"/>
              <a:t>and acute diphtheria </a:t>
            </a:r>
            <a:r>
              <a:rPr dirty="0" lang="en-US"/>
              <a:t>(eliminates the carrier state of diphtheria) .</a:t>
            </a:r>
          </a:p>
          <a:p>
            <a:r>
              <a:rPr dirty="0" lang="en-US"/>
              <a:t> Used for chlamydia infections (</a:t>
            </a:r>
            <a:r>
              <a:rPr b="1" dirty="0" lang="en-US"/>
              <a:t>urethritis and cervicitis; pneumonia </a:t>
            </a:r>
            <a:r>
              <a:rPr dirty="0" lang="en-US"/>
              <a:t>caused by Mycoplasma pneumoniae</a:t>
            </a:r>
            <a:r>
              <a:rPr b="1" dirty="0" lang="en-US"/>
              <a:t>; respiratory tract infections</a:t>
            </a:r>
            <a:r>
              <a:rPr dirty="0" lang="en-US"/>
              <a:t> caused by </a:t>
            </a:r>
            <a:r>
              <a:rPr b="1" dirty="0" lang="en-US"/>
              <a:t>Streptococcus pneumoniae and Neisseria gonorrhea.</a:t>
            </a:r>
          </a:p>
          <a:p>
            <a:endParaRPr b="1" dirty="0" lang="en-US"/>
          </a:p>
          <a:p>
            <a:endParaRPr b="1" dirty="0" lang="en-US"/>
          </a:p>
          <a:p>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8806" name="Content Placeholder 2"/>
          <p:cNvSpPr>
            <a:spLocks noGrp="1"/>
          </p:cNvSpPr>
          <p:nvPr>
            <p:ph idx="1"/>
          </p:nvPr>
        </p:nvSpPr>
        <p:spPr>
          <a:xfrm>
            <a:off x="838200" y="281354"/>
            <a:ext cx="10515600" cy="6283569"/>
          </a:xfrm>
        </p:spPr>
        <p:txBody>
          <a:bodyPr>
            <a:normAutofit lnSpcReduction="10000"/>
          </a:bodyPr>
          <a:p>
            <a:r>
              <a:rPr b="1" dirty="0" lang="en-US"/>
              <a:t>Complications /Side/Adverse Effects</a:t>
            </a:r>
            <a:r>
              <a:rPr dirty="0" lang="en-US"/>
              <a:t>; Nursing Interventions/Client Education</a:t>
            </a:r>
          </a:p>
          <a:p>
            <a:pPr indent="0" marL="0">
              <a:buNone/>
            </a:pPr>
            <a:r>
              <a:rPr dirty="0" lang="en-US"/>
              <a:t> </a:t>
            </a:r>
            <a:r>
              <a:rPr b="1" dirty="0" lang="en-US"/>
              <a:t>Gastrointestinal discomfort</a:t>
            </a:r>
          </a:p>
          <a:p>
            <a:r>
              <a:rPr b="1" dirty="0" lang="en-US"/>
              <a:t> </a:t>
            </a:r>
            <a:r>
              <a:rPr dirty="0" lang="en-US"/>
              <a:t>(nausea, vomiting, epigastric pain)  Administer erythromycin with meals. </a:t>
            </a:r>
          </a:p>
          <a:p>
            <a:r>
              <a:rPr dirty="0" lang="en-US"/>
              <a:t> Observe for GI symptoms and notify the provider. </a:t>
            </a:r>
          </a:p>
          <a:p>
            <a:pPr indent="0" marL="0">
              <a:buNone/>
            </a:pPr>
            <a:r>
              <a:rPr b="1" dirty="0" lang="en-US"/>
              <a:t>Hepatotoxicity</a:t>
            </a:r>
            <a:r>
              <a:rPr dirty="0" lang="en-US"/>
              <a:t> (abdominal pain, lethargy, jaundice) . Instruct clients to notify the provider because the medication should be discontinued. Prolonged QT interval causing dysrhythmias and possible sudden cardiac death  </a:t>
            </a:r>
          </a:p>
          <a:p>
            <a:r>
              <a:rPr dirty="0" lang="en-US"/>
              <a:t>Use in clients with prolonged QT intervals is not recommended. </a:t>
            </a:r>
          </a:p>
          <a:p>
            <a:r>
              <a:rPr dirty="0" lang="en-US"/>
              <a:t> Avoid concurrent use with medications that affect hepatic drug metabolizing enzymes.</a:t>
            </a:r>
          </a:p>
          <a:p>
            <a:pPr indent="0" marL="0">
              <a:buNone/>
            </a:pPr>
            <a:r>
              <a:rPr b="1" dirty="0" lang="en-US"/>
              <a:t> Contraindications/Precautions.</a:t>
            </a:r>
          </a:p>
          <a:p>
            <a:r>
              <a:rPr dirty="0" lang="en-US"/>
              <a:t>pre-existing liver disease</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638" name=""/>
        <p:cNvGrpSpPr/>
        <p:nvPr/>
      </p:nvGrpSpPr>
      <p:grpSpPr>
        <a:xfrm>
          <a:off x="0" y="0"/>
          <a:ext cx="0" cy="0"/>
          <a:chOff x="0" y="0"/>
          <a:chExt cx="0" cy="0"/>
        </a:xfrm>
      </p:grpSpPr>
      <p:sp>
        <p:nvSpPr>
          <p:cNvPr id="1048807" name="Title 1"/>
          <p:cNvSpPr>
            <a:spLocks noGrp="1"/>
          </p:cNvSpPr>
          <p:nvPr>
            <p:ph type="title"/>
          </p:nvPr>
        </p:nvSpPr>
        <p:spPr/>
        <p:txBody>
          <a:bodyPr/>
          <a:p>
            <a:r>
              <a:rPr dirty="0" lang="en-US"/>
              <a:t>       </a:t>
            </a:r>
            <a:r>
              <a:rPr b="1" dirty="0" lang="en-US"/>
              <a:t>erythromycin</a:t>
            </a:r>
          </a:p>
        </p:txBody>
      </p:sp>
      <p:sp>
        <p:nvSpPr>
          <p:cNvPr id="1048808" name="Content Placeholder 2"/>
          <p:cNvSpPr>
            <a:spLocks noGrp="1"/>
          </p:cNvSpPr>
          <p:nvPr>
            <p:ph idx="1"/>
          </p:nvPr>
        </p:nvSpPr>
        <p:spPr/>
        <p:txBody>
          <a:bodyPr>
            <a:normAutofit fontScale="92500" lnSpcReduction="10000"/>
          </a:bodyPr>
          <a:p>
            <a:r>
              <a:rPr dirty="0" lang="en-US"/>
              <a:t>Erythromycin is the commonest macrolide in use.</a:t>
            </a:r>
          </a:p>
          <a:p>
            <a:pPr indent="0" marL="0">
              <a:buNone/>
            </a:pPr>
            <a:r>
              <a:rPr b="1" dirty="0" lang="en-US"/>
              <a:t>Pharmacokinetic;  </a:t>
            </a:r>
            <a:endParaRPr dirty="0" lang="en-US"/>
          </a:p>
          <a:p>
            <a:pPr indent="0" marL="0">
              <a:buNone/>
            </a:pPr>
            <a:r>
              <a:rPr dirty="0" lang="en-US"/>
              <a:t>Erythromycin is inactivated by gastric enzymes hence it is administered as protected enteric coated tablets.</a:t>
            </a:r>
          </a:p>
          <a:p>
            <a:pPr indent="0" marL="0">
              <a:buNone/>
            </a:pPr>
            <a:r>
              <a:rPr dirty="0" lang="en-US"/>
              <a:t>It is hydrolyzed in the 1</a:t>
            </a:r>
            <a:r>
              <a:rPr baseline="30000" dirty="0" lang="en-US"/>
              <a:t>st</a:t>
            </a:r>
            <a:r>
              <a:rPr dirty="0" lang="en-US"/>
              <a:t> phase metabolism to release the active erythromycin.</a:t>
            </a:r>
          </a:p>
          <a:p>
            <a:pPr indent="0" marL="0">
              <a:buNone/>
            </a:pPr>
            <a:r>
              <a:rPr dirty="0" lang="en-US"/>
              <a:t>It is dissolved and absorbed in the small intestines where it undergoes enetro hepatic recirculation.</a:t>
            </a:r>
          </a:p>
          <a:p>
            <a:r>
              <a:rPr b="1" dirty="0" lang="en-US"/>
              <a:t>Distribution </a:t>
            </a:r>
            <a:r>
              <a:rPr dirty="0" lang="en-US"/>
              <a:t>is very  good as it is well distributed in the spleen, liver, placenta, breast milk and inflamed meninges.</a:t>
            </a:r>
          </a:p>
          <a:p>
            <a:r>
              <a:rPr b="1" dirty="0" lang="en-US"/>
              <a:t>Excretion</a:t>
            </a:r>
            <a:r>
              <a:rPr dirty="0" lang="en-US"/>
              <a:t> 90% in feaces and small amounts in urine.</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8809" name="Title 1"/>
          <p:cNvSpPr>
            <a:spLocks noGrp="1"/>
          </p:cNvSpPr>
          <p:nvPr>
            <p:ph type="title"/>
          </p:nvPr>
        </p:nvSpPr>
        <p:spPr/>
        <p:txBody>
          <a:bodyPr/>
          <a:p>
            <a:r>
              <a:rPr b="1" dirty="0" lang="en-US"/>
              <a:t>                                                                         Dosage and route of administration                         </a:t>
            </a:r>
          </a:p>
        </p:txBody>
      </p:sp>
      <p:sp>
        <p:nvSpPr>
          <p:cNvPr id="1048810" name="Content Placeholder 2"/>
          <p:cNvSpPr>
            <a:spLocks noGrp="1"/>
          </p:cNvSpPr>
          <p:nvPr>
            <p:ph idx="1"/>
          </p:nvPr>
        </p:nvSpPr>
        <p:spPr/>
        <p:txBody>
          <a:bodyPr>
            <a:normAutofit fontScale="92500" lnSpcReduction="10000"/>
          </a:bodyPr>
          <a:p>
            <a:r>
              <a:rPr dirty="0" lang="en-US"/>
              <a:t>Orally adults and children above 8years 250-500mg 6 hourly.</a:t>
            </a:r>
          </a:p>
          <a:p>
            <a:r>
              <a:rPr dirty="0" lang="en-US"/>
              <a:t>Maximum dose is 4g in severe infections.</a:t>
            </a:r>
          </a:p>
          <a:p>
            <a:r>
              <a:rPr dirty="0" lang="en-US"/>
              <a:t>Children up to 2years 125mg 6hourly.</a:t>
            </a:r>
          </a:p>
          <a:p>
            <a:r>
              <a:rPr dirty="0" lang="en-US"/>
              <a:t>IV infusion 25-50/kg body wt. daily as continuous infusion.</a:t>
            </a:r>
          </a:p>
          <a:p>
            <a:pPr indent="0" marL="0">
              <a:buNone/>
            </a:pPr>
            <a:r>
              <a:rPr b="1" dirty="0" sz="4000" lang="en-US"/>
              <a:t>Drug interaction</a:t>
            </a:r>
          </a:p>
          <a:p>
            <a:pPr indent="0" marL="0">
              <a:buNone/>
            </a:pPr>
            <a:r>
              <a:rPr dirty="0" lang="en-US"/>
              <a:t>Macrolides are enzyme inhibitor and they interfere with the metabolism of </a:t>
            </a:r>
            <a:r>
              <a:rPr b="1" dirty="0" lang="en-US"/>
              <a:t>drugs like warfarin, carbamazepine, theophylline , corticosteroids, oral contraceptives</a:t>
            </a:r>
            <a:r>
              <a:rPr dirty="0" lang="en-US"/>
              <a:t>, </a:t>
            </a:r>
            <a:r>
              <a:rPr b="1" dirty="0" lang="en-US"/>
              <a:t>digoxin, </a:t>
            </a:r>
            <a:r>
              <a:rPr dirty="0" lang="en-US"/>
              <a:t>and </a:t>
            </a:r>
            <a:r>
              <a:rPr b="1" dirty="0" lang="en-US"/>
              <a:t>cyloserine</a:t>
            </a:r>
            <a:r>
              <a:rPr dirty="0" lang="en-US"/>
              <a:t> and </a:t>
            </a:r>
            <a:r>
              <a:rPr b="1" dirty="0" lang="en-US"/>
              <a:t>sodium valproate</a:t>
            </a:r>
          </a:p>
          <a:p>
            <a:r>
              <a:rPr dirty="0" lang="en-US"/>
              <a:t> food tends to decrease the absorption of macrolide, hence should be given one hour before food or 2-3 hours after meals.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8811" name="Title 1"/>
          <p:cNvSpPr>
            <a:spLocks noGrp="1"/>
          </p:cNvSpPr>
          <p:nvPr>
            <p:ph type="title"/>
          </p:nvPr>
        </p:nvSpPr>
        <p:spPr/>
        <p:txBody>
          <a:bodyPr/>
          <a:p>
            <a:r>
              <a:rPr dirty="0" lang="en-US"/>
              <a:t>Azithromycin </a:t>
            </a:r>
          </a:p>
        </p:txBody>
      </p:sp>
      <p:sp>
        <p:nvSpPr>
          <p:cNvPr id="1048812" name="Content Placeholder 2"/>
          <p:cNvSpPr>
            <a:spLocks noGrp="1"/>
          </p:cNvSpPr>
          <p:nvPr>
            <p:ph idx="1"/>
          </p:nvPr>
        </p:nvSpPr>
        <p:spPr/>
        <p:txBody>
          <a:bodyPr/>
          <a:p>
            <a:r>
              <a:rPr dirty="0" lang="en-US"/>
              <a:t> azithromycin is derived from erythromycin by adding a methylated nitrogen into the lactogen ring,</a:t>
            </a:r>
          </a:p>
          <a:p>
            <a:r>
              <a:rPr dirty="0" lang="en-US"/>
              <a:t>Its specrum of activity and clinical uses are virtually identical to those of clarithromycin.</a:t>
            </a:r>
          </a:p>
          <a:p>
            <a:r>
              <a:rPr dirty="0" lang="en-US"/>
              <a:t>Azithromycin is active against </a:t>
            </a:r>
            <a:r>
              <a:rPr b="1" dirty="0" lang="en-US"/>
              <a:t>mycobacteria avium </a:t>
            </a:r>
            <a:r>
              <a:rPr dirty="0" lang="en-US"/>
              <a:t>complex and </a:t>
            </a:r>
            <a:r>
              <a:rPr b="1" dirty="0" lang="en-US"/>
              <a:t>toxoplasma gondii </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641" name=""/>
        <p:cNvGrpSpPr/>
        <p:nvPr/>
      </p:nvGrpSpPr>
      <p:grpSpPr>
        <a:xfrm>
          <a:off x="0" y="0"/>
          <a:ext cx="0" cy="0"/>
          <a:chOff x="0" y="0"/>
          <a:chExt cx="0" cy="0"/>
        </a:xfrm>
      </p:grpSpPr>
      <p:sp>
        <p:nvSpPr>
          <p:cNvPr id="1048813" name="Title 1"/>
          <p:cNvSpPr>
            <a:spLocks noGrp="1"/>
          </p:cNvSpPr>
          <p:nvPr>
            <p:ph type="title"/>
          </p:nvPr>
        </p:nvSpPr>
        <p:spPr/>
        <p:txBody>
          <a:bodyPr/>
          <a:p>
            <a:r>
              <a:rPr b="1" dirty="0" lang="en-US"/>
              <a:t>                                sulphonamide</a:t>
            </a:r>
          </a:p>
        </p:txBody>
      </p:sp>
      <p:sp>
        <p:nvSpPr>
          <p:cNvPr id="1048814" name="Content Placeholder 2"/>
          <p:cNvSpPr>
            <a:spLocks noGrp="1"/>
          </p:cNvSpPr>
          <p:nvPr>
            <p:ph idx="1"/>
          </p:nvPr>
        </p:nvSpPr>
        <p:spPr/>
        <p:txBody>
          <a:bodyPr>
            <a:normAutofit fontScale="92500"/>
          </a:bodyPr>
          <a:p>
            <a:r>
              <a:rPr dirty="0" lang="en-US"/>
              <a:t>These are among the first antibacterial drugs to be discovered in 1935.</a:t>
            </a:r>
          </a:p>
          <a:p>
            <a:r>
              <a:rPr dirty="0" lang="en-US"/>
              <a:t>Examples</a:t>
            </a:r>
          </a:p>
          <a:p>
            <a:r>
              <a:rPr dirty="0" lang="en-US"/>
              <a:t>Sulphfamethoxazole,</a:t>
            </a:r>
          </a:p>
          <a:p>
            <a:r>
              <a:rPr dirty="0" lang="en-US"/>
              <a:t> sulphadiazine,</a:t>
            </a:r>
          </a:p>
          <a:p>
            <a:r>
              <a:rPr dirty="0" lang="en-US"/>
              <a:t> sulfisoxazole, </a:t>
            </a:r>
          </a:p>
          <a:p>
            <a:r>
              <a:rPr dirty="0" lang="en-US"/>
              <a:t>sulphadimidine,</a:t>
            </a:r>
          </a:p>
          <a:p>
            <a:r>
              <a:rPr dirty="0" lang="en-US"/>
              <a:t> sulfasazine, </a:t>
            </a:r>
          </a:p>
          <a:p>
            <a:r>
              <a:rPr dirty="0" lang="en-US"/>
              <a:t>sulfametopyrazine,</a:t>
            </a:r>
          </a:p>
          <a:p>
            <a:r>
              <a:rPr dirty="0" lang="en-US"/>
              <a:t> sulphaloxate</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8815" name="Title 1"/>
          <p:cNvSpPr>
            <a:spLocks noGrp="1"/>
          </p:cNvSpPr>
          <p:nvPr>
            <p:ph type="title"/>
          </p:nvPr>
        </p:nvSpPr>
        <p:spPr/>
        <p:txBody>
          <a:bodyPr/>
          <a:p>
            <a:r>
              <a:rPr dirty="0" lang="en-US"/>
              <a:t> </a:t>
            </a:r>
            <a:r>
              <a:rPr b="1" dirty="0" lang="en-US"/>
              <a:t>pharmacokinetics</a:t>
            </a:r>
          </a:p>
        </p:txBody>
      </p:sp>
      <p:sp>
        <p:nvSpPr>
          <p:cNvPr id="1048816" name="Content Placeholder 2"/>
          <p:cNvSpPr>
            <a:spLocks noGrp="1"/>
          </p:cNvSpPr>
          <p:nvPr>
            <p:ph idx="1"/>
          </p:nvPr>
        </p:nvSpPr>
        <p:spPr/>
        <p:txBody>
          <a:bodyPr/>
          <a:p>
            <a:r>
              <a:rPr dirty="0" lang="en-US"/>
              <a:t> they have good absorption except a few of them sulpadiazine and  which are poorly absorbed in the gut. </a:t>
            </a:r>
          </a:p>
          <a:p>
            <a:r>
              <a:rPr dirty="0" lang="en-US"/>
              <a:t>Distribution widely distributed in body tissues and fluid including crossing the BBB. </a:t>
            </a:r>
          </a:p>
          <a:p>
            <a:r>
              <a:rPr dirty="0" lang="en-US"/>
              <a:t>They are metabolized in the liver withhalf life of 10 hours.</a:t>
            </a:r>
          </a:p>
          <a:p>
            <a:r>
              <a:rPr dirty="0" lang="en-US"/>
              <a:t>Majority are excreted in urine hence dose should be reduced in renal impairment.</a:t>
            </a:r>
          </a:p>
          <a:p>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8817" name="Content Placeholder 2"/>
          <p:cNvSpPr>
            <a:spLocks noGrp="1"/>
          </p:cNvSpPr>
          <p:nvPr>
            <p:ph idx="1"/>
          </p:nvPr>
        </p:nvSpPr>
        <p:spPr>
          <a:xfrm>
            <a:off x="873369" y="269631"/>
            <a:ext cx="10515600" cy="6389077"/>
          </a:xfrm>
        </p:spPr>
        <p:txBody>
          <a:bodyPr>
            <a:normAutofit fontScale="77500" lnSpcReduction="20000"/>
          </a:bodyPr>
          <a:p>
            <a:pPr indent="0" marL="0">
              <a:buNone/>
            </a:pPr>
            <a:r>
              <a:rPr dirty="0" sz="3600" lang="en-US"/>
              <a:t>Side and adverse effects</a:t>
            </a:r>
          </a:p>
          <a:p>
            <a:r>
              <a:rPr b="1" dirty="0" lang="en-US"/>
              <a:t>Hypersensitivity including Stevens-Johnson syndrome </a:t>
            </a:r>
            <a:endParaRPr dirty="0" lang="en-US"/>
          </a:p>
          <a:p>
            <a:pPr indent="0" marL="0">
              <a:buNone/>
            </a:pPr>
            <a:r>
              <a:rPr dirty="0" lang="en-US"/>
              <a:t>- Do not administer TMP-SMZ to clients with allergies to: Sulfonamides (sulfa), Thiazide diuretics [hydrochlorothiazide (HCTZ)] , Sulfonylurea-type oral hypoglycemics [tolbutamide (Orinase)], Loop diuretics [furosemide (Lasix)] </a:t>
            </a:r>
          </a:p>
          <a:p>
            <a:pPr indent="0" marL="0">
              <a:buNone/>
            </a:pPr>
            <a:r>
              <a:rPr dirty="0" lang="en-US"/>
              <a:t>- Stop TMP-SMZ at the first indication of hypersensitivity, such as rash.</a:t>
            </a:r>
          </a:p>
          <a:p>
            <a:r>
              <a:rPr dirty="0" lang="en-US"/>
              <a:t> </a:t>
            </a:r>
            <a:r>
              <a:rPr b="1" dirty="0" lang="en-US"/>
              <a:t>Blood dyscrasias (hemolytic anemia, agranulocytosis, aplastic anemia) </a:t>
            </a:r>
            <a:r>
              <a:rPr dirty="0" lang="en-US"/>
              <a:t>•</a:t>
            </a:r>
          </a:p>
          <a:p>
            <a:pPr indent="0" marL="0">
              <a:buNone/>
            </a:pPr>
            <a:r>
              <a:rPr dirty="0" lang="en-US"/>
              <a:t> -Draw the client’s baseline and periodic CBC levels to detect any hematologic disorders.</a:t>
            </a:r>
          </a:p>
          <a:p>
            <a:pPr indent="0" marL="0">
              <a:buNone/>
            </a:pPr>
            <a:r>
              <a:rPr dirty="0" lang="en-US"/>
              <a:t> - Observe for any bleeding episodes, sore throat, or pallor. • If the above symptoms occur, instruct clients to notify the provider.</a:t>
            </a:r>
          </a:p>
          <a:p>
            <a:r>
              <a:rPr b="1" dirty="0" lang="en-US"/>
              <a:t> Crystalluria </a:t>
            </a:r>
          </a:p>
          <a:p>
            <a:pPr indent="0" marL="0">
              <a:buNone/>
            </a:pPr>
            <a:r>
              <a:rPr dirty="0" lang="en-US"/>
              <a:t>- Maintain adequate oral fluid intake.</a:t>
            </a:r>
          </a:p>
          <a:p>
            <a:pPr indent="0" marL="0">
              <a:buNone/>
            </a:pPr>
            <a:r>
              <a:rPr dirty="0" lang="en-US"/>
              <a:t> - Instruct client to drink 2 to 3 L/day.</a:t>
            </a:r>
          </a:p>
          <a:p>
            <a:r>
              <a:rPr dirty="0" lang="en-US"/>
              <a:t> </a:t>
            </a:r>
            <a:r>
              <a:rPr b="1" dirty="0" lang="en-US"/>
              <a:t>Kernicterus (jaundice, increased bilirubin levels)</a:t>
            </a:r>
          </a:p>
          <a:p>
            <a:pPr indent="0" marL="0">
              <a:buNone/>
            </a:pPr>
            <a:r>
              <a:rPr b="1" dirty="0" lang="en-US"/>
              <a:t> -</a:t>
            </a:r>
            <a:r>
              <a:rPr dirty="0" lang="en-US"/>
              <a:t> Avoid administering TMP-SMZ to women who are pregnant near term, breastfeeding mothers, and infants younger than 2 months.</a:t>
            </a:r>
          </a:p>
          <a:p>
            <a:pPr indent="0" marL="0">
              <a:buNone/>
            </a:pPr>
            <a:r>
              <a:rPr dirty="0" lang="en-US"/>
              <a:t> - Monitor the client’s liver function. Photosensitivity</a:t>
            </a:r>
          </a:p>
          <a:p>
            <a:pPr indent="0" marL="0">
              <a:buNone/>
            </a:pPr>
            <a:r>
              <a:rPr dirty="0" lang="en-US"/>
              <a:t> - Avoid prolonged exposure to sunlight, use sunscreen, and wear appropriate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8613" name="Title 1"/>
          <p:cNvSpPr>
            <a:spLocks noGrp="1"/>
          </p:cNvSpPr>
          <p:nvPr>
            <p:ph type="title"/>
          </p:nvPr>
        </p:nvSpPr>
        <p:spPr/>
        <p:txBody>
          <a:bodyPr/>
          <a:p>
            <a:r>
              <a:rPr dirty="0" lang="en-US"/>
              <a:t>Cont.</a:t>
            </a:r>
          </a:p>
        </p:txBody>
      </p:sp>
      <p:sp>
        <p:nvSpPr>
          <p:cNvPr id="1048614" name="Content Placeholder 2"/>
          <p:cNvSpPr>
            <a:spLocks noGrp="1"/>
          </p:cNvSpPr>
          <p:nvPr>
            <p:ph idx="1"/>
          </p:nvPr>
        </p:nvSpPr>
        <p:spPr/>
        <p:txBody>
          <a:bodyPr/>
          <a:p>
            <a:r>
              <a:rPr b="1" dirty="0" lang="en-US"/>
              <a:t>Iatrogenic responses: </a:t>
            </a:r>
            <a:r>
              <a:rPr dirty="0" lang="en-US"/>
              <a:t>these are responses produced an intentionally during the cause of treatment e.g. penicillin may cause hepatic toxicity, steroid may cause Cushing's syndrome.</a:t>
            </a:r>
          </a:p>
          <a:p>
            <a:r>
              <a:rPr b="1" dirty="0" lang="en-US"/>
              <a:t>Anaphylaxis: </a:t>
            </a:r>
            <a:r>
              <a:rPr dirty="0" lang="en-US"/>
              <a:t>A  sudden serious life threating allergic reaction and should be treated as a medical emergency, it causes more than one of the following ;  an itchy rash throat and tongue swelling, shortness of breath ,vomiting, lightheadedness and low blood sugar.</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644" name=""/>
        <p:cNvGrpSpPr/>
        <p:nvPr/>
      </p:nvGrpSpPr>
      <p:grpSpPr>
        <a:xfrm>
          <a:off x="0" y="0"/>
          <a:ext cx="0" cy="0"/>
          <a:chOff x="0" y="0"/>
          <a:chExt cx="0" cy="0"/>
        </a:xfrm>
      </p:grpSpPr>
      <p:sp>
        <p:nvSpPr>
          <p:cNvPr id="1048818" name="Title 1"/>
          <p:cNvSpPr>
            <a:spLocks noGrp="1"/>
          </p:cNvSpPr>
          <p:nvPr>
            <p:ph type="title"/>
          </p:nvPr>
        </p:nvSpPr>
        <p:spPr/>
        <p:txBody>
          <a:bodyPr/>
          <a:p>
            <a:r>
              <a:rPr dirty="0" lang="en-US"/>
              <a:t> cotrimoxazole(sulphonamides 400mg/trimethoprim 80mg) serpin.</a:t>
            </a:r>
          </a:p>
        </p:txBody>
      </p:sp>
      <p:sp>
        <p:nvSpPr>
          <p:cNvPr id="1048819" name="Content Placeholder 2"/>
          <p:cNvSpPr>
            <a:spLocks noGrp="1"/>
          </p:cNvSpPr>
          <p:nvPr>
            <p:ph idx="1"/>
          </p:nvPr>
        </p:nvSpPr>
        <p:spPr/>
        <p:txBody>
          <a:bodyPr>
            <a:normAutofit fontScale="70000" lnSpcReduction="20000"/>
          </a:bodyPr>
          <a:p>
            <a:r>
              <a:rPr dirty="0" lang="en-US"/>
              <a:t>. This has replaced use of sulphonamide due to resistance.</a:t>
            </a:r>
          </a:p>
          <a:p>
            <a:pPr indent="0" marL="0">
              <a:buNone/>
            </a:pPr>
            <a:r>
              <a:rPr b="1" dirty="0" lang="en-US"/>
              <a:t>Dosage for children</a:t>
            </a:r>
          </a:p>
          <a:p>
            <a:r>
              <a:rPr dirty="0" lang="en-US"/>
              <a:t>6weeks to 5months 120mg every 12 hours</a:t>
            </a:r>
          </a:p>
          <a:p>
            <a:r>
              <a:rPr dirty="0" lang="en-US"/>
              <a:t>6months to 5years 240mg 10 hourly</a:t>
            </a:r>
          </a:p>
          <a:p>
            <a:r>
              <a:rPr dirty="0" lang="en-US"/>
              <a:t>6years to 12 years 480mg 12hourly</a:t>
            </a:r>
            <a:endParaRPr b="1" dirty="0" lang="en-US"/>
          </a:p>
          <a:p>
            <a:pPr indent="0" marL="0">
              <a:buNone/>
            </a:pPr>
            <a:r>
              <a:rPr b="1" dirty="0" sz="3200" lang="en-US"/>
              <a:t>Indications </a:t>
            </a:r>
            <a:endParaRPr dirty="0" sz="3200" lang="en-US"/>
          </a:p>
          <a:p>
            <a:r>
              <a:rPr dirty="0" sz="3200" lang="en-US"/>
              <a:t>Pneumocystic carinii pneumonia</a:t>
            </a:r>
          </a:p>
          <a:p>
            <a:r>
              <a:rPr dirty="0" sz="3200" lang="en-US"/>
              <a:t>Toxoplasmosis</a:t>
            </a:r>
          </a:p>
          <a:p>
            <a:r>
              <a:rPr dirty="0" sz="3200" lang="en-US"/>
              <a:t>UTI </a:t>
            </a:r>
          </a:p>
          <a:p>
            <a:r>
              <a:rPr dirty="0" sz="3200" lang="en-US"/>
              <a:t>sometimes chronic bronchitis</a:t>
            </a:r>
          </a:p>
          <a:p>
            <a:r>
              <a:rPr dirty="0" sz="3200" lang="en-US"/>
              <a:t>Others sulphonamides are used for topical application for prophylaxis </a:t>
            </a:r>
            <a:r>
              <a:rPr b="1" dirty="0" sz="3200" lang="en-US"/>
              <a:t>of burns, leg ulcers, pressure sores </a:t>
            </a:r>
            <a:r>
              <a:rPr dirty="0" sz="3200" lang="en-US"/>
              <a:t>because of their wide anti bacteria spectrum</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8820" name="Title 1"/>
          <p:cNvSpPr>
            <a:spLocks noGrp="1"/>
          </p:cNvSpPr>
          <p:nvPr>
            <p:ph type="title"/>
          </p:nvPr>
        </p:nvSpPr>
        <p:spPr/>
        <p:txBody>
          <a:bodyPr>
            <a:normAutofit/>
          </a:bodyPr>
          <a:p>
            <a:r>
              <a:rPr b="1" dirty="0" sz="4000" lang="en-US"/>
              <a:t>drug</a:t>
            </a:r>
            <a:r>
              <a:rPr b="1" dirty="0" sz="4000" lang="en-US">
                <a:solidFill>
                  <a:prstClr val="black"/>
                </a:solidFill>
                <a:latin typeface="Calibri" panose="020F0502020204030204"/>
                <a:ea typeface="+mn-ea"/>
                <a:cs typeface="+mn-cs"/>
              </a:rPr>
              <a:t> </a:t>
            </a:r>
            <a:r>
              <a:rPr dirty="0" sz="4000" lang="en-US">
                <a:solidFill>
                  <a:prstClr val="black"/>
                </a:solidFill>
                <a:latin typeface="Calibri" panose="020F0502020204030204"/>
                <a:ea typeface="+mn-ea"/>
                <a:cs typeface="+mn-cs"/>
              </a:rPr>
              <a:t>Interactions Medication/Food Interactions Nursing Interventions/Client Education </a:t>
            </a:r>
            <a:endParaRPr dirty="0" sz="4000" lang="en-US"/>
          </a:p>
        </p:txBody>
      </p:sp>
      <p:sp>
        <p:nvSpPr>
          <p:cNvPr id="1048821" name="Content Placeholder 2"/>
          <p:cNvSpPr>
            <a:spLocks noGrp="1"/>
          </p:cNvSpPr>
          <p:nvPr>
            <p:ph idx="1"/>
          </p:nvPr>
        </p:nvSpPr>
        <p:spPr/>
        <p:txBody>
          <a:bodyPr>
            <a:normAutofit fontScale="92500" lnSpcReduction="20000"/>
          </a:bodyPr>
          <a:p>
            <a:r>
              <a:rPr dirty="0" lang="en-US"/>
              <a:t>Sulfonamides can increase the effects of </a:t>
            </a:r>
            <a:r>
              <a:rPr b="1" dirty="0" lang="en-US"/>
              <a:t>warfarin (Coumadin), phenytoin</a:t>
            </a:r>
            <a:r>
              <a:rPr dirty="0" lang="en-US"/>
              <a:t> (Dilantin), </a:t>
            </a:r>
            <a:r>
              <a:rPr b="1" dirty="0" lang="en-US"/>
              <a:t>sulfonylurea oral hypoglycemic</a:t>
            </a:r>
            <a:r>
              <a:rPr dirty="0" lang="en-US"/>
              <a:t>, and </a:t>
            </a:r>
            <a:r>
              <a:rPr b="1" dirty="0" lang="en-US"/>
              <a:t>tolbutamide</a:t>
            </a:r>
            <a:r>
              <a:rPr dirty="0" lang="en-US"/>
              <a:t> (Orinase) by inhibiting hepatic metabolism. </a:t>
            </a:r>
          </a:p>
          <a:p>
            <a:pPr>
              <a:buFontTx/>
              <a:buChar char="-"/>
            </a:pPr>
            <a:r>
              <a:rPr dirty="0" lang="en-US"/>
              <a:t>dosages of these medications may be required during therapy. </a:t>
            </a:r>
          </a:p>
          <a:p>
            <a:pPr indent="0" marL="0">
              <a:buNone/>
            </a:pPr>
            <a:r>
              <a:rPr b="1" dirty="0" lang="en-US"/>
              <a:t>Nursing Administration  </a:t>
            </a:r>
            <a:r>
              <a:rPr dirty="0" lang="en-US"/>
              <a:t>Instruct</a:t>
            </a:r>
            <a:r>
              <a:rPr b="1" dirty="0" lang="en-US"/>
              <a:t> </a:t>
            </a:r>
            <a:r>
              <a:rPr dirty="0" lang="en-US"/>
              <a:t>clients to take  the drugs on an empty stomach with a full glass of water. </a:t>
            </a:r>
            <a:r>
              <a:rPr b="1" dirty="0" lang="en-US"/>
              <a:t>(Plenty of oral fluids)</a:t>
            </a:r>
          </a:p>
          <a:p>
            <a:pPr>
              <a:buFontTx/>
              <a:buChar char="-"/>
            </a:pPr>
            <a:r>
              <a:rPr dirty="0" lang="en-US"/>
              <a:t>Instruct clients to complete the prescribed course of antimicrobial therapy, even though symptoms may resolve before the full course is completed.</a:t>
            </a:r>
          </a:p>
          <a:p>
            <a:pPr indent="0" marL="0">
              <a:buNone/>
            </a:pPr>
            <a:r>
              <a:rPr dirty="0" lang="en-US"/>
              <a:t> </a:t>
            </a:r>
            <a:r>
              <a:rPr b="1" dirty="0" lang="en-US"/>
              <a:t>Nursing Evaluation of Medication Effectiveness </a:t>
            </a:r>
          </a:p>
          <a:p>
            <a:pPr>
              <a:buFontTx/>
              <a:buChar char="-"/>
            </a:pPr>
            <a:r>
              <a:rPr dirty="0" lang="en-US"/>
              <a:t> Depending on therapeutic intent, effectiveness may be evidenced by:  Improvement of infection symptoms, such as improvement of urinary tract symptoms (decreased frequency, burning, and pain during urination) and negative urine cultures</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8822" name="Title 1"/>
          <p:cNvSpPr>
            <a:spLocks noGrp="1"/>
          </p:cNvSpPr>
          <p:nvPr>
            <p:ph type="title"/>
          </p:nvPr>
        </p:nvSpPr>
        <p:spPr/>
        <p:txBody>
          <a:bodyPr>
            <a:normAutofit/>
          </a:bodyPr>
          <a:p>
            <a:r>
              <a:rPr b="1" dirty="0" sz="4000" lang="en-US"/>
              <a:t>                                       AZOLES</a:t>
            </a:r>
          </a:p>
        </p:txBody>
      </p:sp>
      <p:sp>
        <p:nvSpPr>
          <p:cNvPr id="1048823" name="Content Placeholder 2"/>
          <p:cNvSpPr>
            <a:spLocks noGrp="1"/>
          </p:cNvSpPr>
          <p:nvPr>
            <p:ph idx="1"/>
          </p:nvPr>
        </p:nvSpPr>
        <p:spPr/>
        <p:txBody>
          <a:bodyPr/>
          <a:p>
            <a:r>
              <a:rPr dirty="0" lang="en-US"/>
              <a:t>This includes several classes of drugs e.g. </a:t>
            </a:r>
            <a:r>
              <a:rPr b="1" dirty="0" lang="en-US"/>
              <a:t>metronidazole and tinidazole  </a:t>
            </a:r>
            <a:r>
              <a:rPr dirty="0" lang="en-US"/>
              <a:t>which  have both anti bacteria and anti protozoal activity.</a:t>
            </a:r>
          </a:p>
          <a:p>
            <a:r>
              <a:rPr dirty="0" lang="en-US"/>
              <a:t> others are </a:t>
            </a:r>
            <a:r>
              <a:rPr b="1" dirty="0" lang="en-US"/>
              <a:t>fluconazole, itraconazole econazole, ketoconazole</a:t>
            </a:r>
            <a:r>
              <a:rPr dirty="0" lang="en-US"/>
              <a:t>,  and miconazole which are anti fungal drugs .( to be  covered under anti fungal drugs)</a:t>
            </a:r>
          </a:p>
          <a:p>
            <a:r>
              <a:rPr dirty="0" lang="en-US"/>
              <a:t>others are </a:t>
            </a:r>
            <a:r>
              <a:rPr b="1" dirty="0" lang="en-US"/>
              <a:t>mebendazole, thiabendazole, </a:t>
            </a:r>
            <a:r>
              <a:rPr dirty="0" lang="en-US"/>
              <a:t>which are anti helminths (to be covered under ant-helminths)</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647" name=""/>
        <p:cNvGrpSpPr/>
        <p:nvPr/>
      </p:nvGrpSpPr>
      <p:grpSpPr>
        <a:xfrm>
          <a:off x="0" y="0"/>
          <a:ext cx="0" cy="0"/>
          <a:chOff x="0" y="0"/>
          <a:chExt cx="0" cy="0"/>
        </a:xfrm>
      </p:grpSpPr>
      <p:sp>
        <p:nvSpPr>
          <p:cNvPr id="1048824" name="Title 1"/>
          <p:cNvSpPr>
            <a:spLocks noGrp="1"/>
          </p:cNvSpPr>
          <p:nvPr>
            <p:ph type="title"/>
          </p:nvPr>
        </p:nvSpPr>
        <p:spPr/>
        <p:txBody>
          <a:bodyPr/>
          <a:p>
            <a:r>
              <a:rPr b="1" dirty="0" lang="en-US"/>
              <a:t>metronidazole</a:t>
            </a:r>
          </a:p>
        </p:txBody>
      </p:sp>
      <p:sp>
        <p:nvSpPr>
          <p:cNvPr id="1048825" name="Content Placeholder 2"/>
          <p:cNvSpPr>
            <a:spLocks noGrp="1"/>
          </p:cNvSpPr>
          <p:nvPr>
            <p:ph idx="1"/>
          </p:nvPr>
        </p:nvSpPr>
        <p:spPr/>
        <p:txBody>
          <a:bodyPr>
            <a:normAutofit fontScale="92500" lnSpcReduction="20000"/>
          </a:bodyPr>
          <a:p>
            <a:r>
              <a:rPr dirty="0" lang="en-US"/>
              <a:t>It is very effective against anaerobic bacterial and protozoa.</a:t>
            </a:r>
          </a:p>
          <a:p>
            <a:pPr indent="0" marL="0">
              <a:buNone/>
            </a:pPr>
            <a:r>
              <a:rPr b="1" dirty="0" lang="en-US"/>
              <a:t>Pharmacodynamics/MOA</a:t>
            </a:r>
          </a:p>
          <a:p>
            <a:r>
              <a:rPr dirty="0" lang="en-US"/>
              <a:t>metronidazole is converted into an active form and bind to the bacterial DNA and prevents nucleic acid formation which consequently interferes with bacterial replication hence its  bacteriostatic.</a:t>
            </a:r>
          </a:p>
          <a:p>
            <a:pPr indent="0" marL="0">
              <a:buNone/>
            </a:pPr>
            <a:r>
              <a:rPr b="1" dirty="0" lang="en-US"/>
              <a:t>Pharmacokinetics</a:t>
            </a:r>
            <a:r>
              <a:rPr dirty="0" lang="en-US"/>
              <a:t>;</a:t>
            </a:r>
          </a:p>
          <a:p>
            <a:pPr indent="0" marL="0">
              <a:buNone/>
            </a:pPr>
            <a:r>
              <a:rPr dirty="0" lang="en-US"/>
              <a:t> well absorbed after oral and rectal administration</a:t>
            </a:r>
          </a:p>
          <a:p>
            <a:pPr indent="0" marL="0">
              <a:buNone/>
            </a:pPr>
            <a:r>
              <a:rPr b="1" dirty="0" lang="en-US"/>
              <a:t>Distribution</a:t>
            </a:r>
            <a:r>
              <a:rPr dirty="0" lang="en-US"/>
              <a:t> is wide.</a:t>
            </a:r>
          </a:p>
          <a:p>
            <a:pPr indent="0" marL="0">
              <a:buNone/>
            </a:pPr>
            <a:r>
              <a:rPr b="1" dirty="0" lang="en-US"/>
              <a:t>Metabolism</a:t>
            </a:r>
            <a:r>
              <a:rPr dirty="0" lang="en-US"/>
              <a:t> is in the liver.</a:t>
            </a:r>
          </a:p>
          <a:p>
            <a:pPr indent="0" marL="0">
              <a:buNone/>
            </a:pPr>
            <a:r>
              <a:rPr dirty="0" lang="en-US"/>
              <a:t>It is </a:t>
            </a:r>
            <a:r>
              <a:rPr b="1" dirty="0" lang="en-US"/>
              <a:t>excreted</a:t>
            </a:r>
            <a:r>
              <a:rPr dirty="0" lang="en-US"/>
              <a:t> in urine partly unchanged and partly as metabolite.</a:t>
            </a:r>
          </a:p>
          <a:p>
            <a:pPr indent="0" marL="0">
              <a:buNone/>
            </a:pPr>
            <a:r>
              <a:rPr dirty="0" lang="en-US"/>
              <a:t>Half life is 8 hours.</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8826" name="Content Placeholder 2"/>
          <p:cNvSpPr>
            <a:spLocks noGrp="1"/>
          </p:cNvSpPr>
          <p:nvPr>
            <p:ph idx="1"/>
          </p:nvPr>
        </p:nvSpPr>
        <p:spPr>
          <a:xfrm>
            <a:off x="838200" y="257908"/>
            <a:ext cx="10515600" cy="6330461"/>
          </a:xfrm>
        </p:spPr>
        <p:txBody>
          <a:bodyPr>
            <a:normAutofit fontScale="85000" lnSpcReduction="20000"/>
          </a:bodyPr>
          <a:p>
            <a:pPr indent="0" marL="0">
              <a:buNone/>
            </a:pPr>
            <a:r>
              <a:rPr b="1" dirty="0" sz="4700" lang="en-US">
                <a:solidFill>
                  <a:prstClr val="black"/>
                </a:solidFill>
                <a:latin typeface="Calibri Light" panose="020F0302020204030204"/>
                <a:ea typeface="+mj-ea"/>
                <a:cs typeface="+mj-cs"/>
              </a:rPr>
              <a:t>indications</a:t>
            </a:r>
          </a:p>
          <a:p>
            <a:r>
              <a:rPr dirty="0" lang="en-US">
                <a:solidFill>
                  <a:prstClr val="black"/>
                </a:solidFill>
                <a:ea typeface="+mj-ea"/>
                <a:cs typeface="+mj-cs"/>
              </a:rPr>
              <a:t>used for treatment of sepsis caused by orgasms like Bacteroides</a:t>
            </a:r>
          </a:p>
          <a:p>
            <a:pPr indent="0" marL="0">
              <a:buNone/>
            </a:pPr>
            <a:r>
              <a:rPr dirty="0" lang="en-US">
                <a:solidFill>
                  <a:prstClr val="black"/>
                </a:solidFill>
                <a:ea typeface="+mj-ea"/>
                <a:cs typeface="+mj-cs"/>
              </a:rPr>
              <a:t> and anaerobic cocci.</a:t>
            </a:r>
          </a:p>
          <a:p>
            <a:r>
              <a:rPr dirty="0" lang="en-US">
                <a:solidFill>
                  <a:prstClr val="black"/>
                </a:solidFill>
                <a:ea typeface="+mj-ea"/>
                <a:cs typeface="+mj-cs"/>
              </a:rPr>
              <a:t>Intra-abdominal infections</a:t>
            </a:r>
          </a:p>
          <a:p>
            <a:r>
              <a:rPr dirty="0" lang="en-US">
                <a:solidFill>
                  <a:prstClr val="black"/>
                </a:solidFill>
                <a:ea typeface="+mj-ea"/>
                <a:cs typeface="+mj-cs"/>
              </a:rPr>
              <a:t>Septicemia, wounds, pelvic infection</a:t>
            </a:r>
          </a:p>
          <a:p>
            <a:r>
              <a:rPr dirty="0" lang="en-US">
                <a:solidFill>
                  <a:prstClr val="black"/>
                </a:solidFill>
                <a:ea typeface="+mj-ea"/>
                <a:cs typeface="+mj-cs"/>
              </a:rPr>
              <a:t>Osteomyelitis.</a:t>
            </a:r>
          </a:p>
          <a:p>
            <a:r>
              <a:rPr dirty="0" lang="en-US">
                <a:solidFill>
                  <a:prstClr val="black"/>
                </a:solidFill>
              </a:rPr>
              <a:t>pelvic infections</a:t>
            </a:r>
            <a:endParaRPr dirty="0" lang="en-US">
              <a:solidFill>
                <a:prstClr val="black"/>
              </a:solidFill>
              <a:ea typeface="+mj-ea"/>
              <a:cs typeface="+mj-cs"/>
            </a:endParaRPr>
          </a:p>
          <a:p>
            <a:r>
              <a:rPr dirty="0" lang="en-US">
                <a:solidFill>
                  <a:prstClr val="black"/>
                </a:solidFill>
                <a:ea typeface="+mj-ea"/>
                <a:cs typeface="+mj-cs"/>
              </a:rPr>
              <a:t>Infections of the brain and lungs.</a:t>
            </a:r>
          </a:p>
          <a:p>
            <a:r>
              <a:rPr dirty="0" lang="en-US">
                <a:solidFill>
                  <a:prstClr val="black"/>
                </a:solidFill>
                <a:ea typeface="+mj-ea"/>
                <a:cs typeface="+mj-cs"/>
              </a:rPr>
              <a:t>Used in prevention of post operative infection especially after bowel, antibiotic related colitis, eg pseudomembranous colitis , amoebiasis EH</a:t>
            </a:r>
          </a:p>
          <a:p>
            <a:r>
              <a:rPr dirty="0" lang="en-US">
                <a:solidFill>
                  <a:prstClr val="black"/>
                </a:solidFill>
                <a:ea typeface="+mj-ea"/>
                <a:cs typeface="+mj-cs"/>
              </a:rPr>
              <a:t>other indications include giardiasis, acute ulcers, gingivitis, and dental infections. and anaerobic vaginosis</a:t>
            </a:r>
          </a:p>
          <a:p>
            <a:r>
              <a:rPr dirty="0" lang="en-US"/>
              <a:t>Treatment of protozoal infections (</a:t>
            </a:r>
            <a:r>
              <a:rPr b="1" dirty="0" lang="en-US"/>
              <a:t>intestinal amoebiasis, giardiasis, trichomoniasis</a:t>
            </a:r>
            <a:r>
              <a:rPr dirty="0" lang="en-US"/>
              <a:t>) and obligate anaerobic bacteria (</a:t>
            </a:r>
            <a:r>
              <a:rPr b="1" dirty="0" lang="en-US"/>
              <a:t>Bacteroides fragilis, antibiotic-induced Clostridium difficile, Gardnerella vaginalis</a:t>
            </a:r>
            <a:r>
              <a:rPr dirty="0" lang="en-US"/>
              <a:t>)</a:t>
            </a:r>
          </a:p>
          <a:p>
            <a:r>
              <a:rPr dirty="0" lang="en-US"/>
              <a:t>Treatment of H. pylori in clients who have peptic ulcer disease in combination with tetracycline and bismuth salicylate.</a:t>
            </a:r>
            <a:endParaRPr dirty="0" lang="en-US">
              <a:solidFill>
                <a:prstClr val="black"/>
              </a:solidFill>
              <a:ea typeface="+mj-ea"/>
              <a:cs typeface="+mj-cs"/>
            </a:endParaRPr>
          </a:p>
          <a:p>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8827" name="Title 1"/>
          <p:cNvSpPr>
            <a:spLocks noGrp="1"/>
          </p:cNvSpPr>
          <p:nvPr>
            <p:ph type="title"/>
          </p:nvPr>
        </p:nvSpPr>
        <p:spPr/>
        <p:txBody>
          <a:bodyPr/>
          <a:p>
            <a:r>
              <a:rPr b="1" dirty="0" lang="en-US"/>
              <a:t>Dosage and route of administration</a:t>
            </a:r>
          </a:p>
        </p:txBody>
      </p:sp>
      <p:sp>
        <p:nvSpPr>
          <p:cNvPr id="1048828" name="Content Placeholder 2"/>
          <p:cNvSpPr>
            <a:spLocks noGrp="1"/>
          </p:cNvSpPr>
          <p:nvPr>
            <p:ph idx="1"/>
          </p:nvPr>
        </p:nvSpPr>
        <p:spPr/>
        <p:txBody>
          <a:bodyPr>
            <a:normAutofit lnSpcReduction="10000"/>
          </a:bodyPr>
          <a:p>
            <a:pPr indent="0" marL="0">
              <a:buNone/>
            </a:pPr>
            <a:r>
              <a:rPr dirty="0" lang="en-US"/>
              <a:t>Established anaerobe are usually treated for 7 days.</a:t>
            </a:r>
          </a:p>
          <a:p>
            <a:r>
              <a:rPr dirty="0" lang="en-US"/>
              <a:t>The dose per oral is then 8oomgs initially for 3 days then 400mg or 500mg 8  hourly, or just 400mg 8 hourly for 7 days.</a:t>
            </a:r>
          </a:p>
          <a:p>
            <a:r>
              <a:rPr dirty="0" lang="en-US"/>
              <a:t>By rectum 1gm every 8 hours for 3 days then1gm 12 hourly.</a:t>
            </a:r>
          </a:p>
          <a:p>
            <a:r>
              <a:rPr dirty="0" lang="en-US"/>
              <a:t>By infusion 500mg 8 hourly.</a:t>
            </a:r>
          </a:p>
          <a:p>
            <a:r>
              <a:rPr dirty="0" lang="en-US"/>
              <a:t>In children 7.5/kg every 8 hours by any route.</a:t>
            </a:r>
          </a:p>
          <a:p>
            <a:pPr indent="0" marL="0">
              <a:buNone/>
            </a:pPr>
            <a:r>
              <a:rPr b="1" dirty="0" lang="en-US"/>
              <a:t>for surgical prophylaxis</a:t>
            </a:r>
          </a:p>
          <a:p>
            <a:r>
              <a:rPr dirty="0" lang="en-US"/>
              <a:t>Per oral 400mg 8 hourly started 24 hours before surgery then continued postoperatively by IV infusion until oral administration can be resumed for 2days</a:t>
            </a:r>
          </a:p>
          <a:p>
            <a:pPr indent="0" marL="0">
              <a:buNone/>
            </a:pP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650" name=""/>
        <p:cNvGrpSpPr/>
        <p:nvPr/>
      </p:nvGrpSpPr>
      <p:grpSpPr>
        <a:xfrm>
          <a:off x="0" y="0"/>
          <a:ext cx="0" cy="0"/>
          <a:chOff x="0" y="0"/>
          <a:chExt cx="0" cy="0"/>
        </a:xfrm>
      </p:grpSpPr>
      <p:sp>
        <p:nvSpPr>
          <p:cNvPr id="1048829" name="Title 1"/>
          <p:cNvSpPr>
            <a:spLocks noGrp="1"/>
          </p:cNvSpPr>
          <p:nvPr>
            <p:ph type="title"/>
          </p:nvPr>
        </p:nvSpPr>
        <p:spPr/>
        <p:txBody>
          <a:bodyPr/>
          <a:p>
            <a:r>
              <a:rPr b="1" dirty="0" sz="28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830" name="Content Placeholder 2"/>
          <p:cNvSpPr>
            <a:spLocks noGrp="1"/>
          </p:cNvSpPr>
          <p:nvPr>
            <p:ph idx="1"/>
          </p:nvPr>
        </p:nvSpPr>
        <p:spPr/>
        <p:txBody>
          <a:bodyPr/>
          <a:p>
            <a:pPr indent="0" marL="0">
              <a:buNone/>
            </a:pPr>
            <a:r>
              <a:rPr dirty="0" lang="en-US"/>
              <a:t> </a:t>
            </a:r>
            <a:r>
              <a:rPr b="1" dirty="0" lang="en-US"/>
              <a:t>Gastrointestinal discomfort </a:t>
            </a:r>
            <a:r>
              <a:rPr dirty="0" lang="en-US"/>
              <a:t>(nausea, vomiting, dry mouth, and metallic taste) Advise clients to observe for symptoms and to notify the provider. </a:t>
            </a:r>
          </a:p>
          <a:p>
            <a:pPr indent="0" marL="0">
              <a:buNone/>
            </a:pPr>
            <a:r>
              <a:rPr b="1" dirty="0" lang="en-US"/>
              <a:t>Darkening of urine</a:t>
            </a:r>
            <a:r>
              <a:rPr dirty="0" lang="en-US"/>
              <a:t> Advise clients that this is a harmless effect of metronidazole.</a:t>
            </a:r>
          </a:p>
          <a:p>
            <a:pPr indent="0" marL="0">
              <a:buNone/>
            </a:pPr>
            <a:r>
              <a:rPr b="1" dirty="0" lang="en-US"/>
              <a:t>CNS symptoms </a:t>
            </a:r>
            <a:r>
              <a:rPr dirty="0" lang="en-US"/>
              <a:t>(numbness of extremities, ataxia, and seizures) </a:t>
            </a:r>
          </a:p>
          <a:p>
            <a:pPr indent="0" marL="0">
              <a:buNone/>
            </a:pPr>
            <a:r>
              <a:rPr dirty="0" lang="en-US"/>
              <a:t> Advise clients to notify the provider if symptoms occur. </a:t>
            </a:r>
          </a:p>
          <a:p>
            <a:pPr indent="0" marL="0">
              <a:buNone/>
            </a:pPr>
            <a:r>
              <a:rPr dirty="0" lang="en-US"/>
              <a:t> Stop metronidazole.</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8831" name="Title 1"/>
          <p:cNvSpPr>
            <a:spLocks noGrp="1"/>
          </p:cNvSpPr>
          <p:nvPr>
            <p:ph type="title"/>
          </p:nvPr>
        </p:nvSpPr>
        <p:spPr/>
        <p:txBody>
          <a:bodyPr/>
          <a:p>
            <a:r>
              <a:rPr b="1" dirty="0" sz="2800" lang="en-US">
                <a:solidFill>
                  <a:prstClr val="black"/>
                </a:solidFill>
                <a:latin typeface="Calibri" panose="020F0502020204030204"/>
                <a:ea typeface="+mn-ea"/>
                <a:cs typeface="+mn-cs"/>
              </a:rPr>
              <a:t>Contraindications/Precautions</a:t>
            </a:r>
            <a:endParaRPr dirty="0" lang="en-US"/>
          </a:p>
        </p:txBody>
      </p:sp>
      <p:sp>
        <p:nvSpPr>
          <p:cNvPr id="1048832" name="Content Placeholder 2"/>
          <p:cNvSpPr>
            <a:spLocks noGrp="1"/>
          </p:cNvSpPr>
          <p:nvPr>
            <p:ph idx="1"/>
          </p:nvPr>
        </p:nvSpPr>
        <p:spPr/>
        <p:txBody>
          <a:bodyPr/>
          <a:p>
            <a:r>
              <a:rPr dirty="0" lang="en-US"/>
              <a:t> Use cautiously in clients with renal dysfunction to prevent accumulation of toxic levels with prolonged use.</a:t>
            </a:r>
          </a:p>
          <a:p>
            <a:r>
              <a:rPr dirty="0" lang="en-US"/>
              <a:t> Avoid use during the first trimester of pregnancy and use with caution during the rest of pregnancy because metronidazole can pass through the placenta.</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8833"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a:t>
            </a:r>
            <a:endParaRPr dirty="0" lang="en-US"/>
          </a:p>
        </p:txBody>
      </p:sp>
      <p:sp>
        <p:nvSpPr>
          <p:cNvPr id="1048834" name="Content Placeholder 2"/>
          <p:cNvSpPr>
            <a:spLocks noGrp="1"/>
          </p:cNvSpPr>
          <p:nvPr>
            <p:ph idx="1"/>
          </p:nvPr>
        </p:nvSpPr>
        <p:spPr/>
        <p:txBody>
          <a:bodyPr/>
          <a:p>
            <a:pPr indent="0" marL="0">
              <a:buNone/>
            </a:pPr>
            <a:r>
              <a:rPr b="1" dirty="0" lang="en-US"/>
              <a:t> Medication/Food Interactions Nursing Interventions/Client Education</a:t>
            </a:r>
          </a:p>
          <a:p>
            <a:r>
              <a:rPr dirty="0" lang="en-US"/>
              <a:t> Alcohol causes a disulfiram-like reaction/ Advise clients to avoid alcohol consumption.</a:t>
            </a:r>
          </a:p>
          <a:p>
            <a:pPr indent="0" marL="0">
              <a:buNone/>
            </a:pPr>
            <a:r>
              <a:rPr dirty="0" lang="en-US"/>
              <a:t> </a:t>
            </a:r>
            <a:r>
              <a:rPr b="1" dirty="0" lang="en-US"/>
              <a:t>Metronidazole inhibits inactivation of warfarin</a:t>
            </a:r>
            <a:r>
              <a:rPr dirty="0" lang="en-US"/>
              <a:t>. </a:t>
            </a:r>
          </a:p>
          <a:p>
            <a:r>
              <a:rPr dirty="0" lang="en-US"/>
              <a:t> Monitor prothrombin time and INR, and adjust warfarin dosage accordingly</a:t>
            </a:r>
          </a:p>
          <a:p>
            <a:pPr indent="0" marL="0">
              <a:buNone/>
            </a:pPr>
            <a:endParaRPr dirty="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653" name=""/>
        <p:cNvGrpSpPr/>
        <p:nvPr/>
      </p:nvGrpSpPr>
      <p:grpSpPr>
        <a:xfrm>
          <a:off x="0" y="0"/>
          <a:ext cx="0" cy="0"/>
          <a:chOff x="0" y="0"/>
          <a:chExt cx="0" cy="0"/>
        </a:xfrm>
      </p:grpSpPr>
      <p:sp>
        <p:nvSpPr>
          <p:cNvPr id="1048835" name="Content Placeholder 2"/>
          <p:cNvSpPr>
            <a:spLocks noGrp="1"/>
          </p:cNvSpPr>
          <p:nvPr>
            <p:ph idx="1"/>
          </p:nvPr>
        </p:nvSpPr>
        <p:spPr/>
        <p:txBody>
          <a:bodyPr>
            <a:normAutofit fontScale="92500"/>
          </a:bodyPr>
          <a:p>
            <a:pPr indent="0" marL="0">
              <a:buNone/>
            </a:pPr>
            <a:r>
              <a:rPr b="1" dirty="0" lang="en-US"/>
              <a:t>Nursing Administration </a:t>
            </a:r>
          </a:p>
          <a:p>
            <a:r>
              <a:rPr dirty="0" lang="en-US"/>
              <a:t>Administer by oral or IV route. </a:t>
            </a:r>
          </a:p>
          <a:p>
            <a:r>
              <a:rPr dirty="0" lang="en-US"/>
              <a:t> Instruct clients to complete the prescribed course of antimicrobial therapy, even though symptoms may resolve before the full course is completed. </a:t>
            </a:r>
          </a:p>
          <a:p>
            <a:pPr indent="0" marL="0">
              <a:buNone/>
            </a:pPr>
            <a:r>
              <a:rPr b="1" dirty="0" lang="en-US"/>
              <a:t>Nursing Evaluation of Medication Effectiveness </a:t>
            </a:r>
          </a:p>
          <a:p>
            <a:r>
              <a:rPr dirty="0" lang="en-US"/>
              <a:t> Depending on therapeutic intent, effectiveness may be evidenced by:  Improvement of symptoms (resolution of bloody mucoid diarrhea, formed stools, negative stool results for ameba and Giardia, , decrease or absence of watery vaginal/ urethral discharge, negative blood cultures for anaerobic organisms in the CNS, blood, bones and joints, and soft tissues)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33" name=""/>
        <p:cNvGrpSpPr/>
        <p:nvPr/>
      </p:nvGrpSpPr>
      <p:grpSpPr>
        <a:xfrm>
          <a:off x="0" y="0"/>
          <a:ext cx="0" cy="0"/>
          <a:chOff x="0" y="0"/>
          <a:chExt cx="0" cy="0"/>
        </a:xfrm>
      </p:grpSpPr>
      <p:sp>
        <p:nvSpPr>
          <p:cNvPr id="1048615" name="Title 1"/>
          <p:cNvSpPr>
            <a:spLocks noGrp="1"/>
          </p:cNvSpPr>
          <p:nvPr>
            <p:ph type="title"/>
          </p:nvPr>
        </p:nvSpPr>
        <p:spPr/>
        <p:txBody>
          <a:bodyPr/>
          <a:p>
            <a:r>
              <a:rPr dirty="0" lang="en-US"/>
              <a:t>                   </a:t>
            </a:r>
            <a:r>
              <a:rPr b="1" dirty="0" lang="en-US"/>
              <a:t>drug development</a:t>
            </a:r>
          </a:p>
        </p:txBody>
      </p:sp>
      <p:sp>
        <p:nvSpPr>
          <p:cNvPr id="1048616" name="Content Placeholder 2"/>
          <p:cNvSpPr>
            <a:spLocks noGrp="1"/>
          </p:cNvSpPr>
          <p:nvPr>
            <p:ph idx="1"/>
          </p:nvPr>
        </p:nvSpPr>
        <p:spPr/>
        <p:txBody>
          <a:bodyPr>
            <a:normAutofit fontScale="92857" lnSpcReduction="10000"/>
          </a:bodyPr>
          <a:p>
            <a:r>
              <a:rPr dirty="0" lang="en-US"/>
              <a:t>After a chemical that has shown therapeutic value has been identified, it must under go a series of  scientific test to evaluate its actual therapeutic and toxic effects. The process is controlled by legally established bodies e.g. pharmacy and poisons board and food &amp; drug administration (FDA)development IN Kenya and USA respectively. Before receiving legal approval to be marketed to the public ,drugs must pass through several sequential stages of development.</a:t>
            </a:r>
          </a:p>
          <a:p>
            <a:pPr indent="0" marL="0">
              <a:buNone/>
            </a:pPr>
            <a:r>
              <a:rPr b="1" dirty="0" lang="en-US"/>
              <a:t>    Pre-clinical trials: this</a:t>
            </a:r>
            <a:r>
              <a:rPr dirty="0" lang="en-US"/>
              <a:t> phase involves testing the drug on laboratory animals to test their pharmacodynamics,  pharmacokinetics and toxicology.  The toxicity studies include mutagenic, carcinogenic and reproductive studies.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8836" name="Title 1"/>
          <p:cNvSpPr>
            <a:spLocks noGrp="1"/>
          </p:cNvSpPr>
          <p:nvPr>
            <p:ph type="title"/>
          </p:nvPr>
        </p:nvSpPr>
        <p:spPr/>
        <p:txBody>
          <a:bodyPr/>
          <a:p>
            <a:r>
              <a:rPr dirty="0" lang="en-US"/>
              <a:t>                          </a:t>
            </a:r>
            <a:r>
              <a:rPr b="1" dirty="0" lang="en-US"/>
              <a:t>Chloramphenicol</a:t>
            </a:r>
          </a:p>
        </p:txBody>
      </p:sp>
      <p:sp>
        <p:nvSpPr>
          <p:cNvPr id="1048837" name="Content Placeholder 2"/>
          <p:cNvSpPr>
            <a:spLocks noGrp="1"/>
          </p:cNvSpPr>
          <p:nvPr>
            <p:ph idx="1"/>
          </p:nvPr>
        </p:nvSpPr>
        <p:spPr/>
        <p:txBody>
          <a:bodyPr/>
          <a:p>
            <a:r>
              <a:rPr dirty="0" lang="en-US"/>
              <a:t>It is soluble in water and poorly soluble in alcohol</a:t>
            </a:r>
          </a:p>
          <a:p>
            <a:r>
              <a:rPr dirty="0" lang="en-US"/>
              <a:t>Chloramphenicol succinate which is used for parenteral administration is highly water soluble </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8838" name="Title 1"/>
          <p:cNvSpPr>
            <a:spLocks noGrp="1"/>
          </p:cNvSpPr>
          <p:nvPr>
            <p:ph type="title"/>
          </p:nvPr>
        </p:nvSpPr>
        <p:spPr>
          <a:xfrm>
            <a:off x="838200" y="306509"/>
            <a:ext cx="10515600" cy="1325563"/>
          </a:xfrm>
        </p:spPr>
        <p:txBody>
          <a:bodyPr/>
          <a:p>
            <a:r>
              <a:rPr b="1" dirty="0" lang="en-US"/>
              <a:t>pharmacokinetics</a:t>
            </a:r>
          </a:p>
        </p:txBody>
      </p:sp>
      <p:sp>
        <p:nvSpPr>
          <p:cNvPr id="1048839" name="Content Placeholder 2"/>
          <p:cNvSpPr>
            <a:spLocks noGrp="1"/>
          </p:cNvSpPr>
          <p:nvPr>
            <p:ph idx="1"/>
          </p:nvPr>
        </p:nvSpPr>
        <p:spPr/>
        <p:txBody>
          <a:bodyPr>
            <a:normAutofit fontScale="92500" lnSpcReduction="10000"/>
          </a:bodyPr>
          <a:p>
            <a:r>
              <a:rPr dirty="0" lang="en-US"/>
              <a:t>The usual dosage of chloramphenicol is 50-100mg/kg/d.</a:t>
            </a:r>
          </a:p>
          <a:p>
            <a:r>
              <a:rPr dirty="0" lang="en-US"/>
              <a:t>After oral administration crystalline chloramphenicol is rapidly and completely absorbed.</a:t>
            </a:r>
          </a:p>
          <a:p>
            <a:r>
              <a:rPr dirty="0" lang="en-US"/>
              <a:t>A 1g oral dose produces blood levels between 10and 15mcg/ml</a:t>
            </a:r>
          </a:p>
          <a:p>
            <a:r>
              <a:rPr dirty="0" lang="en-US"/>
              <a:t>Chloramphenicol palmitate is a pro drug that is hydrolyzed in the intestine to yield free chloramphenicol.</a:t>
            </a:r>
          </a:p>
          <a:p>
            <a:pPr indent="0" marL="0">
              <a:buNone/>
            </a:pPr>
            <a:r>
              <a:rPr b="1" dirty="0" lang="en-US"/>
              <a:t>Pharmacodynamic </a:t>
            </a:r>
            <a:r>
              <a:rPr dirty="0" lang="en-US"/>
              <a:t>chloramphenicol potent inhibitor of microbial protein synthesis.</a:t>
            </a:r>
          </a:p>
          <a:p>
            <a:pPr indent="0" marL="0">
              <a:buNone/>
            </a:pPr>
            <a:r>
              <a:rPr dirty="0" lang="en-US"/>
              <a:t>It binds to the 50s sub unit of the bacteria ribosome</a:t>
            </a:r>
          </a:p>
          <a:p>
            <a:pPr indent="0" marL="0">
              <a:buNone/>
            </a:pPr>
            <a:r>
              <a:rPr dirty="0" lang="en-US"/>
              <a:t>It is bacteriostatic, broad spectrum against both aerobic and anaerobic gram positive and gram negative  bacterial.</a:t>
            </a:r>
          </a:p>
          <a:p>
            <a:pPr indent="0" marL="0">
              <a:buNone/>
            </a:pPr>
            <a:endParaRPr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656" name=""/>
        <p:cNvGrpSpPr/>
        <p:nvPr/>
      </p:nvGrpSpPr>
      <p:grpSpPr>
        <a:xfrm>
          <a:off x="0" y="0"/>
          <a:ext cx="0" cy="0"/>
          <a:chOff x="0" y="0"/>
          <a:chExt cx="0" cy="0"/>
        </a:xfrm>
      </p:grpSpPr>
      <p:sp>
        <p:nvSpPr>
          <p:cNvPr id="1048840" name="Title 1"/>
          <p:cNvSpPr>
            <a:spLocks noGrp="1"/>
          </p:cNvSpPr>
          <p:nvPr>
            <p:ph type="title"/>
          </p:nvPr>
        </p:nvSpPr>
        <p:spPr/>
        <p:txBody>
          <a:bodyPr/>
          <a:p>
            <a:r>
              <a:rPr dirty="0" lang="en-US"/>
              <a:t> </a:t>
            </a:r>
            <a:r>
              <a:rPr b="1" dirty="0" lang="en-US"/>
              <a:t>clinical uses</a:t>
            </a:r>
          </a:p>
        </p:txBody>
      </p:sp>
      <p:sp>
        <p:nvSpPr>
          <p:cNvPr id="1048841" name="Content Placeholder 2"/>
          <p:cNvSpPr>
            <a:spLocks noGrp="1"/>
          </p:cNvSpPr>
          <p:nvPr>
            <p:ph idx="1"/>
          </p:nvPr>
        </p:nvSpPr>
        <p:spPr/>
        <p:txBody>
          <a:bodyPr/>
          <a:p>
            <a:r>
              <a:rPr dirty="0" lang="en-US"/>
              <a:t> it is rarely used due to it potential toxicity and bacterial resistance.</a:t>
            </a:r>
          </a:p>
          <a:p>
            <a:r>
              <a:rPr dirty="0" lang="en-US"/>
              <a:t>Used to treat</a:t>
            </a:r>
            <a:r>
              <a:rPr b="1" dirty="0" lang="en-US"/>
              <a:t>; serious rickettsia infections </a:t>
            </a:r>
            <a:r>
              <a:rPr dirty="0" lang="en-US"/>
              <a:t>such as  </a:t>
            </a:r>
            <a:r>
              <a:rPr b="1" dirty="0" lang="en-US"/>
              <a:t>typhus</a:t>
            </a:r>
            <a:r>
              <a:rPr dirty="0" lang="en-US"/>
              <a:t> and </a:t>
            </a:r>
            <a:r>
              <a:rPr b="1" dirty="0" lang="en-US"/>
              <a:t>rocky mountain spotted fever.</a:t>
            </a:r>
          </a:p>
          <a:p>
            <a:r>
              <a:rPr dirty="0" lang="en-US"/>
              <a:t>Alternative for beta lactam antibiotics for treatment of </a:t>
            </a:r>
            <a:r>
              <a:rPr b="1" dirty="0" lang="en-US"/>
              <a:t>meningococcal meningitis </a:t>
            </a:r>
            <a:r>
              <a:rPr dirty="0" lang="en-US"/>
              <a:t>and</a:t>
            </a:r>
            <a:r>
              <a:rPr b="1" dirty="0" lang="en-US"/>
              <a:t> pneumococcal  meningitis</a:t>
            </a:r>
          </a:p>
          <a:p>
            <a:r>
              <a:rPr b="1" dirty="0" lang="en-US"/>
              <a:t>Topical eye infections</a:t>
            </a:r>
          </a:p>
          <a:p>
            <a:endParaRPr b="1"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8842" name="Content Placeholder 2"/>
          <p:cNvSpPr>
            <a:spLocks noGrp="1"/>
          </p:cNvSpPr>
          <p:nvPr>
            <p:ph idx="1"/>
          </p:nvPr>
        </p:nvSpPr>
        <p:spPr>
          <a:xfrm>
            <a:off x="838200" y="234462"/>
            <a:ext cx="10515600" cy="6342184"/>
          </a:xfrm>
        </p:spPr>
        <p:txBody>
          <a:bodyPr>
            <a:normAutofit/>
          </a:bodyPr>
          <a:p>
            <a:pPr indent="0" marL="0">
              <a:buNone/>
            </a:pPr>
            <a:r>
              <a:rPr b="1" dirty="0" sz="3600" lang="en-US"/>
              <a:t>                                 Adverse reactions</a:t>
            </a:r>
          </a:p>
          <a:p>
            <a:pPr indent="0" marL="0">
              <a:buNone/>
            </a:pPr>
            <a:r>
              <a:rPr b="1" dirty="0" lang="en-US"/>
              <a:t>GIT disturbance </a:t>
            </a:r>
            <a:r>
              <a:rPr dirty="0" lang="en-US"/>
              <a:t>nausea, vomiting and diarrhea.</a:t>
            </a:r>
          </a:p>
          <a:p>
            <a:pPr indent="0" marL="0">
              <a:buNone/>
            </a:pPr>
            <a:r>
              <a:rPr dirty="0" lang="en-US"/>
              <a:t>-This rare in children.</a:t>
            </a:r>
          </a:p>
          <a:p>
            <a:pPr indent="0" marL="0">
              <a:buNone/>
            </a:pPr>
            <a:r>
              <a:rPr dirty="0" lang="en-US"/>
              <a:t>-Oral and vaginal candidiasis may occur due to alteration of the normal flora.</a:t>
            </a:r>
          </a:p>
          <a:p>
            <a:pPr indent="0" marL="0">
              <a:buNone/>
            </a:pPr>
            <a:r>
              <a:rPr b="1" dirty="0" lang="en-US"/>
              <a:t>Born marrow disturbance </a:t>
            </a:r>
          </a:p>
          <a:p>
            <a:pPr indent="0" marL="0">
              <a:buNone/>
            </a:pPr>
            <a:r>
              <a:rPr dirty="0" lang="en-US"/>
              <a:t>-suppression of the born marrow</a:t>
            </a:r>
          </a:p>
          <a:p>
            <a:pPr indent="0" marL="0">
              <a:buNone/>
            </a:pPr>
            <a:r>
              <a:rPr dirty="0" lang="en-US"/>
              <a:t>-Aplastic anemia it is irreversible and fatal</a:t>
            </a:r>
          </a:p>
          <a:p>
            <a:pPr indent="0" marL="0">
              <a:buNone/>
            </a:pPr>
            <a:r>
              <a:rPr b="1" dirty="0" lang="en-US"/>
              <a:t>Toxicity for new born infants:</a:t>
            </a:r>
          </a:p>
          <a:p>
            <a:pPr indent="0" marL="0">
              <a:buNone/>
            </a:pPr>
            <a:r>
              <a:rPr b="1" dirty="0" lang="en-US"/>
              <a:t>- </a:t>
            </a:r>
            <a:r>
              <a:rPr dirty="0" lang="en-US"/>
              <a:t>new</a:t>
            </a:r>
            <a:r>
              <a:rPr b="1" dirty="0" lang="en-US"/>
              <a:t> </a:t>
            </a:r>
            <a:r>
              <a:rPr dirty="0" lang="en-US"/>
              <a:t>born</a:t>
            </a:r>
            <a:r>
              <a:rPr b="1" dirty="0" lang="en-US"/>
              <a:t> </a:t>
            </a:r>
            <a:r>
              <a:rPr dirty="0" lang="en-US"/>
              <a:t>infants lack glucuronic acid for the conjugation and detoxification of chloramphenicol.</a:t>
            </a:r>
          </a:p>
          <a:p>
            <a:pPr indent="0" marL="0">
              <a:buNone/>
            </a:pPr>
            <a:r>
              <a:rPr dirty="0" lang="en-US"/>
              <a:t>-Therefore drugs may accumulate resulting in </a:t>
            </a:r>
            <a:r>
              <a:rPr b="1" dirty="0" lang="en-US"/>
              <a:t>gray baby syndrome </a:t>
            </a:r>
            <a:r>
              <a:rPr dirty="0" lang="en-US"/>
              <a:t>with vomiting flaccidity, hypothermia, gray colour, shock and collapse </a:t>
            </a:r>
          </a:p>
          <a:p>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8843" name="Title 1"/>
          <p:cNvSpPr>
            <a:spLocks noGrp="1"/>
          </p:cNvSpPr>
          <p:nvPr>
            <p:ph type="title"/>
          </p:nvPr>
        </p:nvSpPr>
        <p:spPr/>
        <p:txBody>
          <a:bodyPr/>
          <a:p>
            <a:r>
              <a:rPr dirty="0" lang="en-US"/>
              <a:t>                        </a:t>
            </a:r>
            <a:r>
              <a:rPr b="1" dirty="0" lang="en-US"/>
              <a:t>ANTI-FUNGAL DRUGS</a:t>
            </a:r>
          </a:p>
        </p:txBody>
      </p:sp>
      <p:sp>
        <p:nvSpPr>
          <p:cNvPr id="1048844" name="Content Placeholder 2"/>
          <p:cNvSpPr>
            <a:spLocks noGrp="1"/>
          </p:cNvSpPr>
          <p:nvPr>
            <p:ph idx="1"/>
          </p:nvPr>
        </p:nvSpPr>
        <p:spPr>
          <a:xfrm>
            <a:off x="838200" y="1884240"/>
            <a:ext cx="10515600" cy="4351338"/>
          </a:xfrm>
        </p:spPr>
        <p:txBody>
          <a:bodyPr>
            <a:normAutofit fontScale="92500" lnSpcReduction="20000"/>
          </a:bodyPr>
          <a:p>
            <a:r>
              <a:rPr dirty="0" lang="en-US"/>
              <a:t>Fungi are saprophytic organism as they lack chlorophyll which is present in plants.</a:t>
            </a:r>
          </a:p>
          <a:p>
            <a:r>
              <a:rPr dirty="0" lang="en-US"/>
              <a:t>Many fungi are commensals in the bodies of healthy people but pose a problem when immune system is compromised. </a:t>
            </a:r>
          </a:p>
          <a:p>
            <a:r>
              <a:rPr dirty="0" lang="en-US"/>
              <a:t> Since 1970s incidence of fungal infections has increased due to the following reasons</a:t>
            </a:r>
          </a:p>
          <a:p>
            <a:pPr indent="-514350" marL="514350">
              <a:buFont typeface="+mj-lt"/>
              <a:buAutoNum type="arabicPeriod"/>
            </a:pPr>
            <a:r>
              <a:rPr dirty="0" lang="en-US"/>
              <a:t>Increase use of broad spectrum antibiotics which decrease non pathogenic bacterial that compete with the fungi.</a:t>
            </a:r>
          </a:p>
          <a:p>
            <a:pPr indent="-514350" marL="514350">
              <a:buFont typeface="+mj-lt"/>
              <a:buAutoNum type="arabicPeriod"/>
            </a:pPr>
            <a:r>
              <a:rPr dirty="0" lang="en-US"/>
              <a:t>Increases number of people with immunosuppression, use of cancer chemotherapy, and immunosuppressants, diabetes mellitus or have burns.</a:t>
            </a:r>
          </a:p>
          <a:p>
            <a:pPr indent="-514350" marL="514350">
              <a:buFont typeface="+mj-lt"/>
              <a:buAutoNum type="arabicPeriod"/>
            </a:pPr>
            <a:r>
              <a:rPr dirty="0" lang="en-US"/>
              <a:t>Inversive procedures may introduce fungi into systemic circulation.</a:t>
            </a:r>
          </a:p>
          <a:p>
            <a:pPr indent="-514350" marL="514350">
              <a:buFont typeface="+mj-lt"/>
              <a:buAutoNum type="arabicPeriod"/>
            </a:pPr>
            <a:endParaRPr dirty="0" lang="en-US"/>
          </a:p>
          <a:p>
            <a:pPr indent="0" marL="0">
              <a:buNone/>
            </a:pPr>
            <a:endParaRPr dirty="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659" name=""/>
        <p:cNvGrpSpPr/>
        <p:nvPr/>
      </p:nvGrpSpPr>
      <p:grpSpPr>
        <a:xfrm>
          <a:off x="0" y="0"/>
          <a:ext cx="0" cy="0"/>
          <a:chOff x="0" y="0"/>
          <a:chExt cx="0" cy="0"/>
        </a:xfrm>
      </p:grpSpPr>
      <p:sp>
        <p:nvSpPr>
          <p:cNvPr id="1048845" name="Title 1"/>
          <p:cNvSpPr>
            <a:spLocks noGrp="1"/>
          </p:cNvSpPr>
          <p:nvPr>
            <p:ph type="title"/>
          </p:nvPr>
        </p:nvSpPr>
        <p:spPr/>
        <p:txBody>
          <a:bodyPr/>
          <a:p>
            <a:r>
              <a:rPr b="1" dirty="0" sz="2800" lang="en-US">
                <a:solidFill>
                  <a:prstClr val="black"/>
                </a:solidFill>
                <a:latin typeface="Calibri" panose="020F0502020204030204"/>
              </a:rPr>
              <a:t>Therapeutic Uses</a:t>
            </a:r>
            <a:endParaRPr dirty="0" lang="en-US"/>
          </a:p>
        </p:txBody>
      </p:sp>
      <p:sp>
        <p:nvSpPr>
          <p:cNvPr id="1048846" name="Content Placeholder 2"/>
          <p:cNvSpPr>
            <a:spLocks noGrp="1"/>
          </p:cNvSpPr>
          <p:nvPr>
            <p:ph idx="1"/>
          </p:nvPr>
        </p:nvSpPr>
        <p:spPr/>
        <p:txBody>
          <a:bodyPr/>
          <a:p>
            <a:pPr lvl="0"/>
            <a:r>
              <a:rPr dirty="0" lang="en-US">
                <a:solidFill>
                  <a:prstClr val="black"/>
                </a:solidFill>
              </a:rPr>
              <a:t>Antifungals are the treatment of choice for systemic fungal infection (Candidiasis, Aspergillosis, Cryptococcosis, Mucormycosis) and non opportunistic mycoses, (Blastomycosis, Histoplasmosis, Coccidioidomycosis)</a:t>
            </a:r>
          </a:p>
          <a:p>
            <a:r>
              <a:rPr dirty="0" lang="en-US">
                <a:solidFill>
                  <a:prstClr val="black"/>
                </a:solidFill>
              </a:rPr>
              <a:t>Resistant is usually due to a</a:t>
            </a:r>
          </a:p>
          <a:p>
            <a:pPr indent="0" marL="0">
              <a:buNone/>
            </a:pPr>
            <a:r>
              <a:rPr dirty="0" lang="en-US">
                <a:solidFill>
                  <a:prstClr val="black"/>
                </a:solidFill>
              </a:rPr>
              <a:t>1.decrease in membrane ergosterol content</a:t>
            </a:r>
          </a:p>
          <a:p>
            <a:pPr indent="0" marL="0">
              <a:buNone/>
            </a:pPr>
            <a:r>
              <a:rPr dirty="0" lang="en-US">
                <a:solidFill>
                  <a:prstClr val="black"/>
                </a:solidFill>
              </a:rPr>
              <a:t>2.Or a change in membrane structure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8847" name="Title 1"/>
          <p:cNvSpPr>
            <a:spLocks noGrp="1"/>
          </p:cNvSpPr>
          <p:nvPr>
            <p:ph type="title"/>
          </p:nvPr>
        </p:nvSpPr>
        <p:spPr/>
        <p:txBody>
          <a:bodyPr/>
          <a:p>
            <a:r>
              <a:rPr b="1" dirty="0" lang="en-US"/>
              <a:t>           Classification of anti fungal drugs</a:t>
            </a:r>
          </a:p>
        </p:txBody>
      </p:sp>
      <p:sp>
        <p:nvSpPr>
          <p:cNvPr id="1048848" name="Content Placeholder 2"/>
          <p:cNvSpPr>
            <a:spLocks noGrp="1"/>
          </p:cNvSpPr>
          <p:nvPr>
            <p:ph idx="1"/>
          </p:nvPr>
        </p:nvSpPr>
        <p:spPr/>
        <p:txBody>
          <a:bodyPr>
            <a:normAutofit fontScale="92500" lnSpcReduction="20000"/>
          </a:bodyPr>
          <a:p>
            <a:pPr indent="-514350" marL="514350">
              <a:buFont typeface="+mj-lt"/>
              <a:buAutoNum type="arabicPeriod"/>
            </a:pPr>
            <a:r>
              <a:rPr b="1" dirty="0" lang="en-US"/>
              <a:t>Topical anti-fungal</a:t>
            </a:r>
          </a:p>
          <a:p>
            <a:r>
              <a:rPr dirty="0" lang="en-US"/>
              <a:t>Polyenes anti-fungal agents e.g. nystatin</a:t>
            </a:r>
          </a:p>
          <a:p>
            <a:r>
              <a:rPr dirty="0" lang="en-US"/>
              <a:t>Benzoic acid</a:t>
            </a:r>
          </a:p>
          <a:p>
            <a:pPr indent="-514350" marL="514350">
              <a:buAutoNum type="arabicPeriod" startAt="2"/>
            </a:pPr>
            <a:r>
              <a:rPr b="1" dirty="0" lang="en-US"/>
              <a:t>Systemic anti fungal</a:t>
            </a:r>
          </a:p>
          <a:p>
            <a:r>
              <a:rPr dirty="0" lang="en-US"/>
              <a:t>Polyenes anti-fungal agents e.g. amphotericin B</a:t>
            </a:r>
          </a:p>
          <a:p>
            <a:r>
              <a:rPr dirty="0" lang="en-US"/>
              <a:t>Fluorinated pyramids e.g. only flu cytosine</a:t>
            </a:r>
          </a:p>
          <a:p>
            <a:r>
              <a:rPr dirty="0" lang="en-US"/>
              <a:t>Azoles ;imidazole and triazoles</a:t>
            </a:r>
          </a:p>
          <a:p>
            <a:pPr indent="0" marL="0">
              <a:buNone/>
            </a:pPr>
            <a:r>
              <a:rPr dirty="0" lang="en-US"/>
              <a:t>-Imidazole's include  </a:t>
            </a:r>
            <a:r>
              <a:rPr dirty="0" lang="en-US">
                <a:solidFill>
                  <a:prstClr val="black"/>
                </a:solidFill>
              </a:rPr>
              <a:t> clotrimazole a</a:t>
            </a:r>
            <a:r>
              <a:rPr dirty="0" lang="en-US"/>
              <a:t>nd econazole, sulconazole,  fenticonazole, </a:t>
            </a:r>
            <a:r>
              <a:rPr b="1" dirty="0" lang="en-US"/>
              <a:t>ketoconazole, </a:t>
            </a:r>
            <a:r>
              <a:rPr dirty="0" lang="en-US"/>
              <a:t>and miconazole</a:t>
            </a:r>
          </a:p>
          <a:p>
            <a:pPr indent="0" marL="0">
              <a:buNone/>
            </a:pPr>
            <a:r>
              <a:rPr dirty="0" lang="en-US"/>
              <a:t>-triazole include fluconazole, itraconazole and voriconazoles  among others</a:t>
            </a:r>
          </a:p>
          <a:p>
            <a:pPr indent="0" marL="0">
              <a:buNone/>
            </a:pPr>
            <a:r>
              <a:rPr b="1" dirty="0" lang="en-US"/>
              <a:t>3.     Miscellaneous</a:t>
            </a:r>
            <a:r>
              <a:rPr dirty="0" lang="en-US"/>
              <a:t>; terbinafine and Griseofulvin</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8849" name="Content Placeholder 2"/>
          <p:cNvSpPr>
            <a:spLocks noGrp="1"/>
          </p:cNvSpPr>
          <p:nvPr>
            <p:ph idx="1"/>
          </p:nvPr>
        </p:nvSpPr>
        <p:spPr/>
        <p:txBody>
          <a:bodyPr/>
          <a:p>
            <a:r>
              <a:rPr dirty="0" lang="en-US"/>
              <a:t>Polyenes anti-fungal agents</a:t>
            </a:r>
            <a:r>
              <a:rPr b="1" dirty="0" lang="en-US"/>
              <a:t>; nystatin </a:t>
            </a:r>
            <a:r>
              <a:rPr dirty="0" lang="en-US"/>
              <a:t>and </a:t>
            </a:r>
            <a:r>
              <a:rPr b="1" dirty="0" lang="en-US"/>
              <a:t>amphotericin B </a:t>
            </a:r>
            <a:r>
              <a:rPr dirty="0" lang="en-US"/>
              <a:t>are the only ones in clinical use.</a:t>
            </a:r>
          </a:p>
          <a:p>
            <a:r>
              <a:rPr b="1" dirty="0" lang="en-US"/>
              <a:t>MOA;</a:t>
            </a:r>
            <a:r>
              <a:rPr dirty="0" lang="en-US"/>
              <a:t> they act by binding to the </a:t>
            </a:r>
            <a:r>
              <a:rPr b="1" dirty="0" lang="en-US"/>
              <a:t>ergostel</a:t>
            </a:r>
            <a:r>
              <a:rPr dirty="0" lang="en-US"/>
              <a:t> in fungal cell walls forming pores or channels which increase permeability and allow leakage of fungal cellular molecules e.g. potassium and magnesium</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662" name=""/>
        <p:cNvGrpSpPr/>
        <p:nvPr/>
      </p:nvGrpSpPr>
      <p:grpSpPr>
        <a:xfrm>
          <a:off x="0" y="0"/>
          <a:ext cx="0" cy="0"/>
          <a:chOff x="0" y="0"/>
          <a:chExt cx="0" cy="0"/>
        </a:xfrm>
      </p:grpSpPr>
      <p:sp>
        <p:nvSpPr>
          <p:cNvPr id="1048850" name="Title 1"/>
          <p:cNvSpPr>
            <a:spLocks noGrp="1"/>
          </p:cNvSpPr>
          <p:nvPr>
            <p:ph type="title"/>
          </p:nvPr>
        </p:nvSpPr>
        <p:spPr/>
        <p:txBody>
          <a:bodyPr/>
          <a:p>
            <a:r>
              <a:rPr dirty="0" lang="en-US"/>
              <a:t>                      Therapeutic uses</a:t>
            </a:r>
          </a:p>
        </p:txBody>
      </p:sp>
      <p:sp>
        <p:nvSpPr>
          <p:cNvPr id="1048851" name="Content Placeholder 2"/>
          <p:cNvSpPr>
            <a:spLocks noGrp="1"/>
          </p:cNvSpPr>
          <p:nvPr>
            <p:ph idx="1"/>
          </p:nvPr>
        </p:nvSpPr>
        <p:spPr/>
        <p:txBody>
          <a:bodyPr/>
          <a:p>
            <a:pPr lvl="0"/>
            <a:r>
              <a:rPr dirty="0" lang="en-US">
                <a:solidFill>
                  <a:prstClr val="black"/>
                </a:solidFill>
              </a:rPr>
              <a:t>Antifungals are the treatment of choice for systemic fungal infection (Candidiasis, Aspergillosis, Cryptococcosis, Mucormycosis) and non-opportunistic mycoses, (Blastomycosis, Histoplasmosis, Coccidioidomycosis).  </a:t>
            </a:r>
          </a:p>
          <a:p>
            <a:pPr lvl="0"/>
            <a:r>
              <a:rPr dirty="0" lang="en-US">
                <a:solidFill>
                  <a:prstClr val="black"/>
                </a:solidFill>
              </a:rPr>
              <a:t>Some antifungals treat superficial fungal infections:</a:t>
            </a:r>
          </a:p>
          <a:p>
            <a:pPr lvl="0"/>
            <a:r>
              <a:rPr dirty="0" lang="en-US">
                <a:solidFill>
                  <a:prstClr val="black"/>
                </a:solidFill>
              </a:rPr>
              <a:t> dermatophytic infections (tinea Pedis [ringworm of the foot], tinea cruris [ringworm of the groin]); candida infections of the skin and mucous membranes; and fungal infections of the nails (Onychomycosis).</a:t>
            </a:r>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8852" name="Title 1"/>
          <p:cNvSpPr>
            <a:spLocks noGrp="1"/>
          </p:cNvSpPr>
          <p:nvPr>
            <p:ph type="title"/>
          </p:nvPr>
        </p:nvSpPr>
        <p:spPr/>
        <p:txBody>
          <a:bodyPr/>
          <a:p>
            <a:r>
              <a:rPr b="1" dirty="0" lang="en-US"/>
              <a:t>                   Amphotericin B</a:t>
            </a:r>
          </a:p>
        </p:txBody>
      </p:sp>
      <p:sp>
        <p:nvSpPr>
          <p:cNvPr id="1048853" name="Content Placeholder 2"/>
          <p:cNvSpPr>
            <a:spLocks noGrp="1"/>
          </p:cNvSpPr>
          <p:nvPr>
            <p:ph idx="1"/>
          </p:nvPr>
        </p:nvSpPr>
        <p:spPr/>
        <p:txBody>
          <a:bodyPr>
            <a:normAutofit fontScale="85000" lnSpcReduction="20000"/>
          </a:bodyPr>
          <a:p>
            <a:pPr indent="0" marL="0">
              <a:buNone/>
            </a:pPr>
            <a:r>
              <a:rPr dirty="0" lang="en-US"/>
              <a:t>Amphotericin B has been available for use since 1950s</a:t>
            </a:r>
          </a:p>
          <a:p>
            <a:pPr indent="0" marL="0">
              <a:buNone/>
            </a:pPr>
            <a:r>
              <a:rPr b="1" dirty="0" lang="en-US"/>
              <a:t>MOA/PHARMACODYNAMICS</a:t>
            </a:r>
            <a:r>
              <a:rPr dirty="0" lang="en-US"/>
              <a:t> </a:t>
            </a:r>
          </a:p>
          <a:p>
            <a:r>
              <a:rPr dirty="0" lang="en-US"/>
              <a:t> Amphotericin B deoxycholate is an antifungal agent that acts on fungal cell membranes to cause cell death.</a:t>
            </a:r>
          </a:p>
          <a:p>
            <a:r>
              <a:rPr dirty="0" lang="en-US"/>
              <a:t> Depending on concentration, these agents can be fungi static (slows growth on the fungus) or fungicidal (destroys the fungus).</a:t>
            </a:r>
          </a:p>
          <a:p>
            <a:pPr indent="0" marL="0">
              <a:buNone/>
            </a:pPr>
            <a:r>
              <a:rPr b="1" dirty="0" lang="en-US"/>
              <a:t>PHARMACOKINETICS</a:t>
            </a:r>
          </a:p>
          <a:p>
            <a:r>
              <a:rPr dirty="0" lang="en-US"/>
              <a:t>administered intravenously</a:t>
            </a:r>
          </a:p>
          <a:p>
            <a:r>
              <a:rPr b="1" dirty="0" lang="en-US"/>
              <a:t>wide distribution</a:t>
            </a:r>
            <a:r>
              <a:rPr dirty="0" lang="en-US"/>
              <a:t> though poor penetration to the CNS</a:t>
            </a:r>
          </a:p>
          <a:p>
            <a:r>
              <a:rPr dirty="0" lang="en-US"/>
              <a:t>  90% bound to plasma, </a:t>
            </a:r>
            <a:r>
              <a:rPr b="1" dirty="0" lang="en-US"/>
              <a:t>half life </a:t>
            </a:r>
            <a:r>
              <a:rPr dirty="0" lang="en-US"/>
              <a:t>of 24 and 15 days</a:t>
            </a:r>
          </a:p>
          <a:p>
            <a:r>
              <a:rPr b="1" dirty="0" lang="en-US"/>
              <a:t> excretion </a:t>
            </a:r>
            <a:r>
              <a:rPr dirty="0" lang="en-US"/>
              <a:t>predominantly via the biliary route(slow excretion over a period of days)</a:t>
            </a:r>
          </a:p>
          <a:p>
            <a:pPr indent="0" marL="0">
              <a:buNone/>
            </a:pPr>
            <a:endParaRPr b="1"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8617" name="Title 1"/>
          <p:cNvSpPr>
            <a:spLocks noGrp="1"/>
          </p:cNvSpPr>
          <p:nvPr>
            <p:ph type="title"/>
          </p:nvPr>
        </p:nvSpPr>
        <p:spPr/>
        <p:txBody>
          <a:bodyPr/>
          <a:p>
            <a:r>
              <a:rPr dirty="0" lang="en-US"/>
              <a:t>Conti.</a:t>
            </a:r>
          </a:p>
        </p:txBody>
      </p:sp>
      <p:sp>
        <p:nvSpPr>
          <p:cNvPr id="1048618" name="Content Placeholder 2"/>
          <p:cNvSpPr>
            <a:spLocks noGrp="1"/>
          </p:cNvSpPr>
          <p:nvPr>
            <p:ph idx="1"/>
          </p:nvPr>
        </p:nvSpPr>
        <p:spPr/>
        <p:txBody>
          <a:bodyPr>
            <a:normAutofit fontScale="78571" lnSpcReduction="10000"/>
          </a:bodyPr>
          <a:p>
            <a:pPr indent="0" marL="0">
              <a:buNone/>
            </a:pPr>
            <a:r>
              <a:rPr b="1" dirty="0" lang="en-US"/>
              <a:t>Phase I</a:t>
            </a:r>
            <a:r>
              <a:rPr dirty="0" lang="en-US"/>
              <a:t>: </a:t>
            </a:r>
            <a:r>
              <a:rPr b="1" dirty="0" lang="en-US"/>
              <a:t>clinical pharmacology</a:t>
            </a:r>
          </a:p>
          <a:p>
            <a:pPr indent="0" marL="0">
              <a:buNone/>
            </a:pPr>
            <a:r>
              <a:rPr dirty="0" lang="en-US"/>
              <a:t> This is first phase human volunteers, usually 20-50 (healthy volunteers or volunteer patients depending on the class of drug and its safety)are used to test the drug. Pharmacodynamics and pharmacokinetics era tested. Toxicity and therapeutic effects are further tested.</a:t>
            </a:r>
          </a:p>
          <a:p>
            <a:pPr indent="0" marL="0">
              <a:buNone/>
            </a:pPr>
            <a:r>
              <a:rPr b="1" dirty="0" lang="en-US"/>
              <a:t>Phase II: therapeutic exploration</a:t>
            </a:r>
          </a:p>
          <a:p>
            <a:pPr indent="0" marL="0">
              <a:buNone/>
            </a:pPr>
            <a:r>
              <a:rPr b="1" dirty="0" lang="en-US"/>
              <a:t>T</a:t>
            </a:r>
            <a:r>
              <a:rPr dirty="0" lang="en-US"/>
              <a:t>ests are done on patients who have the disease usually 100-200 patients are involved in the study. Pharmacodynamics and pharmacokinetics era determined as well as dosing requirements and efficacy of the drug at the given dose</a:t>
            </a:r>
          </a:p>
          <a:p>
            <a:pPr indent="0" marL="0">
              <a:buNone/>
            </a:pPr>
            <a:r>
              <a:rPr b="1" dirty="0" lang="en-US"/>
              <a:t>Phase III: Therapeutic confirmation</a:t>
            </a:r>
          </a:p>
          <a:p>
            <a:pPr indent="0" marL="0">
              <a:buNone/>
            </a:pPr>
            <a:r>
              <a:rPr dirty="0" lang="en-US"/>
              <a:t>The drug is used on Avast clinical market 300-3000 patients are involved. Prescriber observes patients closely for drug adverse effects and therapeutic  effects.</a:t>
            </a:r>
          </a:p>
          <a:p>
            <a:pPr indent="0" marL="0">
              <a:buNone/>
            </a:pPr>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8854" name="Title 1"/>
          <p:cNvSpPr>
            <a:spLocks noGrp="1"/>
          </p:cNvSpPr>
          <p:nvPr>
            <p:ph type="title"/>
          </p:nvPr>
        </p:nvSpPr>
        <p:spPr/>
        <p:txBody>
          <a:bodyPr/>
          <a:p>
            <a:r>
              <a:rPr b="1" dirty="0" sz="2800" lang="en-US">
                <a:solidFill>
                  <a:prstClr val="black"/>
                </a:solidFill>
                <a:latin typeface="Calibri" panose="020F0502020204030204"/>
                <a:ea typeface="+mn-ea"/>
                <a:cs typeface="+mn-cs"/>
              </a:rPr>
              <a:t>Therapeutic Uses</a:t>
            </a:r>
            <a:endParaRPr dirty="0" lang="en-US"/>
          </a:p>
        </p:txBody>
      </p:sp>
      <p:sp>
        <p:nvSpPr>
          <p:cNvPr id="1048855" name="Content Placeholder 2"/>
          <p:cNvSpPr>
            <a:spLocks noGrp="1"/>
          </p:cNvSpPr>
          <p:nvPr>
            <p:ph idx="1"/>
          </p:nvPr>
        </p:nvSpPr>
        <p:spPr/>
        <p:txBody>
          <a:bodyPr/>
          <a:p>
            <a:r>
              <a:rPr dirty="0" lang="en-US"/>
              <a:t>Antifungals are the treatment of choice for systemic fungal infection (Candidiasis, Aspergillosis,</a:t>
            </a:r>
            <a:r>
              <a:rPr b="1" dirty="0" lang="en-US"/>
              <a:t> Cryptococcosis</a:t>
            </a:r>
            <a:r>
              <a:rPr dirty="0" lang="en-US"/>
              <a:t>, Mucormycosis) and non-opportunistic mycoses, (Blastomycosis, Histoplasmosis, Coccidioidomycosis).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665" name=""/>
        <p:cNvGrpSpPr/>
        <p:nvPr/>
      </p:nvGrpSpPr>
      <p:grpSpPr>
        <a:xfrm>
          <a:off x="0" y="0"/>
          <a:ext cx="0" cy="0"/>
          <a:chOff x="0" y="0"/>
          <a:chExt cx="0" cy="0"/>
        </a:xfrm>
      </p:grpSpPr>
      <p:sp>
        <p:nvSpPr>
          <p:cNvPr id="1048856" name="Content Placeholder 2"/>
          <p:cNvSpPr>
            <a:spLocks noGrp="1"/>
          </p:cNvSpPr>
          <p:nvPr>
            <p:ph idx="1"/>
          </p:nvPr>
        </p:nvSpPr>
        <p:spPr>
          <a:xfrm>
            <a:off x="861646" y="234462"/>
            <a:ext cx="10515600" cy="6353907"/>
          </a:xfrm>
        </p:spPr>
        <p:txBody>
          <a:bodyPr>
            <a:normAutofit lnSpcReduction="10000"/>
          </a:bodyPr>
          <a:p>
            <a:pPr indent="0" lvl="0" marL="0">
              <a:buNone/>
            </a:pPr>
            <a:r>
              <a:rPr b="1" dirty="0" sz="3600" lang="en-US">
                <a:solidFill>
                  <a:prstClr val="black"/>
                </a:solidFill>
              </a:rPr>
              <a:t>                               side/ adverse reactions</a:t>
            </a:r>
          </a:p>
          <a:p>
            <a:pPr indent="0" lvl="0" marL="0">
              <a:buNone/>
            </a:pPr>
            <a:endParaRPr b="1" dirty="0" sz="2200" lang="en-US">
              <a:solidFill>
                <a:prstClr val="black"/>
              </a:solidFill>
            </a:endParaRPr>
          </a:p>
          <a:p>
            <a:pPr indent="0" lvl="0" marL="0">
              <a:buNone/>
            </a:pPr>
            <a:r>
              <a:rPr b="1" dirty="0" sz="2200" lang="en-US">
                <a:solidFill>
                  <a:prstClr val="black"/>
                </a:solidFill>
              </a:rPr>
              <a:t>Infusion reactions </a:t>
            </a:r>
            <a:r>
              <a:rPr dirty="0" sz="2200" lang="en-US">
                <a:solidFill>
                  <a:prstClr val="black"/>
                </a:solidFill>
              </a:rPr>
              <a:t>(fever, chills, rigors, and headache) 1 to 3 hr. after initiation </a:t>
            </a:r>
          </a:p>
          <a:p>
            <a:pPr lvl="0"/>
            <a:r>
              <a:rPr dirty="0" sz="2200" lang="en-US">
                <a:solidFill>
                  <a:prstClr val="black"/>
                </a:solidFill>
              </a:rPr>
              <a:t> Pretreat with diphenhydramine (Benadryl) and acetaminophen. </a:t>
            </a:r>
          </a:p>
          <a:p>
            <a:r>
              <a:rPr dirty="0" sz="2200" lang="en-US">
                <a:solidFill>
                  <a:prstClr val="black"/>
                </a:solidFill>
              </a:rPr>
              <a:t> Meperidine (Demerol), Dantrolene, or hydrocortisone may be given for rigors.</a:t>
            </a:r>
          </a:p>
          <a:p>
            <a:pPr indent="0" lvl="0" marL="0">
              <a:buNone/>
            </a:pPr>
            <a:r>
              <a:rPr b="1" dirty="0" sz="2200" lang="en-US">
                <a:solidFill>
                  <a:prstClr val="black"/>
                </a:solidFill>
              </a:rPr>
              <a:t>Thrombophlebitis </a:t>
            </a:r>
            <a:r>
              <a:rPr dirty="0" sz="2200" lang="en-US">
                <a:solidFill>
                  <a:prstClr val="black"/>
                </a:solidFill>
              </a:rPr>
              <a:t> Observe infusion sites for signs of erythema, swelling, and pain.</a:t>
            </a:r>
          </a:p>
          <a:p>
            <a:pPr indent="0" lvl="0" marL="0">
              <a:buNone/>
            </a:pPr>
            <a:r>
              <a:rPr dirty="0" sz="2200" lang="en-US">
                <a:solidFill>
                  <a:prstClr val="black"/>
                </a:solidFill>
              </a:rPr>
              <a:t> • Rotate injection sites. </a:t>
            </a:r>
          </a:p>
          <a:p>
            <a:r>
              <a:rPr dirty="0" sz="2200" lang="en-US">
                <a:solidFill>
                  <a:prstClr val="black"/>
                </a:solidFill>
              </a:rPr>
              <a:t> Administer in a large vein and administer heparin before infusing amphotericin B</a:t>
            </a:r>
          </a:p>
          <a:p>
            <a:pPr indent="0" lvl="0" marL="0">
              <a:buNone/>
            </a:pPr>
            <a:r>
              <a:rPr b="1" dirty="0" sz="2200" lang="en-US">
                <a:solidFill>
                  <a:prstClr val="black"/>
                </a:solidFill>
              </a:rPr>
              <a:t>Nephrotoxicity</a:t>
            </a:r>
          </a:p>
          <a:p>
            <a:r>
              <a:rPr dirty="0" sz="2200" lang="en-US">
                <a:solidFill>
                  <a:prstClr val="black"/>
                </a:solidFill>
              </a:rPr>
              <a:t> Obtain baseline kidney function (BUN and creatinine) and do weekly kidney function test,  Monitor I&amp;O. </a:t>
            </a:r>
          </a:p>
          <a:p>
            <a:r>
              <a:rPr dirty="0" sz="2200" lang="en-US">
                <a:solidFill>
                  <a:prstClr val="black"/>
                </a:solidFill>
              </a:rPr>
              <a:t> Infuse 1 L of saline on the day of amphotericin B infusion. </a:t>
            </a:r>
          </a:p>
          <a:p>
            <a:pPr indent="0" lvl="0" marL="0">
              <a:buNone/>
            </a:pPr>
            <a:r>
              <a:rPr b="1" dirty="0" sz="2200" lang="en-US">
                <a:solidFill>
                  <a:prstClr val="black"/>
                </a:solidFill>
              </a:rPr>
              <a:t>Hypokalemia</a:t>
            </a:r>
            <a:r>
              <a:rPr dirty="0" sz="2200" lang="en-US">
                <a:solidFill>
                  <a:prstClr val="black"/>
                </a:solidFill>
              </a:rPr>
              <a:t> </a:t>
            </a:r>
          </a:p>
          <a:p>
            <a:r>
              <a:rPr dirty="0" sz="2200" lang="en-US">
                <a:solidFill>
                  <a:prstClr val="black"/>
                </a:solidFill>
              </a:rPr>
              <a:t> Monitor electrolyte levels, especially potassium. </a:t>
            </a:r>
          </a:p>
          <a:p>
            <a:r>
              <a:rPr dirty="0" sz="2200" lang="en-US">
                <a:solidFill>
                  <a:prstClr val="black"/>
                </a:solidFill>
              </a:rPr>
              <a:t> Administer potassium supplements accordingly. </a:t>
            </a:r>
          </a:p>
          <a:p>
            <a:pPr indent="0" lvl="0" marL="0">
              <a:buNone/>
            </a:pPr>
            <a:r>
              <a:rPr b="1" dirty="0" sz="2200" lang="en-US">
                <a:solidFill>
                  <a:prstClr val="black"/>
                </a:solidFill>
              </a:rPr>
              <a:t>Bone marrow suppression </a:t>
            </a:r>
            <a:r>
              <a:rPr dirty="0" sz="2200" lang="en-US">
                <a:solidFill>
                  <a:prstClr val="black"/>
                </a:solidFill>
              </a:rPr>
              <a:t>• Obtain baseline CBC and hematocrit, and monitor weekly.</a:t>
            </a:r>
          </a:p>
          <a:p>
            <a:endParaRPr dirty="0"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8857" name="Title 1"/>
          <p:cNvSpPr>
            <a:spLocks noGrp="1"/>
          </p:cNvSpPr>
          <p:nvPr>
            <p:ph type="title"/>
          </p:nvPr>
        </p:nvSpPr>
        <p:spPr/>
        <p:txBody>
          <a:bodyPr/>
          <a:p>
            <a:r>
              <a:rPr dirty="0" lang="en-US"/>
              <a:t>                </a:t>
            </a:r>
            <a:r>
              <a:rPr b="1" dirty="0" lang="en-US"/>
              <a:t>ketoconazole</a:t>
            </a:r>
          </a:p>
        </p:txBody>
      </p:sp>
      <p:sp>
        <p:nvSpPr>
          <p:cNvPr id="1048858" name="Content Placeholder 2"/>
          <p:cNvSpPr>
            <a:spLocks noGrp="1"/>
          </p:cNvSpPr>
          <p:nvPr>
            <p:ph idx="1"/>
          </p:nvPr>
        </p:nvSpPr>
        <p:spPr/>
        <p:txBody>
          <a:bodyPr>
            <a:normAutofit fontScale="92500"/>
          </a:bodyPr>
          <a:p>
            <a:pPr indent="0" marL="0">
              <a:buNone/>
            </a:pPr>
            <a:r>
              <a:rPr b="1" dirty="0" lang="en-US"/>
              <a:t>Hepatotoxicity</a:t>
            </a:r>
            <a:r>
              <a:rPr dirty="0" lang="en-US"/>
              <a:t> (anorexia, nausea, vomiting, jaundice, dark urine, and clay-colored stools) </a:t>
            </a:r>
          </a:p>
          <a:p>
            <a:r>
              <a:rPr dirty="0" lang="en-US"/>
              <a:t> Obtain baseline liver function studies and monitor liver function monthly. </a:t>
            </a:r>
          </a:p>
          <a:p>
            <a:r>
              <a:rPr dirty="0" lang="en-US"/>
              <a:t> If symptoms occur, notify provider and discontinue medication.</a:t>
            </a:r>
          </a:p>
          <a:p>
            <a:pPr indent="0" marL="0">
              <a:buNone/>
            </a:pPr>
            <a:r>
              <a:rPr b="1" dirty="0" lang="en-US"/>
              <a:t> Effects on sex hormones:  </a:t>
            </a:r>
          </a:p>
          <a:p>
            <a:r>
              <a:rPr dirty="0" lang="en-US"/>
              <a:t>In males, gynecomastia (enlargement of breast), decreased libido, erectile dysfunction </a:t>
            </a:r>
          </a:p>
          <a:p>
            <a:r>
              <a:rPr dirty="0" lang="en-US"/>
              <a:t> In females, irregular menstrual flow </a:t>
            </a:r>
          </a:p>
          <a:p>
            <a:pPr indent="0" marL="0">
              <a:buNone/>
            </a:pPr>
            <a:r>
              <a:rPr dirty="0" lang="en-US"/>
              <a:t> Advise clients to observe for these symptoms and to notify the provider.</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8859" name="Title 1"/>
          <p:cNvSpPr>
            <a:spLocks noGrp="1"/>
          </p:cNvSpPr>
          <p:nvPr>
            <p:ph type="title"/>
          </p:nvPr>
        </p:nvSpPr>
        <p:spPr/>
        <p:txBody>
          <a:bodyPr/>
          <a:p>
            <a:r>
              <a:rPr b="1" dirty="0" sz="2800" lang="en-US">
                <a:solidFill>
                  <a:prstClr val="black"/>
                </a:solidFill>
                <a:latin typeface="Calibri" panose="020F0502020204030204"/>
              </a:rPr>
              <a:t>Contraindications/Precautions</a:t>
            </a:r>
            <a:endParaRPr dirty="0" lang="en-US"/>
          </a:p>
        </p:txBody>
      </p:sp>
      <p:sp>
        <p:nvSpPr>
          <p:cNvPr id="1048860" name="Content Placeholder 2"/>
          <p:cNvSpPr>
            <a:spLocks noGrp="1"/>
          </p:cNvSpPr>
          <p:nvPr>
            <p:ph idx="1"/>
          </p:nvPr>
        </p:nvSpPr>
        <p:spPr/>
        <p:txBody>
          <a:bodyPr>
            <a:normAutofit lnSpcReduction="10000"/>
          </a:bodyPr>
          <a:p>
            <a:pPr lvl="1"/>
            <a:r>
              <a:rPr dirty="0" sz="2200" lang="en-US">
                <a:solidFill>
                  <a:prstClr val="black"/>
                </a:solidFill>
              </a:rPr>
              <a:t>Antifungals are contraindicated in clients with renal dysfunction because of the risk </a:t>
            </a:r>
            <a:r>
              <a:rPr b="1" dirty="0" sz="2200" lang="en-US">
                <a:solidFill>
                  <a:prstClr val="black"/>
                </a:solidFill>
              </a:rPr>
              <a:t>for nephrotoxicity</a:t>
            </a:r>
            <a:r>
              <a:rPr dirty="0" sz="2200" lang="en-US">
                <a:solidFill>
                  <a:prstClr val="black"/>
                </a:solidFill>
              </a:rPr>
              <a:t>.</a:t>
            </a:r>
          </a:p>
          <a:p>
            <a:pPr indent="0" lvl="1" marL="457200">
              <a:buNone/>
            </a:pPr>
            <a:r>
              <a:rPr dirty="0" sz="2200" lang="en-US">
                <a:solidFill>
                  <a:prstClr val="black"/>
                </a:solidFill>
              </a:rPr>
              <a:t> </a:t>
            </a:r>
            <a:r>
              <a:rPr b="1" dirty="0" sz="2200" lang="en-US">
                <a:solidFill>
                  <a:prstClr val="black"/>
                </a:solidFill>
              </a:rPr>
              <a:t>Interactions Medication/Food Interactions Nursing Interventions/Client Education </a:t>
            </a:r>
          </a:p>
          <a:p>
            <a:pPr lvl="1"/>
            <a:r>
              <a:rPr dirty="0" sz="2200" lang="en-US">
                <a:solidFill>
                  <a:prstClr val="black"/>
                </a:solidFill>
              </a:rPr>
              <a:t>Aminoglycosides (gentamicin, streptomycin, cyclosporine) have additive nephrotoxic risk when used concurrently with antifungal medications. </a:t>
            </a:r>
          </a:p>
          <a:p>
            <a:pPr indent="0" lvl="1" marL="457200">
              <a:buNone/>
            </a:pPr>
            <a:r>
              <a:rPr dirty="0" sz="2200" lang="en-US">
                <a:solidFill>
                  <a:prstClr val="black"/>
                </a:solidFill>
              </a:rPr>
              <a:t> Avoid use of these antimicrobials when clients are taking amphotericin B due to additive nephrotoxicity risk. </a:t>
            </a:r>
          </a:p>
          <a:p>
            <a:pPr lvl="1"/>
            <a:r>
              <a:rPr dirty="0" sz="2200" lang="en-US">
                <a:solidFill>
                  <a:prstClr val="black"/>
                </a:solidFill>
              </a:rPr>
              <a:t>Antifungal effects of Flucytosine (Ancobon) are potentiated with concurrent use of amphotericin B. </a:t>
            </a:r>
          </a:p>
          <a:p>
            <a:pPr indent="0" lvl="1" marL="457200">
              <a:buNone/>
            </a:pPr>
            <a:r>
              <a:rPr dirty="0" sz="2200" lang="en-US">
                <a:solidFill>
                  <a:prstClr val="black"/>
                </a:solidFill>
              </a:rPr>
              <a:t>Potentiating the effects of flucytosine allows for a reduction in amphotericin B dosages. </a:t>
            </a:r>
          </a:p>
          <a:p>
            <a:pPr indent="0" lvl="1" marL="457200">
              <a:buNone/>
            </a:pPr>
            <a:r>
              <a:rPr b="1" dirty="0" sz="2200" lang="en-US">
                <a:solidFill>
                  <a:prstClr val="black"/>
                </a:solidFill>
              </a:rPr>
              <a:t>Nursing Administration </a:t>
            </a:r>
          </a:p>
          <a:p>
            <a:pPr lvl="1"/>
            <a:r>
              <a:rPr dirty="0" sz="2200" lang="en-US">
                <a:solidFill>
                  <a:prstClr val="black"/>
                </a:solidFill>
              </a:rPr>
              <a:t> Amphotericin B is highly toxic and should be reserved for severe life-threatening fungal infections</a:t>
            </a: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668" name=""/>
        <p:cNvGrpSpPr/>
        <p:nvPr/>
      </p:nvGrpSpPr>
      <p:grpSpPr>
        <a:xfrm>
          <a:off x="0" y="0"/>
          <a:ext cx="0" cy="0"/>
          <a:chOff x="0" y="0"/>
          <a:chExt cx="0" cy="0"/>
        </a:xfrm>
      </p:grpSpPr>
      <p:sp>
        <p:nvSpPr>
          <p:cNvPr id="1048861" name="Title 1"/>
          <p:cNvSpPr>
            <a:spLocks noGrp="1"/>
          </p:cNvSpPr>
          <p:nvPr>
            <p:ph type="title"/>
          </p:nvPr>
        </p:nvSpPr>
        <p:spPr/>
        <p:txBody>
          <a:bodyPr/>
          <a:p>
            <a:r>
              <a:rPr b="1" dirty="0" lang="en-US"/>
              <a:t>Systemic infection for mucocutaneous infections</a:t>
            </a:r>
          </a:p>
        </p:txBody>
      </p:sp>
      <p:sp>
        <p:nvSpPr>
          <p:cNvPr id="1048862" name="Content Placeholder 2"/>
          <p:cNvSpPr>
            <a:spLocks noGrp="1"/>
          </p:cNvSpPr>
          <p:nvPr>
            <p:ph idx="1"/>
          </p:nvPr>
        </p:nvSpPr>
        <p:spPr/>
        <p:txBody>
          <a:bodyPr/>
          <a:p>
            <a:pPr indent="0" marL="0">
              <a:buNone/>
            </a:pPr>
            <a:r>
              <a:rPr b="1" dirty="0" lang="en-US"/>
              <a:t>Griseofulvin </a:t>
            </a:r>
          </a:p>
          <a:p>
            <a:r>
              <a:rPr dirty="0" lang="en-US"/>
              <a:t>Griseofulvin is  a very insoluble fungistatic drug derived from a species of penicillium.</a:t>
            </a:r>
          </a:p>
          <a:p>
            <a:r>
              <a:rPr dirty="0" lang="en-US"/>
              <a:t>It is only used in the systemic treatment of dermatophytosis.</a:t>
            </a:r>
          </a:p>
          <a:p>
            <a:r>
              <a:rPr dirty="0" lang="en-US"/>
              <a:t>It is administered in a microcrystalline at a dose of 1g per day.</a:t>
            </a:r>
          </a:p>
          <a:p>
            <a:r>
              <a:rPr b="1" dirty="0" lang="en-US"/>
              <a:t>Absorption</a:t>
            </a:r>
            <a:r>
              <a:rPr dirty="0" lang="en-US"/>
              <a:t> is improved when it is given with </a:t>
            </a:r>
            <a:r>
              <a:rPr b="1" dirty="0" lang="en-US"/>
              <a:t>fatty foods.</a:t>
            </a:r>
          </a:p>
          <a:p>
            <a:r>
              <a:rPr dirty="0" lang="en-US"/>
              <a:t>Nail infections may require therapy for months to allow regrowth of the new protected nail and is often followed by relapse.</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671" name=""/>
        <p:cNvGrpSpPr/>
        <p:nvPr/>
      </p:nvGrpSpPr>
      <p:grpSpPr>
        <a:xfrm>
          <a:off x="0" y="0"/>
          <a:ext cx="0" cy="0"/>
          <a:chOff x="0" y="0"/>
          <a:chExt cx="0" cy="0"/>
        </a:xfrm>
      </p:grpSpPr>
      <p:sp>
        <p:nvSpPr>
          <p:cNvPr id="1048866" name="Title 1"/>
          <p:cNvSpPr>
            <a:spLocks noGrp="1"/>
          </p:cNvSpPr>
          <p:nvPr>
            <p:ph type="title"/>
          </p:nvPr>
        </p:nvSpPr>
        <p:spPr/>
        <p:txBody>
          <a:bodyPr/>
          <a:p>
            <a:r>
              <a:rPr b="1" dirty="0" lang="en-US"/>
              <a:t>Topical anti fungal</a:t>
            </a:r>
          </a:p>
        </p:txBody>
      </p:sp>
      <p:sp>
        <p:nvSpPr>
          <p:cNvPr id="1048867" name="Content Placeholder 2"/>
          <p:cNvSpPr>
            <a:spLocks noGrp="1"/>
          </p:cNvSpPr>
          <p:nvPr>
            <p:ph idx="1"/>
          </p:nvPr>
        </p:nvSpPr>
        <p:spPr/>
        <p:txBody>
          <a:bodyPr/>
          <a:p>
            <a:pPr indent="0" marL="0">
              <a:buNone/>
            </a:pPr>
            <a:r>
              <a:rPr b="1" dirty="0" lang="en-US"/>
              <a:t>Nystatin</a:t>
            </a:r>
          </a:p>
          <a:p>
            <a:r>
              <a:rPr dirty="0" lang="en-US"/>
              <a:t>Nystatin is a polyene macrolide much like amphotericin B.</a:t>
            </a:r>
          </a:p>
          <a:p>
            <a:r>
              <a:rPr dirty="0" lang="en-US"/>
              <a:t>it is too toxic for parenteral administration and is only used topically </a:t>
            </a:r>
          </a:p>
          <a:p>
            <a:r>
              <a:rPr dirty="0" lang="en-US"/>
              <a:t>nystatin is currently available in creams, ointments, suppositories and other forms for application to skin and mucous membrane.</a:t>
            </a:r>
          </a:p>
          <a:p>
            <a:r>
              <a:rPr dirty="0" lang="en-US"/>
              <a:t>nystatin is active  against most candida species and is most commonly used for suppression of local candida infections.</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8868" name="Title 1"/>
          <p:cNvSpPr>
            <a:spLocks noGrp="1"/>
          </p:cNvSpPr>
          <p:nvPr>
            <p:ph type="title"/>
          </p:nvPr>
        </p:nvSpPr>
        <p:spPr/>
        <p:txBody>
          <a:bodyPr/>
          <a:p>
            <a:r>
              <a:rPr b="1" dirty="0" lang="en-US"/>
              <a:t>Anti mycobacterial agents (anti-tuberculosis)</a:t>
            </a:r>
          </a:p>
        </p:txBody>
      </p:sp>
      <p:sp>
        <p:nvSpPr>
          <p:cNvPr id="1048869" name="Content Placeholder 2"/>
          <p:cNvSpPr>
            <a:spLocks noGrp="1"/>
          </p:cNvSpPr>
          <p:nvPr>
            <p:ph idx="1"/>
          </p:nvPr>
        </p:nvSpPr>
        <p:spPr/>
        <p:txBody>
          <a:bodyPr/>
          <a:p>
            <a:r>
              <a:rPr dirty="0" lang="en-US"/>
              <a:t>The main mycobacterial infection are the </a:t>
            </a:r>
            <a:r>
              <a:rPr b="1" dirty="0" lang="en-US"/>
              <a:t>tuberculosis</a:t>
            </a:r>
            <a:r>
              <a:rPr dirty="0" lang="en-US"/>
              <a:t> and </a:t>
            </a:r>
            <a:r>
              <a:rPr b="1" dirty="0" lang="en-US"/>
              <a:t>leprosy. </a:t>
            </a:r>
            <a:r>
              <a:rPr dirty="0" lang="en-US"/>
              <a:t>The treatment of tuberculosis assumes the principle of combination therapy for two main reasons,</a:t>
            </a:r>
          </a:p>
          <a:p>
            <a:pPr indent="-571500" marL="571500">
              <a:buFont typeface="+mj-lt"/>
              <a:buAutoNum type="romanUcPeriod"/>
            </a:pPr>
            <a:r>
              <a:rPr dirty="0" lang="en-US"/>
              <a:t>To prevent emergency of resistance (tubercle bacilli develops resistant very fast when monotherapy is used).</a:t>
            </a:r>
          </a:p>
          <a:p>
            <a:pPr indent="-571500" marL="571500">
              <a:buFont typeface="+mj-lt"/>
              <a:buAutoNum type="romanUcPeriod"/>
            </a:pPr>
            <a:r>
              <a:rPr dirty="0" lang="en-US"/>
              <a:t>To reduce the rate of spread by reducing bacterial population rapidly.</a:t>
            </a:r>
          </a:p>
          <a:p>
            <a:pPr indent="0" marL="0">
              <a:buNone/>
            </a:pPr>
            <a:r>
              <a:rPr dirty="0" lang="en-US"/>
              <a:t>For this reason the available tablets contain multiple drugs in a fixed dose combination (FDC).</a:t>
            </a:r>
          </a:p>
          <a:p>
            <a:pPr indent="-571500" marL="571500">
              <a:buFont typeface="+mj-lt"/>
              <a:buAutoNum type="romanUcPeriod"/>
            </a:pPr>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8870" name="Title 1"/>
          <p:cNvSpPr>
            <a:spLocks noGrp="1"/>
          </p:cNvSpPr>
          <p:nvPr>
            <p:ph type="title"/>
          </p:nvPr>
        </p:nvSpPr>
        <p:spPr/>
        <p:txBody>
          <a:bodyPr/>
          <a:p>
            <a:r>
              <a:rPr dirty="0" lang="en-US"/>
              <a:t> anti-TB conti’</a:t>
            </a:r>
          </a:p>
        </p:txBody>
      </p:sp>
      <p:sp>
        <p:nvSpPr>
          <p:cNvPr id="1048871" name="Content Placeholder 2"/>
          <p:cNvSpPr>
            <a:spLocks noGrp="1"/>
          </p:cNvSpPr>
          <p:nvPr>
            <p:ph idx="1"/>
          </p:nvPr>
        </p:nvSpPr>
        <p:spPr/>
        <p:txBody>
          <a:bodyPr/>
          <a:p>
            <a:r>
              <a:rPr dirty="0" lang="en-US"/>
              <a:t>Anti TB are divided into two </a:t>
            </a:r>
            <a:r>
              <a:rPr b="1" dirty="0" lang="en-US"/>
              <a:t>first line </a:t>
            </a:r>
            <a:r>
              <a:rPr dirty="0" lang="en-US"/>
              <a:t>and </a:t>
            </a:r>
            <a:r>
              <a:rPr b="1" dirty="0" lang="en-US"/>
              <a:t>second line</a:t>
            </a:r>
          </a:p>
          <a:p>
            <a:pPr indent="-571500" marL="571500">
              <a:buFont typeface="+mj-lt"/>
              <a:buAutoNum type="romanUcPeriod"/>
            </a:pPr>
            <a:r>
              <a:rPr b="1" dirty="0" lang="en-US"/>
              <a:t>First line; </a:t>
            </a:r>
            <a:r>
              <a:rPr dirty="0" lang="en-US"/>
              <a:t>this is not a universal principle but depend on local scientific evidence.</a:t>
            </a:r>
          </a:p>
          <a:p>
            <a:pPr indent="0" marL="0">
              <a:buNone/>
            </a:pPr>
            <a:r>
              <a:rPr dirty="0" lang="en-US"/>
              <a:t>The drugs include isoniazid, ethambutol, pyrazinamide and streptomycin.</a:t>
            </a:r>
          </a:p>
          <a:p>
            <a:pPr indent="0" marL="0">
              <a:buNone/>
            </a:pPr>
            <a:r>
              <a:rPr b="1" dirty="0" lang="en-US"/>
              <a:t>ii Second line drugs include </a:t>
            </a:r>
            <a:r>
              <a:rPr dirty="0" lang="en-US"/>
              <a:t>capreomycin, cycloserine, clarithromycin and ciprofloxacin</a:t>
            </a:r>
            <a:endParaRPr b="1" dirty="0" lang="en-US"/>
          </a:p>
          <a:p>
            <a:pPr indent="0" marL="0">
              <a:buNone/>
            </a:pPr>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674" name=""/>
        <p:cNvGrpSpPr/>
        <p:nvPr/>
      </p:nvGrpSpPr>
      <p:grpSpPr>
        <a:xfrm>
          <a:off x="0" y="0"/>
          <a:ext cx="0" cy="0"/>
          <a:chOff x="0" y="0"/>
          <a:chExt cx="0" cy="0"/>
        </a:xfrm>
      </p:grpSpPr>
      <p:sp>
        <p:nvSpPr>
          <p:cNvPr id="1048872" name="Title 1"/>
          <p:cNvSpPr>
            <a:spLocks noGrp="1"/>
          </p:cNvSpPr>
          <p:nvPr>
            <p:ph type="title"/>
          </p:nvPr>
        </p:nvSpPr>
        <p:spPr>
          <a:xfrm>
            <a:off x="838200" y="308680"/>
            <a:ext cx="10515600" cy="1325563"/>
          </a:xfrm>
        </p:spPr>
        <p:txBody>
          <a:bodyPr/>
          <a:p>
            <a:r>
              <a:rPr dirty="0" lang="en-US"/>
              <a:t>Anti TB  cont.’</a:t>
            </a:r>
          </a:p>
        </p:txBody>
      </p:sp>
      <p:sp>
        <p:nvSpPr>
          <p:cNvPr id="1048873" name="Content Placeholder 2"/>
          <p:cNvSpPr>
            <a:spLocks noGrp="1"/>
          </p:cNvSpPr>
          <p:nvPr>
            <p:ph idx="1"/>
          </p:nvPr>
        </p:nvSpPr>
        <p:spPr/>
        <p:txBody>
          <a:bodyPr/>
          <a:p>
            <a:r>
              <a:rPr b="1" dirty="0" lang="en-US"/>
              <a:t>First initial phase</a:t>
            </a:r>
            <a:r>
              <a:rPr dirty="0" lang="en-US"/>
              <a:t>: takes two months and three drugs are used concomitantly. </a:t>
            </a:r>
          </a:p>
          <a:p>
            <a:r>
              <a:rPr dirty="0" lang="en-US"/>
              <a:t>These includes </a:t>
            </a:r>
            <a:r>
              <a:rPr b="1" dirty="0" lang="en-US"/>
              <a:t>Isoniazid (H), Rifampicin (R) Pyrazinamide (Z) plus (Ethambutol or streptomycin) </a:t>
            </a:r>
            <a:r>
              <a:rPr dirty="0" lang="en-US"/>
              <a:t>if resistant organism are suspected. This combination reduces  bacterial population rapidly.</a:t>
            </a:r>
          </a:p>
          <a:p>
            <a:r>
              <a:rPr b="1" dirty="0" lang="en-US"/>
              <a:t>Continuation phase</a:t>
            </a:r>
            <a:r>
              <a:rPr dirty="0" lang="en-US"/>
              <a:t> takes four months and two drugs are used these are isoniazid and rifampicin</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8874" name="Title 1"/>
          <p:cNvSpPr>
            <a:spLocks noGrp="1"/>
          </p:cNvSpPr>
          <p:nvPr>
            <p:ph type="title"/>
          </p:nvPr>
        </p:nvSpPr>
        <p:spPr/>
        <p:txBody>
          <a:bodyPr/>
          <a:p>
            <a:r>
              <a:rPr dirty="0" lang="en-US"/>
              <a:t>ISONIAZID</a:t>
            </a:r>
          </a:p>
        </p:txBody>
      </p:sp>
      <p:sp>
        <p:nvSpPr>
          <p:cNvPr id="1048875" name="Content Placeholder 2"/>
          <p:cNvSpPr>
            <a:spLocks noGrp="1"/>
          </p:cNvSpPr>
          <p:nvPr>
            <p:ph idx="1"/>
          </p:nvPr>
        </p:nvSpPr>
        <p:spPr/>
        <p:txBody>
          <a:bodyPr>
            <a:normAutofit fontScale="92500" lnSpcReduction="20000"/>
          </a:bodyPr>
          <a:p>
            <a:r>
              <a:rPr b="1" dirty="0" lang="en-US"/>
              <a:t>Expected Pharmacological Action </a:t>
            </a:r>
          </a:p>
          <a:p>
            <a:r>
              <a:rPr dirty="0" lang="en-US"/>
              <a:t> This medication is highly specific for mycobacteria. Isoniazid inhibits growth of mycobacteria </a:t>
            </a:r>
            <a:r>
              <a:rPr b="1" dirty="0" lang="en-US"/>
              <a:t>by preventing synthesis of mycolic  acid </a:t>
            </a:r>
            <a:r>
              <a:rPr dirty="0" lang="en-US"/>
              <a:t>in the </a:t>
            </a:r>
            <a:r>
              <a:rPr b="1" dirty="0" lang="en-US"/>
              <a:t>c</a:t>
            </a:r>
            <a:r>
              <a:rPr dirty="0" lang="en-US"/>
              <a:t>ell wall.</a:t>
            </a:r>
          </a:p>
          <a:p>
            <a:r>
              <a:rPr b="1" dirty="0" lang="en-US"/>
              <a:t>  Therapeutic Uses</a:t>
            </a:r>
            <a:r>
              <a:rPr dirty="0" lang="en-US"/>
              <a:t>; Indicated for active and latent tuberculosis </a:t>
            </a:r>
          </a:p>
          <a:p>
            <a:r>
              <a:rPr dirty="0" lang="en-US"/>
              <a:t> Latent: INH only – 6 to 9 months </a:t>
            </a:r>
          </a:p>
          <a:p>
            <a:r>
              <a:rPr dirty="0" lang="en-US"/>
              <a:t> Active: Multiple medication therapy including INH, for a minimum of 6 months </a:t>
            </a:r>
          </a:p>
          <a:p>
            <a:r>
              <a:rPr dirty="0" lang="en-US"/>
              <a:t> </a:t>
            </a:r>
            <a:r>
              <a:rPr b="1" dirty="0" lang="en-US"/>
              <a:t>The initial</a:t>
            </a:r>
            <a:r>
              <a:rPr dirty="0" lang="en-US"/>
              <a:t> </a:t>
            </a:r>
            <a:r>
              <a:rPr b="1" dirty="0" lang="en-US"/>
              <a:t>phase (induction phase</a:t>
            </a:r>
            <a:r>
              <a:rPr dirty="0" lang="en-US"/>
              <a:t>) focuses on eradicating the active tubercle bacilli, which will result in non infectious sputum. </a:t>
            </a:r>
          </a:p>
          <a:p>
            <a:r>
              <a:rPr b="1" dirty="0" lang="en-US"/>
              <a:t>The second phase (continuation phase) </a:t>
            </a:r>
            <a:r>
              <a:rPr dirty="0" lang="en-US"/>
              <a:t>works toward eliminating any other pathogens in the body.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sp>
        <p:nvSpPr>
          <p:cNvPr id="1048619" name="Title 1"/>
          <p:cNvSpPr>
            <a:spLocks noGrp="1"/>
          </p:cNvSpPr>
          <p:nvPr>
            <p:ph type="title"/>
          </p:nvPr>
        </p:nvSpPr>
        <p:spPr/>
        <p:txBody>
          <a:bodyPr/>
          <a:p>
            <a:r>
              <a:rPr dirty="0" lang="en-US"/>
              <a:t>Conti.</a:t>
            </a:r>
          </a:p>
        </p:txBody>
      </p:sp>
      <p:sp>
        <p:nvSpPr>
          <p:cNvPr id="1048620" name="Content Placeholder 2"/>
          <p:cNvSpPr>
            <a:spLocks noGrp="1"/>
          </p:cNvSpPr>
          <p:nvPr>
            <p:ph idx="1"/>
          </p:nvPr>
        </p:nvSpPr>
        <p:spPr/>
        <p:txBody>
          <a:bodyPr>
            <a:normAutofit fontScale="92857" lnSpcReduction="10000"/>
          </a:bodyPr>
          <a:p>
            <a:pPr indent="0" marL="0">
              <a:buNone/>
            </a:pPr>
            <a:r>
              <a:rPr b="1" dirty="0" lang="en-US"/>
              <a:t>Phase IV: continuous evaluation</a:t>
            </a:r>
            <a:endParaRPr dirty="0" lang="en-US"/>
          </a:p>
          <a:p>
            <a:pPr indent="0" marL="0">
              <a:buNone/>
            </a:pPr>
            <a:r>
              <a:rPr dirty="0" lang="en-US"/>
              <a:t>the prescribers are expected to report to the regulatory bodies any unexpected effects which then evaluates this information.  A drug may be withdrawn from the market if it produces toxic effects e.g. thalidomide.</a:t>
            </a:r>
          </a:p>
          <a:p>
            <a:r>
              <a:rPr b="1" dirty="0" lang="en-US"/>
              <a:t>Orphan drug : </a:t>
            </a:r>
            <a:r>
              <a:rPr dirty="0" lang="en-US"/>
              <a:t>drugs that have been discovered but are not financially viable and therefore have not been adopted by any drug company. may be useful in treating a rare disease or may have potentially dangerous adverse effects. They are often abandoned after </a:t>
            </a:r>
            <a:r>
              <a:rPr b="1" dirty="0" lang="en-US"/>
              <a:t>preclinical trials</a:t>
            </a:r>
            <a:r>
              <a:rPr dirty="0" lang="en-US"/>
              <a:t> or </a:t>
            </a:r>
            <a:r>
              <a:rPr b="1" dirty="0" lang="en-US"/>
              <a:t>phase I </a:t>
            </a:r>
            <a:r>
              <a:rPr dirty="0" lang="en-US"/>
              <a:t>studies.</a:t>
            </a:r>
            <a:endParaRPr b="1" dirty="0" lang="en-US"/>
          </a:p>
          <a:p>
            <a:pPr indent="0" marL="0">
              <a:buNone/>
            </a:pPr>
            <a:r>
              <a:rPr b="1" dirty="0" lang="en-US"/>
              <a:t> </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8876" name="Title 1"/>
          <p:cNvSpPr>
            <a:spLocks noGrp="1"/>
          </p:cNvSpPr>
          <p:nvPr>
            <p:ph type="title"/>
          </p:nvPr>
        </p:nvSpPr>
        <p:spPr>
          <a:xfrm>
            <a:off x="838200" y="195791"/>
            <a:ext cx="10515600" cy="1325563"/>
          </a:xfrm>
        </p:spPr>
        <p:txBody>
          <a:bodyPr/>
          <a:p>
            <a:r>
              <a:rPr dirty="0" lang="en-US"/>
              <a:t>isoniazid cont.’</a:t>
            </a:r>
          </a:p>
        </p:txBody>
      </p:sp>
      <p:sp>
        <p:nvSpPr>
          <p:cNvPr id="1048877" name="Content Placeholder 2"/>
          <p:cNvSpPr>
            <a:spLocks noGrp="1"/>
          </p:cNvSpPr>
          <p:nvPr>
            <p:ph idx="1"/>
          </p:nvPr>
        </p:nvSpPr>
        <p:spPr/>
        <p:txBody>
          <a:bodyPr/>
          <a:p>
            <a:endParaRPr dirty="0" sz="4400" lang="en-US">
              <a:solidFill>
                <a:prstClr val="black"/>
              </a:solidFill>
              <a:latin typeface="Calibri Light" panose="020F0302020204030204"/>
              <a:ea typeface="+mj-ea"/>
              <a:cs typeface="+mj-cs"/>
            </a:endParaRPr>
          </a:p>
          <a:p>
            <a:r>
              <a:rPr dirty="0" lang="en-US"/>
              <a:t>Length of treatment varies and may be as short as 6 months for medication-sensitive tuberculosis (2 months for the initial phase and 4 months for the continuation phase) or as long as 24 months for medication-resistant infections.</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677" name=""/>
        <p:cNvGrpSpPr/>
        <p:nvPr/>
      </p:nvGrpSpPr>
      <p:grpSpPr>
        <a:xfrm>
          <a:off x="0" y="0"/>
          <a:ext cx="0" cy="0"/>
          <a:chOff x="0" y="0"/>
          <a:chExt cx="0" cy="0"/>
        </a:xfrm>
      </p:grpSpPr>
      <p:sp>
        <p:nvSpPr>
          <p:cNvPr id="1048878" name="Title 1"/>
          <p:cNvSpPr>
            <a:spLocks noGrp="1"/>
          </p:cNvSpPr>
          <p:nvPr>
            <p:ph type="title"/>
          </p:nvPr>
        </p:nvSpPr>
        <p:spPr/>
        <p:txBody>
          <a:bodyPr/>
          <a:p>
            <a:r>
              <a:rPr b="1" dirty="0" sz="26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879" name="Content Placeholder 2"/>
          <p:cNvSpPr>
            <a:spLocks noGrp="1"/>
          </p:cNvSpPr>
          <p:nvPr>
            <p:ph idx="1"/>
          </p:nvPr>
        </p:nvSpPr>
        <p:spPr>
          <a:xfrm>
            <a:off x="838200" y="1851377"/>
            <a:ext cx="10515600" cy="4325585"/>
          </a:xfrm>
        </p:spPr>
        <p:txBody>
          <a:bodyPr>
            <a:normAutofit fontScale="77500" lnSpcReduction="20000"/>
          </a:bodyPr>
          <a:p>
            <a:r>
              <a:rPr b="1" dirty="0" lang="en-US"/>
              <a:t>Allergic skin eruptions </a:t>
            </a:r>
            <a:r>
              <a:rPr dirty="0" lang="en-US"/>
              <a:t>are the commonest side effects</a:t>
            </a:r>
          </a:p>
          <a:p>
            <a:r>
              <a:rPr dirty="0" lang="en-US"/>
              <a:t>Others are fever , GIT disturbance</a:t>
            </a:r>
          </a:p>
          <a:p>
            <a:r>
              <a:rPr dirty="0" lang="en-US"/>
              <a:t> </a:t>
            </a:r>
            <a:r>
              <a:rPr b="1" dirty="0" lang="en-US"/>
              <a:t>Peripheral neuropathy (tingling, numbness, burning, and pain resulting from deficiency of pyridoxine, vitamin B6 ). </a:t>
            </a:r>
          </a:p>
          <a:p>
            <a:pPr indent="0" marL="0">
              <a:buNone/>
            </a:pPr>
            <a:r>
              <a:rPr dirty="0" lang="en-US"/>
              <a:t> Instruct clients to observe for symptoms and to notify the provider if symptoms occur. </a:t>
            </a:r>
          </a:p>
          <a:p>
            <a:pPr indent="0" marL="0">
              <a:buNone/>
            </a:pPr>
            <a:r>
              <a:rPr dirty="0" lang="en-US"/>
              <a:t> Administer 50 to 200 mg of vitamin B6 daily.</a:t>
            </a:r>
          </a:p>
          <a:p>
            <a:r>
              <a:rPr dirty="0" lang="en-US"/>
              <a:t> </a:t>
            </a:r>
            <a:r>
              <a:rPr b="1" dirty="0" lang="en-US"/>
              <a:t>Hepatotoxicity</a:t>
            </a:r>
            <a:r>
              <a:rPr dirty="0" lang="en-US"/>
              <a:t> (</a:t>
            </a:r>
            <a:r>
              <a:rPr b="1" dirty="0" lang="en-US"/>
              <a:t>anorexia, malaise, fatigue, nausea, and yellowish discoloration of skin and eyes).</a:t>
            </a:r>
            <a:r>
              <a:rPr dirty="0" lang="en-US"/>
              <a:t> </a:t>
            </a:r>
          </a:p>
          <a:p>
            <a:pPr indent="0" marL="0">
              <a:buNone/>
            </a:pPr>
            <a:r>
              <a:rPr dirty="0" lang="en-US"/>
              <a:t> Instruct clients to observe for symptoms and notify the provider if symptoms occur. </a:t>
            </a:r>
          </a:p>
          <a:p>
            <a:pPr indent="0" marL="0">
              <a:buNone/>
            </a:pPr>
            <a:r>
              <a:rPr dirty="0" lang="en-US"/>
              <a:t> Monitor liver function tests.</a:t>
            </a:r>
          </a:p>
          <a:p>
            <a:pPr indent="0" marL="0">
              <a:buNone/>
            </a:pPr>
            <a:r>
              <a:rPr dirty="0" lang="en-US"/>
              <a:t>  Instruct clients to avoid consumption of alcohol. </a:t>
            </a:r>
          </a:p>
          <a:p>
            <a:pPr indent="0" marL="0">
              <a:buNone/>
            </a:pPr>
            <a:r>
              <a:rPr dirty="0" lang="en-US"/>
              <a:t> Medication may need to be discontinued if liver function test results are elevated.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8880" name="Content Placeholder 2"/>
          <p:cNvSpPr>
            <a:spLocks noGrp="1"/>
          </p:cNvSpPr>
          <p:nvPr>
            <p:ph idx="1"/>
          </p:nvPr>
        </p:nvSpPr>
        <p:spPr>
          <a:xfrm>
            <a:off x="973667" y="269631"/>
            <a:ext cx="10515600" cy="6166338"/>
          </a:xfrm>
        </p:spPr>
        <p:txBody>
          <a:bodyPr>
            <a:normAutofit fontScale="92500" lnSpcReduction="20000"/>
          </a:bodyPr>
          <a:p>
            <a:r>
              <a:rPr b="1" dirty="0" lang="en-US">
                <a:solidFill>
                  <a:prstClr val="black"/>
                </a:solidFill>
              </a:rPr>
              <a:t>Contraindications/Precautions </a:t>
            </a:r>
          </a:p>
          <a:p>
            <a:pPr indent="0" marL="0">
              <a:buNone/>
            </a:pPr>
            <a:r>
              <a:rPr dirty="0" lang="en-US">
                <a:solidFill>
                  <a:prstClr val="black"/>
                </a:solidFill>
              </a:rPr>
              <a:t> INH is contraindicated for clients with liver disease.</a:t>
            </a:r>
          </a:p>
          <a:p>
            <a:pPr indent="0" marL="0">
              <a:buNone/>
            </a:pPr>
            <a:endParaRPr b="1" dirty="0" sz="3200" lang="en-US">
              <a:solidFill>
                <a:prstClr val="black"/>
              </a:solidFill>
            </a:endParaRPr>
          </a:p>
          <a:p>
            <a:pPr indent="0" marL="0">
              <a:buNone/>
            </a:pPr>
            <a:r>
              <a:rPr b="1" dirty="0" sz="3200" lang="en-US">
                <a:solidFill>
                  <a:prstClr val="black"/>
                </a:solidFill>
              </a:rPr>
              <a:t>Interactions Medication/Food Interactions Nursing        Interventions/Client Education</a:t>
            </a:r>
          </a:p>
          <a:p>
            <a:pPr indent="0" marL="0">
              <a:buNone/>
            </a:pPr>
            <a:r>
              <a:rPr b="1" dirty="0" sz="3200" lang="en-US"/>
              <a:t>INH inhibits metabolism of phenytoin, leading to buildup of medication and toxicity.</a:t>
            </a:r>
          </a:p>
          <a:p>
            <a:pPr indent="0" marL="0">
              <a:buNone/>
            </a:pPr>
            <a:r>
              <a:rPr dirty="0" sz="3200" lang="en-US"/>
              <a:t> Ataxia and incoordination may indicate toxicity. </a:t>
            </a:r>
          </a:p>
          <a:p>
            <a:pPr indent="0" marL="0">
              <a:buNone/>
            </a:pPr>
            <a:r>
              <a:rPr dirty="0" sz="3200" lang="en-US"/>
              <a:t> Monitor the client’s levels of phenytoin.</a:t>
            </a:r>
          </a:p>
          <a:p>
            <a:pPr indent="0" marL="0">
              <a:buNone/>
            </a:pPr>
            <a:r>
              <a:rPr dirty="0" sz="3200" lang="en-US"/>
              <a:t> Dosage of phenytoin may need to be adjusted based on phenytoin levels.</a:t>
            </a:r>
          </a:p>
          <a:p>
            <a:pPr indent="0" marL="0">
              <a:buNone/>
            </a:pPr>
            <a:r>
              <a:rPr b="1" dirty="0" sz="3200" lang="en-US"/>
              <a:t> Concurrent use of alcohol, rifampin, and pyrazinamide increases the risk for hepatotoxicity. </a:t>
            </a:r>
          </a:p>
          <a:p>
            <a:pPr indent="0" marL="0">
              <a:buNone/>
            </a:pPr>
            <a:r>
              <a:rPr dirty="0" sz="3200" lang="en-US"/>
              <a:t> Instruct clients to avoid alcohol consumption. </a:t>
            </a:r>
          </a:p>
          <a:p>
            <a:pPr indent="0" marL="0">
              <a:buNone/>
            </a:pPr>
            <a:r>
              <a:rPr dirty="0" sz="3200" lang="en-US"/>
              <a:t> Monitor liver function. </a:t>
            </a:r>
          </a:p>
          <a:p>
            <a:pPr indent="0" marL="0">
              <a:buNone/>
            </a:pPr>
            <a:endParaRPr dirty="0" sz="320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8881" name="Title 1"/>
          <p:cNvSpPr>
            <a:spLocks noGrp="1"/>
          </p:cNvSpPr>
          <p:nvPr>
            <p:ph type="title"/>
          </p:nvPr>
        </p:nvSpPr>
        <p:spPr/>
        <p:txBody>
          <a:bodyPr/>
          <a:p>
            <a:r>
              <a:rPr b="1" dirty="0" lang="en-US"/>
              <a:t>Interactions cont.’</a:t>
            </a:r>
          </a:p>
        </p:txBody>
      </p:sp>
      <p:sp>
        <p:nvSpPr>
          <p:cNvPr id="1048882" name="Content Placeholder 2"/>
          <p:cNvSpPr>
            <a:spLocks noGrp="1"/>
          </p:cNvSpPr>
          <p:nvPr>
            <p:ph idx="1"/>
          </p:nvPr>
        </p:nvSpPr>
        <p:spPr/>
        <p:txBody>
          <a:bodyPr/>
          <a:p>
            <a:r>
              <a:rPr b="1" dirty="0" lang="en-US"/>
              <a:t>Induce liver enzymes </a:t>
            </a:r>
            <a:r>
              <a:rPr dirty="0" lang="en-US"/>
              <a:t>,hence affect the metabolism of </a:t>
            </a:r>
            <a:r>
              <a:rPr b="1" dirty="0" lang="en-US"/>
              <a:t>warfarin, glucocorticoids, narcotics, oral anti diabetes, dapsone </a:t>
            </a:r>
            <a:r>
              <a:rPr dirty="0" lang="en-US"/>
              <a:t>and </a:t>
            </a:r>
            <a:r>
              <a:rPr b="1" dirty="0" lang="en-US"/>
              <a:t>estrogens</a:t>
            </a:r>
            <a:r>
              <a:rPr dirty="0" lang="en-US"/>
              <a:t> and </a:t>
            </a:r>
            <a:r>
              <a:rPr b="1" dirty="0" lang="en-US"/>
              <a:t>oral contraceptives</a:t>
            </a:r>
            <a:r>
              <a:rPr dirty="0" lang="en-US"/>
              <a:t>.</a:t>
            </a:r>
          </a:p>
          <a:p>
            <a:r>
              <a:rPr dirty="0" lang="en-US"/>
              <a:t>Advice clients on oral contraceptives to change method of family planning or use a back up method.</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680" name=""/>
        <p:cNvGrpSpPr/>
        <p:nvPr/>
      </p:nvGrpSpPr>
      <p:grpSpPr>
        <a:xfrm>
          <a:off x="0" y="0"/>
          <a:ext cx="0" cy="0"/>
          <a:chOff x="0" y="0"/>
          <a:chExt cx="0" cy="0"/>
        </a:xfrm>
      </p:grpSpPr>
      <p:sp>
        <p:nvSpPr>
          <p:cNvPr id="1048883" name="Content Placeholder 2"/>
          <p:cNvSpPr>
            <a:spLocks noGrp="1"/>
          </p:cNvSpPr>
          <p:nvPr>
            <p:ph idx="1"/>
          </p:nvPr>
        </p:nvSpPr>
        <p:spPr/>
        <p:txBody>
          <a:bodyPr/>
          <a:p>
            <a:pPr indent="0" lvl="0" marL="0">
              <a:buNone/>
            </a:pPr>
            <a:r>
              <a:rPr b="1" dirty="0" lang="en-US">
                <a:solidFill>
                  <a:prstClr val="black"/>
                </a:solidFill>
              </a:rPr>
              <a:t>Nursing Administration </a:t>
            </a:r>
          </a:p>
          <a:p>
            <a:r>
              <a:rPr dirty="0" lang="en-US">
                <a:solidFill>
                  <a:prstClr val="black"/>
                </a:solidFill>
              </a:rPr>
              <a:t> Administer by oral route </a:t>
            </a:r>
          </a:p>
          <a:p>
            <a:r>
              <a:rPr dirty="0" lang="en-US">
                <a:solidFill>
                  <a:prstClr val="black"/>
                </a:solidFill>
              </a:rPr>
              <a:t>For active tuberculosis, direct observation therapy (DOT) is done to ensure adherence. </a:t>
            </a:r>
          </a:p>
          <a:p>
            <a:r>
              <a:rPr dirty="0" lang="en-US">
                <a:solidFill>
                  <a:prstClr val="black"/>
                </a:solidFill>
              </a:rPr>
              <a:t> Advise clients to take INH 1 hours before meals or 2 hours after. </a:t>
            </a:r>
          </a:p>
          <a:p>
            <a:r>
              <a:rPr dirty="0" lang="en-US">
                <a:solidFill>
                  <a:prstClr val="black"/>
                </a:solidFill>
              </a:rPr>
              <a:t>If gastric discomfort occurs, the client may take INH with meals. </a:t>
            </a:r>
          </a:p>
          <a:p>
            <a:r>
              <a:rPr dirty="0" lang="en-US">
                <a:solidFill>
                  <a:prstClr val="black"/>
                </a:solidFill>
              </a:rPr>
              <a:t> Instruct clients to complete the prescribed course of antimicrobial therapy, even though </a:t>
            </a:r>
            <a:r>
              <a:rPr dirty="0" lang="en-US"/>
              <a:t>symptoms may resolve before the full course is completed.</a:t>
            </a:r>
            <a:r>
              <a:rPr dirty="0" lang="en-US">
                <a:solidFill>
                  <a:prstClr val="black"/>
                </a:solidFill>
              </a:rPr>
              <a:t> </a:t>
            </a:r>
            <a:endParaRPr b="1" dirty="0" lang="en-US">
              <a:solidFill>
                <a:prstClr val="black"/>
              </a:solidFill>
            </a:endParaRPr>
          </a:p>
          <a:p>
            <a:endParaRPr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8884" name="Title 1"/>
          <p:cNvSpPr>
            <a:spLocks noGrp="1"/>
          </p:cNvSpPr>
          <p:nvPr>
            <p:ph type="title"/>
          </p:nvPr>
        </p:nvSpPr>
        <p:spPr/>
        <p:txBody>
          <a:bodyPr/>
          <a:p>
            <a:r>
              <a:rPr b="1" dirty="0" lang="en-US"/>
              <a:t>                        rifampicin </a:t>
            </a:r>
          </a:p>
        </p:txBody>
      </p:sp>
      <p:sp>
        <p:nvSpPr>
          <p:cNvPr id="1048885" name="Content Placeholder 2"/>
          <p:cNvSpPr>
            <a:spLocks noGrp="1"/>
          </p:cNvSpPr>
          <p:nvPr>
            <p:ph idx="1"/>
          </p:nvPr>
        </p:nvSpPr>
        <p:spPr>
          <a:xfrm>
            <a:off x="695016" y="1690688"/>
            <a:ext cx="10515600" cy="4351338"/>
          </a:xfrm>
        </p:spPr>
        <p:txBody>
          <a:bodyPr>
            <a:normAutofit/>
          </a:bodyPr>
          <a:p>
            <a:r>
              <a:rPr dirty="0" lang="en-US"/>
              <a:t>This is one of the most active anti TB .it is also active against gram positive and gram negative bacteria.</a:t>
            </a:r>
          </a:p>
          <a:p>
            <a:r>
              <a:rPr b="1" dirty="0" lang="en-US"/>
              <a:t>Mechanism of action: </a:t>
            </a:r>
            <a:r>
              <a:rPr dirty="0" lang="en-US"/>
              <a:t>Rifampin is bactericidal as a result of inhibition </a:t>
            </a:r>
            <a:r>
              <a:rPr b="1" dirty="0" lang="en-US"/>
              <a:t>of protein synthesis</a:t>
            </a:r>
            <a:r>
              <a:rPr dirty="0" lang="en-US"/>
              <a:t>.</a:t>
            </a:r>
          </a:p>
          <a:p>
            <a:r>
              <a:rPr b="1" dirty="0" lang="en-US"/>
              <a:t>Indications:</a:t>
            </a:r>
          </a:p>
          <a:p>
            <a:pPr indent="0" marL="0">
              <a:buNone/>
            </a:pPr>
            <a:r>
              <a:rPr dirty="0" lang="en-US"/>
              <a:t> Rifampin is a broad-spectrum antibiotic effective for gram-positive and gram-negative bacteria, </a:t>
            </a:r>
          </a:p>
          <a:p>
            <a:pPr indent="0" marL="0">
              <a:buNone/>
            </a:pPr>
            <a:r>
              <a:rPr dirty="0" lang="en-US"/>
              <a:t>M. tuberculosis, and M. </a:t>
            </a:r>
            <a:r>
              <a:rPr dirty="0" lang="en-US" err="1"/>
              <a:t>Leprae</a:t>
            </a:r>
            <a:r>
              <a:rPr dirty="0" lang="en-US"/>
              <a:t>. </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8886" name="Title 1"/>
          <p:cNvSpPr>
            <a:spLocks noGrp="1"/>
          </p:cNvSpPr>
          <p:nvPr>
            <p:ph type="title"/>
          </p:nvPr>
        </p:nvSpPr>
        <p:spPr/>
        <p:txBody>
          <a:bodyPr/>
          <a:p>
            <a:r>
              <a:rPr b="1" dirty="0" lang="en-US"/>
              <a:t>pharmacokinetic</a:t>
            </a:r>
            <a:r>
              <a:rPr dirty="0" lang="en-US"/>
              <a:t>s</a:t>
            </a:r>
          </a:p>
        </p:txBody>
      </p:sp>
      <p:sp>
        <p:nvSpPr>
          <p:cNvPr id="1048887" name="Content Placeholder 2"/>
          <p:cNvSpPr>
            <a:spLocks noGrp="1"/>
          </p:cNvSpPr>
          <p:nvPr>
            <p:ph idx="1"/>
          </p:nvPr>
        </p:nvSpPr>
        <p:spPr/>
        <p:txBody>
          <a:bodyPr>
            <a:normAutofit/>
          </a:bodyPr>
          <a:p>
            <a:r>
              <a:rPr dirty="0" lang="en-US"/>
              <a:t>Given orally</a:t>
            </a:r>
          </a:p>
          <a:p>
            <a:r>
              <a:rPr dirty="0" lang="en-US"/>
              <a:t>Has a wide distribution</a:t>
            </a:r>
          </a:p>
          <a:p>
            <a:r>
              <a:rPr dirty="0" lang="en-US"/>
              <a:t>It causes orange tinge coloration to saliva ,sputum, tears, sweat and urine.</a:t>
            </a:r>
          </a:p>
          <a:p>
            <a:r>
              <a:rPr dirty="0" lang="en-US"/>
              <a:t>It is excreted in urine and under goes enterohepatic recycling. </a:t>
            </a:r>
          </a:p>
          <a:p>
            <a:r>
              <a:rPr dirty="0" lang="en-US"/>
              <a:t>Metabolism is in the liver and the metabolites has anti bacterial activity but poorly absorbed from the gut. </a:t>
            </a:r>
          </a:p>
          <a:p>
            <a:r>
              <a:rPr dirty="0" lang="en-US"/>
              <a:t>Half life is one to five hours but reduces during treatment since it induces microsomal enzymes, hence its own metabolism.</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683" name=""/>
        <p:cNvGrpSpPr/>
        <p:nvPr/>
      </p:nvGrpSpPr>
      <p:grpSpPr>
        <a:xfrm>
          <a:off x="0" y="0"/>
          <a:ext cx="0" cy="0"/>
          <a:chOff x="0" y="0"/>
          <a:chExt cx="0" cy="0"/>
        </a:xfrm>
      </p:grpSpPr>
      <p:sp>
        <p:nvSpPr>
          <p:cNvPr id="1048888" name="Content Placeholder 2"/>
          <p:cNvSpPr>
            <a:spLocks noGrp="1"/>
          </p:cNvSpPr>
          <p:nvPr>
            <p:ph idx="1"/>
          </p:nvPr>
        </p:nvSpPr>
        <p:spPr>
          <a:xfrm>
            <a:off x="838200" y="211014"/>
            <a:ext cx="10515600" cy="6318739"/>
          </a:xfrm>
        </p:spPr>
        <p:txBody>
          <a:bodyPr>
            <a:normAutofit lnSpcReduction="10000"/>
          </a:bodyPr>
          <a:p>
            <a:pPr indent="0" lvl="0" marL="0">
              <a:buNone/>
            </a:pPr>
            <a:r>
              <a:rPr b="1" dirty="0" sz="3200" lang="en-US">
                <a:solidFill>
                  <a:prstClr val="black"/>
                </a:solidFill>
              </a:rPr>
              <a:t>Side/adverse effects</a:t>
            </a:r>
          </a:p>
          <a:p>
            <a:pPr indent="0" lvl="0" marL="0">
              <a:buNone/>
            </a:pPr>
            <a:endParaRPr dirty="0" lang="en-US">
              <a:solidFill>
                <a:prstClr val="black"/>
              </a:solidFill>
            </a:endParaRPr>
          </a:p>
          <a:p>
            <a:pPr indent="0" lvl="0" marL="0">
              <a:buNone/>
            </a:pPr>
            <a:r>
              <a:rPr dirty="0" lang="en-US">
                <a:solidFill>
                  <a:prstClr val="black"/>
                </a:solidFill>
              </a:rPr>
              <a:t> </a:t>
            </a:r>
            <a:r>
              <a:rPr dirty="0" lang="en-US" err="1">
                <a:solidFill>
                  <a:prstClr val="black"/>
                </a:solidFill>
              </a:rPr>
              <a:t>i</a:t>
            </a:r>
            <a:r>
              <a:rPr dirty="0" lang="en-US">
                <a:solidFill>
                  <a:prstClr val="black"/>
                </a:solidFill>
              </a:rPr>
              <a:t>) </a:t>
            </a:r>
            <a:r>
              <a:rPr b="1" dirty="0" lang="en-US">
                <a:solidFill>
                  <a:prstClr val="black"/>
                </a:solidFill>
              </a:rPr>
              <a:t>Discoloration of body fluids</a:t>
            </a:r>
            <a:r>
              <a:rPr dirty="0" lang="en-US">
                <a:solidFill>
                  <a:prstClr val="black"/>
                </a:solidFill>
              </a:rPr>
              <a:t>. </a:t>
            </a:r>
          </a:p>
          <a:p>
            <a:r>
              <a:rPr dirty="0" lang="en-US">
                <a:solidFill>
                  <a:prstClr val="black"/>
                </a:solidFill>
              </a:rPr>
              <a:t> Inform clients of expected orange color of urine, saliva, sweat, and tears. </a:t>
            </a:r>
          </a:p>
          <a:p>
            <a:pPr indent="0" lvl="0" marL="0">
              <a:buNone/>
            </a:pPr>
            <a:r>
              <a:rPr b="1" dirty="0" lang="en-US">
                <a:solidFill>
                  <a:prstClr val="black"/>
                </a:solidFill>
              </a:rPr>
              <a:t>ii)Hepatotoxicity (jaundice, anorexia, and fatigue) </a:t>
            </a:r>
          </a:p>
          <a:p>
            <a:r>
              <a:rPr dirty="0" lang="en-US">
                <a:solidFill>
                  <a:prstClr val="black"/>
                </a:solidFill>
              </a:rPr>
              <a:t> Monitor the client’s liver function.  </a:t>
            </a:r>
          </a:p>
          <a:p>
            <a:r>
              <a:rPr dirty="0" lang="en-US">
                <a:solidFill>
                  <a:prstClr val="black"/>
                </a:solidFill>
              </a:rPr>
              <a:t>Inform clients regarding symptoms of anorexia, fatigue, and malaise, and instruct them to notify the provider if symptoms occur. </a:t>
            </a:r>
          </a:p>
          <a:p>
            <a:r>
              <a:rPr dirty="0" lang="en-US">
                <a:solidFill>
                  <a:prstClr val="black"/>
                </a:solidFill>
              </a:rPr>
              <a:t> Avoid alcohol.</a:t>
            </a:r>
          </a:p>
          <a:p>
            <a:pPr indent="0" marL="0">
              <a:buNone/>
            </a:pPr>
            <a:r>
              <a:rPr b="1" dirty="0" lang="en-US">
                <a:solidFill>
                  <a:prstClr val="black"/>
                </a:solidFill>
              </a:rPr>
              <a:t>iii) Mild gastrointestinal discomfort associated (anorexia, nausea, and abdominal discomfort</a:t>
            </a:r>
            <a:r>
              <a:rPr dirty="0" lang="en-US">
                <a:solidFill>
                  <a:prstClr val="black"/>
                </a:solidFill>
              </a:rPr>
              <a:t>.</a:t>
            </a:r>
          </a:p>
          <a:p>
            <a:r>
              <a:rPr dirty="0" lang="en-US">
                <a:solidFill>
                  <a:prstClr val="black"/>
                </a:solidFill>
              </a:rPr>
              <a:t>  Abdominal discomfort is mild and usually </a:t>
            </a:r>
            <a:r>
              <a:rPr dirty="0" lang="en-US"/>
              <a:t>does not require intervention</a:t>
            </a:r>
            <a:endParaRPr b="1" dirty="0" lang="en-US">
              <a:solidFill>
                <a:prstClr val="black"/>
              </a:solidFill>
            </a:endParaRPr>
          </a:p>
          <a:p>
            <a:endParaRPr dirty="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8889" name="Title 1"/>
          <p:cNvSpPr>
            <a:spLocks noGrp="1"/>
          </p:cNvSpPr>
          <p:nvPr>
            <p:ph type="title"/>
          </p:nvPr>
        </p:nvSpPr>
        <p:spPr/>
        <p:txBody>
          <a:bodyPr/>
          <a:p>
            <a:r>
              <a:rPr b="1" dirty="0" sz="2800" lang="en-US">
                <a:solidFill>
                  <a:prstClr val="black"/>
                </a:solidFill>
                <a:latin typeface="Calibri" panose="020F0502020204030204"/>
                <a:ea typeface="+mn-ea"/>
                <a:cs typeface="+mn-cs"/>
              </a:rPr>
              <a:t>Contraindications/Precautions</a:t>
            </a:r>
            <a:endParaRPr b="1" dirty="0" lang="en-US"/>
          </a:p>
        </p:txBody>
      </p:sp>
      <p:sp>
        <p:nvSpPr>
          <p:cNvPr id="1048890" name="Content Placeholder 2"/>
          <p:cNvSpPr>
            <a:spLocks noGrp="1"/>
          </p:cNvSpPr>
          <p:nvPr>
            <p:ph idx="1"/>
          </p:nvPr>
        </p:nvSpPr>
        <p:spPr>
          <a:xfrm>
            <a:off x="841022" y="1848203"/>
            <a:ext cx="10515600" cy="4351338"/>
          </a:xfrm>
        </p:spPr>
        <p:txBody>
          <a:bodyPr/>
          <a:p>
            <a:r>
              <a:rPr dirty="0" lang="en-US"/>
              <a:t> Use cautiously in clients with liver dysfunction.</a:t>
            </a:r>
          </a:p>
          <a:p>
            <a:pPr indent="0" marL="0">
              <a:buNone/>
            </a:pPr>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8891" name="Title 1"/>
          <p:cNvSpPr>
            <a:spLocks noGrp="1"/>
          </p:cNvSpPr>
          <p:nvPr>
            <p:ph type="title"/>
          </p:nvPr>
        </p:nvSpPr>
        <p:spPr/>
        <p:txBody>
          <a:bodyPr>
            <a:normAutofit fontScale="90000"/>
          </a:bodyPr>
          <a:p>
            <a:pPr lvl="0">
              <a:spcBef>
                <a:spcPts val="1000"/>
              </a:spcBef>
            </a:pPr>
            <a:r>
              <a:rPr dirty="0" sz="2800" lang="en-US">
                <a:solidFill>
                  <a:prstClr val="black"/>
                </a:solidFill>
                <a:latin typeface="Calibri" panose="020F0502020204030204"/>
                <a:ea typeface="+mn-ea"/>
                <a:cs typeface="+mn-cs"/>
              </a:rPr>
              <a:t> </a:t>
            </a:r>
            <a:r>
              <a:rPr b="1" dirty="0" sz="2800" lang="en-US">
                <a:solidFill>
                  <a:prstClr val="black"/>
                </a:solidFill>
                <a:latin typeface="Calibri" panose="020F0502020204030204"/>
                <a:ea typeface="+mn-ea"/>
                <a:cs typeface="+mn-cs"/>
              </a:rPr>
              <a:t>Interactions Medication/Food Interactions Nursing Interventions/Client Education</a:t>
            </a:r>
            <a:br>
              <a:rPr b="1" dirty="0" sz="2800" lang="en-US">
                <a:solidFill>
                  <a:prstClr val="black"/>
                </a:solidFill>
                <a:latin typeface="Calibri" panose="020F0502020204030204"/>
                <a:ea typeface="+mn-ea"/>
                <a:cs typeface="+mn-cs"/>
              </a:rPr>
            </a:br>
            <a:endParaRPr dirty="0" lang="en-US"/>
          </a:p>
        </p:txBody>
      </p:sp>
      <p:sp>
        <p:nvSpPr>
          <p:cNvPr id="1048892" name="Content Placeholder 2"/>
          <p:cNvSpPr>
            <a:spLocks noGrp="1"/>
          </p:cNvSpPr>
          <p:nvPr>
            <p:ph idx="1"/>
          </p:nvPr>
        </p:nvSpPr>
        <p:spPr/>
        <p:txBody>
          <a:bodyPr>
            <a:normAutofit lnSpcReduction="10000"/>
          </a:bodyPr>
          <a:p>
            <a:pPr indent="0" marL="0">
              <a:buNone/>
            </a:pPr>
            <a:r>
              <a:rPr b="1" dirty="0" lang="en-US"/>
              <a:t>Rifampin accelerates metabolism of warfarin (Coumadin), oral contraceptives, protease inhibitors, and NNRTIs (medications for HIV), resulting in diminished effectiveness</a:t>
            </a:r>
            <a:r>
              <a:rPr dirty="0" lang="en-US"/>
              <a:t>. </a:t>
            </a:r>
          </a:p>
          <a:p>
            <a:r>
              <a:rPr dirty="0" lang="en-US"/>
              <a:t> Increased dosages of HIV medications may be necessary. </a:t>
            </a:r>
          </a:p>
          <a:p>
            <a:r>
              <a:rPr dirty="0" lang="en-US"/>
              <a:t> Monitor PT (prothrombin time) and INR (international normalized ratio)</a:t>
            </a:r>
          </a:p>
          <a:p>
            <a:r>
              <a:rPr dirty="0" lang="en-US"/>
              <a:t> Clients may need to use alternative form of birth control.</a:t>
            </a:r>
          </a:p>
          <a:p>
            <a:pPr indent="0" marL="0">
              <a:buNone/>
            </a:pPr>
            <a:r>
              <a:rPr b="1" dirty="0" lang="en-US"/>
              <a:t> Concurrent use with INH and pyrazinamide increases risk of hepatotoxicity. </a:t>
            </a:r>
          </a:p>
          <a:p>
            <a:r>
              <a:rPr dirty="0" lang="en-US"/>
              <a:t> Instruct clients to avoid alcohol consumption. Monitor liver function.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36" name=""/>
        <p:cNvGrpSpPr/>
        <p:nvPr/>
      </p:nvGrpSpPr>
      <p:grpSpPr>
        <a:xfrm>
          <a:off x="0" y="0"/>
          <a:ext cx="0" cy="0"/>
          <a:chOff x="0" y="0"/>
          <a:chExt cx="0" cy="0"/>
        </a:xfrm>
      </p:grpSpPr>
      <p:sp>
        <p:nvSpPr>
          <p:cNvPr id="1048621" name="Title 1"/>
          <p:cNvSpPr>
            <a:spLocks noGrp="1"/>
          </p:cNvSpPr>
          <p:nvPr>
            <p:ph type="title"/>
          </p:nvPr>
        </p:nvSpPr>
        <p:spPr/>
        <p:txBody>
          <a:bodyPr/>
          <a:p>
            <a:r>
              <a:rPr b="1" dirty="0" lang="en-US"/>
              <a:t>                      sources of drugs</a:t>
            </a:r>
          </a:p>
        </p:txBody>
      </p:sp>
      <p:sp>
        <p:nvSpPr>
          <p:cNvPr id="1048622" name="Content Placeholder 2"/>
          <p:cNvSpPr>
            <a:spLocks noGrp="1"/>
          </p:cNvSpPr>
          <p:nvPr>
            <p:ph idx="1"/>
          </p:nvPr>
        </p:nvSpPr>
        <p:spPr/>
        <p:txBody>
          <a:bodyPr>
            <a:normAutofit fontScale="89286" lnSpcReduction="10000"/>
          </a:bodyPr>
          <a:p>
            <a:pPr indent="0" marL="0">
              <a:buNone/>
            </a:pPr>
            <a:r>
              <a:rPr dirty="0" lang="en-US"/>
              <a:t>a</a:t>
            </a:r>
            <a:r>
              <a:rPr b="1" dirty="0" lang="en-US"/>
              <a:t>)Plants sources: </a:t>
            </a:r>
            <a:r>
              <a:rPr dirty="0" lang="en-US"/>
              <a:t>plants have been used as a source of drugs since pre-historic times. Plants are an important source of chemicals that are developed into drugs. Any part of a plant; including  </a:t>
            </a:r>
            <a:r>
              <a:rPr b="1" dirty="0" lang="en-US"/>
              <a:t>leaves, roots </a:t>
            </a:r>
            <a:r>
              <a:rPr dirty="0" lang="en-US"/>
              <a:t>and</a:t>
            </a:r>
            <a:r>
              <a:rPr b="1" dirty="0" lang="en-US"/>
              <a:t> back  </a:t>
            </a:r>
            <a:r>
              <a:rPr dirty="0" lang="en-US"/>
              <a:t>can be used. Drug can be processed using the synthetic version of the active chemical found in plants e.g.</a:t>
            </a:r>
            <a:r>
              <a:rPr b="1" dirty="0" lang="en-US"/>
              <a:t> dronabinol </a:t>
            </a:r>
            <a:r>
              <a:rPr dirty="0" lang="en-US"/>
              <a:t>which contains the active ingredients </a:t>
            </a:r>
            <a:r>
              <a:rPr b="1" dirty="0" lang="en-US"/>
              <a:t>delta-9-tetrahydrocannabinol</a:t>
            </a:r>
            <a:r>
              <a:rPr dirty="0" lang="en-US"/>
              <a:t> found in marijuana.it prevents nausea and vomiting in cancer patients but does not cause adverse effects as when one smokes marijuana.</a:t>
            </a:r>
          </a:p>
          <a:p>
            <a:pPr indent="0" marL="0">
              <a:buNone/>
            </a:pPr>
            <a:r>
              <a:rPr b="1" dirty="0" lang="en-US"/>
              <a:t>Examples of active ingredients in plants.</a:t>
            </a:r>
          </a:p>
          <a:p>
            <a:pPr indent="0" marL="0">
              <a:buNone/>
            </a:pPr>
            <a:r>
              <a:rPr b="1" dirty="0" lang="en-US"/>
              <a:t>i)alkaloids: </a:t>
            </a:r>
            <a:r>
              <a:rPr dirty="0" lang="en-US"/>
              <a:t>Taste bitter and are poorly absorbed in water but become soluble if dissolved in acids examples of drugs derived from alkaloids includes; atropine, caffeine,  cocaine,  quinine, codeine and morphine.</a:t>
            </a:r>
          </a:p>
          <a:p>
            <a:pPr indent="0" marL="0">
              <a:buNone/>
            </a:pPr>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686" name=""/>
        <p:cNvGrpSpPr/>
        <p:nvPr/>
      </p:nvGrpSpPr>
      <p:grpSpPr>
        <a:xfrm>
          <a:off x="0" y="0"/>
          <a:ext cx="0" cy="0"/>
          <a:chOff x="0" y="0"/>
          <a:chExt cx="0" cy="0"/>
        </a:xfrm>
      </p:grpSpPr>
      <p:sp>
        <p:nvSpPr>
          <p:cNvPr id="1048893" name="Title 1"/>
          <p:cNvSpPr>
            <a:spLocks noGrp="1"/>
          </p:cNvSpPr>
          <p:nvPr>
            <p:ph type="title"/>
          </p:nvPr>
        </p:nvSpPr>
        <p:spPr/>
        <p:txBody>
          <a:bodyPr/>
          <a:p>
            <a:r>
              <a:rPr dirty="0" lang="en-US"/>
              <a:t>Nursing Evaluation of Medication Effectiveness</a:t>
            </a:r>
          </a:p>
        </p:txBody>
      </p:sp>
      <p:sp>
        <p:nvSpPr>
          <p:cNvPr id="1048894" name="Content Placeholder 2"/>
          <p:cNvSpPr>
            <a:spLocks noGrp="1"/>
          </p:cNvSpPr>
          <p:nvPr>
            <p:ph idx="1"/>
          </p:nvPr>
        </p:nvSpPr>
        <p:spPr/>
        <p:txBody>
          <a:bodyPr/>
          <a:p>
            <a:pPr indent="0" marL="0">
              <a:buNone/>
            </a:pPr>
            <a:r>
              <a:rPr dirty="0" lang="en-US"/>
              <a:t>Depending on therapeutic intent, effectiveness may be evidenced by: </a:t>
            </a:r>
          </a:p>
          <a:p>
            <a:r>
              <a:rPr dirty="0" lang="en-US"/>
              <a:t> Improvement of tuberculosis symptoms such as clear breath sounds, no night sweats, increased appetite, no afternoon rises of temperature </a:t>
            </a:r>
          </a:p>
          <a:p>
            <a:r>
              <a:rPr dirty="0" lang="en-US"/>
              <a:t>3 negative sputum cultures for tuberculosis, usually taking 3 to 6 months to achieve.</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8895" name="Title 1"/>
          <p:cNvSpPr>
            <a:spLocks noGrp="1"/>
          </p:cNvSpPr>
          <p:nvPr>
            <p:ph type="title"/>
          </p:nvPr>
        </p:nvSpPr>
        <p:spPr/>
        <p:txBody>
          <a:bodyPr/>
          <a:p>
            <a:r>
              <a:rPr dirty="0" lang="en-US"/>
              <a:t>                               ethambutol</a:t>
            </a:r>
          </a:p>
        </p:txBody>
      </p:sp>
      <p:sp>
        <p:nvSpPr>
          <p:cNvPr id="1048896" name="Content Placeholder 2"/>
          <p:cNvSpPr>
            <a:spLocks noGrp="1"/>
          </p:cNvSpPr>
          <p:nvPr>
            <p:ph idx="1"/>
          </p:nvPr>
        </p:nvSpPr>
        <p:spPr/>
        <p:txBody>
          <a:bodyPr>
            <a:normAutofit/>
          </a:bodyPr>
          <a:p>
            <a:r>
              <a:rPr b="1" dirty="0" lang="en-US"/>
              <a:t>Pharmacodynamics;</a:t>
            </a:r>
          </a:p>
          <a:p>
            <a:r>
              <a:rPr dirty="0" lang="en-US"/>
              <a:t>Mechanism of action through inhibiting inhibition of bacterial growth through suppression of RNA synthesis. Resistance emergence occurs rapidly if used on its own.</a:t>
            </a:r>
          </a:p>
          <a:p>
            <a:pPr indent="0" marL="0">
              <a:buNone/>
            </a:pPr>
            <a:r>
              <a:rPr b="1" dirty="0" lang="en-US"/>
              <a:t>Pharmacokinetic</a:t>
            </a:r>
          </a:p>
          <a:p>
            <a:r>
              <a:rPr dirty="0" lang="en-US"/>
              <a:t> good absorption from GIT</a:t>
            </a:r>
            <a:r>
              <a:rPr b="1" dirty="0" lang="en-US"/>
              <a:t>.</a:t>
            </a:r>
          </a:p>
          <a:p>
            <a:r>
              <a:rPr dirty="0" lang="en-US"/>
              <a:t>Metabolism is in the liver.</a:t>
            </a:r>
          </a:p>
          <a:p>
            <a:r>
              <a:rPr dirty="0" lang="en-US"/>
              <a:t>Excretion in urine.</a:t>
            </a:r>
          </a:p>
          <a:p>
            <a:r>
              <a:rPr dirty="0" lang="en-US"/>
              <a:t>It can reach therapeutic concentrated with CSF for tuberculosis.</a:t>
            </a:r>
          </a:p>
          <a:p>
            <a:endParaRPr b="1" dirty="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8897" name="Title 1"/>
          <p:cNvSpPr>
            <a:spLocks noGrp="1"/>
          </p:cNvSpPr>
          <p:nvPr>
            <p:ph type="title"/>
          </p:nvPr>
        </p:nvSpPr>
        <p:spPr/>
        <p:txBody>
          <a:bodyPr/>
          <a:p>
            <a:r>
              <a:rPr b="1" dirty="0" lang="en-US"/>
              <a:t>Unwanted effects</a:t>
            </a:r>
          </a:p>
        </p:txBody>
      </p:sp>
      <p:sp>
        <p:nvSpPr>
          <p:cNvPr id="1048898" name="Content Placeholder 2"/>
          <p:cNvSpPr>
            <a:spLocks noGrp="1"/>
          </p:cNvSpPr>
          <p:nvPr>
            <p:ph idx="1"/>
          </p:nvPr>
        </p:nvSpPr>
        <p:spPr/>
        <p:txBody>
          <a:bodyPr>
            <a:normAutofit fontScale="92500" lnSpcReduction="10000"/>
          </a:bodyPr>
          <a:p>
            <a:pPr indent="0" marL="0">
              <a:buNone/>
            </a:pPr>
            <a:r>
              <a:rPr dirty="0" lang="en-US"/>
              <a:t>These are common. </a:t>
            </a:r>
          </a:p>
          <a:p>
            <a:r>
              <a:rPr b="1" dirty="0" lang="en-US"/>
              <a:t>Optic neuritis </a:t>
            </a:r>
            <a:r>
              <a:rPr dirty="0" lang="en-US"/>
              <a:t>dose related especially if renal function decreases.</a:t>
            </a:r>
          </a:p>
          <a:p>
            <a:pPr indent="0" marL="0">
              <a:buNone/>
            </a:pPr>
            <a:r>
              <a:rPr dirty="0" lang="en-US"/>
              <a:t>   this leads to visual disturbances, </a:t>
            </a:r>
            <a:r>
              <a:rPr b="1" dirty="0" lang="en-US"/>
              <a:t>red/ green color blindness </a:t>
            </a:r>
            <a:r>
              <a:rPr dirty="0" lang="en-US"/>
              <a:t>followed by decreased visual acuity.</a:t>
            </a:r>
          </a:p>
          <a:p>
            <a:pPr indent="0" marL="0">
              <a:buNone/>
            </a:pPr>
            <a:r>
              <a:rPr dirty="0" lang="en-US"/>
              <a:t>Monitor color vision in long treatments</a:t>
            </a:r>
          </a:p>
          <a:p>
            <a:pPr indent="0" marL="0">
              <a:buNone/>
            </a:pPr>
            <a:r>
              <a:rPr b="1" dirty="0" lang="en-US"/>
              <a:t>Contraindication</a:t>
            </a:r>
          </a:p>
          <a:p>
            <a:r>
              <a:rPr b="1" dirty="0" lang="en-US"/>
              <a:t>Patients with known optic neuritis</a:t>
            </a:r>
          </a:p>
          <a:p>
            <a:pPr indent="0" marL="0">
              <a:buNone/>
            </a:pPr>
            <a:r>
              <a:rPr dirty="0" lang="en-US"/>
              <a:t>Patients who are unable to appreciate and report visual side effects or changes in vision e.g</a:t>
            </a:r>
            <a:r>
              <a:rPr b="1" dirty="0" lang="en-US"/>
              <a:t>.</a:t>
            </a:r>
          </a:p>
          <a:p>
            <a:r>
              <a:rPr b="1" dirty="0" lang="en-US"/>
              <a:t>young children  and unconscious patients</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689" name=""/>
        <p:cNvGrpSpPr/>
        <p:nvPr/>
      </p:nvGrpSpPr>
      <p:grpSpPr>
        <a:xfrm>
          <a:off x="0" y="0"/>
          <a:ext cx="0" cy="0"/>
          <a:chOff x="0" y="0"/>
          <a:chExt cx="0" cy="0"/>
        </a:xfrm>
      </p:grpSpPr>
      <p:sp>
        <p:nvSpPr>
          <p:cNvPr id="1048899" name="Title 1"/>
          <p:cNvSpPr>
            <a:spLocks noGrp="1"/>
          </p:cNvSpPr>
          <p:nvPr>
            <p:ph type="title"/>
          </p:nvPr>
        </p:nvSpPr>
        <p:spPr/>
        <p:txBody>
          <a:bodyPr/>
          <a:p>
            <a:r>
              <a:rPr dirty="0" lang="en-US"/>
              <a:t>                           </a:t>
            </a:r>
            <a:r>
              <a:rPr b="1" dirty="0" lang="en-US"/>
              <a:t>pyrazinamide</a:t>
            </a:r>
          </a:p>
        </p:txBody>
      </p:sp>
      <p:sp>
        <p:nvSpPr>
          <p:cNvPr id="1048900" name="Content Placeholder 2"/>
          <p:cNvSpPr>
            <a:spLocks noGrp="1"/>
          </p:cNvSpPr>
          <p:nvPr>
            <p:ph idx="1"/>
          </p:nvPr>
        </p:nvSpPr>
        <p:spPr/>
        <p:txBody>
          <a:bodyPr>
            <a:normAutofit fontScale="92500"/>
          </a:bodyPr>
          <a:p>
            <a:r>
              <a:rPr dirty="0" lang="en-US"/>
              <a:t>It is often inactive in neutral PH.</a:t>
            </a:r>
          </a:p>
          <a:p>
            <a:pPr indent="0" marL="0">
              <a:buNone/>
            </a:pPr>
            <a:r>
              <a:rPr b="1" dirty="0" lang="en-US"/>
              <a:t>Pharmacodynamics.</a:t>
            </a:r>
          </a:p>
          <a:p>
            <a:r>
              <a:rPr dirty="0" lang="en-US"/>
              <a:t>  its mechanism of action is unknown but it is tuberculostatic at acidic PH.</a:t>
            </a:r>
          </a:p>
          <a:p>
            <a:r>
              <a:rPr dirty="0" lang="en-US"/>
              <a:t>it is very effective against intracellular organism in macrophages since after phagocytosis, in which PH is low.</a:t>
            </a:r>
          </a:p>
          <a:p>
            <a:pPr indent="0" marL="0">
              <a:buNone/>
            </a:pPr>
            <a:r>
              <a:rPr b="1" dirty="0" lang="en-US"/>
              <a:t>Pharmacokinetic</a:t>
            </a:r>
          </a:p>
          <a:p>
            <a:r>
              <a:rPr dirty="0" lang="en-US"/>
              <a:t>it has good gut absorption .</a:t>
            </a:r>
          </a:p>
          <a:p>
            <a:r>
              <a:rPr dirty="0" lang="en-US"/>
              <a:t>it is widely distributed in that it crosses the BBB</a:t>
            </a:r>
          </a:p>
          <a:p>
            <a:r>
              <a:rPr dirty="0" lang="en-US"/>
              <a:t>excreted in the kidneys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8901" name="Title 1"/>
          <p:cNvSpPr>
            <a:spLocks noGrp="1"/>
          </p:cNvSpPr>
          <p:nvPr>
            <p:ph type="title"/>
          </p:nvPr>
        </p:nvSpPr>
        <p:spPr/>
        <p:txBody>
          <a:bodyPr/>
          <a:p>
            <a:r>
              <a:rPr dirty="0" lang="en-US"/>
              <a:t>                                   </a:t>
            </a:r>
            <a:r>
              <a:rPr b="1" dirty="0" lang="en-US"/>
              <a:t>DAPSONE </a:t>
            </a:r>
          </a:p>
        </p:txBody>
      </p:sp>
      <p:sp>
        <p:nvSpPr>
          <p:cNvPr id="1048902" name="Content Placeholder 2"/>
          <p:cNvSpPr>
            <a:spLocks noGrp="1"/>
          </p:cNvSpPr>
          <p:nvPr>
            <p:ph idx="1"/>
          </p:nvPr>
        </p:nvSpPr>
        <p:spPr/>
        <p:txBody>
          <a:bodyPr>
            <a:normAutofit fontScale="92500" lnSpcReduction="10000"/>
          </a:bodyPr>
          <a:p>
            <a:r>
              <a:rPr b="1" dirty="0" lang="en-US"/>
              <a:t>pharmacodynamics</a:t>
            </a:r>
            <a:r>
              <a:rPr dirty="0" lang="en-US"/>
              <a:t> </a:t>
            </a:r>
          </a:p>
          <a:p>
            <a:r>
              <a:rPr dirty="0" lang="en-US"/>
              <a:t>DAPSONE is chemically related to  sulphonemides and it acts by inhibiting the enzyme dihydrofolate reluctance hence inhibits folate  synthesis.</a:t>
            </a:r>
          </a:p>
          <a:p>
            <a:r>
              <a:rPr dirty="0" lang="en-US"/>
              <a:t>Its action is antagonized by PABA. resistance to this drug</a:t>
            </a:r>
          </a:p>
          <a:p>
            <a:r>
              <a:rPr dirty="0" lang="en-US"/>
              <a:t>Has increased, hence it ‘s combined with other drugs during treatment.</a:t>
            </a:r>
          </a:p>
          <a:p>
            <a:r>
              <a:rPr b="1" dirty="0" lang="en-US"/>
              <a:t>Pharmacokinetic</a:t>
            </a:r>
          </a:p>
          <a:p>
            <a:r>
              <a:rPr dirty="0" lang="en-US"/>
              <a:t>Good oral </a:t>
            </a:r>
            <a:r>
              <a:rPr dirty="0" lang="en-US">
                <a:solidFill>
                  <a:prstClr val="black"/>
                </a:solidFill>
              </a:rPr>
              <a:t>absorption.</a:t>
            </a:r>
            <a:endParaRPr dirty="0" lang="en-US"/>
          </a:p>
          <a:p>
            <a:r>
              <a:rPr dirty="0" lang="en-US"/>
              <a:t>It under goes enteral hepatic recycling.</a:t>
            </a:r>
          </a:p>
          <a:p>
            <a:r>
              <a:rPr dirty="0" lang="en-US"/>
              <a:t>It has a half life of 24 to 48 hours</a:t>
            </a:r>
          </a:p>
          <a:p>
            <a:r>
              <a:rPr dirty="0" lang="en-US"/>
              <a:t> it is excreted in feces</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8903" name="Title 1"/>
          <p:cNvSpPr>
            <a:spLocks noGrp="1"/>
          </p:cNvSpPr>
          <p:nvPr>
            <p:ph type="title"/>
          </p:nvPr>
        </p:nvSpPr>
        <p:spPr/>
        <p:txBody>
          <a:bodyPr/>
          <a:p>
            <a:r>
              <a:rPr b="1" dirty="0" lang="en-US"/>
              <a:t>Unwanted effects</a:t>
            </a:r>
          </a:p>
        </p:txBody>
      </p:sp>
      <p:sp>
        <p:nvSpPr>
          <p:cNvPr id="1048904" name="Content Placeholder 2"/>
          <p:cNvSpPr>
            <a:spLocks noGrp="1"/>
          </p:cNvSpPr>
          <p:nvPr>
            <p:ph idx="1"/>
          </p:nvPr>
        </p:nvSpPr>
        <p:spPr/>
        <p:txBody>
          <a:bodyPr/>
          <a:p>
            <a:r>
              <a:rPr dirty="0" lang="en-US"/>
              <a:t>Hemolysis of white blood cells .</a:t>
            </a:r>
          </a:p>
          <a:p>
            <a:r>
              <a:rPr dirty="0" lang="en-US"/>
              <a:t>Anorexia , nausea and vomiting.</a:t>
            </a:r>
          </a:p>
          <a:p>
            <a:r>
              <a:rPr dirty="0" lang="en-US"/>
              <a:t>Fever and allergic dermatitis,</a:t>
            </a:r>
          </a:p>
          <a:p>
            <a:r>
              <a:rPr dirty="0" lang="en-US"/>
              <a:t> neuropathy</a:t>
            </a:r>
          </a:p>
          <a:p>
            <a:r>
              <a:rPr dirty="0" lang="en-US"/>
              <a:t>Leprareation where there is exacerbation of lepromatous lesions can occur and a syndrome resembling infectious mononucleosis which can be fatal.</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692" name=""/>
        <p:cNvGrpSpPr/>
        <p:nvPr/>
      </p:nvGrpSpPr>
      <p:grpSpPr>
        <a:xfrm>
          <a:off x="0" y="0"/>
          <a:ext cx="0" cy="0"/>
          <a:chOff x="0" y="0"/>
          <a:chExt cx="0" cy="0"/>
        </a:xfrm>
      </p:grpSpPr>
      <p:sp>
        <p:nvSpPr>
          <p:cNvPr id="1048905" name="Title 1"/>
          <p:cNvSpPr>
            <a:spLocks noGrp="1"/>
          </p:cNvSpPr>
          <p:nvPr>
            <p:ph type="title"/>
          </p:nvPr>
        </p:nvSpPr>
        <p:spPr>
          <a:xfrm>
            <a:off x="838200" y="387703"/>
            <a:ext cx="10515600" cy="1325563"/>
          </a:xfrm>
        </p:spPr>
        <p:txBody>
          <a:bodyPr/>
          <a:p>
            <a:r>
              <a:rPr b="1" dirty="0" lang="en-US"/>
              <a:t>                     Antiviral agents</a:t>
            </a:r>
          </a:p>
        </p:txBody>
      </p:sp>
      <p:sp>
        <p:nvSpPr>
          <p:cNvPr id="1048906" name="Content Placeholder 2"/>
          <p:cNvSpPr>
            <a:spLocks noGrp="1"/>
          </p:cNvSpPr>
          <p:nvPr>
            <p:ph idx="1"/>
          </p:nvPr>
        </p:nvSpPr>
        <p:spPr/>
        <p:txBody>
          <a:bodyPr>
            <a:normAutofit lnSpcReduction="10000"/>
          </a:bodyPr>
          <a:p>
            <a:r>
              <a:rPr dirty="0" lang="en-US"/>
              <a:t>Viruses present a more difficulty problem of chemotherapy than do higher organisms, e.g. bacteria, for they are intracellular parasites that use the metabolism of the host cells.</a:t>
            </a:r>
          </a:p>
          <a:p>
            <a:r>
              <a:rPr dirty="0" lang="en-US"/>
              <a:t>Antiviral agents are most active when virus are replicating.</a:t>
            </a:r>
          </a:p>
          <a:p>
            <a:r>
              <a:rPr dirty="0" lang="en-US"/>
              <a:t>The earlier the treatment is given the better.</a:t>
            </a:r>
          </a:p>
          <a:p>
            <a:r>
              <a:rPr dirty="0" lang="en-US"/>
              <a:t>Apart from primary infections ,viral illness is often the consequences of reactivation of latent virus in the body.</a:t>
            </a:r>
          </a:p>
          <a:p>
            <a:r>
              <a:rPr dirty="0" lang="en-US"/>
              <a:t>Patients whose immune system is compromised may suffer particular severe illness.</a:t>
            </a:r>
          </a:p>
          <a:p>
            <a:r>
              <a:rPr dirty="0" lang="en-US"/>
              <a:t>Viruses are capable of developing resistance.</a:t>
            </a:r>
          </a:p>
          <a:p>
            <a:endParaRPr dirty="0"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8907" name="Title 1"/>
          <p:cNvSpPr>
            <a:spLocks noGrp="1"/>
          </p:cNvSpPr>
          <p:nvPr>
            <p:ph type="title"/>
          </p:nvPr>
        </p:nvSpPr>
        <p:spPr>
          <a:xfrm>
            <a:off x="1097280" y="286604"/>
            <a:ext cx="10058400" cy="487120"/>
          </a:xfrm>
        </p:spPr>
        <p:txBody>
          <a:bodyPr>
            <a:normAutofit fontScale="90000"/>
          </a:bodyPr>
          <a:p>
            <a:r>
              <a:rPr dirty="0" lang="en-US"/>
              <a:t>         </a:t>
            </a:r>
            <a:r>
              <a:rPr dirty="0" sz="3600" lang="en-US">
                <a:latin typeface="Times New Roman" panose="02020603050405020304" pitchFamily="18" charset="0"/>
                <a:cs typeface="Times New Roman" panose="02020603050405020304" pitchFamily="18" charset="0"/>
              </a:rPr>
              <a:t>Antiviral and antiretroviral cont.’</a:t>
            </a:r>
          </a:p>
        </p:txBody>
      </p:sp>
      <p:graphicFrame>
        <p:nvGraphicFramePr>
          <p:cNvPr id="4194305" name="Content Placeholder 6"/>
          <p:cNvGraphicFramePr>
            <a:graphicFrameLocks noGrp="1"/>
          </p:cNvGraphicFramePr>
          <p:nvPr>
            <p:ph idx="1"/>
          </p:nvPr>
        </p:nvGraphicFramePr>
        <p:xfrm>
          <a:off x="347003" y="1031630"/>
          <a:ext cx="11558953" cy="5692727"/>
        </p:xfrm>
        <a:graphic>
          <a:graphicData uri="http://schemas.openxmlformats.org/drawingml/2006/table">
            <a:tbl>
              <a:tblPr firstRow="1" bandRow="1">
                <a:tableStyleId>{5C22544A-7EE6-4342-B048-85BDC9FD1C3A}</a:tableStyleId>
              </a:tblPr>
              <a:tblGrid>
                <a:gridCol w="2769430"/>
                <a:gridCol w="2929841"/>
                <a:gridCol w="2929841"/>
                <a:gridCol w="2929841"/>
              </a:tblGrid>
              <a:tr h="367273">
                <a:tc>
                  <a:txBody>
                    <a:bodyPr/>
                    <a:p>
                      <a:r>
                        <a:rPr dirty="0" lang="en-US"/>
                        <a:t>Drug </a:t>
                      </a:r>
                    </a:p>
                  </a:txBody>
                </a:tc>
                <a:tc>
                  <a:txBody>
                    <a:bodyPr/>
                    <a:p>
                      <a:r>
                        <a:rPr dirty="0" lang="en-US"/>
                        <a:t>viruses</a:t>
                      </a:r>
                    </a:p>
                  </a:txBody>
                </a:tc>
                <a:tc>
                  <a:txBody>
                    <a:bodyPr/>
                    <a:p>
                      <a:r>
                        <a:rPr dirty="0" lang="en-US"/>
                        <a:t>Chemical type</a:t>
                      </a:r>
                    </a:p>
                  </a:txBody>
                </a:tc>
                <a:tc>
                  <a:txBody>
                    <a:bodyPr/>
                    <a:p>
                      <a:r>
                        <a:rPr dirty="0" lang="en-US"/>
                        <a:t>target</a:t>
                      </a:r>
                    </a:p>
                  </a:txBody>
                </a:tc>
              </a:tr>
              <a:tr h="1193636">
                <a:tc>
                  <a:txBody>
                    <a:bodyPr/>
                    <a:p>
                      <a:r>
                        <a:rPr dirty="0" lang="en-US"/>
                        <a:t>Non nucleotide reverse transcriptase inhibitor.(NNRTIs);Nevirapine, Delavirdine.</a:t>
                      </a:r>
                    </a:p>
                  </a:txBody>
                </a:tc>
                <a:tc>
                  <a:txBody>
                    <a:bodyPr/>
                    <a:p>
                      <a:r>
                        <a:rPr dirty="0" lang="en-US"/>
                        <a:t>HIV Virus</a:t>
                      </a:r>
                    </a:p>
                  </a:txBody>
                </a:tc>
                <a:tc>
                  <a:txBody>
                    <a:bodyPr/>
                    <a:p>
                      <a:r>
                        <a:rPr dirty="0" lang="en-US"/>
                        <a:t>Non nucleotide analogue</a:t>
                      </a:r>
                    </a:p>
                  </a:txBody>
                </a:tc>
                <a:tc>
                  <a:txBody>
                    <a:bodyPr/>
                    <a:p>
                      <a:r>
                        <a:rPr dirty="0" lang="en-US"/>
                        <a:t>Reverse transcriptase</a:t>
                      </a:r>
                    </a:p>
                  </a:txBody>
                </a:tc>
              </a:tr>
              <a:tr h="918182">
                <a:tc>
                  <a:txBody>
                    <a:bodyPr/>
                    <a:p>
                      <a:r>
                        <a:rPr dirty="0" lang="en-US"/>
                        <a:t>protease inhibitors; Saquinavir, Ritonavir, Indinavir, Nelfinavir.</a:t>
                      </a:r>
                    </a:p>
                  </a:txBody>
                </a:tc>
                <a:tc>
                  <a:txBody>
                    <a:bodyPr/>
                    <a:p>
                      <a:r>
                        <a:rPr dirty="0" lang="en-US"/>
                        <a:t> HIV virus</a:t>
                      </a:r>
                    </a:p>
                  </a:txBody>
                </a:tc>
                <a:tc>
                  <a:txBody>
                    <a:bodyPr/>
                    <a:p>
                      <a:r>
                        <a:rPr dirty="0" lang="en-US"/>
                        <a:t>Peptide analogue</a:t>
                      </a:r>
                    </a:p>
                  </a:txBody>
                </a:tc>
                <a:tc>
                  <a:txBody>
                    <a:bodyPr/>
                    <a:p>
                      <a:r>
                        <a:rPr dirty="0" lang="en-US"/>
                        <a:t>HIV protease</a:t>
                      </a:r>
                    </a:p>
                  </a:txBody>
                </a:tc>
              </a:tr>
              <a:tr h="918182">
                <a:tc>
                  <a:txBody>
                    <a:bodyPr/>
                    <a:p>
                      <a:r>
                        <a:rPr dirty="0" lang="en-US"/>
                        <a:t>Ribavirin</a:t>
                      </a:r>
                    </a:p>
                  </a:txBody>
                </a:tc>
                <a:tc>
                  <a:txBody>
                    <a:bodyPr/>
                    <a:p>
                      <a:r>
                        <a:rPr dirty="0" lang="en-US"/>
                        <a:t>Broad spectrum: HCV, HSV, Measles, Lasa fever, SARS</a:t>
                      </a:r>
                    </a:p>
                  </a:txBody>
                </a:tc>
                <a:tc>
                  <a:txBody>
                    <a:bodyPr/>
                    <a:p>
                      <a:r>
                        <a:rPr dirty="0" lang="en-US"/>
                        <a:t>Triazole carboxamide</a:t>
                      </a:r>
                    </a:p>
                  </a:txBody>
                </a:tc>
                <a:tc>
                  <a:txBody>
                    <a:bodyPr/>
                    <a:p>
                      <a:r>
                        <a:rPr dirty="0" lang="en-US"/>
                        <a:t>RNA mutagen</a:t>
                      </a:r>
                    </a:p>
                  </a:txBody>
                </a:tc>
              </a:tr>
              <a:tr h="642727">
                <a:tc>
                  <a:txBody>
                    <a:bodyPr/>
                    <a:p>
                      <a:r>
                        <a:rPr dirty="0" lang="en-US"/>
                        <a:t>Amantadine/Rimantadine</a:t>
                      </a:r>
                    </a:p>
                  </a:txBody>
                </a:tc>
                <a:tc>
                  <a:txBody>
                    <a:bodyPr/>
                    <a:p>
                      <a:r>
                        <a:rPr dirty="0" lang="en-US"/>
                        <a:t>Influenza A strains</a:t>
                      </a:r>
                    </a:p>
                  </a:txBody>
                </a:tc>
                <a:tc>
                  <a:txBody>
                    <a:bodyPr/>
                    <a:p>
                      <a:r>
                        <a:rPr dirty="0" lang="en-US"/>
                        <a:t>Tricyclic amine</a:t>
                      </a:r>
                    </a:p>
                  </a:txBody>
                </a:tc>
                <a:tc>
                  <a:txBody>
                    <a:bodyPr/>
                    <a:p>
                      <a:r>
                        <a:rPr dirty="0" lang="en-US"/>
                        <a:t>Matrix protein/hemagglutinin</a:t>
                      </a:r>
                    </a:p>
                  </a:txBody>
                </a:tc>
              </a:tr>
              <a:tr h="642727">
                <a:tc>
                  <a:txBody>
                    <a:bodyPr/>
                    <a:p>
                      <a:r>
                        <a:rPr dirty="0" lang="en-US"/>
                        <a:t>Zanamivir, oseltamivir phosphate</a:t>
                      </a:r>
                    </a:p>
                  </a:txBody>
                </a:tc>
                <a:tc>
                  <a:txBody>
                    <a:bodyPr/>
                    <a:p>
                      <a:r>
                        <a:rPr dirty="0" lang="en-US"/>
                        <a:t>Influenza strains A and B</a:t>
                      </a:r>
                    </a:p>
                  </a:txBody>
                </a:tc>
                <a:tc>
                  <a:txBody>
                    <a:bodyPr/>
                    <a:p>
                      <a:r>
                        <a:rPr dirty="0" lang="en-US"/>
                        <a:t>Neuraminic acid mimetic</a:t>
                      </a:r>
                    </a:p>
                  </a:txBody>
                </a:tc>
                <a:tc>
                  <a:txBody>
                    <a:bodyPr/>
                    <a:p>
                      <a:r>
                        <a:rPr dirty="0" lang="en-US"/>
                        <a:t>Neuraminidase inhibitor</a:t>
                      </a:r>
                    </a:p>
                  </a:txBody>
                </a:tc>
              </a:tr>
              <a:tr h="642727">
                <a:tc>
                  <a:txBody>
                    <a:bodyPr/>
                    <a:p>
                      <a:r>
                        <a:rPr dirty="0" lang="en-US"/>
                        <a:t>Pleconaril </a:t>
                      </a:r>
                    </a:p>
                  </a:txBody>
                </a:tc>
                <a:tc>
                  <a:txBody>
                    <a:bodyPr/>
                    <a:p>
                      <a:r>
                        <a:rPr dirty="0" lang="en-US"/>
                        <a:t>picornaviruses</a:t>
                      </a:r>
                    </a:p>
                  </a:txBody>
                </a:tc>
                <a:tc>
                  <a:txBody>
                    <a:bodyPr/>
                    <a:p>
                      <a:r>
                        <a:rPr dirty="0" lang="en-US"/>
                        <a:t>Small cyclic</a:t>
                      </a:r>
                    </a:p>
                  </a:txBody>
                </a:tc>
                <a:tc>
                  <a:txBody>
                    <a:bodyPr/>
                    <a:p>
                      <a:r>
                        <a:rPr dirty="0" lang="en-US"/>
                        <a:t>Blocks attachment and coating</a:t>
                      </a:r>
                    </a:p>
                  </a:txBody>
                </a:tc>
              </a:tr>
              <a:tr h="367273">
                <a:tc>
                  <a:txBody>
                    <a:bodyPr/>
                    <a:p>
                      <a:r>
                        <a:rPr dirty="0" lang="en-US"/>
                        <a:t>Interferons</a:t>
                      </a:r>
                    </a:p>
                  </a:txBody>
                </a:tc>
                <a:tc>
                  <a:txBody>
                    <a:bodyPr/>
                    <a:p>
                      <a:r>
                        <a:rPr dirty="0" lang="en-US"/>
                        <a:t>Hepatitis B and C virus</a:t>
                      </a:r>
                    </a:p>
                  </a:txBody>
                </a:tc>
                <a:tc>
                  <a:txBody>
                    <a:bodyPr/>
                    <a:p>
                      <a:r>
                        <a:rPr dirty="0" lang="en-US"/>
                        <a:t>protein</a:t>
                      </a:r>
                    </a:p>
                  </a:txBody>
                </a:tc>
                <a:tc>
                  <a:txBody>
                    <a:bodyPr/>
                    <a:p>
                      <a:r>
                        <a:rPr dirty="0" lang="en-US"/>
                        <a:t>Cell defense</a:t>
                      </a:r>
                    </a:p>
                  </a:txBody>
                </a:tc>
              </a:tr>
            </a:tbl>
          </a:graphicData>
        </a:graphic>
      </p:graphicFrame>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8908" name="Title 1"/>
          <p:cNvSpPr>
            <a:spLocks noGrp="1"/>
          </p:cNvSpPr>
          <p:nvPr>
            <p:ph type="title"/>
          </p:nvPr>
        </p:nvSpPr>
        <p:spPr>
          <a:xfrm>
            <a:off x="1097280" y="1"/>
            <a:ext cx="10058400" cy="633046"/>
          </a:xfrm>
        </p:spPr>
        <p:txBody>
          <a:bodyPr>
            <a:normAutofit/>
          </a:bodyPr>
          <a:p>
            <a:r>
              <a:rPr dirty="0" sz="3600" lang="en-US">
                <a:latin typeface="Times New Roman" panose="02020603050405020304" pitchFamily="18" charset="0"/>
                <a:cs typeface="Times New Roman" panose="02020603050405020304" pitchFamily="18" charset="0"/>
              </a:rPr>
              <a:t>Antiviral and antiretroviral agents  </a:t>
            </a:r>
          </a:p>
        </p:txBody>
      </p:sp>
      <p:graphicFrame>
        <p:nvGraphicFramePr>
          <p:cNvPr id="4194306" name="Content Placeholder 3"/>
          <p:cNvGraphicFramePr>
            <a:graphicFrameLocks noGrp="1"/>
          </p:cNvGraphicFramePr>
          <p:nvPr>
            <p:ph idx="1"/>
          </p:nvPr>
        </p:nvGraphicFramePr>
        <p:xfrm>
          <a:off x="162951" y="91440"/>
          <a:ext cx="11927058" cy="6766560"/>
        </p:xfrm>
        <a:graphic>
          <a:graphicData uri="http://schemas.openxmlformats.org/drawingml/2006/table">
            <a:tbl>
              <a:tblPr firstRow="1" bandRow="1">
                <a:tableStyleId>{5C22544A-7EE6-4342-B048-85BDC9FD1C3A}</a:tableStyleId>
              </a:tblPr>
              <a:tblGrid>
                <a:gridCol w="2167128"/>
                <a:gridCol w="3253310"/>
                <a:gridCol w="3253310"/>
                <a:gridCol w="3253310"/>
              </a:tblGrid>
              <a:tr h="365633">
                <a:tc>
                  <a:txBody>
                    <a:bodyPr/>
                    <a:p>
                      <a:r>
                        <a:rPr b="0" dirty="0" lang="en-US"/>
                        <a:t>Drug(</a:t>
                      </a:r>
                    </a:p>
                  </a:txBody>
                </a:tc>
                <a:tc>
                  <a:txBody>
                    <a:bodyPr/>
                    <a:p>
                      <a:r>
                        <a:rPr dirty="0" lang="en-US"/>
                        <a:t>viruses</a:t>
                      </a:r>
                    </a:p>
                  </a:txBody>
                </a:tc>
                <a:tc>
                  <a:txBody>
                    <a:bodyPr/>
                    <a:p>
                      <a:r>
                        <a:rPr dirty="0" lang="en-US"/>
                        <a:t>chemical</a:t>
                      </a:r>
                    </a:p>
                  </a:txBody>
                </a:tc>
                <a:tc>
                  <a:txBody>
                    <a:bodyPr/>
                    <a:p>
                      <a:r>
                        <a:rPr dirty="0" lang="en-US"/>
                        <a:t>Target</a:t>
                      </a:r>
                    </a:p>
                  </a:txBody>
                </a:tc>
              </a:tr>
              <a:tr h="365633">
                <a:tc>
                  <a:txBody>
                    <a:bodyPr/>
                    <a:p>
                      <a:r>
                        <a:rPr dirty="0" lang="en-US"/>
                        <a:t>vidarabine</a:t>
                      </a:r>
                    </a:p>
                  </a:txBody>
                </a:tc>
                <a:tc>
                  <a:txBody>
                    <a:bodyPr/>
                    <a:p>
                      <a:r>
                        <a:rPr dirty="0" lang="en-US"/>
                        <a:t>herpesvirus</a:t>
                      </a:r>
                    </a:p>
                  </a:txBody>
                </a:tc>
                <a:tc>
                  <a:txBody>
                    <a:bodyPr/>
                    <a:p>
                      <a:r>
                        <a:rPr dirty="0" lang="en-US"/>
                        <a:t>Nucleoside analogue</a:t>
                      </a:r>
                    </a:p>
                  </a:txBody>
                </a:tc>
                <a:tc>
                  <a:txBody>
                    <a:bodyPr/>
                    <a:p>
                      <a:r>
                        <a:rPr dirty="0" lang="en-US"/>
                        <a:t>Virus polymerase</a:t>
                      </a:r>
                    </a:p>
                  </a:txBody>
                </a:tc>
              </a:tr>
              <a:tr h="365633">
                <a:tc>
                  <a:txBody>
                    <a:bodyPr/>
                    <a:p>
                      <a:r>
                        <a:rPr dirty="0" lang="en-US"/>
                        <a:t>acyclovir</a:t>
                      </a:r>
                    </a:p>
                  </a:txBody>
                </a:tc>
                <a:tc>
                  <a:txBody>
                    <a:bodyPr/>
                    <a:p>
                      <a:r>
                        <a:rPr dirty="0" lang="en-US"/>
                        <a:t>Herpes simplex (HSV)</a:t>
                      </a:r>
                    </a:p>
                  </a:txBody>
                </a:tc>
                <a:tc>
                  <a:txBody>
                    <a:bodyPr/>
                    <a:p>
                      <a:r>
                        <a:rPr dirty="0" lang="en-US"/>
                        <a:t>Nucleoside analogue</a:t>
                      </a:r>
                    </a:p>
                  </a:txBody>
                </a:tc>
                <a:tc>
                  <a:txBody>
                    <a:bodyPr/>
                    <a:p>
                      <a:r>
                        <a:rPr dirty="0" lang="en-US"/>
                        <a:t>Virus polymerase</a:t>
                      </a:r>
                    </a:p>
                  </a:txBody>
                </a:tc>
              </a:tr>
              <a:tr h="639858">
                <a:tc>
                  <a:txBody>
                    <a:bodyPr/>
                    <a:p>
                      <a:r>
                        <a:rPr dirty="0" lang="en-US"/>
                        <a:t>Ganciclovir and valganciclovir</a:t>
                      </a:r>
                    </a:p>
                  </a:txBody>
                </a:tc>
                <a:tc>
                  <a:txBody>
                    <a:bodyPr/>
                    <a:p>
                      <a:r>
                        <a:rPr dirty="0" lang="en-US"/>
                        <a:t>Cytomegalovirus (CMV)</a:t>
                      </a:r>
                    </a:p>
                  </a:txBody>
                </a:tc>
                <a:tc>
                  <a:txBody>
                    <a:bodyPr/>
                    <a:p>
                      <a:r>
                        <a:rPr dirty="0" lang="en-US"/>
                        <a:t>nucleoside analogue</a:t>
                      </a:r>
                    </a:p>
                  </a:txBody>
                </a:tc>
                <a:tc>
                  <a:txBody>
                    <a:bodyPr/>
                    <a:p>
                      <a:r>
                        <a:rPr dirty="0" lang="en-US"/>
                        <a:t>Virus polymerase</a:t>
                      </a:r>
                    </a:p>
                  </a:txBody>
                </a:tc>
              </a:tr>
              <a:tr h="2285208">
                <a:tc>
                  <a:txBody>
                    <a:bodyPr/>
                    <a:p>
                      <a:r>
                        <a:rPr dirty="0" lang="en-US"/>
                        <a:t>Nucleoside reverse transcriptase inhibitor (NRTI) zidovudine( AZT) didanosine (ddI), zalcitabine (ddC), stavudine (D4T), lamivudine (3TC)          </a:t>
                      </a:r>
                    </a:p>
                  </a:txBody>
                </a:tc>
                <a:tc>
                  <a:txBody>
                    <a:bodyPr/>
                    <a:p>
                      <a:r>
                        <a:rPr dirty="0" lang="en-US"/>
                        <a:t>Retroviruses (HIV)</a:t>
                      </a:r>
                    </a:p>
                  </a:txBody>
                </a:tc>
                <a:tc>
                  <a:txBody>
                    <a:bodyPr/>
                    <a:p>
                      <a:r>
                        <a:rPr dirty="0" lang="en-US"/>
                        <a:t>Nucleoside analogue</a:t>
                      </a:r>
                    </a:p>
                  </a:txBody>
                </a:tc>
                <a:tc>
                  <a:txBody>
                    <a:bodyPr/>
                    <a:p>
                      <a:r>
                        <a:rPr dirty="0" lang="en-US"/>
                        <a:t>Reverse transcriptase</a:t>
                      </a:r>
                    </a:p>
                  </a:txBody>
                </a:tc>
              </a:tr>
              <a:tr h="1462533">
                <a:tc>
                  <a:txBody>
                    <a:bodyPr/>
                    <a:p>
                      <a:r>
                        <a:rPr dirty="0" lang="en-US"/>
                        <a:t>Non nucleotide reverse transcriptase inhibitor (NNRTI) nevirapine and delavirdine</a:t>
                      </a:r>
                    </a:p>
                  </a:txBody>
                </a:tc>
                <a:tc>
                  <a:txBody>
                    <a:bodyPr/>
                    <a:p>
                      <a:r>
                        <a:rPr dirty="0" lang="en-US"/>
                        <a:t>HIV virus</a:t>
                      </a:r>
                    </a:p>
                  </a:txBody>
                </a:tc>
                <a:tc>
                  <a:txBody>
                    <a:bodyPr/>
                    <a:p>
                      <a:r>
                        <a:rPr dirty="0" lang="en-US"/>
                        <a:t>Non nucleotide analogue</a:t>
                      </a:r>
                    </a:p>
                  </a:txBody>
                </a:tc>
                <a:tc>
                  <a:txBody>
                    <a:bodyPr/>
                    <a:p>
                      <a:r>
                        <a:rPr dirty="0" lang="en-US"/>
                        <a:t>Reverse transcriptase</a:t>
                      </a:r>
                    </a:p>
                  </a:txBody>
                </a:tc>
              </a:tr>
              <a:tr h="914084">
                <a:tc>
                  <a:txBody>
                    <a:bodyPr/>
                    <a:p>
                      <a:r>
                        <a:rPr dirty="0" lang="en-US"/>
                        <a:t>Protease inhibitors saquinavir, Ritonavir, indinavir, nelfinavir</a:t>
                      </a:r>
                    </a:p>
                  </a:txBody>
                </a:tc>
                <a:tc>
                  <a:txBody>
                    <a:bodyPr/>
                    <a:p>
                      <a:r>
                        <a:rPr dirty="0" lang="en-US"/>
                        <a:t>HIV virus</a:t>
                      </a:r>
                    </a:p>
                  </a:txBody>
                </a:tc>
                <a:tc>
                  <a:txBody>
                    <a:bodyPr/>
                    <a:p>
                      <a:r>
                        <a:rPr dirty="0" lang="en-US"/>
                        <a:t>Peptide analogue</a:t>
                      </a:r>
                    </a:p>
                  </a:txBody>
                </a:tc>
                <a:tc>
                  <a:txBody>
                    <a:bodyPr/>
                    <a:p>
                      <a:r>
                        <a:rPr dirty="0" lang="en-US"/>
                        <a:t>HIV protease</a:t>
                      </a:r>
                    </a:p>
                  </a:txBody>
                </a:tc>
              </a:tr>
              <a:tr h="365633">
                <a:tc>
                  <a:txBody>
                    <a:bodyPr/>
                    <a:p>
                      <a:endParaRPr dirty="0" lang="en-US"/>
                    </a:p>
                  </a:txBody>
                </a:tc>
                <a:tc>
                  <a:txBody>
                    <a:bodyPr/>
                    <a:p>
                      <a:endParaRPr lang="en-US"/>
                    </a:p>
                  </a:txBody>
                </a:tc>
                <a:tc>
                  <a:txBody>
                    <a:bodyPr/>
                    <a:p>
                      <a:endParaRPr dirty="0" lang="en-US"/>
                    </a:p>
                  </a:txBody>
                </a:tc>
                <a:tc>
                  <a:txBody>
                    <a:bodyPr/>
                    <a:p>
                      <a:endParaRPr dirty="0" lang="en-US"/>
                    </a:p>
                  </a:txBody>
                </a:tc>
              </a:tr>
            </a:tbl>
          </a:graphicData>
        </a:graphic>
      </p:graphicFrame>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695" name=""/>
        <p:cNvGrpSpPr/>
        <p:nvPr/>
      </p:nvGrpSpPr>
      <p:grpSpPr>
        <a:xfrm>
          <a:off x="0" y="0"/>
          <a:ext cx="0" cy="0"/>
          <a:chOff x="0" y="0"/>
          <a:chExt cx="0" cy="0"/>
        </a:xfrm>
      </p:grpSpPr>
      <p:sp>
        <p:nvSpPr>
          <p:cNvPr id="1048909" name="Title 1"/>
          <p:cNvSpPr>
            <a:spLocks noGrp="1"/>
          </p:cNvSpPr>
          <p:nvPr>
            <p:ph type="title"/>
          </p:nvPr>
        </p:nvSpPr>
        <p:spPr/>
        <p:txBody>
          <a:bodyPr/>
          <a:p>
            <a:r>
              <a:rPr b="1" dirty="0" lang="en-US"/>
              <a:t>                             ACYCLOVIR</a:t>
            </a:r>
          </a:p>
        </p:txBody>
      </p:sp>
      <p:sp>
        <p:nvSpPr>
          <p:cNvPr id="1048910" name="Content Placeholder 2"/>
          <p:cNvSpPr>
            <a:spLocks noGrp="1"/>
          </p:cNvSpPr>
          <p:nvPr>
            <p:ph idx="1"/>
          </p:nvPr>
        </p:nvSpPr>
        <p:spPr/>
        <p:txBody>
          <a:bodyPr>
            <a:normAutofit fontScale="92500" lnSpcReduction="20000"/>
          </a:bodyPr>
          <a:p>
            <a:r>
              <a:rPr b="1" dirty="0" lang="en-US"/>
              <a:t>Expected Pharmacological Action </a:t>
            </a:r>
          </a:p>
          <a:p>
            <a:r>
              <a:rPr b="1" dirty="0" lang="en-US"/>
              <a:t>Acyclovir</a:t>
            </a:r>
            <a:r>
              <a:rPr dirty="0" lang="en-US"/>
              <a:t> prevents the reproduction of viral DNA and thus interrupts cell replication. </a:t>
            </a:r>
          </a:p>
          <a:p>
            <a:pPr indent="0" marL="0">
              <a:buNone/>
            </a:pPr>
            <a:r>
              <a:rPr dirty="0" lang="en-US"/>
              <a:t> </a:t>
            </a:r>
            <a:r>
              <a:rPr b="1" dirty="0" lang="en-US"/>
              <a:t>Therapeutic Uses </a:t>
            </a:r>
          </a:p>
          <a:p>
            <a:r>
              <a:rPr dirty="0" lang="en-US"/>
              <a:t> Acyclovir is used to treat </a:t>
            </a:r>
            <a:r>
              <a:rPr b="1" dirty="0" lang="en-US"/>
              <a:t>herpes simplex </a:t>
            </a:r>
            <a:r>
              <a:rPr dirty="0" lang="en-US"/>
              <a:t>and </a:t>
            </a:r>
            <a:r>
              <a:rPr b="1" dirty="0" lang="en-US"/>
              <a:t>varicella-zoste</a:t>
            </a:r>
            <a:r>
              <a:rPr dirty="0" lang="en-US"/>
              <a:t>r viruses </a:t>
            </a:r>
          </a:p>
          <a:p>
            <a:pPr indent="0" marL="0">
              <a:buNone/>
            </a:pPr>
            <a:r>
              <a:rPr dirty="0" lang="en-US"/>
              <a:t> </a:t>
            </a:r>
            <a:r>
              <a:rPr b="1" dirty="0" lang="en-US"/>
              <a:t>Ganciclovi</a:t>
            </a:r>
            <a:r>
              <a:rPr dirty="0" lang="en-US"/>
              <a:t>r is used for treatment and prevention of cytomegalovirus (CMV).</a:t>
            </a:r>
          </a:p>
          <a:p>
            <a:r>
              <a:rPr dirty="0" lang="en-US"/>
              <a:t> </a:t>
            </a:r>
            <a:r>
              <a:rPr b="1" dirty="0" lang="en-US"/>
              <a:t>Prevention therapy </a:t>
            </a:r>
            <a:r>
              <a:rPr dirty="0" lang="en-US"/>
              <a:t>using ganciclovir is given for clients who have HIV/AIDS, organ transplants, and other immunocompromised states. </a:t>
            </a:r>
          </a:p>
          <a:p>
            <a:r>
              <a:rPr dirty="0" lang="en-US"/>
              <a:t> </a:t>
            </a:r>
            <a:r>
              <a:rPr b="1" dirty="0" lang="en-US"/>
              <a:t>Interferon alfa-2b </a:t>
            </a:r>
            <a:r>
              <a:rPr dirty="0" lang="en-US"/>
              <a:t>and </a:t>
            </a:r>
            <a:r>
              <a:rPr b="1" dirty="0" lang="en-US"/>
              <a:t>lamivudine</a:t>
            </a:r>
            <a:r>
              <a:rPr dirty="0" lang="en-US"/>
              <a:t> are used to treat hepatitis.  </a:t>
            </a:r>
          </a:p>
          <a:p>
            <a:r>
              <a:rPr b="1" dirty="0" lang="en-US"/>
              <a:t>Oseltamivi</a:t>
            </a:r>
            <a:r>
              <a:rPr dirty="0" lang="en-US"/>
              <a:t>r is used to treat influenza A and B. </a:t>
            </a:r>
          </a:p>
          <a:p>
            <a:r>
              <a:rPr b="1" dirty="0" lang="en-US"/>
              <a:t> Ribavirin </a:t>
            </a:r>
            <a:r>
              <a:rPr dirty="0" lang="en-US"/>
              <a:t>is used to treat respiratory syncytial virus (RSV) and influenza.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sp>
        <p:nvSpPr>
          <p:cNvPr id="1048623" name="Title 1"/>
          <p:cNvSpPr>
            <a:spLocks noGrp="1"/>
          </p:cNvSpPr>
          <p:nvPr>
            <p:ph type="title"/>
          </p:nvPr>
        </p:nvSpPr>
        <p:spPr/>
        <p:txBody>
          <a:bodyPr/>
          <a:p>
            <a:r>
              <a:rPr dirty="0" lang="en-US"/>
              <a:t>Conti.</a:t>
            </a:r>
          </a:p>
        </p:txBody>
      </p:sp>
      <p:sp>
        <p:nvSpPr>
          <p:cNvPr id="1048624" name="Content Placeholder 2"/>
          <p:cNvSpPr>
            <a:spLocks noGrp="1"/>
          </p:cNvSpPr>
          <p:nvPr>
            <p:ph idx="1"/>
          </p:nvPr>
        </p:nvSpPr>
        <p:spPr/>
        <p:txBody>
          <a:bodyPr>
            <a:normAutofit fontScale="92857" lnSpcReduction="10000"/>
          </a:bodyPr>
          <a:p>
            <a:pPr indent="0" marL="0">
              <a:buNone/>
            </a:pPr>
            <a:r>
              <a:rPr b="1" dirty="0" lang="en-US"/>
              <a:t>ii)Glycoside</a:t>
            </a:r>
            <a:r>
              <a:rPr dirty="0" lang="en-US"/>
              <a:t>s: these are digitalis products e.g. digoxin, digitoxin which are gotten from digitalis purpureal or foxglove plants.</a:t>
            </a:r>
          </a:p>
          <a:p>
            <a:pPr indent="0" marL="0">
              <a:buNone/>
            </a:pPr>
            <a:r>
              <a:rPr dirty="0" lang="en-US"/>
              <a:t>iii)</a:t>
            </a:r>
            <a:r>
              <a:rPr b="1" dirty="0" lang="en-US"/>
              <a:t>Gums:</a:t>
            </a:r>
            <a:r>
              <a:rPr dirty="0" lang="en-US"/>
              <a:t> these are polysaccharides exudates that can be used for bulk laxatives and dental adhesives.</a:t>
            </a:r>
          </a:p>
          <a:p>
            <a:pPr indent="0" marL="0">
              <a:buNone/>
            </a:pPr>
            <a:r>
              <a:rPr dirty="0" lang="en-US"/>
              <a:t>iii)</a:t>
            </a:r>
            <a:r>
              <a:rPr b="1" dirty="0" lang="en-US"/>
              <a:t>Resins</a:t>
            </a:r>
            <a:r>
              <a:rPr dirty="0" lang="en-US"/>
              <a:t>: the most common resins is  </a:t>
            </a:r>
            <a:r>
              <a:rPr b="1" dirty="0" lang="en-US"/>
              <a:t>benzoin</a:t>
            </a:r>
            <a:r>
              <a:rPr dirty="0" lang="en-US"/>
              <a:t> which is used as an antiseptic.</a:t>
            </a:r>
          </a:p>
          <a:p>
            <a:pPr indent="0" marL="0">
              <a:buNone/>
            </a:pPr>
            <a:r>
              <a:rPr dirty="0" lang="en-US"/>
              <a:t>iv)</a:t>
            </a:r>
            <a:r>
              <a:rPr b="1" dirty="0" lang="en-US"/>
              <a:t>Oils: </a:t>
            </a:r>
            <a:r>
              <a:rPr dirty="0" lang="en-US"/>
              <a:t>These can be volatile oils like </a:t>
            </a:r>
            <a:r>
              <a:rPr b="1" dirty="0" lang="en-US"/>
              <a:t>peppermint, spearmint, menthol</a:t>
            </a:r>
            <a:r>
              <a:rPr dirty="0" lang="en-US"/>
              <a:t>, </a:t>
            </a:r>
            <a:r>
              <a:rPr b="1" dirty="0" lang="en-US"/>
              <a:t>cinnamon, lemon camphor</a:t>
            </a:r>
            <a:r>
              <a:rPr dirty="0" lang="en-US"/>
              <a:t>. They have pleasant fragrance and evaporate easily. The other types of oils is fixed oils which include </a:t>
            </a:r>
            <a:r>
              <a:rPr b="1" dirty="0" lang="en-US"/>
              <a:t>castor oil </a:t>
            </a:r>
            <a:r>
              <a:rPr dirty="0" lang="en-US"/>
              <a:t>used as a laxative, </a:t>
            </a:r>
            <a:r>
              <a:rPr b="1" dirty="0" lang="en-US"/>
              <a:t>olive oil </a:t>
            </a:r>
            <a:r>
              <a:rPr dirty="0" lang="en-US"/>
              <a:t>for cooking, </a:t>
            </a:r>
            <a:r>
              <a:rPr b="1" dirty="0" lang="en-US"/>
              <a:t>emollients</a:t>
            </a:r>
            <a:r>
              <a:rPr dirty="0" lang="en-US"/>
              <a:t> used in cosmetics and</a:t>
            </a:r>
            <a:r>
              <a:rPr b="1" dirty="0" lang="en-US"/>
              <a:t> solvents </a:t>
            </a:r>
            <a:r>
              <a:rPr dirty="0" lang="en-US"/>
              <a:t>for injections.</a:t>
            </a:r>
          </a:p>
          <a:p>
            <a:pPr indent="0" marL="0">
              <a:buNone/>
            </a:pPr>
            <a:endParaRPr dirty="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8911" name="Title 1"/>
          <p:cNvSpPr>
            <a:spLocks noGrp="1"/>
          </p:cNvSpPr>
          <p:nvPr>
            <p:ph type="title"/>
          </p:nvPr>
        </p:nvSpPr>
        <p:spPr/>
        <p:txBody>
          <a:bodyPr/>
          <a:p>
            <a:r>
              <a:rPr b="1" dirty="0" sz="26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912" name="Content Placeholder 2"/>
          <p:cNvSpPr>
            <a:spLocks noGrp="1"/>
          </p:cNvSpPr>
          <p:nvPr>
            <p:ph idx="1"/>
          </p:nvPr>
        </p:nvSpPr>
        <p:spPr/>
        <p:txBody>
          <a:bodyPr>
            <a:normAutofit fontScale="92500" lnSpcReduction="10000"/>
          </a:bodyPr>
          <a:p>
            <a:pPr indent="0" marL="0">
              <a:buNone/>
            </a:pPr>
            <a:r>
              <a:rPr b="1" dirty="0" lang="en-US"/>
              <a:t>Acyclovir Phlebitis and inflammation at the site of infusion </a:t>
            </a:r>
          </a:p>
          <a:p>
            <a:r>
              <a:rPr dirty="0" lang="en-US"/>
              <a:t> Rotate IV injection sites. </a:t>
            </a:r>
          </a:p>
          <a:p>
            <a:r>
              <a:rPr dirty="0" lang="en-US"/>
              <a:t> Monitor IV sites for swelling and redness.</a:t>
            </a:r>
          </a:p>
          <a:p>
            <a:pPr indent="0" marL="0">
              <a:buNone/>
            </a:pPr>
            <a:r>
              <a:rPr dirty="0" lang="en-US"/>
              <a:t> </a:t>
            </a:r>
            <a:r>
              <a:rPr b="1" dirty="0" lang="en-US"/>
              <a:t>Nephrotoxicity </a:t>
            </a:r>
            <a:r>
              <a:rPr dirty="0" lang="en-US"/>
              <a:t> </a:t>
            </a:r>
          </a:p>
          <a:p>
            <a:r>
              <a:rPr dirty="0" lang="en-US"/>
              <a:t>Administer acyclovir infusion slowly over 1 hr.  </a:t>
            </a:r>
          </a:p>
          <a:p>
            <a:r>
              <a:rPr dirty="0" lang="en-US"/>
              <a:t>Ensure adequate hydration during infusion and 2 hr. after to minimize nephrotoxicity by administering IV fluids and increasing oral fluid intake as prescribed.</a:t>
            </a:r>
          </a:p>
          <a:p>
            <a:pPr indent="0" marL="0">
              <a:buNone/>
            </a:pPr>
            <a:r>
              <a:rPr b="1" dirty="0" lang="en-US"/>
              <a:t> Mild discomfort associated with oral therapy (nausea, headache, diarrhea) </a:t>
            </a:r>
          </a:p>
          <a:p>
            <a:r>
              <a:rPr dirty="0" lang="en-US"/>
              <a:t> Observe for symptoms and notify the provider.</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8913" name="Title 1"/>
          <p:cNvSpPr>
            <a:spLocks noGrp="1"/>
          </p:cNvSpPr>
          <p:nvPr>
            <p:ph type="title"/>
          </p:nvPr>
        </p:nvSpPr>
        <p:spPr/>
        <p:txBody>
          <a:bodyPr/>
          <a:p>
            <a:r>
              <a:rPr b="1" dirty="0" sz="2600" lang="en-US">
                <a:solidFill>
                  <a:prstClr val="black"/>
                </a:solidFill>
                <a:latin typeface="Calibri" panose="020F0502020204030204"/>
              </a:rPr>
              <a:t>Complications Side/Adverse Effects Nursing Interventions/Client education cont.’</a:t>
            </a:r>
            <a:endParaRPr dirty="0" lang="en-US"/>
          </a:p>
        </p:txBody>
      </p:sp>
      <p:sp>
        <p:nvSpPr>
          <p:cNvPr id="1048914" name="Content Placeholder 2"/>
          <p:cNvSpPr>
            <a:spLocks noGrp="1"/>
          </p:cNvSpPr>
          <p:nvPr>
            <p:ph idx="1"/>
          </p:nvPr>
        </p:nvSpPr>
        <p:spPr/>
        <p:txBody>
          <a:bodyPr>
            <a:normAutofit fontScale="77500" lnSpcReduction="20000"/>
          </a:bodyPr>
          <a:p>
            <a:pPr indent="0" lvl="0" marL="0">
              <a:buNone/>
            </a:pPr>
            <a:r>
              <a:rPr b="1" dirty="0" lang="en-US">
                <a:solidFill>
                  <a:prstClr val="black"/>
                </a:solidFill>
              </a:rPr>
              <a:t> Ganciclovir</a:t>
            </a:r>
          </a:p>
          <a:p>
            <a:pPr indent="0" lvl="0" marL="0">
              <a:buNone/>
            </a:pPr>
            <a:r>
              <a:rPr b="1" dirty="0" lang="en-US">
                <a:solidFill>
                  <a:prstClr val="black"/>
                </a:solidFill>
              </a:rPr>
              <a:t> </a:t>
            </a:r>
            <a:r>
              <a:rPr b="1" dirty="0" sz="3100" lang="en-US">
                <a:solidFill>
                  <a:prstClr val="black"/>
                </a:solidFill>
              </a:rPr>
              <a:t>Granulocytopenia and thrombocytopenia </a:t>
            </a:r>
          </a:p>
          <a:p>
            <a:r>
              <a:rPr dirty="0" sz="3100" lang="en-US">
                <a:solidFill>
                  <a:prstClr val="black"/>
                </a:solidFill>
              </a:rPr>
              <a:t> Obtain baseline CBC and platelet count. </a:t>
            </a:r>
          </a:p>
          <a:p>
            <a:r>
              <a:rPr dirty="0" sz="3100" lang="en-US">
                <a:solidFill>
                  <a:prstClr val="black"/>
                </a:solidFill>
              </a:rPr>
              <a:t> Administer granulocyte colony-stimulating factors. </a:t>
            </a:r>
          </a:p>
          <a:p>
            <a:r>
              <a:rPr dirty="0" sz="3100" lang="en-US">
                <a:solidFill>
                  <a:prstClr val="black"/>
                </a:solidFill>
              </a:rPr>
              <a:t> Monitor WBC, absolute neutrophil, and platelet counts.</a:t>
            </a:r>
          </a:p>
          <a:p>
            <a:pPr indent="0" lvl="0" marL="0">
              <a:buNone/>
            </a:pPr>
            <a:r>
              <a:rPr dirty="0" sz="3100" lang="en-US">
                <a:solidFill>
                  <a:prstClr val="black"/>
                </a:solidFill>
              </a:rPr>
              <a:t> </a:t>
            </a:r>
            <a:r>
              <a:rPr b="1" dirty="0" sz="3100" lang="en-US">
                <a:solidFill>
                  <a:prstClr val="black"/>
                </a:solidFill>
              </a:rPr>
              <a:t>Contraindications/Precautions </a:t>
            </a:r>
          </a:p>
          <a:p>
            <a:r>
              <a:rPr dirty="0" sz="3100" lang="en-US">
                <a:solidFill>
                  <a:prstClr val="black"/>
                </a:solidFill>
              </a:rPr>
              <a:t> Acyclovir should be used cautiously in clients with renal impairment or dehydration,</a:t>
            </a:r>
            <a:r>
              <a:rPr dirty="0" sz="3100" lang="en-US"/>
              <a:t> and clients taking nephrotoxic medications. </a:t>
            </a:r>
          </a:p>
          <a:p>
            <a:r>
              <a:rPr dirty="0" sz="3100" lang="en-US"/>
              <a:t>Ganciclovir is Pregnancy Risk Category C; </a:t>
            </a:r>
          </a:p>
          <a:p>
            <a:r>
              <a:rPr dirty="0" sz="3100" lang="en-US"/>
              <a:t>contraindicated in clients with a neutrophil count below 500/mm3 or platelet counts less than 25,000/mm3, and should be used cautiously in clients with pre-existing low white and platelet counts.</a:t>
            </a:r>
            <a:endParaRPr dirty="0" sz="3100" lang="en-US">
              <a:solidFill>
                <a:prstClr val="black"/>
              </a:solidFill>
            </a:endParaRPr>
          </a:p>
          <a:p>
            <a:endParaRPr dirty="0" sz="2200" lang="en-US">
              <a:solidFill>
                <a:prstClr val="black"/>
              </a:solidFill>
            </a:endParaRPr>
          </a:p>
          <a:p>
            <a:endParaRPr dirty="0"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698" name=""/>
        <p:cNvGrpSpPr/>
        <p:nvPr/>
      </p:nvGrpSpPr>
      <p:grpSpPr>
        <a:xfrm>
          <a:off x="0" y="0"/>
          <a:ext cx="0" cy="0"/>
          <a:chOff x="0" y="0"/>
          <a:chExt cx="0" cy="0"/>
        </a:xfrm>
      </p:grpSpPr>
      <p:sp>
        <p:nvSpPr>
          <p:cNvPr id="1048915"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 Medication/Food Interactions Nursing Interventions/Client Education</a:t>
            </a:r>
            <a:endParaRPr b="1" dirty="0" lang="en-US"/>
          </a:p>
        </p:txBody>
      </p:sp>
      <p:sp>
        <p:nvSpPr>
          <p:cNvPr id="1048916" name="Content Placeholder 2"/>
          <p:cNvSpPr>
            <a:spLocks noGrp="1"/>
          </p:cNvSpPr>
          <p:nvPr>
            <p:ph idx="1"/>
          </p:nvPr>
        </p:nvSpPr>
        <p:spPr/>
        <p:txBody>
          <a:bodyPr>
            <a:normAutofit/>
          </a:bodyPr>
          <a:p>
            <a:pPr indent="0" marL="0">
              <a:buNone/>
            </a:pPr>
            <a:r>
              <a:rPr b="1" dirty="0" lang="en-US"/>
              <a:t>Acyclovir</a:t>
            </a:r>
          </a:p>
          <a:p>
            <a:r>
              <a:rPr dirty="0" lang="en-US"/>
              <a:t> Probenecid may decrease elimination of acyclovir. </a:t>
            </a:r>
          </a:p>
          <a:p>
            <a:r>
              <a:rPr dirty="0" lang="en-US"/>
              <a:t> Monitor for medication toxicity. </a:t>
            </a:r>
          </a:p>
          <a:p>
            <a:r>
              <a:rPr dirty="0" lang="en-US"/>
              <a:t>Concurrent use of zidovudine may cause drowsiness. </a:t>
            </a:r>
          </a:p>
          <a:p>
            <a:r>
              <a:rPr dirty="0" lang="en-US"/>
              <a:t> Use with caution</a:t>
            </a:r>
          </a:p>
          <a:p>
            <a:pPr indent="0" marL="0">
              <a:buNone/>
            </a:pPr>
            <a:r>
              <a:rPr dirty="0" lang="en-US"/>
              <a:t> </a:t>
            </a:r>
            <a:r>
              <a:rPr b="1" dirty="0" lang="en-US"/>
              <a:t>Ganciclovir </a:t>
            </a:r>
          </a:p>
          <a:p>
            <a:r>
              <a:rPr dirty="0" lang="en-US"/>
              <a:t>Cytotoxic medications may cause increased toxicity. </a:t>
            </a:r>
          </a:p>
          <a:p>
            <a:r>
              <a:rPr dirty="0" lang="en-US"/>
              <a:t> Use together with caution.</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8917" name="Title 1"/>
          <p:cNvSpPr>
            <a:spLocks noGrp="1"/>
          </p:cNvSpPr>
          <p:nvPr>
            <p:ph type="title"/>
          </p:nvPr>
        </p:nvSpPr>
        <p:spPr/>
        <p:txBody>
          <a:bodyPr/>
          <a:p>
            <a:r>
              <a:rPr b="1" dirty="0" sz="2600" lang="en-US">
                <a:solidFill>
                  <a:prstClr val="black"/>
                </a:solidFill>
                <a:latin typeface="Calibri" panose="020F0502020204030204"/>
                <a:ea typeface="+mn-ea"/>
                <a:cs typeface="+mn-cs"/>
              </a:rPr>
              <a:t>Nursing Administration</a:t>
            </a:r>
            <a:endParaRPr b="1" dirty="0" lang="en-US"/>
          </a:p>
        </p:txBody>
      </p:sp>
      <p:sp>
        <p:nvSpPr>
          <p:cNvPr id="1048918" name="Content Placeholder 2"/>
          <p:cNvSpPr>
            <a:spLocks noGrp="1"/>
          </p:cNvSpPr>
          <p:nvPr>
            <p:ph idx="1"/>
          </p:nvPr>
        </p:nvSpPr>
        <p:spPr/>
        <p:txBody>
          <a:bodyPr>
            <a:normAutofit lnSpcReduction="10000"/>
          </a:bodyPr>
          <a:p>
            <a:pPr indent="0" marL="0">
              <a:buNone/>
            </a:pPr>
            <a:r>
              <a:rPr dirty="0" lang="en-US"/>
              <a:t> </a:t>
            </a:r>
            <a:r>
              <a:rPr b="1" dirty="0" lang="en-US"/>
              <a:t>Acyclovir</a:t>
            </a:r>
            <a:r>
              <a:rPr dirty="0" lang="en-US"/>
              <a:t>: </a:t>
            </a:r>
          </a:p>
          <a:p>
            <a:pPr indent="0" marL="0">
              <a:buNone/>
            </a:pPr>
            <a:r>
              <a:rPr dirty="0" lang="en-US"/>
              <a:t> For topical administration, advise clients to put on rubber gloves to avoid transfer of virus to other areas of the body. </a:t>
            </a:r>
          </a:p>
          <a:p>
            <a:pPr indent="0" marL="0">
              <a:buNone/>
            </a:pPr>
            <a:r>
              <a:rPr dirty="0" lang="en-US"/>
              <a:t> Administer IV infusion slowly over 1 </a:t>
            </a:r>
            <a:r>
              <a:rPr dirty="0" lang="en-US" err="1"/>
              <a:t>hr</a:t>
            </a:r>
            <a:r>
              <a:rPr dirty="0" lang="en-US"/>
              <a:t> or longer. </a:t>
            </a:r>
          </a:p>
          <a:p>
            <a:pPr indent="0" marL="0">
              <a:buNone/>
            </a:pPr>
            <a:r>
              <a:rPr dirty="0" lang="en-US"/>
              <a:t>Inform clients to expect symptom relief but not cure. </a:t>
            </a:r>
          </a:p>
          <a:p>
            <a:pPr indent="0" marL="0">
              <a:buNone/>
            </a:pPr>
            <a:r>
              <a:rPr dirty="0" lang="en-US"/>
              <a:t> Instruct clients to wash affected area with soap and water 3 to 4 times/day and to keep the lesions dry after washing. </a:t>
            </a:r>
          </a:p>
          <a:p>
            <a:pPr indent="0" marL="0">
              <a:buNone/>
            </a:pPr>
            <a:r>
              <a:rPr dirty="0" lang="en-US"/>
              <a:t>Advise clients to refrain from sexual contact while lesions are present. </a:t>
            </a:r>
          </a:p>
          <a:p>
            <a:pPr indent="0" marL="0">
              <a:buNone/>
            </a:pPr>
            <a:r>
              <a:rPr dirty="0" lang="en-US"/>
              <a:t> Clients with healed herpetic lesions should continue to use condoms to prevent transmission of the virus. </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8919" name="Title 1"/>
          <p:cNvSpPr>
            <a:spLocks noGrp="1"/>
          </p:cNvSpPr>
          <p:nvPr>
            <p:ph type="title"/>
          </p:nvPr>
        </p:nvSpPr>
        <p:spPr/>
        <p:txBody>
          <a:bodyPr/>
          <a:p>
            <a:r>
              <a:rPr b="1" dirty="0" lang="en-US"/>
              <a:t>Nursing administration</a:t>
            </a:r>
          </a:p>
        </p:txBody>
      </p:sp>
      <p:sp>
        <p:nvSpPr>
          <p:cNvPr id="1048920" name="Content Placeholder 2"/>
          <p:cNvSpPr>
            <a:spLocks noGrp="1"/>
          </p:cNvSpPr>
          <p:nvPr>
            <p:ph idx="1"/>
          </p:nvPr>
        </p:nvSpPr>
        <p:spPr/>
        <p:txBody>
          <a:bodyPr/>
          <a:p>
            <a:pPr indent="0" lvl="0" marL="0">
              <a:buNone/>
            </a:pPr>
            <a:r>
              <a:rPr b="1" dirty="0" sz="2200" lang="en-US">
                <a:solidFill>
                  <a:prstClr val="black"/>
                </a:solidFill>
              </a:rPr>
              <a:t>Ganciclovir</a:t>
            </a:r>
            <a:r>
              <a:rPr dirty="0" sz="2200" lang="en-US">
                <a:solidFill>
                  <a:prstClr val="black"/>
                </a:solidFill>
              </a:rPr>
              <a:t> </a:t>
            </a:r>
          </a:p>
          <a:p>
            <a:pPr indent="0" lvl="0" marL="0">
              <a:buNone/>
            </a:pPr>
            <a:r>
              <a:rPr dirty="0" lang="en-US">
                <a:solidFill>
                  <a:prstClr val="black"/>
                </a:solidFill>
              </a:rPr>
              <a:t> Administer IV infusion slowly, with an infusion pump, over at least 1 hr. </a:t>
            </a:r>
          </a:p>
          <a:p>
            <a:pPr indent="0" lvl="0" marL="0">
              <a:buNone/>
            </a:pPr>
            <a:r>
              <a:rPr dirty="0" lang="en-US">
                <a:solidFill>
                  <a:prstClr val="black"/>
                </a:solidFill>
              </a:rPr>
              <a:t>Administer oral medication with food. </a:t>
            </a:r>
          </a:p>
          <a:p>
            <a:pPr indent="0" lvl="0" marL="0">
              <a:buNone/>
            </a:pPr>
            <a:r>
              <a:rPr dirty="0" lang="en-US">
                <a:solidFill>
                  <a:prstClr val="black"/>
                </a:solidFill>
              </a:rPr>
              <a:t> Administer intraocular for CMV retinitis. </a:t>
            </a:r>
          </a:p>
          <a:p>
            <a:pPr indent="0" lvl="0" marL="0">
              <a:buNone/>
            </a:pPr>
            <a:r>
              <a:rPr dirty="0" lang="en-US">
                <a:solidFill>
                  <a:prstClr val="black"/>
                </a:solidFill>
              </a:rPr>
              <a:t> Instruct clients to complete the prescribed course of antimicrobial therapy, even though </a:t>
            </a:r>
            <a:r>
              <a:rPr dirty="0" lang="en-US"/>
              <a:t>symptoms may resolve before the full course is completed.</a:t>
            </a:r>
            <a:r>
              <a:rPr dirty="0" lang="en-US">
                <a:solidFill>
                  <a:prstClr val="black"/>
                </a:solidFill>
              </a:rPr>
              <a:t> </a:t>
            </a:r>
          </a:p>
          <a:p>
            <a:endParaRPr dirty="0"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701" name=""/>
        <p:cNvGrpSpPr/>
        <p:nvPr/>
      </p:nvGrpSpPr>
      <p:grpSpPr>
        <a:xfrm>
          <a:off x="0" y="0"/>
          <a:ext cx="0" cy="0"/>
          <a:chOff x="0" y="0"/>
          <a:chExt cx="0" cy="0"/>
        </a:xfrm>
      </p:grpSpPr>
      <p:sp>
        <p:nvSpPr>
          <p:cNvPr id="1048921" name="Title 1"/>
          <p:cNvSpPr>
            <a:spLocks noGrp="1"/>
          </p:cNvSpPr>
          <p:nvPr>
            <p:ph type="title"/>
          </p:nvPr>
        </p:nvSpPr>
        <p:spPr/>
        <p:txBody>
          <a:bodyPr/>
          <a:p>
            <a:r>
              <a:rPr dirty="0" lang="en-US"/>
              <a:t>                     Antiretroviral drugs</a:t>
            </a:r>
          </a:p>
        </p:txBody>
      </p:sp>
      <p:sp>
        <p:nvSpPr>
          <p:cNvPr id="1048922" name="Content Placeholder 2"/>
          <p:cNvSpPr>
            <a:spLocks noGrp="1"/>
          </p:cNvSpPr>
          <p:nvPr>
            <p:ph idx="1"/>
          </p:nvPr>
        </p:nvSpPr>
        <p:spPr/>
        <p:txBody>
          <a:bodyPr/>
          <a:p>
            <a:r>
              <a:rPr b="1" dirty="0" lang="en-US"/>
              <a:t> antiretroviral</a:t>
            </a:r>
            <a:r>
              <a:rPr dirty="0" lang="en-US"/>
              <a:t> therapy goal is to delay disease progression and to prolong survival by suppressing the replication of the virus.</a:t>
            </a:r>
          </a:p>
          <a:p>
            <a:r>
              <a:rPr dirty="0" lang="en-US"/>
              <a:t>Two types of antiretroviral combination are recommended for initial HIV therapy;</a:t>
            </a:r>
          </a:p>
          <a:p>
            <a:pPr indent="-514350" marL="514350">
              <a:buFont typeface="+mj-lt"/>
              <a:buAutoNum type="arabicPeriod"/>
            </a:pPr>
            <a:r>
              <a:rPr dirty="0" lang="en-US"/>
              <a:t>   </a:t>
            </a:r>
            <a:r>
              <a:rPr b="1" dirty="0" lang="en-US"/>
              <a:t>first line ; </a:t>
            </a:r>
            <a:r>
              <a:rPr dirty="0" lang="en-US"/>
              <a:t>1 NNRTI plus 2NRTI. </a:t>
            </a:r>
          </a:p>
          <a:p>
            <a:pPr indent="-514350" marL="514350">
              <a:buFont typeface="+mj-lt"/>
              <a:buAutoNum type="arabicPeriod"/>
            </a:pPr>
            <a:r>
              <a:rPr b="1" dirty="0" lang="en-US"/>
              <a:t>    second line; </a:t>
            </a:r>
            <a:r>
              <a:rPr dirty="0" lang="en-US"/>
              <a:t>1PI plus 2 NRTI.</a:t>
            </a:r>
          </a:p>
          <a:p>
            <a:pPr indent="-514350" marL="514350">
              <a:buFont typeface="+mj-lt"/>
              <a:buAutoNum type="arabicPeriod"/>
            </a:pPr>
            <a:r>
              <a:rPr dirty="0" lang="en-US"/>
              <a:t>protease inhibitors are preserved for second line</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8923" name="Title 1"/>
          <p:cNvSpPr>
            <a:spLocks noGrp="1"/>
          </p:cNvSpPr>
          <p:nvPr>
            <p:ph type="title"/>
          </p:nvPr>
        </p:nvSpPr>
        <p:spPr/>
        <p:txBody>
          <a:bodyPr/>
          <a:p>
            <a:r>
              <a:rPr dirty="0" lang="en-US"/>
              <a:t>                 </a:t>
            </a:r>
            <a:r>
              <a:rPr b="1" dirty="0" lang="en-US"/>
              <a:t>five goals of ART</a:t>
            </a:r>
          </a:p>
        </p:txBody>
      </p:sp>
      <p:sp>
        <p:nvSpPr>
          <p:cNvPr id="1048924" name="Content Placeholder 2"/>
          <p:cNvSpPr>
            <a:spLocks noGrp="1"/>
          </p:cNvSpPr>
          <p:nvPr>
            <p:ph idx="1"/>
          </p:nvPr>
        </p:nvSpPr>
        <p:spPr/>
        <p:txBody>
          <a:bodyPr/>
          <a:p>
            <a:pPr indent="-514350" marL="514350">
              <a:buFont typeface="+mj-lt"/>
              <a:buAutoNum type="arabicPeriod"/>
            </a:pPr>
            <a:r>
              <a:rPr dirty="0" lang="en-US"/>
              <a:t>to reduce amount of HIV virus in the body.</a:t>
            </a:r>
          </a:p>
          <a:p>
            <a:pPr indent="-514350" marL="514350">
              <a:buFont typeface="+mj-lt"/>
              <a:buAutoNum type="arabicPeriod"/>
            </a:pPr>
            <a:r>
              <a:rPr dirty="0" lang="en-US"/>
              <a:t>Support and restore the immune system.</a:t>
            </a:r>
          </a:p>
          <a:p>
            <a:pPr indent="-514350" marL="514350">
              <a:buFont typeface="+mj-lt"/>
              <a:buAutoNum type="arabicPeriod"/>
            </a:pPr>
            <a:r>
              <a:rPr dirty="0" lang="en-US"/>
              <a:t>Improve the quality of life.</a:t>
            </a:r>
          </a:p>
          <a:p>
            <a:pPr indent="-514350" marL="514350">
              <a:buFont typeface="+mj-lt"/>
              <a:buAutoNum type="arabicPeriod"/>
            </a:pPr>
            <a:r>
              <a:rPr dirty="0" lang="en-US"/>
              <a:t>Reduce HIV related illness and deaths.</a:t>
            </a:r>
          </a:p>
          <a:p>
            <a:pPr indent="-514350" marL="514350">
              <a:buFont typeface="+mj-lt"/>
              <a:buAutoNum type="arabicPeriod"/>
            </a:pPr>
            <a:r>
              <a:rPr dirty="0" lang="en-US"/>
              <a:t>reduce general risk of transmission.</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8925" name="Title 1"/>
          <p:cNvSpPr>
            <a:spLocks noGrp="1"/>
          </p:cNvSpPr>
          <p:nvPr>
            <p:ph type="title"/>
          </p:nvPr>
        </p:nvSpPr>
        <p:spPr/>
        <p:txBody>
          <a:bodyPr/>
          <a:p>
            <a:r>
              <a:rPr dirty="0" lang="en-US"/>
              <a:t>Mechanism of action of ARVs</a:t>
            </a:r>
          </a:p>
        </p:txBody>
      </p:sp>
      <p:sp>
        <p:nvSpPr>
          <p:cNvPr id="1048926" name="Content Placeholder 2"/>
          <p:cNvSpPr>
            <a:spLocks noGrp="1"/>
          </p:cNvSpPr>
          <p:nvPr>
            <p:ph idx="1"/>
          </p:nvPr>
        </p:nvSpPr>
        <p:spPr/>
        <p:txBody>
          <a:bodyPr/>
          <a:p>
            <a:pPr indent="-514350" marL="514350">
              <a:buFont typeface="+mj-lt"/>
              <a:buAutoNum type="arabicPeriod"/>
            </a:pPr>
            <a:r>
              <a:rPr dirty="0" lang="en-US"/>
              <a:t>Block reverse transcriptase to disrupt copying of HIV genetic cord(NRTIs, NNRTIs).</a:t>
            </a:r>
          </a:p>
          <a:p>
            <a:pPr indent="-514350" marL="514350">
              <a:buFont typeface="+mj-lt"/>
              <a:buAutoNum type="arabicPeriod"/>
            </a:pPr>
            <a:r>
              <a:rPr dirty="0" lang="en-US"/>
              <a:t>Block protease enzyme, preventing maturation of new virions.(PIs).</a:t>
            </a:r>
          </a:p>
          <a:p>
            <a:pPr indent="-514350" marL="514350">
              <a:buFont typeface="+mj-lt"/>
              <a:buAutoNum type="arabicPeriod"/>
            </a:pPr>
            <a:r>
              <a:rPr dirty="0" lang="en-US"/>
              <a:t>Prevent fusion of HIV with cell membranes (fusion inhibitors).</a:t>
            </a:r>
          </a:p>
          <a:p>
            <a:pPr indent="-514350" marL="514350">
              <a:buFont typeface="+mj-lt"/>
              <a:buAutoNum type="arabicPeriod"/>
            </a:pPr>
            <a:r>
              <a:rPr dirty="0" lang="en-US"/>
              <a:t>Block CCR5 co receptor (CCR5 antagonist)</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704" name=""/>
        <p:cNvGrpSpPr/>
        <p:nvPr/>
      </p:nvGrpSpPr>
      <p:grpSpPr>
        <a:xfrm>
          <a:off x="0" y="0"/>
          <a:ext cx="0" cy="0"/>
          <a:chOff x="0" y="0"/>
          <a:chExt cx="0" cy="0"/>
        </a:xfrm>
      </p:grpSpPr>
      <p:pic>
        <p:nvPicPr>
          <p:cNvPr id="2097152" name="Content Placeholder 4"/>
          <p:cNvPicPr>
            <a:picLocks noChangeAspect="1" noGrp="1"/>
          </p:cNvPicPr>
          <p:nvPr>
            <p:ph idx="1"/>
          </p:nvPr>
        </p:nvPicPr>
        <p:blipFill>
          <a:blip xmlns:r="http://schemas.openxmlformats.org/officeDocument/2006/relationships" r:embed="rId1"/>
          <a:stretch>
            <a:fillRect/>
          </a:stretch>
        </p:blipFill>
        <p:spPr>
          <a:xfrm>
            <a:off x="93785" y="105508"/>
            <a:ext cx="11758246" cy="6635261"/>
          </a:xfrm>
        </p:spPr>
      </p:pic>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8927" name="Title 1"/>
          <p:cNvSpPr>
            <a:spLocks noGrp="1"/>
          </p:cNvSpPr>
          <p:nvPr>
            <p:ph type="title"/>
          </p:nvPr>
        </p:nvSpPr>
        <p:spPr/>
        <p:txBody>
          <a:bodyPr/>
          <a:p>
            <a:r>
              <a:rPr dirty="0" lang="en-US"/>
              <a:t>                        </a:t>
            </a:r>
            <a:r>
              <a:rPr b="1" dirty="0" lang="en-US"/>
              <a:t>ZIDOVUDINE</a:t>
            </a:r>
            <a:r>
              <a:rPr b="1" dirty="0" sz="2800" lang="en-US">
                <a:solidFill>
                  <a:prstClr val="black"/>
                </a:solidFill>
                <a:latin typeface="Calibri" panose="020F0502020204030204"/>
                <a:ea typeface="+mn-ea"/>
                <a:cs typeface="+mn-cs"/>
              </a:rPr>
              <a:t>  (RETROVIR) </a:t>
            </a:r>
            <a:endParaRPr b="1" dirty="0" lang="en-US"/>
          </a:p>
        </p:txBody>
      </p:sp>
      <p:sp>
        <p:nvSpPr>
          <p:cNvPr id="1048928" name="Content Placeholder 2"/>
          <p:cNvSpPr>
            <a:spLocks noGrp="1"/>
          </p:cNvSpPr>
          <p:nvPr>
            <p:ph idx="1"/>
          </p:nvPr>
        </p:nvSpPr>
        <p:spPr/>
        <p:txBody>
          <a:bodyPr>
            <a:normAutofit lnSpcReduction="10000"/>
          </a:bodyPr>
          <a:p>
            <a:r>
              <a:rPr dirty="0" lang="en-US"/>
              <a:t> Other Medications: </a:t>
            </a:r>
          </a:p>
          <a:p>
            <a:r>
              <a:rPr dirty="0" lang="en-US"/>
              <a:t>Didanosine (Videx) </a:t>
            </a:r>
          </a:p>
          <a:p>
            <a:r>
              <a:rPr dirty="0" lang="en-US"/>
              <a:t> Stavudine (Zerit) </a:t>
            </a:r>
          </a:p>
          <a:p>
            <a:r>
              <a:rPr dirty="0" lang="en-US"/>
              <a:t> Lamivudine (Epivir) </a:t>
            </a:r>
          </a:p>
          <a:p>
            <a:r>
              <a:rPr dirty="0" lang="en-US"/>
              <a:t>Abacavir (Ziagen) </a:t>
            </a:r>
          </a:p>
          <a:p>
            <a:pPr indent="0" marL="0">
              <a:buNone/>
            </a:pPr>
            <a:r>
              <a:rPr dirty="0" lang="en-US"/>
              <a:t> </a:t>
            </a:r>
            <a:r>
              <a:rPr b="1" dirty="0" lang="en-US"/>
              <a:t>Combination Medications</a:t>
            </a:r>
            <a:r>
              <a:rPr dirty="0" lang="en-US"/>
              <a:t>: </a:t>
            </a:r>
          </a:p>
          <a:p>
            <a:pPr indent="0" marL="0">
              <a:buNone/>
            </a:pPr>
            <a:r>
              <a:rPr dirty="0" lang="en-US"/>
              <a:t> Abacavir, lamivudine zidovudine (Trizivir) </a:t>
            </a:r>
          </a:p>
          <a:p>
            <a:pPr indent="0" marL="0">
              <a:buNone/>
            </a:pPr>
            <a:r>
              <a:rPr dirty="0" lang="en-US"/>
              <a:t> Abacavir, lamivudine (Epzicom) </a:t>
            </a:r>
          </a:p>
          <a:p>
            <a:pPr indent="0" marL="0">
              <a:buNone/>
            </a:pPr>
            <a:r>
              <a:rPr dirty="0" lang="en-US"/>
              <a:t> Lamivudine, zidovudine (Combivir)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8625" name="Title 1"/>
          <p:cNvSpPr>
            <a:spLocks noGrp="1"/>
          </p:cNvSpPr>
          <p:nvPr>
            <p:ph type="title"/>
          </p:nvPr>
        </p:nvSpPr>
        <p:spPr/>
        <p:txBody>
          <a:bodyPr/>
          <a:p>
            <a:r>
              <a:rPr dirty="0" lang="en-US"/>
              <a:t>Conti.</a:t>
            </a:r>
          </a:p>
        </p:txBody>
      </p:sp>
      <p:sp>
        <p:nvSpPr>
          <p:cNvPr id="1048626" name="Content Placeholder 2"/>
          <p:cNvSpPr>
            <a:spLocks noGrp="1"/>
          </p:cNvSpPr>
          <p:nvPr>
            <p:ph idx="1"/>
          </p:nvPr>
        </p:nvSpPr>
        <p:spPr/>
        <p:txBody>
          <a:bodyPr>
            <a:normAutofit fontScale="92857" lnSpcReduction="10000"/>
          </a:bodyPr>
          <a:p>
            <a:pPr indent="0" marL="0">
              <a:buNone/>
            </a:pPr>
            <a:r>
              <a:rPr dirty="0" lang="en-US"/>
              <a:t>b) </a:t>
            </a:r>
            <a:r>
              <a:rPr b="1" dirty="0" lang="en-US"/>
              <a:t>Animal sources: these</a:t>
            </a:r>
            <a:r>
              <a:rPr dirty="0" lang="en-US"/>
              <a:t> are used to replace human chemicals that are not produced adequately due to disease or genetic problems e.g. </a:t>
            </a:r>
            <a:r>
              <a:rPr b="1" dirty="0" lang="en-US"/>
              <a:t>insulin</a:t>
            </a:r>
            <a:r>
              <a:rPr dirty="0" lang="en-US"/>
              <a:t> from pancreases of pigs and cows. </a:t>
            </a:r>
            <a:r>
              <a:rPr b="1" dirty="0" lang="en-US"/>
              <a:t>Thyroid drugs </a:t>
            </a:r>
            <a:r>
              <a:rPr dirty="0" lang="en-US"/>
              <a:t>and </a:t>
            </a:r>
            <a:r>
              <a:rPr b="1" dirty="0" lang="en-US"/>
              <a:t>growth </a:t>
            </a:r>
            <a:r>
              <a:rPr dirty="0" lang="en-US"/>
              <a:t>hormone</a:t>
            </a:r>
            <a:r>
              <a:rPr b="1" dirty="0" lang="en-US"/>
              <a:t> preparations </a:t>
            </a:r>
            <a:r>
              <a:rPr dirty="0" lang="en-US"/>
              <a:t>from animals hypothalamus. Despite these animal sources most of these products are being currently produced synthetically which  provides purer and safer products than animal sources.</a:t>
            </a:r>
          </a:p>
          <a:p>
            <a:pPr indent="0" marL="0">
              <a:buNone/>
            </a:pPr>
            <a:r>
              <a:rPr dirty="0" lang="en-US"/>
              <a:t>c)</a:t>
            </a:r>
            <a:r>
              <a:rPr b="1" dirty="0" lang="en-US"/>
              <a:t>Inorganic sources: </a:t>
            </a:r>
            <a:r>
              <a:rPr dirty="0" lang="en-US"/>
              <a:t>salts of various elements have therapeutic effect in the human body e.g., </a:t>
            </a:r>
            <a:r>
              <a:rPr b="1" dirty="0" lang="en-US"/>
              <a:t>aluminum </a:t>
            </a:r>
            <a:r>
              <a:rPr dirty="0" lang="en-US"/>
              <a:t>  ( used as antacids),</a:t>
            </a:r>
            <a:r>
              <a:rPr b="1" dirty="0" lang="en-US"/>
              <a:t>fluoride(</a:t>
            </a:r>
            <a:r>
              <a:rPr dirty="0" lang="en-US"/>
              <a:t> used to prevent dental cavities and osteoporosis), </a:t>
            </a:r>
            <a:r>
              <a:rPr b="1" dirty="0" lang="en-US"/>
              <a:t>gold( </a:t>
            </a:r>
            <a:r>
              <a:rPr dirty="0" lang="en-US"/>
              <a:t>used  for rheumatoid arthritis)</a:t>
            </a:r>
            <a:r>
              <a:rPr b="1" dirty="0" lang="en-US"/>
              <a:t>, iron( </a:t>
            </a:r>
            <a:r>
              <a:rPr dirty="0" lang="en-US"/>
              <a:t>used for anemia) and </a:t>
            </a:r>
            <a:r>
              <a:rPr b="1" dirty="0" lang="en-US"/>
              <a:t>potassium</a:t>
            </a:r>
            <a:r>
              <a:rPr dirty="0" lang="en-US"/>
              <a:t> (used in potassium K+ supplements.)</a:t>
            </a:r>
          </a:p>
          <a:p>
            <a:pPr indent="0" marL="0">
              <a:buNone/>
            </a:pPr>
            <a:endParaRPr dirty="0"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8929" name="Title 1"/>
          <p:cNvSpPr>
            <a:spLocks noGrp="1"/>
          </p:cNvSpPr>
          <p:nvPr>
            <p:ph type="title"/>
          </p:nvPr>
        </p:nvSpPr>
        <p:spPr/>
        <p:txBody>
          <a:bodyPr/>
          <a:p>
            <a:pPr indent="-228600" lvl="0" marL="228600">
              <a:spcBef>
                <a:spcPts val="1000"/>
              </a:spcBef>
            </a:pPr>
            <a:r>
              <a:rPr b="1" dirty="0" sz="2800" lang="en-US">
                <a:solidFill>
                  <a:prstClr val="black"/>
                </a:solidFill>
                <a:latin typeface="Calibri" panose="020F0502020204030204"/>
                <a:ea typeface="+mn-ea"/>
                <a:cs typeface="+mn-cs"/>
              </a:rPr>
              <a:t>Expected Pharmacological Action </a:t>
            </a:r>
            <a:br>
              <a:rPr dirty="0" sz="2800" lang="en-US">
                <a:solidFill>
                  <a:prstClr val="black"/>
                </a:solidFill>
                <a:latin typeface="Calibri" panose="020F0502020204030204"/>
                <a:ea typeface="+mn-ea"/>
                <a:cs typeface="+mn-cs"/>
              </a:rPr>
            </a:br>
            <a:endParaRPr dirty="0" lang="en-US"/>
          </a:p>
        </p:txBody>
      </p:sp>
      <p:sp>
        <p:nvSpPr>
          <p:cNvPr id="1048930" name="Content Placeholder 2"/>
          <p:cNvSpPr>
            <a:spLocks noGrp="1"/>
          </p:cNvSpPr>
          <p:nvPr>
            <p:ph idx="1"/>
          </p:nvPr>
        </p:nvSpPr>
        <p:spPr>
          <a:xfrm>
            <a:off x="838200" y="1589088"/>
            <a:ext cx="10515600" cy="4351338"/>
          </a:xfrm>
        </p:spPr>
        <p:txBody>
          <a:bodyPr/>
          <a:p>
            <a:r>
              <a:rPr dirty="0" lang="en-US"/>
              <a:t> Reduces HIV symptoms by inhibiting </a:t>
            </a:r>
            <a:r>
              <a:rPr b="1" dirty="0" lang="en-US"/>
              <a:t>DNA synthesis </a:t>
            </a:r>
            <a:r>
              <a:rPr dirty="0" lang="en-US"/>
              <a:t>and thus viral replication.</a:t>
            </a:r>
          </a:p>
          <a:p>
            <a:pPr indent="0" marL="0">
              <a:buNone/>
            </a:pPr>
            <a:r>
              <a:rPr b="1" dirty="0" lang="en-US"/>
              <a:t>Therapeutic Uses </a:t>
            </a:r>
          </a:p>
          <a:p>
            <a:r>
              <a:rPr dirty="0" lang="en-US"/>
              <a:t>Used to treat HIV infection </a:t>
            </a:r>
          </a:p>
          <a:p>
            <a:r>
              <a:rPr dirty="0" lang="en-US"/>
              <a:t> Route of Administration: Oral, IV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707" name=""/>
        <p:cNvGrpSpPr/>
        <p:nvPr/>
      </p:nvGrpSpPr>
      <p:grpSpPr>
        <a:xfrm>
          <a:off x="0" y="0"/>
          <a:ext cx="0" cy="0"/>
          <a:chOff x="0" y="0"/>
          <a:chExt cx="0" cy="0"/>
        </a:xfrm>
      </p:grpSpPr>
      <p:sp>
        <p:nvSpPr>
          <p:cNvPr id="1048931" name="Title 1"/>
          <p:cNvSpPr>
            <a:spLocks noGrp="1"/>
          </p:cNvSpPr>
          <p:nvPr>
            <p:ph type="title"/>
          </p:nvPr>
        </p:nvSpPr>
        <p:spPr/>
        <p:txBody>
          <a:bodyPr/>
          <a:p>
            <a:r>
              <a:rPr dirty="0" lang="en-US"/>
              <a:t>Side/Adverse Effects Nursing Interventions/Client Education</a:t>
            </a:r>
          </a:p>
        </p:txBody>
      </p:sp>
      <p:sp>
        <p:nvSpPr>
          <p:cNvPr id="1048932" name="Content Placeholder 2"/>
          <p:cNvSpPr>
            <a:spLocks noGrp="1"/>
          </p:cNvSpPr>
          <p:nvPr>
            <p:ph idx="1"/>
          </p:nvPr>
        </p:nvSpPr>
        <p:spPr>
          <a:xfrm>
            <a:off x="612422" y="1690688"/>
            <a:ext cx="10515600" cy="4351338"/>
          </a:xfrm>
        </p:spPr>
        <p:txBody>
          <a:bodyPr>
            <a:normAutofit fontScale="77500" lnSpcReduction="20000"/>
          </a:bodyPr>
          <a:p>
            <a:pPr indent="0" marL="0">
              <a:buNone/>
            </a:pPr>
            <a:r>
              <a:rPr b="1" dirty="0" lang="en-US"/>
              <a:t>Suppressed bone marrow resulting in anemia, agranulocytosis (neutropenia) and thrombocytopenia </a:t>
            </a:r>
          </a:p>
          <a:p>
            <a:r>
              <a:rPr dirty="0" lang="en-US"/>
              <a:t> Monitor CBC and platelets. </a:t>
            </a:r>
          </a:p>
          <a:p>
            <a:r>
              <a:rPr dirty="0" lang="en-US"/>
              <a:t>Advise clients that transfusions may be needed.</a:t>
            </a:r>
          </a:p>
          <a:p>
            <a:pPr indent="0" marL="0">
              <a:buNone/>
            </a:pPr>
            <a:r>
              <a:rPr dirty="0" lang="en-US"/>
              <a:t> </a:t>
            </a:r>
            <a:r>
              <a:rPr b="1" dirty="0" lang="en-US"/>
              <a:t>Lactic acidosis </a:t>
            </a:r>
          </a:p>
          <a:p>
            <a:r>
              <a:rPr dirty="0" lang="en-US"/>
              <a:t> Monitor for symptoms of lactic acidosis, such as hyperventilation, nausea, and abdominal pain.</a:t>
            </a:r>
          </a:p>
          <a:p>
            <a:r>
              <a:rPr dirty="0" lang="en-US"/>
              <a:t> Pregnancy increases the risk of lactic acidosis.</a:t>
            </a:r>
          </a:p>
          <a:p>
            <a:pPr indent="0" marL="0">
              <a:buNone/>
            </a:pPr>
            <a:r>
              <a:rPr dirty="0" lang="en-US"/>
              <a:t> </a:t>
            </a:r>
            <a:r>
              <a:rPr b="1" dirty="0" lang="en-US"/>
              <a:t>Nausea, vomiting, diarrhea </a:t>
            </a:r>
          </a:p>
          <a:p>
            <a:r>
              <a:rPr dirty="0" lang="en-US"/>
              <a:t> Clients may take the medication with food to reduce gastric irritation. Monitor fluids and electrolytes.</a:t>
            </a:r>
          </a:p>
          <a:p>
            <a:pPr indent="0" marL="0">
              <a:buNone/>
            </a:pPr>
            <a:r>
              <a:rPr dirty="0" lang="en-US"/>
              <a:t> </a:t>
            </a:r>
            <a:r>
              <a:rPr b="1" dirty="0" lang="en-US"/>
              <a:t>Hepatomegaly/fatty liver </a:t>
            </a:r>
          </a:p>
          <a:p>
            <a:r>
              <a:rPr dirty="0" lang="en-US"/>
              <a:t> Monitor liver enzymes</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8933" name="Title 1"/>
          <p:cNvSpPr>
            <a:spLocks noGrp="1"/>
          </p:cNvSpPr>
          <p:nvPr>
            <p:ph type="title"/>
          </p:nvPr>
        </p:nvSpPr>
        <p:spPr/>
        <p:txBody>
          <a:bodyPr/>
          <a:p>
            <a:r>
              <a:rPr dirty="0" lang="en-US"/>
              <a:t>Medication/Food Interactions Nursing Interventions/Client Education</a:t>
            </a:r>
          </a:p>
        </p:txBody>
      </p:sp>
      <p:sp>
        <p:nvSpPr>
          <p:cNvPr id="1048934" name="Content Placeholder 2"/>
          <p:cNvSpPr>
            <a:spLocks noGrp="1"/>
          </p:cNvSpPr>
          <p:nvPr>
            <p:ph idx="1"/>
          </p:nvPr>
        </p:nvSpPr>
        <p:spPr/>
        <p:txBody>
          <a:bodyPr>
            <a:normAutofit fontScale="92500" lnSpcReduction="10000"/>
          </a:bodyPr>
          <a:p>
            <a:pPr indent="0" marL="0">
              <a:buNone/>
            </a:pPr>
            <a:r>
              <a:rPr b="1" dirty="0" lang="en-US"/>
              <a:t>Probenecid, valproic acid, and methadone may increase zidovudine.</a:t>
            </a:r>
            <a:r>
              <a:rPr dirty="0" lang="en-US">
                <a:solidFill>
                  <a:prstClr val="black"/>
                </a:solidFill>
              </a:rPr>
              <a:t> </a:t>
            </a:r>
          </a:p>
          <a:p>
            <a:r>
              <a:rPr dirty="0" lang="en-US">
                <a:solidFill>
                  <a:prstClr val="black"/>
                </a:solidFill>
              </a:rPr>
              <a:t>Reduce dosage </a:t>
            </a:r>
          </a:p>
          <a:p>
            <a:r>
              <a:rPr dirty="0" lang="en-US"/>
              <a:t>Monitor for medication toxicity. </a:t>
            </a:r>
          </a:p>
          <a:p>
            <a:pPr indent="0" marL="0">
              <a:buNone/>
            </a:pPr>
            <a:r>
              <a:rPr b="1" dirty="0" lang="en-US"/>
              <a:t>Ganciclovir or medications that decrease bone marrow production may further suppress bone marrow. </a:t>
            </a:r>
          </a:p>
          <a:p>
            <a:r>
              <a:rPr dirty="0" lang="en-US"/>
              <a:t>Use together with caution. </a:t>
            </a:r>
          </a:p>
          <a:p>
            <a:pPr indent="0" marL="0">
              <a:buNone/>
            </a:pPr>
            <a:r>
              <a:rPr b="1" dirty="0" lang="en-US"/>
              <a:t>Rifampin and ritonavir may reduce zidovudine levels. </a:t>
            </a:r>
          </a:p>
          <a:p>
            <a:r>
              <a:rPr dirty="0" lang="en-US"/>
              <a:t> Adjust dosage if needed.</a:t>
            </a:r>
          </a:p>
          <a:p>
            <a:pPr indent="0" marL="0">
              <a:buNone/>
            </a:pPr>
            <a:r>
              <a:rPr dirty="0" lang="en-US"/>
              <a:t> </a:t>
            </a:r>
            <a:r>
              <a:rPr b="1" dirty="0" lang="en-US"/>
              <a:t>Phenytoin may alter both medication levels</a:t>
            </a:r>
            <a:r>
              <a:rPr dirty="0" lang="en-US"/>
              <a:t>. </a:t>
            </a:r>
          </a:p>
          <a:p>
            <a:r>
              <a:rPr dirty="0" lang="en-US"/>
              <a:t> Monitor medication levels.</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8935" name="Title 1"/>
          <p:cNvSpPr>
            <a:spLocks noGrp="1"/>
          </p:cNvSpPr>
          <p:nvPr>
            <p:ph type="title"/>
          </p:nvPr>
        </p:nvSpPr>
        <p:spPr/>
        <p:txBody>
          <a:bodyPr/>
          <a:p>
            <a:r>
              <a:rPr dirty="0" lang="en-US"/>
              <a:t>Nursing Administration </a:t>
            </a:r>
          </a:p>
        </p:txBody>
      </p:sp>
      <p:sp>
        <p:nvSpPr>
          <p:cNvPr id="1048936" name="Content Placeholder 2"/>
          <p:cNvSpPr>
            <a:spLocks noGrp="1"/>
          </p:cNvSpPr>
          <p:nvPr>
            <p:ph idx="1"/>
          </p:nvPr>
        </p:nvSpPr>
        <p:spPr/>
        <p:txBody>
          <a:bodyPr/>
          <a:p>
            <a:r>
              <a:rPr dirty="0" lang="en-US"/>
              <a:t>Monitor for bone marrow suppression. </a:t>
            </a:r>
          </a:p>
          <a:p>
            <a:r>
              <a:rPr dirty="0" lang="en-US"/>
              <a:t>Obtain baseline CBC and platelets at the start of therapy and every 4 weeks. </a:t>
            </a:r>
          </a:p>
          <a:p>
            <a:r>
              <a:rPr dirty="0" lang="en-US"/>
              <a:t>Anemia may be treated with epoetin alfa or transfusions. </a:t>
            </a:r>
          </a:p>
          <a:p>
            <a:r>
              <a:rPr dirty="0" lang="en-US"/>
              <a:t> Neutropenia may be treated with colony-stimulating factors. </a:t>
            </a:r>
          </a:p>
          <a:p>
            <a:r>
              <a:rPr dirty="0" lang="en-US"/>
              <a:t> Advise clients to monitor for fever, sore throat, increased bleeding, bruising or fatigue. </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710" name=""/>
        <p:cNvGrpSpPr/>
        <p:nvPr/>
      </p:nvGrpSpPr>
      <p:grpSpPr>
        <a:xfrm>
          <a:off x="0" y="0"/>
          <a:ext cx="0" cy="0"/>
          <a:chOff x="0" y="0"/>
          <a:chExt cx="0" cy="0"/>
        </a:xfrm>
      </p:grpSpPr>
      <p:sp>
        <p:nvSpPr>
          <p:cNvPr id="1048937" name="Title 1"/>
          <p:cNvSpPr>
            <a:spLocks noGrp="1"/>
          </p:cNvSpPr>
          <p:nvPr>
            <p:ph type="title"/>
          </p:nvPr>
        </p:nvSpPr>
        <p:spPr/>
        <p:txBody>
          <a:bodyPr/>
          <a:p>
            <a:r>
              <a:rPr dirty="0" lang="it-IT"/>
              <a:t>Non-nucleoside reverse transcriptase inhibitors (NNRTI s) </a:t>
            </a:r>
            <a:endParaRPr dirty="0" lang="en-US"/>
          </a:p>
        </p:txBody>
      </p:sp>
      <p:sp>
        <p:nvSpPr>
          <p:cNvPr id="1048938" name="Content Placeholder 2"/>
          <p:cNvSpPr>
            <a:spLocks noGrp="1"/>
          </p:cNvSpPr>
          <p:nvPr>
            <p:ph idx="1"/>
          </p:nvPr>
        </p:nvSpPr>
        <p:spPr/>
        <p:txBody>
          <a:bodyPr>
            <a:normAutofit fontScale="85000" lnSpcReduction="20000"/>
          </a:bodyPr>
          <a:p>
            <a:r>
              <a:rPr dirty="0" lang="en-US"/>
              <a:t>Select medication: delavirdine (Rescriptor), efavirenz (Sustiva) </a:t>
            </a:r>
          </a:p>
          <a:p>
            <a:r>
              <a:rPr dirty="0" lang="en-US"/>
              <a:t> Other Medications: nevirapine (Viramune), etravirine (Intelence)</a:t>
            </a:r>
          </a:p>
          <a:p>
            <a:r>
              <a:rPr b="1" dirty="0" lang="en-US"/>
              <a:t>Expected Pharmacological Action </a:t>
            </a:r>
          </a:p>
          <a:p>
            <a:r>
              <a:rPr dirty="0" lang="en-US"/>
              <a:t> NNRTIs act directly on reverse transcriptase to stop HIV reprication</a:t>
            </a:r>
          </a:p>
          <a:p>
            <a:r>
              <a:rPr b="1" dirty="0" lang="en-US"/>
              <a:t>Therapeutic Uses  </a:t>
            </a:r>
          </a:p>
          <a:p>
            <a:r>
              <a:rPr dirty="0" lang="en-US"/>
              <a:t>Primary HIV-1 infection </a:t>
            </a:r>
          </a:p>
          <a:p>
            <a:r>
              <a:rPr dirty="0" lang="en-US"/>
              <a:t> Often used in combination with other antiretroviral agents to prevent medication resistance </a:t>
            </a:r>
          </a:p>
          <a:p>
            <a:r>
              <a:rPr dirty="0" lang="en-US"/>
              <a:t> </a:t>
            </a:r>
            <a:r>
              <a:rPr b="1" dirty="0" lang="en-US"/>
              <a:t>Route of administration</a:t>
            </a:r>
            <a:r>
              <a:rPr dirty="0" lang="en-US"/>
              <a:t>:</a:t>
            </a:r>
          </a:p>
          <a:p>
            <a:r>
              <a:rPr dirty="0" lang="en-US"/>
              <a:t> Oral </a:t>
            </a:r>
          </a:p>
          <a:p>
            <a:r>
              <a:rPr dirty="0" lang="en-US"/>
              <a:t> Monitor for rash.</a:t>
            </a:r>
          </a:p>
          <a:p>
            <a:pPr indent="0" marL="0">
              <a:buNone/>
            </a:pPr>
            <a:endParaRPr dirty="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8939" name="Title 1"/>
          <p:cNvSpPr>
            <a:spLocks noGrp="1"/>
          </p:cNvSpPr>
          <p:nvPr>
            <p:ph type="title"/>
          </p:nvPr>
        </p:nvSpPr>
        <p:spPr/>
        <p:txBody>
          <a:bodyPr/>
          <a:p>
            <a:r>
              <a:rPr b="1" dirty="0" sz="24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940" name="Content Placeholder 2"/>
          <p:cNvSpPr>
            <a:spLocks noGrp="1"/>
          </p:cNvSpPr>
          <p:nvPr>
            <p:ph idx="1"/>
          </p:nvPr>
        </p:nvSpPr>
        <p:spPr/>
        <p:txBody>
          <a:bodyPr/>
          <a:p>
            <a:pPr indent="0" marL="0">
              <a:buNone/>
            </a:pPr>
            <a:r>
              <a:rPr b="1" dirty="0" lang="en-US"/>
              <a:t>Rash, which may become serious and lead to Steven’s-Johnson syndrome </a:t>
            </a:r>
          </a:p>
          <a:p>
            <a:r>
              <a:rPr dirty="0" lang="en-US"/>
              <a:t> Monitor for rash. </a:t>
            </a:r>
          </a:p>
          <a:p>
            <a:r>
              <a:rPr dirty="0" lang="en-US"/>
              <a:t>Treat with diphenhydramine (Benadryl), if prescribed. </a:t>
            </a:r>
          </a:p>
          <a:p>
            <a:r>
              <a:rPr dirty="0" lang="en-US"/>
              <a:t> Notify the provider for fever or blistering.</a:t>
            </a:r>
          </a:p>
          <a:p>
            <a:pPr indent="0" marL="0">
              <a:buNone/>
            </a:pPr>
            <a:r>
              <a:rPr dirty="0" lang="en-US"/>
              <a:t> </a:t>
            </a:r>
            <a:r>
              <a:rPr b="1" dirty="0" lang="en-US"/>
              <a:t>Flu-like symptoms, headache, fatigue </a:t>
            </a:r>
          </a:p>
          <a:p>
            <a:r>
              <a:rPr dirty="0" lang="en-US"/>
              <a:t> Monitor for adverse reactions. </a:t>
            </a:r>
          </a:p>
          <a:p>
            <a:r>
              <a:rPr dirty="0" lang="en-US"/>
              <a:t> Encourage rest and adequate oral fluid intake</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8941" name="Content Placeholder 2"/>
          <p:cNvSpPr>
            <a:spLocks noGrp="1"/>
          </p:cNvSpPr>
          <p:nvPr>
            <p:ph idx="1"/>
          </p:nvPr>
        </p:nvSpPr>
        <p:spPr>
          <a:xfrm>
            <a:off x="259644" y="349956"/>
            <a:ext cx="11094156" cy="5827007"/>
          </a:xfrm>
        </p:spPr>
        <p:txBody>
          <a:bodyPr/>
          <a:p>
            <a:pPr indent="0" marL="0">
              <a:buNone/>
            </a:pPr>
            <a:r>
              <a:rPr b="1" dirty="0" lang="en-US">
                <a:latin typeface="Times New Roman" panose="02020603050405020304" pitchFamily="18" charset="0"/>
                <a:cs typeface="Times New Roman" panose="02020603050405020304" pitchFamily="18" charset="0"/>
              </a:rPr>
              <a:t>Contraindications/Precautions </a:t>
            </a:r>
          </a:p>
          <a:p>
            <a:r>
              <a:rPr dirty="0" lang="en-US">
                <a:latin typeface="Times New Roman" panose="02020603050405020304" pitchFamily="18" charset="0"/>
                <a:cs typeface="Times New Roman" panose="02020603050405020304" pitchFamily="18" charset="0"/>
              </a:rPr>
              <a:t> NNRTIs are Pregnancy Risk Category C. </a:t>
            </a:r>
          </a:p>
          <a:p>
            <a:r>
              <a:rPr dirty="0" lang="en-US">
                <a:latin typeface="Times New Roman" panose="02020603050405020304" pitchFamily="18" charset="0"/>
                <a:cs typeface="Times New Roman" panose="02020603050405020304" pitchFamily="18" charset="0"/>
              </a:rPr>
              <a:t>These medications are contraindicated in clients with medication hypersensitivity. </a:t>
            </a:r>
          </a:p>
          <a:p>
            <a:r>
              <a:rPr dirty="0" lang="en-US">
                <a:latin typeface="Times New Roman" panose="02020603050405020304" pitchFamily="18" charset="0"/>
                <a:cs typeface="Times New Roman" panose="02020603050405020304" pitchFamily="18" charset="0"/>
              </a:rPr>
              <a:t> Use with caution in clients who have liver disease.</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713" name=""/>
        <p:cNvGrpSpPr/>
        <p:nvPr/>
      </p:nvGrpSpPr>
      <p:grpSpPr>
        <a:xfrm>
          <a:off x="0" y="0"/>
          <a:ext cx="0" cy="0"/>
          <a:chOff x="0" y="0"/>
          <a:chExt cx="0" cy="0"/>
        </a:xfrm>
      </p:grpSpPr>
      <p:sp>
        <p:nvSpPr>
          <p:cNvPr id="1048942" name="Title 1"/>
          <p:cNvSpPr>
            <a:spLocks noGrp="1"/>
          </p:cNvSpPr>
          <p:nvPr>
            <p:ph type="title"/>
          </p:nvPr>
        </p:nvSpPr>
        <p:spPr/>
        <p:txBody>
          <a:bodyPr/>
          <a:p>
            <a:r>
              <a:rPr dirty="0" lang="en-US"/>
              <a:t>Medication/Food Interactions Nursing Interventions/Client Education</a:t>
            </a:r>
          </a:p>
        </p:txBody>
      </p:sp>
      <p:sp>
        <p:nvSpPr>
          <p:cNvPr id="1048943" name="Content Placeholder 2"/>
          <p:cNvSpPr>
            <a:spLocks noGrp="1"/>
          </p:cNvSpPr>
          <p:nvPr>
            <p:ph idx="1"/>
          </p:nvPr>
        </p:nvSpPr>
        <p:spPr>
          <a:xfrm>
            <a:off x="945444" y="1690688"/>
            <a:ext cx="10515600" cy="4351338"/>
          </a:xfrm>
        </p:spPr>
        <p:txBody>
          <a:bodyPr>
            <a:normAutofit fontScale="77500" lnSpcReduction="20000"/>
          </a:bodyPr>
          <a:p>
            <a:pPr indent="0" marL="0">
              <a:buNone/>
            </a:pPr>
            <a:r>
              <a:rPr b="1" dirty="0" lang="en-US"/>
              <a:t>Antacids may decrease absorption of delavirdine. </a:t>
            </a:r>
          </a:p>
          <a:p>
            <a:r>
              <a:rPr dirty="0" lang="en-US"/>
              <a:t> Allow 1 hr. between medications.</a:t>
            </a:r>
          </a:p>
          <a:p>
            <a:pPr indent="0" marL="0">
              <a:buNone/>
            </a:pPr>
            <a:r>
              <a:rPr b="1" dirty="0" lang="en-US"/>
              <a:t> NNRTIs may increase effects of amphetamines, antihistamines, calcium channel blockers, ergot alkaloids, quinidine, warfarin, and others. </a:t>
            </a:r>
          </a:p>
          <a:p>
            <a:r>
              <a:rPr dirty="0" lang="en-US"/>
              <a:t> Monitor for medication toxicity. </a:t>
            </a:r>
          </a:p>
          <a:p>
            <a:pPr indent="0" marL="0">
              <a:buNone/>
            </a:pPr>
            <a:r>
              <a:rPr b="1" dirty="0" lang="en-US"/>
              <a:t>Rifampin and phenytoin may cause decrease in levels of delavirdine</a:t>
            </a:r>
            <a:r>
              <a:rPr dirty="0" lang="en-US"/>
              <a:t>. </a:t>
            </a:r>
          </a:p>
          <a:p>
            <a:r>
              <a:rPr dirty="0" lang="en-US"/>
              <a:t> Do not use together.</a:t>
            </a:r>
          </a:p>
          <a:p>
            <a:pPr indent="0" marL="0">
              <a:buNone/>
            </a:pPr>
            <a:r>
              <a:rPr b="1" dirty="0" lang="en-US"/>
              <a:t>Didanosine may reduce both medications’ absorption</a:t>
            </a:r>
            <a:r>
              <a:rPr dirty="0" lang="en-US"/>
              <a:t>. </a:t>
            </a:r>
          </a:p>
          <a:p>
            <a:pPr indent="0" marL="0">
              <a:buNone/>
            </a:pPr>
            <a:r>
              <a:rPr dirty="0" lang="en-US"/>
              <a:t> Allow 1 hour between medications.</a:t>
            </a:r>
          </a:p>
          <a:p>
            <a:pPr indent="0" marL="0">
              <a:buNone/>
            </a:pPr>
            <a:r>
              <a:rPr b="1" dirty="0" lang="en-US"/>
              <a:t>NNRTIs hypotension and changes in vision</a:t>
            </a:r>
            <a:r>
              <a:rPr dirty="0" lang="en-US"/>
              <a:t>.</a:t>
            </a:r>
          </a:p>
          <a:p>
            <a:r>
              <a:rPr dirty="0" lang="en-US"/>
              <a:t>  may cause increase in sildenafil level. </a:t>
            </a:r>
          </a:p>
          <a:p>
            <a:r>
              <a:rPr dirty="0" lang="en-US"/>
              <a:t> Monitor for Use together with caution. </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8944" name="Title 1"/>
          <p:cNvSpPr>
            <a:spLocks noGrp="1"/>
          </p:cNvSpPr>
          <p:nvPr>
            <p:ph type="title"/>
          </p:nvPr>
        </p:nvSpPr>
        <p:spPr>
          <a:xfrm>
            <a:off x="1097280" y="286603"/>
            <a:ext cx="10058400" cy="780197"/>
          </a:xfrm>
        </p:spPr>
        <p:txBody>
          <a:bodyPr/>
          <a:p>
            <a:r>
              <a:rPr dirty="0" lang="en-US"/>
              <a:t>                      Protease inhibitors</a:t>
            </a:r>
          </a:p>
        </p:txBody>
      </p:sp>
      <p:sp>
        <p:nvSpPr>
          <p:cNvPr id="1048945" name="Content Placeholder 2"/>
          <p:cNvSpPr>
            <a:spLocks noGrp="1"/>
          </p:cNvSpPr>
          <p:nvPr>
            <p:ph idx="1"/>
          </p:nvPr>
        </p:nvSpPr>
        <p:spPr>
          <a:xfrm>
            <a:off x="1097280" y="1066800"/>
            <a:ext cx="10058400" cy="4802294"/>
          </a:xfrm>
        </p:spPr>
        <p:txBody>
          <a:bodyPr>
            <a:noAutofit/>
          </a:bodyPr>
          <a:p>
            <a:pPr indent="0" marL="0">
              <a:buNone/>
            </a:pPr>
            <a:r>
              <a:rPr b="1" dirty="0" sz="1800" lang="en-US">
                <a:cs typeface="Times New Roman" panose="02020603050405020304" pitchFamily="18" charset="0"/>
              </a:rPr>
              <a:t>Members of this group are</a:t>
            </a:r>
            <a:r>
              <a:rPr dirty="0" sz="1800" lang="en-US">
                <a:cs typeface="Times New Roman" panose="02020603050405020304" pitchFamily="18" charset="0"/>
              </a:rPr>
              <a:t>;</a:t>
            </a:r>
          </a:p>
          <a:p>
            <a:pPr indent="0" marL="0">
              <a:buNone/>
            </a:pPr>
            <a:r>
              <a:rPr dirty="0" sz="1800" lang="en-US">
                <a:cs typeface="Times New Roman" panose="02020603050405020304" pitchFamily="18" charset="0"/>
              </a:rPr>
              <a:t> ritonavir (Norvir)  </a:t>
            </a:r>
          </a:p>
          <a:p>
            <a:pPr indent="0" marL="0">
              <a:buNone/>
            </a:pPr>
            <a:r>
              <a:rPr dirty="0" sz="1800" lang="en-US">
                <a:cs typeface="Times New Roman" panose="02020603050405020304" pitchFamily="18" charset="0"/>
              </a:rPr>
              <a:t> Saquinavir (Invirase) </a:t>
            </a:r>
          </a:p>
          <a:p>
            <a:pPr indent="0" marL="0">
              <a:buNone/>
            </a:pPr>
            <a:r>
              <a:rPr dirty="0" sz="1800" lang="en-US">
                <a:cs typeface="Times New Roman" panose="02020603050405020304" pitchFamily="18" charset="0"/>
              </a:rPr>
              <a:t>Indinavir (Crixivan) </a:t>
            </a:r>
          </a:p>
          <a:p>
            <a:pPr indent="0" marL="0">
              <a:buNone/>
            </a:pPr>
            <a:r>
              <a:rPr dirty="0" sz="1800" lang="en-US">
                <a:cs typeface="Times New Roman" panose="02020603050405020304" pitchFamily="18" charset="0"/>
              </a:rPr>
              <a:t> Amprenavir (Agenerase) </a:t>
            </a:r>
          </a:p>
          <a:p>
            <a:pPr indent="0" marL="0">
              <a:buNone/>
            </a:pPr>
            <a:r>
              <a:rPr dirty="0" sz="1800" lang="en-US">
                <a:cs typeface="Times New Roman" panose="02020603050405020304" pitchFamily="18" charset="0"/>
              </a:rPr>
              <a:t>Nelfinavir (Viracept) </a:t>
            </a:r>
          </a:p>
          <a:p>
            <a:pPr indent="0" marL="0">
              <a:buNone/>
            </a:pPr>
            <a:r>
              <a:rPr dirty="0" sz="1800" lang="en-US">
                <a:cs typeface="Times New Roman" panose="02020603050405020304" pitchFamily="18" charset="0"/>
              </a:rPr>
              <a:t> </a:t>
            </a:r>
            <a:r>
              <a:rPr b="1" dirty="0" sz="1800" lang="en-US">
                <a:cs typeface="Times New Roman" panose="02020603050405020304" pitchFamily="18" charset="0"/>
              </a:rPr>
              <a:t>Mechanism Of Action </a:t>
            </a:r>
          </a:p>
          <a:p>
            <a:pPr indent="0" marL="0">
              <a:buNone/>
            </a:pPr>
            <a:r>
              <a:rPr dirty="0" sz="1800" lang="en-US">
                <a:cs typeface="Times New Roman" panose="02020603050405020304" pitchFamily="18" charset="0"/>
              </a:rPr>
              <a:t>Protease inhibitors act against HIV-1 and HIV-2 to alter and inactivate the virus by inhibiting enzymes needed for HIV replication. </a:t>
            </a:r>
          </a:p>
          <a:p>
            <a:pPr indent="0" marL="0">
              <a:buNone/>
            </a:pPr>
            <a:r>
              <a:rPr dirty="0" sz="1800" lang="en-US">
                <a:cs typeface="Times New Roman" panose="02020603050405020304" pitchFamily="18" charset="0"/>
              </a:rPr>
              <a:t> </a:t>
            </a:r>
            <a:r>
              <a:rPr b="1" dirty="0" sz="1800" lang="en-US">
                <a:cs typeface="Times New Roman" panose="02020603050405020304" pitchFamily="18" charset="0"/>
              </a:rPr>
              <a:t>Indication</a:t>
            </a:r>
          </a:p>
          <a:p>
            <a:pPr indent="0" marL="0">
              <a:buNone/>
            </a:pPr>
            <a:r>
              <a:rPr b="1" dirty="0" sz="1800" lang="en-US">
                <a:cs typeface="Times New Roman" panose="02020603050405020304" pitchFamily="18" charset="0"/>
              </a:rPr>
              <a:t> </a:t>
            </a:r>
            <a:r>
              <a:rPr dirty="0" sz="1800" lang="en-US">
                <a:cs typeface="Times New Roman" panose="02020603050405020304" pitchFamily="18" charset="0"/>
              </a:rPr>
              <a:t>Used to treat HIV infections </a:t>
            </a:r>
          </a:p>
          <a:p>
            <a:pPr indent="0" marL="0">
              <a:buNone/>
            </a:pPr>
            <a:r>
              <a:rPr dirty="0" sz="1800" lang="en-US">
                <a:cs typeface="Times New Roman" panose="02020603050405020304" pitchFamily="18" charset="0"/>
              </a:rPr>
              <a:t>Should be used with another antiretroviral medication to reduce medication resistance</a:t>
            </a:r>
          </a:p>
          <a:p>
            <a:pPr indent="0" marL="0">
              <a:buNone/>
            </a:pPr>
            <a:r>
              <a:rPr b="1" dirty="0" sz="1800" lang="en-US">
                <a:solidFill>
                  <a:prstClr val="black"/>
                </a:solidFill>
                <a:ea typeface="+mj-ea"/>
                <a:cs typeface="Times New Roman" panose="02020603050405020304" pitchFamily="18" charset="0"/>
              </a:rPr>
              <a:t> Route of administration</a:t>
            </a:r>
            <a:r>
              <a:rPr dirty="0" sz="1800" lang="en-US">
                <a:solidFill>
                  <a:prstClr val="black"/>
                </a:solidFill>
                <a:ea typeface="+mj-ea"/>
                <a:cs typeface="Times New Roman" panose="02020603050405020304" pitchFamily="18" charset="0"/>
              </a:rPr>
              <a:t>: Oral</a:t>
            </a:r>
            <a:endParaRPr dirty="0" sz="1800" lang="en-US">
              <a:cs typeface="Times New Roman" panose="02020603050405020304" pitchFamily="18" charset="0"/>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8946" name="Title 1"/>
          <p:cNvSpPr>
            <a:spLocks noGrp="1"/>
          </p:cNvSpPr>
          <p:nvPr>
            <p:ph type="title"/>
          </p:nvPr>
        </p:nvSpPr>
        <p:spPr/>
        <p:txBody>
          <a:bodyPr>
            <a:normAutofit/>
          </a:bodyPr>
          <a:p>
            <a:r>
              <a:rPr dirty="0" sz="4000" lang="en-US">
                <a:latin typeface="Times New Roman" panose="02020603050405020304" pitchFamily="18" charset="0"/>
                <a:cs typeface="Times New Roman" panose="02020603050405020304" pitchFamily="18" charset="0"/>
              </a:rPr>
              <a:t>Side/Adverse Effects Nursing Interventions/Client Education</a:t>
            </a:r>
          </a:p>
        </p:txBody>
      </p:sp>
      <p:sp>
        <p:nvSpPr>
          <p:cNvPr id="1048947" name="Content Placeholder 2"/>
          <p:cNvSpPr>
            <a:spLocks noGrp="1"/>
          </p:cNvSpPr>
          <p:nvPr>
            <p:ph idx="1"/>
          </p:nvPr>
        </p:nvSpPr>
        <p:spPr/>
        <p:txBody>
          <a:bodyPr>
            <a:normAutofit fontScale="70000" lnSpcReduction="20000"/>
          </a:bodyPr>
          <a:p>
            <a:r>
              <a:rPr b="1" dirty="0" lang="en-US">
                <a:cs typeface="Times New Roman" panose="02020603050405020304" pitchFamily="18" charset="0"/>
              </a:rPr>
              <a:t>Diabetes mellitus/hyperglycemia ;</a:t>
            </a:r>
            <a:r>
              <a:rPr dirty="0" lang="en-US">
                <a:cs typeface="Times New Roman" panose="02020603050405020304" pitchFamily="18" charset="0"/>
              </a:rPr>
              <a:t> Monitor serum glucose, </a:t>
            </a:r>
          </a:p>
          <a:p>
            <a:pPr indent="0" marL="0">
              <a:buNone/>
            </a:pPr>
            <a:r>
              <a:rPr dirty="0" lang="en-US">
                <a:cs typeface="Times New Roman" panose="02020603050405020304" pitchFamily="18" charset="0"/>
              </a:rPr>
              <a:t> Adjust diet and administer anti-diabetic medications as prescribed. Advise clients to monitor for increased thirst and urine output.</a:t>
            </a:r>
          </a:p>
          <a:p>
            <a:r>
              <a:rPr dirty="0" lang="en-US">
                <a:cs typeface="Times New Roman" panose="02020603050405020304" pitchFamily="18" charset="0"/>
              </a:rPr>
              <a:t> </a:t>
            </a:r>
            <a:r>
              <a:rPr b="1" dirty="0" lang="en-US">
                <a:cs typeface="Times New Roman" panose="02020603050405020304" pitchFamily="18" charset="0"/>
              </a:rPr>
              <a:t>hypersensitivity reaction; </a:t>
            </a:r>
          </a:p>
          <a:p>
            <a:pPr indent="0" marL="0">
              <a:buNone/>
            </a:pPr>
            <a:r>
              <a:rPr dirty="0" lang="en-US">
                <a:cs typeface="Times New Roman" panose="02020603050405020304" pitchFamily="18" charset="0"/>
              </a:rPr>
              <a:t>Monitor for rash. </a:t>
            </a:r>
          </a:p>
          <a:p>
            <a:pPr indent="0" lvl="0" marL="0">
              <a:buNone/>
            </a:pPr>
            <a:r>
              <a:rPr dirty="0" lang="en-US">
                <a:cs typeface="Times New Roman" panose="02020603050405020304" pitchFamily="18" charset="0"/>
              </a:rPr>
              <a:t>Notify the provider if rash develops. </a:t>
            </a:r>
          </a:p>
          <a:p>
            <a:r>
              <a:rPr b="1" dirty="0" lang="en-US">
                <a:solidFill>
                  <a:prstClr val="black"/>
                </a:solidFill>
                <a:cs typeface="Times New Roman" panose="02020603050405020304" pitchFamily="18" charset="0"/>
              </a:rPr>
              <a:t>Nausea </a:t>
            </a:r>
            <a:r>
              <a:rPr b="1" dirty="0" lang="en-US">
                <a:cs typeface="Times New Roman" panose="02020603050405020304" pitchFamily="18" charset="0"/>
              </a:rPr>
              <a:t>and vomiting; </a:t>
            </a:r>
            <a:r>
              <a:rPr dirty="0" lang="en-US">
                <a:cs typeface="Times New Roman" panose="02020603050405020304" pitchFamily="18" charset="0"/>
              </a:rPr>
              <a:t>Take medication with food to reduce GI effects and increase absorption.</a:t>
            </a:r>
          </a:p>
          <a:p>
            <a:r>
              <a:rPr dirty="0" lang="en-US">
                <a:cs typeface="Times New Roman" panose="02020603050405020304" pitchFamily="18" charset="0"/>
              </a:rPr>
              <a:t> </a:t>
            </a:r>
            <a:r>
              <a:rPr b="1" dirty="0" lang="en-US">
                <a:cs typeface="Times New Roman" panose="02020603050405020304" pitchFamily="18" charset="0"/>
              </a:rPr>
              <a:t>Elevated serum lipids </a:t>
            </a:r>
          </a:p>
          <a:p>
            <a:pPr indent="0" lvl="0" marL="0">
              <a:buNone/>
            </a:pPr>
            <a:r>
              <a:rPr dirty="0" lang="en-US">
                <a:cs typeface="Times New Roman" panose="02020603050405020304" pitchFamily="18" charset="0"/>
              </a:rPr>
              <a:t>Monitor for hyperlipidemia. </a:t>
            </a:r>
          </a:p>
          <a:p>
            <a:pPr indent="0" lvl="0" marL="0">
              <a:buNone/>
            </a:pPr>
            <a:r>
              <a:rPr dirty="0" lang="en-US">
                <a:cs typeface="Times New Roman" panose="02020603050405020304" pitchFamily="18" charset="0"/>
              </a:rPr>
              <a:t>Adjust diet.  </a:t>
            </a:r>
          </a:p>
          <a:p>
            <a:r>
              <a:rPr b="1" dirty="0" lang="en-US">
                <a:cs typeface="Times New Roman" panose="02020603050405020304" pitchFamily="18" charset="0"/>
              </a:rPr>
              <a:t>Thrombocytopenia, leukopenia</a:t>
            </a:r>
          </a:p>
          <a:p>
            <a:pPr indent="0" lvl="0" marL="0">
              <a:buNone/>
            </a:pPr>
            <a:r>
              <a:rPr dirty="0" lang="en-US">
                <a:cs typeface="Times New Roman" panose="02020603050405020304" pitchFamily="18" charset="0"/>
              </a:rPr>
              <a:t> Monitor CBC. Monitor for signs of infection (fever, sore throat). Monitor for bleeding, blood in stool and bruising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39" name=""/>
        <p:cNvGrpSpPr/>
        <p:nvPr/>
      </p:nvGrpSpPr>
      <p:grpSpPr>
        <a:xfrm>
          <a:off x="0" y="0"/>
          <a:ext cx="0" cy="0"/>
          <a:chOff x="0" y="0"/>
          <a:chExt cx="0" cy="0"/>
        </a:xfrm>
      </p:grpSpPr>
      <p:sp>
        <p:nvSpPr>
          <p:cNvPr id="1048627" name="Title 1"/>
          <p:cNvSpPr>
            <a:spLocks noGrp="1"/>
          </p:cNvSpPr>
          <p:nvPr>
            <p:ph type="title"/>
          </p:nvPr>
        </p:nvSpPr>
        <p:spPr/>
        <p:txBody>
          <a:bodyPr/>
          <a:p>
            <a:r>
              <a:rPr dirty="0" lang="en-US"/>
              <a:t>Conti.</a:t>
            </a:r>
          </a:p>
        </p:txBody>
      </p:sp>
      <p:sp>
        <p:nvSpPr>
          <p:cNvPr id="1048628" name="Content Placeholder 2"/>
          <p:cNvSpPr>
            <a:spLocks noGrp="1"/>
          </p:cNvSpPr>
          <p:nvPr>
            <p:ph idx="1"/>
          </p:nvPr>
        </p:nvSpPr>
        <p:spPr/>
        <p:txBody>
          <a:bodyPr/>
          <a:p>
            <a:pPr indent="0" marL="0">
              <a:buNone/>
            </a:pPr>
            <a:r>
              <a:rPr dirty="0" lang="en-US"/>
              <a:t>d)</a:t>
            </a:r>
            <a:r>
              <a:rPr b="1" dirty="0" lang="en-US"/>
              <a:t>Synthetic sources: </a:t>
            </a:r>
            <a:r>
              <a:rPr dirty="0" lang="en-US"/>
              <a:t>Many drugs are developed synthetically after chemicals in plants ,animals or other environment have been screened for signs of therapeutic activity. This eliminates side effects and increases drug potency. Drugs have  genetic engineering are used to produce chemicals that have therapeutic effects.</a:t>
            </a:r>
          </a:p>
          <a:p>
            <a:pPr indent="0" marL="0">
              <a:buNone/>
            </a:pPr>
            <a:r>
              <a:rPr dirty="0" lang="en-US"/>
              <a:t>e)</a:t>
            </a:r>
            <a:r>
              <a:rPr b="1" dirty="0" lang="en-US"/>
              <a:t>Microbiological sources: </a:t>
            </a:r>
            <a:r>
              <a:rPr dirty="0" lang="en-US"/>
              <a:t>example </a:t>
            </a:r>
            <a:r>
              <a:rPr dirty="0" lang="en-US" err="1"/>
              <a:t>penicillins,tetracycline</a:t>
            </a:r>
            <a:endParaRPr b="1" dirty="0" lang="en-US"/>
          </a:p>
          <a:p>
            <a:pPr indent="0" marL="0">
              <a:buNone/>
            </a:pPr>
            <a:r>
              <a:rPr dirty="0" lang="en-US"/>
              <a:t>f)</a:t>
            </a:r>
            <a:r>
              <a:rPr b="1" dirty="0" lang="en-US"/>
              <a:t>recombinant DNA technology</a:t>
            </a:r>
          </a:p>
          <a:p>
            <a:pPr indent="0" marL="0">
              <a:buNone/>
            </a:pPr>
            <a:r>
              <a:rPr dirty="0" lang="en-US"/>
              <a:t>  </a:t>
            </a:r>
            <a:r>
              <a:rPr b="1" dirty="0" lang="en-US"/>
              <a:t>        </a:t>
            </a:r>
          </a:p>
          <a:p>
            <a:pPr indent="0" marL="0">
              <a:buNone/>
            </a:pPr>
            <a:endParaRPr b="1" dirty="0"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716" name=""/>
        <p:cNvGrpSpPr/>
        <p:nvPr/>
      </p:nvGrpSpPr>
      <p:grpSpPr>
        <a:xfrm>
          <a:off x="0" y="0"/>
          <a:ext cx="0" cy="0"/>
          <a:chOff x="0" y="0"/>
          <a:chExt cx="0" cy="0"/>
        </a:xfrm>
      </p:grpSpPr>
      <p:sp>
        <p:nvSpPr>
          <p:cNvPr id="1048948" name="Title 1"/>
          <p:cNvSpPr>
            <a:spLocks noGrp="1"/>
          </p:cNvSpPr>
          <p:nvPr>
            <p:ph type="title"/>
          </p:nvPr>
        </p:nvSpPr>
        <p:spPr/>
        <p:txBody>
          <a:bodyPr/>
          <a:p>
            <a:r>
              <a:rPr dirty="0" lang="en-US"/>
              <a:t>Medication/Food Interactions Nursing Interventions/Client Education</a:t>
            </a:r>
          </a:p>
        </p:txBody>
      </p:sp>
      <p:sp>
        <p:nvSpPr>
          <p:cNvPr id="1048949" name="Content Placeholder 2"/>
          <p:cNvSpPr>
            <a:spLocks noGrp="1"/>
          </p:cNvSpPr>
          <p:nvPr>
            <p:ph idx="1"/>
          </p:nvPr>
        </p:nvSpPr>
        <p:spPr>
          <a:xfrm>
            <a:off x="285044" y="1814337"/>
            <a:ext cx="10515600" cy="4351338"/>
          </a:xfrm>
        </p:spPr>
        <p:txBody>
          <a:bodyPr>
            <a:normAutofit lnSpcReduction="10000"/>
          </a:bodyPr>
          <a:p>
            <a:r>
              <a:rPr b="1" dirty="0" lang="en-US"/>
              <a:t>Ritonavir may cause these medications to accumulate to toxic levels: Bupropion, carbamazepine, diazepam, lidocaine, prednisone clozapine, lovastatin, simvastatin, alprazolam, and ergotamine. </a:t>
            </a:r>
          </a:p>
          <a:p>
            <a:pPr indent="0" marL="0">
              <a:buNone/>
            </a:pPr>
            <a:r>
              <a:rPr dirty="0" lang="en-US"/>
              <a:t> Avoid concurrent use.</a:t>
            </a:r>
          </a:p>
          <a:p>
            <a:r>
              <a:rPr b="1" dirty="0" lang="en-US"/>
              <a:t> Ritonavir may increase medication levels of sildenafil, tadalafil, and vardenafil. </a:t>
            </a:r>
          </a:p>
          <a:p>
            <a:pPr indent="0" marL="0">
              <a:buNone/>
            </a:pPr>
            <a:r>
              <a:rPr dirty="0" lang="en-US"/>
              <a:t> Use with caution. Dosages of these medications may need to be reduced. </a:t>
            </a:r>
          </a:p>
          <a:p>
            <a:r>
              <a:rPr b="1" dirty="0" lang="en-US"/>
              <a:t>Ritonavir decreases levels of ethynyl estradiol in oral contraceptives</a:t>
            </a:r>
            <a:r>
              <a:rPr dirty="0" lang="en-US"/>
              <a:t>.  Instruct clients to use an alternative form of birth control.</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8950" name="Title 1"/>
          <p:cNvSpPr>
            <a:spLocks noGrp="1"/>
          </p:cNvSpPr>
          <p:nvPr>
            <p:ph type="title"/>
          </p:nvPr>
        </p:nvSpPr>
        <p:spPr/>
        <p:txBody>
          <a:bodyPr/>
          <a:p>
            <a:r>
              <a:rPr b="1" dirty="0" lang="en-US"/>
              <a:t>                          Entry/fusion inhibitors</a:t>
            </a:r>
          </a:p>
        </p:txBody>
      </p:sp>
      <p:sp>
        <p:nvSpPr>
          <p:cNvPr id="1048951" name="Content Placeholder 2"/>
          <p:cNvSpPr>
            <a:spLocks noGrp="1"/>
          </p:cNvSpPr>
          <p:nvPr>
            <p:ph idx="1"/>
          </p:nvPr>
        </p:nvSpPr>
        <p:spPr>
          <a:xfrm>
            <a:off x="372534" y="1577800"/>
            <a:ext cx="10597444" cy="4789664"/>
          </a:xfrm>
        </p:spPr>
        <p:txBody>
          <a:bodyPr>
            <a:normAutofit/>
          </a:bodyPr>
          <a:p>
            <a:pPr indent="0" marL="0">
              <a:buNone/>
            </a:pPr>
            <a:r>
              <a:rPr b="1" dirty="0" lang="en-US"/>
              <a:t>Enfuvirtide </a:t>
            </a:r>
            <a:r>
              <a:rPr dirty="0" lang="en-US"/>
              <a:t>this is the first antiretroviral to target the host cell attachment.</a:t>
            </a:r>
          </a:p>
          <a:p>
            <a:pPr indent="0" marL="0">
              <a:buNone/>
            </a:pPr>
            <a:r>
              <a:rPr b="1" dirty="0" lang="en-US"/>
              <a:t>Mechanism of action/pharmacodynamics</a:t>
            </a:r>
          </a:p>
          <a:p>
            <a:r>
              <a:rPr dirty="0" lang="en-US"/>
              <a:t>It inhibits fusion of the cellular and viral membranes.</a:t>
            </a:r>
          </a:p>
          <a:p>
            <a:pPr indent="0" marL="0">
              <a:buNone/>
            </a:pPr>
            <a:r>
              <a:rPr b="1" dirty="0" lang="en-US"/>
              <a:t>Pharmacokinetic</a:t>
            </a:r>
          </a:p>
          <a:p>
            <a:r>
              <a:rPr dirty="0" lang="en-US"/>
              <a:t>It is give by S.C. injection half life is 4hours.</a:t>
            </a:r>
          </a:p>
          <a:p>
            <a:pPr indent="0" marL="0">
              <a:buNone/>
            </a:pPr>
            <a:r>
              <a:rPr b="1" dirty="0" lang="en-US"/>
              <a:t>adverse effects  </a:t>
            </a:r>
          </a:p>
          <a:p>
            <a:r>
              <a:rPr dirty="0" lang="en-US"/>
              <a:t>Limited to mild injection site reactions</a:t>
            </a:r>
          </a:p>
          <a:p>
            <a:r>
              <a:rPr dirty="0" lang="en-US"/>
              <a:t>Hypersensitivity and peripheral neuropathy may occur.</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8952" name="Title 1"/>
          <p:cNvSpPr>
            <a:spLocks noGrp="1"/>
          </p:cNvSpPr>
          <p:nvPr>
            <p:ph type="title"/>
          </p:nvPr>
        </p:nvSpPr>
        <p:spPr/>
        <p:txBody>
          <a:bodyPr/>
          <a:p>
            <a:r>
              <a:rPr dirty="0" lang="en-US"/>
              <a:t>Standard 1</a:t>
            </a:r>
            <a:r>
              <a:rPr baseline="30000" dirty="0" lang="en-US"/>
              <a:t>st</a:t>
            </a:r>
            <a:r>
              <a:rPr dirty="0" lang="en-US"/>
              <a:t> line regime for adults in Kenya</a:t>
            </a:r>
          </a:p>
        </p:txBody>
      </p:sp>
      <p:sp>
        <p:nvSpPr>
          <p:cNvPr id="1048953" name="Content Placeholder 2"/>
          <p:cNvSpPr>
            <a:spLocks noGrp="1"/>
          </p:cNvSpPr>
          <p:nvPr>
            <p:ph idx="1"/>
          </p:nvPr>
        </p:nvSpPr>
        <p:spPr/>
        <p:txBody>
          <a:bodyPr/>
          <a:p>
            <a:r>
              <a:rPr dirty="0" lang="en-US"/>
              <a:t>Stavudine (D4T)/Zidovudine (AZT)+ Lamivudine(3TC)+Nevirapine (NVP)</a:t>
            </a:r>
          </a:p>
          <a:p>
            <a:pPr indent="0" marL="0">
              <a:buNone/>
            </a:pPr>
            <a:r>
              <a:rPr dirty="0" lang="en-US"/>
              <a:t>OR</a:t>
            </a:r>
          </a:p>
          <a:p>
            <a:r>
              <a:rPr dirty="0" lang="en-US"/>
              <a:t>Stavudine (D4T)/Zidovudine (AZT) +Lamivudine (3TC)+ Efavirenz.</a:t>
            </a:r>
          </a:p>
          <a:p>
            <a:pPr indent="0" marL="0">
              <a:buNone/>
            </a:pPr>
            <a:r>
              <a:rPr b="1" dirty="0" lang="en-US"/>
              <a:t>Assignment</a:t>
            </a:r>
          </a:p>
          <a:p>
            <a:pPr indent="0" marL="0">
              <a:buNone/>
            </a:pPr>
            <a:r>
              <a:rPr dirty="0" lang="en-US"/>
              <a:t>Find out the standard 1</a:t>
            </a:r>
            <a:r>
              <a:rPr baseline="30000" dirty="0" lang="en-US"/>
              <a:t>st</a:t>
            </a:r>
            <a:r>
              <a:rPr dirty="0" lang="en-US"/>
              <a:t> line and the 2</a:t>
            </a:r>
            <a:r>
              <a:rPr baseline="30000" dirty="0" lang="en-US"/>
              <a:t>nd</a:t>
            </a:r>
            <a:r>
              <a:rPr dirty="0" lang="en-US"/>
              <a:t> line ART regime in children.</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719" name=""/>
        <p:cNvGrpSpPr/>
        <p:nvPr/>
      </p:nvGrpSpPr>
      <p:grpSpPr>
        <a:xfrm>
          <a:off x="0" y="0"/>
          <a:ext cx="0" cy="0"/>
          <a:chOff x="0" y="0"/>
          <a:chExt cx="0" cy="0"/>
        </a:xfrm>
      </p:grpSpPr>
      <p:sp>
        <p:nvSpPr>
          <p:cNvPr id="1048954" name="Title 1"/>
          <p:cNvSpPr>
            <a:spLocks noGrp="1"/>
          </p:cNvSpPr>
          <p:nvPr>
            <p:ph type="title"/>
          </p:nvPr>
        </p:nvSpPr>
        <p:spPr/>
        <p:txBody>
          <a:bodyPr/>
          <a:p>
            <a:r>
              <a:rPr dirty="0" lang="en-US"/>
              <a:t> </a:t>
            </a:r>
            <a:r>
              <a:rPr b="1" dirty="0" lang="en-US"/>
              <a:t>ANALGESICS, NON STEROIDAL ANTI INFLAMMATORY DRUGS(NSAIDS)</a:t>
            </a:r>
          </a:p>
        </p:txBody>
      </p:sp>
      <p:sp>
        <p:nvSpPr>
          <p:cNvPr id="1048955" name="Content Placeholder 2"/>
          <p:cNvSpPr>
            <a:spLocks noGrp="1"/>
          </p:cNvSpPr>
          <p:nvPr>
            <p:ph idx="1"/>
          </p:nvPr>
        </p:nvSpPr>
        <p:spPr>
          <a:xfrm>
            <a:off x="863600" y="1825625"/>
            <a:ext cx="10515600" cy="4351338"/>
          </a:xfrm>
        </p:spPr>
        <p:txBody>
          <a:bodyPr>
            <a:normAutofit fontScale="92500" lnSpcReduction="10000"/>
          </a:bodyPr>
          <a:p>
            <a:r>
              <a:rPr dirty="0" lang="en-US"/>
              <a:t>Analgesics  may be defined as any member or group of drugs used to achieve analgesia, relief from </a:t>
            </a:r>
            <a:r>
              <a:rPr b="1" dirty="0" lang="en-US"/>
              <a:t>pain. </a:t>
            </a:r>
            <a:r>
              <a:rPr dirty="0" lang="en-US"/>
              <a:t>They relieve pain without causing any loss of consciousness.</a:t>
            </a:r>
          </a:p>
          <a:p>
            <a:r>
              <a:rPr dirty="0" lang="en-US"/>
              <a:t>Analgesics drug works in various ways on the periphery and the CNS.</a:t>
            </a:r>
          </a:p>
          <a:p>
            <a:r>
              <a:rPr dirty="0" lang="en-US"/>
              <a:t>NSAIDs are referred to as non narcotic analgesics or non-opioid analgesics. </a:t>
            </a:r>
          </a:p>
          <a:p>
            <a:r>
              <a:rPr dirty="0" lang="en-US"/>
              <a:t>They differ from opioids in the aspects;</a:t>
            </a:r>
          </a:p>
          <a:p>
            <a:pPr indent="0" marL="0">
              <a:buNone/>
            </a:pPr>
            <a:r>
              <a:rPr dirty="0" lang="en-US"/>
              <a:t>         -they are less potent</a:t>
            </a:r>
          </a:p>
          <a:p>
            <a:pPr indent="0" marL="0">
              <a:buNone/>
            </a:pPr>
            <a:r>
              <a:rPr dirty="0" lang="en-US"/>
              <a:t>         -fail to produce drowsiness or CNS depression</a:t>
            </a:r>
          </a:p>
          <a:p>
            <a:pPr indent="0" marL="0">
              <a:buNone/>
            </a:pPr>
            <a:r>
              <a:rPr dirty="0" lang="en-US"/>
              <a:t>         -non additive in nature</a:t>
            </a:r>
          </a:p>
          <a:p>
            <a:pPr indent="0" marL="0">
              <a:buNone/>
            </a:pPr>
            <a:r>
              <a:rPr dirty="0" lang="en-US"/>
              <a:t>         -posses anti inflammatory/antipyretic activities</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8956" name="Title 1"/>
          <p:cNvSpPr>
            <a:spLocks noGrp="1"/>
          </p:cNvSpPr>
          <p:nvPr>
            <p:ph type="title"/>
          </p:nvPr>
        </p:nvSpPr>
        <p:spPr/>
        <p:txBody>
          <a:bodyPr/>
          <a:p>
            <a:r>
              <a:rPr dirty="0" lang="en-US"/>
              <a:t>                 NSAIDs cont.’</a:t>
            </a:r>
          </a:p>
        </p:txBody>
      </p:sp>
      <p:sp>
        <p:nvSpPr>
          <p:cNvPr id="1048957" name="Content Placeholder 2"/>
          <p:cNvSpPr>
            <a:spLocks noGrp="1"/>
          </p:cNvSpPr>
          <p:nvPr>
            <p:ph idx="1"/>
          </p:nvPr>
        </p:nvSpPr>
        <p:spPr/>
        <p:txBody>
          <a:bodyPr>
            <a:normAutofit fontScale="92500" lnSpcReduction="20000"/>
          </a:bodyPr>
          <a:p>
            <a:r>
              <a:rPr b="1" dirty="0" lang="en-US"/>
              <a:t>1st generation NSAIDs (COX-1 and COX-2 inhibitors):</a:t>
            </a:r>
          </a:p>
          <a:p>
            <a:r>
              <a:rPr dirty="0" lang="en-US"/>
              <a:t>  Aspirin </a:t>
            </a:r>
          </a:p>
          <a:p>
            <a:r>
              <a:rPr dirty="0" lang="en-US"/>
              <a:t> Ibuprofen (Motrin, Advil) </a:t>
            </a:r>
          </a:p>
          <a:p>
            <a:r>
              <a:rPr dirty="0" lang="en-US"/>
              <a:t> Naproxen (Naprosyn) </a:t>
            </a:r>
          </a:p>
          <a:p>
            <a:r>
              <a:rPr dirty="0" lang="en-US"/>
              <a:t> Indomethacin (Indocin) </a:t>
            </a:r>
          </a:p>
          <a:p>
            <a:r>
              <a:rPr dirty="0" lang="en-US"/>
              <a:t> Diclofenac (Voltaren) </a:t>
            </a:r>
          </a:p>
          <a:p>
            <a:r>
              <a:rPr dirty="0" lang="en-US"/>
              <a:t>Ketorolac (Toradol) </a:t>
            </a:r>
          </a:p>
          <a:p>
            <a:r>
              <a:rPr dirty="0" lang="en-US"/>
              <a:t> Meloxicam (Mobic</a:t>
            </a:r>
            <a:r>
              <a:rPr b="1" dirty="0" lang="en-US"/>
              <a:t>)  </a:t>
            </a:r>
          </a:p>
          <a:p>
            <a:r>
              <a:rPr b="1" dirty="0" lang="en-US"/>
              <a:t>2nd generation NSAIDs (selective COX-2 Inhibitor</a:t>
            </a:r>
            <a:r>
              <a:rPr dirty="0" lang="en-US"/>
              <a:t>): </a:t>
            </a:r>
          </a:p>
          <a:p>
            <a:r>
              <a:rPr dirty="0" lang="en-US"/>
              <a:t> Celecoxib (Celebrex)</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8958" name="Content Placeholder 2"/>
          <p:cNvSpPr>
            <a:spLocks noGrp="1"/>
          </p:cNvSpPr>
          <p:nvPr>
            <p:ph idx="1"/>
          </p:nvPr>
        </p:nvSpPr>
        <p:spPr>
          <a:xfrm>
            <a:off x="838200" y="351691"/>
            <a:ext cx="10515600" cy="6213231"/>
          </a:xfrm>
        </p:spPr>
        <p:txBody>
          <a:bodyPr>
            <a:noAutofit/>
          </a:bodyPr>
          <a:p>
            <a:pPr indent="0" marL="0">
              <a:buNone/>
            </a:pPr>
            <a:r>
              <a:rPr b="1" dirty="0" sz="2400" lang="en-US"/>
              <a:t>Mechanism of action</a:t>
            </a:r>
          </a:p>
          <a:p>
            <a:r>
              <a:rPr dirty="0" sz="2400" lang="en-US">
                <a:solidFill>
                  <a:prstClr val="black"/>
                </a:solidFill>
              </a:rPr>
              <a:t>Inhibition of prostaglandin synthase, also known as cox — Inhibition of COX-1 can result in decreased platelet aggregation and kidney damage.</a:t>
            </a:r>
          </a:p>
          <a:p>
            <a:r>
              <a:rPr dirty="0" sz="2400" lang="en-US">
                <a:solidFill>
                  <a:prstClr val="black"/>
                </a:solidFill>
              </a:rPr>
              <a:t> Inhibition of COX-2 results in decreased inflammation, fever, and pain.  </a:t>
            </a:r>
          </a:p>
          <a:p>
            <a:pPr indent="0" marL="0">
              <a:buNone/>
            </a:pPr>
            <a:r>
              <a:rPr b="1" dirty="0" sz="2400" lang="en-US">
                <a:solidFill>
                  <a:prstClr val="black"/>
                </a:solidFill>
              </a:rPr>
              <a:t>Therapeutic Uses /indication ( analgesic , antipyretic, and anti inflammatory) </a:t>
            </a:r>
          </a:p>
          <a:p>
            <a:r>
              <a:rPr dirty="0" sz="2400" lang="en-US">
                <a:solidFill>
                  <a:prstClr val="black"/>
                </a:solidFill>
              </a:rPr>
              <a:t> Inflammation suppression. </a:t>
            </a:r>
          </a:p>
          <a:p>
            <a:r>
              <a:rPr dirty="0" sz="2400" lang="en-US">
                <a:solidFill>
                  <a:prstClr val="black"/>
                </a:solidFill>
              </a:rPr>
              <a:t> Analgesia for mild to moderate pain, such as with osteoarthritis and rheumatoid arthritis. </a:t>
            </a:r>
          </a:p>
          <a:p>
            <a:r>
              <a:rPr dirty="0" sz="2400" lang="en-US">
                <a:solidFill>
                  <a:prstClr val="black"/>
                </a:solidFill>
              </a:rPr>
              <a:t> Fever reduction. </a:t>
            </a:r>
          </a:p>
          <a:p>
            <a:r>
              <a:rPr dirty="0" sz="2400" lang="en-US">
                <a:solidFill>
                  <a:prstClr val="black"/>
                </a:solidFill>
              </a:rPr>
              <a:t> Dysmenorrhea. </a:t>
            </a:r>
          </a:p>
          <a:p>
            <a:r>
              <a:rPr dirty="0" sz="2400" lang="en-US">
                <a:solidFill>
                  <a:prstClr val="black"/>
                </a:solidFill>
              </a:rPr>
              <a:t> Inhibition of platelet aggregation, which protects against stroke and myocardial infarction.</a:t>
            </a:r>
            <a:r>
              <a:rPr dirty="0" sz="2400" lang="en-US"/>
              <a:t> (aspirin)</a:t>
            </a:r>
          </a:p>
          <a:p>
            <a:r>
              <a:rPr dirty="0" sz="2400" lang="en-US"/>
              <a:t>The exception of acetaminophen which is  an analgesic and antipyretic. </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722" name=""/>
        <p:cNvGrpSpPr/>
        <p:nvPr/>
      </p:nvGrpSpPr>
      <p:grpSpPr>
        <a:xfrm>
          <a:off x="0" y="0"/>
          <a:ext cx="0" cy="0"/>
          <a:chOff x="0" y="0"/>
          <a:chExt cx="0" cy="0"/>
        </a:xfrm>
      </p:grpSpPr>
      <p:sp>
        <p:nvSpPr>
          <p:cNvPr id="1048959" name="Title 1"/>
          <p:cNvSpPr>
            <a:spLocks noGrp="1"/>
          </p:cNvSpPr>
          <p:nvPr>
            <p:ph type="title"/>
          </p:nvPr>
        </p:nvSpPr>
        <p:spPr/>
        <p:txBody>
          <a:bodyPr/>
          <a:p>
            <a:r>
              <a:rPr dirty="0" lang="en-US"/>
              <a:t>Side/Adverse Effects Nursing Interventions/Client Education</a:t>
            </a:r>
          </a:p>
        </p:txBody>
      </p:sp>
      <p:sp>
        <p:nvSpPr>
          <p:cNvPr id="1048960" name="Content Placeholder 2"/>
          <p:cNvSpPr>
            <a:spLocks noGrp="1"/>
          </p:cNvSpPr>
          <p:nvPr>
            <p:ph idx="1"/>
          </p:nvPr>
        </p:nvSpPr>
        <p:spPr/>
        <p:txBody>
          <a:bodyPr>
            <a:normAutofit fontScale="92500" lnSpcReduction="20000"/>
          </a:bodyPr>
          <a:p>
            <a:r>
              <a:rPr dirty="0" lang="en-US"/>
              <a:t> </a:t>
            </a:r>
            <a:r>
              <a:rPr b="1" dirty="0" lang="en-US"/>
              <a:t>Gastrointestinal discomfort (dyspepsia, abdominal pain, heartburn, nausea)</a:t>
            </a:r>
          </a:p>
          <a:p>
            <a:r>
              <a:rPr b="1" dirty="0" lang="en-US"/>
              <a:t> Damage to gastric mucosa may lead to GI bleeding and perforation, especially with long-term use. </a:t>
            </a:r>
            <a:r>
              <a:rPr dirty="0" lang="en-US"/>
              <a:t>•</a:t>
            </a:r>
          </a:p>
          <a:p>
            <a:r>
              <a:rPr dirty="0" lang="en-US"/>
              <a:t>Advise clients to take medication with food or with a full glass of water or milk. </a:t>
            </a:r>
          </a:p>
          <a:p>
            <a:r>
              <a:rPr dirty="0" lang="en-US"/>
              <a:t>Advise clients to avoid alcohol. </a:t>
            </a:r>
          </a:p>
          <a:p>
            <a:r>
              <a:rPr dirty="0" lang="en-US"/>
              <a:t> Observe for signs of bleeding (passage of black or dark-colored stools, severe abdominal pain, nausea, vomiting). </a:t>
            </a:r>
          </a:p>
          <a:p>
            <a:r>
              <a:rPr dirty="0" lang="en-US"/>
              <a:t>Administer a proton pump inhibitor, such as omeprazole (Prilosec), or an H2 receptor antagonist, such as ranitidine (Zantac) to decrease the risk of ulcer formation.  Use prophylaxis agents such as misoprostol (Cytotec).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8961" name="Content Placeholder 2"/>
          <p:cNvSpPr>
            <a:spLocks noGrp="1"/>
          </p:cNvSpPr>
          <p:nvPr>
            <p:ph idx="1"/>
          </p:nvPr>
        </p:nvSpPr>
        <p:spPr>
          <a:xfrm>
            <a:off x="410308" y="293077"/>
            <a:ext cx="11629292" cy="6142892"/>
          </a:xfrm>
        </p:spPr>
        <p:txBody>
          <a:bodyPr>
            <a:normAutofit lnSpcReduction="10000"/>
          </a:bodyPr>
          <a:p>
            <a:pPr indent="0" lvl="0" marL="0">
              <a:buNone/>
            </a:pPr>
            <a:r>
              <a:rPr b="1" dirty="0" lang="en-US">
                <a:solidFill>
                  <a:prstClr val="black"/>
                </a:solidFill>
              </a:rPr>
              <a:t>                                         side/adverse effects cont.’</a:t>
            </a:r>
          </a:p>
          <a:p>
            <a:pPr indent="0" lvl="0" marL="0">
              <a:buNone/>
            </a:pPr>
            <a:r>
              <a:rPr b="1" dirty="0" sz="2400" lang="en-US">
                <a:solidFill>
                  <a:prstClr val="black"/>
                </a:solidFill>
              </a:rPr>
              <a:t>Renal dysfunction (decreased urine output, weight gain from fluid retention, increased BUN and creatinine levels) </a:t>
            </a:r>
          </a:p>
          <a:p>
            <a:pPr lvl="0"/>
            <a:r>
              <a:rPr dirty="0" sz="2400" lang="en-US">
                <a:solidFill>
                  <a:prstClr val="black"/>
                </a:solidFill>
              </a:rPr>
              <a:t> Use cautiously with older adults and clients who have heart failure. </a:t>
            </a:r>
          </a:p>
          <a:p>
            <a:pPr lvl="0"/>
            <a:r>
              <a:rPr dirty="0" sz="2400" lang="en-US">
                <a:solidFill>
                  <a:prstClr val="black"/>
                </a:solidFill>
              </a:rPr>
              <a:t> Monitor I&amp;O and kidney function (BUN, creatinine). </a:t>
            </a:r>
          </a:p>
          <a:p>
            <a:pPr indent="0" lvl="0" marL="0">
              <a:buNone/>
            </a:pPr>
            <a:r>
              <a:rPr dirty="0" sz="2400" lang="en-US">
                <a:solidFill>
                  <a:prstClr val="black"/>
                </a:solidFill>
              </a:rPr>
              <a:t> </a:t>
            </a:r>
            <a:r>
              <a:rPr b="1" dirty="0" sz="2400" lang="en-US">
                <a:solidFill>
                  <a:prstClr val="black"/>
                </a:solidFill>
              </a:rPr>
              <a:t>Increased risk of heart attack and stroke (non aspirin NSAIDs) </a:t>
            </a:r>
          </a:p>
          <a:p>
            <a:pPr lvl="0"/>
            <a:r>
              <a:rPr dirty="0" sz="2400" lang="en-US">
                <a:solidFill>
                  <a:prstClr val="black"/>
                </a:solidFill>
              </a:rPr>
              <a:t> Use the smallest effective dose for clients with known cardiovascular disease. </a:t>
            </a:r>
          </a:p>
          <a:p>
            <a:pPr lvl="0"/>
            <a:r>
              <a:rPr dirty="0" sz="2400" lang="en-US">
                <a:solidFill>
                  <a:prstClr val="black"/>
                </a:solidFill>
              </a:rPr>
              <a:t>Salicylism may occur with aspirin. Signs and symptoms include tinnitus, sweating, headache and dizziness, and respiratory alkalosis. </a:t>
            </a:r>
          </a:p>
          <a:p>
            <a:pPr lvl="0"/>
            <a:r>
              <a:rPr dirty="0" sz="2400" lang="en-US">
                <a:solidFill>
                  <a:prstClr val="black"/>
                </a:solidFill>
              </a:rPr>
              <a:t> Advise clients to notify the provider and to stop taking aspirin if symptoms occur. </a:t>
            </a:r>
          </a:p>
          <a:p>
            <a:pPr lvl="0"/>
            <a:r>
              <a:rPr dirty="0" sz="2400" lang="en-US">
                <a:solidFill>
                  <a:prstClr val="black"/>
                </a:solidFill>
              </a:rPr>
              <a:t> </a:t>
            </a:r>
            <a:r>
              <a:rPr dirty="0" sz="2400" lang="en-US" err="1">
                <a:solidFill>
                  <a:prstClr val="black"/>
                </a:solidFill>
              </a:rPr>
              <a:t>Reyer</a:t>
            </a:r>
            <a:r>
              <a:rPr dirty="0" sz="2400" lang="en-US">
                <a:solidFill>
                  <a:prstClr val="black"/>
                </a:solidFill>
              </a:rPr>
              <a:t> syndrome is rare, but serious in childhood. </a:t>
            </a:r>
          </a:p>
          <a:p>
            <a:pPr lvl="0"/>
            <a:r>
              <a:rPr dirty="0" sz="2400" lang="en-US">
                <a:solidFill>
                  <a:prstClr val="black"/>
                </a:solidFill>
              </a:rPr>
              <a:t>This occurs when aspirin is used for fever reduction in children who have a viral illness, such as chickenpox or influenza </a:t>
            </a:r>
          </a:p>
          <a:p>
            <a:pPr lvl="0"/>
            <a:r>
              <a:rPr dirty="0" sz="2400" lang="en-US">
                <a:solidFill>
                  <a:prstClr val="black"/>
                </a:solidFill>
              </a:rPr>
              <a:t> Advise clients to avoid giving aspirin when a child has a viral illness, such as chickenpox or influenza. </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8962" name="Title 1"/>
          <p:cNvSpPr>
            <a:spLocks noGrp="1"/>
          </p:cNvSpPr>
          <p:nvPr>
            <p:ph type="title"/>
          </p:nvPr>
        </p:nvSpPr>
        <p:spPr/>
        <p:txBody>
          <a:bodyPr/>
          <a:p>
            <a:r>
              <a:rPr b="1" dirty="0" lang="en-US"/>
              <a:t>Complication and adverse effects cont.’</a:t>
            </a:r>
          </a:p>
        </p:txBody>
      </p:sp>
      <p:sp>
        <p:nvSpPr>
          <p:cNvPr id="1048963" name="Content Placeholder 2"/>
          <p:cNvSpPr>
            <a:spLocks noGrp="1"/>
          </p:cNvSpPr>
          <p:nvPr>
            <p:ph idx="1"/>
          </p:nvPr>
        </p:nvSpPr>
        <p:spPr/>
        <p:txBody>
          <a:bodyPr>
            <a:normAutofit fontScale="92500" lnSpcReduction="10000"/>
          </a:bodyPr>
          <a:p>
            <a:pPr indent="0" marL="0">
              <a:buNone/>
            </a:pPr>
            <a:r>
              <a:rPr b="1" dirty="0" sz="3500" lang="en-US"/>
              <a:t>Aspirin toxicity</a:t>
            </a:r>
            <a:r>
              <a:rPr b="1" dirty="0" lang="en-US"/>
              <a:t> </a:t>
            </a:r>
          </a:p>
          <a:p>
            <a:r>
              <a:rPr dirty="0" lang="en-US"/>
              <a:t> Aspirin toxicity should be managed as a medical emergency in the hospital. </a:t>
            </a:r>
          </a:p>
          <a:p>
            <a:pPr indent="0" marL="0">
              <a:buNone/>
            </a:pPr>
            <a:r>
              <a:rPr b="1" dirty="0" lang="en-US"/>
              <a:t>Therapy includes:</a:t>
            </a:r>
          </a:p>
          <a:p>
            <a:r>
              <a:rPr dirty="0" lang="en-US"/>
              <a:t> Cooling with tepid water. </a:t>
            </a:r>
          </a:p>
          <a:p>
            <a:r>
              <a:rPr dirty="0" lang="en-US"/>
              <a:t>Correction of dehydration and electrolyte imbalance with IV fluids. </a:t>
            </a:r>
          </a:p>
          <a:p>
            <a:r>
              <a:rPr dirty="0" lang="en-US"/>
              <a:t> Reversal of acidosis and promotion of salicylate excretion with bicarbonate. </a:t>
            </a:r>
          </a:p>
          <a:p>
            <a:r>
              <a:rPr dirty="0" lang="en-US"/>
              <a:t> Gastric lavage  Activated charcoal may also be given to decrease absorption. </a:t>
            </a:r>
          </a:p>
          <a:p>
            <a:r>
              <a:rPr dirty="0" lang="en-US"/>
              <a:t> Hemodialysis may be indicated.</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725" name=""/>
        <p:cNvGrpSpPr/>
        <p:nvPr/>
      </p:nvGrpSpPr>
      <p:grpSpPr>
        <a:xfrm>
          <a:off x="0" y="0"/>
          <a:ext cx="0" cy="0"/>
          <a:chOff x="0" y="0"/>
          <a:chExt cx="0" cy="0"/>
        </a:xfrm>
      </p:grpSpPr>
      <p:sp>
        <p:nvSpPr>
          <p:cNvPr id="1048964"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Contraindications for aspirin and other 1st generation NSAIDs include</a:t>
            </a:r>
            <a:endParaRPr dirty="0" sz="3600" lang="en-US"/>
          </a:p>
        </p:txBody>
      </p:sp>
      <p:sp>
        <p:nvSpPr>
          <p:cNvPr id="1048965" name="Content Placeholder 2"/>
          <p:cNvSpPr>
            <a:spLocks noGrp="1"/>
          </p:cNvSpPr>
          <p:nvPr>
            <p:ph idx="1"/>
          </p:nvPr>
        </p:nvSpPr>
        <p:spPr/>
        <p:txBody>
          <a:bodyPr>
            <a:normAutofit fontScale="47500" lnSpcReduction="20000"/>
          </a:bodyPr>
          <a:p>
            <a:r>
              <a:rPr dirty="0" sz="4400" lang="en-US"/>
              <a:t> Pregnancy (Pregnancy Risk Category D) </a:t>
            </a:r>
          </a:p>
          <a:p>
            <a:r>
              <a:rPr dirty="0" sz="4400" lang="en-US"/>
              <a:t> Peptic ulcer disease </a:t>
            </a:r>
          </a:p>
          <a:p>
            <a:r>
              <a:rPr dirty="0" sz="4400" lang="en-US"/>
              <a:t>Bleeding disorders such as hemophilia, vitamin K deficiency </a:t>
            </a:r>
          </a:p>
          <a:p>
            <a:r>
              <a:rPr dirty="0" sz="4400" lang="en-US"/>
              <a:t> Hypersensitivity to aspirin and other NSAIDs </a:t>
            </a:r>
          </a:p>
          <a:p>
            <a:r>
              <a:rPr dirty="0" sz="4400" lang="en-US"/>
              <a:t> Children with chickenpox or influenza (aspirin) </a:t>
            </a:r>
          </a:p>
          <a:p>
            <a:r>
              <a:rPr dirty="0" sz="4400" lang="en-US"/>
              <a:t> Use NSAIDs cautiously in older adults, clients who smoke cigarettes, and in clients with H. pylori infection, hypovolemia, asthma, chronic urticaria, and/or a history of alcoholism. </a:t>
            </a:r>
          </a:p>
          <a:p>
            <a:r>
              <a:rPr dirty="0" sz="4400" lang="en-US"/>
              <a:t> Celecoxib is contraindicated in clients with allergy to sulfonamides. </a:t>
            </a:r>
          </a:p>
          <a:p>
            <a:r>
              <a:rPr dirty="0" sz="4400" lang="en-US"/>
              <a:t> Ketorolac is contraindicated in clients with advanced renal dysfunction</a:t>
            </a:r>
          </a:p>
          <a:p>
            <a:r>
              <a:rPr dirty="0" sz="4400" lang="en-US"/>
              <a:t> Use should be no longer than five days because of the risk for kidney damage. </a:t>
            </a:r>
          </a:p>
          <a:p>
            <a:r>
              <a:rPr dirty="0" sz="4400" lang="en-US"/>
              <a:t> 2nd generation NSAIDs should be used cautiously in clients who have known cardiovascular disease.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8593" name="Title 1"/>
          <p:cNvSpPr>
            <a:spLocks noGrp="1"/>
          </p:cNvSpPr>
          <p:nvPr>
            <p:ph type="title"/>
          </p:nvPr>
        </p:nvSpPr>
        <p:spPr/>
        <p:txBody>
          <a:bodyPr/>
          <a:p>
            <a:pPr algn="just"/>
            <a:r>
              <a:rPr dirty="0" lang="en-US"/>
              <a:t>                                 </a:t>
            </a:r>
            <a:r>
              <a:rPr b="1" dirty="0" lang="en-US">
                <a:latin typeface="Times New Roman" panose="02020603050405020304" pitchFamily="18" charset="0"/>
                <a:cs typeface="Times New Roman" panose="02020603050405020304" pitchFamily="18" charset="0"/>
              </a:rPr>
              <a:t>Objective</a:t>
            </a:r>
          </a:p>
        </p:txBody>
      </p:sp>
      <p:sp>
        <p:nvSpPr>
          <p:cNvPr id="1048594" name="Content Placeholder 2"/>
          <p:cNvSpPr>
            <a:spLocks noGrp="1"/>
          </p:cNvSpPr>
          <p:nvPr>
            <p:ph idx="1"/>
          </p:nvPr>
        </p:nvSpPr>
        <p:spPr/>
        <p:txBody>
          <a:bodyPr/>
          <a:p>
            <a:pPr indent="0" marL="0">
              <a:buNone/>
            </a:pPr>
            <a:endParaRPr dirty="0" lang="en-US"/>
          </a:p>
          <a:p>
            <a:pPr indent="0" marL="0">
              <a:buNone/>
            </a:pPr>
            <a:r>
              <a:rPr dirty="0" sz="3200" lang="en-US">
                <a:latin typeface="Times New Roman" panose="02020603050405020304" pitchFamily="18" charset="0"/>
                <a:cs typeface="Times New Roman" panose="02020603050405020304" pitchFamily="18" charset="0"/>
              </a:rPr>
              <a:t>By the end of this unit the learner should be able to administer drugs safely in  the management of patients and to promote health and prevent illness.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42" name=""/>
        <p:cNvGrpSpPr/>
        <p:nvPr/>
      </p:nvGrpSpPr>
      <p:grpSpPr>
        <a:xfrm>
          <a:off x="0" y="0"/>
          <a:ext cx="0" cy="0"/>
          <a:chOff x="0" y="0"/>
          <a:chExt cx="0" cy="0"/>
        </a:xfrm>
      </p:grpSpPr>
      <p:sp>
        <p:nvSpPr>
          <p:cNvPr id="1048632" name="Title 1"/>
          <p:cNvSpPr>
            <a:spLocks noGrp="1"/>
          </p:cNvSpPr>
          <p:nvPr>
            <p:ph type="title"/>
          </p:nvPr>
        </p:nvSpPr>
        <p:spPr/>
        <p:txBody>
          <a:bodyPr/>
          <a:p>
            <a:r>
              <a:rPr dirty="0" lang="en-US"/>
              <a:t>                           </a:t>
            </a:r>
            <a:r>
              <a:rPr b="1" dirty="0" lang="en-US"/>
              <a:t>uses of drugs</a:t>
            </a:r>
          </a:p>
        </p:txBody>
      </p:sp>
      <p:sp>
        <p:nvSpPr>
          <p:cNvPr id="1048633" name="Content Placeholder 2"/>
          <p:cNvSpPr>
            <a:spLocks noGrp="1"/>
          </p:cNvSpPr>
          <p:nvPr>
            <p:ph idx="1"/>
          </p:nvPr>
        </p:nvSpPr>
        <p:spPr>
          <a:xfrm>
            <a:off x="838200" y="1939925"/>
            <a:ext cx="10515600" cy="4351338"/>
          </a:xfrm>
        </p:spPr>
        <p:txBody>
          <a:bodyPr/>
          <a:p>
            <a:pPr indent="-571500" marL="571500">
              <a:buFont typeface="+mj-lt"/>
              <a:buAutoNum type="arabicPeriod"/>
            </a:pPr>
            <a:r>
              <a:rPr b="1" dirty="0" lang="en-US"/>
              <a:t>curative: </a:t>
            </a:r>
            <a:r>
              <a:rPr dirty="0" lang="en-US"/>
              <a:t>this is the primary therapy e.g. in treating infections or auxiliary therapy  e.g. application of anaesthetic medication.</a:t>
            </a:r>
          </a:p>
          <a:p>
            <a:pPr indent="-571500" marL="571500">
              <a:buFont typeface="+mj-lt"/>
              <a:buAutoNum type="arabicPeriod"/>
            </a:pPr>
            <a:r>
              <a:rPr b="1" dirty="0" lang="en-US"/>
              <a:t>suppress signs and symptoms</a:t>
            </a:r>
            <a:r>
              <a:rPr dirty="0" lang="en-US"/>
              <a:t>, hence improve quality of life without attaining cure e.g. anti diabetics.</a:t>
            </a:r>
          </a:p>
          <a:p>
            <a:pPr indent="-514350" marL="514350">
              <a:buFont typeface="+mj-lt"/>
              <a:buAutoNum type="arabicPeriod"/>
            </a:pPr>
            <a:r>
              <a:rPr b="1" dirty="0" lang="en-US"/>
              <a:t> prevent/prophylaxis- </a:t>
            </a:r>
            <a:r>
              <a:rPr dirty="0" lang="en-US"/>
              <a:t>this could be primary e.g. use of vaccines to prevent one from getting a disease or secondary to stop progression of an existing disease.</a:t>
            </a:r>
          </a:p>
          <a:p>
            <a:pPr indent="-571500" marL="571500">
              <a:buFont typeface="+mj-lt"/>
              <a:buAutoNum type="arabicPeriod"/>
            </a:pPr>
            <a:r>
              <a:rPr b="1" dirty="0" lang="en-US"/>
              <a:t>diagnosis-</a:t>
            </a:r>
            <a:r>
              <a:rPr dirty="0" lang="en-US"/>
              <a:t> for instance the use of tuberculin test to diagnose PTB</a:t>
            </a:r>
            <a:endParaRPr b="1" dirty="0"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8966" name="Title 1"/>
          <p:cNvSpPr>
            <a:spLocks noGrp="1"/>
          </p:cNvSpPr>
          <p:nvPr>
            <p:ph type="title"/>
          </p:nvPr>
        </p:nvSpPr>
        <p:spPr/>
        <p:txBody>
          <a:bodyPr/>
          <a:p>
            <a:r>
              <a:rPr dirty="0" lang="en-US"/>
              <a:t>                            </a:t>
            </a:r>
            <a:r>
              <a:rPr b="1" dirty="0" lang="en-US"/>
              <a:t>acetaminophen</a:t>
            </a:r>
          </a:p>
        </p:txBody>
      </p:sp>
      <p:sp>
        <p:nvSpPr>
          <p:cNvPr id="1048967" name="Content Placeholder 2"/>
          <p:cNvSpPr>
            <a:spLocks noGrp="1"/>
          </p:cNvSpPr>
          <p:nvPr>
            <p:ph idx="1"/>
          </p:nvPr>
        </p:nvSpPr>
        <p:spPr/>
        <p:txBody>
          <a:bodyPr/>
          <a:p>
            <a:pPr indent="0" marL="0">
              <a:buNone/>
            </a:pPr>
            <a:r>
              <a:rPr b="1" dirty="0" lang="en-US"/>
              <a:t>Mechanism Of  Action</a:t>
            </a:r>
            <a:r>
              <a:rPr dirty="0" lang="en-US"/>
              <a:t>;</a:t>
            </a:r>
          </a:p>
          <a:p>
            <a:r>
              <a:rPr dirty="0" lang="en-US"/>
              <a:t> Acetaminophen slows the production of prostaglandins in the central nervous system.  </a:t>
            </a:r>
          </a:p>
          <a:p>
            <a:pPr indent="0" marL="0">
              <a:buNone/>
            </a:pPr>
            <a:r>
              <a:rPr b="1" dirty="0" lang="en-US"/>
              <a:t>Therapeutic Uses </a:t>
            </a:r>
          </a:p>
          <a:p>
            <a:r>
              <a:rPr dirty="0" lang="en-US"/>
              <a:t>Analgesic (relief of pain) effect </a:t>
            </a:r>
          </a:p>
          <a:p>
            <a:r>
              <a:rPr dirty="0" lang="en-US"/>
              <a:t>Antipyretic (reduction of fever) effects</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8968" name="Title 1"/>
          <p:cNvSpPr>
            <a:spLocks noGrp="1"/>
          </p:cNvSpPr>
          <p:nvPr>
            <p:ph type="title"/>
          </p:nvPr>
        </p:nvSpPr>
        <p:spPr/>
        <p:txBody>
          <a:bodyPr/>
          <a:p>
            <a:r>
              <a:rPr b="1" dirty="0" sz="2800" lang="en-US">
                <a:solidFill>
                  <a:prstClr val="black"/>
                </a:solidFill>
                <a:latin typeface="Calibri" panose="020F0502020204030204"/>
                <a:ea typeface="+mn-ea"/>
                <a:cs typeface="+mn-cs"/>
              </a:rPr>
              <a:t>complications Side/Adverse Effects Nursing Interventions/Client Education</a:t>
            </a:r>
            <a:endParaRPr dirty="0" lang="en-US"/>
          </a:p>
        </p:txBody>
      </p:sp>
      <p:sp>
        <p:nvSpPr>
          <p:cNvPr id="1048969" name="Content Placeholder 2"/>
          <p:cNvSpPr>
            <a:spLocks noGrp="1"/>
          </p:cNvSpPr>
          <p:nvPr>
            <p:ph idx="1"/>
          </p:nvPr>
        </p:nvSpPr>
        <p:spPr/>
        <p:txBody>
          <a:bodyPr>
            <a:normAutofit/>
          </a:bodyPr>
          <a:p>
            <a:pPr indent="0" marL="0">
              <a:buNone/>
            </a:pPr>
            <a:r>
              <a:rPr b="1" dirty="0" lang="en-US"/>
              <a:t>Acute toxicity </a:t>
            </a:r>
            <a:r>
              <a:rPr dirty="0" lang="en-US"/>
              <a:t>that results in </a:t>
            </a:r>
            <a:r>
              <a:rPr b="1" dirty="0" lang="en-US"/>
              <a:t>liver damage </a:t>
            </a:r>
            <a:r>
              <a:rPr dirty="0" lang="en-US"/>
              <a:t>with early symptoms of nausea, vomiting, diarrhea, sweating, and abdominal discomfort progressing to, </a:t>
            </a:r>
            <a:r>
              <a:rPr b="1" dirty="0" lang="en-US"/>
              <a:t>hepatic failure</a:t>
            </a:r>
            <a:r>
              <a:rPr dirty="0" lang="en-US"/>
              <a:t>, </a:t>
            </a:r>
            <a:r>
              <a:rPr b="1" dirty="0" lang="en-US"/>
              <a:t>coma </a:t>
            </a:r>
            <a:r>
              <a:rPr dirty="0" lang="en-US"/>
              <a:t>and </a:t>
            </a:r>
            <a:r>
              <a:rPr b="1" dirty="0" lang="en-US"/>
              <a:t>death </a:t>
            </a:r>
          </a:p>
          <a:p>
            <a:r>
              <a:rPr dirty="0" lang="en-US"/>
              <a:t> Advise clients to take acetaminophen as prescribed and not to exceed 4 g/day. </a:t>
            </a:r>
          </a:p>
          <a:p>
            <a:r>
              <a:rPr dirty="0" lang="en-US"/>
              <a:t> Administer the antidote</a:t>
            </a:r>
            <a:r>
              <a:rPr b="1" dirty="0" lang="en-US"/>
              <a:t>, acetylcysteine </a:t>
            </a:r>
            <a:r>
              <a:rPr dirty="0" lang="en-US"/>
              <a:t>(Mucomyst).</a:t>
            </a:r>
          </a:p>
          <a:p>
            <a:pPr indent="0" marL="0">
              <a:buNone/>
            </a:pPr>
            <a:r>
              <a:rPr dirty="0" lang="en-US"/>
              <a:t> </a:t>
            </a:r>
            <a:r>
              <a:rPr b="1" dirty="0" lang="en-US"/>
              <a:t>Contraindications/Precautions </a:t>
            </a:r>
          </a:p>
          <a:p>
            <a:r>
              <a:rPr dirty="0" lang="en-US"/>
              <a:t>Use cautiously in clients who consume three or more alcoholic drinks/day and those taking warfarin (interferes with metabolism).</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728" name=""/>
        <p:cNvGrpSpPr/>
        <p:nvPr/>
      </p:nvGrpSpPr>
      <p:grpSpPr>
        <a:xfrm>
          <a:off x="0" y="0"/>
          <a:ext cx="0" cy="0"/>
          <a:chOff x="0" y="0"/>
          <a:chExt cx="0" cy="0"/>
        </a:xfrm>
      </p:grpSpPr>
      <p:sp>
        <p:nvSpPr>
          <p:cNvPr id="1048970" name="Title 1"/>
          <p:cNvSpPr>
            <a:spLocks noGrp="1"/>
          </p:cNvSpPr>
          <p:nvPr>
            <p:ph type="title"/>
          </p:nvPr>
        </p:nvSpPr>
        <p:spPr/>
        <p:txBody>
          <a:bodyPr/>
          <a:p>
            <a:r>
              <a:rPr b="1" dirty="0" sz="2800" lang="en-US">
                <a:solidFill>
                  <a:prstClr val="black"/>
                </a:solidFill>
                <a:latin typeface="Calibri" panose="020F0502020204030204"/>
                <a:ea typeface="+mn-ea"/>
                <a:cs typeface="+mn-cs"/>
              </a:rPr>
              <a:t>Medication/Food Interactions Nursing Interventions/Client Education</a:t>
            </a:r>
            <a:endParaRPr b="1" dirty="0" lang="en-US"/>
          </a:p>
        </p:txBody>
      </p:sp>
      <p:sp>
        <p:nvSpPr>
          <p:cNvPr id="1048971" name="Content Placeholder 2"/>
          <p:cNvSpPr>
            <a:spLocks noGrp="1"/>
          </p:cNvSpPr>
          <p:nvPr>
            <p:ph idx="1"/>
          </p:nvPr>
        </p:nvSpPr>
        <p:spPr/>
        <p:txBody>
          <a:bodyPr>
            <a:normAutofit lnSpcReduction="10000"/>
          </a:bodyPr>
          <a:p>
            <a:pPr indent="0" marL="0">
              <a:buNone/>
            </a:pPr>
            <a:r>
              <a:rPr b="1" dirty="0" lang="en-US"/>
              <a:t>Alcohol increases the risk of liver damage. </a:t>
            </a:r>
          </a:p>
          <a:p>
            <a:r>
              <a:rPr dirty="0" lang="en-US"/>
              <a:t> Advise clients about the potential risk of liver damage with consumption of alcohol. </a:t>
            </a:r>
          </a:p>
          <a:p>
            <a:pPr indent="0" marL="0">
              <a:buNone/>
            </a:pPr>
            <a:r>
              <a:rPr b="1" dirty="0" lang="en-US"/>
              <a:t>Acetaminophen slows metabolism of warfarin (Coumadin)  </a:t>
            </a:r>
            <a:r>
              <a:rPr dirty="0" lang="en-US"/>
              <a:t> leading to increased levels of warfarin. </a:t>
            </a:r>
          </a:p>
          <a:p>
            <a:r>
              <a:rPr dirty="0" lang="en-US"/>
              <a:t>This places clients at risk for bleeding. </a:t>
            </a:r>
          </a:p>
          <a:p>
            <a:r>
              <a:rPr dirty="0" lang="en-US"/>
              <a:t> Instruct clients to observe for signs of bleeding (bruising, petechiae, hematuria). </a:t>
            </a:r>
          </a:p>
          <a:p>
            <a:r>
              <a:rPr dirty="0" lang="en-US"/>
              <a:t> Monitor prothrombin time and INR levels and adjust dosages of warfarin accordingly</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8972" name="Title 1"/>
          <p:cNvSpPr>
            <a:spLocks noGrp="1"/>
          </p:cNvSpPr>
          <p:nvPr>
            <p:ph type="title"/>
          </p:nvPr>
        </p:nvSpPr>
        <p:spPr/>
        <p:txBody>
          <a:bodyPr/>
          <a:p>
            <a:r>
              <a:rPr b="1" dirty="0" lang="en-US"/>
              <a:t>Opioid analgesics/narcotic analgesics</a:t>
            </a:r>
          </a:p>
        </p:txBody>
      </p:sp>
      <p:sp>
        <p:nvSpPr>
          <p:cNvPr id="1048973" name="Content Placeholder 2"/>
          <p:cNvSpPr>
            <a:spLocks noGrp="1"/>
          </p:cNvSpPr>
          <p:nvPr>
            <p:ph idx="1"/>
          </p:nvPr>
        </p:nvSpPr>
        <p:spPr/>
        <p:txBody>
          <a:bodyPr/>
          <a:p>
            <a:pPr indent="0" marL="0">
              <a:buNone/>
            </a:pPr>
            <a:r>
              <a:rPr dirty="0" sz="1800" lang="en-US">
                <a:solidFill>
                  <a:prstClr val="black"/>
                </a:solidFill>
              </a:rPr>
              <a:t>● </a:t>
            </a:r>
            <a:r>
              <a:rPr dirty="0" lang="en-US">
                <a:solidFill>
                  <a:prstClr val="black"/>
                </a:solidFill>
              </a:rPr>
              <a:t>Opioids are classified as agonists, agonist-antagonists, and antagonist.</a:t>
            </a:r>
          </a:p>
          <a:p>
            <a:pPr indent="0" marL="0">
              <a:buNone/>
            </a:pPr>
            <a:r>
              <a:rPr dirty="0" lang="en-US"/>
              <a:t> </a:t>
            </a:r>
            <a:r>
              <a:rPr b="1" dirty="0" lang="en-US"/>
              <a:t>Opioid Agonists </a:t>
            </a:r>
          </a:p>
          <a:p>
            <a:r>
              <a:rPr dirty="0" lang="en-US"/>
              <a:t> morphine sulfate </a:t>
            </a:r>
          </a:p>
          <a:p>
            <a:r>
              <a:rPr dirty="0" lang="en-US"/>
              <a:t>  Fentanyl (Sublimaze, Duragesic) </a:t>
            </a:r>
          </a:p>
          <a:p>
            <a:r>
              <a:rPr dirty="0" lang="en-US"/>
              <a:t> Meperidine (Demerol) </a:t>
            </a:r>
          </a:p>
          <a:p>
            <a:r>
              <a:rPr dirty="0" lang="en-US"/>
              <a:t> Methadone (Dolophine) </a:t>
            </a:r>
          </a:p>
          <a:p>
            <a:r>
              <a:rPr dirty="0" lang="en-US"/>
              <a:t> Codeine, oxycodone (OxyContin)</a:t>
            </a:r>
            <a:endParaRPr dirty="0" lang="en-US">
              <a:solidFill>
                <a:prstClr val="black"/>
              </a:solidFill>
            </a:endParaRPr>
          </a:p>
        </p:txBody>
      </p:sp>
      <p:sp>
        <p:nvSpPr>
          <p:cNvPr id="1048974" name="Rectangle 3"/>
          <p:cNvSpPr/>
          <p:nvPr/>
        </p:nvSpPr>
        <p:spPr>
          <a:xfrm>
            <a:off x="3048000" y="3105835"/>
            <a:ext cx="6096000" cy="369332"/>
          </a:xfrm>
          <a:prstGeom prst="rect"/>
        </p:spPr>
        <p:txBody>
          <a:bodyPr>
            <a:spAutoFit/>
          </a:bodyPr>
          <a:p>
            <a:r>
              <a:rPr dirty="0" lang="en-US"/>
              <a:t>.</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8975" name="Title 1"/>
          <p:cNvSpPr>
            <a:spLocks noGrp="1"/>
          </p:cNvSpPr>
          <p:nvPr>
            <p:ph type="title"/>
          </p:nvPr>
        </p:nvSpPr>
        <p:spPr/>
        <p:txBody>
          <a:bodyPr/>
          <a:p>
            <a:r>
              <a:rPr dirty="0" lang="en-US"/>
              <a:t>                                                                                   </a:t>
            </a:r>
            <a:r>
              <a:rPr b="1" dirty="0" lang="en-US"/>
              <a:t>Mechanism of action</a:t>
            </a:r>
          </a:p>
        </p:txBody>
      </p:sp>
      <p:sp>
        <p:nvSpPr>
          <p:cNvPr id="1048976" name="Content Placeholder 2"/>
          <p:cNvSpPr>
            <a:spLocks noGrp="1"/>
          </p:cNvSpPr>
          <p:nvPr>
            <p:ph idx="1"/>
          </p:nvPr>
        </p:nvSpPr>
        <p:spPr/>
        <p:txBody>
          <a:bodyPr>
            <a:normAutofit/>
          </a:bodyPr>
          <a:p>
            <a:r>
              <a:rPr dirty="0" lang="en-US"/>
              <a:t>Opioid agonist produce analgesia by binding to specific proteins-coupled receptors that are located in the brain and the spinal cord regions involved in the transmission  and modulation of pain</a:t>
            </a:r>
          </a:p>
          <a:p>
            <a:pPr indent="0" marL="0">
              <a:buNone/>
            </a:pPr>
            <a:r>
              <a:rPr b="1" dirty="0" lang="en-US"/>
              <a:t>Indication/Therapeutic Uses </a:t>
            </a:r>
          </a:p>
          <a:p>
            <a:r>
              <a:rPr dirty="0" lang="en-US"/>
              <a:t>Relief of moderate to severe pain </a:t>
            </a:r>
            <a:r>
              <a:rPr b="1" dirty="0" lang="en-US"/>
              <a:t>(postoperative, myocardial infarction, cancer</a:t>
            </a:r>
            <a:r>
              <a:rPr dirty="0" lang="en-US"/>
              <a:t>) </a:t>
            </a:r>
          </a:p>
          <a:p>
            <a:r>
              <a:rPr dirty="0" lang="en-US"/>
              <a:t>Sedation </a:t>
            </a:r>
          </a:p>
          <a:p>
            <a:r>
              <a:rPr dirty="0" lang="en-US"/>
              <a:t> Reduction of bowel motility </a:t>
            </a:r>
          </a:p>
          <a:p>
            <a:r>
              <a:rPr dirty="0" lang="en-US"/>
              <a:t> Codeine: cough suppression</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731" name=""/>
        <p:cNvGrpSpPr/>
        <p:nvPr/>
      </p:nvGrpSpPr>
      <p:grpSpPr>
        <a:xfrm>
          <a:off x="0" y="0"/>
          <a:ext cx="0" cy="0"/>
          <a:chOff x="0" y="0"/>
          <a:chExt cx="0" cy="0"/>
        </a:xfrm>
      </p:grpSpPr>
      <p:sp>
        <p:nvSpPr>
          <p:cNvPr id="1048977" name="Content Placeholder 2"/>
          <p:cNvSpPr>
            <a:spLocks noGrp="1"/>
          </p:cNvSpPr>
          <p:nvPr>
            <p:ph idx="1"/>
          </p:nvPr>
        </p:nvSpPr>
        <p:spPr>
          <a:xfrm>
            <a:off x="838200" y="257908"/>
            <a:ext cx="10515600" cy="6283569"/>
          </a:xfrm>
        </p:spPr>
        <p:txBody>
          <a:bodyPr>
            <a:normAutofit/>
          </a:bodyPr>
          <a:p>
            <a:pPr indent="0" marL="0">
              <a:buNone/>
            </a:pPr>
            <a:r>
              <a:rPr dirty="0" lang="en-US"/>
              <a:t>                          </a:t>
            </a:r>
            <a:r>
              <a:rPr b="1" dirty="0" sz="3200" lang="en-US"/>
              <a:t>route of administration</a:t>
            </a:r>
          </a:p>
          <a:p>
            <a:r>
              <a:rPr dirty="0" lang="en-US"/>
              <a:t> Morphine sulfate – Oral, subcutaneous, IM, rectal, IV, epidural, and intrathecal </a:t>
            </a:r>
            <a:endParaRPr b="1" dirty="0" lang="en-US"/>
          </a:p>
          <a:p>
            <a:r>
              <a:rPr dirty="0" lang="en-US"/>
              <a:t> Fentanyl (Sublimaze, Duragesic) – IV, IM, transmucosal and transdermal </a:t>
            </a:r>
          </a:p>
          <a:p>
            <a:r>
              <a:rPr dirty="0" lang="en-US"/>
              <a:t> Meperidine (Demerol) – Oral, subcutaneous IM, and IV </a:t>
            </a:r>
          </a:p>
          <a:p>
            <a:r>
              <a:rPr dirty="0" lang="en-US"/>
              <a:t>Codeine – Oral, subcutaneous IM, and IV </a:t>
            </a:r>
          </a:p>
          <a:p>
            <a:r>
              <a:rPr dirty="0" lang="en-US"/>
              <a:t> Methadone (Dolophine) – Oral, subcutaneous, and IM </a:t>
            </a:r>
          </a:p>
          <a:p>
            <a:r>
              <a:rPr dirty="0" lang="en-US"/>
              <a:t> Oxycodone (OxyContin) – Oral, rectal </a:t>
            </a:r>
          </a:p>
          <a:p>
            <a:r>
              <a:rPr dirty="0" lang="en-US"/>
              <a:t> Hydromorphone (Dilaudid) – Oral, subcutaneous, IM, IV</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8978" name="Content Placeholder 2"/>
          <p:cNvSpPr>
            <a:spLocks noGrp="1"/>
          </p:cNvSpPr>
          <p:nvPr>
            <p:ph idx="1"/>
          </p:nvPr>
        </p:nvSpPr>
        <p:spPr>
          <a:xfrm>
            <a:off x="838200" y="246185"/>
            <a:ext cx="10515600" cy="6365630"/>
          </a:xfrm>
        </p:spPr>
        <p:txBody>
          <a:bodyPr>
            <a:normAutofit fontScale="92500" lnSpcReduction="10000"/>
          </a:bodyPr>
          <a:p>
            <a:pPr indent="0" marL="0">
              <a:buNone/>
            </a:pPr>
            <a:r>
              <a:rPr b="1" dirty="0" sz="4400" lang="en-US">
                <a:solidFill>
                  <a:prstClr val="black"/>
                </a:solidFill>
                <a:latin typeface="Calibri Light" panose="020F0302020204030204"/>
                <a:ea typeface="+mj-ea"/>
                <a:cs typeface="+mj-cs"/>
              </a:rPr>
              <a:t>Side/Adverse Effects Nursing Interventions/Client Education  (morphine sulphate)</a:t>
            </a:r>
            <a:endParaRPr b="1" dirty="0" lang="en-US"/>
          </a:p>
          <a:p>
            <a:pPr indent="0" marL="0">
              <a:buNone/>
            </a:pPr>
            <a:r>
              <a:rPr b="1" dirty="0" lang="en-US"/>
              <a:t>Respiratory depression. </a:t>
            </a:r>
          </a:p>
          <a:p>
            <a:r>
              <a:rPr dirty="0" lang="en-US"/>
              <a:t> Monitor the client’s vital signs. </a:t>
            </a:r>
          </a:p>
          <a:p>
            <a:r>
              <a:rPr dirty="0" lang="en-US"/>
              <a:t> Stop opioids if the client’s respiratory rate is less than 12/ min, and then notify the provider. </a:t>
            </a:r>
          </a:p>
          <a:p>
            <a:r>
              <a:rPr dirty="0" lang="en-US"/>
              <a:t> Have </a:t>
            </a:r>
            <a:r>
              <a:rPr b="1" dirty="0" lang="en-US"/>
              <a:t>naloxone (Narcan) </a:t>
            </a:r>
            <a:r>
              <a:rPr dirty="0" lang="en-US"/>
              <a:t>and resuscitation equipment available. </a:t>
            </a:r>
          </a:p>
          <a:p>
            <a:r>
              <a:rPr dirty="0" lang="en-US"/>
              <a:t> Avoid the use of opioids with CNS depressant medications (barbiturates, benzodiazepines, and consumption of alcohol). </a:t>
            </a:r>
          </a:p>
          <a:p>
            <a:pPr indent="0" marL="0">
              <a:buNone/>
            </a:pPr>
            <a:r>
              <a:rPr b="1" dirty="0" lang="en-US"/>
              <a:t>Constipation </a:t>
            </a:r>
          </a:p>
          <a:p>
            <a:r>
              <a:rPr dirty="0" lang="en-US"/>
              <a:t> Increased fluid intake and physical activity. </a:t>
            </a:r>
          </a:p>
          <a:p>
            <a:r>
              <a:rPr dirty="0" lang="en-US"/>
              <a:t>Administer a stimulant laxative, such as Bisacodyl (Dulcolax), to counteract decreased bowel motility, or a stool softener, such as docusate sodium (Colace), to prevent constipation.</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8979" name="Content Placeholder 2"/>
          <p:cNvSpPr>
            <a:spLocks noGrp="1"/>
          </p:cNvSpPr>
          <p:nvPr>
            <p:ph idx="1"/>
          </p:nvPr>
        </p:nvSpPr>
        <p:spPr>
          <a:xfrm>
            <a:off x="867507" y="257908"/>
            <a:ext cx="10498015" cy="6260123"/>
          </a:xfrm>
        </p:spPr>
        <p:txBody>
          <a:bodyPr>
            <a:noAutofit/>
          </a:bodyPr>
          <a:p>
            <a:pPr indent="0" marL="0">
              <a:buNone/>
            </a:pPr>
            <a:r>
              <a:rPr b="1" dirty="0" sz="2400" lang="en-US">
                <a:solidFill>
                  <a:prstClr val="black"/>
                </a:solidFill>
              </a:rPr>
              <a:t>                                                   Side/ adverse effects cont.’</a:t>
            </a:r>
          </a:p>
          <a:p>
            <a:pPr indent="0" marL="0">
              <a:buNone/>
            </a:pPr>
            <a:r>
              <a:rPr b="1" dirty="0" sz="2400" lang="en-US">
                <a:solidFill>
                  <a:prstClr val="black"/>
                </a:solidFill>
              </a:rPr>
              <a:t>Orthostatic hypotension </a:t>
            </a:r>
          </a:p>
          <a:p>
            <a:r>
              <a:rPr dirty="0" sz="2400" lang="en-US">
                <a:solidFill>
                  <a:prstClr val="black"/>
                </a:solidFill>
              </a:rPr>
              <a:t> Advise clients to sit or lie down if symptoms of lightheadedness or dizziness occur. </a:t>
            </a:r>
          </a:p>
          <a:p>
            <a:r>
              <a:rPr dirty="0" sz="2400" lang="en-US">
                <a:solidFill>
                  <a:prstClr val="black"/>
                </a:solidFill>
              </a:rPr>
              <a:t> Avoid sudden changes in position by slowly moving clients from a lying to a sitting or standing position. </a:t>
            </a:r>
          </a:p>
          <a:p>
            <a:r>
              <a:rPr dirty="0" sz="2400" lang="en-US">
                <a:solidFill>
                  <a:prstClr val="black"/>
                </a:solidFill>
              </a:rPr>
              <a:t> Provide assistance with ambulation as needed.</a:t>
            </a:r>
          </a:p>
          <a:p>
            <a:pPr indent="0" marL="0">
              <a:buNone/>
            </a:pPr>
            <a:r>
              <a:rPr dirty="0" sz="2400" lang="en-US">
                <a:solidFill>
                  <a:prstClr val="black"/>
                </a:solidFill>
              </a:rPr>
              <a:t> </a:t>
            </a:r>
            <a:r>
              <a:rPr b="1" dirty="0" sz="2400" lang="en-US">
                <a:solidFill>
                  <a:prstClr val="black"/>
                </a:solidFill>
              </a:rPr>
              <a:t>Urinary retention </a:t>
            </a:r>
          </a:p>
          <a:p>
            <a:r>
              <a:rPr dirty="0" sz="2400" lang="en-US">
                <a:solidFill>
                  <a:prstClr val="black"/>
                </a:solidFill>
              </a:rPr>
              <a:t> Advise clients to void every 4 hr. </a:t>
            </a:r>
          </a:p>
          <a:p>
            <a:r>
              <a:rPr dirty="0" sz="2400" lang="en-US">
                <a:solidFill>
                  <a:prstClr val="black"/>
                </a:solidFill>
              </a:rPr>
              <a:t>Monitor I&amp;O. </a:t>
            </a:r>
          </a:p>
          <a:p>
            <a:r>
              <a:rPr dirty="0" sz="2400" lang="en-US">
                <a:solidFill>
                  <a:prstClr val="black"/>
                </a:solidFill>
              </a:rPr>
              <a:t> Assess the client’s bladder for distention by palpating the lower abdomen area every 4 to 6 hr. side and adverse effects</a:t>
            </a:r>
            <a:endParaRPr dirty="0" sz="2400"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734" name=""/>
        <p:cNvGrpSpPr/>
        <p:nvPr/>
      </p:nvGrpSpPr>
      <p:grpSpPr>
        <a:xfrm>
          <a:off x="0" y="0"/>
          <a:ext cx="0" cy="0"/>
          <a:chOff x="0" y="0"/>
          <a:chExt cx="0" cy="0"/>
        </a:xfrm>
      </p:grpSpPr>
      <p:sp>
        <p:nvSpPr>
          <p:cNvPr id="1048980" name="Title 1"/>
          <p:cNvSpPr>
            <a:spLocks noGrp="1"/>
          </p:cNvSpPr>
          <p:nvPr>
            <p:ph type="title"/>
          </p:nvPr>
        </p:nvSpPr>
        <p:spPr/>
        <p:txBody>
          <a:bodyPr/>
          <a:p>
            <a:r>
              <a:rPr dirty="0" lang="en-US"/>
              <a:t>Adverse effects cont.’</a:t>
            </a:r>
          </a:p>
        </p:txBody>
      </p:sp>
      <p:sp>
        <p:nvSpPr>
          <p:cNvPr id="1048981" name="Content Placeholder 2"/>
          <p:cNvSpPr>
            <a:spLocks noGrp="1"/>
          </p:cNvSpPr>
          <p:nvPr>
            <p:ph idx="1"/>
          </p:nvPr>
        </p:nvSpPr>
        <p:spPr/>
        <p:txBody>
          <a:bodyPr>
            <a:normAutofit fontScale="92500" lnSpcReduction="20000"/>
          </a:bodyPr>
          <a:p>
            <a:pPr indent="0" marL="0">
              <a:buNone/>
            </a:pPr>
            <a:r>
              <a:rPr b="1" dirty="0" lang="en-US"/>
              <a:t>Cough suppression </a:t>
            </a:r>
          </a:p>
          <a:p>
            <a:pPr indent="0" marL="0">
              <a:buNone/>
            </a:pPr>
            <a:r>
              <a:rPr dirty="0" lang="en-US"/>
              <a:t> Advise clients to cough at regular intervals to prevent accumulation of secretions in the airway. </a:t>
            </a:r>
          </a:p>
          <a:p>
            <a:pPr indent="0" marL="0">
              <a:buNone/>
            </a:pPr>
            <a:r>
              <a:rPr dirty="0" lang="en-US"/>
              <a:t> Auscultate the client’s lungs for crackles, and instruct clients to increase intake of fluid to liquefy secretions.</a:t>
            </a:r>
          </a:p>
          <a:p>
            <a:pPr indent="0" marL="0">
              <a:buNone/>
            </a:pPr>
            <a:r>
              <a:rPr b="1" dirty="0" lang="en-US"/>
              <a:t> Sedation </a:t>
            </a:r>
          </a:p>
          <a:p>
            <a:pPr indent="0" marL="0">
              <a:buNone/>
            </a:pPr>
            <a:r>
              <a:rPr dirty="0" lang="en-US"/>
              <a:t> Advise clients to avoid hazardous activities such as driving or operating heavy machinery.</a:t>
            </a:r>
          </a:p>
          <a:p>
            <a:pPr indent="0" marL="0">
              <a:buNone/>
            </a:pPr>
            <a:r>
              <a:rPr dirty="0" lang="en-US"/>
              <a:t> </a:t>
            </a:r>
            <a:r>
              <a:rPr b="1" dirty="0" lang="en-US"/>
              <a:t>Biliary colic </a:t>
            </a:r>
          </a:p>
          <a:p>
            <a:pPr indent="0" marL="0">
              <a:buNone/>
            </a:pPr>
            <a:r>
              <a:rPr dirty="0" lang="en-US"/>
              <a:t> Avoid giving morphine to clients who have a history of biliary colic. Use meperidine as an alternative.</a:t>
            </a:r>
          </a:p>
          <a:p>
            <a:pPr indent="0" marL="0">
              <a:buNone/>
            </a:pPr>
            <a:r>
              <a:rPr dirty="0" lang="en-US"/>
              <a:t>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8982" name="Title 1"/>
          <p:cNvSpPr>
            <a:spLocks noGrp="1"/>
          </p:cNvSpPr>
          <p:nvPr>
            <p:ph type="title"/>
          </p:nvPr>
        </p:nvSpPr>
        <p:spPr/>
        <p:txBody>
          <a:bodyPr/>
          <a:p>
            <a:endParaRPr lang="en-US"/>
          </a:p>
        </p:txBody>
      </p:sp>
      <p:sp>
        <p:nvSpPr>
          <p:cNvPr id="1048983" name="Content Placeholder 2"/>
          <p:cNvSpPr>
            <a:spLocks noGrp="1"/>
          </p:cNvSpPr>
          <p:nvPr>
            <p:ph idx="1"/>
          </p:nvPr>
        </p:nvSpPr>
        <p:spPr/>
        <p:txBody>
          <a:bodyPr/>
          <a:p>
            <a:pPr indent="0" lvl="0" marL="0">
              <a:buNone/>
            </a:pPr>
            <a:r>
              <a:rPr b="1" dirty="0" lang="en-US">
                <a:solidFill>
                  <a:prstClr val="black"/>
                </a:solidFill>
              </a:rPr>
              <a:t>Emesis </a:t>
            </a:r>
          </a:p>
          <a:p>
            <a:r>
              <a:rPr dirty="0" lang="en-US">
                <a:solidFill>
                  <a:prstClr val="black"/>
                </a:solidFill>
              </a:rPr>
              <a:t> Administer an antiemetic such as promethazine (Phenergan).</a:t>
            </a:r>
          </a:p>
          <a:p>
            <a:pPr indent="0" lvl="0" marL="0">
              <a:buNone/>
            </a:pPr>
            <a:r>
              <a:rPr b="1" dirty="0" lang="en-US">
                <a:solidFill>
                  <a:prstClr val="black"/>
                </a:solidFill>
              </a:rPr>
              <a:t>Opioid overdose </a:t>
            </a:r>
            <a:r>
              <a:rPr dirty="0" lang="en-US">
                <a:solidFill>
                  <a:prstClr val="black"/>
                </a:solidFill>
              </a:rPr>
              <a:t>triad of coma, respiratory depression, and pinpoint pupils </a:t>
            </a:r>
          </a:p>
          <a:p>
            <a:r>
              <a:rPr dirty="0" lang="en-US">
                <a:solidFill>
                  <a:prstClr val="black"/>
                </a:solidFill>
              </a:rPr>
              <a:t> Monitor the client’s vital signs. </a:t>
            </a:r>
          </a:p>
          <a:p>
            <a:r>
              <a:rPr dirty="0" lang="en-US">
                <a:solidFill>
                  <a:prstClr val="black"/>
                </a:solidFill>
              </a:rPr>
              <a:t>Provide mechanical ventilation. </a:t>
            </a:r>
          </a:p>
          <a:p>
            <a:r>
              <a:rPr dirty="0" lang="en-US">
                <a:solidFill>
                  <a:prstClr val="black"/>
                </a:solidFill>
              </a:rPr>
              <a:t> Administer opioid antagonists, such as naloxone (Narcan) or nalmefene (Revex)</a:t>
            </a:r>
          </a:p>
          <a:p>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8634" name="Title 1"/>
          <p:cNvSpPr>
            <a:spLocks noGrp="1"/>
          </p:cNvSpPr>
          <p:nvPr>
            <p:ph type="title"/>
          </p:nvPr>
        </p:nvSpPr>
        <p:spPr/>
        <p:txBody>
          <a:bodyPr/>
          <a:p>
            <a:r>
              <a:rPr dirty="0" lang="en-US"/>
              <a:t>                     </a:t>
            </a:r>
            <a:r>
              <a:rPr b="1" dirty="0" lang="en-US"/>
              <a:t>drug nomenclature</a:t>
            </a:r>
          </a:p>
        </p:txBody>
      </p:sp>
      <p:sp>
        <p:nvSpPr>
          <p:cNvPr id="1048635" name="Content Placeholder 2"/>
          <p:cNvSpPr>
            <a:spLocks noGrp="1"/>
          </p:cNvSpPr>
          <p:nvPr>
            <p:ph idx="1"/>
          </p:nvPr>
        </p:nvSpPr>
        <p:spPr/>
        <p:txBody>
          <a:bodyPr>
            <a:normAutofit fontScale="71429" lnSpcReduction="20000"/>
          </a:bodyPr>
          <a:p>
            <a:pPr indent="0" marL="0">
              <a:buNone/>
            </a:pPr>
            <a:r>
              <a:rPr dirty="0" lang="en-US"/>
              <a:t>Nomenclature is the   systematic naming of drugs especially pharmaceutical drug</a:t>
            </a:r>
          </a:p>
          <a:p>
            <a:pPr indent="0" marL="0">
              <a:buNone/>
            </a:pPr>
            <a:r>
              <a:rPr dirty="0" lang="en-US"/>
              <a:t>Drugs in majority of circumstances have three types of names.</a:t>
            </a:r>
          </a:p>
          <a:p>
            <a:pPr indent="-514350" marL="514350">
              <a:buFont typeface="+mj-lt"/>
              <a:buAutoNum type="arabicPeriod"/>
            </a:pPr>
            <a:r>
              <a:rPr dirty="0" lang="en-US"/>
              <a:t>i)</a:t>
            </a:r>
            <a:r>
              <a:rPr b="1" dirty="0" lang="en-US"/>
              <a:t>Chemical/molecular/ scientific  name: </a:t>
            </a:r>
            <a:r>
              <a:rPr dirty="0" lang="en-US"/>
              <a:t>this is the chemical/molecular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b="1" dirty="0" lang="en-US"/>
              <a:t>acetyl-p-amino-phenol  </a:t>
            </a:r>
            <a:r>
              <a:rPr dirty="0" lang="en-US"/>
              <a:t>is for </a:t>
            </a:r>
            <a:r>
              <a:rPr b="1" dirty="0" lang="en-US"/>
              <a:t>paracetamol </a:t>
            </a:r>
            <a:r>
              <a:rPr dirty="0" lang="en-US"/>
              <a:t>or</a:t>
            </a:r>
            <a:r>
              <a:rPr b="1" dirty="0" lang="en-US"/>
              <a:t> acetaminophen</a:t>
            </a:r>
          </a:p>
          <a:p>
            <a:pPr indent="-514350" marL="514350">
              <a:buFont typeface="+mj-lt"/>
              <a:buAutoNum type="arabicPeriod"/>
            </a:pPr>
            <a:r>
              <a:rPr dirty="0" lang="en-US"/>
              <a:t>ii)</a:t>
            </a:r>
            <a:r>
              <a:rPr b="1" dirty="0" lang="en-US"/>
              <a:t>generic/non-proprietary/approved name; </a:t>
            </a:r>
            <a:r>
              <a:rPr dirty="0" lang="en-US"/>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b="1" dirty="0" lang="en-US"/>
              <a:t>acetylsalicylic acid</a:t>
            </a:r>
            <a:r>
              <a:rPr dirty="0" lang="en-US"/>
              <a:t> commonly known as </a:t>
            </a:r>
            <a:r>
              <a:rPr b="1" dirty="0" lang="en-US"/>
              <a:t>aspirin,</a:t>
            </a:r>
          </a:p>
          <a:p>
            <a:pPr indent="0" marL="0">
              <a:buNone/>
            </a:pPr>
            <a:endParaRPr dirty="0"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8984" name="Title 1"/>
          <p:cNvSpPr>
            <a:spLocks noGrp="1"/>
          </p:cNvSpPr>
          <p:nvPr>
            <p:ph type="title"/>
          </p:nvPr>
        </p:nvSpPr>
        <p:spPr/>
        <p:txBody>
          <a:bodyPr>
            <a:normAutofit/>
          </a:bodyPr>
          <a:p>
            <a:r>
              <a:rPr b="1" dirty="0" sz="3200" lang="en-US">
                <a:solidFill>
                  <a:prstClr val="black"/>
                </a:solidFill>
                <a:latin typeface="Calibri" panose="020F0502020204030204"/>
                <a:ea typeface="+mn-ea"/>
                <a:cs typeface="+mn-cs"/>
              </a:rPr>
              <a:t>Contraindications/Precautions</a:t>
            </a:r>
            <a:endParaRPr b="1" dirty="0" sz="3200" lang="en-US"/>
          </a:p>
        </p:txBody>
      </p:sp>
      <p:sp>
        <p:nvSpPr>
          <p:cNvPr id="1048985" name="Content Placeholder 2"/>
          <p:cNvSpPr>
            <a:spLocks noGrp="1"/>
          </p:cNvSpPr>
          <p:nvPr>
            <p:ph idx="1"/>
          </p:nvPr>
        </p:nvSpPr>
        <p:spPr/>
        <p:txBody>
          <a:bodyPr/>
          <a:p>
            <a:r>
              <a:rPr dirty="0" lang="en-US"/>
              <a:t> Morphine is contraindicated after biliary tract surgery. </a:t>
            </a:r>
          </a:p>
          <a:p>
            <a:r>
              <a:rPr dirty="0" lang="en-US"/>
              <a:t> Morphine is contraindicated for premature infants during and after delivery because of respiratory depressant effects. </a:t>
            </a:r>
          </a:p>
          <a:p>
            <a:r>
              <a:rPr dirty="0" lang="en-US"/>
              <a:t> Meperidine is contraindicated for clients with renal failure because of the accumulation of normeperidine, which can result in seizures and neurotoxicity. </a:t>
            </a:r>
          </a:p>
          <a:p>
            <a:pPr indent="0" marL="0">
              <a:buNone/>
            </a:pPr>
            <a:r>
              <a:rPr dirty="0" lang="en-US"/>
              <a:t> </a:t>
            </a:r>
            <a:r>
              <a:rPr b="1" dirty="0" lang="en-US"/>
              <a:t>Use cautiously with: </a:t>
            </a:r>
            <a:r>
              <a:rPr dirty="0" lang="en-US"/>
              <a:t>Clients who have asthma, emphysema, and/or head injuries; infants, and older adults.</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737" name=""/>
        <p:cNvGrpSpPr/>
        <p:nvPr/>
      </p:nvGrpSpPr>
      <p:grpSpPr>
        <a:xfrm>
          <a:off x="0" y="0"/>
          <a:ext cx="0" cy="0"/>
          <a:chOff x="0" y="0"/>
          <a:chExt cx="0" cy="0"/>
        </a:xfrm>
      </p:grpSpPr>
      <p:sp>
        <p:nvSpPr>
          <p:cNvPr id="1048986"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Use cautiously with:</a:t>
            </a:r>
            <a:endParaRPr dirty="0" sz="3600" lang="en-US"/>
          </a:p>
        </p:txBody>
      </p:sp>
      <p:sp>
        <p:nvSpPr>
          <p:cNvPr id="1048987" name="Content Placeholder 2"/>
          <p:cNvSpPr>
            <a:spLocks noGrp="1"/>
          </p:cNvSpPr>
          <p:nvPr>
            <p:ph idx="1"/>
          </p:nvPr>
        </p:nvSpPr>
        <p:spPr/>
        <p:txBody>
          <a:bodyPr>
            <a:normAutofit fontScale="92500" lnSpcReduction="20000"/>
          </a:bodyPr>
          <a:p>
            <a:r>
              <a:rPr dirty="0" lang="en-US"/>
              <a:t>Clients who have asthma, emphysema, and/or head injuries; infants, and older adult clients (risk of respiratory depression). </a:t>
            </a:r>
          </a:p>
          <a:p>
            <a:r>
              <a:rPr dirty="0" lang="en-US"/>
              <a:t> Clients who are pregnant (risk of physical dependence of the fetus). </a:t>
            </a:r>
          </a:p>
          <a:p>
            <a:r>
              <a:rPr dirty="0" lang="en-US"/>
              <a:t> Clients in labor (risk of respiratory depression in the newborn and inhibition of labor by decreasing uterine contractions) </a:t>
            </a:r>
          </a:p>
          <a:p>
            <a:r>
              <a:rPr dirty="0" lang="en-US"/>
              <a:t>Clients who are extremely obese (greater risk for prolonged side effects because of the accumulation of medication that is metabolized at a slower rate) </a:t>
            </a:r>
          </a:p>
          <a:p>
            <a:r>
              <a:rPr dirty="0" lang="en-US"/>
              <a:t> Clients with inflammatory bowel disease (risk of megacolon or paralytic ileus) </a:t>
            </a:r>
          </a:p>
          <a:p>
            <a:r>
              <a:rPr dirty="0" lang="en-US"/>
              <a:t> Clients with an enlarged prostate (risk of acute urinary retention) </a:t>
            </a:r>
          </a:p>
          <a:p>
            <a:r>
              <a:rPr dirty="0" lang="en-US"/>
              <a:t> Clients with hepatic or renal disease</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8988" name="Title 1"/>
          <p:cNvSpPr>
            <a:spLocks noGrp="1"/>
          </p:cNvSpPr>
          <p:nvPr>
            <p:ph type="title"/>
          </p:nvPr>
        </p:nvSpPr>
        <p:spPr>
          <a:xfrm>
            <a:off x="838200" y="306510"/>
            <a:ext cx="10515600" cy="1325563"/>
          </a:xfrm>
        </p:spPr>
        <p:txBody>
          <a:bodyPr/>
          <a:p>
            <a:r>
              <a:rPr b="1" dirty="0" lang="en-US"/>
              <a:t>Opioid agonist-antagonist</a:t>
            </a:r>
          </a:p>
        </p:txBody>
      </p:sp>
      <p:sp>
        <p:nvSpPr>
          <p:cNvPr id="1048989" name="Content Placeholder 2"/>
          <p:cNvSpPr>
            <a:spLocks noGrp="1"/>
          </p:cNvSpPr>
          <p:nvPr>
            <p:ph idx="1"/>
          </p:nvPr>
        </p:nvSpPr>
        <p:spPr/>
        <p:txBody>
          <a:bodyPr>
            <a:normAutofit fontScale="85000" lnSpcReduction="20000"/>
          </a:bodyPr>
          <a:p>
            <a:r>
              <a:rPr dirty="0" lang="en-US"/>
              <a:t> butorphanol (Stadol)  </a:t>
            </a:r>
          </a:p>
          <a:p>
            <a:r>
              <a:rPr dirty="0" lang="en-US"/>
              <a:t>Nalbuphine hydrochloride (Nubain) </a:t>
            </a:r>
          </a:p>
          <a:p>
            <a:r>
              <a:rPr dirty="0" lang="en-US"/>
              <a:t> Buprenorphine hydrochloride (Buprenex)</a:t>
            </a:r>
          </a:p>
          <a:p>
            <a:pPr indent="0" marL="0">
              <a:buNone/>
            </a:pPr>
            <a:r>
              <a:rPr b="1" dirty="0" lang="en-US"/>
              <a:t>Expected Pharmacological Action </a:t>
            </a:r>
          </a:p>
          <a:p>
            <a:r>
              <a:rPr dirty="0" lang="en-US"/>
              <a:t> These medications act as antagonists on mu receptors and agonists on kappa receptors. </a:t>
            </a:r>
          </a:p>
          <a:p>
            <a:pPr indent="0" marL="0">
              <a:buNone/>
            </a:pPr>
            <a:r>
              <a:rPr dirty="0" lang="en-US"/>
              <a:t> </a:t>
            </a:r>
            <a:r>
              <a:rPr b="1" dirty="0" lang="en-US"/>
              <a:t>Compared to pure opioid agonists, agonist-antagonists have: </a:t>
            </a:r>
          </a:p>
          <a:p>
            <a:r>
              <a:rPr dirty="0" lang="en-US"/>
              <a:t> A low potential for abuse causing little euphoria.</a:t>
            </a:r>
          </a:p>
          <a:p>
            <a:r>
              <a:rPr dirty="0" lang="en-US"/>
              <a:t> In fact, high doses can cause adverse effects (anxiety, restlessness, mental confusion). </a:t>
            </a:r>
          </a:p>
          <a:p>
            <a:r>
              <a:rPr dirty="0" lang="en-US"/>
              <a:t>Less respiratory depression. </a:t>
            </a:r>
          </a:p>
          <a:p>
            <a:r>
              <a:rPr dirty="0" lang="en-US"/>
              <a:t> Less analgesic effect.</a:t>
            </a:r>
          </a:p>
          <a:p>
            <a:endParaRPr dirty="0"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8990" name="Title 1"/>
          <p:cNvSpPr>
            <a:spLocks noGrp="1"/>
          </p:cNvSpPr>
          <p:nvPr>
            <p:ph type="title"/>
          </p:nvPr>
        </p:nvSpPr>
        <p:spPr/>
        <p:txBody>
          <a:bodyPr>
            <a:normAutofit fontScale="90000"/>
          </a:bodyPr>
          <a:p>
            <a:pPr indent="-228600" lvl="0" marL="228600">
              <a:spcBef>
                <a:spcPts val="1000"/>
              </a:spcBef>
            </a:pPr>
            <a:r>
              <a:rPr dirty="0" sz="2800" lang="en-US">
                <a:solidFill>
                  <a:prstClr val="black"/>
                </a:solidFill>
                <a:latin typeface="Calibri" panose="020F0502020204030204"/>
                <a:ea typeface="+mn-ea"/>
                <a:cs typeface="+mn-cs"/>
              </a:rPr>
              <a:t>                                                                                                                                                                                                                                                                                                                       </a:t>
            </a:r>
            <a:r>
              <a:rPr dirty="0" lang="en-US">
                <a:solidFill>
                  <a:prstClr val="black"/>
                </a:solidFill>
                <a:latin typeface="Calibri" panose="020F0502020204030204"/>
                <a:ea typeface="+mn-ea"/>
                <a:cs typeface="+mn-cs"/>
              </a:rPr>
              <a:t>opioid agonist- antagonist cont.’</a:t>
            </a:r>
            <a:br>
              <a:rPr dirty="0" sz="2800" lang="en-US">
                <a:solidFill>
                  <a:prstClr val="black"/>
                </a:solidFill>
                <a:latin typeface="Calibri" panose="020F0502020204030204"/>
                <a:ea typeface="+mn-ea"/>
                <a:cs typeface="+mn-cs"/>
              </a:rPr>
            </a:br>
            <a:endParaRPr dirty="0" lang="en-US"/>
          </a:p>
        </p:txBody>
      </p:sp>
      <p:sp>
        <p:nvSpPr>
          <p:cNvPr id="1048991" name="Content Placeholder 2"/>
          <p:cNvSpPr>
            <a:spLocks noGrp="1"/>
          </p:cNvSpPr>
          <p:nvPr>
            <p:ph idx="1"/>
          </p:nvPr>
        </p:nvSpPr>
        <p:spPr/>
        <p:txBody>
          <a:bodyPr>
            <a:normAutofit lnSpcReduction="10000"/>
          </a:bodyPr>
          <a:p>
            <a:pPr indent="0" marL="0">
              <a:buNone/>
            </a:pPr>
            <a:r>
              <a:rPr b="1" dirty="0" lang="en-US"/>
              <a:t>Indication</a:t>
            </a:r>
          </a:p>
          <a:p>
            <a:r>
              <a:rPr dirty="0" lang="en-US"/>
              <a:t>Relief of moderate to severe pain</a:t>
            </a:r>
          </a:p>
          <a:p>
            <a:r>
              <a:rPr dirty="0" lang="en-US"/>
              <a:t>Treatment of opioid dependence (buprenorphine)</a:t>
            </a:r>
          </a:p>
          <a:p>
            <a:r>
              <a:rPr dirty="0" lang="en-US"/>
              <a:t> Adjunct to balanced anesthesia</a:t>
            </a:r>
          </a:p>
          <a:p>
            <a:r>
              <a:rPr dirty="0" lang="en-US"/>
              <a:t>Relief of labor pain (butorphanol)</a:t>
            </a:r>
          </a:p>
          <a:p>
            <a:pPr indent="0" marL="0">
              <a:buNone/>
            </a:pPr>
            <a:r>
              <a:rPr dirty="0" lang="en-US"/>
              <a:t> </a:t>
            </a:r>
            <a:r>
              <a:rPr b="1" dirty="0" lang="en-US"/>
              <a:t>Route of administration:</a:t>
            </a:r>
          </a:p>
          <a:p>
            <a:r>
              <a:rPr dirty="0" lang="en-US"/>
              <a:t> Butorphanol – IV, IM, intranasal</a:t>
            </a:r>
          </a:p>
          <a:p>
            <a:r>
              <a:rPr dirty="0" lang="en-US"/>
              <a:t>Nalbuphine – IV, IM, subcutaneous</a:t>
            </a:r>
          </a:p>
          <a:p>
            <a:r>
              <a:rPr dirty="0" lang="en-US"/>
              <a:t> Buprenorphine – IV, sublingual, epidural</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740" name=""/>
        <p:cNvGrpSpPr/>
        <p:nvPr/>
      </p:nvGrpSpPr>
      <p:grpSpPr>
        <a:xfrm>
          <a:off x="0" y="0"/>
          <a:ext cx="0" cy="0"/>
          <a:chOff x="0" y="0"/>
          <a:chExt cx="0" cy="0"/>
        </a:xfrm>
      </p:grpSpPr>
      <p:sp>
        <p:nvSpPr>
          <p:cNvPr id="1048992" name="Title 1"/>
          <p:cNvSpPr>
            <a:spLocks noGrp="1"/>
          </p:cNvSpPr>
          <p:nvPr>
            <p:ph type="title"/>
          </p:nvPr>
        </p:nvSpPr>
        <p:spPr/>
        <p:txBody>
          <a:bodyPr/>
          <a:p>
            <a:r>
              <a:rPr b="1" dirty="0" lang="en-US"/>
              <a:t>Side effects</a:t>
            </a:r>
          </a:p>
        </p:txBody>
      </p:sp>
      <p:sp>
        <p:nvSpPr>
          <p:cNvPr id="1048993" name="Content Placeholder 2"/>
          <p:cNvSpPr>
            <a:spLocks noGrp="1"/>
          </p:cNvSpPr>
          <p:nvPr>
            <p:ph idx="1"/>
          </p:nvPr>
        </p:nvSpPr>
        <p:spPr/>
        <p:txBody>
          <a:bodyPr>
            <a:normAutofit/>
          </a:bodyPr>
          <a:p>
            <a:pPr indent="0" marL="0">
              <a:buNone/>
            </a:pPr>
            <a:r>
              <a:rPr dirty="0" lang="en-US"/>
              <a:t> Abstinence syndrome (cramping, </a:t>
            </a:r>
            <a:r>
              <a:rPr dirty="0" lang="fr-FR"/>
              <a:t>hypertension, vomiting )</a:t>
            </a:r>
            <a:endParaRPr dirty="0" lang="en-US"/>
          </a:p>
          <a:p>
            <a:pPr indent="0" marL="0">
              <a:buNone/>
            </a:pPr>
            <a:r>
              <a:rPr dirty="0" lang="en-US"/>
              <a:t> Sedation </a:t>
            </a:r>
            <a:r>
              <a:rPr dirty="0" lang="en-US">
                <a:solidFill>
                  <a:prstClr val="black"/>
                </a:solidFill>
              </a:rPr>
              <a:t>respiratory depression </a:t>
            </a:r>
            <a:endParaRPr dirty="0" lang="en-US"/>
          </a:p>
          <a:p>
            <a:pPr indent="0" marL="0">
              <a:buNone/>
            </a:pPr>
            <a:r>
              <a:rPr dirty="0" lang="en-US"/>
              <a:t> Dizziness</a:t>
            </a:r>
          </a:p>
          <a:p>
            <a:pPr indent="0" marL="0">
              <a:buNone/>
            </a:pPr>
            <a:r>
              <a:rPr dirty="0" lang="en-US"/>
              <a:t> Increased intracranial pressure, headache</a:t>
            </a:r>
          </a:p>
          <a:p>
            <a:pPr indent="0" marL="0">
              <a:buNone/>
            </a:pPr>
            <a:r>
              <a:rPr dirty="0" lang="en-US"/>
              <a:t> </a:t>
            </a:r>
            <a:r>
              <a:rPr b="1" dirty="0" lang="en-US"/>
              <a:t>Contraindications/Precautions </a:t>
            </a:r>
          </a:p>
          <a:p>
            <a:pPr indent="0" marL="0">
              <a:buNone/>
            </a:pPr>
            <a:r>
              <a:rPr dirty="0" lang="en-US"/>
              <a:t> Use cautiously in clients who have a history of myocardial infarction, renal or liver disease, respiratory depression, or head injury, and clients who are physically dependent on opioids.</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8994"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 medication/Food Interactions Nursing Interventions/Client Education</a:t>
            </a:r>
            <a:endParaRPr b="1" dirty="0" lang="en-US"/>
          </a:p>
        </p:txBody>
      </p:sp>
      <p:sp>
        <p:nvSpPr>
          <p:cNvPr id="1048995" name="Content Placeholder 2"/>
          <p:cNvSpPr>
            <a:spLocks noGrp="1"/>
          </p:cNvSpPr>
          <p:nvPr>
            <p:ph idx="1"/>
          </p:nvPr>
        </p:nvSpPr>
        <p:spPr/>
        <p:txBody>
          <a:bodyPr/>
          <a:p>
            <a:r>
              <a:rPr dirty="0" lang="en-US"/>
              <a:t>CNS depressants and alcohol may cause additive effects. </a:t>
            </a:r>
          </a:p>
          <a:p>
            <a:r>
              <a:rPr dirty="0" lang="en-US"/>
              <a:t> Use together cautiously.</a:t>
            </a:r>
          </a:p>
          <a:p>
            <a:r>
              <a:rPr dirty="0" lang="en-US"/>
              <a:t> Monitor respirations.</a:t>
            </a:r>
          </a:p>
          <a:p>
            <a:r>
              <a:rPr dirty="0" lang="en-US"/>
              <a:t> Opioid agonists may antagonize and reduce analgesic effects of the opioid.  Do not use concurrently.</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8996" name="Title 1"/>
          <p:cNvSpPr>
            <a:spLocks noGrp="1"/>
          </p:cNvSpPr>
          <p:nvPr>
            <p:ph type="title"/>
          </p:nvPr>
        </p:nvSpPr>
        <p:spPr/>
        <p:txBody>
          <a:bodyPr/>
          <a:p>
            <a:r>
              <a:rPr b="1" dirty="0" lang="en-US"/>
              <a:t>Opioid antagonist</a:t>
            </a:r>
          </a:p>
        </p:txBody>
      </p:sp>
      <p:sp>
        <p:nvSpPr>
          <p:cNvPr id="1048997" name="Content Placeholder 2"/>
          <p:cNvSpPr>
            <a:spLocks noGrp="1"/>
          </p:cNvSpPr>
          <p:nvPr>
            <p:ph idx="1"/>
          </p:nvPr>
        </p:nvSpPr>
        <p:spPr>
          <a:xfrm>
            <a:off x="838200" y="1952977"/>
            <a:ext cx="10515600" cy="4223985"/>
          </a:xfrm>
        </p:spPr>
        <p:txBody>
          <a:bodyPr>
            <a:normAutofit fontScale="70000" lnSpcReduction="20000"/>
          </a:bodyPr>
          <a:p>
            <a:r>
              <a:rPr dirty="0" lang="en-US"/>
              <a:t>Naloxone (Narcan) </a:t>
            </a:r>
          </a:p>
          <a:p>
            <a:r>
              <a:rPr dirty="0" lang="en-US"/>
              <a:t> Naltrexone (Re Via, Depade ),</a:t>
            </a:r>
          </a:p>
          <a:p>
            <a:r>
              <a:rPr dirty="0" lang="en-US"/>
              <a:t>nalmefene (Revex ) </a:t>
            </a:r>
          </a:p>
          <a:p>
            <a:pPr indent="0" marL="0">
              <a:buNone/>
            </a:pPr>
            <a:r>
              <a:rPr b="1" dirty="0" lang="en-US"/>
              <a:t>Mechanism of Action </a:t>
            </a:r>
            <a:r>
              <a:rPr dirty="0" lang="en-US"/>
              <a:t> Opioid antagonists interfere with the action of opioids by competing for opioid receptors. Opioid antagonists have no effect in the absence of opioids. </a:t>
            </a:r>
          </a:p>
          <a:p>
            <a:pPr indent="0" marL="0">
              <a:buNone/>
            </a:pPr>
            <a:r>
              <a:rPr dirty="0" lang="en-US"/>
              <a:t> </a:t>
            </a:r>
            <a:r>
              <a:rPr b="1" dirty="0" lang="en-US"/>
              <a:t>Therapeutic Uses</a:t>
            </a:r>
          </a:p>
          <a:p>
            <a:pPr indent="0" marL="0">
              <a:buNone/>
            </a:pPr>
            <a:r>
              <a:rPr b="1" dirty="0" lang="en-US"/>
              <a:t> </a:t>
            </a:r>
            <a:r>
              <a:rPr dirty="0" lang="en-US"/>
              <a:t>Treatment of opioid overdose  Reversal of effects of opioids, such as respiratory depression </a:t>
            </a:r>
          </a:p>
          <a:p>
            <a:pPr indent="0" marL="0">
              <a:buNone/>
            </a:pPr>
            <a:r>
              <a:rPr dirty="0" lang="en-US"/>
              <a:t>Reversal of respiratory depression in an infant </a:t>
            </a:r>
          </a:p>
          <a:p>
            <a:pPr indent="0" marL="0">
              <a:buNone/>
            </a:pPr>
            <a:r>
              <a:rPr dirty="0" lang="en-US"/>
              <a:t> </a:t>
            </a:r>
            <a:r>
              <a:rPr b="1" dirty="0" lang="en-US"/>
              <a:t>Route of administration: </a:t>
            </a:r>
          </a:p>
          <a:p>
            <a:pPr indent="0" marL="0">
              <a:buNone/>
            </a:pPr>
            <a:r>
              <a:rPr dirty="0" lang="en-US"/>
              <a:t>Naloxone- IM, IV, subcutaneous</a:t>
            </a:r>
          </a:p>
          <a:p>
            <a:pPr indent="0" marL="0">
              <a:buNone/>
            </a:pPr>
            <a:r>
              <a:rPr dirty="0" lang="en-US"/>
              <a:t> nalmefene – IV, IM, subcutaneous </a:t>
            </a:r>
          </a:p>
          <a:p>
            <a:pPr indent="0" marL="0">
              <a:buNone/>
            </a:pPr>
            <a:r>
              <a:rPr dirty="0" lang="en-US"/>
              <a:t> Naltrexone – Oral</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743" name=""/>
        <p:cNvGrpSpPr/>
        <p:nvPr/>
      </p:nvGrpSpPr>
      <p:grpSpPr>
        <a:xfrm>
          <a:off x="0" y="0"/>
          <a:ext cx="0" cy="0"/>
          <a:chOff x="0" y="0"/>
          <a:chExt cx="0" cy="0"/>
        </a:xfrm>
      </p:grpSpPr>
      <p:sp>
        <p:nvSpPr>
          <p:cNvPr id="1048998" name="Title 1"/>
          <p:cNvSpPr>
            <a:spLocks noGrp="1"/>
          </p:cNvSpPr>
          <p:nvPr>
            <p:ph type="title"/>
          </p:nvPr>
        </p:nvSpPr>
        <p:spPr/>
        <p:txBody>
          <a:bodyPr/>
          <a:p>
            <a:r>
              <a:rPr b="1" dirty="0" lang="en-US"/>
              <a:t>Opioid antagonist cont.’</a:t>
            </a:r>
          </a:p>
        </p:txBody>
      </p:sp>
      <p:sp>
        <p:nvSpPr>
          <p:cNvPr id="1048999" name="Content Placeholder 2"/>
          <p:cNvSpPr>
            <a:spLocks noGrp="1"/>
          </p:cNvSpPr>
          <p:nvPr>
            <p:ph idx="1"/>
          </p:nvPr>
        </p:nvSpPr>
        <p:spPr/>
        <p:txBody>
          <a:bodyPr>
            <a:normAutofit/>
          </a:bodyPr>
          <a:p>
            <a:pPr indent="0" lvl="0" marL="0">
              <a:buNone/>
            </a:pPr>
            <a:r>
              <a:rPr b="1" dirty="0" lang="en-US">
                <a:solidFill>
                  <a:prstClr val="black"/>
                </a:solidFill>
              </a:rPr>
              <a:t>Therapeutic Uses</a:t>
            </a:r>
          </a:p>
          <a:p>
            <a:pPr indent="0" lvl="0" marL="0">
              <a:buNone/>
            </a:pPr>
            <a:r>
              <a:rPr b="1" dirty="0" lang="en-US">
                <a:solidFill>
                  <a:prstClr val="black"/>
                </a:solidFill>
              </a:rPr>
              <a:t> </a:t>
            </a:r>
            <a:r>
              <a:rPr dirty="0" lang="en-US">
                <a:solidFill>
                  <a:prstClr val="black"/>
                </a:solidFill>
              </a:rPr>
              <a:t>Treatment of opioid overdose  Reversal of effects of opioids, such as respiratory depression </a:t>
            </a:r>
          </a:p>
          <a:p>
            <a:pPr indent="0" lvl="0" marL="0">
              <a:buNone/>
            </a:pPr>
            <a:r>
              <a:rPr dirty="0" lang="en-US">
                <a:solidFill>
                  <a:prstClr val="black"/>
                </a:solidFill>
              </a:rPr>
              <a:t>Reversal of respiratory depression in an infant </a:t>
            </a:r>
          </a:p>
          <a:p>
            <a:pPr indent="0" lvl="0" marL="0">
              <a:buNone/>
            </a:pPr>
            <a:r>
              <a:rPr dirty="0" lang="en-US">
                <a:solidFill>
                  <a:prstClr val="black"/>
                </a:solidFill>
              </a:rPr>
              <a:t> </a:t>
            </a:r>
            <a:r>
              <a:rPr b="1" dirty="0" lang="en-US">
                <a:solidFill>
                  <a:prstClr val="black"/>
                </a:solidFill>
              </a:rPr>
              <a:t>Route of administration: </a:t>
            </a:r>
          </a:p>
          <a:p>
            <a:pPr indent="0" lvl="0" marL="0">
              <a:buNone/>
            </a:pPr>
            <a:r>
              <a:rPr dirty="0" lang="en-US">
                <a:solidFill>
                  <a:prstClr val="black"/>
                </a:solidFill>
              </a:rPr>
              <a:t>Naloxone,</a:t>
            </a:r>
          </a:p>
          <a:p>
            <a:pPr indent="0" lvl="0" marL="0">
              <a:buNone/>
            </a:pPr>
            <a:r>
              <a:rPr dirty="0" lang="en-US">
                <a:solidFill>
                  <a:prstClr val="black"/>
                </a:solidFill>
              </a:rPr>
              <a:t> nalmefene – IV, IM, subcutaneous </a:t>
            </a:r>
          </a:p>
          <a:p>
            <a:pPr indent="0" lvl="0" marL="0">
              <a:buNone/>
            </a:pPr>
            <a:r>
              <a:rPr dirty="0" lang="en-US">
                <a:solidFill>
                  <a:prstClr val="black"/>
                </a:solidFill>
              </a:rPr>
              <a:t> Naltrexone – Oral</a:t>
            </a:r>
            <a:endParaRPr dirty="0"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000" name="Title 1"/>
          <p:cNvSpPr>
            <a:spLocks noGrp="1"/>
          </p:cNvSpPr>
          <p:nvPr>
            <p:ph type="title"/>
          </p:nvPr>
        </p:nvSpPr>
        <p:spPr/>
        <p:txBody>
          <a:bodyPr/>
          <a:p>
            <a:r>
              <a:rPr b="1" dirty="0" lang="en-US"/>
              <a:t>Opioid anti-agonist cont.’</a:t>
            </a:r>
          </a:p>
        </p:txBody>
      </p:sp>
      <p:sp>
        <p:nvSpPr>
          <p:cNvPr id="1049001" name="Content Placeholder 2"/>
          <p:cNvSpPr>
            <a:spLocks noGrp="1"/>
          </p:cNvSpPr>
          <p:nvPr>
            <p:ph idx="1"/>
          </p:nvPr>
        </p:nvSpPr>
        <p:spPr/>
        <p:txBody>
          <a:bodyPr/>
          <a:p>
            <a:pPr indent="0" marL="0">
              <a:buNone/>
            </a:pPr>
            <a:r>
              <a:rPr b="1" dirty="0" lang="en-US"/>
              <a:t>Side Effects</a:t>
            </a:r>
            <a:r>
              <a:rPr dirty="0" lang="en-US"/>
              <a:t> </a:t>
            </a:r>
          </a:p>
          <a:p>
            <a:r>
              <a:rPr dirty="0" lang="en-US"/>
              <a:t>Tachycardia and tachypnea</a:t>
            </a:r>
          </a:p>
          <a:p>
            <a:r>
              <a:rPr dirty="0" lang="fr-FR"/>
              <a:t>Abstinence syndrome (cramping, hypertension, vomiting)</a:t>
            </a:r>
          </a:p>
          <a:p>
            <a:r>
              <a:rPr dirty="0" lang="en-US"/>
              <a:t>Pulmonary edema</a:t>
            </a:r>
            <a:endParaRPr b="1" dirty="0" lang="en-US"/>
          </a:p>
          <a:p>
            <a:pPr indent="0" marL="0">
              <a:buNone/>
            </a:pPr>
            <a:r>
              <a:rPr b="1" dirty="0" lang="en-US"/>
              <a:t>Contraindications/Precautions </a:t>
            </a:r>
          </a:p>
          <a:p>
            <a:r>
              <a:rPr dirty="0" lang="en-US"/>
              <a:t> Opioid antagonists are Pregnancy Risk Category B. </a:t>
            </a:r>
          </a:p>
          <a:p>
            <a:r>
              <a:rPr dirty="0" lang="en-US"/>
              <a:t>These medications are contraindicated in clients with opioid dependency.</a:t>
            </a:r>
            <a:endParaRPr b="1" dirty="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002" name="Content Placeholder 2"/>
          <p:cNvSpPr>
            <a:spLocks noGrp="1"/>
          </p:cNvSpPr>
          <p:nvPr>
            <p:ph idx="1"/>
          </p:nvPr>
        </p:nvSpPr>
        <p:spPr>
          <a:xfrm>
            <a:off x="838200" y="187570"/>
            <a:ext cx="10515600" cy="6271846"/>
          </a:xfrm>
        </p:spPr>
        <p:txBody>
          <a:bodyPr>
            <a:normAutofit fontScale="92500" lnSpcReduction="10000"/>
          </a:bodyPr>
          <a:p>
            <a:pPr indent="0" marL="0">
              <a:buNone/>
            </a:pPr>
            <a:r>
              <a:rPr b="1" dirty="0" lang="en-US"/>
              <a:t>Adjuvants medication for pain</a:t>
            </a:r>
            <a:endParaRPr dirty="0" lang="en-US"/>
          </a:p>
          <a:p>
            <a:r>
              <a:rPr dirty="0" lang="en-US"/>
              <a:t>Tricyclic antidepressants: amitriptyline (Elavil) – oral/IM </a:t>
            </a:r>
          </a:p>
          <a:p>
            <a:r>
              <a:rPr dirty="0" lang="en-US"/>
              <a:t> Anticonvulsants: carbamazepine (Tegretol) – gabapentin (Neurontin) oral </a:t>
            </a:r>
          </a:p>
          <a:p>
            <a:r>
              <a:rPr dirty="0" lang="en-US"/>
              <a:t>CNS stimulants: methylphenidate (Ritalin) – oral </a:t>
            </a:r>
          </a:p>
          <a:p>
            <a:r>
              <a:rPr dirty="0" lang="en-US"/>
              <a:t> Antihistamines: hydroxyzine (Vistaril) – oral/IM </a:t>
            </a:r>
          </a:p>
          <a:p>
            <a:r>
              <a:rPr dirty="0" lang="en-US"/>
              <a:t> Glucocorticoids: dexamethasone (Decadron) – oral, IV, IM </a:t>
            </a:r>
          </a:p>
          <a:p>
            <a:r>
              <a:rPr dirty="0" lang="en-US"/>
              <a:t> Bisphosphonates: etidronate (Didronel) – oral </a:t>
            </a:r>
          </a:p>
          <a:p>
            <a:r>
              <a:rPr dirty="0" lang="en-US"/>
              <a:t> NSAIDs: ibuprofen (Motrin) – oral </a:t>
            </a:r>
          </a:p>
          <a:p>
            <a:r>
              <a:rPr dirty="0" lang="en-US"/>
              <a:t> Other Medication: Tricyclic antidepressants: imipramine (Tofranil) – oral </a:t>
            </a:r>
          </a:p>
          <a:p>
            <a:r>
              <a:rPr dirty="0" lang="en-US"/>
              <a:t> Anticonvulsants: phenytoin (Dilantin) – oral, IV, IM </a:t>
            </a:r>
          </a:p>
          <a:p>
            <a:r>
              <a:rPr dirty="0" lang="en-US"/>
              <a:t> CNS stimulants: dextroamphetamine (Dexedrine) – oral </a:t>
            </a:r>
          </a:p>
          <a:p>
            <a:r>
              <a:rPr dirty="0" lang="en-US"/>
              <a:t> Glucocorticoids: prednisone (Deltasone) – oral </a:t>
            </a:r>
          </a:p>
          <a:p>
            <a:r>
              <a:rPr dirty="0" lang="en-US"/>
              <a:t> Bisphosphonates: pamidronate (Aredia) – IV </a:t>
            </a:r>
          </a:p>
          <a:p>
            <a:r>
              <a:rPr dirty="0" lang="en-US"/>
              <a:t> NSAIDs: ketorolac (Toradol)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8639" name="Title 1"/>
          <p:cNvSpPr>
            <a:spLocks noGrp="1"/>
          </p:cNvSpPr>
          <p:nvPr>
            <p:ph type="title"/>
          </p:nvPr>
        </p:nvSpPr>
        <p:spPr/>
        <p:txBody>
          <a:bodyPr/>
          <a:p>
            <a:r>
              <a:rPr dirty="0" lang="en-US"/>
              <a:t>Conti.</a:t>
            </a:r>
          </a:p>
        </p:txBody>
      </p:sp>
      <p:sp>
        <p:nvSpPr>
          <p:cNvPr id="1048640" name="Content Placeholder 2"/>
          <p:cNvSpPr>
            <a:spLocks noGrp="1"/>
          </p:cNvSpPr>
          <p:nvPr>
            <p:ph idx="1"/>
          </p:nvPr>
        </p:nvSpPr>
        <p:spPr/>
        <p:txBody>
          <a:bodyPr/>
          <a:p>
            <a:pPr indent="0" marL="0">
              <a:buNone/>
            </a:pPr>
            <a:r>
              <a:rPr dirty="0" lang="en-US"/>
              <a:t>iii)</a:t>
            </a:r>
            <a:r>
              <a:rPr b="1" dirty="0" lang="en-US"/>
              <a:t>Trade name/proprietary/brand name: </a:t>
            </a:r>
            <a:r>
              <a:rPr dirty="0" lang="en-US"/>
              <a:t>name given to the drug by the manufacturing and marketing  company. One drug may have so many trade name e.g. acetaminophen has about 30 names some are paramol, Tylenol, Panadol etc. they are usually capitalized.</a:t>
            </a:r>
          </a:p>
          <a:p>
            <a:pPr indent="0" marL="0">
              <a:buNone/>
            </a:pPr>
            <a:endParaRPr dirty="0"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746" name=""/>
        <p:cNvGrpSpPr/>
        <p:nvPr/>
      </p:nvGrpSpPr>
      <p:grpSpPr>
        <a:xfrm>
          <a:off x="0" y="0"/>
          <a:ext cx="0" cy="0"/>
          <a:chOff x="0" y="0"/>
          <a:chExt cx="0" cy="0"/>
        </a:xfrm>
      </p:grpSpPr>
      <p:sp>
        <p:nvSpPr>
          <p:cNvPr id="1049003" name="Content Placeholder 2"/>
          <p:cNvSpPr>
            <a:spLocks noGrp="1"/>
          </p:cNvSpPr>
          <p:nvPr>
            <p:ph idx="1"/>
          </p:nvPr>
        </p:nvSpPr>
        <p:spPr>
          <a:xfrm>
            <a:off x="838200" y="222738"/>
            <a:ext cx="10515600" cy="6330462"/>
          </a:xfrm>
        </p:spPr>
        <p:txBody>
          <a:bodyPr>
            <a:normAutofit fontScale="92500" lnSpcReduction="10000"/>
          </a:bodyPr>
          <a:p>
            <a:pPr indent="0" marL="0">
              <a:buNone/>
            </a:pPr>
            <a:r>
              <a:rPr b="1" dirty="0" lang="en-US"/>
              <a:t>Expected Pharmacological Action </a:t>
            </a:r>
          </a:p>
          <a:p>
            <a:r>
              <a:rPr dirty="0" lang="en-US"/>
              <a:t> Adjuvant medications for pain enhance the effects of opioids</a:t>
            </a:r>
          </a:p>
          <a:p>
            <a:pPr indent="0" marL="0">
              <a:buNone/>
            </a:pPr>
            <a:r>
              <a:rPr b="1" dirty="0" lang="en-US"/>
              <a:t>Therapeutic Uses </a:t>
            </a:r>
          </a:p>
          <a:p>
            <a:r>
              <a:rPr dirty="0" lang="en-US"/>
              <a:t> These medications are used in combination with opioids and cannot be used as a substitute for opioids. </a:t>
            </a:r>
          </a:p>
          <a:p>
            <a:r>
              <a:rPr dirty="0" lang="en-US"/>
              <a:t> NSAIDs are used to treat inflammation. </a:t>
            </a:r>
          </a:p>
          <a:p>
            <a:r>
              <a:rPr dirty="0" lang="en-US"/>
              <a:t>Tricyclic antidepressants are used to treat depression and neuropathic pain such as cramping, aching, burning, darting, and lancinating pain.</a:t>
            </a:r>
          </a:p>
          <a:p>
            <a:r>
              <a:rPr dirty="0" lang="en-US"/>
              <a:t> Anticonvulsants are used to relieve neuropathic pain. </a:t>
            </a:r>
          </a:p>
          <a:p>
            <a:r>
              <a:rPr dirty="0" lang="en-US"/>
              <a:t> CNS stimulants augment analgesia and decrease sedation. </a:t>
            </a:r>
          </a:p>
          <a:p>
            <a:r>
              <a:rPr dirty="0" lang="en-US"/>
              <a:t>Antihistamines decrease anxiety, prevent insomnia and relieve nausea. </a:t>
            </a:r>
          </a:p>
          <a:p>
            <a:r>
              <a:rPr dirty="0" lang="en-US"/>
              <a:t> Glucocorticoids decrease pain from intracranial pressure and spinal cord compression. </a:t>
            </a:r>
          </a:p>
          <a:p>
            <a:r>
              <a:rPr dirty="0" lang="en-US"/>
              <a:t> Bisphosphonates manage hypercalcemia and bone pain</a:t>
            </a:r>
          </a:p>
          <a:p>
            <a:endParaRPr dirty="0"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004" name="Title 1"/>
          <p:cNvSpPr>
            <a:spLocks noGrp="1"/>
          </p:cNvSpPr>
          <p:nvPr>
            <p:ph type="title"/>
          </p:nvPr>
        </p:nvSpPr>
        <p:spPr/>
        <p:txBody>
          <a:bodyPr/>
          <a:p>
            <a:r>
              <a:rPr dirty="0" lang="en-US"/>
              <a:t>                           </a:t>
            </a:r>
            <a:r>
              <a:rPr b="1" dirty="0" lang="en-US"/>
              <a:t>ANTI HELMINTHIC</a:t>
            </a:r>
          </a:p>
        </p:txBody>
      </p:sp>
      <p:sp>
        <p:nvSpPr>
          <p:cNvPr id="1049005" name="Content Placeholder 2"/>
          <p:cNvSpPr>
            <a:spLocks noGrp="1"/>
          </p:cNvSpPr>
          <p:nvPr>
            <p:ph idx="1"/>
          </p:nvPr>
        </p:nvSpPr>
        <p:spPr/>
        <p:txBody>
          <a:bodyPr>
            <a:normAutofit fontScale="92500" lnSpcReduction="10000"/>
          </a:bodyPr>
          <a:p>
            <a:r>
              <a:rPr b="1" dirty="0" lang="en-US"/>
              <a:t>Benzimidazole (BZAs)</a:t>
            </a:r>
          </a:p>
          <a:p>
            <a:pPr indent="0" marL="0">
              <a:buNone/>
            </a:pPr>
            <a:r>
              <a:rPr dirty="0" lang="en-US"/>
              <a:t>These are broad spectrum anthelmintic agents.</a:t>
            </a:r>
          </a:p>
          <a:p>
            <a:pPr indent="0" marL="0">
              <a:buNone/>
            </a:pPr>
            <a:r>
              <a:rPr b="1" dirty="0" lang="en-US"/>
              <a:t>Thiabendazole</a:t>
            </a:r>
            <a:r>
              <a:rPr dirty="0" lang="en-US"/>
              <a:t>., </a:t>
            </a:r>
            <a:r>
              <a:rPr b="1" dirty="0" lang="en-US"/>
              <a:t>Mebendazole</a:t>
            </a:r>
            <a:r>
              <a:rPr dirty="0" lang="en-US"/>
              <a:t> and </a:t>
            </a:r>
            <a:r>
              <a:rPr b="1" dirty="0" lang="en-US"/>
              <a:t>Albendazole</a:t>
            </a:r>
            <a:r>
              <a:rPr dirty="0" lang="en-US"/>
              <a:t> have been used extensively for human helminth infections. </a:t>
            </a:r>
          </a:p>
          <a:p>
            <a:r>
              <a:rPr dirty="0" lang="en-US"/>
              <a:t>Other drugs are ;</a:t>
            </a:r>
            <a:r>
              <a:rPr b="1" dirty="0" lang="en-US"/>
              <a:t>pyrantel pamoate, ivermectin, praziquental, piperazine citrate , benzdiazepines and diethylcarbamazine.</a:t>
            </a:r>
          </a:p>
          <a:p>
            <a:pPr indent="0" marL="0">
              <a:buNone/>
            </a:pPr>
            <a:r>
              <a:rPr b="1" dirty="0" lang="en-US"/>
              <a:t>Indication/uses;</a:t>
            </a:r>
          </a:p>
          <a:p>
            <a:pPr indent="0" marL="0">
              <a:buNone/>
            </a:pPr>
            <a:r>
              <a:rPr b="1" dirty="0" lang="en-US"/>
              <a:t>Thiabendazole</a:t>
            </a:r>
            <a:r>
              <a:rPr dirty="0" lang="en-US"/>
              <a:t> is active against a wide range of nematodes  that infect the GI tract but it clinical use has declined due to its toxicity. </a:t>
            </a:r>
          </a:p>
          <a:p>
            <a:pPr indent="0" marL="0">
              <a:buNone/>
            </a:pPr>
            <a:r>
              <a:rPr b="1" dirty="0" lang="en-US"/>
              <a:t>Mebendazole</a:t>
            </a:r>
            <a:r>
              <a:rPr dirty="0" lang="en-US"/>
              <a:t> is used for the treatment of  intestinal roundworm infections.</a:t>
            </a:r>
          </a:p>
          <a:p>
            <a:pPr indent="0" marL="0">
              <a:buNone/>
            </a:pPr>
            <a:endParaRPr dirty="0"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006" name="Title 1"/>
          <p:cNvSpPr>
            <a:spLocks noGrp="1"/>
          </p:cNvSpPr>
          <p:nvPr>
            <p:ph type="title"/>
          </p:nvPr>
        </p:nvSpPr>
        <p:spPr/>
        <p:txBody>
          <a:bodyPr/>
          <a:p>
            <a:r>
              <a:rPr dirty="0" lang="en-US"/>
              <a:t>                      Anthelminthic cont.’</a:t>
            </a:r>
          </a:p>
        </p:txBody>
      </p:sp>
      <p:sp>
        <p:nvSpPr>
          <p:cNvPr id="1049007" name="Content Placeholder 2"/>
          <p:cNvSpPr>
            <a:spLocks noGrp="1"/>
          </p:cNvSpPr>
          <p:nvPr>
            <p:ph idx="1"/>
          </p:nvPr>
        </p:nvSpPr>
        <p:spPr/>
        <p:txBody>
          <a:bodyPr>
            <a:normAutofit/>
          </a:bodyPr>
          <a:p>
            <a:r>
              <a:rPr dirty="0" lang="en-US"/>
              <a:t>Albendazole is used primarily against a variety of intestinal and tissue nematodes but also against Larva forms of certain cestodes (</a:t>
            </a:r>
            <a:r>
              <a:rPr dirty="0" lang="en-US" err="1"/>
              <a:t>cysticercosis</a:t>
            </a:r>
            <a:r>
              <a:rPr dirty="0" lang="en-US"/>
              <a:t>, </a:t>
            </a:r>
            <a:r>
              <a:rPr dirty="0" lang="en-US" err="1"/>
              <a:t>hydatidosis</a:t>
            </a:r>
            <a:r>
              <a:rPr dirty="0" lang="en-US"/>
              <a:t>)</a:t>
            </a:r>
          </a:p>
          <a:p>
            <a:r>
              <a:rPr dirty="0" lang="en-US"/>
              <a:t>Used with </a:t>
            </a:r>
            <a:r>
              <a:rPr b="1" dirty="0" lang="en-US"/>
              <a:t>ivermectin</a:t>
            </a:r>
            <a:r>
              <a:rPr dirty="0" lang="en-US"/>
              <a:t> or </a:t>
            </a:r>
            <a:r>
              <a:rPr b="1" dirty="0" lang="en-US" err="1"/>
              <a:t>diethylcarbamazin</a:t>
            </a:r>
            <a:r>
              <a:rPr dirty="0" lang="en-US" err="1"/>
              <a:t>e</a:t>
            </a:r>
            <a:r>
              <a:rPr dirty="0" lang="en-US"/>
              <a:t> for control of </a:t>
            </a:r>
            <a:r>
              <a:rPr dirty="0" lang="en-US" err="1"/>
              <a:t>helminthes</a:t>
            </a:r>
            <a:endParaRPr dirty="0"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749" name=""/>
        <p:cNvGrpSpPr/>
        <p:nvPr/>
      </p:nvGrpSpPr>
      <p:grpSpPr>
        <a:xfrm>
          <a:off x="0" y="0"/>
          <a:ext cx="0" cy="0"/>
          <a:chOff x="0" y="0"/>
          <a:chExt cx="0" cy="0"/>
        </a:xfrm>
      </p:grpSpPr>
      <p:sp>
        <p:nvSpPr>
          <p:cNvPr id="1049008" name="Title 1"/>
          <p:cNvSpPr>
            <a:spLocks noGrp="1"/>
          </p:cNvSpPr>
          <p:nvPr>
            <p:ph type="title"/>
          </p:nvPr>
        </p:nvSpPr>
        <p:spPr/>
        <p:txBody>
          <a:bodyPr/>
          <a:p>
            <a:r>
              <a:rPr dirty="0" lang="en-US"/>
              <a:t>                     </a:t>
            </a:r>
            <a:r>
              <a:rPr dirty="0" lang="en-US" err="1"/>
              <a:t>Anthelminthics</a:t>
            </a:r>
            <a:r>
              <a:rPr dirty="0" lang="en-US"/>
              <a:t> action</a:t>
            </a:r>
          </a:p>
        </p:txBody>
      </p:sp>
      <p:sp>
        <p:nvSpPr>
          <p:cNvPr id="1049009" name="Content Placeholder 2"/>
          <p:cNvSpPr>
            <a:spLocks noGrp="1"/>
          </p:cNvSpPr>
          <p:nvPr>
            <p:ph idx="1"/>
          </p:nvPr>
        </p:nvSpPr>
        <p:spPr/>
        <p:txBody>
          <a:bodyPr>
            <a:normAutofit fontScale="92500"/>
          </a:bodyPr>
          <a:p>
            <a:r>
              <a:rPr dirty="0" lang="en-US"/>
              <a:t>The</a:t>
            </a:r>
            <a:r>
              <a:rPr b="1" dirty="0" lang="en-US"/>
              <a:t> BZAs </a:t>
            </a:r>
            <a:r>
              <a:rPr dirty="0" lang="en-US"/>
              <a:t>inhibit microtubule polymerization by binding to b-tubulin.</a:t>
            </a:r>
          </a:p>
          <a:p>
            <a:r>
              <a:rPr b="1" dirty="0" lang="en-US"/>
              <a:t>Mebendazole </a:t>
            </a:r>
            <a:r>
              <a:rPr dirty="0" lang="en-US"/>
              <a:t> and </a:t>
            </a:r>
            <a:r>
              <a:rPr b="1" dirty="0" lang="en-US"/>
              <a:t>Albendazole </a:t>
            </a:r>
            <a:r>
              <a:rPr dirty="0" lang="en-US"/>
              <a:t>are highly effective in treating the major infections  (ascariasis, enterobiasis, trichuriasis,  and hookworm)’ </a:t>
            </a:r>
          </a:p>
          <a:p>
            <a:pPr indent="0" marL="0">
              <a:buNone/>
            </a:pPr>
            <a:r>
              <a:rPr dirty="0" lang="en-US"/>
              <a:t>-These drugs are active against both larva and adult stages of the nematodes, and they are ovicidal for ascaris and trichuris</a:t>
            </a:r>
            <a:r>
              <a:rPr b="1" dirty="0" lang="en-US"/>
              <a:t> . </a:t>
            </a:r>
          </a:p>
          <a:p>
            <a:pPr indent="0" marL="0">
              <a:buNone/>
            </a:pPr>
            <a:r>
              <a:rPr dirty="0" lang="en-US"/>
              <a:t>-Immobilization and death of susceptible  GI parasites occur slowly and their clearance from the GI  tract  may not be complete until several days after treatment.</a:t>
            </a:r>
          </a:p>
          <a:p>
            <a:pPr indent="0" marL="0">
              <a:buNone/>
            </a:pPr>
            <a:r>
              <a:rPr b="1" dirty="0" lang="en-US"/>
              <a:t>Albendazole</a:t>
            </a:r>
            <a:r>
              <a:rPr dirty="0" lang="en-US"/>
              <a:t> is more effective than mebendazole for strongyloidiasis, cystic hydatid disease caused By Echinococcus Granulosus And Neurocysticercosis</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010" name="Title 1"/>
          <p:cNvSpPr>
            <a:spLocks noGrp="1"/>
          </p:cNvSpPr>
          <p:nvPr>
            <p:ph type="title"/>
          </p:nvPr>
        </p:nvSpPr>
        <p:spPr/>
        <p:txBody>
          <a:bodyPr/>
          <a:p>
            <a:r>
              <a:rPr dirty="0" lang="en-US"/>
              <a:t>                      Anthelminthic cont.’</a:t>
            </a:r>
          </a:p>
        </p:txBody>
      </p:sp>
      <p:sp>
        <p:nvSpPr>
          <p:cNvPr id="1049011" name="Content Placeholder 2"/>
          <p:cNvSpPr>
            <a:spLocks noGrp="1"/>
          </p:cNvSpPr>
          <p:nvPr>
            <p:ph idx="1"/>
          </p:nvPr>
        </p:nvSpPr>
        <p:spPr/>
        <p:txBody>
          <a:bodyPr/>
          <a:p>
            <a:r>
              <a:rPr dirty="0" lang="en-US"/>
              <a:t>The choice of drug depends on specific helminths involved</a:t>
            </a:r>
          </a:p>
          <a:p>
            <a:r>
              <a:rPr dirty="0" lang="en-US"/>
              <a:t>Example cestodes infestations  e.g. echinococcus granulosus the drugs used are thiabendazole, Albendazole, piperazine citrate, pyrantel pamoate, ivermectin and diethylcarbamazine (hetrazan).</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9012" name="Title 1"/>
          <p:cNvSpPr>
            <a:spLocks noGrp="1"/>
          </p:cNvSpPr>
          <p:nvPr>
            <p:ph type="title"/>
          </p:nvPr>
        </p:nvSpPr>
        <p:spPr/>
        <p:txBody>
          <a:bodyPr/>
          <a:p>
            <a:r>
              <a:rPr b="1" dirty="0" lang="en-US"/>
              <a:t>Absorption, fate, and excretion</a:t>
            </a:r>
          </a:p>
        </p:txBody>
      </p:sp>
      <p:sp>
        <p:nvSpPr>
          <p:cNvPr id="1049013" name="Content Placeholder 2"/>
          <p:cNvSpPr>
            <a:spLocks noGrp="1"/>
          </p:cNvSpPr>
          <p:nvPr>
            <p:ph idx="1"/>
          </p:nvPr>
        </p:nvSpPr>
        <p:spPr/>
        <p:txBody>
          <a:bodyPr>
            <a:normAutofit/>
          </a:bodyPr>
          <a:p>
            <a:r>
              <a:rPr b="1" dirty="0" lang="en-US"/>
              <a:t>thiabendazole</a:t>
            </a:r>
            <a:r>
              <a:rPr dirty="0" lang="en-US"/>
              <a:t> is absorbed rapidly after </a:t>
            </a:r>
            <a:r>
              <a:rPr dirty="0" lang="en-US" err="1"/>
              <a:t>oal</a:t>
            </a:r>
            <a:r>
              <a:rPr dirty="0" lang="en-US"/>
              <a:t> ingestion and reaches peak plasma concentration after 1 hour. Most of the drug is excreted in urine.</a:t>
            </a:r>
          </a:p>
          <a:p>
            <a:r>
              <a:rPr b="1" dirty="0" lang="en-US"/>
              <a:t>Mebendazole </a:t>
            </a:r>
            <a:r>
              <a:rPr dirty="0" lang="en-US"/>
              <a:t>is  rapidly metabolized resulting to low systemic bioavailability.</a:t>
            </a:r>
          </a:p>
          <a:p>
            <a:r>
              <a:rPr b="1" dirty="0" lang="en-US"/>
              <a:t>Albendazole </a:t>
            </a:r>
            <a:r>
              <a:rPr dirty="0" lang="en-US"/>
              <a:t>is variably absorbed after oral administration, a fatty meal enhances absorption. It is well distributed into various tissues including hydatid cysts. It excreted in urine. </a:t>
            </a:r>
          </a:p>
          <a:p>
            <a:endParaRPr dirty="0" lang="en-US"/>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752" name=""/>
        <p:cNvGrpSpPr/>
        <p:nvPr/>
      </p:nvGrpSpPr>
      <p:grpSpPr>
        <a:xfrm>
          <a:off x="0" y="0"/>
          <a:ext cx="0" cy="0"/>
          <a:chOff x="0" y="0"/>
          <a:chExt cx="0" cy="0"/>
        </a:xfrm>
      </p:grpSpPr>
      <p:sp>
        <p:nvSpPr>
          <p:cNvPr id="1049014" name="Title 1"/>
          <p:cNvSpPr>
            <a:spLocks noGrp="1"/>
          </p:cNvSpPr>
          <p:nvPr>
            <p:ph type="title"/>
          </p:nvPr>
        </p:nvSpPr>
        <p:spPr/>
        <p:txBody>
          <a:bodyPr/>
          <a:p>
            <a:r>
              <a:rPr dirty="0" lang="en-US"/>
              <a:t>         </a:t>
            </a:r>
            <a:r>
              <a:rPr b="1" dirty="0" lang="en-US"/>
              <a:t>ANTI PROTOZOA AND ANTIMALARIA</a:t>
            </a:r>
          </a:p>
        </p:txBody>
      </p:sp>
      <p:sp>
        <p:nvSpPr>
          <p:cNvPr id="1049015" name="Content Placeholder 2"/>
          <p:cNvSpPr>
            <a:spLocks noGrp="1"/>
          </p:cNvSpPr>
          <p:nvPr>
            <p:ph idx="1"/>
          </p:nvPr>
        </p:nvSpPr>
        <p:spPr/>
        <p:txBody>
          <a:bodyPr>
            <a:normAutofit lnSpcReduction="10000"/>
          </a:bodyPr>
          <a:p>
            <a:r>
              <a:rPr dirty="0" lang="en-US"/>
              <a:t>The common protozoa infection  include;</a:t>
            </a:r>
          </a:p>
          <a:p>
            <a:r>
              <a:rPr dirty="0" lang="en-US"/>
              <a:t>Amoebiasis ,</a:t>
            </a:r>
          </a:p>
          <a:p>
            <a:r>
              <a:rPr dirty="0" lang="en-US"/>
              <a:t>trypanosomiasis, </a:t>
            </a:r>
          </a:p>
          <a:p>
            <a:r>
              <a:rPr dirty="0" lang="en-US"/>
              <a:t>giardiasis, </a:t>
            </a:r>
          </a:p>
          <a:p>
            <a:r>
              <a:rPr dirty="0" lang="en-US"/>
              <a:t>malaria, </a:t>
            </a:r>
          </a:p>
          <a:p>
            <a:r>
              <a:rPr dirty="0" lang="en-US"/>
              <a:t>cutaneous and visceral leishmaniasis</a:t>
            </a:r>
          </a:p>
          <a:p>
            <a:r>
              <a:rPr dirty="0" lang="en-US"/>
              <a:t> Chagas disease,</a:t>
            </a:r>
          </a:p>
          <a:p>
            <a:r>
              <a:rPr dirty="0" lang="en-US"/>
              <a:t> toxoplasmosis and</a:t>
            </a:r>
          </a:p>
          <a:p>
            <a:r>
              <a:rPr dirty="0" lang="en-US"/>
              <a:t> trichomoniasis</a:t>
            </a:r>
          </a:p>
          <a:p>
            <a:pPr indent="0" marL="0">
              <a:buNone/>
            </a:pPr>
            <a:endParaRPr dirty="0" lang="en-US"/>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753" name=""/>
        <p:cNvGrpSpPr/>
        <p:nvPr/>
      </p:nvGrpSpPr>
      <p:grpSpPr>
        <a:xfrm>
          <a:off x="0" y="0"/>
          <a:ext cx="0" cy="0"/>
          <a:chOff x="0" y="0"/>
          <a:chExt cx="0" cy="0"/>
        </a:xfrm>
      </p:grpSpPr>
      <p:sp>
        <p:nvSpPr>
          <p:cNvPr id="1049016" name="Title 1"/>
          <p:cNvSpPr>
            <a:spLocks noGrp="1"/>
          </p:cNvSpPr>
          <p:nvPr>
            <p:ph type="title"/>
          </p:nvPr>
        </p:nvSpPr>
        <p:spPr/>
        <p:txBody>
          <a:bodyPr/>
          <a:p>
            <a:r>
              <a:rPr dirty="0" lang="en-US"/>
              <a:t>         antimalarial</a:t>
            </a:r>
          </a:p>
        </p:txBody>
      </p:sp>
      <p:sp>
        <p:nvSpPr>
          <p:cNvPr id="1049017" name="Content Placeholder 2"/>
          <p:cNvSpPr>
            <a:spLocks noGrp="1"/>
          </p:cNvSpPr>
          <p:nvPr>
            <p:ph idx="1"/>
          </p:nvPr>
        </p:nvSpPr>
        <p:spPr/>
        <p:txBody>
          <a:bodyPr>
            <a:normAutofit lnSpcReduction="10000"/>
          </a:bodyPr>
          <a:p>
            <a:pPr indent="0" marL="0">
              <a:buNone/>
            </a:pPr>
            <a:r>
              <a:rPr dirty="0" lang="en-US"/>
              <a:t>Examples include</a:t>
            </a:r>
            <a:r>
              <a:rPr b="1" dirty="0" lang="en-US"/>
              <a:t>; quinine, chloroquine, mefloquine, proguanil, pyrimethamine/sulfadoxine, tetracycline, doxycycline &amp; minocycline, primaquine, and also artemether-Lumefantrine (coartem)</a:t>
            </a:r>
          </a:p>
          <a:p>
            <a:r>
              <a:rPr dirty="0" lang="en-US"/>
              <a:t>The first line treatment of uncomplicated malaria in Kenya is Artemether-Lumefantrine.</a:t>
            </a:r>
          </a:p>
          <a:p>
            <a:r>
              <a:rPr dirty="0" lang="en-US"/>
              <a:t>The second line treatment for uncomplicated malaria in Kenya is dihydroartemisinic-piperaquine (DHA-PPQ)</a:t>
            </a:r>
          </a:p>
          <a:p>
            <a:r>
              <a:rPr dirty="0" lang="en-US"/>
              <a:t>This is available in a fixed dose combination with adult tablets containing 30mg/320mg of DHA-PPQ</a:t>
            </a:r>
          </a:p>
          <a:p>
            <a:r>
              <a:rPr dirty="0" lang="en-US"/>
              <a:t>Pediatric tablets containing  20mg/160mg of DHA-PPQ</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754" name=""/>
        <p:cNvGrpSpPr/>
        <p:nvPr/>
      </p:nvGrpSpPr>
      <p:grpSpPr>
        <a:xfrm>
          <a:off x="0" y="0"/>
          <a:ext cx="0" cy="0"/>
          <a:chOff x="0" y="0"/>
          <a:chExt cx="0" cy="0"/>
        </a:xfrm>
      </p:grpSpPr>
      <p:sp>
        <p:nvSpPr>
          <p:cNvPr id="1049018" name="Title 1"/>
          <p:cNvSpPr>
            <a:spLocks noGrp="1"/>
          </p:cNvSpPr>
          <p:nvPr>
            <p:ph type="title"/>
          </p:nvPr>
        </p:nvSpPr>
        <p:spPr/>
        <p:txBody>
          <a:bodyPr/>
          <a:p>
            <a:r>
              <a:rPr dirty="0" lang="en-US"/>
              <a:t>Dosage; Artemether Lumefantrine</a:t>
            </a:r>
          </a:p>
        </p:txBody>
      </p:sp>
      <p:graphicFrame>
        <p:nvGraphicFramePr>
          <p:cNvPr id="4194307" name="Content Placeholder 6"/>
          <p:cNvGraphicFramePr>
            <a:graphicFrameLocks noGrp="1"/>
          </p:cNvGraphicFramePr>
          <p:nvPr>
            <p:ph idx="1"/>
          </p:nvPr>
        </p:nvGraphicFramePr>
        <p:xfrm>
          <a:off x="838200" y="1825625"/>
          <a:ext cx="10515600" cy="3492571"/>
        </p:xfrm>
        <a:graphic>
          <a:graphicData uri="http://schemas.openxmlformats.org/drawingml/2006/table">
            <a:tbl>
              <a:tblPr firstRow="1" bandRow="1">
                <a:tableStyleId>{5C22544A-7EE6-4342-B048-85BDC9FD1C3A}</a:tableStyleId>
              </a:tblPr>
              <a:tblGrid>
                <a:gridCol w="1314450"/>
                <a:gridCol w="1314450"/>
                <a:gridCol w="1314450"/>
                <a:gridCol w="1314450"/>
                <a:gridCol w="1314450"/>
                <a:gridCol w="1314450"/>
                <a:gridCol w="1314450"/>
                <a:gridCol w="1314450"/>
              </a:tblGrid>
              <a:tr h="370840">
                <a:tc>
                  <a:txBody>
                    <a:bodyPr/>
                    <a:p>
                      <a:r>
                        <a:rPr dirty="0" lang="en-US"/>
                        <a:t>WEGHT IN KG</a:t>
                      </a:r>
                    </a:p>
                  </a:txBody>
                </a:tc>
                <a:tc>
                  <a:txBody>
                    <a:bodyPr/>
                    <a:p>
                      <a:r>
                        <a:rPr dirty="0" lang="en-US"/>
                        <a:t>AGE IN YEARS</a:t>
                      </a:r>
                    </a:p>
                  </a:txBody>
                </a:tc>
                <a:tc gridSpan="6">
                  <a:txBody>
                    <a:bodyPr/>
                    <a:p>
                      <a:r>
                        <a:rPr dirty="0" lang="en-US"/>
                        <a:t>NUMBER OF TABLETS PER DOSE</a:t>
                      </a:r>
                    </a:p>
                  </a:txBody>
                </a:tc>
                <a:tc hMerge="1">
                  <a:txBody>
                    <a:bodyPr/>
                    <a:p>
                      <a:endParaRPr lang="en-US"/>
                    </a:p>
                  </a:txBody>
                </a:tc>
                <a:tc hMerge="1">
                  <a:txBody>
                    <a:bodyPr/>
                    <a:p>
                      <a:endParaRPr lang="en-US"/>
                    </a:p>
                  </a:txBody>
                </a:tc>
                <a:tc hMerge="1">
                  <a:txBody>
                    <a:bodyPr/>
                    <a:p>
                      <a:endParaRPr dirty="0" lang="en-US"/>
                    </a:p>
                  </a:txBody>
                </a:tc>
                <a:tc hMerge="1">
                  <a:txBody>
                    <a:bodyPr/>
                    <a:p>
                      <a:endParaRPr lang="en-US"/>
                    </a:p>
                  </a:txBody>
                </a:tc>
                <a:tc hMerge="1">
                  <a:txBody>
                    <a:bodyPr/>
                    <a:p>
                      <a:endParaRPr dirty="0" lang="en-US"/>
                    </a:p>
                  </a:txBody>
                </a:tc>
              </a:tr>
              <a:tr h="370840">
                <a:tc>
                  <a:txBody>
                    <a:bodyPr/>
                    <a:p>
                      <a:endParaRPr dirty="0" lang="en-US"/>
                    </a:p>
                  </a:txBody>
                </a:tc>
                <a:tc>
                  <a:txBody>
                    <a:bodyPr/>
                    <a:p>
                      <a:endParaRPr lang="en-US"/>
                    </a:p>
                  </a:txBody>
                </a:tc>
                <a:tc gridSpan="2">
                  <a:txBody>
                    <a:bodyPr/>
                    <a:p>
                      <a:r>
                        <a:rPr b="0" dirty="0" lang="en-US"/>
                        <a:t>                  day 1</a:t>
                      </a:r>
                    </a:p>
                  </a:txBody>
                </a:tc>
                <a:tc hMerge="1">
                  <a:txBody>
                    <a:bodyPr/>
                    <a:p>
                      <a:endParaRPr lang="en-US"/>
                    </a:p>
                  </a:txBody>
                </a:tc>
                <a:tc gridSpan="2">
                  <a:txBody>
                    <a:bodyPr/>
                    <a:p>
                      <a:r>
                        <a:rPr dirty="0" lang="en-US"/>
                        <a:t>                day 2</a:t>
                      </a:r>
                    </a:p>
                  </a:txBody>
                </a:tc>
                <a:tc hMerge="1">
                  <a:txBody>
                    <a:bodyPr/>
                    <a:p>
                      <a:endParaRPr lang="en-US"/>
                    </a:p>
                  </a:txBody>
                </a:tc>
                <a:tc gridSpan="2">
                  <a:txBody>
                    <a:bodyPr/>
                    <a:p>
                      <a:r>
                        <a:rPr dirty="0" lang="en-US"/>
                        <a:t>               day 3</a:t>
                      </a:r>
                    </a:p>
                  </a:txBody>
                </a:tc>
                <a:tc hMerge="1">
                  <a:txBody>
                    <a:bodyPr/>
                    <a:p>
                      <a:endParaRPr dirty="0" lang="en-US"/>
                    </a:p>
                  </a:txBody>
                </a:tc>
              </a:tr>
              <a:tr h="459811">
                <a:tc>
                  <a:txBody>
                    <a:bodyPr/>
                    <a:p>
                      <a:endParaRPr lang="en-US"/>
                    </a:p>
                  </a:txBody>
                </a:tc>
                <a:tc>
                  <a:txBody>
                    <a:bodyPr/>
                    <a:p>
                      <a:endParaRPr lang="en-US"/>
                    </a:p>
                  </a:txBody>
                </a:tc>
                <a:tc>
                  <a:txBody>
                    <a:bodyPr/>
                    <a:p>
                      <a:r>
                        <a:rPr dirty="0" lang="en-US"/>
                        <a:t>1</a:t>
                      </a:r>
                      <a:r>
                        <a:rPr baseline="30000" dirty="0" lang="en-US"/>
                        <a:t>st</a:t>
                      </a:r>
                      <a:r>
                        <a:rPr dirty="0" lang="en-US"/>
                        <a:t> dose</a:t>
                      </a:r>
                    </a:p>
                  </a:txBody>
                </a:tc>
                <a:tc>
                  <a:txBody>
                    <a:bodyPr/>
                    <a:p>
                      <a:r>
                        <a:rPr dirty="0" lang="en-US"/>
                        <a:t>8hours</a:t>
                      </a:r>
                    </a:p>
                  </a:txBody>
                </a:tc>
                <a:tc>
                  <a:txBody>
                    <a:bodyPr/>
                    <a:p>
                      <a:r>
                        <a:rPr dirty="0" lang="en-US"/>
                        <a:t>24hours</a:t>
                      </a:r>
                    </a:p>
                  </a:txBody>
                </a:tc>
                <a:tc>
                  <a:txBody>
                    <a:bodyPr/>
                    <a:p>
                      <a:r>
                        <a:rPr dirty="0" lang="en-US"/>
                        <a:t>36hours</a:t>
                      </a:r>
                    </a:p>
                  </a:txBody>
                </a:tc>
                <a:tc>
                  <a:txBody>
                    <a:bodyPr/>
                    <a:p>
                      <a:r>
                        <a:rPr dirty="0" lang="en-US"/>
                        <a:t>48 hours</a:t>
                      </a:r>
                    </a:p>
                  </a:txBody>
                </a:tc>
                <a:tc>
                  <a:txBody>
                    <a:bodyPr/>
                    <a:p>
                      <a:r>
                        <a:rPr dirty="0" lang="en-US"/>
                        <a:t>60 hours</a:t>
                      </a:r>
                    </a:p>
                  </a:txBody>
                </a:tc>
              </a:tr>
              <a:tr h="370840">
                <a:tc>
                  <a:txBody>
                    <a:bodyPr/>
                    <a:p>
                      <a:r>
                        <a:rPr dirty="0" lang="en-US"/>
                        <a:t>5-14</a:t>
                      </a:r>
                    </a:p>
                  </a:txBody>
                </a:tc>
                <a:tc>
                  <a:txBody>
                    <a:bodyPr/>
                    <a:p>
                      <a:r>
                        <a:rPr dirty="0" lang="en-US"/>
                        <a:t>5/12- 3 years</a:t>
                      </a:r>
                    </a:p>
                  </a:txBody>
                </a:tc>
                <a:tc>
                  <a:txBody>
                    <a:bodyPr/>
                    <a:p>
                      <a:r>
                        <a:rPr dirty="0" lang="en-US"/>
                        <a:t>1</a:t>
                      </a:r>
                    </a:p>
                  </a:txBody>
                </a:tc>
                <a:tc>
                  <a:txBody>
                    <a:bodyPr/>
                    <a:p>
                      <a:r>
                        <a:rPr dirty="0" lang="en-US"/>
                        <a:t>1</a:t>
                      </a:r>
                    </a:p>
                  </a:txBody>
                </a:tc>
                <a:tc>
                  <a:txBody>
                    <a:bodyPr/>
                    <a:p>
                      <a:r>
                        <a:rPr dirty="0" lang="en-US"/>
                        <a:t>1</a:t>
                      </a:r>
                    </a:p>
                  </a:txBody>
                </a:tc>
                <a:tc>
                  <a:txBody>
                    <a:bodyPr/>
                    <a:p>
                      <a:r>
                        <a:rPr dirty="0" lang="en-US"/>
                        <a:t>1</a:t>
                      </a:r>
                    </a:p>
                  </a:txBody>
                </a:tc>
                <a:tc>
                  <a:txBody>
                    <a:bodyPr/>
                    <a:p>
                      <a:r>
                        <a:rPr dirty="0" lang="en-US"/>
                        <a:t>1</a:t>
                      </a:r>
                    </a:p>
                  </a:txBody>
                </a:tc>
                <a:tc>
                  <a:txBody>
                    <a:bodyPr/>
                    <a:p>
                      <a:r>
                        <a:rPr dirty="0" lang="en-US"/>
                        <a:t>1</a:t>
                      </a:r>
                    </a:p>
                  </a:txBody>
                </a:tc>
              </a:tr>
              <a:tr h="370840">
                <a:tc>
                  <a:txBody>
                    <a:bodyPr/>
                    <a:p>
                      <a:r>
                        <a:rPr dirty="0" lang="en-US"/>
                        <a:t>15-24</a:t>
                      </a:r>
                    </a:p>
                  </a:txBody>
                </a:tc>
                <a:tc>
                  <a:txBody>
                    <a:bodyPr/>
                    <a:p>
                      <a:r>
                        <a:rPr dirty="0" lang="en-US"/>
                        <a:t>3-7 years</a:t>
                      </a:r>
                    </a:p>
                  </a:txBody>
                </a:tc>
                <a:tc>
                  <a:txBody>
                    <a:bodyPr/>
                    <a:p>
                      <a:r>
                        <a:rPr dirty="0" lang="en-US"/>
                        <a:t>2</a:t>
                      </a:r>
                    </a:p>
                  </a:txBody>
                </a:tc>
                <a:tc>
                  <a:txBody>
                    <a:bodyPr/>
                    <a:p>
                      <a:r>
                        <a:rPr dirty="0" lang="en-US"/>
                        <a:t>2</a:t>
                      </a:r>
                    </a:p>
                  </a:txBody>
                </a:tc>
                <a:tc>
                  <a:txBody>
                    <a:bodyPr/>
                    <a:p>
                      <a:r>
                        <a:rPr dirty="0" lang="en-US"/>
                        <a:t>2</a:t>
                      </a:r>
                    </a:p>
                  </a:txBody>
                </a:tc>
                <a:tc>
                  <a:txBody>
                    <a:bodyPr/>
                    <a:p>
                      <a:r>
                        <a:rPr dirty="0" lang="en-US"/>
                        <a:t>2</a:t>
                      </a:r>
                    </a:p>
                  </a:txBody>
                </a:tc>
                <a:tc>
                  <a:txBody>
                    <a:bodyPr/>
                    <a:p>
                      <a:r>
                        <a:rPr dirty="0" lang="en-US"/>
                        <a:t>2</a:t>
                      </a:r>
                    </a:p>
                  </a:txBody>
                </a:tc>
                <a:tc>
                  <a:txBody>
                    <a:bodyPr/>
                    <a:p>
                      <a:r>
                        <a:rPr dirty="0" lang="en-US"/>
                        <a:t>2</a:t>
                      </a:r>
                    </a:p>
                  </a:txBody>
                </a:tc>
              </a:tr>
              <a:tr h="370840">
                <a:tc>
                  <a:txBody>
                    <a:bodyPr/>
                    <a:p>
                      <a:r>
                        <a:rPr dirty="0" lang="en-US"/>
                        <a:t>25-34</a:t>
                      </a:r>
                    </a:p>
                  </a:txBody>
                </a:tc>
                <a:tc>
                  <a:txBody>
                    <a:bodyPr/>
                    <a:p>
                      <a:r>
                        <a:rPr dirty="0" lang="en-US"/>
                        <a:t>8-11 years</a:t>
                      </a:r>
                    </a:p>
                  </a:txBody>
                </a:tc>
                <a:tc>
                  <a:txBody>
                    <a:bodyPr/>
                    <a:p>
                      <a:r>
                        <a:rPr dirty="0" lang="en-US"/>
                        <a:t>3</a:t>
                      </a:r>
                    </a:p>
                  </a:txBody>
                </a:tc>
                <a:tc>
                  <a:txBody>
                    <a:bodyPr/>
                    <a:p>
                      <a:r>
                        <a:rPr dirty="0" lang="en-US"/>
                        <a:t>3</a:t>
                      </a:r>
                    </a:p>
                  </a:txBody>
                </a:tc>
                <a:tc>
                  <a:txBody>
                    <a:bodyPr/>
                    <a:p>
                      <a:r>
                        <a:rPr dirty="0" lang="en-US"/>
                        <a:t>3</a:t>
                      </a:r>
                    </a:p>
                  </a:txBody>
                </a:tc>
                <a:tc>
                  <a:txBody>
                    <a:bodyPr/>
                    <a:p>
                      <a:r>
                        <a:rPr dirty="0" lang="en-US"/>
                        <a:t>3</a:t>
                      </a:r>
                    </a:p>
                  </a:txBody>
                </a:tc>
                <a:tc>
                  <a:txBody>
                    <a:bodyPr/>
                    <a:p>
                      <a:r>
                        <a:rPr dirty="0" lang="en-US"/>
                        <a:t>3</a:t>
                      </a:r>
                    </a:p>
                  </a:txBody>
                </a:tc>
                <a:tc>
                  <a:txBody>
                    <a:bodyPr/>
                    <a:p>
                      <a:r>
                        <a:rPr dirty="0" lang="en-US"/>
                        <a:t>3</a:t>
                      </a:r>
                    </a:p>
                  </a:txBody>
                </a:tc>
              </a:tr>
              <a:tr h="370840">
                <a:tc>
                  <a:txBody>
                    <a:bodyPr/>
                    <a:p>
                      <a:r>
                        <a:rPr dirty="0" lang="en-US"/>
                        <a:t>Above 34</a:t>
                      </a:r>
                    </a:p>
                  </a:txBody>
                </a:tc>
                <a:tc>
                  <a:txBody>
                    <a:bodyPr/>
                    <a:p>
                      <a:r>
                        <a:rPr dirty="0" lang="en-US"/>
                        <a:t>Above 12 years</a:t>
                      </a:r>
                    </a:p>
                  </a:txBody>
                </a:tc>
                <a:tc>
                  <a:txBody>
                    <a:bodyPr/>
                    <a:p>
                      <a:r>
                        <a:rPr dirty="0" lang="en-US"/>
                        <a:t>4</a:t>
                      </a:r>
                    </a:p>
                  </a:txBody>
                </a:tc>
                <a:tc>
                  <a:txBody>
                    <a:bodyPr/>
                    <a:p>
                      <a:r>
                        <a:rPr dirty="0" lang="en-US"/>
                        <a:t>4</a:t>
                      </a:r>
                    </a:p>
                  </a:txBody>
                </a:tc>
                <a:tc>
                  <a:txBody>
                    <a:bodyPr/>
                    <a:p>
                      <a:r>
                        <a:rPr dirty="0" lang="en-US"/>
                        <a:t>4</a:t>
                      </a:r>
                    </a:p>
                  </a:txBody>
                </a:tc>
                <a:tc>
                  <a:txBody>
                    <a:bodyPr/>
                    <a:p>
                      <a:r>
                        <a:rPr dirty="0" lang="en-US"/>
                        <a:t>4</a:t>
                      </a:r>
                    </a:p>
                  </a:txBody>
                </a:tc>
                <a:tc>
                  <a:txBody>
                    <a:bodyPr/>
                    <a:p>
                      <a:r>
                        <a:rPr dirty="0" lang="en-US"/>
                        <a:t>4</a:t>
                      </a:r>
                    </a:p>
                  </a:txBody>
                </a:tc>
                <a:tc>
                  <a:txBody>
                    <a:bodyPr/>
                    <a:p>
                      <a:r>
                        <a:rPr dirty="0" lang="en-US"/>
                        <a:t>4</a:t>
                      </a:r>
                    </a:p>
                  </a:txBody>
                </a:tc>
              </a:tr>
            </a:tbl>
          </a:graphicData>
        </a:graphic>
      </p:graphicFrame>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755" name=""/>
        <p:cNvGrpSpPr/>
        <p:nvPr/>
      </p:nvGrpSpPr>
      <p:grpSpPr>
        <a:xfrm>
          <a:off x="0" y="0"/>
          <a:ext cx="0" cy="0"/>
          <a:chOff x="0" y="0"/>
          <a:chExt cx="0" cy="0"/>
        </a:xfrm>
      </p:grpSpPr>
      <p:sp>
        <p:nvSpPr>
          <p:cNvPr id="1049019" name="Title 1"/>
          <p:cNvSpPr>
            <a:spLocks noGrp="1"/>
          </p:cNvSpPr>
          <p:nvPr>
            <p:ph type="title"/>
          </p:nvPr>
        </p:nvSpPr>
        <p:spPr/>
        <p:txBody>
          <a:bodyPr/>
          <a:p>
            <a:r>
              <a:rPr dirty="0" lang="en-US"/>
              <a:t>       </a:t>
            </a:r>
            <a:r>
              <a:rPr b="1" dirty="0" lang="en-US"/>
              <a:t>anti-malaria cont.’</a:t>
            </a:r>
          </a:p>
        </p:txBody>
      </p:sp>
      <p:sp>
        <p:nvSpPr>
          <p:cNvPr id="1049020" name="Content Placeholder 2"/>
          <p:cNvSpPr>
            <a:spLocks noGrp="1"/>
          </p:cNvSpPr>
          <p:nvPr>
            <p:ph idx="1"/>
          </p:nvPr>
        </p:nvSpPr>
        <p:spPr/>
        <p:txBody>
          <a:bodyPr/>
          <a:p>
            <a:r>
              <a:rPr dirty="0" lang="en-US"/>
              <a:t>Other  anti-malarial drugs for uncomplicated malaria are;</a:t>
            </a:r>
          </a:p>
          <a:p>
            <a:r>
              <a:rPr dirty="0" lang="en-US"/>
              <a:t>Amodiaquine plus artesunate</a:t>
            </a:r>
          </a:p>
          <a:p>
            <a:r>
              <a:rPr dirty="0" lang="en-US"/>
              <a:t>Mefloquine plus artesunate</a:t>
            </a:r>
          </a:p>
          <a:p>
            <a:r>
              <a:rPr dirty="0" lang="en-US"/>
              <a:t>Halofantrine (halfan)  .this drug can cause arrhythmias, and is contraindicated in patients with heart disease.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547" name=""/>
        <p:cNvGrpSpPr/>
        <p:nvPr/>
      </p:nvGrpSpPr>
      <p:grpSpPr>
        <a:xfrm>
          <a:off x="0" y="0"/>
          <a:ext cx="0" cy="0"/>
          <a:chOff x="0" y="0"/>
          <a:chExt cx="0" cy="0"/>
        </a:xfrm>
      </p:grpSpPr>
      <p:sp>
        <p:nvSpPr>
          <p:cNvPr id="1048641" name="Title 1"/>
          <p:cNvSpPr>
            <a:spLocks noGrp="1"/>
          </p:cNvSpPr>
          <p:nvPr>
            <p:ph type="title"/>
          </p:nvPr>
        </p:nvSpPr>
        <p:spPr/>
        <p:txBody>
          <a:bodyPr/>
          <a:p>
            <a:r>
              <a:rPr dirty="0" lang="en-US"/>
              <a:t> </a:t>
            </a:r>
            <a:r>
              <a:rPr b="1" dirty="0" lang="en-US"/>
              <a:t>example of drugs chemical name, generic name and trade name</a:t>
            </a:r>
            <a:r>
              <a:rPr dirty="0" lang="en-US"/>
              <a:t>.</a:t>
            </a:r>
          </a:p>
        </p:txBody>
      </p:sp>
      <p:graphicFrame>
        <p:nvGraphicFramePr>
          <p:cNvPr id="4194304" name="Content Placeholder 6"/>
          <p:cNvGraphicFramePr>
            <a:graphicFrameLocks noGrp="1"/>
          </p:cNvGraphicFramePr>
          <p:nvPr>
            <p:ph idx="1"/>
          </p:nvPr>
        </p:nvGraphicFramePr>
        <p:xfrm>
          <a:off x="838200" y="1825625"/>
          <a:ext cx="10515600" cy="175260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p>
                      <a:r>
                        <a:rPr dirty="0" lang="en-US"/>
                        <a:t>Chemical name</a:t>
                      </a:r>
                    </a:p>
                  </a:txBody>
                </a:tc>
                <a:tc>
                  <a:txBody>
                    <a:bodyPr/>
                    <a:p>
                      <a:r>
                        <a:rPr dirty="0" lang="en-US"/>
                        <a:t>Generic name</a:t>
                      </a:r>
                    </a:p>
                  </a:txBody>
                </a:tc>
                <a:tc>
                  <a:txBody>
                    <a:bodyPr/>
                    <a:p>
                      <a:r>
                        <a:rPr dirty="0" lang="en-US"/>
                        <a:t>Trade names</a:t>
                      </a:r>
                    </a:p>
                  </a:txBody>
                </a:tc>
              </a:tr>
              <a:tr h="370840">
                <a:tc>
                  <a:txBody>
                    <a:bodyPr/>
                    <a:p>
                      <a:r>
                        <a:rPr dirty="0" lang="en-US"/>
                        <a:t>2-(4-isobutylphenyl)propanoic acid</a:t>
                      </a:r>
                    </a:p>
                  </a:txBody>
                </a:tc>
                <a:tc>
                  <a:txBody>
                    <a:bodyPr/>
                    <a:p>
                      <a:r>
                        <a:rPr dirty="0" lang="en-US"/>
                        <a:t>ibrufen</a:t>
                      </a:r>
                    </a:p>
                  </a:txBody>
                </a:tc>
                <a:tc>
                  <a:txBody>
                    <a:bodyPr/>
                    <a:p>
                      <a:r>
                        <a:rPr dirty="0" lang="en-US"/>
                        <a:t>Brufen, advil, nurofen</a:t>
                      </a:r>
                    </a:p>
                  </a:txBody>
                </a:tc>
              </a:tr>
              <a:tr h="370840">
                <a:tc>
                  <a:txBody>
                    <a:bodyPr/>
                    <a:p>
                      <a:r>
                        <a:rPr dirty="0" lang="en-US"/>
                        <a:t>N-acetyl-para-aminophenol</a:t>
                      </a:r>
                    </a:p>
                  </a:txBody>
                </a:tc>
                <a:tc>
                  <a:txBody>
                    <a:bodyPr/>
                    <a:p>
                      <a:r>
                        <a:rPr dirty="0" lang="en-US"/>
                        <a:t>Paracetamol, acetaminophen</a:t>
                      </a:r>
                    </a:p>
                  </a:txBody>
                </a:tc>
                <a:tc>
                  <a:txBody>
                    <a:bodyPr/>
                    <a:p>
                      <a:r>
                        <a:rPr dirty="0" lang="en-US"/>
                        <a:t>Calpol, Panadol, tylenol</a:t>
                      </a:r>
                    </a:p>
                  </a:txBody>
                </a:tc>
              </a:tr>
              <a:tr h="370840">
                <a:tc>
                  <a:txBody>
                    <a:bodyPr/>
                    <a:p>
                      <a:r>
                        <a:rPr dirty="0" lang="en-US"/>
                        <a:t>2-(2-methl-5-nitro-1h-imidazol1-y)ethyl benzoate.</a:t>
                      </a:r>
                    </a:p>
                  </a:txBody>
                </a:tc>
                <a:tc>
                  <a:txBody>
                    <a:bodyPr/>
                    <a:p>
                      <a:r>
                        <a:rPr dirty="0" lang="en-US"/>
                        <a:t>metronidazole</a:t>
                      </a:r>
                    </a:p>
                  </a:txBody>
                </a:tc>
                <a:tc>
                  <a:txBody>
                    <a:bodyPr/>
                    <a:p>
                      <a:r>
                        <a:rPr dirty="0" lang="en-US"/>
                        <a:t>Flagyl ,metrogyl</a:t>
                      </a:r>
                    </a:p>
                  </a:txBody>
                </a:tc>
              </a:tr>
            </a:tbl>
          </a:graphicData>
        </a:graphic>
      </p:graphicFrame>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756" name=""/>
        <p:cNvGrpSpPr/>
        <p:nvPr/>
      </p:nvGrpSpPr>
      <p:grpSpPr>
        <a:xfrm>
          <a:off x="0" y="0"/>
          <a:ext cx="0" cy="0"/>
          <a:chOff x="0" y="0"/>
          <a:chExt cx="0" cy="0"/>
        </a:xfrm>
      </p:grpSpPr>
      <p:sp>
        <p:nvSpPr>
          <p:cNvPr id="1049021" name="Title 1"/>
          <p:cNvSpPr>
            <a:spLocks noGrp="1"/>
          </p:cNvSpPr>
          <p:nvPr>
            <p:ph type="title"/>
          </p:nvPr>
        </p:nvSpPr>
        <p:spPr/>
        <p:txBody>
          <a:bodyPr/>
          <a:p>
            <a:r>
              <a:rPr b="1" dirty="0" lang="en-US"/>
              <a:t>                                Quinine                </a:t>
            </a:r>
          </a:p>
        </p:txBody>
      </p:sp>
      <p:sp>
        <p:nvSpPr>
          <p:cNvPr id="1049022" name="Content Placeholder 2"/>
          <p:cNvSpPr>
            <a:spLocks noGrp="1"/>
          </p:cNvSpPr>
          <p:nvPr>
            <p:ph idx="1"/>
          </p:nvPr>
        </p:nvSpPr>
        <p:spPr/>
        <p:txBody>
          <a:bodyPr/>
          <a:p>
            <a:r>
              <a:rPr dirty="0" lang="en-US"/>
              <a:t>Quinine is an alkaloid derived from cinchona tree. </a:t>
            </a:r>
          </a:p>
          <a:p>
            <a:pPr indent="0" marL="0">
              <a:buNone/>
            </a:pPr>
            <a:r>
              <a:rPr b="1" dirty="0" lang="en-US"/>
              <a:t>Indication </a:t>
            </a:r>
          </a:p>
          <a:p>
            <a:pPr indent="0" marL="0">
              <a:buNone/>
            </a:pPr>
            <a:r>
              <a:rPr dirty="0" lang="en-US"/>
              <a:t>Reserved for severe and complicated malaria.</a:t>
            </a:r>
          </a:p>
          <a:p>
            <a:pPr indent="0" marL="0">
              <a:buNone/>
            </a:pPr>
            <a:r>
              <a:rPr b="1" dirty="0" lang="en-US"/>
              <a:t>Pharmacodynamics/mechanism of action</a:t>
            </a:r>
          </a:p>
          <a:p>
            <a:r>
              <a:rPr dirty="0" lang="en-US"/>
              <a:t>It binds to plasmodium DNA to prevent protein synthesis but its exact mode of action remains uncertain.</a:t>
            </a:r>
          </a:p>
          <a:p>
            <a:r>
              <a:rPr dirty="0" lang="en-US"/>
              <a:t>It is used to treat plasmodium falciparum in areas of multiple drug resistant. </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757" name=""/>
        <p:cNvGrpSpPr/>
        <p:nvPr/>
      </p:nvGrpSpPr>
      <p:grpSpPr>
        <a:xfrm>
          <a:off x="0" y="0"/>
          <a:ext cx="0" cy="0"/>
          <a:chOff x="0" y="0"/>
          <a:chExt cx="0" cy="0"/>
        </a:xfrm>
      </p:grpSpPr>
      <p:sp>
        <p:nvSpPr>
          <p:cNvPr id="1049023" name="Title 1"/>
          <p:cNvSpPr>
            <a:spLocks noGrp="1"/>
          </p:cNvSpPr>
          <p:nvPr>
            <p:ph type="title"/>
          </p:nvPr>
        </p:nvSpPr>
        <p:spPr>
          <a:xfrm>
            <a:off x="835378" y="365125"/>
            <a:ext cx="10518422" cy="1325563"/>
          </a:xfrm>
        </p:spPr>
        <p:txBody>
          <a:bodyPr>
            <a:normAutofit/>
          </a:bodyPr>
          <a:p>
            <a:r>
              <a:rPr dirty="0" lang="en-US"/>
              <a:t>                                                                               </a:t>
            </a:r>
            <a:r>
              <a:rPr b="1" dirty="0" lang="en-US"/>
              <a:t>pharmacokinetics</a:t>
            </a:r>
          </a:p>
        </p:txBody>
      </p:sp>
      <p:sp>
        <p:nvSpPr>
          <p:cNvPr id="1049024" name="Content Placeholder 2"/>
          <p:cNvSpPr>
            <a:spLocks noGrp="1"/>
          </p:cNvSpPr>
          <p:nvPr>
            <p:ph idx="1"/>
          </p:nvPr>
        </p:nvSpPr>
        <p:spPr/>
        <p:txBody>
          <a:bodyPr>
            <a:normAutofit fontScale="92500" lnSpcReduction="20000"/>
          </a:bodyPr>
          <a:p>
            <a:r>
              <a:rPr dirty="0" lang="en-US"/>
              <a:t>Quinine is well absorbed in the gut  but absorption is delayed by antacids. It can be given via slow IV Infusion.</a:t>
            </a:r>
          </a:p>
          <a:p>
            <a:r>
              <a:rPr dirty="0" lang="en-US"/>
              <a:t>Metabolism occurs in the liver, the excretion is in the kidneys.</a:t>
            </a:r>
          </a:p>
          <a:p>
            <a:r>
              <a:rPr dirty="0" lang="en-US"/>
              <a:t>It is used for the treat of chloroquine resistant  P . falciparum often With Combination Of Pyrimethamine/ Sulfadoxine </a:t>
            </a:r>
          </a:p>
          <a:p>
            <a:pPr indent="0" marL="0">
              <a:buNone/>
            </a:pPr>
            <a:r>
              <a:rPr b="1" dirty="0" lang="en-US"/>
              <a:t>unwanted effects </a:t>
            </a:r>
          </a:p>
          <a:p>
            <a:r>
              <a:rPr dirty="0" lang="en-US"/>
              <a:t>has a low therapeutic widow and it produces effects in the skeletal muscles  and can cause; </a:t>
            </a:r>
            <a:r>
              <a:rPr b="1" dirty="0" lang="en-US"/>
              <a:t>GI irritation, renal damage, hemolytic anemia </a:t>
            </a:r>
            <a:r>
              <a:rPr dirty="0" lang="en-US"/>
              <a:t>(rarely)associated with “</a:t>
            </a:r>
            <a:r>
              <a:rPr b="1" dirty="0" lang="en-US"/>
              <a:t>black water fever</a:t>
            </a:r>
            <a:r>
              <a:rPr dirty="0" lang="en-US"/>
              <a:t>” in previously sensitized patients.</a:t>
            </a:r>
          </a:p>
          <a:p>
            <a:r>
              <a:rPr dirty="0" lang="en-US"/>
              <a:t>black water fever has a fatality rate of 25% due to intravascular coagulation and renal failure.</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758" name=""/>
        <p:cNvGrpSpPr/>
        <p:nvPr/>
      </p:nvGrpSpPr>
      <p:grpSpPr>
        <a:xfrm>
          <a:off x="0" y="0"/>
          <a:ext cx="0" cy="0"/>
          <a:chOff x="0" y="0"/>
          <a:chExt cx="0" cy="0"/>
        </a:xfrm>
      </p:grpSpPr>
      <p:sp>
        <p:nvSpPr>
          <p:cNvPr id="1049025" name="Title 1"/>
          <p:cNvSpPr>
            <a:spLocks noGrp="1"/>
          </p:cNvSpPr>
          <p:nvPr>
            <p:ph type="title"/>
          </p:nvPr>
        </p:nvSpPr>
        <p:spPr/>
        <p:txBody>
          <a:bodyPr/>
          <a:p>
            <a:r>
              <a:rPr dirty="0" lang="en-US"/>
              <a:t>unwanted effects cont.’</a:t>
            </a:r>
          </a:p>
        </p:txBody>
      </p:sp>
      <p:sp>
        <p:nvSpPr>
          <p:cNvPr id="1049026" name="Content Placeholder 2"/>
          <p:cNvSpPr>
            <a:spLocks noGrp="1"/>
          </p:cNvSpPr>
          <p:nvPr>
            <p:ph idx="1"/>
          </p:nvPr>
        </p:nvSpPr>
        <p:spPr/>
        <p:txBody>
          <a:bodyPr>
            <a:normAutofit lnSpcReduction="10000"/>
          </a:bodyPr>
          <a:p>
            <a:r>
              <a:rPr dirty="0" lang="en-US"/>
              <a:t>Hypotension</a:t>
            </a:r>
          </a:p>
          <a:p>
            <a:r>
              <a:rPr dirty="0" lang="en-US"/>
              <a:t>Hypoglycemia</a:t>
            </a:r>
          </a:p>
          <a:p>
            <a:r>
              <a:rPr dirty="0" lang="en-US" err="1"/>
              <a:t>Cinchonism</a:t>
            </a:r>
            <a:endParaRPr dirty="0" lang="en-US"/>
          </a:p>
          <a:p>
            <a:pPr indent="0" marL="0">
              <a:buNone/>
            </a:pPr>
            <a:r>
              <a:rPr b="1" dirty="0" lang="en-US"/>
              <a:t>Dosage;</a:t>
            </a:r>
          </a:p>
          <a:p>
            <a:pPr indent="0" marL="0">
              <a:buNone/>
            </a:pPr>
            <a:r>
              <a:rPr dirty="0" lang="en-US"/>
              <a:t>Loading dose IV Quinine  20mg/kg body wt. in 500mls of 5% or 10% dextrose (MAX 1200MG) for 4 hours then 10mg/kg body wt. as intravenous infusion in 500mls of 5% or 10% dextrose to run for 4hrs every 8 hourly ( maximum 600mgs)</a:t>
            </a:r>
          </a:p>
          <a:p>
            <a:pPr indent="0" marL="0">
              <a:buNone/>
            </a:pPr>
            <a:r>
              <a:rPr dirty="0" lang="en-US"/>
              <a:t>After  3 IV doses of quinine, one should try to change into oral  treatment and treatment should continue for 7 days.</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9027" name="Title 1"/>
          <p:cNvSpPr>
            <a:spLocks noGrp="1"/>
          </p:cNvSpPr>
          <p:nvPr>
            <p:ph type="title"/>
          </p:nvPr>
        </p:nvSpPr>
        <p:spPr/>
        <p:txBody>
          <a:bodyPr/>
          <a:p>
            <a:r>
              <a:rPr dirty="0" lang="en-US"/>
              <a:t>                        quinine  cont.’</a:t>
            </a:r>
          </a:p>
        </p:txBody>
      </p:sp>
      <p:sp>
        <p:nvSpPr>
          <p:cNvPr id="1049028" name="Content Placeholder 2"/>
          <p:cNvSpPr>
            <a:spLocks noGrp="1"/>
          </p:cNvSpPr>
          <p:nvPr>
            <p:ph idx="1"/>
          </p:nvPr>
        </p:nvSpPr>
        <p:spPr/>
        <p:txBody>
          <a:bodyPr/>
          <a:p>
            <a:r>
              <a:rPr dirty="0" lang="en-US"/>
              <a:t>for children loading  dose is 20mg /kg body wt. in 15mls/kg of isotonic fluid to run over 4 hours and maintenance dose 10mg/kg body </a:t>
            </a:r>
            <a:r>
              <a:rPr dirty="0" lang="en-US" err="1"/>
              <a:t>wtin</a:t>
            </a:r>
            <a:r>
              <a:rPr dirty="0" lang="en-US"/>
              <a:t> 10mls /kg of isotonic fluids to run over 4 hours every 12 hourly un </a:t>
            </a:r>
            <a:r>
              <a:rPr dirty="0" lang="en-US" err="1"/>
              <a:t>til</a:t>
            </a:r>
            <a:r>
              <a:rPr dirty="0" lang="en-US"/>
              <a:t> the patient can take orally.</a:t>
            </a:r>
          </a:p>
          <a:p>
            <a:r>
              <a:rPr dirty="0" lang="en-US"/>
              <a:t>Oral quinine is given 10mg/kg body </a:t>
            </a:r>
            <a:r>
              <a:rPr dirty="0" lang="en-US" err="1"/>
              <a:t>wt</a:t>
            </a:r>
            <a:r>
              <a:rPr dirty="0" lang="en-US"/>
              <a:t> 8 hourly to complete a total of (parenteral + oral ) 7 days.</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760" name=""/>
        <p:cNvGrpSpPr/>
        <p:nvPr/>
      </p:nvGrpSpPr>
      <p:grpSpPr>
        <a:xfrm>
          <a:off x="0" y="0"/>
          <a:ext cx="0" cy="0"/>
          <a:chOff x="0" y="0"/>
          <a:chExt cx="0" cy="0"/>
        </a:xfrm>
      </p:grpSpPr>
      <p:sp>
        <p:nvSpPr>
          <p:cNvPr id="1049029" name="Title 1"/>
          <p:cNvSpPr>
            <a:spLocks noGrp="1"/>
          </p:cNvSpPr>
          <p:nvPr>
            <p:ph type="title"/>
          </p:nvPr>
        </p:nvSpPr>
        <p:spPr/>
        <p:txBody>
          <a:bodyPr/>
          <a:p>
            <a:r>
              <a:rPr dirty="0" lang="en-US"/>
              <a:t>Prevention of malaria</a:t>
            </a:r>
          </a:p>
        </p:txBody>
      </p:sp>
      <p:sp>
        <p:nvSpPr>
          <p:cNvPr id="1049030" name="Content Placeholder 2"/>
          <p:cNvSpPr>
            <a:spLocks noGrp="1"/>
          </p:cNvSpPr>
          <p:nvPr>
            <p:ph idx="1"/>
          </p:nvPr>
        </p:nvSpPr>
        <p:spPr/>
        <p:txBody>
          <a:bodyPr>
            <a:normAutofit/>
          </a:bodyPr>
          <a:p>
            <a:r>
              <a:rPr dirty="0" lang="en-US"/>
              <a:t>Chemoprophylaxis; mefloquine or atovaquone-proguanil or doxycycline.</a:t>
            </a:r>
          </a:p>
          <a:p>
            <a:r>
              <a:rPr dirty="0" lang="en-US"/>
              <a:t>Intermittent presumptive treatment (IPT) in recommended for pregnant women in areas of high malaria transmission.</a:t>
            </a:r>
          </a:p>
          <a:p>
            <a:r>
              <a:rPr dirty="0" lang="en-US"/>
              <a:t>Current recommended IPT medication is </a:t>
            </a:r>
            <a:r>
              <a:rPr dirty="0" lang="en-US" err="1"/>
              <a:t>sulphadoxine</a:t>
            </a:r>
            <a:r>
              <a:rPr dirty="0" lang="en-US"/>
              <a:t> 500mg ,pyrimethamine  25mg given as a dose of 3 tablets.</a:t>
            </a:r>
          </a:p>
          <a:p>
            <a:endParaRPr dirty="0" lang="en-US"/>
          </a:p>
          <a:p>
            <a:pPr indent="0" marL="0">
              <a:buNone/>
            </a:pPr>
            <a:r>
              <a:rPr b="1" dirty="0" sz="3200" lang="en-US"/>
              <a:t>Amoebicidal drugs</a:t>
            </a:r>
          </a:p>
          <a:p>
            <a:pPr indent="0" marL="0">
              <a:buNone/>
            </a:pPr>
            <a:r>
              <a:rPr b="1" dirty="0" sz="3200" lang="en-US"/>
              <a:t> </a:t>
            </a:r>
            <a:r>
              <a:rPr dirty="0" sz="3200" lang="en-US"/>
              <a:t>metronidazole was covered under azoles antibiotics.</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761" name=""/>
        <p:cNvGrpSpPr/>
        <p:nvPr/>
      </p:nvGrpSpPr>
      <p:grpSpPr>
        <a:xfrm>
          <a:off x="0" y="0"/>
          <a:ext cx="0" cy="0"/>
          <a:chOff x="0" y="0"/>
          <a:chExt cx="0" cy="0"/>
        </a:xfrm>
      </p:grpSpPr>
      <p:sp>
        <p:nvSpPr>
          <p:cNvPr id="1049031" name="Title 1"/>
          <p:cNvSpPr>
            <a:spLocks noGrp="1"/>
          </p:cNvSpPr>
          <p:nvPr>
            <p:ph type="title"/>
          </p:nvPr>
        </p:nvSpPr>
        <p:spPr/>
        <p:txBody>
          <a:bodyPr/>
          <a:p>
            <a:r>
              <a:rPr dirty="0" lang="en-US"/>
              <a:t>                        </a:t>
            </a:r>
            <a:r>
              <a:rPr dirty="0" sz="4800" lang="en-US"/>
              <a:t>SEDATIVES-HYPNOTICS</a:t>
            </a:r>
          </a:p>
        </p:txBody>
      </p:sp>
      <p:sp>
        <p:nvSpPr>
          <p:cNvPr id="1049032" name="Content Placeholder 2"/>
          <p:cNvSpPr>
            <a:spLocks noGrp="1"/>
          </p:cNvSpPr>
          <p:nvPr>
            <p:ph idx="1"/>
          </p:nvPr>
        </p:nvSpPr>
        <p:spPr/>
        <p:txBody>
          <a:bodyPr>
            <a:normAutofit fontScale="92500" lnSpcReduction="10000"/>
          </a:bodyPr>
          <a:p>
            <a:r>
              <a:rPr dirty="0" lang="en-US"/>
              <a:t>Also known as anti </a:t>
            </a:r>
            <a:r>
              <a:rPr b="1" dirty="0" lang="en-US"/>
              <a:t>anxiety drugs</a:t>
            </a:r>
          </a:p>
          <a:p>
            <a:r>
              <a:rPr dirty="0" lang="en-US"/>
              <a:t>Sedative  hypnotics refers to drugs that depress the </a:t>
            </a:r>
            <a:r>
              <a:rPr b="1" dirty="0" lang="en-US"/>
              <a:t>CNS activity, relieve anxiety</a:t>
            </a:r>
            <a:r>
              <a:rPr dirty="0" lang="en-US"/>
              <a:t> and </a:t>
            </a:r>
            <a:r>
              <a:rPr b="1" dirty="0" lang="en-US"/>
              <a:t>induce sleep</a:t>
            </a:r>
            <a:r>
              <a:rPr dirty="0" lang="en-US"/>
              <a:t>.</a:t>
            </a:r>
          </a:p>
          <a:p>
            <a:r>
              <a:rPr b="1" dirty="0" lang="en-US"/>
              <a:t> effective Sedatives</a:t>
            </a:r>
            <a:r>
              <a:rPr dirty="0" lang="en-US"/>
              <a:t> ( anxiolytic ) drug should reduce anxiety and exert a calm effect.</a:t>
            </a:r>
          </a:p>
          <a:p>
            <a:r>
              <a:rPr b="1" dirty="0" lang="en-US"/>
              <a:t>Hypnotics</a:t>
            </a:r>
            <a:r>
              <a:rPr dirty="0" lang="en-US"/>
              <a:t>  drug should produce drowsiness and encourage the onset  and maintenance of a state of sleep.</a:t>
            </a:r>
          </a:p>
          <a:p>
            <a:r>
              <a:rPr dirty="0" lang="en-US"/>
              <a:t>All sedative hypnotics cross the </a:t>
            </a:r>
            <a:r>
              <a:rPr b="1" dirty="0" lang="en-US"/>
              <a:t>placenta barrier </a:t>
            </a:r>
            <a:r>
              <a:rPr dirty="0" lang="en-US"/>
              <a:t>and may contribute to the </a:t>
            </a:r>
            <a:r>
              <a:rPr b="1" dirty="0" lang="en-US"/>
              <a:t>depression neonatal vital function.</a:t>
            </a:r>
          </a:p>
          <a:p>
            <a:r>
              <a:rPr dirty="0" lang="en-US"/>
              <a:t>Sedative-hypnotics are detectable in </a:t>
            </a:r>
            <a:r>
              <a:rPr b="1" dirty="0" lang="en-US"/>
              <a:t>breast milk </a:t>
            </a:r>
            <a:r>
              <a:rPr dirty="0" lang="en-US"/>
              <a:t>and may exert depressant effects in the nursing infant.</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762" name=""/>
        <p:cNvGrpSpPr/>
        <p:nvPr/>
      </p:nvGrpSpPr>
      <p:grpSpPr>
        <a:xfrm>
          <a:off x="0" y="0"/>
          <a:ext cx="0" cy="0"/>
          <a:chOff x="0" y="0"/>
          <a:chExt cx="0" cy="0"/>
        </a:xfrm>
      </p:grpSpPr>
      <p:sp>
        <p:nvSpPr>
          <p:cNvPr id="1049033" name="Title 1"/>
          <p:cNvSpPr>
            <a:spLocks noGrp="1"/>
          </p:cNvSpPr>
          <p:nvPr>
            <p:ph type="title"/>
          </p:nvPr>
        </p:nvSpPr>
        <p:spPr/>
        <p:txBody>
          <a:bodyPr/>
          <a:p>
            <a:r>
              <a:rPr b="1" dirty="0" lang="en-US"/>
              <a:t>Classification of sedative hypnotics</a:t>
            </a:r>
          </a:p>
        </p:txBody>
      </p:sp>
      <p:sp>
        <p:nvSpPr>
          <p:cNvPr id="1049034" name="Content Placeholder 2"/>
          <p:cNvSpPr>
            <a:spLocks noGrp="1"/>
          </p:cNvSpPr>
          <p:nvPr>
            <p:ph idx="1"/>
          </p:nvPr>
        </p:nvSpPr>
        <p:spPr/>
        <p:txBody>
          <a:bodyPr/>
          <a:p>
            <a:r>
              <a:rPr b="1" dirty="0" lang="en-US"/>
              <a:t>Benzodiazepine</a:t>
            </a:r>
            <a:r>
              <a:rPr dirty="0" lang="en-US"/>
              <a:t>s; clonazepam, diazepam, midazolam, lorazepam, triazolam, flurazepam, alprazolam, chlordiazepoxide.</a:t>
            </a:r>
          </a:p>
          <a:p>
            <a:r>
              <a:rPr b="1" dirty="0" lang="en-US"/>
              <a:t> barbiturates; </a:t>
            </a:r>
            <a:r>
              <a:rPr dirty="0" lang="en-US"/>
              <a:t>phenobarbital, metharbital, thiopental sodium</a:t>
            </a:r>
          </a:p>
          <a:p>
            <a:r>
              <a:rPr b="1" dirty="0" lang="en-US"/>
              <a:t>Newer generation</a:t>
            </a:r>
            <a:r>
              <a:rPr dirty="0" lang="en-US"/>
              <a:t>; zopiclodine, zolpidem.</a:t>
            </a:r>
          </a:p>
          <a:p>
            <a:r>
              <a:rPr b="1" dirty="0" lang="en-US"/>
              <a:t>Miscellaneous; </a:t>
            </a:r>
            <a:r>
              <a:rPr dirty="0" lang="en-US"/>
              <a:t>chloral hydrate</a:t>
            </a:r>
          </a:p>
          <a:p>
            <a:r>
              <a:rPr b="1" dirty="0" lang="en-US"/>
              <a:t>B-adrenoreceptor antagonist; </a:t>
            </a:r>
            <a:r>
              <a:rPr dirty="0" lang="en-US" err="1"/>
              <a:t>Flumezanil</a:t>
            </a:r>
            <a:endParaRPr dirty="0" lang="en-US"/>
          </a:p>
          <a:p>
            <a:r>
              <a:rPr dirty="0" lang="en-US"/>
              <a:t>The most commonly used are </a:t>
            </a:r>
            <a:r>
              <a:rPr b="1" dirty="0" lang="en-US"/>
              <a:t>benzodiazepines</a:t>
            </a:r>
            <a:r>
              <a:rPr dirty="0" lang="en-US"/>
              <a:t> and</a:t>
            </a:r>
            <a:r>
              <a:rPr b="1" dirty="0" lang="en-US"/>
              <a:t> barbiturates</a:t>
            </a:r>
            <a:r>
              <a:rPr dirty="0" lang="en-US"/>
              <a:t> medications.</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763" name=""/>
        <p:cNvGrpSpPr/>
        <p:nvPr/>
      </p:nvGrpSpPr>
      <p:grpSpPr>
        <a:xfrm>
          <a:off x="0" y="0"/>
          <a:ext cx="0" cy="0"/>
          <a:chOff x="0" y="0"/>
          <a:chExt cx="0" cy="0"/>
        </a:xfrm>
      </p:grpSpPr>
      <p:sp>
        <p:nvSpPr>
          <p:cNvPr id="1049035" name="Title 1"/>
          <p:cNvSpPr>
            <a:spLocks noGrp="1"/>
          </p:cNvSpPr>
          <p:nvPr>
            <p:ph type="title"/>
          </p:nvPr>
        </p:nvSpPr>
        <p:spPr/>
        <p:txBody>
          <a:bodyPr/>
          <a:p>
            <a:r>
              <a:rPr dirty="0" lang="en-US"/>
              <a:t>Pharmacological actions</a:t>
            </a:r>
          </a:p>
        </p:txBody>
      </p:sp>
      <p:sp>
        <p:nvSpPr>
          <p:cNvPr id="1049036" name="Content Placeholder 2"/>
          <p:cNvSpPr>
            <a:spLocks noGrp="1"/>
          </p:cNvSpPr>
          <p:nvPr>
            <p:ph idx="1"/>
          </p:nvPr>
        </p:nvSpPr>
        <p:spPr/>
        <p:txBody>
          <a:bodyPr/>
          <a:p>
            <a:r>
              <a:rPr dirty="0" lang="en-US"/>
              <a:t>Useful predominantly as </a:t>
            </a:r>
            <a:r>
              <a:rPr b="1" dirty="0" lang="en-US"/>
              <a:t>anticonvulsants, muscle relaxant and  in status epilepticus.</a:t>
            </a:r>
          </a:p>
          <a:p>
            <a:r>
              <a:rPr dirty="0" lang="en-US"/>
              <a:t>Abrupt withdrawal causes precipitation of epileptiform seizures.</a:t>
            </a:r>
          </a:p>
          <a:p>
            <a:r>
              <a:rPr dirty="0" lang="en-US"/>
              <a:t>They potentiate analgesics .</a:t>
            </a:r>
          </a:p>
          <a:p>
            <a:r>
              <a:rPr dirty="0" lang="en-US"/>
              <a:t>Wide  margin of safety</a:t>
            </a:r>
          </a:p>
          <a:p>
            <a:r>
              <a:rPr dirty="0" lang="en-US"/>
              <a:t> give rise to drug dependency (abuse liability)</a:t>
            </a:r>
          </a:p>
          <a:p>
            <a:r>
              <a:rPr dirty="0" lang="en-US"/>
              <a:t>Obliterate moments of sequential events</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764" name=""/>
        <p:cNvGrpSpPr/>
        <p:nvPr/>
      </p:nvGrpSpPr>
      <p:grpSpPr>
        <a:xfrm>
          <a:off x="0" y="0"/>
          <a:ext cx="0" cy="0"/>
          <a:chOff x="0" y="0"/>
          <a:chExt cx="0" cy="0"/>
        </a:xfrm>
      </p:grpSpPr>
      <p:sp>
        <p:nvSpPr>
          <p:cNvPr id="1049037" name="Title 1"/>
          <p:cNvSpPr>
            <a:spLocks noGrp="1"/>
          </p:cNvSpPr>
          <p:nvPr>
            <p:ph type="title"/>
          </p:nvPr>
        </p:nvSpPr>
        <p:spPr/>
        <p:txBody>
          <a:bodyPr>
            <a:normAutofit/>
          </a:bodyPr>
          <a:p>
            <a:r>
              <a:rPr b="1" dirty="0" lang="en-US"/>
              <a:t>Pharmacodynamics of benzodiazepines, barbiturates &amp;new hypnotics</a:t>
            </a:r>
          </a:p>
        </p:txBody>
      </p:sp>
      <p:sp>
        <p:nvSpPr>
          <p:cNvPr id="1049038" name="Content Placeholder 2"/>
          <p:cNvSpPr>
            <a:spLocks noGrp="1"/>
          </p:cNvSpPr>
          <p:nvPr>
            <p:ph idx="1"/>
          </p:nvPr>
        </p:nvSpPr>
        <p:spPr/>
        <p:txBody>
          <a:bodyPr/>
          <a:p>
            <a:r>
              <a:rPr dirty="0" lang="en-US"/>
              <a:t>Molecular pharmacology of</a:t>
            </a:r>
            <a:r>
              <a:rPr b="1" dirty="0" lang="en-US"/>
              <a:t> GABA  (</a:t>
            </a:r>
            <a:r>
              <a:rPr dirty="0" lang="en-US"/>
              <a:t>gamma aminobutyric acid</a:t>
            </a:r>
            <a:r>
              <a:rPr b="1" dirty="0" lang="en-US"/>
              <a:t>) </a:t>
            </a:r>
            <a:r>
              <a:rPr dirty="0" lang="en-US"/>
              <a:t>receptor (GABA is an inhibitory neurotransmitter)</a:t>
            </a:r>
          </a:p>
          <a:p>
            <a:r>
              <a:rPr dirty="0" lang="en-US"/>
              <a:t>The benzodiazepine, barbiturates , zolpidem, zaleplon and other drugs bind to molecular component of GABA, a receptor in neuronal membrane in the CNS. improving the symptoms of sleep disturbance, tremors and muscle tension.</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765" name=""/>
        <p:cNvGrpSpPr/>
        <p:nvPr/>
      </p:nvGrpSpPr>
      <p:grpSpPr>
        <a:xfrm>
          <a:off x="0" y="0"/>
          <a:ext cx="0" cy="0"/>
          <a:chOff x="0" y="0"/>
          <a:chExt cx="0" cy="0"/>
        </a:xfrm>
      </p:grpSpPr>
      <p:sp>
        <p:nvSpPr>
          <p:cNvPr id="1049039" name="Title 1"/>
          <p:cNvSpPr>
            <a:spLocks noGrp="1"/>
          </p:cNvSpPr>
          <p:nvPr>
            <p:ph type="title"/>
          </p:nvPr>
        </p:nvSpPr>
        <p:spPr/>
        <p:txBody>
          <a:bodyPr>
            <a:normAutofit fontScale="90000"/>
          </a:bodyPr>
          <a:p>
            <a:r>
              <a:rPr dirty="0" lang="en-US"/>
              <a:t>                                                                                                                              </a:t>
            </a:r>
            <a:r>
              <a:rPr b="1" dirty="0" lang="en-US"/>
              <a:t>Organ level effects</a:t>
            </a:r>
            <a:br>
              <a:rPr dirty="0" lang="en-US"/>
            </a:br>
            <a:endParaRPr dirty="0" lang="en-US"/>
          </a:p>
        </p:txBody>
      </p:sp>
      <p:sp>
        <p:nvSpPr>
          <p:cNvPr id="1049040" name="Content Placeholder 2"/>
          <p:cNvSpPr>
            <a:spLocks noGrp="1"/>
          </p:cNvSpPr>
          <p:nvPr>
            <p:ph idx="1"/>
          </p:nvPr>
        </p:nvSpPr>
        <p:spPr/>
        <p:txBody>
          <a:bodyPr>
            <a:normAutofit lnSpcReduction="10000"/>
          </a:bodyPr>
          <a:p>
            <a:r>
              <a:rPr b="1" dirty="0" lang="en-US"/>
              <a:t>Sedation;</a:t>
            </a:r>
            <a:r>
              <a:rPr dirty="0" lang="en-US"/>
              <a:t> exert calming effects with reduction of anxiety at relatively low doses.</a:t>
            </a:r>
          </a:p>
          <a:p>
            <a:r>
              <a:rPr b="1" dirty="0" lang="en-US"/>
              <a:t>Hypnosis;</a:t>
            </a:r>
            <a:r>
              <a:rPr dirty="0" lang="en-US"/>
              <a:t> all sedative hypnotics induce sleep if high enough doses are given.</a:t>
            </a:r>
          </a:p>
          <a:p>
            <a:r>
              <a:rPr b="1" dirty="0" lang="en-US"/>
              <a:t>Muscle relaxation</a:t>
            </a:r>
          </a:p>
          <a:p>
            <a:r>
              <a:rPr b="1" dirty="0" lang="en-US"/>
              <a:t>Effects on respiratory and cardiovascular </a:t>
            </a:r>
            <a:r>
              <a:rPr dirty="0" lang="en-US"/>
              <a:t>functions especially on patients with pulmonary disease</a:t>
            </a:r>
          </a:p>
          <a:p>
            <a:r>
              <a:rPr b="1" dirty="0" lang="en-US"/>
              <a:t>Anticonvulsant  effects e.g</a:t>
            </a:r>
            <a:r>
              <a:rPr dirty="0" lang="en-US"/>
              <a:t>. phenobarbitone </a:t>
            </a:r>
          </a:p>
          <a:p>
            <a:r>
              <a:rPr b="1" dirty="0" lang="en-US"/>
              <a:t>anesthesia</a:t>
            </a:r>
            <a:r>
              <a:rPr dirty="0" lang="en-US"/>
              <a:t>, e.g. barbiturates thiopental</a:t>
            </a:r>
          </a:p>
          <a:p>
            <a:r>
              <a:rPr b="1" dirty="0" lang="en-US"/>
              <a:t>Tolerance</a:t>
            </a:r>
            <a:r>
              <a:rPr dirty="0" lang="en-US"/>
              <a:t> ; psychological &amp; physiological Dependence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548" name=""/>
        <p:cNvGrpSpPr/>
        <p:nvPr/>
      </p:nvGrpSpPr>
      <p:grpSpPr>
        <a:xfrm>
          <a:off x="0" y="0"/>
          <a:ext cx="0" cy="0"/>
          <a:chOff x="0" y="0"/>
          <a:chExt cx="0" cy="0"/>
        </a:xfrm>
      </p:grpSpPr>
      <p:sp>
        <p:nvSpPr>
          <p:cNvPr id="1048642" name="Title 1"/>
          <p:cNvSpPr>
            <a:spLocks noGrp="1"/>
          </p:cNvSpPr>
          <p:nvPr>
            <p:ph type="title"/>
          </p:nvPr>
        </p:nvSpPr>
        <p:spPr/>
        <p:txBody>
          <a:bodyPr/>
          <a:p>
            <a:r>
              <a:rPr dirty="0" lang="en-US"/>
              <a:t> </a:t>
            </a:r>
            <a:r>
              <a:rPr b="1" dirty="0" lang="en-US"/>
              <a:t>two major methods of dispensing drugs</a:t>
            </a:r>
          </a:p>
        </p:txBody>
      </p:sp>
      <p:sp>
        <p:nvSpPr>
          <p:cNvPr id="1048643" name="Content Placeholder 2"/>
          <p:cNvSpPr>
            <a:spLocks noGrp="1"/>
          </p:cNvSpPr>
          <p:nvPr>
            <p:ph idx="1"/>
          </p:nvPr>
        </p:nvSpPr>
        <p:spPr>
          <a:xfrm>
            <a:off x="386645" y="1374069"/>
            <a:ext cx="10515600" cy="4351338"/>
          </a:xfrm>
        </p:spPr>
        <p:txBody>
          <a:bodyPr/>
          <a:p>
            <a:r>
              <a:rPr b="1" dirty="0" lang="en-US"/>
              <a:t>Over the counter drugs (OTC):</a:t>
            </a:r>
            <a:r>
              <a:rPr dirty="0" lang="en-US"/>
              <a:t>they do not need a prescription and can be purchased  at the chemical shops;  examples pain relief, blood tonics, vitamin preparation, ORS, antacids, antimalarial.</a:t>
            </a:r>
          </a:p>
          <a:p>
            <a:r>
              <a:rPr b="1" dirty="0" lang="en-US"/>
              <a:t>Prescription drugs: T</a:t>
            </a:r>
            <a:r>
              <a:rPr dirty="0" lang="en-US"/>
              <a:t>hey need a prescription and must be controlled from abuse and dependence; e.g. antibiotics, anti-hypertensives, sedatives,  diabetics drugs etc.</a:t>
            </a:r>
            <a:endParaRPr b="1" dirty="0"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766" name=""/>
        <p:cNvGrpSpPr/>
        <p:nvPr/>
      </p:nvGrpSpPr>
      <p:grpSpPr>
        <a:xfrm>
          <a:off x="0" y="0"/>
          <a:ext cx="0" cy="0"/>
          <a:chOff x="0" y="0"/>
          <a:chExt cx="0" cy="0"/>
        </a:xfrm>
      </p:grpSpPr>
      <p:sp>
        <p:nvSpPr>
          <p:cNvPr id="1049041" name="Title 1"/>
          <p:cNvSpPr>
            <a:spLocks noGrp="1"/>
          </p:cNvSpPr>
          <p:nvPr>
            <p:ph type="title"/>
          </p:nvPr>
        </p:nvSpPr>
        <p:spPr/>
        <p:txBody>
          <a:bodyPr/>
          <a:p>
            <a:r>
              <a:rPr b="1" dirty="0" lang="en-US"/>
              <a:t>Clinical uses</a:t>
            </a:r>
          </a:p>
        </p:txBody>
      </p:sp>
      <p:sp>
        <p:nvSpPr>
          <p:cNvPr id="1049042" name="Content Placeholder 2"/>
          <p:cNvSpPr>
            <a:spLocks noGrp="1"/>
          </p:cNvSpPr>
          <p:nvPr>
            <p:ph idx="1"/>
          </p:nvPr>
        </p:nvSpPr>
        <p:spPr/>
        <p:txBody>
          <a:bodyPr/>
          <a:p>
            <a:r>
              <a:rPr dirty="0" lang="en-US"/>
              <a:t>Insomnia</a:t>
            </a:r>
          </a:p>
          <a:p>
            <a:r>
              <a:rPr dirty="0" lang="en-US"/>
              <a:t>Sedation and amnesia before and during medical surgical procedures.</a:t>
            </a:r>
          </a:p>
          <a:p>
            <a:r>
              <a:rPr dirty="0" lang="en-US"/>
              <a:t>Treatment of epilepsy and seizure state.</a:t>
            </a:r>
          </a:p>
          <a:p>
            <a:r>
              <a:rPr dirty="0" lang="en-US"/>
              <a:t>as a component of balanced anesthesia.</a:t>
            </a:r>
          </a:p>
          <a:p>
            <a:r>
              <a:rPr dirty="0" lang="en-US"/>
              <a:t>For control of ethanol and other sedative hypnotic withdrawal states.</a:t>
            </a:r>
          </a:p>
          <a:p>
            <a:r>
              <a:rPr dirty="0" lang="en-US"/>
              <a:t>For muscle relaxation in specific neural muscular disorders</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767" name=""/>
        <p:cNvGrpSpPr/>
        <p:nvPr/>
      </p:nvGrpSpPr>
      <p:grpSpPr>
        <a:xfrm>
          <a:off x="0" y="0"/>
          <a:ext cx="0" cy="0"/>
          <a:chOff x="0" y="0"/>
          <a:chExt cx="0" cy="0"/>
        </a:xfrm>
      </p:grpSpPr>
      <p:sp>
        <p:nvSpPr>
          <p:cNvPr id="1049043" name="Title 1"/>
          <p:cNvSpPr>
            <a:spLocks noGrp="1"/>
          </p:cNvSpPr>
          <p:nvPr>
            <p:ph type="title"/>
          </p:nvPr>
        </p:nvSpPr>
        <p:spPr/>
        <p:txBody>
          <a:bodyPr/>
          <a:p>
            <a:r>
              <a:rPr b="1" dirty="0" lang="en-US"/>
              <a:t>Direct toxic action</a:t>
            </a:r>
          </a:p>
        </p:txBody>
      </p:sp>
      <p:sp>
        <p:nvSpPr>
          <p:cNvPr id="1049044" name="Content Placeholder 2"/>
          <p:cNvSpPr>
            <a:spLocks noGrp="1"/>
          </p:cNvSpPr>
          <p:nvPr>
            <p:ph idx="1"/>
          </p:nvPr>
        </p:nvSpPr>
        <p:spPr/>
        <p:txBody>
          <a:bodyPr/>
          <a:p>
            <a:r>
              <a:rPr dirty="0" lang="en-US"/>
              <a:t> relatively low doses may lead to </a:t>
            </a:r>
            <a:r>
              <a:rPr b="1" dirty="0" lang="en-US"/>
              <a:t>Drowsiness , impaired judgement</a:t>
            </a:r>
            <a:r>
              <a:rPr dirty="0" lang="en-US"/>
              <a:t>, </a:t>
            </a:r>
            <a:r>
              <a:rPr b="1" dirty="0" lang="en-US"/>
              <a:t>diminished motor skills</a:t>
            </a:r>
            <a:r>
              <a:rPr dirty="0" lang="en-US"/>
              <a:t>. sometimes with impact on driving, working and personal relationship.</a:t>
            </a:r>
          </a:p>
          <a:p>
            <a:r>
              <a:rPr dirty="0" lang="en-US"/>
              <a:t>Criminals use BZDs in cases of “date rape” is based on their dose dependent amnestic effects.</a:t>
            </a:r>
          </a:p>
          <a:p>
            <a:r>
              <a:rPr dirty="0" lang="en-US"/>
              <a:t>At higher dose toxicity may present as </a:t>
            </a:r>
            <a:r>
              <a:rPr b="1" dirty="0" lang="en-US"/>
              <a:t>lethargy or state of exhaustion </a:t>
            </a:r>
            <a:r>
              <a:rPr dirty="0" lang="en-US"/>
              <a:t>or as </a:t>
            </a:r>
            <a:r>
              <a:rPr b="1" dirty="0" lang="en-US"/>
              <a:t>gross  symptoms </a:t>
            </a:r>
            <a:r>
              <a:rPr dirty="0" lang="en-US"/>
              <a:t>equivalent to those of </a:t>
            </a:r>
            <a:r>
              <a:rPr b="1" dirty="0" lang="en-US"/>
              <a:t>ethanol intoxication.</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768" name=""/>
        <p:cNvGrpSpPr/>
        <p:nvPr/>
      </p:nvGrpSpPr>
      <p:grpSpPr>
        <a:xfrm>
          <a:off x="0" y="0"/>
          <a:ext cx="0" cy="0"/>
          <a:chOff x="0" y="0"/>
          <a:chExt cx="0" cy="0"/>
        </a:xfrm>
      </p:grpSpPr>
      <p:sp>
        <p:nvSpPr>
          <p:cNvPr id="1049045" name="Title 1"/>
          <p:cNvSpPr>
            <a:spLocks noGrp="1"/>
          </p:cNvSpPr>
          <p:nvPr>
            <p:ph type="title"/>
          </p:nvPr>
        </p:nvSpPr>
        <p:spPr/>
        <p:txBody>
          <a:bodyPr/>
          <a:p>
            <a:r>
              <a:rPr dirty="0" lang="en-US"/>
              <a:t>Benzodiazepines commonly</a:t>
            </a:r>
          </a:p>
        </p:txBody>
      </p:sp>
      <p:sp>
        <p:nvSpPr>
          <p:cNvPr id="1049046" name="Content Placeholder 2"/>
          <p:cNvSpPr>
            <a:spLocks noGrp="1"/>
          </p:cNvSpPr>
          <p:nvPr>
            <p:ph idx="1"/>
          </p:nvPr>
        </p:nvSpPr>
        <p:spPr/>
        <p:txBody>
          <a:bodyPr/>
          <a:p>
            <a:r>
              <a:rPr dirty="0" lang="en-US"/>
              <a:t>Most commonly used sedatives hypnotics.</a:t>
            </a:r>
          </a:p>
          <a:p>
            <a:pPr indent="0" marL="0">
              <a:buNone/>
            </a:pPr>
            <a:r>
              <a:rPr b="1" dirty="0" lang="en-US"/>
              <a:t>MOA  </a:t>
            </a:r>
            <a:r>
              <a:rPr dirty="0" lang="en-US"/>
              <a:t> exert their action as the other CNS depressants.</a:t>
            </a:r>
          </a:p>
          <a:p>
            <a:pPr indent="0" marL="0">
              <a:buNone/>
            </a:pPr>
            <a:r>
              <a:rPr b="1" dirty="0" lang="en-US"/>
              <a:t>Classification</a:t>
            </a:r>
          </a:p>
          <a:p>
            <a:pPr indent="0" marL="0">
              <a:buNone/>
            </a:pPr>
            <a:r>
              <a:rPr b="1" dirty="0" lang="en-US"/>
              <a:t>Short acting e.g. </a:t>
            </a:r>
            <a:r>
              <a:rPr dirty="0" lang="en-US"/>
              <a:t>midazolam, triazolam, half life  five hours.</a:t>
            </a:r>
          </a:p>
          <a:p>
            <a:pPr indent="0" marL="0">
              <a:buNone/>
            </a:pPr>
            <a:r>
              <a:rPr b="1" dirty="0" lang="en-US"/>
              <a:t>Intermediate e.g.</a:t>
            </a:r>
            <a:r>
              <a:rPr dirty="0" lang="en-US"/>
              <a:t> lorazepam, oxazepam, clonazepam. Half life five to 24 hours.</a:t>
            </a:r>
          </a:p>
          <a:p>
            <a:pPr indent="0" marL="0">
              <a:buNone/>
            </a:pPr>
            <a:r>
              <a:rPr b="1" dirty="0" lang="en-US"/>
              <a:t>Long acting </a:t>
            </a:r>
            <a:r>
              <a:rPr dirty="0" lang="en-US"/>
              <a:t>e.g. diazepam, chlordiazepoxide, prazepam. Half life 24 hours.</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769" name=""/>
        <p:cNvGrpSpPr/>
        <p:nvPr/>
      </p:nvGrpSpPr>
      <p:grpSpPr>
        <a:xfrm>
          <a:off x="0" y="0"/>
          <a:ext cx="0" cy="0"/>
          <a:chOff x="0" y="0"/>
          <a:chExt cx="0" cy="0"/>
        </a:xfrm>
      </p:grpSpPr>
      <p:sp>
        <p:nvSpPr>
          <p:cNvPr id="1049047" name="Content Placeholder 2"/>
          <p:cNvSpPr>
            <a:spLocks noGrp="1"/>
          </p:cNvSpPr>
          <p:nvPr>
            <p:ph idx="1"/>
          </p:nvPr>
        </p:nvSpPr>
        <p:spPr>
          <a:xfrm>
            <a:off x="838200" y="257908"/>
            <a:ext cx="10515600" cy="6435969"/>
          </a:xfrm>
        </p:spPr>
        <p:txBody>
          <a:bodyPr>
            <a:normAutofit/>
          </a:bodyPr>
          <a:p>
            <a:pPr indent="0" marL="0">
              <a:buNone/>
            </a:pPr>
            <a:r>
              <a:rPr b="1" dirty="0" lang="en-US"/>
              <a:t>                                            </a:t>
            </a:r>
            <a:r>
              <a:rPr b="1" dirty="0" sz="3600" lang="en-US"/>
              <a:t>Unwanted effects</a:t>
            </a:r>
          </a:p>
          <a:p>
            <a:r>
              <a:rPr dirty="0" lang="en-US"/>
              <a:t>Daytime drowsiness, ataxia, rebound insomnia on withdrawal</a:t>
            </a:r>
          </a:p>
          <a:p>
            <a:r>
              <a:rPr dirty="0" lang="en-US"/>
              <a:t>The elderly develop blurred vision, tremors , constipation, and anterograde amnesia.</a:t>
            </a:r>
          </a:p>
          <a:p>
            <a:r>
              <a:rPr dirty="0" lang="en-US"/>
              <a:t>Respiratory depression which may worsen in COPD</a:t>
            </a:r>
          </a:p>
          <a:p>
            <a:r>
              <a:rPr dirty="0" lang="en-US"/>
              <a:t>Decrease BP and heart rate.</a:t>
            </a:r>
          </a:p>
          <a:p>
            <a:r>
              <a:rPr dirty="0" lang="en-US"/>
              <a:t>Paradoxical effects in the first 2 weeks of therapy such as hostility, aggression, excitement, antisocial behavior </a:t>
            </a:r>
          </a:p>
          <a:p>
            <a:pPr lvl="0"/>
            <a:r>
              <a:rPr dirty="0" lang="en-US"/>
              <a:t>cross tolerance </a:t>
            </a:r>
            <a:r>
              <a:rPr dirty="0" lang="en-US">
                <a:solidFill>
                  <a:prstClr val="black"/>
                </a:solidFill>
              </a:rPr>
              <a:t>with other sedative/hypnotics agents e.g. alcohol/ barbiturates.</a:t>
            </a:r>
          </a:p>
          <a:p>
            <a:pPr lvl="0"/>
            <a:r>
              <a:rPr dirty="0" lang="en-US">
                <a:solidFill>
                  <a:prstClr val="black"/>
                </a:solidFill>
              </a:rPr>
              <a:t>withdrawal symptoms may develop any time after stopping E.G. anxiety, insomnia, GIT disturbance,  tinnitus,  perceptual disturbance, lack of appetite and perspiration. treat with </a:t>
            </a:r>
            <a:r>
              <a:rPr b="1" dirty="0" lang="en-US">
                <a:solidFill>
                  <a:prstClr val="black"/>
                </a:solidFill>
              </a:rPr>
              <a:t>flumazenil </a:t>
            </a:r>
          </a:p>
          <a:p>
            <a:endParaRPr dirty="0"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770" name=""/>
        <p:cNvGrpSpPr/>
        <p:nvPr/>
      </p:nvGrpSpPr>
      <p:grpSpPr>
        <a:xfrm>
          <a:off x="0" y="0"/>
          <a:ext cx="0" cy="0"/>
          <a:chOff x="0" y="0"/>
          <a:chExt cx="0" cy="0"/>
        </a:xfrm>
      </p:grpSpPr>
      <p:sp>
        <p:nvSpPr>
          <p:cNvPr id="1049048" name="Title 1"/>
          <p:cNvSpPr>
            <a:spLocks noGrp="1"/>
          </p:cNvSpPr>
          <p:nvPr>
            <p:ph type="title"/>
          </p:nvPr>
        </p:nvSpPr>
        <p:spPr/>
        <p:txBody>
          <a:bodyPr/>
          <a:p>
            <a:r>
              <a:rPr dirty="0" lang="en-US"/>
              <a:t>Contraindication </a:t>
            </a:r>
          </a:p>
        </p:txBody>
      </p:sp>
      <p:sp>
        <p:nvSpPr>
          <p:cNvPr id="1049049" name="Content Placeholder 2"/>
          <p:cNvSpPr>
            <a:spLocks noGrp="1"/>
          </p:cNvSpPr>
          <p:nvPr>
            <p:ph idx="1"/>
          </p:nvPr>
        </p:nvSpPr>
        <p:spPr/>
        <p:txBody>
          <a:bodyPr/>
          <a:p>
            <a:r>
              <a:rPr dirty="0" lang="en-US"/>
              <a:t>In pregnancy, shock, acute alcohol intoxication and neonatal withdrawal symptoms, in the elderly and during lactation</a:t>
            </a:r>
          </a:p>
          <a:p>
            <a:pPr indent="0" marL="0">
              <a:buNone/>
            </a:pPr>
            <a:r>
              <a:rPr b="1" dirty="0" lang="en-US"/>
              <a:t>Drug interaction</a:t>
            </a:r>
          </a:p>
          <a:p>
            <a:r>
              <a:rPr b="1" dirty="0" lang="en-US"/>
              <a:t>Alcohol plus benzodiazepines </a:t>
            </a:r>
            <a:r>
              <a:rPr dirty="0" lang="en-US"/>
              <a:t>cause severe CNS depression. </a:t>
            </a:r>
          </a:p>
          <a:p>
            <a:r>
              <a:rPr b="1" dirty="0" lang="en-US"/>
              <a:t>Cimetidine, disulfiram and oral contraceptives </a:t>
            </a:r>
            <a:r>
              <a:rPr dirty="0" lang="en-US"/>
              <a:t>cause increase benzodiazepines effects.</a:t>
            </a:r>
          </a:p>
          <a:p>
            <a:r>
              <a:rPr b="1" dirty="0" lang="en-US"/>
              <a:t>Ranitidine</a:t>
            </a:r>
            <a:r>
              <a:rPr dirty="0" lang="en-US"/>
              <a:t> and </a:t>
            </a:r>
            <a:r>
              <a:rPr b="1" dirty="0" lang="en-US"/>
              <a:t>theophylline</a:t>
            </a:r>
            <a:r>
              <a:rPr dirty="0" lang="en-US"/>
              <a:t> decrease benzodiazepine effects.</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771" name=""/>
        <p:cNvGrpSpPr/>
        <p:nvPr/>
      </p:nvGrpSpPr>
      <p:grpSpPr>
        <a:xfrm>
          <a:off x="0" y="0"/>
          <a:ext cx="0" cy="0"/>
          <a:chOff x="0" y="0"/>
          <a:chExt cx="0" cy="0"/>
        </a:xfrm>
      </p:grpSpPr>
      <p:sp>
        <p:nvSpPr>
          <p:cNvPr id="1049050" name="Title 1"/>
          <p:cNvSpPr>
            <a:spLocks noGrp="1"/>
          </p:cNvSpPr>
          <p:nvPr>
            <p:ph type="title"/>
          </p:nvPr>
        </p:nvSpPr>
        <p:spPr/>
        <p:txBody>
          <a:bodyPr/>
          <a:p>
            <a:r>
              <a:rPr b="1" dirty="0" lang="en-US"/>
              <a:t>barbiturates</a:t>
            </a:r>
          </a:p>
        </p:txBody>
      </p:sp>
      <p:sp>
        <p:nvSpPr>
          <p:cNvPr id="1049051" name="Content Placeholder 2"/>
          <p:cNvSpPr>
            <a:spLocks noGrp="1"/>
          </p:cNvSpPr>
          <p:nvPr>
            <p:ph idx="1"/>
          </p:nvPr>
        </p:nvSpPr>
        <p:spPr/>
        <p:txBody>
          <a:bodyPr/>
          <a:p>
            <a:r>
              <a:rPr dirty="0" lang="en-US"/>
              <a:t>Include; </a:t>
            </a:r>
          </a:p>
          <a:p>
            <a:r>
              <a:rPr dirty="0" lang="en-US"/>
              <a:t>mephobarbital (mebaral)</a:t>
            </a:r>
          </a:p>
          <a:p>
            <a:r>
              <a:rPr b="1" dirty="0" lang="en-US"/>
              <a:t>pentobarbital (Nembutal)</a:t>
            </a:r>
          </a:p>
          <a:p>
            <a:r>
              <a:rPr dirty="0" lang="en-US"/>
              <a:t>Phenobarbital (luminal, solfoton)</a:t>
            </a:r>
          </a:p>
          <a:p>
            <a:r>
              <a:rPr dirty="0" lang="en-US"/>
              <a:t>Amobarbital</a:t>
            </a:r>
          </a:p>
          <a:p>
            <a:r>
              <a:rPr b="1" dirty="0" lang="en-US"/>
              <a:t>Thiopental sodium</a:t>
            </a:r>
            <a:r>
              <a:rPr dirty="0" lang="en-US"/>
              <a:t>.</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772" name=""/>
        <p:cNvGrpSpPr/>
        <p:nvPr/>
      </p:nvGrpSpPr>
      <p:grpSpPr>
        <a:xfrm>
          <a:off x="0" y="0"/>
          <a:ext cx="0" cy="0"/>
          <a:chOff x="0" y="0"/>
          <a:chExt cx="0" cy="0"/>
        </a:xfrm>
      </p:grpSpPr>
      <p:sp>
        <p:nvSpPr>
          <p:cNvPr id="1049052" name="Title 1"/>
          <p:cNvSpPr>
            <a:spLocks noGrp="1"/>
          </p:cNvSpPr>
          <p:nvPr>
            <p:ph type="title"/>
          </p:nvPr>
        </p:nvSpPr>
        <p:spPr/>
        <p:txBody>
          <a:bodyPr/>
          <a:p>
            <a:r>
              <a:rPr dirty="0" lang="en-US"/>
              <a:t>Pharmacological effects </a:t>
            </a:r>
          </a:p>
        </p:txBody>
      </p:sp>
      <p:sp>
        <p:nvSpPr>
          <p:cNvPr id="1049053" name="Content Placeholder 2"/>
          <p:cNvSpPr>
            <a:spLocks noGrp="1"/>
          </p:cNvSpPr>
          <p:nvPr>
            <p:ph idx="1"/>
          </p:nvPr>
        </p:nvSpPr>
        <p:spPr/>
        <p:txBody>
          <a:bodyPr/>
          <a:p>
            <a:r>
              <a:rPr b="1" dirty="0" lang="en-US"/>
              <a:t>CNS</a:t>
            </a:r>
          </a:p>
          <a:p>
            <a:pPr indent="-571500" marL="571500">
              <a:buFont typeface="+mj-lt"/>
              <a:buAutoNum type="romanUcPeriod"/>
            </a:pPr>
            <a:r>
              <a:rPr dirty="0" lang="en-US"/>
              <a:t>Depression of CNS</a:t>
            </a:r>
          </a:p>
          <a:p>
            <a:pPr indent="-571500" marL="571500">
              <a:buFont typeface="+mj-lt"/>
              <a:buAutoNum type="romanUcPeriod"/>
            </a:pPr>
            <a:r>
              <a:rPr dirty="0" lang="en-US"/>
              <a:t>Sedative hypnotic</a:t>
            </a:r>
          </a:p>
          <a:p>
            <a:pPr indent="-571500" marL="571500">
              <a:buFont typeface="+mj-lt"/>
              <a:buAutoNum type="romanUcPeriod"/>
            </a:pPr>
            <a:r>
              <a:rPr dirty="0" lang="en-US"/>
              <a:t>Anticonvulsant</a:t>
            </a:r>
          </a:p>
          <a:p>
            <a:pPr indent="-571500" marL="571500">
              <a:buFont typeface="+mj-lt"/>
              <a:buAutoNum type="romanUcPeriod"/>
            </a:pPr>
            <a:r>
              <a:rPr dirty="0" lang="en-US"/>
              <a:t>General anesthetic (sodium thiopental)</a:t>
            </a:r>
          </a:p>
          <a:p>
            <a:pPr indent="-571500" marL="571500">
              <a:buFont typeface="+mj-lt"/>
              <a:buAutoNum type="romanUcPeriod"/>
            </a:pPr>
            <a:r>
              <a:rPr dirty="0" lang="en-US"/>
              <a:t>Enhance analgesic effect of morphine</a:t>
            </a:r>
          </a:p>
          <a:p>
            <a:pPr indent="0" marL="0">
              <a:buNone/>
            </a:pPr>
            <a:endParaRPr dirty="0"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773" name=""/>
        <p:cNvGrpSpPr/>
        <p:nvPr/>
      </p:nvGrpSpPr>
      <p:grpSpPr>
        <a:xfrm>
          <a:off x="0" y="0"/>
          <a:ext cx="0" cy="0"/>
          <a:chOff x="0" y="0"/>
          <a:chExt cx="0" cy="0"/>
        </a:xfrm>
      </p:grpSpPr>
      <p:sp>
        <p:nvSpPr>
          <p:cNvPr id="1049054" name="Title 1"/>
          <p:cNvSpPr>
            <a:spLocks noGrp="1"/>
          </p:cNvSpPr>
          <p:nvPr>
            <p:ph type="title"/>
          </p:nvPr>
        </p:nvSpPr>
        <p:spPr/>
        <p:txBody>
          <a:bodyPr/>
          <a:p>
            <a:r>
              <a:rPr b="1" dirty="0" lang="en-US"/>
              <a:t>Therapeutic  application</a:t>
            </a:r>
          </a:p>
        </p:txBody>
      </p:sp>
      <p:sp>
        <p:nvSpPr>
          <p:cNvPr id="1049055" name="Content Placeholder 2"/>
          <p:cNvSpPr>
            <a:spLocks noGrp="1"/>
          </p:cNvSpPr>
          <p:nvPr>
            <p:ph idx="1"/>
          </p:nvPr>
        </p:nvSpPr>
        <p:spPr/>
        <p:txBody>
          <a:bodyPr/>
          <a:p>
            <a:r>
              <a:rPr dirty="0" lang="en-US"/>
              <a:t>Sedatives </a:t>
            </a:r>
          </a:p>
          <a:p>
            <a:r>
              <a:rPr dirty="0" lang="en-US"/>
              <a:t>Hypnotic</a:t>
            </a:r>
          </a:p>
          <a:p>
            <a:r>
              <a:rPr dirty="0" lang="en-US"/>
              <a:t>Anticonvulsant</a:t>
            </a:r>
          </a:p>
          <a:p>
            <a:r>
              <a:rPr dirty="0" lang="en-US"/>
              <a:t> pre anesthetic medicament</a:t>
            </a:r>
          </a:p>
          <a:p>
            <a:r>
              <a:rPr dirty="0" lang="en-US"/>
              <a:t>Potentiate analgesic activity </a:t>
            </a:r>
          </a:p>
          <a:p>
            <a:r>
              <a:rPr dirty="0" lang="en-US"/>
              <a:t>anti epileptic; phenobarbitone, metharbital</a:t>
            </a:r>
          </a:p>
          <a:p>
            <a:r>
              <a:rPr dirty="0" lang="en-US"/>
              <a:t> general anesthesia ;thiopental sodium</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774" name=""/>
        <p:cNvGrpSpPr/>
        <p:nvPr/>
      </p:nvGrpSpPr>
      <p:grpSpPr>
        <a:xfrm>
          <a:off x="0" y="0"/>
          <a:ext cx="0" cy="0"/>
          <a:chOff x="0" y="0"/>
          <a:chExt cx="0" cy="0"/>
        </a:xfrm>
      </p:grpSpPr>
      <p:sp>
        <p:nvSpPr>
          <p:cNvPr id="1049056" name="Title 1"/>
          <p:cNvSpPr>
            <a:spLocks noGrp="1"/>
          </p:cNvSpPr>
          <p:nvPr>
            <p:ph type="title"/>
          </p:nvPr>
        </p:nvSpPr>
        <p:spPr/>
        <p:txBody>
          <a:bodyPr/>
          <a:p>
            <a:r>
              <a:rPr dirty="0" lang="en-US"/>
              <a:t>Adverse reaction</a:t>
            </a:r>
          </a:p>
        </p:txBody>
      </p:sp>
      <p:sp>
        <p:nvSpPr>
          <p:cNvPr id="1049057" name="Content Placeholder 2"/>
          <p:cNvSpPr>
            <a:spLocks noGrp="1"/>
          </p:cNvSpPr>
          <p:nvPr>
            <p:ph idx="1"/>
          </p:nvPr>
        </p:nvSpPr>
        <p:spPr/>
        <p:txBody>
          <a:bodyPr/>
          <a:p>
            <a:r>
              <a:rPr dirty="0" lang="en-US"/>
              <a:t>Acute drug dependence</a:t>
            </a:r>
          </a:p>
          <a:p>
            <a:r>
              <a:rPr dirty="0" lang="en-US"/>
              <a:t>Drug tolerance</a:t>
            </a:r>
          </a:p>
          <a:p>
            <a:r>
              <a:rPr dirty="0" lang="en-US"/>
              <a:t>Withdrawal symptoms</a:t>
            </a:r>
          </a:p>
          <a:p>
            <a:pPr indent="0" marL="0">
              <a:buNone/>
            </a:pPr>
            <a:r>
              <a:rPr b="1" dirty="0" lang="en-US"/>
              <a:t>Contraindication</a:t>
            </a:r>
          </a:p>
          <a:p>
            <a:pPr indent="0" marL="0">
              <a:buNone/>
            </a:pPr>
            <a:r>
              <a:rPr dirty="0" lang="en-US"/>
              <a:t>Renal damage</a:t>
            </a:r>
          </a:p>
          <a:p>
            <a:pPr indent="0" marL="0">
              <a:buNone/>
            </a:pPr>
            <a:r>
              <a:rPr dirty="0" lang="en-US"/>
              <a:t>Hepatic ailments</a:t>
            </a:r>
          </a:p>
          <a:p>
            <a:pPr indent="0" marL="0">
              <a:buNone/>
            </a:pPr>
            <a:r>
              <a:rPr dirty="0" lang="en-US"/>
              <a:t>Pulmonary insufficient</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775" name=""/>
        <p:cNvGrpSpPr/>
        <p:nvPr/>
      </p:nvGrpSpPr>
      <p:grpSpPr>
        <a:xfrm>
          <a:off x="0" y="0"/>
          <a:ext cx="0" cy="0"/>
          <a:chOff x="0" y="0"/>
          <a:chExt cx="0" cy="0"/>
        </a:xfrm>
      </p:grpSpPr>
      <p:sp>
        <p:nvSpPr>
          <p:cNvPr id="1049058" name="Title 1"/>
          <p:cNvSpPr>
            <a:spLocks noGrp="1"/>
          </p:cNvSpPr>
          <p:nvPr>
            <p:ph type="title"/>
          </p:nvPr>
        </p:nvSpPr>
        <p:spPr/>
        <p:txBody>
          <a:bodyPr/>
          <a:p>
            <a:r>
              <a:rPr dirty="0" lang="en-US"/>
              <a:t>       </a:t>
            </a:r>
            <a:r>
              <a:rPr b="1" dirty="0" lang="en-US"/>
              <a:t>anticonvulsant/ant seizure /anti epileptic medication </a:t>
            </a:r>
          </a:p>
        </p:txBody>
      </p:sp>
      <p:sp>
        <p:nvSpPr>
          <p:cNvPr id="1049059" name="Content Placeholder 2"/>
          <p:cNvSpPr>
            <a:spLocks noGrp="1"/>
          </p:cNvSpPr>
          <p:nvPr>
            <p:ph idx="1"/>
          </p:nvPr>
        </p:nvSpPr>
        <p:spPr/>
        <p:txBody>
          <a:bodyPr>
            <a:normAutofit fontScale="92500" lnSpcReduction="20000"/>
          </a:bodyPr>
          <a:p>
            <a:r>
              <a:rPr b="1" dirty="0" lang="en-US"/>
              <a:t>Barbiturates</a:t>
            </a:r>
            <a:r>
              <a:rPr dirty="0" lang="en-US"/>
              <a:t>:  Phenobarbital (Luminal) ,  Primidone (Mysoline) amobarbital, metharbital.</a:t>
            </a:r>
          </a:p>
          <a:p>
            <a:r>
              <a:rPr b="1" dirty="0" lang="en-US"/>
              <a:t> Hydantoins: phenytoin (Dilantin) </a:t>
            </a:r>
          </a:p>
          <a:p>
            <a:r>
              <a:rPr b="1" dirty="0" lang="en-US"/>
              <a:t> Benzodiazepines:  </a:t>
            </a:r>
            <a:r>
              <a:rPr dirty="0" lang="en-US"/>
              <a:t>Diazepam (Valium),  Lorazepam (Ativan) </a:t>
            </a:r>
          </a:p>
          <a:p>
            <a:r>
              <a:rPr b="1" dirty="0" lang="en-US"/>
              <a:t>Carboxamide</a:t>
            </a:r>
            <a:r>
              <a:rPr dirty="0" lang="en-US"/>
              <a:t>: Carbamazepine (Tegretol, carbatrol) ,oxcarbazepine </a:t>
            </a:r>
            <a:r>
              <a:rPr b="1" dirty="0" lang="en-US"/>
              <a:t>(Trileptal)</a:t>
            </a:r>
          </a:p>
          <a:p>
            <a:r>
              <a:rPr b="1" dirty="0" lang="en-US"/>
              <a:t>Phenyltriazine</a:t>
            </a:r>
            <a:r>
              <a:rPr dirty="0" lang="en-US"/>
              <a:t>: Lamotrigine (</a:t>
            </a:r>
            <a:r>
              <a:rPr dirty="0" lang="en-US" err="1"/>
              <a:t>lamictal</a:t>
            </a:r>
            <a:r>
              <a:rPr dirty="0" lang="en-US"/>
              <a:t>)</a:t>
            </a:r>
          </a:p>
          <a:p>
            <a:r>
              <a:rPr dirty="0" lang="en-US"/>
              <a:t> </a:t>
            </a:r>
            <a:r>
              <a:rPr b="1" dirty="0" lang="en-US"/>
              <a:t>pyrrolidines: </a:t>
            </a:r>
            <a:r>
              <a:rPr dirty="0" lang="en-US"/>
              <a:t>levetiracetam (Keppra)</a:t>
            </a:r>
          </a:p>
          <a:p>
            <a:r>
              <a:rPr b="1" dirty="0" lang="en-US"/>
              <a:t>Succinimides</a:t>
            </a:r>
            <a:r>
              <a:rPr dirty="0" lang="en-US"/>
              <a:t>: ethosuximide (zorontin)</a:t>
            </a:r>
          </a:p>
          <a:p>
            <a:r>
              <a:rPr b="1" dirty="0" lang="en-US"/>
              <a:t>Miscellaneous: </a:t>
            </a:r>
            <a:r>
              <a:rPr dirty="0" lang="en-US"/>
              <a:t>acetazolamide (Diamox), primidone(mysoline), valproic acid(depakene, Depakote),  zonisamide (zonegran)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8644" name="Title 1"/>
          <p:cNvSpPr>
            <a:spLocks noGrp="1"/>
          </p:cNvSpPr>
          <p:nvPr>
            <p:ph type="title"/>
          </p:nvPr>
        </p:nvSpPr>
        <p:spPr/>
        <p:txBody>
          <a:bodyPr/>
          <a:p>
            <a:r>
              <a:rPr b="1" dirty="0" lang="en-US"/>
              <a:t>Patients education -about OTC drugs</a:t>
            </a:r>
          </a:p>
        </p:txBody>
      </p:sp>
      <p:sp>
        <p:nvSpPr>
          <p:cNvPr id="1048645" name="Content Placeholder 2"/>
          <p:cNvSpPr>
            <a:spLocks noGrp="1"/>
          </p:cNvSpPr>
          <p:nvPr>
            <p:ph idx="1"/>
          </p:nvPr>
        </p:nvSpPr>
        <p:spPr/>
        <p:txBody>
          <a:bodyPr/>
          <a:p>
            <a:r>
              <a:rPr dirty="0" lang="en-US"/>
              <a:t>You need to give your attention to all the drugs the patient is  taking whether prescription or OTC.</a:t>
            </a:r>
          </a:p>
          <a:p>
            <a:r>
              <a:rPr dirty="0" lang="en-US"/>
              <a:t> Caution patient not to treat themselves with OTC drugs.</a:t>
            </a:r>
          </a:p>
          <a:p>
            <a:r>
              <a:rPr dirty="0" lang="en-US"/>
              <a:t>Inform them that most of the OTC medication contain more than one active ingredient.</a:t>
            </a:r>
          </a:p>
          <a:p>
            <a:r>
              <a:rPr dirty="0" lang="en-US"/>
              <a:t>Tell he patient that interactions can occur when takes more than one OTC medication at a time or takes one with a prescription drugs.</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776" name=""/>
        <p:cNvGrpSpPr/>
        <p:nvPr/>
      </p:nvGrpSpPr>
      <p:grpSpPr>
        <a:xfrm>
          <a:off x="0" y="0"/>
          <a:ext cx="0" cy="0"/>
          <a:chOff x="0" y="0"/>
          <a:chExt cx="0" cy="0"/>
        </a:xfrm>
      </p:grpSpPr>
      <p:sp>
        <p:nvSpPr>
          <p:cNvPr id="1049060" name="Content Placeholder 2"/>
          <p:cNvSpPr>
            <a:spLocks noGrp="1"/>
          </p:cNvSpPr>
          <p:nvPr>
            <p:ph idx="1"/>
          </p:nvPr>
        </p:nvSpPr>
        <p:spPr>
          <a:xfrm>
            <a:off x="838200" y="328246"/>
            <a:ext cx="10515600" cy="6248400"/>
          </a:xfrm>
        </p:spPr>
        <p:txBody>
          <a:bodyPr>
            <a:noAutofit/>
          </a:bodyPr>
          <a:p>
            <a:pPr indent="0" marL="0">
              <a:buNone/>
            </a:pPr>
            <a:r>
              <a:rPr b="1" dirty="0" sz="3600" lang="en-US"/>
              <a:t>                             Mechanism of action</a:t>
            </a:r>
          </a:p>
          <a:p>
            <a:pPr>
              <a:lnSpc>
                <a:spcPct val="100000"/>
              </a:lnSpc>
            </a:pPr>
            <a:r>
              <a:rPr dirty="0" lang="en-US"/>
              <a:t>Unfortunately the mechanism of seizure activity is not well understood.</a:t>
            </a:r>
          </a:p>
          <a:p>
            <a:pPr>
              <a:lnSpc>
                <a:spcPct val="100000"/>
              </a:lnSpc>
            </a:pPr>
            <a:r>
              <a:rPr dirty="0" lang="en-US"/>
              <a:t> AEDs control seizure disorders by various mechanisms, which include: </a:t>
            </a:r>
          </a:p>
          <a:p>
            <a:pPr>
              <a:lnSpc>
                <a:spcPct val="100000"/>
              </a:lnSpc>
              <a:buFont typeface="Wingdings" panose="05000000000000000000" pitchFamily="2" charset="2"/>
              <a:buChar char="ü"/>
            </a:pPr>
            <a:r>
              <a:rPr dirty="0" lang="en-US"/>
              <a:t> Slowing the entrance of sodium and calcium back into the neuron and, thus extending the time it takes for the nerve to return to its active state. </a:t>
            </a:r>
          </a:p>
          <a:p>
            <a:pPr>
              <a:lnSpc>
                <a:spcPct val="100000"/>
              </a:lnSpc>
              <a:buFont typeface="Wingdings" panose="05000000000000000000" pitchFamily="2" charset="2"/>
              <a:buChar char="ü"/>
            </a:pPr>
            <a:r>
              <a:rPr dirty="0" lang="en-US"/>
              <a:t> Suppressing neuronal firing, which decreases seizure activity and prevents propagation of seizure activity into other areas of the brain.</a:t>
            </a:r>
          </a:p>
          <a:p>
            <a:pPr>
              <a:lnSpc>
                <a:spcPct val="100000"/>
              </a:lnSpc>
              <a:buFont typeface="Wingdings" panose="05000000000000000000" pitchFamily="2" charset="2"/>
              <a:buChar char="ü"/>
            </a:pPr>
            <a:r>
              <a:rPr dirty="0" lang="en-US"/>
              <a:t> Decreasing seizure activity by enhancing the inhibitory effects of gamma butyric acid (GABA.</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777" name=""/>
        <p:cNvGrpSpPr/>
        <p:nvPr/>
      </p:nvGrpSpPr>
      <p:grpSpPr>
        <a:xfrm>
          <a:off x="0" y="0"/>
          <a:ext cx="0" cy="0"/>
          <a:chOff x="0" y="0"/>
          <a:chExt cx="0" cy="0"/>
        </a:xfrm>
      </p:grpSpPr>
      <p:sp>
        <p:nvSpPr>
          <p:cNvPr id="1049061" name="Content Placeholder 2"/>
          <p:cNvSpPr>
            <a:spLocks noGrp="1"/>
          </p:cNvSpPr>
          <p:nvPr>
            <p:ph idx="1"/>
          </p:nvPr>
        </p:nvSpPr>
        <p:spPr>
          <a:xfrm>
            <a:off x="861646" y="375138"/>
            <a:ext cx="10515600" cy="6260123"/>
          </a:xfrm>
        </p:spPr>
        <p:txBody>
          <a:bodyPr>
            <a:normAutofit fontScale="85000" lnSpcReduction="10000"/>
          </a:bodyPr>
          <a:p>
            <a:pPr indent="0" marL="0">
              <a:buNone/>
            </a:pPr>
            <a:r>
              <a:rPr b="1" dirty="0" sz="4400" lang="en-US">
                <a:solidFill>
                  <a:prstClr val="black"/>
                </a:solidFill>
                <a:latin typeface="Calibri Light" panose="020F0302020204030204"/>
                <a:ea typeface="+mj-ea"/>
                <a:cs typeface="+mj-cs"/>
              </a:rPr>
              <a:t>                             Therapeutic uses</a:t>
            </a:r>
          </a:p>
          <a:p>
            <a:pPr indent="0" marL="0">
              <a:lnSpc>
                <a:spcPct val="110000"/>
              </a:lnSpc>
              <a:buNone/>
            </a:pPr>
            <a:r>
              <a:rPr b="1" dirty="0" lang="en-US"/>
              <a:t>Phenobarbital </a:t>
            </a:r>
          </a:p>
          <a:p>
            <a:pPr>
              <a:lnSpc>
                <a:spcPct val="110000"/>
              </a:lnSpc>
            </a:pPr>
            <a:r>
              <a:rPr dirty="0" lang="en-US"/>
              <a:t> Phenobarbital is used for partial seizures and generalized tonic </a:t>
            </a:r>
            <a:r>
              <a:rPr dirty="0" lang="en-US" err="1"/>
              <a:t>clonic</a:t>
            </a:r>
            <a:r>
              <a:rPr dirty="0" lang="en-US"/>
              <a:t> seizures. </a:t>
            </a:r>
          </a:p>
          <a:p>
            <a:pPr>
              <a:lnSpc>
                <a:spcPct val="110000"/>
              </a:lnSpc>
            </a:pPr>
            <a:r>
              <a:rPr dirty="0" lang="en-US"/>
              <a:t>This medication is not effective against absence seizures. </a:t>
            </a:r>
          </a:p>
          <a:p>
            <a:pPr indent="0" marL="0">
              <a:lnSpc>
                <a:spcPct val="110000"/>
              </a:lnSpc>
              <a:buNone/>
            </a:pPr>
            <a:r>
              <a:rPr b="1" dirty="0" lang="en-US"/>
              <a:t> Phenytoin </a:t>
            </a:r>
          </a:p>
          <a:p>
            <a:pPr>
              <a:lnSpc>
                <a:spcPct val="110000"/>
              </a:lnSpc>
            </a:pPr>
            <a:r>
              <a:rPr dirty="0" lang="en-US"/>
              <a:t>phenytoin effective against all major forms of epilepsy except absence seizures. </a:t>
            </a:r>
          </a:p>
          <a:p>
            <a:pPr>
              <a:lnSpc>
                <a:spcPct val="110000"/>
              </a:lnSpc>
            </a:pPr>
            <a:r>
              <a:rPr dirty="0" lang="en-US"/>
              <a:t> Use IV route for status epilepticus. </a:t>
            </a:r>
          </a:p>
          <a:p>
            <a:pPr indent="0" marL="0">
              <a:lnSpc>
                <a:spcPct val="110000"/>
              </a:lnSpc>
              <a:buNone/>
            </a:pPr>
            <a:r>
              <a:rPr dirty="0" lang="en-US"/>
              <a:t> Phenytoin is an ant dysrhythmic. </a:t>
            </a:r>
          </a:p>
          <a:p>
            <a:pPr indent="0" marL="0">
              <a:lnSpc>
                <a:spcPct val="110000"/>
              </a:lnSpc>
              <a:buNone/>
            </a:pPr>
            <a:r>
              <a:rPr b="1" dirty="0" lang="en-US"/>
              <a:t>Carbamazepine</a:t>
            </a:r>
            <a:r>
              <a:rPr dirty="0" lang="en-US"/>
              <a:t> </a:t>
            </a:r>
          </a:p>
          <a:p>
            <a:pPr indent="0" marL="0">
              <a:lnSpc>
                <a:spcPct val="110000"/>
              </a:lnSpc>
              <a:buNone/>
            </a:pPr>
            <a:r>
              <a:rPr dirty="0" lang="en-US"/>
              <a:t> Carbamazepine is used for the treatment of partial (simple and complex) seizures, tonic-</a:t>
            </a:r>
            <a:r>
              <a:rPr dirty="0" lang="en-US" err="1"/>
              <a:t>clonic</a:t>
            </a:r>
            <a:r>
              <a:rPr dirty="0" lang="en-US"/>
              <a:t> seizures, bipolar disorder, and trigeminal and glossopharyngeal neuralgias. </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778" name=""/>
        <p:cNvGrpSpPr/>
        <p:nvPr/>
      </p:nvGrpSpPr>
      <p:grpSpPr>
        <a:xfrm>
          <a:off x="0" y="0"/>
          <a:ext cx="0" cy="0"/>
          <a:chOff x="0" y="0"/>
          <a:chExt cx="0" cy="0"/>
        </a:xfrm>
      </p:grpSpPr>
      <p:sp>
        <p:nvSpPr>
          <p:cNvPr id="1049062" name="Content Placeholder 2"/>
          <p:cNvSpPr>
            <a:spLocks noGrp="1"/>
          </p:cNvSpPr>
          <p:nvPr>
            <p:ph idx="1"/>
          </p:nvPr>
        </p:nvSpPr>
        <p:spPr>
          <a:xfrm>
            <a:off x="838200" y="199292"/>
            <a:ext cx="10515600" cy="6342185"/>
          </a:xfrm>
        </p:spPr>
        <p:txBody>
          <a:bodyPr>
            <a:normAutofit/>
          </a:bodyPr>
          <a:p>
            <a:pPr indent="0" marL="0">
              <a:buNone/>
            </a:pPr>
            <a:r>
              <a:rPr b="1" dirty="0" sz="2200" lang="en-US">
                <a:solidFill>
                  <a:prstClr val="black"/>
                </a:solidFill>
              </a:rPr>
              <a:t>                                          </a:t>
            </a:r>
            <a:r>
              <a:rPr b="1" dirty="0" sz="4400" lang="en-US">
                <a:solidFill>
                  <a:prstClr val="black"/>
                </a:solidFill>
                <a:latin typeface="Calibri Light" panose="020F0302020204030204"/>
                <a:ea typeface="+mj-ea"/>
                <a:cs typeface="+mj-cs"/>
              </a:rPr>
              <a:t>Therapeutic use cont.’</a:t>
            </a:r>
            <a:endParaRPr b="1" dirty="0" sz="2200" lang="en-US">
              <a:solidFill>
                <a:prstClr val="black"/>
              </a:solidFill>
            </a:endParaRPr>
          </a:p>
          <a:p>
            <a:pPr indent="0" marL="0">
              <a:lnSpc>
                <a:spcPct val="100000"/>
              </a:lnSpc>
              <a:buNone/>
            </a:pPr>
            <a:endParaRPr b="1" dirty="0" lang="en-US">
              <a:solidFill>
                <a:prstClr val="black"/>
              </a:solidFill>
            </a:endParaRPr>
          </a:p>
          <a:p>
            <a:pPr indent="0" marL="0">
              <a:lnSpc>
                <a:spcPct val="100000"/>
              </a:lnSpc>
              <a:buNone/>
            </a:pPr>
            <a:r>
              <a:rPr b="1" dirty="0" lang="en-US" err="1">
                <a:solidFill>
                  <a:prstClr val="black"/>
                </a:solidFill>
              </a:rPr>
              <a:t>Ethosuximide</a:t>
            </a:r>
            <a:r>
              <a:rPr b="1" dirty="0" lang="en-US">
                <a:solidFill>
                  <a:prstClr val="black"/>
                </a:solidFill>
              </a:rPr>
              <a:t> </a:t>
            </a:r>
            <a:r>
              <a:rPr dirty="0" lang="en-US">
                <a:solidFill>
                  <a:prstClr val="black"/>
                </a:solidFill>
              </a:rPr>
              <a:t>is only indicated for absence seizures.</a:t>
            </a:r>
          </a:p>
          <a:p>
            <a:pPr indent="0" marL="0">
              <a:lnSpc>
                <a:spcPct val="100000"/>
              </a:lnSpc>
              <a:buNone/>
            </a:pPr>
            <a:r>
              <a:rPr dirty="0" lang="en-US">
                <a:solidFill>
                  <a:prstClr val="black"/>
                </a:solidFill>
              </a:rPr>
              <a:t> </a:t>
            </a:r>
            <a:r>
              <a:rPr b="1" dirty="0" lang="en-US">
                <a:solidFill>
                  <a:prstClr val="black"/>
                </a:solidFill>
              </a:rPr>
              <a:t>Valproic acid :</a:t>
            </a:r>
          </a:p>
          <a:p>
            <a:pPr>
              <a:lnSpc>
                <a:spcPct val="100000"/>
              </a:lnSpc>
            </a:pPr>
            <a:r>
              <a:rPr dirty="0" lang="en-US">
                <a:solidFill>
                  <a:prstClr val="black"/>
                </a:solidFill>
              </a:rPr>
              <a:t> Valproic acid is used for partial, generalized, and absence seizures; bipolar disorder; and migraine headaches.</a:t>
            </a:r>
          </a:p>
          <a:p>
            <a:pPr indent="0" marL="0">
              <a:lnSpc>
                <a:spcPct val="100000"/>
              </a:lnSpc>
              <a:buNone/>
            </a:pPr>
            <a:r>
              <a:rPr b="1" dirty="0" lang="en-US">
                <a:solidFill>
                  <a:prstClr val="black"/>
                </a:solidFill>
              </a:rPr>
              <a:t> Gabapentin: </a:t>
            </a:r>
            <a:endParaRPr dirty="0" lang="en-US">
              <a:solidFill>
                <a:prstClr val="black"/>
              </a:solidFill>
            </a:endParaRPr>
          </a:p>
          <a:p>
            <a:pPr>
              <a:lnSpc>
                <a:spcPct val="100000"/>
              </a:lnSpc>
            </a:pPr>
            <a:r>
              <a:rPr dirty="0" lang="en-US">
                <a:solidFill>
                  <a:prstClr val="black"/>
                </a:solidFill>
              </a:rPr>
              <a:t>Gabapentin is used as a single agent for control of partial seizures. </a:t>
            </a:r>
          </a:p>
          <a:p>
            <a:pPr>
              <a:lnSpc>
                <a:spcPct val="100000"/>
              </a:lnSpc>
            </a:pPr>
            <a:r>
              <a:rPr dirty="0" lang="en-US">
                <a:solidFill>
                  <a:prstClr val="black"/>
                </a:solidFill>
              </a:rPr>
              <a:t> This medication is also used for neuropathic pain and the prevention of migraine headaches.</a:t>
            </a:r>
          </a:p>
          <a:p>
            <a:pPr indent="0" marL="0">
              <a:lnSpc>
                <a:spcPct val="100000"/>
              </a:lnSpc>
              <a:buNone/>
            </a:pPr>
            <a:r>
              <a:rPr b="1" dirty="0" lang="en-US">
                <a:solidFill>
                  <a:prstClr val="black"/>
                </a:solidFill>
              </a:rPr>
              <a:t> Diazepam :</a:t>
            </a:r>
            <a:r>
              <a:rPr dirty="0" lang="en-US">
                <a:solidFill>
                  <a:prstClr val="black"/>
                </a:solidFill>
              </a:rPr>
              <a:t> Diazepam is used in status epilepticus.</a:t>
            </a:r>
            <a:endParaRPr dirty="0"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779" name=""/>
        <p:cNvGrpSpPr/>
        <p:nvPr/>
      </p:nvGrpSpPr>
      <p:grpSpPr>
        <a:xfrm>
          <a:off x="0" y="0"/>
          <a:ext cx="0" cy="0"/>
          <a:chOff x="0" y="0"/>
          <a:chExt cx="0" cy="0"/>
        </a:xfrm>
      </p:grpSpPr>
      <p:sp>
        <p:nvSpPr>
          <p:cNvPr id="1049063" name="Title 1"/>
          <p:cNvSpPr>
            <a:spLocks noGrp="1"/>
          </p:cNvSpPr>
          <p:nvPr>
            <p:ph type="title"/>
          </p:nvPr>
        </p:nvSpPr>
        <p:spPr/>
        <p:txBody>
          <a:bodyPr/>
          <a:p>
            <a:r>
              <a:rPr b="1" dirty="0" lang="en-US"/>
              <a:t>Adverse drug reaction of  anti epileptics/ anticonvulsant medication</a:t>
            </a:r>
          </a:p>
        </p:txBody>
      </p:sp>
      <p:sp>
        <p:nvSpPr>
          <p:cNvPr id="1049064" name="Content Placeholder 2"/>
          <p:cNvSpPr>
            <a:spLocks noGrp="1"/>
          </p:cNvSpPr>
          <p:nvPr>
            <p:ph idx="1"/>
          </p:nvPr>
        </p:nvSpPr>
        <p:spPr/>
        <p:txBody>
          <a:bodyPr/>
          <a:p>
            <a:r>
              <a:rPr dirty="0" lang="en-US"/>
              <a:t>Almost all cause undesired effects</a:t>
            </a:r>
          </a:p>
          <a:p>
            <a:r>
              <a:rPr dirty="0" lang="en-US"/>
              <a:t>All cross the placenta barrier;</a:t>
            </a:r>
          </a:p>
          <a:p>
            <a:pPr>
              <a:buFont typeface="Wingdings" panose="05000000000000000000" pitchFamily="2" charset="2"/>
              <a:buChar char="Ø"/>
            </a:pPr>
            <a:r>
              <a:rPr b="1" dirty="0" lang="en-US"/>
              <a:t>Cleft lip, cardiac malformation; </a:t>
            </a:r>
            <a:r>
              <a:rPr dirty="0" lang="en-US"/>
              <a:t>phenobarbitone, phenytoin.</a:t>
            </a:r>
          </a:p>
          <a:p>
            <a:pPr>
              <a:buFont typeface="Wingdings" panose="05000000000000000000" pitchFamily="2" charset="2"/>
              <a:buChar char="Ø"/>
            </a:pPr>
            <a:r>
              <a:rPr b="1" dirty="0" lang="en-US"/>
              <a:t>Spina bifida</a:t>
            </a:r>
            <a:r>
              <a:rPr dirty="0" lang="en-US"/>
              <a:t>; folate deficiency induced by sodium valproate, phenytoin, phenobarbital </a:t>
            </a:r>
          </a:p>
          <a:p>
            <a:pPr>
              <a:buFont typeface="Wingdings" panose="05000000000000000000" pitchFamily="2" charset="2"/>
              <a:buChar char="Ø"/>
            </a:pPr>
            <a:endParaRPr dirty="0"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780" name=""/>
        <p:cNvGrpSpPr/>
        <p:nvPr/>
      </p:nvGrpSpPr>
      <p:grpSpPr>
        <a:xfrm>
          <a:off x="0" y="0"/>
          <a:ext cx="0" cy="0"/>
          <a:chOff x="0" y="0"/>
          <a:chExt cx="0" cy="0"/>
        </a:xfrm>
      </p:grpSpPr>
      <p:sp>
        <p:nvSpPr>
          <p:cNvPr id="1049065" name="Title 1"/>
          <p:cNvSpPr>
            <a:spLocks noGrp="1"/>
          </p:cNvSpPr>
          <p:nvPr>
            <p:ph type="title"/>
          </p:nvPr>
        </p:nvSpPr>
        <p:spPr/>
        <p:txBody>
          <a:bodyPr/>
          <a:p>
            <a:r>
              <a:rPr b="1" dirty="0" lang="en-US"/>
              <a:t>phenytoin</a:t>
            </a:r>
          </a:p>
        </p:txBody>
      </p:sp>
      <p:sp>
        <p:nvSpPr>
          <p:cNvPr id="1049066" name="Content Placeholder 2"/>
          <p:cNvSpPr>
            <a:spLocks noGrp="1"/>
          </p:cNvSpPr>
          <p:nvPr>
            <p:ph idx="1"/>
          </p:nvPr>
        </p:nvSpPr>
        <p:spPr/>
        <p:txBody>
          <a:bodyPr/>
          <a:p>
            <a:r>
              <a:rPr dirty="0" lang="en-US"/>
              <a:t>This is the oldest non sedative anti seizure drug introduced in 1938.</a:t>
            </a:r>
          </a:p>
          <a:p>
            <a:pPr indent="0" marL="0">
              <a:buNone/>
            </a:pPr>
            <a:r>
              <a:rPr b="1" dirty="0" lang="en-US"/>
              <a:t>Mechanism of action</a:t>
            </a:r>
          </a:p>
          <a:p>
            <a:pPr indent="0" marL="0">
              <a:buNone/>
            </a:pPr>
            <a:r>
              <a:rPr dirty="0" lang="en-US"/>
              <a:t>It blocks sodium channels and inhibit the generation of rapidly repetitive action potentials.</a:t>
            </a:r>
          </a:p>
          <a:p>
            <a:pPr indent="0" marL="0">
              <a:buNone/>
            </a:pPr>
            <a:r>
              <a:rPr b="1" dirty="0" lang="en-US"/>
              <a:t>pharmacokinetics; </a:t>
            </a:r>
            <a:r>
              <a:rPr dirty="0" lang="en-US"/>
              <a:t>oral ,IM, IV.</a:t>
            </a:r>
          </a:p>
          <a:p>
            <a:pPr indent="0" marL="0">
              <a:buNone/>
            </a:pPr>
            <a:r>
              <a:rPr b="1" dirty="0" lang="en-US"/>
              <a:t>Metabolism;</a:t>
            </a:r>
            <a:r>
              <a:rPr dirty="0" lang="en-US"/>
              <a:t> is in the liver.</a:t>
            </a:r>
            <a:endParaRPr b="1" dirty="0"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781" name=""/>
        <p:cNvGrpSpPr/>
        <p:nvPr/>
      </p:nvGrpSpPr>
      <p:grpSpPr>
        <a:xfrm>
          <a:off x="0" y="0"/>
          <a:ext cx="0" cy="0"/>
          <a:chOff x="0" y="0"/>
          <a:chExt cx="0" cy="0"/>
        </a:xfrm>
      </p:grpSpPr>
      <p:sp>
        <p:nvSpPr>
          <p:cNvPr id="1049067" name="Title 1"/>
          <p:cNvSpPr>
            <a:spLocks noGrp="1"/>
          </p:cNvSpPr>
          <p:nvPr>
            <p:ph type="title"/>
          </p:nvPr>
        </p:nvSpPr>
        <p:spPr/>
        <p:txBody>
          <a:bodyPr/>
          <a:p>
            <a:r>
              <a:rPr b="1" dirty="0" lang="en-US">
                <a:solidFill>
                  <a:prstClr val="black"/>
                </a:solidFill>
              </a:rPr>
              <a:t>Side /adverse effects and nursing education</a:t>
            </a:r>
            <a:endParaRPr b="1" dirty="0" lang="en-US"/>
          </a:p>
        </p:txBody>
      </p:sp>
      <p:sp>
        <p:nvSpPr>
          <p:cNvPr id="1049068" name="Content Placeholder 2"/>
          <p:cNvSpPr>
            <a:spLocks noGrp="1"/>
          </p:cNvSpPr>
          <p:nvPr>
            <p:ph idx="1"/>
          </p:nvPr>
        </p:nvSpPr>
        <p:spPr/>
        <p:txBody>
          <a:bodyPr>
            <a:normAutofit lnSpcReduction="10000"/>
          </a:bodyPr>
          <a:p>
            <a:pPr indent="0" marL="0">
              <a:buNone/>
            </a:pPr>
            <a:r>
              <a:rPr b="1" dirty="0" lang="en-US"/>
              <a:t>CNS effects (nystagmus, sedation, ataxia, double vision, cognitive impairment</a:t>
            </a:r>
            <a:r>
              <a:rPr dirty="0" lang="en-US"/>
              <a:t>) </a:t>
            </a:r>
          </a:p>
          <a:p>
            <a:r>
              <a:rPr dirty="0" lang="en-US"/>
              <a:t> Monitor for symptoms and notify the provider if symptoms occur.</a:t>
            </a:r>
          </a:p>
          <a:p>
            <a:pPr indent="0" marL="0">
              <a:buNone/>
            </a:pPr>
            <a:r>
              <a:rPr dirty="0" lang="en-US"/>
              <a:t> </a:t>
            </a:r>
            <a:r>
              <a:rPr b="1" dirty="0" lang="en-US"/>
              <a:t>Gingival hyperplasia (softening and overgrowth of gum tissue, tenderness, and bleeding gums) </a:t>
            </a:r>
          </a:p>
          <a:p>
            <a:r>
              <a:rPr b="1" dirty="0" lang="en-US"/>
              <a:t> </a:t>
            </a:r>
            <a:r>
              <a:rPr dirty="0" lang="en-US"/>
              <a:t>Advise clients to maintain good oral hygiene (dental flossing, massaging gums).</a:t>
            </a:r>
          </a:p>
          <a:p>
            <a:r>
              <a:rPr dirty="0" lang="en-US"/>
              <a:t> </a:t>
            </a:r>
            <a:r>
              <a:rPr b="1" dirty="0" lang="en-US"/>
              <a:t>Skin rash </a:t>
            </a:r>
            <a:r>
              <a:rPr dirty="0" lang="en-US"/>
              <a:t>• Stop medication if rash develops.</a:t>
            </a:r>
          </a:p>
          <a:p>
            <a:r>
              <a:rPr dirty="0" lang="en-US"/>
              <a:t> </a:t>
            </a:r>
            <a:r>
              <a:rPr b="1" dirty="0" lang="en-US"/>
              <a:t>Teratogenic</a:t>
            </a:r>
            <a:r>
              <a:rPr dirty="0" lang="en-US"/>
              <a:t> (cleft palate, heart defects) </a:t>
            </a:r>
          </a:p>
          <a:p>
            <a:r>
              <a:rPr dirty="0" lang="en-US"/>
              <a:t> Avoid use in pregnancy..</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782" name=""/>
        <p:cNvGrpSpPr/>
        <p:nvPr/>
      </p:nvGrpSpPr>
      <p:grpSpPr>
        <a:xfrm>
          <a:off x="0" y="0"/>
          <a:ext cx="0" cy="0"/>
          <a:chOff x="0" y="0"/>
          <a:chExt cx="0" cy="0"/>
        </a:xfrm>
      </p:grpSpPr>
      <p:sp>
        <p:nvSpPr>
          <p:cNvPr id="1049069" name="Title 1"/>
          <p:cNvSpPr>
            <a:spLocks noGrp="1"/>
          </p:cNvSpPr>
          <p:nvPr>
            <p:ph type="title"/>
          </p:nvPr>
        </p:nvSpPr>
        <p:spPr/>
        <p:txBody>
          <a:bodyPr/>
          <a:p>
            <a:r>
              <a:rPr b="1" dirty="0" lang="en-US"/>
              <a:t>Side /adverse effects and nursing education</a:t>
            </a:r>
          </a:p>
        </p:txBody>
      </p:sp>
      <p:sp>
        <p:nvSpPr>
          <p:cNvPr id="1049070" name="Content Placeholder 2"/>
          <p:cNvSpPr>
            <a:spLocks noGrp="1"/>
          </p:cNvSpPr>
          <p:nvPr>
            <p:ph idx="1"/>
          </p:nvPr>
        </p:nvSpPr>
        <p:spPr/>
        <p:txBody>
          <a:bodyPr>
            <a:normAutofit/>
          </a:bodyPr>
          <a:p>
            <a:pPr indent="0" marL="0">
              <a:buNone/>
            </a:pPr>
            <a:r>
              <a:rPr b="1" dirty="0" sz="2400" lang="en-US">
                <a:solidFill>
                  <a:prstClr val="black"/>
                </a:solidFill>
              </a:rPr>
              <a:t>Cardiovascular  effects (dysrhythmias, hypotension) </a:t>
            </a:r>
          </a:p>
          <a:p>
            <a:r>
              <a:rPr dirty="0" sz="2400" lang="en-US">
                <a:solidFill>
                  <a:prstClr val="black"/>
                </a:solidFill>
              </a:rPr>
              <a:t> Administer at slow IV rate and in dilute solution to prevent adverse CV effects.</a:t>
            </a:r>
          </a:p>
          <a:p>
            <a:pPr indent="0" marL="0">
              <a:buNone/>
            </a:pPr>
            <a:r>
              <a:rPr dirty="0" sz="2400" lang="en-US">
                <a:solidFill>
                  <a:prstClr val="black"/>
                </a:solidFill>
              </a:rPr>
              <a:t> </a:t>
            </a:r>
            <a:r>
              <a:rPr b="1" dirty="0" sz="2400" lang="en-US">
                <a:solidFill>
                  <a:prstClr val="black"/>
                </a:solidFill>
              </a:rPr>
              <a:t>Endocrine and other effects (coarsening of facial features, hirsutism, and interference with vitamin D metabolism</a:t>
            </a:r>
            <a:r>
              <a:rPr dirty="0" sz="2400" lang="en-US">
                <a:solidFill>
                  <a:prstClr val="black"/>
                </a:solidFill>
              </a:rPr>
              <a:t>) </a:t>
            </a:r>
          </a:p>
          <a:p>
            <a:r>
              <a:rPr dirty="0" sz="2400" lang="en-US">
                <a:solidFill>
                  <a:prstClr val="black"/>
                </a:solidFill>
              </a:rPr>
              <a:t> Instruct clients to report changes. </a:t>
            </a:r>
          </a:p>
          <a:p>
            <a:r>
              <a:rPr dirty="0" sz="2400" lang="en-US">
                <a:solidFill>
                  <a:prstClr val="black"/>
                </a:solidFill>
              </a:rPr>
              <a:t> Encourage clients to consume adequate amounts of calcium and vitamin D.</a:t>
            </a:r>
            <a:endParaRPr dirty="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783" name=""/>
        <p:cNvGrpSpPr/>
        <p:nvPr/>
      </p:nvGrpSpPr>
      <p:grpSpPr>
        <a:xfrm>
          <a:off x="0" y="0"/>
          <a:ext cx="0" cy="0"/>
          <a:chOff x="0" y="0"/>
          <a:chExt cx="0" cy="0"/>
        </a:xfrm>
      </p:grpSpPr>
      <p:sp>
        <p:nvSpPr>
          <p:cNvPr id="1049071" name="Title 1"/>
          <p:cNvSpPr>
            <a:spLocks noGrp="1"/>
          </p:cNvSpPr>
          <p:nvPr>
            <p:ph type="title"/>
          </p:nvPr>
        </p:nvSpPr>
        <p:spPr/>
        <p:txBody>
          <a:bodyPr/>
          <a:p>
            <a:r>
              <a:rPr dirty="0" lang="en-US"/>
              <a:t>               </a:t>
            </a:r>
            <a:r>
              <a:rPr b="1" dirty="0" lang="en-US"/>
              <a:t>PSYCHOTHRAPEUTIC AGENTS</a:t>
            </a:r>
          </a:p>
        </p:txBody>
      </p:sp>
      <p:sp>
        <p:nvSpPr>
          <p:cNvPr id="1049072" name="Content Placeholder 2"/>
          <p:cNvSpPr>
            <a:spLocks noGrp="1"/>
          </p:cNvSpPr>
          <p:nvPr>
            <p:ph idx="1"/>
          </p:nvPr>
        </p:nvSpPr>
        <p:spPr/>
        <p:txBody>
          <a:bodyPr>
            <a:normAutofit fontScale="92500"/>
          </a:bodyPr>
          <a:p>
            <a:r>
              <a:rPr dirty="0" lang="en-US"/>
              <a:t>These are </a:t>
            </a:r>
            <a:r>
              <a:rPr b="1" dirty="0" lang="en-US"/>
              <a:t>antipsychotics, antidepressants </a:t>
            </a:r>
            <a:r>
              <a:rPr dirty="0" lang="en-US"/>
              <a:t>and </a:t>
            </a:r>
            <a:r>
              <a:rPr b="1" dirty="0" lang="en-US"/>
              <a:t>mood stabilizers</a:t>
            </a:r>
          </a:p>
          <a:p>
            <a:pPr indent="0" marL="0">
              <a:buNone/>
            </a:pPr>
            <a:r>
              <a:rPr b="1" dirty="0" sz="3900" lang="en-US"/>
              <a:t>ANTIDEPRESSANTS</a:t>
            </a:r>
            <a:r>
              <a:rPr dirty="0" lang="en-US"/>
              <a:t> </a:t>
            </a:r>
          </a:p>
          <a:p>
            <a:r>
              <a:rPr dirty="0" lang="en-US"/>
              <a:t> Depression is a mood (affective) disorder and is a widespread problem, ranking high among causes of disability. </a:t>
            </a:r>
          </a:p>
          <a:p>
            <a:r>
              <a:rPr dirty="0" lang="en-US"/>
              <a:t> Clients starting antidepressant medication therapy for depression need to be advised that symptom relief can take 1 to 3 weeks and possibly 2 to 3 months for full benefits to be achieved. Encourage continued adherence. </a:t>
            </a:r>
          </a:p>
          <a:p>
            <a:r>
              <a:rPr dirty="0" lang="en-US"/>
              <a:t>Clients with major depression may require hospitalization with close observation and suicide precautions until the antidepressant medications reach their peak effect. </a:t>
            </a:r>
          </a:p>
          <a:p>
            <a:pPr indent="0" marL="0">
              <a:buNone/>
            </a:pPr>
            <a:endParaRPr b="1" dirty="0"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784" name=""/>
        <p:cNvGrpSpPr/>
        <p:nvPr/>
      </p:nvGrpSpPr>
      <p:grpSpPr>
        <a:xfrm>
          <a:off x="0" y="0"/>
          <a:ext cx="0" cy="0"/>
          <a:chOff x="0" y="0"/>
          <a:chExt cx="0" cy="0"/>
        </a:xfrm>
      </p:grpSpPr>
      <p:sp>
        <p:nvSpPr>
          <p:cNvPr id="1049073" name="Title 1"/>
          <p:cNvSpPr>
            <a:spLocks noGrp="1"/>
          </p:cNvSpPr>
          <p:nvPr>
            <p:ph type="title"/>
          </p:nvPr>
        </p:nvSpPr>
        <p:spPr/>
        <p:txBody>
          <a:bodyPr/>
          <a:p>
            <a:r>
              <a:rPr b="1" dirty="0" lang="en-US"/>
              <a:t>Antidepressants cont.’</a:t>
            </a:r>
          </a:p>
        </p:txBody>
      </p:sp>
      <p:sp>
        <p:nvSpPr>
          <p:cNvPr id="1049074" name="Content Placeholder 2"/>
          <p:cNvSpPr>
            <a:spLocks noGrp="1"/>
          </p:cNvSpPr>
          <p:nvPr>
            <p:ph idx="1"/>
          </p:nvPr>
        </p:nvSpPr>
        <p:spPr/>
        <p:txBody>
          <a:bodyPr>
            <a:normAutofit lnSpcReduction="10000"/>
          </a:bodyPr>
          <a:p>
            <a:pPr indent="0" lvl="0" marL="0">
              <a:buNone/>
            </a:pPr>
            <a:r>
              <a:rPr dirty="0" sz="2000" lang="en-US">
                <a:solidFill>
                  <a:prstClr val="black"/>
                </a:solidFill>
              </a:rPr>
              <a:t> </a:t>
            </a:r>
            <a:r>
              <a:rPr dirty="0" lang="en-US">
                <a:solidFill>
                  <a:prstClr val="black"/>
                </a:solidFill>
              </a:rPr>
              <a:t>Antidepressant mediations are classified into four main groups</a:t>
            </a:r>
            <a:r>
              <a:rPr dirty="0" sz="2000" lang="en-US">
                <a:solidFill>
                  <a:prstClr val="black"/>
                </a:solidFill>
              </a:rPr>
              <a:t>: </a:t>
            </a:r>
            <a:endParaRPr dirty="0" lang="en-US">
              <a:solidFill>
                <a:prstClr val="black"/>
              </a:solidFill>
            </a:endParaRPr>
          </a:p>
          <a:p>
            <a:pPr>
              <a:buFont typeface="Wingdings" panose="05000000000000000000" pitchFamily="2" charset="2"/>
              <a:buChar char="Ø"/>
            </a:pPr>
            <a:r>
              <a:rPr dirty="0" lang="en-US">
                <a:solidFill>
                  <a:prstClr val="black"/>
                </a:solidFill>
              </a:rPr>
              <a:t> Tricyclic antidepressants </a:t>
            </a:r>
          </a:p>
          <a:p>
            <a:pPr>
              <a:buFont typeface="Wingdings" panose="05000000000000000000" pitchFamily="2" charset="2"/>
              <a:buChar char="Ø"/>
            </a:pPr>
            <a:r>
              <a:rPr dirty="0" lang="en-US">
                <a:solidFill>
                  <a:prstClr val="black"/>
                </a:solidFill>
              </a:rPr>
              <a:t> Selective serotonin reuptake inhibitors (SSRIs) </a:t>
            </a:r>
          </a:p>
          <a:p>
            <a:pPr>
              <a:buFont typeface="Wingdings" panose="05000000000000000000" pitchFamily="2" charset="2"/>
              <a:buChar char="Ø"/>
            </a:pPr>
            <a:r>
              <a:rPr dirty="0" lang="en-US">
                <a:solidFill>
                  <a:prstClr val="black"/>
                </a:solidFill>
              </a:rPr>
              <a:t> Monoamine oxidase inhibitors (MAOIs) </a:t>
            </a:r>
          </a:p>
          <a:p>
            <a:pPr>
              <a:buFont typeface="Wingdings" panose="05000000000000000000" pitchFamily="2" charset="2"/>
              <a:buChar char="Ø"/>
            </a:pPr>
            <a:r>
              <a:rPr dirty="0" lang="en-US">
                <a:solidFill>
                  <a:prstClr val="black"/>
                </a:solidFill>
              </a:rPr>
              <a:t> Atypical antidepressant </a:t>
            </a:r>
          </a:p>
          <a:p>
            <a:pPr indent="0" marL="0">
              <a:buNone/>
            </a:pPr>
            <a:r>
              <a:rPr b="1" dirty="0" lang="en-US"/>
              <a:t>a)Tricyclic antidepressant</a:t>
            </a:r>
            <a:r>
              <a:rPr dirty="0" lang="en-US"/>
              <a:t>;</a:t>
            </a:r>
          </a:p>
          <a:p>
            <a:pPr indent="0" marL="0">
              <a:buNone/>
            </a:pPr>
            <a:r>
              <a:rPr dirty="0" lang="en-US"/>
              <a:t>Amitriptyline (Elavil),  Imipramine (Tofranil),   Doxepin (</a:t>
            </a:r>
            <a:r>
              <a:rPr dirty="0" lang="en-US" err="1"/>
              <a:t>Sinequan</a:t>
            </a:r>
            <a:r>
              <a:rPr dirty="0" lang="en-US"/>
              <a:t>) ,  Nortriptyline (</a:t>
            </a:r>
            <a:r>
              <a:rPr dirty="0" lang="en-US" err="1"/>
              <a:t>Aventyl</a:t>
            </a:r>
            <a:r>
              <a:rPr dirty="0" lang="en-US"/>
              <a:t>), Amoxapine (</a:t>
            </a:r>
            <a:r>
              <a:rPr dirty="0" lang="en-US" err="1"/>
              <a:t>Asendin</a:t>
            </a:r>
            <a:r>
              <a:rPr dirty="0" lang="en-US"/>
              <a:t>), </a:t>
            </a:r>
          </a:p>
          <a:p>
            <a:pPr indent="0" marL="0">
              <a:buNone/>
            </a:pPr>
            <a:r>
              <a:rPr dirty="0" lang="en-US"/>
              <a:t>Trimipramine (</a:t>
            </a:r>
            <a:r>
              <a:rPr dirty="0" lang="en-US" err="1"/>
              <a:t>Surmontil</a:t>
            </a:r>
            <a:r>
              <a:rPr dirty="0" lang="en-US"/>
              <a:t>)</a:t>
            </a:r>
            <a:endParaRPr dirty="0" lang="en-US">
              <a:solidFill>
                <a:prstClr val="black"/>
              </a:solidFill>
            </a:endParaRPr>
          </a:p>
          <a:p>
            <a:endParaRPr dirty="0"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785" name=""/>
        <p:cNvGrpSpPr/>
        <p:nvPr/>
      </p:nvGrpSpPr>
      <p:grpSpPr>
        <a:xfrm>
          <a:off x="0" y="0"/>
          <a:ext cx="0" cy="0"/>
          <a:chOff x="0" y="0"/>
          <a:chExt cx="0" cy="0"/>
        </a:xfrm>
      </p:grpSpPr>
      <p:sp>
        <p:nvSpPr>
          <p:cNvPr id="1049075" name="Title 1"/>
          <p:cNvSpPr>
            <a:spLocks noGrp="1"/>
          </p:cNvSpPr>
          <p:nvPr>
            <p:ph type="title"/>
          </p:nvPr>
        </p:nvSpPr>
        <p:spPr/>
        <p:txBody>
          <a:bodyPr/>
          <a:p>
            <a:r>
              <a:rPr b="1" dirty="0" lang="en-US"/>
              <a:t>Mechanism of action</a:t>
            </a:r>
          </a:p>
        </p:txBody>
      </p:sp>
      <p:sp>
        <p:nvSpPr>
          <p:cNvPr id="1049076" name="Content Placeholder 2"/>
          <p:cNvSpPr>
            <a:spLocks noGrp="1"/>
          </p:cNvSpPr>
          <p:nvPr>
            <p:ph idx="1"/>
          </p:nvPr>
        </p:nvSpPr>
        <p:spPr/>
        <p:txBody>
          <a:bodyPr/>
          <a:p>
            <a:r>
              <a:rPr dirty="0" lang="en-US"/>
              <a:t>Tricyclic antidepressant medications block reuptake of </a:t>
            </a:r>
            <a:r>
              <a:rPr b="1" dirty="0" lang="en-US"/>
              <a:t>norepinephrine</a:t>
            </a:r>
            <a:r>
              <a:rPr dirty="0" lang="en-US"/>
              <a:t> and </a:t>
            </a:r>
            <a:r>
              <a:rPr b="1" dirty="0" lang="en-US"/>
              <a:t>serotonin</a:t>
            </a:r>
            <a:r>
              <a:rPr dirty="0" lang="en-US"/>
              <a:t> in the synaptic space, thereby intensifying the effects of these neurotransmitters.</a:t>
            </a:r>
          </a:p>
          <a:p>
            <a:pPr indent="0" marL="0">
              <a:buNone/>
            </a:pPr>
            <a:r>
              <a:rPr b="1" dirty="0" lang="en-US"/>
              <a:t>Therapeutic Uses </a:t>
            </a:r>
          </a:p>
          <a:p>
            <a:r>
              <a:rPr dirty="0" lang="en-US"/>
              <a:t> Depression  </a:t>
            </a:r>
          </a:p>
          <a:p>
            <a:r>
              <a:rPr dirty="0" lang="en-US"/>
              <a:t>Chronic pain </a:t>
            </a:r>
          </a:p>
          <a:p>
            <a:r>
              <a:rPr dirty="0" lang="en-US"/>
              <a:t>  childhood Enuresis</a:t>
            </a:r>
          </a:p>
          <a:p>
            <a:r>
              <a:rPr dirty="0" lang="en-US"/>
              <a:t>Obsessive compulsive disorders (clomipramine)</a:t>
            </a:r>
          </a:p>
          <a:p>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550" name=""/>
        <p:cNvGrpSpPr/>
        <p:nvPr/>
      </p:nvGrpSpPr>
      <p:grpSpPr>
        <a:xfrm>
          <a:off x="0" y="0"/>
          <a:ext cx="0" cy="0"/>
          <a:chOff x="0" y="0"/>
          <a:chExt cx="0" cy="0"/>
        </a:xfrm>
      </p:grpSpPr>
      <p:sp>
        <p:nvSpPr>
          <p:cNvPr id="1048646" name="Title 1"/>
          <p:cNvSpPr>
            <a:spLocks noGrp="1"/>
          </p:cNvSpPr>
          <p:nvPr>
            <p:ph type="title"/>
          </p:nvPr>
        </p:nvSpPr>
        <p:spPr/>
        <p:txBody>
          <a:bodyPr/>
          <a:p>
            <a:r>
              <a:rPr dirty="0" lang="en-US"/>
              <a:t> </a:t>
            </a:r>
            <a:r>
              <a:rPr b="1" dirty="0" lang="en-US"/>
              <a:t>patients  education  about drugs –prescription drugs </a:t>
            </a:r>
          </a:p>
        </p:txBody>
      </p:sp>
      <p:sp>
        <p:nvSpPr>
          <p:cNvPr id="1048647" name="Content Placeholder 2"/>
          <p:cNvSpPr>
            <a:spLocks noGrp="1"/>
          </p:cNvSpPr>
          <p:nvPr>
            <p:ph idx="1"/>
          </p:nvPr>
        </p:nvSpPr>
        <p:spPr/>
        <p:txBody>
          <a:bodyPr/>
          <a:p>
            <a:r>
              <a:rPr dirty="0" lang="en-US"/>
              <a:t>Inform patient about special consideration  and drug safety precaution.</a:t>
            </a:r>
          </a:p>
          <a:p>
            <a:r>
              <a:rPr dirty="0" lang="en-US"/>
              <a:t>Encourage: complete medication list complete adverse reaction list.</a:t>
            </a:r>
          </a:p>
          <a:p>
            <a:r>
              <a:rPr dirty="0" lang="en-US"/>
              <a:t>Patients compliance.</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786" name=""/>
        <p:cNvGrpSpPr/>
        <p:nvPr/>
      </p:nvGrpSpPr>
      <p:grpSpPr>
        <a:xfrm>
          <a:off x="0" y="0"/>
          <a:ext cx="0" cy="0"/>
          <a:chOff x="0" y="0"/>
          <a:chExt cx="0" cy="0"/>
        </a:xfrm>
      </p:grpSpPr>
      <p:sp>
        <p:nvSpPr>
          <p:cNvPr id="1049077" name="Title 1"/>
          <p:cNvSpPr>
            <a:spLocks noGrp="1"/>
          </p:cNvSpPr>
          <p:nvPr>
            <p:ph type="title"/>
          </p:nvPr>
        </p:nvSpPr>
        <p:spPr/>
        <p:txBody>
          <a:bodyPr/>
          <a:p>
            <a:r>
              <a:rPr b="1" dirty="0" lang="en-US"/>
              <a:t>Side effects</a:t>
            </a:r>
          </a:p>
        </p:txBody>
      </p:sp>
      <p:sp>
        <p:nvSpPr>
          <p:cNvPr id="1049078" name="Content Placeholder 2"/>
          <p:cNvSpPr>
            <a:spLocks noGrp="1"/>
          </p:cNvSpPr>
          <p:nvPr>
            <p:ph idx="1"/>
          </p:nvPr>
        </p:nvSpPr>
        <p:spPr/>
        <p:txBody>
          <a:bodyPr>
            <a:normAutofit fontScale="92500" lnSpcReduction="10000"/>
          </a:bodyPr>
          <a:p>
            <a:r>
              <a:rPr dirty="0" lang="en-US"/>
              <a:t>Sedation</a:t>
            </a:r>
          </a:p>
          <a:p>
            <a:r>
              <a:rPr b="1" dirty="0" lang="en-US"/>
              <a:t>Anticholinergic effects </a:t>
            </a:r>
          </a:p>
          <a:p>
            <a:pPr>
              <a:buFont typeface="Wingdings" panose="05000000000000000000" pitchFamily="2" charset="2"/>
              <a:buChar char="ü"/>
            </a:pPr>
            <a:r>
              <a:rPr dirty="0" lang="en-US"/>
              <a:t> Dry mouth </a:t>
            </a:r>
          </a:p>
          <a:p>
            <a:pPr>
              <a:buFont typeface="Wingdings" panose="05000000000000000000" pitchFamily="2" charset="2"/>
              <a:buChar char="ü"/>
            </a:pPr>
            <a:r>
              <a:rPr dirty="0" lang="en-US"/>
              <a:t>Blurred vision </a:t>
            </a:r>
          </a:p>
          <a:p>
            <a:pPr>
              <a:buFont typeface="Wingdings" panose="05000000000000000000" pitchFamily="2" charset="2"/>
              <a:buChar char="ü"/>
            </a:pPr>
            <a:r>
              <a:rPr dirty="0" lang="en-US"/>
              <a:t> Photophobia </a:t>
            </a:r>
          </a:p>
          <a:p>
            <a:pPr>
              <a:buFont typeface="Wingdings" panose="05000000000000000000" pitchFamily="2" charset="2"/>
              <a:buChar char="ü"/>
            </a:pPr>
            <a:r>
              <a:rPr dirty="0" lang="en-US"/>
              <a:t> Urinary hesitancy or retention </a:t>
            </a:r>
          </a:p>
          <a:p>
            <a:pPr>
              <a:buFont typeface="Wingdings" panose="05000000000000000000" pitchFamily="2" charset="2"/>
              <a:buChar char="ü"/>
            </a:pPr>
            <a:r>
              <a:rPr dirty="0" lang="en-US"/>
              <a:t> Constipation</a:t>
            </a:r>
          </a:p>
          <a:p>
            <a:pPr>
              <a:buFont typeface="Wingdings" panose="05000000000000000000" pitchFamily="2" charset="2"/>
              <a:buChar char="ü"/>
            </a:pPr>
            <a:r>
              <a:rPr dirty="0" lang="en-US"/>
              <a:t>Seizures and impotence</a:t>
            </a:r>
          </a:p>
          <a:p>
            <a:r>
              <a:rPr dirty="0" lang="en-US"/>
              <a:t>older patients; dizziness, postural hypotension, constipation, delayed micturition, edema, muscle tremors.</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787" name=""/>
        <p:cNvGrpSpPr/>
        <p:nvPr/>
      </p:nvGrpSpPr>
      <p:grpSpPr>
        <a:xfrm>
          <a:off x="0" y="0"/>
          <a:ext cx="0" cy="0"/>
          <a:chOff x="0" y="0"/>
          <a:chExt cx="0" cy="0"/>
        </a:xfrm>
      </p:grpSpPr>
      <p:sp>
        <p:nvSpPr>
          <p:cNvPr id="1049079" name="Title 1"/>
          <p:cNvSpPr>
            <a:spLocks noGrp="1"/>
          </p:cNvSpPr>
          <p:nvPr>
            <p:ph type="title"/>
          </p:nvPr>
        </p:nvSpPr>
        <p:spPr/>
        <p:txBody>
          <a:bodyPr/>
          <a:p>
            <a:r>
              <a:rPr dirty="0" lang="en-US"/>
              <a:t>Tricyclic overdose</a:t>
            </a:r>
          </a:p>
        </p:txBody>
      </p:sp>
      <p:sp>
        <p:nvSpPr>
          <p:cNvPr id="1049080" name="Content Placeholder 2"/>
          <p:cNvSpPr>
            <a:spLocks noGrp="1"/>
          </p:cNvSpPr>
          <p:nvPr>
            <p:ph idx="1"/>
          </p:nvPr>
        </p:nvSpPr>
        <p:spPr/>
        <p:txBody>
          <a:bodyPr>
            <a:normAutofit/>
          </a:bodyPr>
          <a:p>
            <a:r>
              <a:rPr dirty="0" lang="en-US"/>
              <a:t>Lethal 70 to 80 percent die before reaching the hospital</a:t>
            </a:r>
          </a:p>
          <a:p>
            <a:r>
              <a:rPr dirty="0" lang="en-US"/>
              <a:t>CNS and cardiovascular systems are affected.</a:t>
            </a:r>
          </a:p>
          <a:p>
            <a:r>
              <a:rPr dirty="0" lang="en-US"/>
              <a:t>death results from seizures and dysrhythmias</a:t>
            </a:r>
          </a:p>
          <a:p>
            <a:pPr indent="0" marL="0">
              <a:buNone/>
            </a:pPr>
            <a:r>
              <a:rPr b="1" dirty="0" lang="en-US"/>
              <a:t>no specific antidote</a:t>
            </a:r>
          </a:p>
          <a:p>
            <a:pPr>
              <a:buFont typeface="Wingdings" panose="05000000000000000000" pitchFamily="2" charset="2"/>
              <a:buChar char="ü"/>
            </a:pPr>
            <a:r>
              <a:rPr dirty="0" lang="en-US"/>
              <a:t>Decrease drug absorption with activated charcoal</a:t>
            </a:r>
          </a:p>
          <a:p>
            <a:pPr>
              <a:buFont typeface="Wingdings" panose="05000000000000000000" pitchFamily="2" charset="2"/>
              <a:buChar char="ü"/>
            </a:pPr>
            <a:r>
              <a:rPr dirty="0" lang="en-US"/>
              <a:t>Speed elimination by alkalinizing urine</a:t>
            </a:r>
          </a:p>
          <a:p>
            <a:pPr>
              <a:buFont typeface="Wingdings" panose="05000000000000000000" pitchFamily="2" charset="2"/>
              <a:buChar char="ü"/>
            </a:pPr>
            <a:r>
              <a:rPr dirty="0" lang="en-US"/>
              <a:t>Manage seizures and dysrhythmias</a:t>
            </a:r>
          </a:p>
          <a:p>
            <a:pPr>
              <a:buFont typeface="Wingdings" panose="05000000000000000000" pitchFamily="2" charset="2"/>
              <a:buChar char="ü"/>
            </a:pPr>
            <a:r>
              <a:rPr dirty="0" lang="en-US"/>
              <a:t>Basic life support</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788" name=""/>
        <p:cNvGrpSpPr/>
        <p:nvPr/>
      </p:nvGrpSpPr>
      <p:grpSpPr>
        <a:xfrm>
          <a:off x="0" y="0"/>
          <a:ext cx="0" cy="0"/>
          <a:chOff x="0" y="0"/>
          <a:chExt cx="0" cy="0"/>
        </a:xfrm>
      </p:grpSpPr>
      <p:sp>
        <p:nvSpPr>
          <p:cNvPr id="1049081" name="Title 1"/>
          <p:cNvSpPr>
            <a:spLocks noGrp="1"/>
          </p:cNvSpPr>
          <p:nvPr>
            <p:ph type="title"/>
          </p:nvPr>
        </p:nvSpPr>
        <p:spPr/>
        <p:txBody>
          <a:bodyPr/>
          <a:p>
            <a:r>
              <a:rPr b="1" dirty="0" lang="en-US"/>
              <a:t>Drug interactions</a:t>
            </a:r>
          </a:p>
        </p:txBody>
      </p:sp>
      <p:sp>
        <p:nvSpPr>
          <p:cNvPr id="1049082" name="Content Placeholder 2"/>
          <p:cNvSpPr>
            <a:spLocks noGrp="1"/>
          </p:cNvSpPr>
          <p:nvPr>
            <p:ph idx="1"/>
          </p:nvPr>
        </p:nvSpPr>
        <p:spPr/>
        <p:txBody>
          <a:bodyPr/>
          <a:p>
            <a:r>
              <a:rPr dirty="0" lang="en-US"/>
              <a:t>Antipsychotics and steroids may inhibit TCAs </a:t>
            </a:r>
          </a:p>
          <a:p>
            <a:r>
              <a:rPr dirty="0" lang="en-US"/>
              <a:t>Aspirin may displace TCAs from binding site</a:t>
            </a:r>
          </a:p>
          <a:p>
            <a:r>
              <a:rPr dirty="0" lang="en-US"/>
              <a:t>TCAs and alcohol potentiate the effects of each other hence death due to severe respiratory distress.</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789" name=""/>
        <p:cNvGrpSpPr/>
        <p:nvPr/>
      </p:nvGrpSpPr>
      <p:grpSpPr>
        <a:xfrm>
          <a:off x="0" y="0"/>
          <a:ext cx="0" cy="0"/>
          <a:chOff x="0" y="0"/>
          <a:chExt cx="0" cy="0"/>
        </a:xfrm>
      </p:grpSpPr>
      <p:sp>
        <p:nvSpPr>
          <p:cNvPr id="1049083" name="Title 1"/>
          <p:cNvSpPr>
            <a:spLocks noGrp="1"/>
          </p:cNvSpPr>
          <p:nvPr>
            <p:ph type="title"/>
          </p:nvPr>
        </p:nvSpPr>
        <p:spPr/>
        <p:txBody>
          <a:bodyPr/>
          <a:p>
            <a:r>
              <a:rPr dirty="0" lang="en-US"/>
              <a:t>b)Monoamine Oxidase Inhibitors (MAOI s)</a:t>
            </a:r>
          </a:p>
        </p:txBody>
      </p:sp>
      <p:sp>
        <p:nvSpPr>
          <p:cNvPr id="1049084" name="Content Placeholder 2"/>
          <p:cNvSpPr>
            <a:spLocks noGrp="1"/>
          </p:cNvSpPr>
          <p:nvPr>
            <p:ph idx="1"/>
          </p:nvPr>
        </p:nvSpPr>
        <p:spPr>
          <a:xfrm>
            <a:off x="838200" y="1690688"/>
            <a:ext cx="10515600" cy="4351338"/>
          </a:xfrm>
        </p:spPr>
        <p:txBody>
          <a:bodyPr>
            <a:normAutofit lnSpcReduction="10000"/>
          </a:bodyPr>
          <a:p>
            <a:endParaRPr dirty="0" lang="en-US"/>
          </a:p>
          <a:p>
            <a:r>
              <a:rPr dirty="0" lang="en-US"/>
              <a:t>phenelzine (Nardil) </a:t>
            </a:r>
          </a:p>
          <a:p>
            <a:r>
              <a:rPr dirty="0" lang="en-US"/>
              <a:t> Isocarboxazid (Marplan) </a:t>
            </a:r>
          </a:p>
          <a:p>
            <a:r>
              <a:rPr dirty="0" lang="en-US"/>
              <a:t>Tranylcypromine (Parnate) </a:t>
            </a:r>
          </a:p>
          <a:p>
            <a:r>
              <a:rPr dirty="0" lang="en-US"/>
              <a:t> Selegiline (Emsam) – transdermal MAOI</a:t>
            </a:r>
          </a:p>
          <a:p>
            <a:pPr indent="0" marL="0">
              <a:buNone/>
            </a:pPr>
            <a:r>
              <a:rPr b="1" dirty="0" lang="en-US"/>
              <a:t>Mechanism of action;</a:t>
            </a:r>
          </a:p>
          <a:p>
            <a:pPr indent="0" marL="0">
              <a:buNone/>
            </a:pPr>
            <a:r>
              <a:rPr dirty="0" lang="en-US"/>
              <a:t>MAOIs inhibit the MAO enzyme system in the CNS.</a:t>
            </a:r>
          </a:p>
          <a:p>
            <a:pPr indent="0" marL="0">
              <a:buNone/>
            </a:pPr>
            <a:r>
              <a:rPr dirty="0" lang="en-US"/>
              <a:t>Amines ( </a:t>
            </a:r>
            <a:r>
              <a:rPr b="1" dirty="0" lang="en-US"/>
              <a:t>Norepinephrine</a:t>
            </a:r>
            <a:r>
              <a:rPr dirty="0" lang="en-US"/>
              <a:t>, </a:t>
            </a:r>
            <a:r>
              <a:rPr b="1" dirty="0" lang="en-US"/>
              <a:t>Dopamine </a:t>
            </a:r>
            <a:r>
              <a:rPr dirty="0" lang="en-US"/>
              <a:t>And</a:t>
            </a:r>
            <a:r>
              <a:rPr b="1" dirty="0" lang="en-US"/>
              <a:t> Serotonin) </a:t>
            </a:r>
            <a:r>
              <a:rPr dirty="0" lang="en-US"/>
              <a:t>resulting in higher levels in the brain to transmit impulses.</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790" name=""/>
        <p:cNvGrpSpPr/>
        <p:nvPr/>
      </p:nvGrpSpPr>
      <p:grpSpPr>
        <a:xfrm>
          <a:off x="0" y="0"/>
          <a:ext cx="0" cy="0"/>
          <a:chOff x="0" y="0"/>
          <a:chExt cx="0" cy="0"/>
        </a:xfrm>
      </p:grpSpPr>
      <p:sp>
        <p:nvSpPr>
          <p:cNvPr id="1049085" name="Title 1"/>
          <p:cNvSpPr>
            <a:spLocks noGrp="1"/>
          </p:cNvSpPr>
          <p:nvPr>
            <p:ph type="title"/>
          </p:nvPr>
        </p:nvSpPr>
        <p:spPr/>
        <p:txBody>
          <a:bodyPr/>
          <a:p>
            <a:r>
              <a:rPr b="1" dirty="0" lang="en-US"/>
              <a:t>Therapeutic use</a:t>
            </a:r>
          </a:p>
        </p:txBody>
      </p:sp>
      <p:sp>
        <p:nvSpPr>
          <p:cNvPr id="1049086" name="Content Placeholder 2"/>
          <p:cNvSpPr>
            <a:spLocks noGrp="1"/>
          </p:cNvSpPr>
          <p:nvPr>
            <p:ph idx="1"/>
          </p:nvPr>
        </p:nvSpPr>
        <p:spPr/>
        <p:txBody>
          <a:bodyPr>
            <a:normAutofit/>
          </a:bodyPr>
          <a:p>
            <a:r>
              <a:rPr dirty="0" lang="en-US"/>
              <a:t>Highly effective considered second line treatment for depression not responsive to </a:t>
            </a:r>
            <a:r>
              <a:rPr dirty="0" lang="en-US" err="1"/>
              <a:t>cyclics</a:t>
            </a:r>
            <a:r>
              <a:rPr dirty="0" lang="en-US"/>
              <a:t>.</a:t>
            </a:r>
          </a:p>
          <a:p>
            <a:r>
              <a:rPr dirty="0" lang="en-US"/>
              <a:t>Atypical depression </a:t>
            </a:r>
          </a:p>
          <a:p>
            <a:r>
              <a:rPr dirty="0" lang="en-US"/>
              <a:t>Bulimia nervosa </a:t>
            </a:r>
          </a:p>
          <a:p>
            <a:r>
              <a:rPr dirty="0" lang="en-US"/>
              <a:t>Obsessive compulsive disorders (OCD) </a:t>
            </a:r>
          </a:p>
          <a:p>
            <a:pPr indent="0" marL="0">
              <a:buNone/>
            </a:pPr>
            <a:r>
              <a:rPr b="1" dirty="0" lang="en-US"/>
              <a:t>Side effects</a:t>
            </a:r>
          </a:p>
          <a:p>
            <a:pPr indent="0" marL="0">
              <a:buNone/>
            </a:pPr>
            <a:r>
              <a:rPr dirty="0" lang="en-US"/>
              <a:t>Few side effects most common; </a:t>
            </a:r>
            <a:r>
              <a:rPr b="1" dirty="0" lang="en-US"/>
              <a:t>orthostatic  hypotension.</a:t>
            </a:r>
          </a:p>
          <a:p>
            <a:pPr indent="0" marL="0">
              <a:buNone/>
            </a:pPr>
            <a:r>
              <a:rPr dirty="0" lang="en-US"/>
              <a:t>Tachycardia, dizziness, insomnia, anorexia, blurred vision, palpitation, drowsiness, headache, nausea, impotence</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791" name=""/>
        <p:cNvGrpSpPr/>
        <p:nvPr/>
      </p:nvGrpSpPr>
      <p:grpSpPr>
        <a:xfrm>
          <a:off x="0" y="0"/>
          <a:ext cx="0" cy="0"/>
          <a:chOff x="0" y="0"/>
          <a:chExt cx="0" cy="0"/>
        </a:xfrm>
      </p:grpSpPr>
      <p:sp>
        <p:nvSpPr>
          <p:cNvPr id="1049087" name="Title 1"/>
          <p:cNvSpPr>
            <a:spLocks noGrp="1"/>
          </p:cNvSpPr>
          <p:nvPr>
            <p:ph type="title"/>
          </p:nvPr>
        </p:nvSpPr>
        <p:spPr/>
        <p:txBody>
          <a:bodyPr/>
          <a:p>
            <a:r>
              <a:rPr b="1" dirty="0" lang="en-US"/>
              <a:t>MAOIs  overdose</a:t>
            </a:r>
          </a:p>
        </p:txBody>
      </p:sp>
      <p:sp>
        <p:nvSpPr>
          <p:cNvPr id="1049088" name="Content Placeholder 2"/>
          <p:cNvSpPr>
            <a:spLocks noGrp="1"/>
          </p:cNvSpPr>
          <p:nvPr>
            <p:ph idx="1"/>
          </p:nvPr>
        </p:nvSpPr>
        <p:spPr/>
        <p:txBody>
          <a:bodyPr/>
          <a:p>
            <a:r>
              <a:rPr dirty="0" lang="en-US"/>
              <a:t>Symptoms appear 12 hours after ingestion.</a:t>
            </a:r>
          </a:p>
          <a:p>
            <a:pPr indent="0" marL="0">
              <a:buNone/>
            </a:pPr>
            <a:r>
              <a:rPr dirty="0" lang="en-US"/>
              <a:t>these are; tachycardia, circulatory collapse, seizure, coma.</a:t>
            </a:r>
          </a:p>
          <a:p>
            <a:pPr indent="0" marL="0">
              <a:buNone/>
            </a:pPr>
            <a:r>
              <a:rPr b="1" dirty="0" lang="en-US"/>
              <a:t>Treatment;</a:t>
            </a:r>
          </a:p>
          <a:p>
            <a:pPr>
              <a:buFont typeface="Wingdings" panose="05000000000000000000" pitchFamily="2" charset="2"/>
              <a:buChar char="Ø"/>
            </a:pPr>
            <a:r>
              <a:rPr b="1" dirty="0" lang="en-US"/>
              <a:t>gastric lavage</a:t>
            </a:r>
          </a:p>
          <a:p>
            <a:pPr>
              <a:buFont typeface="Wingdings" panose="05000000000000000000" pitchFamily="2" charset="2"/>
              <a:buChar char="Ø"/>
            </a:pPr>
            <a:r>
              <a:rPr b="1" dirty="0" lang="en-US"/>
              <a:t>Urine acidification</a:t>
            </a:r>
          </a:p>
          <a:p>
            <a:pPr>
              <a:buFont typeface="Wingdings" panose="05000000000000000000" pitchFamily="2" charset="2"/>
              <a:buChar char="Ø"/>
            </a:pPr>
            <a:r>
              <a:rPr b="1" dirty="0" lang="en-US"/>
              <a:t>hemodialysis</a:t>
            </a:r>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792" name=""/>
        <p:cNvGrpSpPr/>
        <p:nvPr/>
      </p:nvGrpSpPr>
      <p:grpSpPr>
        <a:xfrm>
          <a:off x="0" y="0"/>
          <a:ext cx="0" cy="0"/>
          <a:chOff x="0" y="0"/>
          <a:chExt cx="0" cy="0"/>
        </a:xfrm>
      </p:grpSpPr>
      <p:sp>
        <p:nvSpPr>
          <p:cNvPr id="1049089" name="Title 1"/>
          <p:cNvSpPr>
            <a:spLocks noGrp="1"/>
          </p:cNvSpPr>
          <p:nvPr>
            <p:ph type="title"/>
          </p:nvPr>
        </p:nvSpPr>
        <p:spPr/>
        <p:txBody>
          <a:bodyPr/>
          <a:p>
            <a:r>
              <a:rPr b="1" dirty="0" lang="en-US"/>
              <a:t>MAOIs hypertensive crisis and tyramine</a:t>
            </a:r>
          </a:p>
        </p:txBody>
      </p:sp>
      <p:sp>
        <p:nvSpPr>
          <p:cNvPr id="1049090" name="Content Placeholder 2"/>
          <p:cNvSpPr>
            <a:spLocks noGrp="1"/>
          </p:cNvSpPr>
          <p:nvPr>
            <p:ph idx="1"/>
          </p:nvPr>
        </p:nvSpPr>
        <p:spPr/>
        <p:txBody>
          <a:bodyPr>
            <a:normAutofit/>
          </a:bodyPr>
          <a:p>
            <a:r>
              <a:rPr dirty="0" lang="en-US"/>
              <a:t>Ingestion of food/drinks with amino acid </a:t>
            </a:r>
            <a:r>
              <a:rPr b="1" dirty="0" lang="en-US"/>
              <a:t>tyramine </a:t>
            </a:r>
            <a:r>
              <a:rPr dirty="0" lang="en-US"/>
              <a:t>leads to hypertensive crisis, which may lead to cerebral hemorrhage, stroke, coma, or death</a:t>
            </a:r>
          </a:p>
          <a:p>
            <a:r>
              <a:rPr dirty="0" lang="en-US"/>
              <a:t>Avoid foods that contain tyramine; </a:t>
            </a:r>
          </a:p>
          <a:p>
            <a:pPr>
              <a:buFont typeface="Wingdings" panose="05000000000000000000" pitchFamily="2" charset="2"/>
              <a:buChar char="Ø"/>
            </a:pPr>
            <a:r>
              <a:rPr dirty="0" lang="en-US"/>
              <a:t>aged mature cheese</a:t>
            </a:r>
          </a:p>
          <a:p>
            <a:pPr>
              <a:buFont typeface="Wingdings" panose="05000000000000000000" pitchFamily="2" charset="2"/>
              <a:buChar char="Ø"/>
            </a:pPr>
            <a:r>
              <a:rPr dirty="0" lang="en-US"/>
              <a:t>Smoked/pickled or aged meat, fish, poultry(herring ,sausages, corned beef, salami, pepperoni).</a:t>
            </a:r>
          </a:p>
          <a:p>
            <a:pPr>
              <a:buFont typeface="Wingdings" panose="05000000000000000000" pitchFamily="2" charset="2"/>
              <a:buChar char="Ø"/>
            </a:pPr>
            <a:r>
              <a:rPr dirty="0" lang="en-US"/>
              <a:t>Red wine(chianti, sherry, vermouth)</a:t>
            </a:r>
          </a:p>
          <a:p>
            <a:pPr>
              <a:buFont typeface="Wingdings" panose="05000000000000000000" pitchFamily="2" charset="2"/>
              <a:buChar char="Ø"/>
            </a:pPr>
            <a:r>
              <a:rPr dirty="0" lang="en-US"/>
              <a:t>Italian broad beans (fava).</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793" name=""/>
        <p:cNvGrpSpPr/>
        <p:nvPr/>
      </p:nvGrpSpPr>
      <p:grpSpPr>
        <a:xfrm>
          <a:off x="0" y="0"/>
          <a:ext cx="0" cy="0"/>
          <a:chOff x="0" y="0"/>
          <a:chExt cx="0" cy="0"/>
        </a:xfrm>
      </p:grpSpPr>
      <p:sp>
        <p:nvSpPr>
          <p:cNvPr id="1049091"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Contraindications/Precautions</a:t>
            </a:r>
            <a:endParaRPr dirty="0" sz="3600" lang="en-US"/>
          </a:p>
        </p:txBody>
      </p:sp>
      <p:sp>
        <p:nvSpPr>
          <p:cNvPr id="1049092" name="Content Placeholder 2"/>
          <p:cNvSpPr>
            <a:spLocks noGrp="1"/>
          </p:cNvSpPr>
          <p:nvPr>
            <p:ph idx="1"/>
          </p:nvPr>
        </p:nvSpPr>
        <p:spPr/>
        <p:txBody>
          <a:bodyPr/>
          <a:p>
            <a:r>
              <a:rPr dirty="0" lang="en-US"/>
              <a:t> MAOIs are Pregnancy Risk Category C. </a:t>
            </a:r>
          </a:p>
          <a:p>
            <a:r>
              <a:rPr dirty="0" lang="en-US"/>
              <a:t>These medications are contraindicated in clients taking SSRIs and in those with pheochromocytoma, heart failure, cardiovascular and cerebral vascular disease, and severe renal insufficiency. </a:t>
            </a:r>
          </a:p>
          <a:p>
            <a:r>
              <a:rPr dirty="0" lang="en-US"/>
              <a:t> Use cautiously in clients with diabetes and seizure disorders or those taking TCAs. </a:t>
            </a:r>
          </a:p>
          <a:p>
            <a:r>
              <a:rPr dirty="0" lang="en-US"/>
              <a:t> Transdermal selegiline is contraindicated for clients taking carbamazepine (Tegretol) or oxcarbazepine (Trileptal), which may increase blood levels of the MAOI.</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794" name=""/>
        <p:cNvGrpSpPr/>
        <p:nvPr/>
      </p:nvGrpSpPr>
      <p:grpSpPr>
        <a:xfrm>
          <a:off x="0" y="0"/>
          <a:ext cx="0" cy="0"/>
          <a:chOff x="0" y="0"/>
          <a:chExt cx="0" cy="0"/>
        </a:xfrm>
      </p:grpSpPr>
      <p:sp>
        <p:nvSpPr>
          <p:cNvPr id="1049093" name="Title 1"/>
          <p:cNvSpPr>
            <a:spLocks noGrp="1"/>
          </p:cNvSpPr>
          <p:nvPr>
            <p:ph type="title"/>
          </p:nvPr>
        </p:nvSpPr>
        <p:spPr/>
        <p:txBody>
          <a:bodyPr/>
          <a:p>
            <a:r>
              <a:rPr b="1" dirty="0" lang="en-US"/>
              <a:t>c)Selective Serotonin Reuptake Inhibitors (SSRIs)</a:t>
            </a:r>
          </a:p>
        </p:txBody>
      </p:sp>
      <p:sp>
        <p:nvSpPr>
          <p:cNvPr id="1049094" name="Content Placeholder 2"/>
          <p:cNvSpPr>
            <a:spLocks noGrp="1"/>
          </p:cNvSpPr>
          <p:nvPr>
            <p:ph idx="1"/>
          </p:nvPr>
        </p:nvSpPr>
        <p:spPr/>
        <p:txBody>
          <a:bodyPr>
            <a:normAutofit fontScale="92500" lnSpcReduction="20000"/>
          </a:bodyPr>
          <a:p>
            <a:r>
              <a:rPr dirty="0" lang="en-US"/>
              <a:t> Fluoxetine (Prozac) </a:t>
            </a:r>
          </a:p>
          <a:p>
            <a:r>
              <a:rPr dirty="0" lang="en-US"/>
              <a:t>Citalopram (Celexa) </a:t>
            </a:r>
          </a:p>
          <a:p>
            <a:r>
              <a:rPr dirty="0" lang="en-US"/>
              <a:t>Escitalopram oxalate (Lexapro) </a:t>
            </a:r>
          </a:p>
          <a:p>
            <a:r>
              <a:rPr dirty="0" lang="en-US"/>
              <a:t>Paroxetine (Paxil) </a:t>
            </a:r>
          </a:p>
          <a:p>
            <a:r>
              <a:rPr dirty="0" lang="en-US"/>
              <a:t>Sertraline (Zoloft)</a:t>
            </a:r>
          </a:p>
          <a:p>
            <a:pPr indent="0" marL="0">
              <a:buNone/>
            </a:pPr>
            <a:r>
              <a:rPr b="1" dirty="0" lang="en-US"/>
              <a:t>Pharmacodynamics</a:t>
            </a:r>
            <a:r>
              <a:rPr b="1" dirty="0" lang="en-US">
                <a:solidFill>
                  <a:prstClr val="black"/>
                </a:solidFill>
              </a:rPr>
              <a:t> </a:t>
            </a:r>
          </a:p>
          <a:p>
            <a:r>
              <a:rPr dirty="0" lang="en-US">
                <a:solidFill>
                  <a:prstClr val="black"/>
                </a:solidFill>
              </a:rPr>
              <a:t>SSRI inhibit the reuptake of only serotonin at the part of the amine pump that is specifically for reuptake of serotonin.</a:t>
            </a:r>
          </a:p>
          <a:p>
            <a:r>
              <a:rPr dirty="0" lang="en-US">
                <a:solidFill>
                  <a:prstClr val="black"/>
                </a:solidFill>
              </a:rPr>
              <a:t>This explains why these drugs have lesser unwanted effects compared to TCAs.</a:t>
            </a:r>
          </a:p>
          <a:p>
            <a:r>
              <a:rPr dirty="0" lang="en-US">
                <a:solidFill>
                  <a:prstClr val="black"/>
                </a:solidFill>
              </a:rPr>
              <a:t> the drug of choice for Depression.</a:t>
            </a:r>
            <a:endParaRPr b="1"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795" name=""/>
        <p:cNvGrpSpPr/>
        <p:nvPr/>
      </p:nvGrpSpPr>
      <p:grpSpPr>
        <a:xfrm>
          <a:off x="0" y="0"/>
          <a:ext cx="0" cy="0"/>
          <a:chOff x="0" y="0"/>
          <a:chExt cx="0" cy="0"/>
        </a:xfrm>
      </p:grpSpPr>
      <p:sp>
        <p:nvSpPr>
          <p:cNvPr id="1049095"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Therapeutic Uses</a:t>
            </a:r>
            <a:endParaRPr b="1" dirty="0" sz="3600" lang="en-US"/>
          </a:p>
        </p:txBody>
      </p:sp>
      <p:sp>
        <p:nvSpPr>
          <p:cNvPr id="1049096" name="Content Placeholder 2"/>
          <p:cNvSpPr>
            <a:spLocks noGrp="1"/>
          </p:cNvSpPr>
          <p:nvPr>
            <p:ph idx="1"/>
          </p:nvPr>
        </p:nvSpPr>
        <p:spPr/>
        <p:txBody>
          <a:bodyPr/>
          <a:p>
            <a:r>
              <a:rPr dirty="0" lang="en-US"/>
              <a:t> Major depression </a:t>
            </a:r>
          </a:p>
          <a:p>
            <a:r>
              <a:rPr dirty="0" lang="en-US"/>
              <a:t>Obsessive compulsive disorders (OCD) </a:t>
            </a:r>
          </a:p>
          <a:p>
            <a:r>
              <a:rPr dirty="0" lang="en-US"/>
              <a:t>Bulimia nervosa </a:t>
            </a:r>
          </a:p>
          <a:p>
            <a:r>
              <a:rPr dirty="0" lang="en-US"/>
              <a:t> Premenstrual dysphoric disorders </a:t>
            </a:r>
          </a:p>
          <a:p>
            <a:r>
              <a:rPr dirty="0" lang="en-US"/>
              <a:t> Panic disorders </a:t>
            </a:r>
          </a:p>
          <a:p>
            <a:r>
              <a:rPr dirty="0" lang="en-US"/>
              <a:t> Posttraumatic disorder (PTSD)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551" name=""/>
        <p:cNvGrpSpPr/>
        <p:nvPr/>
      </p:nvGrpSpPr>
      <p:grpSpPr>
        <a:xfrm>
          <a:off x="0" y="0"/>
          <a:ext cx="0" cy="0"/>
          <a:chOff x="0" y="0"/>
          <a:chExt cx="0" cy="0"/>
        </a:xfrm>
      </p:grpSpPr>
      <p:sp>
        <p:nvSpPr>
          <p:cNvPr id="1048648" name="Title 1"/>
          <p:cNvSpPr>
            <a:spLocks noGrp="1"/>
          </p:cNvSpPr>
          <p:nvPr>
            <p:ph type="title"/>
          </p:nvPr>
        </p:nvSpPr>
        <p:spPr/>
        <p:txBody>
          <a:bodyPr/>
          <a:p>
            <a:r>
              <a:rPr dirty="0" lang="en-US"/>
              <a:t>                        </a:t>
            </a:r>
            <a:r>
              <a:rPr b="1" dirty="0" lang="en-US"/>
              <a:t>pharmacokinetics </a:t>
            </a:r>
          </a:p>
        </p:txBody>
      </p:sp>
      <p:sp>
        <p:nvSpPr>
          <p:cNvPr id="1048649" name="Content Placeholder 2"/>
          <p:cNvSpPr>
            <a:spLocks noGrp="1"/>
          </p:cNvSpPr>
          <p:nvPr>
            <p:ph idx="1"/>
          </p:nvPr>
        </p:nvSpPr>
        <p:spPr/>
        <p:txBody>
          <a:bodyPr>
            <a:normAutofit fontScale="78571" lnSpcReduction="10000"/>
          </a:bodyPr>
          <a:p>
            <a:r>
              <a:rPr dirty="0" lang="en-US"/>
              <a:t>Pharmacokinetics is the process by which the body, sick or well, handles and affects the drug.</a:t>
            </a:r>
          </a:p>
          <a:p>
            <a:r>
              <a:rPr dirty="0" lang="en-US"/>
              <a:t>It is characterized by four processes </a:t>
            </a:r>
          </a:p>
          <a:p>
            <a:pPr indent="-571500" marL="571500">
              <a:buAutoNum type="romanLcParenR"/>
            </a:pPr>
            <a:r>
              <a:rPr b="1" dirty="0" lang="en-US"/>
              <a:t>absorption</a:t>
            </a:r>
            <a:r>
              <a:rPr dirty="0" lang="en-US"/>
              <a:t> ;This is the process by which a drug is transferred from the site of administration into the circulating fluids of the body e.g. Blood and lymph.</a:t>
            </a:r>
          </a:p>
          <a:p>
            <a:r>
              <a:rPr dirty="0" lang="en-US"/>
              <a:t>The rate of absorption is vital because it determines when the drug is available to exert its action.</a:t>
            </a:r>
          </a:p>
          <a:p>
            <a:r>
              <a:rPr b="1" dirty="0" lang="en-US"/>
              <a:t>Bioavailability: </a:t>
            </a:r>
            <a:r>
              <a:rPr dirty="0" lang="en-US"/>
              <a:t>This is the fraction extent to which a dose of  drug reaches its site of action .</a:t>
            </a:r>
            <a:r>
              <a:rPr b="1" dirty="0" lang="en-US"/>
              <a:t>for example;1. </a:t>
            </a:r>
            <a:r>
              <a:rPr dirty="0" lang="en-US"/>
              <a:t>hepatic metabolism and biliary excretion may occur before a drug taken orally reaches systemic circulation</a:t>
            </a:r>
            <a:r>
              <a:rPr b="1" dirty="0" lang="en-US"/>
              <a:t>.(first pass effect)</a:t>
            </a:r>
          </a:p>
          <a:p>
            <a:pPr indent="0" marL="0">
              <a:buNone/>
            </a:pPr>
            <a:r>
              <a:rPr b="1" dirty="0" lang="en-US"/>
              <a:t>2</a:t>
            </a:r>
            <a:r>
              <a:rPr dirty="0" lang="en-US"/>
              <a:t>. Drug given intravenously its bioavailability is 100%thus bioavailability must be considered when calculating none intravenous routes of administration. </a:t>
            </a:r>
            <a:endParaRPr b="1" dirty="0"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796" name=""/>
        <p:cNvGrpSpPr/>
        <p:nvPr/>
      </p:nvGrpSpPr>
      <p:grpSpPr>
        <a:xfrm>
          <a:off x="0" y="0"/>
          <a:ext cx="0" cy="0"/>
          <a:chOff x="0" y="0"/>
          <a:chExt cx="0" cy="0"/>
        </a:xfrm>
      </p:grpSpPr>
      <p:sp>
        <p:nvSpPr>
          <p:cNvPr id="1049097" name="Title 1"/>
          <p:cNvSpPr>
            <a:spLocks noGrp="1"/>
          </p:cNvSpPr>
          <p:nvPr>
            <p:ph type="title"/>
          </p:nvPr>
        </p:nvSpPr>
        <p:spPr/>
        <p:txBody>
          <a:bodyPr/>
          <a:p>
            <a:r>
              <a:rPr b="1" dirty="0" lang="en-US"/>
              <a:t>pharmacokinetics</a:t>
            </a:r>
          </a:p>
        </p:txBody>
      </p:sp>
      <p:sp>
        <p:nvSpPr>
          <p:cNvPr id="1049098" name="Content Placeholder 2"/>
          <p:cNvSpPr>
            <a:spLocks noGrp="1"/>
          </p:cNvSpPr>
          <p:nvPr>
            <p:ph idx="1"/>
          </p:nvPr>
        </p:nvSpPr>
        <p:spPr/>
        <p:txBody>
          <a:bodyPr>
            <a:normAutofit/>
          </a:bodyPr>
          <a:p>
            <a:r>
              <a:rPr dirty="0" lang="en-US"/>
              <a:t>SSRIs are well absorbed orally</a:t>
            </a:r>
          </a:p>
          <a:p>
            <a:r>
              <a:rPr dirty="0" lang="en-US"/>
              <a:t>Wide distribution and half life of fifteen to 24 hour but fluoxetine has a half life of 24 to ninety six hours.</a:t>
            </a:r>
          </a:p>
          <a:p>
            <a:r>
              <a:rPr dirty="0" lang="en-US"/>
              <a:t>They achieve effects within 2 to 4 weeks.</a:t>
            </a:r>
          </a:p>
          <a:p>
            <a:r>
              <a:rPr b="1" dirty="0" lang="en-US"/>
              <a:t>Paroxetine</a:t>
            </a:r>
            <a:r>
              <a:rPr dirty="0" lang="en-US"/>
              <a:t> and </a:t>
            </a:r>
            <a:r>
              <a:rPr b="1" dirty="0" lang="en-US"/>
              <a:t>fluoxetine</a:t>
            </a:r>
            <a:r>
              <a:rPr dirty="0" lang="en-US"/>
              <a:t> are not used with TCAs since they inhibit TCA hepatic metabolism</a:t>
            </a:r>
          </a:p>
          <a:p>
            <a:pPr indent="0" marL="0">
              <a:buNone/>
            </a:pPr>
            <a:r>
              <a:rPr b="1" dirty="0" lang="en-US"/>
              <a:t>Unwanted effects</a:t>
            </a:r>
          </a:p>
          <a:p>
            <a:pPr indent="0" marL="0">
              <a:buNone/>
            </a:pPr>
            <a:r>
              <a:rPr dirty="0" lang="en-US"/>
              <a:t>This include nausea and vomiting, diarrhea, agitation, anorgasmia priapism.</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797" name=""/>
        <p:cNvGrpSpPr/>
        <p:nvPr/>
      </p:nvGrpSpPr>
      <p:grpSpPr>
        <a:xfrm>
          <a:off x="0" y="0"/>
          <a:ext cx="0" cy="0"/>
          <a:chOff x="0" y="0"/>
          <a:chExt cx="0" cy="0"/>
        </a:xfrm>
      </p:grpSpPr>
      <p:sp>
        <p:nvSpPr>
          <p:cNvPr id="1049099" name="Title 1"/>
          <p:cNvSpPr>
            <a:spLocks noGrp="1"/>
          </p:cNvSpPr>
          <p:nvPr>
            <p:ph type="title"/>
          </p:nvPr>
        </p:nvSpPr>
        <p:spPr/>
        <p:txBody>
          <a:bodyPr/>
          <a:p>
            <a:r>
              <a:rPr b="1" dirty="0" lang="en-US"/>
              <a:t>Drug interaction</a:t>
            </a:r>
          </a:p>
        </p:txBody>
      </p:sp>
      <p:sp>
        <p:nvSpPr>
          <p:cNvPr id="1049100" name="Content Placeholder 2"/>
          <p:cNvSpPr>
            <a:spLocks noGrp="1"/>
          </p:cNvSpPr>
          <p:nvPr>
            <p:ph idx="1"/>
          </p:nvPr>
        </p:nvSpPr>
        <p:spPr/>
        <p:txBody>
          <a:bodyPr>
            <a:normAutofit fontScale="92500"/>
          </a:bodyPr>
          <a:p>
            <a:pPr>
              <a:lnSpc>
                <a:spcPct val="100000"/>
              </a:lnSpc>
            </a:pPr>
            <a:r>
              <a:rPr dirty="0" lang="en-US"/>
              <a:t>MAOIs, TCAs, and St. John’s wort increase the risk of serotonin syndrome. </a:t>
            </a:r>
          </a:p>
          <a:p>
            <a:pPr>
              <a:lnSpc>
                <a:spcPct val="100000"/>
              </a:lnSpc>
            </a:pPr>
            <a:r>
              <a:rPr dirty="0" lang="en-US"/>
              <a:t>Fluoxetine can displace warfarin (Coumadin) from bound protein and result in increased warfarin levels.</a:t>
            </a:r>
          </a:p>
          <a:p>
            <a:pPr>
              <a:lnSpc>
                <a:spcPct val="100000"/>
              </a:lnSpc>
            </a:pPr>
            <a:r>
              <a:rPr dirty="0" lang="en-US"/>
              <a:t> Fluoxetine can increase the levels of tricyclic antidepressants and lithium.</a:t>
            </a:r>
          </a:p>
          <a:p>
            <a:pPr>
              <a:lnSpc>
                <a:spcPct val="100000"/>
              </a:lnSpc>
            </a:pPr>
            <a:r>
              <a:rPr dirty="0" lang="en-US"/>
              <a:t> Fluoxetine suppresses platelet aggregation and thus increases the risk of bleeding when used concurrently with NSAIDs and anticoagulants.</a:t>
            </a:r>
          </a:p>
          <a:p>
            <a:pPr indent="0" marL="0">
              <a:buNone/>
            </a:pPr>
            <a:r>
              <a:rPr dirty="0" lang="en-US"/>
              <a:t> </a:t>
            </a:r>
          </a:p>
          <a:p>
            <a:endParaRPr dirty="0"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798" name=""/>
        <p:cNvGrpSpPr/>
        <p:nvPr/>
      </p:nvGrpSpPr>
      <p:grpSpPr>
        <a:xfrm>
          <a:off x="0" y="0"/>
          <a:ext cx="0" cy="0"/>
          <a:chOff x="0" y="0"/>
          <a:chExt cx="0" cy="0"/>
        </a:xfrm>
      </p:grpSpPr>
      <p:sp>
        <p:nvSpPr>
          <p:cNvPr id="1049101" name="Title 1"/>
          <p:cNvSpPr>
            <a:spLocks noGrp="1"/>
          </p:cNvSpPr>
          <p:nvPr>
            <p:ph type="title"/>
          </p:nvPr>
        </p:nvSpPr>
        <p:spPr/>
        <p:txBody>
          <a:bodyPr/>
          <a:p>
            <a:r>
              <a:rPr b="1" dirty="0" lang="en-US"/>
              <a:t>d) Second generation antidepressants</a:t>
            </a:r>
          </a:p>
        </p:txBody>
      </p:sp>
      <p:sp>
        <p:nvSpPr>
          <p:cNvPr id="1049102" name="Content Placeholder 2"/>
          <p:cNvSpPr>
            <a:spLocks noGrp="1"/>
          </p:cNvSpPr>
          <p:nvPr>
            <p:ph idx="1"/>
          </p:nvPr>
        </p:nvSpPr>
        <p:spPr/>
        <p:txBody>
          <a:bodyPr/>
          <a:p>
            <a:pPr indent="0" marL="0">
              <a:buNone/>
            </a:pPr>
            <a:r>
              <a:rPr dirty="0" lang="en-US"/>
              <a:t>Newer </a:t>
            </a:r>
          </a:p>
          <a:p>
            <a:r>
              <a:rPr dirty="0" lang="en-US"/>
              <a:t> Fewer side effects than tricyclic but not superior in overall efficacy or onset of action.</a:t>
            </a:r>
          </a:p>
          <a:p>
            <a:pPr indent="0" marL="0">
              <a:buNone/>
            </a:pPr>
            <a:r>
              <a:rPr dirty="0" lang="en-US"/>
              <a:t> </a:t>
            </a:r>
            <a:r>
              <a:rPr b="1" dirty="0" lang="en-US"/>
              <a:t>Examples are</a:t>
            </a:r>
          </a:p>
          <a:p>
            <a:pPr indent="0" marL="0">
              <a:buNone/>
            </a:pPr>
            <a:r>
              <a:rPr dirty="0" lang="en-US"/>
              <a:t>Trazodone, </a:t>
            </a:r>
          </a:p>
          <a:p>
            <a:pPr indent="0" marL="0">
              <a:buNone/>
            </a:pPr>
            <a:r>
              <a:rPr dirty="0" lang="en-US"/>
              <a:t>Bupropion</a:t>
            </a:r>
          </a:p>
          <a:p>
            <a:pPr indent="0" marL="0">
              <a:buNone/>
            </a:pPr>
            <a:r>
              <a:rPr dirty="0" lang="en-US"/>
              <a:t>Duloxetine</a:t>
            </a:r>
          </a:p>
          <a:p>
            <a:pPr indent="0" marL="0">
              <a:buNone/>
            </a:pPr>
            <a:endParaRPr dirty="0" lang="en-US"/>
          </a:p>
          <a:p>
            <a:endParaRPr dirty="0"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799" name=""/>
        <p:cNvGrpSpPr/>
        <p:nvPr/>
      </p:nvGrpSpPr>
      <p:grpSpPr>
        <a:xfrm>
          <a:off x="0" y="0"/>
          <a:ext cx="0" cy="0"/>
          <a:chOff x="0" y="0"/>
          <a:chExt cx="0" cy="0"/>
        </a:xfrm>
      </p:grpSpPr>
      <p:sp>
        <p:nvSpPr>
          <p:cNvPr id="1049103" name="Title 1"/>
          <p:cNvSpPr>
            <a:spLocks noGrp="1"/>
          </p:cNvSpPr>
          <p:nvPr>
            <p:ph type="title"/>
          </p:nvPr>
        </p:nvSpPr>
        <p:spPr/>
        <p:txBody>
          <a:bodyPr/>
          <a:p>
            <a:r>
              <a:rPr b="1" dirty="0" lang="en-US"/>
              <a:t>Mechanism of action</a:t>
            </a:r>
          </a:p>
        </p:txBody>
      </p:sp>
      <p:sp>
        <p:nvSpPr>
          <p:cNvPr id="1049104" name="Content Placeholder 4"/>
          <p:cNvSpPr>
            <a:spLocks noGrp="1"/>
          </p:cNvSpPr>
          <p:nvPr>
            <p:ph idx="1"/>
          </p:nvPr>
        </p:nvSpPr>
        <p:spPr/>
        <p:txBody>
          <a:bodyPr/>
          <a:p>
            <a:r>
              <a:rPr dirty="0" lang="en-US"/>
              <a:t>selective inhibition of serotonin uptake</a:t>
            </a:r>
          </a:p>
          <a:p>
            <a:r>
              <a:rPr dirty="0" lang="en-US"/>
              <a:t>Advantage over tricyclic and MAOIs little or no effect on cardiovascular system.</a:t>
            </a:r>
          </a:p>
          <a:p>
            <a:pPr indent="0" marL="0">
              <a:buNone/>
            </a:pPr>
            <a:r>
              <a:rPr b="1" dirty="0" lang="en-US"/>
              <a:t>Therapeutic uses</a:t>
            </a:r>
          </a:p>
          <a:p>
            <a:pPr indent="0" marL="0">
              <a:buNone/>
            </a:pPr>
            <a:r>
              <a:rPr dirty="0" lang="en-US"/>
              <a:t>Depression, bipolar affective disorders, obesity, eating disorders, obsessive compulsive disorders, panic attacks, myoclonus, treatment for various substance abuse problems (bupropion is used for smoking cessation treatment)</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800" name=""/>
        <p:cNvGrpSpPr/>
        <p:nvPr/>
      </p:nvGrpSpPr>
      <p:grpSpPr>
        <a:xfrm>
          <a:off x="0" y="0"/>
          <a:ext cx="0" cy="0"/>
          <a:chOff x="0" y="0"/>
          <a:chExt cx="0" cy="0"/>
        </a:xfrm>
      </p:grpSpPr>
      <p:sp>
        <p:nvSpPr>
          <p:cNvPr id="1049105" name="Title 1"/>
          <p:cNvSpPr>
            <a:spLocks noGrp="1"/>
          </p:cNvSpPr>
          <p:nvPr>
            <p:ph type="title"/>
          </p:nvPr>
        </p:nvSpPr>
        <p:spPr/>
        <p:txBody>
          <a:bodyPr/>
          <a:p>
            <a:r>
              <a:rPr b="1" dirty="0" lang="en-US"/>
              <a:t>Side effects </a:t>
            </a:r>
          </a:p>
        </p:txBody>
      </p:sp>
      <p:sp>
        <p:nvSpPr>
          <p:cNvPr id="1049106" name="Content Placeholder 2"/>
          <p:cNvSpPr>
            <a:spLocks noGrp="1"/>
          </p:cNvSpPr>
          <p:nvPr>
            <p:ph idx="1"/>
          </p:nvPr>
        </p:nvSpPr>
        <p:spPr/>
        <p:txBody>
          <a:bodyPr/>
          <a:p>
            <a:r>
              <a:rPr b="1" dirty="0" lang="en-US"/>
              <a:t>CNS; </a:t>
            </a:r>
            <a:r>
              <a:rPr dirty="0" lang="en-US"/>
              <a:t>headache, dizziness, nervousness, insomnia, fatigue and tremors.</a:t>
            </a:r>
          </a:p>
          <a:p>
            <a:r>
              <a:rPr b="1" dirty="0" lang="en-US"/>
              <a:t>GI; </a:t>
            </a:r>
            <a:r>
              <a:rPr dirty="0" lang="en-US"/>
              <a:t>nausea, diarrheal, constipation, dry mouth, sweating, sexual dysfunction .</a:t>
            </a:r>
          </a:p>
          <a:p>
            <a:pPr indent="0" marL="0">
              <a:buNone/>
            </a:pPr>
            <a:endParaRPr b="1" dirty="0"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801" name=""/>
        <p:cNvGrpSpPr/>
        <p:nvPr/>
      </p:nvGrpSpPr>
      <p:grpSpPr>
        <a:xfrm>
          <a:off x="0" y="0"/>
          <a:ext cx="0" cy="0"/>
          <a:chOff x="0" y="0"/>
          <a:chExt cx="0" cy="0"/>
        </a:xfrm>
      </p:grpSpPr>
      <p:sp>
        <p:nvSpPr>
          <p:cNvPr id="1049107" name="Title 1"/>
          <p:cNvSpPr>
            <a:spLocks noGrp="1"/>
          </p:cNvSpPr>
          <p:nvPr>
            <p:ph type="title"/>
          </p:nvPr>
        </p:nvSpPr>
        <p:spPr/>
        <p:txBody>
          <a:bodyPr/>
          <a:p>
            <a:r>
              <a:rPr b="1" dirty="0" lang="en-US"/>
              <a:t>ANTIPSYCHOTIC AGENTS/  TRANQUILIZERS/NEUROLEPTICS</a:t>
            </a:r>
          </a:p>
        </p:txBody>
      </p:sp>
      <p:sp>
        <p:nvSpPr>
          <p:cNvPr id="1049108" name="Content Placeholder 4"/>
          <p:cNvSpPr>
            <a:spLocks noGrp="1"/>
          </p:cNvSpPr>
          <p:nvPr>
            <p:ph idx="1"/>
          </p:nvPr>
        </p:nvSpPr>
        <p:spPr/>
        <p:txBody>
          <a:bodyPr>
            <a:normAutofit/>
          </a:bodyPr>
          <a:p>
            <a:r>
              <a:rPr dirty="0" lang="en-US"/>
              <a:t>Classification of neuroleptic is based on chemical structure or severity of resulting unwanted effects.</a:t>
            </a:r>
          </a:p>
          <a:p>
            <a:r>
              <a:rPr dirty="0" lang="en-US"/>
              <a:t>Based on unwanted effect;</a:t>
            </a:r>
          </a:p>
          <a:p>
            <a:pPr indent="0" marL="0">
              <a:buNone/>
            </a:pPr>
            <a:r>
              <a:rPr b="1" dirty="0" lang="en-US"/>
              <a:t>Conventional (typical, first generation)</a:t>
            </a:r>
          </a:p>
          <a:p>
            <a:pPr indent="0" marL="0">
              <a:buNone/>
            </a:pPr>
            <a:r>
              <a:rPr b="1" dirty="0" lang="en-US"/>
              <a:t>Examples;</a:t>
            </a:r>
          </a:p>
          <a:p>
            <a:pPr indent="0" marL="0">
              <a:buNone/>
            </a:pPr>
            <a:r>
              <a:rPr dirty="0" lang="en-US"/>
              <a:t>chlorpromazine, haloperidol, and fluphenazine</a:t>
            </a:r>
          </a:p>
          <a:p>
            <a:pPr indent="0" marL="0">
              <a:buNone/>
            </a:pPr>
            <a:r>
              <a:rPr b="1" dirty="0" lang="en-US"/>
              <a:t>Newer (atypical, second generation)</a:t>
            </a:r>
          </a:p>
          <a:p>
            <a:pPr indent="0" marL="0">
              <a:buNone/>
            </a:pPr>
            <a:r>
              <a:rPr dirty="0" lang="en-US"/>
              <a:t>Example; clozapine, loxapine, asenapine, olanzapine, quetiapine, paliperidone, risperidone, sertindole.</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802" name=""/>
        <p:cNvGrpSpPr/>
        <p:nvPr/>
      </p:nvGrpSpPr>
      <p:grpSpPr>
        <a:xfrm>
          <a:off x="0" y="0"/>
          <a:ext cx="0" cy="0"/>
          <a:chOff x="0" y="0"/>
          <a:chExt cx="0" cy="0"/>
        </a:xfrm>
      </p:grpSpPr>
      <p:sp>
        <p:nvSpPr>
          <p:cNvPr id="1049109" name="Content Placeholder 2"/>
          <p:cNvSpPr>
            <a:spLocks noGrp="1"/>
          </p:cNvSpPr>
          <p:nvPr>
            <p:ph idx="1"/>
          </p:nvPr>
        </p:nvSpPr>
        <p:spPr>
          <a:xfrm>
            <a:off x="838200" y="257908"/>
            <a:ext cx="10515600" cy="6318738"/>
          </a:xfrm>
        </p:spPr>
        <p:txBody>
          <a:bodyPr>
            <a:normAutofit fontScale="92500" lnSpcReduction="20000"/>
          </a:bodyPr>
          <a:p>
            <a:pPr indent="0" marL="0">
              <a:lnSpc>
                <a:spcPct val="110000"/>
              </a:lnSpc>
              <a:buNone/>
            </a:pPr>
            <a:r>
              <a:rPr b="1" dirty="0" sz="4400" lang="en-US">
                <a:solidFill>
                  <a:prstClr val="black"/>
                </a:solidFill>
                <a:latin typeface="Calibri Light" panose="020F0302020204030204"/>
                <a:ea typeface="+mj-ea"/>
                <a:cs typeface="+mj-cs"/>
              </a:rPr>
              <a:t>                           Classification cont.’</a:t>
            </a:r>
            <a:endParaRPr b="1" dirty="0" lang="en-US"/>
          </a:p>
          <a:p>
            <a:pPr>
              <a:lnSpc>
                <a:spcPct val="110000"/>
              </a:lnSpc>
            </a:pPr>
            <a:r>
              <a:rPr dirty="0" lang="en-US"/>
              <a:t>The distinction between typical and atypical neuroleptic is not clear but rest on ; receptor profile , incidence of extrapyramidal effects which are less in the atypical group, efficacy in treatment and efficacy in negative symptoms.</a:t>
            </a:r>
          </a:p>
          <a:p>
            <a:pPr indent="0" marL="0">
              <a:lnSpc>
                <a:spcPct val="110000"/>
              </a:lnSpc>
              <a:buNone/>
            </a:pPr>
            <a:r>
              <a:rPr b="1" dirty="0" lang="en-US"/>
              <a:t>Classification according to chemical structures;</a:t>
            </a:r>
          </a:p>
          <a:p>
            <a:pPr indent="0" marL="0">
              <a:lnSpc>
                <a:spcPct val="110000"/>
              </a:lnSpc>
              <a:buNone/>
            </a:pPr>
            <a:r>
              <a:rPr b="1" dirty="0" lang="en-US"/>
              <a:t>Phenothiazines; </a:t>
            </a:r>
            <a:r>
              <a:rPr dirty="0" lang="en-US"/>
              <a:t>chlorpromazine 100 to 1500mg , trifluoperazine, fluphenazine 1 to 10 mg</a:t>
            </a:r>
          </a:p>
          <a:p>
            <a:pPr indent="0" marL="0">
              <a:lnSpc>
                <a:spcPct val="110000"/>
              </a:lnSpc>
              <a:buNone/>
            </a:pPr>
            <a:r>
              <a:rPr b="1" dirty="0" lang="en-US"/>
              <a:t>Butyrophenones</a:t>
            </a:r>
            <a:r>
              <a:rPr dirty="0" lang="en-US"/>
              <a:t>; haloperidol 2 to 20mg</a:t>
            </a:r>
          </a:p>
          <a:p>
            <a:pPr indent="0" marL="0">
              <a:lnSpc>
                <a:spcPct val="110000"/>
              </a:lnSpc>
              <a:buNone/>
            </a:pPr>
            <a:r>
              <a:rPr b="1" dirty="0" lang="en-US"/>
              <a:t>Dibenzodiazepine</a:t>
            </a:r>
            <a:r>
              <a:rPr dirty="0" lang="en-US"/>
              <a:t>; clozapine 25 to 900mg</a:t>
            </a:r>
          </a:p>
          <a:p>
            <a:pPr indent="0" marL="0">
              <a:lnSpc>
                <a:spcPct val="110000"/>
              </a:lnSpc>
              <a:buNone/>
            </a:pPr>
            <a:r>
              <a:rPr b="1" dirty="0" lang="en-US"/>
              <a:t>Thienobenzodiazepines</a:t>
            </a:r>
            <a:r>
              <a:rPr dirty="0" lang="en-US"/>
              <a:t>; olanzapine</a:t>
            </a:r>
          </a:p>
          <a:p>
            <a:pPr indent="0" marL="0">
              <a:lnSpc>
                <a:spcPct val="110000"/>
              </a:lnSpc>
              <a:buNone/>
            </a:pPr>
            <a:r>
              <a:rPr b="1" dirty="0" lang="en-US"/>
              <a:t>Thioxanthene's</a:t>
            </a:r>
            <a:r>
              <a:rPr dirty="0" lang="en-US"/>
              <a:t>; flupentixol 6 to 18mg </a:t>
            </a:r>
          </a:p>
          <a:p>
            <a:pPr indent="0" marL="0">
              <a:lnSpc>
                <a:spcPct val="110000"/>
              </a:lnSpc>
              <a:buNone/>
            </a:pPr>
            <a:r>
              <a:rPr b="1" dirty="0" lang="en-US"/>
              <a:t>Benzisoxazole</a:t>
            </a:r>
            <a:r>
              <a:rPr dirty="0" lang="en-US"/>
              <a:t>; risperidone 1to 12mg</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803" name=""/>
        <p:cNvGrpSpPr/>
        <p:nvPr/>
      </p:nvGrpSpPr>
      <p:grpSpPr>
        <a:xfrm>
          <a:off x="0" y="0"/>
          <a:ext cx="0" cy="0"/>
          <a:chOff x="0" y="0"/>
          <a:chExt cx="0" cy="0"/>
        </a:xfrm>
      </p:grpSpPr>
      <p:sp>
        <p:nvSpPr>
          <p:cNvPr id="1049110" name="Title 1"/>
          <p:cNvSpPr>
            <a:spLocks noGrp="1"/>
          </p:cNvSpPr>
          <p:nvPr>
            <p:ph type="title"/>
          </p:nvPr>
        </p:nvSpPr>
        <p:spPr/>
        <p:txBody>
          <a:bodyPr/>
          <a:p>
            <a:r>
              <a:rPr dirty="0" lang="en-US"/>
              <a:t>Pharmacodynamics </a:t>
            </a:r>
          </a:p>
        </p:txBody>
      </p:sp>
      <p:sp>
        <p:nvSpPr>
          <p:cNvPr id="1049111" name="Content Placeholder 2"/>
          <p:cNvSpPr>
            <a:spLocks noGrp="1"/>
          </p:cNvSpPr>
          <p:nvPr>
            <p:ph idx="1"/>
          </p:nvPr>
        </p:nvSpPr>
        <p:spPr/>
        <p:txBody>
          <a:bodyPr>
            <a:normAutofit fontScale="92500" lnSpcReduction="20000"/>
          </a:bodyPr>
          <a:p>
            <a:r>
              <a:rPr dirty="0" lang="en-US"/>
              <a:t>They act by blocking the dopamine receptor. </a:t>
            </a:r>
          </a:p>
          <a:p>
            <a:pPr indent="0" marL="0">
              <a:buNone/>
            </a:pPr>
            <a:r>
              <a:rPr b="1" dirty="0" lang="en-US"/>
              <a:t>Indication </a:t>
            </a:r>
          </a:p>
          <a:p>
            <a:r>
              <a:rPr dirty="0" lang="en-US"/>
              <a:t>Treatment of acute and chronic psychosis </a:t>
            </a:r>
          </a:p>
          <a:p>
            <a:r>
              <a:rPr dirty="0" lang="en-US"/>
              <a:t> Schizophrenia </a:t>
            </a:r>
          </a:p>
          <a:p>
            <a:r>
              <a:rPr dirty="0" lang="en-US"/>
              <a:t> Bipolar disorders (primarily the manic phase)  </a:t>
            </a:r>
          </a:p>
          <a:p>
            <a:r>
              <a:rPr dirty="0" lang="en-US"/>
              <a:t>Tourette’s syndrome </a:t>
            </a:r>
          </a:p>
          <a:p>
            <a:r>
              <a:rPr dirty="0" lang="en-US"/>
              <a:t> Delusional and schizoaffective disorders </a:t>
            </a:r>
          </a:p>
          <a:p>
            <a:r>
              <a:rPr dirty="0" lang="en-US"/>
              <a:t>Dementia </a:t>
            </a:r>
          </a:p>
          <a:p>
            <a:r>
              <a:rPr dirty="0" lang="en-US"/>
              <a:t>Prevention of nausea/vomiting through blocking of dopamine in the chemoreceptor trigger zone of the medulla</a:t>
            </a:r>
          </a:p>
          <a:p>
            <a:r>
              <a:rPr dirty="0" lang="en-US"/>
              <a:t>hiccups</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804" name=""/>
        <p:cNvGrpSpPr/>
        <p:nvPr/>
      </p:nvGrpSpPr>
      <p:grpSpPr>
        <a:xfrm>
          <a:off x="0" y="0"/>
          <a:ext cx="0" cy="0"/>
          <a:chOff x="0" y="0"/>
          <a:chExt cx="0" cy="0"/>
        </a:xfrm>
      </p:grpSpPr>
      <p:sp>
        <p:nvSpPr>
          <p:cNvPr id="1049112" name="Title 1"/>
          <p:cNvSpPr>
            <a:spLocks noGrp="1"/>
          </p:cNvSpPr>
          <p:nvPr>
            <p:ph type="title"/>
          </p:nvPr>
        </p:nvSpPr>
        <p:spPr/>
        <p:txBody>
          <a:bodyPr/>
          <a:p>
            <a:r>
              <a:rPr b="1" dirty="0" lang="en-US"/>
              <a:t>Side effects typical antipsychotic</a:t>
            </a:r>
          </a:p>
        </p:txBody>
      </p:sp>
      <p:sp>
        <p:nvSpPr>
          <p:cNvPr id="1049113" name="Content Placeholder 2"/>
          <p:cNvSpPr>
            <a:spLocks noGrp="1"/>
          </p:cNvSpPr>
          <p:nvPr>
            <p:ph idx="1"/>
          </p:nvPr>
        </p:nvSpPr>
        <p:spPr/>
        <p:txBody>
          <a:bodyPr/>
          <a:p>
            <a:r>
              <a:rPr dirty="0" lang="en-US"/>
              <a:t>Extrapyramidal effects (dystonia, parkinsonism, tardative dyskinesia)</a:t>
            </a:r>
          </a:p>
          <a:p>
            <a:r>
              <a:rPr dirty="0" lang="en-US"/>
              <a:t>Anticholinergic effects; (dry mouth, blurred vision, urinary retention, constipation and impotence)</a:t>
            </a:r>
          </a:p>
          <a:p>
            <a:r>
              <a:rPr dirty="0" lang="en-US"/>
              <a:t>Cardiovascular effects; tachycardia, arrhythmias, postural </a:t>
            </a:r>
            <a:r>
              <a:rPr dirty="0" lang="en-US" err="1"/>
              <a:t>hypotention</a:t>
            </a:r>
            <a:endParaRPr dirty="0" lang="en-US"/>
          </a:p>
          <a:p>
            <a:r>
              <a:rPr dirty="0" lang="en-US"/>
              <a:t>Galactorrhea,</a:t>
            </a:r>
          </a:p>
          <a:p>
            <a:r>
              <a:rPr dirty="0" lang="en-US"/>
              <a:t> gynecomastia</a:t>
            </a: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805" name=""/>
        <p:cNvGrpSpPr/>
        <p:nvPr/>
      </p:nvGrpSpPr>
      <p:grpSpPr>
        <a:xfrm>
          <a:off x="0" y="0"/>
          <a:ext cx="0" cy="0"/>
          <a:chOff x="0" y="0"/>
          <a:chExt cx="0" cy="0"/>
        </a:xfrm>
      </p:grpSpPr>
      <p:sp>
        <p:nvSpPr>
          <p:cNvPr id="1049114" name="Title 1"/>
          <p:cNvSpPr>
            <a:spLocks noGrp="1"/>
          </p:cNvSpPr>
          <p:nvPr>
            <p:ph type="title"/>
          </p:nvPr>
        </p:nvSpPr>
        <p:spPr/>
        <p:txBody>
          <a:bodyPr/>
          <a:p>
            <a:r>
              <a:rPr b="1" dirty="0" lang="en-US"/>
              <a:t>Side effect atypical antipsychotics</a:t>
            </a:r>
          </a:p>
        </p:txBody>
      </p:sp>
      <p:sp>
        <p:nvSpPr>
          <p:cNvPr id="1049115" name="Content Placeholder 2"/>
          <p:cNvSpPr>
            <a:spLocks noGrp="1"/>
          </p:cNvSpPr>
          <p:nvPr>
            <p:ph idx="1"/>
          </p:nvPr>
        </p:nvSpPr>
        <p:spPr/>
        <p:txBody>
          <a:bodyPr/>
          <a:p>
            <a:r>
              <a:rPr b="1" dirty="0" lang="en-US"/>
              <a:t>Clozopine</a:t>
            </a:r>
            <a:r>
              <a:rPr dirty="0" lang="en-US"/>
              <a:t>; weight gain, agranulocytosis</a:t>
            </a:r>
          </a:p>
          <a:p>
            <a:r>
              <a:rPr b="1" dirty="0" lang="en-US"/>
              <a:t>Risperidone</a:t>
            </a:r>
            <a:r>
              <a:rPr dirty="0" lang="en-US"/>
              <a:t>; insomnia anxiety, agitation</a:t>
            </a:r>
          </a:p>
          <a:p>
            <a:r>
              <a:rPr b="1" dirty="0" lang="en-US"/>
              <a:t>Olanzapine</a:t>
            </a:r>
            <a:r>
              <a:rPr dirty="0" lang="en-US"/>
              <a:t>; weight gain, dizziness, sedation, anticholinergic effect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8650" name="Title 1"/>
          <p:cNvSpPr>
            <a:spLocks noGrp="1"/>
          </p:cNvSpPr>
          <p:nvPr>
            <p:ph type="title"/>
          </p:nvPr>
        </p:nvSpPr>
        <p:spPr/>
        <p:txBody>
          <a:bodyPr/>
          <a:p>
            <a:r>
              <a:rPr dirty="0" lang="en-US"/>
              <a:t> </a:t>
            </a:r>
            <a:r>
              <a:rPr b="1" dirty="0" lang="en-US"/>
              <a:t>factors affecting absorption</a:t>
            </a:r>
          </a:p>
        </p:txBody>
      </p:sp>
      <p:sp>
        <p:nvSpPr>
          <p:cNvPr id="1048651" name="Content Placeholder 2"/>
          <p:cNvSpPr>
            <a:spLocks noGrp="1"/>
          </p:cNvSpPr>
          <p:nvPr>
            <p:ph idx="1"/>
          </p:nvPr>
        </p:nvSpPr>
        <p:spPr/>
        <p:txBody>
          <a:bodyPr>
            <a:normAutofit/>
          </a:bodyPr>
          <a:p>
            <a:r>
              <a:rPr dirty="0" lang="en-US"/>
              <a:t>Route of drug administration.</a:t>
            </a:r>
          </a:p>
          <a:p>
            <a:r>
              <a:rPr dirty="0" lang="en-US"/>
              <a:t>Dose.</a:t>
            </a:r>
          </a:p>
          <a:p>
            <a:r>
              <a:rPr dirty="0" lang="en-US"/>
              <a:t>Dosage formulation.</a:t>
            </a:r>
          </a:p>
          <a:p>
            <a:r>
              <a:rPr dirty="0" lang="en-US"/>
              <a:t>Food and fluids administered with the drugs.</a:t>
            </a:r>
          </a:p>
          <a:p>
            <a:r>
              <a:rPr dirty="0" lang="en-US"/>
              <a:t>Status of the absorptive surface. </a:t>
            </a:r>
          </a:p>
          <a:p>
            <a:r>
              <a:rPr dirty="0" lang="en-US"/>
              <a:t>Rate of blood flow to the small intestines.</a:t>
            </a:r>
          </a:p>
          <a:p>
            <a:r>
              <a:rPr dirty="0" lang="en-US"/>
              <a:t> acidity of the stomach</a:t>
            </a:r>
          </a:p>
          <a:p>
            <a:r>
              <a:rPr dirty="0" lang="en-US"/>
              <a:t>Status of GI motility.</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806" name=""/>
        <p:cNvGrpSpPr/>
        <p:nvPr/>
      </p:nvGrpSpPr>
      <p:grpSpPr>
        <a:xfrm>
          <a:off x="0" y="0"/>
          <a:ext cx="0" cy="0"/>
          <a:chOff x="0" y="0"/>
          <a:chExt cx="0" cy="0"/>
        </a:xfrm>
      </p:grpSpPr>
      <p:sp>
        <p:nvSpPr>
          <p:cNvPr id="1049116" name="Title 1"/>
          <p:cNvSpPr>
            <a:spLocks noGrp="1"/>
          </p:cNvSpPr>
          <p:nvPr>
            <p:ph type="title"/>
          </p:nvPr>
        </p:nvSpPr>
        <p:spPr/>
        <p:txBody>
          <a:bodyPr/>
          <a:p>
            <a:r>
              <a:rPr b="1" dirty="0" lang="en-US"/>
              <a:t>Mood stabilizers</a:t>
            </a:r>
          </a:p>
        </p:txBody>
      </p:sp>
      <p:sp>
        <p:nvSpPr>
          <p:cNvPr id="1049117" name="Content Placeholder 2"/>
          <p:cNvSpPr>
            <a:spLocks noGrp="1"/>
          </p:cNvSpPr>
          <p:nvPr>
            <p:ph idx="1"/>
          </p:nvPr>
        </p:nvSpPr>
        <p:spPr/>
        <p:txBody>
          <a:bodyPr>
            <a:normAutofit/>
          </a:bodyPr>
          <a:p>
            <a:pPr indent="0" marL="0">
              <a:buNone/>
            </a:pPr>
            <a:r>
              <a:rPr b="1" dirty="0" lang="en-US"/>
              <a:t>lithium carbonate </a:t>
            </a:r>
          </a:p>
          <a:p>
            <a:pPr indent="0" marL="0">
              <a:buNone/>
            </a:pPr>
            <a:r>
              <a:rPr b="1" dirty="0" lang="en-US"/>
              <a:t>Expected Pharmacological Action </a:t>
            </a:r>
          </a:p>
          <a:p>
            <a:pPr indent="0" marL="0">
              <a:buNone/>
            </a:pPr>
            <a:r>
              <a:rPr dirty="0" lang="en-US"/>
              <a:t> Lithium produces neurochemical changes in the brain, including serotonin receptor blockade. </a:t>
            </a:r>
          </a:p>
          <a:p>
            <a:pPr indent="0" marL="0">
              <a:buNone/>
            </a:pPr>
            <a:r>
              <a:rPr dirty="0" lang="en-US"/>
              <a:t> There is evidence that the use of lithium can show a decrease in neuronal atrophy and/or an increase in neuronal growth.</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807" name=""/>
        <p:cNvGrpSpPr/>
        <p:nvPr/>
      </p:nvGrpSpPr>
      <p:grpSpPr>
        <a:xfrm>
          <a:off x="0" y="0"/>
          <a:ext cx="0" cy="0"/>
          <a:chOff x="0" y="0"/>
          <a:chExt cx="0" cy="0"/>
        </a:xfrm>
      </p:grpSpPr>
      <p:sp>
        <p:nvSpPr>
          <p:cNvPr id="1049118" name="Title 1"/>
          <p:cNvSpPr>
            <a:spLocks noGrp="1"/>
          </p:cNvSpPr>
          <p:nvPr>
            <p:ph type="title"/>
          </p:nvPr>
        </p:nvSpPr>
        <p:spPr/>
        <p:txBody>
          <a:bodyPr>
            <a:normAutofit fontScale="90000"/>
          </a:bodyPr>
          <a:p>
            <a:pPr indent="-228600" lvl="0" marL="228600">
              <a:spcBef>
                <a:spcPts val="1000"/>
              </a:spcBef>
            </a:pPr>
            <a:r>
              <a:rPr dirty="0" sz="2800" lang="en-US">
                <a:solidFill>
                  <a:prstClr val="black"/>
                </a:solidFill>
                <a:latin typeface="Calibri" panose="020F0502020204030204"/>
                <a:ea typeface="+mn-ea"/>
                <a:cs typeface="+mn-cs"/>
              </a:rPr>
              <a:t>                                                                                                                                                                                        </a:t>
            </a:r>
            <a:r>
              <a:rPr b="1" dirty="0" lang="en-US">
                <a:solidFill>
                  <a:prstClr val="black"/>
                </a:solidFill>
                <a:latin typeface="Calibri" panose="020F0502020204030204"/>
                <a:ea typeface="+mn-ea"/>
                <a:cs typeface="+mn-cs"/>
              </a:rPr>
              <a:t>Therapeutic Uses </a:t>
            </a:r>
            <a:br>
              <a:rPr dirty="0" sz="2800" lang="en-US">
                <a:solidFill>
                  <a:prstClr val="black"/>
                </a:solidFill>
                <a:latin typeface="Calibri" panose="020F0502020204030204"/>
                <a:ea typeface="+mn-ea"/>
                <a:cs typeface="+mn-cs"/>
              </a:rPr>
            </a:br>
            <a:endParaRPr dirty="0" lang="en-US"/>
          </a:p>
        </p:txBody>
      </p:sp>
      <p:sp>
        <p:nvSpPr>
          <p:cNvPr id="1049119" name="Content Placeholder 2"/>
          <p:cNvSpPr>
            <a:spLocks noGrp="1"/>
          </p:cNvSpPr>
          <p:nvPr>
            <p:ph idx="1"/>
          </p:nvPr>
        </p:nvSpPr>
        <p:spPr/>
        <p:txBody>
          <a:bodyPr/>
          <a:p>
            <a:r>
              <a:rPr dirty="0" lang="en-US"/>
              <a:t>Lithium is used in the treatment of </a:t>
            </a:r>
            <a:r>
              <a:rPr b="1" dirty="0" lang="en-US"/>
              <a:t>bipolar disorders. </a:t>
            </a:r>
            <a:r>
              <a:rPr dirty="0" lang="en-US"/>
              <a:t>Lithium controls episodes of </a:t>
            </a:r>
            <a:r>
              <a:rPr b="1" dirty="0" lang="en-US"/>
              <a:t>acute mania</a:t>
            </a:r>
            <a:r>
              <a:rPr dirty="0" lang="en-US"/>
              <a:t>, helps prevent the return of mania or depression, and decreases the incidence of suicide.  </a:t>
            </a:r>
          </a:p>
          <a:p>
            <a:r>
              <a:rPr dirty="0" lang="en-US"/>
              <a:t>Other uses: </a:t>
            </a:r>
          </a:p>
          <a:p>
            <a:r>
              <a:rPr dirty="0" lang="en-US"/>
              <a:t> Alcoholism </a:t>
            </a:r>
          </a:p>
          <a:p>
            <a:r>
              <a:rPr dirty="0" lang="en-US"/>
              <a:t> Bulimia </a:t>
            </a:r>
          </a:p>
          <a:p>
            <a:r>
              <a:rPr dirty="0" lang="en-US"/>
              <a:t>Schizophrenia</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808" name=""/>
        <p:cNvGrpSpPr/>
        <p:nvPr/>
      </p:nvGrpSpPr>
      <p:grpSpPr>
        <a:xfrm>
          <a:off x="0" y="0"/>
          <a:ext cx="0" cy="0"/>
          <a:chOff x="0" y="0"/>
          <a:chExt cx="0" cy="0"/>
        </a:xfrm>
      </p:grpSpPr>
      <p:sp>
        <p:nvSpPr>
          <p:cNvPr id="1049120" name="Title 1"/>
          <p:cNvSpPr>
            <a:spLocks noGrp="1"/>
          </p:cNvSpPr>
          <p:nvPr>
            <p:ph type="title"/>
          </p:nvPr>
        </p:nvSpPr>
        <p:spPr/>
        <p:txBody>
          <a:bodyPr/>
          <a:p>
            <a:r>
              <a:rPr b="1" dirty="0" lang="en-US"/>
              <a:t>pharmacokinetics</a:t>
            </a:r>
          </a:p>
        </p:txBody>
      </p:sp>
      <p:sp>
        <p:nvSpPr>
          <p:cNvPr id="1049121" name="Content Placeholder 2"/>
          <p:cNvSpPr>
            <a:spLocks noGrp="1"/>
          </p:cNvSpPr>
          <p:nvPr>
            <p:ph idx="1"/>
          </p:nvPr>
        </p:nvSpPr>
        <p:spPr/>
        <p:txBody>
          <a:bodyPr>
            <a:normAutofit/>
          </a:bodyPr>
          <a:p>
            <a:r>
              <a:rPr b="1" dirty="0" lang="en-US"/>
              <a:t>Absorption </a:t>
            </a:r>
            <a:r>
              <a:rPr dirty="0" lang="en-US"/>
              <a:t>:rate and extent vary with dose form. absorption is complete within  hours of oral use.</a:t>
            </a:r>
          </a:p>
          <a:p>
            <a:r>
              <a:rPr b="1" dirty="0" lang="en-US"/>
              <a:t>Distribution</a:t>
            </a:r>
            <a:r>
              <a:rPr dirty="0" lang="en-US"/>
              <a:t> :wide distribution in the body, concentration in thyroid gland, bone and brain tissue exceed serum levels.</a:t>
            </a:r>
          </a:p>
          <a:p>
            <a:r>
              <a:rPr b="1" dirty="0" lang="en-US"/>
              <a:t>Metabolism</a:t>
            </a:r>
            <a:r>
              <a:rPr dirty="0" lang="en-US"/>
              <a:t> </a:t>
            </a:r>
            <a:r>
              <a:rPr dirty="0" lang="en-US">
                <a:solidFill>
                  <a:prstClr val="black"/>
                </a:solidFill>
              </a:rPr>
              <a:t>:not metabolized </a:t>
            </a:r>
          </a:p>
          <a:p>
            <a:r>
              <a:rPr b="1" dirty="0" lang="en-US">
                <a:solidFill>
                  <a:prstClr val="black"/>
                </a:solidFill>
              </a:rPr>
              <a:t>Excretion </a:t>
            </a:r>
            <a:r>
              <a:rPr dirty="0" lang="en-US">
                <a:solidFill>
                  <a:prstClr val="black"/>
                </a:solidFill>
              </a:rPr>
              <a:t>: excreted unchanged in urine. Half lif18 hours (adolescence)to 3 hour (elderly).</a:t>
            </a:r>
          </a:p>
          <a:p>
            <a:pPr indent="0" marL="0">
              <a:buNone/>
            </a:pPr>
            <a:r>
              <a:rPr b="1" dirty="0" lang="en-US">
                <a:solidFill>
                  <a:prstClr val="black"/>
                </a:solidFill>
              </a:rPr>
              <a:t>Dosage adults :</a:t>
            </a:r>
            <a:r>
              <a:rPr dirty="0" lang="en-US">
                <a:solidFill>
                  <a:prstClr val="black"/>
                </a:solidFill>
              </a:rPr>
              <a:t>300mg to six hundred mg up to </a:t>
            </a:r>
            <a:r>
              <a:rPr dirty="0" lang="en-US" err="1">
                <a:solidFill>
                  <a:prstClr val="black"/>
                </a:solidFill>
              </a:rPr>
              <a:t>q.i.d</a:t>
            </a:r>
            <a:r>
              <a:rPr dirty="0" lang="en-US">
                <a:solidFill>
                  <a:prstClr val="black"/>
                </a:solidFill>
              </a:rPr>
              <a:t> increasing to achieve optimal dosage. </a:t>
            </a:r>
            <a:endParaRPr b="1" dirty="0" lang="en-US">
              <a:solidFill>
                <a:prstClr val="black"/>
              </a:solidFill>
            </a:endParaRP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809" name=""/>
        <p:cNvGrpSpPr/>
        <p:nvPr/>
      </p:nvGrpSpPr>
      <p:grpSpPr>
        <a:xfrm>
          <a:off x="0" y="0"/>
          <a:ext cx="0" cy="0"/>
          <a:chOff x="0" y="0"/>
          <a:chExt cx="0" cy="0"/>
        </a:xfrm>
      </p:grpSpPr>
      <p:sp>
        <p:nvSpPr>
          <p:cNvPr id="1049122" name="Title 1"/>
          <p:cNvSpPr>
            <a:spLocks noGrp="1"/>
          </p:cNvSpPr>
          <p:nvPr>
            <p:ph type="title"/>
          </p:nvPr>
        </p:nvSpPr>
        <p:spPr/>
        <p:txBody>
          <a:bodyPr/>
          <a:p>
            <a:r>
              <a:rPr b="1" dirty="0" lang="en-US"/>
              <a:t>Adverse reaction</a:t>
            </a:r>
          </a:p>
        </p:txBody>
      </p:sp>
      <p:sp>
        <p:nvSpPr>
          <p:cNvPr id="1049123" name="Content Placeholder 2"/>
          <p:cNvSpPr>
            <a:spLocks noGrp="1"/>
          </p:cNvSpPr>
          <p:nvPr>
            <p:ph idx="1"/>
          </p:nvPr>
        </p:nvSpPr>
        <p:spPr/>
        <p:txBody>
          <a:bodyPr>
            <a:normAutofit/>
          </a:bodyPr>
          <a:p>
            <a:r>
              <a:rPr dirty="0" lang="en-US"/>
              <a:t>Gastrointestinal distress (nausea, diarrhea, abdominal pain).</a:t>
            </a:r>
          </a:p>
          <a:p>
            <a:r>
              <a:rPr dirty="0" lang="en-US"/>
              <a:t>Fine hand tremors that can interfere with purposeful motor skills and can be exacerbated by factors such as stress and caffeine.</a:t>
            </a:r>
          </a:p>
          <a:p>
            <a:r>
              <a:rPr dirty="0" lang="en-US"/>
              <a:t>Polyuria, mild thirst.</a:t>
            </a:r>
          </a:p>
          <a:p>
            <a:r>
              <a:rPr dirty="0" lang="en-US"/>
              <a:t>Weight gain</a:t>
            </a:r>
          </a:p>
          <a:p>
            <a:r>
              <a:rPr dirty="0" lang="en-US"/>
              <a:t> Renal toxicity</a:t>
            </a:r>
          </a:p>
          <a:p>
            <a:pPr indent="0" marL="0">
              <a:buNone/>
            </a:pPr>
            <a:r>
              <a:rPr dirty="0" lang="en-US"/>
              <a:t>Goiter and hypothyroidism with long-term treatment Brady dysrhythmia, hypotension, and electrolyte imbalances .</a:t>
            </a:r>
          </a:p>
          <a:p>
            <a:endParaRPr dirty="0"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810" name=""/>
        <p:cNvGrpSpPr/>
        <p:nvPr/>
      </p:nvGrpSpPr>
      <p:grpSpPr>
        <a:xfrm>
          <a:off x="0" y="0"/>
          <a:ext cx="0" cy="0"/>
          <a:chOff x="0" y="0"/>
          <a:chExt cx="0" cy="0"/>
        </a:xfrm>
      </p:grpSpPr>
      <p:sp>
        <p:nvSpPr>
          <p:cNvPr id="1049124" name="Title 1"/>
          <p:cNvSpPr>
            <a:spLocks noGrp="1"/>
          </p:cNvSpPr>
          <p:nvPr>
            <p:ph type="title"/>
          </p:nvPr>
        </p:nvSpPr>
        <p:spPr/>
        <p:txBody>
          <a:bodyPr/>
          <a:p>
            <a:r>
              <a:rPr b="1" dirty="0" sz="2800" lang="en-US">
                <a:solidFill>
                  <a:prstClr val="black"/>
                </a:solidFill>
                <a:latin typeface="+mn-lt"/>
                <a:ea typeface="+mn-ea"/>
                <a:cs typeface="+mn-cs"/>
              </a:rPr>
              <a:t>Contraindications/Precautions</a:t>
            </a:r>
            <a:endParaRPr b="1" dirty="0" lang="en-US">
              <a:latin typeface="+mn-lt"/>
            </a:endParaRPr>
          </a:p>
        </p:txBody>
      </p:sp>
      <p:sp>
        <p:nvSpPr>
          <p:cNvPr id="1049125" name="Content Placeholder 2"/>
          <p:cNvSpPr>
            <a:spLocks noGrp="1"/>
          </p:cNvSpPr>
          <p:nvPr>
            <p:ph idx="1"/>
          </p:nvPr>
        </p:nvSpPr>
        <p:spPr>
          <a:xfrm>
            <a:off x="838200" y="1884240"/>
            <a:ext cx="10515600" cy="4351338"/>
          </a:xfrm>
        </p:spPr>
        <p:txBody>
          <a:bodyPr/>
          <a:p>
            <a:r>
              <a:rPr dirty="0" lang="en-US"/>
              <a:t>Lithium is Pregnancy Risk Category D. This medication is teratogenic, especially during the first trimester. </a:t>
            </a:r>
          </a:p>
          <a:p>
            <a:r>
              <a:rPr dirty="0" lang="en-US"/>
              <a:t> Discourage clients from breastfeeding if lithium therapy is necessary. </a:t>
            </a:r>
          </a:p>
          <a:p>
            <a:r>
              <a:rPr dirty="0" lang="en-US"/>
              <a:t>Use cautiously in clients with renal dysfunction, heart disease, sodium depletion, and dehydration</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811" name=""/>
        <p:cNvGrpSpPr/>
        <p:nvPr/>
      </p:nvGrpSpPr>
      <p:grpSpPr>
        <a:xfrm>
          <a:off x="0" y="0"/>
          <a:ext cx="0" cy="0"/>
          <a:chOff x="0" y="0"/>
          <a:chExt cx="0" cy="0"/>
        </a:xfrm>
      </p:grpSpPr>
      <p:sp>
        <p:nvSpPr>
          <p:cNvPr id="1049126" name="Title 1"/>
          <p:cNvSpPr>
            <a:spLocks noGrp="1"/>
          </p:cNvSpPr>
          <p:nvPr>
            <p:ph type="title"/>
          </p:nvPr>
        </p:nvSpPr>
        <p:spPr/>
        <p:txBody>
          <a:bodyPr/>
          <a:p>
            <a:r>
              <a:rPr b="1" dirty="0" lang="en-US"/>
              <a:t>Medication/Food Interactions</a:t>
            </a:r>
          </a:p>
        </p:txBody>
      </p:sp>
      <p:sp>
        <p:nvSpPr>
          <p:cNvPr id="1049127" name="Content Placeholder 2"/>
          <p:cNvSpPr>
            <a:spLocks noGrp="1"/>
          </p:cNvSpPr>
          <p:nvPr>
            <p:ph idx="1"/>
          </p:nvPr>
        </p:nvSpPr>
        <p:spPr/>
        <p:txBody>
          <a:bodyPr>
            <a:normAutofit lnSpcReduction="10000"/>
          </a:bodyPr>
          <a:p>
            <a:r>
              <a:rPr dirty="0" lang="en-US"/>
              <a:t>Sodium is excreted with the use of diuretics. Reduced serum sodium decreases lithium excretion, which can lead to toxicity.</a:t>
            </a:r>
          </a:p>
          <a:p>
            <a:r>
              <a:rPr dirty="0" lang="en-US"/>
              <a:t>Concurrent use of NSAIDs (ibuprofen [Motrin] and celecoxib [Celebrex]) will increase renal reabsorption of lithium, leading to toxicity. </a:t>
            </a:r>
          </a:p>
          <a:p>
            <a:pPr indent="0" marL="0">
              <a:buNone/>
            </a:pPr>
            <a:r>
              <a:rPr dirty="0" lang="en-US"/>
              <a:t> Avoid use of NSAIDs. </a:t>
            </a:r>
          </a:p>
          <a:p>
            <a:pPr indent="0" marL="0">
              <a:buNone/>
            </a:pPr>
            <a:r>
              <a:rPr dirty="0" lang="en-US"/>
              <a:t> Use aspirin as a mild analgesic.</a:t>
            </a:r>
          </a:p>
          <a:p>
            <a:r>
              <a:rPr dirty="0" lang="en-US"/>
              <a:t> Anticholinergics (antihistamines, tricyclic antidepressants) can induce urinary retention and polyuria, leading to abdominal discomfort </a:t>
            </a:r>
          </a:p>
          <a:p>
            <a:r>
              <a:rPr dirty="0" lang="en-US"/>
              <a:t> Advise clients to avoid medications with anticholinergic effects. rt.</a:t>
            </a:r>
          </a:p>
          <a:p>
            <a:endParaRPr dirty="0"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812" name=""/>
        <p:cNvGrpSpPr/>
        <p:nvPr/>
      </p:nvGrpSpPr>
      <p:grpSpPr>
        <a:xfrm>
          <a:off x="0" y="0"/>
          <a:ext cx="0" cy="0"/>
          <a:chOff x="0" y="0"/>
          <a:chExt cx="0" cy="0"/>
        </a:xfrm>
      </p:grpSpPr>
      <p:sp>
        <p:nvSpPr>
          <p:cNvPr id="1049128" name="Content Placeholder 2"/>
          <p:cNvSpPr>
            <a:spLocks noGrp="1"/>
          </p:cNvSpPr>
          <p:nvPr>
            <p:ph idx="1"/>
          </p:nvPr>
        </p:nvSpPr>
        <p:spPr>
          <a:xfrm>
            <a:off x="838200" y="152400"/>
            <a:ext cx="10515600" cy="6330462"/>
          </a:xfrm>
        </p:spPr>
        <p:txBody>
          <a:bodyPr>
            <a:normAutofit lnSpcReduction="10000"/>
          </a:bodyPr>
          <a:p>
            <a:pPr indent="0" marL="0">
              <a:buNone/>
            </a:pPr>
            <a:r>
              <a:rPr b="1" dirty="0" sz="3200" lang="en-US">
                <a:solidFill>
                  <a:prstClr val="black"/>
                </a:solidFill>
                <a:ea typeface="+mj-ea"/>
                <a:cs typeface="+mj-cs"/>
              </a:rPr>
              <a:t>                                    Nursing Administration</a:t>
            </a:r>
            <a:endParaRPr b="1" dirty="0" sz="3200" lang="en-US"/>
          </a:p>
          <a:p>
            <a:pPr>
              <a:lnSpc>
                <a:spcPct val="100000"/>
              </a:lnSpc>
            </a:pPr>
            <a:r>
              <a:rPr dirty="0" lang="en-US"/>
              <a:t>Monitor plasma lithium levels while undergoing treatment. At initiation of treatment, monitor levels every 2 to 3 days and then every 1 to 3 months. Lithium blood levels should be obtained in the morning, usually 12 hr. after the last dose. </a:t>
            </a:r>
          </a:p>
          <a:p>
            <a:pPr>
              <a:lnSpc>
                <a:spcPct val="100000"/>
              </a:lnSpc>
            </a:pPr>
            <a:r>
              <a:rPr dirty="0" lang="en-US"/>
              <a:t> During initial treatment of a manic episode, levels should be between 0.8 to 1.4 mEq/L. </a:t>
            </a:r>
          </a:p>
          <a:p>
            <a:pPr>
              <a:lnSpc>
                <a:spcPct val="100000"/>
              </a:lnSpc>
            </a:pPr>
            <a:r>
              <a:rPr dirty="0" lang="en-US"/>
              <a:t> Maintenance level range is between 0.4 to 1.0 mEq/L. </a:t>
            </a:r>
          </a:p>
          <a:p>
            <a:pPr>
              <a:lnSpc>
                <a:spcPct val="100000"/>
              </a:lnSpc>
            </a:pPr>
            <a:r>
              <a:rPr dirty="0" lang="en-US"/>
              <a:t>Plasma levels &gt; 1.5 mEq/L can result in toxicity. </a:t>
            </a:r>
          </a:p>
          <a:p>
            <a:pPr>
              <a:lnSpc>
                <a:spcPct val="100000"/>
              </a:lnSpc>
            </a:pPr>
            <a:r>
              <a:rPr dirty="0" lang="en-US"/>
              <a:t> Care for clients who have a toxic plasma lithium level in an inpatient setting and provide supportive measures. Hemodialysis may be indicated. </a:t>
            </a:r>
          </a:p>
          <a:p>
            <a:pPr>
              <a:lnSpc>
                <a:spcPct val="100000"/>
              </a:lnSpc>
            </a:pPr>
            <a:r>
              <a:rPr dirty="0" lang="en-US"/>
              <a:t>Advise clients that effects begin within 7 to 14 days. </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813" name=""/>
        <p:cNvGrpSpPr/>
        <p:nvPr/>
      </p:nvGrpSpPr>
      <p:grpSpPr>
        <a:xfrm>
          <a:off x="0" y="0"/>
          <a:ext cx="0" cy="0"/>
          <a:chOff x="0" y="0"/>
          <a:chExt cx="0" cy="0"/>
        </a:xfrm>
      </p:grpSpPr>
      <p:sp>
        <p:nvSpPr>
          <p:cNvPr id="1049129" name="Content Placeholder 2"/>
          <p:cNvSpPr>
            <a:spLocks noGrp="1"/>
          </p:cNvSpPr>
          <p:nvPr>
            <p:ph idx="1"/>
          </p:nvPr>
        </p:nvSpPr>
        <p:spPr>
          <a:xfrm>
            <a:off x="838200" y="105508"/>
            <a:ext cx="10515600" cy="6471138"/>
          </a:xfrm>
        </p:spPr>
        <p:txBody>
          <a:bodyPr>
            <a:normAutofit/>
          </a:bodyPr>
          <a:p>
            <a:pPr indent="0" lvl="0" marL="0">
              <a:lnSpc>
                <a:spcPct val="100000"/>
              </a:lnSpc>
              <a:buNone/>
            </a:pPr>
            <a:r>
              <a:rPr b="1" dirty="0" sz="3200" lang="en-US">
                <a:solidFill>
                  <a:prstClr val="black"/>
                </a:solidFill>
                <a:ea typeface="+mj-ea"/>
                <a:cs typeface="+mj-cs"/>
              </a:rPr>
              <a:t>                              Nursing administration cont</a:t>
            </a:r>
            <a:r>
              <a:rPr b="1" dirty="0" sz="3200" lang="en-US">
                <a:solidFill>
                  <a:prstClr val="black"/>
                </a:solidFill>
                <a:latin typeface="Calibri Light" panose="020F0302020204030204"/>
                <a:ea typeface="+mj-ea"/>
                <a:cs typeface="+mj-cs"/>
              </a:rPr>
              <a:t>.’</a:t>
            </a:r>
            <a:endParaRPr b="1" dirty="0" sz="3200" lang="en-US">
              <a:solidFill>
                <a:prstClr val="black"/>
              </a:solidFill>
            </a:endParaRPr>
          </a:p>
          <a:p>
            <a:pPr>
              <a:lnSpc>
                <a:spcPct val="100000"/>
              </a:lnSpc>
            </a:pPr>
            <a:r>
              <a:rPr dirty="0" lang="en-US">
                <a:solidFill>
                  <a:prstClr val="black"/>
                </a:solidFill>
              </a:rPr>
              <a:t>Advise clients to take lithium as prescribed. Lithium must be administered in 2 to 3 doses daily due to a short half life. Taking lithium with food will help decrease GI distress. </a:t>
            </a:r>
          </a:p>
          <a:p>
            <a:pPr lvl="0">
              <a:lnSpc>
                <a:spcPct val="100000"/>
              </a:lnSpc>
            </a:pPr>
            <a:r>
              <a:rPr dirty="0" lang="en-US">
                <a:solidFill>
                  <a:prstClr val="black"/>
                </a:solidFill>
              </a:rPr>
              <a:t> Encourage clients to adhere to laboratory appointments needed to monitor lithium effectiveness and adverse effects. Emphasize the high risk of toxicity due to the narrow therapeutic range. </a:t>
            </a:r>
          </a:p>
          <a:p>
            <a:pPr lvl="0">
              <a:lnSpc>
                <a:spcPct val="100000"/>
              </a:lnSpc>
            </a:pPr>
            <a:r>
              <a:rPr dirty="0" lang="en-US">
                <a:solidFill>
                  <a:prstClr val="black"/>
                </a:solidFill>
              </a:rPr>
              <a:t>Provide nutritional counseling. Stress the importance of adequate fluid and sodium intake. </a:t>
            </a:r>
          </a:p>
          <a:p>
            <a:pPr lvl="0">
              <a:lnSpc>
                <a:spcPct val="100000"/>
              </a:lnSpc>
            </a:pPr>
            <a:r>
              <a:rPr dirty="0" lang="en-US">
                <a:solidFill>
                  <a:prstClr val="black"/>
                </a:solidFill>
              </a:rPr>
              <a:t> Instruct clients to monitor for signs of toxicity and when to contact the provider. Clients should stop taking medication and seek medical attention if experiencing diarrhea, vomiting, or excessive sweating.</a:t>
            </a:r>
          </a:p>
          <a:p>
            <a:endParaRPr dirty="0" lang="en-US"/>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814" name=""/>
        <p:cNvGrpSpPr/>
        <p:nvPr/>
      </p:nvGrpSpPr>
      <p:grpSpPr>
        <a:xfrm>
          <a:off x="0" y="0"/>
          <a:ext cx="0" cy="0"/>
          <a:chOff x="0" y="0"/>
          <a:chExt cx="0" cy="0"/>
        </a:xfrm>
      </p:grpSpPr>
      <p:sp>
        <p:nvSpPr>
          <p:cNvPr id="1049130" name="Content Placeholder 2"/>
          <p:cNvSpPr>
            <a:spLocks noGrp="1"/>
          </p:cNvSpPr>
          <p:nvPr>
            <p:ph idx="1"/>
          </p:nvPr>
        </p:nvSpPr>
        <p:spPr>
          <a:xfrm>
            <a:off x="896815" y="140677"/>
            <a:ext cx="10515600" cy="6553199"/>
          </a:xfrm>
        </p:spPr>
        <p:txBody>
          <a:bodyPr>
            <a:normAutofit/>
          </a:bodyPr>
          <a:p>
            <a:pPr indent="0" marL="0">
              <a:buNone/>
            </a:pPr>
            <a:r>
              <a:rPr b="1" dirty="0" sz="4400" lang="en-US">
                <a:solidFill>
                  <a:prstClr val="black"/>
                </a:solidFill>
                <a:latin typeface="Calibri Light" panose="020F0302020204030204"/>
                <a:ea typeface="+mj-ea"/>
                <a:cs typeface="+mj-cs"/>
              </a:rPr>
              <a:t>              Other mood stabilizing drugs</a:t>
            </a:r>
            <a:endParaRPr dirty="0" lang="en-US"/>
          </a:p>
          <a:p>
            <a:pPr>
              <a:lnSpc>
                <a:spcPct val="100000"/>
              </a:lnSpc>
            </a:pPr>
            <a:r>
              <a:rPr dirty="0" lang="en-US"/>
              <a:t>Carbamazepine (</a:t>
            </a:r>
            <a:r>
              <a:rPr dirty="0" lang="en-US" err="1"/>
              <a:t>Tegretol</a:t>
            </a:r>
            <a:r>
              <a:rPr dirty="0" lang="en-US"/>
              <a:t>) </a:t>
            </a:r>
          </a:p>
          <a:p>
            <a:pPr>
              <a:lnSpc>
                <a:spcPct val="100000"/>
              </a:lnSpc>
            </a:pPr>
            <a:r>
              <a:rPr dirty="0" lang="en-US"/>
              <a:t> Valproic acid (Depakote) </a:t>
            </a:r>
          </a:p>
          <a:p>
            <a:pPr>
              <a:lnSpc>
                <a:spcPct val="100000"/>
              </a:lnSpc>
            </a:pPr>
            <a:r>
              <a:rPr dirty="0" lang="en-US"/>
              <a:t>Lamotrigine (Lamictal) Purpose </a:t>
            </a:r>
          </a:p>
          <a:p>
            <a:pPr indent="0" marL="0">
              <a:lnSpc>
                <a:spcPct val="100000"/>
              </a:lnSpc>
              <a:buNone/>
            </a:pPr>
            <a:r>
              <a:rPr dirty="0" lang="en-US"/>
              <a:t> </a:t>
            </a:r>
            <a:r>
              <a:rPr b="1" dirty="0" lang="en-US"/>
              <a:t>Expected Pharmacological Action</a:t>
            </a:r>
            <a:r>
              <a:rPr dirty="0" lang="en-US"/>
              <a:t>: AEDs help treat and manage bipolar disorders by various mechanisms, which include:  </a:t>
            </a:r>
          </a:p>
          <a:p>
            <a:pPr>
              <a:lnSpc>
                <a:spcPct val="100000"/>
              </a:lnSpc>
            </a:pPr>
            <a:r>
              <a:rPr dirty="0" lang="en-US"/>
              <a:t>Slowing the entrance of sodium and calcium back into the neuron and, thus extending the time it takes for the nerve to return to its active state. </a:t>
            </a:r>
          </a:p>
          <a:p>
            <a:pPr>
              <a:lnSpc>
                <a:spcPct val="100000"/>
              </a:lnSpc>
            </a:pPr>
            <a:r>
              <a:rPr dirty="0" lang="en-US"/>
              <a:t>Potentiating the inhibitory effects of gamma butyric acid (GABA) </a:t>
            </a:r>
          </a:p>
          <a:p>
            <a:pPr>
              <a:lnSpc>
                <a:spcPct val="100000"/>
              </a:lnSpc>
            </a:pPr>
            <a:r>
              <a:rPr dirty="0" lang="en-US"/>
              <a:t> Inhibiting glutamic acid (glutamate) which in turn suppresses CNS excitation </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815" name=""/>
        <p:cNvGrpSpPr/>
        <p:nvPr/>
      </p:nvGrpSpPr>
      <p:grpSpPr>
        <a:xfrm>
          <a:off x="0" y="0"/>
          <a:ext cx="0" cy="0"/>
          <a:chOff x="0" y="0"/>
          <a:chExt cx="0" cy="0"/>
        </a:xfrm>
      </p:grpSpPr>
      <p:sp>
        <p:nvSpPr>
          <p:cNvPr id="1049131" name="Title 1"/>
          <p:cNvSpPr>
            <a:spLocks noGrp="1"/>
          </p:cNvSpPr>
          <p:nvPr>
            <p:ph type="title"/>
          </p:nvPr>
        </p:nvSpPr>
        <p:spPr/>
        <p:txBody>
          <a:bodyPr>
            <a:normAutofit/>
          </a:bodyPr>
          <a:p>
            <a:r>
              <a:rPr b="1" dirty="0" sz="3200" lang="en-US">
                <a:solidFill>
                  <a:prstClr val="black"/>
                </a:solidFill>
                <a:latin typeface="Calibri" panose="020F0502020204030204"/>
                <a:ea typeface="+mn-ea"/>
                <a:cs typeface="+mn-cs"/>
              </a:rPr>
              <a:t>Therapeutic Uses </a:t>
            </a:r>
            <a:endParaRPr b="1" dirty="0" sz="3200" lang="en-US"/>
          </a:p>
        </p:txBody>
      </p:sp>
      <p:sp>
        <p:nvSpPr>
          <p:cNvPr id="1049132" name="Content Placeholder 2"/>
          <p:cNvSpPr>
            <a:spLocks noGrp="1"/>
          </p:cNvSpPr>
          <p:nvPr>
            <p:ph idx="1"/>
          </p:nvPr>
        </p:nvSpPr>
        <p:spPr/>
        <p:txBody>
          <a:bodyPr>
            <a:normAutofit/>
          </a:bodyPr>
          <a:p>
            <a:r>
              <a:rPr dirty="0" sz="3200" lang="en-US">
                <a:solidFill>
                  <a:prstClr val="black"/>
                </a:solidFill>
              </a:rPr>
              <a:t>Treatment of manic and depressive episodes, prevention of relapse of mania and depressive episodes.</a:t>
            </a:r>
          </a:p>
          <a:p>
            <a:r>
              <a:rPr dirty="0" sz="3200" lang="en-US">
                <a:solidFill>
                  <a:prstClr val="black"/>
                </a:solidFill>
              </a:rPr>
              <a:t> Especially useful for clients with mixed mania and rapid cycling bipolar disorders.</a:t>
            </a:r>
            <a:endParaRPr dirty="0" sz="32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553" name=""/>
        <p:cNvGrpSpPr/>
        <p:nvPr/>
      </p:nvGrpSpPr>
      <p:grpSpPr>
        <a:xfrm>
          <a:off x="0" y="0"/>
          <a:ext cx="0" cy="0"/>
          <a:chOff x="0" y="0"/>
          <a:chExt cx="0" cy="0"/>
        </a:xfrm>
      </p:grpSpPr>
      <p:sp>
        <p:nvSpPr>
          <p:cNvPr id="1048652" name="Title 1"/>
          <p:cNvSpPr>
            <a:spLocks noGrp="1"/>
          </p:cNvSpPr>
          <p:nvPr>
            <p:ph type="title"/>
          </p:nvPr>
        </p:nvSpPr>
        <p:spPr/>
        <p:txBody>
          <a:bodyPr/>
          <a:p>
            <a:r>
              <a:rPr b="1" dirty="0" lang="en-US"/>
              <a:t>Factors influencing drug administration</a:t>
            </a:r>
          </a:p>
        </p:txBody>
      </p:sp>
      <p:sp>
        <p:nvSpPr>
          <p:cNvPr id="1048653" name="Content Placeholder 2"/>
          <p:cNvSpPr>
            <a:spLocks noGrp="1"/>
          </p:cNvSpPr>
          <p:nvPr>
            <p:ph idx="1"/>
          </p:nvPr>
        </p:nvSpPr>
        <p:spPr/>
        <p:txBody>
          <a:bodyPr>
            <a:normAutofit fontScale="92857" lnSpcReduction="10000"/>
          </a:bodyPr>
          <a:p>
            <a:r>
              <a:rPr dirty="0" lang="en-US"/>
              <a:t>The  nature of the absorbing surface.</a:t>
            </a:r>
          </a:p>
          <a:p>
            <a:r>
              <a:rPr dirty="0" lang="en-US"/>
              <a:t>Blood flow to the site of administration; increase in blood flow facilitates abortion ; and e.g.  sublingual route and pulmonary epithelium.</a:t>
            </a:r>
          </a:p>
          <a:p>
            <a:r>
              <a:rPr dirty="0" lang="en-US"/>
              <a:t>The health status of the person taking the drug. This affects the rate of absorption and transportation.</a:t>
            </a:r>
          </a:p>
          <a:p>
            <a:r>
              <a:rPr dirty="0" lang="en-US"/>
              <a:t>The lipid solubility of drugs the higher the solubility the more a drug is absorbed especially in the GIT.</a:t>
            </a:r>
          </a:p>
          <a:p>
            <a:r>
              <a:rPr dirty="0" lang="en-US"/>
              <a:t>The PH of the drug.</a:t>
            </a:r>
          </a:p>
          <a:p>
            <a:r>
              <a:rPr dirty="0" lang="en-US"/>
              <a:t>Drug concentration and critical concentration.</a:t>
            </a:r>
          </a:p>
          <a:p>
            <a:pPr indent="0" marL="0">
              <a:buNone/>
            </a:pPr>
            <a:endParaRPr dirty="0" lang="en-US"/>
          </a:p>
          <a:p>
            <a:endParaRPr dirty="0"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816" name=""/>
        <p:cNvGrpSpPr/>
        <p:nvPr/>
      </p:nvGrpSpPr>
      <p:grpSpPr>
        <a:xfrm>
          <a:off x="0" y="0"/>
          <a:ext cx="0" cy="0"/>
          <a:chOff x="0" y="0"/>
          <a:chExt cx="0" cy="0"/>
        </a:xfrm>
      </p:grpSpPr>
      <p:sp>
        <p:nvSpPr>
          <p:cNvPr id="1049133" name="Title 1"/>
          <p:cNvSpPr>
            <a:spLocks noGrp="1"/>
          </p:cNvSpPr>
          <p:nvPr>
            <p:ph type="title"/>
          </p:nvPr>
        </p:nvSpPr>
        <p:spPr/>
        <p:txBody>
          <a:bodyPr/>
          <a:p>
            <a:r>
              <a:rPr b="1" dirty="0" lang="en-US"/>
              <a:t>CNS STIMULANTS</a:t>
            </a:r>
          </a:p>
        </p:txBody>
      </p:sp>
      <p:graphicFrame>
        <p:nvGraphicFramePr>
          <p:cNvPr id="4194308" name="Content Placeholder 6"/>
          <p:cNvGraphicFramePr>
            <a:graphicFrameLocks noGrp="1"/>
          </p:cNvGraphicFramePr>
          <p:nvPr>
            <p:ph idx="1"/>
          </p:nvPr>
        </p:nvGraphicFramePr>
        <p:xfrm>
          <a:off x="838200" y="1825625"/>
          <a:ext cx="10515600" cy="26670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p>
                      <a:r>
                        <a:rPr dirty="0" lang="en-US"/>
                        <a:t>MEDICATION</a:t>
                      </a:r>
                    </a:p>
                  </a:txBody>
                </a:tc>
                <a:tc>
                  <a:txBody>
                    <a:bodyPr/>
                    <a:p>
                      <a:r>
                        <a:rPr dirty="0" lang="en-US"/>
                        <a:t>SHORT ACTING</a:t>
                      </a:r>
                    </a:p>
                  </a:txBody>
                </a:tc>
                <a:tc>
                  <a:txBody>
                    <a:bodyPr/>
                    <a:p>
                      <a:r>
                        <a:rPr dirty="0" lang="en-US"/>
                        <a:t>INTERMEDIATE ACTING</a:t>
                      </a:r>
                    </a:p>
                  </a:txBody>
                </a:tc>
                <a:tc>
                  <a:txBody>
                    <a:bodyPr/>
                    <a:p>
                      <a:r>
                        <a:rPr dirty="0" lang="en-US"/>
                        <a:t>LONG ACTING</a:t>
                      </a:r>
                    </a:p>
                  </a:txBody>
                </a:tc>
              </a:tr>
              <a:tr h="370840">
                <a:tc>
                  <a:txBody>
                    <a:bodyPr/>
                    <a:p>
                      <a:r>
                        <a:rPr dirty="0" lang="en-US"/>
                        <a:t>Methylphenidate</a:t>
                      </a:r>
                    </a:p>
                  </a:txBody>
                </a:tc>
                <a:tc>
                  <a:txBody>
                    <a:bodyPr/>
                    <a:p>
                      <a:r>
                        <a:rPr dirty="0" lang="en-US"/>
                        <a:t>Ritalin, Methylin</a:t>
                      </a:r>
                    </a:p>
                  </a:txBody>
                </a:tc>
                <a:tc>
                  <a:txBody>
                    <a:bodyPr/>
                    <a:p>
                      <a:r>
                        <a:rPr dirty="0" lang="en-US"/>
                        <a:t>Ritalin SR, Methylin  ER</a:t>
                      </a:r>
                    </a:p>
                  </a:txBody>
                </a:tc>
                <a:tc>
                  <a:txBody>
                    <a:bodyPr/>
                    <a:p>
                      <a:r>
                        <a:rPr dirty="0" lang="it-IT"/>
                        <a:t>ethylin ER Ritalin LA, Concerta, Daytrana (transdermal)</a:t>
                      </a:r>
                      <a:endParaRPr dirty="0" lang="en-US"/>
                    </a:p>
                  </a:txBody>
                </a:tc>
              </a:tr>
              <a:tr h="370840">
                <a:tc>
                  <a:txBody>
                    <a:bodyPr/>
                    <a:p>
                      <a:r>
                        <a:rPr dirty="0" lang="en-US"/>
                        <a:t>Dexmethylphenidate</a:t>
                      </a:r>
                    </a:p>
                  </a:txBody>
                </a:tc>
                <a:tc>
                  <a:txBody>
                    <a:bodyPr/>
                    <a:p>
                      <a:r>
                        <a:rPr dirty="0" lang="en-US"/>
                        <a:t> Focalin</a:t>
                      </a:r>
                    </a:p>
                  </a:txBody>
                </a:tc>
                <a:tc>
                  <a:txBody>
                    <a:bodyPr/>
                    <a:p>
                      <a:endParaRPr lang="en-US"/>
                    </a:p>
                  </a:txBody>
                </a:tc>
                <a:tc>
                  <a:txBody>
                    <a:bodyPr/>
                    <a:p>
                      <a:endParaRPr dirty="0" lang="en-US"/>
                    </a:p>
                  </a:txBody>
                </a:tc>
              </a:tr>
              <a:tr h="370840">
                <a:tc>
                  <a:txBody>
                    <a:bodyPr/>
                    <a:p>
                      <a:r>
                        <a:rPr dirty="0" lang="en-US"/>
                        <a:t>Dextroamphetamine</a:t>
                      </a:r>
                    </a:p>
                  </a:txBody>
                </a:tc>
                <a:tc>
                  <a:txBody>
                    <a:bodyPr/>
                    <a:p>
                      <a:r>
                        <a:rPr dirty="0" lang="en-US"/>
                        <a:t>Dexedrine</a:t>
                      </a:r>
                    </a:p>
                  </a:txBody>
                </a:tc>
                <a:tc>
                  <a:txBody>
                    <a:bodyPr/>
                    <a:p>
                      <a:endParaRPr lang="en-US"/>
                    </a:p>
                  </a:txBody>
                </a:tc>
                <a:tc>
                  <a:txBody>
                    <a:bodyPr/>
                    <a:p>
                      <a:pPr algn="l" defTabSz="914400" eaLnBrk="1" fontAlgn="auto" hangingPunct="1" indent="0" latinLnBrk="0" lvl="0" marL="0" marR="0" rtl="0">
                        <a:lnSpc>
                          <a:spcPct val="100000"/>
                        </a:lnSpc>
                        <a:spcBef>
                          <a:spcPts val="0"/>
                        </a:spcBef>
                        <a:spcAft>
                          <a:spcPts val="0"/>
                        </a:spcAft>
                        <a:buClrTx/>
                        <a:buSzTx/>
                        <a:buFontTx/>
                        <a:buNone/>
                      </a:pPr>
                      <a:r>
                        <a:rPr baseline="0" b="0" cap="none" dirty="0" sz="1800" i="0" kern="1200" kumimoji="0" lang="en-US" noProof="0" normalizeH="0" spc="0" strike="noStrike" u="none">
                          <a:ln>
                            <a:noFill/>
                          </a:ln>
                          <a:solidFill>
                            <a:prstClr val="black"/>
                          </a:solidFill>
                          <a:effectLst/>
                          <a:uLnTx/>
                          <a:uFillTx/>
                          <a:latin typeface="+mn-lt"/>
                          <a:ea typeface="+mn-ea"/>
                          <a:cs typeface="+mn-cs"/>
                        </a:rPr>
                        <a:t>Dexedrine Spansule</a:t>
                      </a:r>
                    </a:p>
                    <a:p>
                      <a:endParaRPr dirty="0" lang="en-US"/>
                    </a:p>
                  </a:txBody>
                </a:tc>
              </a:tr>
              <a:tr h="370840">
                <a:tc>
                  <a:txBody>
                    <a:bodyPr/>
                    <a:p>
                      <a:r>
                        <a:rPr dirty="0" lang="en-US"/>
                        <a:t>Amphetamine mixture</a:t>
                      </a:r>
                    </a:p>
                  </a:txBody>
                </a:tc>
                <a:tc>
                  <a:txBody>
                    <a:bodyPr/>
                    <a:p>
                      <a:r>
                        <a:rPr dirty="0" lang="en-US"/>
                        <a:t>Adderall</a:t>
                      </a:r>
                    </a:p>
                  </a:txBody>
                </a:tc>
                <a:tc>
                  <a:txBody>
                    <a:bodyPr/>
                    <a:p>
                      <a:endParaRPr lang="en-US"/>
                    </a:p>
                  </a:txBody>
                </a:tc>
                <a:tc>
                  <a:txBody>
                    <a:bodyPr/>
                    <a:p>
                      <a:r>
                        <a:rPr dirty="0" lang="en-US"/>
                        <a:t>Adderall-XR </a:t>
                      </a:r>
                    </a:p>
                  </a:txBody>
                </a:tc>
              </a:tr>
            </a:tbl>
          </a:graphicData>
        </a:graphic>
      </p:graphicFrame>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817" name=""/>
        <p:cNvGrpSpPr/>
        <p:nvPr/>
      </p:nvGrpSpPr>
      <p:grpSpPr>
        <a:xfrm>
          <a:off x="0" y="0"/>
          <a:ext cx="0" cy="0"/>
          <a:chOff x="0" y="0"/>
          <a:chExt cx="0" cy="0"/>
        </a:xfrm>
      </p:grpSpPr>
      <p:sp>
        <p:nvSpPr>
          <p:cNvPr id="1049134" name="Title 1"/>
          <p:cNvSpPr>
            <a:spLocks noGrp="1"/>
          </p:cNvSpPr>
          <p:nvPr>
            <p:ph type="title"/>
          </p:nvPr>
        </p:nvSpPr>
        <p:spPr/>
        <p:txBody>
          <a:bodyPr/>
          <a:p>
            <a:r>
              <a:rPr dirty="0" lang="en-US"/>
              <a:t>CNS stimulants cont.’</a:t>
            </a:r>
          </a:p>
        </p:txBody>
      </p:sp>
      <p:sp>
        <p:nvSpPr>
          <p:cNvPr id="1049135" name="Content Placeholder 2"/>
          <p:cNvSpPr>
            <a:spLocks noGrp="1"/>
          </p:cNvSpPr>
          <p:nvPr>
            <p:ph idx="1"/>
          </p:nvPr>
        </p:nvSpPr>
        <p:spPr/>
        <p:txBody>
          <a:bodyPr/>
          <a:p>
            <a:pPr indent="0" marL="0">
              <a:buNone/>
            </a:pPr>
            <a:r>
              <a:rPr dirty="0" lang="en-US"/>
              <a:t> </a:t>
            </a:r>
            <a:r>
              <a:rPr b="1" dirty="0" lang="en-US"/>
              <a:t>Expected Pharmacological Action :</a:t>
            </a:r>
          </a:p>
          <a:p>
            <a:pPr indent="0" marL="0">
              <a:buNone/>
            </a:pPr>
            <a:r>
              <a:rPr dirty="0" lang="en-US"/>
              <a:t>These medications raise the levels of norepinephrine, serotonin, and dopamine into the CNS. </a:t>
            </a:r>
          </a:p>
          <a:p>
            <a:pPr indent="0" marL="0">
              <a:buNone/>
            </a:pPr>
            <a:endParaRPr dirty="0" lang="en-US"/>
          </a:p>
          <a:p>
            <a:pPr indent="0" marL="0">
              <a:buNone/>
            </a:pPr>
            <a:r>
              <a:rPr dirty="0" lang="en-US"/>
              <a:t> </a:t>
            </a:r>
            <a:r>
              <a:rPr b="1" dirty="0" lang="en-US"/>
              <a:t>Therapeutic Uses: </a:t>
            </a:r>
          </a:p>
          <a:p>
            <a:r>
              <a:rPr dirty="0" lang="en-US"/>
              <a:t>ADHD ( Attention Deficit  Hyperactivity Disorder)</a:t>
            </a:r>
          </a:p>
          <a:p>
            <a:r>
              <a:rPr dirty="0" lang="en-US"/>
              <a:t> Conduct disorder</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818" name=""/>
        <p:cNvGrpSpPr/>
        <p:nvPr/>
      </p:nvGrpSpPr>
      <p:grpSpPr>
        <a:xfrm>
          <a:off x="0" y="0"/>
          <a:ext cx="0" cy="0"/>
          <a:chOff x="0" y="0"/>
          <a:chExt cx="0" cy="0"/>
        </a:xfrm>
      </p:grpSpPr>
      <p:sp>
        <p:nvSpPr>
          <p:cNvPr id="1049136" name="Title 1"/>
          <p:cNvSpPr>
            <a:spLocks noGrp="1"/>
          </p:cNvSpPr>
          <p:nvPr>
            <p:ph type="title"/>
          </p:nvPr>
        </p:nvSpPr>
        <p:spPr>
          <a:xfrm>
            <a:off x="838200" y="306510"/>
            <a:ext cx="10515600" cy="1325563"/>
          </a:xfrm>
        </p:spPr>
        <p:txBody>
          <a:bodyPr/>
          <a:p>
            <a:r>
              <a:rPr b="1" dirty="0" lang="en-US">
                <a:latin typeface="+mn-lt"/>
              </a:rPr>
              <a:t>Side effects</a:t>
            </a:r>
          </a:p>
        </p:txBody>
      </p:sp>
      <p:sp>
        <p:nvSpPr>
          <p:cNvPr id="1049137" name="Content Placeholder 2"/>
          <p:cNvSpPr>
            <a:spLocks noGrp="1"/>
          </p:cNvSpPr>
          <p:nvPr>
            <p:ph idx="1"/>
          </p:nvPr>
        </p:nvSpPr>
        <p:spPr/>
        <p:txBody>
          <a:bodyPr/>
          <a:p>
            <a:r>
              <a:rPr dirty="0" lang="en-US"/>
              <a:t>CNS stimulation (insomnia, restlessness)</a:t>
            </a:r>
          </a:p>
          <a:p>
            <a:r>
              <a:rPr dirty="0" lang="en-US"/>
              <a:t>Weight loss</a:t>
            </a:r>
          </a:p>
          <a:p>
            <a:r>
              <a:rPr dirty="0" lang="en-US"/>
              <a:t>Cardiovascular effects (dysrhythmias, chest pain, high blood pressure) • These medications may increase the risk of sudden death in clients with heart abnormalities.</a:t>
            </a:r>
          </a:p>
          <a:p>
            <a:r>
              <a:rPr dirty="0" lang="en-US"/>
              <a:t>Development of psychotic symptoms such as hallucinations, paranoia Withdrawal reaction.</a:t>
            </a:r>
          </a:p>
          <a:p>
            <a:r>
              <a:rPr dirty="0" lang="en-US"/>
              <a:t> Hypersensitivity skin reaction to transdermal methylphenidate (hives, papules)</a:t>
            </a:r>
          </a:p>
          <a:p>
            <a:pPr indent="0" marL="0">
              <a:buNone/>
            </a:pPr>
            <a:endParaRPr dirty="0" lang="en-US"/>
          </a:p>
          <a:p>
            <a:endParaRPr dirty="0"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819" name=""/>
        <p:cNvGrpSpPr/>
        <p:nvPr/>
      </p:nvGrpSpPr>
      <p:grpSpPr>
        <a:xfrm>
          <a:off x="0" y="0"/>
          <a:ext cx="0" cy="0"/>
          <a:chOff x="0" y="0"/>
          <a:chExt cx="0" cy="0"/>
        </a:xfrm>
      </p:grpSpPr>
      <p:sp>
        <p:nvSpPr>
          <p:cNvPr id="1049138"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Contraindications/Precautions</a:t>
            </a:r>
            <a:endParaRPr dirty="0" sz="3600" lang="en-US"/>
          </a:p>
        </p:txBody>
      </p:sp>
      <p:sp>
        <p:nvSpPr>
          <p:cNvPr id="1049139" name="Content Placeholder 2"/>
          <p:cNvSpPr>
            <a:spLocks noGrp="1"/>
          </p:cNvSpPr>
          <p:nvPr>
            <p:ph idx="1"/>
          </p:nvPr>
        </p:nvSpPr>
        <p:spPr/>
        <p:txBody>
          <a:bodyPr>
            <a:normAutofit/>
          </a:bodyPr>
          <a:p>
            <a:r>
              <a:rPr dirty="0" lang="en-US"/>
              <a:t> These medications are contraindicated in clients who have a history of drug abuse, cardiovascular disorders, severe anxiety, and psychosis.</a:t>
            </a:r>
          </a:p>
          <a:p>
            <a:pPr indent="0" marL="0">
              <a:buNone/>
            </a:pPr>
            <a:r>
              <a:rPr b="1" dirty="0" lang="en-US">
                <a:solidFill>
                  <a:prstClr val="black"/>
                </a:solidFill>
              </a:rPr>
              <a:t>Medication/Food Interactions:</a:t>
            </a:r>
            <a:r>
              <a:rPr dirty="0" lang="en-US"/>
              <a:t> </a:t>
            </a:r>
          </a:p>
          <a:p>
            <a:pPr indent="0" marL="0">
              <a:buNone/>
            </a:pPr>
            <a:r>
              <a:rPr dirty="0" lang="en-US"/>
              <a:t>Concurrent use of MAOI s may cause hypertensive crisis.</a:t>
            </a:r>
          </a:p>
          <a:p>
            <a:pPr indent="0" marL="0">
              <a:buNone/>
            </a:pPr>
            <a:r>
              <a:rPr dirty="0" lang="en-US"/>
              <a:t>Concurrent use of caffeine may increase CNS stimulant effects.</a:t>
            </a:r>
          </a:p>
          <a:p>
            <a:pPr indent="0" marL="0">
              <a:buNone/>
            </a:pPr>
            <a:r>
              <a:rPr dirty="0" lang="en-US"/>
              <a:t>Methylphenidate inhibits metabolism of phenytoin (Dilantin), warfarin (Coumadin), and phenobarbital, leading to increased serum levels.</a:t>
            </a:r>
          </a:p>
          <a:p>
            <a:pPr indent="0" marL="0">
              <a:buNone/>
            </a:pPr>
            <a:r>
              <a:rPr dirty="0" lang="en-US"/>
              <a:t>OTC cold and decongestant medications with sympathomimetic action can increase CNS stimulant effects.</a:t>
            </a:r>
            <a:endParaRPr b="1" dirty="0" lang="en-US">
              <a:solidFill>
                <a:prstClr val="black"/>
              </a:solidFill>
            </a:endParaRPr>
          </a:p>
          <a:p>
            <a:pPr indent="0" marL="0">
              <a:buNone/>
            </a:pPr>
            <a:endParaRPr b="1" dirty="0"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820" name=""/>
        <p:cNvGrpSpPr/>
        <p:nvPr/>
      </p:nvGrpSpPr>
      <p:grpSpPr>
        <a:xfrm>
          <a:off x="0" y="0"/>
          <a:ext cx="0" cy="0"/>
          <a:chOff x="0" y="0"/>
          <a:chExt cx="0" cy="0"/>
        </a:xfrm>
      </p:grpSpPr>
      <p:sp>
        <p:nvSpPr>
          <p:cNvPr id="1049140" name="Content Placeholder 2"/>
          <p:cNvSpPr>
            <a:spLocks noGrp="1"/>
          </p:cNvSpPr>
          <p:nvPr>
            <p:ph idx="1"/>
          </p:nvPr>
        </p:nvSpPr>
        <p:spPr>
          <a:xfrm>
            <a:off x="838200" y="246184"/>
            <a:ext cx="10515600" cy="6307015"/>
          </a:xfrm>
        </p:spPr>
        <p:txBody>
          <a:bodyPr>
            <a:noAutofit/>
          </a:bodyPr>
          <a:p>
            <a:pPr indent="0" marL="0">
              <a:buNone/>
            </a:pPr>
            <a:r>
              <a:rPr b="1" dirty="0" sz="3200" lang="en-US">
                <a:solidFill>
                  <a:prstClr val="black"/>
                </a:solidFill>
                <a:ea typeface="+mj-ea"/>
                <a:cs typeface="+mj-cs"/>
              </a:rPr>
              <a:t>                                   Nursing Administratio</a:t>
            </a:r>
            <a:r>
              <a:rPr b="1" dirty="0" sz="2600" lang="en-US">
                <a:solidFill>
                  <a:prstClr val="black"/>
                </a:solidFill>
                <a:ea typeface="+mj-ea"/>
                <a:cs typeface="+mj-cs"/>
              </a:rPr>
              <a:t>n</a:t>
            </a:r>
            <a:endParaRPr b="1" dirty="0" sz="2000" lang="en-US">
              <a:solidFill>
                <a:prstClr val="black"/>
              </a:solidFill>
              <a:ea typeface="+mj-ea"/>
              <a:cs typeface="+mj-cs"/>
            </a:endParaRPr>
          </a:p>
          <a:p>
            <a:r>
              <a:rPr dirty="0" lang="en-US"/>
              <a:t>Advise clients to swallow sustained-release tablets whole and to not chew or crush the tablets. </a:t>
            </a:r>
          </a:p>
          <a:p>
            <a:pPr>
              <a:lnSpc>
                <a:spcPct val="100000"/>
              </a:lnSpc>
            </a:pPr>
            <a:r>
              <a:rPr dirty="0" lang="en-US"/>
              <a:t>Teach clients the importance of administering the medication on a regular schedule. </a:t>
            </a:r>
          </a:p>
          <a:p>
            <a:r>
              <a:rPr dirty="0" lang="en-US"/>
              <a:t> Teach clients who use transdermal medication (</a:t>
            </a:r>
            <a:r>
              <a:rPr dirty="0" lang="en-US" err="1"/>
              <a:t>Daytrana</a:t>
            </a:r>
            <a:r>
              <a:rPr dirty="0" lang="en-US"/>
              <a:t>) to place the patch on one hip daily in the morning and leave it in place no longer than 9 hr. Alternate hips daily. </a:t>
            </a:r>
          </a:p>
          <a:p>
            <a:r>
              <a:rPr dirty="0" lang="en-US"/>
              <a:t>Instruct parents and clients that ADHD is not cured by medication and should be managed with an overall treatment plan that may include family therapy and cognitive therapy. </a:t>
            </a:r>
          </a:p>
          <a:p>
            <a:r>
              <a:rPr dirty="0" lang="en-US"/>
              <a:t>Instruct parents that these medications have special handling procedures controlled by federal law. Handwritten prescriptions are required for medication refills. </a:t>
            </a:r>
          </a:p>
          <a:p>
            <a:r>
              <a:rPr dirty="0" lang="en-US"/>
              <a:t> Instruct parents in safety and storage of medications. </a:t>
            </a:r>
          </a:p>
          <a:p>
            <a:r>
              <a:rPr dirty="0" lang="en-US"/>
              <a:t>Advise parents that these medications have a high potential for abuse</a:t>
            </a:r>
            <a:r>
              <a:rPr dirty="0" sz="2000" lang="en-US"/>
              <a:t>. </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821" name=""/>
        <p:cNvGrpSpPr/>
        <p:nvPr/>
      </p:nvGrpSpPr>
      <p:grpSpPr>
        <a:xfrm>
          <a:off x="0" y="0"/>
          <a:ext cx="0" cy="0"/>
          <a:chOff x="0" y="0"/>
          <a:chExt cx="0" cy="0"/>
        </a:xfrm>
      </p:grpSpPr>
      <p:sp>
        <p:nvSpPr>
          <p:cNvPr id="1049141" name="Title 1"/>
          <p:cNvSpPr>
            <a:spLocks noGrp="1"/>
          </p:cNvSpPr>
          <p:nvPr>
            <p:ph type="title"/>
          </p:nvPr>
        </p:nvSpPr>
        <p:spPr/>
        <p:txBody>
          <a:bodyPr/>
          <a:p>
            <a:r>
              <a:rPr dirty="0" lang="en-US">
                <a:solidFill>
                  <a:prstClr val="black"/>
                </a:solidFill>
              </a:rPr>
              <a:t> </a:t>
            </a:r>
            <a:r>
              <a:rPr b="1" dirty="0" lang="en-US">
                <a:solidFill>
                  <a:prstClr val="black"/>
                </a:solidFill>
              </a:rPr>
              <a:t>MUSCLE RELAXANT/ NEUROMUSCULAR BLOCKING AGENTS</a:t>
            </a:r>
            <a:endParaRPr b="1" dirty="0" lang="en-US"/>
          </a:p>
        </p:txBody>
      </p:sp>
      <p:sp>
        <p:nvSpPr>
          <p:cNvPr id="1049142" name="Content Placeholder 2"/>
          <p:cNvSpPr>
            <a:spLocks noGrp="1"/>
          </p:cNvSpPr>
          <p:nvPr>
            <p:ph idx="1"/>
          </p:nvPr>
        </p:nvSpPr>
        <p:spPr/>
        <p:txBody>
          <a:bodyPr>
            <a:normAutofit/>
          </a:bodyPr>
          <a:p>
            <a:r>
              <a:rPr dirty="0" lang="en-US"/>
              <a:t>Neuromuscular blocking agents have various uses including assisting with:</a:t>
            </a:r>
          </a:p>
          <a:p>
            <a:pPr>
              <a:buFont typeface="Wingdings" panose="05000000000000000000" pitchFamily="2" charset="2"/>
              <a:buChar char="ü"/>
            </a:pPr>
            <a:r>
              <a:rPr dirty="0" lang="en-US"/>
              <a:t> sedation during general anesthesia,</a:t>
            </a:r>
          </a:p>
          <a:p>
            <a:pPr>
              <a:buFont typeface="Wingdings" panose="05000000000000000000" pitchFamily="2" charset="2"/>
              <a:buChar char="ü"/>
            </a:pPr>
            <a:r>
              <a:rPr dirty="0" lang="en-US"/>
              <a:t> control of seizures during electroconvulsive therapy, </a:t>
            </a:r>
          </a:p>
          <a:p>
            <a:pPr>
              <a:buFont typeface="Wingdings" panose="05000000000000000000" pitchFamily="2" charset="2"/>
              <a:buChar char="ü"/>
            </a:pPr>
            <a:r>
              <a:rPr dirty="0" lang="en-US"/>
              <a:t> suppression of gag reflex during endotracheal intubation</a:t>
            </a:r>
            <a:r>
              <a:rPr b="1" dirty="0" lang="en-US"/>
              <a:t>.</a:t>
            </a:r>
          </a:p>
          <a:p>
            <a:r>
              <a:rPr dirty="0" lang="en-US"/>
              <a:t> Medications include </a:t>
            </a:r>
            <a:r>
              <a:rPr b="1" dirty="0" lang="en-US"/>
              <a:t>succinylcholine (Anectine) </a:t>
            </a:r>
            <a:r>
              <a:rPr dirty="0" lang="en-US"/>
              <a:t>and </a:t>
            </a:r>
            <a:r>
              <a:rPr b="1" dirty="0" lang="en-US"/>
              <a:t>vecuronium (Norcuron) </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822" name=""/>
        <p:cNvGrpSpPr/>
        <p:nvPr/>
      </p:nvGrpSpPr>
      <p:grpSpPr>
        <a:xfrm>
          <a:off x="0" y="0"/>
          <a:ext cx="0" cy="0"/>
          <a:chOff x="0" y="0"/>
          <a:chExt cx="0" cy="0"/>
        </a:xfrm>
      </p:grpSpPr>
      <p:sp>
        <p:nvSpPr>
          <p:cNvPr id="1049143" name="Title 1"/>
          <p:cNvSpPr>
            <a:spLocks noGrp="1"/>
          </p:cNvSpPr>
          <p:nvPr>
            <p:ph type="title"/>
          </p:nvPr>
        </p:nvSpPr>
        <p:spPr/>
        <p:txBody>
          <a:bodyPr/>
          <a:p>
            <a:r>
              <a:rPr b="1" dirty="0" lang="en-US">
                <a:latin typeface="+mn-lt"/>
              </a:rPr>
              <a:t>                 Anti -Parkinson's drugs</a:t>
            </a:r>
          </a:p>
        </p:txBody>
      </p:sp>
      <p:sp>
        <p:nvSpPr>
          <p:cNvPr id="1049144" name="Content Placeholder 2"/>
          <p:cNvSpPr>
            <a:spLocks noGrp="1"/>
          </p:cNvSpPr>
          <p:nvPr>
            <p:ph idx="1"/>
          </p:nvPr>
        </p:nvSpPr>
        <p:spPr/>
        <p:txBody>
          <a:bodyPr/>
          <a:p>
            <a:endParaRPr dirty="0"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823" name=""/>
        <p:cNvGrpSpPr/>
        <p:nvPr/>
      </p:nvGrpSpPr>
      <p:grpSpPr>
        <a:xfrm>
          <a:off x="0" y="0"/>
          <a:ext cx="0" cy="0"/>
          <a:chOff x="0" y="0"/>
          <a:chExt cx="0" cy="0"/>
        </a:xfrm>
      </p:grpSpPr>
      <p:sp>
        <p:nvSpPr>
          <p:cNvPr id="1049145" name="Title 1"/>
          <p:cNvSpPr>
            <a:spLocks noGrp="1"/>
          </p:cNvSpPr>
          <p:nvPr>
            <p:ph type="title"/>
          </p:nvPr>
        </p:nvSpPr>
        <p:spPr/>
        <p:txBody>
          <a:bodyPr/>
          <a:p>
            <a:r>
              <a:rPr b="1" dirty="0" lang="en-US"/>
              <a:t>Neuromuscular agents cont.’</a:t>
            </a:r>
          </a:p>
        </p:txBody>
      </p:sp>
      <p:sp>
        <p:nvSpPr>
          <p:cNvPr id="1049146" name="Content Placeholder 2"/>
          <p:cNvSpPr>
            <a:spLocks noGrp="1"/>
          </p:cNvSpPr>
          <p:nvPr>
            <p:ph idx="1"/>
          </p:nvPr>
        </p:nvSpPr>
        <p:spPr/>
        <p:txBody>
          <a:bodyPr>
            <a:normAutofit/>
          </a:bodyPr>
          <a:p>
            <a:pPr indent="0" lvl="0" marL="0">
              <a:buNone/>
            </a:pPr>
            <a:r>
              <a:rPr dirty="0" sz="2600" lang="en-US">
                <a:solidFill>
                  <a:prstClr val="black"/>
                </a:solidFill>
              </a:rPr>
              <a:t> </a:t>
            </a:r>
            <a:r>
              <a:rPr b="1" dirty="0" sz="2600" lang="en-US">
                <a:solidFill>
                  <a:prstClr val="black"/>
                </a:solidFill>
              </a:rPr>
              <a:t>Muscle relaxants and antispasmodic agents can affect both the central and peripheral nervous systems. </a:t>
            </a:r>
          </a:p>
          <a:p>
            <a:pPr lvl="0"/>
            <a:r>
              <a:rPr dirty="0" sz="2600" lang="en-US">
                <a:solidFill>
                  <a:prstClr val="black"/>
                </a:solidFill>
              </a:rPr>
              <a:t>These agents are used with spasticity related to muscle injury, cerebral palsy, spinal cord injury, and multiple sclerosis. </a:t>
            </a:r>
          </a:p>
          <a:p>
            <a:pPr lvl="0"/>
            <a:r>
              <a:rPr dirty="0" sz="2600" lang="en-US">
                <a:solidFill>
                  <a:prstClr val="black"/>
                </a:solidFill>
              </a:rPr>
              <a:t> Agents include </a:t>
            </a:r>
            <a:r>
              <a:rPr b="1" dirty="0" sz="2600" lang="en-US">
                <a:solidFill>
                  <a:prstClr val="black"/>
                </a:solidFill>
              </a:rPr>
              <a:t>diazepam</a:t>
            </a:r>
            <a:r>
              <a:rPr dirty="0" sz="2600" lang="en-US">
                <a:solidFill>
                  <a:prstClr val="black"/>
                </a:solidFill>
              </a:rPr>
              <a:t> (Valium),</a:t>
            </a:r>
            <a:r>
              <a:rPr b="1" dirty="0" sz="2600" lang="en-US">
                <a:solidFill>
                  <a:prstClr val="black"/>
                </a:solidFill>
              </a:rPr>
              <a:t> baclofen </a:t>
            </a:r>
            <a:r>
              <a:rPr dirty="0" sz="2600" lang="en-US">
                <a:solidFill>
                  <a:prstClr val="black"/>
                </a:solidFill>
              </a:rPr>
              <a:t>(Lioresal), and</a:t>
            </a:r>
            <a:r>
              <a:rPr b="1" dirty="0" sz="2600" lang="en-US">
                <a:solidFill>
                  <a:prstClr val="black"/>
                </a:solidFill>
              </a:rPr>
              <a:t> dantrolene </a:t>
            </a:r>
            <a:r>
              <a:rPr dirty="0" sz="2600" lang="en-US">
                <a:solidFill>
                  <a:prstClr val="black"/>
                </a:solidFill>
              </a:rPr>
              <a:t>(Dantrium).</a:t>
            </a:r>
          </a:p>
          <a:p>
            <a:pPr lvl="0"/>
            <a:r>
              <a:rPr b="1" dirty="0" sz="2600" lang="en-US">
                <a:solidFill>
                  <a:prstClr val="black"/>
                </a:solidFill>
              </a:rPr>
              <a:t>Bethanechol (Urecholine), </a:t>
            </a:r>
            <a:r>
              <a:rPr dirty="0" sz="2600" lang="en-US">
                <a:solidFill>
                  <a:prstClr val="black"/>
                </a:solidFill>
              </a:rPr>
              <a:t>a muscarinic agonist, is used for urinary retention. </a:t>
            </a:r>
          </a:p>
          <a:p>
            <a:pPr lvl="0"/>
            <a:r>
              <a:rPr dirty="0" sz="2600" lang="en-US">
                <a:solidFill>
                  <a:prstClr val="black"/>
                </a:solidFill>
              </a:rPr>
              <a:t> </a:t>
            </a:r>
            <a:r>
              <a:rPr b="1" dirty="0" sz="2600" lang="en-US">
                <a:solidFill>
                  <a:prstClr val="black"/>
                </a:solidFill>
              </a:rPr>
              <a:t>Oxybutynin (Ditropan), </a:t>
            </a:r>
            <a:r>
              <a:rPr dirty="0" sz="2600" lang="en-US">
                <a:solidFill>
                  <a:prstClr val="black"/>
                </a:solidFill>
              </a:rPr>
              <a:t>a muscarinic antagonist, is used for neurogenic bladder</a:t>
            </a:r>
          </a:p>
          <a:p>
            <a:endParaRPr dirty="0"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824" name=""/>
        <p:cNvGrpSpPr/>
        <p:nvPr/>
      </p:nvGrpSpPr>
      <p:grpSpPr>
        <a:xfrm>
          <a:off x="0" y="0"/>
          <a:ext cx="0" cy="0"/>
          <a:chOff x="0" y="0"/>
          <a:chExt cx="0" cy="0"/>
        </a:xfrm>
      </p:grpSpPr>
      <p:sp>
        <p:nvSpPr>
          <p:cNvPr id="1049147" name="Title 1"/>
          <p:cNvSpPr>
            <a:spLocks noGrp="1"/>
          </p:cNvSpPr>
          <p:nvPr>
            <p:ph type="title"/>
          </p:nvPr>
        </p:nvSpPr>
        <p:spPr/>
        <p:txBody>
          <a:bodyPr/>
          <a:p>
            <a:r>
              <a:rPr dirty="0" lang="en-US"/>
              <a:t>    </a:t>
            </a:r>
            <a:r>
              <a:rPr dirty="0" sz="2800" lang="en-US"/>
              <a:t>  </a:t>
            </a:r>
            <a:r>
              <a:rPr b="1" dirty="0" sz="3200" lang="en-US"/>
              <a:t>Muscle relaxant/ Neuromuscular Blocking Agents cont.’</a:t>
            </a:r>
          </a:p>
        </p:txBody>
      </p:sp>
      <p:sp>
        <p:nvSpPr>
          <p:cNvPr id="1049148" name="Content Placeholder 2"/>
          <p:cNvSpPr>
            <a:spLocks noGrp="1"/>
          </p:cNvSpPr>
          <p:nvPr>
            <p:ph idx="1"/>
          </p:nvPr>
        </p:nvSpPr>
        <p:spPr/>
        <p:txBody>
          <a:bodyPr>
            <a:normAutofit fontScale="92500"/>
          </a:bodyPr>
          <a:p>
            <a:pPr indent="0" marL="0">
              <a:buNone/>
            </a:pPr>
            <a:r>
              <a:rPr dirty="0" lang="en-US"/>
              <a:t>  Depolarizing neuromuscular blocker: succinylcholine (Anectine) </a:t>
            </a:r>
          </a:p>
          <a:p>
            <a:pPr indent="0" marL="0">
              <a:buNone/>
            </a:pPr>
            <a:r>
              <a:rPr dirty="0" lang="en-US"/>
              <a:t> Nondepolarizing neuromuscular blockers: </a:t>
            </a:r>
            <a:r>
              <a:rPr dirty="0" lang="en-US" err="1"/>
              <a:t>pancuronium</a:t>
            </a:r>
            <a:r>
              <a:rPr dirty="0" lang="en-US"/>
              <a:t> (</a:t>
            </a:r>
            <a:r>
              <a:rPr dirty="0" lang="en-US" err="1"/>
              <a:t>Pavulon</a:t>
            </a:r>
            <a:r>
              <a:rPr dirty="0" lang="en-US"/>
              <a:t>) </a:t>
            </a:r>
          </a:p>
          <a:p>
            <a:pPr indent="0" marL="0">
              <a:buNone/>
            </a:pPr>
            <a:r>
              <a:rPr dirty="0" lang="en-US"/>
              <a:t> </a:t>
            </a:r>
            <a:r>
              <a:rPr b="1" dirty="0" lang="en-US"/>
              <a:t>Other Medications: </a:t>
            </a:r>
          </a:p>
          <a:p>
            <a:pPr indent="0" marL="0">
              <a:buNone/>
            </a:pPr>
            <a:r>
              <a:rPr dirty="0" lang="en-US"/>
              <a:t> </a:t>
            </a:r>
            <a:r>
              <a:rPr b="1" dirty="0" lang="en-US"/>
              <a:t>Nondepolarizing neuromuscular blockers</a:t>
            </a:r>
            <a:r>
              <a:rPr dirty="0" lang="en-US"/>
              <a:t>: atracurium (</a:t>
            </a:r>
            <a:r>
              <a:rPr dirty="0" lang="en-US" err="1"/>
              <a:t>Tracrium</a:t>
            </a:r>
            <a:r>
              <a:rPr dirty="0" lang="en-US"/>
              <a:t>), Vecuronium (Norcuron) </a:t>
            </a:r>
          </a:p>
          <a:p>
            <a:pPr indent="0" marL="0">
              <a:buNone/>
            </a:pPr>
            <a:r>
              <a:rPr b="1" dirty="0" lang="en-US"/>
              <a:t>Expected Pharmacological Action </a:t>
            </a:r>
          </a:p>
          <a:p>
            <a:pPr indent="0" marL="0">
              <a:buNone/>
            </a:pPr>
            <a:r>
              <a:rPr dirty="0" lang="en-US"/>
              <a:t>Neuromuscular blocking agents block acetylcholine (ACh) at the neuromuscular junction, resulting in muscle relaxation and hypotension. They do not cross the blood-brain barrier, so complete paralysis can be achieved without loss of consciousness or decreased pain sensation. </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825" name=""/>
        <p:cNvGrpSpPr/>
        <p:nvPr/>
      </p:nvGrpSpPr>
      <p:grpSpPr>
        <a:xfrm>
          <a:off x="0" y="0"/>
          <a:ext cx="0" cy="0"/>
          <a:chOff x="0" y="0"/>
          <a:chExt cx="0" cy="0"/>
        </a:xfrm>
      </p:grpSpPr>
      <p:sp>
        <p:nvSpPr>
          <p:cNvPr id="1049149" name="Title 1"/>
          <p:cNvSpPr>
            <a:spLocks noGrp="1"/>
          </p:cNvSpPr>
          <p:nvPr>
            <p:ph type="title"/>
          </p:nvPr>
        </p:nvSpPr>
        <p:spPr/>
        <p:txBody>
          <a:bodyPr/>
          <a:p>
            <a:r>
              <a:rPr b="1" dirty="0" lang="en-US"/>
              <a:t>Neuromuscular agents cont.’</a:t>
            </a:r>
          </a:p>
        </p:txBody>
      </p:sp>
      <p:sp>
        <p:nvSpPr>
          <p:cNvPr id="1049150" name="Content Placeholder 2"/>
          <p:cNvSpPr>
            <a:spLocks noGrp="1"/>
          </p:cNvSpPr>
          <p:nvPr>
            <p:ph idx="1"/>
          </p:nvPr>
        </p:nvSpPr>
        <p:spPr/>
        <p:txBody>
          <a:bodyPr/>
          <a:p>
            <a:pPr indent="0" marL="0">
              <a:buNone/>
            </a:pPr>
            <a:r>
              <a:rPr b="1" dirty="0" lang="en-US"/>
              <a:t>Therapeutic Uses </a:t>
            </a:r>
          </a:p>
          <a:p>
            <a:r>
              <a:rPr dirty="0" lang="en-US"/>
              <a:t> Neuromuscular blocking agents are used as adjuncts to general anesthesia to promote muscle relaxation. </a:t>
            </a:r>
          </a:p>
          <a:p>
            <a:r>
              <a:rPr dirty="0" lang="en-US"/>
              <a:t>These agents are used to control spontaneous respiratory movements in clients receiving mechanical ventilation. </a:t>
            </a:r>
          </a:p>
          <a:p>
            <a:r>
              <a:rPr dirty="0" lang="en-US"/>
              <a:t> These agents are used as seizure control during electroconvulsive therapy. </a:t>
            </a:r>
          </a:p>
          <a:p>
            <a:r>
              <a:rPr dirty="0" lang="en-US"/>
              <a:t>Neuromuscular blocking agents are used during endotracheal intubation and endoscopy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sp>
        <p:nvSpPr>
          <p:cNvPr id="1048595" name="Title 1"/>
          <p:cNvSpPr>
            <a:spLocks noGrp="1"/>
          </p:cNvSpPr>
          <p:nvPr>
            <p:ph type="title"/>
          </p:nvPr>
        </p:nvSpPr>
        <p:spPr/>
        <p:txBody>
          <a:bodyPr>
            <a:normAutofit/>
          </a:bodyPr>
          <a:p>
            <a:r>
              <a:rPr dirty="0" sz="4000" lang="en-US">
                <a:latin typeface="Times New Roman" panose="02020603050405020304" pitchFamily="18" charset="0"/>
                <a:cs typeface="Times New Roman" panose="02020603050405020304" pitchFamily="18" charset="0"/>
              </a:rPr>
              <a:t>INTRODUCTION TO PHARMACOLOGY</a:t>
            </a:r>
          </a:p>
        </p:txBody>
      </p:sp>
      <p:sp>
        <p:nvSpPr>
          <p:cNvPr id="1048596" name="Content Placeholder 2"/>
          <p:cNvSpPr>
            <a:spLocks noGrp="1"/>
          </p:cNvSpPr>
          <p:nvPr>
            <p:ph idx="1"/>
          </p:nvPr>
        </p:nvSpPr>
        <p:spPr/>
        <p:txBody>
          <a:bodyPr>
            <a:normAutofit fontScale="89286" lnSpcReduction="20000"/>
          </a:bodyPr>
          <a:p>
            <a:r>
              <a:rPr b="1" dirty="0" lang="en-US">
                <a:latin typeface="Times New Roman" panose="02020603050405020304" pitchFamily="18" charset="0"/>
                <a:cs typeface="Times New Roman" panose="02020603050405020304" pitchFamily="18" charset="0"/>
              </a:rPr>
              <a:t>Definition of terms: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Pharmacology </a:t>
            </a:r>
            <a:r>
              <a:rPr dirty="0" lang="en-US">
                <a:latin typeface="Times New Roman" panose="02020603050405020304" pitchFamily="18" charset="0"/>
                <a:cs typeface="Times New Roman" panose="02020603050405020304" pitchFamily="18" charset="0"/>
              </a:rPr>
              <a:t>is the study of effects of chemical substances on the function of living</a:t>
            </a:r>
            <a:r>
              <a:rPr b="1" dirty="0" lang="en-US">
                <a:latin typeface="Times New Roman" panose="02020603050405020304" pitchFamily="18" charset="0"/>
                <a:cs typeface="Times New Roman" panose="02020603050405020304" pitchFamily="18" charset="0"/>
              </a:rPr>
              <a:t> </a:t>
            </a:r>
            <a:r>
              <a:rPr dirty="0" lang="en-US">
                <a:latin typeface="Times New Roman" panose="02020603050405020304" pitchFamily="18" charset="0"/>
                <a:cs typeface="Times New Roman" panose="02020603050405020304" pitchFamily="18" charset="0"/>
              </a:rPr>
              <a:t>systems.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 pharmacology </a:t>
            </a:r>
            <a:r>
              <a:rPr dirty="0" lang="en-US">
                <a:latin typeface="Times New Roman" panose="02020603050405020304" pitchFamily="18" charset="0"/>
                <a:cs typeface="Times New Roman" panose="02020603050405020304" pitchFamily="18" charset="0"/>
              </a:rPr>
              <a:t>is the science of drugs which includes their preparation, use and effects.</a:t>
            </a:r>
          </a:p>
          <a:p>
            <a:pPr>
              <a:buFont typeface="Wingdings" panose="05000000000000000000" pitchFamily="2" charset="2"/>
              <a:buChar char="v"/>
            </a:pPr>
            <a:r>
              <a:rPr dirty="0" lang="en-US">
                <a:latin typeface="Times New Roman" panose="02020603050405020304" pitchFamily="18" charset="0"/>
                <a:cs typeface="Times New Roman" panose="02020603050405020304" pitchFamily="18" charset="0"/>
              </a:rPr>
              <a:t>It is also the science that deals with the </a:t>
            </a:r>
            <a:r>
              <a:rPr b="1" dirty="0" lang="en-US">
                <a:latin typeface="Times New Roman" panose="02020603050405020304" pitchFamily="18" charset="0"/>
                <a:cs typeface="Times New Roman" panose="02020603050405020304" pitchFamily="18" charset="0"/>
              </a:rPr>
              <a:t>origin, chemistry, effects</a:t>
            </a:r>
            <a:r>
              <a:rPr dirty="0" lang="en-US">
                <a:latin typeface="Times New Roman" panose="02020603050405020304" pitchFamily="18" charset="0"/>
                <a:cs typeface="Times New Roman" panose="02020603050405020304" pitchFamily="18" charset="0"/>
              </a:rPr>
              <a:t> and </a:t>
            </a:r>
            <a:r>
              <a:rPr b="1" dirty="0" lang="en-US">
                <a:latin typeface="Times New Roman" panose="02020603050405020304" pitchFamily="18" charset="0"/>
                <a:cs typeface="Times New Roman" panose="02020603050405020304" pitchFamily="18" charset="0"/>
              </a:rPr>
              <a:t>uses</a:t>
            </a:r>
            <a:r>
              <a:rPr dirty="0" lang="en-US">
                <a:latin typeface="Times New Roman" panose="02020603050405020304" pitchFamily="18" charset="0"/>
                <a:cs typeface="Times New Roman" panose="02020603050405020304" pitchFamily="18" charset="0"/>
              </a:rPr>
              <a:t> of drugs.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Pharmacy: </a:t>
            </a:r>
            <a:r>
              <a:rPr dirty="0" lang="en-US">
                <a:latin typeface="Times New Roman" panose="02020603050405020304" pitchFamily="18" charset="0"/>
                <a:cs typeface="Times New Roman" panose="02020603050405020304" pitchFamily="18" charset="0"/>
              </a:rPr>
              <a:t>Branch of health science that deals with preparation and dispensing of drugs.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pharmacotherapy: </a:t>
            </a:r>
            <a:r>
              <a:rPr dirty="0" lang="en-US">
                <a:latin typeface="Times New Roman" panose="02020603050405020304" pitchFamily="18" charset="0"/>
                <a:cs typeface="Times New Roman" panose="02020603050405020304" pitchFamily="18" charset="0"/>
              </a:rPr>
              <a:t>The study of therapeutic uses and effects of drugs.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554" name=""/>
        <p:cNvGrpSpPr/>
        <p:nvPr/>
      </p:nvGrpSpPr>
      <p:grpSpPr>
        <a:xfrm>
          <a:off x="0" y="0"/>
          <a:ext cx="0" cy="0"/>
          <a:chOff x="0" y="0"/>
          <a:chExt cx="0" cy="0"/>
        </a:xfrm>
      </p:grpSpPr>
      <p:sp>
        <p:nvSpPr>
          <p:cNvPr id="1048654" name="Title 1"/>
          <p:cNvSpPr>
            <a:spLocks noGrp="1"/>
          </p:cNvSpPr>
          <p:nvPr>
            <p:ph type="title"/>
          </p:nvPr>
        </p:nvSpPr>
        <p:spPr/>
        <p:txBody>
          <a:bodyPr/>
          <a:p>
            <a:r>
              <a:rPr b="1" dirty="0" lang="en-US"/>
              <a:t>              routes of drug administration</a:t>
            </a:r>
          </a:p>
        </p:txBody>
      </p:sp>
      <p:sp>
        <p:nvSpPr>
          <p:cNvPr id="1048655" name="Content Placeholder 2"/>
          <p:cNvSpPr>
            <a:spLocks noGrp="1"/>
          </p:cNvSpPr>
          <p:nvPr>
            <p:ph idx="1"/>
          </p:nvPr>
        </p:nvSpPr>
        <p:spPr/>
        <p:txBody>
          <a:bodyPr>
            <a:normAutofit fontScale="96429" lnSpcReduction="10000"/>
          </a:bodyPr>
          <a:p>
            <a:pPr indent="0" marL="0">
              <a:buNone/>
            </a:pPr>
            <a:r>
              <a:rPr dirty="0" lang="en-US"/>
              <a:t>A drugs route of administration affects the rate and extend of absorption.</a:t>
            </a:r>
          </a:p>
          <a:p>
            <a:r>
              <a:rPr b="1" dirty="0" lang="en-US"/>
              <a:t> Enteral route</a:t>
            </a:r>
            <a:r>
              <a:rPr dirty="0" lang="en-US"/>
              <a:t> : drugs given along any portion of  the GIT.it is most </a:t>
            </a:r>
            <a:r>
              <a:rPr b="1" dirty="0" lang="en-US"/>
              <a:t>common, safe, convenient. and economical</a:t>
            </a:r>
            <a:r>
              <a:rPr dirty="0" lang="en-US"/>
              <a:t>. but it is the </a:t>
            </a:r>
            <a:r>
              <a:rPr b="1" dirty="0" lang="en-US"/>
              <a:t>slowest, </a:t>
            </a:r>
            <a:r>
              <a:rPr dirty="0" lang="en-US"/>
              <a:t>it can be  orally, sublingually, and rectally.</a:t>
            </a:r>
            <a:endParaRPr b="1" dirty="0" lang="en-US"/>
          </a:p>
          <a:p>
            <a:r>
              <a:rPr b="1" dirty="0" lang="en-US"/>
              <a:t>Parenteral route: </a:t>
            </a:r>
            <a:r>
              <a:rPr dirty="0" lang="en-US"/>
              <a:t>intradermally, subcutaneous, intramuscular, intrathecal intravenous.</a:t>
            </a:r>
          </a:p>
          <a:p>
            <a:r>
              <a:rPr b="1" dirty="0" lang="en-US"/>
              <a:t>Pulmonary route</a:t>
            </a:r>
            <a:r>
              <a:rPr dirty="0" lang="en-US"/>
              <a:t>: administered by in halation.</a:t>
            </a:r>
          </a:p>
          <a:p>
            <a:r>
              <a:rPr b="1" dirty="0" lang="en-US"/>
              <a:t>topical: </a:t>
            </a:r>
            <a:r>
              <a:rPr dirty="0" lang="en-US"/>
              <a:t>applied on the skin, mucus membrane of eyes, ears, nasal mucosa, bladder, vagina and the penis.</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826" name=""/>
        <p:cNvGrpSpPr/>
        <p:nvPr/>
      </p:nvGrpSpPr>
      <p:grpSpPr>
        <a:xfrm>
          <a:off x="0" y="0"/>
          <a:ext cx="0" cy="0"/>
          <a:chOff x="0" y="0"/>
          <a:chExt cx="0" cy="0"/>
        </a:xfrm>
      </p:grpSpPr>
      <p:sp>
        <p:nvSpPr>
          <p:cNvPr id="1049151" name="Title 1"/>
          <p:cNvSpPr>
            <a:spLocks noGrp="1"/>
          </p:cNvSpPr>
          <p:nvPr>
            <p:ph type="title"/>
          </p:nvPr>
        </p:nvSpPr>
        <p:spPr/>
        <p:txBody>
          <a:bodyPr/>
          <a:p>
            <a:r>
              <a:rPr b="1" dirty="0" lang="en-US"/>
              <a:t>Side effect</a:t>
            </a:r>
          </a:p>
        </p:txBody>
      </p:sp>
      <p:sp>
        <p:nvSpPr>
          <p:cNvPr id="1049152" name="Content Placeholder 2"/>
          <p:cNvSpPr>
            <a:spLocks noGrp="1"/>
          </p:cNvSpPr>
          <p:nvPr>
            <p:ph idx="1"/>
          </p:nvPr>
        </p:nvSpPr>
        <p:spPr/>
        <p:txBody>
          <a:bodyPr>
            <a:normAutofit/>
          </a:bodyPr>
          <a:p>
            <a:r>
              <a:rPr dirty="0" lang="en-US"/>
              <a:t>Respiratory arrest from paralyzed respiratory muscles</a:t>
            </a:r>
          </a:p>
          <a:p>
            <a:r>
              <a:rPr dirty="0" lang="en-US"/>
              <a:t>Hypotension</a:t>
            </a:r>
          </a:p>
          <a:p>
            <a:r>
              <a:rPr dirty="0" lang="en-US"/>
              <a:t>Low pseudo cholinesterase activity can lead to prolonged apnea</a:t>
            </a:r>
          </a:p>
          <a:p>
            <a:r>
              <a:rPr dirty="0" lang="en-US"/>
              <a:t>Signs of malignant hyperthermia include muscle rigidity accompanied by increased temperature, reaching levels as high as 43° C (109.4° F).</a:t>
            </a:r>
          </a:p>
          <a:p>
            <a:r>
              <a:rPr dirty="0" lang="en-US"/>
              <a:t> After 12 to 24 hr. postoperative, clients may experience muscle pain in the upper body and back.</a:t>
            </a:r>
          </a:p>
          <a:p>
            <a:r>
              <a:rPr dirty="0" lang="en-US"/>
              <a:t>Hyperkalemia</a:t>
            </a:r>
          </a:p>
          <a:p>
            <a:endParaRPr dirty="0" lang="en-US"/>
          </a:p>
          <a:p>
            <a:endParaRPr dirty="0" lang="en-US"/>
          </a:p>
          <a:p>
            <a:endParaRPr dirty="0" lang="en-US"/>
          </a:p>
          <a:p>
            <a:endParaRPr dirty="0"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827" name=""/>
        <p:cNvGrpSpPr/>
        <p:nvPr/>
      </p:nvGrpSpPr>
      <p:grpSpPr>
        <a:xfrm>
          <a:off x="0" y="0"/>
          <a:ext cx="0" cy="0"/>
          <a:chOff x="0" y="0"/>
          <a:chExt cx="0" cy="0"/>
        </a:xfrm>
      </p:grpSpPr>
      <p:sp>
        <p:nvSpPr>
          <p:cNvPr id="1049153" name="Title 1"/>
          <p:cNvSpPr>
            <a:spLocks noGrp="1"/>
          </p:cNvSpPr>
          <p:nvPr>
            <p:ph type="title"/>
          </p:nvPr>
        </p:nvSpPr>
        <p:spPr/>
        <p:txBody>
          <a:bodyPr/>
          <a:p>
            <a:r>
              <a:rPr b="1" dirty="0" lang="en-US"/>
              <a:t>Drug interaction</a:t>
            </a:r>
          </a:p>
        </p:txBody>
      </p:sp>
      <p:sp>
        <p:nvSpPr>
          <p:cNvPr id="1049154" name="Content Placeholder 2"/>
          <p:cNvSpPr>
            <a:spLocks noGrp="1"/>
          </p:cNvSpPr>
          <p:nvPr>
            <p:ph idx="1"/>
          </p:nvPr>
        </p:nvSpPr>
        <p:spPr/>
        <p:txBody>
          <a:bodyPr>
            <a:normAutofit lnSpcReduction="10000"/>
          </a:bodyPr>
          <a:p>
            <a:pPr indent="0" marL="0">
              <a:buNone/>
            </a:pPr>
            <a:r>
              <a:rPr b="1" dirty="0" lang="en-US"/>
              <a:t>General anesthetics </a:t>
            </a:r>
            <a:r>
              <a:rPr dirty="0" lang="en-US"/>
              <a:t>are often used concurrently in surgery. </a:t>
            </a:r>
          </a:p>
          <a:p>
            <a:r>
              <a:rPr dirty="0" lang="en-US"/>
              <a:t> Dosage of tubocurarine should be reduced to prevent extreme neuromuscular blockade.</a:t>
            </a:r>
          </a:p>
          <a:p>
            <a:pPr indent="0" marL="0">
              <a:buNone/>
            </a:pPr>
            <a:r>
              <a:rPr dirty="0" lang="en-US"/>
              <a:t> </a:t>
            </a:r>
            <a:r>
              <a:rPr b="1" dirty="0" lang="en-US"/>
              <a:t>Aminoglycosides and tetracyclines </a:t>
            </a:r>
            <a:r>
              <a:rPr dirty="0" lang="en-US"/>
              <a:t>can increase the effects of neuromuscular blockade. </a:t>
            </a:r>
          </a:p>
          <a:p>
            <a:r>
              <a:rPr dirty="0" lang="en-US"/>
              <a:t> Take complete medication history of clients who are to receive neuromuscular blockade. </a:t>
            </a:r>
          </a:p>
          <a:p>
            <a:pPr indent="0" marL="0">
              <a:buNone/>
            </a:pPr>
            <a:r>
              <a:rPr b="1" dirty="0" lang="en-US"/>
              <a:t>Neostigmine</a:t>
            </a:r>
            <a:r>
              <a:rPr dirty="0" lang="en-US"/>
              <a:t> and other cholinesterase inhibitors increase the effects of depolarizing neuromuscular blockers, such as succinylcholine. </a:t>
            </a:r>
          </a:p>
          <a:p>
            <a:r>
              <a:rPr dirty="0" lang="en-US"/>
              <a:t> Monitor clients during neuromuscular blockade reversal after surgery</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828" name=""/>
        <p:cNvGrpSpPr/>
        <p:nvPr/>
      </p:nvGrpSpPr>
      <p:grpSpPr>
        <a:xfrm>
          <a:off x="0" y="0"/>
          <a:ext cx="0" cy="0"/>
          <a:chOff x="0" y="0"/>
          <a:chExt cx="0" cy="0"/>
        </a:xfrm>
      </p:grpSpPr>
      <p:sp>
        <p:nvSpPr>
          <p:cNvPr id="1049155" name="Title 1"/>
          <p:cNvSpPr>
            <a:spLocks noGrp="1"/>
          </p:cNvSpPr>
          <p:nvPr>
            <p:ph type="title"/>
          </p:nvPr>
        </p:nvSpPr>
        <p:spPr/>
        <p:txBody>
          <a:bodyPr/>
          <a:p>
            <a:r>
              <a:rPr dirty="0" sz="2800" lang="en-US">
                <a:solidFill>
                  <a:prstClr val="black"/>
                </a:solidFill>
                <a:latin typeface="Calibri" panose="020F0502020204030204"/>
                <a:ea typeface="+mn-ea"/>
                <a:cs typeface="+mn-cs"/>
              </a:rPr>
              <a:t>Nursing Administration</a:t>
            </a:r>
            <a:endParaRPr dirty="0" lang="en-US"/>
          </a:p>
        </p:txBody>
      </p:sp>
      <p:sp>
        <p:nvSpPr>
          <p:cNvPr id="1049156" name="Content Placeholder 2"/>
          <p:cNvSpPr>
            <a:spLocks noGrp="1"/>
          </p:cNvSpPr>
          <p:nvPr>
            <p:ph idx="1"/>
          </p:nvPr>
        </p:nvSpPr>
        <p:spPr/>
        <p:txBody>
          <a:bodyPr/>
          <a:p>
            <a:r>
              <a:rPr dirty="0" lang="en-US"/>
              <a:t> Clients must receive continuous cardiac and respiratory monitoring during therapy. </a:t>
            </a:r>
          </a:p>
          <a:p>
            <a:r>
              <a:rPr dirty="0" lang="en-US"/>
              <a:t> Monitor clients for respiratory depression and have life support equipment available. </a:t>
            </a:r>
          </a:p>
          <a:p>
            <a:r>
              <a:rPr dirty="0" lang="en-US"/>
              <a:t>Carefully monitor clients for return of respiratory function. </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829" name=""/>
        <p:cNvGrpSpPr/>
        <p:nvPr/>
      </p:nvGrpSpPr>
      <p:grpSpPr>
        <a:xfrm>
          <a:off x="0" y="0"/>
          <a:ext cx="0" cy="0"/>
          <a:chOff x="0" y="0"/>
          <a:chExt cx="0" cy="0"/>
        </a:xfrm>
      </p:grpSpPr>
      <p:sp>
        <p:nvSpPr>
          <p:cNvPr id="1049157" name="Title 1"/>
          <p:cNvSpPr>
            <a:spLocks noGrp="1"/>
          </p:cNvSpPr>
          <p:nvPr>
            <p:ph type="title"/>
          </p:nvPr>
        </p:nvSpPr>
        <p:spPr/>
        <p:txBody>
          <a:bodyPr/>
          <a:p>
            <a:r>
              <a:rPr b="1" dirty="0" lang="en-US"/>
              <a:t>                 LOCAL ANAESTHETICS </a:t>
            </a:r>
          </a:p>
        </p:txBody>
      </p:sp>
      <p:sp>
        <p:nvSpPr>
          <p:cNvPr id="1049158" name="Content Placeholder 2"/>
          <p:cNvSpPr>
            <a:spLocks noGrp="1"/>
          </p:cNvSpPr>
          <p:nvPr>
            <p:ph idx="1"/>
          </p:nvPr>
        </p:nvSpPr>
        <p:spPr/>
        <p:txBody>
          <a:bodyPr/>
          <a:p>
            <a:r>
              <a:rPr dirty="0" lang="en-US"/>
              <a:t>local anesthetic bind reversibly to a specific receptor site within the pore of the sodium channels in nerves and block ion movement when applied locally to nerve tissues in appropriate concentration.</a:t>
            </a:r>
          </a:p>
          <a:p>
            <a:r>
              <a:rPr dirty="0" lang="en-US"/>
              <a:t>Local anesthetic can act on any part of the nervous system, on every type of nerve fibers, reversibly blocking the action potentials responsible for nerve conduction. </a:t>
            </a:r>
          </a:p>
          <a:p>
            <a:r>
              <a:rPr dirty="0" lang="en-US"/>
              <a:t>Thus a local anesthetic in contact with a nerve trunk can cause both sensory and motor paralysis in the area innervated.</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830" name=""/>
        <p:cNvGrpSpPr/>
        <p:nvPr/>
      </p:nvGrpSpPr>
      <p:grpSpPr>
        <a:xfrm>
          <a:off x="0" y="0"/>
          <a:ext cx="0" cy="0"/>
          <a:chOff x="0" y="0"/>
          <a:chExt cx="0" cy="0"/>
        </a:xfrm>
      </p:grpSpPr>
      <p:sp>
        <p:nvSpPr>
          <p:cNvPr id="1049159" name="Title 1"/>
          <p:cNvSpPr>
            <a:spLocks noGrp="1"/>
          </p:cNvSpPr>
          <p:nvPr>
            <p:ph type="title"/>
          </p:nvPr>
        </p:nvSpPr>
        <p:spPr/>
        <p:txBody>
          <a:bodyPr/>
          <a:p>
            <a:r>
              <a:rPr b="1" dirty="0" lang="en-US"/>
              <a:t>Mechanism of action</a:t>
            </a:r>
          </a:p>
        </p:txBody>
      </p:sp>
      <p:sp>
        <p:nvSpPr>
          <p:cNvPr id="1049160" name="Content Placeholder 2"/>
          <p:cNvSpPr>
            <a:spLocks noGrp="1"/>
          </p:cNvSpPr>
          <p:nvPr>
            <p:ph idx="1"/>
          </p:nvPr>
        </p:nvSpPr>
        <p:spPr/>
        <p:txBody>
          <a:bodyPr/>
          <a:p>
            <a:r>
              <a:rPr dirty="0" lang="en-US"/>
              <a:t>Local anesthetic block conduction by decreasing or preventing the large transient increase in the permeability of excitable membranes.</a:t>
            </a:r>
          </a:p>
          <a:p>
            <a:r>
              <a:rPr dirty="0" lang="en-US"/>
              <a:t>This action is due to direct interaction with voltage gated sodium channels. </a:t>
            </a:r>
          </a:p>
          <a:p>
            <a:r>
              <a:rPr dirty="0" lang="en-US"/>
              <a:t>As the anesthetic action progressively develops in the nerve ,the threshold for electrical excitability increase. The rate of rise of the action potential also declines, impulse conduction slows, and nerve conduction eventually fails</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831" name=""/>
        <p:cNvGrpSpPr/>
        <p:nvPr/>
      </p:nvGrpSpPr>
      <p:grpSpPr>
        <a:xfrm>
          <a:off x="0" y="0"/>
          <a:ext cx="0" cy="0"/>
          <a:chOff x="0" y="0"/>
          <a:chExt cx="0" cy="0"/>
        </a:xfrm>
      </p:grpSpPr>
      <p:sp>
        <p:nvSpPr>
          <p:cNvPr id="1049161" name="Title 1"/>
          <p:cNvSpPr>
            <a:spLocks noGrp="1"/>
          </p:cNvSpPr>
          <p:nvPr>
            <p:ph type="title"/>
          </p:nvPr>
        </p:nvSpPr>
        <p:spPr/>
        <p:txBody>
          <a:bodyPr/>
          <a:p>
            <a:r>
              <a:rPr dirty="0" lang="en-US"/>
              <a:t>Local anesthetics</a:t>
            </a:r>
          </a:p>
        </p:txBody>
      </p:sp>
      <p:graphicFrame>
        <p:nvGraphicFramePr>
          <p:cNvPr id="4194309" name="Content Placeholder 3"/>
          <p:cNvGraphicFramePr>
            <a:graphicFrameLocks noGrp="1"/>
          </p:cNvGraphicFramePr>
          <p:nvPr>
            <p:ph idx="1"/>
          </p:nvPr>
        </p:nvGraphicFramePr>
        <p:xfrm>
          <a:off x="903111" y="1870780"/>
          <a:ext cx="10450689" cy="2966720"/>
        </p:xfrm>
        <a:graphic>
          <a:graphicData uri="http://schemas.openxmlformats.org/drawingml/2006/table">
            <a:tbl>
              <a:tblPr firstRow="1" bandRow="1">
                <a:tableStyleId>{5C22544A-7EE6-4342-B048-85BDC9FD1C3A}</a:tableStyleId>
              </a:tblPr>
              <a:tblGrid>
                <a:gridCol w="5192889"/>
                <a:gridCol w="5257800"/>
              </a:tblGrid>
              <a:tr h="370840">
                <a:tc>
                  <a:txBody>
                    <a:bodyPr/>
                    <a:p>
                      <a:r>
                        <a:rPr dirty="0" lang="en-US"/>
                        <a:t>Drug </a:t>
                      </a:r>
                    </a:p>
                  </a:txBody>
                </a:tc>
                <a:tc>
                  <a:txBody>
                    <a:bodyPr/>
                    <a:p>
                      <a:r>
                        <a:rPr dirty="0" lang="en-US"/>
                        <a:t>Duration of action </a:t>
                      </a:r>
                    </a:p>
                  </a:txBody>
                </a:tc>
              </a:tr>
              <a:tr h="370840">
                <a:tc>
                  <a:txBody>
                    <a:bodyPr/>
                    <a:p>
                      <a:r>
                        <a:rPr dirty="0" lang="en-US"/>
                        <a:t>lidocaine</a:t>
                      </a:r>
                    </a:p>
                  </a:txBody>
                </a:tc>
                <a:tc>
                  <a:txBody>
                    <a:bodyPr/>
                    <a:p>
                      <a:r>
                        <a:rPr dirty="0" lang="en-US"/>
                        <a:t>medium</a:t>
                      </a:r>
                    </a:p>
                  </a:txBody>
                </a:tc>
              </a:tr>
              <a:tr h="370840">
                <a:tc>
                  <a:txBody>
                    <a:bodyPr/>
                    <a:p>
                      <a:r>
                        <a:rPr dirty="0" lang="en-US"/>
                        <a:t>Bupivacaine (Marcaine),levobupivacaine (</a:t>
                      </a:r>
                      <a:r>
                        <a:rPr dirty="0" lang="en-US" err="1"/>
                        <a:t>chirocaine</a:t>
                      </a:r>
                      <a:r>
                        <a:rPr dirty="0" lang="en-US"/>
                        <a:t>)</a:t>
                      </a:r>
                    </a:p>
                  </a:txBody>
                </a:tc>
                <a:tc>
                  <a:txBody>
                    <a:bodyPr/>
                    <a:p>
                      <a:r>
                        <a:rPr dirty="0" lang="en-US"/>
                        <a:t>long</a:t>
                      </a:r>
                    </a:p>
                  </a:txBody>
                </a:tc>
              </a:tr>
              <a:tr h="370840">
                <a:tc>
                  <a:txBody>
                    <a:bodyPr/>
                    <a:p>
                      <a:r>
                        <a:rPr dirty="0" lang="en-US"/>
                        <a:t>Ropivacaine (naropin)</a:t>
                      </a:r>
                    </a:p>
                  </a:txBody>
                </a:tc>
                <a:tc>
                  <a:txBody>
                    <a:bodyPr/>
                    <a:p>
                      <a:r>
                        <a:rPr dirty="0" lang="en-US"/>
                        <a:t>long</a:t>
                      </a:r>
                    </a:p>
                  </a:txBody>
                </a:tc>
              </a:tr>
              <a:tr h="370840">
                <a:tc>
                  <a:txBody>
                    <a:bodyPr/>
                    <a:p>
                      <a:r>
                        <a:rPr dirty="0" lang="en-US"/>
                        <a:t>Mepivacaine (carbocaine, isocaine)</a:t>
                      </a:r>
                    </a:p>
                  </a:txBody>
                </a:tc>
                <a:tc>
                  <a:txBody>
                    <a:bodyPr/>
                    <a:p>
                      <a:r>
                        <a:rPr dirty="0" lang="en-US"/>
                        <a:t>medium</a:t>
                      </a:r>
                    </a:p>
                  </a:txBody>
                </a:tc>
              </a:tr>
              <a:tr h="370840">
                <a:tc>
                  <a:txBody>
                    <a:bodyPr/>
                    <a:p>
                      <a:r>
                        <a:rPr dirty="0" lang="en-US" err="1"/>
                        <a:t>articaine</a:t>
                      </a:r>
                      <a:endParaRPr dirty="0" lang="en-US"/>
                    </a:p>
                  </a:txBody>
                </a:tc>
                <a:tc>
                  <a:txBody>
                    <a:bodyPr/>
                    <a:p>
                      <a:r>
                        <a:rPr dirty="0" lang="en-US"/>
                        <a:t>medium</a:t>
                      </a:r>
                    </a:p>
                  </a:txBody>
                </a:tc>
              </a:tr>
              <a:tr h="370840">
                <a:tc>
                  <a:txBody>
                    <a:bodyPr/>
                    <a:p>
                      <a:r>
                        <a:rPr dirty="0" lang="en-US"/>
                        <a:t>benzocaine</a:t>
                      </a:r>
                    </a:p>
                  </a:txBody>
                </a:tc>
                <a:tc>
                  <a:txBody>
                    <a:bodyPr/>
                    <a:p>
                      <a:r>
                        <a:rPr dirty="0" lang="en-US"/>
                        <a:t>Surface use only</a:t>
                      </a:r>
                    </a:p>
                  </a:txBody>
                </a:tc>
              </a:tr>
              <a:tr h="370840">
                <a:tc>
                  <a:txBody>
                    <a:bodyPr/>
                    <a:p>
                      <a:r>
                        <a:rPr dirty="0" lang="en-US"/>
                        <a:t>Tetracaine (</a:t>
                      </a:r>
                      <a:r>
                        <a:rPr dirty="0" lang="en-US" err="1"/>
                        <a:t>pontocaine</a:t>
                      </a:r>
                      <a:r>
                        <a:rPr dirty="0" lang="en-US"/>
                        <a:t>)</a:t>
                      </a:r>
                    </a:p>
                  </a:txBody>
                </a:tc>
                <a:tc>
                  <a:txBody>
                    <a:bodyPr/>
                    <a:p>
                      <a:r>
                        <a:rPr dirty="0" lang="en-US"/>
                        <a:t>long</a:t>
                      </a:r>
                    </a:p>
                  </a:txBody>
                </a:tc>
              </a:tr>
            </a:tbl>
          </a:graphicData>
        </a:graphic>
      </p:graphicFrame>
      <p:graphicFrame>
        <p:nvGraphicFramePr>
          <p:cNvPr id="4194310" name="Table 4"/>
          <p:cNvGraphicFramePr>
            <a:graphicFrameLocks noGrp="1"/>
          </p:cNvGraphicFramePr>
          <p:nvPr/>
        </p:nvGraphicFramePr>
        <p:xfrm>
          <a:off x="903111" y="5362222"/>
          <a:ext cx="10450688" cy="462844"/>
        </p:xfrm>
        <a:graphic>
          <a:graphicData uri="http://schemas.openxmlformats.org/drawingml/2006/table">
            <a:tbl>
              <a:tblPr firstCol="1"/>
              <a:tblGrid>
                <a:gridCol w="10450688"/>
              </a:tblGrid>
              <a:tr h="462844">
                <a:tc>
                  <a:txBody>
                    <a:bodyPr/>
                    <a:p>
                      <a:r>
                        <a:rPr dirty="0" lang="en-US"/>
                        <a:t>Procaine                                                                                       short</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tr>
            </a:tbl>
          </a:graphicData>
        </a:graphic>
      </p:graphicFrame>
      <p:graphicFrame>
        <p:nvGraphicFramePr>
          <p:cNvPr id="4194311" name="Table 5"/>
          <p:cNvGraphicFramePr>
            <a:graphicFrameLocks noGrp="1"/>
          </p:cNvGraphicFramePr>
          <p:nvPr/>
        </p:nvGraphicFramePr>
        <p:xfrm>
          <a:off x="914400" y="5294488"/>
          <a:ext cx="208280" cy="365760"/>
        </p:xfrm>
        <a:graphic>
          <a:graphicData uri="http://schemas.openxmlformats.org/drawingml/2006/table">
            <a:tbl>
              <a:tblPr/>
              <a:tblGrid>
                <a:gridCol w="208280"/>
              </a:tblGrid>
              <a:tr h="298026">
                <a:tc>
                  <a:txBody>
                    <a:bodyPr/>
                    <a:p>
                      <a:endParaRPr dirty="0" 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4194312" name="Table 6"/>
          <p:cNvGraphicFramePr>
            <a:graphicFrameLocks noGrp="1"/>
          </p:cNvGraphicFramePr>
          <p:nvPr/>
        </p:nvGraphicFramePr>
        <p:xfrm>
          <a:off x="914400" y="4752622"/>
          <a:ext cx="208280" cy="654756"/>
        </p:xfrm>
        <a:graphic>
          <a:graphicData uri="http://schemas.openxmlformats.org/drawingml/2006/table">
            <a:tbl>
              <a:tblPr/>
              <a:tblGrid>
                <a:gridCol w="208280"/>
              </a:tblGrid>
              <a:tr h="654756">
                <a:tc>
                  <a:txBody>
                    <a:bodyPr/>
                    <a:p>
                      <a:endParaRPr dirty="0" 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4194313" name="Table 7"/>
          <p:cNvGraphicFramePr>
            <a:graphicFrameLocks noGrp="1"/>
          </p:cNvGraphicFramePr>
          <p:nvPr/>
        </p:nvGraphicFramePr>
        <p:xfrm>
          <a:off x="914400" y="4837500"/>
          <a:ext cx="10453511" cy="536010"/>
        </p:xfrm>
        <a:graphic>
          <a:graphicData uri="http://schemas.openxmlformats.org/drawingml/2006/table">
            <a:tbl>
              <a:tblPr/>
              <a:tblGrid>
                <a:gridCol w="10453511"/>
              </a:tblGrid>
              <a:tr h="536010">
                <a:tc>
                  <a:txBody>
                    <a:bodyPr/>
                    <a:p>
                      <a:r>
                        <a:rPr dirty="0" lang="en-US"/>
                        <a:t>Cocaine                                                                                       medium</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tr>
            </a:tbl>
          </a:graphicData>
        </a:graphic>
      </p:graphicFrame>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832" name=""/>
        <p:cNvGrpSpPr/>
        <p:nvPr/>
      </p:nvGrpSpPr>
      <p:grpSpPr>
        <a:xfrm>
          <a:off x="0" y="0"/>
          <a:ext cx="0" cy="0"/>
          <a:chOff x="0" y="0"/>
          <a:chExt cx="0" cy="0"/>
        </a:xfrm>
      </p:grpSpPr>
      <p:sp>
        <p:nvSpPr>
          <p:cNvPr id="1049162" name="Title 1"/>
          <p:cNvSpPr>
            <a:spLocks noGrp="1"/>
          </p:cNvSpPr>
          <p:nvPr>
            <p:ph type="title"/>
          </p:nvPr>
        </p:nvSpPr>
        <p:spPr/>
        <p:txBody>
          <a:bodyPr/>
          <a:p>
            <a:r>
              <a:rPr dirty="0" lang="en-US"/>
              <a:t>Neuromuscular agents</a:t>
            </a:r>
          </a:p>
        </p:txBody>
      </p:sp>
      <p:sp>
        <p:nvSpPr>
          <p:cNvPr id="1049163" name="Content Placeholder 2"/>
          <p:cNvSpPr>
            <a:spLocks noGrp="1"/>
          </p:cNvSpPr>
          <p:nvPr>
            <p:ph idx="1"/>
          </p:nvPr>
        </p:nvSpPr>
        <p:spPr/>
        <p:txBody>
          <a:bodyPr/>
          <a:p>
            <a:pPr indent="0" marL="0">
              <a:buNone/>
            </a:pPr>
            <a:r>
              <a:rPr dirty="0" lang="en-US"/>
              <a:t>The action of  non depolarizing muscle relaxant is  antagonized, once muscle paralysis is no longer desired with an acetylcholinesterase inhibitor such as </a:t>
            </a:r>
            <a:r>
              <a:rPr b="1" dirty="0" lang="en-US"/>
              <a:t>neostigmine</a:t>
            </a:r>
            <a:r>
              <a:rPr dirty="0" lang="en-US"/>
              <a:t> or </a:t>
            </a:r>
            <a:r>
              <a:rPr b="1" dirty="0" lang="en-US"/>
              <a:t>edrophonium</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833" name=""/>
        <p:cNvGrpSpPr/>
        <p:nvPr/>
      </p:nvGrpSpPr>
      <p:grpSpPr>
        <a:xfrm>
          <a:off x="0" y="0"/>
          <a:ext cx="0" cy="0"/>
          <a:chOff x="0" y="0"/>
          <a:chExt cx="0" cy="0"/>
        </a:xfrm>
      </p:grpSpPr>
      <p:sp>
        <p:nvSpPr>
          <p:cNvPr id="1049164" name="Title 1"/>
          <p:cNvSpPr>
            <a:spLocks noGrp="1"/>
          </p:cNvSpPr>
          <p:nvPr>
            <p:ph type="title"/>
          </p:nvPr>
        </p:nvSpPr>
        <p:spPr/>
        <p:txBody>
          <a:bodyPr/>
          <a:p>
            <a:r>
              <a:rPr b="1" dirty="0" lang="en-US"/>
              <a:t>Skeletal muscle relaxants</a:t>
            </a:r>
          </a:p>
        </p:txBody>
      </p:sp>
      <p:sp>
        <p:nvSpPr>
          <p:cNvPr id="1049165" name="Content Placeholder 5"/>
          <p:cNvSpPr>
            <a:spLocks noGrp="1"/>
          </p:cNvSpPr>
          <p:nvPr>
            <p:ph idx="1"/>
          </p:nvPr>
        </p:nvSpPr>
        <p:spPr/>
        <p:txBody>
          <a:bodyPr>
            <a:normAutofit fontScale="92500" lnSpcReduction="10000"/>
          </a:bodyPr>
          <a:p>
            <a:pPr indent="0" marL="0">
              <a:buNone/>
            </a:pPr>
            <a:r>
              <a:rPr b="1" dirty="0" lang="en-US"/>
              <a:t>Succinylcholine </a:t>
            </a:r>
          </a:p>
          <a:p>
            <a:r>
              <a:rPr dirty="0" lang="en-US"/>
              <a:t> Succinylcholine mimics ACh by binding with cholinergic receptors at the neuromuscular junction. This agent fills the cholinergic receptors, preventing ACh from binding with them, and causes sustained depolarization of the muscle, resulting in muscle paralysis. </a:t>
            </a:r>
          </a:p>
          <a:p>
            <a:pPr indent="0" marL="0">
              <a:buNone/>
            </a:pPr>
            <a:r>
              <a:rPr dirty="0" lang="en-US"/>
              <a:t> </a:t>
            </a:r>
            <a:r>
              <a:rPr b="1" dirty="0" lang="en-US"/>
              <a:t>Reversal agent: </a:t>
            </a:r>
            <a:r>
              <a:rPr dirty="0" lang="en-US"/>
              <a:t>Pseudo cholinesterase enzyme</a:t>
            </a:r>
          </a:p>
          <a:p>
            <a:r>
              <a:rPr dirty="0" lang="en-US"/>
              <a:t> </a:t>
            </a:r>
            <a:r>
              <a:rPr b="1" dirty="0" lang="en-US"/>
              <a:t>Pancuronium, atracurium, vecuronium </a:t>
            </a:r>
          </a:p>
          <a:p>
            <a:r>
              <a:rPr dirty="0" lang="en-US"/>
              <a:t> These agents block ACh from binding with cholinergic receptors at the motor end plate. Muscle paralysis occurs because of inhibited nerve depolarization and skeletal muscle contraction. </a:t>
            </a:r>
          </a:p>
          <a:p>
            <a:r>
              <a:rPr dirty="0" lang="en-US"/>
              <a:t> </a:t>
            </a:r>
            <a:r>
              <a:rPr b="1" dirty="0" lang="en-US"/>
              <a:t>Reversal agent: </a:t>
            </a:r>
            <a:r>
              <a:rPr dirty="0" lang="en-US"/>
              <a:t>Neostigmine (Prostigmin)</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834" name=""/>
        <p:cNvGrpSpPr/>
        <p:nvPr/>
      </p:nvGrpSpPr>
      <p:grpSpPr>
        <a:xfrm>
          <a:off x="0" y="0"/>
          <a:ext cx="0" cy="0"/>
          <a:chOff x="0" y="0"/>
          <a:chExt cx="0" cy="0"/>
        </a:xfrm>
      </p:grpSpPr>
      <p:sp>
        <p:nvSpPr>
          <p:cNvPr id="1049166" name="Title 1"/>
          <p:cNvSpPr>
            <a:spLocks noGrp="1"/>
          </p:cNvSpPr>
          <p:nvPr>
            <p:ph type="title"/>
          </p:nvPr>
        </p:nvSpPr>
        <p:spPr/>
        <p:txBody>
          <a:bodyPr/>
          <a:p>
            <a:r>
              <a:rPr dirty="0" lang="en-US"/>
              <a:t>                      </a:t>
            </a:r>
            <a:r>
              <a:rPr b="1" dirty="0" lang="en-US"/>
              <a:t>General anesthetics</a:t>
            </a:r>
          </a:p>
        </p:txBody>
      </p:sp>
      <p:sp>
        <p:nvSpPr>
          <p:cNvPr id="1049167" name="Content Placeholder 2"/>
          <p:cNvSpPr>
            <a:spLocks noGrp="1"/>
          </p:cNvSpPr>
          <p:nvPr>
            <p:ph idx="1"/>
          </p:nvPr>
        </p:nvSpPr>
        <p:spPr/>
        <p:txBody>
          <a:bodyPr/>
          <a:p>
            <a:r>
              <a:rPr dirty="0" lang="en-US"/>
              <a:t>General anesthetics depress the CNS sufficiently to permit surgery and other noxious or unpleasant procedures. </a:t>
            </a:r>
          </a:p>
          <a:p>
            <a:r>
              <a:rPr dirty="0" lang="en-US"/>
              <a:t>Gas have a low therapeutic indices and are require great care in administration.</a:t>
            </a:r>
          </a:p>
          <a:p>
            <a:r>
              <a:rPr dirty="0" lang="en-US"/>
              <a:t>The consideration of patients age, associated medical condition and medication use is important. </a:t>
            </a:r>
          </a:p>
          <a:p>
            <a:r>
              <a:rPr dirty="0" lang="en-US"/>
              <a:t>The physiological state induced by general anesthesia include; </a:t>
            </a:r>
            <a:r>
              <a:rPr b="1" dirty="0" lang="en-US"/>
              <a:t>analgesia</a:t>
            </a:r>
            <a:r>
              <a:rPr dirty="0" lang="en-US"/>
              <a:t>, </a:t>
            </a:r>
            <a:r>
              <a:rPr b="1" dirty="0" lang="en-US"/>
              <a:t>amnesia, loss of consciousness</a:t>
            </a:r>
            <a:r>
              <a:rPr dirty="0" lang="en-US"/>
              <a:t>, inhibition of s</a:t>
            </a:r>
            <a:r>
              <a:rPr b="1" dirty="0" lang="en-US"/>
              <a:t>ensory </a:t>
            </a:r>
            <a:r>
              <a:rPr dirty="0" lang="en-US"/>
              <a:t>and </a:t>
            </a:r>
            <a:r>
              <a:rPr b="1" dirty="0" lang="en-US"/>
              <a:t>autonomic reflexes</a:t>
            </a:r>
            <a:r>
              <a:rPr dirty="0" lang="en-US"/>
              <a:t>, and </a:t>
            </a:r>
            <a:r>
              <a:rPr b="1" dirty="0" lang="en-US"/>
              <a:t>skeletal muscle relaxation.</a:t>
            </a: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835" name=""/>
        <p:cNvGrpSpPr/>
        <p:nvPr/>
      </p:nvGrpSpPr>
      <p:grpSpPr>
        <a:xfrm>
          <a:off x="0" y="0"/>
          <a:ext cx="0" cy="0"/>
          <a:chOff x="0" y="0"/>
          <a:chExt cx="0" cy="0"/>
        </a:xfrm>
      </p:grpSpPr>
      <p:sp>
        <p:nvSpPr>
          <p:cNvPr id="1049168" name="Title 1"/>
          <p:cNvSpPr>
            <a:spLocks noGrp="1"/>
          </p:cNvSpPr>
          <p:nvPr>
            <p:ph type="title"/>
          </p:nvPr>
        </p:nvSpPr>
        <p:spPr>
          <a:xfrm>
            <a:off x="838200" y="342547"/>
            <a:ext cx="10515600" cy="1325563"/>
          </a:xfrm>
        </p:spPr>
        <p:txBody>
          <a:bodyPr/>
          <a:p>
            <a:r>
              <a:rPr b="1" dirty="0" lang="en-US"/>
              <a:t>a)Parenteral anesthetics</a:t>
            </a:r>
          </a:p>
        </p:txBody>
      </p:sp>
      <p:sp>
        <p:nvSpPr>
          <p:cNvPr id="1049169" name="Content Placeholder 2"/>
          <p:cNvSpPr>
            <a:spLocks noGrp="1"/>
          </p:cNvSpPr>
          <p:nvPr>
            <p:ph idx="1"/>
          </p:nvPr>
        </p:nvSpPr>
        <p:spPr/>
        <p:txBody>
          <a:bodyPr/>
          <a:p>
            <a:pPr indent="0" marL="0">
              <a:buNone/>
            </a:pPr>
            <a:r>
              <a:rPr b="1" dirty="0" lang="en-US"/>
              <a:t>Pharmacokinetic principle</a:t>
            </a:r>
          </a:p>
          <a:p>
            <a:r>
              <a:rPr dirty="0" lang="en-US"/>
              <a:t>After a single intravenous bolus these drugs preferentially partition into the highly perfused and lipophilic tissues of the brain and the spinal cord where they produce anesthesia within a single circulation.</a:t>
            </a:r>
          </a:p>
          <a:p>
            <a:r>
              <a:rPr dirty="0" lang="en-US"/>
              <a:t>Blood levels falls rapidly, resulting in drug redistribution out of the </a:t>
            </a:r>
            <a:r>
              <a:rPr dirty="0" lang="en-US" err="1"/>
              <a:t>cns</a:t>
            </a:r>
            <a:r>
              <a:rPr dirty="0" lang="en-US"/>
              <a:t> back into the blood.</a:t>
            </a:r>
          </a:p>
          <a:p>
            <a:r>
              <a:rPr dirty="0" lang="en-US"/>
              <a:t>The  anesthetics then perfuse into less perfused tissues such as  muscle and viscera , and at a slower rate into the poorly perfused but very hydrophobic adipose tissue.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8656" name="Title 1"/>
          <p:cNvSpPr>
            <a:spLocks noGrp="1"/>
          </p:cNvSpPr>
          <p:nvPr>
            <p:ph type="title"/>
          </p:nvPr>
        </p:nvSpPr>
        <p:spPr/>
        <p:txBody>
          <a:bodyPr/>
          <a:p>
            <a:r>
              <a:rPr b="1" dirty="0" lang="en-US"/>
              <a:t>Factors to consider when choosing the route of drug administration</a:t>
            </a:r>
          </a:p>
        </p:txBody>
      </p:sp>
      <p:sp>
        <p:nvSpPr>
          <p:cNvPr id="1048657" name="Content Placeholder 2"/>
          <p:cNvSpPr>
            <a:spLocks noGrp="1"/>
          </p:cNvSpPr>
          <p:nvPr>
            <p:ph idx="1"/>
          </p:nvPr>
        </p:nvSpPr>
        <p:spPr/>
        <p:txBody>
          <a:bodyPr/>
          <a:p>
            <a:pPr indent="-514350" marL="514350">
              <a:buFont typeface="+mj-lt"/>
              <a:buAutoNum type="arabicPeriod"/>
            </a:pPr>
            <a:r>
              <a:rPr dirty="0" lang="en-US"/>
              <a:t>The time at which the effect of the drug is required.</a:t>
            </a:r>
          </a:p>
          <a:p>
            <a:pPr indent="-514350" marL="514350">
              <a:buFont typeface="+mj-lt"/>
              <a:buAutoNum type="arabicPeriod"/>
            </a:pPr>
            <a:r>
              <a:rPr dirty="0" lang="en-US"/>
              <a:t>The method most suitable for the drug required.</a:t>
            </a:r>
          </a:p>
          <a:p>
            <a:pPr indent="-514350" marL="514350">
              <a:buFont typeface="+mj-lt"/>
              <a:buAutoNum type="arabicPeriod"/>
            </a:pPr>
            <a:r>
              <a:rPr dirty="0" lang="en-US"/>
              <a:t>The site of drug action.</a:t>
            </a:r>
          </a:p>
          <a:p>
            <a:pPr indent="-514350" marL="514350">
              <a:buFont typeface="+mj-lt"/>
              <a:buAutoNum type="arabicPeriod"/>
            </a:pPr>
            <a:r>
              <a:rPr dirty="0" lang="en-US"/>
              <a:t>Patients status whether conscious or unconscious.</a:t>
            </a:r>
          </a:p>
          <a:p>
            <a:pPr indent="-514350" marL="514350">
              <a:buFont typeface="+mj-lt"/>
              <a:buAutoNum type="arabicPeriod"/>
            </a:pPr>
            <a:r>
              <a:rPr dirty="0" lang="en-US"/>
              <a:t>Desire off the patient.</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836" name=""/>
        <p:cNvGrpSpPr/>
        <p:nvPr/>
      </p:nvGrpSpPr>
      <p:grpSpPr>
        <a:xfrm>
          <a:off x="0" y="0"/>
          <a:ext cx="0" cy="0"/>
          <a:chOff x="0" y="0"/>
          <a:chExt cx="0" cy="0"/>
        </a:xfrm>
      </p:grpSpPr>
      <p:sp>
        <p:nvSpPr>
          <p:cNvPr id="1049170" name="Title 1"/>
          <p:cNvSpPr>
            <a:spLocks noGrp="1"/>
          </p:cNvSpPr>
          <p:nvPr>
            <p:ph type="title"/>
          </p:nvPr>
        </p:nvSpPr>
        <p:spPr/>
        <p:txBody>
          <a:bodyPr/>
          <a:p>
            <a:r>
              <a:rPr b="1" dirty="0" lang="en-US">
                <a:solidFill>
                  <a:prstClr val="black"/>
                </a:solidFill>
              </a:rPr>
              <a:t>Parenteral anesthetics</a:t>
            </a:r>
            <a:endParaRPr b="1" dirty="0" lang="en-US"/>
          </a:p>
        </p:txBody>
      </p:sp>
      <p:sp>
        <p:nvSpPr>
          <p:cNvPr id="1049171" name="Content Placeholder 2"/>
          <p:cNvSpPr>
            <a:spLocks noGrp="1"/>
          </p:cNvSpPr>
          <p:nvPr>
            <p:ph idx="1"/>
          </p:nvPr>
        </p:nvSpPr>
        <p:spPr/>
        <p:txBody>
          <a:bodyPr>
            <a:normAutofit/>
          </a:bodyPr>
          <a:p>
            <a:r>
              <a:rPr b="1" dirty="0" lang="en-US"/>
              <a:t>Thiopental </a:t>
            </a:r>
            <a:r>
              <a:rPr dirty="0" lang="en-US"/>
              <a:t>and</a:t>
            </a:r>
            <a:r>
              <a:rPr b="1" dirty="0" lang="en-US"/>
              <a:t> Propofol</a:t>
            </a:r>
            <a:r>
              <a:rPr dirty="0" lang="en-US"/>
              <a:t> are the two most commonly used parenteral agents.</a:t>
            </a:r>
          </a:p>
          <a:p>
            <a:r>
              <a:rPr b="1" dirty="0" lang="en-US"/>
              <a:t>thiopental</a:t>
            </a:r>
            <a:r>
              <a:rPr dirty="0" lang="en-US"/>
              <a:t> has a long established track record of  </a:t>
            </a:r>
            <a:r>
              <a:rPr b="1" dirty="0" lang="en-US"/>
              <a:t>safety.</a:t>
            </a:r>
          </a:p>
          <a:p>
            <a:r>
              <a:rPr b="1" dirty="0" lang="en-US"/>
              <a:t>Propofol</a:t>
            </a:r>
            <a:r>
              <a:rPr dirty="0" lang="en-US"/>
              <a:t> is advantageous for procedures where </a:t>
            </a:r>
            <a:r>
              <a:rPr b="1" dirty="0" lang="en-US"/>
              <a:t>rapid return </a:t>
            </a:r>
            <a:r>
              <a:rPr dirty="0" lang="en-US"/>
              <a:t>to a preoperative mental status is desirable. </a:t>
            </a:r>
          </a:p>
          <a:p>
            <a:r>
              <a:rPr b="1" dirty="0" lang="en-US"/>
              <a:t>Etomidate</a:t>
            </a:r>
            <a:r>
              <a:rPr dirty="0" lang="en-US"/>
              <a:t> usually is reserved for patients at risk for </a:t>
            </a:r>
            <a:r>
              <a:rPr b="1" dirty="0" lang="en-US"/>
              <a:t>hypotension</a:t>
            </a:r>
            <a:r>
              <a:rPr dirty="0" lang="en-US"/>
              <a:t> and /</a:t>
            </a:r>
            <a:r>
              <a:rPr b="1" dirty="0" lang="en-US"/>
              <a:t>myocardial ischemia</a:t>
            </a:r>
          </a:p>
          <a:p>
            <a:r>
              <a:rPr b="1" dirty="0" lang="en-US"/>
              <a:t>Ketamine</a:t>
            </a:r>
            <a:r>
              <a:rPr dirty="0" lang="en-US"/>
              <a:t> is best suited for patients with </a:t>
            </a:r>
            <a:r>
              <a:rPr b="1" dirty="0" lang="en-US"/>
              <a:t>asthma</a:t>
            </a:r>
            <a:r>
              <a:rPr dirty="0" lang="en-US"/>
              <a:t>,</a:t>
            </a:r>
            <a:r>
              <a:rPr b="1" dirty="0" lang="en-US"/>
              <a:t> children </a:t>
            </a:r>
            <a:r>
              <a:rPr dirty="0" lang="en-US"/>
              <a:t>undergoing short ,painful procedures</a:t>
            </a:r>
          </a:p>
          <a:p>
            <a:pPr indent="0" marL="0">
              <a:buNone/>
            </a:pPr>
            <a:endParaRPr dirty="0"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837" name=""/>
        <p:cNvGrpSpPr/>
        <p:nvPr/>
      </p:nvGrpSpPr>
      <p:grpSpPr>
        <a:xfrm>
          <a:off x="0" y="0"/>
          <a:ext cx="0" cy="0"/>
          <a:chOff x="0" y="0"/>
          <a:chExt cx="0" cy="0"/>
        </a:xfrm>
      </p:grpSpPr>
      <p:sp>
        <p:nvSpPr>
          <p:cNvPr id="1049172" name="Title 1"/>
          <p:cNvSpPr>
            <a:spLocks noGrp="1"/>
          </p:cNvSpPr>
          <p:nvPr>
            <p:ph type="title"/>
          </p:nvPr>
        </p:nvSpPr>
        <p:spPr/>
        <p:txBody>
          <a:bodyPr/>
          <a:p>
            <a:r>
              <a:rPr dirty="0" lang="en-US"/>
              <a:t>Pharmacological characteristics of parenteral anesthetics (IV)</a:t>
            </a:r>
          </a:p>
        </p:txBody>
      </p:sp>
      <p:graphicFrame>
        <p:nvGraphicFramePr>
          <p:cNvPr id="4194314" name="Content Placeholder 6"/>
          <p:cNvGraphicFramePr>
            <a:graphicFrameLocks noGrp="1"/>
          </p:cNvGraphicFramePr>
          <p:nvPr>
            <p:ph idx="1"/>
          </p:nvPr>
        </p:nvGraphicFramePr>
        <p:xfrm>
          <a:off x="767644" y="1825625"/>
          <a:ext cx="10586156" cy="4942840"/>
        </p:xfrm>
        <a:graphic>
          <a:graphicData uri="http://schemas.openxmlformats.org/drawingml/2006/table">
            <a:tbl>
              <a:tblPr firstRow="1" bandRow="1">
                <a:tableStyleId>{5C22544A-7EE6-4342-B048-85BDC9FD1C3A}</a:tableStyleId>
              </a:tblPr>
              <a:tblGrid>
                <a:gridCol w="3575756"/>
                <a:gridCol w="3626556"/>
                <a:gridCol w="3383844"/>
              </a:tblGrid>
              <a:tr h="370840">
                <a:tc>
                  <a:txBody>
                    <a:bodyPr/>
                    <a:p>
                      <a:r>
                        <a:rPr dirty="0" lang="en-US"/>
                        <a:t>DRUG</a:t>
                      </a:r>
                    </a:p>
                  </a:txBody>
                </a:tc>
                <a:tc>
                  <a:txBody>
                    <a:bodyPr/>
                    <a:p>
                      <a:r>
                        <a:rPr dirty="0" lang="en-US"/>
                        <a:t>INDUCTION AND RECOVERY</a:t>
                      </a:r>
                    </a:p>
                  </a:txBody>
                </a:tc>
                <a:tc>
                  <a:txBody>
                    <a:bodyPr/>
                    <a:p>
                      <a:r>
                        <a:rPr dirty="0" lang="en-US"/>
                        <a:t>COMMENTS</a:t>
                      </a:r>
                    </a:p>
                  </a:txBody>
                </a:tc>
              </a:tr>
              <a:tr h="370840">
                <a:tc>
                  <a:txBody>
                    <a:bodyPr/>
                    <a:p>
                      <a:r>
                        <a:rPr dirty="0" sz="1600" lang="en-US"/>
                        <a:t>etomidate</a:t>
                      </a:r>
                    </a:p>
                  </a:txBody>
                </a:tc>
                <a:tc>
                  <a:txBody>
                    <a:bodyPr/>
                    <a:p>
                      <a:r>
                        <a:rPr dirty="0" sz="1600" lang="en-US"/>
                        <a:t>Rapid onset and moderate fast recovery</a:t>
                      </a:r>
                    </a:p>
                  </a:txBody>
                </a:tc>
                <a:tc>
                  <a:txBody>
                    <a:bodyPr/>
                    <a:p>
                      <a:r>
                        <a:rPr dirty="0" sz="1400" lang="en-US"/>
                        <a:t>Provides cardiovascular stability, causes decreased steroidal genesis and involuntary muscle movement</a:t>
                      </a:r>
                    </a:p>
                  </a:txBody>
                </a:tc>
              </a:tr>
              <a:tr h="370840">
                <a:tc>
                  <a:txBody>
                    <a:bodyPr/>
                    <a:p>
                      <a:r>
                        <a:rPr dirty="0" sz="1600" lang="en-US"/>
                        <a:t>ketamine</a:t>
                      </a:r>
                    </a:p>
                  </a:txBody>
                </a:tc>
                <a:tc>
                  <a:txBody>
                    <a:bodyPr/>
                    <a:p>
                      <a:pPr algn="l" defTabSz="914400" eaLnBrk="1" fontAlgn="auto" hangingPunct="1" indent="0" latinLnBrk="0" lvl="0" marL="0" marR="0" rtl="0">
                        <a:lnSpc>
                          <a:spcPct val="100000"/>
                        </a:lnSpc>
                        <a:spcBef>
                          <a:spcPts val="0"/>
                        </a:spcBef>
                        <a:spcAft>
                          <a:spcPts val="0"/>
                        </a:spcAft>
                        <a:buClrTx/>
                        <a:buSzTx/>
                        <a:buFontTx/>
                        <a:buNone/>
                      </a:pPr>
                      <a:r>
                        <a:rPr baseline="0" b="0" cap="none" dirty="0" sz="1600" i="0" kern="1200" kumimoji="0" lang="en-US" noProof="0" normalizeH="0" spc="0" strike="noStrike" u="none">
                          <a:ln>
                            <a:noFill/>
                          </a:ln>
                          <a:solidFill>
                            <a:prstClr val="black"/>
                          </a:solidFill>
                          <a:effectLst/>
                          <a:uLnTx/>
                          <a:uFillTx/>
                          <a:latin typeface="+mn-lt"/>
                          <a:ea typeface="+mn-ea"/>
                          <a:cs typeface="+mn-cs"/>
                        </a:rPr>
                        <a:t>Moderate onset and recovery</a:t>
                      </a:r>
                    </a:p>
                    <a:p>
                      <a:endParaRPr dirty="0" sz="1600" lang="en-US"/>
                    </a:p>
                  </a:txBody>
                </a:tc>
                <a:tc>
                  <a:txBody>
                    <a:bodyPr/>
                    <a:p>
                      <a:r>
                        <a:rPr dirty="0" sz="1400" lang="en-US"/>
                        <a:t>Causes cardiovascular stimulation, increase cerebral blood flow </a:t>
                      </a:r>
                      <a:r>
                        <a:rPr baseline="0" b="0" cap="none" dirty="0" sz="1400" i="0" kern="1200" kumimoji="0" lang="en-US" noProof="0" normalizeH="0" spc="0" strike="noStrike" u="none">
                          <a:ln>
                            <a:noFill/>
                          </a:ln>
                          <a:solidFill>
                            <a:prstClr val="black"/>
                          </a:solidFill>
                          <a:effectLst/>
                          <a:uLnTx/>
                          <a:uFillTx/>
                          <a:latin typeface="+mn-lt"/>
                          <a:ea typeface="+mn-ea"/>
                          <a:cs typeface="+mn-cs"/>
                        </a:rPr>
                        <a:t>and emergence reaction that impair recovery</a:t>
                      </a:r>
                      <a:endParaRPr dirty="0" sz="1400" lang="en-US"/>
                    </a:p>
                  </a:txBody>
                </a:tc>
              </a:tr>
              <a:tr h="370840">
                <a:tc>
                  <a:txBody>
                    <a:bodyPr/>
                    <a:p>
                      <a:r>
                        <a:rPr dirty="0" sz="1600" lang="en-US"/>
                        <a:t>midazolam</a:t>
                      </a:r>
                    </a:p>
                  </a:txBody>
                </a:tc>
                <a:tc>
                  <a:txBody>
                    <a:bodyPr/>
                    <a:p>
                      <a:r>
                        <a:rPr baseline="0" b="0" cap="none" dirty="0" sz="1600" i="0" kern="1200" kumimoji="0" lang="en-US" noProof="0" normalizeH="0" spc="0" strike="noStrike" u="none">
                          <a:ln>
                            <a:noFill/>
                          </a:ln>
                          <a:solidFill>
                            <a:prstClr val="black"/>
                          </a:solidFill>
                          <a:effectLst/>
                          <a:uLnTx/>
                          <a:uFillTx/>
                          <a:latin typeface="+mn-lt"/>
                          <a:ea typeface="+mn-ea"/>
                          <a:cs typeface="+mn-cs"/>
                        </a:rPr>
                        <a:t>Slow onset and recovery; flumazenil reversal available</a:t>
                      </a:r>
                      <a:endParaRPr dirty="0" sz="1600" lang="en-US"/>
                    </a:p>
                  </a:txBody>
                </a:tc>
                <a:tc>
                  <a:txBody>
                    <a:bodyPr/>
                    <a:p>
                      <a:r>
                        <a:rPr dirty="0" sz="1400" lang="en-US"/>
                        <a:t>Provides cardiovascular stability and marked amnesia, used in balanced anesthesia and conscious sedation.</a:t>
                      </a:r>
                    </a:p>
                  </a:txBody>
                </a:tc>
              </a:tr>
              <a:tr h="370840">
                <a:tc>
                  <a:txBody>
                    <a:bodyPr/>
                    <a:p>
                      <a:r>
                        <a:rPr dirty="0" sz="1600" lang="en-US"/>
                        <a:t>Propofol</a:t>
                      </a:r>
                    </a:p>
                  </a:txBody>
                </a:tc>
                <a:tc>
                  <a:txBody>
                    <a:bodyPr/>
                    <a:p>
                      <a:r>
                        <a:rPr dirty="0" sz="1600" lang="en-US"/>
                        <a:t>Rapid onset and recovery</a:t>
                      </a:r>
                    </a:p>
                  </a:txBody>
                </a:tc>
                <a:tc>
                  <a:txBody>
                    <a:bodyPr/>
                    <a:p>
                      <a:r>
                        <a:rPr dirty="0" sz="1400" lang="en-US"/>
                        <a:t>Used in induction and maintenance can cause hypotension ,has useful antiemetic action.</a:t>
                      </a:r>
                    </a:p>
                  </a:txBody>
                </a:tc>
              </a:tr>
              <a:tr h="370840">
                <a:tc>
                  <a:txBody>
                    <a:bodyPr/>
                    <a:p>
                      <a:r>
                        <a:rPr dirty="0" sz="1600" lang="en-US"/>
                        <a:t>thiopental</a:t>
                      </a:r>
                    </a:p>
                  </a:txBody>
                </a:tc>
                <a:tc>
                  <a:txBody>
                    <a:bodyPr/>
                    <a:p>
                      <a:r>
                        <a:rPr dirty="0" sz="1600" lang="en-US"/>
                        <a:t>Rapid onset and recovery (bolus dose) slow recovery following infusion.</a:t>
                      </a:r>
                    </a:p>
                  </a:txBody>
                </a:tc>
                <a:tc>
                  <a:txBody>
                    <a:bodyPr/>
                    <a:p>
                      <a:r>
                        <a:rPr dirty="0" sz="1600" lang="en-US"/>
                        <a:t>Standard induction agent, causes cardiovascular depression, avoid in porphyria's </a:t>
                      </a:r>
                    </a:p>
                  </a:txBody>
                </a:tc>
              </a:tr>
              <a:tr h="370840">
                <a:tc>
                  <a:txBody>
                    <a:bodyPr/>
                    <a:p>
                      <a:r>
                        <a:rPr dirty="0" sz="1600" lang="en-US"/>
                        <a:t>fentanyl</a:t>
                      </a:r>
                    </a:p>
                  </a:txBody>
                </a:tc>
                <a:tc>
                  <a:txBody>
                    <a:bodyPr/>
                    <a:p>
                      <a:r>
                        <a:rPr dirty="0" sz="1600" lang="en-US"/>
                        <a:t>Slow onset and recovery.</a:t>
                      </a:r>
                    </a:p>
                    <a:p>
                      <a:r>
                        <a:rPr dirty="0" sz="1600" lang="en-US"/>
                        <a:t>Naloxone reversal available</a:t>
                      </a:r>
                    </a:p>
                  </a:txBody>
                </a:tc>
                <a:tc>
                  <a:txBody>
                    <a:bodyPr/>
                    <a:p>
                      <a:r>
                        <a:rPr dirty="0" sz="1600" lang="en-US"/>
                        <a:t> opioid used in balanced anesthesia and conscious sedation produces marked analgesia</a:t>
                      </a:r>
                    </a:p>
                  </a:txBody>
                </a:tc>
              </a:tr>
            </a:tbl>
          </a:graphicData>
        </a:graphic>
      </p:graphicFrame>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838" name=""/>
        <p:cNvGrpSpPr/>
        <p:nvPr/>
      </p:nvGrpSpPr>
      <p:grpSpPr>
        <a:xfrm>
          <a:off x="0" y="0"/>
          <a:ext cx="0" cy="0"/>
          <a:chOff x="0" y="0"/>
          <a:chExt cx="0" cy="0"/>
        </a:xfrm>
      </p:grpSpPr>
      <p:sp>
        <p:nvSpPr>
          <p:cNvPr id="1049173" name="Title 1"/>
          <p:cNvSpPr>
            <a:spLocks noGrp="1"/>
          </p:cNvSpPr>
          <p:nvPr>
            <p:ph type="title"/>
          </p:nvPr>
        </p:nvSpPr>
        <p:spPr/>
        <p:txBody>
          <a:bodyPr/>
          <a:p>
            <a:r>
              <a:rPr dirty="0" lang="en-US"/>
              <a:t>                   Inhalation anesthetics</a:t>
            </a:r>
          </a:p>
        </p:txBody>
      </p:sp>
      <p:sp>
        <p:nvSpPr>
          <p:cNvPr id="1049174" name="Content Placeholder 2"/>
          <p:cNvSpPr>
            <a:spLocks noGrp="1"/>
          </p:cNvSpPr>
          <p:nvPr>
            <p:ph idx="1"/>
          </p:nvPr>
        </p:nvSpPr>
        <p:spPr/>
        <p:txBody>
          <a:bodyPr>
            <a:normAutofit lnSpcReduction="10000"/>
          </a:bodyPr>
          <a:p>
            <a:r>
              <a:rPr dirty="0" lang="en-US"/>
              <a:t>They have a low safety margin.</a:t>
            </a:r>
          </a:p>
          <a:p>
            <a:r>
              <a:rPr dirty="0" lang="en-US"/>
              <a:t>The selection of inhalation anesthetic is often marching a patient pathophysiology with drug side effects.</a:t>
            </a:r>
          </a:p>
          <a:p>
            <a:r>
              <a:rPr dirty="0" lang="en-US"/>
              <a:t>The inhalation anesthetics also vary widely in their physical properties, which govern the pharmacokinetics of the inhalation agents</a:t>
            </a:r>
          </a:p>
          <a:p>
            <a:r>
              <a:rPr dirty="0" lang="en-US"/>
              <a:t>They produce a rapid induction of anesthesia and a rapid recovery following discontinuation. </a:t>
            </a:r>
          </a:p>
          <a:p>
            <a:r>
              <a:rPr dirty="0" lang="en-US"/>
              <a:t>Examples are: </a:t>
            </a:r>
            <a:r>
              <a:rPr b="1" dirty="0" lang="en-US"/>
              <a:t>nitrous oxide, halothane,</a:t>
            </a:r>
            <a:r>
              <a:rPr dirty="0" lang="en-US"/>
              <a:t> desflurane, sevoflurane, enflurane,  and methoxyflurane.</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839" name=""/>
        <p:cNvGrpSpPr/>
        <p:nvPr/>
      </p:nvGrpSpPr>
      <p:grpSpPr>
        <a:xfrm>
          <a:off x="0" y="0"/>
          <a:ext cx="0" cy="0"/>
          <a:chOff x="0" y="0"/>
          <a:chExt cx="0" cy="0"/>
        </a:xfrm>
      </p:grpSpPr>
      <p:sp>
        <p:nvSpPr>
          <p:cNvPr id="1049175" name="Title 1"/>
          <p:cNvSpPr>
            <a:spLocks noGrp="1"/>
          </p:cNvSpPr>
          <p:nvPr>
            <p:ph type="title"/>
          </p:nvPr>
        </p:nvSpPr>
        <p:spPr/>
        <p:txBody>
          <a:bodyPr/>
          <a:p>
            <a:r>
              <a:rPr dirty="0" lang="en-US"/>
              <a:t>Side effect of anesthetics</a:t>
            </a:r>
          </a:p>
        </p:txBody>
      </p:sp>
      <p:sp>
        <p:nvSpPr>
          <p:cNvPr id="1049176" name="Content Placeholder 2"/>
          <p:cNvSpPr>
            <a:spLocks noGrp="1"/>
          </p:cNvSpPr>
          <p:nvPr>
            <p:ph idx="1"/>
          </p:nvPr>
        </p:nvSpPr>
        <p:spPr/>
        <p:txBody>
          <a:bodyPr/>
          <a:p>
            <a:r>
              <a:rPr dirty="0" lang="en-US"/>
              <a:t>Hemodynamic effect e.g. decrease in systemic arteria  BP.</a:t>
            </a:r>
          </a:p>
          <a:p>
            <a:r>
              <a:rPr dirty="0" lang="en-US"/>
              <a:t> respiratory effects; elimination of both ventilatory drive and reflex that maintain airway patency, gag reflex is lost, no cough stimulus, lower esophageal sphincter tone is reduced.</a:t>
            </a:r>
          </a:p>
          <a:p>
            <a:r>
              <a:rPr dirty="0" lang="en-US"/>
              <a:t>Hypothermia, nausea and vomiting.</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840" name=""/>
        <p:cNvGrpSpPr/>
        <p:nvPr/>
      </p:nvGrpSpPr>
      <p:grpSpPr>
        <a:xfrm>
          <a:off x="0" y="0"/>
          <a:ext cx="0" cy="0"/>
          <a:chOff x="0" y="0"/>
          <a:chExt cx="0" cy="0"/>
        </a:xfrm>
      </p:grpSpPr>
      <p:sp>
        <p:nvSpPr>
          <p:cNvPr id="1049177" name="Title 1"/>
          <p:cNvSpPr>
            <a:spLocks noGrp="1"/>
          </p:cNvSpPr>
          <p:nvPr>
            <p:ph type="title"/>
          </p:nvPr>
        </p:nvSpPr>
        <p:spPr/>
        <p:txBody>
          <a:bodyPr/>
          <a:p>
            <a:pPr lvl="0">
              <a:spcBef>
                <a:spcPts val="1000"/>
              </a:spcBef>
            </a:pPr>
            <a:r>
              <a:rPr b="1" dirty="0" sz="2800" lang="en-US">
                <a:solidFill>
                  <a:prstClr val="black"/>
                </a:solidFill>
                <a:latin typeface="Calibri" panose="020F0502020204030204"/>
                <a:ea typeface="+mn-ea"/>
                <a:cs typeface="+mn-cs"/>
              </a:rPr>
              <a:t>Other emergence Postoperative effects</a:t>
            </a:r>
            <a:br>
              <a:rPr b="1" dirty="0" sz="2800" lang="en-US">
                <a:solidFill>
                  <a:prstClr val="black"/>
                </a:solidFill>
                <a:latin typeface="Calibri" panose="020F0502020204030204"/>
                <a:ea typeface="+mn-ea"/>
                <a:cs typeface="+mn-cs"/>
              </a:rPr>
            </a:br>
            <a:endParaRPr dirty="0" lang="en-US"/>
          </a:p>
        </p:txBody>
      </p:sp>
      <p:sp>
        <p:nvSpPr>
          <p:cNvPr id="1049178" name="Content Placeholder 2"/>
          <p:cNvSpPr>
            <a:spLocks noGrp="1"/>
          </p:cNvSpPr>
          <p:nvPr>
            <p:ph idx="1"/>
          </p:nvPr>
        </p:nvSpPr>
        <p:spPr/>
        <p:txBody>
          <a:bodyPr>
            <a:normAutofit fontScale="85000" lnSpcReduction="20000"/>
          </a:bodyPr>
          <a:p>
            <a:r>
              <a:rPr dirty="0" lang="en-US">
                <a:solidFill>
                  <a:prstClr val="black"/>
                </a:solidFill>
              </a:rPr>
              <a:t>Hypotension and tachycardia,</a:t>
            </a:r>
          </a:p>
          <a:p>
            <a:r>
              <a:rPr dirty="0" lang="en-US">
                <a:solidFill>
                  <a:prstClr val="black"/>
                </a:solidFill>
              </a:rPr>
              <a:t> myocardial ischemia,</a:t>
            </a:r>
          </a:p>
          <a:p>
            <a:r>
              <a:rPr dirty="0" lang="en-US">
                <a:solidFill>
                  <a:prstClr val="black"/>
                </a:solidFill>
              </a:rPr>
              <a:t> post anesthesia shivering, (give small dose of </a:t>
            </a:r>
            <a:r>
              <a:rPr b="1" dirty="0" lang="en-US">
                <a:solidFill>
                  <a:prstClr val="black"/>
                </a:solidFill>
              </a:rPr>
              <a:t>meperidine </a:t>
            </a:r>
            <a:r>
              <a:rPr dirty="0" lang="en-US">
                <a:solidFill>
                  <a:prstClr val="black"/>
                </a:solidFill>
              </a:rPr>
              <a:t>12 mg lowers the shivering triggers temperature.</a:t>
            </a:r>
          </a:p>
          <a:p>
            <a:r>
              <a:rPr dirty="0" lang="en-US">
                <a:solidFill>
                  <a:prstClr val="black"/>
                </a:solidFill>
              </a:rPr>
              <a:t>Airway obstruction</a:t>
            </a:r>
          </a:p>
          <a:p>
            <a:r>
              <a:rPr dirty="0" lang="en-US">
                <a:solidFill>
                  <a:prstClr val="black"/>
                </a:solidFill>
              </a:rPr>
              <a:t>Respiratory suppression</a:t>
            </a:r>
          </a:p>
          <a:p>
            <a:r>
              <a:rPr dirty="0" lang="en-US">
                <a:solidFill>
                  <a:prstClr val="black"/>
                </a:solidFill>
              </a:rPr>
              <a:t>Hypoxemia may occur</a:t>
            </a:r>
          </a:p>
          <a:p>
            <a:r>
              <a:rPr dirty="0" lang="en-US">
                <a:solidFill>
                  <a:prstClr val="black"/>
                </a:solidFill>
              </a:rPr>
              <a:t>Negative pressure pulmonary edema may occur due to strong inspiratory efforts against a closed glottis </a:t>
            </a:r>
          </a:p>
          <a:p>
            <a:r>
              <a:rPr dirty="0" lang="en-US">
                <a:solidFill>
                  <a:prstClr val="black"/>
                </a:solidFill>
              </a:rPr>
              <a:t>pain control can be complicated</a:t>
            </a:r>
          </a:p>
          <a:p>
            <a:r>
              <a:rPr dirty="0" lang="en-US">
                <a:solidFill>
                  <a:prstClr val="black"/>
                </a:solidFill>
              </a:rPr>
              <a:t>These emergence phenomena can be greatly reduced when opioids are employed as part of the intraoperative regimen</a:t>
            </a:r>
          </a:p>
          <a:p>
            <a:endParaRPr dirty="0" lang="en-US"/>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841" name=""/>
        <p:cNvGrpSpPr/>
        <p:nvPr/>
      </p:nvGrpSpPr>
      <p:grpSpPr>
        <a:xfrm>
          <a:off x="0" y="0"/>
          <a:ext cx="0" cy="0"/>
          <a:chOff x="0" y="0"/>
          <a:chExt cx="0" cy="0"/>
        </a:xfrm>
      </p:grpSpPr>
      <p:sp>
        <p:nvSpPr>
          <p:cNvPr id="1049179" name="Title 1"/>
          <p:cNvSpPr>
            <a:spLocks noGrp="1"/>
          </p:cNvSpPr>
          <p:nvPr>
            <p:ph type="title"/>
          </p:nvPr>
        </p:nvSpPr>
        <p:spPr>
          <a:xfrm>
            <a:off x="880532" y="365125"/>
            <a:ext cx="10473267" cy="1325563"/>
          </a:xfrm>
        </p:spPr>
        <p:txBody>
          <a:bodyPr/>
          <a:p>
            <a:r>
              <a:rPr dirty="0" lang="en-US"/>
              <a:t>                      CVS: </a:t>
            </a:r>
            <a:r>
              <a:rPr b="1" dirty="0" lang="en-US"/>
              <a:t>DIURETICS</a:t>
            </a:r>
          </a:p>
        </p:txBody>
      </p:sp>
      <p:sp>
        <p:nvSpPr>
          <p:cNvPr id="1049180" name="Content Placeholder 2"/>
          <p:cNvSpPr>
            <a:spLocks noGrp="1"/>
          </p:cNvSpPr>
          <p:nvPr>
            <p:ph idx="1"/>
          </p:nvPr>
        </p:nvSpPr>
        <p:spPr/>
        <p:txBody>
          <a:bodyPr/>
          <a:p>
            <a:r>
              <a:rPr dirty="0" lang="en-US"/>
              <a:t>Diuretics are drugs that increase the rate of urine flow; clinically useful diuretics also increase the rate of excretion of sodium and accompanying</a:t>
            </a:r>
            <a:r>
              <a:rPr dirty="0" lang="en-US">
                <a:solidFill>
                  <a:prstClr val="black"/>
                </a:solidFill>
              </a:rPr>
              <a:t> anion chloride.</a:t>
            </a:r>
            <a:endParaRPr dirty="0" lang="en-US"/>
          </a:p>
          <a:p>
            <a:r>
              <a:rPr dirty="0" lang="en-US"/>
              <a:t>Most clinical application of diuretics aim to reduce extracellular fluid volume by decreasing total sodium chloride volume.</a:t>
            </a:r>
          </a:p>
          <a:p>
            <a:r>
              <a:rPr dirty="0" lang="en-US"/>
              <a:t>diuretics alter excretion of sodium and also may modify handling   of other cations(potassium, hydrogen and magnesium)  anions (chloride, bicarbonate, hydrogen phosphate ), and uric acid </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842" name=""/>
        <p:cNvGrpSpPr/>
        <p:nvPr/>
      </p:nvGrpSpPr>
      <p:grpSpPr>
        <a:xfrm>
          <a:off x="0" y="0"/>
          <a:ext cx="0" cy="0"/>
          <a:chOff x="0" y="0"/>
          <a:chExt cx="0" cy="0"/>
        </a:xfrm>
      </p:grpSpPr>
      <p:sp>
        <p:nvSpPr>
          <p:cNvPr id="1049181" name="Title 1"/>
          <p:cNvSpPr>
            <a:spLocks noGrp="1"/>
          </p:cNvSpPr>
          <p:nvPr>
            <p:ph type="title"/>
          </p:nvPr>
        </p:nvSpPr>
        <p:spPr/>
        <p:txBody>
          <a:bodyPr/>
          <a:p>
            <a:r>
              <a:rPr b="1" dirty="0" lang="en-US"/>
              <a:t>Clinical pharmacology of diuretics</a:t>
            </a:r>
          </a:p>
        </p:txBody>
      </p:sp>
      <p:sp>
        <p:nvSpPr>
          <p:cNvPr id="1049182" name="Content Placeholder 2"/>
          <p:cNvSpPr>
            <a:spLocks noGrp="1"/>
          </p:cNvSpPr>
          <p:nvPr>
            <p:ph idx="1"/>
          </p:nvPr>
        </p:nvSpPr>
        <p:spPr/>
        <p:txBody>
          <a:bodyPr>
            <a:normAutofit fontScale="92500" lnSpcReduction="10000"/>
          </a:bodyPr>
          <a:p>
            <a:r>
              <a:rPr b="1" dirty="0" lang="en-US"/>
              <a:t>Edematous </a:t>
            </a:r>
            <a:r>
              <a:rPr dirty="0" lang="en-US"/>
              <a:t>state :in heart failure, kidney disease and in renal failure.</a:t>
            </a:r>
          </a:p>
          <a:p>
            <a:r>
              <a:rPr b="1" dirty="0" lang="en-US"/>
              <a:t>Non edematous state : </a:t>
            </a:r>
            <a:r>
              <a:rPr dirty="0" lang="en-US"/>
              <a:t>in hypertension, nephrolithiasis hypercalcemia.</a:t>
            </a:r>
          </a:p>
          <a:p>
            <a:endParaRPr dirty="0" lang="en-US"/>
          </a:p>
          <a:p>
            <a:pPr indent="0" marL="0">
              <a:buNone/>
            </a:pPr>
            <a:r>
              <a:rPr b="1" dirty="0" sz="3600" lang="en-US"/>
              <a:t>classification of diuretics</a:t>
            </a:r>
          </a:p>
          <a:p>
            <a:pPr>
              <a:buFont typeface="Wingdings" panose="05000000000000000000" pitchFamily="2" charset="2"/>
              <a:buChar char="Ø"/>
            </a:pPr>
            <a:r>
              <a:rPr dirty="0" lang="en-US"/>
              <a:t>Loop diuretics : furosemide</a:t>
            </a:r>
          </a:p>
          <a:p>
            <a:pPr>
              <a:buFont typeface="Wingdings" panose="05000000000000000000" pitchFamily="2" charset="2"/>
              <a:buChar char="Ø"/>
            </a:pPr>
            <a:r>
              <a:rPr dirty="0" lang="en-US"/>
              <a:t>Thiazide diuretics: hydrochlorothiazide</a:t>
            </a:r>
          </a:p>
          <a:p>
            <a:pPr>
              <a:buFont typeface="Wingdings" panose="05000000000000000000" pitchFamily="2" charset="2"/>
              <a:buChar char="Ø"/>
            </a:pPr>
            <a:r>
              <a:rPr dirty="0" lang="en-US"/>
              <a:t>Potassium sparing diuretics: spironolactone</a:t>
            </a:r>
          </a:p>
          <a:p>
            <a:pPr>
              <a:buFont typeface="Wingdings" panose="05000000000000000000" pitchFamily="2" charset="2"/>
              <a:buChar char="Ø"/>
            </a:pPr>
            <a:r>
              <a:rPr dirty="0" lang="en-US"/>
              <a:t>Osmotic diuretic: mannitol</a:t>
            </a:r>
          </a:p>
          <a:p>
            <a:pPr>
              <a:buFont typeface="Wingdings" panose="05000000000000000000" pitchFamily="2" charset="2"/>
              <a:buChar char="Ø"/>
            </a:pPr>
            <a:r>
              <a:rPr dirty="0" lang="en-US"/>
              <a:t>Carbonic anhydrase inhibitors: acetazolamide (DIAMOX)</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843" name=""/>
        <p:cNvGrpSpPr/>
        <p:nvPr/>
      </p:nvGrpSpPr>
      <p:grpSpPr>
        <a:xfrm>
          <a:off x="0" y="0"/>
          <a:ext cx="0" cy="0"/>
          <a:chOff x="0" y="0"/>
          <a:chExt cx="0" cy="0"/>
        </a:xfrm>
      </p:grpSpPr>
      <p:pic>
        <p:nvPicPr>
          <p:cNvPr id="2097153" name="Content Placeholder 4"/>
          <p:cNvPicPr>
            <a:picLocks noChangeAspect="1" noGrp="1"/>
          </p:cNvPicPr>
          <p:nvPr>
            <p:ph idx="1"/>
          </p:nvPr>
        </p:nvPicPr>
        <p:blipFill>
          <a:blip xmlns:r="http://schemas.openxmlformats.org/officeDocument/2006/relationships" r:embed="rId1"/>
          <a:stretch>
            <a:fillRect/>
          </a:stretch>
        </p:blipFill>
        <p:spPr>
          <a:xfrm>
            <a:off x="474133" y="248356"/>
            <a:ext cx="11187289" cy="6502399"/>
          </a:xfrm>
        </p:spPr>
      </p:pic>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844" name=""/>
        <p:cNvGrpSpPr/>
        <p:nvPr/>
      </p:nvGrpSpPr>
      <p:grpSpPr>
        <a:xfrm>
          <a:off x="0" y="0"/>
          <a:ext cx="0" cy="0"/>
          <a:chOff x="0" y="0"/>
          <a:chExt cx="0" cy="0"/>
        </a:xfrm>
      </p:grpSpPr>
      <p:sp>
        <p:nvSpPr>
          <p:cNvPr id="1049183" name="Title 1"/>
          <p:cNvSpPr>
            <a:spLocks noGrp="1"/>
          </p:cNvSpPr>
          <p:nvPr>
            <p:ph type="title"/>
          </p:nvPr>
        </p:nvSpPr>
        <p:spPr>
          <a:xfrm>
            <a:off x="838200" y="376848"/>
            <a:ext cx="10515600" cy="1325563"/>
          </a:xfrm>
        </p:spPr>
        <p:txBody>
          <a:bodyPr/>
          <a:p>
            <a:r>
              <a:rPr dirty="0" lang="en-US"/>
              <a:t>a)High Ceiling Loop Diuretics</a:t>
            </a:r>
          </a:p>
        </p:txBody>
      </p:sp>
      <p:sp>
        <p:nvSpPr>
          <p:cNvPr id="1049184" name="Content Placeholder 2"/>
          <p:cNvSpPr>
            <a:spLocks noGrp="1"/>
          </p:cNvSpPr>
          <p:nvPr>
            <p:ph idx="1"/>
          </p:nvPr>
        </p:nvSpPr>
        <p:spPr/>
        <p:txBody>
          <a:bodyPr>
            <a:normAutofit fontScale="92500"/>
          </a:bodyPr>
          <a:p>
            <a:pPr indent="0" marL="0">
              <a:buNone/>
            </a:pPr>
            <a:r>
              <a:rPr dirty="0" lang="en-US"/>
              <a:t> </a:t>
            </a:r>
            <a:r>
              <a:rPr b="1" dirty="0" lang="en-US"/>
              <a:t>furosemide (Lasix) </a:t>
            </a:r>
          </a:p>
          <a:p>
            <a:pPr indent="0" marL="0">
              <a:buNone/>
            </a:pPr>
            <a:r>
              <a:rPr dirty="0" lang="en-US"/>
              <a:t>Other Medications: </a:t>
            </a:r>
          </a:p>
          <a:p>
            <a:r>
              <a:rPr dirty="0" lang="en-US"/>
              <a:t>Ethacrynic acid (Edecrin) </a:t>
            </a:r>
          </a:p>
          <a:p>
            <a:r>
              <a:rPr dirty="0" lang="en-US"/>
              <a:t> Bumetanide (Bumex) </a:t>
            </a:r>
          </a:p>
          <a:p>
            <a:r>
              <a:rPr dirty="0" lang="en-US"/>
              <a:t> Torsemide (Demadex) </a:t>
            </a:r>
          </a:p>
          <a:p>
            <a:pPr indent="0" marL="0">
              <a:buNone/>
            </a:pPr>
            <a:r>
              <a:rPr b="1" dirty="0" lang="en-US"/>
              <a:t>Expected Pharmacological Action </a:t>
            </a:r>
          </a:p>
          <a:p>
            <a:r>
              <a:rPr dirty="0" lang="en-US"/>
              <a:t>High ceiling loop diuretics work in the </a:t>
            </a:r>
            <a:r>
              <a:rPr b="1" dirty="0" lang="en-US"/>
              <a:t>ascending limb of loop of Henle </a:t>
            </a:r>
            <a:r>
              <a:rPr dirty="0" lang="en-US"/>
              <a:t>to:</a:t>
            </a:r>
          </a:p>
          <a:p>
            <a:r>
              <a:rPr dirty="0" lang="en-US"/>
              <a:t> Block reabsorption of sodium and chloride and to prevent reabsorption of water,  Cause extensive diuresis even with severe renal impairment.</a:t>
            </a:r>
          </a:p>
          <a:p>
            <a:endParaRPr dirty="0"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845" name=""/>
        <p:cNvGrpSpPr/>
        <p:nvPr/>
      </p:nvGrpSpPr>
      <p:grpSpPr>
        <a:xfrm>
          <a:off x="0" y="0"/>
          <a:ext cx="0" cy="0"/>
          <a:chOff x="0" y="0"/>
          <a:chExt cx="0" cy="0"/>
        </a:xfrm>
      </p:grpSpPr>
      <p:sp>
        <p:nvSpPr>
          <p:cNvPr id="1049185"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 Therapeutic Uses</a:t>
            </a:r>
            <a:endParaRPr b="1" dirty="0" sz="3600" lang="en-US"/>
          </a:p>
        </p:txBody>
      </p:sp>
      <p:sp>
        <p:nvSpPr>
          <p:cNvPr id="1049186" name="Content Placeholder 2"/>
          <p:cNvSpPr>
            <a:spLocks noGrp="1"/>
          </p:cNvSpPr>
          <p:nvPr>
            <p:ph idx="1"/>
          </p:nvPr>
        </p:nvSpPr>
        <p:spPr/>
        <p:txBody>
          <a:bodyPr>
            <a:normAutofit/>
          </a:bodyPr>
          <a:p>
            <a:r>
              <a:rPr dirty="0" lang="en-US"/>
              <a:t> High ceiling loop diuretics are used when there is an </a:t>
            </a:r>
            <a:r>
              <a:rPr b="1" dirty="0" lang="en-US"/>
              <a:t>emergent</a:t>
            </a:r>
            <a:r>
              <a:rPr dirty="0" lang="en-US"/>
              <a:t> need for rapid mobilization of fluid such as: </a:t>
            </a:r>
          </a:p>
          <a:p>
            <a:r>
              <a:rPr dirty="0" lang="en-US"/>
              <a:t>Pulmonary edema caused by heart failure </a:t>
            </a:r>
          </a:p>
          <a:p>
            <a:r>
              <a:rPr dirty="0" lang="en-US"/>
              <a:t>Conditions not responsive to other diuretics such as edema caused by </a:t>
            </a:r>
            <a:r>
              <a:rPr b="1" dirty="0" lang="en-US"/>
              <a:t>liver, cardiac, or kidney disease; hypertension </a:t>
            </a:r>
          </a:p>
          <a:p>
            <a:r>
              <a:rPr dirty="0" lang="en-US"/>
              <a:t> These medications may also be used to treat </a:t>
            </a:r>
            <a:r>
              <a:rPr b="1" dirty="0" lang="en-US"/>
              <a:t>hypercalcemia</a:t>
            </a:r>
            <a:r>
              <a:rPr dirty="0" lang="en-US"/>
              <a:t> related to kidney stone formation. </a:t>
            </a:r>
          </a:p>
          <a:p>
            <a:r>
              <a:rPr dirty="0" lang="en-US"/>
              <a:t>Route of administration:</a:t>
            </a:r>
            <a:r>
              <a:rPr b="1" dirty="0" lang="en-US"/>
              <a:t> Oral, IV, IM.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556" name=""/>
        <p:cNvGrpSpPr/>
        <p:nvPr/>
      </p:nvGrpSpPr>
      <p:grpSpPr>
        <a:xfrm>
          <a:off x="0" y="0"/>
          <a:ext cx="0" cy="0"/>
          <a:chOff x="0" y="0"/>
          <a:chExt cx="0" cy="0"/>
        </a:xfrm>
      </p:grpSpPr>
      <p:sp>
        <p:nvSpPr>
          <p:cNvPr id="1048658" name="Title 1"/>
          <p:cNvSpPr>
            <a:spLocks noGrp="1"/>
          </p:cNvSpPr>
          <p:nvPr>
            <p:ph type="title"/>
          </p:nvPr>
        </p:nvSpPr>
        <p:spPr/>
        <p:txBody>
          <a:bodyPr/>
          <a:p>
            <a:r>
              <a:rPr dirty="0" lang="en-US"/>
              <a:t>Conti.</a:t>
            </a:r>
          </a:p>
        </p:txBody>
      </p:sp>
      <p:sp>
        <p:nvSpPr>
          <p:cNvPr id="1048659" name="Content Placeholder 2"/>
          <p:cNvSpPr>
            <a:spLocks noGrp="1"/>
          </p:cNvSpPr>
          <p:nvPr>
            <p:ph idx="1"/>
          </p:nvPr>
        </p:nvSpPr>
        <p:spPr/>
        <p:txBody>
          <a:bodyPr>
            <a:normAutofit fontScale="85714" lnSpcReduction="10000"/>
          </a:bodyPr>
          <a:p>
            <a:r>
              <a:rPr dirty="0" lang="en-US"/>
              <a:t>When prescribing drugs the dose may vary with certain factors ; </a:t>
            </a:r>
            <a:r>
              <a:rPr b="1" dirty="0" lang="en-US"/>
              <a:t>age</a:t>
            </a:r>
            <a:r>
              <a:rPr dirty="0" lang="en-US"/>
              <a:t>, </a:t>
            </a:r>
            <a:r>
              <a:rPr b="1" dirty="0" lang="en-US"/>
              <a:t>route, assimilation.</a:t>
            </a:r>
          </a:p>
          <a:p>
            <a:pPr indent="0" marL="0">
              <a:buNone/>
            </a:pPr>
            <a:r>
              <a:rPr b="1" dirty="0" lang="en-US"/>
              <a:t>ii)</a:t>
            </a:r>
            <a:r>
              <a:rPr b="1" dirty="0" sz="3900" lang="en-US"/>
              <a:t>distribution: </a:t>
            </a:r>
            <a:r>
              <a:rPr dirty="0" lang="en-US"/>
              <a:t>this is the transport of a drug in body  fluids to various tissues of the body and ultimately site of action.</a:t>
            </a:r>
          </a:p>
          <a:p>
            <a:pPr indent="0" marL="0">
              <a:buNone/>
            </a:pPr>
            <a:r>
              <a:rPr b="1" dirty="0" lang="en-US"/>
              <a:t>The rate of distribution depends on;</a:t>
            </a:r>
          </a:p>
          <a:p>
            <a:r>
              <a:rPr dirty="0" lang="en-US"/>
              <a:t>The permeability of the capillary to the drug.</a:t>
            </a:r>
          </a:p>
          <a:p>
            <a:r>
              <a:rPr dirty="0" lang="en-US"/>
              <a:t>Lipid solubility and ionization of the drug. lipid soluble drugs are more rapidly absorbed and distributed than their lipid insoluble drugs</a:t>
            </a:r>
          </a:p>
          <a:p>
            <a:r>
              <a:rPr dirty="0" lang="en-US"/>
              <a:t>Cardiac function e.g. cardiac out put and regional blood, drug are fast distributed to areas with rich blood flow(</a:t>
            </a:r>
            <a:r>
              <a:rPr b="1" dirty="0" lang="en-US"/>
              <a:t>Heart, kidneys, brain</a:t>
            </a:r>
            <a:r>
              <a:rPr dirty="0" lang="en-US"/>
              <a:t>) later to areas of low blood flow (</a:t>
            </a:r>
            <a:r>
              <a:rPr b="1" dirty="0" lang="en-US"/>
              <a:t>muscle</a:t>
            </a:r>
            <a:r>
              <a:rPr dirty="0" lang="en-US"/>
              <a:t>, </a:t>
            </a:r>
            <a:r>
              <a:rPr b="1" dirty="0" lang="en-US"/>
              <a:t>fat tissue).</a:t>
            </a:r>
          </a:p>
          <a:p>
            <a:endParaRPr b="1" dirty="0" lang="en-US"/>
          </a:p>
          <a:p>
            <a:pPr indent="0" marL="0">
              <a:buNone/>
            </a:pPr>
            <a:endParaRPr dirty="0" lang="en-US"/>
          </a:p>
          <a:p>
            <a:pPr indent="0" marL="0">
              <a:buNone/>
            </a:pPr>
            <a:endParaRPr dirty="0" lang="en-US"/>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846" name=""/>
        <p:cNvGrpSpPr/>
        <p:nvPr/>
      </p:nvGrpSpPr>
      <p:grpSpPr>
        <a:xfrm>
          <a:off x="0" y="0"/>
          <a:ext cx="0" cy="0"/>
          <a:chOff x="0" y="0"/>
          <a:chExt cx="0" cy="0"/>
        </a:xfrm>
      </p:grpSpPr>
      <p:sp>
        <p:nvSpPr>
          <p:cNvPr id="1049187" name="Title 1"/>
          <p:cNvSpPr>
            <a:spLocks noGrp="1"/>
          </p:cNvSpPr>
          <p:nvPr>
            <p:ph type="title"/>
          </p:nvPr>
        </p:nvSpPr>
        <p:spPr/>
        <p:txBody>
          <a:bodyPr/>
          <a:p>
            <a:r>
              <a:rPr b="1" dirty="0" lang="en-US"/>
              <a:t>Side effects</a:t>
            </a:r>
          </a:p>
        </p:txBody>
      </p:sp>
      <p:sp>
        <p:nvSpPr>
          <p:cNvPr id="1049188" name="Content Placeholder 2"/>
          <p:cNvSpPr>
            <a:spLocks noGrp="1"/>
          </p:cNvSpPr>
          <p:nvPr>
            <p:ph idx="1"/>
          </p:nvPr>
        </p:nvSpPr>
        <p:spPr/>
        <p:txBody>
          <a:bodyPr>
            <a:normAutofit lnSpcReduction="10000"/>
          </a:bodyPr>
          <a:p>
            <a:r>
              <a:rPr dirty="0" lang="en-US"/>
              <a:t>Dehydration, hyponatremia, hypochloremia.</a:t>
            </a:r>
          </a:p>
          <a:p>
            <a:r>
              <a:rPr dirty="0" lang="en-US"/>
              <a:t>Hypotension</a:t>
            </a:r>
          </a:p>
          <a:p>
            <a:r>
              <a:rPr dirty="0" lang="en-US"/>
              <a:t>Ototoxicity (transient with furosemide and irreversible with ethacrynic acid)</a:t>
            </a:r>
          </a:p>
          <a:p>
            <a:r>
              <a:rPr dirty="0" lang="en-US"/>
              <a:t> Hypokalemia (K+ less than 3.5 mEq/L</a:t>
            </a:r>
          </a:p>
          <a:p>
            <a:r>
              <a:rPr dirty="0" lang="en-US"/>
              <a:t> Other adverse effects (hyperglycemia, hyperuricemia, and decrease in calcium and magnesium levels) </a:t>
            </a:r>
          </a:p>
          <a:p>
            <a:r>
              <a:rPr b="1" dirty="0" lang="en-US"/>
              <a:t>Contraindications/Precautions ;</a:t>
            </a:r>
            <a:r>
              <a:rPr dirty="0" lang="en-US"/>
              <a:t>Pregnancy Risk Category C , Avoid using these medications during pregnancy unless absolutely required.  Use cautiously in clients who have diabetes and/or gout</a:t>
            </a:r>
          </a:p>
          <a:p>
            <a:endParaRPr dirty="0" lang="en-US"/>
          </a:p>
          <a:p>
            <a:endParaRPr dirty="0" lang="en-US"/>
          </a:p>
          <a:p>
            <a:endParaRPr dirty="0"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847" name=""/>
        <p:cNvGrpSpPr/>
        <p:nvPr/>
      </p:nvGrpSpPr>
      <p:grpSpPr>
        <a:xfrm>
          <a:off x="0" y="0"/>
          <a:ext cx="0" cy="0"/>
          <a:chOff x="0" y="0"/>
          <a:chExt cx="0" cy="0"/>
        </a:xfrm>
      </p:grpSpPr>
      <p:sp>
        <p:nvSpPr>
          <p:cNvPr id="1049189" name="Title 1"/>
          <p:cNvSpPr>
            <a:spLocks noGrp="1"/>
          </p:cNvSpPr>
          <p:nvPr>
            <p:ph type="title"/>
          </p:nvPr>
        </p:nvSpPr>
        <p:spPr/>
        <p:txBody>
          <a:bodyPr/>
          <a:p>
            <a:r>
              <a:rPr b="1" dirty="0" lang="en-US"/>
              <a:t>Drug  interaction</a:t>
            </a:r>
          </a:p>
        </p:txBody>
      </p:sp>
      <p:sp>
        <p:nvSpPr>
          <p:cNvPr id="1049190" name="Content Placeholder 2"/>
          <p:cNvSpPr>
            <a:spLocks noGrp="1"/>
          </p:cNvSpPr>
          <p:nvPr>
            <p:ph idx="1"/>
          </p:nvPr>
        </p:nvSpPr>
        <p:spPr/>
        <p:txBody>
          <a:bodyPr/>
          <a:p>
            <a:r>
              <a:rPr dirty="0" lang="en-US"/>
              <a:t>Digoxin (Lanoxin) toxicity can occur in the presence of hypokalemia.</a:t>
            </a:r>
          </a:p>
          <a:p>
            <a:r>
              <a:rPr dirty="0" lang="en-US"/>
              <a:t>Concurrent use of antihypertensive can have additive hypotensive effect. </a:t>
            </a:r>
          </a:p>
          <a:p>
            <a:r>
              <a:rPr dirty="0" lang="en-US"/>
              <a:t>Hyponatremia can lead to decrease in lithium carbonate excretion, which may lead to toxicity.</a:t>
            </a:r>
          </a:p>
          <a:p>
            <a:r>
              <a:rPr dirty="0" lang="en-US"/>
              <a:t> NSAIDs reduce diuretic effect.</a:t>
            </a:r>
          </a:p>
          <a:p>
            <a:endParaRPr dirty="0" lang="en-US"/>
          </a:p>
          <a:p>
            <a:endParaRPr dirty="0"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848" name=""/>
        <p:cNvGrpSpPr/>
        <p:nvPr/>
      </p:nvGrpSpPr>
      <p:grpSpPr>
        <a:xfrm>
          <a:off x="0" y="0"/>
          <a:ext cx="0" cy="0"/>
          <a:chOff x="0" y="0"/>
          <a:chExt cx="0" cy="0"/>
        </a:xfrm>
      </p:grpSpPr>
      <p:sp>
        <p:nvSpPr>
          <p:cNvPr id="1049191" name="Title 1"/>
          <p:cNvSpPr>
            <a:spLocks noGrp="1"/>
          </p:cNvSpPr>
          <p:nvPr>
            <p:ph type="title"/>
          </p:nvPr>
        </p:nvSpPr>
        <p:spPr/>
        <p:txBody>
          <a:bodyPr/>
          <a:p>
            <a:r>
              <a:rPr b="1" dirty="0" lang="en-US"/>
              <a:t>Nursing administration</a:t>
            </a:r>
          </a:p>
        </p:txBody>
      </p:sp>
      <p:sp>
        <p:nvSpPr>
          <p:cNvPr id="1049192" name="Content Placeholder 2"/>
          <p:cNvSpPr>
            <a:spLocks noGrp="1"/>
          </p:cNvSpPr>
          <p:nvPr>
            <p:ph idx="1"/>
          </p:nvPr>
        </p:nvSpPr>
        <p:spPr/>
        <p:txBody>
          <a:bodyPr>
            <a:normAutofit fontScale="92500" lnSpcReduction="10000"/>
          </a:bodyPr>
          <a:p>
            <a:r>
              <a:rPr dirty="0" lang="en-US"/>
              <a:t>Obtain the client’s baseline data to include orthostatic blood pressure, weight, electrolytes, and location and extent of edema. </a:t>
            </a:r>
          </a:p>
          <a:p>
            <a:r>
              <a:rPr dirty="0" lang="en-US"/>
              <a:t> Weigh clients at the same time each day; usually upon awakening. </a:t>
            </a:r>
          </a:p>
          <a:p>
            <a:r>
              <a:rPr dirty="0" lang="en-US"/>
              <a:t> Monitor the client’s blood pressure and I&amp;O. </a:t>
            </a:r>
          </a:p>
          <a:p>
            <a:r>
              <a:rPr dirty="0" lang="en-US"/>
              <a:t> Avoid administering the medication late in the day to prevent nocturia. Usual dosing time is 0800 and 1400. </a:t>
            </a:r>
          </a:p>
          <a:p>
            <a:r>
              <a:rPr dirty="0" lang="en-US"/>
              <a:t> Administer furosemide orally, IV bolus dose, or continuous IV infusion. Infuse IV doses at 20 mg/min or slower to avoid abrupt hypotension and hypovolemia. </a:t>
            </a:r>
          </a:p>
          <a:p>
            <a:r>
              <a:rPr dirty="0" lang="en-US"/>
              <a:t>If potassium level drops below 3.5 mEq/L, clients should be placed on a potassium supplement. </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849" name=""/>
        <p:cNvGrpSpPr/>
        <p:nvPr/>
      </p:nvGrpSpPr>
      <p:grpSpPr>
        <a:xfrm>
          <a:off x="0" y="0"/>
          <a:ext cx="0" cy="0"/>
          <a:chOff x="0" y="0"/>
          <a:chExt cx="0" cy="0"/>
        </a:xfrm>
      </p:grpSpPr>
      <p:sp>
        <p:nvSpPr>
          <p:cNvPr id="1049193" name="Title 1"/>
          <p:cNvSpPr>
            <a:spLocks noGrp="1"/>
          </p:cNvSpPr>
          <p:nvPr>
            <p:ph type="title"/>
          </p:nvPr>
        </p:nvSpPr>
        <p:spPr/>
        <p:txBody>
          <a:bodyPr/>
          <a:p>
            <a:r>
              <a:rPr b="1" dirty="0" lang="en-US"/>
              <a:t>Nursing administration cont.’</a:t>
            </a:r>
          </a:p>
        </p:txBody>
      </p:sp>
      <p:sp>
        <p:nvSpPr>
          <p:cNvPr id="1049194" name="Content Placeholder 2"/>
          <p:cNvSpPr>
            <a:spLocks noGrp="1"/>
          </p:cNvSpPr>
          <p:nvPr>
            <p:ph idx="1"/>
          </p:nvPr>
        </p:nvSpPr>
        <p:spPr>
          <a:xfrm>
            <a:off x="838200" y="1690688"/>
            <a:ext cx="10515600" cy="4351338"/>
          </a:xfrm>
        </p:spPr>
        <p:txBody>
          <a:bodyPr>
            <a:normAutofit fontScale="92500" lnSpcReduction="10000"/>
          </a:bodyPr>
          <a:p>
            <a:r>
              <a:rPr dirty="0" lang="en-US"/>
              <a:t> If the medication is used for hypertension, teach clients to self-monitor blood pressure and weight by keeping a log. </a:t>
            </a:r>
          </a:p>
          <a:p>
            <a:r>
              <a:rPr dirty="0" lang="en-US"/>
              <a:t> Advise clients to get up slowly to minimize postural hypotension. If faintness or dizziness occurs, instruct clients to sit or lie down. </a:t>
            </a:r>
          </a:p>
          <a:p>
            <a:r>
              <a:rPr dirty="0" lang="en-US"/>
              <a:t> Teach clients to report significant weight loss, lightheadedness, dizziness, GI distress, and/ or general weakness to the provider. </a:t>
            </a:r>
          </a:p>
          <a:p>
            <a:r>
              <a:rPr dirty="0" lang="en-US"/>
              <a:t> Encourage clients to consume foods high in potassium, such as avocados and strawberries. </a:t>
            </a:r>
          </a:p>
          <a:p>
            <a:r>
              <a:rPr dirty="0" lang="en-US"/>
              <a:t> Instruct clients with diabetes to monitor for elevated blood glucose levels. </a:t>
            </a:r>
          </a:p>
          <a:p>
            <a:r>
              <a:rPr dirty="0" lang="en-US"/>
              <a:t> Instruct clients to observe for signs of low magnesium levels such as muscle twitching and tremors.</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850" name=""/>
        <p:cNvGrpSpPr/>
        <p:nvPr/>
      </p:nvGrpSpPr>
      <p:grpSpPr>
        <a:xfrm>
          <a:off x="0" y="0"/>
          <a:ext cx="0" cy="0"/>
          <a:chOff x="0" y="0"/>
          <a:chExt cx="0" cy="0"/>
        </a:xfrm>
      </p:grpSpPr>
      <p:sp>
        <p:nvSpPr>
          <p:cNvPr id="1049195" name="Title 1"/>
          <p:cNvSpPr>
            <a:spLocks noGrp="1"/>
          </p:cNvSpPr>
          <p:nvPr>
            <p:ph type="title"/>
          </p:nvPr>
        </p:nvSpPr>
        <p:spPr/>
        <p:txBody>
          <a:bodyPr/>
          <a:p>
            <a:r>
              <a:rPr b="1" dirty="0" lang="en-US"/>
              <a:t>                     b)Thiazide Diuretics</a:t>
            </a:r>
          </a:p>
        </p:txBody>
      </p:sp>
      <p:sp>
        <p:nvSpPr>
          <p:cNvPr id="1049196" name="Content Placeholder 2"/>
          <p:cNvSpPr>
            <a:spLocks noGrp="1"/>
          </p:cNvSpPr>
          <p:nvPr>
            <p:ph idx="1"/>
          </p:nvPr>
        </p:nvSpPr>
        <p:spPr>
          <a:xfrm>
            <a:off x="838200" y="1907687"/>
            <a:ext cx="10515600" cy="4351338"/>
          </a:xfrm>
        </p:spPr>
        <p:txBody>
          <a:bodyPr>
            <a:normAutofit/>
          </a:bodyPr>
          <a:p>
            <a:r>
              <a:rPr dirty="0" lang="en-US"/>
              <a:t>hydrochlorothiazide (Hydrodiuril) </a:t>
            </a:r>
          </a:p>
          <a:p>
            <a:pPr indent="0" marL="0">
              <a:buNone/>
            </a:pPr>
            <a:r>
              <a:rPr dirty="0" lang="en-US"/>
              <a:t> </a:t>
            </a:r>
            <a:r>
              <a:rPr b="1" dirty="0" lang="en-US"/>
              <a:t>Other Medications: </a:t>
            </a:r>
          </a:p>
          <a:p>
            <a:r>
              <a:rPr dirty="0" lang="en-US"/>
              <a:t>Chlorothiazide (Diuril) </a:t>
            </a:r>
          </a:p>
          <a:p>
            <a:r>
              <a:rPr dirty="0" lang="en-US"/>
              <a:t>Methyclothiazide (Enduron) </a:t>
            </a:r>
          </a:p>
          <a:p>
            <a:pPr indent="0" marL="0">
              <a:buNone/>
            </a:pPr>
            <a:r>
              <a:rPr b="1" dirty="0" lang="en-US"/>
              <a:t>Thiazide-type diuretics: </a:t>
            </a:r>
          </a:p>
          <a:p>
            <a:r>
              <a:rPr dirty="0" lang="en-US"/>
              <a:t> indapamide (Lozide, Lozol) </a:t>
            </a:r>
          </a:p>
          <a:p>
            <a:r>
              <a:rPr dirty="0" lang="en-US"/>
              <a:t> chlorthalidone (Hygroton) </a:t>
            </a:r>
          </a:p>
          <a:p>
            <a:r>
              <a:rPr dirty="0" lang="en-US"/>
              <a:t> metolazone (Zaroxolyn)</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851" name=""/>
        <p:cNvGrpSpPr/>
        <p:nvPr/>
      </p:nvGrpSpPr>
      <p:grpSpPr>
        <a:xfrm>
          <a:off x="0" y="0"/>
          <a:ext cx="0" cy="0"/>
          <a:chOff x="0" y="0"/>
          <a:chExt cx="0" cy="0"/>
        </a:xfrm>
      </p:grpSpPr>
      <p:sp>
        <p:nvSpPr>
          <p:cNvPr id="1049197" name="Title 1"/>
          <p:cNvSpPr>
            <a:spLocks noGrp="1"/>
          </p:cNvSpPr>
          <p:nvPr>
            <p:ph type="title"/>
          </p:nvPr>
        </p:nvSpPr>
        <p:spPr/>
        <p:txBody>
          <a:bodyPr/>
          <a:p>
            <a:r>
              <a:rPr b="1" dirty="0" lang="en-US"/>
              <a:t>Mechanism of action</a:t>
            </a:r>
          </a:p>
        </p:txBody>
      </p:sp>
      <p:sp>
        <p:nvSpPr>
          <p:cNvPr id="1049198" name="Content Placeholder 2"/>
          <p:cNvSpPr>
            <a:spLocks noGrp="1"/>
          </p:cNvSpPr>
          <p:nvPr>
            <p:ph idx="1"/>
          </p:nvPr>
        </p:nvSpPr>
        <p:spPr/>
        <p:txBody>
          <a:bodyPr>
            <a:normAutofit lnSpcReduction="10000"/>
          </a:bodyPr>
          <a:p>
            <a:pPr indent="0" marL="0">
              <a:buNone/>
            </a:pPr>
            <a:r>
              <a:rPr dirty="0" lang="en-US"/>
              <a:t> </a:t>
            </a:r>
            <a:r>
              <a:rPr b="1" dirty="0" lang="en-US"/>
              <a:t>Expected Pharmacological Action </a:t>
            </a:r>
          </a:p>
          <a:p>
            <a:r>
              <a:rPr dirty="0" lang="en-US"/>
              <a:t> Thiazide diuretics work in the early distal convoluted tubule to: </a:t>
            </a:r>
          </a:p>
          <a:p>
            <a:r>
              <a:rPr dirty="0" lang="en-US"/>
              <a:t> Block the reabsorption of sodium and chloride, and prevent the reabsorption of water at this site </a:t>
            </a:r>
          </a:p>
          <a:p>
            <a:r>
              <a:rPr dirty="0" lang="en-US"/>
              <a:t> Promote diuresis when renal function is not impaired </a:t>
            </a:r>
          </a:p>
          <a:p>
            <a:pPr indent="0" marL="0">
              <a:buNone/>
            </a:pPr>
            <a:r>
              <a:rPr b="1" dirty="0" lang="en-US"/>
              <a:t>Therapeutic Uses </a:t>
            </a:r>
          </a:p>
          <a:p>
            <a:r>
              <a:rPr dirty="0" lang="en-US"/>
              <a:t> Thiazide diuretics are often the medication of first choice for essential hypertension. </a:t>
            </a:r>
          </a:p>
          <a:p>
            <a:r>
              <a:rPr dirty="0" lang="en-US"/>
              <a:t> These medications may be used for edema of mild-to-moderate heart failure and liver and kidney disease.</a:t>
            </a:r>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852" name=""/>
        <p:cNvGrpSpPr/>
        <p:nvPr/>
      </p:nvGrpSpPr>
      <p:grpSpPr>
        <a:xfrm>
          <a:off x="0" y="0"/>
          <a:ext cx="0" cy="0"/>
          <a:chOff x="0" y="0"/>
          <a:chExt cx="0" cy="0"/>
        </a:xfrm>
      </p:grpSpPr>
      <p:sp>
        <p:nvSpPr>
          <p:cNvPr id="1049199" name="Title 1"/>
          <p:cNvSpPr>
            <a:spLocks noGrp="1"/>
          </p:cNvSpPr>
          <p:nvPr>
            <p:ph type="title"/>
          </p:nvPr>
        </p:nvSpPr>
        <p:spPr/>
        <p:txBody>
          <a:bodyPr/>
          <a:p>
            <a:r>
              <a:rPr b="1" dirty="0" lang="en-US"/>
              <a:t>Side/Adverse Effects</a:t>
            </a:r>
          </a:p>
        </p:txBody>
      </p:sp>
      <p:sp>
        <p:nvSpPr>
          <p:cNvPr id="1049200" name="Content Placeholder 2"/>
          <p:cNvSpPr>
            <a:spLocks noGrp="1"/>
          </p:cNvSpPr>
          <p:nvPr>
            <p:ph idx="1"/>
          </p:nvPr>
        </p:nvSpPr>
        <p:spPr/>
        <p:txBody>
          <a:bodyPr>
            <a:normAutofit fontScale="77500" lnSpcReduction="20000"/>
          </a:bodyPr>
          <a:p>
            <a:r>
              <a:rPr dirty="0" sz="3600" lang="en-US"/>
              <a:t>dehydration</a:t>
            </a:r>
          </a:p>
          <a:p>
            <a:r>
              <a:rPr dirty="0" sz="3600" lang="en-US"/>
              <a:t>Hypokalemia (K+ less than 3.5 mEq/L)</a:t>
            </a:r>
          </a:p>
          <a:p>
            <a:r>
              <a:rPr dirty="0" sz="3600" lang="en-US"/>
              <a:t>Hyperglycemia</a:t>
            </a:r>
          </a:p>
          <a:p>
            <a:pPr indent="0" marL="0">
              <a:buNone/>
            </a:pPr>
            <a:r>
              <a:rPr b="1" dirty="0" sz="3600" lang="en-US"/>
              <a:t>Medication/Food Interactions</a:t>
            </a:r>
          </a:p>
          <a:p>
            <a:r>
              <a:rPr dirty="0" sz="3600" lang="en-US"/>
              <a:t>Digoxin (Lanoxin) toxicity can occur in the presence of hypokalemia</a:t>
            </a:r>
          </a:p>
          <a:p>
            <a:r>
              <a:rPr dirty="0" sz="3600" lang="en-US"/>
              <a:t>Antihypertensive have additive hypotensive effects.  Monitor the client’s blood pressure. </a:t>
            </a:r>
          </a:p>
          <a:p>
            <a:r>
              <a:rPr dirty="0" sz="3600" lang="en-US"/>
              <a:t>Hyponatremia can lead to decrease in lithium (Eskalith) excretion, which may lead to toxicity.</a:t>
            </a:r>
          </a:p>
          <a:p>
            <a:r>
              <a:rPr dirty="0" sz="3600" lang="en-US"/>
              <a:t> </a:t>
            </a:r>
            <a:r>
              <a:rPr dirty="0" sz="4000" lang="en-US">
                <a:solidFill>
                  <a:prstClr val="black"/>
                </a:solidFill>
              </a:rPr>
              <a:t>NSAIDs reduce diuretic effect</a:t>
            </a:r>
            <a:endParaRPr dirty="0" sz="3600" lang="en-US"/>
          </a:p>
          <a:p>
            <a:endParaRPr dirty="0" sz="3600" lang="en-US"/>
          </a:p>
          <a:p>
            <a:endParaRPr dirty="0" sz="3600" lang="en-US"/>
          </a:p>
          <a:p>
            <a:pPr indent="0" marL="0">
              <a:buNone/>
            </a:pPr>
            <a:endParaRPr b="1" dirty="0" sz="3600" lang="en-US"/>
          </a:p>
          <a:p>
            <a:endParaRPr dirty="0"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853" name=""/>
        <p:cNvGrpSpPr/>
        <p:nvPr/>
      </p:nvGrpSpPr>
      <p:grpSpPr>
        <a:xfrm>
          <a:off x="0" y="0"/>
          <a:ext cx="0" cy="0"/>
          <a:chOff x="0" y="0"/>
          <a:chExt cx="0" cy="0"/>
        </a:xfrm>
      </p:grpSpPr>
      <p:sp>
        <p:nvSpPr>
          <p:cNvPr id="1049201" name="Title 1"/>
          <p:cNvSpPr>
            <a:spLocks noGrp="1"/>
          </p:cNvSpPr>
          <p:nvPr>
            <p:ph type="title"/>
          </p:nvPr>
        </p:nvSpPr>
        <p:spPr/>
        <p:txBody>
          <a:bodyPr/>
          <a:p>
            <a:r>
              <a:rPr b="1" dirty="0" lang="en-US"/>
              <a:t>Nursing administration </a:t>
            </a:r>
          </a:p>
        </p:txBody>
      </p:sp>
      <p:sp>
        <p:nvSpPr>
          <p:cNvPr id="1049202" name="Content Placeholder 2"/>
          <p:cNvSpPr>
            <a:spLocks noGrp="1"/>
          </p:cNvSpPr>
          <p:nvPr>
            <p:ph idx="1"/>
          </p:nvPr>
        </p:nvSpPr>
        <p:spPr/>
        <p:txBody>
          <a:bodyPr>
            <a:normAutofit fontScale="92500" lnSpcReduction="20000"/>
          </a:bodyPr>
          <a:p>
            <a:r>
              <a:rPr dirty="0" lang="en-US"/>
              <a:t> Chlorothiazide may be administered orally and IV, all others can only be given orally. </a:t>
            </a:r>
          </a:p>
          <a:p>
            <a:r>
              <a:rPr dirty="0" lang="en-US"/>
              <a:t> Obtain the client’s baseline data to include orthostatic blood pressure, weight, electrolytes, and location and extent of edema. </a:t>
            </a:r>
          </a:p>
          <a:p>
            <a:r>
              <a:rPr dirty="0" lang="en-US"/>
              <a:t> Monitor the client’s potassium levels</a:t>
            </a:r>
          </a:p>
          <a:p>
            <a:r>
              <a:rPr dirty="0" lang="en-US"/>
              <a:t> Instruct clients to take the medication first thing in the morning; if twice-a-day dosing is prescribed, be sure the second dose is taken by 1400 to prevent nocturia. </a:t>
            </a:r>
          </a:p>
          <a:p>
            <a:r>
              <a:rPr dirty="0" lang="en-US"/>
              <a:t> Encourage clients to consume foods high in potassium and maintain adequate fluid intake (1,500 mL per day, unless contraindicated). </a:t>
            </a:r>
          </a:p>
          <a:p>
            <a:r>
              <a:rPr dirty="0" lang="en-US"/>
              <a:t>If GI upset occurs, clients should take the medication with or after meals. ●</a:t>
            </a:r>
          </a:p>
          <a:p>
            <a:r>
              <a:rPr dirty="0" lang="en-US"/>
              <a:t>Alternate-day dosing can decrease electrolyte imbalance</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854" name=""/>
        <p:cNvGrpSpPr/>
        <p:nvPr/>
      </p:nvGrpSpPr>
      <p:grpSpPr>
        <a:xfrm>
          <a:off x="0" y="0"/>
          <a:ext cx="0" cy="0"/>
          <a:chOff x="0" y="0"/>
          <a:chExt cx="0" cy="0"/>
        </a:xfrm>
      </p:grpSpPr>
      <p:sp>
        <p:nvSpPr>
          <p:cNvPr id="1049203" name="Title 1"/>
          <p:cNvSpPr>
            <a:spLocks noGrp="1"/>
          </p:cNvSpPr>
          <p:nvPr>
            <p:ph type="title"/>
          </p:nvPr>
        </p:nvSpPr>
        <p:spPr/>
        <p:txBody>
          <a:bodyPr/>
          <a:p>
            <a:r>
              <a:rPr b="1" dirty="0" lang="en-US"/>
              <a:t>c)Potassium-Sparing Diuretics</a:t>
            </a:r>
          </a:p>
        </p:txBody>
      </p:sp>
      <p:sp>
        <p:nvSpPr>
          <p:cNvPr id="1049204" name="Content Placeholder 2"/>
          <p:cNvSpPr>
            <a:spLocks noGrp="1"/>
          </p:cNvSpPr>
          <p:nvPr>
            <p:ph idx="1"/>
          </p:nvPr>
        </p:nvSpPr>
        <p:spPr/>
        <p:txBody>
          <a:bodyPr>
            <a:normAutofit/>
          </a:bodyPr>
          <a:p>
            <a:pPr indent="0" marL="0">
              <a:buNone/>
            </a:pPr>
            <a:r>
              <a:rPr dirty="0" lang="en-US"/>
              <a:t> spironolactone (Aldactone) </a:t>
            </a:r>
          </a:p>
          <a:p>
            <a:pPr indent="0" marL="0">
              <a:buNone/>
            </a:pPr>
            <a:r>
              <a:rPr b="1" dirty="0" lang="en-US"/>
              <a:t> Other Medications</a:t>
            </a:r>
            <a:r>
              <a:rPr dirty="0" lang="en-US"/>
              <a:t>: triamterene (</a:t>
            </a:r>
            <a:r>
              <a:rPr dirty="0" lang="en-US" err="1"/>
              <a:t>Dyrenium</a:t>
            </a:r>
            <a:r>
              <a:rPr dirty="0" lang="en-US"/>
              <a:t>), amiloride (</a:t>
            </a:r>
            <a:r>
              <a:rPr dirty="0" lang="en-US" err="1"/>
              <a:t>Midamor</a:t>
            </a:r>
            <a:r>
              <a:rPr dirty="0" lang="en-US"/>
              <a:t>) </a:t>
            </a:r>
          </a:p>
          <a:p>
            <a:pPr indent="0" marL="0">
              <a:buNone/>
            </a:pPr>
            <a:endParaRPr b="1" dirty="0" lang="en-US"/>
          </a:p>
          <a:p>
            <a:pPr indent="0" marL="0">
              <a:buNone/>
            </a:pPr>
            <a:r>
              <a:rPr b="1" dirty="0" lang="en-US"/>
              <a:t>Expected Pharmacological Action </a:t>
            </a:r>
          </a:p>
          <a:p>
            <a:pPr indent="0" marL="0">
              <a:buNone/>
            </a:pPr>
            <a:r>
              <a:rPr dirty="0" lang="en-US"/>
              <a:t> Potassium-sparing diuretics block the action of aldosterone (sodium and water retention), which results in potassium retention and the secretion of sodium and water. </a:t>
            </a:r>
          </a:p>
          <a:p>
            <a:pPr indent="0" marL="0">
              <a:buNone/>
            </a:pPr>
            <a:r>
              <a:rPr dirty="0" lang="en-US"/>
              <a:t> </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855" name=""/>
        <p:cNvGrpSpPr/>
        <p:nvPr/>
      </p:nvGrpSpPr>
      <p:grpSpPr>
        <a:xfrm>
          <a:off x="0" y="0"/>
          <a:ext cx="0" cy="0"/>
          <a:chOff x="0" y="0"/>
          <a:chExt cx="0" cy="0"/>
        </a:xfrm>
      </p:grpSpPr>
      <p:sp>
        <p:nvSpPr>
          <p:cNvPr id="1049205"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Therapeutic Uses</a:t>
            </a:r>
            <a:endParaRPr b="1" dirty="0" sz="3600" lang="en-US"/>
          </a:p>
        </p:txBody>
      </p:sp>
      <p:sp>
        <p:nvSpPr>
          <p:cNvPr id="1049206" name="Content Placeholder 2"/>
          <p:cNvSpPr>
            <a:spLocks noGrp="1"/>
          </p:cNvSpPr>
          <p:nvPr>
            <p:ph idx="1"/>
          </p:nvPr>
        </p:nvSpPr>
        <p:spPr/>
        <p:txBody>
          <a:bodyPr>
            <a:normAutofit fontScale="92500" lnSpcReduction="10000"/>
          </a:bodyPr>
          <a:p>
            <a:r>
              <a:rPr dirty="0" lang="en-US">
                <a:solidFill>
                  <a:prstClr val="black"/>
                </a:solidFill>
              </a:rPr>
              <a:t> Potassium-sparing diuretics are combined with other diuretics for potassium-sparing effects. </a:t>
            </a:r>
          </a:p>
          <a:p>
            <a:r>
              <a:rPr dirty="0" lang="en-US">
                <a:solidFill>
                  <a:prstClr val="black"/>
                </a:solidFill>
              </a:rPr>
              <a:t>Potassium-sparing diuretics are used for heart failure. </a:t>
            </a:r>
          </a:p>
          <a:p>
            <a:r>
              <a:rPr dirty="0" lang="en-US">
                <a:solidFill>
                  <a:prstClr val="black"/>
                </a:solidFill>
              </a:rPr>
              <a:t>In primary hyperaldosteronism, potassium-sparing diuretics block actions of aldosterone</a:t>
            </a:r>
            <a:r>
              <a:rPr b="1" dirty="0" lang="en-US">
                <a:solidFill>
                  <a:prstClr val="black"/>
                </a:solidFill>
              </a:rPr>
              <a:t>. </a:t>
            </a:r>
          </a:p>
          <a:p>
            <a:r>
              <a:rPr b="1" dirty="0" lang="en-US">
                <a:solidFill>
                  <a:prstClr val="black"/>
                </a:solidFill>
              </a:rPr>
              <a:t> Route of administration</a:t>
            </a:r>
            <a:r>
              <a:rPr dirty="0" lang="en-US">
                <a:solidFill>
                  <a:prstClr val="black"/>
                </a:solidFill>
              </a:rPr>
              <a:t>: Oral</a:t>
            </a:r>
            <a:r>
              <a:rPr dirty="0" lang="en-US"/>
              <a:t> </a:t>
            </a:r>
          </a:p>
          <a:p>
            <a:pPr indent="0" marL="0">
              <a:buNone/>
            </a:pPr>
            <a:r>
              <a:rPr b="1" dirty="0" sz="3600" lang="en-US"/>
              <a:t>Side/Adverse Effects;</a:t>
            </a:r>
          </a:p>
          <a:p>
            <a:r>
              <a:rPr dirty="0" lang="en-US"/>
              <a:t> Hyperkalemia (K+ greater than 5.0 mEq/L) </a:t>
            </a:r>
          </a:p>
          <a:p>
            <a:r>
              <a:rPr dirty="0" lang="en-US"/>
              <a:t>Endocrine effects (impotence in male clients; irregularities of menstrual cycle in female clients)</a:t>
            </a:r>
          </a:p>
          <a:p>
            <a:pPr indent="0" marL="0">
              <a:buNone/>
            </a:pPr>
            <a:endParaRPr b="1" dirty="0" lang="en-US">
              <a:solidFill>
                <a:prstClr val="black"/>
              </a:solidFill>
            </a:endParaRP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557" name=""/>
        <p:cNvGrpSpPr/>
        <p:nvPr/>
      </p:nvGrpSpPr>
      <p:grpSpPr>
        <a:xfrm>
          <a:off x="0" y="0"/>
          <a:ext cx="0" cy="0"/>
          <a:chOff x="0" y="0"/>
          <a:chExt cx="0" cy="0"/>
        </a:xfrm>
      </p:grpSpPr>
      <p:sp>
        <p:nvSpPr>
          <p:cNvPr id="1048660" name="Title 1"/>
          <p:cNvSpPr>
            <a:spLocks noGrp="1"/>
          </p:cNvSpPr>
          <p:nvPr>
            <p:ph type="title"/>
          </p:nvPr>
        </p:nvSpPr>
        <p:spPr/>
        <p:txBody>
          <a:bodyPr/>
          <a:p>
            <a:r>
              <a:rPr dirty="0" lang="en-US"/>
              <a:t>Conti.</a:t>
            </a:r>
          </a:p>
        </p:txBody>
      </p:sp>
      <p:sp>
        <p:nvSpPr>
          <p:cNvPr id="1048661" name="Content Placeholder 2"/>
          <p:cNvSpPr>
            <a:spLocks noGrp="1"/>
          </p:cNvSpPr>
          <p:nvPr>
            <p:ph idx="1"/>
          </p:nvPr>
        </p:nvSpPr>
        <p:spPr/>
        <p:txBody>
          <a:bodyPr/>
          <a:p>
            <a:r>
              <a:rPr dirty="0" lang="en-US"/>
              <a:t>Drugs are widely distributed in body water (</a:t>
            </a:r>
            <a:r>
              <a:rPr b="1" dirty="0" lang="en-US"/>
              <a:t>free fraction of drug</a:t>
            </a:r>
            <a:r>
              <a:rPr dirty="0" lang="en-US"/>
              <a:t>)and partly as bound to </a:t>
            </a:r>
            <a:r>
              <a:rPr b="1" dirty="0" lang="en-US"/>
              <a:t>plasma proteins </a:t>
            </a:r>
            <a:r>
              <a:rPr dirty="0" lang="en-US"/>
              <a:t>and or tissues.</a:t>
            </a:r>
          </a:p>
          <a:p>
            <a:r>
              <a:rPr dirty="0" lang="en-US"/>
              <a:t>Plasma protein and tissue binding of drug reservoirs that sustain pharmacological action of a drug. The bound fraction and the free fraction are usually in a state of equilibrium </a:t>
            </a:r>
          </a:p>
          <a:p>
            <a:r>
              <a:rPr dirty="0" lang="en-US"/>
              <a:t>other proteins involved in drug binding include; </a:t>
            </a:r>
            <a:r>
              <a:rPr b="1" dirty="0" lang="en-US"/>
              <a:t>lipoproteins, glycoprotein and globulins.</a:t>
            </a:r>
          </a:p>
          <a:p>
            <a:endParaRPr dirty="0" lang="en-US"/>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856" name=""/>
        <p:cNvGrpSpPr/>
        <p:nvPr/>
      </p:nvGrpSpPr>
      <p:grpSpPr>
        <a:xfrm>
          <a:off x="0" y="0"/>
          <a:ext cx="0" cy="0"/>
          <a:chOff x="0" y="0"/>
          <a:chExt cx="0" cy="0"/>
        </a:xfrm>
      </p:grpSpPr>
      <p:sp>
        <p:nvSpPr>
          <p:cNvPr id="1049207"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Contraindications/Precaution</a:t>
            </a:r>
            <a:endParaRPr b="1" dirty="0" sz="3600" lang="en-US"/>
          </a:p>
        </p:txBody>
      </p:sp>
      <p:sp>
        <p:nvSpPr>
          <p:cNvPr id="1049208" name="Content Placeholder 2"/>
          <p:cNvSpPr>
            <a:spLocks noGrp="1"/>
          </p:cNvSpPr>
          <p:nvPr>
            <p:ph idx="1"/>
          </p:nvPr>
        </p:nvSpPr>
        <p:spPr/>
        <p:txBody>
          <a:bodyPr>
            <a:normAutofit/>
          </a:bodyPr>
          <a:p>
            <a:r>
              <a:rPr dirty="0" lang="en-US"/>
              <a:t> Do not administer to clients who have hyperkalemia. </a:t>
            </a:r>
          </a:p>
          <a:p>
            <a:r>
              <a:rPr dirty="0" lang="en-US"/>
              <a:t> Potassium-sparing diuretics are contraindicated in clients who have severe renal failure and anuria. </a:t>
            </a:r>
          </a:p>
          <a:p>
            <a:pPr indent="0" marL="0">
              <a:buNone/>
            </a:pPr>
            <a:r>
              <a:rPr b="1" dirty="0" sz="3600" lang="en-US"/>
              <a:t>Medication/Food Interaction</a:t>
            </a:r>
          </a:p>
          <a:p>
            <a:r>
              <a:rPr dirty="0" lang="en-US"/>
              <a:t>Concurrent use of ACE inhibitors increases the risk of </a:t>
            </a:r>
            <a:r>
              <a:rPr dirty="0" lang="en-US">
                <a:solidFill>
                  <a:prstClr val="black"/>
                </a:solidFill>
              </a:rPr>
              <a:t>hyperkalemia</a:t>
            </a:r>
            <a:r>
              <a:rPr dirty="0" lang="en-US"/>
              <a:t> </a:t>
            </a:r>
          </a:p>
          <a:p>
            <a:r>
              <a:rPr dirty="0" lang="en-US"/>
              <a:t>Concurrent use of potassium supplements increases the risk of </a:t>
            </a:r>
            <a:r>
              <a:rPr dirty="0" lang="en-US">
                <a:solidFill>
                  <a:prstClr val="black"/>
                </a:solidFill>
              </a:rPr>
              <a:t>hyperkalemia </a:t>
            </a:r>
          </a:p>
          <a:p>
            <a:pPr indent="0" marL="0">
              <a:buNone/>
            </a:pPr>
            <a:r>
              <a:rPr dirty="0" lang="en-US"/>
              <a:t> </a:t>
            </a:r>
            <a:endParaRPr b="1" dirty="0" lang="en-US"/>
          </a:p>
          <a:p>
            <a:pPr indent="0" marL="0">
              <a:buNone/>
            </a:pPr>
            <a:endParaRPr b="1" dirty="0" sz="3600" lang="en-US"/>
          </a:p>
          <a:p>
            <a:endParaRPr dirty="0" lang="en-US"/>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857" name=""/>
        <p:cNvGrpSpPr/>
        <p:nvPr/>
      </p:nvGrpSpPr>
      <p:grpSpPr>
        <a:xfrm>
          <a:off x="0" y="0"/>
          <a:ext cx="0" cy="0"/>
          <a:chOff x="0" y="0"/>
          <a:chExt cx="0" cy="0"/>
        </a:xfrm>
      </p:grpSpPr>
      <p:sp>
        <p:nvSpPr>
          <p:cNvPr id="1049209"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Nursing Administration</a:t>
            </a:r>
            <a:endParaRPr dirty="0" sz="3600" lang="en-US"/>
          </a:p>
        </p:txBody>
      </p:sp>
      <p:sp>
        <p:nvSpPr>
          <p:cNvPr id="1049210" name="Content Placeholder 2"/>
          <p:cNvSpPr>
            <a:spLocks noGrp="1"/>
          </p:cNvSpPr>
          <p:nvPr>
            <p:ph idx="1"/>
          </p:nvPr>
        </p:nvSpPr>
        <p:spPr/>
        <p:txBody>
          <a:bodyPr/>
          <a:p>
            <a:r>
              <a:rPr dirty="0" lang="en-US"/>
              <a:t>Obtain the client’s baseline data. </a:t>
            </a:r>
          </a:p>
          <a:p>
            <a:r>
              <a:rPr dirty="0" lang="en-US"/>
              <a:t> Monitor the client’s potassium levels regularly. </a:t>
            </a:r>
          </a:p>
          <a:p>
            <a:r>
              <a:rPr dirty="0" lang="en-US"/>
              <a:t> Can only be given orally. </a:t>
            </a:r>
          </a:p>
          <a:p>
            <a:r>
              <a:rPr dirty="0" lang="en-US"/>
              <a:t> Teach clients to avoid salt substitutes that contain potassium. </a:t>
            </a:r>
          </a:p>
          <a:p>
            <a:r>
              <a:rPr dirty="0" lang="en-US"/>
              <a:t> Teach clients to self-monitor blood pressure. </a:t>
            </a:r>
          </a:p>
          <a:p>
            <a:r>
              <a:rPr dirty="0" lang="en-US"/>
              <a:t> Instruct clients to keep a log of blood pressure and weight. </a:t>
            </a:r>
          </a:p>
          <a:p>
            <a:r>
              <a:rPr dirty="0" lang="en-US"/>
              <a:t> Warn clients that </a:t>
            </a:r>
            <a:r>
              <a:rPr b="1" dirty="0" lang="en-US"/>
              <a:t>triamterene</a:t>
            </a:r>
            <a:r>
              <a:rPr dirty="0" lang="en-US"/>
              <a:t> may turn urine a </a:t>
            </a:r>
            <a:r>
              <a:rPr b="1" dirty="0" lang="en-US"/>
              <a:t>bluish color. </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858" name=""/>
        <p:cNvGrpSpPr/>
        <p:nvPr/>
      </p:nvGrpSpPr>
      <p:grpSpPr>
        <a:xfrm>
          <a:off x="0" y="0"/>
          <a:ext cx="0" cy="0"/>
          <a:chOff x="0" y="0"/>
          <a:chExt cx="0" cy="0"/>
        </a:xfrm>
      </p:grpSpPr>
      <p:sp>
        <p:nvSpPr>
          <p:cNvPr id="1049211" name="Title 1"/>
          <p:cNvSpPr>
            <a:spLocks noGrp="1"/>
          </p:cNvSpPr>
          <p:nvPr>
            <p:ph type="title"/>
          </p:nvPr>
        </p:nvSpPr>
        <p:spPr/>
        <p:txBody>
          <a:bodyPr/>
          <a:p>
            <a:r>
              <a:rPr b="1" dirty="0" lang="en-US"/>
              <a:t>                       d)Osmotic Diuretics</a:t>
            </a:r>
          </a:p>
        </p:txBody>
      </p:sp>
      <p:sp>
        <p:nvSpPr>
          <p:cNvPr id="1049212" name="Content Placeholder 2"/>
          <p:cNvSpPr>
            <a:spLocks noGrp="1"/>
          </p:cNvSpPr>
          <p:nvPr>
            <p:ph idx="1"/>
          </p:nvPr>
        </p:nvSpPr>
        <p:spPr/>
        <p:txBody>
          <a:bodyPr>
            <a:normAutofit fontScale="85000" lnSpcReduction="20000"/>
          </a:bodyPr>
          <a:p>
            <a:r>
              <a:rPr dirty="0" lang="en-US"/>
              <a:t>mannitol (Osmitrol) </a:t>
            </a:r>
          </a:p>
          <a:p>
            <a:r>
              <a:rPr dirty="0" lang="en-US"/>
              <a:t> </a:t>
            </a:r>
            <a:r>
              <a:rPr b="1" dirty="0" lang="en-US"/>
              <a:t>Expected Pharmacological Action </a:t>
            </a:r>
          </a:p>
          <a:p>
            <a:r>
              <a:rPr dirty="0" lang="en-US"/>
              <a:t> Osmotic diuretics reduce intracranial pressure and intraocular pressure by raising serum osmolality and drawing fluid back into the vascular and extravascular space. </a:t>
            </a:r>
          </a:p>
          <a:p>
            <a:pPr indent="0" marL="0">
              <a:buNone/>
            </a:pPr>
            <a:r>
              <a:rPr dirty="0" lang="en-US"/>
              <a:t> </a:t>
            </a:r>
            <a:r>
              <a:rPr b="1" dirty="0" lang="en-US"/>
              <a:t>Therapeutic Uses </a:t>
            </a:r>
          </a:p>
          <a:p>
            <a:r>
              <a:rPr dirty="0" lang="en-US"/>
              <a:t> Osmotic diuretics prevent renal failure in specific situations, such as hypovolemic shock and severe hypotension. </a:t>
            </a:r>
          </a:p>
          <a:p>
            <a:r>
              <a:rPr dirty="0" lang="en-US"/>
              <a:t>These medications decrease intracranial pressure (ICP) caused by cerebral edema. </a:t>
            </a:r>
          </a:p>
          <a:p>
            <a:r>
              <a:rPr dirty="0" lang="en-US"/>
              <a:t> These medications decrease intraocular pressure (IOP). </a:t>
            </a:r>
          </a:p>
          <a:p>
            <a:r>
              <a:rPr dirty="0" lang="en-US"/>
              <a:t> Osmotic diuretics promote sodium retention and water excretion in clients with hyponatremia and fluid volume excess</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859" name=""/>
        <p:cNvGrpSpPr/>
        <p:nvPr/>
      </p:nvGrpSpPr>
      <p:grpSpPr>
        <a:xfrm>
          <a:off x="0" y="0"/>
          <a:ext cx="0" cy="0"/>
          <a:chOff x="0" y="0"/>
          <a:chExt cx="0" cy="0"/>
        </a:xfrm>
      </p:grpSpPr>
      <p:sp>
        <p:nvSpPr>
          <p:cNvPr id="1049213" name="Title 1"/>
          <p:cNvSpPr>
            <a:spLocks noGrp="1"/>
          </p:cNvSpPr>
          <p:nvPr>
            <p:ph type="title"/>
          </p:nvPr>
        </p:nvSpPr>
        <p:spPr/>
        <p:txBody>
          <a:bodyPr/>
          <a:p>
            <a:r>
              <a:rPr dirty="0" lang="en-US"/>
              <a:t>Side/Adverse Effects</a:t>
            </a:r>
          </a:p>
        </p:txBody>
      </p:sp>
      <p:sp>
        <p:nvSpPr>
          <p:cNvPr id="1049214" name="Content Placeholder 2"/>
          <p:cNvSpPr>
            <a:spLocks noGrp="1"/>
          </p:cNvSpPr>
          <p:nvPr>
            <p:ph idx="1"/>
          </p:nvPr>
        </p:nvSpPr>
        <p:spPr/>
        <p:txBody>
          <a:bodyPr/>
          <a:p>
            <a:r>
              <a:rPr dirty="0" lang="en-US"/>
              <a:t>Renal failure </a:t>
            </a:r>
          </a:p>
          <a:p>
            <a:r>
              <a:rPr dirty="0" lang="en-US"/>
              <a:t>Heart failure, pulmonary edema</a:t>
            </a:r>
          </a:p>
          <a:p>
            <a:r>
              <a:rPr dirty="0" lang="en-US"/>
              <a:t> Fluid and electrolyte imbalances</a:t>
            </a:r>
          </a:p>
          <a:p>
            <a:pPr indent="0" marL="0">
              <a:buNone/>
            </a:pPr>
            <a:r>
              <a:rPr dirty="0" lang="en-US"/>
              <a:t> </a:t>
            </a:r>
            <a:r>
              <a:rPr b="1" dirty="0" sz="3600" lang="en-US"/>
              <a:t>Contraindications/Precautions  </a:t>
            </a:r>
          </a:p>
          <a:p>
            <a:r>
              <a:rPr dirty="0" lang="en-US"/>
              <a:t>Use extreme caution in clients with heart failure.</a:t>
            </a:r>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860" name=""/>
        <p:cNvGrpSpPr/>
        <p:nvPr/>
      </p:nvGrpSpPr>
      <p:grpSpPr>
        <a:xfrm>
          <a:off x="0" y="0"/>
          <a:ext cx="0" cy="0"/>
          <a:chOff x="0" y="0"/>
          <a:chExt cx="0" cy="0"/>
        </a:xfrm>
      </p:grpSpPr>
      <p:sp>
        <p:nvSpPr>
          <p:cNvPr id="1049215"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Interactions</a:t>
            </a:r>
            <a:endParaRPr dirty="0" sz="3600" lang="en-US"/>
          </a:p>
        </p:txBody>
      </p:sp>
      <p:sp>
        <p:nvSpPr>
          <p:cNvPr id="1049216" name="Content Placeholder 2"/>
          <p:cNvSpPr>
            <a:spLocks noGrp="1"/>
          </p:cNvSpPr>
          <p:nvPr>
            <p:ph idx="1"/>
          </p:nvPr>
        </p:nvSpPr>
        <p:spPr/>
        <p:txBody>
          <a:bodyPr>
            <a:normAutofit lnSpcReduction="10000"/>
          </a:bodyPr>
          <a:p>
            <a:r>
              <a:rPr dirty="0" lang="en-US"/>
              <a:t>Furosemide contributes to therapeutic effect by promoting renal excretion of fluid drawn into vasculature by osmotic diuretics.</a:t>
            </a:r>
          </a:p>
          <a:p>
            <a:pPr indent="0" marL="0">
              <a:buNone/>
            </a:pPr>
            <a:r>
              <a:rPr dirty="0" lang="en-US"/>
              <a:t> </a:t>
            </a:r>
            <a:r>
              <a:rPr b="1" dirty="0" lang="en-US"/>
              <a:t>Nursing Administration </a:t>
            </a:r>
          </a:p>
          <a:p>
            <a:pPr indent="0" marL="0">
              <a:buNone/>
            </a:pPr>
            <a:r>
              <a:rPr dirty="0" lang="en-US"/>
              <a:t>Administer mannitol by continuous IV infusion. </a:t>
            </a:r>
          </a:p>
          <a:p>
            <a:pPr indent="0" marL="0">
              <a:buNone/>
            </a:pPr>
            <a:r>
              <a:rPr dirty="0" lang="en-US"/>
              <a:t> To prevent administering microscopic crystals, use a filter needle when drawing from the vial and a filter in the IV tubing. </a:t>
            </a:r>
          </a:p>
          <a:p>
            <a:pPr indent="0" marL="0">
              <a:buNone/>
            </a:pPr>
            <a:r>
              <a:rPr dirty="0" lang="en-US"/>
              <a:t> Monitor daily weight, I &amp; 0, and serum electrolytes. </a:t>
            </a:r>
          </a:p>
          <a:p>
            <a:pPr indent="0" marL="0">
              <a:buNone/>
            </a:pPr>
            <a:r>
              <a:rPr dirty="0" lang="en-US"/>
              <a:t> Monitor for signs of dehydration, acute renal failure, and edema. </a:t>
            </a:r>
          </a:p>
          <a:p>
            <a:pPr indent="0" marL="0">
              <a:buNone/>
            </a:pPr>
            <a:r>
              <a:rPr dirty="0" lang="en-US"/>
              <a:t> Use of furosemide may help prevent rebound fluid retention; this contributes to therapeutic effect.</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861" name=""/>
        <p:cNvGrpSpPr/>
        <p:nvPr/>
      </p:nvGrpSpPr>
      <p:grpSpPr>
        <a:xfrm>
          <a:off x="0" y="0"/>
          <a:ext cx="0" cy="0"/>
          <a:chOff x="0" y="0"/>
          <a:chExt cx="0" cy="0"/>
        </a:xfrm>
      </p:grpSpPr>
      <p:sp>
        <p:nvSpPr>
          <p:cNvPr id="1049217" name="Title 1"/>
          <p:cNvSpPr>
            <a:spLocks noGrp="1"/>
          </p:cNvSpPr>
          <p:nvPr>
            <p:ph type="title"/>
          </p:nvPr>
        </p:nvSpPr>
        <p:spPr/>
        <p:txBody>
          <a:bodyPr/>
          <a:p>
            <a:r>
              <a:rPr b="1" dirty="0" lang="en-US"/>
              <a:t>Carbonic anhydrase inhibitors</a:t>
            </a:r>
          </a:p>
        </p:txBody>
      </p:sp>
      <p:sp>
        <p:nvSpPr>
          <p:cNvPr id="1049218" name="Content Placeholder 2"/>
          <p:cNvSpPr>
            <a:spLocks noGrp="1"/>
          </p:cNvSpPr>
          <p:nvPr>
            <p:ph idx="1"/>
          </p:nvPr>
        </p:nvSpPr>
        <p:spPr/>
        <p:txBody>
          <a:bodyPr>
            <a:normAutofit/>
          </a:bodyPr>
          <a:p>
            <a:r>
              <a:rPr dirty="0" lang="en-US"/>
              <a:t>Blockade of carbonic anhydrase activity induces a sodium bicarbonate  diuresis, which reduces body bicarbonate levels.</a:t>
            </a:r>
          </a:p>
          <a:p>
            <a:r>
              <a:rPr dirty="0" lang="en-US"/>
              <a:t>These drugs include;</a:t>
            </a:r>
          </a:p>
          <a:p>
            <a:r>
              <a:rPr dirty="0" lang="en-US"/>
              <a:t>Acetazolamide (DIAMOX)</a:t>
            </a:r>
          </a:p>
          <a:p>
            <a:r>
              <a:rPr dirty="0" lang="en-US"/>
              <a:t>Dichlorphenamide (DARANIDE)</a:t>
            </a:r>
          </a:p>
          <a:p>
            <a:r>
              <a:rPr dirty="0" lang="en-US"/>
              <a:t>Methazolamide (GLAUCTABS)</a:t>
            </a:r>
          </a:p>
          <a:p>
            <a:pPr indent="0" marL="0">
              <a:buNone/>
            </a:pPr>
            <a:r>
              <a:rPr b="1" dirty="0" lang="en-US"/>
              <a:t>Acetazolamide </a:t>
            </a:r>
            <a:r>
              <a:rPr dirty="0" lang="en-US"/>
              <a:t>administration causes  a reduction in aqueous </a:t>
            </a:r>
            <a:r>
              <a:rPr dirty="0" lang="en-US" err="1"/>
              <a:t>humour</a:t>
            </a:r>
            <a:r>
              <a:rPr dirty="0" lang="en-US"/>
              <a:t> and CSF fluid production</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862" name=""/>
        <p:cNvGrpSpPr/>
        <p:nvPr/>
      </p:nvGrpSpPr>
      <p:grpSpPr>
        <a:xfrm>
          <a:off x="0" y="0"/>
          <a:ext cx="0" cy="0"/>
          <a:chOff x="0" y="0"/>
          <a:chExt cx="0" cy="0"/>
        </a:xfrm>
      </p:grpSpPr>
      <p:sp>
        <p:nvSpPr>
          <p:cNvPr id="1049219" name="Title 1"/>
          <p:cNvSpPr>
            <a:spLocks noGrp="1"/>
          </p:cNvSpPr>
          <p:nvPr>
            <p:ph type="title"/>
          </p:nvPr>
        </p:nvSpPr>
        <p:spPr/>
        <p:txBody>
          <a:bodyPr/>
          <a:p>
            <a:r>
              <a:rPr dirty="0" lang="en-US"/>
              <a:t>acetazolamide  cont.’</a:t>
            </a:r>
          </a:p>
        </p:txBody>
      </p:sp>
      <p:sp>
        <p:nvSpPr>
          <p:cNvPr id="1049220" name="Content Placeholder 2"/>
          <p:cNvSpPr>
            <a:spLocks noGrp="1"/>
          </p:cNvSpPr>
          <p:nvPr>
            <p:ph idx="1"/>
          </p:nvPr>
        </p:nvSpPr>
        <p:spPr/>
        <p:txBody>
          <a:bodyPr>
            <a:normAutofit fontScale="85000" lnSpcReduction="10000"/>
          </a:bodyPr>
          <a:p>
            <a:r>
              <a:rPr dirty="0" lang="en-US"/>
              <a:t>the proximal tubule is the major site of action of carbonic anhydrase inhibitors. </a:t>
            </a:r>
          </a:p>
          <a:p>
            <a:r>
              <a:rPr dirty="0" lang="en-US"/>
              <a:t>the collecting duct is the secondary site of action .</a:t>
            </a:r>
          </a:p>
          <a:p>
            <a:pPr indent="0" marL="0">
              <a:buNone/>
            </a:pPr>
            <a:r>
              <a:rPr b="1" dirty="0" lang="en-US"/>
              <a:t>Clinical application</a:t>
            </a:r>
          </a:p>
          <a:p>
            <a:pPr indent="0" marL="0">
              <a:buNone/>
            </a:pPr>
            <a:r>
              <a:rPr b="1" dirty="0" lang="en-US"/>
              <a:t>Glaucoma; </a:t>
            </a:r>
            <a:r>
              <a:rPr dirty="0" lang="en-US"/>
              <a:t>because acetazolamide decreases the rate of aqueous humor production, a decline in IOP occurs.</a:t>
            </a:r>
          </a:p>
          <a:p>
            <a:pPr indent="0" marL="0">
              <a:buNone/>
            </a:pPr>
            <a:r>
              <a:rPr dirty="0" lang="en-US"/>
              <a:t>The major indication of carbonate anhydrase inhibitor is </a:t>
            </a:r>
            <a:r>
              <a:rPr b="1" dirty="0" lang="en-US"/>
              <a:t>open angle glaucoma.</a:t>
            </a:r>
          </a:p>
          <a:p>
            <a:pPr indent="0" marL="0">
              <a:buNone/>
            </a:pPr>
            <a:r>
              <a:rPr dirty="0" lang="en-US"/>
              <a:t>It may also be given in </a:t>
            </a:r>
            <a:r>
              <a:rPr b="1" dirty="0" lang="en-US"/>
              <a:t>secondary  glaucoma</a:t>
            </a:r>
          </a:p>
          <a:p>
            <a:pPr indent="0" marL="0">
              <a:buNone/>
            </a:pPr>
            <a:r>
              <a:rPr dirty="0" lang="en-US"/>
              <a:t>Preoperatively in acute angle glaucoma.</a:t>
            </a:r>
          </a:p>
          <a:p>
            <a:pPr indent="0" marL="0">
              <a:buNone/>
            </a:pPr>
            <a:r>
              <a:rPr dirty="0" lang="en-US"/>
              <a:t>Treatment of epilepsy.</a:t>
            </a:r>
          </a:p>
          <a:p>
            <a:pPr indent="0" marL="0">
              <a:buNone/>
            </a:pPr>
            <a:r>
              <a:rPr dirty="0" lang="en-US"/>
              <a:t>Altitude sickness familial periodic paralysis</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863" name=""/>
        <p:cNvGrpSpPr/>
        <p:nvPr/>
      </p:nvGrpSpPr>
      <p:grpSpPr>
        <a:xfrm>
          <a:off x="0" y="0"/>
          <a:ext cx="0" cy="0"/>
          <a:chOff x="0" y="0"/>
          <a:chExt cx="0" cy="0"/>
        </a:xfrm>
      </p:grpSpPr>
      <p:sp>
        <p:nvSpPr>
          <p:cNvPr id="1049221" name="Title 1"/>
          <p:cNvSpPr>
            <a:spLocks noGrp="1"/>
          </p:cNvSpPr>
          <p:nvPr>
            <p:ph type="title"/>
          </p:nvPr>
        </p:nvSpPr>
        <p:spPr/>
        <p:txBody>
          <a:bodyPr/>
          <a:p>
            <a:r>
              <a:rPr dirty="0" lang="en-US"/>
              <a:t>toxicity</a:t>
            </a:r>
          </a:p>
        </p:txBody>
      </p:sp>
      <p:sp>
        <p:nvSpPr>
          <p:cNvPr id="1049222" name="Content Placeholder 2"/>
          <p:cNvSpPr>
            <a:spLocks noGrp="1"/>
          </p:cNvSpPr>
          <p:nvPr>
            <p:ph idx="1"/>
          </p:nvPr>
        </p:nvSpPr>
        <p:spPr/>
        <p:txBody>
          <a:bodyPr/>
          <a:p>
            <a:r>
              <a:rPr dirty="0" lang="en-US"/>
              <a:t>Hyper chloremic acidosis.</a:t>
            </a:r>
          </a:p>
          <a:p>
            <a:r>
              <a:rPr dirty="0" lang="en-US"/>
              <a:t>Renal potassium loss.</a:t>
            </a:r>
          </a:p>
          <a:p>
            <a:pPr indent="0" marL="0">
              <a:buNone/>
            </a:pPr>
            <a:r>
              <a:rPr b="1" dirty="0" lang="en-US"/>
              <a:t>Contraindication</a:t>
            </a:r>
          </a:p>
          <a:p>
            <a:pPr indent="0" marL="0">
              <a:buNone/>
            </a:pPr>
            <a:r>
              <a:rPr dirty="0" lang="en-US"/>
              <a:t>Hepatic cirrhosis.</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864" name=""/>
        <p:cNvGrpSpPr/>
        <p:nvPr/>
      </p:nvGrpSpPr>
      <p:grpSpPr>
        <a:xfrm>
          <a:off x="0" y="0"/>
          <a:ext cx="0" cy="0"/>
          <a:chOff x="0" y="0"/>
          <a:chExt cx="0" cy="0"/>
        </a:xfrm>
      </p:grpSpPr>
      <p:sp>
        <p:nvSpPr>
          <p:cNvPr id="1049223" name="Title 1"/>
          <p:cNvSpPr>
            <a:spLocks noGrp="1"/>
          </p:cNvSpPr>
          <p:nvPr>
            <p:ph type="title"/>
          </p:nvPr>
        </p:nvSpPr>
        <p:spPr/>
        <p:txBody>
          <a:bodyPr/>
          <a:p>
            <a:r>
              <a:rPr dirty="0" lang="en-US"/>
              <a:t>                     </a:t>
            </a:r>
            <a:r>
              <a:rPr b="1" dirty="0" lang="en-US"/>
              <a:t>antihypertensive</a:t>
            </a:r>
          </a:p>
        </p:txBody>
      </p:sp>
      <p:sp>
        <p:nvSpPr>
          <p:cNvPr id="1049224" name="Content Placeholder 2"/>
          <p:cNvSpPr>
            <a:spLocks noGrp="1"/>
          </p:cNvSpPr>
          <p:nvPr>
            <p:ph idx="1"/>
          </p:nvPr>
        </p:nvSpPr>
        <p:spPr/>
        <p:txBody>
          <a:bodyPr/>
          <a:p>
            <a:pPr indent="0" marL="0">
              <a:buNone/>
            </a:pPr>
            <a:r>
              <a:rPr b="1" dirty="0" lang="en-US"/>
              <a:t>Cardiovascular pharmacology</a:t>
            </a:r>
          </a:p>
          <a:p>
            <a:r>
              <a:rPr dirty="0" lang="en-US"/>
              <a:t>Antihypertensive drugs  potential drug targets;</a:t>
            </a:r>
          </a:p>
          <a:p>
            <a:r>
              <a:rPr dirty="0" lang="en-US"/>
              <a:t>CNS: decrease sympathetic tone</a:t>
            </a:r>
          </a:p>
          <a:p>
            <a:r>
              <a:rPr dirty="0" lang="en-US"/>
              <a:t>Heart: decrease cardiac out put</a:t>
            </a:r>
          </a:p>
          <a:p>
            <a:r>
              <a:rPr dirty="0" lang="en-US"/>
              <a:t>Veins: dilate; decrease preload</a:t>
            </a:r>
          </a:p>
          <a:p>
            <a:r>
              <a:rPr dirty="0" lang="en-US"/>
              <a:t>arterioles: dilate; decrease preload</a:t>
            </a:r>
          </a:p>
          <a:p>
            <a:r>
              <a:rPr dirty="0" lang="en-US"/>
              <a:t>Kidneys: increase diuresis; inhibit renin angiotensin aldosterone</a:t>
            </a:r>
          </a:p>
          <a:p>
            <a:pPr indent="0" marL="0">
              <a:buNone/>
            </a:pPr>
            <a:endParaRPr b="1" dirty="0" lang="en-US"/>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865" name=""/>
        <p:cNvGrpSpPr/>
        <p:nvPr/>
      </p:nvGrpSpPr>
      <p:grpSpPr>
        <a:xfrm>
          <a:off x="0" y="0"/>
          <a:ext cx="0" cy="0"/>
          <a:chOff x="0" y="0"/>
          <a:chExt cx="0" cy="0"/>
        </a:xfrm>
      </p:grpSpPr>
      <p:sp>
        <p:nvSpPr>
          <p:cNvPr id="1049225" name="Title 1"/>
          <p:cNvSpPr>
            <a:spLocks noGrp="1"/>
          </p:cNvSpPr>
          <p:nvPr>
            <p:ph type="title"/>
          </p:nvPr>
        </p:nvSpPr>
        <p:spPr/>
        <p:txBody>
          <a:bodyPr/>
          <a:p>
            <a:r>
              <a:rPr b="1" dirty="0" lang="en-US"/>
              <a:t>Classification of anti hypertensives</a:t>
            </a:r>
          </a:p>
        </p:txBody>
      </p:sp>
      <p:sp>
        <p:nvSpPr>
          <p:cNvPr id="1049226" name="Content Placeholder 2"/>
          <p:cNvSpPr>
            <a:spLocks noGrp="1"/>
          </p:cNvSpPr>
          <p:nvPr>
            <p:ph idx="1"/>
          </p:nvPr>
        </p:nvSpPr>
        <p:spPr/>
        <p:txBody>
          <a:bodyPr>
            <a:normAutofit fontScale="92500" lnSpcReduction="20000"/>
          </a:bodyPr>
          <a:p>
            <a:r>
              <a:rPr b="1" dirty="0" lang="en-US"/>
              <a:t> diuretics:</a:t>
            </a:r>
          </a:p>
          <a:p>
            <a:pPr>
              <a:buFont typeface="Wingdings" panose="05000000000000000000" pitchFamily="2" charset="2"/>
              <a:buChar char="ü"/>
            </a:pPr>
            <a:r>
              <a:rPr dirty="0" lang="en-US"/>
              <a:t>Thiazide  and related agents (hydrochlorothiazide, chlorthalidone)</a:t>
            </a:r>
          </a:p>
          <a:p>
            <a:pPr>
              <a:buFont typeface="Wingdings" panose="05000000000000000000" pitchFamily="2" charset="2"/>
              <a:buChar char="ü"/>
            </a:pPr>
            <a:r>
              <a:rPr dirty="0" lang="en-US"/>
              <a:t>Loop diuretics (furosemide, bumetanide,, torsemide, ethacrynic)</a:t>
            </a:r>
          </a:p>
          <a:p>
            <a:pPr>
              <a:buFont typeface="Wingdings" panose="05000000000000000000" pitchFamily="2" charset="2"/>
              <a:buChar char="ü"/>
            </a:pPr>
            <a:r>
              <a:rPr dirty="0" lang="en-US"/>
              <a:t>Potassium sparing diuretics (amiloride, triamterene, spironolactone)  </a:t>
            </a:r>
          </a:p>
          <a:p>
            <a:r>
              <a:rPr dirty="0" lang="en-US"/>
              <a:t> </a:t>
            </a:r>
            <a:r>
              <a:rPr b="1" dirty="0" lang="en-US"/>
              <a:t>Angiotensin-converting enzyme (ACE) inhibitors </a:t>
            </a:r>
            <a:r>
              <a:rPr dirty="0" lang="en-US"/>
              <a:t>(</a:t>
            </a:r>
            <a:r>
              <a:rPr b="1" dirty="0" lang="en-US"/>
              <a:t> </a:t>
            </a:r>
            <a:r>
              <a:rPr dirty="0" lang="en-US"/>
              <a:t>captopril, enalapril, lisinopril, quinapril, Ramipril, benazepril)   </a:t>
            </a:r>
            <a:endParaRPr b="1" dirty="0" lang="en-US"/>
          </a:p>
          <a:p>
            <a:r>
              <a:rPr b="1" dirty="0" lang="en-US"/>
              <a:t>Angiotensin II receptor blockers (ARBS) </a:t>
            </a:r>
          </a:p>
          <a:p>
            <a:pPr indent="0" lvl="0" marL="0">
              <a:buNone/>
            </a:pPr>
            <a:r>
              <a:rPr b="1" dirty="0" lang="en-US"/>
              <a:t> (</a:t>
            </a:r>
            <a:r>
              <a:rPr dirty="0" lang="en-US"/>
              <a:t>losartan, candesartan, Irbesartan, valsartan, telmisartan, eprosartan)</a:t>
            </a:r>
          </a:p>
          <a:p>
            <a:r>
              <a:rPr b="1" dirty="0" sz="3000" lang="en-US">
                <a:solidFill>
                  <a:prstClr val="black"/>
                </a:solidFill>
              </a:rPr>
              <a:t>Calcium channel blockers (CCB)</a:t>
            </a:r>
          </a:p>
          <a:p>
            <a:pPr indent="0" lvl="0" marL="0">
              <a:buNone/>
            </a:pPr>
            <a:r>
              <a:rPr b="1" dirty="0" sz="3000" lang="en-US">
                <a:solidFill>
                  <a:prstClr val="black"/>
                </a:solidFill>
              </a:rPr>
              <a:t> </a:t>
            </a:r>
            <a:r>
              <a:rPr dirty="0" sz="3000" lang="en-US">
                <a:solidFill>
                  <a:prstClr val="black"/>
                </a:solidFill>
              </a:rPr>
              <a:t>(verapamil, diltiazem, </a:t>
            </a:r>
            <a:r>
              <a:rPr b="1" dirty="0" sz="3000" lang="en-US">
                <a:solidFill>
                  <a:prstClr val="black"/>
                </a:solidFill>
              </a:rPr>
              <a:t>nifedipine</a:t>
            </a:r>
            <a:r>
              <a:rPr dirty="0" sz="1800" lang="en-US">
                <a:solidFill>
                  <a:prstClr val="black"/>
                </a:solidFill>
              </a:rPr>
              <a:t>,</a:t>
            </a:r>
            <a:r>
              <a:rPr dirty="0" lang="en-US">
                <a:solidFill>
                  <a:prstClr val="black"/>
                </a:solidFill>
              </a:rPr>
              <a:t> felodipine, nicardipine, isradipine, </a:t>
            </a:r>
            <a:r>
              <a:rPr b="1" dirty="0" lang="en-US">
                <a:solidFill>
                  <a:prstClr val="black"/>
                </a:solidFill>
              </a:rPr>
              <a:t>amlodipine</a:t>
            </a:r>
            <a:r>
              <a:rPr dirty="0" lang="en-US">
                <a:solidFill>
                  <a:prstClr val="black"/>
                </a:solidFill>
              </a:rPr>
              <a:t>) </a:t>
            </a:r>
            <a:endParaRPr dirty="0" lang="en-US"/>
          </a:p>
          <a:p>
            <a:endParaRPr b="1" dirty="0" lang="en-US"/>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sp>
        <p:nvSpPr>
          <p:cNvPr id="1048662" name="Title 1"/>
          <p:cNvSpPr>
            <a:spLocks noGrp="1"/>
          </p:cNvSpPr>
          <p:nvPr>
            <p:ph type="title"/>
          </p:nvPr>
        </p:nvSpPr>
        <p:spPr/>
        <p:txBody>
          <a:bodyPr/>
          <a:p>
            <a:r>
              <a:rPr dirty="0" lang="en-US"/>
              <a:t>    </a:t>
            </a:r>
            <a:r>
              <a:rPr b="1" dirty="0" lang="en-US"/>
              <a:t>Biological membranes which limit the                       distribution of drugs</a:t>
            </a:r>
          </a:p>
        </p:txBody>
      </p:sp>
      <p:sp>
        <p:nvSpPr>
          <p:cNvPr id="1048663" name="Content Placeholder 2"/>
          <p:cNvSpPr>
            <a:spLocks noGrp="1"/>
          </p:cNvSpPr>
          <p:nvPr>
            <p:ph idx="1"/>
          </p:nvPr>
        </p:nvSpPr>
        <p:spPr/>
        <p:txBody>
          <a:bodyPr/>
          <a:p>
            <a:r>
              <a:rPr b="1" dirty="0" lang="en-US"/>
              <a:t>Blood brain barrier: </a:t>
            </a:r>
            <a:r>
              <a:rPr dirty="0" lang="en-US"/>
              <a:t>allows distribution of only lipid soluble drugs e.g. </a:t>
            </a:r>
            <a:r>
              <a:rPr b="1" dirty="0" lang="en-US"/>
              <a:t>general anesthetics, barbiturates </a:t>
            </a:r>
            <a:r>
              <a:rPr dirty="0" lang="en-US"/>
              <a:t>into the brain and spinal cord.</a:t>
            </a:r>
          </a:p>
          <a:p>
            <a:r>
              <a:rPr b="1" dirty="0" lang="en-US"/>
              <a:t>Placenta barrier:</a:t>
            </a:r>
            <a:r>
              <a:rPr dirty="0" lang="en-US"/>
              <a:t> lipid soluble and some lipid insoluble can diffuse through hence some drug meant for the mother may pass through and harm the baby e.g</a:t>
            </a:r>
            <a:r>
              <a:rPr b="1" dirty="0" lang="en-US"/>
              <a:t>. steroids ,narcotis </a:t>
            </a:r>
            <a:r>
              <a:rPr dirty="0" lang="en-US"/>
              <a:t>and</a:t>
            </a:r>
            <a:r>
              <a:rPr b="1" dirty="0" lang="en-US"/>
              <a:t> anaesthetics.</a:t>
            </a:r>
          </a:p>
          <a:p>
            <a:r>
              <a:rPr b="1" dirty="0" lang="en-US"/>
              <a:t>Blood-testes barrier: </a:t>
            </a:r>
            <a:r>
              <a:rPr dirty="0" lang="en-US"/>
              <a:t>this may limit some chemotherapeutic agents used for treating testicular neoplasms.</a:t>
            </a:r>
            <a:endParaRPr b="1" dirty="0" lang="en-US"/>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866" name=""/>
        <p:cNvGrpSpPr/>
        <p:nvPr/>
      </p:nvGrpSpPr>
      <p:grpSpPr>
        <a:xfrm>
          <a:off x="0" y="0"/>
          <a:ext cx="0" cy="0"/>
          <a:chOff x="0" y="0"/>
          <a:chExt cx="0" cy="0"/>
        </a:xfrm>
      </p:grpSpPr>
      <p:sp>
        <p:nvSpPr>
          <p:cNvPr id="1049227" name="Title 1"/>
          <p:cNvSpPr>
            <a:spLocks noGrp="1"/>
          </p:cNvSpPr>
          <p:nvPr>
            <p:ph type="title"/>
          </p:nvPr>
        </p:nvSpPr>
        <p:spPr/>
        <p:txBody>
          <a:bodyPr/>
          <a:p>
            <a:r>
              <a:rPr b="1" dirty="0" lang="en-US"/>
              <a:t>Classification of antihypertensive</a:t>
            </a:r>
          </a:p>
        </p:txBody>
      </p:sp>
      <p:sp>
        <p:nvSpPr>
          <p:cNvPr id="1049228" name="Content Placeholder 2"/>
          <p:cNvSpPr>
            <a:spLocks noGrp="1"/>
          </p:cNvSpPr>
          <p:nvPr>
            <p:ph idx="1"/>
          </p:nvPr>
        </p:nvSpPr>
        <p:spPr>
          <a:xfrm>
            <a:off x="838200" y="1938514"/>
            <a:ext cx="10515600" cy="4351338"/>
          </a:xfrm>
        </p:spPr>
        <p:txBody>
          <a:bodyPr>
            <a:normAutofit fontScale="55000" lnSpcReduction="20000"/>
          </a:bodyPr>
          <a:p>
            <a:pPr indent="0" marL="0">
              <a:buNone/>
            </a:pPr>
            <a:r>
              <a:rPr b="1" dirty="0" sz="4500" lang="en-US">
                <a:solidFill>
                  <a:prstClr val="black"/>
                </a:solidFill>
              </a:rPr>
              <a:t>Vasodilators</a:t>
            </a:r>
          </a:p>
          <a:p>
            <a:pPr lvl="0">
              <a:buFont typeface="Wingdings" panose="05000000000000000000" pitchFamily="2" charset="2"/>
              <a:buChar char="ü"/>
            </a:pPr>
            <a:r>
              <a:rPr dirty="0" sz="4500" lang="en-US">
                <a:solidFill>
                  <a:prstClr val="black"/>
                </a:solidFill>
              </a:rPr>
              <a:t>Arterial</a:t>
            </a:r>
            <a:r>
              <a:rPr b="1" dirty="0" sz="4500" lang="en-US">
                <a:solidFill>
                  <a:prstClr val="black"/>
                </a:solidFill>
              </a:rPr>
              <a:t> </a:t>
            </a:r>
            <a:r>
              <a:rPr dirty="0" sz="4500" lang="en-US">
                <a:solidFill>
                  <a:prstClr val="black"/>
                </a:solidFill>
              </a:rPr>
              <a:t>(</a:t>
            </a:r>
            <a:r>
              <a:rPr b="1" dirty="0" sz="4500" lang="en-US">
                <a:solidFill>
                  <a:prstClr val="black"/>
                </a:solidFill>
              </a:rPr>
              <a:t> </a:t>
            </a:r>
            <a:r>
              <a:rPr dirty="0" sz="4500" lang="en-US">
                <a:solidFill>
                  <a:prstClr val="black"/>
                </a:solidFill>
              </a:rPr>
              <a:t>hydralazine, minoxidil, diazoxide fenoldopam)</a:t>
            </a:r>
          </a:p>
          <a:p>
            <a:pPr lvl="0">
              <a:buFont typeface="Wingdings" panose="05000000000000000000" pitchFamily="2" charset="2"/>
              <a:buChar char="ü"/>
            </a:pPr>
            <a:r>
              <a:rPr dirty="0" sz="4500" lang="en-US">
                <a:solidFill>
                  <a:prstClr val="black"/>
                </a:solidFill>
              </a:rPr>
              <a:t>Arterial and venous (nitroprusside)</a:t>
            </a:r>
          </a:p>
          <a:p>
            <a:pPr indent="0" marL="0">
              <a:buNone/>
            </a:pPr>
            <a:r>
              <a:rPr b="1" dirty="0" sz="4500" lang="en-US">
                <a:solidFill>
                  <a:prstClr val="black"/>
                </a:solidFill>
              </a:rPr>
              <a:t>Sympatholytic drugs</a:t>
            </a:r>
          </a:p>
          <a:p>
            <a:pPr indent="0" lvl="0" marL="0">
              <a:buNone/>
            </a:pPr>
            <a:r>
              <a:rPr dirty="0" sz="4500" lang="en-US">
                <a:solidFill>
                  <a:prstClr val="black"/>
                </a:solidFill>
              </a:rPr>
              <a:t> Alpha adrenergic blockers;  (prazosin, terazosin, doxazosin, phentolamine, phenoxybenzamine)</a:t>
            </a:r>
          </a:p>
          <a:p>
            <a:pPr indent="0" lvl="0" marL="0">
              <a:buNone/>
            </a:pPr>
            <a:r>
              <a:rPr dirty="0" sz="4500" lang="en-US">
                <a:solidFill>
                  <a:prstClr val="black"/>
                </a:solidFill>
              </a:rPr>
              <a:t>Beta adrenergic blockers; (metoprolol, atenolol, </a:t>
            </a:r>
            <a:r>
              <a:rPr dirty="0" sz="4500" lang="en-US" err="1">
                <a:solidFill>
                  <a:prstClr val="black"/>
                </a:solidFill>
              </a:rPr>
              <a:t>etc</a:t>
            </a:r>
            <a:r>
              <a:rPr dirty="0" sz="4500" lang="en-US">
                <a:solidFill>
                  <a:prstClr val="black"/>
                </a:solidFill>
              </a:rPr>
              <a:t> )</a:t>
            </a:r>
          </a:p>
          <a:p>
            <a:pPr indent="0" lvl="0" marL="0">
              <a:buNone/>
            </a:pPr>
            <a:r>
              <a:rPr dirty="0" sz="4500" lang="en-US">
                <a:solidFill>
                  <a:prstClr val="black"/>
                </a:solidFill>
              </a:rPr>
              <a:t>Mixed adrenergic; ( labetalol, carvedilol)</a:t>
            </a:r>
          </a:p>
          <a:p>
            <a:pPr indent="0" lvl="0" marL="0">
              <a:buNone/>
            </a:pPr>
            <a:r>
              <a:rPr dirty="0" sz="4500" lang="en-US">
                <a:solidFill>
                  <a:prstClr val="black"/>
                </a:solidFill>
              </a:rPr>
              <a:t>Centrally acting alpha2 agonists  (methyldopa, clonidine, guanabenz)</a:t>
            </a:r>
          </a:p>
          <a:p>
            <a:pPr indent="0" lvl="0" marL="0">
              <a:buNone/>
            </a:pPr>
            <a:r>
              <a:rPr dirty="0" sz="4500" lang="en-US">
                <a:solidFill>
                  <a:prstClr val="black"/>
                </a:solidFill>
              </a:rPr>
              <a:t>Adrenergic neuron blocking agents;( guanethidine, reserpine) </a:t>
            </a:r>
          </a:p>
          <a:p>
            <a:pPr indent="0" lvl="0" marL="0">
              <a:buNone/>
            </a:pPr>
            <a:r>
              <a:rPr dirty="0" lang="en-US">
                <a:solidFill>
                  <a:prstClr val="black"/>
                </a:solidFill>
              </a:rPr>
              <a:t> </a:t>
            </a:r>
            <a:endParaRPr dirty="0" lang="en-US"/>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867" name=""/>
        <p:cNvGrpSpPr/>
        <p:nvPr/>
      </p:nvGrpSpPr>
      <p:grpSpPr>
        <a:xfrm>
          <a:off x="0" y="0"/>
          <a:ext cx="0" cy="0"/>
          <a:chOff x="0" y="0"/>
          <a:chExt cx="0" cy="0"/>
        </a:xfrm>
      </p:grpSpPr>
      <p:sp>
        <p:nvSpPr>
          <p:cNvPr id="1049229" name="Title 1"/>
          <p:cNvSpPr>
            <a:spLocks noGrp="1"/>
          </p:cNvSpPr>
          <p:nvPr>
            <p:ph type="title"/>
          </p:nvPr>
        </p:nvSpPr>
        <p:spPr/>
        <p:txBody>
          <a:bodyPr/>
          <a:p>
            <a:r>
              <a:rPr dirty="0" lang="en-US"/>
              <a:t>: Angiotensin-Converting Enzyme (ACE) Inhibitors</a:t>
            </a:r>
          </a:p>
        </p:txBody>
      </p:sp>
      <p:sp>
        <p:nvSpPr>
          <p:cNvPr id="1049230" name="Content Placeholder 2"/>
          <p:cNvSpPr>
            <a:spLocks noGrp="1"/>
          </p:cNvSpPr>
          <p:nvPr>
            <p:ph idx="1"/>
          </p:nvPr>
        </p:nvSpPr>
        <p:spPr/>
        <p:txBody>
          <a:bodyPr/>
          <a:p>
            <a:pPr indent="0" marL="0">
              <a:buNone/>
            </a:pPr>
            <a:r>
              <a:rPr b="1" dirty="0" lang="en-US"/>
              <a:t>captopril (Capoten) </a:t>
            </a:r>
            <a:r>
              <a:rPr dirty="0" lang="en-US"/>
              <a:t> </a:t>
            </a:r>
          </a:p>
          <a:p>
            <a:r>
              <a:rPr dirty="0" lang="en-US"/>
              <a:t>Other Medications: Enalapril (Vasotec), Enalaprilat (Vasotec IV),  Fosinopril (Monopril),  Lisinopril (Prinivil), Ramipril (Altace)</a:t>
            </a:r>
          </a:p>
          <a:p>
            <a:pPr indent="0" marL="0">
              <a:buNone/>
            </a:pPr>
            <a:r>
              <a:rPr b="1" dirty="0" lang="en-US"/>
              <a:t>Mechanism of action</a:t>
            </a:r>
          </a:p>
          <a:p>
            <a:pPr indent="0" marL="0">
              <a:buNone/>
            </a:pPr>
            <a:r>
              <a:rPr dirty="0" lang="en-US"/>
              <a:t>ACEIs prevents conversion of angiotensin I to angiotensin II which is a potent vasoconstrictor. this causes  vasodilation, reduces peripheral resistance, and decreases secretion of aldosterone (thereby resulting in decrease sodium and water retention and extracellular volume)</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868" name=""/>
        <p:cNvGrpSpPr/>
        <p:nvPr/>
      </p:nvGrpSpPr>
      <p:grpSpPr>
        <a:xfrm>
          <a:off x="0" y="0"/>
          <a:ext cx="0" cy="0"/>
          <a:chOff x="0" y="0"/>
          <a:chExt cx="0" cy="0"/>
        </a:xfrm>
      </p:grpSpPr>
      <p:sp>
        <p:nvSpPr>
          <p:cNvPr id="1049231" name="Title 1"/>
          <p:cNvSpPr>
            <a:spLocks noGrp="1"/>
          </p:cNvSpPr>
          <p:nvPr>
            <p:ph type="title"/>
          </p:nvPr>
        </p:nvSpPr>
        <p:spPr/>
        <p:txBody>
          <a:bodyPr/>
          <a:p>
            <a:pPr indent="-571500" marL="571500">
              <a:buFont typeface="Arial" panose="020B0604020202020204" pitchFamily="34" charset="0"/>
              <a:buChar char="•"/>
            </a:pPr>
            <a:r>
              <a:rPr b="1" dirty="0" lang="en-US"/>
              <a:t>Merits of ACEIs</a:t>
            </a:r>
          </a:p>
        </p:txBody>
      </p:sp>
      <p:sp>
        <p:nvSpPr>
          <p:cNvPr id="1049232" name="Content Placeholder 2"/>
          <p:cNvSpPr>
            <a:spLocks noGrp="1"/>
          </p:cNvSpPr>
          <p:nvPr>
            <p:ph idx="1"/>
          </p:nvPr>
        </p:nvSpPr>
        <p:spPr/>
        <p:txBody>
          <a:bodyPr/>
          <a:p>
            <a:r>
              <a:rPr dirty="0" lang="en-US"/>
              <a:t>Safe for asthmatics, diabetics</a:t>
            </a:r>
          </a:p>
          <a:p>
            <a:r>
              <a:rPr dirty="0" lang="en-US"/>
              <a:t>Absence of rebound hypertension upon abrupt withdrawal.</a:t>
            </a:r>
          </a:p>
          <a:p>
            <a:r>
              <a:rPr dirty="0" lang="en-US"/>
              <a:t>Total absence of postural hypotension.</a:t>
            </a:r>
          </a:p>
          <a:p>
            <a:r>
              <a:rPr dirty="0" lang="en-US"/>
              <a:t> maintains renal blood flow. </a:t>
            </a:r>
          </a:p>
          <a:p>
            <a:r>
              <a:rPr dirty="0" lang="en-US"/>
              <a:t>devoid of electrolyte imbalance.</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869" name=""/>
        <p:cNvGrpSpPr/>
        <p:nvPr/>
      </p:nvGrpSpPr>
      <p:grpSpPr>
        <a:xfrm>
          <a:off x="0" y="0"/>
          <a:ext cx="0" cy="0"/>
          <a:chOff x="0" y="0"/>
          <a:chExt cx="0" cy="0"/>
        </a:xfrm>
      </p:grpSpPr>
      <p:sp>
        <p:nvSpPr>
          <p:cNvPr id="1049233" name="Title 1"/>
          <p:cNvSpPr>
            <a:spLocks noGrp="1"/>
          </p:cNvSpPr>
          <p:nvPr>
            <p:ph type="title"/>
          </p:nvPr>
        </p:nvSpPr>
        <p:spPr/>
        <p:txBody>
          <a:bodyPr/>
          <a:p>
            <a:endParaRPr dirty="0" lang="en-US"/>
          </a:p>
        </p:txBody>
      </p:sp>
      <p:sp>
        <p:nvSpPr>
          <p:cNvPr id="1049234" name="Content Placeholder 2"/>
          <p:cNvSpPr>
            <a:spLocks noGrp="1"/>
          </p:cNvSpPr>
          <p:nvPr>
            <p:ph idx="1"/>
          </p:nvPr>
        </p:nvSpPr>
        <p:spPr/>
        <p:txBody>
          <a:bodyPr>
            <a:normAutofit/>
          </a:bodyPr>
          <a:p>
            <a:r>
              <a:rPr dirty="0" lang="en-US"/>
              <a:t>Therapeutic Uses </a:t>
            </a:r>
          </a:p>
          <a:p>
            <a:r>
              <a:rPr dirty="0" lang="en-US"/>
              <a:t> Hypertension </a:t>
            </a:r>
          </a:p>
          <a:p>
            <a:r>
              <a:rPr dirty="0" lang="en-US"/>
              <a:t> Heart failure </a:t>
            </a:r>
          </a:p>
          <a:p>
            <a:r>
              <a:rPr dirty="0" lang="en-US"/>
              <a:t> Myocardial infarction (To decrease mortality and to decrease risk of heart failure and left ventricular dysfunction) </a:t>
            </a:r>
          </a:p>
          <a:p>
            <a:r>
              <a:rPr dirty="0" lang="en-US"/>
              <a:t>Diabetic and nondiabetic nephropathy </a:t>
            </a:r>
          </a:p>
          <a:p>
            <a:r>
              <a:rPr dirty="0" lang="en-US"/>
              <a:t> For clients at high risk for a cardiovascular event, Ramipril can be used to prevent MI, stroke, or death.</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870" name=""/>
        <p:cNvGrpSpPr/>
        <p:nvPr/>
      </p:nvGrpSpPr>
      <p:grpSpPr>
        <a:xfrm>
          <a:off x="0" y="0"/>
          <a:ext cx="0" cy="0"/>
          <a:chOff x="0" y="0"/>
          <a:chExt cx="0" cy="0"/>
        </a:xfrm>
      </p:grpSpPr>
      <p:sp>
        <p:nvSpPr>
          <p:cNvPr id="1049235" name="Title 1"/>
          <p:cNvSpPr>
            <a:spLocks noGrp="1"/>
          </p:cNvSpPr>
          <p:nvPr>
            <p:ph type="title"/>
          </p:nvPr>
        </p:nvSpPr>
        <p:spPr/>
        <p:txBody>
          <a:bodyPr/>
          <a:p>
            <a:r>
              <a:rPr b="1" dirty="0" lang="en-US"/>
              <a:t>Side/Adverse Effects</a:t>
            </a:r>
          </a:p>
        </p:txBody>
      </p:sp>
      <p:sp>
        <p:nvSpPr>
          <p:cNvPr id="1049236" name="Content Placeholder 2"/>
          <p:cNvSpPr>
            <a:spLocks noGrp="1"/>
          </p:cNvSpPr>
          <p:nvPr>
            <p:ph idx="1"/>
          </p:nvPr>
        </p:nvSpPr>
        <p:spPr/>
        <p:txBody>
          <a:bodyPr/>
          <a:p>
            <a:r>
              <a:rPr dirty="0" lang="en-US"/>
              <a:t>Cough related to inhibition of kinase II (alternative name for ACE) which results in increase in bradykinin</a:t>
            </a:r>
          </a:p>
          <a:p>
            <a:r>
              <a:rPr dirty="0" lang="en-US"/>
              <a:t>First-dose orthostatic hypotension.</a:t>
            </a:r>
          </a:p>
          <a:p>
            <a:r>
              <a:rPr dirty="0" lang="en-US"/>
              <a:t> Hyperkalemia</a:t>
            </a:r>
          </a:p>
          <a:p>
            <a:pPr indent="0" marL="0">
              <a:buNone/>
            </a:pPr>
            <a:r>
              <a:rPr dirty="0" lang="en-US"/>
              <a:t>Rash and dysgeusia (altered taste), primarily with captopril</a:t>
            </a:r>
          </a:p>
          <a:p>
            <a:r>
              <a:rPr dirty="0" lang="en-US"/>
              <a:t> Angioedema. </a:t>
            </a:r>
          </a:p>
          <a:p>
            <a:r>
              <a:rPr dirty="0" lang="en-US"/>
              <a:t>Neutropenia (rare but serious complication of captopril)</a:t>
            </a:r>
          </a:p>
          <a:p>
            <a:endParaRPr dirty="0" lang="en-US"/>
          </a:p>
          <a:p>
            <a:endParaRPr dirty="0" lang="en-US"/>
          </a:p>
          <a:p>
            <a:endParaRPr dirty="0" lang="en-US"/>
          </a:p>
          <a:p>
            <a:endParaRPr dirty="0" lang="en-US"/>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871" name=""/>
        <p:cNvGrpSpPr/>
        <p:nvPr/>
      </p:nvGrpSpPr>
      <p:grpSpPr>
        <a:xfrm>
          <a:off x="0" y="0"/>
          <a:ext cx="0" cy="0"/>
          <a:chOff x="0" y="0"/>
          <a:chExt cx="0" cy="0"/>
        </a:xfrm>
      </p:grpSpPr>
      <p:sp>
        <p:nvSpPr>
          <p:cNvPr id="1049237" name="Title 1"/>
          <p:cNvSpPr>
            <a:spLocks noGrp="1"/>
          </p:cNvSpPr>
          <p:nvPr>
            <p:ph type="title"/>
          </p:nvPr>
        </p:nvSpPr>
        <p:spPr/>
        <p:txBody>
          <a:bodyPr/>
          <a:p>
            <a:r>
              <a:rPr b="1" dirty="0" lang="en-US"/>
              <a:t>Contraindications/Precautions </a:t>
            </a:r>
          </a:p>
        </p:txBody>
      </p:sp>
      <p:sp>
        <p:nvSpPr>
          <p:cNvPr id="1049238" name="Content Placeholder 2"/>
          <p:cNvSpPr>
            <a:spLocks noGrp="1"/>
          </p:cNvSpPr>
          <p:nvPr>
            <p:ph idx="1"/>
          </p:nvPr>
        </p:nvSpPr>
        <p:spPr/>
        <p:txBody>
          <a:bodyPr>
            <a:normAutofit/>
          </a:bodyPr>
          <a:p>
            <a:r>
              <a:rPr dirty="0" lang="en-US"/>
              <a:t> These medications are Pregnancy Risk Category D during the second and third trimester, related to fetal injury.</a:t>
            </a:r>
          </a:p>
          <a:p>
            <a:r>
              <a:rPr dirty="0" lang="en-US"/>
              <a:t>renal stenosis when present bilaterally or in a single remaining kidney. </a:t>
            </a:r>
          </a:p>
          <a:p>
            <a:r>
              <a:rPr dirty="0" lang="en-US"/>
              <a:t>history of angioedema following use of ACE inhibitor. </a:t>
            </a:r>
          </a:p>
          <a:p>
            <a:r>
              <a:rPr dirty="0" lang="en-US"/>
              <a:t>Use cautiously in clients with renal impairment and </a:t>
            </a:r>
          </a:p>
          <a:p>
            <a:r>
              <a:rPr dirty="0" lang="en-US"/>
              <a:t>collagen vascular disease because they are at greater risk for developing neutropenia. Closely monitor these clients for signs of infection.</a:t>
            </a:r>
          </a:p>
          <a:p>
            <a:r>
              <a:rPr dirty="0" lang="en-US"/>
              <a:t>hypotension </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872" name=""/>
        <p:cNvGrpSpPr/>
        <p:nvPr/>
      </p:nvGrpSpPr>
      <p:grpSpPr>
        <a:xfrm>
          <a:off x="0" y="0"/>
          <a:ext cx="0" cy="0"/>
          <a:chOff x="0" y="0"/>
          <a:chExt cx="0" cy="0"/>
        </a:xfrm>
      </p:grpSpPr>
      <p:sp>
        <p:nvSpPr>
          <p:cNvPr id="1049239" name="Title 1"/>
          <p:cNvSpPr>
            <a:spLocks noGrp="1"/>
          </p:cNvSpPr>
          <p:nvPr>
            <p:ph type="title"/>
          </p:nvPr>
        </p:nvSpPr>
        <p:spPr/>
        <p:txBody>
          <a:bodyPr/>
          <a:p>
            <a:r>
              <a:rPr dirty="0" lang="en-US"/>
              <a:t>Medication/Food Interactions</a:t>
            </a:r>
          </a:p>
        </p:txBody>
      </p:sp>
      <p:sp>
        <p:nvSpPr>
          <p:cNvPr id="1049240" name="Content Placeholder 2"/>
          <p:cNvSpPr>
            <a:spLocks noGrp="1"/>
          </p:cNvSpPr>
          <p:nvPr>
            <p:ph idx="1"/>
          </p:nvPr>
        </p:nvSpPr>
        <p:spPr/>
        <p:txBody>
          <a:bodyPr/>
          <a:p>
            <a:r>
              <a:rPr dirty="0" lang="en-US"/>
              <a:t>Diuretics can contribute to first-dose hypotension</a:t>
            </a:r>
          </a:p>
          <a:p>
            <a:r>
              <a:rPr dirty="0" lang="en-US"/>
              <a:t>Antihypertensive medications may have an additive hypotensive effect.</a:t>
            </a:r>
          </a:p>
          <a:p>
            <a:r>
              <a:rPr dirty="0" lang="en-US"/>
              <a:t> Potassium supplements and potassium-sparing diuretics increase the risk of hyperkalemia.</a:t>
            </a:r>
          </a:p>
          <a:p>
            <a:r>
              <a:rPr dirty="0" lang="en-US"/>
              <a:t>ACE inhibitors can increase levels of lithium carbonate (Eskalith)</a:t>
            </a:r>
          </a:p>
          <a:p>
            <a:r>
              <a:rPr dirty="0" lang="en-US"/>
              <a:t> Use of NSAIDs may decrease the antihypertensive effect of ACE inhibitors.</a:t>
            </a:r>
          </a:p>
          <a:p>
            <a:endParaRPr dirty="0" lang="en-US"/>
          </a:p>
          <a:p>
            <a:endParaRPr dirty="0" lang="en-US"/>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873" name=""/>
        <p:cNvGrpSpPr/>
        <p:nvPr/>
      </p:nvGrpSpPr>
      <p:grpSpPr>
        <a:xfrm>
          <a:off x="0" y="0"/>
          <a:ext cx="0" cy="0"/>
          <a:chOff x="0" y="0"/>
          <a:chExt cx="0" cy="0"/>
        </a:xfrm>
      </p:grpSpPr>
      <p:sp>
        <p:nvSpPr>
          <p:cNvPr id="1049241" name="Title 1"/>
          <p:cNvSpPr>
            <a:spLocks noGrp="1"/>
          </p:cNvSpPr>
          <p:nvPr>
            <p:ph type="title"/>
          </p:nvPr>
        </p:nvSpPr>
        <p:spPr/>
        <p:txBody>
          <a:bodyPr/>
          <a:p>
            <a:r>
              <a:rPr b="1" dirty="0" sz="2800" lang="en-US">
                <a:solidFill>
                  <a:prstClr val="black"/>
                </a:solidFill>
                <a:latin typeface="Calibri" panose="020F0502020204030204"/>
                <a:ea typeface="+mn-ea"/>
                <a:cs typeface="+mn-cs"/>
              </a:rPr>
              <a:t>Nursing Administration</a:t>
            </a:r>
            <a:endParaRPr b="1" dirty="0" lang="en-US"/>
          </a:p>
        </p:txBody>
      </p:sp>
      <p:sp>
        <p:nvSpPr>
          <p:cNvPr id="1049242" name="Content Placeholder 2"/>
          <p:cNvSpPr>
            <a:spLocks noGrp="1"/>
          </p:cNvSpPr>
          <p:nvPr>
            <p:ph idx="1"/>
          </p:nvPr>
        </p:nvSpPr>
        <p:spPr/>
        <p:txBody>
          <a:bodyPr>
            <a:normAutofit lnSpcReduction="10000"/>
          </a:bodyPr>
          <a:p>
            <a:r>
              <a:rPr dirty="0" lang="en-US"/>
              <a:t> Administer ACE inhibitors orally except enalapril, which is the only ACE inhibitor for IV use. </a:t>
            </a:r>
          </a:p>
          <a:p>
            <a:r>
              <a:rPr dirty="0" lang="en-US"/>
              <a:t> Advise clients that the medication may be prescribed as a single formulation or in combination with hydrochlorothiazide. </a:t>
            </a:r>
          </a:p>
          <a:p>
            <a:r>
              <a:rPr dirty="0" lang="en-US"/>
              <a:t> Advise clients that blood pressure has to be monitored after the first dose for at least 2 hr. to detect hypotension. </a:t>
            </a:r>
          </a:p>
          <a:p>
            <a:r>
              <a:rPr dirty="0" lang="en-US"/>
              <a:t> Instruct clients that captopril should be taken at least 1 hr. before meals. All other ACE inhibitors can be taken with or without food. </a:t>
            </a:r>
          </a:p>
          <a:p>
            <a:r>
              <a:rPr dirty="0" lang="en-US"/>
              <a:t>Advise clients to notify the provider if </a:t>
            </a:r>
            <a:r>
              <a:rPr b="1" dirty="0" lang="en-US"/>
              <a:t>cough, rash, dysgeusia </a:t>
            </a:r>
            <a:r>
              <a:rPr dirty="0" lang="en-US"/>
              <a:t>(lack of taste), and/or </a:t>
            </a:r>
            <a:r>
              <a:rPr b="1" dirty="0" lang="en-US"/>
              <a:t>signs of infection </a:t>
            </a:r>
            <a:r>
              <a:rPr dirty="0" lang="en-US"/>
              <a:t>occur</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874" name=""/>
        <p:cNvGrpSpPr/>
        <p:nvPr/>
      </p:nvGrpSpPr>
      <p:grpSpPr>
        <a:xfrm>
          <a:off x="0" y="0"/>
          <a:ext cx="0" cy="0"/>
          <a:chOff x="0" y="0"/>
          <a:chExt cx="0" cy="0"/>
        </a:xfrm>
      </p:grpSpPr>
      <p:sp>
        <p:nvSpPr>
          <p:cNvPr id="1049243" name="Title 1"/>
          <p:cNvSpPr>
            <a:spLocks noGrp="1"/>
          </p:cNvSpPr>
          <p:nvPr>
            <p:ph type="title"/>
          </p:nvPr>
        </p:nvSpPr>
        <p:spPr/>
        <p:txBody>
          <a:bodyPr/>
          <a:p>
            <a:r>
              <a:rPr b="1" dirty="0" lang="sv-SE"/>
              <a:t>Angiotensin II Receptor Blockers (ARBs)</a:t>
            </a:r>
            <a:endParaRPr b="1" dirty="0" lang="en-US"/>
          </a:p>
        </p:txBody>
      </p:sp>
      <p:sp>
        <p:nvSpPr>
          <p:cNvPr id="1049244" name="Content Placeholder 2"/>
          <p:cNvSpPr>
            <a:spLocks noGrp="1"/>
          </p:cNvSpPr>
          <p:nvPr>
            <p:ph idx="1"/>
          </p:nvPr>
        </p:nvSpPr>
        <p:spPr/>
        <p:txBody>
          <a:bodyPr>
            <a:normAutofit/>
          </a:bodyPr>
          <a:p>
            <a:r>
              <a:rPr b="1" dirty="0" lang="en-US"/>
              <a:t>losartan (Cozaar) </a:t>
            </a:r>
          </a:p>
          <a:p>
            <a:r>
              <a:rPr dirty="0" lang="en-US"/>
              <a:t> Other Medications:  Valsartan (Diovan) ,  Irbesartan (Avapro) ,  Candesartan (</a:t>
            </a:r>
            <a:r>
              <a:rPr dirty="0" lang="en-US" err="1"/>
              <a:t>Atacand</a:t>
            </a:r>
            <a:r>
              <a:rPr dirty="0" lang="en-US"/>
              <a:t>) ,  </a:t>
            </a:r>
            <a:r>
              <a:rPr dirty="0" lang="en-US" err="1"/>
              <a:t>Olmesartan</a:t>
            </a:r>
            <a:r>
              <a:rPr dirty="0" lang="en-US"/>
              <a:t> (Benicar) </a:t>
            </a:r>
          </a:p>
          <a:p>
            <a:pPr indent="0" marL="0">
              <a:buNone/>
            </a:pPr>
            <a:r>
              <a:rPr dirty="0" lang="en-US"/>
              <a:t> </a:t>
            </a:r>
            <a:r>
              <a:rPr b="1" dirty="0" lang="en-US"/>
              <a:t>Expected Pharmacological Action </a:t>
            </a:r>
          </a:p>
          <a:p>
            <a:pPr indent="0" marL="0">
              <a:buNone/>
            </a:pPr>
            <a:r>
              <a:rPr dirty="0" lang="en-US"/>
              <a:t> These medications block the action of angiotensin II in the body.</a:t>
            </a:r>
          </a:p>
          <a:p>
            <a:pPr indent="0" marL="0">
              <a:buNone/>
            </a:pPr>
            <a:r>
              <a:rPr dirty="0" lang="en-US"/>
              <a:t> </a:t>
            </a:r>
            <a:r>
              <a:rPr b="1" dirty="0" lang="en-US"/>
              <a:t>This results in: </a:t>
            </a:r>
          </a:p>
          <a:p>
            <a:r>
              <a:rPr dirty="0" lang="en-US"/>
              <a:t>Vasodilation (mostly arteriole) </a:t>
            </a:r>
          </a:p>
          <a:p>
            <a:r>
              <a:rPr dirty="0" lang="en-US"/>
              <a:t> Excretion of sodium and water, and retention of potassium (through effects on the kidney) </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875" name=""/>
        <p:cNvGrpSpPr/>
        <p:nvPr/>
      </p:nvGrpSpPr>
      <p:grpSpPr>
        <a:xfrm>
          <a:off x="0" y="0"/>
          <a:ext cx="0" cy="0"/>
          <a:chOff x="0" y="0"/>
          <a:chExt cx="0" cy="0"/>
        </a:xfrm>
      </p:grpSpPr>
      <p:sp>
        <p:nvSpPr>
          <p:cNvPr id="1049245" name="Title 1"/>
          <p:cNvSpPr>
            <a:spLocks noGrp="1"/>
          </p:cNvSpPr>
          <p:nvPr>
            <p:ph type="title"/>
          </p:nvPr>
        </p:nvSpPr>
        <p:spPr/>
        <p:txBody>
          <a:bodyPr>
            <a:normAutofit fontScale="90000"/>
          </a:bodyPr>
          <a:p>
            <a:pPr lvl="0">
              <a:spcBef>
                <a:spcPts val="1000"/>
              </a:spcBef>
            </a:pPr>
            <a:r>
              <a:rPr b="1" dirty="0" sz="2600" lang="en-US">
                <a:solidFill>
                  <a:prstClr val="black"/>
                </a:solidFill>
                <a:latin typeface="Calibri" panose="020F0502020204030204"/>
                <a:ea typeface="+mn-ea"/>
                <a:cs typeface="+mn-cs"/>
              </a:rPr>
              <a:t>                                                                                                                                                                                                      Therapeutic Uses </a:t>
            </a:r>
            <a:r>
              <a:rPr dirty="0" sz="2600" lang="en-US">
                <a:solidFill>
                  <a:prstClr val="black"/>
                </a:solidFill>
                <a:latin typeface="Calibri" panose="020F0502020204030204"/>
                <a:ea typeface="+mn-ea"/>
                <a:cs typeface="+mn-cs"/>
              </a:rPr>
              <a:t>: </a:t>
            </a:r>
            <a:br>
              <a:rPr dirty="0" sz="2600" lang="en-US">
                <a:solidFill>
                  <a:prstClr val="black"/>
                </a:solidFill>
                <a:latin typeface="Calibri" panose="020F0502020204030204"/>
                <a:ea typeface="+mn-ea"/>
                <a:cs typeface="+mn-cs"/>
              </a:rPr>
            </a:br>
            <a:endParaRPr dirty="0" lang="en-US"/>
          </a:p>
        </p:txBody>
      </p:sp>
      <p:sp>
        <p:nvSpPr>
          <p:cNvPr id="1049246" name="Content Placeholder 2"/>
          <p:cNvSpPr>
            <a:spLocks noGrp="1"/>
          </p:cNvSpPr>
          <p:nvPr>
            <p:ph idx="1"/>
          </p:nvPr>
        </p:nvSpPr>
        <p:spPr/>
        <p:txBody>
          <a:bodyPr>
            <a:normAutofit/>
          </a:bodyPr>
          <a:p>
            <a:r>
              <a:rPr dirty="0" sz="2600" lang="en-US">
                <a:solidFill>
                  <a:prstClr val="black"/>
                </a:solidFill>
              </a:rPr>
              <a:t>Hypertension,  </a:t>
            </a:r>
          </a:p>
          <a:p>
            <a:r>
              <a:rPr dirty="0" sz="2600" lang="en-US">
                <a:solidFill>
                  <a:prstClr val="black"/>
                </a:solidFill>
              </a:rPr>
              <a:t>Heart failure and prevention of mortality following MI,</a:t>
            </a:r>
          </a:p>
          <a:p>
            <a:r>
              <a:rPr dirty="0" sz="2600" lang="en-US">
                <a:solidFill>
                  <a:prstClr val="black"/>
                </a:solidFill>
              </a:rPr>
              <a:t> Stroke prevention ,</a:t>
            </a:r>
          </a:p>
          <a:p>
            <a:r>
              <a:rPr dirty="0" sz="2600" lang="en-US">
                <a:solidFill>
                  <a:prstClr val="black"/>
                </a:solidFill>
              </a:rPr>
              <a:t> Delay progression of diabetic nephropathy</a:t>
            </a:r>
          </a:p>
          <a:p>
            <a:pPr indent="0" marL="0">
              <a:buNone/>
            </a:pPr>
            <a:r>
              <a:rPr b="1" dirty="0" sz="2400" lang="en-US"/>
              <a:t>Complications</a:t>
            </a:r>
            <a:r>
              <a:rPr dirty="0" sz="2400" lang="en-US"/>
              <a:t> </a:t>
            </a:r>
          </a:p>
          <a:p>
            <a:pPr indent="0" marL="0">
              <a:buNone/>
            </a:pPr>
            <a:r>
              <a:rPr dirty="0" sz="2400" lang="en-US"/>
              <a:t> The major difference between ARBs and ACE inhibitors is that cough and hyperkalemia are not side effects of ARBs</a:t>
            </a:r>
            <a:endParaRPr dirty="0" sz="2600" lang="en-US">
              <a:solidFill>
                <a:prstClr val="black"/>
              </a:solidFill>
            </a:endParaRPr>
          </a:p>
          <a:p>
            <a:endParaRPr dirty="0" sz="2600" lang="en-US">
              <a:solidFill>
                <a:prstClr val="black"/>
              </a:solidFill>
            </a:endParaRP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8664" name="Title 1"/>
          <p:cNvSpPr>
            <a:spLocks noGrp="1"/>
          </p:cNvSpPr>
          <p:nvPr>
            <p:ph type="title"/>
          </p:nvPr>
        </p:nvSpPr>
        <p:spPr/>
        <p:txBody>
          <a:bodyPr/>
          <a:p>
            <a:r>
              <a:rPr dirty="0" lang="en-US"/>
              <a:t>metabolism</a:t>
            </a:r>
          </a:p>
        </p:txBody>
      </p:sp>
      <p:sp>
        <p:nvSpPr>
          <p:cNvPr id="1048665" name="Content Placeholder 2"/>
          <p:cNvSpPr>
            <a:spLocks noGrp="1"/>
          </p:cNvSpPr>
          <p:nvPr>
            <p:ph idx="1"/>
          </p:nvPr>
        </p:nvSpPr>
        <p:spPr/>
        <p:txBody>
          <a:bodyPr/>
          <a:p>
            <a:pPr indent="0" marL="0">
              <a:buNone/>
            </a:pPr>
            <a:r>
              <a:rPr b="1" dirty="0" lang="en-US"/>
              <a:t>iii)metabolism/biotransformation</a:t>
            </a:r>
            <a:r>
              <a:rPr dirty="0" lang="en-US"/>
              <a:t>:</a:t>
            </a:r>
          </a:p>
          <a:p>
            <a:pPr indent="0" marL="0">
              <a:buNone/>
            </a:pPr>
            <a:r>
              <a:rPr dirty="0" lang="en-US"/>
              <a:t>the biological transformation of a drug into an inactive metabolite, a more soluble compound ,or a more potent metabolite.</a:t>
            </a:r>
          </a:p>
          <a:p>
            <a:pPr indent="0" marL="0">
              <a:buNone/>
            </a:pPr>
            <a:r>
              <a:rPr dirty="0" lang="en-US"/>
              <a:t>The </a:t>
            </a:r>
            <a:r>
              <a:rPr b="1" dirty="0" lang="en-US"/>
              <a:t>Liver</a:t>
            </a:r>
            <a:r>
              <a:rPr dirty="0" lang="en-US"/>
              <a:t> is the main organ of metabolism.</a:t>
            </a:r>
          </a:p>
          <a:p>
            <a:pPr indent="0" marL="0">
              <a:buNone/>
            </a:pPr>
            <a:r>
              <a:rPr dirty="0" lang="en-US"/>
              <a:t>The </a:t>
            </a:r>
            <a:r>
              <a:rPr b="1" dirty="0" lang="en-US"/>
              <a:t>Kidneys, gut mucosa, lungs </a:t>
            </a:r>
            <a:r>
              <a:rPr dirty="0" lang="en-US"/>
              <a:t>and </a:t>
            </a:r>
            <a:r>
              <a:rPr b="1" dirty="0" lang="en-US"/>
              <a:t>the skin </a:t>
            </a:r>
            <a:r>
              <a:rPr dirty="0" lang="en-US"/>
              <a:t>are also involved in drug metabolism.</a:t>
            </a:r>
          </a:p>
          <a:p>
            <a:pPr indent="0" marL="0">
              <a:buNone/>
            </a:pPr>
            <a:r>
              <a:rPr dirty="0" lang="en-US"/>
              <a:t>NB: Delayed drug metabolism results in accumulation of drug in the body and prolonged effect of the drug</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876" name=""/>
        <p:cNvGrpSpPr/>
        <p:nvPr/>
      </p:nvGrpSpPr>
      <p:grpSpPr>
        <a:xfrm>
          <a:off x="0" y="0"/>
          <a:ext cx="0" cy="0"/>
          <a:chOff x="0" y="0"/>
          <a:chExt cx="0" cy="0"/>
        </a:xfrm>
      </p:grpSpPr>
      <p:sp>
        <p:nvSpPr>
          <p:cNvPr id="1049247" name="Title 1"/>
          <p:cNvSpPr>
            <a:spLocks noGrp="1"/>
          </p:cNvSpPr>
          <p:nvPr>
            <p:ph type="title"/>
          </p:nvPr>
        </p:nvSpPr>
        <p:spPr/>
        <p:txBody>
          <a:bodyPr/>
          <a:p>
            <a:r>
              <a:rPr lang="en-US"/>
              <a:t>Side/Adverse Effects</a:t>
            </a:r>
            <a:endParaRPr dirty="0" lang="en-US"/>
          </a:p>
        </p:txBody>
      </p:sp>
      <p:sp>
        <p:nvSpPr>
          <p:cNvPr id="1049248" name="Content Placeholder 2"/>
          <p:cNvSpPr>
            <a:spLocks noGrp="1"/>
          </p:cNvSpPr>
          <p:nvPr>
            <p:ph idx="1"/>
          </p:nvPr>
        </p:nvSpPr>
        <p:spPr/>
        <p:txBody>
          <a:bodyPr>
            <a:normAutofit lnSpcReduction="10000"/>
          </a:bodyPr>
          <a:p>
            <a:r>
              <a:rPr dirty="0" lang="en-US"/>
              <a:t>Angioedema</a:t>
            </a:r>
          </a:p>
          <a:p>
            <a:pPr indent="0" marL="0">
              <a:buNone/>
            </a:pPr>
            <a:r>
              <a:rPr b="1" dirty="0" lang="en-US"/>
              <a:t>contraindication </a:t>
            </a:r>
          </a:p>
          <a:p>
            <a:r>
              <a:rPr dirty="0" lang="en-US"/>
              <a:t>Hypersensitivity </a:t>
            </a:r>
          </a:p>
          <a:p>
            <a:r>
              <a:rPr dirty="0" lang="en-US"/>
              <a:t>Pregnancy</a:t>
            </a:r>
          </a:p>
          <a:p>
            <a:r>
              <a:rPr dirty="0" lang="en-US"/>
              <a:t>renal stenosis when present bilaterally or in a single remaining kidney</a:t>
            </a:r>
          </a:p>
          <a:p>
            <a:pPr indent="0" marL="0">
              <a:buNone/>
            </a:pPr>
            <a:r>
              <a:rPr dirty="0" lang="en-US"/>
              <a:t> </a:t>
            </a:r>
            <a:r>
              <a:rPr b="1" dirty="0" lang="en-US"/>
              <a:t>considerations</a:t>
            </a:r>
          </a:p>
          <a:p>
            <a:pPr indent="0" marL="0">
              <a:buNone/>
            </a:pPr>
            <a:r>
              <a:rPr dirty="0" lang="en-US"/>
              <a:t>monitor BP, HR, Weight, Edema, Blood Urea Nitrogen, Serum Creatinine.</a:t>
            </a:r>
          </a:p>
          <a:p>
            <a:pPr indent="0" marL="0">
              <a:buNone/>
            </a:pPr>
            <a:r>
              <a:rPr dirty="0" lang="en-US"/>
              <a:t>can be used in patients intolerant to </a:t>
            </a:r>
            <a:r>
              <a:rPr dirty="0" lang="en-US" err="1"/>
              <a:t>aceis</a:t>
            </a:r>
            <a:r>
              <a:rPr dirty="0" lang="en-US"/>
              <a:t> (due to cough)</a:t>
            </a:r>
          </a:p>
          <a:p>
            <a:endParaRPr dirty="0" lang="en-US"/>
          </a:p>
          <a:p>
            <a:endParaRPr dirty="0" lang="en-US"/>
          </a:p>
          <a:p>
            <a:endParaRPr dirty="0" lang="en-US"/>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877" name=""/>
        <p:cNvGrpSpPr/>
        <p:nvPr/>
      </p:nvGrpSpPr>
      <p:grpSpPr>
        <a:xfrm>
          <a:off x="0" y="0"/>
          <a:ext cx="0" cy="0"/>
          <a:chOff x="0" y="0"/>
          <a:chExt cx="0" cy="0"/>
        </a:xfrm>
      </p:grpSpPr>
      <p:sp>
        <p:nvSpPr>
          <p:cNvPr id="1049249" name="Title 1"/>
          <p:cNvSpPr>
            <a:spLocks noGrp="1"/>
          </p:cNvSpPr>
          <p:nvPr>
            <p:ph type="title"/>
          </p:nvPr>
        </p:nvSpPr>
        <p:spPr/>
        <p:txBody>
          <a:bodyPr/>
          <a:p>
            <a:r>
              <a:rPr b="1" dirty="0" lang="en-US"/>
              <a:t>              CALCIUM CHANNEL BLOCKERS</a:t>
            </a:r>
          </a:p>
        </p:txBody>
      </p:sp>
      <p:sp>
        <p:nvSpPr>
          <p:cNvPr id="1049250" name="Content Placeholder 2"/>
          <p:cNvSpPr>
            <a:spLocks noGrp="1"/>
          </p:cNvSpPr>
          <p:nvPr>
            <p:ph idx="1"/>
          </p:nvPr>
        </p:nvSpPr>
        <p:spPr/>
        <p:txBody>
          <a:bodyPr>
            <a:normAutofit/>
          </a:bodyPr>
          <a:p>
            <a:r>
              <a:rPr dirty="0" lang="en-US"/>
              <a:t> Nifedipine (Adalat, Procardia) </a:t>
            </a:r>
          </a:p>
          <a:p>
            <a:r>
              <a:rPr dirty="0" lang="en-US"/>
              <a:t> Verapamil (Calan) </a:t>
            </a:r>
          </a:p>
          <a:p>
            <a:r>
              <a:rPr dirty="0" lang="en-US"/>
              <a:t> </a:t>
            </a:r>
            <a:r>
              <a:rPr dirty="0" lang="en-US">
                <a:solidFill>
                  <a:prstClr val="black"/>
                </a:solidFill>
              </a:rPr>
              <a:t>Amlodipine (Norvasc) </a:t>
            </a:r>
          </a:p>
          <a:p>
            <a:pPr indent="0" marL="0">
              <a:buNone/>
            </a:pPr>
            <a:r>
              <a:rPr dirty="0" lang="en-US"/>
              <a:t> </a:t>
            </a:r>
            <a:r>
              <a:rPr b="1" dirty="0" lang="en-US"/>
              <a:t>Other Medications: </a:t>
            </a:r>
            <a:endParaRPr dirty="0" lang="en-US"/>
          </a:p>
          <a:p>
            <a:r>
              <a:rPr dirty="0" lang="en-US"/>
              <a:t>Amlodipine (Norvasc) </a:t>
            </a:r>
          </a:p>
          <a:p>
            <a:r>
              <a:rPr dirty="0" lang="en-US"/>
              <a:t> Felodipine (Plendil) </a:t>
            </a:r>
          </a:p>
          <a:p>
            <a:r>
              <a:rPr dirty="0" lang="en-US"/>
              <a:t>Nicardipine (Cardene, Cleviprex)</a:t>
            </a:r>
          </a:p>
          <a:p>
            <a:r>
              <a:rPr dirty="0" lang="en-US">
                <a:solidFill>
                  <a:prstClr val="black"/>
                </a:solidFill>
              </a:rPr>
              <a:t> Diltiazem (Cardizem) </a:t>
            </a:r>
            <a:endParaRPr dirty="0" lang="en-US"/>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878" name=""/>
        <p:cNvGrpSpPr/>
        <p:nvPr/>
      </p:nvGrpSpPr>
      <p:grpSpPr>
        <a:xfrm>
          <a:off x="0" y="0"/>
          <a:ext cx="0" cy="0"/>
          <a:chOff x="0" y="0"/>
          <a:chExt cx="0" cy="0"/>
        </a:xfrm>
      </p:grpSpPr>
      <p:sp>
        <p:nvSpPr>
          <p:cNvPr id="1049251" name="Title 1"/>
          <p:cNvSpPr>
            <a:spLocks noGrp="1"/>
          </p:cNvSpPr>
          <p:nvPr>
            <p:ph type="title"/>
          </p:nvPr>
        </p:nvSpPr>
        <p:spPr>
          <a:xfrm>
            <a:off x="838200" y="252237"/>
            <a:ext cx="10515600" cy="1325563"/>
          </a:xfrm>
        </p:spPr>
        <p:txBody>
          <a:bodyPr/>
          <a:p>
            <a:pPr lvl="0">
              <a:spcBef>
                <a:spcPts val="1000"/>
              </a:spcBef>
            </a:pPr>
            <a:r>
              <a:rPr b="1" dirty="0" sz="2800" lang="en-US">
                <a:solidFill>
                  <a:prstClr val="black"/>
                </a:solidFill>
                <a:latin typeface="Calibri" panose="020F0502020204030204"/>
                <a:ea typeface="+mn-ea"/>
                <a:cs typeface="+mn-cs"/>
              </a:rPr>
              <a:t>Mechanism of action of CCB</a:t>
            </a:r>
            <a:br>
              <a:rPr b="1" dirty="0" sz="2800" lang="en-US">
                <a:solidFill>
                  <a:prstClr val="black"/>
                </a:solidFill>
                <a:latin typeface="Calibri" panose="020F0502020204030204"/>
                <a:ea typeface="+mn-ea"/>
                <a:cs typeface="+mn-cs"/>
              </a:rPr>
            </a:br>
            <a:endParaRPr b="1" dirty="0" lang="en-US"/>
          </a:p>
        </p:txBody>
      </p:sp>
      <p:sp>
        <p:nvSpPr>
          <p:cNvPr id="1049252" name="Content Placeholder 2"/>
          <p:cNvSpPr>
            <a:spLocks noGrp="1"/>
          </p:cNvSpPr>
          <p:nvPr>
            <p:ph idx="1"/>
          </p:nvPr>
        </p:nvSpPr>
        <p:spPr/>
        <p:txBody>
          <a:bodyPr>
            <a:normAutofit lnSpcReduction="10000"/>
          </a:bodyPr>
          <a:p>
            <a:pPr indent="0" marL="0">
              <a:buNone/>
            </a:pPr>
            <a:r>
              <a:rPr b="1" dirty="0" lang="en-US"/>
              <a:t>Mechanism of action of</a:t>
            </a:r>
          </a:p>
          <a:p>
            <a:r>
              <a:rPr b="1" dirty="0" lang="en-US"/>
              <a:t>  </a:t>
            </a:r>
            <a:r>
              <a:rPr dirty="0" lang="en-US"/>
              <a:t>inhibits calcium influx in the smooth muscles and the myocardium. </a:t>
            </a:r>
          </a:p>
          <a:p>
            <a:r>
              <a:rPr dirty="0" lang="en-US"/>
              <a:t>Blocking of calcium channels in blood vessels leads to vasodilation of peripheral arterioles and arteries/arterioles of the heart, slows down heart conduction and reduction of blood pressure.</a:t>
            </a:r>
          </a:p>
          <a:p>
            <a:pPr indent="0" marL="0">
              <a:buNone/>
            </a:pPr>
            <a:r>
              <a:rPr b="1" dirty="0" lang="en-US"/>
              <a:t>NIFEDIPINE (ADALAT)</a:t>
            </a:r>
          </a:p>
          <a:p>
            <a:r>
              <a:rPr dirty="0" lang="en-US"/>
              <a:t>give rise to coronary vasodilation.</a:t>
            </a:r>
          </a:p>
          <a:p>
            <a:r>
              <a:rPr dirty="0" lang="en-US"/>
              <a:t>Enhances coronary blood flow.</a:t>
            </a:r>
          </a:p>
          <a:p>
            <a:r>
              <a:rPr dirty="0" lang="en-US"/>
              <a:t>Reduces total periphery resistance, reduces systolic and diastolic pressure</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879" name=""/>
        <p:cNvGrpSpPr/>
        <p:nvPr/>
      </p:nvGrpSpPr>
      <p:grpSpPr>
        <a:xfrm>
          <a:off x="0" y="0"/>
          <a:ext cx="0" cy="0"/>
          <a:chOff x="0" y="0"/>
          <a:chExt cx="0" cy="0"/>
        </a:xfrm>
      </p:grpSpPr>
      <p:sp>
        <p:nvSpPr>
          <p:cNvPr id="1049253" name="Title 1"/>
          <p:cNvSpPr>
            <a:spLocks noGrp="1"/>
          </p:cNvSpPr>
          <p:nvPr>
            <p:ph type="title"/>
          </p:nvPr>
        </p:nvSpPr>
        <p:spPr/>
        <p:txBody>
          <a:bodyPr/>
          <a:p>
            <a:r>
              <a:rPr b="1" dirty="0" lang="en-US"/>
              <a:t>Therapeutic use</a:t>
            </a:r>
          </a:p>
        </p:txBody>
      </p:sp>
      <p:sp>
        <p:nvSpPr>
          <p:cNvPr id="1049254" name="Content Placeholder 2"/>
          <p:cNvSpPr>
            <a:spLocks noGrp="1"/>
          </p:cNvSpPr>
          <p:nvPr>
            <p:ph idx="1"/>
          </p:nvPr>
        </p:nvSpPr>
        <p:spPr/>
        <p:txBody>
          <a:bodyPr/>
          <a:p>
            <a:r>
              <a:rPr dirty="0" lang="en-US"/>
              <a:t>Chronic angina</a:t>
            </a:r>
          </a:p>
          <a:p>
            <a:r>
              <a:rPr dirty="0" lang="en-US"/>
              <a:t>Congestive heart failure</a:t>
            </a:r>
          </a:p>
          <a:p>
            <a:r>
              <a:rPr dirty="0" lang="en-US"/>
              <a:t>Acute myocardial infarction</a:t>
            </a:r>
          </a:p>
          <a:p>
            <a:r>
              <a:rPr dirty="0" lang="en-US"/>
              <a:t>Peripheral vascular disorders</a:t>
            </a:r>
          </a:p>
          <a:p>
            <a:pPr indent="0" marL="0">
              <a:buNone/>
            </a:pPr>
            <a:r>
              <a:rPr b="1" dirty="0" lang="en-US"/>
              <a:t>Adverse drug reaction</a:t>
            </a:r>
          </a:p>
          <a:p>
            <a:pPr indent="0" marL="0">
              <a:buNone/>
            </a:pPr>
            <a:r>
              <a:rPr dirty="0" lang="en-US"/>
              <a:t>Palpitation, nausea, vomiting, flushing, headache, edema.</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880" name=""/>
        <p:cNvGrpSpPr/>
        <p:nvPr/>
      </p:nvGrpSpPr>
      <p:grpSpPr>
        <a:xfrm>
          <a:off x="0" y="0"/>
          <a:ext cx="0" cy="0"/>
          <a:chOff x="0" y="0"/>
          <a:chExt cx="0" cy="0"/>
        </a:xfrm>
      </p:grpSpPr>
      <p:sp>
        <p:nvSpPr>
          <p:cNvPr id="1049255" name="Title 1"/>
          <p:cNvSpPr>
            <a:spLocks noGrp="1"/>
          </p:cNvSpPr>
          <p:nvPr>
            <p:ph type="title"/>
          </p:nvPr>
        </p:nvSpPr>
        <p:spPr/>
        <p:txBody>
          <a:bodyPr/>
          <a:p>
            <a:r>
              <a:rPr b="1" dirty="0" lang="en-US"/>
              <a:t>                              amlodipine</a:t>
            </a:r>
          </a:p>
        </p:txBody>
      </p:sp>
      <p:sp>
        <p:nvSpPr>
          <p:cNvPr id="1049256" name="Content Placeholder 2"/>
          <p:cNvSpPr>
            <a:spLocks noGrp="1"/>
          </p:cNvSpPr>
          <p:nvPr>
            <p:ph idx="1"/>
          </p:nvPr>
        </p:nvSpPr>
        <p:spPr/>
        <p:txBody>
          <a:bodyPr/>
          <a:p>
            <a:r>
              <a:rPr dirty="0" lang="en-US"/>
              <a:t>Serves as a long acting calcium channel blocker.</a:t>
            </a:r>
          </a:p>
          <a:p>
            <a:pPr indent="0" marL="0">
              <a:buNone/>
            </a:pPr>
            <a:r>
              <a:rPr b="1" dirty="0" lang="en-US"/>
              <a:t>Therapeutic use </a:t>
            </a:r>
          </a:p>
          <a:p>
            <a:r>
              <a:rPr dirty="0" lang="en-US"/>
              <a:t>Treatment of essential hypertension.</a:t>
            </a:r>
          </a:p>
          <a:p>
            <a:r>
              <a:rPr dirty="0" lang="en-US"/>
              <a:t>Angina pectoris</a:t>
            </a:r>
          </a:p>
          <a:p>
            <a:pPr indent="0" marL="0">
              <a:buNone/>
            </a:pPr>
            <a:r>
              <a:rPr b="1" dirty="0" lang="en-US"/>
              <a:t>Adverse drug reaction</a:t>
            </a:r>
          </a:p>
          <a:p>
            <a:pPr indent="0" marL="0">
              <a:buNone/>
            </a:pPr>
            <a:r>
              <a:rPr dirty="0" lang="en-US"/>
              <a:t>Palpitation,epixtasis,cough,nocturia,musclecramps,breathless,importence, conjunctivitis</a:t>
            </a:r>
          </a:p>
          <a:p>
            <a:endParaRPr dirty="0" lang="en-US"/>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881" name=""/>
        <p:cNvGrpSpPr/>
        <p:nvPr/>
      </p:nvGrpSpPr>
      <p:grpSpPr>
        <a:xfrm>
          <a:off x="0" y="0"/>
          <a:ext cx="0" cy="0"/>
          <a:chOff x="0" y="0"/>
          <a:chExt cx="0" cy="0"/>
        </a:xfrm>
      </p:grpSpPr>
      <p:sp>
        <p:nvSpPr>
          <p:cNvPr id="1049257" name="Title 1"/>
          <p:cNvSpPr>
            <a:spLocks noGrp="1"/>
          </p:cNvSpPr>
          <p:nvPr>
            <p:ph type="title"/>
          </p:nvPr>
        </p:nvSpPr>
        <p:spPr/>
        <p:txBody>
          <a:bodyPr/>
          <a:p>
            <a:r>
              <a:rPr b="1" dirty="0" lang="en-US"/>
              <a:t>                                verapamil</a:t>
            </a:r>
          </a:p>
        </p:txBody>
      </p:sp>
      <p:sp>
        <p:nvSpPr>
          <p:cNvPr id="1049258" name="Content Placeholder 2"/>
          <p:cNvSpPr>
            <a:spLocks noGrp="1"/>
          </p:cNvSpPr>
          <p:nvPr>
            <p:ph idx="1"/>
          </p:nvPr>
        </p:nvSpPr>
        <p:spPr/>
        <p:txBody>
          <a:bodyPr>
            <a:normAutofit/>
          </a:bodyPr>
          <a:p>
            <a:r>
              <a:rPr dirty="0" lang="en-US"/>
              <a:t>Enhances coronary blood flow </a:t>
            </a:r>
            <a:r>
              <a:rPr dirty="0" lang="en-US" err="1"/>
              <a:t>rate,vasodilation</a:t>
            </a:r>
            <a:r>
              <a:rPr dirty="0" lang="en-US"/>
              <a:t>.</a:t>
            </a:r>
          </a:p>
          <a:p>
            <a:r>
              <a:rPr dirty="0" lang="en-US"/>
              <a:t>Exerts anti arrhythmic action.</a:t>
            </a:r>
          </a:p>
          <a:p>
            <a:r>
              <a:rPr dirty="0" lang="en-US"/>
              <a:t>Reduces peripheral resistance.</a:t>
            </a:r>
          </a:p>
          <a:p>
            <a:pPr indent="0" marL="0">
              <a:buNone/>
            </a:pPr>
            <a:r>
              <a:rPr b="1" dirty="0" lang="en-US"/>
              <a:t>Therapeutic  uses</a:t>
            </a:r>
          </a:p>
          <a:p>
            <a:r>
              <a:rPr dirty="0" lang="en-US"/>
              <a:t>Supraventricular tachycardia.</a:t>
            </a:r>
          </a:p>
          <a:p>
            <a:r>
              <a:rPr dirty="0" lang="en-US"/>
              <a:t>Acute coronary spasms</a:t>
            </a:r>
          </a:p>
          <a:p>
            <a:r>
              <a:rPr dirty="0" lang="en-US"/>
              <a:t>Angina pectoris</a:t>
            </a:r>
          </a:p>
          <a:p>
            <a:r>
              <a:rPr dirty="0" lang="en-US"/>
              <a:t>Hypertension with myocardial infarction</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882" name=""/>
        <p:cNvGrpSpPr/>
        <p:nvPr/>
      </p:nvGrpSpPr>
      <p:grpSpPr>
        <a:xfrm>
          <a:off x="0" y="0"/>
          <a:ext cx="0" cy="0"/>
          <a:chOff x="0" y="0"/>
          <a:chExt cx="0" cy="0"/>
        </a:xfrm>
      </p:grpSpPr>
      <p:sp>
        <p:nvSpPr>
          <p:cNvPr id="1049259" name="Title 1"/>
          <p:cNvSpPr>
            <a:spLocks noGrp="1"/>
          </p:cNvSpPr>
          <p:nvPr>
            <p:ph type="title"/>
          </p:nvPr>
        </p:nvSpPr>
        <p:spPr/>
        <p:txBody>
          <a:bodyPr/>
          <a:p>
            <a:r>
              <a:rPr b="1" dirty="0" lang="en-US"/>
              <a:t>Adverse reaction</a:t>
            </a:r>
            <a:br>
              <a:rPr dirty="0" lang="en-US"/>
            </a:br>
            <a:endParaRPr dirty="0" lang="en-US"/>
          </a:p>
        </p:txBody>
      </p:sp>
      <p:sp>
        <p:nvSpPr>
          <p:cNvPr id="1049260" name="Content Placeholder 2"/>
          <p:cNvSpPr>
            <a:spLocks noGrp="1"/>
          </p:cNvSpPr>
          <p:nvPr>
            <p:ph idx="1"/>
          </p:nvPr>
        </p:nvSpPr>
        <p:spPr/>
        <p:txBody>
          <a:bodyPr>
            <a:normAutofit fontScale="85000" lnSpcReduction="20000"/>
          </a:bodyPr>
          <a:p>
            <a:r>
              <a:rPr dirty="0" lang="en-US"/>
              <a:t>Dizziness, vertigo, constipation, hypotension, nausea, pedal edema</a:t>
            </a:r>
          </a:p>
          <a:p>
            <a:pPr indent="0" marL="0">
              <a:buNone/>
            </a:pPr>
            <a:r>
              <a:rPr b="1" dirty="0" sz="3600" lang="en-US"/>
              <a:t>Advantages of calcium channel blockers</a:t>
            </a:r>
          </a:p>
          <a:p>
            <a:r>
              <a:rPr dirty="0" lang="en-US"/>
              <a:t>Exhibits rapid onset and longer duration of action hence administered once a day.</a:t>
            </a:r>
          </a:p>
          <a:p>
            <a:r>
              <a:rPr dirty="0" lang="en-US"/>
              <a:t>Do not exhibit cardiac depression. </a:t>
            </a:r>
          </a:p>
          <a:p>
            <a:r>
              <a:rPr dirty="0" lang="en-US"/>
              <a:t>Do not cause adverse effects on the fetus.</a:t>
            </a:r>
          </a:p>
          <a:p>
            <a:r>
              <a:rPr dirty="0" lang="en-US"/>
              <a:t>Cause no sedation.</a:t>
            </a:r>
          </a:p>
          <a:p>
            <a:r>
              <a:rPr dirty="0" lang="en-US"/>
              <a:t>Recommended for patients having </a:t>
            </a:r>
            <a:r>
              <a:rPr b="1" dirty="0" lang="en-US"/>
              <a:t>angina</a:t>
            </a:r>
            <a:r>
              <a:rPr dirty="0" lang="en-US"/>
              <a:t> and </a:t>
            </a:r>
            <a:r>
              <a:rPr b="1" dirty="0" lang="en-US"/>
              <a:t>asthma.</a:t>
            </a:r>
          </a:p>
          <a:p>
            <a:r>
              <a:rPr dirty="0" lang="en-US"/>
              <a:t>Do not cause male impotence.</a:t>
            </a:r>
          </a:p>
          <a:p>
            <a:r>
              <a:rPr dirty="0" lang="en-US"/>
              <a:t>Mostly indicated for the elderly, pregnant and asthmatic.</a:t>
            </a:r>
          </a:p>
          <a:p>
            <a:r>
              <a:rPr dirty="0" lang="en-US"/>
              <a:t>safe with history of renal impairment.</a:t>
            </a:r>
          </a:p>
          <a:p>
            <a:r>
              <a:rPr dirty="0" lang="en-US"/>
              <a:t>Do not exhibit action on electrolyte balance.</a:t>
            </a:r>
          </a:p>
          <a:p>
            <a:pPr indent="0" marL="0">
              <a:buNone/>
            </a:pPr>
            <a:endParaRPr dirty="0" lang="en-US"/>
          </a:p>
          <a:p>
            <a:pPr indent="0" marL="0">
              <a:buNone/>
            </a:pPr>
            <a:endParaRPr dirty="0" lang="en-US"/>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883" name=""/>
        <p:cNvGrpSpPr/>
        <p:nvPr/>
      </p:nvGrpSpPr>
      <p:grpSpPr>
        <a:xfrm>
          <a:off x="0" y="0"/>
          <a:ext cx="0" cy="0"/>
          <a:chOff x="0" y="0"/>
          <a:chExt cx="0" cy="0"/>
        </a:xfrm>
      </p:grpSpPr>
      <p:sp>
        <p:nvSpPr>
          <p:cNvPr id="1049261" name="Title 1"/>
          <p:cNvSpPr>
            <a:spLocks noGrp="1"/>
          </p:cNvSpPr>
          <p:nvPr>
            <p:ph type="title"/>
          </p:nvPr>
        </p:nvSpPr>
        <p:spPr/>
        <p:txBody>
          <a:bodyPr/>
          <a:p>
            <a:r>
              <a:rPr b="1" dirty="0" lang="en-US"/>
              <a:t>considerations</a:t>
            </a:r>
          </a:p>
        </p:txBody>
      </p:sp>
      <p:sp>
        <p:nvSpPr>
          <p:cNvPr id="1049262" name="Content Placeholder 2"/>
          <p:cNvSpPr>
            <a:spLocks noGrp="1"/>
          </p:cNvSpPr>
          <p:nvPr>
            <p:ph idx="1"/>
          </p:nvPr>
        </p:nvSpPr>
        <p:spPr/>
        <p:txBody>
          <a:bodyPr/>
          <a:p>
            <a:r>
              <a:rPr dirty="0" lang="en-US"/>
              <a:t>Monitor BP, HR, rhythm,</a:t>
            </a:r>
          </a:p>
          <a:p>
            <a:r>
              <a:rPr dirty="0" lang="en-US"/>
              <a:t>Control calcium supplement.</a:t>
            </a:r>
          </a:p>
          <a:p>
            <a:r>
              <a:rPr dirty="0" lang="en-US"/>
              <a:t>Inform patient not to stop drug abruptly.</a:t>
            </a:r>
          </a:p>
          <a:p>
            <a:r>
              <a:rPr dirty="0" lang="en-US"/>
              <a:t>Patient to report signs of adverse effects such as irregular heart beat, shortness of breath, oedema in the hands and feet, dizziness, constipation, nausea and hypotension.</a:t>
            </a:r>
          </a:p>
          <a:p>
            <a:r>
              <a:rPr dirty="0" lang="en-US"/>
              <a:t>Discontinue in breast feeding because they are excreted in breast milk and have potential for adverse effects in neonates.</a:t>
            </a:r>
          </a:p>
          <a:p>
            <a:endParaRPr dirty="0" lang="en-US"/>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884" name=""/>
        <p:cNvGrpSpPr/>
        <p:nvPr/>
      </p:nvGrpSpPr>
      <p:grpSpPr>
        <a:xfrm>
          <a:off x="0" y="0"/>
          <a:ext cx="0" cy="0"/>
          <a:chOff x="0" y="0"/>
          <a:chExt cx="0" cy="0"/>
        </a:xfrm>
      </p:grpSpPr>
      <p:sp>
        <p:nvSpPr>
          <p:cNvPr id="1049263" name="Title 1"/>
          <p:cNvSpPr>
            <a:spLocks noGrp="1"/>
          </p:cNvSpPr>
          <p:nvPr>
            <p:ph type="title"/>
          </p:nvPr>
        </p:nvSpPr>
        <p:spPr/>
        <p:txBody>
          <a:bodyPr/>
          <a:p>
            <a:r>
              <a:rPr b="1" dirty="0" lang="en-US"/>
              <a:t>                 DIRECT ACTING VASODILATORS</a:t>
            </a:r>
          </a:p>
        </p:txBody>
      </p:sp>
      <p:sp>
        <p:nvSpPr>
          <p:cNvPr id="1049264" name="Content Placeholder 2"/>
          <p:cNvSpPr>
            <a:spLocks noGrp="1"/>
          </p:cNvSpPr>
          <p:nvPr>
            <p:ph idx="1"/>
          </p:nvPr>
        </p:nvSpPr>
        <p:spPr/>
        <p:txBody>
          <a:bodyPr/>
          <a:p>
            <a:pPr indent="0" marL="0">
              <a:buNone/>
            </a:pPr>
            <a:r>
              <a:rPr b="1" dirty="0" lang="en-US"/>
              <a:t>HYDRALAZINE</a:t>
            </a:r>
          </a:p>
          <a:p>
            <a:pPr indent="0" marL="0">
              <a:buNone/>
            </a:pPr>
            <a:r>
              <a:rPr dirty="0" lang="en-US"/>
              <a:t>Hydralazine (APRESOLINE) causes direct relaxation of the </a:t>
            </a:r>
            <a:r>
              <a:rPr dirty="0" lang="en-US" err="1"/>
              <a:t>arterio</a:t>
            </a:r>
            <a:r>
              <a:rPr dirty="0" lang="en-US"/>
              <a:t> smooth muscle secondary to a fall in the intracellular calcium. this is associated with powerful stimulation of the sympathetic nervous system, due to baroreceptor mediated reflexes</a:t>
            </a:r>
          </a:p>
          <a:p>
            <a:pPr indent="0" marL="0">
              <a:buNone/>
            </a:pPr>
            <a:endParaRPr dirty="0" lang="en-US"/>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885" name=""/>
        <p:cNvGrpSpPr/>
        <p:nvPr/>
      </p:nvGrpSpPr>
      <p:grpSpPr>
        <a:xfrm>
          <a:off x="0" y="0"/>
          <a:ext cx="0" cy="0"/>
          <a:chOff x="0" y="0"/>
          <a:chExt cx="0" cy="0"/>
        </a:xfrm>
      </p:grpSpPr>
      <p:sp>
        <p:nvSpPr>
          <p:cNvPr id="1049265" name="Title 1"/>
          <p:cNvSpPr>
            <a:spLocks noGrp="1"/>
          </p:cNvSpPr>
          <p:nvPr>
            <p:ph type="title"/>
          </p:nvPr>
        </p:nvSpPr>
        <p:spPr/>
        <p:txBody>
          <a:bodyPr/>
          <a:p>
            <a:r>
              <a:rPr b="1" dirty="0" lang="en-US"/>
              <a:t>Toxicity and precaution</a:t>
            </a:r>
          </a:p>
        </p:txBody>
      </p:sp>
      <p:sp>
        <p:nvSpPr>
          <p:cNvPr id="1049266" name="Content Placeholder 2"/>
          <p:cNvSpPr>
            <a:spLocks noGrp="1"/>
          </p:cNvSpPr>
          <p:nvPr>
            <p:ph idx="1"/>
          </p:nvPr>
        </p:nvSpPr>
        <p:spPr>
          <a:xfrm>
            <a:off x="702733" y="1882069"/>
            <a:ext cx="10515600" cy="4351338"/>
          </a:xfrm>
        </p:spPr>
        <p:txBody>
          <a:bodyPr>
            <a:normAutofit lnSpcReduction="10000"/>
          </a:bodyPr>
          <a:p>
            <a:r>
              <a:rPr dirty="0" lang="en-US"/>
              <a:t>These includes; headache, nausea, flushing, hypotension, palpitation, tachycardia, dizziness and angina pectoris.</a:t>
            </a:r>
          </a:p>
          <a:p>
            <a:r>
              <a:rPr dirty="0" lang="en-US"/>
              <a:t>Myocardial ischemia (increased oxygen demand)</a:t>
            </a:r>
          </a:p>
          <a:p>
            <a:r>
              <a:rPr dirty="0" lang="en-US"/>
              <a:t>Immunological reactions, drug induced lupus syndrome. this occurs after six months of treatment with hydralazine.</a:t>
            </a:r>
          </a:p>
          <a:p>
            <a:r>
              <a:rPr dirty="0" lang="en-US"/>
              <a:t>symptoms include, arthralgia, arthritis and fever.</a:t>
            </a:r>
          </a:p>
          <a:p>
            <a:r>
              <a:rPr dirty="0" lang="en-US"/>
              <a:t>The treatment can result in an illness that resembles serum sickness, hemolytic anaemia, vasculitis, and glomerulonephritis.</a:t>
            </a:r>
          </a:p>
          <a:p>
            <a:pPr indent="0" marL="0">
              <a:buNone/>
            </a:pPr>
            <a:endParaRPr dirty="0" lang="en-US"/>
          </a:p>
          <a:p>
            <a:pPr indent="0" marL="0">
              <a:buNone/>
            </a:pPr>
            <a:r>
              <a:rPr dirty="0" lang="en-US"/>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560" name=""/>
        <p:cNvGrpSpPr/>
        <p:nvPr/>
      </p:nvGrpSpPr>
      <p:grpSpPr>
        <a:xfrm>
          <a:off x="0" y="0"/>
          <a:ext cx="0" cy="0"/>
          <a:chOff x="0" y="0"/>
          <a:chExt cx="0" cy="0"/>
        </a:xfrm>
      </p:grpSpPr>
      <p:sp>
        <p:nvSpPr>
          <p:cNvPr id="1048666" name="Title 1"/>
          <p:cNvSpPr>
            <a:spLocks noGrp="1"/>
          </p:cNvSpPr>
          <p:nvPr>
            <p:ph type="title"/>
          </p:nvPr>
        </p:nvSpPr>
        <p:spPr/>
        <p:txBody>
          <a:bodyPr/>
          <a:p>
            <a:r>
              <a:rPr b="1" dirty="0" lang="en-US"/>
              <a:t>Factors influencing metabolism</a:t>
            </a:r>
          </a:p>
        </p:txBody>
      </p:sp>
      <p:sp>
        <p:nvSpPr>
          <p:cNvPr id="1048667" name="Content Placeholder 2"/>
          <p:cNvSpPr>
            <a:spLocks noGrp="1"/>
          </p:cNvSpPr>
          <p:nvPr>
            <p:ph idx="1"/>
          </p:nvPr>
        </p:nvSpPr>
        <p:spPr>
          <a:xfrm>
            <a:off x="838200" y="1836914"/>
            <a:ext cx="10515600" cy="4351338"/>
          </a:xfrm>
        </p:spPr>
        <p:txBody>
          <a:bodyPr>
            <a:normAutofit fontScale="96429" lnSpcReduction="20000"/>
          </a:bodyPr>
          <a:p>
            <a:endParaRPr dirty="0" lang="en-US"/>
          </a:p>
          <a:p>
            <a:r>
              <a:rPr b="1" dirty="0" lang="en-US"/>
              <a:t>Physiological factors </a:t>
            </a:r>
            <a:r>
              <a:rPr dirty="0" lang="en-US"/>
              <a:t>like starvation, liver diseases, cardiovascular problems, these depress microsomal enzyme systems.</a:t>
            </a:r>
          </a:p>
          <a:p>
            <a:r>
              <a:rPr b="1" dirty="0" lang="en-US"/>
              <a:t>Age</a:t>
            </a:r>
            <a:r>
              <a:rPr dirty="0" lang="en-US"/>
              <a:t> people with extreme ages have decreased metabolism</a:t>
            </a:r>
          </a:p>
          <a:p>
            <a:r>
              <a:rPr b="1" dirty="0" lang="en-US"/>
              <a:t>Genetic predisposition</a:t>
            </a:r>
            <a:r>
              <a:rPr dirty="0" lang="en-US"/>
              <a:t> genetic differences in the rate of metabolism of some drugs exist.</a:t>
            </a:r>
          </a:p>
          <a:p>
            <a:r>
              <a:rPr b="1" dirty="0" lang="en-US"/>
              <a:t>Prior administration of the particular drugs or other drugs </a:t>
            </a:r>
            <a:r>
              <a:rPr dirty="0" lang="en-US"/>
              <a:t>e.g. repeated administration of a particular drug may cause induction or inhibition</a:t>
            </a:r>
          </a:p>
          <a:p>
            <a:pPr indent="0" marL="0">
              <a:buNone/>
            </a:pPr>
            <a:endParaRPr dirty="0" lang="en-US"/>
          </a:p>
          <a:p>
            <a:endParaRPr dirty="0" lang="en-US"/>
          </a:p>
          <a:p>
            <a:endParaRPr dirty="0" lang="en-US"/>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886" name=""/>
        <p:cNvGrpSpPr/>
        <p:nvPr/>
      </p:nvGrpSpPr>
      <p:grpSpPr>
        <a:xfrm>
          <a:off x="0" y="0"/>
          <a:ext cx="0" cy="0"/>
          <a:chOff x="0" y="0"/>
          <a:chExt cx="0" cy="0"/>
        </a:xfrm>
      </p:grpSpPr>
      <p:sp>
        <p:nvSpPr>
          <p:cNvPr id="1049267" name="Title 1"/>
          <p:cNvSpPr>
            <a:spLocks noGrp="1"/>
          </p:cNvSpPr>
          <p:nvPr>
            <p:ph type="title"/>
          </p:nvPr>
        </p:nvSpPr>
        <p:spPr/>
        <p:txBody>
          <a:bodyPr/>
          <a:p>
            <a:r>
              <a:rPr b="1" dirty="0" lang="en-US"/>
              <a:t>Therapeutic uses</a:t>
            </a:r>
          </a:p>
        </p:txBody>
      </p:sp>
      <p:sp>
        <p:nvSpPr>
          <p:cNvPr id="1049268" name="Content Placeholder 2"/>
          <p:cNvSpPr>
            <a:spLocks noGrp="1"/>
          </p:cNvSpPr>
          <p:nvPr>
            <p:ph idx="1"/>
          </p:nvPr>
        </p:nvSpPr>
        <p:spPr/>
        <p:txBody>
          <a:bodyPr>
            <a:normAutofit/>
          </a:bodyPr>
          <a:p>
            <a:r>
              <a:rPr dirty="0" lang="en-US"/>
              <a:t>Due to adverse effect profile, hydralazine is no longer a first line drug  in the treatment of hypertension.</a:t>
            </a:r>
          </a:p>
          <a:p>
            <a:r>
              <a:rPr dirty="0" lang="en-US"/>
              <a:t>Used in patients with CCF(in combination with nitrates for patients who cannot tolerate ACE inhibitors.</a:t>
            </a:r>
          </a:p>
          <a:p>
            <a:r>
              <a:rPr dirty="0" lang="en-US"/>
              <a:t>Treatment of hypertension emergencies in pregnancy.</a:t>
            </a:r>
          </a:p>
          <a:p>
            <a:pPr indent="0" marL="0">
              <a:buNone/>
            </a:pPr>
            <a:r>
              <a:rPr dirty="0" lang="en-US"/>
              <a:t>(especially preeclampsia).</a:t>
            </a:r>
          </a:p>
          <a:p>
            <a:pPr indent="0" marL="0">
              <a:buNone/>
            </a:pPr>
            <a:r>
              <a:rPr dirty="0" lang="en-US"/>
              <a:t>The usual dose is twenty five to 100mgs twice a day</a:t>
            </a:r>
          </a:p>
          <a:p>
            <a:pPr indent="0" marL="0">
              <a:buNone/>
            </a:pPr>
            <a:r>
              <a:rPr dirty="0" lang="en-US"/>
              <a:t>He maximum recommended dose of hydralazine is 200mg/day.</a:t>
            </a:r>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887" name=""/>
        <p:cNvGrpSpPr/>
        <p:nvPr/>
      </p:nvGrpSpPr>
      <p:grpSpPr>
        <a:xfrm>
          <a:off x="0" y="0"/>
          <a:ext cx="0" cy="0"/>
          <a:chOff x="0" y="0"/>
          <a:chExt cx="0" cy="0"/>
        </a:xfrm>
      </p:grpSpPr>
      <p:sp>
        <p:nvSpPr>
          <p:cNvPr id="1049269" name="Title 1"/>
          <p:cNvSpPr>
            <a:spLocks noGrp="1"/>
          </p:cNvSpPr>
          <p:nvPr>
            <p:ph type="title"/>
          </p:nvPr>
        </p:nvSpPr>
        <p:spPr/>
        <p:txBody>
          <a:bodyPr/>
          <a:p>
            <a:r>
              <a:rPr dirty="0" lang="en-US"/>
              <a:t>Contraindication </a:t>
            </a:r>
          </a:p>
        </p:txBody>
      </p:sp>
      <p:sp>
        <p:nvSpPr>
          <p:cNvPr id="1049270" name="Content Placeholder 2"/>
          <p:cNvSpPr>
            <a:spLocks noGrp="1"/>
          </p:cNvSpPr>
          <p:nvPr>
            <p:ph idx="1"/>
          </p:nvPr>
        </p:nvSpPr>
        <p:spPr/>
        <p:txBody>
          <a:bodyPr>
            <a:normAutofit/>
          </a:bodyPr>
          <a:p>
            <a:r>
              <a:rPr dirty="0" lang="en-US"/>
              <a:t>Parenteral  administration in coronary artery disease.</a:t>
            </a:r>
          </a:p>
          <a:p>
            <a:r>
              <a:rPr dirty="0" lang="en-US"/>
              <a:t>Elderly patients</a:t>
            </a:r>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888" name=""/>
        <p:cNvGrpSpPr/>
        <p:nvPr/>
      </p:nvGrpSpPr>
      <p:grpSpPr>
        <a:xfrm>
          <a:off x="0" y="0"/>
          <a:ext cx="0" cy="0"/>
          <a:chOff x="0" y="0"/>
          <a:chExt cx="0" cy="0"/>
        </a:xfrm>
      </p:grpSpPr>
      <p:sp>
        <p:nvSpPr>
          <p:cNvPr id="1049271" name="Title 1"/>
          <p:cNvSpPr>
            <a:spLocks noGrp="1"/>
          </p:cNvSpPr>
          <p:nvPr>
            <p:ph type="title"/>
          </p:nvPr>
        </p:nvSpPr>
        <p:spPr>
          <a:xfrm>
            <a:off x="838200" y="342547"/>
            <a:ext cx="10515600" cy="1325563"/>
          </a:xfrm>
        </p:spPr>
        <p:txBody>
          <a:bodyPr>
            <a:normAutofit/>
          </a:bodyPr>
          <a:p>
            <a:r>
              <a:rPr b="1" dirty="0" sz="3600" lang="en-US">
                <a:solidFill>
                  <a:prstClr val="black"/>
                </a:solidFill>
                <a:latin typeface="Calibri" panose="020F0502020204030204"/>
                <a:ea typeface="+mn-ea"/>
                <a:cs typeface="+mn-cs"/>
              </a:rPr>
              <a:t>       ALPHA ADRENERGIC BLOCKERS (SYMPATHOLYTICS)</a:t>
            </a:r>
            <a:endParaRPr b="1" dirty="0" sz="3600" lang="en-US"/>
          </a:p>
        </p:txBody>
      </p:sp>
      <p:sp>
        <p:nvSpPr>
          <p:cNvPr id="1049272" name="Content Placeholder 2"/>
          <p:cNvSpPr>
            <a:spLocks noGrp="1"/>
          </p:cNvSpPr>
          <p:nvPr>
            <p:ph idx="1"/>
          </p:nvPr>
        </p:nvSpPr>
        <p:spPr/>
        <p:txBody>
          <a:bodyPr>
            <a:normAutofit fontScale="92500" lnSpcReduction="20000"/>
          </a:bodyPr>
          <a:p>
            <a:r>
              <a:rPr dirty="0" lang="en-US"/>
              <a:t>Medication: prazosin (Minipress)</a:t>
            </a:r>
          </a:p>
          <a:p>
            <a:r>
              <a:rPr dirty="0" lang="en-US"/>
              <a:t> doxazosin mesylate (Cardura)</a:t>
            </a:r>
          </a:p>
          <a:p>
            <a:pPr indent="0" marL="0">
              <a:buNone/>
            </a:pPr>
            <a:r>
              <a:rPr dirty="0" lang="en-US"/>
              <a:t> </a:t>
            </a:r>
            <a:r>
              <a:rPr b="1" dirty="0" lang="en-US"/>
              <a:t>Expected Pharmacological Action </a:t>
            </a:r>
          </a:p>
          <a:p>
            <a:r>
              <a:rPr dirty="0" lang="en-US"/>
              <a:t>It inhibits Alpha adrenergic receptor causing Venous and arterial dilation leading to reduction in total peripheral vascular resistance.</a:t>
            </a:r>
          </a:p>
          <a:p>
            <a:r>
              <a:rPr dirty="0" lang="en-US"/>
              <a:t> Smooth muscle relaxation of the prostatic capsule and bladder neck </a:t>
            </a:r>
          </a:p>
          <a:p>
            <a:pPr indent="0" marL="0">
              <a:buNone/>
            </a:pPr>
            <a:r>
              <a:rPr dirty="0" lang="en-US"/>
              <a:t> </a:t>
            </a:r>
            <a:r>
              <a:rPr b="1" dirty="0" lang="en-US"/>
              <a:t>Therapeutic uses </a:t>
            </a:r>
          </a:p>
          <a:p>
            <a:r>
              <a:rPr dirty="0" lang="en-US"/>
              <a:t> Primary hypertension. </a:t>
            </a:r>
          </a:p>
          <a:p>
            <a:r>
              <a:rPr dirty="0" lang="en-US"/>
              <a:t>Doxazosin mesylate (Cardura) may be used to decrease symptoms of benign prostatic hypertrophy (BPH), which include urgency, frequency, and dysuria.</a:t>
            </a:r>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889" name=""/>
        <p:cNvGrpSpPr/>
        <p:nvPr/>
      </p:nvGrpSpPr>
      <p:grpSpPr>
        <a:xfrm>
          <a:off x="0" y="0"/>
          <a:ext cx="0" cy="0"/>
          <a:chOff x="0" y="0"/>
          <a:chExt cx="0" cy="0"/>
        </a:xfrm>
      </p:grpSpPr>
      <p:sp>
        <p:nvSpPr>
          <p:cNvPr id="1049273" name="Title 1"/>
          <p:cNvSpPr>
            <a:spLocks noGrp="1"/>
          </p:cNvSpPr>
          <p:nvPr>
            <p:ph type="title"/>
          </p:nvPr>
        </p:nvSpPr>
        <p:spPr/>
        <p:txBody>
          <a:bodyPr/>
          <a:p>
            <a:r>
              <a:rPr b="1" dirty="0" lang="en-US"/>
              <a:t>Side/Adverse Effects</a:t>
            </a:r>
          </a:p>
        </p:txBody>
      </p:sp>
      <p:sp>
        <p:nvSpPr>
          <p:cNvPr id="1049274" name="Content Placeholder 2"/>
          <p:cNvSpPr>
            <a:spLocks noGrp="1"/>
          </p:cNvSpPr>
          <p:nvPr>
            <p:ph idx="1"/>
          </p:nvPr>
        </p:nvSpPr>
        <p:spPr/>
        <p:txBody>
          <a:bodyPr/>
          <a:p>
            <a:r>
              <a:rPr b="1" dirty="0" lang="en-US"/>
              <a:t>First-dose orthostatic hypotension </a:t>
            </a:r>
          </a:p>
          <a:p>
            <a:r>
              <a:rPr dirty="0" lang="en-US"/>
              <a:t> Start treatment with low dosage of medication. </a:t>
            </a:r>
          </a:p>
          <a:p>
            <a:r>
              <a:rPr dirty="0" lang="en-US"/>
              <a:t> First dose may be given at night. </a:t>
            </a:r>
          </a:p>
          <a:p>
            <a:r>
              <a:rPr dirty="0" lang="en-US"/>
              <a:t> Monitor blood pressure for 2 hr. after the initiation of treatment. </a:t>
            </a:r>
          </a:p>
          <a:p>
            <a:r>
              <a:rPr dirty="0" lang="en-US"/>
              <a:t> Instruct clients to avoid activities requiring mental alertness for the first 12 to 24 hr. </a:t>
            </a:r>
          </a:p>
          <a:p>
            <a:r>
              <a:rPr dirty="0" lang="en-US"/>
              <a:t> Instruct clients to change positions slowly and to lie down if feeling dizzy, lightheaded, or faint</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890" name=""/>
        <p:cNvGrpSpPr/>
        <p:nvPr/>
      </p:nvGrpSpPr>
      <p:grpSpPr>
        <a:xfrm>
          <a:off x="0" y="0"/>
          <a:ext cx="0" cy="0"/>
          <a:chOff x="0" y="0"/>
          <a:chExt cx="0" cy="0"/>
        </a:xfrm>
      </p:grpSpPr>
      <p:sp>
        <p:nvSpPr>
          <p:cNvPr id="1049275" name="Title 1"/>
          <p:cNvSpPr>
            <a:spLocks noGrp="1"/>
          </p:cNvSpPr>
          <p:nvPr>
            <p:ph type="title"/>
          </p:nvPr>
        </p:nvSpPr>
        <p:spPr/>
        <p:txBody>
          <a:bodyPr/>
          <a:p>
            <a:r>
              <a:rPr b="1" dirty="0" sz="2800" lang="en-US">
                <a:solidFill>
                  <a:prstClr val="black"/>
                </a:solidFill>
                <a:latin typeface="Calibri" panose="020F0502020204030204"/>
                <a:ea typeface="+mn-ea"/>
                <a:cs typeface="+mn-cs"/>
              </a:rPr>
              <a:t>Contraindications/Precautions</a:t>
            </a:r>
            <a:endParaRPr b="1" dirty="0" lang="en-US"/>
          </a:p>
        </p:txBody>
      </p:sp>
      <p:sp>
        <p:nvSpPr>
          <p:cNvPr id="1049276" name="Content Placeholder 2"/>
          <p:cNvSpPr>
            <a:spLocks noGrp="1"/>
          </p:cNvSpPr>
          <p:nvPr>
            <p:ph idx="1"/>
          </p:nvPr>
        </p:nvSpPr>
        <p:spPr/>
        <p:txBody>
          <a:bodyPr>
            <a:normAutofit fontScale="92500" lnSpcReduction="20000"/>
          </a:bodyPr>
          <a:p>
            <a:r>
              <a:rPr dirty="0" lang="en-US"/>
              <a:t> Pregnancy </a:t>
            </a:r>
          </a:p>
          <a:p>
            <a:r>
              <a:rPr dirty="0" lang="en-US"/>
              <a:t>clients with hypersensitivity to medication </a:t>
            </a:r>
          </a:p>
          <a:p>
            <a:r>
              <a:rPr b="1" dirty="0" lang="en-US"/>
              <a:t>Medication/Food Interactions Nursing Interventions/Client Education</a:t>
            </a:r>
          </a:p>
          <a:p>
            <a:r>
              <a:rPr b="1" dirty="0" lang="en-US"/>
              <a:t> </a:t>
            </a:r>
            <a:r>
              <a:rPr dirty="0" lang="en-US"/>
              <a:t>Antihypertensive medications may have an additive hypotensive effect</a:t>
            </a:r>
          </a:p>
          <a:p>
            <a:pPr indent="0" marL="0">
              <a:buNone/>
            </a:pPr>
            <a:r>
              <a:rPr dirty="0" lang="en-US"/>
              <a:t>  Instruct clients to observe for signs of hypotension (dizziness, lightheadedness, faintness). </a:t>
            </a:r>
          </a:p>
          <a:p>
            <a:pPr indent="0" marL="0">
              <a:buNone/>
            </a:pPr>
            <a:r>
              <a:rPr dirty="0" lang="en-US"/>
              <a:t> Instruct clients to lie down if these symptoms occur, and to change positions slowly.</a:t>
            </a:r>
          </a:p>
          <a:p>
            <a:r>
              <a:rPr dirty="0" lang="en-US"/>
              <a:t> NSAIDs and clonidine may decrease the antihypertensive effects of prazosin. </a:t>
            </a:r>
          </a:p>
          <a:p>
            <a:pPr indent="0" marL="0">
              <a:buNone/>
            </a:pPr>
            <a:r>
              <a:rPr dirty="0" lang="en-US"/>
              <a:t> Advise clients to avoid OTC NSAIDs. </a:t>
            </a:r>
          </a:p>
          <a:p>
            <a:endParaRPr dirty="0" lang="en-US"/>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891" name=""/>
        <p:cNvGrpSpPr/>
        <p:nvPr/>
      </p:nvGrpSpPr>
      <p:grpSpPr>
        <a:xfrm>
          <a:off x="0" y="0"/>
          <a:ext cx="0" cy="0"/>
          <a:chOff x="0" y="0"/>
          <a:chExt cx="0" cy="0"/>
        </a:xfrm>
      </p:grpSpPr>
      <p:sp>
        <p:nvSpPr>
          <p:cNvPr id="1049277" name="Title 1"/>
          <p:cNvSpPr>
            <a:spLocks noGrp="1"/>
          </p:cNvSpPr>
          <p:nvPr>
            <p:ph type="title"/>
          </p:nvPr>
        </p:nvSpPr>
        <p:spPr/>
        <p:txBody>
          <a:bodyPr/>
          <a:p>
            <a:r>
              <a:rPr b="1" dirty="0" sz="2800" lang="en-US">
                <a:solidFill>
                  <a:prstClr val="black"/>
                </a:solidFill>
                <a:latin typeface="Calibri" panose="020F0502020204030204"/>
                <a:ea typeface="+mn-ea"/>
                <a:cs typeface="+mn-cs"/>
              </a:rPr>
              <a:t>Nursing Administration</a:t>
            </a:r>
            <a:endParaRPr b="1" dirty="0" lang="en-US"/>
          </a:p>
        </p:txBody>
      </p:sp>
      <p:sp>
        <p:nvSpPr>
          <p:cNvPr id="1049278" name="Content Placeholder 2"/>
          <p:cNvSpPr>
            <a:spLocks noGrp="1"/>
          </p:cNvSpPr>
          <p:nvPr>
            <p:ph idx="1"/>
          </p:nvPr>
        </p:nvSpPr>
        <p:spPr/>
        <p:txBody>
          <a:bodyPr/>
          <a:p>
            <a:r>
              <a:rPr dirty="0" lang="en-US"/>
              <a:t>Obtain baseline blood pressure and heart rate. </a:t>
            </a:r>
          </a:p>
          <a:p>
            <a:r>
              <a:rPr dirty="0" lang="en-US"/>
              <a:t> Instruct clients that the medication can be taken with food. </a:t>
            </a:r>
          </a:p>
          <a:p>
            <a:r>
              <a:rPr dirty="0" lang="en-US"/>
              <a:t> Recommend that clients take the initial dose at bedtime to decrease “first-dose” hypotensive effect.</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892" name=""/>
        <p:cNvGrpSpPr/>
        <p:nvPr/>
      </p:nvGrpSpPr>
      <p:grpSpPr>
        <a:xfrm>
          <a:off x="0" y="0"/>
          <a:ext cx="0" cy="0"/>
          <a:chOff x="0" y="0"/>
          <a:chExt cx="0" cy="0"/>
        </a:xfrm>
      </p:grpSpPr>
      <p:sp>
        <p:nvSpPr>
          <p:cNvPr id="1049279" name="Title 1"/>
          <p:cNvSpPr>
            <a:spLocks noGrp="1"/>
          </p:cNvSpPr>
          <p:nvPr>
            <p:ph type="title"/>
          </p:nvPr>
        </p:nvSpPr>
        <p:spPr/>
        <p:txBody>
          <a:bodyPr/>
          <a:p>
            <a:r>
              <a:rPr dirty="0" lang="en-US"/>
              <a:t> </a:t>
            </a:r>
            <a:r>
              <a:rPr b="1" dirty="0" lang="en-US"/>
              <a:t>CENTRALLY ACTING ALPHA2 AGONISTS</a:t>
            </a:r>
          </a:p>
        </p:txBody>
      </p:sp>
      <p:sp>
        <p:nvSpPr>
          <p:cNvPr id="1049280" name="Content Placeholder 2"/>
          <p:cNvSpPr>
            <a:spLocks noGrp="1"/>
          </p:cNvSpPr>
          <p:nvPr>
            <p:ph idx="1"/>
          </p:nvPr>
        </p:nvSpPr>
        <p:spPr/>
        <p:txBody>
          <a:bodyPr>
            <a:normAutofit fontScale="92500" lnSpcReduction="20000"/>
          </a:bodyPr>
          <a:p>
            <a:pPr indent="0" marL="0">
              <a:buNone/>
            </a:pPr>
            <a:r>
              <a:rPr b="1" dirty="0" sz="3900" lang="en-US"/>
              <a:t>clonidine (</a:t>
            </a:r>
            <a:r>
              <a:rPr b="1" dirty="0" sz="3900" lang="en-US" err="1"/>
              <a:t>Catapres</a:t>
            </a:r>
            <a:r>
              <a:rPr b="1" dirty="0" sz="3900" lang="en-US"/>
              <a:t>) </a:t>
            </a:r>
          </a:p>
          <a:p>
            <a:r>
              <a:rPr dirty="0" lang="en-US" err="1"/>
              <a:t>guanfacine</a:t>
            </a:r>
            <a:r>
              <a:rPr dirty="0" lang="en-US"/>
              <a:t> HCl (Tenex), </a:t>
            </a:r>
          </a:p>
          <a:p>
            <a:r>
              <a:rPr dirty="0" lang="en-US"/>
              <a:t>methyldopa (</a:t>
            </a:r>
            <a:r>
              <a:rPr dirty="0" lang="en-US" err="1"/>
              <a:t>Aldomet</a:t>
            </a:r>
            <a:r>
              <a:rPr dirty="0" lang="en-US"/>
              <a:t>) </a:t>
            </a:r>
          </a:p>
          <a:p>
            <a:pPr indent="0" marL="0">
              <a:buNone/>
            </a:pPr>
            <a:r>
              <a:rPr b="1" dirty="0" lang="en-US"/>
              <a:t>Expected Pharmacological Action </a:t>
            </a:r>
          </a:p>
          <a:p>
            <a:r>
              <a:rPr dirty="0" lang="en-US"/>
              <a:t>These medications act within the CNS to decrease sympathetic outflow resulting in decreased stimulation of the adrenergic receptors (both alpha and beta receptors) of the heart and peripheral vascular system. </a:t>
            </a:r>
          </a:p>
          <a:p>
            <a:r>
              <a:rPr dirty="0" lang="en-US"/>
              <a:t> Decrease in sympathetic outflow to the myocardium results in bradycardia and decreased cardiac output (CO). </a:t>
            </a:r>
          </a:p>
          <a:p>
            <a:r>
              <a:rPr dirty="0" lang="en-US"/>
              <a:t> Decrease in sympathetic outflow to the peripheral vasculature results in vasodilation, which leads to decreased blood pressure.</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893" name=""/>
        <p:cNvGrpSpPr/>
        <p:nvPr/>
      </p:nvGrpSpPr>
      <p:grpSpPr>
        <a:xfrm>
          <a:off x="0" y="0"/>
          <a:ext cx="0" cy="0"/>
          <a:chOff x="0" y="0"/>
          <a:chExt cx="0" cy="0"/>
        </a:xfrm>
      </p:grpSpPr>
      <p:sp>
        <p:nvSpPr>
          <p:cNvPr id="1049281" name="Title 1"/>
          <p:cNvSpPr>
            <a:spLocks noGrp="1"/>
          </p:cNvSpPr>
          <p:nvPr>
            <p:ph type="title"/>
          </p:nvPr>
        </p:nvSpPr>
        <p:spPr/>
        <p:txBody>
          <a:bodyPr/>
          <a:p>
            <a:endParaRPr lang="en-US"/>
          </a:p>
        </p:txBody>
      </p:sp>
      <p:sp>
        <p:nvSpPr>
          <p:cNvPr id="1049282" name="Content Placeholder 2"/>
          <p:cNvSpPr>
            <a:spLocks noGrp="1"/>
          </p:cNvSpPr>
          <p:nvPr>
            <p:ph idx="1"/>
          </p:nvPr>
        </p:nvSpPr>
        <p:spPr/>
        <p:txBody>
          <a:bodyPr>
            <a:normAutofit fontScale="92500"/>
          </a:bodyPr>
          <a:p>
            <a:pPr indent="0" marL="0">
              <a:buNone/>
            </a:pPr>
            <a:r>
              <a:rPr dirty="0" lang="en-US"/>
              <a:t> </a:t>
            </a:r>
            <a:r>
              <a:rPr b="1" dirty="0" lang="en-US"/>
              <a:t>Therapeutic Uses </a:t>
            </a:r>
          </a:p>
          <a:p>
            <a:r>
              <a:rPr dirty="0" lang="en-US"/>
              <a:t> Primary hypertension (administered alone, with a diuretic, or with another antihypertensive agent) </a:t>
            </a:r>
          </a:p>
          <a:p>
            <a:r>
              <a:rPr dirty="0" lang="en-US"/>
              <a:t> Severe cancer pain (administered parenterally by epidural infusion) </a:t>
            </a:r>
          </a:p>
          <a:p>
            <a:pPr indent="0" marL="0">
              <a:buNone/>
            </a:pPr>
            <a:r>
              <a:rPr dirty="0" lang="en-US"/>
              <a:t> </a:t>
            </a:r>
            <a:r>
              <a:rPr b="1" dirty="0" lang="en-US"/>
              <a:t>Investigational use </a:t>
            </a:r>
          </a:p>
          <a:p>
            <a:r>
              <a:rPr dirty="0" lang="en-US"/>
              <a:t> Migraine headache </a:t>
            </a:r>
          </a:p>
          <a:p>
            <a:r>
              <a:rPr dirty="0" lang="en-US"/>
              <a:t>Flushing from menopause </a:t>
            </a:r>
          </a:p>
          <a:p>
            <a:r>
              <a:rPr dirty="0" lang="en-US"/>
              <a:t>Management of ADHD and Tourette’s syndrome </a:t>
            </a:r>
          </a:p>
          <a:p>
            <a:r>
              <a:rPr dirty="0" lang="en-US"/>
              <a:t> Management of withdrawal symptoms from alcohol, tobacco, and opioids</a:t>
            </a:r>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894" name=""/>
        <p:cNvGrpSpPr/>
        <p:nvPr/>
      </p:nvGrpSpPr>
      <p:grpSpPr>
        <a:xfrm>
          <a:off x="0" y="0"/>
          <a:ext cx="0" cy="0"/>
          <a:chOff x="0" y="0"/>
          <a:chExt cx="0" cy="0"/>
        </a:xfrm>
      </p:grpSpPr>
      <p:sp>
        <p:nvSpPr>
          <p:cNvPr id="1049283" name="Title 1"/>
          <p:cNvSpPr>
            <a:spLocks noGrp="1"/>
          </p:cNvSpPr>
          <p:nvPr>
            <p:ph type="title"/>
          </p:nvPr>
        </p:nvSpPr>
        <p:spPr/>
        <p:txBody>
          <a:bodyPr/>
          <a:p>
            <a:r>
              <a:rPr dirty="0" lang="en-US"/>
              <a:t>Side/Adverse Effects</a:t>
            </a:r>
          </a:p>
        </p:txBody>
      </p:sp>
      <p:sp>
        <p:nvSpPr>
          <p:cNvPr id="1049284" name="Content Placeholder 2"/>
          <p:cNvSpPr>
            <a:spLocks noGrp="1"/>
          </p:cNvSpPr>
          <p:nvPr>
            <p:ph idx="1"/>
          </p:nvPr>
        </p:nvSpPr>
        <p:spPr/>
        <p:txBody>
          <a:bodyPr>
            <a:normAutofit fontScale="85000" lnSpcReduction="10000"/>
          </a:bodyPr>
          <a:p>
            <a:r>
              <a:rPr dirty="0" lang="en-US"/>
              <a:t>Drowsiness and sedation  </a:t>
            </a:r>
          </a:p>
          <a:p>
            <a:r>
              <a:rPr dirty="0" lang="en-US"/>
              <a:t>Dry mouth </a:t>
            </a:r>
          </a:p>
          <a:p>
            <a:r>
              <a:rPr dirty="0" lang="en-US"/>
              <a:t> Rebound hypertension</a:t>
            </a:r>
          </a:p>
          <a:p>
            <a:pPr indent="0" marL="0">
              <a:buNone/>
            </a:pPr>
            <a:r>
              <a:rPr b="1" dirty="0" lang="en-US"/>
              <a:t>contraindication</a:t>
            </a:r>
          </a:p>
          <a:p>
            <a:r>
              <a:rPr dirty="0" lang="en-US"/>
              <a:t> Clonidine is Pregnancy Risk Category C. </a:t>
            </a:r>
          </a:p>
          <a:p>
            <a:r>
              <a:rPr dirty="0" lang="en-US"/>
              <a:t> Avoid use during lactation. </a:t>
            </a:r>
          </a:p>
          <a:p>
            <a:r>
              <a:rPr dirty="0" lang="en-US"/>
              <a:t> This medication is contraindicated for clients taking anticoagulant medications </a:t>
            </a:r>
          </a:p>
          <a:p>
            <a:r>
              <a:rPr dirty="0" lang="en-US"/>
              <a:t> Avoid use of transdermal patch on affected skin in scleroderma and systemic lupus erythematosus (SLE). </a:t>
            </a:r>
          </a:p>
          <a:p>
            <a:r>
              <a:rPr dirty="0" lang="en-US"/>
              <a:t> Use cautiously in clients with cerebrovascular disease, recent MI, diabetes mellitus, major depressive disorder, or chronic renal failure</a:t>
            </a:r>
          </a:p>
          <a:p>
            <a:endParaRPr dirty="0" lang="en-US"/>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895" name=""/>
        <p:cNvGrpSpPr/>
        <p:nvPr/>
      </p:nvGrpSpPr>
      <p:grpSpPr>
        <a:xfrm>
          <a:off x="0" y="0"/>
          <a:ext cx="0" cy="0"/>
          <a:chOff x="0" y="0"/>
          <a:chExt cx="0" cy="0"/>
        </a:xfrm>
      </p:grpSpPr>
      <p:sp>
        <p:nvSpPr>
          <p:cNvPr id="1049285" name="Title 1"/>
          <p:cNvSpPr>
            <a:spLocks noGrp="1"/>
          </p:cNvSpPr>
          <p:nvPr>
            <p:ph type="title"/>
          </p:nvPr>
        </p:nvSpPr>
        <p:spPr/>
        <p:txBody>
          <a:bodyPr>
            <a:normAutofit/>
          </a:bodyPr>
          <a:p>
            <a:endParaRPr dirty="0" lang="en-US"/>
          </a:p>
        </p:txBody>
      </p:sp>
      <p:sp>
        <p:nvSpPr>
          <p:cNvPr id="1049286" name="Content Placeholder 2"/>
          <p:cNvSpPr>
            <a:spLocks noGrp="1"/>
          </p:cNvSpPr>
          <p:nvPr>
            <p:ph idx="1"/>
          </p:nvPr>
        </p:nvSpPr>
        <p:spPr/>
        <p:txBody>
          <a:bodyPr/>
          <a:p>
            <a:r>
              <a:rPr dirty="0" lang="en-US"/>
              <a:t>Antihypertensive medications may have an additive hypotensive effect.</a:t>
            </a:r>
          </a:p>
          <a:p>
            <a:r>
              <a:rPr dirty="0" lang="en-US"/>
              <a:t>Concurrent use of prazosin (Minipress), MAOI s, and tricyclic antidepressants can counteract the antihypertensive effect of clonidine.</a:t>
            </a:r>
          </a:p>
          <a:p>
            <a:r>
              <a:rPr dirty="0" lang="en-US"/>
              <a:t> Additive CNS depression can occur with concurrent use of other CNS depressants, such as alcohol.</a:t>
            </a:r>
          </a:p>
          <a:p>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8668" name="Title 1"/>
          <p:cNvSpPr>
            <a:spLocks noGrp="1"/>
          </p:cNvSpPr>
          <p:nvPr>
            <p:ph type="title"/>
          </p:nvPr>
        </p:nvSpPr>
        <p:spPr/>
        <p:txBody>
          <a:bodyPr/>
          <a:p>
            <a:r>
              <a:rPr b="1" dirty="0" lang="en-US"/>
              <a:t>Enzyme induction or inhibition</a:t>
            </a:r>
          </a:p>
        </p:txBody>
      </p:sp>
      <p:sp>
        <p:nvSpPr>
          <p:cNvPr id="1048669" name="Content Placeholder 2"/>
          <p:cNvSpPr>
            <a:spLocks noGrp="1"/>
          </p:cNvSpPr>
          <p:nvPr>
            <p:ph idx="1"/>
          </p:nvPr>
        </p:nvSpPr>
        <p:spPr/>
        <p:txBody>
          <a:bodyPr>
            <a:normAutofit/>
          </a:bodyPr>
          <a:p>
            <a:r>
              <a:rPr dirty="0" lang="en-US"/>
              <a:t> enzyme induction this is a situation whereby the re is an increase in amount and activity of the liver microsomal enzymes usually due to exposure to certain substances such as drugs and endogenous substances.</a:t>
            </a:r>
          </a:p>
          <a:p>
            <a:r>
              <a:rPr dirty="0" lang="en-US"/>
              <a:t>A drug may induce its own metabolism</a:t>
            </a:r>
          </a:p>
          <a:p>
            <a:pPr indent="0" marL="0">
              <a:buNone/>
            </a:pPr>
            <a:r>
              <a:rPr b="1" dirty="0" lang="en-US"/>
              <a:t> pharmacological Importance of enzyme induction</a:t>
            </a:r>
          </a:p>
          <a:p>
            <a:pPr indent="-514350" marL="514350">
              <a:buFont typeface="+mj-lt"/>
              <a:buAutoNum type="arabicPeriod"/>
            </a:pPr>
            <a:r>
              <a:rPr dirty="0" lang="en-US"/>
              <a:t>Drug interaction may occur.</a:t>
            </a:r>
          </a:p>
          <a:p>
            <a:pPr indent="-514350" marL="514350">
              <a:buFont typeface="+mj-lt"/>
              <a:buAutoNum type="arabicPeriod"/>
            </a:pPr>
            <a:r>
              <a:rPr dirty="0" lang="en-US"/>
              <a:t>Disease may result .</a:t>
            </a:r>
          </a:p>
          <a:p>
            <a:pPr indent="-514350" marL="514350">
              <a:buFont typeface="+mj-lt"/>
              <a:buAutoNum type="arabicPeriod"/>
            </a:pPr>
            <a:r>
              <a:rPr dirty="0" lang="en-US"/>
              <a:t>Tolerance (metabolic) to the drug.</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896" name=""/>
        <p:cNvGrpSpPr/>
        <p:nvPr/>
      </p:nvGrpSpPr>
      <p:grpSpPr>
        <a:xfrm>
          <a:off x="0" y="0"/>
          <a:ext cx="0" cy="0"/>
          <a:chOff x="0" y="0"/>
          <a:chExt cx="0" cy="0"/>
        </a:xfrm>
      </p:grpSpPr>
      <p:sp>
        <p:nvSpPr>
          <p:cNvPr id="1049287"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Nursing Administration</a:t>
            </a:r>
            <a:endParaRPr b="1" dirty="0" sz="3600" lang="en-US"/>
          </a:p>
        </p:txBody>
      </p:sp>
      <p:sp>
        <p:nvSpPr>
          <p:cNvPr id="1049288" name="Content Placeholder 2"/>
          <p:cNvSpPr>
            <a:spLocks noGrp="1"/>
          </p:cNvSpPr>
          <p:nvPr>
            <p:ph idx="1"/>
          </p:nvPr>
        </p:nvSpPr>
        <p:spPr/>
        <p:txBody>
          <a:bodyPr/>
          <a:p>
            <a:r>
              <a:rPr dirty="0" lang="en-US"/>
              <a:t> Administer medication by </a:t>
            </a:r>
            <a:r>
              <a:rPr b="1" dirty="0" lang="en-US"/>
              <a:t>oral, epidural, and transdermal routes</a:t>
            </a:r>
            <a:r>
              <a:rPr dirty="0" lang="en-US"/>
              <a:t>. </a:t>
            </a:r>
          </a:p>
          <a:p>
            <a:r>
              <a:rPr dirty="0" lang="en-US"/>
              <a:t> Medication is usually administered twice a day in divided doses. Take larger dose at bedtime to decrease the occurrence of daytime sleepiness. </a:t>
            </a:r>
          </a:p>
          <a:p>
            <a:r>
              <a:rPr dirty="0" lang="en-US"/>
              <a:t>Transdermal patches are applied every seven days. Advise clients to apply patch on hairless, intact skin on torso or upper arm.</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897" name=""/>
        <p:cNvGrpSpPr/>
        <p:nvPr/>
      </p:nvGrpSpPr>
      <p:grpSpPr>
        <a:xfrm>
          <a:off x="0" y="0"/>
          <a:ext cx="0" cy="0"/>
          <a:chOff x="0" y="0"/>
          <a:chExt cx="0" cy="0"/>
        </a:xfrm>
      </p:grpSpPr>
      <p:sp>
        <p:nvSpPr>
          <p:cNvPr id="1049289" name="Title 1"/>
          <p:cNvSpPr>
            <a:spLocks noGrp="1"/>
          </p:cNvSpPr>
          <p:nvPr>
            <p:ph type="title"/>
          </p:nvPr>
        </p:nvSpPr>
        <p:spPr/>
        <p:txBody>
          <a:bodyPr/>
          <a:p>
            <a:r>
              <a:rPr dirty="0" lang="en-US"/>
              <a:t>             </a:t>
            </a:r>
            <a:r>
              <a:rPr b="1" dirty="0" lang="en-US"/>
              <a:t>Methyldopa (ALDOMET)</a:t>
            </a:r>
          </a:p>
        </p:txBody>
      </p:sp>
      <p:sp>
        <p:nvSpPr>
          <p:cNvPr id="1049290" name="Content Placeholder 2"/>
          <p:cNvSpPr>
            <a:spLocks noGrp="1"/>
          </p:cNvSpPr>
          <p:nvPr>
            <p:ph idx="1"/>
          </p:nvPr>
        </p:nvSpPr>
        <p:spPr/>
        <p:txBody>
          <a:bodyPr>
            <a:normAutofit lnSpcReduction="10000"/>
          </a:bodyPr>
          <a:p>
            <a:r>
              <a:rPr dirty="0" lang="en-US"/>
              <a:t>Acts through its metabolites (amethylnorepinephrine)which stimulates central alpha adrenergic receptors, thus increasing total peripheral resistance.</a:t>
            </a:r>
          </a:p>
          <a:p>
            <a:r>
              <a:rPr dirty="0" lang="en-US"/>
              <a:t>It does </a:t>
            </a:r>
            <a:r>
              <a:rPr b="1" dirty="0" lang="en-US"/>
              <a:t>not</a:t>
            </a:r>
            <a:r>
              <a:rPr dirty="0" lang="en-US"/>
              <a:t> affect </a:t>
            </a:r>
            <a:r>
              <a:rPr b="1" dirty="0" lang="en-US"/>
              <a:t>glomerular filtration, cardiac output or heart rate.</a:t>
            </a:r>
          </a:p>
          <a:p>
            <a:pPr indent="0" marL="0">
              <a:buNone/>
            </a:pPr>
            <a:r>
              <a:rPr b="1" dirty="0" lang="en-US"/>
              <a:t>Therapeutic effects</a:t>
            </a:r>
          </a:p>
          <a:p>
            <a:pPr indent="0" marL="0">
              <a:buNone/>
            </a:pPr>
            <a:r>
              <a:rPr b="1" dirty="0" lang="en-US"/>
              <a:t> </a:t>
            </a:r>
            <a:r>
              <a:rPr dirty="0" lang="en-US"/>
              <a:t>moderate to severe hypertension</a:t>
            </a:r>
          </a:p>
          <a:p>
            <a:pPr indent="0" marL="0">
              <a:buNone/>
            </a:pPr>
            <a:r>
              <a:rPr b="1" dirty="0" lang="en-US"/>
              <a:t>Adverse effects:</a:t>
            </a:r>
          </a:p>
          <a:p>
            <a:pPr indent="0" marL="0">
              <a:buNone/>
            </a:pPr>
            <a:r>
              <a:rPr dirty="0" lang="en-US"/>
              <a:t>GIT upsets, sedation, depression, nasal stuffiness, myocarditis edema, orthostatic hypotension, diarrhea, dry mouth, erectile dysfunction, eosinophilia, hemolytic anemia, fever.</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898" name=""/>
        <p:cNvGrpSpPr/>
        <p:nvPr/>
      </p:nvGrpSpPr>
      <p:grpSpPr>
        <a:xfrm>
          <a:off x="0" y="0"/>
          <a:ext cx="0" cy="0"/>
          <a:chOff x="0" y="0"/>
          <a:chExt cx="0" cy="0"/>
        </a:xfrm>
      </p:grpSpPr>
      <p:sp>
        <p:nvSpPr>
          <p:cNvPr id="1049291" name="Title 1"/>
          <p:cNvSpPr>
            <a:spLocks noGrp="1"/>
          </p:cNvSpPr>
          <p:nvPr>
            <p:ph type="title"/>
          </p:nvPr>
        </p:nvSpPr>
        <p:spPr/>
        <p:txBody>
          <a:bodyPr/>
          <a:p>
            <a:r>
              <a:rPr b="1" dirty="0" lang="en-US"/>
              <a:t>contraindication</a:t>
            </a:r>
          </a:p>
        </p:txBody>
      </p:sp>
      <p:sp>
        <p:nvSpPr>
          <p:cNvPr id="1049292" name="Content Placeholder 2"/>
          <p:cNvSpPr>
            <a:spLocks noGrp="1"/>
          </p:cNvSpPr>
          <p:nvPr>
            <p:ph idx="1"/>
          </p:nvPr>
        </p:nvSpPr>
        <p:spPr>
          <a:xfrm>
            <a:off x="510822" y="1690688"/>
            <a:ext cx="10515600" cy="4351338"/>
          </a:xfrm>
        </p:spPr>
        <p:txBody>
          <a:bodyPr>
            <a:normAutofit fontScale="92500" lnSpcReduction="10000"/>
          </a:bodyPr>
          <a:p>
            <a:r>
              <a:rPr dirty="0" lang="en-US">
                <a:solidFill>
                  <a:prstClr val="black"/>
                </a:solidFill>
                <a:ea typeface="+mj-ea"/>
                <a:cs typeface="Times New Roman" panose="02020603050405020304" pitchFamily="18" charset="0"/>
              </a:rPr>
              <a:t>Hypersensitivity, activity liver disease, those who developed liver cirrhosis with previous treatment of methyldopa.</a:t>
            </a:r>
          </a:p>
          <a:p>
            <a:pPr indent="0" marL="0">
              <a:buNone/>
            </a:pPr>
            <a:r>
              <a:rPr b="1" dirty="0" lang="en-US">
                <a:solidFill>
                  <a:prstClr val="black"/>
                </a:solidFill>
                <a:ea typeface="+mj-ea"/>
                <a:cs typeface="Times New Roman" panose="02020603050405020304" pitchFamily="18" charset="0"/>
              </a:rPr>
              <a:t>Caution;</a:t>
            </a:r>
          </a:p>
          <a:p>
            <a:r>
              <a:rPr dirty="0" lang="en-US">
                <a:solidFill>
                  <a:prstClr val="black"/>
                </a:solidFill>
                <a:ea typeface="+mj-ea"/>
                <a:cs typeface="Times New Roman" panose="02020603050405020304" pitchFamily="18" charset="0"/>
              </a:rPr>
              <a:t>Patients taking diuretics and antihypertensive.</a:t>
            </a:r>
          </a:p>
          <a:p>
            <a:r>
              <a:rPr dirty="0" lang="en-US">
                <a:solidFill>
                  <a:prstClr val="black"/>
                </a:solidFill>
                <a:ea typeface="+mj-ea"/>
                <a:cs typeface="Times New Roman" panose="02020603050405020304" pitchFamily="18" charset="0"/>
              </a:rPr>
              <a:t>Those taking levodopa because of potential for additive antihypertensive effects.</a:t>
            </a:r>
          </a:p>
          <a:p>
            <a:pPr indent="0" marL="0">
              <a:buNone/>
            </a:pPr>
            <a:r>
              <a:rPr b="1" dirty="0" lang="en-US">
                <a:solidFill>
                  <a:prstClr val="black"/>
                </a:solidFill>
                <a:ea typeface="+mj-ea"/>
                <a:cs typeface="Times New Roman" panose="02020603050405020304" pitchFamily="18" charset="0"/>
              </a:rPr>
              <a:t>Consideration </a:t>
            </a:r>
          </a:p>
          <a:p>
            <a:r>
              <a:rPr dirty="0" lang="en-US">
                <a:solidFill>
                  <a:prstClr val="black"/>
                </a:solidFill>
                <a:ea typeface="+mj-ea"/>
                <a:cs typeface="Times New Roman" panose="02020603050405020304" pitchFamily="18" charset="0"/>
              </a:rPr>
              <a:t>patient to avoid hazardous task.</a:t>
            </a:r>
          </a:p>
          <a:p>
            <a:r>
              <a:rPr dirty="0" lang="en-US">
                <a:solidFill>
                  <a:prstClr val="black"/>
                </a:solidFill>
                <a:ea typeface="+mj-ea"/>
                <a:cs typeface="Times New Roman" panose="02020603050405020304" pitchFamily="18" charset="0"/>
              </a:rPr>
              <a:t>Lower dose in impaired renal disease.</a:t>
            </a:r>
          </a:p>
          <a:p>
            <a:r>
              <a:rPr dirty="0" lang="en-US">
                <a:solidFill>
                  <a:prstClr val="black"/>
                </a:solidFill>
                <a:ea typeface="+mj-ea"/>
                <a:cs typeface="Times New Roman" panose="02020603050405020304" pitchFamily="18" charset="0"/>
              </a:rPr>
              <a:t>Monitor liver functions.</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899" name=""/>
        <p:cNvGrpSpPr/>
        <p:nvPr/>
      </p:nvGrpSpPr>
      <p:grpSpPr>
        <a:xfrm>
          <a:off x="0" y="0"/>
          <a:ext cx="0" cy="0"/>
          <a:chOff x="0" y="0"/>
          <a:chExt cx="0" cy="0"/>
        </a:xfrm>
      </p:grpSpPr>
      <p:sp>
        <p:nvSpPr>
          <p:cNvPr id="1049293" name="Title 1"/>
          <p:cNvSpPr>
            <a:spLocks noGrp="1"/>
          </p:cNvSpPr>
          <p:nvPr>
            <p:ph type="title"/>
          </p:nvPr>
        </p:nvSpPr>
        <p:spPr/>
        <p:txBody>
          <a:bodyPr/>
          <a:p>
            <a:r>
              <a:rPr b="1" dirty="0" lang="en-US"/>
              <a:t>Caution cont.’</a:t>
            </a:r>
          </a:p>
        </p:txBody>
      </p:sp>
      <p:sp>
        <p:nvSpPr>
          <p:cNvPr id="1049294" name="Content Placeholder 2"/>
          <p:cNvSpPr>
            <a:spLocks noGrp="1"/>
          </p:cNvSpPr>
          <p:nvPr>
            <p:ph idx="1"/>
          </p:nvPr>
        </p:nvSpPr>
        <p:spPr/>
        <p:txBody>
          <a:bodyPr>
            <a:normAutofit lnSpcReduction="10000"/>
          </a:bodyPr>
          <a:p>
            <a:r>
              <a:rPr dirty="0" lang="en-US"/>
              <a:t>Monitor HB, RBCs for signs of anemia.</a:t>
            </a:r>
          </a:p>
          <a:p>
            <a:r>
              <a:rPr dirty="0" lang="en-US"/>
              <a:t>Monitor weight, fluid input and out put.</a:t>
            </a:r>
          </a:p>
          <a:p>
            <a:r>
              <a:rPr dirty="0" lang="en-US"/>
              <a:t>Signs of drug induced depression, </a:t>
            </a:r>
          </a:p>
          <a:p>
            <a:r>
              <a:rPr dirty="0" lang="en-US"/>
              <a:t>Take BP in different patients position during dose adjustments, warn of signs and symptoms of adverse effects and toxicity</a:t>
            </a:r>
          </a:p>
          <a:p>
            <a:r>
              <a:rPr dirty="0" lang="en-US"/>
              <a:t>Tolerance may develop 2to 3 weeks after start of treatment.</a:t>
            </a:r>
          </a:p>
          <a:p>
            <a:r>
              <a:rPr dirty="0" lang="en-US"/>
              <a:t>Urine may darken on exposure to air(as drug is broken down to  its metabolites)</a:t>
            </a:r>
          </a:p>
          <a:p>
            <a:r>
              <a:rPr dirty="0" lang="en-US"/>
              <a:t>Dose increase should be made with the evening dose to minimize the effects of drowsiness.</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900" name=""/>
        <p:cNvGrpSpPr/>
        <p:nvPr/>
      </p:nvGrpSpPr>
      <p:grpSpPr>
        <a:xfrm>
          <a:off x="0" y="0"/>
          <a:ext cx="0" cy="0"/>
          <a:chOff x="0" y="0"/>
          <a:chExt cx="0" cy="0"/>
        </a:xfrm>
      </p:grpSpPr>
      <p:sp>
        <p:nvSpPr>
          <p:cNvPr id="1049295" name="Title 1"/>
          <p:cNvSpPr>
            <a:spLocks noGrp="1"/>
          </p:cNvSpPr>
          <p:nvPr>
            <p:ph type="title"/>
          </p:nvPr>
        </p:nvSpPr>
        <p:spPr/>
        <p:txBody>
          <a:bodyPr/>
          <a:p>
            <a:r>
              <a:rPr b="1" dirty="0" sz="2800" lang="en-US">
                <a:solidFill>
                  <a:prstClr val="black"/>
                </a:solidFill>
                <a:latin typeface="Calibri" panose="020F0502020204030204"/>
                <a:ea typeface="+mn-ea"/>
                <a:cs typeface="+mn-cs"/>
              </a:rPr>
              <a:t>BETA ADRENERGIC BLOCKERS (SYMPATHOLYTICS)</a:t>
            </a:r>
            <a:endParaRPr b="1" dirty="0" lang="en-US"/>
          </a:p>
        </p:txBody>
      </p:sp>
      <p:sp>
        <p:nvSpPr>
          <p:cNvPr id="1049296" name="Content Placeholder 2"/>
          <p:cNvSpPr>
            <a:spLocks noGrp="1"/>
          </p:cNvSpPr>
          <p:nvPr>
            <p:ph idx="1"/>
          </p:nvPr>
        </p:nvSpPr>
        <p:spPr/>
        <p:txBody>
          <a:bodyPr>
            <a:normAutofit lnSpcReduction="10000"/>
          </a:bodyPr>
          <a:p>
            <a:pPr indent="0" marL="0">
              <a:buNone/>
            </a:pPr>
            <a:r>
              <a:rPr b="1" dirty="0" lang="en-US"/>
              <a:t>Cardioselective</a:t>
            </a:r>
            <a:r>
              <a:rPr dirty="0" lang="en-US"/>
              <a:t>: Beta1 </a:t>
            </a:r>
          </a:p>
          <a:p>
            <a:r>
              <a:rPr dirty="0" lang="en-US"/>
              <a:t> Metoprolol (Lopressor) </a:t>
            </a:r>
          </a:p>
          <a:p>
            <a:r>
              <a:rPr dirty="0" lang="en-US"/>
              <a:t> Atenolol (Tenormin) </a:t>
            </a:r>
          </a:p>
          <a:p>
            <a:r>
              <a:rPr dirty="0" lang="en-US"/>
              <a:t>Metoprolol succinate (Toprol XL) </a:t>
            </a:r>
          </a:p>
          <a:p>
            <a:r>
              <a:rPr dirty="0" lang="en-US"/>
              <a:t> Esmolol HCL (Brevibloc) </a:t>
            </a:r>
          </a:p>
          <a:p>
            <a:pPr indent="0" marL="0">
              <a:buNone/>
            </a:pPr>
            <a:r>
              <a:rPr dirty="0" lang="en-US"/>
              <a:t> </a:t>
            </a:r>
            <a:r>
              <a:rPr b="1" dirty="0" lang="en-US"/>
              <a:t>Nonselective: </a:t>
            </a:r>
            <a:r>
              <a:rPr dirty="0" lang="en-US"/>
              <a:t>(Beta1 and Beta2) </a:t>
            </a:r>
          </a:p>
          <a:p>
            <a:r>
              <a:rPr b="1" dirty="0" lang="en-US"/>
              <a:t>Propranolol (Inderal) </a:t>
            </a:r>
          </a:p>
          <a:p>
            <a:r>
              <a:rPr dirty="0" lang="en-US"/>
              <a:t> Nadolol (Corgard) </a:t>
            </a:r>
          </a:p>
          <a:p>
            <a:r>
              <a:rPr b="1" dirty="0" lang="en-US"/>
              <a:t>Labetalol (Normodyne)</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901" name=""/>
        <p:cNvGrpSpPr/>
        <p:nvPr/>
      </p:nvGrpSpPr>
      <p:grpSpPr>
        <a:xfrm>
          <a:off x="0" y="0"/>
          <a:ext cx="0" cy="0"/>
          <a:chOff x="0" y="0"/>
          <a:chExt cx="0" cy="0"/>
        </a:xfrm>
      </p:grpSpPr>
      <p:sp>
        <p:nvSpPr>
          <p:cNvPr id="1049297" name="Title 1"/>
          <p:cNvSpPr>
            <a:spLocks noGrp="1"/>
          </p:cNvSpPr>
          <p:nvPr>
            <p:ph type="title"/>
          </p:nvPr>
        </p:nvSpPr>
        <p:spPr/>
        <p:txBody>
          <a:bodyPr/>
          <a:p>
            <a:r>
              <a:rPr b="1" dirty="0" sz="2800" lang="en-US">
                <a:solidFill>
                  <a:prstClr val="black"/>
                </a:solidFill>
                <a:latin typeface="Calibri" panose="020F0502020204030204"/>
                <a:ea typeface="+mn-ea"/>
                <a:cs typeface="+mn-cs"/>
              </a:rPr>
              <a:t>Expected Pharmacological Action</a:t>
            </a:r>
            <a:endParaRPr b="1" dirty="0" lang="en-US"/>
          </a:p>
        </p:txBody>
      </p:sp>
      <p:sp>
        <p:nvSpPr>
          <p:cNvPr id="1049298" name="Content Placeholder 2"/>
          <p:cNvSpPr>
            <a:spLocks noGrp="1"/>
          </p:cNvSpPr>
          <p:nvPr>
            <p:ph idx="1"/>
          </p:nvPr>
        </p:nvSpPr>
        <p:spPr/>
        <p:txBody>
          <a:bodyPr>
            <a:normAutofit lnSpcReduction="10000"/>
          </a:bodyPr>
          <a:p>
            <a:pPr indent="0" marL="0">
              <a:buNone/>
            </a:pPr>
            <a:r>
              <a:rPr b="1" dirty="0" lang="en-US"/>
              <a:t>They block  beta-  adrenergic receptors in  the myocardium and in the electrical conduction system of the heart. </a:t>
            </a:r>
          </a:p>
          <a:p>
            <a:r>
              <a:rPr dirty="0" lang="en-US"/>
              <a:t>Decreased heart rate </a:t>
            </a:r>
          </a:p>
          <a:p>
            <a:r>
              <a:rPr dirty="0" lang="en-US"/>
              <a:t>Decreased myocardial contractility </a:t>
            </a:r>
          </a:p>
          <a:p>
            <a:r>
              <a:rPr dirty="0" lang="en-US"/>
              <a:t>Decreased rate of conduction through the AV node </a:t>
            </a:r>
          </a:p>
          <a:p>
            <a:pPr indent="0" marL="0">
              <a:buNone/>
            </a:pPr>
            <a:r>
              <a:rPr b="1" dirty="0" lang="en-US"/>
              <a:t>Therapeutic Uses </a:t>
            </a:r>
            <a:endParaRPr dirty="0" lang="en-US"/>
          </a:p>
          <a:p>
            <a:pPr indent="0" marL="0">
              <a:buNone/>
            </a:pPr>
            <a:r>
              <a:rPr dirty="0" lang="en-US"/>
              <a:t>hypertension , Angina, arrhythmias, heart failure and myocardial infarction. </a:t>
            </a:r>
          </a:p>
          <a:p>
            <a:pPr indent="0" marL="0">
              <a:buNone/>
            </a:pPr>
            <a:r>
              <a:rPr dirty="0" lang="en-US"/>
              <a:t> </a:t>
            </a:r>
            <a:r>
              <a:rPr b="1" dirty="0" lang="en-US"/>
              <a:t>Other uses may include</a:t>
            </a:r>
            <a:r>
              <a:rPr dirty="0" lang="en-US"/>
              <a:t>:  Treatment of hyperthyroidism, migraine headache, pheochromocytoma, and glaucoma</a:t>
            </a:r>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902" name=""/>
        <p:cNvGrpSpPr/>
        <p:nvPr/>
      </p:nvGrpSpPr>
      <p:grpSpPr>
        <a:xfrm>
          <a:off x="0" y="0"/>
          <a:ext cx="0" cy="0"/>
          <a:chOff x="0" y="0"/>
          <a:chExt cx="0" cy="0"/>
        </a:xfrm>
      </p:grpSpPr>
      <p:sp>
        <p:nvSpPr>
          <p:cNvPr id="1049299" name="Title 1"/>
          <p:cNvSpPr>
            <a:spLocks noGrp="1"/>
          </p:cNvSpPr>
          <p:nvPr>
            <p:ph type="title"/>
          </p:nvPr>
        </p:nvSpPr>
        <p:spPr/>
        <p:txBody>
          <a:bodyPr/>
          <a:p>
            <a:r>
              <a:rPr dirty="0" lang="en-US"/>
              <a:t>                                                                                             </a:t>
            </a:r>
            <a:r>
              <a:rPr b="1" dirty="0" sz="2800" lang="en-US"/>
              <a:t>adverse effects</a:t>
            </a:r>
          </a:p>
        </p:txBody>
      </p:sp>
      <p:sp>
        <p:nvSpPr>
          <p:cNvPr id="1049300" name="Content Placeholder 2"/>
          <p:cNvSpPr>
            <a:spLocks noGrp="1"/>
          </p:cNvSpPr>
          <p:nvPr>
            <p:ph idx="1"/>
          </p:nvPr>
        </p:nvSpPr>
        <p:spPr/>
        <p:txBody>
          <a:bodyPr>
            <a:normAutofit fontScale="92500"/>
          </a:bodyPr>
          <a:p>
            <a:r>
              <a:rPr dirty="0" lang="en-US"/>
              <a:t>Bradycardia, fatigue, dizziness, nightmares, depression, memory loss, hallucination, impotence, cold extremities, elevated serum cholesterol.</a:t>
            </a:r>
          </a:p>
          <a:p>
            <a:pPr indent="0" marL="0">
              <a:buNone/>
            </a:pPr>
            <a:r>
              <a:rPr b="1" dirty="0" lang="en-US"/>
              <a:t>Contraindication </a:t>
            </a:r>
          </a:p>
          <a:p>
            <a:pPr indent="0" marL="0">
              <a:buNone/>
            </a:pPr>
            <a:r>
              <a:rPr dirty="0" lang="en-US"/>
              <a:t>       severe hypotension, bradycardia, congestive heart failure, asthma,          diabetics, critically abnormal lipid profile</a:t>
            </a:r>
          </a:p>
          <a:p>
            <a:pPr indent="0" marL="0">
              <a:buNone/>
            </a:pPr>
            <a:r>
              <a:rPr b="1" dirty="0" lang="en-US"/>
              <a:t>Consideration</a:t>
            </a:r>
          </a:p>
          <a:p>
            <a:r>
              <a:rPr dirty="0" lang="en-US"/>
              <a:t>Explain the rationale of therapy and importance of taking drugs as prescribed.</a:t>
            </a:r>
          </a:p>
          <a:p>
            <a:r>
              <a:rPr dirty="0" lang="en-US"/>
              <a:t>Patient should not discontinue drugs abruptly because it can cause MI or angina</a:t>
            </a:r>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903" name=""/>
        <p:cNvGrpSpPr/>
        <p:nvPr/>
      </p:nvGrpSpPr>
      <p:grpSpPr>
        <a:xfrm>
          <a:off x="0" y="0"/>
          <a:ext cx="0" cy="0"/>
          <a:chOff x="0" y="0"/>
          <a:chExt cx="0" cy="0"/>
        </a:xfrm>
      </p:grpSpPr>
      <p:sp>
        <p:nvSpPr>
          <p:cNvPr id="1049301" name="Title 1"/>
          <p:cNvSpPr>
            <a:spLocks noGrp="1"/>
          </p:cNvSpPr>
          <p:nvPr>
            <p:ph type="title"/>
          </p:nvPr>
        </p:nvSpPr>
        <p:spPr/>
        <p:txBody>
          <a:bodyPr/>
          <a:p>
            <a:r>
              <a:rPr b="1" dirty="0" lang="en-US"/>
              <a:t>Consideration cont.’</a:t>
            </a:r>
          </a:p>
        </p:txBody>
      </p:sp>
      <p:sp>
        <p:nvSpPr>
          <p:cNvPr id="1049302" name="Content Placeholder 2"/>
          <p:cNvSpPr>
            <a:spLocks noGrp="1"/>
          </p:cNvSpPr>
          <p:nvPr>
            <p:ph idx="1"/>
          </p:nvPr>
        </p:nvSpPr>
        <p:spPr/>
        <p:txBody>
          <a:bodyPr>
            <a:normAutofit fontScale="92500" lnSpcReduction="20000"/>
          </a:bodyPr>
          <a:p>
            <a:r>
              <a:rPr dirty="0" lang="en-US"/>
              <a:t>Advise clients to avoid sudden changes in position to prevent occurrence of orthostatic hypotension </a:t>
            </a:r>
          </a:p>
          <a:p>
            <a:r>
              <a:rPr dirty="0" lang="en-US"/>
              <a:t>Administer medications orally, usually once or twice a day. </a:t>
            </a:r>
          </a:p>
          <a:p>
            <a:r>
              <a:rPr dirty="0" lang="en-US"/>
              <a:t> Administer the following medications by IV route: atenolol, metoprolol, labetalol, propranolol.</a:t>
            </a:r>
          </a:p>
          <a:p>
            <a:r>
              <a:rPr dirty="0" lang="en-US"/>
              <a:t> Teach clients to self monitor heart rate and blood pressure at home on a daily basis.</a:t>
            </a:r>
          </a:p>
          <a:p>
            <a:r>
              <a:rPr dirty="0" lang="en-US"/>
              <a:t>Monitor weight &amp; signs of hypovolemic shock especially in diabetic patients.</a:t>
            </a:r>
          </a:p>
          <a:p>
            <a:r>
              <a:rPr dirty="0" lang="en-US"/>
              <a:t>Glucagon is prescribed to reverse signs of overdose.</a:t>
            </a:r>
          </a:p>
          <a:p>
            <a:r>
              <a:rPr dirty="0" lang="en-US"/>
              <a:t>Dose are lowered in geriatrics due to delayed metabolism and enhanced side effects.</a:t>
            </a:r>
          </a:p>
          <a:p>
            <a:endParaRPr dirty="0" lang="en-US"/>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904" name=""/>
        <p:cNvGrpSpPr/>
        <p:nvPr/>
      </p:nvGrpSpPr>
      <p:grpSpPr>
        <a:xfrm>
          <a:off x="0" y="0"/>
          <a:ext cx="0" cy="0"/>
          <a:chOff x="0" y="0"/>
          <a:chExt cx="0" cy="0"/>
        </a:xfrm>
      </p:grpSpPr>
      <p:sp>
        <p:nvSpPr>
          <p:cNvPr id="1049303" name="Title 1"/>
          <p:cNvSpPr>
            <a:spLocks noGrp="1"/>
          </p:cNvSpPr>
          <p:nvPr>
            <p:ph type="title"/>
          </p:nvPr>
        </p:nvSpPr>
        <p:spPr/>
        <p:txBody>
          <a:bodyPr/>
          <a:p>
            <a:r>
              <a:rPr b="1" dirty="0" lang="en-US"/>
              <a:t>Medications for Hypertensive Crisis</a:t>
            </a:r>
          </a:p>
        </p:txBody>
      </p:sp>
      <p:sp>
        <p:nvSpPr>
          <p:cNvPr id="1049304" name="Content Placeholder 2"/>
          <p:cNvSpPr>
            <a:spLocks noGrp="1"/>
          </p:cNvSpPr>
          <p:nvPr>
            <p:ph idx="1"/>
          </p:nvPr>
        </p:nvSpPr>
        <p:spPr/>
        <p:txBody>
          <a:bodyPr>
            <a:normAutofit lnSpcReduction="10000"/>
          </a:bodyPr>
          <a:p>
            <a:pPr indent="0" lvl="0" marL="0">
              <a:buNone/>
            </a:pPr>
            <a:r>
              <a:rPr b="1" dirty="0" sz="2600" lang="en-US">
                <a:solidFill>
                  <a:prstClr val="black"/>
                </a:solidFill>
              </a:rPr>
              <a:t>nitroprusside sodium (Nitropress) </a:t>
            </a:r>
          </a:p>
          <a:p>
            <a:pPr indent="0" lvl="0" marL="0">
              <a:buNone/>
            </a:pPr>
            <a:r>
              <a:rPr dirty="0" sz="2600" lang="en-US">
                <a:solidFill>
                  <a:prstClr val="black"/>
                </a:solidFill>
              </a:rPr>
              <a:t> </a:t>
            </a:r>
            <a:r>
              <a:rPr b="1" dirty="0" sz="2600" lang="en-US">
                <a:solidFill>
                  <a:prstClr val="black"/>
                </a:solidFill>
              </a:rPr>
              <a:t>Other Medications</a:t>
            </a:r>
            <a:r>
              <a:rPr dirty="0" sz="2600" lang="en-US">
                <a:solidFill>
                  <a:prstClr val="black"/>
                </a:solidFill>
              </a:rPr>
              <a:t>: </a:t>
            </a:r>
          </a:p>
          <a:p>
            <a:pPr indent="0" lvl="0" marL="0">
              <a:buNone/>
            </a:pPr>
            <a:r>
              <a:rPr dirty="0" sz="2600" lang="en-US">
                <a:solidFill>
                  <a:prstClr val="black"/>
                </a:solidFill>
              </a:rPr>
              <a:t> Nitroglycerin (Nitrostat IV) </a:t>
            </a:r>
          </a:p>
          <a:p>
            <a:pPr indent="0" lvl="0" marL="0">
              <a:buNone/>
            </a:pPr>
            <a:r>
              <a:rPr dirty="0" sz="2600" lang="en-US">
                <a:solidFill>
                  <a:prstClr val="black"/>
                </a:solidFill>
              </a:rPr>
              <a:t> Nicardipine (Cardene) </a:t>
            </a:r>
          </a:p>
          <a:p>
            <a:pPr indent="0" lvl="0" marL="0">
              <a:buNone/>
            </a:pPr>
            <a:r>
              <a:rPr dirty="0" sz="2600" lang="en-US">
                <a:solidFill>
                  <a:prstClr val="black"/>
                </a:solidFill>
              </a:rPr>
              <a:t> Clevidipine (Cleviprex) </a:t>
            </a:r>
          </a:p>
          <a:p>
            <a:pPr indent="0" lvl="0" marL="0">
              <a:buNone/>
            </a:pPr>
            <a:r>
              <a:rPr dirty="0" sz="2600" lang="en-US">
                <a:solidFill>
                  <a:prstClr val="black"/>
                </a:solidFill>
              </a:rPr>
              <a:t> Enalaprilat (Vasotec IV) </a:t>
            </a:r>
          </a:p>
          <a:p>
            <a:pPr indent="0" lvl="0" marL="0">
              <a:buNone/>
            </a:pPr>
            <a:r>
              <a:rPr dirty="0" sz="2600" lang="en-US">
                <a:solidFill>
                  <a:prstClr val="black"/>
                </a:solidFill>
              </a:rPr>
              <a:t>Esmolol HCL (Brevibloc)</a:t>
            </a:r>
          </a:p>
          <a:p>
            <a:pPr indent="0" lvl="0" marL="0">
              <a:buNone/>
            </a:pPr>
            <a:r>
              <a:rPr b="1" dirty="0" sz="2600" lang="en-US">
                <a:solidFill>
                  <a:prstClr val="black"/>
                </a:solidFill>
              </a:rPr>
              <a:t>mechanism of Action </a:t>
            </a:r>
            <a:r>
              <a:rPr dirty="0" sz="2600" lang="en-US">
                <a:solidFill>
                  <a:prstClr val="black"/>
                </a:solidFill>
              </a:rPr>
              <a:t>Direct vasodilation of arteries and veins resulting in rapid reduction of blood pressure (decreased preload and afterload) ● </a:t>
            </a:r>
            <a:r>
              <a:rPr b="1" dirty="0" sz="2600" lang="en-US">
                <a:solidFill>
                  <a:prstClr val="black"/>
                </a:solidFill>
              </a:rPr>
              <a:t>Therapeutic Uses  </a:t>
            </a:r>
            <a:r>
              <a:rPr dirty="0" sz="2600" lang="en-US">
                <a:solidFill>
                  <a:prstClr val="black"/>
                </a:solidFill>
              </a:rPr>
              <a:t>Hypertensive emergencies</a:t>
            </a:r>
          </a:p>
          <a:p>
            <a:endParaRPr dirty="0" lang="en-US"/>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905" name=""/>
        <p:cNvGrpSpPr/>
        <p:nvPr/>
      </p:nvGrpSpPr>
      <p:grpSpPr>
        <a:xfrm>
          <a:off x="0" y="0"/>
          <a:ext cx="0" cy="0"/>
          <a:chOff x="0" y="0"/>
          <a:chExt cx="0" cy="0"/>
        </a:xfrm>
      </p:grpSpPr>
      <p:sp>
        <p:nvSpPr>
          <p:cNvPr id="1049305" name="Title 1"/>
          <p:cNvSpPr>
            <a:spLocks noGrp="1"/>
          </p:cNvSpPr>
          <p:nvPr>
            <p:ph type="title"/>
          </p:nvPr>
        </p:nvSpPr>
        <p:spPr>
          <a:xfrm>
            <a:off x="1004710" y="365125"/>
            <a:ext cx="10349089" cy="1325563"/>
          </a:xfrm>
        </p:spPr>
        <p:txBody>
          <a:bodyPr/>
          <a:p>
            <a:r>
              <a:rPr dirty="0" lang="en-US"/>
              <a:t>Side effects</a:t>
            </a:r>
          </a:p>
        </p:txBody>
      </p:sp>
      <p:sp>
        <p:nvSpPr>
          <p:cNvPr id="1049306" name="Content Placeholder 2"/>
          <p:cNvSpPr>
            <a:spLocks noGrp="1"/>
          </p:cNvSpPr>
          <p:nvPr>
            <p:ph idx="1"/>
          </p:nvPr>
        </p:nvSpPr>
        <p:spPr/>
        <p:txBody>
          <a:bodyPr/>
          <a:p>
            <a:pPr indent="0" marL="0">
              <a:buNone/>
            </a:pPr>
            <a:r>
              <a:rPr dirty="0" lang="en-US"/>
              <a:t>Excessive hypotension</a:t>
            </a:r>
          </a:p>
          <a:p>
            <a:r>
              <a:rPr dirty="0" lang="en-US"/>
              <a:t> Administer medication slowly because rapid administration will cause blood pressure to go down rapidly. • Monitor the client’s blood pressure and ECG.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8670" name="Title 1"/>
          <p:cNvSpPr>
            <a:spLocks noGrp="1"/>
          </p:cNvSpPr>
          <p:nvPr>
            <p:ph type="title"/>
          </p:nvPr>
        </p:nvSpPr>
        <p:spPr/>
        <p:txBody>
          <a:bodyPr/>
          <a:p>
            <a:r>
              <a:rPr dirty="0" lang="en-US"/>
              <a:t> conti.</a:t>
            </a:r>
          </a:p>
        </p:txBody>
      </p:sp>
      <p:sp>
        <p:nvSpPr>
          <p:cNvPr id="1048671" name="Content Placeholder 2"/>
          <p:cNvSpPr>
            <a:spLocks noGrp="1"/>
          </p:cNvSpPr>
          <p:nvPr>
            <p:ph idx="1"/>
          </p:nvPr>
        </p:nvSpPr>
        <p:spPr/>
        <p:txBody>
          <a:bodyPr/>
          <a:p>
            <a:r>
              <a:rPr b="1" dirty="0" lang="en-US"/>
              <a:t>Enzyme inhibition</a:t>
            </a:r>
            <a:r>
              <a:rPr dirty="0" lang="en-US"/>
              <a:t> this refers to decrease synthesis and activity of liver microsomal enzymes.it results in reduced metabolism  of other drugs/inhibiting drug and endogenous substance.</a:t>
            </a:r>
          </a:p>
          <a:p>
            <a:r>
              <a:rPr dirty="0" lang="en-US"/>
              <a:t>General enzyme inhibition(beyond  liver enzymes  )has  a greater pharmacological importance utility than enzyme induction.</a:t>
            </a:r>
          </a:p>
          <a:p>
            <a:r>
              <a:rPr dirty="0" lang="en-US"/>
              <a:t>Examples of drugs that inhibit enzymes include </a:t>
            </a:r>
            <a:r>
              <a:rPr b="1" dirty="0" lang="en-US"/>
              <a:t>chloramphenicol </a:t>
            </a:r>
            <a:r>
              <a:rPr dirty="0" lang="en-US"/>
              <a:t>and </a:t>
            </a:r>
            <a:r>
              <a:rPr b="1" dirty="0" lang="en-US"/>
              <a:t>cimetidine</a:t>
            </a:r>
            <a:r>
              <a:rPr dirty="0" lang="en-US"/>
              <a:t>.</a:t>
            </a:r>
          </a:p>
        </p:txBody>
      </p:sp>
    </p:spTree>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906" name=""/>
        <p:cNvGrpSpPr/>
        <p:nvPr/>
      </p:nvGrpSpPr>
      <p:grpSpPr>
        <a:xfrm>
          <a:off x="0" y="0"/>
          <a:ext cx="0" cy="0"/>
          <a:chOff x="0" y="0"/>
          <a:chExt cx="0" cy="0"/>
        </a:xfrm>
      </p:grpSpPr>
      <p:sp>
        <p:nvSpPr>
          <p:cNvPr id="1049307" name="Title 1"/>
          <p:cNvSpPr>
            <a:spLocks noGrp="1"/>
          </p:cNvSpPr>
          <p:nvPr>
            <p:ph type="title"/>
          </p:nvPr>
        </p:nvSpPr>
        <p:spPr/>
        <p:txBody>
          <a:bodyPr/>
          <a:p>
            <a:r>
              <a:rPr b="1" dirty="0" sz="2600" lang="en-US">
                <a:solidFill>
                  <a:prstClr val="black"/>
                </a:solidFill>
                <a:latin typeface="Calibri" panose="020F0502020204030204"/>
                <a:ea typeface="+mn-ea"/>
                <a:cs typeface="+mn-cs"/>
              </a:rPr>
              <a:t>                                                                                                                                       interactions</a:t>
            </a:r>
            <a:endParaRPr dirty="0" lang="en-US"/>
          </a:p>
        </p:txBody>
      </p:sp>
      <p:sp>
        <p:nvSpPr>
          <p:cNvPr id="1049308" name="Content Placeholder 2"/>
          <p:cNvSpPr>
            <a:spLocks noGrp="1"/>
          </p:cNvSpPr>
          <p:nvPr>
            <p:ph idx="1"/>
          </p:nvPr>
        </p:nvSpPr>
        <p:spPr/>
        <p:txBody>
          <a:bodyPr>
            <a:normAutofit fontScale="92500" lnSpcReduction="10000"/>
          </a:bodyPr>
          <a:p>
            <a:pPr indent="0" marL="0">
              <a:buNone/>
            </a:pPr>
            <a:r>
              <a:rPr dirty="0" lang="en-US"/>
              <a:t> </a:t>
            </a:r>
          </a:p>
          <a:p>
            <a:pPr indent="0" marL="0">
              <a:buNone/>
            </a:pPr>
            <a:r>
              <a:rPr dirty="0" lang="en-US"/>
              <a:t> Nitroprusside should not be administered in the same infusion as any other medication.</a:t>
            </a:r>
          </a:p>
          <a:p>
            <a:pPr indent="0" marL="0">
              <a:buNone/>
            </a:pPr>
            <a:r>
              <a:rPr dirty="0" lang="en-US"/>
              <a:t> </a:t>
            </a:r>
            <a:r>
              <a:rPr b="1" dirty="0" lang="en-US"/>
              <a:t>Nursing Administration </a:t>
            </a:r>
          </a:p>
          <a:p>
            <a:r>
              <a:rPr dirty="0" lang="en-US"/>
              <a:t> Prepare medication by adding to diluent for IV infusion. </a:t>
            </a:r>
          </a:p>
          <a:p>
            <a:r>
              <a:rPr dirty="0" lang="en-US"/>
              <a:t> Note color of solution. Solution may be light brown in color. Discard solution of any other color. </a:t>
            </a:r>
          </a:p>
          <a:p>
            <a:r>
              <a:rPr dirty="0" lang="en-US"/>
              <a:t> Protect IV container and tubing from light. </a:t>
            </a:r>
          </a:p>
          <a:p>
            <a:r>
              <a:rPr dirty="0" lang="en-US"/>
              <a:t> Discard medication after 24 hr. </a:t>
            </a:r>
          </a:p>
          <a:p>
            <a:r>
              <a:rPr dirty="0" lang="en-US"/>
              <a:t> Monitor vital signs and ECG continuously</a:t>
            </a:r>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907" name=""/>
        <p:cNvGrpSpPr/>
        <p:nvPr/>
      </p:nvGrpSpPr>
      <p:grpSpPr>
        <a:xfrm>
          <a:off x="0" y="0"/>
          <a:ext cx="0" cy="0"/>
          <a:chOff x="0" y="0"/>
          <a:chExt cx="0" cy="0"/>
        </a:xfrm>
      </p:grpSpPr>
      <p:sp>
        <p:nvSpPr>
          <p:cNvPr id="1049309" name="Title 1"/>
          <p:cNvSpPr>
            <a:spLocks noGrp="1"/>
          </p:cNvSpPr>
          <p:nvPr>
            <p:ph type="title"/>
          </p:nvPr>
        </p:nvSpPr>
        <p:spPr/>
        <p:txBody>
          <a:bodyPr/>
          <a:p>
            <a:r>
              <a:rPr dirty="0" lang="en-US"/>
              <a:t>                    </a:t>
            </a:r>
            <a:r>
              <a:rPr b="1" dirty="0" lang="en-US"/>
              <a:t>CARDIAC GLYCOSIDE</a:t>
            </a:r>
          </a:p>
        </p:txBody>
      </p:sp>
      <p:sp>
        <p:nvSpPr>
          <p:cNvPr id="1049310" name="Content Placeholder 2"/>
          <p:cNvSpPr>
            <a:spLocks noGrp="1"/>
          </p:cNvSpPr>
          <p:nvPr>
            <p:ph idx="1"/>
          </p:nvPr>
        </p:nvSpPr>
        <p:spPr/>
        <p:txBody>
          <a:bodyPr/>
          <a:p>
            <a:pPr indent="0" lvl="0" marL="0">
              <a:buNone/>
            </a:pPr>
            <a:r>
              <a:rPr dirty="0" lang="en-US">
                <a:solidFill>
                  <a:prstClr val="black"/>
                </a:solidFill>
              </a:rPr>
              <a:t>two main types</a:t>
            </a:r>
          </a:p>
          <a:p>
            <a:pPr lvl="0"/>
            <a:r>
              <a:rPr dirty="0" lang="en-US">
                <a:solidFill>
                  <a:prstClr val="black"/>
                </a:solidFill>
              </a:rPr>
              <a:t>cardenolides (digitalis, convallaria, oleandra)</a:t>
            </a:r>
          </a:p>
          <a:p>
            <a:pPr lvl="0"/>
            <a:r>
              <a:rPr dirty="0" lang="en-US">
                <a:solidFill>
                  <a:prstClr val="black"/>
                </a:solidFill>
              </a:rPr>
              <a:t>Bufadienolides (Helleborus, Poison Arrow Frog)</a:t>
            </a:r>
          </a:p>
          <a:p>
            <a:pPr indent="0" lvl="0" marL="0">
              <a:buNone/>
            </a:pPr>
            <a:r>
              <a:rPr b="1" dirty="0" lang="en-US">
                <a:solidFill>
                  <a:prstClr val="black"/>
                </a:solidFill>
              </a:rPr>
              <a:t>Mechanism of action</a:t>
            </a:r>
          </a:p>
          <a:p>
            <a:pPr indent="0" lvl="0" marL="0">
              <a:buNone/>
            </a:pPr>
            <a:r>
              <a:rPr dirty="0" lang="en-US">
                <a:solidFill>
                  <a:prstClr val="black"/>
                </a:solidFill>
              </a:rPr>
              <a:t>Cardiac glycoside slows down the heart rate and increase the force of contraction</a:t>
            </a:r>
          </a:p>
          <a:p>
            <a:endParaRPr dirty="0" lang="en-US"/>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908" name=""/>
        <p:cNvGrpSpPr/>
        <p:nvPr/>
      </p:nvGrpSpPr>
      <p:grpSpPr>
        <a:xfrm>
          <a:off x="0" y="0"/>
          <a:ext cx="0" cy="0"/>
          <a:chOff x="0" y="0"/>
          <a:chExt cx="0" cy="0"/>
        </a:xfrm>
      </p:grpSpPr>
      <p:sp>
        <p:nvSpPr>
          <p:cNvPr id="1049311" name="Title 1"/>
          <p:cNvSpPr>
            <a:spLocks noGrp="1"/>
          </p:cNvSpPr>
          <p:nvPr>
            <p:ph type="title"/>
          </p:nvPr>
        </p:nvSpPr>
        <p:spPr/>
        <p:txBody>
          <a:bodyPr/>
          <a:p>
            <a:r>
              <a:rPr b="1" dirty="0" lang="en-US"/>
              <a:t>Pharmacological action</a:t>
            </a:r>
          </a:p>
        </p:txBody>
      </p:sp>
      <p:sp>
        <p:nvSpPr>
          <p:cNvPr id="1049312" name="Content Placeholder 2"/>
          <p:cNvSpPr>
            <a:spLocks noGrp="1"/>
          </p:cNvSpPr>
          <p:nvPr>
            <p:ph idx="1"/>
          </p:nvPr>
        </p:nvSpPr>
        <p:spPr/>
        <p:txBody>
          <a:bodyPr/>
          <a:p>
            <a:r>
              <a:rPr dirty="0" lang="en-US"/>
              <a:t>Enhances myocardial contractility and is used in congestive cardiac failure.</a:t>
            </a:r>
          </a:p>
          <a:p>
            <a:r>
              <a:rPr dirty="0" lang="en-US"/>
              <a:t>Enhances cardiac output, minimizes dilated cardiac size, blood volume and venous pressure.</a:t>
            </a:r>
          </a:p>
          <a:p>
            <a:r>
              <a:rPr dirty="0" lang="en-US"/>
              <a:t>They modulate autonomic nervous system activity, and this contributes to their efficacy in management of heart failure.</a:t>
            </a:r>
          </a:p>
          <a:p>
            <a:r>
              <a:rPr dirty="0" lang="en-US"/>
              <a:t>Diuretic effect, reduce oedema.</a:t>
            </a:r>
          </a:p>
          <a:p>
            <a:r>
              <a:rPr dirty="0" lang="en-US"/>
              <a:t>It is usually given only  when diuretics and ACEIs have failed.</a:t>
            </a:r>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909" name=""/>
        <p:cNvGrpSpPr/>
        <p:nvPr/>
      </p:nvGrpSpPr>
      <p:grpSpPr>
        <a:xfrm>
          <a:off x="0" y="0"/>
          <a:ext cx="0" cy="0"/>
          <a:chOff x="0" y="0"/>
          <a:chExt cx="0" cy="0"/>
        </a:xfrm>
      </p:grpSpPr>
      <p:sp>
        <p:nvSpPr>
          <p:cNvPr id="1049313" name="Title 1"/>
          <p:cNvSpPr>
            <a:spLocks noGrp="1"/>
          </p:cNvSpPr>
          <p:nvPr>
            <p:ph type="title"/>
          </p:nvPr>
        </p:nvSpPr>
        <p:spPr/>
        <p:txBody>
          <a:bodyPr/>
          <a:p>
            <a:r>
              <a:rPr b="1" dirty="0" lang="en-US"/>
              <a:t>                                                                                    indication</a:t>
            </a:r>
          </a:p>
        </p:txBody>
      </p:sp>
      <p:sp>
        <p:nvSpPr>
          <p:cNvPr id="1049314" name="Content Placeholder 2"/>
          <p:cNvSpPr>
            <a:spLocks noGrp="1"/>
          </p:cNvSpPr>
          <p:nvPr>
            <p:ph idx="1"/>
          </p:nvPr>
        </p:nvSpPr>
        <p:spPr/>
        <p:txBody>
          <a:bodyPr/>
          <a:p>
            <a:r>
              <a:rPr dirty="0" lang="en-US"/>
              <a:t>Congestive heart failure, heart failure with atrial fibrillation, or pts who remain symptomatic despite therapy with ACE inhibitors and b Adrenergic receptor antagonists</a:t>
            </a:r>
          </a:p>
          <a:p>
            <a:r>
              <a:rPr dirty="0" lang="en-US"/>
              <a:t>Left ventricular failure.</a:t>
            </a:r>
          </a:p>
          <a:p>
            <a:r>
              <a:rPr dirty="0" lang="en-US"/>
              <a:t>Atrial fibrillation.</a:t>
            </a:r>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910" name=""/>
        <p:cNvGrpSpPr/>
        <p:nvPr/>
      </p:nvGrpSpPr>
      <p:grpSpPr>
        <a:xfrm>
          <a:off x="0" y="0"/>
          <a:ext cx="0" cy="0"/>
          <a:chOff x="0" y="0"/>
          <a:chExt cx="0" cy="0"/>
        </a:xfrm>
      </p:grpSpPr>
      <p:sp>
        <p:nvSpPr>
          <p:cNvPr id="1049315" name="Title 1"/>
          <p:cNvSpPr>
            <a:spLocks noGrp="1"/>
          </p:cNvSpPr>
          <p:nvPr>
            <p:ph type="title"/>
          </p:nvPr>
        </p:nvSpPr>
        <p:spPr/>
        <p:txBody>
          <a:bodyPr/>
          <a:p>
            <a:r>
              <a:rPr b="1" dirty="0" lang="en-US"/>
              <a:t>                                   digoxin</a:t>
            </a:r>
          </a:p>
        </p:txBody>
      </p:sp>
      <p:sp>
        <p:nvSpPr>
          <p:cNvPr id="1049316" name="Content Placeholder 2"/>
          <p:cNvSpPr>
            <a:spLocks noGrp="1"/>
          </p:cNvSpPr>
          <p:nvPr>
            <p:ph idx="1"/>
          </p:nvPr>
        </p:nvSpPr>
        <p:spPr>
          <a:xfrm>
            <a:off x="838200" y="1690688"/>
            <a:ext cx="10515600" cy="4351338"/>
          </a:xfrm>
        </p:spPr>
        <p:txBody>
          <a:bodyPr/>
          <a:p>
            <a:r>
              <a:rPr dirty="0" lang="en-US"/>
              <a:t>It is the most commonly  used digitalis </a:t>
            </a:r>
          </a:p>
          <a:p>
            <a:pPr indent="0" marL="0">
              <a:buNone/>
            </a:pPr>
            <a:r>
              <a:rPr b="1" dirty="0" lang="en-US"/>
              <a:t> forms</a:t>
            </a:r>
          </a:p>
          <a:p>
            <a:pPr indent="0" marL="0">
              <a:buNone/>
            </a:pPr>
            <a:r>
              <a:rPr dirty="0" lang="en-US"/>
              <a:t>Tablets (Lanoxin)</a:t>
            </a:r>
          </a:p>
          <a:p>
            <a:pPr indent="0" marL="0">
              <a:buNone/>
            </a:pPr>
            <a:r>
              <a:rPr dirty="0" lang="en-US"/>
              <a:t>Capsules (lanoxicaps)</a:t>
            </a:r>
          </a:p>
          <a:p>
            <a:pPr indent="0" marL="0">
              <a:buNone/>
            </a:pPr>
            <a:r>
              <a:rPr dirty="0" lang="en-US"/>
              <a:t>Parenteral digoxin is available for intravenous administration and maintenance doses can be given intravenously when oral </a:t>
            </a:r>
            <a:r>
              <a:rPr dirty="0" lang="en-US" err="1"/>
              <a:t>dosin</a:t>
            </a:r>
            <a:r>
              <a:rPr dirty="0" lang="en-US"/>
              <a:t> is impractical.</a:t>
            </a:r>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911" name=""/>
        <p:cNvGrpSpPr/>
        <p:nvPr/>
      </p:nvGrpSpPr>
      <p:grpSpPr>
        <a:xfrm>
          <a:off x="0" y="0"/>
          <a:ext cx="0" cy="0"/>
          <a:chOff x="0" y="0"/>
          <a:chExt cx="0" cy="0"/>
        </a:xfrm>
      </p:grpSpPr>
      <p:sp>
        <p:nvSpPr>
          <p:cNvPr id="1049317" name="Title 1"/>
          <p:cNvSpPr>
            <a:spLocks noGrp="1"/>
          </p:cNvSpPr>
          <p:nvPr>
            <p:ph type="title"/>
          </p:nvPr>
        </p:nvSpPr>
        <p:spPr/>
        <p:txBody>
          <a:bodyPr/>
          <a:p>
            <a:r>
              <a:rPr dirty="0" lang="en-US"/>
              <a:t>Digoxin cont.’</a:t>
            </a:r>
          </a:p>
        </p:txBody>
      </p:sp>
      <p:sp>
        <p:nvSpPr>
          <p:cNvPr id="1049318" name="Content Placeholder 2"/>
          <p:cNvSpPr>
            <a:spLocks noGrp="1"/>
          </p:cNvSpPr>
          <p:nvPr>
            <p:ph idx="1"/>
          </p:nvPr>
        </p:nvSpPr>
        <p:spPr/>
        <p:txBody>
          <a:bodyPr>
            <a:normAutofit fontScale="77500" lnSpcReduction="20000"/>
          </a:bodyPr>
          <a:p>
            <a:pPr indent="0" marL="0">
              <a:buNone/>
            </a:pPr>
            <a:r>
              <a:rPr b="1" dirty="0" lang="en-US"/>
              <a:t>Expected Pharmacological Action </a:t>
            </a:r>
          </a:p>
          <a:p>
            <a:pPr indent="0" marL="0">
              <a:buNone/>
            </a:pPr>
            <a:r>
              <a:rPr dirty="0" lang="en-US"/>
              <a:t> </a:t>
            </a:r>
            <a:r>
              <a:rPr b="1" dirty="0" lang="en-US"/>
              <a:t>Positive inotropic effect </a:t>
            </a:r>
            <a:r>
              <a:rPr dirty="0" lang="en-US"/>
              <a:t> </a:t>
            </a:r>
          </a:p>
          <a:p>
            <a:pPr>
              <a:buFont typeface="Wingdings" panose="05000000000000000000" pitchFamily="2" charset="2"/>
              <a:buChar char="ü"/>
            </a:pPr>
            <a:r>
              <a:rPr dirty="0" lang="en-US"/>
              <a:t>increased force of myocardial contraction Increased force and efficiency of myocardial contraction improves the heart's effectiveness as a pump, </a:t>
            </a:r>
          </a:p>
          <a:p>
            <a:pPr>
              <a:buFont typeface="Wingdings" panose="05000000000000000000" pitchFamily="2" charset="2"/>
              <a:buChar char="ü"/>
            </a:pPr>
            <a:r>
              <a:rPr dirty="0" lang="en-US"/>
              <a:t>improving stroke volume and cardiac output.</a:t>
            </a:r>
          </a:p>
          <a:p>
            <a:pPr>
              <a:buFont typeface="Wingdings" panose="05000000000000000000" pitchFamily="2" charset="2"/>
              <a:buChar char="ü"/>
            </a:pPr>
            <a:r>
              <a:rPr dirty="0" lang="en-US"/>
              <a:t>Increase perfusion of the kidneys which facilitates excretion of fluid by the kidneys</a:t>
            </a:r>
          </a:p>
          <a:p>
            <a:pPr indent="0" marL="0">
              <a:buNone/>
            </a:pPr>
            <a:r>
              <a:rPr dirty="0" lang="en-US"/>
              <a:t> </a:t>
            </a:r>
            <a:r>
              <a:rPr b="1" dirty="0" lang="en-US"/>
              <a:t>Negative chronotropic effect </a:t>
            </a:r>
          </a:p>
          <a:p>
            <a:pPr>
              <a:buFont typeface="Wingdings" panose="05000000000000000000" pitchFamily="2" charset="2"/>
              <a:buChar char="ü"/>
            </a:pPr>
            <a:r>
              <a:rPr dirty="0" lang="en-US"/>
              <a:t>decreased heart rate ,</a:t>
            </a:r>
          </a:p>
          <a:p>
            <a:pPr>
              <a:buFont typeface="Wingdings" panose="05000000000000000000" pitchFamily="2" charset="2"/>
              <a:buChar char="ü"/>
            </a:pPr>
            <a:r>
              <a:rPr dirty="0" lang="en-US"/>
              <a:t> At therapeutic levels, digoxin slows the rate of SA node depolarization and the rate of impulses through the conduction system of the heart.</a:t>
            </a:r>
          </a:p>
          <a:p>
            <a:pPr>
              <a:buFont typeface="Wingdings" panose="05000000000000000000" pitchFamily="2" charset="2"/>
              <a:buChar char="ü"/>
            </a:pPr>
            <a:r>
              <a:rPr dirty="0" lang="en-US"/>
              <a:t>  A decreased heart rate gives the ventricles more time to fill with blood coming from the atria, which leads to increased SV and increased CO. </a:t>
            </a:r>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912" name=""/>
        <p:cNvGrpSpPr/>
        <p:nvPr/>
      </p:nvGrpSpPr>
      <p:grpSpPr>
        <a:xfrm>
          <a:off x="0" y="0"/>
          <a:ext cx="0" cy="0"/>
          <a:chOff x="0" y="0"/>
          <a:chExt cx="0" cy="0"/>
        </a:xfrm>
      </p:grpSpPr>
      <p:sp>
        <p:nvSpPr>
          <p:cNvPr id="1049319" name="Title 1"/>
          <p:cNvSpPr>
            <a:spLocks noGrp="1"/>
          </p:cNvSpPr>
          <p:nvPr>
            <p:ph type="title"/>
          </p:nvPr>
        </p:nvSpPr>
        <p:spPr/>
        <p:txBody>
          <a:bodyPr/>
          <a:p>
            <a:r>
              <a:rPr dirty="0" lang="en-US"/>
              <a:t>Digoxin cont.’</a:t>
            </a:r>
          </a:p>
        </p:txBody>
      </p:sp>
      <p:sp>
        <p:nvSpPr>
          <p:cNvPr id="1049320" name="Content Placeholder 2"/>
          <p:cNvSpPr>
            <a:spLocks noGrp="1"/>
          </p:cNvSpPr>
          <p:nvPr>
            <p:ph idx="1"/>
          </p:nvPr>
        </p:nvSpPr>
        <p:spPr/>
        <p:txBody>
          <a:bodyPr>
            <a:normAutofit fontScale="85000" lnSpcReduction="20000"/>
          </a:bodyPr>
          <a:p>
            <a:pPr indent="0" marL="0">
              <a:buNone/>
            </a:pPr>
            <a:r>
              <a:rPr b="1" dirty="0" lang="en-US">
                <a:solidFill>
                  <a:prstClr val="black"/>
                </a:solidFill>
              </a:rPr>
              <a:t>Therapeutic Uses </a:t>
            </a:r>
          </a:p>
          <a:p>
            <a:r>
              <a:rPr dirty="0" lang="en-US">
                <a:solidFill>
                  <a:prstClr val="black"/>
                </a:solidFill>
              </a:rPr>
              <a:t> Treatment of heart failure </a:t>
            </a:r>
          </a:p>
          <a:p>
            <a:r>
              <a:rPr dirty="0" lang="en-US">
                <a:solidFill>
                  <a:prstClr val="black"/>
                </a:solidFill>
              </a:rPr>
              <a:t>Dysrhythmias (atrial fibrillation)</a:t>
            </a:r>
          </a:p>
          <a:p>
            <a:pPr indent="0" marL="0">
              <a:buNone/>
            </a:pPr>
            <a:r>
              <a:rPr b="1" dirty="0" lang="en-US"/>
              <a:t>side/adverse effects</a:t>
            </a:r>
            <a:endParaRPr dirty="0" lang="en-US"/>
          </a:p>
          <a:p>
            <a:r>
              <a:rPr dirty="0" lang="en-US"/>
              <a:t>Dysrhythmias (caused by interfering with the electrical conduction in the myocardium)  </a:t>
            </a:r>
          </a:p>
          <a:p>
            <a:r>
              <a:rPr dirty="0" lang="en-US"/>
              <a:t>Cardiotoxicity leading to bradycardia. </a:t>
            </a:r>
          </a:p>
          <a:p>
            <a:r>
              <a:rPr dirty="0" lang="en-US"/>
              <a:t>GI effects include anorexia (usually the first sign), nausea, vomiting, and abdominal pain. </a:t>
            </a:r>
          </a:p>
          <a:p>
            <a:r>
              <a:rPr dirty="0" lang="en-US"/>
              <a:t> Teach clients to monitor for these effects and report to the provider if they occur. </a:t>
            </a:r>
          </a:p>
          <a:p>
            <a:r>
              <a:rPr dirty="0" lang="en-US"/>
              <a:t> CNS effects include fatigue, weakness, vision changes (diplopia, blurred vision, yellow-green or white halos around objects).</a:t>
            </a:r>
            <a:endParaRPr dirty="0" lang="en-US">
              <a:solidFill>
                <a:prstClr val="black"/>
              </a:solidFill>
            </a:endParaRPr>
          </a:p>
          <a:p>
            <a:endParaRPr dirty="0" lang="en-US"/>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913" name=""/>
        <p:cNvGrpSpPr/>
        <p:nvPr/>
      </p:nvGrpSpPr>
      <p:grpSpPr>
        <a:xfrm>
          <a:off x="0" y="0"/>
          <a:ext cx="0" cy="0"/>
          <a:chOff x="0" y="0"/>
          <a:chExt cx="0" cy="0"/>
        </a:xfrm>
      </p:grpSpPr>
      <p:sp>
        <p:nvSpPr>
          <p:cNvPr id="1049321" name="Title 1"/>
          <p:cNvSpPr>
            <a:spLocks noGrp="1"/>
          </p:cNvSpPr>
          <p:nvPr>
            <p:ph type="title"/>
          </p:nvPr>
        </p:nvSpPr>
        <p:spPr/>
        <p:txBody>
          <a:bodyPr/>
          <a:p>
            <a:r>
              <a:rPr dirty="0" lang="en-US"/>
              <a:t>Digoxin cont.’</a:t>
            </a:r>
          </a:p>
        </p:txBody>
      </p:sp>
      <p:sp>
        <p:nvSpPr>
          <p:cNvPr id="1049322" name="Content Placeholder 2"/>
          <p:cNvSpPr>
            <a:spLocks noGrp="1"/>
          </p:cNvSpPr>
          <p:nvPr>
            <p:ph idx="1"/>
          </p:nvPr>
        </p:nvSpPr>
        <p:spPr/>
        <p:txBody>
          <a:bodyPr>
            <a:normAutofit/>
          </a:bodyPr>
          <a:p>
            <a:pPr indent="0" marL="0">
              <a:buNone/>
            </a:pPr>
            <a:r>
              <a:rPr b="1" dirty="0" lang="en-US"/>
              <a:t>Contraindications/Precautions </a:t>
            </a:r>
          </a:p>
          <a:p>
            <a:r>
              <a:rPr dirty="0" lang="en-US"/>
              <a:t>In Pregnancy </a:t>
            </a:r>
          </a:p>
          <a:p>
            <a:r>
              <a:rPr dirty="0" lang="en-US"/>
              <a:t>clients with disturbances in ventricular rhythm, including ventricular fibrillation, ventricular tachycardia, and second- and third-degree heart block. </a:t>
            </a:r>
          </a:p>
          <a:p>
            <a:r>
              <a:rPr dirty="0" lang="en-US"/>
              <a:t>Use cautiously in clients who have hypokalemia, partial AV block, advanced heart failure, and renal insufficiency.</a:t>
            </a:r>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914" name=""/>
        <p:cNvGrpSpPr/>
        <p:nvPr/>
      </p:nvGrpSpPr>
      <p:grpSpPr>
        <a:xfrm>
          <a:off x="0" y="0"/>
          <a:ext cx="0" cy="0"/>
          <a:chOff x="0" y="0"/>
          <a:chExt cx="0" cy="0"/>
        </a:xfrm>
      </p:grpSpPr>
      <p:sp>
        <p:nvSpPr>
          <p:cNvPr id="1049323" name="Title 1"/>
          <p:cNvSpPr>
            <a:spLocks noGrp="1"/>
          </p:cNvSpPr>
          <p:nvPr>
            <p:ph type="title"/>
          </p:nvPr>
        </p:nvSpPr>
        <p:spPr/>
        <p:txBody>
          <a:bodyPr/>
          <a:p>
            <a:r>
              <a:rPr b="1" dirty="0" lang="en-US"/>
              <a:t>Medication interaction</a:t>
            </a:r>
          </a:p>
        </p:txBody>
      </p:sp>
      <p:sp>
        <p:nvSpPr>
          <p:cNvPr id="1049324" name="Content Placeholder 2"/>
          <p:cNvSpPr>
            <a:spLocks noGrp="1"/>
          </p:cNvSpPr>
          <p:nvPr>
            <p:ph idx="1"/>
          </p:nvPr>
        </p:nvSpPr>
        <p:spPr/>
        <p:txBody>
          <a:bodyPr>
            <a:normAutofit fontScale="92500"/>
          </a:bodyPr>
          <a:p>
            <a:r>
              <a:rPr dirty="0" lang="en-US"/>
              <a:t>Thiazide diuretics, such as hydrochlorothiazide (HCTZ), and loop diuretics, such as furosemide (Lasix), may lead to hypokalemia, which increases the risk of developing dysrhythmias </a:t>
            </a:r>
          </a:p>
          <a:p>
            <a:r>
              <a:rPr dirty="0" lang="en-US"/>
              <a:t>ACE inhibitors and ARBs increase the risk of hyperkalemia, which can lead to decreased therapeutic effects of digoxin.</a:t>
            </a:r>
          </a:p>
          <a:p>
            <a:r>
              <a:rPr dirty="0" lang="en-US"/>
              <a:t>  Sympathomimetic medications such as dopamine (</a:t>
            </a:r>
            <a:r>
              <a:rPr dirty="0" lang="en-US" err="1"/>
              <a:t>Intropin</a:t>
            </a:r>
            <a:r>
              <a:rPr dirty="0" lang="en-US"/>
              <a:t>) complement the inotropic action of digoxin and increase the rate and force of heart muscle contraction. </a:t>
            </a:r>
          </a:p>
          <a:p>
            <a:r>
              <a:rPr dirty="0" lang="en-US"/>
              <a:t>Quinidine increases the risk of digoxin toxicity when used concurrently. </a:t>
            </a:r>
          </a:p>
          <a:p>
            <a:r>
              <a:rPr dirty="0" lang="en-US"/>
              <a:t> Verapamil (</a:t>
            </a:r>
            <a:r>
              <a:rPr dirty="0" lang="en-US" err="1"/>
              <a:t>Calan</a:t>
            </a:r>
            <a:r>
              <a:rPr dirty="0" lang="en-US"/>
              <a:t>) increases plasma levels</a:t>
            </a:r>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915" name=""/>
        <p:cNvGrpSpPr/>
        <p:nvPr/>
      </p:nvGrpSpPr>
      <p:grpSpPr>
        <a:xfrm>
          <a:off x="0" y="0"/>
          <a:ext cx="0" cy="0"/>
          <a:chOff x="0" y="0"/>
          <a:chExt cx="0" cy="0"/>
        </a:xfrm>
      </p:grpSpPr>
      <p:sp>
        <p:nvSpPr>
          <p:cNvPr id="1049325" name="Title 1"/>
          <p:cNvSpPr>
            <a:spLocks noGrp="1"/>
          </p:cNvSpPr>
          <p:nvPr>
            <p:ph type="title"/>
          </p:nvPr>
        </p:nvSpPr>
        <p:spPr/>
        <p:txBody>
          <a:bodyPr/>
          <a:p>
            <a:r>
              <a:rPr dirty="0" lang="en-US"/>
              <a:t>MEDICATIONS AFFECTING THE RESPIRATORY SYSTEM   (bronchodilators)</a:t>
            </a:r>
          </a:p>
        </p:txBody>
      </p:sp>
      <p:sp>
        <p:nvSpPr>
          <p:cNvPr id="1049326" name="Content Placeholder 2"/>
          <p:cNvSpPr>
            <a:spLocks noGrp="1"/>
          </p:cNvSpPr>
          <p:nvPr>
            <p:ph idx="1"/>
          </p:nvPr>
        </p:nvSpPr>
        <p:spPr/>
        <p:txBody>
          <a:bodyPr>
            <a:normAutofit/>
          </a:bodyPr>
          <a:p>
            <a:pPr indent="0" marL="0">
              <a:buNone/>
            </a:pPr>
            <a:r>
              <a:rPr b="1" dirty="0" lang="en-US"/>
              <a:t>Over view</a:t>
            </a:r>
            <a:r>
              <a:rPr dirty="0" lang="en-US"/>
              <a:t>: Asthma is a chronic inflammatory disorder of the airways. It is an intermittent and reversible airflow obstruction that affects the bronchioles. The obstruction occurs either by inflammation or airway hyper-responsiveness leading to bronchoconstriction. </a:t>
            </a:r>
          </a:p>
          <a:p>
            <a:r>
              <a:rPr dirty="0" lang="en-US"/>
              <a:t> Medication management usually addresses both inflammation and bronchoconstriction</a:t>
            </a:r>
          </a:p>
          <a:p>
            <a:r>
              <a:rPr dirty="0" lang="en-US"/>
              <a:t>These same medications may be used in symptomatic treatment of chronic obstructive pulmonary disease (COPD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563" name=""/>
        <p:cNvGrpSpPr/>
        <p:nvPr/>
      </p:nvGrpSpPr>
      <p:grpSpPr>
        <a:xfrm>
          <a:off x="0" y="0"/>
          <a:ext cx="0" cy="0"/>
          <a:chOff x="0" y="0"/>
          <a:chExt cx="0" cy="0"/>
        </a:xfrm>
      </p:grpSpPr>
      <p:sp>
        <p:nvSpPr>
          <p:cNvPr id="1048672" name="Title 1"/>
          <p:cNvSpPr>
            <a:spLocks noGrp="1"/>
          </p:cNvSpPr>
          <p:nvPr>
            <p:ph type="title"/>
          </p:nvPr>
        </p:nvSpPr>
        <p:spPr/>
        <p:txBody>
          <a:bodyPr/>
          <a:p>
            <a:r>
              <a:rPr dirty="0" lang="en-US"/>
              <a:t>excretion</a:t>
            </a:r>
          </a:p>
        </p:txBody>
      </p:sp>
      <p:sp>
        <p:nvSpPr>
          <p:cNvPr id="1048673" name="Content Placeholder 2"/>
          <p:cNvSpPr>
            <a:spLocks noGrp="1"/>
          </p:cNvSpPr>
          <p:nvPr>
            <p:ph idx="1"/>
          </p:nvPr>
        </p:nvSpPr>
        <p:spPr/>
        <p:txBody>
          <a:bodyPr>
            <a:normAutofit fontScale="78571" lnSpcReduction="20000"/>
          </a:bodyPr>
          <a:p>
            <a:pPr indent="0" marL="0">
              <a:buNone/>
            </a:pPr>
            <a:r>
              <a:rPr b="1" dirty="0" lang="en-US"/>
              <a:t>iv) Excretion: </a:t>
            </a:r>
            <a:r>
              <a:rPr dirty="0" lang="en-US"/>
              <a:t> this the process by which drugs and pharmacologically active or inactive metabolites are eliminated from he body primarily through the </a:t>
            </a:r>
            <a:r>
              <a:rPr b="1" dirty="0" lang="en-US"/>
              <a:t>Kidneys. </a:t>
            </a:r>
          </a:p>
          <a:p>
            <a:pPr indent="0" marL="0">
              <a:buNone/>
            </a:pPr>
            <a:r>
              <a:rPr b="1" dirty="0" lang="en-US"/>
              <a:t>Net</a:t>
            </a:r>
            <a:r>
              <a:rPr dirty="0" lang="en-US"/>
              <a:t> renal excretion of a drug is as a result of  3 processes</a:t>
            </a:r>
          </a:p>
          <a:p>
            <a:pPr indent="-514350" marL="514350">
              <a:buFont typeface="+mj-lt"/>
              <a:buAutoNum type="arabicPeriod"/>
            </a:pPr>
            <a:r>
              <a:rPr dirty="0" lang="en-US"/>
              <a:t> </a:t>
            </a:r>
            <a:r>
              <a:rPr b="1" dirty="0" lang="en-US"/>
              <a:t>filtration (passive glomerular filtration)</a:t>
            </a:r>
          </a:p>
          <a:p>
            <a:pPr indent="-514350" marL="514350">
              <a:buFont typeface="+mj-lt"/>
              <a:buAutoNum type="arabicPeriod"/>
            </a:pPr>
            <a:r>
              <a:rPr b="1" dirty="0" lang="en-US"/>
              <a:t> re-absorption,</a:t>
            </a:r>
          </a:p>
          <a:p>
            <a:pPr indent="-514350" marL="514350">
              <a:buFont typeface="+mj-lt"/>
              <a:buAutoNum type="arabicPeriod"/>
            </a:pPr>
            <a:r>
              <a:rPr b="1" dirty="0" lang="en-US"/>
              <a:t>active tubular secretion.</a:t>
            </a:r>
          </a:p>
          <a:p>
            <a:pPr indent="0" marL="0">
              <a:buNone/>
            </a:pPr>
            <a:r>
              <a:rPr dirty="0" lang="en-US"/>
              <a:t>other routes through which drugs are eliminated include</a:t>
            </a:r>
          </a:p>
          <a:p>
            <a:pPr indent="0" marL="0">
              <a:buNone/>
            </a:pPr>
            <a:r>
              <a:rPr dirty="0" lang="en-US"/>
              <a:t> </a:t>
            </a:r>
            <a:r>
              <a:rPr b="1" dirty="0" lang="en-US"/>
              <a:t>intestines or biliary excretion e.g. </a:t>
            </a:r>
            <a:r>
              <a:rPr dirty="0" lang="en-US"/>
              <a:t>neomycin</a:t>
            </a:r>
          </a:p>
          <a:p>
            <a:pPr indent="0" marL="0">
              <a:buNone/>
            </a:pPr>
            <a:r>
              <a:rPr b="1" dirty="0" lang="en-US"/>
              <a:t>Pulmonary elimination e.g. </a:t>
            </a:r>
            <a:r>
              <a:rPr dirty="0" lang="en-US"/>
              <a:t>volatile liquids (general anaesthetics</a:t>
            </a:r>
            <a:r>
              <a:rPr b="1" dirty="0" lang="en-US"/>
              <a:t>)</a:t>
            </a:r>
          </a:p>
          <a:p>
            <a:pPr indent="0" marL="0">
              <a:buNone/>
            </a:pPr>
            <a:r>
              <a:rPr b="1" dirty="0" lang="en-US"/>
              <a:t>Sweat and saliva elimination </a:t>
            </a:r>
            <a:r>
              <a:rPr dirty="0" lang="en-US"/>
              <a:t>e.g. thiazides.</a:t>
            </a:r>
          </a:p>
          <a:p>
            <a:pPr indent="0" marL="0">
              <a:buNone/>
            </a:pPr>
            <a:r>
              <a:rPr b="1" dirty="0" lang="en-US"/>
              <a:t>Breast milk elimination </a:t>
            </a:r>
            <a:r>
              <a:rPr dirty="0" lang="en-US"/>
              <a:t>e.g. narcotics.</a:t>
            </a:r>
            <a:endParaRPr b="1" dirty="0" lang="en-US"/>
          </a:p>
          <a:p>
            <a:pPr indent="0" marL="0">
              <a:buNone/>
            </a:pPr>
            <a:endParaRPr b="1" dirty="0" lang="en-US"/>
          </a:p>
        </p:txBody>
      </p:sp>
    </p:spTree>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916" name=""/>
        <p:cNvGrpSpPr/>
        <p:nvPr/>
      </p:nvGrpSpPr>
      <p:grpSpPr>
        <a:xfrm>
          <a:off x="0" y="0"/>
          <a:ext cx="0" cy="0"/>
          <a:chOff x="0" y="0"/>
          <a:chExt cx="0" cy="0"/>
        </a:xfrm>
      </p:grpSpPr>
      <p:sp>
        <p:nvSpPr>
          <p:cNvPr id="1049327" name="Title 1"/>
          <p:cNvSpPr>
            <a:spLocks noGrp="1"/>
          </p:cNvSpPr>
          <p:nvPr>
            <p:ph type="title"/>
          </p:nvPr>
        </p:nvSpPr>
        <p:spPr/>
        <p:txBody>
          <a:bodyPr/>
          <a:p>
            <a:endParaRPr dirty="0" lang="en-US"/>
          </a:p>
        </p:txBody>
      </p:sp>
      <p:sp>
        <p:nvSpPr>
          <p:cNvPr id="1049328" name="Content Placeholder 2"/>
          <p:cNvSpPr>
            <a:spLocks noGrp="1"/>
          </p:cNvSpPr>
          <p:nvPr>
            <p:ph idx="1"/>
          </p:nvPr>
        </p:nvSpPr>
        <p:spPr/>
        <p:txBody>
          <a:bodyPr>
            <a:normAutofit fontScale="85000" lnSpcReduction="20000"/>
          </a:bodyPr>
          <a:p>
            <a:r>
              <a:rPr dirty="0" lang="en-US"/>
              <a:t> Advise clients to take the medication as prescribed. If a dose is missed, the next dose should</a:t>
            </a:r>
            <a:r>
              <a:rPr b="1" dirty="0" lang="en-US"/>
              <a:t> NOT </a:t>
            </a:r>
            <a:r>
              <a:rPr dirty="0" lang="en-US"/>
              <a:t>be doubled. </a:t>
            </a:r>
          </a:p>
          <a:p>
            <a:r>
              <a:rPr dirty="0" lang="en-US"/>
              <a:t> </a:t>
            </a:r>
            <a:r>
              <a:rPr b="1" dirty="0" lang="en-US"/>
              <a:t>Check pulse rate and rhythm before administration of digoxin and record. Notify the provider if heart rate is less than 60/min in an adult, less than 70/min in children, and less than 90/min in infants. </a:t>
            </a:r>
            <a:r>
              <a:rPr dirty="0" lang="en-US"/>
              <a:t>Administer digoxin at the </a:t>
            </a:r>
            <a:r>
              <a:rPr b="1" dirty="0" lang="en-US"/>
              <a:t>same time daily. </a:t>
            </a:r>
          </a:p>
          <a:p>
            <a:r>
              <a:rPr dirty="0" lang="en-US"/>
              <a:t> Monitor digoxin levels periodically during treatment and maintain therapeutic levels between 0.5 to 2.0 ng/mL to prevent digoxin toxicity. </a:t>
            </a:r>
          </a:p>
          <a:p>
            <a:r>
              <a:rPr dirty="0" lang="en-US"/>
              <a:t> Avoid taking OTC medications to prevent adverse and side effects and medication interactions. </a:t>
            </a:r>
          </a:p>
          <a:p>
            <a:r>
              <a:rPr dirty="0" lang="en-US"/>
              <a:t> Instruct clients to observe symptoms of hypokalemia, such as muscle weakness, and to notify the provider if symptoms occur. </a:t>
            </a:r>
          </a:p>
          <a:p>
            <a:r>
              <a:rPr dirty="0" lang="en-US"/>
              <a:t> Instruct clients to observe symptoms of digoxin toxicity (anorexia, fatigue, weakness), and to notify the provider if symptoms occur.</a:t>
            </a:r>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917" name=""/>
        <p:cNvGrpSpPr/>
        <p:nvPr/>
      </p:nvGrpSpPr>
      <p:grpSpPr>
        <a:xfrm>
          <a:off x="0" y="0"/>
          <a:ext cx="0" cy="0"/>
          <a:chOff x="0" y="0"/>
          <a:chExt cx="0" cy="0"/>
        </a:xfrm>
      </p:grpSpPr>
      <p:sp>
        <p:nvSpPr>
          <p:cNvPr id="1049329" name="Title 1"/>
          <p:cNvSpPr>
            <a:spLocks noGrp="1"/>
          </p:cNvSpPr>
          <p:nvPr>
            <p:ph type="title"/>
          </p:nvPr>
        </p:nvSpPr>
        <p:spPr/>
        <p:txBody>
          <a:bodyPr/>
          <a:p>
            <a:r>
              <a:rPr b="1" dirty="0" lang="en-US"/>
              <a:t>Management of digoxin toxicity</a:t>
            </a:r>
          </a:p>
        </p:txBody>
      </p:sp>
      <p:sp>
        <p:nvSpPr>
          <p:cNvPr id="1049330" name="Content Placeholder 2"/>
          <p:cNvSpPr>
            <a:spLocks noGrp="1"/>
          </p:cNvSpPr>
          <p:nvPr>
            <p:ph idx="1"/>
          </p:nvPr>
        </p:nvSpPr>
        <p:spPr/>
        <p:txBody>
          <a:bodyPr/>
          <a:p>
            <a:r>
              <a:rPr dirty="0" lang="en-US"/>
              <a:t>Digoxin and potassium-sparing medication should be stopped immediately. </a:t>
            </a:r>
          </a:p>
          <a:p>
            <a:r>
              <a:rPr dirty="0" lang="en-US"/>
              <a:t> Monitor K+ levels. For levels less than 3.5 mEq/L, administer potassium intravenously or by mouth. Do not give any further K+ if the level is greater than 5.0 mEq/L. </a:t>
            </a:r>
          </a:p>
          <a:p>
            <a:r>
              <a:rPr dirty="0" lang="en-US"/>
              <a:t> Treat dysrhythmias with phenytoin (Dilantin) or lidocaine. </a:t>
            </a:r>
          </a:p>
          <a:p>
            <a:r>
              <a:rPr dirty="0" lang="en-US"/>
              <a:t>Treat bradycardia with atropine. </a:t>
            </a:r>
          </a:p>
          <a:p>
            <a:r>
              <a:rPr dirty="0" lang="en-US"/>
              <a:t> For excessive overdose, activated charcoal, cholestyramine, or Digibind can be used to bind digoxin and prevent absorption. </a:t>
            </a:r>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918" name=""/>
        <p:cNvGrpSpPr/>
        <p:nvPr/>
      </p:nvGrpSpPr>
      <p:grpSpPr>
        <a:xfrm>
          <a:off x="0" y="0"/>
          <a:ext cx="0" cy="0"/>
          <a:chOff x="0" y="0"/>
          <a:chExt cx="0" cy="0"/>
        </a:xfrm>
      </p:grpSpPr>
      <p:sp>
        <p:nvSpPr>
          <p:cNvPr id="1049331" name="Title 1"/>
          <p:cNvSpPr>
            <a:spLocks noGrp="1"/>
          </p:cNvSpPr>
          <p:nvPr>
            <p:ph type="title"/>
          </p:nvPr>
        </p:nvSpPr>
        <p:spPr/>
        <p:txBody>
          <a:bodyPr/>
          <a:p>
            <a:r>
              <a:rPr b="1" dirty="0" lang="en-US"/>
              <a:t>Bronchodilators cont.’</a:t>
            </a:r>
          </a:p>
        </p:txBody>
      </p:sp>
      <p:sp>
        <p:nvSpPr>
          <p:cNvPr id="1049332" name="Content Placeholder 2"/>
          <p:cNvSpPr>
            <a:spLocks noGrp="1"/>
          </p:cNvSpPr>
          <p:nvPr>
            <p:ph idx="1"/>
          </p:nvPr>
        </p:nvSpPr>
        <p:spPr/>
        <p:txBody>
          <a:bodyPr>
            <a:normAutofit/>
          </a:bodyPr>
          <a:p>
            <a:pPr indent="0" marL="0">
              <a:buNone/>
            </a:pPr>
            <a:r>
              <a:rPr dirty="0" sz="2600" lang="en-US">
                <a:solidFill>
                  <a:prstClr val="black"/>
                </a:solidFill>
              </a:rPr>
              <a:t> Medications include: </a:t>
            </a:r>
          </a:p>
          <a:p>
            <a:pPr indent="0" marL="0">
              <a:buNone/>
            </a:pPr>
            <a:r>
              <a:rPr b="1" dirty="0" sz="2600" lang="en-US">
                <a:solidFill>
                  <a:prstClr val="black"/>
                </a:solidFill>
              </a:rPr>
              <a:t>Classification of Bronchodilator ;</a:t>
            </a:r>
          </a:p>
          <a:p>
            <a:r>
              <a:rPr dirty="0" sz="2600" lang="en-US">
                <a:solidFill>
                  <a:prstClr val="black"/>
                </a:solidFill>
              </a:rPr>
              <a:t> beta2-adrenergic agonists short acting; salbutamol,</a:t>
            </a:r>
            <a:endParaRPr b="1" dirty="0" sz="2600" lang="en-US">
              <a:solidFill>
                <a:prstClr val="black"/>
              </a:solidFill>
            </a:endParaRPr>
          </a:p>
          <a:p>
            <a:r>
              <a:rPr dirty="0" sz="2600" lang="en-US">
                <a:solidFill>
                  <a:prstClr val="black"/>
                </a:solidFill>
              </a:rPr>
              <a:t>beta2-adrenergic agonists long acting; salmeterol and formoterol </a:t>
            </a:r>
          </a:p>
          <a:p>
            <a:r>
              <a:rPr dirty="0" sz="2600" lang="en-US">
                <a:solidFill>
                  <a:prstClr val="black"/>
                </a:solidFill>
              </a:rPr>
              <a:t>Methyl xanthine's e.g. theophylline</a:t>
            </a:r>
          </a:p>
          <a:p>
            <a:r>
              <a:rPr dirty="0" sz="2600" lang="en-US">
                <a:solidFill>
                  <a:prstClr val="black"/>
                </a:solidFill>
              </a:rPr>
              <a:t> inhaled anticholinergics e.g. tiotropium</a:t>
            </a:r>
          </a:p>
          <a:p>
            <a:r>
              <a:rPr dirty="0" sz="2600" lang="en-US">
                <a:solidFill>
                  <a:prstClr val="black"/>
                </a:solidFill>
              </a:rPr>
              <a:t> anti-inflammatory agents such as</a:t>
            </a:r>
            <a:r>
              <a:rPr b="1" dirty="0" sz="2600" lang="en-US">
                <a:solidFill>
                  <a:prstClr val="black"/>
                </a:solidFill>
              </a:rPr>
              <a:t> glucocorticoids</a:t>
            </a:r>
            <a:r>
              <a:rPr dirty="0" sz="2600" lang="en-US">
                <a:solidFill>
                  <a:prstClr val="black"/>
                </a:solidFill>
              </a:rPr>
              <a:t>, </a:t>
            </a:r>
            <a:r>
              <a:rPr b="1" dirty="0" sz="2600" lang="en-US">
                <a:solidFill>
                  <a:prstClr val="black"/>
                </a:solidFill>
              </a:rPr>
              <a:t>mast cell stabilizers</a:t>
            </a:r>
            <a:r>
              <a:rPr dirty="0" sz="2600" lang="en-US">
                <a:solidFill>
                  <a:prstClr val="black"/>
                </a:solidFill>
              </a:rPr>
              <a:t>, and </a:t>
            </a:r>
            <a:r>
              <a:rPr b="1" dirty="0" sz="2600" lang="en-US">
                <a:solidFill>
                  <a:prstClr val="black"/>
                </a:solidFill>
              </a:rPr>
              <a:t>leukotriene modifiers</a:t>
            </a:r>
            <a:r>
              <a:rPr dirty="0" sz="2600" lang="en-US">
                <a:solidFill>
                  <a:prstClr val="black"/>
                </a:solidFill>
              </a:rPr>
              <a:t>.</a:t>
            </a:r>
            <a:endParaRPr dirty="0" lang="en-US"/>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919" name=""/>
        <p:cNvGrpSpPr/>
        <p:nvPr/>
      </p:nvGrpSpPr>
      <p:grpSpPr>
        <a:xfrm>
          <a:off x="0" y="0"/>
          <a:ext cx="0" cy="0"/>
          <a:chOff x="0" y="0"/>
          <a:chExt cx="0" cy="0"/>
        </a:xfrm>
      </p:grpSpPr>
      <p:sp>
        <p:nvSpPr>
          <p:cNvPr id="1049333" name="Title 1"/>
          <p:cNvSpPr>
            <a:spLocks noGrp="1"/>
          </p:cNvSpPr>
          <p:nvPr>
            <p:ph type="title"/>
          </p:nvPr>
        </p:nvSpPr>
        <p:spPr/>
        <p:txBody>
          <a:bodyPr/>
          <a:p>
            <a:r>
              <a:rPr b="1" dirty="0" lang="en-US"/>
              <a:t>                        Beta2-Adrenergic Agonists</a:t>
            </a:r>
          </a:p>
        </p:txBody>
      </p:sp>
      <p:sp>
        <p:nvSpPr>
          <p:cNvPr id="1049334" name="Content Placeholder 2"/>
          <p:cNvSpPr>
            <a:spLocks noGrp="1"/>
          </p:cNvSpPr>
          <p:nvPr>
            <p:ph idx="1"/>
          </p:nvPr>
        </p:nvSpPr>
        <p:spPr/>
        <p:txBody>
          <a:bodyPr>
            <a:normAutofit lnSpcReduction="10000"/>
          </a:bodyPr>
          <a:p>
            <a:r>
              <a:rPr dirty="0" lang="en-US"/>
              <a:t>albuterol (Proventil, Ventolin) </a:t>
            </a:r>
          </a:p>
          <a:p>
            <a:r>
              <a:rPr dirty="0" lang="en-US"/>
              <a:t>Formoterol (</a:t>
            </a:r>
            <a:r>
              <a:rPr dirty="0" lang="en-US" err="1"/>
              <a:t>Foradil</a:t>
            </a:r>
            <a:r>
              <a:rPr dirty="0" lang="en-US"/>
              <a:t> </a:t>
            </a:r>
            <a:r>
              <a:rPr dirty="0" lang="en-US" err="1"/>
              <a:t>Aerolizer</a:t>
            </a:r>
            <a:r>
              <a:rPr dirty="0" lang="en-US"/>
              <a:t>) </a:t>
            </a:r>
          </a:p>
          <a:p>
            <a:r>
              <a:rPr dirty="0" lang="en-US"/>
              <a:t> Salmeterol (</a:t>
            </a:r>
            <a:r>
              <a:rPr dirty="0" lang="en-US" err="1"/>
              <a:t>Serevent</a:t>
            </a:r>
            <a:r>
              <a:rPr dirty="0" lang="en-US"/>
              <a:t>) </a:t>
            </a:r>
          </a:p>
          <a:p>
            <a:r>
              <a:rPr dirty="0" lang="en-US"/>
              <a:t> Terbutaline (</a:t>
            </a:r>
            <a:r>
              <a:rPr dirty="0" lang="en-US" err="1"/>
              <a:t>Brethine</a:t>
            </a:r>
            <a:r>
              <a:rPr dirty="0" lang="en-US"/>
              <a:t>) </a:t>
            </a:r>
          </a:p>
          <a:p>
            <a:pPr indent="0" marL="0">
              <a:buNone/>
            </a:pPr>
            <a:r>
              <a:rPr b="1" dirty="0" sz="3200" lang="en-US"/>
              <a:t>                   albuterol ( Proventil, Ventolin)</a:t>
            </a:r>
          </a:p>
          <a:p>
            <a:r>
              <a:rPr b="1" dirty="0" lang="en-US"/>
              <a:t>Mechanism of Action </a:t>
            </a:r>
          </a:p>
          <a:p>
            <a:r>
              <a:rPr dirty="0" lang="en-US"/>
              <a:t>Beta2-adrenergic agonists act by selectively activating the beta2-receptors in the bronchial smooth muscle, resulting in bronchodilation. As a result of this:  </a:t>
            </a:r>
            <a:r>
              <a:rPr b="1" dirty="0" lang="en-US"/>
              <a:t>Bronchospasm is relieved</a:t>
            </a:r>
            <a:r>
              <a:rPr dirty="0" lang="en-US"/>
              <a:t>, </a:t>
            </a:r>
            <a:r>
              <a:rPr b="1" dirty="0" lang="en-US"/>
              <a:t>Histamine release is inhibited</a:t>
            </a:r>
            <a:r>
              <a:rPr dirty="0" lang="en-US"/>
              <a:t>, </a:t>
            </a:r>
            <a:r>
              <a:rPr b="1" dirty="0" lang="en-US"/>
              <a:t>Ciliary motility is increased.</a:t>
            </a:r>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920" name=""/>
        <p:cNvGrpSpPr/>
        <p:nvPr/>
      </p:nvGrpSpPr>
      <p:grpSpPr>
        <a:xfrm>
          <a:off x="0" y="0"/>
          <a:ext cx="0" cy="0"/>
          <a:chOff x="0" y="0"/>
          <a:chExt cx="0" cy="0"/>
        </a:xfrm>
      </p:grpSpPr>
      <p:sp>
        <p:nvSpPr>
          <p:cNvPr id="1049335" name="Title 1"/>
          <p:cNvSpPr>
            <a:spLocks noGrp="1"/>
          </p:cNvSpPr>
          <p:nvPr>
            <p:ph type="title"/>
          </p:nvPr>
        </p:nvSpPr>
        <p:spPr/>
        <p:txBody>
          <a:bodyPr/>
          <a:p>
            <a:r>
              <a:rPr b="1" dirty="0" lang="en-US"/>
              <a:t>Therapeutic uses</a:t>
            </a:r>
          </a:p>
        </p:txBody>
      </p:sp>
      <p:graphicFrame>
        <p:nvGraphicFramePr>
          <p:cNvPr id="4194315" name="Content Placeholder 3"/>
          <p:cNvGraphicFramePr>
            <a:graphicFrameLocks noGrp="1"/>
          </p:cNvGraphicFramePr>
          <p:nvPr>
            <p:ph idx="1"/>
          </p:nvPr>
        </p:nvGraphicFramePr>
        <p:xfrm>
          <a:off x="838200" y="1825625"/>
          <a:ext cx="10515600" cy="4351338"/>
        </p:xfrm>
        <a:graphic>
          <a:graphicData uri="http://schemas.openxmlformats.org/drawingml/2006/table">
            <a:tbl>
              <a:tblPr firstRow="1" bandRow="1">
                <a:tableStyleId>{5C22544A-7EE6-4342-B048-85BDC9FD1C3A}</a:tableStyleId>
              </a:tblPr>
              <a:tblGrid>
                <a:gridCol w="3587043"/>
                <a:gridCol w="3423356"/>
                <a:gridCol w="3505200"/>
              </a:tblGrid>
              <a:tr h="370840">
                <a:tc>
                  <a:txBody>
                    <a:bodyPr/>
                    <a:p>
                      <a:r>
                        <a:rPr dirty="0" lang="en-US"/>
                        <a:t>Medication</a:t>
                      </a:r>
                    </a:p>
                  </a:txBody>
                </a:tc>
                <a:tc>
                  <a:txBody>
                    <a:bodyPr/>
                    <a:p>
                      <a:r>
                        <a:rPr dirty="0" lang="en-US"/>
                        <a:t>Route</a:t>
                      </a:r>
                    </a:p>
                  </a:txBody>
                </a:tc>
                <a:tc>
                  <a:txBody>
                    <a:bodyPr/>
                    <a:p>
                      <a:r>
                        <a:rPr dirty="0" lang="en-US"/>
                        <a:t>Therapeutic uses</a:t>
                      </a:r>
                    </a:p>
                  </a:txBody>
                </a:tc>
              </a:tr>
              <a:tr h="370840">
                <a:tc>
                  <a:txBody>
                    <a:bodyPr/>
                    <a:p>
                      <a:r>
                        <a:rPr dirty="0" lang="en-US"/>
                        <a:t>Albuterol (Proventil, Ventolin) </a:t>
                      </a:r>
                    </a:p>
                  </a:txBody>
                </a:tc>
                <a:tc>
                  <a:txBody>
                    <a:bodyPr/>
                    <a:p>
                      <a:r>
                        <a:rPr dirty="0" lang="en-US"/>
                        <a:t>• Inhaled, short-acting </a:t>
                      </a:r>
                    </a:p>
                    <a:p>
                      <a:r>
                        <a:rPr dirty="0" lang="en-US"/>
                        <a:t>Oral, long-acting</a:t>
                      </a:r>
                    </a:p>
                  </a:txBody>
                </a:tc>
                <a:tc>
                  <a:txBody>
                    <a:bodyPr/>
                    <a:p>
                      <a:r>
                        <a:rPr dirty="0" lang="en-US"/>
                        <a:t>• Prevention of asthma attack (exercise-induced) • Treatment for ongoing asthma attack • Long-term control of asthma</a:t>
                      </a:r>
                    </a:p>
                  </a:txBody>
                </a:tc>
              </a:tr>
              <a:tr h="370840">
                <a:tc>
                  <a:txBody>
                    <a:bodyPr/>
                    <a:p>
                      <a:r>
                        <a:rPr dirty="0" lang="en-US"/>
                        <a:t>Formoterol (</a:t>
                      </a:r>
                      <a:r>
                        <a:rPr dirty="0" lang="en-US" err="1"/>
                        <a:t>Foradil</a:t>
                      </a:r>
                      <a:r>
                        <a:rPr dirty="0" lang="en-US"/>
                        <a:t> </a:t>
                      </a:r>
                      <a:r>
                        <a:rPr dirty="0" lang="en-US" err="1"/>
                        <a:t>Aerolizer</a:t>
                      </a:r>
                      <a:r>
                        <a:rPr dirty="0" lang="en-US"/>
                        <a:t>) Salmeterol (</a:t>
                      </a:r>
                      <a:r>
                        <a:rPr dirty="0" lang="en-US" err="1"/>
                        <a:t>Serevent</a:t>
                      </a:r>
                      <a:r>
                        <a:rPr dirty="0" lang="en-US"/>
                        <a:t>)</a:t>
                      </a:r>
                    </a:p>
                  </a:txBody>
                </a:tc>
                <a:tc>
                  <a:txBody>
                    <a:bodyPr/>
                    <a:p>
                      <a:r>
                        <a:rPr dirty="0" lang="en-US"/>
                        <a:t>• Inhaled, long-acting</a:t>
                      </a:r>
                    </a:p>
                  </a:txBody>
                </a:tc>
                <a:tc>
                  <a:txBody>
                    <a:bodyPr/>
                    <a:p>
                      <a:r>
                        <a:rPr dirty="0" lang="en-US"/>
                        <a:t>• Long-term control of asthma</a:t>
                      </a:r>
                    </a:p>
                  </a:txBody>
                </a:tc>
              </a:tr>
              <a:tr h="370840">
                <a:tc>
                  <a:txBody>
                    <a:bodyPr/>
                    <a:p>
                      <a:r>
                        <a:rPr dirty="0" lang="en-US"/>
                        <a:t>Terbutaline (</a:t>
                      </a:r>
                      <a:r>
                        <a:rPr dirty="0" lang="en-US" err="1"/>
                        <a:t>Brethine</a:t>
                      </a:r>
                      <a:r>
                        <a:rPr dirty="0" lang="en-US"/>
                        <a:t>)</a:t>
                      </a:r>
                    </a:p>
                  </a:txBody>
                </a:tc>
                <a:tc>
                  <a:txBody>
                    <a:bodyPr/>
                    <a:p>
                      <a:r>
                        <a:rPr dirty="0" lang="en-US"/>
                        <a:t>Oral, long-acting</a:t>
                      </a:r>
                    </a:p>
                  </a:txBody>
                </a:tc>
                <a:tc>
                  <a:txBody>
                    <a:bodyPr/>
                    <a:p>
                      <a:r>
                        <a:rPr dirty="0" lang="en-US"/>
                        <a:t>• Long-term control of asthma</a:t>
                      </a:r>
                    </a:p>
                  </a:txBody>
                </a:tc>
              </a:tr>
            </a:tbl>
          </a:graphicData>
        </a:graphic>
      </p:graphicFrame>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921" name=""/>
        <p:cNvGrpSpPr/>
        <p:nvPr/>
      </p:nvGrpSpPr>
      <p:grpSpPr>
        <a:xfrm>
          <a:off x="0" y="0"/>
          <a:ext cx="0" cy="0"/>
          <a:chOff x="0" y="0"/>
          <a:chExt cx="0" cy="0"/>
        </a:xfrm>
      </p:grpSpPr>
      <p:sp>
        <p:nvSpPr>
          <p:cNvPr id="1049336" name="Content Placeholder 2"/>
          <p:cNvSpPr>
            <a:spLocks noGrp="1"/>
          </p:cNvSpPr>
          <p:nvPr>
            <p:ph idx="1"/>
          </p:nvPr>
        </p:nvSpPr>
        <p:spPr>
          <a:xfrm>
            <a:off x="838200" y="203200"/>
            <a:ext cx="10515600" cy="5973763"/>
          </a:xfrm>
        </p:spPr>
        <p:txBody>
          <a:bodyPr/>
          <a:p>
            <a:pPr indent="0" marL="0">
              <a:buNone/>
            </a:pPr>
            <a:r>
              <a:rPr b="1" dirty="0" sz="3600" lang="en-US"/>
              <a:t>Side effects</a:t>
            </a:r>
          </a:p>
          <a:p>
            <a:r>
              <a:rPr dirty="0" lang="en-US"/>
              <a:t>Inhaled agents (short and long acting) have minimal adverse effects.</a:t>
            </a:r>
          </a:p>
          <a:p>
            <a:r>
              <a:rPr dirty="0" lang="en-US"/>
              <a:t> Oral agents can cause</a:t>
            </a:r>
            <a:r>
              <a:rPr b="1" dirty="0" lang="en-US"/>
              <a:t> tachycardia </a:t>
            </a:r>
            <a:r>
              <a:rPr dirty="0" lang="en-US"/>
              <a:t>and </a:t>
            </a:r>
            <a:r>
              <a:rPr b="1" dirty="0" lang="en-US"/>
              <a:t>angina</a:t>
            </a:r>
            <a:r>
              <a:rPr dirty="0" lang="en-US"/>
              <a:t> because of activation of alpha1 receptors in the heart.</a:t>
            </a:r>
          </a:p>
          <a:p>
            <a:r>
              <a:rPr dirty="0" lang="en-US"/>
              <a:t> Tremors caused by activation of beta2 receptors in skeletal muscle.</a:t>
            </a:r>
          </a:p>
          <a:p>
            <a:pPr indent="0" marL="0">
              <a:buNone/>
            </a:pPr>
            <a:r>
              <a:rPr b="1" dirty="0" lang="en-US"/>
              <a:t>Contraindications/Precautions </a:t>
            </a:r>
          </a:p>
          <a:p>
            <a:r>
              <a:rPr dirty="0" lang="en-US"/>
              <a:t> Beta2-adrenergic agonists are Pregnancy Risk Category C. </a:t>
            </a:r>
          </a:p>
          <a:p>
            <a:r>
              <a:rPr dirty="0" lang="en-US"/>
              <a:t> These agents are contraindicated in clients with tachydysrhythmia. </a:t>
            </a:r>
          </a:p>
          <a:p>
            <a:r>
              <a:rPr dirty="0" lang="en-US"/>
              <a:t>Use cautiously in clients who have diabetes, hyperthyroidism, heart disease, hypertension, and angina</a:t>
            </a:r>
          </a:p>
          <a:p>
            <a:endParaRPr dirty="0" lang="en-US"/>
          </a:p>
          <a:p>
            <a:endParaRPr dirty="0" lang="en-US"/>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922" name=""/>
        <p:cNvGrpSpPr/>
        <p:nvPr/>
      </p:nvGrpSpPr>
      <p:grpSpPr>
        <a:xfrm>
          <a:off x="0" y="0"/>
          <a:ext cx="0" cy="0"/>
          <a:chOff x="0" y="0"/>
          <a:chExt cx="0" cy="0"/>
        </a:xfrm>
      </p:grpSpPr>
      <p:sp>
        <p:nvSpPr>
          <p:cNvPr id="1049337" name="Content Placeholder 2"/>
          <p:cNvSpPr>
            <a:spLocks noGrp="1"/>
          </p:cNvSpPr>
          <p:nvPr>
            <p:ph idx="1"/>
          </p:nvPr>
        </p:nvSpPr>
        <p:spPr>
          <a:xfrm>
            <a:off x="838200" y="180622"/>
            <a:ext cx="10515600" cy="5996341"/>
          </a:xfrm>
        </p:spPr>
        <p:txBody>
          <a:bodyPr>
            <a:normAutofit fontScale="92500" lnSpcReduction="20000"/>
          </a:bodyPr>
          <a:p>
            <a:pPr indent="0" marL="0">
              <a:buNone/>
            </a:pPr>
            <a:r>
              <a:rPr b="1" dirty="0" lang="en-US"/>
              <a:t>Medication and food interaction</a:t>
            </a:r>
          </a:p>
          <a:p>
            <a:r>
              <a:rPr dirty="0" lang="en-US"/>
              <a:t> Use of beta-adrenergic blockers (propranolol) can negate effects of both medications. </a:t>
            </a:r>
          </a:p>
          <a:p>
            <a:r>
              <a:rPr dirty="0" lang="en-US"/>
              <a:t>MAOIs and tricyclic antidepressants can increase the risk of tachycardia and angina.</a:t>
            </a:r>
          </a:p>
          <a:p>
            <a:pPr indent="0" marL="0">
              <a:buNone/>
            </a:pPr>
            <a:r>
              <a:rPr dirty="0" lang="en-US"/>
              <a:t> </a:t>
            </a:r>
            <a:r>
              <a:rPr b="1" dirty="0" lang="en-US"/>
              <a:t>Nursing Administration </a:t>
            </a:r>
          </a:p>
          <a:p>
            <a:pPr indent="0" marL="0">
              <a:buNone/>
            </a:pPr>
            <a:r>
              <a:rPr dirty="0" lang="en-US"/>
              <a:t> Instruct clients to follow manufacturer’s instructions for use of device: metered-dose inhaler (MDI), dry-powder inhaler(DPI), and nebulizer. </a:t>
            </a:r>
          </a:p>
          <a:p>
            <a:pPr indent="0" marL="0">
              <a:buNone/>
            </a:pPr>
            <a:r>
              <a:rPr dirty="0" lang="en-US"/>
              <a:t>When a client is prescribed an inhaled beta2-agonist and an inhaled glucocorticoid, advise the client to inhale the beta2-agonist before inhaling the glucocorticoid.</a:t>
            </a:r>
          </a:p>
          <a:p>
            <a:pPr indent="0" marL="0">
              <a:buNone/>
            </a:pPr>
            <a:r>
              <a:rPr dirty="0" lang="en-US"/>
              <a:t> The beta2-agonist promotes bronchodilation and enhances absorption of the glucocorticoid. </a:t>
            </a:r>
          </a:p>
          <a:p>
            <a:pPr indent="0" marL="0">
              <a:buNone/>
            </a:pPr>
            <a:r>
              <a:rPr dirty="0" lang="en-US"/>
              <a:t> Advise clients not to exceed prescribed dosages. </a:t>
            </a:r>
          </a:p>
          <a:p>
            <a:pPr indent="0" marL="0">
              <a:buNone/>
            </a:pPr>
            <a:r>
              <a:rPr dirty="0" lang="en-US"/>
              <a:t> Ensure that clients know the appropriate dosage schedule (if the medication is to be taken on a fixed or a when-necessary schedule). </a:t>
            </a:r>
          </a:p>
          <a:p>
            <a:pPr indent="0" marL="0">
              <a:buNone/>
            </a:pPr>
            <a:r>
              <a:rPr dirty="0" lang="en-US"/>
              <a:t> </a:t>
            </a:r>
          </a:p>
          <a:p>
            <a:endParaRPr b="1" dirty="0" lang="en-US"/>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923" name=""/>
        <p:cNvGrpSpPr/>
        <p:nvPr/>
      </p:nvGrpSpPr>
      <p:grpSpPr>
        <a:xfrm>
          <a:off x="0" y="0"/>
          <a:ext cx="0" cy="0"/>
          <a:chOff x="0" y="0"/>
          <a:chExt cx="0" cy="0"/>
        </a:xfrm>
      </p:grpSpPr>
      <p:sp>
        <p:nvSpPr>
          <p:cNvPr id="1049338" name="Content Placeholder 2"/>
          <p:cNvSpPr>
            <a:spLocks noGrp="1"/>
          </p:cNvSpPr>
          <p:nvPr>
            <p:ph idx="1"/>
          </p:nvPr>
        </p:nvSpPr>
        <p:spPr>
          <a:xfrm>
            <a:off x="736600" y="112889"/>
            <a:ext cx="10515600" cy="6445955"/>
          </a:xfrm>
        </p:spPr>
        <p:txBody>
          <a:bodyPr>
            <a:normAutofit lnSpcReduction="10000"/>
          </a:bodyPr>
          <a:p>
            <a:r>
              <a:rPr dirty="0" sz="2400" lang="en-US">
                <a:solidFill>
                  <a:prstClr val="black"/>
                </a:solidFill>
              </a:rPr>
              <a:t>Formoterol and salmeterol are both long-acting beta2-agonist inhalers. These inhalers are used every 12 hr. for long-term control and are not to be used to abort an asthma attack. A short-acting beta2-agonist should be used if clients need to treat an acute attack. </a:t>
            </a:r>
          </a:p>
          <a:p>
            <a:r>
              <a:rPr dirty="0" sz="2400" lang="en-US">
                <a:solidFill>
                  <a:prstClr val="black"/>
                </a:solidFill>
              </a:rPr>
              <a:t> Advise clients to observe for signs of an impending asthma attack and to keep a log of the frequency and intensity of attacks. </a:t>
            </a:r>
          </a:p>
          <a:p>
            <a:r>
              <a:rPr dirty="0" sz="2400" lang="en-US">
                <a:solidFill>
                  <a:prstClr val="black"/>
                </a:solidFill>
              </a:rPr>
              <a:t> Instruct clients to notify the provider if there is an increase in the frequency and intensity of asthma attacks.</a:t>
            </a:r>
            <a:r>
              <a:rPr dirty="0" sz="2400" lang="en-US"/>
              <a:t> </a:t>
            </a:r>
          </a:p>
          <a:p>
            <a:pPr indent="0" marL="0">
              <a:buNone/>
            </a:pPr>
            <a:r>
              <a:rPr dirty="0" sz="2400" lang="en-US"/>
              <a:t>                                             </a:t>
            </a:r>
            <a:r>
              <a:rPr dirty="0" sz="4000" lang="en-US"/>
              <a:t>METHYLXANTHINES</a:t>
            </a:r>
          </a:p>
          <a:p>
            <a:pPr indent="0" marL="0">
              <a:buNone/>
            </a:pPr>
            <a:r>
              <a:rPr dirty="0" sz="2400" lang="en-US"/>
              <a:t>theophylline (Theolair, Theo-24) </a:t>
            </a:r>
          </a:p>
          <a:p>
            <a:pPr indent="0" marL="0">
              <a:buNone/>
            </a:pPr>
            <a:r>
              <a:rPr b="1" dirty="0" sz="2400" lang="en-US"/>
              <a:t>Expected Pharmacological Action </a:t>
            </a:r>
          </a:p>
          <a:p>
            <a:pPr indent="0" marL="0">
              <a:buNone/>
            </a:pPr>
            <a:r>
              <a:rPr dirty="0" sz="2400" lang="en-US"/>
              <a:t> Theophylline causes relaxation of bronchial smooth muscle, resulting in bronchodilation.</a:t>
            </a:r>
          </a:p>
          <a:p>
            <a:pPr indent="0" marL="0">
              <a:buNone/>
            </a:pPr>
            <a:r>
              <a:rPr b="1" dirty="0" sz="2400" lang="en-US"/>
              <a:t>Therapeutic Uses </a:t>
            </a:r>
          </a:p>
          <a:p>
            <a:pPr indent="0" marL="0">
              <a:buNone/>
            </a:pPr>
            <a:r>
              <a:rPr dirty="0" sz="2400" lang="en-US"/>
              <a:t> Oral theophylline is used for long-term control of chronic asthma. </a:t>
            </a:r>
          </a:p>
          <a:p>
            <a:pPr indent="0" marL="0">
              <a:buNone/>
            </a:pPr>
            <a:r>
              <a:rPr dirty="0" sz="2400" lang="en-US"/>
              <a:t>Route of administration: oral or IV (emergency use only)</a:t>
            </a:r>
            <a:endParaRPr dirty="0" sz="2400" lang="en-US">
              <a:solidFill>
                <a:prstClr val="black"/>
              </a:solidFill>
            </a:endParaRPr>
          </a:p>
          <a:p>
            <a:endParaRPr dirty="0" lang="en-US"/>
          </a:p>
        </p:txBody>
      </p:sp>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924" name=""/>
        <p:cNvGrpSpPr/>
        <p:nvPr/>
      </p:nvGrpSpPr>
      <p:grpSpPr>
        <a:xfrm>
          <a:off x="0" y="0"/>
          <a:ext cx="0" cy="0"/>
          <a:chOff x="0" y="0"/>
          <a:chExt cx="0" cy="0"/>
        </a:xfrm>
      </p:grpSpPr>
      <p:sp>
        <p:nvSpPr>
          <p:cNvPr id="1049339" name="Content Placeholder 2"/>
          <p:cNvSpPr>
            <a:spLocks noGrp="1"/>
          </p:cNvSpPr>
          <p:nvPr>
            <p:ph idx="1"/>
          </p:nvPr>
        </p:nvSpPr>
        <p:spPr>
          <a:xfrm>
            <a:off x="115711" y="124178"/>
            <a:ext cx="10515600" cy="6524978"/>
          </a:xfrm>
        </p:spPr>
        <p:txBody>
          <a:bodyPr>
            <a:normAutofit lnSpcReduction="10000"/>
          </a:bodyPr>
          <a:p>
            <a:pPr indent="0" marL="0">
              <a:buNone/>
            </a:pPr>
            <a:r>
              <a:rPr b="1" dirty="0" lang="en-US"/>
              <a:t>Side/adverse effects</a:t>
            </a:r>
          </a:p>
          <a:p>
            <a:pPr indent="0" marL="0">
              <a:buNone/>
            </a:pPr>
            <a:r>
              <a:rPr dirty="0" lang="en-US"/>
              <a:t>Mild toxicity reaction may include GI distress and restlessness. </a:t>
            </a:r>
          </a:p>
          <a:p>
            <a:r>
              <a:rPr dirty="0" lang="en-US"/>
              <a:t> More severe reactions can occur with higher therapeutic levels and can include dysrhythmias and seizures.</a:t>
            </a:r>
          </a:p>
          <a:p>
            <a:pPr indent="0" marL="0">
              <a:buNone/>
            </a:pPr>
            <a:r>
              <a:rPr b="1" dirty="0" lang="en-US"/>
              <a:t>Contraindications/Precautions </a:t>
            </a:r>
            <a:endParaRPr dirty="0" lang="en-US"/>
          </a:p>
          <a:p>
            <a:r>
              <a:rPr dirty="0" lang="en-US"/>
              <a:t>in Pregnancy </a:t>
            </a:r>
          </a:p>
          <a:p>
            <a:r>
              <a:rPr dirty="0" lang="en-US"/>
              <a:t>Use cautiously in clients who have heart disease, hypertension, liver and renal dysfunction, and diabetes. </a:t>
            </a:r>
          </a:p>
          <a:p>
            <a:r>
              <a:rPr dirty="0" lang="en-US"/>
              <a:t> Use cautiously in children and older adults.</a:t>
            </a:r>
          </a:p>
          <a:p>
            <a:pPr indent="0" marL="0">
              <a:buNone/>
            </a:pPr>
            <a:r>
              <a:rPr b="1" dirty="0" lang="en-US"/>
              <a:t> Nursing Administration </a:t>
            </a:r>
          </a:p>
          <a:p>
            <a:r>
              <a:rPr dirty="0" lang="en-US"/>
              <a:t> Advise clients to take the medication as prescribed. If a dose is missed, the following dose should not be doubled. </a:t>
            </a:r>
          </a:p>
          <a:p>
            <a:r>
              <a:rPr dirty="0" lang="en-US"/>
              <a:t>Instruct clients not to chew or crush sustained-release preparations. These medications should be swallowed whole.  </a:t>
            </a:r>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925" name=""/>
        <p:cNvGrpSpPr/>
        <p:nvPr/>
      </p:nvGrpSpPr>
      <p:grpSpPr>
        <a:xfrm>
          <a:off x="0" y="0"/>
          <a:ext cx="0" cy="0"/>
          <a:chOff x="0" y="0"/>
          <a:chExt cx="0" cy="0"/>
        </a:xfrm>
      </p:grpSpPr>
      <p:sp>
        <p:nvSpPr>
          <p:cNvPr id="1049340" name="Title 1"/>
          <p:cNvSpPr>
            <a:spLocks noGrp="1"/>
          </p:cNvSpPr>
          <p:nvPr>
            <p:ph type="title"/>
          </p:nvPr>
        </p:nvSpPr>
        <p:spPr/>
        <p:txBody>
          <a:bodyPr/>
          <a:p>
            <a:r>
              <a:rPr dirty="0" lang="en-US"/>
              <a:t>           </a:t>
            </a:r>
            <a:r>
              <a:rPr b="1" dirty="0" lang="en-US"/>
              <a:t>INHALED ANTICHOLINERGICS</a:t>
            </a:r>
          </a:p>
        </p:txBody>
      </p:sp>
      <p:sp>
        <p:nvSpPr>
          <p:cNvPr id="1049341" name="Content Placeholder 2"/>
          <p:cNvSpPr>
            <a:spLocks noGrp="1"/>
          </p:cNvSpPr>
          <p:nvPr>
            <p:ph idx="1"/>
          </p:nvPr>
        </p:nvSpPr>
        <p:spPr/>
        <p:txBody>
          <a:bodyPr>
            <a:normAutofit fontScale="92500" lnSpcReduction="20000"/>
          </a:bodyPr>
          <a:p>
            <a:r>
              <a:rPr dirty="0" lang="en-US"/>
              <a:t>ipratropium (Atrovent)</a:t>
            </a:r>
          </a:p>
          <a:p>
            <a:r>
              <a:rPr dirty="0" lang="en-US"/>
              <a:t> tiotropium (Spiriva) </a:t>
            </a:r>
          </a:p>
          <a:p>
            <a:pPr indent="0" marL="0">
              <a:buNone/>
            </a:pPr>
            <a:r>
              <a:rPr b="1" dirty="0" lang="en-US"/>
              <a:t>Expected Pharmacological Action </a:t>
            </a:r>
          </a:p>
          <a:p>
            <a:r>
              <a:rPr dirty="0" lang="en-US"/>
              <a:t> These medications block muscarinic receptors of the bronchi, resulting in bronchodilation. </a:t>
            </a:r>
          </a:p>
          <a:p>
            <a:pPr indent="0" marL="0">
              <a:buNone/>
            </a:pPr>
            <a:r>
              <a:rPr dirty="0" lang="en-US"/>
              <a:t> </a:t>
            </a:r>
            <a:r>
              <a:rPr b="1" dirty="0" lang="en-US"/>
              <a:t>Therapeutic Uses  </a:t>
            </a:r>
          </a:p>
          <a:p>
            <a:r>
              <a:rPr dirty="0" lang="en-US"/>
              <a:t>These medications are used to relieve bronchospasm associated with chronic obstructive pulmonary disease (COPD)</a:t>
            </a:r>
          </a:p>
          <a:p>
            <a:r>
              <a:rPr dirty="0" lang="en-US"/>
              <a:t>These medications are used for </a:t>
            </a:r>
            <a:r>
              <a:rPr b="1" dirty="0" lang="en-US"/>
              <a:t>allergen-induced</a:t>
            </a:r>
            <a:r>
              <a:rPr dirty="0" lang="en-US"/>
              <a:t> and </a:t>
            </a:r>
            <a:r>
              <a:rPr b="1" dirty="0" lang="en-US"/>
              <a:t>exercise-induced</a:t>
            </a:r>
            <a:r>
              <a:rPr dirty="0" lang="en-US"/>
              <a:t> </a:t>
            </a:r>
            <a:r>
              <a:rPr b="1" dirty="0" lang="en-US"/>
              <a:t>asthma. </a:t>
            </a:r>
          </a:p>
          <a:p>
            <a:pPr indent="0" marL="0">
              <a:buNone/>
            </a:pPr>
            <a:r>
              <a:rPr b="1" dirty="0" lang="en-US"/>
              <a:t>Route of administration</a:t>
            </a:r>
            <a:r>
              <a:rPr dirty="0" lang="en-US"/>
              <a:t>: inhalation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24" name=""/>
        <p:cNvGrpSpPr/>
        <p:nvPr/>
      </p:nvGrpSpPr>
      <p:grpSpPr>
        <a:xfrm>
          <a:off x="0" y="0"/>
          <a:ext cx="0" cy="0"/>
          <a:chOff x="0" y="0"/>
          <a:chExt cx="0" cy="0"/>
        </a:xfrm>
      </p:grpSpPr>
      <p:sp>
        <p:nvSpPr>
          <p:cNvPr id="1048597" name="Title 1"/>
          <p:cNvSpPr>
            <a:spLocks noGrp="1"/>
          </p:cNvSpPr>
          <p:nvPr>
            <p:ph type="title"/>
          </p:nvPr>
        </p:nvSpPr>
        <p:spPr/>
        <p:txBody>
          <a:bodyPr/>
          <a:p>
            <a:pPr algn="just"/>
            <a:r>
              <a:rPr dirty="0" lang="en-US"/>
              <a:t>                 </a:t>
            </a:r>
            <a:r>
              <a:rPr dirty="0" lang="en-US">
                <a:latin typeface="Times New Roman" panose="02020603050405020304" pitchFamily="18" charset="0"/>
                <a:cs typeface="Times New Roman" panose="02020603050405020304" pitchFamily="18" charset="0"/>
              </a:rPr>
              <a:t>Terminology</a:t>
            </a:r>
          </a:p>
        </p:txBody>
      </p:sp>
      <p:sp>
        <p:nvSpPr>
          <p:cNvPr id="1048598" name="Content Placeholder 2"/>
          <p:cNvSpPr>
            <a:spLocks noGrp="1"/>
          </p:cNvSpPr>
          <p:nvPr>
            <p:ph idx="1"/>
          </p:nvPr>
        </p:nvSpPr>
        <p:spPr/>
        <p:txBody>
          <a:bodyPr/>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Pharmacognosy: </a:t>
            </a:r>
            <a:r>
              <a:rPr dirty="0" lang="en-US">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Pharmacokinetics :</a:t>
            </a:r>
            <a:r>
              <a:rPr dirty="0" lang="en-US">
                <a:latin typeface="Times New Roman" panose="02020603050405020304" pitchFamily="18" charset="0"/>
                <a:cs typeface="Times New Roman" panose="02020603050405020304" pitchFamily="18" charset="0"/>
              </a:rPr>
              <a:t>this is the study of the body acts on the drugs</a:t>
            </a:r>
            <a:r>
              <a:rPr b="1" dirty="0" lang="en-US">
                <a:latin typeface="Times New Roman" panose="02020603050405020304" pitchFamily="18" charset="0"/>
                <a:cs typeface="Times New Roman" panose="02020603050405020304" pitchFamily="18" charset="0"/>
              </a:rPr>
              <a:t>; </a:t>
            </a:r>
            <a:r>
              <a:rPr dirty="0" lang="en-US">
                <a:latin typeface="Times New Roman" panose="02020603050405020304" pitchFamily="18" charset="0"/>
                <a:cs typeface="Times New Roman" panose="02020603050405020304" pitchFamily="18" charset="0"/>
              </a:rPr>
              <a:t>it</a:t>
            </a:r>
            <a:r>
              <a:rPr b="1" dirty="0" lang="en-US">
                <a:latin typeface="Times New Roman" panose="02020603050405020304" pitchFamily="18" charset="0"/>
                <a:cs typeface="Times New Roman" panose="02020603050405020304" pitchFamily="18" charset="0"/>
              </a:rPr>
              <a:t> </a:t>
            </a:r>
            <a:r>
              <a:rPr dirty="0" lang="en-US">
                <a:latin typeface="Times New Roman" panose="02020603050405020304" pitchFamily="18" charset="0"/>
                <a:cs typeface="Times New Roman" panose="02020603050405020304" pitchFamily="18" charset="0"/>
              </a:rPr>
              <a:t>is characterized by absorption, distribution, metabolism(biotransformation)and excretion/elimination. It can 	further be described as how the body handles a drug from site of administration to the site of action and elimination.</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  Pharmacodynamics/mechanism of action: </a:t>
            </a:r>
            <a:r>
              <a:rPr dirty="0" lang="en-US">
                <a:latin typeface="Times New Roman" panose="02020603050405020304" pitchFamily="18" charset="0"/>
                <a:cs typeface="Times New Roman" panose="02020603050405020304" pitchFamily="18" charset="0"/>
              </a:rPr>
              <a:t>the study of how drugs act on the body.</a:t>
            </a: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8674" name="Title 1"/>
          <p:cNvSpPr>
            <a:spLocks noGrp="1"/>
          </p:cNvSpPr>
          <p:nvPr>
            <p:ph type="title"/>
          </p:nvPr>
        </p:nvSpPr>
        <p:spPr/>
        <p:txBody>
          <a:bodyPr/>
          <a:p>
            <a:r>
              <a:rPr dirty="0" lang="en-US"/>
              <a:t>Pharmacodynamics/mechanism of action</a:t>
            </a:r>
          </a:p>
        </p:txBody>
      </p:sp>
      <p:sp>
        <p:nvSpPr>
          <p:cNvPr id="1048675" name="Content Placeholder 2"/>
          <p:cNvSpPr>
            <a:spLocks noGrp="1"/>
          </p:cNvSpPr>
          <p:nvPr>
            <p:ph idx="1"/>
          </p:nvPr>
        </p:nvSpPr>
        <p:spPr/>
        <p:txBody>
          <a:bodyPr>
            <a:normAutofit fontScale="78571" lnSpcReduction="20000"/>
          </a:bodyPr>
          <a:p>
            <a:pPr indent="0" lvl="0" marL="0">
              <a:buNone/>
            </a:pPr>
            <a:r>
              <a:rPr dirty="0" lang="en-US"/>
              <a:t>The study of how drugs act on the body. It is the chemical changes or effects that a drug has on body cell and tissues.</a:t>
            </a:r>
            <a:r>
              <a:rPr dirty="0" lang="en-US">
                <a:solidFill>
                  <a:prstClr val="black"/>
                </a:solidFill>
              </a:rPr>
              <a:t> </a:t>
            </a:r>
            <a:endParaRPr dirty="0" lang="en-US"/>
          </a:p>
          <a:p>
            <a:r>
              <a:rPr b="1" dirty="0" lang="en-US"/>
              <a:t>Drug action</a:t>
            </a:r>
            <a:r>
              <a:rPr dirty="0" lang="en-US"/>
              <a:t>: the cellular process involved in the drug and cell interaction.</a:t>
            </a:r>
          </a:p>
          <a:p>
            <a:r>
              <a:rPr b="1" dirty="0" lang="en-US"/>
              <a:t>Drug effects</a:t>
            </a:r>
            <a:r>
              <a:rPr dirty="0" lang="en-US"/>
              <a:t>: the physiology reaction of the body to the drug.</a:t>
            </a:r>
          </a:p>
          <a:p>
            <a:pPr indent="0" marL="0">
              <a:buNone/>
            </a:pPr>
            <a:r>
              <a:rPr dirty="0" lang="en-US"/>
              <a:t>The common drug molecules  (targets) on which drugs bind to produce therapeutic effects include </a:t>
            </a:r>
            <a:r>
              <a:rPr b="1" dirty="0" lang="en-US"/>
              <a:t>enzymes, carrier molecules, ion channels, and receptors.</a:t>
            </a:r>
            <a:endParaRPr dirty="0" lang="en-US"/>
          </a:p>
          <a:p>
            <a:r>
              <a:rPr b="1" dirty="0" lang="en-US"/>
              <a:t>The receptor : </a:t>
            </a:r>
            <a:r>
              <a:rPr dirty="0" lang="en-US"/>
              <a:t>these are proteins  that are found within or on the surface of cells</a:t>
            </a:r>
          </a:p>
          <a:p>
            <a:pPr indent="0" marL="0">
              <a:buNone/>
            </a:pPr>
            <a:r>
              <a:rPr dirty="0" lang="en-US"/>
              <a:t>Two terms related to  receptors are </a:t>
            </a:r>
            <a:r>
              <a:rPr b="1" dirty="0" lang="en-US"/>
              <a:t>affinity and efficacy.</a:t>
            </a:r>
          </a:p>
          <a:p>
            <a:r>
              <a:rPr b="1" dirty="0" lang="en-US"/>
              <a:t>Efficacy </a:t>
            </a:r>
            <a:r>
              <a:rPr dirty="0" lang="en-US"/>
              <a:t>the tendency of a drug to activate the receptor once bound.</a:t>
            </a:r>
          </a:p>
          <a:p>
            <a:r>
              <a:rPr b="1" dirty="0" lang="en-US"/>
              <a:t>Affinity </a:t>
            </a:r>
            <a:r>
              <a:rPr dirty="0" lang="en-US"/>
              <a:t>the tendency of a drug to bind to the receptor.</a:t>
            </a:r>
            <a:endParaRPr b="1" dirty="0" lang="en-US"/>
          </a:p>
        </p:txBody>
      </p:sp>
    </p:spTree>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926" name=""/>
        <p:cNvGrpSpPr/>
        <p:nvPr/>
      </p:nvGrpSpPr>
      <p:grpSpPr>
        <a:xfrm>
          <a:off x="0" y="0"/>
          <a:ext cx="0" cy="0"/>
          <a:chOff x="0" y="0"/>
          <a:chExt cx="0" cy="0"/>
        </a:xfrm>
      </p:grpSpPr>
      <p:sp>
        <p:nvSpPr>
          <p:cNvPr id="1049342" name="Content Placeholder 2"/>
          <p:cNvSpPr>
            <a:spLocks noGrp="1"/>
          </p:cNvSpPr>
          <p:nvPr>
            <p:ph idx="1"/>
          </p:nvPr>
        </p:nvSpPr>
        <p:spPr>
          <a:xfrm>
            <a:off x="838200" y="248356"/>
            <a:ext cx="10515600" cy="6378222"/>
          </a:xfrm>
        </p:spPr>
        <p:txBody>
          <a:bodyPr/>
          <a:p>
            <a:pPr indent="0" marL="0">
              <a:buNone/>
            </a:pPr>
            <a:r>
              <a:rPr b="1" dirty="0" lang="en-US"/>
              <a:t>SIDE/ADVERSE EFFECTS </a:t>
            </a:r>
          </a:p>
          <a:p>
            <a:pPr indent="0" marL="0">
              <a:buNone/>
            </a:pPr>
            <a:r>
              <a:rPr dirty="0" lang="en-US"/>
              <a:t>Local anticholinergic effects (dry mouth, hoarseness)</a:t>
            </a:r>
          </a:p>
          <a:p>
            <a:pPr indent="0" marL="0">
              <a:buNone/>
            </a:pPr>
            <a:r>
              <a:rPr dirty="0" lang="en-US"/>
              <a:t> Advise clients to sip fluids and suck on hard candies to control dry mouth. </a:t>
            </a:r>
          </a:p>
          <a:p>
            <a:pPr indent="0" marL="0">
              <a:buNone/>
            </a:pPr>
            <a:r>
              <a:rPr b="1" dirty="0" lang="en-US"/>
              <a:t>Contraindications/Precautions </a:t>
            </a:r>
          </a:p>
          <a:p>
            <a:r>
              <a:rPr dirty="0" lang="en-US"/>
              <a:t> Inhaled anticholinergics are Pregnancy Risk Category B. </a:t>
            </a:r>
          </a:p>
          <a:p>
            <a:r>
              <a:rPr dirty="0" lang="en-US"/>
              <a:t> These agents are contraindicated in clients who have an allergy to peanuts because the medication preparations may contain soy lecithin. </a:t>
            </a:r>
          </a:p>
          <a:p>
            <a:r>
              <a:rPr dirty="0" lang="en-US"/>
              <a:t>Use cautiously in clients who have narrow-angle glaucoma and benign prostatic hypertrophy (due to anticholinergic effects).</a:t>
            </a:r>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927" name=""/>
        <p:cNvGrpSpPr/>
        <p:nvPr/>
      </p:nvGrpSpPr>
      <p:grpSpPr>
        <a:xfrm>
          <a:off x="0" y="0"/>
          <a:ext cx="0" cy="0"/>
          <a:chOff x="0" y="0"/>
          <a:chExt cx="0" cy="0"/>
        </a:xfrm>
      </p:grpSpPr>
      <p:sp>
        <p:nvSpPr>
          <p:cNvPr id="1049343" name="Content Placeholder 2"/>
          <p:cNvSpPr>
            <a:spLocks noGrp="1"/>
          </p:cNvSpPr>
          <p:nvPr>
            <p:ph idx="1"/>
          </p:nvPr>
        </p:nvSpPr>
        <p:spPr>
          <a:xfrm>
            <a:off x="838200" y="1859492"/>
            <a:ext cx="10515600" cy="4351338"/>
          </a:xfrm>
        </p:spPr>
        <p:txBody>
          <a:bodyPr/>
          <a:p>
            <a:r>
              <a:rPr b="1" dirty="0" lang="en-US"/>
              <a:t>Nursing Administration </a:t>
            </a:r>
          </a:p>
          <a:p>
            <a:r>
              <a:rPr dirty="0" lang="en-US"/>
              <a:t> Advise clients to rinse the mouth after inhalation to decrease unpleasant taste. </a:t>
            </a:r>
          </a:p>
          <a:p>
            <a:r>
              <a:rPr dirty="0" lang="en-US"/>
              <a:t> Usual adult dosage is two puffs. Instruct clients to wait the length of time directed between puffs. </a:t>
            </a:r>
          </a:p>
          <a:p>
            <a:r>
              <a:rPr dirty="0" lang="en-US"/>
              <a:t>If clients are prescribed two inhaled medications, instruct clients to wait at least 5 min between medications</a:t>
            </a:r>
          </a:p>
        </p:txBody>
      </p:sp>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928" name=""/>
        <p:cNvGrpSpPr/>
        <p:nvPr/>
      </p:nvGrpSpPr>
      <p:grpSpPr>
        <a:xfrm>
          <a:off x="0" y="0"/>
          <a:ext cx="0" cy="0"/>
          <a:chOff x="0" y="0"/>
          <a:chExt cx="0" cy="0"/>
        </a:xfrm>
      </p:grpSpPr>
      <p:sp>
        <p:nvSpPr>
          <p:cNvPr id="1049344" name="Content Placeholder 2"/>
          <p:cNvSpPr>
            <a:spLocks noGrp="1"/>
          </p:cNvSpPr>
          <p:nvPr>
            <p:ph idx="1"/>
          </p:nvPr>
        </p:nvSpPr>
        <p:spPr>
          <a:xfrm>
            <a:off x="838200" y="519289"/>
            <a:ext cx="10515600" cy="5657674"/>
          </a:xfrm>
        </p:spPr>
        <p:txBody>
          <a:bodyPr/>
          <a:p>
            <a:r>
              <a:rPr b="1" dirty="0" lang="en-US"/>
              <a:t>Medication/Food Interactions </a:t>
            </a:r>
          </a:p>
          <a:p>
            <a:r>
              <a:rPr dirty="0" lang="en-US"/>
              <a:t> Caffeine increases CNS and cardiac adverse effects of theophylline. </a:t>
            </a:r>
          </a:p>
          <a:p>
            <a:r>
              <a:rPr dirty="0" lang="en-US"/>
              <a:t> Caffeine can also increase theophylline levels. </a:t>
            </a:r>
          </a:p>
          <a:p>
            <a:pPr indent="0" marL="0">
              <a:buNone/>
            </a:pPr>
            <a:r>
              <a:rPr dirty="0" lang="en-US"/>
              <a:t> Advise clients to avoid consuming caffeinated beverages (coffee, caffeinated colas). </a:t>
            </a:r>
          </a:p>
          <a:p>
            <a:r>
              <a:rPr dirty="0" lang="en-US"/>
              <a:t> Phenobarbital and phenytoin decrease theophylline levels. </a:t>
            </a:r>
          </a:p>
          <a:p>
            <a:r>
              <a:rPr dirty="0" lang="en-US"/>
              <a:t> Cimetidine (Tagamet), ciprofloxacin (Cipro), and other fluoroquinolone antibiotics increase theophylline level.</a:t>
            </a:r>
          </a:p>
        </p:txBody>
      </p:sp>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929" name=""/>
        <p:cNvGrpSpPr/>
        <p:nvPr/>
      </p:nvGrpSpPr>
      <p:grpSpPr>
        <a:xfrm>
          <a:off x="0" y="0"/>
          <a:ext cx="0" cy="0"/>
          <a:chOff x="0" y="0"/>
          <a:chExt cx="0" cy="0"/>
        </a:xfrm>
      </p:grpSpPr>
      <p:sp>
        <p:nvSpPr>
          <p:cNvPr id="1049345" name="Content Placeholder 2"/>
          <p:cNvSpPr>
            <a:spLocks noGrp="1"/>
          </p:cNvSpPr>
          <p:nvPr>
            <p:ph idx="1"/>
          </p:nvPr>
        </p:nvSpPr>
        <p:spPr>
          <a:xfrm>
            <a:off x="838200" y="135466"/>
            <a:ext cx="10515600" cy="6412089"/>
          </a:xfrm>
        </p:spPr>
        <p:txBody>
          <a:bodyPr>
            <a:normAutofit lnSpcReduction="10000"/>
          </a:bodyPr>
          <a:p>
            <a:pPr indent="0" marL="0">
              <a:buNone/>
            </a:pPr>
            <a:r>
              <a:rPr b="1" dirty="0" lang="en-US"/>
              <a:t>                                                GLUCOCORTICOIDS</a:t>
            </a:r>
          </a:p>
          <a:p>
            <a:pPr indent="0" marL="0">
              <a:buNone/>
            </a:pPr>
            <a:r>
              <a:rPr b="1" dirty="0" lang="en-US"/>
              <a:t>Inhalation</a:t>
            </a:r>
            <a:r>
              <a:rPr dirty="0" lang="en-US"/>
              <a:t>: beclomethasone dipropionate (QVAR) </a:t>
            </a:r>
          </a:p>
          <a:p>
            <a:pPr indent="0" marL="0">
              <a:buNone/>
            </a:pPr>
            <a:r>
              <a:rPr dirty="0" lang="en-US"/>
              <a:t> </a:t>
            </a:r>
            <a:r>
              <a:rPr b="1" dirty="0" lang="en-US"/>
              <a:t>Oral</a:t>
            </a:r>
            <a:r>
              <a:rPr dirty="0" lang="en-US"/>
              <a:t>: prednisone (Deltasone) </a:t>
            </a:r>
          </a:p>
          <a:p>
            <a:pPr indent="0" marL="0">
              <a:buNone/>
            </a:pPr>
            <a:r>
              <a:rPr b="1" dirty="0" lang="en-US"/>
              <a:t> Inhalation</a:t>
            </a:r>
            <a:r>
              <a:rPr dirty="0" lang="en-US"/>
              <a:t>:  </a:t>
            </a:r>
          </a:p>
          <a:p>
            <a:r>
              <a:rPr dirty="0" lang="en-US"/>
              <a:t>Budesonide (Pulmicort Flexhaler) </a:t>
            </a:r>
          </a:p>
          <a:p>
            <a:r>
              <a:rPr dirty="0" lang="en-US"/>
              <a:t> Fluticasone propionate and salmeterol (Advair) </a:t>
            </a:r>
          </a:p>
          <a:p>
            <a:r>
              <a:rPr dirty="0" lang="en-US"/>
              <a:t>Fluticasone propionate (Flovent)</a:t>
            </a:r>
          </a:p>
          <a:p>
            <a:r>
              <a:rPr dirty="0" lang="en-US"/>
              <a:t>  Triamcinolone acetonide (Azmacort) </a:t>
            </a:r>
          </a:p>
          <a:p>
            <a:pPr indent="0" marL="0">
              <a:buNone/>
            </a:pPr>
            <a:r>
              <a:rPr b="1" dirty="0" lang="en-US"/>
              <a:t>systemic :</a:t>
            </a:r>
          </a:p>
          <a:p>
            <a:r>
              <a:rPr b="1" dirty="0" lang="en-US"/>
              <a:t>Oral </a:t>
            </a:r>
            <a:r>
              <a:rPr dirty="0" lang="en-US"/>
              <a:t>Prednisolone E 30 to 40mg for initial  to 7 days,</a:t>
            </a:r>
          </a:p>
          <a:p>
            <a:r>
              <a:rPr b="1" dirty="0" lang="en-US"/>
              <a:t>IV/IM </a:t>
            </a:r>
            <a:r>
              <a:rPr dirty="0" lang="en-US"/>
              <a:t>dexamethasone</a:t>
            </a:r>
          </a:p>
          <a:p>
            <a:r>
              <a:rPr b="1" dirty="0" lang="en-US"/>
              <a:t> IV </a:t>
            </a:r>
            <a:r>
              <a:rPr dirty="0" lang="en-US"/>
              <a:t>Hydrocortisone sodium succinate (Solu-Cortef) (</a:t>
            </a:r>
          </a:p>
          <a:p>
            <a:r>
              <a:rPr dirty="0" lang="en-US"/>
              <a:t>IV Methylprednisolone sodium succinate (Solu-Medrol)</a:t>
            </a:r>
          </a:p>
        </p:txBody>
      </p:sp>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930" name=""/>
        <p:cNvGrpSpPr/>
        <p:nvPr/>
      </p:nvGrpSpPr>
      <p:grpSpPr>
        <a:xfrm>
          <a:off x="0" y="0"/>
          <a:ext cx="0" cy="0"/>
          <a:chOff x="0" y="0"/>
          <a:chExt cx="0" cy="0"/>
        </a:xfrm>
      </p:grpSpPr>
      <p:sp>
        <p:nvSpPr>
          <p:cNvPr id="1049346" name="Content Placeholder 2"/>
          <p:cNvSpPr>
            <a:spLocks noGrp="1"/>
          </p:cNvSpPr>
          <p:nvPr>
            <p:ph idx="1"/>
          </p:nvPr>
        </p:nvSpPr>
        <p:spPr>
          <a:xfrm>
            <a:off x="838200" y="135466"/>
            <a:ext cx="10515600" cy="6468533"/>
          </a:xfrm>
        </p:spPr>
        <p:txBody>
          <a:bodyPr>
            <a:normAutofit fontScale="92500" lnSpcReduction="10000"/>
          </a:bodyPr>
          <a:p>
            <a:r>
              <a:rPr b="1" dirty="0" lang="en-US"/>
              <a:t>Expected Pharmacological Action </a:t>
            </a:r>
          </a:p>
          <a:p>
            <a:r>
              <a:rPr dirty="0" lang="en-US"/>
              <a:t> These medications prevent </a:t>
            </a:r>
            <a:r>
              <a:rPr b="1" dirty="0" lang="en-US"/>
              <a:t>inflammation</a:t>
            </a:r>
            <a:r>
              <a:rPr dirty="0" lang="en-US"/>
              <a:t>, </a:t>
            </a:r>
            <a:r>
              <a:rPr b="1" dirty="0" lang="en-US"/>
              <a:t>suppress airway mucus production</a:t>
            </a:r>
            <a:r>
              <a:rPr dirty="0" lang="en-US"/>
              <a:t>, and promote responsiveness of beta2 receptors in the bronchial tree. </a:t>
            </a:r>
          </a:p>
          <a:p>
            <a:r>
              <a:rPr dirty="0" lang="en-US"/>
              <a:t> The use of glucocorticoids does not provide immediate effects, but rather promotes decreased frequency and severity of exacerbations and acute attacks. </a:t>
            </a:r>
          </a:p>
          <a:p>
            <a:r>
              <a:rPr b="1" dirty="0" lang="en-US"/>
              <a:t> Therapeutic Uses </a:t>
            </a:r>
          </a:p>
          <a:p>
            <a:r>
              <a:rPr dirty="0" lang="en-US"/>
              <a:t> Short-term IV agents are used for status asthmaticus. </a:t>
            </a:r>
          </a:p>
          <a:p>
            <a:r>
              <a:rPr dirty="0" lang="en-US"/>
              <a:t>Inhaled agents are used for long-term prophylaxis of asthma. </a:t>
            </a:r>
          </a:p>
          <a:p>
            <a:r>
              <a:rPr dirty="0" lang="en-US"/>
              <a:t> Short-term oral therapy is used to treat symptoms following an acute asthma attack. </a:t>
            </a:r>
          </a:p>
          <a:p>
            <a:r>
              <a:rPr dirty="0" lang="en-US"/>
              <a:t>Long-term oral therapy is used to treat chronic asthma. </a:t>
            </a:r>
          </a:p>
          <a:p>
            <a:r>
              <a:rPr dirty="0" lang="en-US"/>
              <a:t> Replacement therapy is used for primary adrenocortical insufficiency. </a:t>
            </a:r>
          </a:p>
          <a:p>
            <a:r>
              <a:rPr b="1" dirty="0" lang="en-US"/>
              <a:t>Promote lung maturity </a:t>
            </a:r>
            <a:r>
              <a:rPr dirty="0" lang="en-US"/>
              <a:t>and </a:t>
            </a:r>
            <a:r>
              <a:rPr b="1" dirty="0" lang="en-US"/>
              <a:t>decrease respiratory distress </a:t>
            </a:r>
            <a:r>
              <a:rPr dirty="0" lang="en-US"/>
              <a:t>in fetuses at risk for preterm birth</a:t>
            </a:r>
          </a:p>
        </p:txBody>
      </p:sp>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931" name=""/>
        <p:cNvGrpSpPr/>
        <p:nvPr/>
      </p:nvGrpSpPr>
      <p:grpSpPr>
        <a:xfrm>
          <a:off x="0" y="0"/>
          <a:ext cx="0" cy="0"/>
          <a:chOff x="0" y="0"/>
          <a:chExt cx="0" cy="0"/>
        </a:xfrm>
      </p:grpSpPr>
      <p:sp>
        <p:nvSpPr>
          <p:cNvPr id="1049347" name="Title 1"/>
          <p:cNvSpPr>
            <a:spLocks noGrp="1"/>
          </p:cNvSpPr>
          <p:nvPr>
            <p:ph type="title"/>
          </p:nvPr>
        </p:nvSpPr>
        <p:spPr/>
        <p:txBody>
          <a:bodyPr/>
          <a:p>
            <a:r>
              <a:rPr dirty="0" sz="2800" lang="en-US">
                <a:solidFill>
                  <a:prstClr val="black"/>
                </a:solidFill>
                <a:latin typeface="Calibri" panose="020F0502020204030204"/>
                <a:ea typeface="+mn-ea"/>
                <a:cs typeface="+mn-cs"/>
              </a:rPr>
              <a:t>Side/Adverse Effects Nursing Interventions/Client Education</a:t>
            </a:r>
            <a:endParaRPr dirty="0" lang="en-US"/>
          </a:p>
        </p:txBody>
      </p:sp>
      <p:sp>
        <p:nvSpPr>
          <p:cNvPr id="1049348" name="Content Placeholder 2"/>
          <p:cNvSpPr>
            <a:spLocks noGrp="1"/>
          </p:cNvSpPr>
          <p:nvPr>
            <p:ph idx="1"/>
          </p:nvPr>
        </p:nvSpPr>
        <p:spPr/>
        <p:txBody>
          <a:bodyPr/>
          <a:p>
            <a:pPr indent="0" marL="0">
              <a:buNone/>
            </a:pPr>
            <a:r>
              <a:rPr b="1" dirty="0" lang="en-US"/>
              <a:t>Beclomethasone dipropionate </a:t>
            </a:r>
          </a:p>
          <a:p>
            <a:pPr indent="0" marL="0">
              <a:buNone/>
            </a:pPr>
            <a:r>
              <a:rPr dirty="0" lang="en-US"/>
              <a:t>Difficulty speaking, hoarseness, and candidiasis </a:t>
            </a:r>
          </a:p>
          <a:p>
            <a:r>
              <a:rPr dirty="0" lang="en-US"/>
              <a:t> Advise clients to use a spacer with MDI. </a:t>
            </a:r>
          </a:p>
          <a:p>
            <a:r>
              <a:rPr dirty="0" lang="en-US"/>
              <a:t> Advise clients to rinse mouth or gargle with water or salt water after use. </a:t>
            </a:r>
          </a:p>
          <a:p>
            <a:r>
              <a:rPr dirty="0" lang="en-US"/>
              <a:t> Advise clients to monitor for redness, sores, or white patches and to report to provider if they occur.</a:t>
            </a:r>
          </a:p>
          <a:p>
            <a:r>
              <a:rPr dirty="0" lang="en-US"/>
              <a:t>Candidiasis may be treated with nystatin oral suspension.</a:t>
            </a:r>
          </a:p>
        </p:txBody>
      </p:sp>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932" name=""/>
        <p:cNvGrpSpPr/>
        <p:nvPr/>
      </p:nvGrpSpPr>
      <p:grpSpPr>
        <a:xfrm>
          <a:off x="0" y="0"/>
          <a:ext cx="0" cy="0"/>
          <a:chOff x="0" y="0"/>
          <a:chExt cx="0" cy="0"/>
        </a:xfrm>
      </p:grpSpPr>
      <p:sp>
        <p:nvSpPr>
          <p:cNvPr id="1049349" name="Title 1"/>
          <p:cNvSpPr>
            <a:spLocks noGrp="1"/>
          </p:cNvSpPr>
          <p:nvPr>
            <p:ph type="title"/>
          </p:nvPr>
        </p:nvSpPr>
        <p:spPr/>
        <p:txBody>
          <a:bodyPr/>
          <a:p>
            <a:r>
              <a:rPr dirty="0" lang="en-US"/>
              <a:t>prednisolone when used for more than 10 days</a:t>
            </a:r>
          </a:p>
        </p:txBody>
      </p:sp>
      <p:sp>
        <p:nvSpPr>
          <p:cNvPr id="1049350" name="Content Placeholder 2"/>
          <p:cNvSpPr>
            <a:spLocks noGrp="1"/>
          </p:cNvSpPr>
          <p:nvPr>
            <p:ph idx="1"/>
          </p:nvPr>
        </p:nvSpPr>
        <p:spPr/>
        <p:txBody>
          <a:bodyPr>
            <a:normAutofit fontScale="85000" lnSpcReduction="20000"/>
          </a:bodyPr>
          <a:p>
            <a:r>
              <a:rPr dirty="0" lang="en-US"/>
              <a:t>Suppression of adrenal gland function, such as a decrease in the ability of the adrenal cortex to produce glucocorticoids: Can occur with inhaled agents and oral agents </a:t>
            </a:r>
          </a:p>
          <a:p>
            <a:pPr indent="0" marL="0">
              <a:buNone/>
            </a:pPr>
            <a:r>
              <a:rPr dirty="0" lang="en-US"/>
              <a:t>Taper the client’s dose. </a:t>
            </a:r>
          </a:p>
          <a:p>
            <a:r>
              <a:rPr dirty="0" lang="en-US"/>
              <a:t>Bone loss (can occur with inhaled agents and oral agents) </a:t>
            </a:r>
          </a:p>
          <a:p>
            <a:r>
              <a:rPr dirty="0" lang="en-US"/>
              <a:t>Myopathy as evidenced by muscle weakness</a:t>
            </a:r>
          </a:p>
          <a:p>
            <a:r>
              <a:rPr dirty="0" lang="en-US"/>
              <a:t> Hyperglycemia and glycosuria </a:t>
            </a:r>
          </a:p>
          <a:p>
            <a:r>
              <a:rPr dirty="0" lang="en-US"/>
              <a:t>Myopathy as evidenced by muscle weakness a</a:t>
            </a:r>
          </a:p>
          <a:p>
            <a:r>
              <a:rPr dirty="0" lang="en-US"/>
              <a:t> Peptic ulcer disease</a:t>
            </a:r>
          </a:p>
          <a:p>
            <a:r>
              <a:rPr dirty="0" lang="en-US"/>
              <a:t>Infection  </a:t>
            </a:r>
          </a:p>
          <a:p>
            <a:r>
              <a:rPr dirty="0" lang="en-US"/>
              <a:t>Disturbances of fluid and electrolytes (fluid retention as evidenced by weight gain, and edema and hypokalemia as evidenced by muscle weakness) </a:t>
            </a:r>
          </a:p>
          <a:p>
            <a:endParaRPr dirty="0" lang="en-US"/>
          </a:p>
          <a:p>
            <a:endParaRPr dirty="0" lang="en-US"/>
          </a:p>
          <a:p>
            <a:endParaRPr dirty="0" lang="en-US"/>
          </a:p>
          <a:p>
            <a:pPr indent="0" marL="0">
              <a:buNone/>
            </a:pPr>
            <a:endParaRPr dirty="0" lang="en-US"/>
          </a:p>
          <a:p>
            <a:endParaRPr dirty="0" lang="en-US"/>
          </a:p>
        </p:txBody>
      </p:sp>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933" name=""/>
        <p:cNvGrpSpPr/>
        <p:nvPr/>
      </p:nvGrpSpPr>
      <p:grpSpPr>
        <a:xfrm>
          <a:off x="0" y="0"/>
          <a:ext cx="0" cy="0"/>
          <a:chOff x="0" y="0"/>
          <a:chExt cx="0" cy="0"/>
        </a:xfrm>
      </p:grpSpPr>
      <p:sp>
        <p:nvSpPr>
          <p:cNvPr id="1049351" name="Content Placeholder 2"/>
          <p:cNvSpPr>
            <a:spLocks noGrp="1"/>
          </p:cNvSpPr>
          <p:nvPr>
            <p:ph idx="1"/>
          </p:nvPr>
        </p:nvSpPr>
        <p:spPr>
          <a:xfrm>
            <a:off x="838200" y="158044"/>
            <a:ext cx="10515600" cy="6536267"/>
          </a:xfrm>
        </p:spPr>
        <p:txBody>
          <a:bodyPr/>
          <a:p>
            <a:pPr indent="0" marL="0">
              <a:buNone/>
            </a:pPr>
            <a:r>
              <a:rPr b="1" dirty="0" lang="en-US"/>
              <a:t>Contraindications/Precautions</a:t>
            </a:r>
          </a:p>
          <a:p>
            <a:r>
              <a:rPr dirty="0" lang="en-US"/>
              <a:t>Pregnancy risk category C </a:t>
            </a:r>
          </a:p>
          <a:p>
            <a:r>
              <a:rPr dirty="0" lang="en-US"/>
              <a:t> Contraindicated in clients who have received a live virus vaccine </a:t>
            </a:r>
          </a:p>
          <a:p>
            <a:r>
              <a:rPr dirty="0" lang="en-US"/>
              <a:t> Contraindicated in clients with systemic fungal infections </a:t>
            </a:r>
          </a:p>
          <a:p>
            <a:r>
              <a:rPr dirty="0" lang="en-US"/>
              <a:t> Use cautiously in children, and in clients who have diabetes, hypertension, peptic ulcer disease, and/or renal dysfunction. </a:t>
            </a:r>
          </a:p>
          <a:p>
            <a:r>
              <a:rPr dirty="0" lang="en-US"/>
              <a:t> Use cautiously in clients taking NSAIDs.</a:t>
            </a:r>
          </a:p>
          <a:p>
            <a:pPr indent="0" marL="0">
              <a:buNone/>
            </a:pPr>
            <a:r>
              <a:rPr dirty="0" lang="en-US"/>
              <a:t> </a:t>
            </a:r>
            <a:r>
              <a:rPr b="1" dirty="0" lang="en-US"/>
              <a:t>Medication/Food Interactions </a:t>
            </a:r>
          </a:p>
          <a:p>
            <a:r>
              <a:rPr dirty="0" lang="en-US"/>
              <a:t>Concurrent use of potassium-depleting diuretics increases the risk of hypokalemia.</a:t>
            </a:r>
          </a:p>
          <a:p>
            <a:r>
              <a:rPr dirty="0" lang="en-US"/>
              <a:t> Concurrent use of NSAIDs increases the risk of GI ulceration. Concurrent use of glucocorticoids and hypoglycemic agents (oral and insulin) will counteract the effects</a:t>
            </a:r>
            <a:endParaRPr b="1" dirty="0" lang="en-US"/>
          </a:p>
          <a:p>
            <a:endParaRPr dirty="0" i="1" lang="en-US"/>
          </a:p>
        </p:txBody>
      </p:sp>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934" name=""/>
        <p:cNvGrpSpPr/>
        <p:nvPr/>
      </p:nvGrpSpPr>
      <p:grpSpPr>
        <a:xfrm>
          <a:off x="0" y="0"/>
          <a:ext cx="0" cy="0"/>
          <a:chOff x="0" y="0"/>
          <a:chExt cx="0" cy="0"/>
        </a:xfrm>
      </p:grpSpPr>
      <p:sp>
        <p:nvSpPr>
          <p:cNvPr id="1049352" name="Content Placeholder 2"/>
          <p:cNvSpPr>
            <a:spLocks noGrp="1"/>
          </p:cNvSpPr>
          <p:nvPr>
            <p:ph idx="1"/>
          </p:nvPr>
        </p:nvSpPr>
        <p:spPr>
          <a:xfrm>
            <a:off x="838200" y="180622"/>
            <a:ext cx="10515600" cy="6513689"/>
          </a:xfrm>
        </p:spPr>
        <p:txBody>
          <a:bodyPr>
            <a:normAutofit lnSpcReduction="10000"/>
          </a:bodyPr>
          <a:p>
            <a:pPr indent="0" marL="0">
              <a:buNone/>
            </a:pPr>
            <a:r>
              <a:rPr b="1" dirty="0" lang="en-US"/>
              <a:t>Nursing Administration </a:t>
            </a:r>
          </a:p>
          <a:p>
            <a:r>
              <a:rPr dirty="0" lang="en-US"/>
              <a:t> Instruct clients to use glucocorticoid inhalers on a regular, fixed schedule for long-term therapy of asthma.</a:t>
            </a:r>
          </a:p>
          <a:p>
            <a:r>
              <a:rPr dirty="0" lang="en-US"/>
              <a:t> Glucocorticoids are not to be used to treat an acute attack. </a:t>
            </a:r>
          </a:p>
          <a:p>
            <a:r>
              <a:rPr dirty="0" lang="en-US"/>
              <a:t> Administer using an MDI device, DPI, or nebulizer. </a:t>
            </a:r>
          </a:p>
          <a:p>
            <a:r>
              <a:rPr dirty="0" lang="en-US"/>
              <a:t> When a client is prescribed an inhaled beta2-agonist and an inhaled glucocorticoid, advise the client to inhale the beta2-agonist before inhaling the glucocorticoid. The beta2-agonist promotes bronchodilation and enhances absorption of the glucocorticoid. </a:t>
            </a:r>
          </a:p>
          <a:p>
            <a:r>
              <a:rPr dirty="0" lang="en-US"/>
              <a:t> Oral glucocorticoids are used short-term, 3 to 10 days following an acute asthma attack. </a:t>
            </a:r>
          </a:p>
          <a:p>
            <a:r>
              <a:rPr dirty="0" lang="en-US"/>
              <a:t> If client is on long-term oral therapy, additional dosages of oral glucocorticoids are required in times of stress (infection, trauma). </a:t>
            </a:r>
          </a:p>
          <a:p>
            <a:r>
              <a:rPr dirty="0" lang="en-US"/>
              <a:t> Clients who discontinue oral glucocorticoid medications or switch from oral to inhaled agents require additional doses of glucocorticoids during periods of stress.</a:t>
            </a:r>
          </a:p>
        </p:txBody>
      </p:sp>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935" name=""/>
        <p:cNvGrpSpPr/>
        <p:nvPr/>
      </p:nvGrpSpPr>
      <p:grpSpPr>
        <a:xfrm>
          <a:off x="0" y="0"/>
          <a:ext cx="0" cy="0"/>
          <a:chOff x="0" y="0"/>
          <a:chExt cx="0" cy="0"/>
        </a:xfrm>
      </p:grpSpPr>
      <p:sp>
        <p:nvSpPr>
          <p:cNvPr id="1049353" name="Title 1"/>
          <p:cNvSpPr>
            <a:spLocks noGrp="1"/>
          </p:cNvSpPr>
          <p:nvPr>
            <p:ph type="title"/>
          </p:nvPr>
        </p:nvSpPr>
        <p:spPr/>
        <p:txBody>
          <a:bodyPr/>
          <a:p>
            <a:r>
              <a:rPr b="1" dirty="0" sz="4000" lang="en-US">
                <a:solidFill>
                  <a:prstClr val="black"/>
                </a:solidFill>
              </a:rPr>
              <a:t>MASTCELL STABILIZERS ANTI INFLATORY DRUGS </a:t>
            </a:r>
            <a:r>
              <a:rPr dirty="0" sz="4000" lang="en-US">
                <a:solidFill>
                  <a:prstClr val="black"/>
                </a:solidFill>
              </a:rPr>
              <a:t>(</a:t>
            </a:r>
            <a:r>
              <a:rPr dirty="0" sz="2800" lang="en-US">
                <a:solidFill>
                  <a:prstClr val="black"/>
                </a:solidFill>
                <a:latin typeface="Calibri" panose="020F0502020204030204"/>
              </a:rPr>
              <a:t>cromolyn sodium (Intal)</a:t>
            </a:r>
            <a:endParaRPr dirty="0" sz="2800" lang="en-US"/>
          </a:p>
        </p:txBody>
      </p:sp>
      <p:sp>
        <p:nvSpPr>
          <p:cNvPr id="1049354" name="Content Placeholder 2"/>
          <p:cNvSpPr>
            <a:spLocks noGrp="1"/>
          </p:cNvSpPr>
          <p:nvPr>
            <p:ph idx="1"/>
          </p:nvPr>
        </p:nvSpPr>
        <p:spPr/>
        <p:txBody>
          <a:bodyPr/>
          <a:p>
            <a:pPr indent="0" lvl="0" marL="0">
              <a:buNone/>
            </a:pPr>
            <a:r>
              <a:rPr dirty="0" lang="en-US">
                <a:solidFill>
                  <a:prstClr val="black"/>
                </a:solidFill>
              </a:rPr>
              <a:t> others are</a:t>
            </a:r>
            <a:r>
              <a:rPr b="1" dirty="0" lang="en-US">
                <a:solidFill>
                  <a:prstClr val="black"/>
                </a:solidFill>
              </a:rPr>
              <a:t>: </a:t>
            </a:r>
            <a:r>
              <a:rPr dirty="0" lang="en-US">
                <a:solidFill>
                  <a:prstClr val="black"/>
                </a:solidFill>
              </a:rPr>
              <a:t>nedocromil sodium (Tilade)</a:t>
            </a:r>
          </a:p>
          <a:p>
            <a:pPr indent="0" lvl="0" marL="0">
              <a:buNone/>
            </a:pPr>
            <a:r>
              <a:rPr b="1" dirty="0" lang="en-US">
                <a:solidFill>
                  <a:prstClr val="black"/>
                </a:solidFill>
              </a:rPr>
              <a:t>Expected Pharmacological Action </a:t>
            </a:r>
          </a:p>
          <a:p>
            <a:pPr lvl="0"/>
            <a:r>
              <a:rPr dirty="0" lang="en-US">
                <a:solidFill>
                  <a:prstClr val="black"/>
                </a:solidFill>
              </a:rPr>
              <a:t> Anti-inflammatory action </a:t>
            </a:r>
          </a:p>
          <a:p>
            <a:pPr lvl="0"/>
            <a:r>
              <a:rPr dirty="0" lang="en-US">
                <a:solidFill>
                  <a:prstClr val="black"/>
                </a:solidFill>
              </a:rPr>
              <a:t> These medications stabilize mast cells, which inhibits the release of histamine and other inflammatory mediators. </a:t>
            </a:r>
          </a:p>
          <a:p>
            <a:pPr lvl="0"/>
            <a:r>
              <a:rPr dirty="0" lang="en-US">
                <a:solidFill>
                  <a:prstClr val="black"/>
                </a:solidFill>
              </a:rPr>
              <a:t> These medications suppress inflammatory cells (eosinophils, macrophages).</a:t>
            </a:r>
          </a:p>
          <a:p>
            <a:pPr indent="0" lvl="0" marL="0">
              <a:buNone/>
            </a:pPr>
            <a:r>
              <a:rPr dirty="0" lang="en-US">
                <a:solidFill>
                  <a:prstClr val="black"/>
                </a:solidFill>
              </a:rPr>
              <a:t> </a:t>
            </a:r>
            <a:r>
              <a:rPr b="1" dirty="0" sz="2600" lang="en-US">
                <a:solidFill>
                  <a:prstClr val="black"/>
                </a:solidFill>
              </a:rPr>
              <a:t>Complications</a:t>
            </a:r>
            <a:r>
              <a:rPr dirty="0" sz="2600" lang="en-US">
                <a:solidFill>
                  <a:prstClr val="black"/>
                </a:solidFill>
              </a:rPr>
              <a:t>  Safest of all asthma medications,  Safe to use for children </a:t>
            </a:r>
            <a:endParaRPr dirty="0" lang="en-US">
              <a:solidFill>
                <a:prstClr val="black"/>
              </a:solidFill>
            </a:endParaRPr>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8676" name="Title 1"/>
          <p:cNvSpPr>
            <a:spLocks noGrp="1"/>
          </p:cNvSpPr>
          <p:nvPr>
            <p:ph type="title"/>
          </p:nvPr>
        </p:nvSpPr>
        <p:spPr/>
        <p:txBody>
          <a:bodyPr/>
          <a:p>
            <a:r>
              <a:rPr dirty="0" lang="en-US"/>
              <a:t>                  </a:t>
            </a:r>
            <a:r>
              <a:rPr b="1" dirty="0" lang="en-US"/>
              <a:t>Drug interactions</a:t>
            </a:r>
          </a:p>
        </p:txBody>
      </p:sp>
      <p:sp>
        <p:nvSpPr>
          <p:cNvPr id="1048677" name="Content Placeholder 2"/>
          <p:cNvSpPr>
            <a:spLocks noGrp="1"/>
          </p:cNvSpPr>
          <p:nvPr>
            <p:ph idx="1"/>
          </p:nvPr>
        </p:nvSpPr>
        <p:spPr/>
        <p:txBody>
          <a:bodyPr>
            <a:normAutofit fontScale="92857" lnSpcReduction="10000"/>
          </a:bodyPr>
          <a:p>
            <a:pPr indent="0" marL="0">
              <a:buNone/>
            </a:pPr>
            <a:endParaRPr dirty="0" lang="en-US"/>
          </a:p>
          <a:p>
            <a:pPr indent="0" marL="0">
              <a:buNone/>
            </a:pPr>
            <a:r>
              <a:rPr b="1" dirty="0" lang="en-US"/>
              <a:t>Harmful interactions- </a:t>
            </a:r>
            <a:endParaRPr dirty="0" lang="en-US"/>
          </a:p>
          <a:p>
            <a:pPr indent="0" marL="0">
              <a:buNone/>
            </a:pPr>
            <a:r>
              <a:rPr dirty="0" lang="en-US"/>
              <a:t>-Oral contraceptives and anti TB drugs – contraceptive failure.</a:t>
            </a:r>
          </a:p>
          <a:p>
            <a:pPr indent="0" marL="0">
              <a:buNone/>
            </a:pPr>
            <a:r>
              <a:rPr dirty="0" lang="en-US"/>
              <a:t>-Tetracycline and antacids – cimetidine renders tetracycline ineffective.</a:t>
            </a:r>
          </a:p>
          <a:p>
            <a:pPr indent="0" marL="0">
              <a:buNone/>
            </a:pPr>
            <a:r>
              <a:rPr dirty="0" lang="en-US"/>
              <a:t>-Anticoagulants warfarin and aspirin – may result to bleeding.</a:t>
            </a:r>
            <a:endParaRPr b="1" dirty="0" lang="en-US"/>
          </a:p>
          <a:p>
            <a:pPr indent="0" marL="0">
              <a:buNone/>
            </a:pPr>
            <a:r>
              <a:rPr b="1" dirty="0" lang="en-US"/>
              <a:t>Beneficial drug interactions-</a:t>
            </a:r>
          </a:p>
          <a:p>
            <a:pPr indent="0" marL="0">
              <a:buNone/>
            </a:pPr>
            <a:r>
              <a:rPr dirty="0" lang="en-US"/>
              <a:t>-Amino glycoside &amp; penicillin's achieve </a:t>
            </a:r>
            <a:r>
              <a:rPr b="1" dirty="0" lang="en-US"/>
              <a:t>synergic</a:t>
            </a:r>
            <a:r>
              <a:rPr dirty="0" lang="en-US"/>
              <a:t> antimicrobial effects</a:t>
            </a:r>
          </a:p>
          <a:p>
            <a:pPr indent="0" marL="0">
              <a:buNone/>
            </a:pPr>
            <a:r>
              <a:rPr dirty="0" lang="en-US"/>
              <a:t> -probenecid plus penicillin prolong action of penicillin..</a:t>
            </a:r>
          </a:p>
          <a:p>
            <a:pPr indent="0" marL="0">
              <a:buNone/>
            </a:pPr>
            <a:r>
              <a:rPr dirty="0" lang="en-US"/>
              <a:t>-Morphine poisoning-naloxone is used as an antidote.</a:t>
            </a:r>
          </a:p>
          <a:p>
            <a:pPr indent="0" marL="0">
              <a:buNone/>
            </a:pPr>
            <a:endParaRPr dirty="0" lang="en-US"/>
          </a:p>
        </p:txBody>
      </p:sp>
    </p:spTree>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936" name=""/>
        <p:cNvGrpSpPr/>
        <p:nvPr/>
      </p:nvGrpSpPr>
      <p:grpSpPr>
        <a:xfrm>
          <a:off x="0" y="0"/>
          <a:ext cx="0" cy="0"/>
          <a:chOff x="0" y="0"/>
          <a:chExt cx="0" cy="0"/>
        </a:xfrm>
      </p:grpSpPr>
      <p:sp>
        <p:nvSpPr>
          <p:cNvPr id="1049355" name="Title 1"/>
          <p:cNvSpPr>
            <a:spLocks noGrp="1"/>
          </p:cNvSpPr>
          <p:nvPr>
            <p:ph type="title"/>
          </p:nvPr>
        </p:nvSpPr>
        <p:spPr/>
        <p:txBody>
          <a:bodyPr/>
          <a:p>
            <a:r>
              <a:rPr b="1" dirty="0" lang="en-US"/>
              <a:t>therapeutic uses</a:t>
            </a:r>
          </a:p>
        </p:txBody>
      </p:sp>
      <p:sp>
        <p:nvSpPr>
          <p:cNvPr id="1049356" name="Content Placeholder 2"/>
          <p:cNvSpPr>
            <a:spLocks noGrp="1"/>
          </p:cNvSpPr>
          <p:nvPr>
            <p:ph idx="1"/>
          </p:nvPr>
        </p:nvSpPr>
        <p:spPr/>
        <p:txBody>
          <a:bodyPr>
            <a:normAutofit fontScale="92500" lnSpcReduction="10000"/>
          </a:bodyPr>
          <a:p>
            <a:pPr lvl="0"/>
            <a:r>
              <a:rPr dirty="0" sz="2400" lang="en-US">
                <a:solidFill>
                  <a:prstClr val="black"/>
                </a:solidFill>
              </a:rPr>
              <a:t> </a:t>
            </a:r>
            <a:r>
              <a:rPr dirty="0" sz="2600" lang="en-US">
                <a:solidFill>
                  <a:prstClr val="black"/>
                </a:solidFill>
              </a:rPr>
              <a:t>Management of chronic asthma </a:t>
            </a:r>
          </a:p>
          <a:p>
            <a:pPr lvl="0"/>
            <a:r>
              <a:rPr dirty="0" sz="2600" lang="en-US">
                <a:solidFill>
                  <a:prstClr val="black"/>
                </a:solidFill>
              </a:rPr>
              <a:t>Prophylaxis of exercise-induced asthma </a:t>
            </a:r>
          </a:p>
          <a:p>
            <a:pPr lvl="0"/>
            <a:r>
              <a:rPr dirty="0" sz="2600" lang="en-US">
                <a:solidFill>
                  <a:prstClr val="black"/>
                </a:solidFill>
              </a:rPr>
              <a:t> Prevention of allergen-induced attack </a:t>
            </a:r>
          </a:p>
          <a:p>
            <a:pPr lvl="0"/>
            <a:r>
              <a:rPr dirty="0" sz="2600" lang="en-US">
                <a:solidFill>
                  <a:prstClr val="black"/>
                </a:solidFill>
              </a:rPr>
              <a:t> Allergic rhinitis by intranasal route </a:t>
            </a:r>
          </a:p>
          <a:p>
            <a:pPr lvl="0"/>
            <a:r>
              <a:rPr dirty="0" sz="2600" lang="en-US">
                <a:solidFill>
                  <a:prstClr val="black"/>
                </a:solidFill>
              </a:rPr>
              <a:t> Route of administration: inhalation </a:t>
            </a:r>
          </a:p>
          <a:p>
            <a:pPr indent="0" lvl="0" marL="0">
              <a:buNone/>
            </a:pPr>
            <a:r>
              <a:rPr b="1" dirty="0" sz="2600" lang="en-US">
                <a:solidFill>
                  <a:prstClr val="black"/>
                </a:solidFill>
              </a:rPr>
              <a:t>Contraindications/Precautions </a:t>
            </a:r>
          </a:p>
          <a:p>
            <a:pPr lvl="0"/>
            <a:r>
              <a:rPr dirty="0" sz="2600" lang="en-US">
                <a:solidFill>
                  <a:prstClr val="black"/>
                </a:solidFill>
              </a:rPr>
              <a:t> These agents are Pregnancy Risk Category B. </a:t>
            </a:r>
          </a:p>
          <a:p>
            <a:pPr lvl="0"/>
            <a:r>
              <a:rPr dirty="0" sz="2600" lang="en-US">
                <a:solidFill>
                  <a:prstClr val="black"/>
                </a:solidFill>
              </a:rPr>
              <a:t> Fluorocarbons in aerosols make this medication contraindicated for clients who have coronary artery disease, dysrhythmias, and status asthmaticus. </a:t>
            </a:r>
          </a:p>
          <a:p>
            <a:pPr lvl="0"/>
            <a:r>
              <a:rPr dirty="0" sz="2600" lang="en-US">
                <a:solidFill>
                  <a:prstClr val="black"/>
                </a:solidFill>
              </a:rPr>
              <a:t>Use cautiously in clients with liver and kidney impairment. </a:t>
            </a:r>
          </a:p>
          <a:p>
            <a:endParaRPr dirty="0" lang="en-US"/>
          </a:p>
        </p:txBody>
      </p:sp>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937" name=""/>
        <p:cNvGrpSpPr/>
        <p:nvPr/>
      </p:nvGrpSpPr>
      <p:grpSpPr>
        <a:xfrm>
          <a:off x="0" y="0"/>
          <a:ext cx="0" cy="0"/>
          <a:chOff x="0" y="0"/>
          <a:chExt cx="0" cy="0"/>
        </a:xfrm>
      </p:grpSpPr>
      <p:sp>
        <p:nvSpPr>
          <p:cNvPr id="1049357" name="Content Placeholder 2"/>
          <p:cNvSpPr>
            <a:spLocks noGrp="1"/>
          </p:cNvSpPr>
          <p:nvPr>
            <p:ph idx="1"/>
          </p:nvPr>
        </p:nvSpPr>
        <p:spPr>
          <a:xfrm>
            <a:off x="838200" y="214488"/>
            <a:ext cx="10515600" cy="6434667"/>
          </a:xfrm>
        </p:spPr>
        <p:txBody>
          <a:bodyPr/>
          <a:p>
            <a:pPr indent="0" marL="0">
              <a:buNone/>
            </a:pPr>
            <a:r>
              <a:rPr b="1" dirty="0" lang="en-US"/>
              <a:t>Nursing Administration </a:t>
            </a:r>
          </a:p>
          <a:p>
            <a:r>
              <a:rPr dirty="0" lang="en-US"/>
              <a:t> Advise clients to take medication 15 min before exercise or exposure to allergen. </a:t>
            </a:r>
          </a:p>
          <a:p>
            <a:r>
              <a:rPr dirty="0" lang="en-US"/>
              <a:t> Advise clients that long-term prophylaxis may take several weeks for full therapeutic effects to be established. </a:t>
            </a:r>
          </a:p>
          <a:p>
            <a:r>
              <a:rPr dirty="0" lang="en-US"/>
              <a:t> Advise clients that this is not a bronchodilator and is not intended for aborting an asthmatic attack. </a:t>
            </a:r>
          </a:p>
          <a:p>
            <a:r>
              <a:rPr dirty="0" lang="en-US"/>
              <a:t>Instruct clients in the proper use of administration devices (nebulizer, MDI).</a:t>
            </a:r>
          </a:p>
        </p:txBody>
      </p:sp>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938" name=""/>
        <p:cNvGrpSpPr/>
        <p:nvPr/>
      </p:nvGrpSpPr>
      <p:grpSpPr>
        <a:xfrm>
          <a:off x="0" y="0"/>
          <a:ext cx="0" cy="0"/>
          <a:chOff x="0" y="0"/>
          <a:chExt cx="0" cy="0"/>
        </a:xfrm>
      </p:grpSpPr>
      <p:sp>
        <p:nvSpPr>
          <p:cNvPr id="1049358" name="Title 1"/>
          <p:cNvSpPr>
            <a:spLocks noGrp="1"/>
          </p:cNvSpPr>
          <p:nvPr>
            <p:ph type="title"/>
          </p:nvPr>
        </p:nvSpPr>
        <p:spPr/>
        <p:txBody>
          <a:bodyPr/>
          <a:p>
            <a:r>
              <a:rPr b="1" dirty="0" lang="en-US"/>
              <a:t>                  LEUKOTRIENE MODIFIERS</a:t>
            </a:r>
          </a:p>
        </p:txBody>
      </p:sp>
      <p:sp>
        <p:nvSpPr>
          <p:cNvPr id="1049359" name="Content Placeholder 2"/>
          <p:cNvSpPr>
            <a:spLocks noGrp="1"/>
          </p:cNvSpPr>
          <p:nvPr>
            <p:ph idx="1"/>
          </p:nvPr>
        </p:nvSpPr>
        <p:spPr/>
        <p:txBody>
          <a:bodyPr>
            <a:normAutofit fontScale="85000" lnSpcReduction="10000"/>
          </a:bodyPr>
          <a:p>
            <a:pPr indent="0" marL="0">
              <a:buNone/>
            </a:pPr>
            <a:r>
              <a:rPr dirty="0" lang="en-US"/>
              <a:t>leukotriene receptor antagonist ;</a:t>
            </a:r>
          </a:p>
          <a:p>
            <a:r>
              <a:rPr dirty="0" lang="en-US"/>
              <a:t>Montelukast (Singulair) </a:t>
            </a:r>
          </a:p>
          <a:p>
            <a:r>
              <a:rPr dirty="0" lang="en-US"/>
              <a:t> Zileuton (Zyflo),</a:t>
            </a:r>
          </a:p>
          <a:p>
            <a:r>
              <a:rPr dirty="0" lang="en-US"/>
              <a:t> Zafirlukast (Accolate) </a:t>
            </a:r>
          </a:p>
          <a:p>
            <a:pPr indent="0" marL="0">
              <a:buNone/>
            </a:pPr>
            <a:r>
              <a:rPr b="1" dirty="0" lang="en-US"/>
              <a:t>Expected Pharmacological Action </a:t>
            </a:r>
          </a:p>
          <a:p>
            <a:pPr indent="0" marL="0">
              <a:buNone/>
            </a:pPr>
            <a:r>
              <a:rPr dirty="0" lang="en-US"/>
              <a:t> Leukotriene modifiers prevent the effects of leukotrienes, thereby suppressing inflammation, bronchoconstriction, airway edema, and mucus production. </a:t>
            </a:r>
          </a:p>
          <a:p>
            <a:pPr indent="0" marL="0">
              <a:buNone/>
            </a:pPr>
            <a:r>
              <a:rPr dirty="0" lang="en-US"/>
              <a:t> </a:t>
            </a:r>
            <a:r>
              <a:rPr b="1" dirty="0" lang="en-US"/>
              <a:t>Therapeutic Uses </a:t>
            </a:r>
          </a:p>
          <a:p>
            <a:pPr indent="0" marL="0">
              <a:buNone/>
            </a:pPr>
            <a:r>
              <a:rPr dirty="0" lang="en-US"/>
              <a:t> Leukotriene modifiers are used for long-term therapy of asthma in adults and children 15 years and older and to prevent exercise-induced bronchospasm. </a:t>
            </a:r>
          </a:p>
          <a:p>
            <a:pPr indent="0" marL="0">
              <a:buNone/>
            </a:pPr>
            <a:r>
              <a:rPr dirty="0" lang="en-US"/>
              <a:t> </a:t>
            </a:r>
            <a:r>
              <a:rPr b="1" dirty="0" lang="en-US"/>
              <a:t>Route of administration</a:t>
            </a:r>
            <a:r>
              <a:rPr dirty="0" lang="en-US"/>
              <a:t>: oral</a:t>
            </a:r>
          </a:p>
        </p:txBody>
      </p:sp>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939" name=""/>
        <p:cNvGrpSpPr/>
        <p:nvPr/>
      </p:nvGrpSpPr>
      <p:grpSpPr>
        <a:xfrm>
          <a:off x="0" y="0"/>
          <a:ext cx="0" cy="0"/>
          <a:chOff x="0" y="0"/>
          <a:chExt cx="0" cy="0"/>
        </a:xfrm>
      </p:grpSpPr>
      <p:sp>
        <p:nvSpPr>
          <p:cNvPr id="1049360" name="Content Placeholder 2"/>
          <p:cNvSpPr>
            <a:spLocks noGrp="1"/>
          </p:cNvSpPr>
          <p:nvPr>
            <p:ph idx="1"/>
          </p:nvPr>
        </p:nvSpPr>
        <p:spPr>
          <a:xfrm>
            <a:off x="838200" y="248356"/>
            <a:ext cx="10515600" cy="6355644"/>
          </a:xfrm>
        </p:spPr>
        <p:txBody>
          <a:bodyPr>
            <a:normAutofit lnSpcReduction="10000"/>
          </a:bodyPr>
          <a:p>
            <a:pPr indent="0" marL="0">
              <a:buNone/>
            </a:pPr>
            <a:r>
              <a:rPr b="1" dirty="0" lang="en-US"/>
              <a:t>Contraindications/Precautions </a:t>
            </a:r>
          </a:p>
          <a:p>
            <a:r>
              <a:rPr dirty="0" lang="en-US"/>
              <a:t>Use cautiously in clients with liver dysfunction</a:t>
            </a:r>
          </a:p>
          <a:p>
            <a:pPr indent="0" marL="0">
              <a:buNone/>
            </a:pPr>
            <a:endParaRPr dirty="0" lang="en-US"/>
          </a:p>
          <a:p>
            <a:pPr indent="0" marL="0">
              <a:buNone/>
            </a:pPr>
            <a:r>
              <a:rPr dirty="0" lang="en-US"/>
              <a:t> </a:t>
            </a:r>
            <a:r>
              <a:rPr b="1" dirty="0" lang="en-US"/>
              <a:t>Medication/Food Interactions </a:t>
            </a:r>
          </a:p>
          <a:p>
            <a:r>
              <a:rPr dirty="0" lang="en-US"/>
              <a:t>Zileuton and zafirlukast inhibit metabolism of warfarin (Coumadin), leading to increased warfarin levels. </a:t>
            </a:r>
          </a:p>
          <a:p>
            <a:r>
              <a:rPr dirty="0" lang="en-US"/>
              <a:t>Zileuton and Zafirlukast inhibit metabolism of theophylline, leading to increased theophylline levels.</a:t>
            </a:r>
          </a:p>
          <a:p>
            <a:pPr indent="0" marL="0">
              <a:buNone/>
            </a:pPr>
            <a:r>
              <a:rPr b="1" dirty="0" lang="en-US"/>
              <a:t> Nursing Administration </a:t>
            </a:r>
          </a:p>
          <a:p>
            <a:r>
              <a:rPr dirty="0" lang="en-US"/>
              <a:t> Advise clients to take zileuton as prescribed. Zileuton can be given with or without food. </a:t>
            </a:r>
          </a:p>
          <a:p>
            <a:r>
              <a:rPr dirty="0" lang="en-US"/>
              <a:t> Advise clients that zafirlukast should not be given with food, and to administer it 1 hr. before or 2 hr. after meals. </a:t>
            </a:r>
          </a:p>
          <a:p>
            <a:r>
              <a:rPr dirty="0" lang="en-US"/>
              <a:t> Advise clients to take Montelukast once daily at bedtime.</a:t>
            </a:r>
          </a:p>
          <a:p>
            <a:endParaRPr dirty="0" lang="en-US"/>
          </a:p>
        </p:txBody>
      </p:sp>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940" name=""/>
        <p:cNvGrpSpPr/>
        <p:nvPr/>
      </p:nvGrpSpPr>
      <p:grpSpPr>
        <a:xfrm>
          <a:off x="0" y="0"/>
          <a:ext cx="0" cy="0"/>
          <a:chOff x="0" y="0"/>
          <a:chExt cx="0" cy="0"/>
        </a:xfrm>
      </p:grpSpPr>
      <p:sp>
        <p:nvSpPr>
          <p:cNvPr id="1049361" name="Title 1"/>
          <p:cNvSpPr>
            <a:spLocks noGrp="1"/>
          </p:cNvSpPr>
          <p:nvPr>
            <p:ph type="title"/>
          </p:nvPr>
        </p:nvSpPr>
        <p:spPr/>
        <p:txBody>
          <a:bodyPr/>
          <a:p>
            <a:r>
              <a:rPr dirty="0" lang="en-US"/>
              <a:t>GIT DRUGS   ( </a:t>
            </a:r>
            <a:r>
              <a:rPr b="1" dirty="0" lang="en-US"/>
              <a:t>PEPTIC ULCER  DISEASE)</a:t>
            </a:r>
          </a:p>
        </p:txBody>
      </p:sp>
      <p:sp>
        <p:nvSpPr>
          <p:cNvPr id="1049362" name="Content Placeholder 2"/>
          <p:cNvSpPr>
            <a:spLocks noGrp="1"/>
          </p:cNvSpPr>
          <p:nvPr>
            <p:ph idx="1"/>
          </p:nvPr>
        </p:nvSpPr>
        <p:spPr/>
        <p:txBody>
          <a:bodyPr>
            <a:normAutofit fontScale="92500" lnSpcReduction="20000"/>
          </a:bodyPr>
          <a:p>
            <a:pPr indent="0" marL="0">
              <a:buNone/>
            </a:pPr>
            <a:r>
              <a:rPr b="1" dirty="0" lang="en-US"/>
              <a:t>acid peptic disease includes:</a:t>
            </a:r>
          </a:p>
          <a:p>
            <a:r>
              <a:rPr dirty="0" lang="en-US"/>
              <a:t>peptic ulcers (gastric ulcer, duodenal ulcer , NSAIDS induced ulcers)</a:t>
            </a:r>
          </a:p>
          <a:p>
            <a:r>
              <a:rPr dirty="0" lang="en-US"/>
              <a:t>gasro   oesophageal reflux disease,</a:t>
            </a:r>
          </a:p>
          <a:p>
            <a:r>
              <a:rPr dirty="0" lang="en-US"/>
              <a:t> hypersecretory states like Zollinger Ellison Syndrome (ulcerogenic tumour of the islets of Langerhans. </a:t>
            </a:r>
          </a:p>
          <a:p>
            <a:pPr indent="0" marL="0">
              <a:buNone/>
            </a:pPr>
            <a:r>
              <a:rPr b="1" dirty="0" lang="en-US"/>
              <a:t>Principles of therapy</a:t>
            </a:r>
          </a:p>
          <a:p>
            <a:pPr indent="0" marL="0">
              <a:buNone/>
            </a:pPr>
            <a:r>
              <a:rPr dirty="0" lang="en-US"/>
              <a:t>The aim of therapy is to;</a:t>
            </a:r>
          </a:p>
          <a:p>
            <a:r>
              <a:rPr dirty="0" lang="en-US"/>
              <a:t> relieve symptoms,</a:t>
            </a:r>
          </a:p>
          <a:p>
            <a:r>
              <a:rPr dirty="0" lang="en-US"/>
              <a:t> induced ulcer healing and cure in the long run  </a:t>
            </a:r>
          </a:p>
          <a:p>
            <a:r>
              <a:rPr dirty="0" lang="en-US"/>
              <a:t> Decreased risk of complications </a:t>
            </a:r>
          </a:p>
          <a:p>
            <a:r>
              <a:rPr dirty="0" lang="en-US"/>
              <a:t> Stopping reoccurrence .</a:t>
            </a:r>
          </a:p>
        </p:txBody>
      </p:sp>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941" name=""/>
        <p:cNvGrpSpPr/>
        <p:nvPr/>
      </p:nvGrpSpPr>
      <p:grpSpPr>
        <a:xfrm>
          <a:off x="0" y="0"/>
          <a:ext cx="0" cy="0"/>
          <a:chOff x="0" y="0"/>
          <a:chExt cx="0" cy="0"/>
        </a:xfrm>
      </p:grpSpPr>
      <p:sp>
        <p:nvSpPr>
          <p:cNvPr id="1049363" name="Title 1"/>
          <p:cNvSpPr>
            <a:spLocks noGrp="1"/>
          </p:cNvSpPr>
          <p:nvPr>
            <p:ph type="title"/>
          </p:nvPr>
        </p:nvSpPr>
        <p:spPr/>
        <p:txBody>
          <a:bodyPr/>
          <a:p>
            <a:r>
              <a:rPr dirty="0" lang="en-US"/>
              <a:t>Classification of agents used in treatment of peptic ulcer:</a:t>
            </a:r>
          </a:p>
        </p:txBody>
      </p:sp>
      <p:sp>
        <p:nvSpPr>
          <p:cNvPr id="1049364" name="Content Placeholder 2"/>
          <p:cNvSpPr>
            <a:spLocks noGrp="1"/>
          </p:cNvSpPr>
          <p:nvPr>
            <p:ph idx="1"/>
          </p:nvPr>
        </p:nvSpPr>
        <p:spPr/>
        <p:txBody>
          <a:bodyPr>
            <a:normAutofit fontScale="92500" lnSpcReduction="10000"/>
          </a:bodyPr>
          <a:p>
            <a:r>
              <a:rPr b="1" dirty="0" lang="en-US"/>
              <a:t>Inhibition of acid secretion</a:t>
            </a:r>
          </a:p>
          <a:p>
            <a:pPr>
              <a:buFont typeface="Wingdings" panose="05000000000000000000" pitchFamily="2" charset="2"/>
              <a:buChar char="Ø"/>
            </a:pPr>
            <a:r>
              <a:rPr dirty="0" lang="en-US"/>
              <a:t>H2 receptor agonist e.g. cimetidine, ranitidine, famotidine roxatidine.</a:t>
            </a:r>
          </a:p>
          <a:p>
            <a:pPr>
              <a:buFont typeface="Wingdings" panose="05000000000000000000" pitchFamily="2" charset="2"/>
              <a:buChar char="Ø"/>
            </a:pPr>
            <a:r>
              <a:rPr dirty="0" lang="en-US"/>
              <a:t>Proton pump inhibitors e.g. omeprazole, pantoprazole, esomeprazole, lansoprazole.</a:t>
            </a:r>
          </a:p>
          <a:p>
            <a:pPr>
              <a:buFont typeface="Wingdings" panose="05000000000000000000" pitchFamily="2" charset="2"/>
              <a:buChar char="Ø"/>
            </a:pPr>
            <a:r>
              <a:rPr dirty="0" lang="en-US"/>
              <a:t>Anticholinergics e.g. pirenzepine.</a:t>
            </a:r>
          </a:p>
          <a:p>
            <a:pPr>
              <a:buFont typeface="Wingdings" panose="05000000000000000000" pitchFamily="2" charset="2"/>
              <a:buChar char="Ø"/>
            </a:pPr>
            <a:r>
              <a:rPr dirty="0" lang="en-US"/>
              <a:t>Prostaglandin analogue e.g. misoprostol.</a:t>
            </a:r>
          </a:p>
          <a:p>
            <a:r>
              <a:rPr b="1" dirty="0" lang="en-US"/>
              <a:t>neutralization of gastric acids</a:t>
            </a:r>
          </a:p>
          <a:p>
            <a:pPr>
              <a:buFont typeface="Wingdings" panose="05000000000000000000" pitchFamily="2" charset="2"/>
              <a:buChar char="Ø"/>
            </a:pPr>
            <a:r>
              <a:rPr dirty="0" lang="en-US"/>
              <a:t>Sodium bicarbonate systemic</a:t>
            </a:r>
          </a:p>
          <a:p>
            <a:pPr>
              <a:buFont typeface="Wingdings" panose="05000000000000000000" pitchFamily="2" charset="2"/>
              <a:buChar char="Ø"/>
            </a:pPr>
            <a:r>
              <a:rPr dirty="0" lang="en-US"/>
              <a:t>Non systemic: magnesium hydroxide, aluminium hydroxide, magnesium trisilicate.</a:t>
            </a:r>
          </a:p>
        </p:txBody>
      </p:sp>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942" name=""/>
        <p:cNvGrpSpPr/>
        <p:nvPr/>
      </p:nvGrpSpPr>
      <p:grpSpPr>
        <a:xfrm>
          <a:off x="0" y="0"/>
          <a:ext cx="0" cy="0"/>
          <a:chOff x="0" y="0"/>
          <a:chExt cx="0" cy="0"/>
        </a:xfrm>
      </p:grpSpPr>
      <p:sp>
        <p:nvSpPr>
          <p:cNvPr id="1049365" name="Content Placeholder 2"/>
          <p:cNvSpPr>
            <a:spLocks noGrp="1"/>
          </p:cNvSpPr>
          <p:nvPr>
            <p:ph idx="1"/>
          </p:nvPr>
        </p:nvSpPr>
        <p:spPr>
          <a:xfrm>
            <a:off x="838200" y="270933"/>
            <a:ext cx="10515600" cy="5906030"/>
          </a:xfrm>
        </p:spPr>
        <p:txBody>
          <a:bodyPr>
            <a:normAutofit fontScale="25000" lnSpcReduction="20000"/>
          </a:bodyPr>
          <a:p>
            <a:r>
              <a:rPr b="1" dirty="0" sz="11200" lang="en-US"/>
              <a:t>Mucosal protective agents </a:t>
            </a:r>
            <a:r>
              <a:rPr dirty="0" sz="11200" lang="en-US"/>
              <a:t>e.g. sucralfate, colloidal bismuth.</a:t>
            </a:r>
          </a:p>
          <a:p>
            <a:r>
              <a:rPr b="1" dirty="0" sz="11200" lang="en-US"/>
              <a:t>Anti helicobacter pylori drugs (ANTIBIOTICS) </a:t>
            </a:r>
            <a:r>
              <a:rPr dirty="0" sz="11200" lang="en-US"/>
              <a:t>e.g. Clarithromycin, Ampicillin, Metronidazole, Tetracycline, Tinidazole </a:t>
            </a:r>
          </a:p>
          <a:p>
            <a:pPr indent="0" marL="0">
              <a:buNone/>
            </a:pPr>
            <a:r>
              <a:rPr dirty="0" sz="11200" lang="en-US"/>
              <a:t>                                     </a:t>
            </a:r>
          </a:p>
          <a:p>
            <a:pPr indent="0" marL="0">
              <a:buNone/>
            </a:pPr>
            <a:r>
              <a:rPr dirty="0" sz="14400" lang="en-US"/>
              <a:t>                           anti H. pylori drugs </a:t>
            </a:r>
          </a:p>
          <a:p>
            <a:r>
              <a:rPr dirty="0" sz="11200" lang="en-US"/>
              <a:t> Amoxicillin (Amoxil) </a:t>
            </a:r>
          </a:p>
          <a:p>
            <a:r>
              <a:rPr dirty="0" sz="11200" lang="en-US"/>
              <a:t>Bismuth (Pepto-Bismol) </a:t>
            </a:r>
          </a:p>
          <a:p>
            <a:r>
              <a:rPr dirty="0" sz="11200" lang="en-US"/>
              <a:t> Clarithromycin (Biaxin) </a:t>
            </a:r>
          </a:p>
          <a:p>
            <a:r>
              <a:rPr dirty="0" sz="11200" lang="en-US"/>
              <a:t>Metronidazole (Flagyl) </a:t>
            </a:r>
          </a:p>
          <a:p>
            <a:r>
              <a:rPr dirty="0" sz="11200" lang="en-US"/>
              <a:t> Tetracycline </a:t>
            </a:r>
          </a:p>
          <a:p>
            <a:pPr indent="0" marL="0">
              <a:buNone/>
            </a:pPr>
            <a:r>
              <a:rPr b="1" dirty="0" sz="11200" lang="en-US"/>
              <a:t>Expected Pharmacological Action </a:t>
            </a:r>
          </a:p>
          <a:p>
            <a:r>
              <a:rPr dirty="0" sz="11200" lang="en-US"/>
              <a:t> Eradication of H. pylori bacteria </a:t>
            </a:r>
          </a:p>
          <a:p>
            <a:r>
              <a:rPr dirty="0" sz="11200" lang="en-US"/>
              <a:t> Therapy should include:  Combination of 2 or 3 antibiotics for 14 days</a:t>
            </a:r>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r>
              <a:rPr dirty="0" sz="11200" lang="en-US"/>
              <a:t>The disease process is only altered by the use of antibiotics. All other medications make an environment that is conducive to healing</a:t>
            </a:r>
            <a:r>
              <a:rPr dirty="0" lang="en-US"/>
              <a:t>. </a:t>
            </a:r>
          </a:p>
          <a:p>
            <a:endParaRPr dirty="0" lang="en-US"/>
          </a:p>
          <a:p>
            <a:pPr indent="0" marL="0">
              <a:buNone/>
            </a:pPr>
            <a:endParaRPr dirty="0" lang="en-US"/>
          </a:p>
        </p:txBody>
      </p:sp>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943" name=""/>
        <p:cNvGrpSpPr/>
        <p:nvPr/>
      </p:nvGrpSpPr>
      <p:grpSpPr>
        <a:xfrm>
          <a:off x="0" y="0"/>
          <a:ext cx="0" cy="0"/>
          <a:chOff x="0" y="0"/>
          <a:chExt cx="0" cy="0"/>
        </a:xfrm>
      </p:grpSpPr>
      <p:sp>
        <p:nvSpPr>
          <p:cNvPr id="1049366" name="Title 1"/>
          <p:cNvSpPr>
            <a:spLocks noGrp="1"/>
          </p:cNvSpPr>
          <p:nvPr>
            <p:ph type="title"/>
          </p:nvPr>
        </p:nvSpPr>
        <p:spPr/>
        <p:txBody>
          <a:bodyPr/>
          <a:p>
            <a:r>
              <a:rPr dirty="0" lang="en-US"/>
              <a:t>Two weeks regimen</a:t>
            </a:r>
          </a:p>
        </p:txBody>
      </p:sp>
      <p:sp>
        <p:nvSpPr>
          <p:cNvPr id="1049367" name="Content Placeholder 2"/>
          <p:cNvSpPr>
            <a:spLocks noGrp="1"/>
          </p:cNvSpPr>
          <p:nvPr>
            <p:ph idx="1"/>
          </p:nvPr>
        </p:nvSpPr>
        <p:spPr/>
        <p:txBody>
          <a:bodyPr>
            <a:normAutofit/>
          </a:bodyPr>
          <a:p>
            <a:r>
              <a:rPr dirty="0" lang="en-US"/>
              <a:t>Tetracycline 500mg QID and metronidazole 200mg BID and Bismuth sub salylicylate.</a:t>
            </a:r>
          </a:p>
          <a:p>
            <a:r>
              <a:rPr dirty="0" lang="en-US"/>
              <a:t>Amoxicillin 100mg BID and clarithromycin 500mg BID+ Lansoprazole 30mgs BID.</a:t>
            </a:r>
          </a:p>
          <a:p>
            <a:r>
              <a:rPr dirty="0" lang="en-US"/>
              <a:t>Clarithromycin 500mg TDS +Omeprazole.</a:t>
            </a:r>
          </a:p>
          <a:p>
            <a:pPr indent="0" marL="0">
              <a:buNone/>
            </a:pPr>
            <a:r>
              <a:rPr b="1" dirty="0" lang="en-US"/>
              <a:t>ONE WEEK REGIMEN</a:t>
            </a:r>
          </a:p>
          <a:p>
            <a:pPr indent="0" marL="0">
              <a:buNone/>
            </a:pPr>
            <a:r>
              <a:rPr dirty="0" lang="en-US"/>
              <a:t>Clarithromycin 250mg BID + Metronidazole 400mgs + Omeprazole 20mgs BID.</a:t>
            </a:r>
          </a:p>
          <a:p>
            <a:pPr indent="0" marL="0">
              <a:buNone/>
            </a:pPr>
            <a:r>
              <a:rPr dirty="0" lang="en-US"/>
              <a:t>Amoxicillin 500mg Bid + Clarithromycin 250mg Bid+ Omeprazole 20mg</a:t>
            </a:r>
          </a:p>
        </p:txBody>
      </p:sp>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944" name=""/>
        <p:cNvGrpSpPr/>
        <p:nvPr/>
      </p:nvGrpSpPr>
      <p:grpSpPr>
        <a:xfrm>
          <a:off x="0" y="0"/>
          <a:ext cx="0" cy="0"/>
          <a:chOff x="0" y="0"/>
          <a:chExt cx="0" cy="0"/>
        </a:xfrm>
      </p:grpSpPr>
      <p:sp>
        <p:nvSpPr>
          <p:cNvPr id="1049368"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Histamine2 -Receptor Antagonists</a:t>
            </a:r>
            <a:endParaRPr dirty="0" sz="3600" lang="en-US"/>
          </a:p>
        </p:txBody>
      </p:sp>
      <p:sp>
        <p:nvSpPr>
          <p:cNvPr id="1049369" name="Content Placeholder 2"/>
          <p:cNvSpPr>
            <a:spLocks noGrp="1"/>
          </p:cNvSpPr>
          <p:nvPr>
            <p:ph idx="1"/>
          </p:nvPr>
        </p:nvSpPr>
        <p:spPr/>
        <p:txBody>
          <a:bodyPr/>
          <a:p>
            <a:r>
              <a:rPr dirty="0" lang="en-US"/>
              <a:t> ranitidine hydrochloride (Zantac) </a:t>
            </a:r>
          </a:p>
          <a:p>
            <a:r>
              <a:rPr dirty="0" lang="en-US"/>
              <a:t>Cimetidine (Tagamet) </a:t>
            </a:r>
          </a:p>
          <a:p>
            <a:r>
              <a:rPr dirty="0" lang="en-US"/>
              <a:t>Nizatidine (Axid) </a:t>
            </a:r>
          </a:p>
          <a:p>
            <a:r>
              <a:rPr dirty="0" lang="en-US"/>
              <a:t>Famotidine (Pepcid) </a:t>
            </a:r>
          </a:p>
          <a:p>
            <a:pPr indent="0" marL="0">
              <a:buNone/>
            </a:pPr>
            <a:r>
              <a:rPr b="1" dirty="0" lang="en-US"/>
              <a:t>Expected Pharmacological Action:  </a:t>
            </a:r>
            <a:r>
              <a:rPr dirty="0" lang="en-US"/>
              <a:t>Histamine2-receptor antagonists suppress the secretion of gastric acid by selectively blocking H2 receptors in parietal cells lining the stomach</a:t>
            </a:r>
          </a:p>
        </p:txBody>
      </p:sp>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945" name=""/>
        <p:cNvGrpSpPr/>
        <p:nvPr/>
      </p:nvGrpSpPr>
      <p:grpSpPr>
        <a:xfrm>
          <a:off x="0" y="0"/>
          <a:ext cx="0" cy="0"/>
          <a:chOff x="0" y="0"/>
          <a:chExt cx="0" cy="0"/>
        </a:xfrm>
      </p:grpSpPr>
      <p:sp>
        <p:nvSpPr>
          <p:cNvPr id="1049370" name="Content Placeholder 2"/>
          <p:cNvSpPr>
            <a:spLocks noGrp="1"/>
          </p:cNvSpPr>
          <p:nvPr>
            <p:ph idx="1"/>
          </p:nvPr>
        </p:nvSpPr>
        <p:spPr>
          <a:xfrm>
            <a:off x="838200" y="270932"/>
            <a:ext cx="10515600" cy="6333067"/>
          </a:xfrm>
        </p:spPr>
        <p:txBody>
          <a:bodyPr/>
          <a:p>
            <a:r>
              <a:rPr b="1" dirty="0" lang="en-US"/>
              <a:t>Therapeutic Uses </a:t>
            </a:r>
          </a:p>
          <a:p>
            <a:r>
              <a:rPr dirty="0" lang="en-US"/>
              <a:t>gastric and peptic ulcers,</a:t>
            </a:r>
          </a:p>
          <a:p>
            <a:r>
              <a:rPr dirty="0" lang="en-US"/>
              <a:t> gastroesophageal reflux disease (GERD), </a:t>
            </a:r>
          </a:p>
          <a:p>
            <a:r>
              <a:rPr dirty="0" lang="en-US"/>
              <a:t> hypersecretory conditions, such as Zollinger-Ellison syndrome. </a:t>
            </a:r>
          </a:p>
          <a:p>
            <a:r>
              <a:rPr dirty="0" lang="en-US"/>
              <a:t> Histamine2-receptor antagonists are used in conjunction with antibiotics to treat ulcers caused by H. pylori.</a:t>
            </a:r>
          </a:p>
          <a:p>
            <a:pPr indent="0" marL="0">
              <a:buNone/>
            </a:pPr>
            <a:r>
              <a:rPr dirty="0" lang="en-US"/>
              <a:t> </a:t>
            </a:r>
            <a:r>
              <a:rPr b="1" dirty="0" lang="en-US"/>
              <a:t>Side/Adverse Effects </a:t>
            </a:r>
          </a:p>
          <a:p>
            <a:r>
              <a:rPr dirty="0" lang="en-US"/>
              <a:t>Cimetidine may block androgen receptors, resulting in decreased libido and impotence. </a:t>
            </a:r>
          </a:p>
          <a:p>
            <a:r>
              <a:rPr dirty="0" lang="en-US"/>
              <a:t>Cimetidine may cause CNS effects (lethargy, depression, confusion)</a:t>
            </a:r>
          </a:p>
          <a:p>
            <a:r>
              <a:rPr dirty="0" lang="en-US"/>
              <a:t> Ranitidine, nizatidine, and famotidine have few adverse effects and interactions.</a:t>
            </a: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566" name=""/>
        <p:cNvGrpSpPr/>
        <p:nvPr/>
      </p:nvGrpSpPr>
      <p:grpSpPr>
        <a:xfrm>
          <a:off x="0" y="0"/>
          <a:ext cx="0" cy="0"/>
          <a:chOff x="0" y="0"/>
          <a:chExt cx="0" cy="0"/>
        </a:xfrm>
      </p:grpSpPr>
      <p:sp>
        <p:nvSpPr>
          <p:cNvPr id="1048678" name="Title 1"/>
          <p:cNvSpPr>
            <a:spLocks noGrp="1"/>
          </p:cNvSpPr>
          <p:nvPr>
            <p:ph type="title"/>
          </p:nvPr>
        </p:nvSpPr>
        <p:spPr/>
        <p:txBody>
          <a:bodyPr/>
          <a:p>
            <a:r>
              <a:rPr dirty="0" lang="en-US"/>
              <a:t>Conti.</a:t>
            </a:r>
          </a:p>
        </p:txBody>
      </p:sp>
      <p:sp>
        <p:nvSpPr>
          <p:cNvPr id="1048679" name="Content Placeholder 2"/>
          <p:cNvSpPr>
            <a:spLocks noGrp="1"/>
          </p:cNvSpPr>
          <p:nvPr>
            <p:ph idx="1"/>
          </p:nvPr>
        </p:nvSpPr>
        <p:spPr/>
        <p:txBody>
          <a:bodyPr/>
          <a:p>
            <a:pPr indent="0" marL="0">
              <a:buNone/>
            </a:pPr>
            <a:r>
              <a:rPr b="1" dirty="0" sz="4000" lang="en-US"/>
              <a:t>Synergism</a:t>
            </a:r>
          </a:p>
          <a:p>
            <a:pPr indent="0" marL="0">
              <a:buNone/>
            </a:pPr>
            <a:r>
              <a:rPr dirty="0" lang="en-US"/>
              <a:t>This can either be</a:t>
            </a:r>
          </a:p>
          <a:p>
            <a:pPr indent="0" marL="0">
              <a:buNone/>
            </a:pPr>
            <a:r>
              <a:rPr b="1" dirty="0" lang="en-US"/>
              <a:t> summation- </a:t>
            </a:r>
            <a:r>
              <a:rPr dirty="0" lang="en-US"/>
              <a:t>this occurs when the effect of two drugs having the same action are additive e.g. beta blockers plus thiazide diuretics have an additive anti hypertensive effects.</a:t>
            </a:r>
          </a:p>
          <a:p>
            <a:pPr indent="0" marL="0">
              <a:buNone/>
            </a:pPr>
            <a:r>
              <a:rPr b="1" dirty="0" lang="en-US"/>
              <a:t>Potentiating- </a:t>
            </a:r>
            <a:r>
              <a:rPr dirty="0" lang="en-US"/>
              <a:t>this means to make more powerful, occurs when the action of one drug increases the action of another. e.g trimethoprim plus sulfamethoxazole.</a:t>
            </a:r>
            <a:endParaRPr b="1" dirty="0" lang="en-US"/>
          </a:p>
        </p:txBody>
      </p:sp>
    </p:spTree>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946" name=""/>
        <p:cNvGrpSpPr/>
        <p:nvPr/>
      </p:nvGrpSpPr>
      <p:grpSpPr>
        <a:xfrm>
          <a:off x="0" y="0"/>
          <a:ext cx="0" cy="0"/>
          <a:chOff x="0" y="0"/>
          <a:chExt cx="0" cy="0"/>
        </a:xfrm>
      </p:grpSpPr>
      <p:sp>
        <p:nvSpPr>
          <p:cNvPr id="1049371" name="Content Placeholder 2"/>
          <p:cNvSpPr>
            <a:spLocks noGrp="1"/>
          </p:cNvSpPr>
          <p:nvPr>
            <p:ph idx="1"/>
          </p:nvPr>
        </p:nvSpPr>
        <p:spPr>
          <a:xfrm>
            <a:off x="838200" y="248356"/>
            <a:ext cx="10515600" cy="6344355"/>
          </a:xfrm>
        </p:spPr>
        <p:txBody>
          <a:bodyPr>
            <a:normAutofit/>
          </a:bodyPr>
          <a:p>
            <a:pPr indent="0" marL="0">
              <a:buNone/>
            </a:pPr>
            <a:r>
              <a:rPr b="1" dirty="0" lang="en-US"/>
              <a:t>Contraindications/Precautions </a:t>
            </a:r>
          </a:p>
          <a:p>
            <a:r>
              <a:rPr dirty="0" lang="en-US"/>
              <a:t> These medications are Pregnancy Risk Category B </a:t>
            </a:r>
          </a:p>
          <a:p>
            <a:r>
              <a:rPr dirty="0" lang="en-US"/>
              <a:t> Use in older adults can cause antiadrenergic effects (e.g., impotence) and CNS effects (e.g., confusion). </a:t>
            </a:r>
          </a:p>
          <a:p>
            <a:r>
              <a:rPr dirty="0" lang="en-US"/>
              <a:t> H2-receptor antagonists decrease gastric acidity, which promotes bacterial colonization of the stomach and the respiratory tract. Use cautiously in clients who are at a high risk for pneumonia, such as clients with chronic obstructive pulmonary disease (COPD).</a:t>
            </a:r>
          </a:p>
          <a:p>
            <a:pPr indent="0" marL="0">
              <a:buNone/>
            </a:pPr>
            <a:r>
              <a:rPr b="1" dirty="0" lang="en-US"/>
              <a:t>Medication/Food Interactions</a:t>
            </a:r>
          </a:p>
          <a:p>
            <a:r>
              <a:rPr dirty="0" lang="en-US"/>
              <a:t> Cimetidine can inhibit medication metabolizing enzymes and thus increase the levels of warfarin, phenytoin (Dilantin), theophylline, and lidocaine.</a:t>
            </a:r>
          </a:p>
          <a:p>
            <a:r>
              <a:rPr dirty="0" lang="en-US"/>
              <a:t>Concurrent use of antacids can decrease absorption of histamine2 -receptor antagonists.</a:t>
            </a:r>
          </a:p>
        </p:txBody>
      </p:sp>
    </p:spTree>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947" name=""/>
        <p:cNvGrpSpPr/>
        <p:nvPr/>
      </p:nvGrpSpPr>
      <p:grpSpPr>
        <a:xfrm>
          <a:off x="0" y="0"/>
          <a:ext cx="0" cy="0"/>
          <a:chOff x="0" y="0"/>
          <a:chExt cx="0" cy="0"/>
        </a:xfrm>
      </p:grpSpPr>
      <p:sp>
        <p:nvSpPr>
          <p:cNvPr id="1049372" name="Content Placeholder 2"/>
          <p:cNvSpPr>
            <a:spLocks noGrp="1"/>
          </p:cNvSpPr>
          <p:nvPr>
            <p:ph idx="1"/>
          </p:nvPr>
        </p:nvSpPr>
        <p:spPr>
          <a:xfrm>
            <a:off x="838200" y="316088"/>
            <a:ext cx="10515600" cy="6242755"/>
          </a:xfrm>
        </p:spPr>
        <p:txBody>
          <a:bodyPr>
            <a:normAutofit/>
          </a:bodyPr>
          <a:p>
            <a:pPr indent="0" marL="0">
              <a:buNone/>
            </a:pPr>
            <a:r>
              <a:rPr b="1" dirty="0" lang="en-US"/>
              <a:t>Nursing Administration </a:t>
            </a:r>
          </a:p>
          <a:p>
            <a:pPr indent="0" marL="0">
              <a:buNone/>
            </a:pPr>
            <a:r>
              <a:rPr dirty="0" lang="en-US"/>
              <a:t> Cimetidine, ranitidine, and famotidine can be administered IV for acute situations. </a:t>
            </a:r>
          </a:p>
          <a:p>
            <a:pPr indent="0" marL="0">
              <a:buNone/>
            </a:pPr>
            <a:r>
              <a:rPr dirty="0" lang="en-US"/>
              <a:t> Advise clients to practice good nutrition. Suggest eating six small meals rather than three large meals a day. </a:t>
            </a:r>
          </a:p>
          <a:p>
            <a:pPr indent="0" marL="0">
              <a:buNone/>
            </a:pPr>
            <a:r>
              <a:rPr dirty="0" lang="en-US"/>
              <a:t> Inform clients that adequate rest and reduction of stress may promote healing. </a:t>
            </a:r>
          </a:p>
          <a:p>
            <a:pPr indent="0" marL="0">
              <a:buNone/>
            </a:pPr>
            <a:r>
              <a:rPr dirty="0" lang="en-US"/>
              <a:t> Clients should avoid smoking, because smoking can delay healing. </a:t>
            </a:r>
          </a:p>
          <a:p>
            <a:pPr indent="0" marL="0">
              <a:buNone/>
            </a:pPr>
            <a:r>
              <a:rPr dirty="0" lang="en-US"/>
              <a:t> Encourage clients to avoid aspirin and other nonsteroidal anti-inflammatory drugs (NSAIDs) unless taking low-dose aspirin therapy for prevention of cardiovascular disease. </a:t>
            </a:r>
          </a:p>
          <a:p>
            <a:pPr indent="0" marL="0">
              <a:buNone/>
            </a:pPr>
            <a:r>
              <a:rPr dirty="0" lang="en-US"/>
              <a:t> If alcohol exacerbates symptoms, advise clients to stop drinking. </a:t>
            </a:r>
          </a:p>
          <a:p>
            <a:pPr indent="0" marL="0">
              <a:buNone/>
            </a:pPr>
            <a:r>
              <a:rPr dirty="0" lang="en-US"/>
              <a:t> </a:t>
            </a:r>
          </a:p>
        </p:txBody>
      </p:sp>
    </p:spTree>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948" name=""/>
        <p:cNvGrpSpPr/>
        <p:nvPr/>
      </p:nvGrpSpPr>
      <p:grpSpPr>
        <a:xfrm>
          <a:off x="0" y="0"/>
          <a:ext cx="0" cy="0"/>
          <a:chOff x="0" y="0"/>
          <a:chExt cx="0" cy="0"/>
        </a:xfrm>
      </p:grpSpPr>
      <p:sp>
        <p:nvSpPr>
          <p:cNvPr id="1049373" name="Content Placeholder 2"/>
          <p:cNvSpPr>
            <a:spLocks noGrp="1"/>
          </p:cNvSpPr>
          <p:nvPr>
            <p:ph idx="1"/>
          </p:nvPr>
        </p:nvSpPr>
        <p:spPr>
          <a:xfrm>
            <a:off x="838200" y="383822"/>
            <a:ext cx="10515600" cy="6152445"/>
          </a:xfrm>
        </p:spPr>
        <p:txBody>
          <a:bodyPr>
            <a:normAutofit/>
          </a:bodyPr>
          <a:p>
            <a:r>
              <a:rPr dirty="0" lang="en-US">
                <a:solidFill>
                  <a:prstClr val="black"/>
                </a:solidFill>
              </a:rPr>
              <a:t>Availability of these medications OTC may discourage clients from seeking appropriate health care.</a:t>
            </a:r>
          </a:p>
          <a:p>
            <a:r>
              <a:rPr dirty="0" lang="en-US">
                <a:solidFill>
                  <a:prstClr val="black"/>
                </a:solidFill>
              </a:rPr>
              <a:t> Encourage clients to see the provider if symptoms persist. </a:t>
            </a:r>
          </a:p>
          <a:p>
            <a:r>
              <a:rPr dirty="0" lang="en-US">
                <a:solidFill>
                  <a:prstClr val="black"/>
                </a:solidFill>
              </a:rPr>
              <a:t> The medication regimen can be complex, often requiring clients to take two to three different medications for an extended period of time. Encourage clients to adhere to the medication regimen and provide support. </a:t>
            </a:r>
          </a:p>
          <a:p>
            <a:r>
              <a:rPr dirty="0" lang="en-US">
                <a:solidFill>
                  <a:prstClr val="black"/>
                </a:solidFill>
              </a:rPr>
              <a:t> Ranitidine can be taken with or without food</a:t>
            </a:r>
            <a:endParaRPr dirty="0" lang="en-US"/>
          </a:p>
        </p:txBody>
      </p:sp>
    </p:spTree>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949" name=""/>
        <p:cNvGrpSpPr/>
        <p:nvPr/>
      </p:nvGrpSpPr>
      <p:grpSpPr>
        <a:xfrm>
          <a:off x="0" y="0"/>
          <a:ext cx="0" cy="0"/>
          <a:chOff x="0" y="0"/>
          <a:chExt cx="0" cy="0"/>
        </a:xfrm>
      </p:grpSpPr>
      <p:sp>
        <p:nvSpPr>
          <p:cNvPr id="1049374"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Proton Pump Inhibitor</a:t>
            </a:r>
            <a:endParaRPr dirty="0" sz="3600" lang="en-US"/>
          </a:p>
        </p:txBody>
      </p:sp>
      <p:sp>
        <p:nvSpPr>
          <p:cNvPr id="1049375" name="Content Placeholder 2"/>
          <p:cNvSpPr>
            <a:spLocks noGrp="1"/>
          </p:cNvSpPr>
          <p:nvPr>
            <p:ph idx="1"/>
          </p:nvPr>
        </p:nvSpPr>
        <p:spPr/>
        <p:txBody>
          <a:bodyPr>
            <a:normAutofit lnSpcReduction="10000"/>
          </a:bodyPr>
          <a:p>
            <a:r>
              <a:rPr dirty="0" lang="en-US"/>
              <a:t>omeprazole (Prilosec) </a:t>
            </a:r>
          </a:p>
          <a:p>
            <a:r>
              <a:rPr dirty="0" lang="en-US"/>
              <a:t>Pantoprazole (Protonix) </a:t>
            </a:r>
          </a:p>
          <a:p>
            <a:r>
              <a:rPr dirty="0" lang="en-US"/>
              <a:t> Lansoprazole (</a:t>
            </a:r>
            <a:r>
              <a:rPr dirty="0" lang="en-US" err="1"/>
              <a:t>Prevacid</a:t>
            </a:r>
            <a:r>
              <a:rPr dirty="0" lang="en-US"/>
              <a:t>) </a:t>
            </a:r>
          </a:p>
          <a:p>
            <a:r>
              <a:rPr dirty="0" lang="en-US"/>
              <a:t>Rabeprazole sodium (</a:t>
            </a:r>
            <a:r>
              <a:rPr dirty="0" lang="en-US" err="1"/>
              <a:t>AcipHex</a:t>
            </a:r>
            <a:r>
              <a:rPr dirty="0" lang="en-US"/>
              <a:t>) </a:t>
            </a:r>
          </a:p>
          <a:p>
            <a:r>
              <a:rPr dirty="0" lang="en-US"/>
              <a:t> Esomeprazole (Nexium)</a:t>
            </a:r>
          </a:p>
          <a:p>
            <a:pPr indent="0" marL="0">
              <a:buNone/>
            </a:pPr>
            <a:r>
              <a:rPr b="1" dirty="0" lang="en-US"/>
              <a:t>Expected Pharmacological Action </a:t>
            </a:r>
          </a:p>
          <a:p>
            <a:r>
              <a:rPr dirty="0" lang="en-US"/>
              <a:t> Proton pump inhibitors reduce gastric acid secretion by irreversibly inhibiting the enzyme that produces gastric acid. </a:t>
            </a:r>
          </a:p>
          <a:p>
            <a:r>
              <a:rPr dirty="0" lang="en-US"/>
              <a:t>Proton pump inhibitors reduce basal and stimulated acid production.</a:t>
            </a:r>
          </a:p>
        </p:txBody>
      </p:sp>
    </p:spTree>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950" name=""/>
        <p:cNvGrpSpPr/>
        <p:nvPr/>
      </p:nvGrpSpPr>
      <p:grpSpPr>
        <a:xfrm>
          <a:off x="0" y="0"/>
          <a:ext cx="0" cy="0"/>
          <a:chOff x="0" y="0"/>
          <a:chExt cx="0" cy="0"/>
        </a:xfrm>
      </p:grpSpPr>
      <p:sp>
        <p:nvSpPr>
          <p:cNvPr id="1049376" name="Content Placeholder 2"/>
          <p:cNvSpPr>
            <a:spLocks noGrp="1"/>
          </p:cNvSpPr>
          <p:nvPr>
            <p:ph idx="1"/>
          </p:nvPr>
        </p:nvSpPr>
        <p:spPr>
          <a:xfrm>
            <a:off x="488244" y="301625"/>
            <a:ext cx="10515600" cy="6291086"/>
          </a:xfrm>
        </p:spPr>
        <p:txBody>
          <a:bodyPr>
            <a:normAutofit/>
          </a:bodyPr>
          <a:p>
            <a:pPr indent="0" marL="0">
              <a:buNone/>
            </a:pPr>
            <a:r>
              <a:rPr dirty="0" lang="en-US"/>
              <a:t> </a:t>
            </a:r>
            <a:r>
              <a:rPr b="1" dirty="0" lang="en-US"/>
              <a:t>Therapeutic uses </a:t>
            </a:r>
          </a:p>
          <a:p>
            <a:r>
              <a:rPr dirty="0" lang="en-US"/>
              <a:t>gastric and peptic ulcers,</a:t>
            </a:r>
          </a:p>
          <a:p>
            <a:r>
              <a:rPr dirty="0" lang="en-US"/>
              <a:t>GERD, </a:t>
            </a:r>
          </a:p>
          <a:p>
            <a:r>
              <a:rPr dirty="0" lang="en-US"/>
              <a:t>hypersecretory conditions such as Zollinger-Ellison syndrome.</a:t>
            </a:r>
          </a:p>
          <a:p>
            <a:pPr indent="0" marL="0">
              <a:buNone/>
            </a:pPr>
            <a:r>
              <a:rPr b="1" dirty="0" lang="en-US"/>
              <a:t> Complications </a:t>
            </a:r>
            <a:endParaRPr dirty="0" lang="en-US"/>
          </a:p>
          <a:p>
            <a:r>
              <a:rPr dirty="0" lang="en-US"/>
              <a:t>Insignificant side effects and adverse effects with short-term treatment </a:t>
            </a:r>
          </a:p>
          <a:p>
            <a:r>
              <a:rPr dirty="0" lang="en-US"/>
              <a:t> Low incidence of headache, diarrhea, and nausea/vomiting</a:t>
            </a:r>
          </a:p>
        </p:txBody>
      </p:sp>
    </p:spTree>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951" name=""/>
        <p:cNvGrpSpPr/>
        <p:nvPr/>
      </p:nvGrpSpPr>
      <p:grpSpPr>
        <a:xfrm>
          <a:off x="0" y="0"/>
          <a:ext cx="0" cy="0"/>
          <a:chOff x="0" y="0"/>
          <a:chExt cx="0" cy="0"/>
        </a:xfrm>
      </p:grpSpPr>
      <p:sp>
        <p:nvSpPr>
          <p:cNvPr id="1049377" name="Content Placeholder 2"/>
          <p:cNvSpPr>
            <a:spLocks noGrp="1"/>
          </p:cNvSpPr>
          <p:nvPr>
            <p:ph idx="1"/>
          </p:nvPr>
        </p:nvSpPr>
        <p:spPr>
          <a:xfrm>
            <a:off x="646289" y="246185"/>
            <a:ext cx="10515600" cy="6386037"/>
          </a:xfrm>
        </p:spPr>
        <p:txBody>
          <a:bodyPr>
            <a:normAutofit/>
          </a:bodyPr>
          <a:p>
            <a:pPr lvl="0"/>
            <a:r>
              <a:rPr b="1" dirty="0" lang="en-US">
                <a:solidFill>
                  <a:prstClr val="black"/>
                </a:solidFill>
              </a:rPr>
              <a:t>Contraindications/Precautions </a:t>
            </a:r>
          </a:p>
          <a:p>
            <a:pPr lvl="0"/>
            <a:r>
              <a:rPr dirty="0" lang="en-US">
                <a:solidFill>
                  <a:prstClr val="black"/>
                </a:solidFill>
              </a:rPr>
              <a:t> These medications are Pregnancy Risk Category C. </a:t>
            </a:r>
          </a:p>
          <a:p>
            <a:pPr lvl="0"/>
            <a:r>
              <a:rPr dirty="0" lang="en-US">
                <a:solidFill>
                  <a:prstClr val="black"/>
                </a:solidFill>
              </a:rPr>
              <a:t> Use cautiously with children and women who are breastfeeding. </a:t>
            </a:r>
          </a:p>
          <a:p>
            <a:pPr lvl="0"/>
            <a:r>
              <a:rPr dirty="0" lang="en-US">
                <a:solidFill>
                  <a:prstClr val="black"/>
                </a:solidFill>
              </a:rPr>
              <a:t>Contraindicated for clients hypersensitive to medication </a:t>
            </a:r>
          </a:p>
          <a:p>
            <a:pPr lvl="0"/>
            <a:r>
              <a:rPr dirty="0" lang="en-US">
                <a:solidFill>
                  <a:prstClr val="black"/>
                </a:solidFill>
              </a:rPr>
              <a:t> These medications increase the risk for pneumonia. Omeprazole decreases gastric acid pH, which promotes bacterial colonization of the stomach and the respiratory tract. Use cautiously in clients at high risk for pneumonia, such as clients with COPD. </a:t>
            </a:r>
          </a:p>
          <a:p>
            <a:pPr lvl="0"/>
            <a:r>
              <a:rPr dirty="0" lang="en-US">
                <a:solidFill>
                  <a:prstClr val="black"/>
                </a:solidFill>
              </a:rPr>
              <a:t> Long-term use of proton pump inhibitors increases the risk of gastric cancer and osteoporosis.</a:t>
            </a:r>
          </a:p>
          <a:p>
            <a:endParaRPr dirty="0" lang="en-US"/>
          </a:p>
        </p:txBody>
      </p:sp>
    </p:spTree>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952" name=""/>
        <p:cNvGrpSpPr/>
        <p:nvPr/>
      </p:nvGrpSpPr>
      <p:grpSpPr>
        <a:xfrm>
          <a:off x="0" y="0"/>
          <a:ext cx="0" cy="0"/>
          <a:chOff x="0" y="0"/>
          <a:chExt cx="0" cy="0"/>
        </a:xfrm>
      </p:grpSpPr>
      <p:sp>
        <p:nvSpPr>
          <p:cNvPr id="1049378" name="Content Placeholder 2"/>
          <p:cNvSpPr>
            <a:spLocks noGrp="1"/>
          </p:cNvSpPr>
          <p:nvPr>
            <p:ph idx="1"/>
          </p:nvPr>
        </p:nvSpPr>
        <p:spPr>
          <a:xfrm>
            <a:off x="838200" y="328246"/>
            <a:ext cx="10515600" cy="6271846"/>
          </a:xfrm>
        </p:spPr>
        <p:txBody>
          <a:bodyPr>
            <a:normAutofit lnSpcReduction="10000"/>
          </a:bodyPr>
          <a:p>
            <a:r>
              <a:rPr b="1" dirty="0" lang="en-US"/>
              <a:t>Medication/Food Interactions </a:t>
            </a:r>
          </a:p>
          <a:p>
            <a:r>
              <a:rPr dirty="0" lang="en-US"/>
              <a:t>Digoxin (Lanoxin) levels may be increased when used concurrently with omeprazole. </a:t>
            </a:r>
          </a:p>
          <a:p>
            <a:r>
              <a:rPr dirty="0" lang="en-US"/>
              <a:t> Monitor digoxin levels carefully if prescribed concurrently. </a:t>
            </a:r>
          </a:p>
          <a:p>
            <a:r>
              <a:rPr dirty="0" lang="en-US"/>
              <a:t>Absorption of ketoconazole (formerly Nizoral), itraconazole (Sporanox), and atazanavir (Reyataz) is extremely decreased when taken concurrently with proton pump inhibitors.</a:t>
            </a:r>
          </a:p>
          <a:p>
            <a:pPr indent="0" marL="0">
              <a:buNone/>
            </a:pPr>
            <a:r>
              <a:rPr dirty="0" lang="en-US"/>
              <a:t> </a:t>
            </a:r>
            <a:r>
              <a:rPr b="1" dirty="0" lang="en-US"/>
              <a:t>Nursing Administration </a:t>
            </a:r>
          </a:p>
          <a:p>
            <a:r>
              <a:rPr dirty="0" lang="en-US"/>
              <a:t> Do not crush, chew, or break sustained-release capsules. </a:t>
            </a:r>
          </a:p>
          <a:p>
            <a:r>
              <a:rPr dirty="0" lang="en-US"/>
              <a:t> Clients may sprinkle the contents of the capsule over food to facilitate swallowing. </a:t>
            </a:r>
          </a:p>
          <a:p>
            <a:r>
              <a:rPr dirty="0" lang="en-US"/>
              <a:t> Clients should take omeprazole once a day prior to eating in the morning. </a:t>
            </a:r>
          </a:p>
          <a:p>
            <a:r>
              <a:rPr dirty="0" lang="en-US"/>
              <a:t> Encourage clients to avoid alcohol and irritating medications such as NSAIDs. </a:t>
            </a:r>
          </a:p>
          <a:p>
            <a:pPr indent="0" marL="0">
              <a:buNone/>
            </a:pPr>
            <a:endParaRPr dirty="0" lang="en-US"/>
          </a:p>
          <a:p>
            <a:endParaRPr dirty="0" lang="en-US"/>
          </a:p>
        </p:txBody>
      </p:sp>
    </p:spTree>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953" name=""/>
        <p:cNvGrpSpPr/>
        <p:nvPr/>
      </p:nvGrpSpPr>
      <p:grpSpPr>
        <a:xfrm>
          <a:off x="0" y="0"/>
          <a:ext cx="0" cy="0"/>
          <a:chOff x="0" y="0"/>
          <a:chExt cx="0" cy="0"/>
        </a:xfrm>
      </p:grpSpPr>
      <p:sp>
        <p:nvSpPr>
          <p:cNvPr id="1049379" name="Content Placeholder 2"/>
          <p:cNvSpPr>
            <a:spLocks noGrp="1"/>
          </p:cNvSpPr>
          <p:nvPr>
            <p:ph idx="1"/>
          </p:nvPr>
        </p:nvSpPr>
        <p:spPr>
          <a:xfrm>
            <a:off x="838200" y="316523"/>
            <a:ext cx="10515600" cy="6271846"/>
          </a:xfrm>
        </p:spPr>
        <p:txBody>
          <a:bodyPr>
            <a:normAutofit lnSpcReduction="10000"/>
          </a:bodyPr>
          <a:p>
            <a:r>
              <a:rPr dirty="0" lang="en-US">
                <a:solidFill>
                  <a:prstClr val="black"/>
                </a:solidFill>
              </a:rPr>
              <a:t>Active ulcers should be treated for 4 to 6 weeks. </a:t>
            </a:r>
          </a:p>
          <a:p>
            <a:r>
              <a:rPr dirty="0" lang="en-US">
                <a:solidFill>
                  <a:prstClr val="black"/>
                </a:solidFill>
              </a:rPr>
              <a:t> </a:t>
            </a:r>
            <a:r>
              <a:rPr b="1" dirty="0" lang="en-US">
                <a:solidFill>
                  <a:prstClr val="black"/>
                </a:solidFill>
              </a:rPr>
              <a:t>Pantoprazole (Protonix) </a:t>
            </a:r>
            <a:r>
              <a:rPr dirty="0" lang="en-US">
                <a:solidFill>
                  <a:prstClr val="black"/>
                </a:solidFill>
              </a:rPr>
              <a:t>can be administered to clients intravenously. In addition to low incidence of headache and diarrhea, there may be irritation at the injection site leading to thrombophlebitis. Monitor the client’s IV site for signs of inflammation (redness, swelling, local pain) and change the IV site if indicated. </a:t>
            </a:r>
          </a:p>
          <a:p>
            <a:r>
              <a:rPr dirty="0" lang="en-US">
                <a:solidFill>
                  <a:prstClr val="black"/>
                </a:solidFill>
              </a:rPr>
              <a:t> Teach clients to notify the provider for any sign of obvious or occult GI bleeding such as coffee-ground emesis.</a:t>
            </a:r>
          </a:p>
          <a:p>
            <a:pPr indent="0" marL="0">
              <a:buNone/>
            </a:pPr>
            <a:r>
              <a:rPr dirty="0" lang="en-US">
                <a:solidFill>
                  <a:prstClr val="black"/>
                </a:solidFill>
              </a:rPr>
              <a:t>                                       </a:t>
            </a:r>
            <a:r>
              <a:rPr b="1" dirty="0" lang="en-US">
                <a:solidFill>
                  <a:prstClr val="black"/>
                </a:solidFill>
              </a:rPr>
              <a:t>ANTICHOLINERGICS</a:t>
            </a:r>
          </a:p>
          <a:p>
            <a:pPr indent="0" marL="0">
              <a:buNone/>
            </a:pPr>
            <a:r>
              <a:rPr b="1" dirty="0" lang="en-US"/>
              <a:t>Piperazine :</a:t>
            </a:r>
            <a:r>
              <a:rPr dirty="0" lang="en-US"/>
              <a:t> </a:t>
            </a:r>
          </a:p>
          <a:p>
            <a:r>
              <a:rPr dirty="0" lang="en-US"/>
              <a:t>it is a selective M1 receptor blocker</a:t>
            </a:r>
          </a:p>
          <a:p>
            <a:r>
              <a:rPr dirty="0" lang="en-US"/>
              <a:t>Produces less effects.</a:t>
            </a:r>
          </a:p>
          <a:p>
            <a:r>
              <a:rPr dirty="0" lang="en-US"/>
              <a:t>Reduces acid secretion by 40 to fifty percent</a:t>
            </a:r>
          </a:p>
          <a:p>
            <a:r>
              <a:rPr dirty="0" lang="en-US"/>
              <a:t>Has a small therapeutic window</a:t>
            </a:r>
          </a:p>
        </p:txBody>
      </p:sp>
    </p:spTree>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954" name=""/>
        <p:cNvGrpSpPr/>
        <p:nvPr/>
      </p:nvGrpSpPr>
      <p:grpSpPr>
        <a:xfrm>
          <a:off x="0" y="0"/>
          <a:ext cx="0" cy="0"/>
          <a:chOff x="0" y="0"/>
          <a:chExt cx="0" cy="0"/>
        </a:xfrm>
      </p:grpSpPr>
      <p:sp>
        <p:nvSpPr>
          <p:cNvPr id="1049380" name="Title 1"/>
          <p:cNvSpPr>
            <a:spLocks noGrp="1"/>
          </p:cNvSpPr>
          <p:nvPr>
            <p:ph type="title"/>
          </p:nvPr>
        </p:nvSpPr>
        <p:spPr/>
        <p:txBody>
          <a:bodyPr/>
          <a:p>
            <a:r>
              <a:rPr b="1" dirty="0" lang="en-US"/>
              <a:t>Prostaglandins analogue</a:t>
            </a:r>
          </a:p>
        </p:txBody>
      </p:sp>
      <p:sp>
        <p:nvSpPr>
          <p:cNvPr id="1049381" name="Content Placeholder 2"/>
          <p:cNvSpPr>
            <a:spLocks noGrp="1"/>
          </p:cNvSpPr>
          <p:nvPr>
            <p:ph idx="1"/>
          </p:nvPr>
        </p:nvSpPr>
        <p:spPr/>
        <p:txBody>
          <a:bodyPr/>
          <a:p>
            <a:r>
              <a:rPr dirty="0" lang="en-US"/>
              <a:t>They have o cytoprotective role by inhibiting acid secretion by increasing mucus and bicarbonate secretion.</a:t>
            </a:r>
          </a:p>
          <a:p>
            <a:r>
              <a:rPr dirty="0" lang="en-US"/>
              <a:t>Inhibit gastrin secretion and increase mucosal blood flow.</a:t>
            </a:r>
            <a:r>
              <a:rPr b="1" dirty="0" lang="en-US">
                <a:solidFill>
                  <a:prstClr val="black"/>
                </a:solidFill>
              </a:rPr>
              <a:t> </a:t>
            </a:r>
            <a:r>
              <a:rPr b="1" dirty="0" sz="4000" lang="en-US">
                <a:solidFill>
                  <a:prstClr val="black"/>
                </a:solidFill>
              </a:rPr>
              <a:t>misoprostol</a:t>
            </a:r>
            <a:endParaRPr dirty="0" sz="4000" lang="en-US"/>
          </a:p>
          <a:p>
            <a:r>
              <a:rPr b="1" dirty="0" lang="en-US"/>
              <a:t> </a:t>
            </a:r>
            <a:r>
              <a:rPr dirty="0" lang="en-US"/>
              <a:t>a synthetic pge1 analogue and inhibits acid output.</a:t>
            </a:r>
          </a:p>
          <a:p>
            <a:r>
              <a:rPr dirty="0" lang="en-US"/>
              <a:t>ulcer heal in 4 to six weeks but relieving pain</a:t>
            </a:r>
          </a:p>
          <a:p>
            <a:pPr indent="0" marL="0">
              <a:buNone/>
            </a:pPr>
            <a:r>
              <a:rPr b="1" dirty="0" lang="en-US"/>
              <a:t>Therapeutic Use</a:t>
            </a:r>
          </a:p>
          <a:p>
            <a:pPr indent="0" marL="0">
              <a:buNone/>
            </a:pPr>
            <a:r>
              <a:rPr dirty="0" lang="en-US"/>
              <a:t>prevent ulceration and  bleeding induced by NSAIDS</a:t>
            </a:r>
          </a:p>
        </p:txBody>
      </p:sp>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955" name=""/>
        <p:cNvGrpSpPr/>
        <p:nvPr/>
      </p:nvGrpSpPr>
      <p:grpSpPr>
        <a:xfrm>
          <a:off x="0" y="0"/>
          <a:ext cx="0" cy="0"/>
          <a:chOff x="0" y="0"/>
          <a:chExt cx="0" cy="0"/>
        </a:xfrm>
      </p:grpSpPr>
      <p:sp>
        <p:nvSpPr>
          <p:cNvPr id="1049382" name="Title 1"/>
          <p:cNvSpPr>
            <a:spLocks noGrp="1"/>
          </p:cNvSpPr>
          <p:nvPr>
            <p:ph type="title"/>
          </p:nvPr>
        </p:nvSpPr>
        <p:spPr/>
        <p:txBody>
          <a:bodyPr/>
          <a:p>
            <a:br>
              <a:rPr dirty="0" lang="en-US"/>
            </a:br>
            <a:r>
              <a:rPr dirty="0" lang="en-US"/>
              <a:t>                           </a:t>
            </a:r>
            <a:r>
              <a:rPr dirty="0" sz="2800" lang="en-US">
                <a:solidFill>
                  <a:prstClr val="black"/>
                </a:solidFill>
                <a:latin typeface="Calibri" panose="020F0502020204030204"/>
                <a:ea typeface="+mn-ea"/>
                <a:cs typeface="+mn-cs"/>
              </a:rPr>
              <a:t>MUCOSAL PROTECTANT</a:t>
            </a:r>
            <a:endParaRPr dirty="0" lang="en-US"/>
          </a:p>
        </p:txBody>
      </p:sp>
      <p:sp>
        <p:nvSpPr>
          <p:cNvPr id="1049383" name="Content Placeholder 2"/>
          <p:cNvSpPr>
            <a:spLocks noGrp="1"/>
          </p:cNvSpPr>
          <p:nvPr>
            <p:ph idx="1"/>
          </p:nvPr>
        </p:nvSpPr>
        <p:spPr/>
        <p:txBody>
          <a:bodyPr>
            <a:normAutofit fontScale="92500" lnSpcReduction="20000"/>
          </a:bodyPr>
          <a:p>
            <a:pPr indent="0" marL="0">
              <a:buNone/>
            </a:pPr>
            <a:r>
              <a:rPr dirty="0" lang="en-US"/>
              <a:t>  </a:t>
            </a:r>
            <a:r>
              <a:rPr b="1" dirty="0" lang="en-US"/>
              <a:t>sucralfate (Carafate) </a:t>
            </a:r>
          </a:p>
          <a:p>
            <a:pPr indent="0" marL="0">
              <a:buNone/>
            </a:pPr>
            <a:r>
              <a:rPr b="1" dirty="0" lang="en-US"/>
              <a:t>Expected Pharmacological Action </a:t>
            </a:r>
          </a:p>
          <a:p>
            <a:pPr indent="0" marL="0">
              <a:buNone/>
            </a:pPr>
            <a:r>
              <a:rPr dirty="0" lang="en-US"/>
              <a:t> The acidic environment of the stomach and duodenum changes sucralfate into a thick substance that adheres to an ulcer. This protects the ulcer from further injury that may be caused by acid and pepsin. </a:t>
            </a:r>
          </a:p>
          <a:p>
            <a:pPr indent="0" marL="0">
              <a:buNone/>
            </a:pPr>
            <a:r>
              <a:rPr dirty="0" lang="en-US"/>
              <a:t>This viscous substance can stick to the ulcer for up to 6 hr. </a:t>
            </a:r>
          </a:p>
          <a:p>
            <a:pPr indent="0" marL="0">
              <a:buNone/>
            </a:pPr>
            <a:r>
              <a:rPr dirty="0" lang="en-US"/>
              <a:t> </a:t>
            </a:r>
            <a:r>
              <a:rPr b="1" dirty="0" lang="en-US"/>
              <a:t>Therapeutic Uses </a:t>
            </a:r>
          </a:p>
          <a:p>
            <a:r>
              <a:rPr dirty="0" lang="en-US"/>
              <a:t> promotes healing of duodenal and gastric ulcers</a:t>
            </a:r>
          </a:p>
          <a:p>
            <a:r>
              <a:rPr dirty="0" lang="en-US"/>
              <a:t>Poorly absorbed systemically, not  used frequently due to a large doses.</a:t>
            </a:r>
          </a:p>
          <a:p>
            <a:r>
              <a:rPr dirty="0" lang="en-US"/>
              <a:t>Should not be used with antacids, H2 Antagonist, PPIs as it is dependent on gastric PH.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8680" name="Title 1"/>
          <p:cNvSpPr>
            <a:spLocks noGrp="1"/>
          </p:cNvSpPr>
          <p:nvPr>
            <p:ph type="title"/>
          </p:nvPr>
        </p:nvSpPr>
        <p:spPr/>
        <p:txBody>
          <a:bodyPr/>
          <a:p>
            <a:r>
              <a:rPr b="1" dirty="0" lang="en-US"/>
              <a:t>antagonism</a:t>
            </a:r>
          </a:p>
        </p:txBody>
      </p:sp>
      <p:sp>
        <p:nvSpPr>
          <p:cNvPr id="1048681" name="Content Placeholder 2"/>
          <p:cNvSpPr>
            <a:spLocks noGrp="1"/>
          </p:cNvSpPr>
          <p:nvPr>
            <p:ph idx="1"/>
          </p:nvPr>
        </p:nvSpPr>
        <p:spPr/>
        <p:txBody>
          <a:bodyPr>
            <a:normAutofit fontScale="96429" lnSpcReduction="20000"/>
          </a:bodyPr>
          <a:p>
            <a:pPr lvl="0"/>
            <a:r>
              <a:rPr b="1" dirty="0" lang="en-US">
                <a:solidFill>
                  <a:prstClr val="black"/>
                </a:solidFill>
              </a:rPr>
              <a:t>Agonist</a:t>
            </a:r>
            <a:r>
              <a:rPr dirty="0" lang="en-US">
                <a:solidFill>
                  <a:prstClr val="black"/>
                </a:solidFill>
              </a:rPr>
              <a:t>- drug binds to a receptor there is a response.</a:t>
            </a:r>
          </a:p>
          <a:p>
            <a:pPr lvl="0"/>
            <a:r>
              <a:rPr b="1" dirty="0" lang="en-US">
                <a:solidFill>
                  <a:prstClr val="black"/>
                </a:solidFill>
              </a:rPr>
              <a:t>Antagonist</a:t>
            </a:r>
            <a:r>
              <a:rPr dirty="0" lang="en-US">
                <a:solidFill>
                  <a:prstClr val="black"/>
                </a:solidFill>
              </a:rPr>
              <a:t>-drug binds to a receptor-no response, prevents binding of agonist(alpha </a:t>
            </a:r>
            <a:r>
              <a:rPr dirty="0" i="1" lang="en-US">
                <a:solidFill>
                  <a:prstClr val="black"/>
                </a:solidFill>
              </a:rPr>
              <a:t>and</a:t>
            </a:r>
            <a:r>
              <a:rPr dirty="0" lang="en-US">
                <a:solidFill>
                  <a:prstClr val="black"/>
                </a:solidFill>
              </a:rPr>
              <a:t> beta blockers)</a:t>
            </a:r>
          </a:p>
          <a:p>
            <a:pPr lvl="0"/>
            <a:r>
              <a:rPr b="1" dirty="0" lang="en-US">
                <a:solidFill>
                  <a:prstClr val="black"/>
                </a:solidFill>
              </a:rPr>
              <a:t>Partial agonist-a </a:t>
            </a:r>
            <a:r>
              <a:rPr dirty="0" lang="en-US">
                <a:solidFill>
                  <a:prstClr val="black"/>
                </a:solidFill>
              </a:rPr>
              <a:t>drug that is able to both stimulate and block at receptor.</a:t>
            </a:r>
          </a:p>
          <a:p>
            <a:pPr lvl="0"/>
            <a:r>
              <a:rPr b="1" dirty="0" lang="en-US">
                <a:solidFill>
                  <a:prstClr val="black"/>
                </a:solidFill>
              </a:rPr>
              <a:t>Antagonism-</a:t>
            </a:r>
            <a:r>
              <a:rPr dirty="0" lang="en-US">
                <a:solidFill>
                  <a:prstClr val="black"/>
                </a:solidFill>
              </a:rPr>
              <a:t> occurs when two or more drugs oppose the action of one another producing opposite pharmacodynamic effects e.g.</a:t>
            </a:r>
          </a:p>
          <a:p>
            <a:pPr indent="0" lvl="0" marL="0">
              <a:buNone/>
            </a:pPr>
            <a:r>
              <a:rPr dirty="0" lang="en-US">
                <a:solidFill>
                  <a:prstClr val="black"/>
                </a:solidFill>
              </a:rPr>
              <a:t>Antacids and tetracycline form a complex which is excreted in feaces chemical antagonism.</a:t>
            </a:r>
          </a:p>
          <a:p>
            <a:endParaRPr dirty="0" lang="en-US"/>
          </a:p>
        </p:txBody>
      </p:sp>
    </p:spTree>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956" name=""/>
        <p:cNvGrpSpPr/>
        <p:nvPr/>
      </p:nvGrpSpPr>
      <p:grpSpPr>
        <a:xfrm>
          <a:off x="0" y="0"/>
          <a:ext cx="0" cy="0"/>
          <a:chOff x="0" y="0"/>
          <a:chExt cx="0" cy="0"/>
        </a:xfrm>
      </p:grpSpPr>
      <p:sp>
        <p:nvSpPr>
          <p:cNvPr id="1049384" name="Title 1"/>
          <p:cNvSpPr>
            <a:spLocks noGrp="1"/>
          </p:cNvSpPr>
          <p:nvPr>
            <p:ph type="title"/>
          </p:nvPr>
        </p:nvSpPr>
        <p:spPr/>
        <p:txBody>
          <a:bodyPr/>
          <a:p>
            <a:r>
              <a:rPr dirty="0" lang="en-US"/>
              <a:t>colloidal bismuth compounds</a:t>
            </a:r>
          </a:p>
        </p:txBody>
      </p:sp>
      <p:sp>
        <p:nvSpPr>
          <p:cNvPr id="1049385" name="Content Placeholder 2"/>
          <p:cNvSpPr>
            <a:spLocks noGrp="1"/>
          </p:cNvSpPr>
          <p:nvPr>
            <p:ph idx="1"/>
          </p:nvPr>
        </p:nvSpPr>
        <p:spPr/>
        <p:txBody>
          <a:bodyPr/>
          <a:p>
            <a:r>
              <a:rPr dirty="0" lang="en-US"/>
              <a:t>promote healing of duodenal and gastric ulcers.</a:t>
            </a:r>
          </a:p>
          <a:p>
            <a:r>
              <a:rPr dirty="0" lang="en-US"/>
              <a:t>Act by binding to an ulcer, denaturing the protein and creating a physical barrier.</a:t>
            </a:r>
          </a:p>
          <a:p>
            <a:r>
              <a:rPr dirty="0" lang="en-US"/>
              <a:t>Inhibition of pepsin, activation of mucous production, increase of prostaglandins.</a:t>
            </a:r>
          </a:p>
          <a:p>
            <a:r>
              <a:rPr dirty="0" lang="en-US"/>
              <a:t>It is effective in healing of duodenal and gastric ulcers.</a:t>
            </a:r>
          </a:p>
          <a:p>
            <a:r>
              <a:rPr dirty="0" lang="en-US"/>
              <a:t>Effective in non ulcer gastritis, caused by </a:t>
            </a:r>
            <a:r>
              <a:rPr dirty="0" lang="en-US" err="1"/>
              <a:t>H.pylori</a:t>
            </a:r>
            <a:endParaRPr dirty="0" lang="en-US"/>
          </a:p>
          <a:p>
            <a:pPr>
              <a:buFont typeface="Wingdings" panose="05000000000000000000" pitchFamily="2" charset="2"/>
              <a:buChar char="Ø"/>
            </a:pPr>
            <a:endParaRPr dirty="0" lang="en-US"/>
          </a:p>
        </p:txBody>
      </p:sp>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957" name=""/>
        <p:cNvGrpSpPr/>
        <p:nvPr/>
      </p:nvGrpSpPr>
      <p:grpSpPr>
        <a:xfrm>
          <a:off x="0" y="0"/>
          <a:ext cx="0" cy="0"/>
          <a:chOff x="0" y="0"/>
          <a:chExt cx="0" cy="0"/>
        </a:xfrm>
      </p:grpSpPr>
      <p:sp>
        <p:nvSpPr>
          <p:cNvPr id="1049386" name="Title 1"/>
          <p:cNvSpPr>
            <a:spLocks noGrp="1"/>
          </p:cNvSpPr>
          <p:nvPr>
            <p:ph type="title"/>
          </p:nvPr>
        </p:nvSpPr>
        <p:spPr/>
        <p:txBody>
          <a:bodyPr/>
          <a:p>
            <a:r>
              <a:rPr b="1" dirty="0" lang="en-US"/>
              <a:t>considerations</a:t>
            </a:r>
          </a:p>
        </p:txBody>
      </p:sp>
      <p:sp>
        <p:nvSpPr>
          <p:cNvPr id="1049387" name="Content Placeholder 2"/>
          <p:cNvSpPr>
            <a:spLocks noGrp="1"/>
          </p:cNvSpPr>
          <p:nvPr>
            <p:ph idx="1"/>
          </p:nvPr>
        </p:nvSpPr>
        <p:spPr/>
        <p:txBody>
          <a:bodyPr/>
          <a:p>
            <a:r>
              <a:rPr dirty="0" lang="en-US"/>
              <a:t> take before meals and at bed time for 4 to 8 weeks.</a:t>
            </a:r>
          </a:p>
          <a:p>
            <a:r>
              <a:rPr dirty="0" lang="en-US"/>
              <a:t>Poor acceptance due to blackening of tongue, dentures and stool</a:t>
            </a:r>
          </a:p>
          <a:p>
            <a:r>
              <a:rPr dirty="0" lang="en-US"/>
              <a:t> inconvenience of dosing used as a regimen of multiple therapy for H.Pylori not used alone.</a:t>
            </a:r>
          </a:p>
        </p:txBody>
      </p:sp>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958" name=""/>
        <p:cNvGrpSpPr/>
        <p:nvPr/>
      </p:nvGrpSpPr>
      <p:grpSpPr>
        <a:xfrm>
          <a:off x="0" y="0"/>
          <a:ext cx="0" cy="0"/>
          <a:chOff x="0" y="0"/>
          <a:chExt cx="0" cy="0"/>
        </a:xfrm>
      </p:grpSpPr>
      <p:sp>
        <p:nvSpPr>
          <p:cNvPr id="1049388" name="Title 1"/>
          <p:cNvSpPr>
            <a:spLocks noGrp="1"/>
          </p:cNvSpPr>
          <p:nvPr>
            <p:ph type="title"/>
          </p:nvPr>
        </p:nvSpPr>
        <p:spPr>
          <a:xfrm>
            <a:off x="838200" y="365125"/>
            <a:ext cx="10515600" cy="959583"/>
          </a:xfrm>
        </p:spPr>
        <p:txBody>
          <a:bodyPr/>
          <a:p>
            <a:r>
              <a:rPr b="1" dirty="0" lang="en-US"/>
              <a:t>LAXATIVES</a:t>
            </a:r>
          </a:p>
        </p:txBody>
      </p:sp>
      <p:sp>
        <p:nvSpPr>
          <p:cNvPr id="1049389" name="Content Placeholder 2"/>
          <p:cNvSpPr>
            <a:spLocks noGrp="1"/>
          </p:cNvSpPr>
          <p:nvPr>
            <p:ph idx="1"/>
          </p:nvPr>
        </p:nvSpPr>
        <p:spPr>
          <a:xfrm>
            <a:off x="838200" y="1207477"/>
            <a:ext cx="10515600" cy="4969486"/>
          </a:xfrm>
        </p:spPr>
        <p:txBody>
          <a:bodyPr>
            <a:normAutofit/>
          </a:bodyPr>
          <a:p>
            <a:pPr indent="0" marL="0">
              <a:buNone/>
            </a:pPr>
            <a:r>
              <a:rPr dirty="0" lang="en-US"/>
              <a:t>This are drugs </a:t>
            </a:r>
            <a:r>
              <a:rPr dirty="0" lang="en-US" err="1"/>
              <a:t>tha</a:t>
            </a:r>
            <a:r>
              <a:rPr dirty="0" lang="en-US"/>
              <a:t> promote </a:t>
            </a:r>
            <a:r>
              <a:rPr dirty="0" lang="en-US" err="1"/>
              <a:t>deafacation</a:t>
            </a:r>
            <a:endParaRPr dirty="0" lang="en-US"/>
          </a:p>
          <a:p>
            <a:pPr indent="0" marL="0">
              <a:buNone/>
            </a:pPr>
            <a:r>
              <a:rPr dirty="0" lang="en-US"/>
              <a:t>    *laxatives; mild action</a:t>
            </a:r>
          </a:p>
          <a:p>
            <a:pPr indent="0" marL="0">
              <a:buNone/>
            </a:pPr>
            <a:r>
              <a:rPr dirty="0" lang="en-US"/>
              <a:t>    *Purgative; strong action</a:t>
            </a:r>
          </a:p>
          <a:p>
            <a:pPr indent="0" marL="0">
              <a:buNone/>
            </a:pPr>
            <a:r>
              <a:rPr dirty="0" lang="en-US"/>
              <a:t>    *Classification</a:t>
            </a:r>
          </a:p>
          <a:p>
            <a:pPr indent="0" marL="0">
              <a:buNone/>
            </a:pPr>
            <a:r>
              <a:rPr b="1" dirty="0" lang="en-US"/>
              <a:t>Bulk forming purgatives</a:t>
            </a:r>
          </a:p>
          <a:p>
            <a:pPr>
              <a:buFont typeface="Wingdings" panose="05000000000000000000" pitchFamily="2" charset="2"/>
              <a:buChar char="Ø"/>
            </a:pPr>
            <a:r>
              <a:rPr dirty="0" lang="en-US"/>
              <a:t>Magnesium sulphate, magnesium hydroxide, sodium phosphate, lactulose, sodium tartrate, osmotic cathartic.</a:t>
            </a:r>
          </a:p>
          <a:p>
            <a:pPr>
              <a:buFont typeface="Wingdings" panose="05000000000000000000" pitchFamily="2" charset="2"/>
              <a:buChar char="Ø"/>
            </a:pPr>
            <a:r>
              <a:rPr dirty="0" lang="en-US"/>
              <a:t>Vegetable </a:t>
            </a:r>
            <a:r>
              <a:rPr dirty="0" lang="en-US" err="1"/>
              <a:t>fibres</a:t>
            </a:r>
            <a:r>
              <a:rPr dirty="0" lang="en-US"/>
              <a:t>, bran</a:t>
            </a:r>
          </a:p>
          <a:p>
            <a:pPr>
              <a:buFont typeface="Wingdings" panose="05000000000000000000" pitchFamily="2" charset="2"/>
              <a:buChar char="Ø"/>
            </a:pPr>
            <a:r>
              <a:rPr dirty="0" lang="en-US" err="1"/>
              <a:t>Hydrophillic</a:t>
            </a:r>
            <a:r>
              <a:rPr dirty="0" lang="en-US"/>
              <a:t> colloids, methyl cellulose</a:t>
            </a:r>
          </a:p>
          <a:p>
            <a:pPr indent="0" marL="0">
              <a:buNone/>
            </a:pPr>
            <a:endParaRPr dirty="0" lang="en-US"/>
          </a:p>
        </p:txBody>
      </p:sp>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959" name=""/>
        <p:cNvGrpSpPr/>
        <p:nvPr/>
      </p:nvGrpSpPr>
      <p:grpSpPr>
        <a:xfrm>
          <a:off x="0" y="0"/>
          <a:ext cx="0" cy="0"/>
          <a:chOff x="0" y="0"/>
          <a:chExt cx="0" cy="0"/>
        </a:xfrm>
      </p:grpSpPr>
      <p:sp>
        <p:nvSpPr>
          <p:cNvPr id="1049390" name="Content Placeholder 2"/>
          <p:cNvSpPr>
            <a:spLocks noGrp="1"/>
          </p:cNvSpPr>
          <p:nvPr>
            <p:ph idx="1"/>
          </p:nvPr>
        </p:nvSpPr>
        <p:spPr>
          <a:xfrm>
            <a:off x="838200" y="656493"/>
            <a:ext cx="10515600" cy="5520470"/>
          </a:xfrm>
        </p:spPr>
        <p:txBody>
          <a:bodyPr/>
          <a:p>
            <a:r>
              <a:rPr b="1" dirty="0" lang="en-US">
                <a:latin typeface="Times New Roman" panose="02020603050405020304" pitchFamily="18" charset="0"/>
                <a:cs typeface="Times New Roman" panose="02020603050405020304" pitchFamily="18" charset="0"/>
              </a:rPr>
              <a:t>Irritants and stimulants</a:t>
            </a:r>
          </a:p>
          <a:p>
            <a:pPr>
              <a:buFont typeface="Wingdings" panose="05000000000000000000" pitchFamily="2" charset="2"/>
              <a:buChar char="Ø"/>
            </a:pPr>
            <a:r>
              <a:rPr dirty="0" lang="en-US">
                <a:latin typeface="Times New Roman" panose="02020603050405020304" pitchFamily="18" charset="0"/>
                <a:cs typeface="Times New Roman" panose="02020603050405020304" pitchFamily="18" charset="0"/>
              </a:rPr>
              <a:t>Diphenylmethanes; phenolphthalein, Bisacodyl</a:t>
            </a:r>
          </a:p>
          <a:p>
            <a:pPr>
              <a:buFont typeface="Wingdings" panose="05000000000000000000" pitchFamily="2" charset="2"/>
              <a:buChar char="Ø"/>
            </a:pPr>
            <a:r>
              <a:rPr dirty="0" lang="en-US">
                <a:latin typeface="Times New Roman" panose="02020603050405020304" pitchFamily="18" charset="0"/>
                <a:cs typeface="Times New Roman" panose="02020603050405020304" pitchFamily="18" charset="0"/>
              </a:rPr>
              <a:t>Anthraquinone derivatives; </a:t>
            </a:r>
            <a:r>
              <a:rPr dirty="0" lang="en-US" err="1">
                <a:latin typeface="Times New Roman" panose="02020603050405020304" pitchFamily="18" charset="0"/>
                <a:cs typeface="Times New Roman" panose="02020603050405020304" pitchFamily="18" charset="0"/>
              </a:rPr>
              <a:t>senna</a:t>
            </a:r>
            <a:r>
              <a:rPr dirty="0" lang="en-US">
                <a:latin typeface="Times New Roman" panose="02020603050405020304" pitchFamily="18" charset="0"/>
                <a:cs typeface="Times New Roman" panose="02020603050405020304" pitchFamily="18" charset="0"/>
              </a:rPr>
              <a:t>, cascara</a:t>
            </a:r>
          </a:p>
          <a:p>
            <a:pPr>
              <a:buFont typeface="Wingdings" panose="05000000000000000000" pitchFamily="2" charset="2"/>
              <a:buChar char="Ø"/>
            </a:pPr>
            <a:r>
              <a:rPr dirty="0" lang="en-US">
                <a:latin typeface="Times New Roman" panose="02020603050405020304" pitchFamily="18" charset="0"/>
                <a:cs typeface="Times New Roman" panose="02020603050405020304" pitchFamily="18" charset="0"/>
              </a:rPr>
              <a:t>Fixed oil; castor oil</a:t>
            </a:r>
          </a:p>
          <a:p>
            <a:r>
              <a:rPr b="1" dirty="0" lang="en-US">
                <a:latin typeface="Times New Roman" panose="02020603050405020304" pitchFamily="18" charset="0"/>
                <a:cs typeface="Times New Roman" panose="02020603050405020304" pitchFamily="18" charset="0"/>
              </a:rPr>
              <a:t>Stool softeners; </a:t>
            </a:r>
            <a:r>
              <a:rPr dirty="0" lang="en-US">
                <a:latin typeface="Times New Roman" panose="02020603050405020304" pitchFamily="18" charset="0"/>
                <a:cs typeface="Times New Roman" panose="02020603050405020304" pitchFamily="18" charset="0"/>
              </a:rPr>
              <a:t>docusate, mineral oil, glycerin suppositories</a:t>
            </a: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960" name=""/>
        <p:cNvGrpSpPr/>
        <p:nvPr/>
      </p:nvGrpSpPr>
      <p:grpSpPr>
        <a:xfrm>
          <a:off x="0" y="0"/>
          <a:ext cx="0" cy="0"/>
          <a:chOff x="0" y="0"/>
          <a:chExt cx="0" cy="0"/>
        </a:xfrm>
      </p:grpSpPr>
      <p:sp>
        <p:nvSpPr>
          <p:cNvPr id="1049391" name="Content Placeholder 2"/>
          <p:cNvSpPr>
            <a:spLocks noGrp="1"/>
          </p:cNvSpPr>
          <p:nvPr>
            <p:ph idx="1"/>
          </p:nvPr>
        </p:nvSpPr>
        <p:spPr>
          <a:xfrm>
            <a:off x="838200" y="527538"/>
            <a:ext cx="10515600" cy="5649425"/>
          </a:xfrm>
        </p:spPr>
        <p:txBody>
          <a:bodyPr/>
          <a:p>
            <a:pPr indent="0" marL="0">
              <a:buNone/>
            </a:pPr>
            <a:r>
              <a:rPr dirty="0" lang="en-US"/>
              <a:t>             </a:t>
            </a:r>
            <a:r>
              <a:rPr b="1" dirty="0" lang="en-US">
                <a:latin typeface="Times New Roman" panose="02020603050405020304" pitchFamily="18" charset="0"/>
                <a:cs typeface="Times New Roman" panose="02020603050405020304" pitchFamily="18" charset="0"/>
              </a:rPr>
              <a:t>Mechanism of action of laxatives</a:t>
            </a:r>
          </a:p>
          <a:p>
            <a:r>
              <a:rPr dirty="0" lang="en-US">
                <a:latin typeface="Times New Roman" panose="02020603050405020304" pitchFamily="18" charset="0"/>
                <a:cs typeface="Times New Roman" panose="02020603050405020304" pitchFamily="18" charset="0"/>
              </a:rPr>
              <a:t>Laxatives cause retention of fluid in colonic contents increasing bulk and softness of stool and its transit.</a:t>
            </a:r>
          </a:p>
          <a:p>
            <a:r>
              <a:rPr dirty="0" lang="en-US">
                <a:latin typeface="Times New Roman" panose="02020603050405020304" pitchFamily="18" charset="0"/>
                <a:cs typeface="Times New Roman" panose="02020603050405020304" pitchFamily="18" charset="0"/>
              </a:rPr>
              <a:t>They may decrease absorption of water and electrolyte by acting on intestinal mucosa.</a:t>
            </a:r>
          </a:p>
          <a:p>
            <a:r>
              <a:rPr dirty="0" lang="en-US">
                <a:latin typeface="Times New Roman" panose="02020603050405020304" pitchFamily="18" charset="0"/>
                <a:cs typeface="Times New Roman" panose="02020603050405020304" pitchFamily="18" charset="0"/>
              </a:rPr>
              <a:t>They may enhance intestinal motility reducing absorption of water.</a:t>
            </a:r>
          </a:p>
        </p:txBody>
      </p:sp>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961" name=""/>
        <p:cNvGrpSpPr/>
        <p:nvPr/>
      </p:nvGrpSpPr>
      <p:grpSpPr>
        <a:xfrm>
          <a:off x="0" y="0"/>
          <a:ext cx="0" cy="0"/>
          <a:chOff x="0" y="0"/>
          <a:chExt cx="0" cy="0"/>
        </a:xfrm>
      </p:grpSpPr>
      <p:sp>
        <p:nvSpPr>
          <p:cNvPr id="1049392" name="Title 1"/>
          <p:cNvSpPr>
            <a:spLocks noGrp="1"/>
          </p:cNvSpPr>
          <p:nvPr>
            <p:ph type="title"/>
          </p:nvPr>
        </p:nvSpPr>
        <p:spPr/>
        <p:txBody>
          <a:bodyPr/>
          <a:p>
            <a:r>
              <a:rPr b="1" dirty="0" lang="en-US">
                <a:latin typeface="Times New Roman" panose="02020603050405020304" pitchFamily="18" charset="0"/>
                <a:cs typeface="Times New Roman" panose="02020603050405020304" pitchFamily="18" charset="0"/>
              </a:rPr>
              <a:t>Bulk forming purgatives</a:t>
            </a:r>
          </a:p>
        </p:txBody>
      </p:sp>
      <p:sp>
        <p:nvSpPr>
          <p:cNvPr id="1049393" name="Content Placeholder 2"/>
          <p:cNvSpPr>
            <a:spLocks noGrp="1"/>
          </p:cNvSpPr>
          <p:nvPr>
            <p:ph idx="1"/>
          </p:nvPr>
        </p:nvSpPr>
        <p:spPr/>
        <p:txBody>
          <a:bodyPr>
            <a:normAutofit lnSpcReduction="10000"/>
          </a:bodyPr>
          <a:p>
            <a:pPr indent="0" marL="0">
              <a:buNone/>
            </a:pPr>
            <a:r>
              <a:rPr b="1" dirty="0" lang="en-US"/>
              <a:t>Osmotic or saline cathartics</a:t>
            </a:r>
          </a:p>
          <a:p>
            <a:r>
              <a:rPr dirty="0" lang="en-US"/>
              <a:t>They are poorly absorbed hold water through osmosis.</a:t>
            </a:r>
          </a:p>
          <a:p>
            <a:r>
              <a:rPr dirty="0" lang="en-US"/>
              <a:t>In addition the ions stimulate secretion and motility.</a:t>
            </a:r>
          </a:p>
          <a:p>
            <a:r>
              <a:rPr dirty="0" lang="en-US"/>
              <a:t>Main used salts are; magnesium sulphate, sodium sulphate, magnesium hydroxide, sodium potassium tartrate.</a:t>
            </a:r>
          </a:p>
          <a:p>
            <a:r>
              <a:rPr dirty="0" lang="en-US"/>
              <a:t>Sodium salts contraindicated in congestive heart failure.</a:t>
            </a:r>
          </a:p>
          <a:p>
            <a:pPr indent="0" marL="0">
              <a:buNone/>
            </a:pPr>
            <a:r>
              <a:rPr dirty="0" lang="en-US"/>
              <a:t>         </a:t>
            </a:r>
            <a:r>
              <a:rPr b="1" dirty="0" lang="en-US"/>
              <a:t>Considerations</a:t>
            </a:r>
          </a:p>
          <a:p>
            <a:r>
              <a:rPr dirty="0" lang="en-US"/>
              <a:t>Cause after constipation therefore not used routinely</a:t>
            </a:r>
          </a:p>
          <a:p>
            <a:r>
              <a:rPr dirty="0" lang="en-US"/>
              <a:t>Preferred for pre-operative care before colonoscopy and in poisoning.</a:t>
            </a:r>
          </a:p>
        </p:txBody>
      </p:sp>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962" name=""/>
        <p:cNvGrpSpPr/>
        <p:nvPr/>
      </p:nvGrpSpPr>
      <p:grpSpPr>
        <a:xfrm>
          <a:off x="0" y="0"/>
          <a:ext cx="0" cy="0"/>
          <a:chOff x="0" y="0"/>
          <a:chExt cx="0" cy="0"/>
        </a:xfrm>
      </p:grpSpPr>
      <p:sp>
        <p:nvSpPr>
          <p:cNvPr id="1049394" name="Content Placeholder 2"/>
          <p:cNvSpPr>
            <a:spLocks noGrp="1"/>
          </p:cNvSpPr>
          <p:nvPr>
            <p:ph idx="1"/>
          </p:nvPr>
        </p:nvSpPr>
        <p:spPr>
          <a:xfrm>
            <a:off x="838200" y="211015"/>
            <a:ext cx="10515600" cy="5965948"/>
          </a:xfrm>
        </p:spPr>
        <p:txBody>
          <a:bodyPr>
            <a:normAutofit fontScale="62500" lnSpcReduction="20000"/>
          </a:bodyPr>
          <a:p>
            <a:pPr indent="0" marL="0">
              <a:buNone/>
            </a:pPr>
            <a:r>
              <a:rPr b="1" dirty="0" lang="en-US"/>
              <a:t>Lactulose</a:t>
            </a:r>
          </a:p>
          <a:p>
            <a:r>
              <a:rPr dirty="0" lang="en-US"/>
              <a:t>A synthetic disaccharide containing fructose and galactose absorbed in the GIT.</a:t>
            </a:r>
          </a:p>
          <a:p>
            <a:r>
              <a:rPr dirty="0" lang="en-US"/>
              <a:t>Produces soft stools within 1-3 days</a:t>
            </a:r>
          </a:p>
          <a:p>
            <a:r>
              <a:rPr dirty="0" lang="en-US"/>
              <a:t>Side effects; </a:t>
            </a:r>
            <a:r>
              <a:rPr dirty="0" lang="en-US" err="1"/>
              <a:t>abnominal</a:t>
            </a:r>
            <a:r>
              <a:rPr dirty="0" lang="en-US"/>
              <a:t> cramps, flatulence,</a:t>
            </a:r>
          </a:p>
          <a:p>
            <a:r>
              <a:rPr dirty="0" lang="en-US"/>
              <a:t>Contraindicated in patients requiring galactose free diet.</a:t>
            </a:r>
          </a:p>
          <a:p>
            <a:pPr indent="0" marL="0">
              <a:buNone/>
            </a:pPr>
            <a:r>
              <a:rPr b="1" dirty="0" lang="en-US"/>
              <a:t>Vegetable </a:t>
            </a:r>
            <a:r>
              <a:rPr b="1" dirty="0" lang="en-US" err="1"/>
              <a:t>fibres</a:t>
            </a:r>
            <a:endParaRPr b="1" dirty="0" lang="en-US"/>
          </a:p>
          <a:p>
            <a:r>
              <a:rPr dirty="0" lang="en-US"/>
              <a:t>Dietary </a:t>
            </a:r>
            <a:r>
              <a:rPr dirty="0" lang="en-US" err="1"/>
              <a:t>fibres</a:t>
            </a:r>
            <a:r>
              <a:rPr dirty="0" lang="en-US"/>
              <a:t> derived from whole grains, vegetables and fruits. They contains the indigestible portion of cell wall. </a:t>
            </a:r>
          </a:p>
          <a:p>
            <a:r>
              <a:rPr dirty="0" lang="en-US"/>
              <a:t>Dietary </a:t>
            </a:r>
            <a:r>
              <a:rPr dirty="0" lang="en-US" err="1"/>
              <a:t>fibre</a:t>
            </a:r>
            <a:r>
              <a:rPr dirty="0" lang="en-US"/>
              <a:t> act by binding water and ions in the intestine softens stool and promotes </a:t>
            </a:r>
            <a:r>
              <a:rPr dirty="0" lang="en-US" err="1"/>
              <a:t>peristables</a:t>
            </a:r>
            <a:r>
              <a:rPr dirty="0" lang="en-US"/>
              <a:t>. Also increases </a:t>
            </a:r>
            <a:r>
              <a:rPr dirty="0" lang="en-US" err="1"/>
              <a:t>faecel</a:t>
            </a:r>
            <a:r>
              <a:rPr dirty="0" lang="en-US"/>
              <a:t> mass.</a:t>
            </a:r>
          </a:p>
          <a:p>
            <a:pPr indent="0" marL="0">
              <a:buNone/>
            </a:pPr>
            <a:r>
              <a:rPr b="1" dirty="0" lang="en-US"/>
              <a:t>Indications</a:t>
            </a:r>
          </a:p>
          <a:p>
            <a:r>
              <a:rPr dirty="0" lang="en-US"/>
              <a:t>Prevention and treatment of functional constipation.</a:t>
            </a:r>
          </a:p>
          <a:p>
            <a:r>
              <a:rPr dirty="0" lang="en-US"/>
              <a:t>Used for symptomatic relief of mild diarrhea</a:t>
            </a:r>
          </a:p>
          <a:p>
            <a:pPr indent="0" marL="0">
              <a:buNone/>
            </a:pPr>
            <a:r>
              <a:rPr b="1" dirty="0" lang="en-US"/>
              <a:t>Adverse effects</a:t>
            </a:r>
          </a:p>
          <a:p>
            <a:pPr indent="0" marL="0">
              <a:buNone/>
            </a:pPr>
            <a:r>
              <a:rPr dirty="0" lang="en-US" err="1"/>
              <a:t>Flatulance</a:t>
            </a:r>
            <a:endParaRPr dirty="0" lang="en-US"/>
          </a:p>
          <a:p>
            <a:pPr indent="0" marL="0">
              <a:buNone/>
            </a:pPr>
            <a:r>
              <a:rPr dirty="0" lang="en-US"/>
              <a:t>Intestinal obstruction, </a:t>
            </a:r>
            <a:r>
              <a:rPr dirty="0" lang="en-US" err="1"/>
              <a:t>oesophageal</a:t>
            </a:r>
            <a:r>
              <a:rPr dirty="0" lang="en-US"/>
              <a:t> obstruction may occur.</a:t>
            </a:r>
          </a:p>
          <a:p>
            <a:pPr indent="0" marL="0">
              <a:buNone/>
            </a:pPr>
            <a:r>
              <a:rPr b="1" dirty="0" lang="en-US" err="1"/>
              <a:t>Contraidication</a:t>
            </a:r>
            <a:endParaRPr b="1" dirty="0" lang="en-US"/>
          </a:p>
          <a:p>
            <a:pPr indent="0" marL="0">
              <a:buNone/>
            </a:pPr>
            <a:r>
              <a:rPr dirty="0" lang="en-US"/>
              <a:t>Stenosis</a:t>
            </a:r>
          </a:p>
          <a:p>
            <a:pPr indent="0" marL="0">
              <a:buNone/>
            </a:pPr>
            <a:r>
              <a:rPr dirty="0" lang="en-US"/>
              <a:t>Ulceration</a:t>
            </a:r>
          </a:p>
          <a:p>
            <a:pPr indent="0" marL="0">
              <a:buNone/>
            </a:pPr>
            <a:endParaRPr dirty="0" lang="en-US"/>
          </a:p>
        </p:txBody>
      </p:sp>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963" name=""/>
        <p:cNvGrpSpPr/>
        <p:nvPr/>
      </p:nvGrpSpPr>
      <p:grpSpPr>
        <a:xfrm>
          <a:off x="0" y="0"/>
          <a:ext cx="0" cy="0"/>
          <a:chOff x="0" y="0"/>
          <a:chExt cx="0" cy="0"/>
        </a:xfrm>
      </p:grpSpPr>
      <p:sp>
        <p:nvSpPr>
          <p:cNvPr id="1049395" name="Content Placeholder 2"/>
          <p:cNvSpPr>
            <a:spLocks noGrp="1"/>
          </p:cNvSpPr>
          <p:nvPr>
            <p:ph idx="1"/>
          </p:nvPr>
        </p:nvSpPr>
        <p:spPr>
          <a:xfrm>
            <a:off x="838200" y="246185"/>
            <a:ext cx="10515600" cy="5930778"/>
          </a:xfrm>
        </p:spPr>
        <p:txBody>
          <a:bodyPr/>
          <a:p>
            <a:pPr indent="0" marL="0">
              <a:buNone/>
            </a:pPr>
            <a:r>
              <a:rPr dirty="0" lang="en-US"/>
              <a:t>       </a:t>
            </a:r>
            <a:r>
              <a:rPr b="1" dirty="0" lang="en-US"/>
              <a:t>Irritant and stimulant purgatives</a:t>
            </a:r>
          </a:p>
          <a:p>
            <a:r>
              <a:rPr dirty="0" lang="en-US"/>
              <a:t>They promote accumulation of water and electrolytes in the lumen.</a:t>
            </a:r>
          </a:p>
          <a:p>
            <a:r>
              <a:rPr dirty="0" lang="en-US"/>
              <a:t>Enhance intestinal motility</a:t>
            </a:r>
          </a:p>
          <a:p>
            <a:r>
              <a:rPr dirty="0" lang="en-US"/>
              <a:t>Increased water secretion is through activation of cAMP and synthesis of prostaglandins</a:t>
            </a:r>
          </a:p>
          <a:p>
            <a:r>
              <a:rPr dirty="0" lang="en-US" err="1"/>
              <a:t>Phenolpthalein</a:t>
            </a:r>
            <a:r>
              <a:rPr dirty="0" lang="en-US"/>
              <a:t> and </a:t>
            </a:r>
            <a:r>
              <a:rPr dirty="0" lang="en-US" err="1"/>
              <a:t>bisacodly</a:t>
            </a:r>
            <a:r>
              <a:rPr dirty="0" lang="en-US"/>
              <a:t> are widely used.</a:t>
            </a:r>
          </a:p>
          <a:p>
            <a:r>
              <a:rPr b="1" dirty="0" lang="en-US"/>
              <a:t>Castor oil </a:t>
            </a:r>
            <a:r>
              <a:rPr dirty="0" lang="en-US"/>
              <a:t>is </a:t>
            </a:r>
            <a:r>
              <a:rPr dirty="0" lang="en-US" err="1"/>
              <a:t>hydrolysed</a:t>
            </a:r>
            <a:r>
              <a:rPr dirty="0" lang="en-US"/>
              <a:t> to glycerol and </a:t>
            </a:r>
            <a:r>
              <a:rPr dirty="0" lang="en-US" err="1"/>
              <a:t>ricinoleic</a:t>
            </a:r>
            <a:r>
              <a:rPr dirty="0" lang="en-US"/>
              <a:t> acid which stimulates peristalsis. Effect in the small intestines causes rapid complete evacuation.</a:t>
            </a:r>
          </a:p>
          <a:p>
            <a:r>
              <a:rPr dirty="0" lang="en-US"/>
              <a:t>Side effects include; Cramping, dehydration.</a:t>
            </a:r>
          </a:p>
          <a:p>
            <a:r>
              <a:rPr dirty="0" lang="en-US"/>
              <a:t>Regular use </a:t>
            </a:r>
            <a:r>
              <a:rPr dirty="0" lang="en-US" err="1"/>
              <a:t>bordestroys</a:t>
            </a:r>
            <a:r>
              <a:rPr dirty="0" lang="en-US"/>
              <a:t> mucosa </a:t>
            </a:r>
          </a:p>
          <a:p>
            <a:r>
              <a:rPr dirty="0" lang="en-US"/>
              <a:t>Should be avoided in pregnant women, can </a:t>
            </a:r>
            <a:r>
              <a:rPr dirty="0" lang="en-US" err="1"/>
              <a:t>intiate</a:t>
            </a:r>
            <a:r>
              <a:rPr dirty="0" lang="en-US"/>
              <a:t> </a:t>
            </a:r>
            <a:r>
              <a:rPr dirty="0" lang="en-US" err="1"/>
              <a:t>labour</a:t>
            </a:r>
            <a:r>
              <a:rPr dirty="0" lang="en-US"/>
              <a:t>.</a:t>
            </a:r>
          </a:p>
          <a:p>
            <a:endParaRPr dirty="0" lang="en-US"/>
          </a:p>
        </p:txBody>
      </p:sp>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964" name=""/>
        <p:cNvGrpSpPr/>
        <p:nvPr/>
      </p:nvGrpSpPr>
      <p:grpSpPr>
        <a:xfrm>
          <a:off x="0" y="0"/>
          <a:ext cx="0" cy="0"/>
          <a:chOff x="0" y="0"/>
          <a:chExt cx="0" cy="0"/>
        </a:xfrm>
      </p:grpSpPr>
      <p:sp>
        <p:nvSpPr>
          <p:cNvPr id="1049396" name="Content Placeholder 2"/>
          <p:cNvSpPr>
            <a:spLocks noGrp="1"/>
          </p:cNvSpPr>
          <p:nvPr>
            <p:ph idx="1"/>
          </p:nvPr>
        </p:nvSpPr>
        <p:spPr>
          <a:xfrm>
            <a:off x="838200" y="609600"/>
            <a:ext cx="10515600" cy="5567363"/>
          </a:xfrm>
        </p:spPr>
        <p:txBody>
          <a:bodyPr>
            <a:normAutofit fontScale="92500" lnSpcReduction="10000"/>
          </a:bodyPr>
          <a:p>
            <a:pPr algn="ctr" indent="0" marL="0">
              <a:buNone/>
            </a:pPr>
            <a:r>
              <a:rPr b="1" dirty="0" lang="en-US">
                <a:latin typeface="Times New Roman" panose="02020603050405020304" pitchFamily="18" charset="0"/>
                <a:cs typeface="Times New Roman" panose="02020603050405020304" pitchFamily="18" charset="0"/>
              </a:rPr>
              <a:t>Stool softeners</a:t>
            </a:r>
          </a:p>
          <a:p>
            <a:pPr indent="0" marL="0">
              <a:buNone/>
            </a:pPr>
            <a:r>
              <a:rPr b="1" dirty="0" lang="en-US">
                <a:latin typeface="Times New Roman" panose="02020603050405020304" pitchFamily="18" charset="0"/>
                <a:cs typeface="Times New Roman" panose="02020603050405020304" pitchFamily="18" charset="0"/>
              </a:rPr>
              <a:t>Docusates </a:t>
            </a:r>
          </a:p>
          <a:p>
            <a:r>
              <a:rPr dirty="0" lang="en-US">
                <a:latin typeface="Times New Roman" panose="02020603050405020304" pitchFamily="18" charset="0"/>
                <a:cs typeface="Times New Roman" panose="02020603050405020304" pitchFamily="18" charset="0"/>
              </a:rPr>
              <a:t>Used as an emulsifying, wetting and  dispersing agent.</a:t>
            </a:r>
          </a:p>
          <a:p>
            <a:r>
              <a:rPr dirty="0" lang="en-US">
                <a:latin typeface="Times New Roman" panose="02020603050405020304" pitchFamily="18" charset="0"/>
                <a:cs typeface="Times New Roman" panose="02020603050405020304" pitchFamily="18" charset="0"/>
              </a:rPr>
              <a:t> soften stool with 1-3days</a:t>
            </a:r>
          </a:p>
          <a:p>
            <a:pPr indent="0" marL="0">
              <a:buNone/>
            </a:pPr>
            <a:r>
              <a:rPr b="1" dirty="0" lang="en-US">
                <a:latin typeface="Times New Roman" panose="02020603050405020304" pitchFamily="18" charset="0"/>
                <a:cs typeface="Times New Roman" panose="02020603050405020304" pitchFamily="18" charset="0"/>
              </a:rPr>
              <a:t>Liquid paraffin</a:t>
            </a:r>
          </a:p>
          <a:p>
            <a:r>
              <a:rPr dirty="0" lang="en-US">
                <a:latin typeface="Times New Roman" panose="02020603050405020304" pitchFamily="18" charset="0"/>
                <a:cs typeface="Times New Roman" panose="02020603050405020304" pitchFamily="18" charset="0"/>
              </a:rPr>
              <a:t>It’s a mineral oil.</a:t>
            </a:r>
          </a:p>
          <a:p>
            <a:r>
              <a:rPr dirty="0" lang="en-US">
                <a:latin typeface="Times New Roman" panose="02020603050405020304" pitchFamily="18" charset="0"/>
                <a:cs typeface="Times New Roman" panose="02020603050405020304" pitchFamily="18" charset="0"/>
              </a:rPr>
              <a:t>Pharmacologically inert and acts as lubricants and softens stool.</a:t>
            </a:r>
          </a:p>
          <a:p>
            <a:pPr indent="0" marL="0">
              <a:buNone/>
            </a:pPr>
            <a:r>
              <a:rPr b="1" dirty="0" lang="en-US">
                <a:latin typeface="Times New Roman" panose="02020603050405020304" pitchFamily="18" charset="0"/>
                <a:cs typeface="Times New Roman" panose="02020603050405020304" pitchFamily="18" charset="0"/>
              </a:rPr>
              <a:t>Adverse effects of liquid paraffin</a:t>
            </a:r>
          </a:p>
          <a:p>
            <a:r>
              <a:rPr dirty="0" lang="en-US">
                <a:latin typeface="Times New Roman" panose="02020603050405020304" pitchFamily="18" charset="0"/>
                <a:cs typeface="Times New Roman" panose="02020603050405020304" pitchFamily="18" charset="0"/>
              </a:rPr>
              <a:t>Leakage of oil past anal sphincter</a:t>
            </a:r>
          </a:p>
          <a:p>
            <a:r>
              <a:rPr dirty="0" lang="en-US">
                <a:latin typeface="Times New Roman" panose="02020603050405020304" pitchFamily="18" charset="0"/>
                <a:cs typeface="Times New Roman" panose="02020603050405020304" pitchFamily="18" charset="0"/>
              </a:rPr>
              <a:t>Affect absorption of fat soluble vitamins.</a:t>
            </a:r>
          </a:p>
          <a:p>
            <a:pPr indent="0" marL="0">
              <a:buNone/>
            </a:pPr>
            <a:r>
              <a:rPr b="1" dirty="0" lang="en-US" err="1">
                <a:latin typeface="Times New Roman" panose="02020603050405020304" pitchFamily="18" charset="0"/>
                <a:cs typeface="Times New Roman" panose="02020603050405020304" pitchFamily="18" charset="0"/>
              </a:rPr>
              <a:t>Glcerin</a:t>
            </a:r>
            <a:endParaRPr b="1"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Used as a suppository, produces effects within 30mins.</a:t>
            </a:r>
          </a:p>
        </p:txBody>
      </p:sp>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965" name=""/>
        <p:cNvGrpSpPr/>
        <p:nvPr/>
      </p:nvGrpSpPr>
      <p:grpSpPr>
        <a:xfrm>
          <a:off x="0" y="0"/>
          <a:ext cx="0" cy="0"/>
          <a:chOff x="0" y="0"/>
          <a:chExt cx="0" cy="0"/>
        </a:xfrm>
      </p:grpSpPr>
      <p:sp>
        <p:nvSpPr>
          <p:cNvPr id="1049397" name="Content Placeholder 2"/>
          <p:cNvSpPr>
            <a:spLocks noGrp="1"/>
          </p:cNvSpPr>
          <p:nvPr>
            <p:ph idx="1"/>
          </p:nvPr>
        </p:nvSpPr>
        <p:spPr>
          <a:xfrm>
            <a:off x="838200" y="867508"/>
            <a:ext cx="10515600" cy="5309455"/>
          </a:xfrm>
        </p:spPr>
        <p:txBody>
          <a:bodyPr/>
          <a:p>
            <a:pPr indent="0" marL="0">
              <a:buNone/>
            </a:pPr>
            <a:r>
              <a:rPr b="1" dirty="0" lang="en-US">
                <a:latin typeface="Times New Roman" panose="02020603050405020304" pitchFamily="18" charset="0"/>
                <a:cs typeface="Times New Roman" panose="02020603050405020304" pitchFamily="18" charset="0"/>
              </a:rPr>
              <a:t>Indication of laxatives</a:t>
            </a:r>
          </a:p>
          <a:p>
            <a:r>
              <a:rPr dirty="0" lang="en-US">
                <a:latin typeface="Times New Roman" panose="02020603050405020304" pitchFamily="18" charset="0"/>
                <a:cs typeface="Times New Roman" panose="02020603050405020304" pitchFamily="18" charset="0"/>
              </a:rPr>
              <a:t>Constipation not responding to non- pharmacological measures: </a:t>
            </a:r>
            <a:r>
              <a:rPr dirty="0" lang="en-US" err="1">
                <a:latin typeface="Times New Roman" panose="02020603050405020304" pitchFamily="18" charset="0"/>
                <a:cs typeface="Times New Roman" panose="02020603050405020304" pitchFamily="18" charset="0"/>
              </a:rPr>
              <a:t>fibre</a:t>
            </a:r>
            <a:r>
              <a:rPr dirty="0" lang="en-US">
                <a:latin typeface="Times New Roman" panose="02020603050405020304" pitchFamily="18" charset="0"/>
                <a:cs typeface="Times New Roman" panose="02020603050405020304" pitchFamily="18" charset="0"/>
              </a:rPr>
              <a:t> rich diet, regular exercise, regular bowel movements, ( bulk laxatives are the 1</a:t>
            </a:r>
            <a:r>
              <a:rPr baseline="30000" dirty="0" lang="en-US">
                <a:latin typeface="Times New Roman" panose="02020603050405020304" pitchFamily="18" charset="0"/>
                <a:cs typeface="Times New Roman" panose="02020603050405020304" pitchFamily="18" charset="0"/>
              </a:rPr>
              <a:t>st</a:t>
            </a:r>
            <a:r>
              <a:rPr dirty="0" lang="en-US">
                <a:latin typeface="Times New Roman" panose="02020603050405020304" pitchFamily="18" charset="0"/>
                <a:cs typeface="Times New Roman" panose="02020603050405020304" pitchFamily="18" charset="0"/>
              </a:rPr>
              <a:t> choice).</a:t>
            </a:r>
          </a:p>
          <a:p>
            <a:r>
              <a:rPr dirty="0" lang="en-US">
                <a:latin typeface="Times New Roman" panose="02020603050405020304" pitchFamily="18" charset="0"/>
                <a:cs typeface="Times New Roman" panose="02020603050405020304" pitchFamily="18" charset="0"/>
              </a:rPr>
              <a:t>Before and after surgery to produce soft stool in patients with </a:t>
            </a:r>
            <a:r>
              <a:rPr dirty="0" lang="en-US" err="1">
                <a:latin typeface="Times New Roman" panose="02020603050405020304" pitchFamily="18" charset="0"/>
                <a:cs typeface="Times New Roman" panose="02020603050405020304" pitchFamily="18" charset="0"/>
              </a:rPr>
              <a:t>haemorrhoids</a:t>
            </a:r>
            <a:r>
              <a:rPr dirty="0" lang="en-US">
                <a:latin typeface="Times New Roman" panose="02020603050405020304" pitchFamily="18" charset="0"/>
                <a:cs typeface="Times New Roman" panose="02020603050405020304" pitchFamily="18" charset="0"/>
              </a:rPr>
              <a:t> and fissures.</a:t>
            </a:r>
          </a:p>
          <a:p>
            <a:pPr indent="0" marL="0">
              <a:buNone/>
            </a:pPr>
            <a:r>
              <a:rPr b="1" dirty="0" lang="en-US">
                <a:latin typeface="Times New Roman" panose="02020603050405020304" pitchFamily="18" charset="0"/>
                <a:cs typeface="Times New Roman" panose="02020603050405020304" pitchFamily="18" charset="0"/>
              </a:rPr>
              <a:t>Contraindications</a:t>
            </a:r>
          </a:p>
          <a:p>
            <a:pPr indent="0" marL="0">
              <a:buNone/>
            </a:pPr>
            <a:r>
              <a:rPr dirty="0" lang="en-US">
                <a:latin typeface="Times New Roman" panose="02020603050405020304" pitchFamily="18" charset="0"/>
                <a:cs typeface="Times New Roman" panose="02020603050405020304" pitchFamily="18" charset="0"/>
              </a:rPr>
              <a:t>Undiagnosed </a:t>
            </a:r>
            <a:r>
              <a:rPr dirty="0" lang="en-US" err="1">
                <a:latin typeface="Times New Roman" panose="02020603050405020304" pitchFamily="18" charset="0"/>
                <a:cs typeface="Times New Roman" panose="02020603050405020304" pitchFamily="18" charset="0"/>
              </a:rPr>
              <a:t>abnominal</a:t>
            </a:r>
            <a:r>
              <a:rPr dirty="0" lang="en-US">
                <a:latin typeface="Times New Roman" panose="02020603050405020304" pitchFamily="18" charset="0"/>
                <a:cs typeface="Times New Roman" panose="02020603050405020304" pitchFamily="18" charset="0"/>
              </a:rPr>
              <a:t> pain</a:t>
            </a:r>
          </a:p>
          <a:p>
            <a:pPr indent="0" marL="0">
              <a:buNone/>
            </a:pPr>
            <a:r>
              <a:rPr dirty="0" lang="en-US">
                <a:latin typeface="Times New Roman" panose="02020603050405020304" pitchFamily="18" charset="0"/>
                <a:cs typeface="Times New Roman" panose="02020603050405020304" pitchFamily="18" charset="0"/>
              </a:rPr>
              <a:t>Appendicitis</a:t>
            </a:r>
          </a:p>
          <a:p>
            <a:pPr indent="0" marL="0">
              <a:buNone/>
            </a:pPr>
            <a:r>
              <a:rPr dirty="0" lang="en-US">
                <a:latin typeface="Times New Roman" panose="02020603050405020304" pitchFamily="18" charset="0"/>
                <a:cs typeface="Times New Roman" panose="02020603050405020304" pitchFamily="18" charset="0"/>
              </a:rPr>
              <a:t>Intestinal obstruction</a:t>
            </a:r>
          </a:p>
          <a:p>
            <a:pPr indent="0" marL="0">
              <a:buNone/>
            </a:pPr>
            <a:r>
              <a:rPr dirty="0" lang="en-US">
                <a:latin typeface="Times New Roman" panose="02020603050405020304" pitchFamily="18" charset="0"/>
                <a:cs typeface="Times New Roman" panose="02020603050405020304" pitchFamily="18" charset="0"/>
              </a:rPr>
              <a:t>Should be avoided during later stages of </a:t>
            </a:r>
            <a:r>
              <a:rPr dirty="0" lang="en-US" err="1">
                <a:latin typeface="Times New Roman" panose="02020603050405020304" pitchFamily="18" charset="0"/>
                <a:cs typeface="Times New Roman" panose="02020603050405020304" pitchFamily="18" charset="0"/>
              </a:rPr>
              <a:t>preganancy</a:t>
            </a:r>
            <a:r>
              <a:rPr dirty="0" lang="en-US">
                <a:latin typeface="Times New Roman" panose="02020603050405020304" pitchFamily="18" charset="0"/>
                <a:cs typeface="Times New Roman" panose="02020603050405020304" pitchFamily="18" charset="0"/>
              </a:rPr>
              <a:t>.</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8682" name="Title 1"/>
          <p:cNvSpPr>
            <a:spLocks noGrp="1"/>
          </p:cNvSpPr>
          <p:nvPr>
            <p:ph type="title"/>
          </p:nvPr>
        </p:nvSpPr>
        <p:spPr/>
        <p:txBody>
          <a:bodyPr/>
          <a:p>
            <a:r>
              <a:rPr dirty="0" lang="en-US"/>
              <a:t>              </a:t>
            </a:r>
            <a:r>
              <a:rPr b="1" dirty="0" lang="en-US"/>
              <a:t>Administration of medication</a:t>
            </a:r>
          </a:p>
        </p:txBody>
      </p:sp>
      <p:sp>
        <p:nvSpPr>
          <p:cNvPr id="1048683" name="Content Placeholder 2"/>
          <p:cNvSpPr>
            <a:spLocks noGrp="1"/>
          </p:cNvSpPr>
          <p:nvPr>
            <p:ph idx="1"/>
          </p:nvPr>
        </p:nvSpPr>
        <p:spPr/>
        <p:txBody>
          <a:bodyPr>
            <a:normAutofit/>
          </a:bodyPr>
          <a:p>
            <a:r>
              <a:rPr dirty="0" lang="en-US"/>
              <a:t>Administration of medication involves all the activities related to safe drug use which are the </a:t>
            </a:r>
            <a:r>
              <a:rPr b="1" dirty="0" lang="en-US"/>
              <a:t>nursing responsibilities</a:t>
            </a:r>
            <a:r>
              <a:rPr dirty="0" lang="en-US"/>
              <a:t>.</a:t>
            </a:r>
          </a:p>
          <a:p>
            <a:pPr indent="-514350" marL="514350">
              <a:buFont typeface="+mj-lt"/>
              <a:buAutoNum type="arabicPeriod"/>
            </a:pPr>
            <a:r>
              <a:rPr dirty="0" lang="en-US"/>
              <a:t>Assessing  the risk to a client of a new drug order.</a:t>
            </a:r>
          </a:p>
          <a:p>
            <a:pPr indent="-514350" marL="514350">
              <a:buFont typeface="+mj-lt"/>
              <a:buAutoNum type="arabicPeriod"/>
            </a:pPr>
            <a:r>
              <a:rPr dirty="0" lang="en-US"/>
              <a:t>Delivering the drug dose to the proper body tissues.</a:t>
            </a:r>
          </a:p>
          <a:p>
            <a:pPr indent="-514350" marL="514350">
              <a:buFont typeface="+mj-lt"/>
              <a:buAutoNum type="arabicPeriod"/>
            </a:pPr>
            <a:r>
              <a:rPr dirty="0" lang="en-US"/>
              <a:t>Assessing the client’s response to drug therapy.</a:t>
            </a:r>
          </a:p>
          <a:p>
            <a:pPr indent="-514350" marL="514350">
              <a:buFont typeface="+mj-lt"/>
              <a:buAutoNum type="arabicPeriod"/>
            </a:pPr>
            <a:r>
              <a:rPr dirty="0" lang="en-US"/>
              <a:t>Treatment of adverse reactions to drugs.</a:t>
            </a:r>
          </a:p>
          <a:p>
            <a:pPr indent="-514350" marL="514350">
              <a:buFont typeface="+mj-lt"/>
              <a:buAutoNum type="arabicPeriod"/>
            </a:pPr>
            <a:r>
              <a:rPr dirty="0" lang="en-US"/>
              <a:t>Consulting with the doctor about adjusting the prescribed regime. </a:t>
            </a:r>
          </a:p>
          <a:p>
            <a:pPr indent="-514350" marL="514350">
              <a:buFont typeface="+mj-lt"/>
              <a:buAutoNum type="arabicPeriod"/>
            </a:pPr>
            <a:r>
              <a:rPr dirty="0" lang="en-US"/>
              <a:t>Educating the client about proper use of drugs substances.</a:t>
            </a:r>
          </a:p>
        </p:txBody>
      </p:sp>
    </p:spTree>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966" name=""/>
        <p:cNvGrpSpPr/>
        <p:nvPr/>
      </p:nvGrpSpPr>
      <p:grpSpPr>
        <a:xfrm>
          <a:off x="0" y="0"/>
          <a:ext cx="0" cy="0"/>
          <a:chOff x="0" y="0"/>
          <a:chExt cx="0" cy="0"/>
        </a:xfrm>
      </p:grpSpPr>
      <p:sp>
        <p:nvSpPr>
          <p:cNvPr id="1049398" name="Content Placeholder 2"/>
          <p:cNvSpPr>
            <a:spLocks noGrp="1"/>
          </p:cNvSpPr>
          <p:nvPr>
            <p:ph idx="1"/>
          </p:nvPr>
        </p:nvSpPr>
        <p:spPr>
          <a:xfrm>
            <a:off x="838200" y="797169"/>
            <a:ext cx="10515600" cy="5379794"/>
          </a:xfrm>
        </p:spPr>
        <p:txBody>
          <a:bodyPr/>
          <a:p>
            <a:pPr algn="ctr" indent="0" marL="0">
              <a:buNone/>
            </a:pPr>
            <a:r>
              <a:rPr b="1" dirty="0" lang="en-US">
                <a:latin typeface="Times New Roman" panose="02020603050405020304" pitchFamily="18" charset="0"/>
                <a:cs typeface="Times New Roman" panose="02020603050405020304" pitchFamily="18" charset="0"/>
              </a:rPr>
              <a:t>Anti- </a:t>
            </a:r>
            <a:r>
              <a:rPr b="1" dirty="0" lang="en-US" err="1">
                <a:latin typeface="Times New Roman" panose="02020603050405020304" pitchFamily="18" charset="0"/>
                <a:cs typeface="Times New Roman" panose="02020603050405020304" pitchFamily="18" charset="0"/>
              </a:rPr>
              <a:t>diarrhoeal</a:t>
            </a:r>
            <a:r>
              <a:rPr b="1" dirty="0" lang="en-US">
                <a:latin typeface="Times New Roman" panose="02020603050405020304" pitchFamily="18" charset="0"/>
                <a:cs typeface="Times New Roman" panose="02020603050405020304" pitchFamily="18" charset="0"/>
              </a:rPr>
              <a:t> agents</a:t>
            </a:r>
          </a:p>
          <a:p>
            <a:r>
              <a:rPr dirty="0" lang="en-US">
                <a:latin typeface="Times New Roman" panose="02020603050405020304" pitchFamily="18" charset="0"/>
                <a:cs typeface="Times New Roman" panose="02020603050405020304" pitchFamily="18" charset="0"/>
              </a:rPr>
              <a:t>Diarrhoea is marked by frequent passage of unformed or liquid stools.</a:t>
            </a:r>
          </a:p>
          <a:p>
            <a:pPr indent="0" marL="0">
              <a:buNone/>
            </a:pPr>
            <a:r>
              <a:rPr b="1" dirty="0" lang="en-US">
                <a:latin typeface="Times New Roman" panose="02020603050405020304" pitchFamily="18" charset="0"/>
                <a:cs typeface="Times New Roman" panose="02020603050405020304" pitchFamily="18" charset="0"/>
              </a:rPr>
              <a:t>Treatment of diarrhoea</a:t>
            </a:r>
          </a:p>
          <a:p>
            <a:r>
              <a:rPr dirty="0" lang="en-US">
                <a:latin typeface="Times New Roman" panose="02020603050405020304" pitchFamily="18" charset="0"/>
                <a:cs typeface="Times New Roman" panose="02020603050405020304" pitchFamily="18" charset="0"/>
              </a:rPr>
              <a:t>fluid and electrolyte replacement</a:t>
            </a:r>
          </a:p>
          <a:p>
            <a:r>
              <a:rPr dirty="0" lang="en-US">
                <a:latin typeface="Times New Roman" panose="02020603050405020304" pitchFamily="18" charset="0"/>
                <a:cs typeface="Times New Roman" panose="02020603050405020304" pitchFamily="18" charset="0"/>
              </a:rPr>
              <a:t>Nutritional management</a:t>
            </a:r>
          </a:p>
          <a:p>
            <a:r>
              <a:rPr dirty="0" lang="en-US">
                <a:latin typeface="Times New Roman" panose="02020603050405020304" pitchFamily="18" charset="0"/>
                <a:cs typeface="Times New Roman" panose="02020603050405020304" pitchFamily="18" charset="0"/>
              </a:rPr>
              <a:t>Drug therapy</a:t>
            </a:r>
          </a:p>
        </p:txBody>
      </p:sp>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967" name=""/>
        <p:cNvGrpSpPr/>
        <p:nvPr/>
      </p:nvGrpSpPr>
      <p:grpSpPr>
        <a:xfrm>
          <a:off x="0" y="0"/>
          <a:ext cx="0" cy="0"/>
          <a:chOff x="0" y="0"/>
          <a:chExt cx="0" cy="0"/>
        </a:xfrm>
      </p:grpSpPr>
      <p:sp>
        <p:nvSpPr>
          <p:cNvPr id="1049399" name="Content Placeholder 2"/>
          <p:cNvSpPr>
            <a:spLocks noGrp="1"/>
          </p:cNvSpPr>
          <p:nvPr>
            <p:ph idx="1"/>
          </p:nvPr>
        </p:nvSpPr>
        <p:spPr>
          <a:xfrm>
            <a:off x="838200" y="656492"/>
            <a:ext cx="10515600" cy="5520471"/>
          </a:xfrm>
        </p:spPr>
        <p:txBody>
          <a:bodyPr/>
          <a:p>
            <a:pPr algn="ctr" indent="0" marL="0">
              <a:buNone/>
            </a:pPr>
            <a:r>
              <a:rPr b="1" dirty="0" lang="en-US"/>
              <a:t>Drug Therapy</a:t>
            </a:r>
          </a:p>
          <a:p>
            <a:pPr indent="0" marL="0">
              <a:buNone/>
            </a:pPr>
            <a:r>
              <a:rPr b="1" dirty="0" lang="en-US"/>
              <a:t>Anti-diarrhea drugs include;</a:t>
            </a:r>
          </a:p>
          <a:p>
            <a:pPr indent="-514350" marL="514350">
              <a:buFont typeface="+mj-lt"/>
              <a:buAutoNum type="alphaLcParenR"/>
            </a:pPr>
            <a:r>
              <a:rPr dirty="0" lang="en-US"/>
              <a:t>Antimotility drugs</a:t>
            </a:r>
          </a:p>
          <a:p>
            <a:pPr indent="-514350" marL="514350">
              <a:buFont typeface="+mj-lt"/>
              <a:buAutoNum type="alphaLcParenR"/>
            </a:pPr>
            <a:r>
              <a:rPr dirty="0" lang="en-US" err="1"/>
              <a:t>Antisecretory</a:t>
            </a:r>
            <a:r>
              <a:rPr dirty="0" lang="en-US"/>
              <a:t> drugs </a:t>
            </a:r>
          </a:p>
          <a:p>
            <a:pPr indent="-514350" marL="514350">
              <a:buFont typeface="+mj-lt"/>
              <a:buAutoNum type="alphaLcParenR"/>
            </a:pPr>
            <a:r>
              <a:rPr dirty="0" lang="en-US"/>
              <a:t>Adsorbents</a:t>
            </a:r>
          </a:p>
          <a:p>
            <a:pPr indent="-514350" marL="514350">
              <a:buFont typeface="+mj-lt"/>
              <a:buAutoNum type="alphaLcParenR"/>
            </a:pPr>
            <a:r>
              <a:rPr dirty="0" lang="en-US"/>
              <a:t>Antibacterial agents</a:t>
            </a:r>
          </a:p>
        </p:txBody>
      </p:sp>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968" name=""/>
        <p:cNvGrpSpPr/>
        <p:nvPr/>
      </p:nvGrpSpPr>
      <p:grpSpPr>
        <a:xfrm>
          <a:off x="0" y="0"/>
          <a:ext cx="0" cy="0"/>
          <a:chOff x="0" y="0"/>
          <a:chExt cx="0" cy="0"/>
        </a:xfrm>
      </p:grpSpPr>
      <p:sp>
        <p:nvSpPr>
          <p:cNvPr id="1049400" name="Content Placeholder 2"/>
          <p:cNvSpPr>
            <a:spLocks noGrp="1"/>
          </p:cNvSpPr>
          <p:nvPr>
            <p:ph idx="1"/>
          </p:nvPr>
        </p:nvSpPr>
        <p:spPr>
          <a:xfrm>
            <a:off x="838200" y="633046"/>
            <a:ext cx="10515600" cy="5543917"/>
          </a:xfrm>
        </p:spPr>
        <p:txBody>
          <a:bodyPr/>
          <a:p>
            <a:pPr algn="ctr" indent="0" marL="0">
              <a:buNone/>
            </a:pPr>
            <a:r>
              <a:rPr b="1" dirty="0" lang="en-US"/>
              <a:t>Atimotility drugs</a:t>
            </a:r>
          </a:p>
          <a:p>
            <a:pPr indent="0" marL="0">
              <a:buNone/>
            </a:pPr>
            <a:r>
              <a:rPr dirty="0" lang="en-US" err="1"/>
              <a:t>E.g</a:t>
            </a:r>
            <a:r>
              <a:rPr dirty="0" lang="en-US"/>
              <a:t> loperamide, diphenoxylate</a:t>
            </a:r>
          </a:p>
          <a:p>
            <a:pPr indent="0" marL="0">
              <a:buNone/>
            </a:pPr>
            <a:r>
              <a:rPr b="1" dirty="0" lang="en-US"/>
              <a:t>Loperamide </a:t>
            </a:r>
          </a:p>
          <a:p>
            <a:r>
              <a:rPr dirty="0" lang="en-US"/>
              <a:t>Acts mainly on GIT receptor.</a:t>
            </a:r>
          </a:p>
          <a:p>
            <a:r>
              <a:rPr dirty="0" lang="en-US"/>
              <a:t>Acts quickly and has a longer duration of action</a:t>
            </a:r>
          </a:p>
          <a:p>
            <a:r>
              <a:rPr dirty="0" lang="en-US"/>
              <a:t>Decreases GIT motility and is excreted unchanged indicated for non infective diarrhea, mild </a:t>
            </a:r>
            <a:r>
              <a:rPr dirty="0" lang="en-US" err="1"/>
              <a:t>travellors</a:t>
            </a:r>
            <a:r>
              <a:rPr dirty="0" lang="en-US"/>
              <a:t> diarrhea.</a:t>
            </a:r>
          </a:p>
          <a:p>
            <a:pPr indent="0" marL="0">
              <a:buNone/>
            </a:pPr>
            <a:r>
              <a:rPr b="1" dirty="0" lang="en-US"/>
              <a:t>Adverse effects</a:t>
            </a:r>
          </a:p>
          <a:p>
            <a:r>
              <a:rPr dirty="0" lang="en-US"/>
              <a:t>Skin rash , abdominal cramps with excessive use paralytic ileus</a:t>
            </a:r>
          </a:p>
          <a:p>
            <a:r>
              <a:rPr dirty="0" lang="en-US"/>
              <a:t>Contraindication; below 4years, infective diarrhea, ulcerative colitis</a:t>
            </a:r>
          </a:p>
        </p:txBody>
      </p:sp>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969" name=""/>
        <p:cNvGrpSpPr/>
        <p:nvPr/>
      </p:nvGrpSpPr>
      <p:grpSpPr>
        <a:xfrm>
          <a:off x="0" y="0"/>
          <a:ext cx="0" cy="0"/>
          <a:chOff x="0" y="0"/>
          <a:chExt cx="0" cy="0"/>
        </a:xfrm>
      </p:grpSpPr>
      <p:sp>
        <p:nvSpPr>
          <p:cNvPr id="1049401" name="Content Placeholder 2"/>
          <p:cNvSpPr>
            <a:spLocks noGrp="1"/>
          </p:cNvSpPr>
          <p:nvPr>
            <p:ph idx="1"/>
          </p:nvPr>
        </p:nvSpPr>
        <p:spPr>
          <a:xfrm>
            <a:off x="838200" y="715109"/>
            <a:ext cx="10515600" cy="4337538"/>
          </a:xfrm>
        </p:spPr>
        <p:txBody>
          <a:bodyPr/>
          <a:p>
            <a:pPr algn="ctr" indent="0" marL="0">
              <a:buNone/>
            </a:pPr>
            <a:r>
              <a:rPr b="1" dirty="0" lang="en-US" err="1"/>
              <a:t>Antisecretory</a:t>
            </a:r>
            <a:r>
              <a:rPr b="1" dirty="0" lang="en-US"/>
              <a:t> drugs</a:t>
            </a:r>
          </a:p>
          <a:p>
            <a:pPr indent="0" marL="0">
              <a:buNone/>
            </a:pPr>
            <a:r>
              <a:rPr b="1" dirty="0" lang="en-US" err="1"/>
              <a:t>Racecadotril</a:t>
            </a:r>
            <a:endParaRPr b="1" dirty="0" lang="en-US"/>
          </a:p>
          <a:p>
            <a:r>
              <a:rPr dirty="0" lang="en-US" err="1"/>
              <a:t>Enkephalinase</a:t>
            </a:r>
            <a:r>
              <a:rPr dirty="0" lang="en-US"/>
              <a:t> inhibitor that increases endogenous enkephalin level and reduce  intestinal hyper tension of water and electrolytes.</a:t>
            </a:r>
          </a:p>
          <a:p>
            <a:r>
              <a:rPr dirty="0" lang="en-US"/>
              <a:t>Used for systematic treatment of diarrhea.</a:t>
            </a:r>
          </a:p>
          <a:p>
            <a:r>
              <a:rPr dirty="0" lang="en-US"/>
              <a:t>Has no side effects like bloating and after constipation.</a:t>
            </a:r>
          </a:p>
          <a:p>
            <a:r>
              <a:rPr dirty="0" lang="en-US"/>
              <a:t>Should not be used in pregnancy, lactation and children.</a:t>
            </a:r>
          </a:p>
          <a:p>
            <a:endParaRPr dirty="0" lang="en-US"/>
          </a:p>
        </p:txBody>
      </p:sp>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970" name=""/>
        <p:cNvGrpSpPr/>
        <p:nvPr/>
      </p:nvGrpSpPr>
      <p:grpSpPr>
        <a:xfrm>
          <a:off x="0" y="0"/>
          <a:ext cx="0" cy="0"/>
          <a:chOff x="0" y="0"/>
          <a:chExt cx="0" cy="0"/>
        </a:xfrm>
      </p:grpSpPr>
      <p:sp>
        <p:nvSpPr>
          <p:cNvPr id="1049402" name="Content Placeholder 2"/>
          <p:cNvSpPr>
            <a:spLocks noGrp="1"/>
          </p:cNvSpPr>
          <p:nvPr>
            <p:ph idx="1"/>
          </p:nvPr>
        </p:nvSpPr>
        <p:spPr>
          <a:xfrm>
            <a:off x="838200" y="926123"/>
            <a:ext cx="10515600" cy="5250840"/>
          </a:xfrm>
        </p:spPr>
        <p:txBody>
          <a:bodyPr/>
          <a:p>
            <a:pPr algn="ctr" indent="0" marL="0">
              <a:buNone/>
            </a:pPr>
            <a:r>
              <a:rPr b="1" dirty="0" lang="en-US"/>
              <a:t>Adsorbents </a:t>
            </a:r>
          </a:p>
          <a:p>
            <a:r>
              <a:rPr dirty="0" lang="en-US"/>
              <a:t>Include kaolin, pectin, methylcellulose , magnesium </a:t>
            </a:r>
            <a:r>
              <a:rPr dirty="0" lang="en-US" err="1"/>
              <a:t>aluminium</a:t>
            </a:r>
            <a:r>
              <a:rPr dirty="0" lang="en-US"/>
              <a:t> silicate.</a:t>
            </a:r>
          </a:p>
          <a:p>
            <a:r>
              <a:rPr dirty="0" lang="en-US"/>
              <a:t>They act by absorbing microorganisms and/ toxins by altering normal flora or by protecting the mucosa of the intestines.</a:t>
            </a:r>
          </a:p>
          <a:p>
            <a:r>
              <a:rPr dirty="0" lang="en-US"/>
              <a:t>Their efficacy is doubtful</a:t>
            </a:r>
          </a:p>
        </p:txBody>
      </p:sp>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971" name=""/>
        <p:cNvGrpSpPr/>
        <p:nvPr/>
      </p:nvGrpSpPr>
      <p:grpSpPr>
        <a:xfrm>
          <a:off x="0" y="0"/>
          <a:ext cx="0" cy="0"/>
          <a:chOff x="0" y="0"/>
          <a:chExt cx="0" cy="0"/>
        </a:xfrm>
      </p:grpSpPr>
      <p:sp>
        <p:nvSpPr>
          <p:cNvPr id="1049403" name="Content Placeholder 2"/>
          <p:cNvSpPr>
            <a:spLocks noGrp="1"/>
          </p:cNvSpPr>
          <p:nvPr>
            <p:ph idx="1"/>
          </p:nvPr>
        </p:nvSpPr>
        <p:spPr/>
        <p:txBody>
          <a:bodyPr/>
          <a:p>
            <a:pPr algn="ctr" indent="0" marL="0">
              <a:buNone/>
            </a:pPr>
            <a:r>
              <a:rPr b="1" dirty="0" lang="en-US"/>
              <a:t>Antimicrobial agents</a:t>
            </a:r>
          </a:p>
          <a:p>
            <a:r>
              <a:rPr dirty="0" lang="en-US"/>
              <a:t>Cholera; tetracyclines, norfloxacin/ciprofloxacin</a:t>
            </a:r>
          </a:p>
          <a:p>
            <a:r>
              <a:rPr dirty="0" lang="en-US"/>
              <a:t>Infections with </a:t>
            </a:r>
            <a:r>
              <a:rPr dirty="0" lang="en-US" err="1"/>
              <a:t>camphylobacter</a:t>
            </a:r>
            <a:r>
              <a:rPr dirty="0" lang="en-US"/>
              <a:t>; erythromycin and </a:t>
            </a:r>
            <a:r>
              <a:rPr dirty="0" lang="en-US" err="1"/>
              <a:t>flouroquinolones</a:t>
            </a:r>
            <a:endParaRPr dirty="0" lang="en-US"/>
          </a:p>
          <a:p>
            <a:r>
              <a:rPr dirty="0" lang="en-US"/>
              <a:t>Amoebiasis or giardiasis; metronidazole, diloxanide </a:t>
            </a:r>
            <a:r>
              <a:rPr dirty="0" lang="en-US" err="1"/>
              <a:t>furoate</a:t>
            </a:r>
            <a:r>
              <a:rPr dirty="0" lang="en-US"/>
              <a:t>, ornidazole</a:t>
            </a:r>
          </a:p>
          <a:p>
            <a:r>
              <a:rPr dirty="0" lang="en-US"/>
              <a:t>Shigella </a:t>
            </a:r>
            <a:r>
              <a:rPr dirty="0" lang="en-US" err="1"/>
              <a:t>spcs</a:t>
            </a:r>
            <a:r>
              <a:rPr dirty="0" lang="en-US"/>
              <a:t>, ciprofloxacin, norfloxacin or cotrimoxazole.</a:t>
            </a:r>
          </a:p>
          <a:p>
            <a:endParaRPr dirty="0" lang="en-US"/>
          </a:p>
        </p:txBody>
      </p:sp>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972" name=""/>
        <p:cNvGrpSpPr/>
        <p:nvPr/>
      </p:nvGrpSpPr>
      <p:grpSpPr>
        <a:xfrm>
          <a:off x="0" y="0"/>
          <a:ext cx="0" cy="0"/>
          <a:chOff x="0" y="0"/>
          <a:chExt cx="0" cy="0"/>
        </a:xfrm>
      </p:grpSpPr>
      <p:sp>
        <p:nvSpPr>
          <p:cNvPr id="1049404" name="Content Placeholder 2"/>
          <p:cNvSpPr>
            <a:spLocks noGrp="1"/>
          </p:cNvSpPr>
          <p:nvPr>
            <p:ph idx="1"/>
          </p:nvPr>
        </p:nvSpPr>
        <p:spPr>
          <a:xfrm>
            <a:off x="838200" y="914401"/>
            <a:ext cx="10515600" cy="4548554"/>
          </a:xfrm>
        </p:spPr>
        <p:txBody>
          <a:bodyPr/>
          <a:p>
            <a:pPr algn="ctr" indent="0" marL="0">
              <a:buNone/>
            </a:pPr>
            <a:r>
              <a:rPr b="1" dirty="0" lang="en-US"/>
              <a:t>Miscellaneous </a:t>
            </a:r>
          </a:p>
          <a:p>
            <a:r>
              <a:rPr dirty="0" lang="en-US"/>
              <a:t>Contain viable lactic acid bacilli.</a:t>
            </a:r>
          </a:p>
          <a:p>
            <a:r>
              <a:rPr dirty="0" lang="en-US"/>
              <a:t>Improve intestinal microflora</a:t>
            </a:r>
          </a:p>
          <a:p>
            <a:r>
              <a:rPr dirty="0" lang="en-US"/>
              <a:t>Known as probiotics</a:t>
            </a:r>
          </a:p>
          <a:p>
            <a:r>
              <a:rPr dirty="0" lang="en-US"/>
              <a:t>Useful in rotavirus diarrhoea and anti biotic induced diarrhoea</a:t>
            </a:r>
          </a:p>
        </p:txBody>
      </p:sp>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973" name=""/>
        <p:cNvGrpSpPr/>
        <p:nvPr/>
      </p:nvGrpSpPr>
      <p:grpSpPr>
        <a:xfrm>
          <a:off x="0" y="0"/>
          <a:ext cx="0" cy="0"/>
          <a:chOff x="0" y="0"/>
          <a:chExt cx="0" cy="0"/>
        </a:xfrm>
      </p:grpSpPr>
      <p:sp>
        <p:nvSpPr>
          <p:cNvPr id="1049405" name="Content Placeholder 2"/>
          <p:cNvSpPr>
            <a:spLocks noGrp="1"/>
          </p:cNvSpPr>
          <p:nvPr>
            <p:ph idx="1"/>
          </p:nvPr>
        </p:nvSpPr>
        <p:spPr>
          <a:xfrm>
            <a:off x="838200" y="586154"/>
            <a:ext cx="10515600" cy="5590809"/>
          </a:xfrm>
        </p:spPr>
        <p:txBody>
          <a:bodyPr>
            <a:normAutofit fontScale="92500" lnSpcReduction="10000"/>
          </a:bodyPr>
          <a:p>
            <a:pPr algn="ctr" indent="0" marL="0">
              <a:buNone/>
            </a:pPr>
            <a:r>
              <a:rPr b="1" dirty="0" lang="en-US"/>
              <a:t>D.ANTI EMETICS</a:t>
            </a:r>
          </a:p>
          <a:p>
            <a:r>
              <a:rPr dirty="0" lang="en-US" err="1"/>
              <a:t>Vomitting</a:t>
            </a:r>
            <a:r>
              <a:rPr dirty="0" lang="en-US"/>
              <a:t> is reflex action that results in forceful evacuation of </a:t>
            </a:r>
            <a:r>
              <a:rPr dirty="0" lang="en-US" err="1"/>
              <a:t>gatric</a:t>
            </a:r>
            <a:r>
              <a:rPr dirty="0" lang="en-US"/>
              <a:t> contents.</a:t>
            </a:r>
          </a:p>
          <a:p>
            <a:r>
              <a:rPr dirty="0" lang="en-US"/>
              <a:t>Conditions pregnancy, ulcers, motion sickness, chemotherapy.</a:t>
            </a:r>
          </a:p>
          <a:p>
            <a:pPr indent="0" marL="0">
              <a:buNone/>
            </a:pPr>
            <a:r>
              <a:rPr b="1" dirty="0" lang="en-US"/>
              <a:t>Anti emetics</a:t>
            </a:r>
          </a:p>
          <a:p>
            <a:pPr indent="0" marL="0">
              <a:buNone/>
            </a:pPr>
            <a:r>
              <a:rPr dirty="0" lang="en-US"/>
              <a:t>Applied to suppress or prevent vomiting.</a:t>
            </a:r>
          </a:p>
          <a:p>
            <a:pPr indent="0" marL="0">
              <a:buNone/>
            </a:pPr>
            <a:r>
              <a:rPr b="1" dirty="0" lang="en-US"/>
              <a:t>Classification</a:t>
            </a:r>
          </a:p>
          <a:p>
            <a:pPr indent="0" marL="0">
              <a:buNone/>
            </a:pPr>
            <a:r>
              <a:rPr b="1" dirty="0" lang="en-US"/>
              <a:t>Anti muscarinic: </a:t>
            </a:r>
            <a:r>
              <a:rPr dirty="0" lang="en-US"/>
              <a:t>scopolamine (hyoscine), dicyclomine</a:t>
            </a:r>
          </a:p>
          <a:p>
            <a:pPr indent="0" marL="0">
              <a:buNone/>
            </a:pPr>
            <a:r>
              <a:rPr b="1" dirty="0" lang="en-US"/>
              <a:t>H1 antagonist: </a:t>
            </a:r>
            <a:r>
              <a:rPr dirty="0" lang="en-US"/>
              <a:t>promethazine, doxylamine,</a:t>
            </a:r>
          </a:p>
          <a:p>
            <a:pPr indent="0" marL="0">
              <a:buNone/>
            </a:pPr>
            <a:r>
              <a:rPr b="1" dirty="0" lang="en-US"/>
              <a:t>Prokinetic drugs; </a:t>
            </a:r>
            <a:r>
              <a:rPr dirty="0" lang="en-US"/>
              <a:t>metoclopramide, domperidone, </a:t>
            </a:r>
            <a:r>
              <a:rPr dirty="0" lang="en-US" err="1"/>
              <a:t>cisapride</a:t>
            </a:r>
            <a:r>
              <a:rPr dirty="0" lang="en-US"/>
              <a:t>, </a:t>
            </a:r>
            <a:r>
              <a:rPr dirty="0" lang="en-US" err="1"/>
              <a:t>mosapride</a:t>
            </a:r>
            <a:r>
              <a:rPr dirty="0" lang="en-US"/>
              <a:t>.</a:t>
            </a:r>
          </a:p>
          <a:p>
            <a:pPr indent="0" marL="0">
              <a:buNone/>
            </a:pPr>
            <a:r>
              <a:rPr b="1" dirty="0" lang="en-US"/>
              <a:t>Neuroleptics; </a:t>
            </a:r>
            <a:r>
              <a:rPr dirty="0" lang="en-US"/>
              <a:t>phenothiazines, chlorpromazine</a:t>
            </a:r>
          </a:p>
          <a:p>
            <a:pPr indent="0" marL="0">
              <a:buNone/>
            </a:pPr>
            <a:r>
              <a:rPr b="1" dirty="0" lang="en-US"/>
              <a:t>Adjuvant antiemetics; </a:t>
            </a:r>
            <a:r>
              <a:rPr dirty="0" lang="en-US"/>
              <a:t>dexamethasone, benzodiazepines</a:t>
            </a:r>
            <a:endParaRPr b="1" dirty="0" lang="en-US"/>
          </a:p>
        </p:txBody>
      </p:sp>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974" name=""/>
        <p:cNvGrpSpPr/>
        <p:nvPr/>
      </p:nvGrpSpPr>
      <p:grpSpPr>
        <a:xfrm>
          <a:off x="0" y="0"/>
          <a:ext cx="0" cy="0"/>
          <a:chOff x="0" y="0"/>
          <a:chExt cx="0" cy="0"/>
        </a:xfrm>
      </p:grpSpPr>
      <p:sp>
        <p:nvSpPr>
          <p:cNvPr id="1049406" name="Content Placeholder 2"/>
          <p:cNvSpPr>
            <a:spLocks noGrp="1"/>
          </p:cNvSpPr>
          <p:nvPr>
            <p:ph idx="1"/>
          </p:nvPr>
        </p:nvSpPr>
        <p:spPr>
          <a:xfrm>
            <a:off x="756139" y="852608"/>
            <a:ext cx="10515600" cy="5559915"/>
          </a:xfrm>
        </p:spPr>
        <p:txBody>
          <a:bodyPr>
            <a:normAutofit fontScale="70000" lnSpcReduction="20000"/>
          </a:bodyPr>
          <a:p>
            <a:pPr algn="ctr" indent="-514350" marL="514350">
              <a:buFont typeface="+mj-lt"/>
              <a:buAutoNum type="arabicPeriod"/>
            </a:pPr>
            <a:r>
              <a:rPr b="1" dirty="0" lang="en-US"/>
              <a:t>Prokinetic drugs</a:t>
            </a:r>
          </a:p>
          <a:p>
            <a:pPr indent="-514350" marL="514350">
              <a:buFont typeface="+mj-lt"/>
              <a:buAutoNum type="alphaLcPeriod"/>
            </a:pPr>
            <a:r>
              <a:rPr b="1" dirty="0" lang="en-US" err="1"/>
              <a:t>Metroclopramide</a:t>
            </a:r>
            <a:r>
              <a:rPr b="1" dirty="0" lang="en-US"/>
              <a:t> </a:t>
            </a:r>
          </a:p>
          <a:p>
            <a:r>
              <a:rPr dirty="0" lang="en-US"/>
              <a:t>Effective for all types of vomiting, post- operatively, radiation, chemotherapy.</a:t>
            </a:r>
          </a:p>
          <a:p>
            <a:r>
              <a:rPr dirty="0" lang="en-US"/>
              <a:t>Less effective in motion sickness.</a:t>
            </a:r>
          </a:p>
          <a:p>
            <a:r>
              <a:rPr dirty="0" lang="en-US"/>
              <a:t>Blocks dopamine receptors, enters CNS</a:t>
            </a:r>
          </a:p>
          <a:p>
            <a:pPr indent="0" marL="0">
              <a:buNone/>
            </a:pPr>
            <a:r>
              <a:rPr b="1" dirty="0" lang="en-US"/>
              <a:t>Side effects: </a:t>
            </a:r>
            <a:r>
              <a:rPr dirty="0" lang="en-US"/>
              <a:t>extrapyramidal effects, dystonia, dyskinesia.</a:t>
            </a:r>
          </a:p>
          <a:p>
            <a:pPr indent="0" marL="0">
              <a:buNone/>
            </a:pPr>
            <a:r>
              <a:rPr b="1" dirty="0" lang="en-US"/>
              <a:t>Indications;</a:t>
            </a:r>
            <a:r>
              <a:rPr dirty="0" lang="en-US"/>
              <a:t> </a:t>
            </a:r>
          </a:p>
          <a:p>
            <a:r>
              <a:rPr dirty="0" lang="en-US"/>
              <a:t>Anti emetic</a:t>
            </a:r>
          </a:p>
          <a:p>
            <a:r>
              <a:rPr dirty="0" lang="en-US" err="1"/>
              <a:t>Dyspesia</a:t>
            </a:r>
            <a:r>
              <a:rPr dirty="0" lang="en-US"/>
              <a:t> </a:t>
            </a:r>
          </a:p>
          <a:p>
            <a:r>
              <a:rPr b="1" dirty="0" lang="en-US"/>
              <a:t> </a:t>
            </a:r>
            <a:r>
              <a:rPr dirty="0" lang="en-US"/>
              <a:t>facilitate lactation</a:t>
            </a:r>
          </a:p>
          <a:p>
            <a:pPr indent="0" marL="0">
              <a:buNone/>
            </a:pPr>
            <a:r>
              <a:rPr b="1" dirty="0" lang="en-US"/>
              <a:t>b. Domperidone</a:t>
            </a:r>
          </a:p>
          <a:p>
            <a:r>
              <a:rPr dirty="0" lang="en-US"/>
              <a:t>Peripheral D2 receptor agonist .</a:t>
            </a:r>
          </a:p>
          <a:p>
            <a:r>
              <a:rPr dirty="0" lang="en-US"/>
              <a:t>Causes less extra pyramidal effects, </a:t>
            </a:r>
            <a:r>
              <a:rPr dirty="0" lang="en-US" err="1"/>
              <a:t>doesnot</a:t>
            </a:r>
            <a:r>
              <a:rPr dirty="0" lang="en-US"/>
              <a:t> cross the blood brain barrier.</a:t>
            </a:r>
          </a:p>
          <a:p>
            <a:r>
              <a:rPr dirty="0" lang="en-US"/>
              <a:t>Lower efficacy than metoclopramide</a:t>
            </a:r>
          </a:p>
          <a:p>
            <a:pPr indent="0" marL="0">
              <a:buNone/>
            </a:pPr>
            <a:r>
              <a:rPr b="1" dirty="0" lang="en-US"/>
              <a:t>Uses; </a:t>
            </a:r>
            <a:r>
              <a:rPr dirty="0" lang="en-US"/>
              <a:t>levodopa or bromocriptine induced vomiting.</a:t>
            </a:r>
          </a:p>
          <a:p>
            <a:pPr indent="0" marL="0">
              <a:buNone/>
            </a:pPr>
            <a:r>
              <a:rPr b="1" dirty="0" lang="en-US"/>
              <a:t>Side effects; </a:t>
            </a:r>
            <a:r>
              <a:rPr dirty="0" lang="en-US"/>
              <a:t>increased prolactin, </a:t>
            </a:r>
            <a:r>
              <a:rPr dirty="0" lang="en-US" err="1"/>
              <a:t>galactorrhoea</a:t>
            </a:r>
            <a:r>
              <a:rPr dirty="0" lang="en-US"/>
              <a:t>, dry mouth, rashes. Headache.</a:t>
            </a:r>
            <a:endParaRPr b="1" dirty="0" lang="en-US"/>
          </a:p>
          <a:p>
            <a:endParaRPr dirty="0" lang="en-US"/>
          </a:p>
          <a:p>
            <a:endParaRPr dirty="0" lang="en-US"/>
          </a:p>
          <a:p>
            <a:pPr indent="0" marL="0">
              <a:buNone/>
            </a:pPr>
            <a:endParaRPr b="1" dirty="0" lang="en-US"/>
          </a:p>
        </p:txBody>
      </p:sp>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975" name=""/>
        <p:cNvGrpSpPr/>
        <p:nvPr/>
      </p:nvGrpSpPr>
      <p:grpSpPr>
        <a:xfrm>
          <a:off x="0" y="0"/>
          <a:ext cx="0" cy="0"/>
          <a:chOff x="0" y="0"/>
          <a:chExt cx="0" cy="0"/>
        </a:xfrm>
      </p:grpSpPr>
      <p:sp>
        <p:nvSpPr>
          <p:cNvPr id="1049407" name="Content Placeholder 2"/>
          <p:cNvSpPr>
            <a:spLocks noGrp="1"/>
          </p:cNvSpPr>
          <p:nvPr>
            <p:ph idx="1"/>
          </p:nvPr>
        </p:nvSpPr>
        <p:spPr>
          <a:xfrm>
            <a:off x="849923" y="1051902"/>
            <a:ext cx="10515600" cy="4351338"/>
          </a:xfrm>
        </p:spPr>
        <p:txBody>
          <a:bodyPr/>
          <a:p>
            <a:pPr algn="ctr" indent="0" marL="0">
              <a:buNone/>
            </a:pPr>
            <a:r>
              <a:rPr dirty="0" lang="en-US"/>
              <a:t>2. </a:t>
            </a:r>
            <a:r>
              <a:rPr b="1" dirty="0" lang="en-US"/>
              <a:t>Anti muscarinic</a:t>
            </a:r>
          </a:p>
          <a:p>
            <a:pPr indent="0" marL="0">
              <a:buNone/>
            </a:pPr>
            <a:r>
              <a:rPr b="1" dirty="0" lang="en-US"/>
              <a:t>Scopolamine (hyoscine)</a:t>
            </a:r>
          </a:p>
          <a:p>
            <a:r>
              <a:rPr dirty="0" lang="en-US"/>
              <a:t>Alkaloid related to atropine</a:t>
            </a:r>
          </a:p>
          <a:p>
            <a:r>
              <a:rPr dirty="0" lang="en-US"/>
              <a:t>Most effective in prophylaxis of motion sickness </a:t>
            </a:r>
          </a:p>
          <a:p>
            <a:r>
              <a:rPr dirty="0" lang="en-US"/>
              <a:t>Antimuscarinic  action blocks afferent pathways for vomiting reflex.</a:t>
            </a:r>
          </a:p>
          <a:p>
            <a:r>
              <a:rPr dirty="0" lang="en-US"/>
              <a:t>Has short duration of action</a:t>
            </a:r>
          </a:p>
          <a:p>
            <a:r>
              <a:rPr dirty="0" lang="en-US"/>
              <a:t>Produces anticholinergic effects; blurred vision, dry mouth, sedation.</a:t>
            </a:r>
          </a:p>
          <a:p>
            <a:r>
              <a:rPr dirty="0" lang="en-US"/>
              <a:t>Not effective with vomiting of other </a:t>
            </a:r>
            <a:r>
              <a:rPr dirty="0" lang="en-US" err="1"/>
              <a:t>aetiologies</a:t>
            </a:r>
            <a:r>
              <a:rPr dirty="0" lang="en-US"/>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569" name=""/>
        <p:cNvGrpSpPr/>
        <p:nvPr/>
      </p:nvGrpSpPr>
      <p:grpSpPr>
        <a:xfrm>
          <a:off x="0" y="0"/>
          <a:ext cx="0" cy="0"/>
          <a:chOff x="0" y="0"/>
          <a:chExt cx="0" cy="0"/>
        </a:xfrm>
      </p:grpSpPr>
      <p:sp>
        <p:nvSpPr>
          <p:cNvPr id="1048684" name="Title 1"/>
          <p:cNvSpPr>
            <a:spLocks noGrp="1"/>
          </p:cNvSpPr>
          <p:nvPr>
            <p:ph type="title"/>
          </p:nvPr>
        </p:nvSpPr>
        <p:spPr/>
        <p:txBody>
          <a:bodyPr/>
          <a:p>
            <a:r>
              <a:rPr dirty="0" lang="en-US"/>
              <a:t>        </a:t>
            </a:r>
            <a:r>
              <a:rPr b="1" dirty="0" lang="en-US"/>
              <a:t>Principles of drug administration</a:t>
            </a:r>
          </a:p>
        </p:txBody>
      </p:sp>
      <p:sp>
        <p:nvSpPr>
          <p:cNvPr id="1048685" name="Content Placeholder 2"/>
          <p:cNvSpPr>
            <a:spLocks noGrp="1"/>
          </p:cNvSpPr>
          <p:nvPr>
            <p:ph idx="1"/>
          </p:nvPr>
        </p:nvSpPr>
        <p:spPr/>
        <p:txBody>
          <a:bodyPr>
            <a:normAutofit fontScale="92857" lnSpcReduction="10000"/>
          </a:bodyPr>
          <a:p>
            <a:r>
              <a:rPr dirty="0" lang="en-US"/>
              <a:t> For a Nurse administration of medication is an important responsibility.to avoid errors  a nurse must adhere to the principles of drug administration.</a:t>
            </a:r>
          </a:p>
          <a:p>
            <a:r>
              <a:rPr dirty="0" lang="en-US"/>
              <a:t>To provide safe administration of drugs a nurse should practice  the rights of drug administration. they are</a:t>
            </a:r>
          </a:p>
          <a:p>
            <a:pPr indent="-514350" marL="514350">
              <a:buFont typeface="+mj-lt"/>
              <a:buAutoNum type="arabicPeriod"/>
            </a:pPr>
            <a:r>
              <a:rPr dirty="0" lang="en-US"/>
              <a:t>Right patient.</a:t>
            </a:r>
          </a:p>
          <a:p>
            <a:pPr indent="-514350" marL="514350">
              <a:buFont typeface="+mj-lt"/>
              <a:buAutoNum type="arabicPeriod"/>
            </a:pPr>
            <a:r>
              <a:rPr dirty="0" lang="en-US"/>
              <a:t>Right drug.</a:t>
            </a:r>
          </a:p>
          <a:p>
            <a:pPr indent="-514350" marL="514350">
              <a:buFont typeface="+mj-lt"/>
              <a:buAutoNum type="arabicPeriod"/>
            </a:pPr>
            <a:r>
              <a:rPr dirty="0" lang="en-US"/>
              <a:t>Right dose.</a:t>
            </a:r>
          </a:p>
          <a:p>
            <a:pPr indent="-514350" marL="514350">
              <a:buFont typeface="+mj-lt"/>
              <a:buAutoNum type="arabicPeriod"/>
            </a:pPr>
            <a:r>
              <a:rPr dirty="0" lang="en-US"/>
              <a:t>Right time.</a:t>
            </a:r>
          </a:p>
          <a:p>
            <a:pPr indent="-514350" marL="514350">
              <a:buFont typeface="+mj-lt"/>
              <a:buAutoNum type="arabicPeriod"/>
            </a:pPr>
            <a:r>
              <a:rPr dirty="0" lang="en-US"/>
              <a:t>Right route.</a:t>
            </a:r>
          </a:p>
          <a:p>
            <a:pPr indent="0" marL="0">
              <a:buNone/>
            </a:pPr>
            <a:endParaRPr dirty="0" lang="en-US"/>
          </a:p>
          <a:p>
            <a:pPr indent="-514350" marL="514350">
              <a:buFont typeface="+mj-lt"/>
              <a:buAutoNum type="arabicPeriod"/>
            </a:pPr>
            <a:endParaRPr dirty="0" lang="en-US"/>
          </a:p>
        </p:txBody>
      </p:sp>
    </p:spTree>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976" name=""/>
        <p:cNvGrpSpPr/>
        <p:nvPr/>
      </p:nvGrpSpPr>
      <p:grpSpPr>
        <a:xfrm>
          <a:off x="0" y="0"/>
          <a:ext cx="0" cy="0"/>
          <a:chOff x="0" y="0"/>
          <a:chExt cx="0" cy="0"/>
        </a:xfrm>
      </p:grpSpPr>
      <p:sp>
        <p:nvSpPr>
          <p:cNvPr id="1049408" name="Content Placeholder 2"/>
          <p:cNvSpPr>
            <a:spLocks noGrp="1"/>
          </p:cNvSpPr>
          <p:nvPr>
            <p:ph idx="1"/>
          </p:nvPr>
        </p:nvSpPr>
        <p:spPr>
          <a:xfrm>
            <a:off x="545123" y="1016733"/>
            <a:ext cx="10515600" cy="4351338"/>
          </a:xfrm>
        </p:spPr>
        <p:txBody>
          <a:bodyPr/>
          <a:p>
            <a:pPr algn="ctr" indent="0" marL="0">
              <a:buNone/>
            </a:pPr>
            <a:r>
              <a:rPr b="1" dirty="0" lang="en-US"/>
              <a:t>3. Neuroleptics</a:t>
            </a:r>
          </a:p>
          <a:p>
            <a:r>
              <a:rPr dirty="0" lang="en-US"/>
              <a:t>Phenothiazines</a:t>
            </a:r>
            <a:r>
              <a:rPr b="1" dirty="0" lang="en-US"/>
              <a:t>: </a:t>
            </a:r>
            <a:r>
              <a:rPr dirty="0" lang="en-US"/>
              <a:t>chlorpromazine</a:t>
            </a:r>
          </a:p>
          <a:p>
            <a:r>
              <a:rPr dirty="0" lang="en-US"/>
              <a:t>potent anti emetics in vomiting due to drug toxicity, chemotherapy.</a:t>
            </a:r>
          </a:p>
          <a:p>
            <a:r>
              <a:rPr dirty="0" lang="en-US"/>
              <a:t>They act by blocking the D2 receptors in the medulla oblongata chemoreceptor trigger zone.</a:t>
            </a:r>
          </a:p>
          <a:p>
            <a:r>
              <a:rPr dirty="0" lang="en-US"/>
              <a:t>Not effective in motion sickness</a:t>
            </a:r>
          </a:p>
          <a:p>
            <a:r>
              <a:rPr dirty="0" lang="en-US"/>
              <a:t>Dosage is lower than antipsychotics</a:t>
            </a:r>
          </a:p>
          <a:p>
            <a:pPr indent="0" marL="0">
              <a:buNone/>
            </a:pPr>
            <a:r>
              <a:rPr b="1" dirty="0" lang="en-US"/>
              <a:t>Side effects; </a:t>
            </a:r>
            <a:r>
              <a:rPr dirty="0" lang="en-US"/>
              <a:t>sedation, extrapyramidal effects; dyskinesia, dystonia</a:t>
            </a:r>
            <a:endParaRPr b="1" dirty="0" lang="en-US"/>
          </a:p>
        </p:txBody>
      </p:sp>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977" name=""/>
        <p:cNvGrpSpPr/>
        <p:nvPr/>
      </p:nvGrpSpPr>
      <p:grpSpPr>
        <a:xfrm>
          <a:off x="0" y="0"/>
          <a:ext cx="0" cy="0"/>
          <a:chOff x="0" y="0"/>
          <a:chExt cx="0" cy="0"/>
        </a:xfrm>
      </p:grpSpPr>
      <p:sp>
        <p:nvSpPr>
          <p:cNvPr id="1049409" name="Content Placeholder 2"/>
          <p:cNvSpPr>
            <a:spLocks noGrp="1"/>
          </p:cNvSpPr>
          <p:nvPr>
            <p:ph idx="1"/>
          </p:nvPr>
        </p:nvSpPr>
        <p:spPr/>
        <p:txBody>
          <a:bodyPr/>
          <a:p>
            <a:pPr algn="ctr" indent="0" marL="0">
              <a:buNone/>
            </a:pPr>
            <a:r>
              <a:rPr b="1" dirty="0" lang="en-US"/>
              <a:t>4.</a:t>
            </a:r>
            <a:r>
              <a:rPr dirty="0" lang="en-US"/>
              <a:t> </a:t>
            </a:r>
            <a:r>
              <a:rPr b="1" dirty="0" lang="en-US"/>
              <a:t>H1 antagonist</a:t>
            </a:r>
          </a:p>
          <a:p>
            <a:r>
              <a:rPr dirty="0" lang="en-US" err="1"/>
              <a:t>Doxylamie</a:t>
            </a:r>
            <a:r>
              <a:rPr dirty="0" lang="en-US"/>
              <a:t> useful in motion sickness</a:t>
            </a:r>
          </a:p>
          <a:p>
            <a:r>
              <a:rPr dirty="0" lang="en-US"/>
              <a:t>Modest effect on chemotherapy</a:t>
            </a:r>
          </a:p>
          <a:p>
            <a:r>
              <a:rPr dirty="0" lang="en-US"/>
              <a:t>Reduce extra pyramidal effects of D2 receptor antagonist.</a:t>
            </a:r>
          </a:p>
          <a:p>
            <a:r>
              <a:rPr dirty="0" lang="en-US"/>
              <a:t>Are antagonist therefore avoided in pregnancy.</a:t>
            </a:r>
          </a:p>
          <a:p>
            <a:endParaRPr dirty="0" lang="en-US"/>
          </a:p>
        </p:txBody>
      </p:sp>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978" name=""/>
        <p:cNvGrpSpPr/>
        <p:nvPr/>
      </p:nvGrpSpPr>
      <p:grpSpPr>
        <a:xfrm>
          <a:off x="0" y="0"/>
          <a:ext cx="0" cy="0"/>
          <a:chOff x="0" y="0"/>
          <a:chExt cx="0" cy="0"/>
        </a:xfrm>
      </p:grpSpPr>
      <p:sp>
        <p:nvSpPr>
          <p:cNvPr id="1049410" name="Content Placeholder 2"/>
          <p:cNvSpPr>
            <a:spLocks noGrp="1"/>
          </p:cNvSpPr>
          <p:nvPr>
            <p:ph idx="1"/>
          </p:nvPr>
        </p:nvSpPr>
        <p:spPr>
          <a:xfrm>
            <a:off x="838200" y="890955"/>
            <a:ext cx="10515600" cy="4747846"/>
          </a:xfrm>
        </p:spPr>
        <p:txBody>
          <a:bodyPr>
            <a:normAutofit lnSpcReduction="10000"/>
          </a:bodyPr>
          <a:p>
            <a:pPr algn="ctr" indent="0" marL="0">
              <a:buNone/>
            </a:pPr>
            <a:r>
              <a:rPr b="1" dirty="0" lang="en-US"/>
              <a:t>Adjuvant antiemetics</a:t>
            </a:r>
          </a:p>
          <a:p>
            <a:pPr indent="0" marL="0">
              <a:buNone/>
            </a:pPr>
            <a:r>
              <a:rPr b="1" dirty="0" lang="en-US"/>
              <a:t>Corticosteroids; </a:t>
            </a:r>
            <a:r>
              <a:rPr dirty="0" lang="en-US"/>
              <a:t>dexamethasone, methylprednisolone, used to control chemotherapy vomiting.</a:t>
            </a:r>
          </a:p>
          <a:p>
            <a:r>
              <a:rPr dirty="0" lang="en-US"/>
              <a:t>Act by blocking prostaglandins.</a:t>
            </a:r>
          </a:p>
          <a:p>
            <a:r>
              <a:rPr dirty="0" lang="en-US"/>
              <a:t>Cause insomnia and hyperglycemia</a:t>
            </a:r>
          </a:p>
          <a:p>
            <a:pPr indent="0" marL="0">
              <a:buNone/>
            </a:pPr>
            <a:r>
              <a:rPr b="1" dirty="0" lang="en-US"/>
              <a:t>Cannabinoids; </a:t>
            </a:r>
            <a:r>
              <a:rPr dirty="0" lang="en-US"/>
              <a:t>tetrahydrocannabinol</a:t>
            </a:r>
          </a:p>
          <a:p>
            <a:r>
              <a:rPr dirty="0" lang="en-US"/>
              <a:t>active principle of marijuana </a:t>
            </a:r>
          </a:p>
          <a:p>
            <a:r>
              <a:rPr dirty="0" lang="en-US"/>
              <a:t>Reduce chemotherapy emesis.</a:t>
            </a:r>
          </a:p>
          <a:p>
            <a:r>
              <a:rPr dirty="0" lang="en-US"/>
              <a:t>For patients intolerant or refractory to others antiemetics</a:t>
            </a:r>
          </a:p>
          <a:p>
            <a:pPr indent="0" marL="0">
              <a:buNone/>
            </a:pPr>
            <a:r>
              <a:rPr b="1" dirty="0" lang="en-US"/>
              <a:t>Side effects; </a:t>
            </a:r>
            <a:r>
              <a:rPr dirty="0" lang="en-US"/>
              <a:t>hallucinations. Disorientation, vertigo, sedation</a:t>
            </a:r>
            <a:endParaRPr b="1" dirty="0" lang="en-US"/>
          </a:p>
        </p:txBody>
      </p:sp>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981" name=""/>
        <p:cNvGrpSpPr/>
        <p:nvPr/>
      </p:nvGrpSpPr>
      <p:grpSpPr>
        <a:xfrm>
          <a:off x="0" y="0"/>
          <a:ext cx="0" cy="0"/>
          <a:chOff x="0" y="0"/>
          <a:chExt cx="0" cy="0"/>
        </a:xfrm>
      </p:grpSpPr>
      <p:sp>
        <p:nvSpPr>
          <p:cNvPr id="1049414" name="Title 1"/>
          <p:cNvSpPr>
            <a:spLocks noGrp="1"/>
          </p:cNvSpPr>
          <p:nvPr>
            <p:ph type="title"/>
          </p:nvPr>
        </p:nvSpPr>
        <p:spPr/>
        <p:txBody>
          <a:bodyPr/>
          <a:p>
            <a:r>
              <a:rPr b="1" dirty="0" lang="en-US"/>
              <a:t>HEMATOLOGIC DRUGS – ANTI COAGULANTS</a:t>
            </a:r>
          </a:p>
        </p:txBody>
      </p:sp>
      <p:sp>
        <p:nvSpPr>
          <p:cNvPr id="1049415" name="Content Placeholder 2"/>
          <p:cNvSpPr>
            <a:spLocks noGrp="1"/>
          </p:cNvSpPr>
          <p:nvPr>
            <p:ph idx="1"/>
          </p:nvPr>
        </p:nvSpPr>
        <p:spPr/>
        <p:txBody>
          <a:bodyPr/>
          <a:p>
            <a:r>
              <a:rPr dirty="0" lang="en-US"/>
              <a:t>Anti coagulant refers to any substance which inhibits normal blood clotting, lowers coagulability of blood.</a:t>
            </a:r>
          </a:p>
          <a:p>
            <a:r>
              <a:rPr dirty="0" lang="en-US"/>
              <a:t>The anti coagulant interfere with normal coagulation process by interfering with the clotting cascade and thrombin formation.</a:t>
            </a:r>
          </a:p>
          <a:p>
            <a:r>
              <a:rPr dirty="0" lang="en-US"/>
              <a:t>These agents are used to inhibit clot formation but they do not dissolve existing clots.</a:t>
            </a:r>
          </a:p>
        </p:txBody>
      </p:sp>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982" name=""/>
        <p:cNvGrpSpPr/>
        <p:nvPr/>
      </p:nvGrpSpPr>
      <p:grpSpPr>
        <a:xfrm>
          <a:off x="0" y="0"/>
          <a:ext cx="0" cy="0"/>
          <a:chOff x="0" y="0"/>
          <a:chExt cx="0" cy="0"/>
        </a:xfrm>
      </p:grpSpPr>
      <p:sp>
        <p:nvSpPr>
          <p:cNvPr id="1049416" name="Title 1"/>
          <p:cNvSpPr>
            <a:spLocks noGrp="1"/>
          </p:cNvSpPr>
          <p:nvPr>
            <p:ph type="title"/>
          </p:nvPr>
        </p:nvSpPr>
        <p:spPr/>
        <p:txBody>
          <a:bodyPr/>
          <a:p>
            <a:r>
              <a:rPr dirty="0" lang="en-US"/>
              <a:t>Classification of anticoagulants</a:t>
            </a:r>
          </a:p>
        </p:txBody>
      </p:sp>
      <p:sp>
        <p:nvSpPr>
          <p:cNvPr id="1049417" name="Content Placeholder 2"/>
          <p:cNvSpPr>
            <a:spLocks noGrp="1"/>
          </p:cNvSpPr>
          <p:nvPr>
            <p:ph idx="1"/>
          </p:nvPr>
        </p:nvSpPr>
        <p:spPr/>
        <p:txBody>
          <a:bodyPr/>
          <a:p>
            <a:r>
              <a:rPr b="1" dirty="0" lang="en-US"/>
              <a:t>Parenteral anticoagulants:</a:t>
            </a:r>
          </a:p>
          <a:p>
            <a:pPr indent="0" marL="0">
              <a:buNone/>
            </a:pPr>
            <a:r>
              <a:rPr b="1" dirty="0" lang="en-US"/>
              <a:t>Heparin</a:t>
            </a:r>
          </a:p>
          <a:p>
            <a:pPr>
              <a:buFont typeface="Wingdings" panose="05000000000000000000" pitchFamily="2" charset="2"/>
              <a:buChar char="Ø"/>
            </a:pPr>
            <a:r>
              <a:rPr b="1" dirty="0" lang="en-US"/>
              <a:t>Low molecular weight heparin; </a:t>
            </a:r>
            <a:r>
              <a:rPr dirty="0" lang="en-US"/>
              <a:t>enoxaparin, dalteparine, nadroparin, arteparin.</a:t>
            </a:r>
          </a:p>
          <a:p>
            <a:pPr>
              <a:buFont typeface="Wingdings" panose="05000000000000000000" pitchFamily="2" charset="2"/>
              <a:buChar char="Ø"/>
            </a:pPr>
            <a:r>
              <a:rPr dirty="0" lang="en-US"/>
              <a:t>Semisynthetic heparinoid; heparin sulphate, dextran sulphate, ancrod, danaparoid.</a:t>
            </a:r>
          </a:p>
          <a:p>
            <a:pPr>
              <a:buFont typeface="Wingdings" panose="05000000000000000000" pitchFamily="2" charset="2"/>
              <a:buChar char="Ø"/>
            </a:pPr>
            <a:r>
              <a:rPr dirty="0" lang="en-US"/>
              <a:t>Others; lepirudin, bivalirudin, argatroban</a:t>
            </a:r>
          </a:p>
          <a:p>
            <a:r>
              <a:rPr b="1" dirty="0" lang="en-US"/>
              <a:t>Oral anticoagulant; </a:t>
            </a:r>
            <a:r>
              <a:rPr dirty="0" lang="en-US"/>
              <a:t>warfarin, acenocoumarin, dicoumarol</a:t>
            </a:r>
          </a:p>
          <a:p>
            <a:r>
              <a:rPr b="1" dirty="0" lang="en-US"/>
              <a:t>Fibrinolytic; streptokinase urokinase, alteplase</a:t>
            </a:r>
          </a:p>
        </p:txBody>
      </p:sp>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983" name=""/>
        <p:cNvGrpSpPr/>
        <p:nvPr/>
      </p:nvGrpSpPr>
      <p:grpSpPr>
        <a:xfrm>
          <a:off x="0" y="0"/>
          <a:ext cx="0" cy="0"/>
          <a:chOff x="0" y="0"/>
          <a:chExt cx="0" cy="0"/>
        </a:xfrm>
      </p:grpSpPr>
      <p:sp>
        <p:nvSpPr>
          <p:cNvPr id="1049418" name="Content Placeholder 2"/>
          <p:cNvSpPr>
            <a:spLocks noGrp="1"/>
          </p:cNvSpPr>
          <p:nvPr>
            <p:ph idx="1"/>
          </p:nvPr>
        </p:nvSpPr>
        <p:spPr>
          <a:xfrm>
            <a:off x="838200" y="234462"/>
            <a:ext cx="10515600" cy="6318738"/>
          </a:xfrm>
        </p:spPr>
        <p:txBody>
          <a:bodyPr>
            <a:normAutofit fontScale="92500" lnSpcReduction="10000"/>
          </a:bodyPr>
          <a:p>
            <a:pPr indent="0" marL="0">
              <a:buNone/>
            </a:pPr>
            <a:r>
              <a:rPr dirty="0" lang="en-US"/>
              <a:t> </a:t>
            </a:r>
            <a:r>
              <a:rPr b="1" dirty="0" lang="en-US"/>
              <a:t>HEPARIN</a:t>
            </a:r>
          </a:p>
          <a:p>
            <a:pPr indent="0" marL="0">
              <a:buNone/>
            </a:pPr>
            <a:r>
              <a:rPr b="1" dirty="0" lang="en-US"/>
              <a:t>mechanism of action: </a:t>
            </a:r>
            <a:r>
              <a:rPr dirty="0" lang="en-US"/>
              <a:t>heparin acts  prophylactically to prevent the formation of clots in the vasculate.it activates </a:t>
            </a:r>
            <a:r>
              <a:rPr b="1" dirty="0" lang="en-US"/>
              <a:t>anti thrombin III </a:t>
            </a:r>
            <a:r>
              <a:rPr dirty="0" lang="en-US"/>
              <a:t>which inhibits thrombin and clotting factor IX, X, XI, XII, consequently conversion of fibrinogen to fibrin does not occur and the formation of a fibrin clot is prevented</a:t>
            </a:r>
            <a:endParaRPr b="1" dirty="0" lang="en-US"/>
          </a:p>
          <a:p>
            <a:pPr indent="0" marL="0">
              <a:buNone/>
            </a:pPr>
            <a:r>
              <a:rPr b="1" dirty="0" lang="en-US"/>
              <a:t>Therapeutic Uses </a:t>
            </a:r>
          </a:p>
          <a:p>
            <a:pPr indent="0" marL="0">
              <a:buNone/>
            </a:pPr>
            <a:r>
              <a:rPr dirty="0" lang="en-US"/>
              <a:t>Heparin sodium, LMWH, fondaparinux sodium </a:t>
            </a:r>
          </a:p>
          <a:p>
            <a:r>
              <a:rPr dirty="0" lang="en-US"/>
              <a:t> In conditions necessitating prompt anticoagulant activity (evolving stroke, pulmonary embolism, massive deep venous thrombosis) </a:t>
            </a:r>
          </a:p>
          <a:p>
            <a:r>
              <a:rPr dirty="0" lang="en-US"/>
              <a:t> As an adjunct for clients having open heart surgery or renal dialysis </a:t>
            </a:r>
          </a:p>
          <a:p>
            <a:r>
              <a:rPr dirty="0" lang="en-US"/>
              <a:t> As low-dose therapy for prophylaxis against postoperative venous thrombosis (for example, hip/knee replacement surgery, abdominal surgery)</a:t>
            </a:r>
          </a:p>
          <a:p>
            <a:r>
              <a:rPr dirty="0" lang="en-US"/>
              <a:t>In conjunction with thrombolytic therapy when treating an acute myocardial infarction </a:t>
            </a:r>
          </a:p>
          <a:p>
            <a:r>
              <a:rPr dirty="0" lang="en-US"/>
              <a:t>Treatment of disseminated intravascular coagulation</a:t>
            </a:r>
          </a:p>
        </p:txBody>
      </p:sp>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984" name=""/>
        <p:cNvGrpSpPr/>
        <p:nvPr/>
      </p:nvGrpSpPr>
      <p:grpSpPr>
        <a:xfrm>
          <a:off x="0" y="0"/>
          <a:ext cx="0" cy="0"/>
          <a:chOff x="0" y="0"/>
          <a:chExt cx="0" cy="0"/>
        </a:xfrm>
      </p:grpSpPr>
      <p:sp>
        <p:nvSpPr>
          <p:cNvPr id="1049419" name="Content Placeholder 2"/>
          <p:cNvSpPr>
            <a:spLocks noGrp="1"/>
          </p:cNvSpPr>
          <p:nvPr>
            <p:ph idx="1"/>
          </p:nvPr>
        </p:nvSpPr>
        <p:spPr>
          <a:xfrm>
            <a:off x="838200" y="199292"/>
            <a:ext cx="10515600" cy="6435970"/>
          </a:xfrm>
        </p:spPr>
        <p:txBody>
          <a:bodyPr>
            <a:normAutofit fontScale="85000" lnSpcReduction="20000"/>
          </a:bodyPr>
          <a:p>
            <a:pPr indent="0" marL="0">
              <a:buNone/>
            </a:pPr>
            <a:r>
              <a:rPr b="1" dirty="0" lang="en-US"/>
              <a:t>Administration</a:t>
            </a:r>
            <a:r>
              <a:rPr dirty="0" lang="en-US"/>
              <a:t> </a:t>
            </a:r>
          </a:p>
          <a:p>
            <a:r>
              <a:rPr dirty="0" lang="en-US"/>
              <a:t> These medications cannot be absorbed by the intestinal tract and must be given by subcutaneous injection or IV infusion. </a:t>
            </a:r>
          </a:p>
          <a:p>
            <a:r>
              <a:rPr dirty="0" lang="en-US"/>
              <a:t> Heparin sodium: Subcutaneously every 12 hr., continuous or intermittent IV infusion </a:t>
            </a:r>
          </a:p>
          <a:p>
            <a:r>
              <a:rPr dirty="0" lang="en-US"/>
              <a:t> Enoxaparin, dalteparin sodium, tinzaparin: Subcutaneously every 12 hr. for 2 to 8 days </a:t>
            </a:r>
          </a:p>
          <a:p>
            <a:r>
              <a:rPr dirty="0" lang="en-US"/>
              <a:t> Fondaparinux sodium: Subcutaneously every 12 hr. for 5 to 9 day.</a:t>
            </a:r>
          </a:p>
          <a:p>
            <a:pPr indent="0" marL="0">
              <a:buNone/>
            </a:pPr>
            <a:r>
              <a:rPr b="1" dirty="0" lang="en-US"/>
              <a:t>Side/Adverse Effects </a:t>
            </a:r>
          </a:p>
          <a:p>
            <a:r>
              <a:rPr dirty="0" lang="en-US"/>
              <a:t>Hemorrhage secondary to heparin overdose</a:t>
            </a:r>
          </a:p>
          <a:p>
            <a:r>
              <a:rPr dirty="0" lang="en-US"/>
              <a:t>thrombocytopenia, </a:t>
            </a:r>
          </a:p>
          <a:p>
            <a:r>
              <a:rPr dirty="0" lang="en-US"/>
              <a:t>Hypersensitivity reactions (chills, fever, urticaria) </a:t>
            </a:r>
          </a:p>
          <a:p>
            <a:r>
              <a:rPr dirty="0" lang="en-US"/>
              <a:t> Administer a small test dose prior to the administration of heparin. Toxicity/overdose </a:t>
            </a:r>
          </a:p>
          <a:p>
            <a:r>
              <a:rPr dirty="0" lang="en-US"/>
              <a:t>Administer </a:t>
            </a:r>
            <a:r>
              <a:rPr b="1" dirty="0" lang="en-US"/>
              <a:t>protamine sulfate</a:t>
            </a:r>
            <a:r>
              <a:rPr dirty="0" lang="en-US"/>
              <a:t>, which binds with heparin and forms a heparin-protamine complex that has no anticoagulant properties. </a:t>
            </a:r>
          </a:p>
          <a:p>
            <a:r>
              <a:rPr dirty="0" lang="en-US"/>
              <a:t> Protamine sulfate should be administered slowly intravenously, no faster than 20 mg/min or 50 mg in 10 min.</a:t>
            </a:r>
          </a:p>
          <a:p>
            <a:endParaRPr dirty="0" lang="en-US"/>
          </a:p>
          <a:p>
            <a:pPr indent="0" marL="0">
              <a:buNone/>
            </a:pPr>
            <a:endParaRPr dirty="0" lang="en-US"/>
          </a:p>
          <a:p>
            <a:endParaRPr dirty="0" lang="en-US"/>
          </a:p>
        </p:txBody>
      </p:sp>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985" name=""/>
        <p:cNvGrpSpPr/>
        <p:nvPr/>
      </p:nvGrpSpPr>
      <p:grpSpPr>
        <a:xfrm>
          <a:off x="0" y="0"/>
          <a:ext cx="0" cy="0"/>
          <a:chOff x="0" y="0"/>
          <a:chExt cx="0" cy="0"/>
        </a:xfrm>
      </p:grpSpPr>
      <p:sp>
        <p:nvSpPr>
          <p:cNvPr id="1049420" name="Content Placeholder 2"/>
          <p:cNvSpPr>
            <a:spLocks noGrp="1"/>
          </p:cNvSpPr>
          <p:nvPr>
            <p:ph idx="1"/>
          </p:nvPr>
        </p:nvSpPr>
        <p:spPr>
          <a:xfrm>
            <a:off x="838200" y="246185"/>
            <a:ext cx="10515600" cy="6424246"/>
          </a:xfrm>
        </p:spPr>
        <p:txBody>
          <a:bodyPr>
            <a:normAutofit/>
          </a:bodyPr>
          <a:p>
            <a:pPr indent="0" marL="0">
              <a:buNone/>
            </a:pPr>
            <a:r>
              <a:rPr b="1" dirty="0" lang="en-US"/>
              <a:t>Enoxaparin</a:t>
            </a:r>
            <a:r>
              <a:rPr dirty="0" lang="en-US"/>
              <a:t> </a:t>
            </a:r>
          </a:p>
          <a:p>
            <a:r>
              <a:rPr b="1" dirty="0" lang="en-US"/>
              <a:t>Hemorrhage</a:t>
            </a:r>
            <a:r>
              <a:rPr dirty="0" lang="en-US"/>
              <a:t>  Monitor vital signs • Advise clients to observe for signs and symptoms of bleeding, such as increased heart rate, decreased blood pressure, bruising, petechiae, hematomas, black tarry stools. • Monitor platelet count. Instruct client to avoid aspirin.</a:t>
            </a:r>
          </a:p>
          <a:p>
            <a:r>
              <a:rPr dirty="0" lang="en-US"/>
              <a:t> </a:t>
            </a:r>
            <a:r>
              <a:rPr b="1" dirty="0" lang="en-US"/>
              <a:t>Neurologic damage </a:t>
            </a:r>
            <a:r>
              <a:rPr dirty="0" lang="en-US"/>
              <a:t>from hematoma formed during spinal or epidural anesthesia </a:t>
            </a:r>
          </a:p>
          <a:p>
            <a:r>
              <a:rPr b="1" dirty="0" lang="en-US"/>
              <a:t>Thrombocytopenia</a:t>
            </a:r>
            <a:r>
              <a:rPr dirty="0" lang="en-US"/>
              <a:t>, as evidenced by low platelet count , Monitor platelets. Discontinue medication for platelet count less than 100,000/mm3 .</a:t>
            </a:r>
          </a:p>
          <a:p>
            <a:r>
              <a:rPr b="1" dirty="0" lang="en-US"/>
              <a:t> Toxicity/overdose; </a:t>
            </a:r>
            <a:r>
              <a:rPr dirty="0" sz="2400" lang="en-US">
                <a:solidFill>
                  <a:prstClr val="black"/>
                </a:solidFill>
              </a:rPr>
              <a:t>Administer </a:t>
            </a:r>
            <a:r>
              <a:rPr b="1" dirty="0" sz="2400" lang="en-US">
                <a:solidFill>
                  <a:prstClr val="black"/>
                </a:solidFill>
              </a:rPr>
              <a:t>protamine sulfate</a:t>
            </a:r>
            <a:endParaRPr b="1" dirty="0" lang="en-US"/>
          </a:p>
        </p:txBody>
      </p:sp>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986" name=""/>
        <p:cNvGrpSpPr/>
        <p:nvPr/>
      </p:nvGrpSpPr>
      <p:grpSpPr>
        <a:xfrm>
          <a:off x="0" y="0"/>
          <a:ext cx="0" cy="0"/>
          <a:chOff x="0" y="0"/>
          <a:chExt cx="0" cy="0"/>
        </a:xfrm>
      </p:grpSpPr>
      <p:sp>
        <p:nvSpPr>
          <p:cNvPr id="1049421" name="Content Placeholder 2"/>
          <p:cNvSpPr>
            <a:spLocks noGrp="1"/>
          </p:cNvSpPr>
          <p:nvPr>
            <p:ph idx="1"/>
          </p:nvPr>
        </p:nvSpPr>
        <p:spPr>
          <a:xfrm>
            <a:off x="838200" y="246184"/>
            <a:ext cx="10515600" cy="6353907"/>
          </a:xfrm>
        </p:spPr>
        <p:txBody>
          <a:bodyPr/>
          <a:p>
            <a:r>
              <a:rPr b="1" dirty="0" lang="en-US"/>
              <a:t>Contraindications/Precautions </a:t>
            </a:r>
          </a:p>
          <a:p>
            <a:r>
              <a:rPr dirty="0" lang="en-US"/>
              <a:t> Parenteral anticoagulants are contraindicated in clients with low platelet counts (thrombocytopenia) or uncontrollable bleeding. </a:t>
            </a:r>
          </a:p>
          <a:p>
            <a:r>
              <a:rPr dirty="0" lang="en-US"/>
              <a:t> These medications should not be used during or following surgeries of the eye(s), brain, or spinal cord; lumbar puncture; or regional anesthesia. </a:t>
            </a:r>
          </a:p>
          <a:p>
            <a:r>
              <a:rPr dirty="0" lang="en-US"/>
              <a:t>clients who have</a:t>
            </a:r>
            <a:r>
              <a:rPr b="1" dirty="0" lang="en-US"/>
              <a:t> hemophilia</a:t>
            </a:r>
            <a:r>
              <a:rPr dirty="0" lang="en-US"/>
              <a:t>, increased capillary permeability, dissecting </a:t>
            </a:r>
            <a:r>
              <a:rPr b="1" dirty="0" lang="en-US"/>
              <a:t>aneurysm</a:t>
            </a:r>
            <a:r>
              <a:rPr dirty="0" lang="en-US"/>
              <a:t>, </a:t>
            </a:r>
            <a:r>
              <a:rPr b="1" dirty="0" lang="en-US"/>
              <a:t>peptic ulcer disease</a:t>
            </a:r>
            <a:r>
              <a:rPr dirty="0" lang="en-US"/>
              <a:t>, </a:t>
            </a:r>
            <a:r>
              <a:rPr b="1" dirty="0" lang="en-US"/>
              <a:t>severe hypertension, hepatic</a:t>
            </a:r>
            <a:r>
              <a:rPr dirty="0" lang="en-US"/>
              <a:t> or </a:t>
            </a:r>
            <a:r>
              <a:rPr b="1" dirty="0" lang="en-US"/>
              <a:t>renal disease</a:t>
            </a:r>
            <a:r>
              <a:rPr dirty="0" lang="en-US"/>
              <a:t>, or </a:t>
            </a:r>
            <a:r>
              <a:rPr b="1" dirty="0" lang="en-US"/>
              <a:t>threatened abortion</a:t>
            </a:r>
          </a:p>
          <a:p>
            <a:pPr indent="0" marL="0">
              <a:buNone/>
            </a:pPr>
            <a:r>
              <a:rPr dirty="0" lang="en-US"/>
              <a:t> </a:t>
            </a:r>
            <a:r>
              <a:rPr b="1" dirty="0" lang="en-US"/>
              <a:t>Medication/Food Interactions </a:t>
            </a:r>
          </a:p>
          <a:p>
            <a:r>
              <a:rPr dirty="0" lang="en-US"/>
              <a:t> Anti-platelet agents such as aspirin, NSAIDs, and other anticoagulants may increase risk for bleeding.. </a:t>
            </a:r>
          </a:p>
        </p:txBody>
      </p:sp>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987" name=""/>
        <p:cNvGrpSpPr/>
        <p:nvPr/>
      </p:nvGrpSpPr>
      <p:grpSpPr>
        <a:xfrm>
          <a:off x="0" y="0"/>
          <a:ext cx="0" cy="0"/>
          <a:chOff x="0" y="0"/>
          <a:chExt cx="0" cy="0"/>
        </a:xfrm>
      </p:grpSpPr>
      <p:sp>
        <p:nvSpPr>
          <p:cNvPr id="1049422" name="Content Placeholder 2"/>
          <p:cNvSpPr>
            <a:spLocks noGrp="1"/>
          </p:cNvSpPr>
          <p:nvPr>
            <p:ph idx="1"/>
          </p:nvPr>
        </p:nvSpPr>
        <p:spPr>
          <a:xfrm>
            <a:off x="580292" y="301625"/>
            <a:ext cx="10515600" cy="6380529"/>
          </a:xfrm>
        </p:spPr>
        <p:txBody>
          <a:bodyPr>
            <a:normAutofit fontScale="92500" lnSpcReduction="10000"/>
          </a:bodyPr>
          <a:p>
            <a:pPr indent="0" lvl="0" marL="0">
              <a:buNone/>
            </a:pPr>
            <a:r>
              <a:rPr b="1" dirty="0" sz="2200" lang="en-US">
                <a:solidFill>
                  <a:prstClr val="black"/>
                </a:solidFill>
              </a:rPr>
              <a:t>Nursing Administration;</a:t>
            </a:r>
            <a:r>
              <a:rPr dirty="0" sz="2200" lang="en-US">
                <a:solidFill>
                  <a:prstClr val="black"/>
                </a:solidFill>
              </a:rPr>
              <a:t> </a:t>
            </a:r>
            <a:r>
              <a:rPr b="1" dirty="0" sz="2200" lang="en-US">
                <a:solidFill>
                  <a:prstClr val="black"/>
                </a:solidFill>
              </a:rPr>
              <a:t>Heparin sodium</a:t>
            </a:r>
            <a:r>
              <a:rPr dirty="0" sz="2200" lang="en-US">
                <a:solidFill>
                  <a:prstClr val="black"/>
                </a:solidFill>
              </a:rPr>
              <a:t>: </a:t>
            </a:r>
          </a:p>
          <a:p>
            <a:pPr lvl="0"/>
            <a:r>
              <a:rPr dirty="0" sz="2200" lang="en-US">
                <a:solidFill>
                  <a:prstClr val="black"/>
                </a:solidFill>
              </a:rPr>
              <a:t> Obtain the client’s baseline vital signs. </a:t>
            </a:r>
          </a:p>
          <a:p>
            <a:pPr lvl="0"/>
            <a:r>
              <a:rPr dirty="0" sz="2200" lang="en-US">
                <a:solidFill>
                  <a:prstClr val="black"/>
                </a:solidFill>
              </a:rPr>
              <a:t> Obtain baseline and monitor complete blood count (CBC), platelet count, and hematocrit levels. </a:t>
            </a:r>
          </a:p>
          <a:p>
            <a:pPr lvl="0"/>
            <a:r>
              <a:rPr dirty="0" sz="2200" lang="en-US">
                <a:solidFill>
                  <a:prstClr val="black"/>
                </a:solidFill>
              </a:rPr>
              <a:t> Read label carefully. Heparin is dispensed in units and in different concentrations. </a:t>
            </a:r>
          </a:p>
          <a:p>
            <a:pPr lvl="0"/>
            <a:r>
              <a:rPr dirty="0" sz="2200" lang="en-US">
                <a:solidFill>
                  <a:prstClr val="black"/>
                </a:solidFill>
              </a:rPr>
              <a:t> Check dosages with another nurse before administration. </a:t>
            </a:r>
          </a:p>
          <a:p>
            <a:pPr lvl="0"/>
            <a:r>
              <a:rPr dirty="0" sz="2200" lang="en-US">
                <a:solidFill>
                  <a:prstClr val="black"/>
                </a:solidFill>
              </a:rPr>
              <a:t>Use an infusion pump for continuous IV administration. Monitor rate of infusion every 30 to 60 min. </a:t>
            </a:r>
          </a:p>
          <a:p>
            <a:pPr lvl="0"/>
            <a:r>
              <a:rPr dirty="0" sz="2200" lang="en-US">
                <a:solidFill>
                  <a:prstClr val="black"/>
                </a:solidFill>
              </a:rPr>
              <a:t>Monitor PTT every 4 to 6 hr. until appropriate dose is determined, then monitor daily. </a:t>
            </a:r>
          </a:p>
          <a:p>
            <a:pPr lvl="0"/>
            <a:r>
              <a:rPr dirty="0" sz="2200" lang="en-US">
                <a:solidFill>
                  <a:prstClr val="black"/>
                </a:solidFill>
              </a:rPr>
              <a:t> For subcutaneous injections, use a 20 to 22 gauge needle to withdraw medication from the vial. Then, change the needle to a smaller needle (gauge 25 or 26, 1/2 to 5/8 in length). </a:t>
            </a:r>
          </a:p>
          <a:p>
            <a:pPr lvl="0"/>
            <a:r>
              <a:rPr dirty="0" sz="2200" lang="en-US">
                <a:solidFill>
                  <a:prstClr val="black"/>
                </a:solidFill>
              </a:rPr>
              <a:t> Administer deep subcutaneous injections in the abdomen ensuring a distance of 2 inches from the umbilicus. Do not aspirate. </a:t>
            </a:r>
          </a:p>
          <a:p>
            <a:pPr lvl="0"/>
            <a:r>
              <a:rPr dirty="0" sz="2200" lang="en-US">
                <a:solidFill>
                  <a:prstClr val="black"/>
                </a:solidFill>
              </a:rPr>
              <a:t> Apply pressure for 1 to 2 min after the injection. Rotate and record injection sites. </a:t>
            </a:r>
          </a:p>
          <a:p>
            <a:pPr lvl="0"/>
            <a:r>
              <a:rPr dirty="0" sz="2200" lang="en-US">
                <a:solidFill>
                  <a:prstClr val="black"/>
                </a:solidFill>
              </a:rPr>
              <a:t> Instruct clients to monitor for signs of bleeding (bruising, gums bleeding, abdominal pain, nose bleeds, coffee-ground emesis and tarry stools). </a:t>
            </a:r>
          </a:p>
          <a:p>
            <a:pPr lvl="0"/>
            <a:r>
              <a:rPr dirty="0" sz="2200" lang="en-US">
                <a:solidFill>
                  <a:prstClr val="black"/>
                </a:solidFill>
              </a:rPr>
              <a:t> Instruct clients not to take over-the-counter NSAIDs, aspirin, or medications containing salicylates. </a:t>
            </a:r>
          </a:p>
          <a:p>
            <a:pPr lvl="0"/>
            <a:r>
              <a:rPr dirty="0" sz="2200" lang="en-US">
                <a:solidFill>
                  <a:prstClr val="black"/>
                </a:solidFill>
              </a:rPr>
              <a:t> Advise clients to use an electric razor for shaving and a soft toothbrush.</a:t>
            </a:r>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8686" name="Title 1"/>
          <p:cNvSpPr>
            <a:spLocks noGrp="1"/>
          </p:cNvSpPr>
          <p:nvPr>
            <p:ph type="title"/>
          </p:nvPr>
        </p:nvSpPr>
        <p:spPr/>
        <p:txBody>
          <a:bodyPr/>
          <a:p>
            <a:r>
              <a:rPr dirty="0" lang="en-US"/>
              <a:t> conti.</a:t>
            </a:r>
          </a:p>
        </p:txBody>
      </p:sp>
      <p:sp>
        <p:nvSpPr>
          <p:cNvPr id="1048687" name="Content Placeholder 2"/>
          <p:cNvSpPr>
            <a:spLocks noGrp="1"/>
          </p:cNvSpPr>
          <p:nvPr>
            <p:ph idx="1"/>
          </p:nvPr>
        </p:nvSpPr>
        <p:spPr>
          <a:xfrm>
            <a:off x="623711" y="1882069"/>
            <a:ext cx="10515600" cy="4351338"/>
          </a:xfrm>
        </p:spPr>
        <p:txBody>
          <a:bodyPr>
            <a:normAutofit fontScale="89286" lnSpcReduction="20000"/>
          </a:bodyPr>
          <a:p>
            <a:pPr indent="0" marL="0">
              <a:buNone/>
            </a:pPr>
            <a:r>
              <a:rPr dirty="0" lang="en-US"/>
              <a:t>Five additional right  are essential in professional nursing practice. they are</a:t>
            </a:r>
          </a:p>
          <a:p>
            <a:pPr indent="-514350" marL="514350">
              <a:buFont typeface="+mj-lt"/>
              <a:buAutoNum type="arabicPeriod"/>
            </a:pPr>
            <a:r>
              <a:rPr dirty="0" lang="en-US"/>
              <a:t>The right assessment e.g. patients ability to swallow, allergies, contraindication, new signs and symptoms that may indicate adverse effects of administration, heart, liver or kidney disorders. </a:t>
            </a:r>
          </a:p>
          <a:p>
            <a:pPr indent="-514350" marL="514350">
              <a:buFont typeface="+mj-lt"/>
              <a:buAutoNum type="arabicPeriod"/>
            </a:pPr>
            <a:r>
              <a:rPr dirty="0" lang="en-US"/>
              <a:t>The right documentation.</a:t>
            </a:r>
          </a:p>
          <a:p>
            <a:pPr indent="-514350" marL="514350">
              <a:buFont typeface="+mj-lt"/>
              <a:buAutoNum type="arabicPeriod"/>
            </a:pPr>
            <a:r>
              <a:rPr dirty="0" lang="en-US"/>
              <a:t>The clients right to information  of name, purpose, action and potential side effects. </a:t>
            </a:r>
          </a:p>
          <a:p>
            <a:pPr indent="-514350" marL="514350">
              <a:buFont typeface="+mj-lt"/>
              <a:buAutoNum type="arabicPeriod"/>
            </a:pPr>
            <a:r>
              <a:rPr dirty="0" lang="en-US"/>
              <a:t>The right evaluation.</a:t>
            </a:r>
          </a:p>
          <a:p>
            <a:pPr indent="-514350" marL="514350">
              <a:buFont typeface="+mj-lt"/>
              <a:buAutoNum type="arabicPeriod"/>
            </a:pPr>
            <a:r>
              <a:rPr dirty="0" lang="en-US"/>
              <a:t>The clients right to refuse medication regardless of the consequences. </a:t>
            </a:r>
          </a:p>
          <a:p>
            <a:pPr indent="0" marL="0">
              <a:buNone/>
            </a:pPr>
            <a:endParaRPr dirty="0" lang="en-US"/>
          </a:p>
        </p:txBody>
      </p:sp>
    </p:spTree>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988" name=""/>
        <p:cNvGrpSpPr/>
        <p:nvPr/>
      </p:nvGrpSpPr>
      <p:grpSpPr>
        <a:xfrm>
          <a:off x="0" y="0"/>
          <a:ext cx="0" cy="0"/>
          <a:chOff x="0" y="0"/>
          <a:chExt cx="0" cy="0"/>
        </a:xfrm>
      </p:grpSpPr>
      <p:sp>
        <p:nvSpPr>
          <p:cNvPr id="1049423" name="Title 1"/>
          <p:cNvSpPr>
            <a:spLocks noGrp="1"/>
          </p:cNvSpPr>
          <p:nvPr>
            <p:ph type="title"/>
          </p:nvPr>
        </p:nvSpPr>
        <p:spPr/>
        <p:txBody>
          <a:bodyPr/>
          <a:p>
            <a:r>
              <a:rPr b="1" dirty="0" lang="en-US"/>
              <a:t>ORAL ANTI COAGULANTS</a:t>
            </a:r>
          </a:p>
        </p:txBody>
      </p:sp>
      <p:sp>
        <p:nvSpPr>
          <p:cNvPr id="1049424" name="Content Placeholder 2"/>
          <p:cNvSpPr>
            <a:spLocks noGrp="1"/>
          </p:cNvSpPr>
          <p:nvPr>
            <p:ph idx="1"/>
          </p:nvPr>
        </p:nvSpPr>
        <p:spPr/>
        <p:txBody>
          <a:bodyPr/>
          <a:p>
            <a:r>
              <a:rPr dirty="0" lang="en-US"/>
              <a:t>These are the most commonly used oral anti coagulants;</a:t>
            </a:r>
          </a:p>
          <a:p>
            <a:r>
              <a:rPr dirty="0" lang="en-US"/>
              <a:t>Warfarin,</a:t>
            </a:r>
          </a:p>
          <a:p>
            <a:r>
              <a:rPr dirty="0" lang="en-US"/>
              <a:t>Dicoumarol, </a:t>
            </a:r>
          </a:p>
          <a:p>
            <a:r>
              <a:rPr dirty="0" lang="en-US"/>
              <a:t>Acenocoumarol</a:t>
            </a:r>
          </a:p>
          <a:p>
            <a:pPr indent="0" marL="0">
              <a:buNone/>
            </a:pPr>
            <a:r>
              <a:rPr b="1" dirty="0" lang="en-US"/>
              <a:t>Mechanism of action</a:t>
            </a:r>
          </a:p>
          <a:p>
            <a:pPr indent="0" marL="0">
              <a:buNone/>
            </a:pPr>
            <a:r>
              <a:rPr dirty="0" lang="en-US"/>
              <a:t>Vitamin K antagonist; these agents inhibit the liver synthesis of vitamin K clotting factor II,VII, IX, X.</a:t>
            </a:r>
          </a:p>
        </p:txBody>
      </p:sp>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989" name=""/>
        <p:cNvGrpSpPr/>
        <p:nvPr/>
      </p:nvGrpSpPr>
      <p:grpSpPr>
        <a:xfrm>
          <a:off x="0" y="0"/>
          <a:ext cx="0" cy="0"/>
          <a:chOff x="0" y="0"/>
          <a:chExt cx="0" cy="0"/>
        </a:xfrm>
      </p:grpSpPr>
      <p:sp>
        <p:nvSpPr>
          <p:cNvPr id="1049425" name="Content Placeholder 2"/>
          <p:cNvSpPr>
            <a:spLocks noGrp="1"/>
          </p:cNvSpPr>
          <p:nvPr>
            <p:ph idx="1"/>
          </p:nvPr>
        </p:nvSpPr>
        <p:spPr>
          <a:xfrm>
            <a:off x="838200" y="257908"/>
            <a:ext cx="10515600" cy="6353907"/>
          </a:xfrm>
        </p:spPr>
        <p:txBody>
          <a:bodyPr/>
          <a:p>
            <a:pPr indent="0" marL="0">
              <a:buNone/>
            </a:pPr>
            <a:r>
              <a:rPr b="1" dirty="0" lang="en-US"/>
              <a:t>Advantages over heparin</a:t>
            </a:r>
          </a:p>
          <a:p>
            <a:r>
              <a:rPr dirty="0" lang="en-US"/>
              <a:t>Bioavailability is almost 100 percent.</a:t>
            </a:r>
          </a:p>
          <a:p>
            <a:r>
              <a:rPr dirty="0" lang="en-US"/>
              <a:t>Low volume distribution, </a:t>
            </a:r>
          </a:p>
          <a:p>
            <a:r>
              <a:rPr dirty="0" lang="en-US"/>
              <a:t>Long half life.</a:t>
            </a:r>
          </a:p>
          <a:p>
            <a:pPr indent="0" marL="0">
              <a:buNone/>
            </a:pPr>
            <a:r>
              <a:rPr b="1" dirty="0" lang="en-US"/>
              <a:t>Pharmacokinetics</a:t>
            </a:r>
          </a:p>
          <a:p>
            <a:r>
              <a:rPr dirty="0" lang="en-US"/>
              <a:t>Produces delayed action, </a:t>
            </a:r>
          </a:p>
          <a:p>
            <a:r>
              <a:rPr dirty="0" lang="en-US"/>
              <a:t>possibility of genetic resistance</a:t>
            </a:r>
          </a:p>
          <a:p>
            <a:pPr indent="0" marL="0">
              <a:buNone/>
            </a:pPr>
            <a:r>
              <a:rPr b="1" dirty="0" lang="en-US"/>
              <a:t>Clinical indication</a:t>
            </a:r>
          </a:p>
          <a:p>
            <a:r>
              <a:rPr dirty="0" lang="en-US"/>
              <a:t>Treatment deep venous thrombosis.</a:t>
            </a:r>
          </a:p>
          <a:p>
            <a:r>
              <a:rPr dirty="0" lang="en-US"/>
              <a:t>Pulmonary embolism</a:t>
            </a:r>
          </a:p>
          <a:p>
            <a:r>
              <a:rPr dirty="0" lang="en-US"/>
              <a:t>Prevent blood clotting in patients with thrombophlebitis, pulmonary embolism and embolism from arterial fibrillation.</a:t>
            </a:r>
          </a:p>
          <a:p>
            <a:pPr indent="0" marL="0">
              <a:buNone/>
            </a:pPr>
            <a:endParaRPr dirty="0" lang="en-US"/>
          </a:p>
        </p:txBody>
      </p:sp>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990" name=""/>
        <p:cNvGrpSpPr/>
        <p:nvPr/>
      </p:nvGrpSpPr>
      <p:grpSpPr>
        <a:xfrm>
          <a:off x="0" y="0"/>
          <a:ext cx="0" cy="0"/>
          <a:chOff x="0" y="0"/>
          <a:chExt cx="0" cy="0"/>
        </a:xfrm>
      </p:grpSpPr>
      <p:sp>
        <p:nvSpPr>
          <p:cNvPr id="1049426" name="Content Placeholder 2"/>
          <p:cNvSpPr>
            <a:spLocks noGrp="1"/>
          </p:cNvSpPr>
          <p:nvPr>
            <p:ph idx="1"/>
          </p:nvPr>
        </p:nvSpPr>
        <p:spPr>
          <a:xfrm>
            <a:off x="838200" y="304800"/>
            <a:ext cx="10515600" cy="6283569"/>
          </a:xfrm>
        </p:spPr>
        <p:txBody>
          <a:bodyPr/>
          <a:p>
            <a:pPr indent="0" marL="0">
              <a:buNone/>
            </a:pPr>
            <a:r>
              <a:rPr b="1" dirty="0" lang="en-US"/>
              <a:t>Contraindication /precaution</a:t>
            </a:r>
            <a:r>
              <a:rPr b="1" dirty="0" lang="en-US">
                <a:solidFill>
                  <a:prstClr val="black"/>
                </a:solidFill>
              </a:rPr>
              <a:t> </a:t>
            </a:r>
          </a:p>
          <a:p>
            <a:r>
              <a:rPr dirty="0" lang="en-US">
                <a:solidFill>
                  <a:prstClr val="black"/>
                </a:solidFill>
              </a:rPr>
              <a:t>Not given to pregnant women because it crosses</a:t>
            </a:r>
            <a:r>
              <a:rPr dirty="0" lang="en-US"/>
              <a:t> the placenta barrier, it is teratogenic, and can cause an a abortion.</a:t>
            </a:r>
          </a:p>
          <a:p>
            <a:r>
              <a:rPr dirty="0" lang="en-US"/>
              <a:t>Not given to patients with bleeding disorders e.g. hemophilia, peptic ulcer, sever renal/ liver disease and eclampsia.</a:t>
            </a:r>
          </a:p>
          <a:p>
            <a:pPr indent="0" marL="0">
              <a:buNone/>
            </a:pPr>
            <a:r>
              <a:rPr b="1" dirty="0" lang="en-US"/>
              <a:t>Monitoring</a:t>
            </a:r>
          </a:p>
          <a:p>
            <a:r>
              <a:rPr dirty="0" lang="en-US"/>
              <a:t>Monitor prothrombin time usually done before administering the dose.</a:t>
            </a:r>
          </a:p>
          <a:p>
            <a:r>
              <a:rPr dirty="0" lang="en-US"/>
              <a:t>The PT SHOULD BE 1.5-2.5 times the reference value to be therapeutic</a:t>
            </a:r>
          </a:p>
          <a:p>
            <a:r>
              <a:rPr dirty="0" lang="en-US"/>
              <a:t>If it is below the recommended range warfarin should be increased.</a:t>
            </a:r>
          </a:p>
          <a:p>
            <a:r>
              <a:rPr dirty="0" lang="en-US"/>
              <a:t>If it above the recommended range warfarin should be decreased.</a:t>
            </a:r>
          </a:p>
          <a:p>
            <a:endParaRPr dirty="0" lang="en-US"/>
          </a:p>
          <a:p>
            <a:pPr indent="0" marL="0">
              <a:buNone/>
            </a:pPr>
            <a:endParaRPr dirty="0" lang="en-US"/>
          </a:p>
          <a:p>
            <a:pPr indent="0" marL="0">
              <a:buNone/>
            </a:pPr>
            <a:endParaRPr dirty="0" lang="en-US"/>
          </a:p>
          <a:p>
            <a:pPr indent="0" marL="0">
              <a:buNone/>
            </a:pPr>
            <a:endParaRPr b="1" dirty="0" lang="en-US"/>
          </a:p>
        </p:txBody>
      </p:sp>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991" name=""/>
        <p:cNvGrpSpPr/>
        <p:nvPr/>
      </p:nvGrpSpPr>
      <p:grpSpPr>
        <a:xfrm>
          <a:off x="0" y="0"/>
          <a:ext cx="0" cy="0"/>
          <a:chOff x="0" y="0"/>
          <a:chExt cx="0" cy="0"/>
        </a:xfrm>
      </p:grpSpPr>
      <p:sp>
        <p:nvSpPr>
          <p:cNvPr id="1049427" name="Content Placeholder 2"/>
          <p:cNvSpPr>
            <a:spLocks noGrp="1"/>
          </p:cNvSpPr>
          <p:nvPr>
            <p:ph idx="1"/>
          </p:nvPr>
        </p:nvSpPr>
        <p:spPr>
          <a:xfrm>
            <a:off x="838200" y="351692"/>
            <a:ext cx="10515600" cy="6248400"/>
          </a:xfrm>
        </p:spPr>
        <p:txBody>
          <a:bodyPr>
            <a:normAutofit fontScale="92500" lnSpcReduction="10000"/>
          </a:bodyPr>
          <a:p>
            <a:pPr indent="0" marL="0">
              <a:buNone/>
            </a:pPr>
            <a:r>
              <a:rPr b="1" dirty="0" lang="en-US"/>
              <a:t>Adverse effects of warfarin</a:t>
            </a:r>
          </a:p>
          <a:p>
            <a:r>
              <a:rPr dirty="0" lang="en-US"/>
              <a:t>Hematologic effects: increased bleeding, thrombocytopenia</a:t>
            </a:r>
          </a:p>
          <a:p>
            <a:r>
              <a:rPr dirty="0" lang="en-US"/>
              <a:t>Anorexia, nausea, vomiting, diarrhoea and dermatitis.</a:t>
            </a:r>
          </a:p>
          <a:p>
            <a:r>
              <a:rPr dirty="0" lang="en-US"/>
              <a:t>Hemorrhage</a:t>
            </a:r>
          </a:p>
          <a:p>
            <a:r>
              <a:rPr dirty="0" lang="en-US"/>
              <a:t>Interference with bone formation in early pregnancy</a:t>
            </a:r>
          </a:p>
          <a:p>
            <a:pPr indent="0" marL="0">
              <a:buNone/>
            </a:pPr>
            <a:r>
              <a:rPr b="1" dirty="0" lang="en-US"/>
              <a:t>Drug interaction</a:t>
            </a:r>
          </a:p>
          <a:p>
            <a:pPr indent="0" marL="0">
              <a:buNone/>
            </a:pPr>
            <a:r>
              <a:rPr b="1" dirty="0" lang="en-US"/>
              <a:t>Potentiation activity</a:t>
            </a:r>
          </a:p>
          <a:p>
            <a:r>
              <a:rPr dirty="0" lang="en-US"/>
              <a:t>Inhibition of metabolism: chloramphenicol, ciprofloxacin, cotrimoxazole, cimetidine. </a:t>
            </a:r>
          </a:p>
          <a:p>
            <a:r>
              <a:rPr dirty="0" lang="en-US"/>
              <a:t>Displacement from plasma protein; ethacrynic acid.</a:t>
            </a:r>
          </a:p>
          <a:p>
            <a:r>
              <a:rPr dirty="0" lang="en-US"/>
              <a:t>Platelet function inhibition; NSAIDs (Aspirin)</a:t>
            </a:r>
          </a:p>
          <a:p>
            <a:pPr indent="0" marL="0">
              <a:buNone/>
            </a:pPr>
            <a:r>
              <a:rPr b="1" dirty="0" lang="en-US"/>
              <a:t>retarded activity</a:t>
            </a:r>
          </a:p>
          <a:p>
            <a:r>
              <a:rPr dirty="0" lang="en-US"/>
              <a:t>inhibition of absorption; Sucralfate</a:t>
            </a:r>
          </a:p>
          <a:p>
            <a:r>
              <a:rPr dirty="0" lang="en-US"/>
              <a:t>Enzyme induction; barbiturates, carbamazepine, rifampicin</a:t>
            </a:r>
          </a:p>
        </p:txBody>
      </p:sp>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992" name=""/>
        <p:cNvGrpSpPr/>
        <p:nvPr/>
      </p:nvGrpSpPr>
      <p:grpSpPr>
        <a:xfrm>
          <a:off x="0" y="0"/>
          <a:ext cx="0" cy="0"/>
          <a:chOff x="0" y="0"/>
          <a:chExt cx="0" cy="0"/>
        </a:xfrm>
      </p:grpSpPr>
      <p:sp>
        <p:nvSpPr>
          <p:cNvPr id="1049428" name="Content Placeholder 2"/>
          <p:cNvSpPr>
            <a:spLocks noGrp="1"/>
          </p:cNvSpPr>
          <p:nvPr>
            <p:ph idx="1"/>
          </p:nvPr>
        </p:nvSpPr>
        <p:spPr>
          <a:xfrm>
            <a:off x="838200" y="293077"/>
            <a:ext cx="10515600" cy="6318738"/>
          </a:xfrm>
        </p:spPr>
        <p:txBody>
          <a:bodyPr>
            <a:normAutofit/>
          </a:bodyPr>
          <a:p>
            <a:pPr indent="0" marL="0">
              <a:buNone/>
            </a:pPr>
            <a:r>
              <a:rPr b="1" dirty="0" sz="3200" lang="en-US"/>
              <a:t>                                       acenocoumarol</a:t>
            </a:r>
          </a:p>
          <a:p>
            <a:r>
              <a:rPr dirty="0" sz="3200" lang="en-US"/>
              <a:t>take 2-3 DAYS.</a:t>
            </a:r>
          </a:p>
          <a:p>
            <a:pPr indent="0" marL="0">
              <a:buNone/>
            </a:pPr>
            <a:r>
              <a:rPr b="1" dirty="0" sz="3200" lang="en-US"/>
              <a:t>Indication</a:t>
            </a:r>
          </a:p>
          <a:p>
            <a:r>
              <a:rPr dirty="0" lang="en-US"/>
              <a:t>Arterial fibrillation, </a:t>
            </a:r>
          </a:p>
          <a:p>
            <a:r>
              <a:rPr dirty="0" lang="en-US"/>
              <a:t>pulmonary embolism, </a:t>
            </a:r>
          </a:p>
          <a:p>
            <a:r>
              <a:rPr dirty="0" lang="en-US"/>
              <a:t>prophylaxis following insertion of heart valve.</a:t>
            </a:r>
          </a:p>
          <a:p>
            <a:pPr indent="0" marL="0">
              <a:buNone/>
            </a:pPr>
            <a:r>
              <a:rPr dirty="0" lang="en-US"/>
              <a:t> </a:t>
            </a:r>
            <a:r>
              <a:rPr b="1" dirty="0" sz="3600" lang="en-US"/>
              <a:t>adverse drug reaction</a:t>
            </a:r>
          </a:p>
          <a:p>
            <a:pPr indent="0" marL="0">
              <a:buNone/>
            </a:pPr>
            <a:r>
              <a:rPr dirty="0" lang="en-US"/>
              <a:t>Alopecia, diarrhoea, hepatic dysfunction, pancreatitis vomiting</a:t>
            </a:r>
          </a:p>
        </p:txBody>
      </p:sp>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993" name=""/>
        <p:cNvGrpSpPr/>
        <p:nvPr/>
      </p:nvGrpSpPr>
      <p:grpSpPr>
        <a:xfrm>
          <a:off x="0" y="0"/>
          <a:ext cx="0" cy="0"/>
          <a:chOff x="0" y="0"/>
          <a:chExt cx="0" cy="0"/>
        </a:xfrm>
      </p:grpSpPr>
      <p:sp>
        <p:nvSpPr>
          <p:cNvPr id="1049429" name="Content Placeholder 2"/>
          <p:cNvSpPr>
            <a:spLocks noGrp="1"/>
          </p:cNvSpPr>
          <p:nvPr>
            <p:ph idx="1"/>
          </p:nvPr>
        </p:nvSpPr>
        <p:spPr>
          <a:xfrm>
            <a:off x="861646" y="363415"/>
            <a:ext cx="10515600" cy="6307015"/>
          </a:xfrm>
        </p:spPr>
        <p:txBody>
          <a:bodyPr>
            <a:normAutofit fontScale="85000" lnSpcReduction="20000"/>
          </a:bodyPr>
          <a:p>
            <a:pPr indent="0" marL="0">
              <a:buNone/>
            </a:pPr>
            <a:r>
              <a:rPr b="1" dirty="0" lang="en-US"/>
              <a:t>Nursing Administration  of warfarin</a:t>
            </a:r>
          </a:p>
          <a:p>
            <a:r>
              <a:rPr dirty="0" lang="en-US"/>
              <a:t> Administration is usually oral, once daily. </a:t>
            </a:r>
          </a:p>
          <a:p>
            <a:r>
              <a:rPr dirty="0" lang="en-US"/>
              <a:t>Obtain the client’s baseline vital signs. </a:t>
            </a:r>
          </a:p>
          <a:p>
            <a:r>
              <a:rPr dirty="0" lang="en-US"/>
              <a:t> Monitor PT levels (therapeutic level 18 to 24 sec) and INR levels (therapeutic levels 2 to 3). INR levels are the most accurate. Hold dose and notify the provider if these levels exceed therapeutic ranges. </a:t>
            </a:r>
          </a:p>
          <a:p>
            <a:r>
              <a:rPr dirty="0" lang="en-US"/>
              <a:t> Obtain baseline and monitor CBC, platelet count, and Hct levels. </a:t>
            </a:r>
          </a:p>
          <a:p>
            <a:r>
              <a:rPr dirty="0" lang="en-US"/>
              <a:t> Instruct clients that anticoagulant effects may take 8 to 12 </a:t>
            </a:r>
            <a:r>
              <a:rPr dirty="0" lang="en-US" err="1"/>
              <a:t>hr</a:t>
            </a:r>
            <a:r>
              <a:rPr dirty="0" lang="en-US"/>
              <a:t> and full therapeutic effect is not achieved for 3 to 5 days. For clients in the hospital setting, explain the need for continued heparin infusion when starting oral warfarin. </a:t>
            </a:r>
          </a:p>
          <a:p>
            <a:r>
              <a:rPr dirty="0" lang="en-US"/>
              <a:t> Advise clients that anticoagulation effects can persist for up to 5 days following discontinuation of medication because of long half-life. </a:t>
            </a:r>
          </a:p>
          <a:p>
            <a:r>
              <a:rPr dirty="0" lang="en-US"/>
              <a:t> Advise clients to avoid alcohol and over-the-counter and non-prescription medications to prevent adverse effects and medication interactions, such as risk of bleeding. </a:t>
            </a:r>
          </a:p>
          <a:p>
            <a:r>
              <a:rPr dirty="0" lang="en-US"/>
              <a:t>Advise clients to employ nonmedication measures to avoid development of thrombi, including avoiding sitting for prolonged periods of time, not wearing constricting clothing, and elevating and moving legs when sitting. </a:t>
            </a:r>
          </a:p>
          <a:p>
            <a:r>
              <a:rPr dirty="0" lang="en-US"/>
              <a:t> Advise clients to wear a medical alert bracelet indicating warfarin use.</a:t>
            </a:r>
          </a:p>
        </p:txBody>
      </p:sp>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994" name=""/>
        <p:cNvGrpSpPr/>
        <p:nvPr/>
      </p:nvGrpSpPr>
      <p:grpSpPr>
        <a:xfrm>
          <a:off x="0" y="0"/>
          <a:ext cx="0" cy="0"/>
          <a:chOff x="0" y="0"/>
          <a:chExt cx="0" cy="0"/>
        </a:xfrm>
      </p:grpSpPr>
      <p:sp>
        <p:nvSpPr>
          <p:cNvPr id="1049430" name="Content Placeholder 2"/>
          <p:cNvSpPr>
            <a:spLocks noGrp="1"/>
          </p:cNvSpPr>
          <p:nvPr>
            <p:ph idx="1"/>
          </p:nvPr>
        </p:nvSpPr>
        <p:spPr>
          <a:xfrm>
            <a:off x="838200" y="339970"/>
            <a:ext cx="10515600" cy="6260122"/>
          </a:xfrm>
        </p:spPr>
        <p:txBody>
          <a:bodyPr/>
          <a:p>
            <a:pPr indent="0" marL="0">
              <a:buNone/>
            </a:pPr>
            <a:r>
              <a:rPr b="1" dirty="0" lang="en-US"/>
              <a:t>Nursing administration of warfarin</a:t>
            </a:r>
          </a:p>
          <a:p>
            <a:r>
              <a:rPr dirty="0" lang="en-US"/>
              <a:t>Be prepared to administer vitamin K for warfarin overdose. </a:t>
            </a:r>
          </a:p>
          <a:p>
            <a:r>
              <a:rPr dirty="0" lang="en-US"/>
              <a:t>Teach clients to self-monitor PT and INR at home as appropriate. </a:t>
            </a:r>
          </a:p>
          <a:p>
            <a:r>
              <a:rPr dirty="0" lang="en-US"/>
              <a:t>Advise clients to record dosage, route, and time of warfarin administration on a daily basis. </a:t>
            </a:r>
          </a:p>
          <a:p>
            <a:r>
              <a:rPr dirty="0" lang="en-US"/>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dirty="0" lang="en-US"/>
              <a:t> Advise clients to notify the provider regarding warfarin use. </a:t>
            </a:r>
          </a:p>
          <a:p>
            <a:r>
              <a:rPr dirty="0" lang="en-US"/>
              <a:t> Advise clients to use a soft-bristle toothbrush to prevent gum bleeding</a:t>
            </a:r>
            <a:endParaRPr b="1" dirty="0" lang="en-US"/>
          </a:p>
        </p:txBody>
      </p:sp>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995" name=""/>
        <p:cNvGrpSpPr/>
        <p:nvPr/>
      </p:nvGrpSpPr>
      <p:grpSpPr>
        <a:xfrm>
          <a:off x="0" y="0"/>
          <a:ext cx="0" cy="0"/>
          <a:chOff x="0" y="0"/>
          <a:chExt cx="0" cy="0"/>
        </a:xfrm>
      </p:grpSpPr>
      <p:sp>
        <p:nvSpPr>
          <p:cNvPr id="1049431" name="Title 1"/>
          <p:cNvSpPr>
            <a:spLocks noGrp="1"/>
          </p:cNvSpPr>
          <p:nvPr>
            <p:ph type="title"/>
          </p:nvPr>
        </p:nvSpPr>
        <p:spPr/>
        <p:txBody>
          <a:bodyPr/>
          <a:p>
            <a:r>
              <a:rPr dirty="0" lang="en-US"/>
              <a:t>      </a:t>
            </a:r>
            <a:r>
              <a:rPr b="1" dirty="0" lang="en-US"/>
              <a:t>Thrombolytic /Fibrinolytic Medications</a:t>
            </a:r>
          </a:p>
        </p:txBody>
      </p:sp>
      <p:sp>
        <p:nvSpPr>
          <p:cNvPr id="1049432" name="Content Placeholder 2"/>
          <p:cNvSpPr>
            <a:spLocks noGrp="1"/>
          </p:cNvSpPr>
          <p:nvPr>
            <p:ph idx="1"/>
          </p:nvPr>
        </p:nvSpPr>
        <p:spPr>
          <a:xfrm>
            <a:off x="879230" y="1825625"/>
            <a:ext cx="10474569" cy="4351338"/>
          </a:xfrm>
        </p:spPr>
        <p:txBody>
          <a:bodyPr/>
          <a:p>
            <a:pPr indent="0" marL="0">
              <a:buNone/>
            </a:pPr>
            <a:r>
              <a:rPr dirty="0" lang="en-US"/>
              <a:t>Two phenomena which causes hemostasis include,</a:t>
            </a:r>
          </a:p>
          <a:p>
            <a:r>
              <a:rPr dirty="0" lang="en-US"/>
              <a:t>Coagulation of blood .</a:t>
            </a:r>
          </a:p>
          <a:p>
            <a:r>
              <a:rPr dirty="0" lang="en-US"/>
              <a:t>Formation of a thrombus</a:t>
            </a:r>
          </a:p>
          <a:p>
            <a:pPr indent="0" marL="0">
              <a:buNone/>
            </a:pPr>
            <a:r>
              <a:rPr b="1" dirty="0" lang="en-US"/>
              <a:t>formation of a thrombus is restricted through:</a:t>
            </a:r>
          </a:p>
          <a:p>
            <a:pPr indent="-514350" marL="514350">
              <a:buFont typeface="+mj-lt"/>
              <a:buAutoNum type="arabicPeriod"/>
            </a:pPr>
            <a:r>
              <a:rPr b="1" dirty="0" lang="en-US"/>
              <a:t>Fibrin inhibition:</a:t>
            </a:r>
            <a:r>
              <a:rPr dirty="0" lang="en-US"/>
              <a:t> anti thrombin III, Ant plasmin, Antitrypsin, Macroglobulin</a:t>
            </a:r>
          </a:p>
          <a:p>
            <a:pPr indent="-514350" marL="514350">
              <a:buFont typeface="+mj-lt"/>
              <a:buAutoNum type="arabicPeriod"/>
            </a:pPr>
            <a:r>
              <a:rPr b="1" dirty="0" lang="en-US"/>
              <a:t>Fibrinolysis: </a:t>
            </a:r>
            <a:r>
              <a:rPr dirty="0" lang="en-US"/>
              <a:t>tissue plasminogen activator and CF XII activate fibrin bound plasminogen to active plasmin, restrict formation of a thrombus.</a:t>
            </a:r>
          </a:p>
        </p:txBody>
      </p:sp>
    </p:spTree>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996" name=""/>
        <p:cNvGrpSpPr/>
        <p:nvPr/>
      </p:nvGrpSpPr>
      <p:grpSpPr>
        <a:xfrm>
          <a:off x="0" y="0"/>
          <a:ext cx="0" cy="0"/>
          <a:chOff x="0" y="0"/>
          <a:chExt cx="0" cy="0"/>
        </a:xfrm>
      </p:grpSpPr>
      <p:sp>
        <p:nvSpPr>
          <p:cNvPr id="1049433" name="Content Placeholder 2"/>
          <p:cNvSpPr>
            <a:spLocks noGrp="1"/>
          </p:cNvSpPr>
          <p:nvPr>
            <p:ph idx="1"/>
          </p:nvPr>
        </p:nvSpPr>
        <p:spPr>
          <a:xfrm>
            <a:off x="861646" y="257907"/>
            <a:ext cx="10515600" cy="6353907"/>
          </a:xfrm>
        </p:spPr>
        <p:txBody>
          <a:bodyPr/>
          <a:p>
            <a:pPr indent="0" marL="0">
              <a:buNone/>
            </a:pPr>
            <a:r>
              <a:rPr b="1" dirty="0" lang="en-US"/>
              <a:t>Mechanism of action of fibrinolytic</a:t>
            </a:r>
          </a:p>
          <a:p>
            <a:pPr indent="0" marL="0">
              <a:buNone/>
            </a:pPr>
            <a:r>
              <a:rPr dirty="0" lang="en-US"/>
              <a:t>Thrombolytic/fibrinolytic medications dissolve clots that have already formed. Clots are dissolved by conversion of plasminogen to plasmin, which destroys fibrinogen and other clotting factors.</a:t>
            </a:r>
            <a:r>
              <a:rPr b="1" dirty="0" lang="en-US"/>
              <a:t> </a:t>
            </a:r>
            <a:r>
              <a:rPr dirty="0" lang="en-US"/>
              <a:t>The result is clot disintegration.</a:t>
            </a:r>
          </a:p>
          <a:p>
            <a:pPr indent="0" marL="0">
              <a:buNone/>
            </a:pPr>
            <a:r>
              <a:rPr b="1" dirty="0" lang="en-US"/>
              <a:t>The commonly used fibrinolytic include: </a:t>
            </a:r>
          </a:p>
          <a:p>
            <a:r>
              <a:rPr dirty="0" lang="en-US"/>
              <a:t>Streptokinase (Streptase) </a:t>
            </a:r>
          </a:p>
          <a:p>
            <a:r>
              <a:rPr dirty="0" lang="en-US"/>
              <a:t>Urokinase</a:t>
            </a:r>
          </a:p>
          <a:p>
            <a:r>
              <a:rPr dirty="0" lang="en-US"/>
              <a:t>Alteplase (Activase, tPA),</a:t>
            </a:r>
          </a:p>
          <a:p>
            <a:r>
              <a:rPr dirty="0" lang="en-US"/>
              <a:t>Anistreplase</a:t>
            </a:r>
          </a:p>
          <a:p>
            <a:r>
              <a:rPr dirty="0" lang="en-US"/>
              <a:t>Reteplase (Retavase)  </a:t>
            </a:r>
          </a:p>
          <a:p>
            <a:pPr indent="0" marL="0">
              <a:buNone/>
            </a:pPr>
            <a:endParaRPr b="1" dirty="0" lang="en-US"/>
          </a:p>
          <a:p>
            <a:pPr indent="0" marL="0">
              <a:buNone/>
            </a:pPr>
            <a:endParaRPr b="1" dirty="0" lang="en-US"/>
          </a:p>
        </p:txBody>
      </p:sp>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997" name=""/>
        <p:cNvGrpSpPr/>
        <p:nvPr/>
      </p:nvGrpSpPr>
      <p:grpSpPr>
        <a:xfrm>
          <a:off x="0" y="0"/>
          <a:ext cx="0" cy="0"/>
          <a:chOff x="0" y="0"/>
          <a:chExt cx="0" cy="0"/>
        </a:xfrm>
      </p:grpSpPr>
      <p:sp>
        <p:nvSpPr>
          <p:cNvPr id="1049434" name="Title 1"/>
          <p:cNvSpPr>
            <a:spLocks noGrp="1"/>
          </p:cNvSpPr>
          <p:nvPr>
            <p:ph type="title"/>
          </p:nvPr>
        </p:nvSpPr>
        <p:spPr/>
        <p:txBody>
          <a:bodyPr/>
          <a:p>
            <a:r>
              <a:rPr b="1" dirty="0" lang="en-US"/>
              <a:t>streptokinase</a:t>
            </a:r>
          </a:p>
        </p:txBody>
      </p:sp>
      <p:sp>
        <p:nvSpPr>
          <p:cNvPr id="1049435" name="Content Placeholder 2"/>
          <p:cNvSpPr>
            <a:spLocks noGrp="1"/>
          </p:cNvSpPr>
          <p:nvPr>
            <p:ph idx="1"/>
          </p:nvPr>
        </p:nvSpPr>
        <p:spPr/>
        <p:txBody>
          <a:bodyPr>
            <a:normAutofit fontScale="92500" lnSpcReduction="10000"/>
          </a:bodyPr>
          <a:p>
            <a:pPr indent="0" marL="0">
              <a:buNone/>
            </a:pPr>
            <a:r>
              <a:rPr b="1" dirty="0" lang="en-US"/>
              <a:t>Mechanism of action:</a:t>
            </a:r>
          </a:p>
          <a:p>
            <a:r>
              <a:rPr dirty="0" lang="en-US"/>
              <a:t>streptokinase is a semi synthetic that acts systematically to dissolve the blood clot by activating plasminogen to plasmin.</a:t>
            </a:r>
          </a:p>
          <a:p>
            <a:pPr indent="0" marL="0">
              <a:buNone/>
            </a:pPr>
            <a:r>
              <a:rPr b="1" dirty="0" lang="en-US"/>
              <a:t>Clinical indication</a:t>
            </a:r>
          </a:p>
          <a:p>
            <a:r>
              <a:rPr dirty="0" lang="en-US"/>
              <a:t>Acute myocardial infarction </a:t>
            </a:r>
          </a:p>
          <a:p>
            <a:r>
              <a:rPr dirty="0" lang="en-US"/>
              <a:t>Deep vein thrombosis (DVT) </a:t>
            </a:r>
          </a:p>
          <a:p>
            <a:r>
              <a:rPr dirty="0" lang="en-US"/>
              <a:t> Massive pulmonary emboli </a:t>
            </a:r>
          </a:p>
          <a:p>
            <a:r>
              <a:rPr dirty="0" lang="en-US"/>
              <a:t> </a:t>
            </a:r>
            <a:r>
              <a:rPr dirty="0" lang="en-US" err="1"/>
              <a:t>thrombo</a:t>
            </a:r>
            <a:r>
              <a:rPr dirty="0" lang="en-US"/>
              <a:t> embolic stroke (alteplase)</a:t>
            </a:r>
          </a:p>
          <a:p>
            <a:r>
              <a:rPr dirty="0" lang="en-US"/>
              <a:t>Peripheral arterial thrombosis</a:t>
            </a:r>
          </a:p>
          <a:p>
            <a:r>
              <a:rPr dirty="0" lang="en-US"/>
              <a:t>To open clotted iv catheters</a:t>
            </a:r>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8688" name="Title 1"/>
          <p:cNvSpPr>
            <a:spLocks noGrp="1"/>
          </p:cNvSpPr>
          <p:nvPr>
            <p:ph type="title"/>
          </p:nvPr>
        </p:nvSpPr>
        <p:spPr/>
        <p:txBody>
          <a:bodyPr/>
          <a:p>
            <a:r>
              <a:rPr dirty="0" lang="en-US"/>
              <a:t>Conti.</a:t>
            </a:r>
          </a:p>
        </p:txBody>
      </p:sp>
      <p:sp>
        <p:nvSpPr>
          <p:cNvPr id="1048689" name="Content Placeholder 2"/>
          <p:cNvSpPr>
            <a:spLocks noGrp="1"/>
          </p:cNvSpPr>
          <p:nvPr>
            <p:ph idx="1"/>
          </p:nvPr>
        </p:nvSpPr>
        <p:spPr/>
        <p:txBody>
          <a:bodyPr>
            <a:normAutofit/>
          </a:bodyPr>
          <a:p>
            <a:r>
              <a:rPr b="1" dirty="0" sz="4000" lang="en-US"/>
              <a:t>Right client/patient:</a:t>
            </a:r>
          </a:p>
          <a:p>
            <a:pPr indent="0" marL="0">
              <a:buNone/>
            </a:pPr>
            <a:r>
              <a:rPr dirty="0" lang="en-US"/>
              <a:t>-You should make sure that the right client receives the right drug</a:t>
            </a:r>
            <a:r>
              <a:rPr b="1" dirty="0" lang="en-US"/>
              <a:t>.</a:t>
            </a:r>
          </a:p>
          <a:p>
            <a:pPr indent="0" marL="0">
              <a:buNone/>
            </a:pPr>
            <a:r>
              <a:rPr dirty="0" lang="en-US"/>
              <a:t>-You should only give drugs to the person for whom they are prescribed or recommended for.</a:t>
            </a:r>
          </a:p>
          <a:p>
            <a:pPr indent="0" marL="0">
              <a:buNone/>
            </a:pPr>
            <a:r>
              <a:rPr dirty="0" lang="en-US"/>
              <a:t>-If the patient is wearing an identification bracelet, check the clients name on the identification bracelet with the name, hospital  number on the medication card in your hand.</a:t>
            </a:r>
          </a:p>
          <a:p>
            <a:pPr indent="0" marL="0">
              <a:buNone/>
            </a:pPr>
            <a:r>
              <a:rPr dirty="0" lang="en-US"/>
              <a:t>-Alternatively if the patient is conscious and sane simply call out the patients name.</a:t>
            </a:r>
          </a:p>
        </p:txBody>
      </p:sp>
    </p:spTree>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998" name=""/>
        <p:cNvGrpSpPr/>
        <p:nvPr/>
      </p:nvGrpSpPr>
      <p:grpSpPr>
        <a:xfrm>
          <a:off x="0" y="0"/>
          <a:ext cx="0" cy="0"/>
          <a:chOff x="0" y="0"/>
          <a:chExt cx="0" cy="0"/>
        </a:xfrm>
      </p:grpSpPr>
      <p:sp>
        <p:nvSpPr>
          <p:cNvPr id="1049436" name="Content Placeholder 2"/>
          <p:cNvSpPr>
            <a:spLocks noGrp="1"/>
          </p:cNvSpPr>
          <p:nvPr>
            <p:ph idx="1"/>
          </p:nvPr>
        </p:nvSpPr>
        <p:spPr>
          <a:xfrm>
            <a:off x="838200" y="234462"/>
            <a:ext cx="10515600" cy="6494584"/>
          </a:xfrm>
        </p:spPr>
        <p:txBody>
          <a:bodyPr>
            <a:normAutofit fontScale="92500" lnSpcReduction="20000"/>
          </a:bodyPr>
          <a:p>
            <a:pPr indent="0" marL="0">
              <a:buNone/>
            </a:pPr>
            <a:r>
              <a:rPr b="1" dirty="0" lang="en-US"/>
              <a:t>Adverse reaction</a:t>
            </a:r>
          </a:p>
          <a:p>
            <a:r>
              <a:rPr dirty="0" lang="en-US"/>
              <a:t>Allergic reaction (urticaria, itching, flushing, bronchospasms); possible severe anaphylactic reaction.</a:t>
            </a:r>
          </a:p>
          <a:p>
            <a:r>
              <a:rPr dirty="0" lang="en-US"/>
              <a:t>Serious risk of bleeding from different sites (within brain, needle puncture sites, wounds)</a:t>
            </a:r>
          </a:p>
          <a:p>
            <a:r>
              <a:rPr dirty="0" lang="en-US"/>
              <a:t>Hypotension</a:t>
            </a:r>
          </a:p>
          <a:p>
            <a:r>
              <a:rPr dirty="0" lang="en-US"/>
              <a:t>Arrhythmias </a:t>
            </a:r>
          </a:p>
          <a:p>
            <a:pPr indent="0" marL="0">
              <a:buNone/>
            </a:pPr>
            <a:r>
              <a:rPr b="1" dirty="0" lang="en-US"/>
              <a:t>Contraindications/Precautions </a:t>
            </a:r>
          </a:p>
          <a:p>
            <a:r>
              <a:rPr dirty="0" lang="en-US"/>
              <a:t>Any prior intracranial hemorrhage (hemorrhagic stroke) </a:t>
            </a:r>
          </a:p>
          <a:p>
            <a:r>
              <a:rPr dirty="0" lang="en-US"/>
              <a:t>Active internal bleeding </a:t>
            </a:r>
          </a:p>
          <a:p>
            <a:r>
              <a:rPr dirty="0" lang="en-US"/>
              <a:t> History of significant closed head or facial trauma in the past 3 months </a:t>
            </a:r>
          </a:p>
          <a:p>
            <a:r>
              <a:rPr dirty="0" lang="en-US"/>
              <a:t> Acute pericarditis </a:t>
            </a:r>
          </a:p>
          <a:p>
            <a:r>
              <a:rPr dirty="0" lang="en-US"/>
              <a:t> Brain tumors </a:t>
            </a:r>
          </a:p>
          <a:p>
            <a:r>
              <a:rPr dirty="0" lang="en-US"/>
              <a:t> Use cautiously in clients who have severe hypertension, a recent episode of ischemic stroke (6 months prior to start of treatment), or a recent major surgery (2 to 4 weeks prior to start of treatment).</a:t>
            </a:r>
          </a:p>
          <a:p>
            <a:pPr indent="0" marL="0">
              <a:buNone/>
            </a:pPr>
            <a:endParaRPr dirty="0" lang="en-US"/>
          </a:p>
        </p:txBody>
      </p:sp>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999" name=""/>
        <p:cNvGrpSpPr/>
        <p:nvPr/>
      </p:nvGrpSpPr>
      <p:grpSpPr>
        <a:xfrm>
          <a:off x="0" y="0"/>
          <a:ext cx="0" cy="0"/>
          <a:chOff x="0" y="0"/>
          <a:chExt cx="0" cy="0"/>
        </a:xfrm>
      </p:grpSpPr>
      <p:sp>
        <p:nvSpPr>
          <p:cNvPr id="1049437" name="Title 1"/>
          <p:cNvSpPr>
            <a:spLocks noGrp="1"/>
          </p:cNvSpPr>
          <p:nvPr>
            <p:ph type="title"/>
          </p:nvPr>
        </p:nvSpPr>
        <p:spPr/>
        <p:txBody>
          <a:bodyPr/>
          <a:p>
            <a:r>
              <a:rPr b="1" dirty="0" lang="en-US"/>
              <a:t>urokinase</a:t>
            </a:r>
          </a:p>
        </p:txBody>
      </p:sp>
      <p:sp>
        <p:nvSpPr>
          <p:cNvPr id="1049438" name="Content Placeholder 2"/>
          <p:cNvSpPr>
            <a:spLocks noGrp="1"/>
          </p:cNvSpPr>
          <p:nvPr>
            <p:ph idx="1"/>
          </p:nvPr>
        </p:nvSpPr>
        <p:spPr/>
        <p:txBody>
          <a:bodyPr>
            <a:normAutofit lnSpcReduction="10000"/>
          </a:bodyPr>
          <a:p>
            <a:r>
              <a:rPr dirty="0" lang="en-US"/>
              <a:t>Isolated from human renal cells from tissue cultures.</a:t>
            </a:r>
          </a:p>
          <a:p>
            <a:r>
              <a:rPr dirty="0" lang="en-US"/>
              <a:t>Helps in direct conversion of plasminogen to plasmin.</a:t>
            </a:r>
          </a:p>
          <a:p>
            <a:pPr indent="0" marL="0">
              <a:buNone/>
            </a:pPr>
            <a:r>
              <a:rPr b="1" dirty="0" lang="en-US"/>
              <a:t>Therapeutic uses</a:t>
            </a:r>
          </a:p>
          <a:p>
            <a:r>
              <a:rPr dirty="0" lang="en-US"/>
              <a:t>Myocardial infarction. </a:t>
            </a:r>
          </a:p>
          <a:p>
            <a:r>
              <a:rPr dirty="0" lang="en-US"/>
              <a:t>Venous thrombosis.</a:t>
            </a:r>
          </a:p>
          <a:p>
            <a:r>
              <a:rPr dirty="0" lang="en-US"/>
              <a:t>Pulmonary embolism.</a:t>
            </a:r>
          </a:p>
          <a:p>
            <a:pPr indent="0" marL="0">
              <a:buNone/>
            </a:pPr>
            <a:r>
              <a:rPr b="1" dirty="0" lang="en-US"/>
              <a:t>Adverse reaction</a:t>
            </a:r>
          </a:p>
          <a:p>
            <a:r>
              <a:rPr dirty="0" lang="en-US"/>
              <a:t>Fever.</a:t>
            </a:r>
          </a:p>
          <a:p>
            <a:r>
              <a:rPr dirty="0" lang="en-US"/>
              <a:t>Hemorrhage.</a:t>
            </a:r>
          </a:p>
        </p:txBody>
      </p:sp>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000" name=""/>
        <p:cNvGrpSpPr/>
        <p:nvPr/>
      </p:nvGrpSpPr>
      <p:grpSpPr>
        <a:xfrm>
          <a:off x="0" y="0"/>
          <a:ext cx="0" cy="0"/>
          <a:chOff x="0" y="0"/>
          <a:chExt cx="0" cy="0"/>
        </a:xfrm>
      </p:grpSpPr>
      <p:sp>
        <p:nvSpPr>
          <p:cNvPr id="1049439" name="Title 1"/>
          <p:cNvSpPr>
            <a:spLocks noGrp="1"/>
          </p:cNvSpPr>
          <p:nvPr>
            <p:ph type="title"/>
          </p:nvPr>
        </p:nvSpPr>
        <p:spPr/>
        <p:txBody>
          <a:bodyPr/>
          <a:p>
            <a:r>
              <a:rPr b="1" dirty="0" lang="en-US"/>
              <a:t>alteplase</a:t>
            </a:r>
          </a:p>
        </p:txBody>
      </p:sp>
      <p:sp>
        <p:nvSpPr>
          <p:cNvPr id="1049440" name="Content Placeholder 2"/>
          <p:cNvSpPr>
            <a:spLocks noGrp="1"/>
          </p:cNvSpPr>
          <p:nvPr>
            <p:ph idx="1"/>
          </p:nvPr>
        </p:nvSpPr>
        <p:spPr/>
        <p:txBody>
          <a:bodyPr>
            <a:normAutofit fontScale="92500" lnSpcReduction="20000"/>
          </a:bodyPr>
          <a:p>
            <a:pPr indent="0" marL="0">
              <a:buNone/>
            </a:pPr>
            <a:r>
              <a:rPr b="1" dirty="0" lang="en-US"/>
              <a:t>Mechanism of action</a:t>
            </a:r>
          </a:p>
          <a:p>
            <a:r>
              <a:rPr dirty="0" lang="en-US"/>
              <a:t>Recombinant tissue plasminogen activator (t-PA)</a:t>
            </a:r>
          </a:p>
          <a:p>
            <a:r>
              <a:rPr dirty="0" lang="en-US"/>
              <a:t>helps in Critical activation of plasminogen bound in fibrin clot. Reduces the risk of systemic bleeding to an appreciable extent.</a:t>
            </a:r>
          </a:p>
          <a:p>
            <a:r>
              <a:rPr dirty="0" lang="en-US"/>
              <a:t>Half life 4-8 minutes</a:t>
            </a:r>
          </a:p>
          <a:p>
            <a:r>
              <a:rPr dirty="0" lang="en-US"/>
              <a:t>More efficacious than others</a:t>
            </a:r>
          </a:p>
          <a:p>
            <a:pPr indent="0" marL="0">
              <a:buNone/>
            </a:pPr>
            <a:r>
              <a:rPr b="1" dirty="0" lang="en-US"/>
              <a:t>Therapeutic use</a:t>
            </a:r>
          </a:p>
          <a:p>
            <a:pPr indent="0" marL="0">
              <a:buNone/>
            </a:pPr>
            <a:r>
              <a:rPr dirty="0" lang="en-US"/>
              <a:t>Lysis of occlusive coronary artery thrombi associated with myocardial infarction.</a:t>
            </a:r>
          </a:p>
          <a:p>
            <a:pPr indent="0" marL="0">
              <a:buNone/>
            </a:pPr>
            <a:r>
              <a:rPr dirty="0" lang="en-US"/>
              <a:t>Deep venous thrombosis.</a:t>
            </a:r>
          </a:p>
          <a:p>
            <a:pPr indent="0" marL="0">
              <a:buNone/>
            </a:pPr>
            <a:r>
              <a:rPr dirty="0" lang="en-US"/>
              <a:t>Ischemic cerebrovascular disease</a:t>
            </a:r>
          </a:p>
        </p:txBody>
      </p:sp>
    </p:spTree>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001" name=""/>
        <p:cNvGrpSpPr/>
        <p:nvPr/>
      </p:nvGrpSpPr>
      <p:grpSpPr>
        <a:xfrm>
          <a:off x="0" y="0"/>
          <a:ext cx="0" cy="0"/>
          <a:chOff x="0" y="0"/>
          <a:chExt cx="0" cy="0"/>
        </a:xfrm>
      </p:grpSpPr>
      <p:sp>
        <p:nvSpPr>
          <p:cNvPr id="1049441" name="Content Placeholder 2"/>
          <p:cNvSpPr>
            <a:spLocks noGrp="1"/>
          </p:cNvSpPr>
          <p:nvPr>
            <p:ph idx="1"/>
          </p:nvPr>
        </p:nvSpPr>
        <p:spPr>
          <a:xfrm>
            <a:off x="838200" y="199292"/>
            <a:ext cx="10515600" cy="6342185"/>
          </a:xfrm>
        </p:spPr>
        <p:txBody>
          <a:bodyPr/>
          <a:p>
            <a:pPr indent="0" marL="0">
              <a:buNone/>
            </a:pPr>
            <a:r>
              <a:rPr b="1" dirty="0" lang="en-US"/>
              <a:t>Adverse reaction</a:t>
            </a:r>
          </a:p>
          <a:p>
            <a:r>
              <a:rPr dirty="0" lang="en-US"/>
              <a:t>Nausea </a:t>
            </a:r>
          </a:p>
          <a:p>
            <a:r>
              <a:rPr dirty="0" lang="en-US"/>
              <a:t>Fever</a:t>
            </a:r>
          </a:p>
          <a:p>
            <a:r>
              <a:rPr dirty="0" lang="en-US"/>
              <a:t>Rash, pruritic </a:t>
            </a:r>
          </a:p>
          <a:p>
            <a:r>
              <a:rPr dirty="0" lang="en-US"/>
              <a:t>Mild hypertension</a:t>
            </a:r>
          </a:p>
          <a:p>
            <a:r>
              <a:rPr dirty="0" lang="en-US"/>
              <a:t>Localized bleeding</a:t>
            </a:r>
          </a:p>
        </p:txBody>
      </p:sp>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002" name=""/>
        <p:cNvGrpSpPr/>
        <p:nvPr/>
      </p:nvGrpSpPr>
      <p:grpSpPr>
        <a:xfrm>
          <a:off x="0" y="0"/>
          <a:ext cx="0" cy="0"/>
          <a:chOff x="0" y="0"/>
          <a:chExt cx="0" cy="0"/>
        </a:xfrm>
      </p:grpSpPr>
      <p:sp>
        <p:nvSpPr>
          <p:cNvPr id="1049442" name="Content Placeholder 2"/>
          <p:cNvSpPr>
            <a:spLocks noGrp="1"/>
          </p:cNvSpPr>
          <p:nvPr>
            <p:ph idx="1"/>
          </p:nvPr>
        </p:nvSpPr>
        <p:spPr>
          <a:xfrm>
            <a:off x="838200" y="175846"/>
            <a:ext cx="10515600" cy="6435969"/>
          </a:xfrm>
        </p:spPr>
        <p:txBody>
          <a:bodyPr>
            <a:normAutofit fontScale="92500" lnSpcReduction="10000"/>
          </a:bodyPr>
          <a:p>
            <a:pPr indent="0" marL="0">
              <a:buNone/>
            </a:pPr>
            <a:r>
              <a:rPr b="1" dirty="0" lang="en-US"/>
              <a:t>Nursing Administration of thrombolytic agents</a:t>
            </a:r>
          </a:p>
          <a:p>
            <a:r>
              <a:rPr dirty="0" lang="en-US"/>
              <a:t> Use of thrombolytic agents must take place within 4 to 6 hr. of onset of symptoms</a:t>
            </a:r>
          </a:p>
          <a:p>
            <a:r>
              <a:rPr dirty="0" lang="en-US"/>
              <a:t>  monitor in a setting that provides for close supervision and continuous monitoring during and after administration of the medication. </a:t>
            </a:r>
          </a:p>
          <a:p>
            <a:r>
              <a:rPr dirty="0" lang="en-US"/>
              <a:t> Obtain baseline platelet counts, hemoglobin (Hgb), hematocrit (Hct), a PTT, PT, INR, and fibrinogen levels, and monitor periodically. </a:t>
            </a:r>
          </a:p>
          <a:p>
            <a:r>
              <a:rPr dirty="0" lang="en-US"/>
              <a:t> Obtain baseline vital signs (heart rate, blood pressure) and monitor frequently per protocol. </a:t>
            </a:r>
          </a:p>
          <a:p>
            <a:r>
              <a:rPr dirty="0" lang="en-US"/>
              <a:t> Nursing care includes continuous monitoring of hemodynamic status to assess for therapeutic and adverse effects of thrombolytic (relief of chest pain, signs of bleeding). Follow facility protocol. </a:t>
            </a:r>
          </a:p>
          <a:p>
            <a:r>
              <a:rPr dirty="0" lang="en-US"/>
              <a:t> Provide for client safety per facility protocol. </a:t>
            </a:r>
          </a:p>
          <a:p>
            <a:r>
              <a:rPr dirty="0" lang="en-US"/>
              <a:t> Ensure adequate IV access for administration of emergency medications and availability of emergency equipment. </a:t>
            </a:r>
          </a:p>
          <a:p>
            <a:pPr lvl="0"/>
            <a:r>
              <a:rPr dirty="0" lang="en-US"/>
              <a:t> </a:t>
            </a:r>
            <a:r>
              <a:rPr dirty="0" lang="en-US">
                <a:solidFill>
                  <a:prstClr val="black"/>
                </a:solidFill>
              </a:rPr>
              <a:t>Do not mix any medications in IV with thrombolytic agents. </a:t>
            </a:r>
          </a:p>
          <a:p>
            <a:endParaRPr dirty="0" lang="en-US"/>
          </a:p>
        </p:txBody>
      </p:sp>
    </p:spTree>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003" name=""/>
        <p:cNvGrpSpPr/>
        <p:nvPr/>
      </p:nvGrpSpPr>
      <p:grpSpPr>
        <a:xfrm>
          <a:off x="0" y="0"/>
          <a:ext cx="0" cy="0"/>
          <a:chOff x="0" y="0"/>
          <a:chExt cx="0" cy="0"/>
        </a:xfrm>
      </p:grpSpPr>
      <p:sp>
        <p:nvSpPr>
          <p:cNvPr id="1049443" name="Content Placeholder 2"/>
          <p:cNvSpPr>
            <a:spLocks noGrp="1"/>
          </p:cNvSpPr>
          <p:nvPr>
            <p:ph idx="1"/>
          </p:nvPr>
        </p:nvSpPr>
        <p:spPr>
          <a:xfrm>
            <a:off x="838200" y="152400"/>
            <a:ext cx="10515600" cy="6494585"/>
          </a:xfrm>
        </p:spPr>
        <p:txBody>
          <a:bodyPr>
            <a:noAutofit/>
          </a:bodyPr>
          <a:p>
            <a:pPr indent="0" marL="0">
              <a:buNone/>
            </a:pPr>
            <a:r>
              <a:rPr b="1" dirty="0" lang="en-US">
                <a:solidFill>
                  <a:prstClr val="black"/>
                </a:solidFill>
              </a:rPr>
              <a:t>Nursing administration cont.’</a:t>
            </a:r>
          </a:p>
          <a:p>
            <a:r>
              <a:rPr dirty="0" lang="en-US">
                <a:solidFill>
                  <a:prstClr val="black"/>
                </a:solidFill>
              </a:rPr>
              <a:t>Minimize bruising or bleeding by limiting venipunctures and subcutaneous/intramuscular injections. </a:t>
            </a:r>
          </a:p>
          <a:p>
            <a:r>
              <a:rPr dirty="0" lang="en-US">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dirty="0" lang="en-US">
                <a:solidFill>
                  <a:prstClr val="black"/>
                </a:solidFill>
              </a:rPr>
              <a:t> Following thrombolytic therapy, administer heparin or aspirin as prescribed to decrease the risk of rethrombosis. </a:t>
            </a:r>
          </a:p>
          <a:p>
            <a:r>
              <a:rPr dirty="0" lang="en-US">
                <a:solidFill>
                  <a:prstClr val="black"/>
                </a:solidFill>
              </a:rPr>
              <a:t> Following thrombolytic therapy, administer beta blockers as prescribed to decrease myocardial oxygen consumption and to reduce the incidence and severity of reperfusion arrhythmias. </a:t>
            </a:r>
          </a:p>
          <a:p>
            <a:r>
              <a:rPr dirty="0" lang="en-US">
                <a:solidFill>
                  <a:prstClr val="black"/>
                </a:solidFill>
              </a:rPr>
              <a:t> Administer H2 antagonists, such as ranitidine (Zantac), or proton pump inhibitors, such as omeprazole (Prilosec), as prescribed to prevent GI bleeding.</a:t>
            </a:r>
            <a:endParaRPr dirty="0" lang="en-US"/>
          </a:p>
        </p:txBody>
      </p:sp>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004" name=""/>
        <p:cNvGrpSpPr/>
        <p:nvPr/>
      </p:nvGrpSpPr>
      <p:grpSpPr>
        <a:xfrm>
          <a:off x="0" y="0"/>
          <a:ext cx="0" cy="0"/>
          <a:chOff x="0" y="0"/>
          <a:chExt cx="0" cy="0"/>
        </a:xfrm>
      </p:grpSpPr>
      <p:sp>
        <p:nvSpPr>
          <p:cNvPr id="1049444" name="Title 1"/>
          <p:cNvSpPr>
            <a:spLocks noGrp="1"/>
          </p:cNvSpPr>
          <p:nvPr>
            <p:ph type="title"/>
          </p:nvPr>
        </p:nvSpPr>
        <p:spPr>
          <a:xfrm>
            <a:off x="855785" y="306510"/>
            <a:ext cx="10515600" cy="1325563"/>
          </a:xfrm>
        </p:spPr>
        <p:txBody>
          <a:bodyPr/>
          <a:p>
            <a:r>
              <a:rPr b="1" dirty="0" lang="en-US"/>
              <a:t>                        Anti platelets drugs    </a:t>
            </a:r>
          </a:p>
        </p:txBody>
      </p:sp>
      <p:sp>
        <p:nvSpPr>
          <p:cNvPr id="1049445" name="Content Placeholder 2"/>
          <p:cNvSpPr>
            <a:spLocks noGrp="1"/>
          </p:cNvSpPr>
          <p:nvPr>
            <p:ph idx="1"/>
          </p:nvPr>
        </p:nvSpPr>
        <p:spPr/>
        <p:txBody>
          <a:bodyPr>
            <a:normAutofit fontScale="85000" lnSpcReduction="20000"/>
          </a:bodyPr>
          <a:p>
            <a:r>
              <a:rPr dirty="0" lang="en-US"/>
              <a:t>These are agents that decrease the formation of platelet plug by decreasing their responsiveness to various stimuli that would cause them to risk and combine together on a vessel wall.</a:t>
            </a:r>
          </a:p>
          <a:p>
            <a:pPr indent="0" marL="0">
              <a:buNone/>
            </a:pPr>
            <a:r>
              <a:rPr dirty="0" lang="en-US"/>
              <a:t>This include;</a:t>
            </a:r>
          </a:p>
          <a:p>
            <a:r>
              <a:rPr dirty="0" lang="en-US"/>
              <a:t>Acetyl salicylic acid (aspirin)</a:t>
            </a:r>
          </a:p>
          <a:p>
            <a:r>
              <a:rPr dirty="0" lang="en-US"/>
              <a:t>Thienopyridine analogues</a:t>
            </a:r>
          </a:p>
          <a:p>
            <a:pPr indent="0" marL="0">
              <a:buNone/>
            </a:pPr>
            <a:r>
              <a:rPr dirty="0" lang="en-US"/>
              <a:t>         Ticlopidine,</a:t>
            </a:r>
          </a:p>
          <a:p>
            <a:pPr indent="0" marL="0">
              <a:buNone/>
            </a:pPr>
            <a:r>
              <a:rPr dirty="0" lang="en-US"/>
              <a:t>         Clopidogrel</a:t>
            </a:r>
          </a:p>
          <a:p>
            <a:r>
              <a:rPr dirty="0" lang="en-US"/>
              <a:t>Glycoprotein receptor antagonist:</a:t>
            </a:r>
          </a:p>
          <a:p>
            <a:pPr indent="0" marL="0">
              <a:buNone/>
            </a:pPr>
            <a:r>
              <a:rPr dirty="0" lang="en-US"/>
              <a:t>          Abciximab</a:t>
            </a:r>
          </a:p>
          <a:p>
            <a:pPr indent="0" marL="0">
              <a:buNone/>
            </a:pPr>
            <a:r>
              <a:rPr dirty="0" lang="en-US"/>
              <a:t>          Eptifibatide</a:t>
            </a:r>
          </a:p>
          <a:p>
            <a:pPr indent="0" marL="0">
              <a:buNone/>
            </a:pPr>
            <a:r>
              <a:rPr dirty="0" lang="en-US"/>
              <a:t>          Tirofiban</a:t>
            </a:r>
          </a:p>
        </p:txBody>
      </p:sp>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005" name=""/>
        <p:cNvGrpSpPr/>
        <p:nvPr/>
      </p:nvGrpSpPr>
      <p:grpSpPr>
        <a:xfrm>
          <a:off x="0" y="0"/>
          <a:ext cx="0" cy="0"/>
          <a:chOff x="0" y="0"/>
          <a:chExt cx="0" cy="0"/>
        </a:xfrm>
      </p:grpSpPr>
      <p:sp>
        <p:nvSpPr>
          <p:cNvPr id="1049446" name="Content Placeholder 2"/>
          <p:cNvSpPr>
            <a:spLocks noGrp="1"/>
          </p:cNvSpPr>
          <p:nvPr>
            <p:ph idx="1"/>
          </p:nvPr>
        </p:nvSpPr>
        <p:spPr>
          <a:xfrm>
            <a:off x="791308" y="257907"/>
            <a:ext cx="10515600" cy="6377355"/>
          </a:xfrm>
        </p:spPr>
        <p:txBody>
          <a:bodyPr/>
          <a:p>
            <a:pPr indent="0" marL="0">
              <a:buNone/>
            </a:pPr>
            <a:r>
              <a:rPr b="1" dirty="0" lang="en-US"/>
              <a:t>mechanism of action of platelet inhibitors</a:t>
            </a:r>
          </a:p>
          <a:p>
            <a:r>
              <a:rPr dirty="0" lang="en-US"/>
              <a:t>these agents  inhibit the aggregation of platelets in the clotting process by </a:t>
            </a:r>
            <a:r>
              <a:rPr b="1" dirty="0" lang="en-US"/>
              <a:t>blocking receptor sites on the platelets membrane, </a:t>
            </a:r>
            <a:r>
              <a:rPr dirty="0" lang="en-US"/>
              <a:t>preventing platelet to platelet interaction, there by prolonging the bleeding time.</a:t>
            </a:r>
          </a:p>
          <a:p>
            <a:endParaRPr dirty="0" lang="en-US"/>
          </a:p>
          <a:p>
            <a:pPr indent="0" marL="0">
              <a:buNone/>
            </a:pPr>
            <a:r>
              <a:rPr dirty="0" lang="en-US"/>
              <a:t>                               </a:t>
            </a:r>
            <a:r>
              <a:rPr b="1" dirty="0" sz="3600" lang="en-US"/>
              <a:t>Acetyl salicylic acid (aspirin)</a:t>
            </a:r>
          </a:p>
          <a:p>
            <a:pPr indent="0" marL="0">
              <a:buNone/>
            </a:pPr>
            <a:r>
              <a:rPr dirty="0" lang="en-US"/>
              <a:t>Universally accepted anti platelet drug.</a:t>
            </a:r>
          </a:p>
          <a:p>
            <a:pPr indent="0" marL="0">
              <a:buNone/>
            </a:pPr>
            <a:r>
              <a:rPr b="1" dirty="0" lang="en-US"/>
              <a:t>Mechanism of action</a:t>
            </a:r>
          </a:p>
          <a:p>
            <a:r>
              <a:rPr dirty="0" lang="en-US"/>
              <a:t>Irreversibly causes inhibition of cyclooxygenase </a:t>
            </a:r>
            <a:r>
              <a:rPr b="1" dirty="0" lang="en-US"/>
              <a:t>(COX) </a:t>
            </a:r>
            <a:r>
              <a:rPr dirty="0" lang="en-US"/>
              <a:t>that leads to formation of thromboxane A2 and prostacyclin.</a:t>
            </a:r>
          </a:p>
          <a:p>
            <a:r>
              <a:rPr dirty="0" lang="en-US"/>
              <a:t>TXA2 is the key platelet activator inhibition of platelets </a:t>
            </a:r>
            <a:r>
              <a:rPr lang="en-US"/>
              <a:t>action.</a:t>
            </a:r>
            <a:endParaRPr dirty="0" lang="en-US"/>
          </a:p>
        </p:txBody>
      </p:sp>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006" name=""/>
        <p:cNvGrpSpPr/>
        <p:nvPr/>
      </p:nvGrpSpPr>
      <p:grpSpPr>
        <a:xfrm>
          <a:off x="0" y="0"/>
          <a:ext cx="0" cy="0"/>
          <a:chOff x="0" y="0"/>
          <a:chExt cx="0" cy="0"/>
        </a:xfrm>
      </p:grpSpPr>
      <p:sp>
        <p:nvSpPr>
          <p:cNvPr id="1049447" name="Content Placeholder 2"/>
          <p:cNvSpPr>
            <a:spLocks noGrp="1"/>
          </p:cNvSpPr>
          <p:nvPr>
            <p:ph idx="1"/>
          </p:nvPr>
        </p:nvSpPr>
        <p:spPr>
          <a:xfrm>
            <a:off x="838200" y="316522"/>
            <a:ext cx="10515600" cy="6166339"/>
          </a:xfrm>
        </p:spPr>
        <p:txBody>
          <a:bodyPr/>
          <a:p>
            <a:pPr indent="0" marL="0">
              <a:buNone/>
            </a:pPr>
            <a:r>
              <a:rPr dirty="0" lang="en-US"/>
              <a:t> </a:t>
            </a:r>
            <a:r>
              <a:rPr b="1" dirty="0" lang="en-US"/>
              <a:t>Therapeutic Uses </a:t>
            </a:r>
          </a:p>
          <a:p>
            <a:r>
              <a:rPr dirty="0" lang="en-US"/>
              <a:t>Primary prevention of acute myocardial infarction </a:t>
            </a:r>
          </a:p>
          <a:p>
            <a:r>
              <a:rPr dirty="0" lang="en-US"/>
              <a:t> Prevention of reinfarction in clients following an acute myocardial infarction </a:t>
            </a:r>
          </a:p>
          <a:p>
            <a:r>
              <a:rPr dirty="0" lang="en-US"/>
              <a:t> Prevention of stroke </a:t>
            </a:r>
          </a:p>
          <a:p>
            <a:r>
              <a:rPr dirty="0" lang="en-US"/>
              <a:t> Acute coronary syndromes (abciximab, tirofiban, eptifibatide) </a:t>
            </a:r>
          </a:p>
          <a:p>
            <a:r>
              <a:rPr dirty="0" lang="en-US"/>
              <a:t>Intermittent claudication (cilostazol, pentoxifylline, dipyridamole)</a:t>
            </a:r>
          </a:p>
          <a:p>
            <a:pPr indent="0" marL="0">
              <a:buNone/>
            </a:pPr>
            <a:r>
              <a:rPr dirty="0" lang="en-US"/>
              <a:t> </a:t>
            </a:r>
            <a:r>
              <a:rPr b="1" dirty="0" lang="en-US"/>
              <a:t>Route of administration </a:t>
            </a:r>
          </a:p>
          <a:p>
            <a:r>
              <a:rPr dirty="0" lang="en-US"/>
              <a:t>Aspirin: Oral </a:t>
            </a:r>
          </a:p>
          <a:p>
            <a:r>
              <a:rPr dirty="0" lang="en-US"/>
              <a:t> Abciximab: IV </a:t>
            </a:r>
          </a:p>
          <a:p>
            <a:r>
              <a:rPr dirty="0" lang="en-US"/>
              <a:t> Clopidogrel: Oral </a:t>
            </a:r>
          </a:p>
          <a:p>
            <a:r>
              <a:rPr dirty="0" lang="en-US"/>
              <a:t> Pentoxifylline: Oral</a:t>
            </a:r>
          </a:p>
        </p:txBody>
      </p:sp>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007" name=""/>
        <p:cNvGrpSpPr/>
        <p:nvPr/>
      </p:nvGrpSpPr>
      <p:grpSpPr>
        <a:xfrm>
          <a:off x="0" y="0"/>
          <a:ext cx="0" cy="0"/>
          <a:chOff x="0" y="0"/>
          <a:chExt cx="0" cy="0"/>
        </a:xfrm>
      </p:grpSpPr>
      <p:sp>
        <p:nvSpPr>
          <p:cNvPr id="1049448" name="Content Placeholder 2"/>
          <p:cNvSpPr>
            <a:spLocks noGrp="1"/>
          </p:cNvSpPr>
          <p:nvPr>
            <p:ph idx="1"/>
          </p:nvPr>
        </p:nvSpPr>
        <p:spPr>
          <a:xfrm>
            <a:off x="838200" y="316522"/>
            <a:ext cx="10515600" cy="6342185"/>
          </a:xfrm>
        </p:spPr>
        <p:txBody>
          <a:bodyPr>
            <a:normAutofit lnSpcReduction="10000"/>
          </a:bodyPr>
          <a:p>
            <a:pPr indent="0" marL="0">
              <a:buNone/>
            </a:pPr>
            <a:r>
              <a:rPr b="1" dirty="0" lang="en-US"/>
              <a:t>Side/Adverse Effects Nursing Interventions/Client Education</a:t>
            </a:r>
          </a:p>
          <a:p>
            <a:r>
              <a:rPr dirty="0" lang="en-US"/>
              <a:t>Aspirin GI effects (nausea, vomiting, dyspepsia)  Advise clients to use enteric-coated tablets and to take aspirin with food.  Concurrent use of a proton pump inhibitor, such as omeprazole (Prilosec), may be appropriate. </a:t>
            </a:r>
          </a:p>
          <a:p>
            <a:r>
              <a:rPr dirty="0" lang="en-US"/>
              <a:t>Hemorrhagic stroke  </a:t>
            </a:r>
          </a:p>
          <a:p>
            <a:r>
              <a:rPr dirty="0" lang="en-US"/>
              <a:t>Prolonged bleeding time, gastric bleed, thrombocytopenia </a:t>
            </a:r>
          </a:p>
          <a:p>
            <a:r>
              <a:rPr dirty="0" lang="en-US"/>
              <a:t>Tinnitus, hearing loss</a:t>
            </a:r>
          </a:p>
          <a:p>
            <a:pPr indent="0" marL="0">
              <a:buNone/>
            </a:pPr>
            <a:r>
              <a:rPr dirty="0" lang="en-US"/>
              <a:t> </a:t>
            </a:r>
            <a:r>
              <a:rPr b="1" dirty="0" lang="en-US"/>
              <a:t>Nursing Administration </a:t>
            </a:r>
          </a:p>
          <a:p>
            <a:r>
              <a:rPr dirty="0" lang="en-US"/>
              <a:t> Advise clients that prevention of strokes, myocardial infarctions, and reinfarction can be accomplished with low-dose aspirin (81 mg). </a:t>
            </a:r>
          </a:p>
          <a:p>
            <a:r>
              <a:rPr dirty="0" lang="en-US"/>
              <a:t> Aspirin 325 mg should be taken during initial acute episode of myocardial infarction </a:t>
            </a:r>
          </a:p>
          <a:p>
            <a:r>
              <a:rPr dirty="0" lang="en-US"/>
              <a:t> Advise clients to notify the provider regarding aspirin use.</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8690" name="Title 1"/>
          <p:cNvSpPr>
            <a:spLocks noGrp="1"/>
          </p:cNvSpPr>
          <p:nvPr>
            <p:ph type="title"/>
          </p:nvPr>
        </p:nvSpPr>
        <p:spPr/>
        <p:txBody>
          <a:bodyPr/>
          <a:p>
            <a:r>
              <a:rPr dirty="0" lang="en-US"/>
              <a:t>Conti.</a:t>
            </a:r>
          </a:p>
        </p:txBody>
      </p:sp>
      <p:sp>
        <p:nvSpPr>
          <p:cNvPr id="1048691" name="Content Placeholder 2"/>
          <p:cNvSpPr>
            <a:spLocks noGrp="1"/>
          </p:cNvSpPr>
          <p:nvPr>
            <p:ph idx="1"/>
          </p:nvPr>
        </p:nvSpPr>
        <p:spPr>
          <a:xfrm>
            <a:off x="838200" y="1859492"/>
            <a:ext cx="10515600" cy="4351338"/>
          </a:xfrm>
        </p:spPr>
        <p:txBody>
          <a:bodyPr>
            <a:normAutofit fontScale="64286" lnSpcReduction="20000"/>
          </a:bodyPr>
          <a:p>
            <a:pPr indent="0" marL="0">
              <a:buNone/>
            </a:pPr>
            <a:r>
              <a:rPr b="1" dirty="0" sz="5700" lang="en-US"/>
              <a:t>Right drug</a:t>
            </a:r>
          </a:p>
          <a:p>
            <a:r>
              <a:rPr dirty="0" lang="en-US"/>
              <a:t>You must check and double check the package label , the cardex and the medication card or sheet.</a:t>
            </a:r>
          </a:p>
          <a:p>
            <a:r>
              <a:rPr dirty="0" lang="en-US"/>
              <a:t>The right drug label should be read at list three times;</a:t>
            </a:r>
          </a:p>
          <a:p>
            <a:pPr indent="0" marL="0">
              <a:buNone/>
            </a:pPr>
            <a:r>
              <a:rPr dirty="0" lang="en-US"/>
              <a:t>-before removing the drug from the cupboard.</a:t>
            </a:r>
          </a:p>
          <a:p>
            <a:pPr indent="0" marL="0">
              <a:buNone/>
            </a:pPr>
            <a:r>
              <a:rPr dirty="0" lang="en-US"/>
              <a:t>-Before preparing or measuring the actual prescribed does.</a:t>
            </a:r>
          </a:p>
          <a:p>
            <a:pPr indent="0" marL="0">
              <a:buNone/>
            </a:pPr>
            <a:r>
              <a:rPr dirty="0" lang="en-US"/>
              <a:t>-Before replacing the drug on the shelf just before administering the drug to the client.</a:t>
            </a:r>
          </a:p>
          <a:p>
            <a:r>
              <a:rPr dirty="0" lang="en-US"/>
              <a:t>You must prepare the medication you give yourself and </a:t>
            </a:r>
            <a:r>
              <a:rPr b="1" dirty="0" lang="en-US"/>
              <a:t>DO NOT </a:t>
            </a:r>
            <a:r>
              <a:rPr dirty="0" lang="en-US"/>
              <a:t>giver drugs prepared by someone else.</a:t>
            </a:r>
          </a:p>
          <a:p>
            <a:r>
              <a:rPr dirty="0" lang="en-US"/>
              <a:t>You should recheck the order, label and the medication card if a client questions the medication.</a:t>
            </a:r>
          </a:p>
          <a:p>
            <a:pPr indent="0" marL="0">
              <a:buNone/>
            </a:pPr>
            <a:r>
              <a:rPr dirty="0" lang="en-US"/>
              <a:t>A Mentally alert person will notice a change in medication or mention problems that have arisen from the medication. </a:t>
            </a:r>
          </a:p>
          <a:p>
            <a:pPr indent="0" marL="0">
              <a:buNone/>
            </a:pPr>
            <a:r>
              <a:rPr dirty="0" lang="en-US"/>
              <a:t> </a:t>
            </a:r>
          </a:p>
        </p:txBody>
      </p:sp>
    </p:spTree>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008" name=""/>
        <p:cNvGrpSpPr/>
        <p:nvPr/>
      </p:nvGrpSpPr>
      <p:grpSpPr>
        <a:xfrm>
          <a:off x="0" y="0"/>
          <a:ext cx="0" cy="0"/>
          <a:chOff x="0" y="0"/>
          <a:chExt cx="0" cy="0"/>
        </a:xfrm>
      </p:grpSpPr>
      <p:sp>
        <p:nvSpPr>
          <p:cNvPr id="1049449" name="Content Placeholder 2"/>
          <p:cNvSpPr>
            <a:spLocks noGrp="1"/>
          </p:cNvSpPr>
          <p:nvPr>
            <p:ph idx="1"/>
          </p:nvPr>
        </p:nvSpPr>
        <p:spPr>
          <a:xfrm>
            <a:off x="838200" y="257908"/>
            <a:ext cx="10515600" cy="6330461"/>
          </a:xfrm>
        </p:spPr>
        <p:txBody>
          <a:bodyPr>
            <a:normAutofit lnSpcReduction="10000"/>
          </a:bodyPr>
          <a:p>
            <a:pPr indent="0" marL="0">
              <a:buNone/>
            </a:pPr>
            <a:r>
              <a:rPr b="1" dirty="0" lang="en-US"/>
              <a:t>Thienopyridine analogues</a:t>
            </a:r>
          </a:p>
          <a:p>
            <a:pPr indent="0" marL="0">
              <a:buNone/>
            </a:pPr>
            <a:r>
              <a:rPr b="1" dirty="0" lang="en-US"/>
              <a:t>Clopidogre and ticlopidine</a:t>
            </a:r>
          </a:p>
          <a:p>
            <a:r>
              <a:rPr dirty="0" lang="en-US"/>
              <a:t>Clopidogre and ticlopidine reduces platelets aggregation by inhibiting the </a:t>
            </a:r>
            <a:r>
              <a:rPr b="1" dirty="0" lang="en-US"/>
              <a:t>ADP pathway of platelets.</a:t>
            </a:r>
          </a:p>
          <a:p>
            <a:r>
              <a:rPr dirty="0" lang="en-US"/>
              <a:t>These drugs achieved their antiplatelet effects by irreversibly blocking the ADP receptor on platelets.</a:t>
            </a:r>
          </a:p>
          <a:p>
            <a:r>
              <a:rPr dirty="0" lang="en-US"/>
              <a:t>unlike aspirin, these drugs have no effects on prostaglandin metabolism.</a:t>
            </a:r>
          </a:p>
          <a:p>
            <a:r>
              <a:rPr dirty="0" lang="en-US"/>
              <a:t>Important for aspirin intolerant</a:t>
            </a:r>
          </a:p>
          <a:p>
            <a:r>
              <a:rPr dirty="0" lang="en-US"/>
              <a:t>Use of clopidogre or ticlopidine to prevent thrombosis is now considered standard practice in patients undergoing placement of </a:t>
            </a:r>
            <a:r>
              <a:rPr b="1" dirty="0" lang="en-US"/>
              <a:t>coronary stent.</a:t>
            </a:r>
          </a:p>
          <a:p>
            <a:r>
              <a:rPr b="1" dirty="0" lang="en-US"/>
              <a:t>Clopidogrel</a:t>
            </a:r>
            <a:r>
              <a:rPr dirty="0" lang="en-US"/>
              <a:t> plus </a:t>
            </a:r>
            <a:r>
              <a:rPr b="1" dirty="0" lang="en-US"/>
              <a:t>aspirin </a:t>
            </a:r>
            <a:r>
              <a:rPr dirty="0" lang="en-US"/>
              <a:t>is used for long term treatment of severe cases of coronary syndromes.</a:t>
            </a:r>
          </a:p>
          <a:p>
            <a:r>
              <a:rPr dirty="0" lang="en-US"/>
              <a:t>Rashes caused by ticlopidine.</a:t>
            </a:r>
          </a:p>
          <a:p>
            <a:pPr indent="0" marL="0">
              <a:buNone/>
            </a:pPr>
            <a:endParaRPr dirty="0" lang="en-US"/>
          </a:p>
        </p:txBody>
      </p:sp>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009" name=""/>
        <p:cNvGrpSpPr/>
        <p:nvPr/>
      </p:nvGrpSpPr>
      <p:grpSpPr>
        <a:xfrm>
          <a:off x="0" y="0"/>
          <a:ext cx="0" cy="0"/>
          <a:chOff x="0" y="0"/>
          <a:chExt cx="0" cy="0"/>
        </a:xfrm>
      </p:grpSpPr>
      <p:sp>
        <p:nvSpPr>
          <p:cNvPr id="1049450" name="Title 1"/>
          <p:cNvSpPr>
            <a:spLocks noGrp="1"/>
          </p:cNvSpPr>
          <p:nvPr>
            <p:ph type="title"/>
          </p:nvPr>
        </p:nvSpPr>
        <p:spPr/>
        <p:txBody>
          <a:bodyPr/>
          <a:p>
            <a:r>
              <a:rPr dirty="0" lang="en-US"/>
              <a:t>   Hemostatic agents/ coagulants</a:t>
            </a:r>
          </a:p>
        </p:txBody>
      </p:sp>
      <p:sp>
        <p:nvSpPr>
          <p:cNvPr id="1049451" name="Content Placeholder 2"/>
          <p:cNvSpPr>
            <a:spLocks noGrp="1"/>
          </p:cNvSpPr>
          <p:nvPr>
            <p:ph idx="1"/>
          </p:nvPr>
        </p:nvSpPr>
        <p:spPr/>
        <p:txBody>
          <a:bodyPr>
            <a:normAutofit fontScale="92500" lnSpcReduction="20000"/>
          </a:bodyPr>
          <a:p>
            <a:r>
              <a:rPr dirty="0" lang="en-US" err="1"/>
              <a:t>Haemostatic</a:t>
            </a:r>
            <a:r>
              <a:rPr dirty="0" lang="en-US"/>
              <a:t> agents help to stop bleeding at the local </a:t>
            </a:r>
            <a:r>
              <a:rPr dirty="0" lang="en-US" err="1"/>
              <a:t>site.thus</a:t>
            </a:r>
            <a:r>
              <a:rPr dirty="0" lang="en-US"/>
              <a:t> enhancing and promoting coagulation and formation of  network fibrin around the wound.</a:t>
            </a:r>
          </a:p>
          <a:p>
            <a:pPr indent="0" marL="0">
              <a:buNone/>
            </a:pPr>
            <a:r>
              <a:rPr dirty="0" lang="en-US"/>
              <a:t>These drugs are :</a:t>
            </a:r>
          </a:p>
          <a:p>
            <a:pPr indent="0" marL="0">
              <a:buNone/>
            </a:pPr>
            <a:r>
              <a:rPr b="1" dirty="0" lang="en-US"/>
              <a:t>Aminocaproic acid </a:t>
            </a:r>
            <a:r>
              <a:rPr dirty="0" lang="en-US"/>
              <a:t>and </a:t>
            </a:r>
            <a:r>
              <a:rPr b="1" dirty="0" lang="en-US"/>
              <a:t>tranexamic </a:t>
            </a:r>
          </a:p>
          <a:p>
            <a:r>
              <a:rPr dirty="0" lang="en-US"/>
              <a:t>These are fibrin stabilizers that maintain  or stabilize the clot in the bleeding vessels.</a:t>
            </a:r>
          </a:p>
          <a:p>
            <a:pPr indent="0" marL="0">
              <a:buNone/>
            </a:pPr>
            <a:r>
              <a:rPr b="1" dirty="0" lang="en-US"/>
              <a:t>Protamine sulfate</a:t>
            </a:r>
          </a:p>
          <a:p>
            <a:r>
              <a:rPr dirty="0" lang="en-US"/>
              <a:t>This agent antagonizes the anticoagulant effects of heparin. </a:t>
            </a:r>
          </a:p>
          <a:p>
            <a:r>
              <a:rPr dirty="0" lang="en-US"/>
              <a:t>It is derived from fish testis and is high in arginine content.</a:t>
            </a:r>
          </a:p>
          <a:p>
            <a:r>
              <a:rPr dirty="0" lang="en-US"/>
              <a:t>The positive charge interacts with the negative charge of heparin to form a stable inactive complex.</a:t>
            </a:r>
          </a:p>
          <a:p>
            <a:endParaRPr dirty="0" lang="en-US"/>
          </a:p>
        </p:txBody>
      </p:sp>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010" name=""/>
        <p:cNvGrpSpPr/>
        <p:nvPr/>
      </p:nvGrpSpPr>
      <p:grpSpPr>
        <a:xfrm>
          <a:off x="0" y="0"/>
          <a:ext cx="0" cy="0"/>
          <a:chOff x="0" y="0"/>
          <a:chExt cx="0" cy="0"/>
        </a:xfrm>
      </p:grpSpPr>
      <p:sp>
        <p:nvSpPr>
          <p:cNvPr id="1049452" name="Title 1"/>
          <p:cNvSpPr>
            <a:spLocks noGrp="1"/>
          </p:cNvSpPr>
          <p:nvPr>
            <p:ph type="title"/>
          </p:nvPr>
        </p:nvSpPr>
        <p:spPr/>
        <p:txBody>
          <a:bodyPr/>
          <a:p>
            <a:r>
              <a:rPr b="1" dirty="0" lang="en-US"/>
              <a:t>Drugs for various bleeding conditions</a:t>
            </a:r>
          </a:p>
        </p:txBody>
      </p:sp>
      <p:sp>
        <p:nvSpPr>
          <p:cNvPr id="1049453" name="Content Placeholder 2"/>
          <p:cNvSpPr>
            <a:spLocks noGrp="1"/>
          </p:cNvSpPr>
          <p:nvPr>
            <p:ph idx="1"/>
          </p:nvPr>
        </p:nvSpPr>
        <p:spPr/>
        <p:txBody>
          <a:bodyPr>
            <a:normAutofit lnSpcReduction="10000"/>
          </a:bodyPr>
          <a:p>
            <a:r>
              <a:rPr dirty="0" lang="en-US"/>
              <a:t>epistasis – </a:t>
            </a:r>
            <a:r>
              <a:rPr b="1" dirty="0" lang="en-US"/>
              <a:t>adrenaline</a:t>
            </a:r>
          </a:p>
          <a:p>
            <a:r>
              <a:rPr dirty="0" lang="en-US"/>
              <a:t>Overdose of fibrinolytic, bleeding post surgery – </a:t>
            </a:r>
            <a:r>
              <a:rPr b="1" dirty="0" lang="en-US"/>
              <a:t>aminocaproic acid</a:t>
            </a:r>
          </a:p>
          <a:p>
            <a:r>
              <a:rPr dirty="0" lang="en-US"/>
              <a:t>Menorrhagia, metrorrhagia </a:t>
            </a:r>
            <a:r>
              <a:rPr b="1" dirty="0" lang="en-US"/>
              <a:t>– adrenochrome, </a:t>
            </a:r>
            <a:r>
              <a:rPr b="1" dirty="0" lang="en-US" err="1"/>
              <a:t>ethamesylate</a:t>
            </a:r>
            <a:r>
              <a:rPr b="1" dirty="0" lang="en-US"/>
              <a:t>.</a:t>
            </a:r>
          </a:p>
          <a:p>
            <a:r>
              <a:rPr dirty="0" lang="en-US"/>
              <a:t>PPH – </a:t>
            </a:r>
            <a:r>
              <a:rPr b="1" dirty="0" lang="en-US" err="1"/>
              <a:t>carboprost</a:t>
            </a:r>
            <a:endParaRPr b="1" dirty="0" lang="en-US"/>
          </a:p>
          <a:p>
            <a:pPr indent="0" marL="0">
              <a:buNone/>
            </a:pPr>
            <a:r>
              <a:rPr b="1" dirty="0" lang="en-US"/>
              <a:t>Vitamin K</a:t>
            </a:r>
          </a:p>
          <a:p>
            <a:pPr indent="0" marL="0">
              <a:buNone/>
            </a:pPr>
            <a:r>
              <a:rPr dirty="0" lang="en-US"/>
              <a:t>Is a fat soluble vitamin occurs in two forms :</a:t>
            </a:r>
          </a:p>
          <a:p>
            <a:pPr indent="0" marL="0">
              <a:buNone/>
            </a:pPr>
            <a:r>
              <a:rPr dirty="0" lang="en-US"/>
              <a:t> vitamin K1 (phytonadione):leafy vegetables</a:t>
            </a:r>
          </a:p>
          <a:p>
            <a:pPr indent="0" marL="0">
              <a:buNone/>
            </a:pPr>
            <a:r>
              <a:rPr dirty="0" lang="en-US"/>
              <a:t>Vitamin k2 (menadione): GIT through microbes.</a:t>
            </a:r>
          </a:p>
          <a:p>
            <a:pPr indent="0" marL="0">
              <a:buNone/>
            </a:pPr>
            <a:r>
              <a:rPr dirty="0" lang="en-US"/>
              <a:t>Bile salts are required for absorption of vitamin K from the intestines.</a:t>
            </a:r>
          </a:p>
          <a:p>
            <a:endParaRPr dirty="0" lang="en-US"/>
          </a:p>
        </p:txBody>
      </p:sp>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011" name=""/>
        <p:cNvGrpSpPr/>
        <p:nvPr/>
      </p:nvGrpSpPr>
      <p:grpSpPr>
        <a:xfrm>
          <a:off x="0" y="0"/>
          <a:ext cx="0" cy="0"/>
          <a:chOff x="0" y="0"/>
          <a:chExt cx="0" cy="0"/>
        </a:xfrm>
      </p:grpSpPr>
      <p:sp>
        <p:nvSpPr>
          <p:cNvPr id="1049454" name="Content Placeholder 2"/>
          <p:cNvSpPr>
            <a:spLocks noGrp="1"/>
          </p:cNvSpPr>
          <p:nvPr>
            <p:ph idx="1"/>
          </p:nvPr>
        </p:nvSpPr>
        <p:spPr>
          <a:xfrm>
            <a:off x="838200" y="246184"/>
            <a:ext cx="10515600" cy="6307015"/>
          </a:xfrm>
        </p:spPr>
        <p:txBody>
          <a:bodyPr>
            <a:normAutofit fontScale="92500" lnSpcReduction="20000"/>
          </a:bodyPr>
          <a:p>
            <a:pPr indent="0" marL="0">
              <a:buNone/>
            </a:pPr>
            <a:r>
              <a:rPr b="1" dirty="0" lang="en-US"/>
              <a:t>VIT .K cont.</a:t>
            </a:r>
          </a:p>
          <a:p>
            <a:pPr indent="0" marL="0">
              <a:buNone/>
            </a:pPr>
            <a:r>
              <a:rPr dirty="0" lang="en-US"/>
              <a:t>Deficiency occurs due to two conditions </a:t>
            </a:r>
          </a:p>
          <a:p>
            <a:r>
              <a:rPr dirty="0" lang="en-US"/>
              <a:t>Prolonged gut sterilization. VIT. K2</a:t>
            </a:r>
          </a:p>
          <a:p>
            <a:r>
              <a:rPr dirty="0" lang="en-US"/>
              <a:t>Obstructive jaundice. VIT. K1, K2.</a:t>
            </a:r>
          </a:p>
          <a:p>
            <a:pPr indent="0" marL="0">
              <a:buNone/>
            </a:pPr>
            <a:r>
              <a:rPr b="1" dirty="0" lang="en-US"/>
              <a:t>Phytonadione</a:t>
            </a:r>
          </a:p>
          <a:p>
            <a:pPr indent="0" marL="0">
              <a:buNone/>
            </a:pPr>
            <a:r>
              <a:rPr dirty="0" lang="en-US"/>
              <a:t>may be given  orally, IM, IV</a:t>
            </a:r>
          </a:p>
          <a:p>
            <a:pPr indent="0" marL="0">
              <a:buNone/>
            </a:pPr>
            <a:r>
              <a:rPr dirty="0" lang="en-US"/>
              <a:t>if given orally give with bile salts.</a:t>
            </a:r>
          </a:p>
          <a:p>
            <a:pPr indent="0" marL="0">
              <a:buNone/>
            </a:pPr>
            <a:r>
              <a:rPr b="1" dirty="0" lang="en-US"/>
              <a:t>Menadione sodium </a:t>
            </a:r>
            <a:r>
              <a:rPr b="1" dirty="0" lang="en-US" err="1"/>
              <a:t>bisulphate</a:t>
            </a:r>
            <a:endParaRPr b="1" dirty="0" lang="en-US"/>
          </a:p>
          <a:p>
            <a:pPr indent="0" marL="0">
              <a:buNone/>
            </a:pPr>
            <a:r>
              <a:rPr dirty="0" lang="en-US"/>
              <a:t>Oral, IM ,IV, or SC</a:t>
            </a:r>
          </a:p>
          <a:p>
            <a:pPr indent="0" marL="0">
              <a:buNone/>
            </a:pPr>
            <a:r>
              <a:rPr dirty="0" lang="en-US"/>
              <a:t>does not require bile salts</a:t>
            </a:r>
          </a:p>
          <a:p>
            <a:pPr indent="0" marL="0">
              <a:buNone/>
            </a:pPr>
            <a:r>
              <a:rPr dirty="0" lang="en-US"/>
              <a:t>Takes longer duration</a:t>
            </a:r>
          </a:p>
          <a:p>
            <a:pPr indent="0" marL="0">
              <a:buNone/>
            </a:pPr>
            <a:r>
              <a:rPr dirty="0" lang="en-US"/>
              <a:t>Vitamin K is given to antagonize oral anticoagulants.</a:t>
            </a:r>
          </a:p>
          <a:p>
            <a:pPr indent="0" marL="0">
              <a:buNone/>
            </a:pPr>
            <a:r>
              <a:rPr dirty="0" lang="en-US"/>
              <a:t>The response to vitamin K is slow, requiring about 24 hours thus, if  immediate hemostasis or bleeding control is required, fresh frozen plasma should be ordered.</a:t>
            </a:r>
          </a:p>
        </p:txBody>
      </p:sp>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012" name=""/>
        <p:cNvGrpSpPr/>
        <p:nvPr/>
      </p:nvGrpSpPr>
      <p:grpSpPr>
        <a:xfrm>
          <a:off x="0" y="0"/>
          <a:ext cx="0" cy="0"/>
          <a:chOff x="0" y="0"/>
          <a:chExt cx="0" cy="0"/>
        </a:xfrm>
      </p:grpSpPr>
      <p:sp>
        <p:nvSpPr>
          <p:cNvPr id="1049455" name="Title 1"/>
          <p:cNvSpPr>
            <a:spLocks noGrp="1"/>
          </p:cNvSpPr>
          <p:nvPr>
            <p:ph type="title"/>
          </p:nvPr>
        </p:nvSpPr>
        <p:spPr>
          <a:xfrm>
            <a:off x="838200" y="386862"/>
            <a:ext cx="10515600" cy="1303826"/>
          </a:xfrm>
        </p:spPr>
        <p:txBody>
          <a:bodyPr/>
          <a:p>
            <a:r>
              <a:rPr b="1" dirty="0" lang="en-US"/>
              <a:t>Therapeutic uses</a:t>
            </a:r>
          </a:p>
        </p:txBody>
      </p:sp>
      <p:sp>
        <p:nvSpPr>
          <p:cNvPr id="1049456" name="Content Placeholder 2"/>
          <p:cNvSpPr>
            <a:spLocks noGrp="1"/>
          </p:cNvSpPr>
          <p:nvPr>
            <p:ph idx="1"/>
          </p:nvPr>
        </p:nvSpPr>
        <p:spPr/>
        <p:txBody>
          <a:bodyPr/>
          <a:p>
            <a:r>
              <a:rPr dirty="0" lang="en-US"/>
              <a:t>Vitamin K deficiency.</a:t>
            </a:r>
          </a:p>
          <a:p>
            <a:r>
              <a:rPr dirty="0" lang="en-US"/>
              <a:t>Treatment of hemorrhagic disease of the newborn.</a:t>
            </a:r>
          </a:p>
          <a:p>
            <a:r>
              <a:rPr dirty="0" lang="en-US"/>
              <a:t> newborn and premature to cover the reduced intestinal synthesis.</a:t>
            </a:r>
          </a:p>
          <a:p>
            <a:r>
              <a:rPr dirty="0" lang="en-US"/>
              <a:t>Prolonged anti microbial therapeutic activity. </a:t>
            </a:r>
          </a:p>
          <a:p>
            <a:r>
              <a:rPr dirty="0" lang="en-US"/>
              <a:t>Obstructive jaundice.</a:t>
            </a:r>
          </a:p>
          <a:p>
            <a:r>
              <a:rPr dirty="0" lang="en-US"/>
              <a:t>malabsorption</a:t>
            </a:r>
          </a:p>
        </p:txBody>
      </p:sp>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013" name=""/>
        <p:cNvGrpSpPr/>
        <p:nvPr/>
      </p:nvGrpSpPr>
      <p:grpSpPr>
        <a:xfrm>
          <a:off x="0" y="0"/>
          <a:ext cx="0" cy="0"/>
          <a:chOff x="0" y="0"/>
          <a:chExt cx="0" cy="0"/>
        </a:xfrm>
      </p:grpSpPr>
      <p:sp>
        <p:nvSpPr>
          <p:cNvPr id="1049457" name="Title 1"/>
          <p:cNvSpPr>
            <a:spLocks noGrp="1"/>
          </p:cNvSpPr>
          <p:nvPr>
            <p:ph type="title"/>
          </p:nvPr>
        </p:nvSpPr>
        <p:spPr/>
        <p:txBody>
          <a:bodyPr>
            <a:normAutofit fontScale="90000"/>
          </a:bodyPr>
          <a:p>
            <a:br>
              <a:rPr dirty="0" lang="en-US"/>
            </a:br>
            <a:r>
              <a:rPr dirty="0" lang="en-US"/>
              <a:t>                 hematinic</a:t>
            </a:r>
            <a:br>
              <a:rPr dirty="0" lang="en-US"/>
            </a:br>
            <a:endParaRPr dirty="0" lang="en-US"/>
          </a:p>
        </p:txBody>
      </p:sp>
      <p:sp>
        <p:nvSpPr>
          <p:cNvPr id="1049458" name="Content Placeholder 2"/>
          <p:cNvSpPr>
            <a:spLocks noGrp="1"/>
          </p:cNvSpPr>
          <p:nvPr>
            <p:ph idx="1"/>
          </p:nvPr>
        </p:nvSpPr>
        <p:spPr>
          <a:xfrm>
            <a:off x="838200" y="1837348"/>
            <a:ext cx="10515600" cy="4351338"/>
          </a:xfrm>
        </p:spPr>
        <p:txBody>
          <a:bodyPr>
            <a:normAutofit fontScale="85000" lnSpcReduction="20000"/>
          </a:bodyPr>
          <a:p>
            <a:pPr indent="0" marL="0">
              <a:buNone/>
            </a:pPr>
            <a:r>
              <a:rPr b="1" dirty="0" lang="en-US"/>
              <a:t> </a:t>
            </a:r>
            <a:r>
              <a:rPr dirty="0" lang="en-US"/>
              <a:t>a hematinic is a nutrient required in the formation of blood cells the main  hematinic are </a:t>
            </a:r>
            <a:r>
              <a:rPr b="1" dirty="0" lang="en-US"/>
              <a:t>iron , B12 </a:t>
            </a:r>
            <a:r>
              <a:rPr dirty="0" lang="en-US"/>
              <a:t>and </a:t>
            </a:r>
            <a:r>
              <a:rPr b="1" dirty="0" lang="en-US"/>
              <a:t>Folate. </a:t>
            </a:r>
            <a:r>
              <a:rPr dirty="0" lang="en-US"/>
              <a:t>deficiency can lead </a:t>
            </a:r>
            <a:r>
              <a:rPr b="1" dirty="0" lang="en-US"/>
              <a:t>to anemia</a:t>
            </a:r>
          </a:p>
          <a:p>
            <a:pPr indent="0" marL="0">
              <a:buNone/>
            </a:pPr>
            <a:r>
              <a:rPr b="1" dirty="0" lang="en-US"/>
              <a:t>Iron and iron salts</a:t>
            </a:r>
          </a:p>
          <a:p>
            <a:r>
              <a:rPr dirty="0" lang="en-US"/>
              <a:t>Iron deficiency is the most common nutritional anaemia in humans</a:t>
            </a:r>
          </a:p>
          <a:p>
            <a:r>
              <a:rPr dirty="0" lang="en-US"/>
              <a:t>It result from inadequate </a:t>
            </a:r>
            <a:r>
              <a:rPr b="1" dirty="0" lang="en-US"/>
              <a:t>iron intake</a:t>
            </a:r>
            <a:r>
              <a:rPr dirty="0" lang="en-US"/>
              <a:t>, </a:t>
            </a:r>
            <a:r>
              <a:rPr b="1" dirty="0" lang="en-US"/>
              <a:t>malabsorption</a:t>
            </a:r>
            <a:r>
              <a:rPr dirty="0" lang="en-US"/>
              <a:t>, </a:t>
            </a:r>
            <a:r>
              <a:rPr b="1" dirty="0" lang="en-US"/>
              <a:t>blood loss</a:t>
            </a:r>
            <a:r>
              <a:rPr dirty="0" lang="en-US"/>
              <a:t>, or </a:t>
            </a:r>
            <a:r>
              <a:rPr b="1" dirty="0" lang="en-US"/>
              <a:t>an</a:t>
            </a:r>
            <a:r>
              <a:rPr dirty="0" lang="en-US"/>
              <a:t> </a:t>
            </a:r>
            <a:r>
              <a:rPr b="1" dirty="0" lang="en-US"/>
              <a:t>increased requirement </a:t>
            </a:r>
            <a:r>
              <a:rPr dirty="0" lang="en-US"/>
              <a:t>as with pregnancy.</a:t>
            </a:r>
          </a:p>
          <a:p>
            <a:r>
              <a:rPr dirty="0" lang="en-US"/>
              <a:t>When severe it results in microcytic hypochromic anemia.</a:t>
            </a:r>
          </a:p>
          <a:p>
            <a:pPr indent="0" marL="0">
              <a:buNone/>
            </a:pPr>
            <a:r>
              <a:rPr dirty="0" sz="3600" lang="en-US"/>
              <a:t>                            </a:t>
            </a:r>
            <a:r>
              <a:rPr b="1" dirty="0" sz="3600" lang="en-US"/>
              <a:t>Ferrous sulphate</a:t>
            </a:r>
          </a:p>
          <a:p>
            <a:pPr indent="0" marL="0">
              <a:buNone/>
            </a:pPr>
            <a:r>
              <a:rPr b="1" dirty="0" sz="3000" lang="en-US"/>
              <a:t>pharmacokinetics</a:t>
            </a:r>
          </a:p>
          <a:p>
            <a:pPr indent="0" marL="0">
              <a:buNone/>
            </a:pPr>
            <a:r>
              <a:rPr dirty="0" lang="en-US"/>
              <a:t>Iron is given orally as a ferrous salt 50 -100MG is administered daily for the treatment of anemia .</a:t>
            </a:r>
          </a:p>
          <a:p>
            <a:pPr indent="0" marL="0">
              <a:buNone/>
            </a:pPr>
            <a:r>
              <a:rPr dirty="0" lang="en-US"/>
              <a:t>Iron is absorbed readily in presence of gastric acid.</a:t>
            </a:r>
          </a:p>
        </p:txBody>
      </p:sp>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014" name=""/>
        <p:cNvGrpSpPr/>
        <p:nvPr/>
      </p:nvGrpSpPr>
      <p:grpSpPr>
        <a:xfrm>
          <a:off x="0" y="0"/>
          <a:ext cx="0" cy="0"/>
          <a:chOff x="0" y="0"/>
          <a:chExt cx="0" cy="0"/>
        </a:xfrm>
      </p:grpSpPr>
      <p:sp>
        <p:nvSpPr>
          <p:cNvPr id="1049459" name="Title 1"/>
          <p:cNvSpPr>
            <a:spLocks noGrp="1"/>
          </p:cNvSpPr>
          <p:nvPr>
            <p:ph type="title"/>
          </p:nvPr>
        </p:nvSpPr>
        <p:spPr/>
        <p:txBody>
          <a:bodyPr/>
          <a:p>
            <a:r>
              <a:rPr b="1" dirty="0" lang="en-US"/>
              <a:t>Ferrous sulphate cont.’</a:t>
            </a:r>
          </a:p>
        </p:txBody>
      </p:sp>
      <p:sp>
        <p:nvSpPr>
          <p:cNvPr id="1049460" name="Content Placeholder 2"/>
          <p:cNvSpPr>
            <a:spLocks noGrp="1"/>
          </p:cNvSpPr>
          <p:nvPr>
            <p:ph idx="1"/>
          </p:nvPr>
        </p:nvSpPr>
        <p:spPr/>
        <p:txBody>
          <a:bodyPr/>
          <a:p>
            <a:r>
              <a:rPr dirty="0" lang="en-US"/>
              <a:t>It is given before meals though many patients cannot tolerate it due to its irritating effects.</a:t>
            </a:r>
          </a:p>
          <a:p>
            <a:r>
              <a:rPr dirty="0" lang="en-US"/>
              <a:t>After sometime the patient shows improved appetite, increased erythrocyte cell count and decreased microcytic hypochromic anaemia .</a:t>
            </a:r>
          </a:p>
          <a:p>
            <a:r>
              <a:rPr dirty="0" lang="en-US"/>
              <a:t>At lest six months of therapy is necessary to restore iron levels to storage site.</a:t>
            </a:r>
          </a:p>
          <a:p>
            <a:r>
              <a:rPr dirty="0" lang="en-US"/>
              <a:t>It can be given parenterally as iron dextran or iron sucrose that is by slow im or iv.</a:t>
            </a:r>
          </a:p>
        </p:txBody>
      </p:sp>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015" name=""/>
        <p:cNvGrpSpPr/>
        <p:nvPr/>
      </p:nvGrpSpPr>
      <p:grpSpPr>
        <a:xfrm>
          <a:off x="0" y="0"/>
          <a:ext cx="0" cy="0"/>
          <a:chOff x="0" y="0"/>
          <a:chExt cx="0" cy="0"/>
        </a:xfrm>
      </p:grpSpPr>
      <p:sp>
        <p:nvSpPr>
          <p:cNvPr id="1049461" name="Title 1"/>
          <p:cNvSpPr>
            <a:spLocks noGrp="1"/>
          </p:cNvSpPr>
          <p:nvPr>
            <p:ph type="title"/>
          </p:nvPr>
        </p:nvSpPr>
        <p:spPr/>
        <p:txBody>
          <a:bodyPr/>
          <a:p>
            <a:r>
              <a:rPr b="1" dirty="0" lang="en-US"/>
              <a:t>Unwanted effects </a:t>
            </a:r>
          </a:p>
        </p:txBody>
      </p:sp>
      <p:sp>
        <p:nvSpPr>
          <p:cNvPr id="1049462" name="Content Placeholder 2"/>
          <p:cNvSpPr>
            <a:spLocks noGrp="1"/>
          </p:cNvSpPr>
          <p:nvPr>
            <p:ph idx="1"/>
          </p:nvPr>
        </p:nvSpPr>
        <p:spPr/>
        <p:txBody>
          <a:bodyPr/>
          <a:p>
            <a:r>
              <a:rPr dirty="0" lang="en-US"/>
              <a:t>Oral can cause GIT discomfort</a:t>
            </a:r>
          </a:p>
          <a:p>
            <a:r>
              <a:rPr dirty="0" lang="en-US"/>
              <a:t>Liquid form for infants can stain teeth.</a:t>
            </a:r>
          </a:p>
          <a:p>
            <a:r>
              <a:rPr dirty="0" lang="en-US"/>
              <a:t>Allergic reactions are possible with chills, urticaria, sweating , fever and even anaphylaxis after parenteral administration.</a:t>
            </a:r>
          </a:p>
          <a:p>
            <a:r>
              <a:rPr dirty="0" lang="en-US"/>
              <a:t>Patients pass black or dark stool this in harmless results of unabsorbed iron.</a:t>
            </a:r>
          </a:p>
        </p:txBody>
      </p:sp>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016" name=""/>
        <p:cNvGrpSpPr/>
        <p:nvPr/>
      </p:nvGrpSpPr>
      <p:grpSpPr>
        <a:xfrm>
          <a:off x="0" y="0"/>
          <a:ext cx="0" cy="0"/>
          <a:chOff x="0" y="0"/>
          <a:chExt cx="0" cy="0"/>
        </a:xfrm>
      </p:grpSpPr>
      <p:sp>
        <p:nvSpPr>
          <p:cNvPr id="1049463" name="Title 1"/>
          <p:cNvSpPr>
            <a:spLocks noGrp="1"/>
          </p:cNvSpPr>
          <p:nvPr>
            <p:ph type="title"/>
          </p:nvPr>
        </p:nvSpPr>
        <p:spPr/>
        <p:txBody>
          <a:bodyPr/>
          <a:p>
            <a:r>
              <a:rPr dirty="0" lang="en-US"/>
              <a:t>                          </a:t>
            </a:r>
            <a:r>
              <a:rPr b="1" dirty="0" lang="en-US"/>
              <a:t>folic acid </a:t>
            </a:r>
          </a:p>
        </p:txBody>
      </p:sp>
      <p:sp>
        <p:nvSpPr>
          <p:cNvPr id="1049464" name="Content Placeholder 2"/>
          <p:cNvSpPr>
            <a:spLocks noGrp="1"/>
          </p:cNvSpPr>
          <p:nvPr>
            <p:ph idx="1"/>
          </p:nvPr>
        </p:nvSpPr>
        <p:spPr/>
        <p:txBody>
          <a:bodyPr>
            <a:normAutofit fontScale="85000" lnSpcReduction="20000"/>
          </a:bodyPr>
          <a:p>
            <a:pPr indent="0" marL="0">
              <a:buNone/>
            </a:pPr>
            <a:r>
              <a:rPr b="1" dirty="0" lang="en-US"/>
              <a:t>Expected Pharmacological Action </a:t>
            </a:r>
          </a:p>
          <a:p>
            <a:r>
              <a:rPr dirty="0" lang="en-US"/>
              <a:t>Folic acid is essential in the production of DNA and erythropoiesis (RBC, WBC, and platelets). </a:t>
            </a:r>
          </a:p>
          <a:p>
            <a:pPr indent="0" marL="0">
              <a:buNone/>
            </a:pPr>
            <a:r>
              <a:rPr dirty="0" lang="en-US"/>
              <a:t> </a:t>
            </a:r>
            <a:r>
              <a:rPr b="1" dirty="0" lang="en-US"/>
              <a:t>Therapeutic Uses </a:t>
            </a:r>
          </a:p>
          <a:p>
            <a:r>
              <a:rPr dirty="0" lang="en-US"/>
              <a:t>Treatment of megaloblastic (macrocytic) anemia secondary to folic acid deficiency </a:t>
            </a:r>
          </a:p>
          <a:p>
            <a:r>
              <a:rPr dirty="0" lang="en-US"/>
              <a:t> Prevention of neural tube defects during pregnancy; therefore it is needed in all women of child-bearing age who may become pregnant. </a:t>
            </a:r>
          </a:p>
          <a:p>
            <a:r>
              <a:rPr dirty="0" lang="en-US"/>
              <a:t> Treatment of malabsorption syndrome such as sprue</a:t>
            </a:r>
          </a:p>
          <a:p>
            <a:pPr indent="0" marL="0">
              <a:buNone/>
            </a:pPr>
            <a:r>
              <a:rPr b="1" dirty="0" lang="en-US"/>
              <a:t>Contraindications/Precautions .</a:t>
            </a:r>
          </a:p>
          <a:p>
            <a:pPr indent="0" marL="0">
              <a:buNone/>
            </a:pPr>
            <a:r>
              <a:rPr dirty="0" lang="en-US"/>
              <a:t> Indiscriminate use of folic acid is inappropriate because of the risk of masking signs of vitamin B12 deficiency.</a:t>
            </a:r>
          </a:p>
        </p:txBody>
      </p:sp>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017" name=""/>
        <p:cNvGrpSpPr/>
        <p:nvPr/>
      </p:nvGrpSpPr>
      <p:grpSpPr>
        <a:xfrm>
          <a:off x="0" y="0"/>
          <a:ext cx="0" cy="0"/>
          <a:chOff x="0" y="0"/>
          <a:chExt cx="0" cy="0"/>
        </a:xfrm>
      </p:grpSpPr>
      <p:sp>
        <p:nvSpPr>
          <p:cNvPr id="1049465" name="Content Placeholder 2"/>
          <p:cNvSpPr>
            <a:spLocks noGrp="1"/>
          </p:cNvSpPr>
          <p:nvPr>
            <p:ph idx="1"/>
          </p:nvPr>
        </p:nvSpPr>
        <p:spPr>
          <a:xfrm>
            <a:off x="873369" y="187569"/>
            <a:ext cx="10515600" cy="6424246"/>
          </a:xfrm>
        </p:spPr>
        <p:txBody>
          <a:bodyPr/>
          <a:p>
            <a:pPr indent="0" marL="0">
              <a:buNone/>
            </a:pPr>
            <a:r>
              <a:rPr b="1" dirty="0" lang="en-US"/>
              <a:t>Medication/Food Interactions</a:t>
            </a:r>
          </a:p>
          <a:p>
            <a:r>
              <a:rPr b="1" dirty="0" lang="en-US"/>
              <a:t> </a:t>
            </a:r>
            <a:r>
              <a:rPr dirty="0" lang="en-US"/>
              <a:t>Decreased folate levels with concurrent use of sulfonamides, sulfasalazine, or methotrexate.</a:t>
            </a:r>
          </a:p>
          <a:p>
            <a:pPr indent="0" marL="0">
              <a:buNone/>
            </a:pPr>
            <a:r>
              <a:rPr dirty="0" lang="en-US"/>
              <a:t> </a:t>
            </a:r>
            <a:r>
              <a:rPr b="1" dirty="0" lang="en-US"/>
              <a:t>Nursing Administration </a:t>
            </a:r>
          </a:p>
          <a:p>
            <a:r>
              <a:rPr dirty="0" lang="en-US"/>
              <a:t> Assess clients for signs and symptoms of megaloblastic anemia (pallor, easy fatigability, palpitations, paresthesia of hands or feet). </a:t>
            </a:r>
          </a:p>
          <a:p>
            <a:r>
              <a:rPr dirty="0" lang="en-US"/>
              <a:t>Obtain the client’s baseline folic acid levels, RBC and reticulocyte counts, Hgb, and Hct levels. Monitor periodically. </a:t>
            </a:r>
          </a:p>
          <a:p>
            <a:r>
              <a:rPr dirty="0" lang="en-US"/>
              <a:t> Advise clients with folic acid deficiency to concurrently increase intake of food sources of folic acid, such as green leafy vegetables and liver. Monitor clients for risk factors indicating that folic acid therapy may be needed, such as heavy alcohol use and child-bearing age.</a:t>
            </a:r>
          </a:p>
          <a:p>
            <a:pPr indent="0" marL="0">
              <a:buNone/>
            </a:pPr>
            <a:r>
              <a:rPr dirty="0" lang="en-US" u="sng"/>
              <a:t>NB :</a:t>
            </a:r>
            <a:r>
              <a:rPr dirty="0" lang="en-US"/>
              <a:t>vitamin B12 will be covered in nutrition.</a:t>
            </a:r>
          </a:p>
          <a:p>
            <a:pPr indent="0" marL="0">
              <a:buNone/>
            </a:pPr>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8692" name="Content Placeholder 2"/>
          <p:cNvSpPr>
            <a:spLocks noGrp="1"/>
          </p:cNvSpPr>
          <p:nvPr>
            <p:ph idx="1"/>
          </p:nvPr>
        </p:nvSpPr>
        <p:spPr/>
        <p:txBody>
          <a:bodyPr>
            <a:normAutofit fontScale="92857" lnSpcReduction="20000"/>
          </a:bodyPr>
          <a:p>
            <a:pPr indent="0" marL="0">
              <a:buNone/>
            </a:pPr>
            <a:r>
              <a:rPr dirty="0" lang="en-US"/>
              <a:t>ensure  that you take the following precaution when administering medicine.</a:t>
            </a:r>
          </a:p>
          <a:p>
            <a:pPr indent="-514350" marL="514350">
              <a:buFont typeface="+mj-lt"/>
              <a:buAutoNum type="arabicPeriod"/>
            </a:pPr>
            <a:r>
              <a:rPr dirty="0" lang="en-US"/>
              <a:t>All doses are best prepared from the original container.</a:t>
            </a:r>
          </a:p>
          <a:p>
            <a:pPr indent="-514350" marL="514350">
              <a:buFont typeface="+mj-lt"/>
              <a:buAutoNum type="arabicPeriod"/>
            </a:pPr>
            <a:r>
              <a:rPr dirty="0" lang="en-US"/>
              <a:t>Medicines should not be prepared in the dark</a:t>
            </a:r>
          </a:p>
          <a:p>
            <a:pPr indent="-514350" marL="514350">
              <a:buFont typeface="+mj-lt"/>
              <a:buAutoNum type="arabicPeriod"/>
            </a:pPr>
            <a:r>
              <a:rPr dirty="0" lang="en-US"/>
              <a:t>You should caution clients about the use of non-labelled pillboxes</a:t>
            </a:r>
          </a:p>
          <a:p>
            <a:pPr indent="-514350" marL="514350">
              <a:buFont typeface="+mj-lt"/>
              <a:buAutoNum type="arabicPeriod"/>
            </a:pPr>
            <a:r>
              <a:rPr dirty="0" lang="en-US"/>
              <a:t>Do not mix supplies of several tablets or capsules in a single container</a:t>
            </a:r>
          </a:p>
          <a:p>
            <a:pPr indent="-514350" marL="514350">
              <a:buFont typeface="+mj-lt"/>
              <a:buAutoNum type="arabicPeriod"/>
            </a:pPr>
            <a:r>
              <a:rPr dirty="0" lang="en-US"/>
              <a:t> make sure you check medication label  before removing from the shelf before pouring or measuring  and when returning to the shelf.</a:t>
            </a:r>
          </a:p>
          <a:p>
            <a:pPr indent="-514350" marL="514350">
              <a:buFont typeface="+mj-lt"/>
              <a:buAutoNum type="arabicPeriod"/>
            </a:pPr>
            <a:endParaRPr dirty="0" lang="en-US"/>
          </a:p>
          <a:p>
            <a:pPr indent="-514350" marL="514350">
              <a:buFont typeface="+mj-lt"/>
              <a:buAutoNum type="arabicPeriod"/>
            </a:pPr>
            <a:endParaRPr dirty="0" lang="en-US"/>
          </a:p>
        </p:txBody>
      </p:sp>
    </p:spTree>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018" name=""/>
        <p:cNvGrpSpPr/>
        <p:nvPr/>
      </p:nvGrpSpPr>
      <p:grpSpPr>
        <a:xfrm>
          <a:off x="0" y="0"/>
          <a:ext cx="0" cy="0"/>
          <a:chOff x="0" y="0"/>
          <a:chExt cx="0" cy="0"/>
        </a:xfrm>
      </p:grpSpPr>
      <p:sp>
        <p:nvSpPr>
          <p:cNvPr id="1049466" name="Title 1"/>
          <p:cNvSpPr>
            <a:spLocks noGrp="1"/>
          </p:cNvSpPr>
          <p:nvPr>
            <p:ph type="title"/>
          </p:nvPr>
        </p:nvSpPr>
        <p:spPr/>
        <p:txBody>
          <a:bodyPr/>
          <a:p>
            <a:r>
              <a:rPr dirty="0" lang="en-US"/>
              <a:t>Insulin, oral hypoglycemic agents</a:t>
            </a:r>
          </a:p>
        </p:txBody>
      </p:sp>
      <p:sp>
        <p:nvSpPr>
          <p:cNvPr id="1049467" name="Content Placeholder 2"/>
          <p:cNvSpPr>
            <a:spLocks noGrp="1"/>
          </p:cNvSpPr>
          <p:nvPr>
            <p:ph idx="1"/>
          </p:nvPr>
        </p:nvSpPr>
        <p:spPr/>
        <p:txBody>
          <a:bodyPr>
            <a:normAutofit/>
          </a:bodyPr>
          <a:p>
            <a:r>
              <a:rPr dirty="0" lang="en-US"/>
              <a:t>Overview </a:t>
            </a:r>
          </a:p>
          <a:p>
            <a:r>
              <a:rPr dirty="0" lang="en-US"/>
              <a:t> Diabetes mellitus is a chronic illness that results from an absolute or relative deficiency of insulin. </a:t>
            </a:r>
          </a:p>
          <a:p>
            <a:r>
              <a:rPr dirty="0" lang="en-US"/>
              <a:t> Various insulins are available to manage diabetes. These medications differ in their onset, peak, and duration. </a:t>
            </a:r>
          </a:p>
          <a:p>
            <a:r>
              <a:rPr dirty="0" lang="en-US"/>
              <a:t> Oral hypoglycemic agents work in various ways to increase available insulin or modify carbohydrate metabolism. </a:t>
            </a:r>
          </a:p>
          <a:p>
            <a:r>
              <a:rPr dirty="0" lang="en-US"/>
              <a:t> Newer injectable medication are used to supplement insulin or oral agents to manage glucose control. </a:t>
            </a:r>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019" name=""/>
        <p:cNvGrpSpPr/>
        <p:nvPr/>
      </p:nvGrpSpPr>
      <p:grpSpPr>
        <a:xfrm>
          <a:off x="0" y="0"/>
          <a:ext cx="0" cy="0"/>
          <a:chOff x="0" y="0"/>
          <a:chExt cx="0" cy="0"/>
        </a:xfrm>
      </p:grpSpPr>
      <p:sp>
        <p:nvSpPr>
          <p:cNvPr id="1049468" name="Content Placeholder 2"/>
          <p:cNvSpPr>
            <a:spLocks noGrp="1"/>
          </p:cNvSpPr>
          <p:nvPr>
            <p:ph idx="1"/>
          </p:nvPr>
        </p:nvSpPr>
        <p:spPr>
          <a:xfrm>
            <a:off x="838200" y="211015"/>
            <a:ext cx="10515600" cy="6435970"/>
          </a:xfrm>
        </p:spPr>
        <p:txBody>
          <a:bodyPr/>
          <a:p>
            <a:r>
              <a:rPr dirty="0" lang="en-US"/>
              <a:t>Review  regulation of insulin secretion and its function in control of blood glucose level from A/P.</a:t>
            </a:r>
          </a:p>
          <a:p>
            <a:pPr indent="0" marL="0">
              <a:buNone/>
            </a:pPr>
            <a:r>
              <a:rPr b="1" dirty="0" lang="en-US"/>
              <a:t>diabetes mellitus  and effects of insulin</a:t>
            </a:r>
          </a:p>
          <a:p>
            <a:r>
              <a:rPr dirty="0" lang="en-US"/>
              <a:t>DM consists of </a:t>
            </a:r>
            <a:r>
              <a:rPr dirty="0" lang="en-US" err="1"/>
              <a:t>agroup</a:t>
            </a:r>
            <a:r>
              <a:rPr dirty="0" lang="en-US"/>
              <a:t> of disorders characterized hyperglycemia, altered metabolism of lipids, carbohydrates and proteins </a:t>
            </a:r>
            <a:r>
              <a:rPr dirty="0" lang="en-US">
                <a:solidFill>
                  <a:prstClr val="black"/>
                </a:solidFill>
              </a:rPr>
              <a:t>and increased complications  from  vascular diseases. </a:t>
            </a:r>
          </a:p>
          <a:p>
            <a:r>
              <a:rPr dirty="0" lang="en-US">
                <a:solidFill>
                  <a:prstClr val="black"/>
                </a:solidFill>
              </a:rPr>
              <a:t>Most patients can be classified clinically as having either type1 or type 2 DM. </a:t>
            </a:r>
          </a:p>
          <a:p>
            <a:r>
              <a:rPr dirty="0" lang="en-US">
                <a:solidFill>
                  <a:prstClr val="black"/>
                </a:solidFill>
              </a:rPr>
              <a:t>The criteria for the diagnosis of DM include symptoms (</a:t>
            </a:r>
            <a:r>
              <a:rPr dirty="0" lang="en-US" err="1">
                <a:solidFill>
                  <a:prstClr val="black"/>
                </a:solidFill>
              </a:rPr>
              <a:t>e.g.polyuria</a:t>
            </a:r>
            <a:r>
              <a:rPr dirty="0" lang="en-US">
                <a:solidFill>
                  <a:prstClr val="black"/>
                </a:solidFill>
              </a:rPr>
              <a:t>, polydipsia, and unexplained weight loss)and a random plasma glucose concentration of greater than 200ml/dl )11.1mmol.</a:t>
            </a:r>
          </a:p>
          <a:p>
            <a:r>
              <a:rPr dirty="0" lang="en-US">
                <a:solidFill>
                  <a:prstClr val="black"/>
                </a:solidFill>
              </a:rPr>
              <a:t>A fasting plasma glucose of greater than (126ml/dl) 7mmol</a:t>
            </a:r>
          </a:p>
          <a:p>
            <a:r>
              <a:rPr dirty="0" lang="en-US">
                <a:solidFill>
                  <a:prstClr val="black"/>
                </a:solidFill>
              </a:rPr>
              <a:t>there two types of DM . </a:t>
            </a:r>
            <a:r>
              <a:rPr b="1" dirty="0" lang="en-US">
                <a:solidFill>
                  <a:prstClr val="black"/>
                </a:solidFill>
              </a:rPr>
              <a:t>DM TYPE 1 </a:t>
            </a:r>
            <a:r>
              <a:rPr dirty="0" lang="en-US">
                <a:solidFill>
                  <a:prstClr val="black"/>
                </a:solidFill>
              </a:rPr>
              <a:t>and </a:t>
            </a:r>
            <a:r>
              <a:rPr b="1" dirty="0" lang="en-US">
                <a:solidFill>
                  <a:prstClr val="black"/>
                </a:solidFill>
              </a:rPr>
              <a:t>DM TYPE 2</a:t>
            </a:r>
            <a:endParaRPr b="1" dirty="0" lang="en-US"/>
          </a:p>
          <a:p>
            <a:endParaRPr dirty="0" lang="en-US"/>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020" name=""/>
        <p:cNvGrpSpPr/>
        <p:nvPr/>
      </p:nvGrpSpPr>
      <p:grpSpPr>
        <a:xfrm>
          <a:off x="0" y="0"/>
          <a:ext cx="0" cy="0"/>
          <a:chOff x="0" y="0"/>
          <a:chExt cx="0" cy="0"/>
        </a:xfrm>
      </p:grpSpPr>
      <p:sp>
        <p:nvSpPr>
          <p:cNvPr id="1049469" name="Title 1"/>
          <p:cNvSpPr>
            <a:spLocks noGrp="1"/>
          </p:cNvSpPr>
          <p:nvPr>
            <p:ph type="title"/>
          </p:nvPr>
        </p:nvSpPr>
        <p:spPr/>
        <p:txBody>
          <a:bodyPr/>
          <a:p>
            <a:r>
              <a:rPr b="1" dirty="0" lang="en-US"/>
              <a:t> Insulin Therapy</a:t>
            </a:r>
          </a:p>
        </p:txBody>
      </p:sp>
      <p:sp>
        <p:nvSpPr>
          <p:cNvPr id="1049470" name="Content Placeholder 2"/>
          <p:cNvSpPr>
            <a:spLocks noGrp="1"/>
          </p:cNvSpPr>
          <p:nvPr>
            <p:ph idx="1"/>
          </p:nvPr>
        </p:nvSpPr>
        <p:spPr/>
        <p:txBody>
          <a:bodyPr>
            <a:normAutofit lnSpcReduction="10000"/>
          </a:bodyPr>
          <a:p>
            <a:r>
              <a:rPr dirty="0" lang="en-US"/>
              <a:t>Insulin polypeptide hormone is the mainstay for treatment</a:t>
            </a:r>
          </a:p>
          <a:p>
            <a:r>
              <a:rPr dirty="0" lang="en-US"/>
              <a:t>Of all types of diabetes.</a:t>
            </a:r>
          </a:p>
          <a:p>
            <a:r>
              <a:rPr dirty="0" lang="en-US"/>
              <a:t>Insulin may be administered </a:t>
            </a:r>
            <a:r>
              <a:rPr b="1" dirty="0" lang="en-US"/>
              <a:t>IM , IV, SC</a:t>
            </a:r>
            <a:r>
              <a:rPr dirty="0" lang="en-US"/>
              <a:t>.</a:t>
            </a:r>
          </a:p>
          <a:p>
            <a:r>
              <a:rPr dirty="0" lang="en-US"/>
              <a:t>long term treatment relies on subcutaneous injections of the hormone. </a:t>
            </a:r>
          </a:p>
          <a:p>
            <a:pPr indent="0" marL="0">
              <a:buNone/>
            </a:pPr>
            <a:r>
              <a:rPr dirty="0" lang="en-US"/>
              <a:t> </a:t>
            </a:r>
            <a:r>
              <a:rPr b="1" dirty="0" lang="en-US"/>
              <a:t>Expected Pharmacological Action </a:t>
            </a:r>
          </a:p>
          <a:p>
            <a:pPr>
              <a:buFont typeface="Wingdings" panose="05000000000000000000" pitchFamily="2" charset="2"/>
              <a:buChar char="ü"/>
            </a:pPr>
            <a:r>
              <a:rPr dirty="0" lang="en-US"/>
              <a:t> Promotes cellular uptake of glucose (decreases glucose levels) </a:t>
            </a:r>
          </a:p>
          <a:p>
            <a:pPr>
              <a:buFont typeface="Wingdings" panose="05000000000000000000" pitchFamily="2" charset="2"/>
              <a:buChar char="ü"/>
            </a:pPr>
            <a:r>
              <a:rPr dirty="0" lang="en-US"/>
              <a:t> Converts glucose into glycogen </a:t>
            </a:r>
          </a:p>
          <a:p>
            <a:pPr>
              <a:buFont typeface="Wingdings" panose="05000000000000000000" pitchFamily="2" charset="2"/>
              <a:buChar char="ü"/>
            </a:pPr>
            <a:r>
              <a:rPr dirty="0" lang="en-US"/>
              <a:t>Moves potassium into cells (along with glucose) </a:t>
            </a:r>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021" name=""/>
        <p:cNvGrpSpPr/>
        <p:nvPr/>
      </p:nvGrpSpPr>
      <p:grpSpPr>
        <a:xfrm>
          <a:off x="0" y="0"/>
          <a:ext cx="0" cy="0"/>
          <a:chOff x="0" y="0"/>
          <a:chExt cx="0" cy="0"/>
        </a:xfrm>
      </p:grpSpPr>
      <p:sp>
        <p:nvSpPr>
          <p:cNvPr id="1049471" name="Content Placeholder 2"/>
          <p:cNvSpPr>
            <a:spLocks noGrp="1"/>
          </p:cNvSpPr>
          <p:nvPr>
            <p:ph idx="1"/>
          </p:nvPr>
        </p:nvSpPr>
        <p:spPr>
          <a:xfrm>
            <a:off x="275492" y="175846"/>
            <a:ext cx="10515600" cy="6189785"/>
          </a:xfrm>
        </p:spPr>
        <p:txBody>
          <a:bodyPr>
            <a:normAutofit lnSpcReduction="10000"/>
          </a:bodyPr>
          <a:p>
            <a:pPr indent="0" lvl="0" marL="0">
              <a:buNone/>
            </a:pPr>
            <a:r>
              <a:rPr b="1" dirty="0" lang="en-US">
                <a:solidFill>
                  <a:prstClr val="black"/>
                </a:solidFill>
              </a:rPr>
              <a:t>Therapeutic Uses </a:t>
            </a:r>
          </a:p>
          <a:p>
            <a:r>
              <a:rPr b="1" dirty="0" lang="en-US">
                <a:solidFill>
                  <a:prstClr val="black"/>
                </a:solidFill>
              </a:rPr>
              <a:t> </a:t>
            </a:r>
            <a:r>
              <a:rPr dirty="0" lang="en-US">
                <a:solidFill>
                  <a:prstClr val="black"/>
                </a:solidFill>
              </a:rPr>
              <a:t>Insulin is used for glycemic control of diabetes mellitus (</a:t>
            </a:r>
            <a:r>
              <a:rPr b="1" dirty="0" lang="en-US">
                <a:solidFill>
                  <a:prstClr val="black"/>
                </a:solidFill>
              </a:rPr>
              <a:t>type 1, type 2, gestational</a:t>
            </a:r>
            <a:r>
              <a:rPr dirty="0" lang="en-US">
                <a:solidFill>
                  <a:prstClr val="black"/>
                </a:solidFill>
              </a:rPr>
              <a:t>) to prevent complications. </a:t>
            </a:r>
          </a:p>
          <a:p>
            <a:r>
              <a:rPr dirty="0" lang="en-US">
                <a:solidFill>
                  <a:prstClr val="black"/>
                </a:solidFill>
              </a:rPr>
              <a:t> Clients with type 2 diabetes mellitus may require insulin when: </a:t>
            </a:r>
          </a:p>
          <a:p>
            <a:r>
              <a:rPr dirty="0" lang="en-US">
                <a:solidFill>
                  <a:prstClr val="black"/>
                </a:solidFill>
              </a:rPr>
              <a:t>Oral hypoglycemic, diet, and exercise are unable to control blood       glucose levels. </a:t>
            </a:r>
          </a:p>
          <a:p>
            <a:pPr>
              <a:buFont typeface="Wingdings" panose="05000000000000000000" pitchFamily="2" charset="2"/>
              <a:buChar char="ü"/>
            </a:pPr>
            <a:r>
              <a:rPr dirty="0" lang="en-US">
                <a:solidFill>
                  <a:prstClr val="black"/>
                </a:solidFill>
              </a:rPr>
              <a:t> Severe renal or liver disease is present. </a:t>
            </a:r>
          </a:p>
          <a:p>
            <a:pPr>
              <a:buFont typeface="Wingdings" panose="05000000000000000000" pitchFamily="2" charset="2"/>
              <a:buChar char="ü"/>
            </a:pPr>
            <a:r>
              <a:rPr dirty="0" lang="en-US">
                <a:solidFill>
                  <a:prstClr val="black"/>
                </a:solidFill>
              </a:rPr>
              <a:t> Painful neuropathy is present. </a:t>
            </a:r>
          </a:p>
          <a:p>
            <a:pPr>
              <a:buFont typeface="Wingdings" panose="05000000000000000000" pitchFamily="2" charset="2"/>
              <a:buChar char="ü"/>
            </a:pPr>
            <a:r>
              <a:rPr dirty="0" lang="en-US">
                <a:solidFill>
                  <a:prstClr val="black"/>
                </a:solidFill>
              </a:rPr>
              <a:t>Undergoing surgery or diagnostic tests. </a:t>
            </a:r>
          </a:p>
          <a:p>
            <a:pPr>
              <a:buFont typeface="Wingdings" panose="05000000000000000000" pitchFamily="2" charset="2"/>
              <a:buChar char="ü"/>
            </a:pPr>
            <a:r>
              <a:rPr dirty="0" lang="en-US">
                <a:solidFill>
                  <a:prstClr val="black"/>
                </a:solidFill>
              </a:rPr>
              <a:t>Experiencing severe stress such as infection and trauma. </a:t>
            </a:r>
          </a:p>
          <a:p>
            <a:pPr>
              <a:buFont typeface="Wingdings" panose="05000000000000000000" pitchFamily="2" charset="2"/>
              <a:buChar char="ü"/>
            </a:pPr>
            <a:r>
              <a:rPr dirty="0" lang="en-US">
                <a:solidFill>
                  <a:prstClr val="black"/>
                </a:solidFill>
              </a:rPr>
              <a:t>Undergoing emergency treatment of diabetes ketoacidosis (DKA) and       hyperosmolar hyperglycemic nonketotic syndrome (HHNS). </a:t>
            </a:r>
          </a:p>
          <a:p>
            <a:pPr>
              <a:buFont typeface="Wingdings" panose="05000000000000000000" pitchFamily="2" charset="2"/>
              <a:buChar char="ü"/>
            </a:pPr>
            <a:r>
              <a:rPr dirty="0" lang="en-US">
                <a:solidFill>
                  <a:prstClr val="black"/>
                </a:solidFill>
              </a:rPr>
              <a:t> Requiring treatment of hyperkalemia. </a:t>
            </a:r>
          </a:p>
          <a:p>
            <a:pPr indent="0" marL="0">
              <a:buNone/>
            </a:pPr>
            <a:endParaRPr dirty="0" lang="en-US"/>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022" name=""/>
        <p:cNvGrpSpPr/>
        <p:nvPr/>
      </p:nvGrpSpPr>
      <p:grpSpPr>
        <a:xfrm>
          <a:off x="0" y="0"/>
          <a:ext cx="0" cy="0"/>
          <a:chOff x="0" y="0"/>
          <a:chExt cx="0" cy="0"/>
        </a:xfrm>
      </p:grpSpPr>
      <p:sp>
        <p:nvSpPr>
          <p:cNvPr id="1049472" name="Title 1"/>
          <p:cNvSpPr>
            <a:spLocks noGrp="1"/>
          </p:cNvSpPr>
          <p:nvPr>
            <p:ph type="title"/>
          </p:nvPr>
        </p:nvSpPr>
        <p:spPr/>
        <p:txBody>
          <a:bodyPr/>
          <a:p>
            <a:r>
              <a:rPr b="1" dirty="0" lang="en-US"/>
              <a:t>Classification of insulin</a:t>
            </a:r>
            <a:r>
              <a:rPr b="1" dirty="0" sz="2800" lang="en-US"/>
              <a:t>; classified according to duration of action</a:t>
            </a:r>
          </a:p>
        </p:txBody>
      </p:sp>
      <p:graphicFrame>
        <p:nvGraphicFramePr>
          <p:cNvPr id="4194316" name="Content Placeholder 3"/>
          <p:cNvGraphicFramePr>
            <a:graphicFrameLocks noGrp="1"/>
          </p:cNvGraphicFramePr>
          <p:nvPr>
            <p:ph idx="1"/>
          </p:nvPr>
        </p:nvGraphicFramePr>
        <p:xfrm>
          <a:off x="838200" y="1825625"/>
          <a:ext cx="10515600" cy="457200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p>
                      <a:r>
                        <a:rPr dirty="0" lang="en-US"/>
                        <a:t>classification</a:t>
                      </a:r>
                    </a:p>
                  </a:txBody>
                </a:tc>
                <a:tc>
                  <a:txBody>
                    <a:bodyPr/>
                    <a:p>
                      <a:r>
                        <a:rPr dirty="0" lang="en-US"/>
                        <a:t>Generic</a:t>
                      </a:r>
                    </a:p>
                    <a:p>
                      <a:r>
                        <a:rPr dirty="0" lang="en-US"/>
                        <a:t> (trade  name)</a:t>
                      </a:r>
                    </a:p>
                  </a:txBody>
                </a:tc>
                <a:tc>
                  <a:txBody>
                    <a:bodyPr/>
                    <a:p>
                      <a:r>
                        <a:rPr dirty="0" lang="en-US"/>
                        <a:t>Onset </a:t>
                      </a:r>
                    </a:p>
                  </a:txBody>
                </a:tc>
                <a:tc>
                  <a:txBody>
                    <a:bodyPr/>
                    <a:p>
                      <a:r>
                        <a:rPr dirty="0" lang="en-US"/>
                        <a:t>Peak </a:t>
                      </a:r>
                    </a:p>
                  </a:txBody>
                </a:tc>
                <a:tc>
                  <a:txBody>
                    <a:bodyPr/>
                    <a:p>
                      <a:r>
                        <a:rPr dirty="0" lang="en-US"/>
                        <a:t>duration</a:t>
                      </a:r>
                    </a:p>
                  </a:txBody>
                </a:tc>
              </a:tr>
              <a:tr h="370840">
                <a:tc>
                  <a:txBody>
                    <a:bodyPr/>
                    <a:p>
                      <a:r>
                        <a:rPr dirty="0" lang="en-US"/>
                        <a:t>Rapid acting </a:t>
                      </a:r>
                    </a:p>
                  </a:txBody>
                </a:tc>
                <a:tc>
                  <a:txBody>
                    <a:bodyPr/>
                    <a:p>
                      <a:r>
                        <a:rPr dirty="0" lang="en-US"/>
                        <a:t>Lispro insulin (Humalog), </a:t>
                      </a:r>
                      <a:r>
                        <a:rPr dirty="0" lang="fr-FR"/>
                        <a:t> Insulin aspart (NovoLog) ,  Insulin glulisine (Apidra)</a:t>
                      </a:r>
                      <a:endParaRPr dirty="0" lang="en-US"/>
                    </a:p>
                  </a:txBody>
                </a:tc>
                <a:tc>
                  <a:txBody>
                    <a:bodyPr/>
                    <a:p>
                      <a:r>
                        <a:rPr dirty="0" lang="en-US"/>
                        <a:t>Less than 15 min</a:t>
                      </a:r>
                    </a:p>
                  </a:txBody>
                </a:tc>
                <a:tc>
                  <a:txBody>
                    <a:bodyPr/>
                    <a:p>
                      <a:r>
                        <a:rPr dirty="0" lang="en-US"/>
                        <a:t>Less than 15 min 0.5 to 1 hr.</a:t>
                      </a:r>
                    </a:p>
                  </a:txBody>
                </a:tc>
                <a:tc>
                  <a:txBody>
                    <a:bodyPr/>
                    <a:p>
                      <a:r>
                        <a:rPr dirty="0" lang="en-US"/>
                        <a:t>3 to 4 hr.</a:t>
                      </a:r>
                    </a:p>
                  </a:txBody>
                </a:tc>
              </a:tr>
              <a:tr h="370840">
                <a:tc>
                  <a:txBody>
                    <a:bodyPr/>
                    <a:p>
                      <a:r>
                        <a:rPr dirty="0" lang="en-US"/>
                        <a:t>Short acting</a:t>
                      </a:r>
                    </a:p>
                  </a:txBody>
                </a:tc>
                <a:tc>
                  <a:txBody>
                    <a:bodyPr/>
                    <a:p>
                      <a:r>
                        <a:rPr dirty="0" lang="en-US"/>
                        <a:t>• Regular insulin (Novolin R)</a:t>
                      </a:r>
                    </a:p>
                  </a:txBody>
                </a:tc>
                <a:tc>
                  <a:txBody>
                    <a:bodyPr/>
                    <a:p>
                      <a:r>
                        <a:rPr dirty="0" lang="en-US"/>
                        <a:t>0.5 to 1 hr.</a:t>
                      </a:r>
                    </a:p>
                  </a:txBody>
                </a:tc>
                <a:tc>
                  <a:txBody>
                    <a:bodyPr/>
                    <a:p>
                      <a:r>
                        <a:rPr dirty="0" lang="en-US"/>
                        <a:t>2 to 3 hr. </a:t>
                      </a:r>
                    </a:p>
                    <a:p>
                      <a:endParaRPr dirty="0" lang="en-US"/>
                    </a:p>
                  </a:txBody>
                </a:tc>
                <a:tc>
                  <a:txBody>
                    <a:bodyPr/>
                    <a:p>
                      <a:r>
                        <a:rPr dirty="0" lang="en-US"/>
                        <a:t>5 to 7 hr.</a:t>
                      </a:r>
                    </a:p>
                  </a:txBody>
                </a:tc>
              </a:tr>
              <a:tr h="370840">
                <a:tc>
                  <a:txBody>
                    <a:bodyPr/>
                    <a:p>
                      <a:r>
                        <a:rPr dirty="0" lang="en-US"/>
                        <a:t>Intermediate acting </a:t>
                      </a:r>
                    </a:p>
                  </a:txBody>
                </a:tc>
                <a:tc>
                  <a:txBody>
                    <a:bodyPr/>
                    <a:p>
                      <a:r>
                        <a:rPr dirty="0" lang="en-US"/>
                        <a:t> neutral protamine Hagedorn(NPH) insulin (Humulin N) , lente insulin</a:t>
                      </a:r>
                    </a:p>
                  </a:txBody>
                </a:tc>
                <a:tc>
                  <a:txBody>
                    <a:bodyPr/>
                    <a:p>
                      <a:r>
                        <a:rPr dirty="0" lang="en-US"/>
                        <a:t>1 to 2 hr.</a:t>
                      </a:r>
                    </a:p>
                  </a:txBody>
                </a:tc>
                <a:tc>
                  <a:txBody>
                    <a:bodyPr/>
                    <a:p>
                      <a:r>
                        <a:rPr dirty="0" lang="en-US"/>
                        <a:t>4 to 12 hr.</a:t>
                      </a:r>
                    </a:p>
                  </a:txBody>
                </a:tc>
                <a:tc>
                  <a:txBody>
                    <a:bodyPr/>
                    <a:p>
                      <a:r>
                        <a:rPr dirty="0" lang="en-US"/>
                        <a:t>18 to 24 hr.</a:t>
                      </a:r>
                    </a:p>
                  </a:txBody>
                </a:tc>
              </a:tr>
              <a:tr h="370840">
                <a:tc>
                  <a:txBody>
                    <a:bodyPr/>
                    <a:p>
                      <a:r>
                        <a:rPr dirty="0" lang="en-US"/>
                        <a:t>Long acting</a:t>
                      </a:r>
                    </a:p>
                  </a:txBody>
                </a:tc>
                <a:tc>
                  <a:txBody>
                    <a:bodyPr/>
                    <a:p>
                      <a:r>
                        <a:rPr dirty="0" lang="en-US"/>
                        <a:t>Ultra lente, Insulin glargine ( Luntus)</a:t>
                      </a:r>
                    </a:p>
                  </a:txBody>
                </a:tc>
                <a:tc>
                  <a:txBody>
                    <a:bodyPr/>
                    <a:p>
                      <a:r>
                        <a:rPr dirty="0" lang="en-US"/>
                        <a:t>1 hr.</a:t>
                      </a:r>
                    </a:p>
                  </a:txBody>
                </a:tc>
                <a:tc>
                  <a:txBody>
                    <a:bodyPr/>
                    <a:p>
                      <a:r>
                        <a:rPr dirty="0" lang="en-US"/>
                        <a:t>None</a:t>
                      </a:r>
                    </a:p>
                  </a:txBody>
                </a:tc>
                <a:tc>
                  <a:txBody>
                    <a:bodyPr/>
                    <a:p>
                      <a:r>
                        <a:rPr dirty="0" lang="en-US"/>
                        <a:t>10.4 to 24 hr.</a:t>
                      </a:r>
                    </a:p>
                  </a:txBody>
                </a:tc>
              </a:tr>
            </a:tbl>
          </a:graphicData>
        </a:graphic>
      </p:graphicFrame>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023" name=""/>
        <p:cNvGrpSpPr/>
        <p:nvPr/>
      </p:nvGrpSpPr>
      <p:grpSpPr>
        <a:xfrm>
          <a:off x="0" y="0"/>
          <a:ext cx="0" cy="0"/>
          <a:chOff x="0" y="0"/>
          <a:chExt cx="0" cy="0"/>
        </a:xfrm>
      </p:grpSpPr>
      <p:sp>
        <p:nvSpPr>
          <p:cNvPr id="1049473" name="Content Placeholder 2"/>
          <p:cNvSpPr>
            <a:spLocks noGrp="1"/>
          </p:cNvSpPr>
          <p:nvPr>
            <p:ph idx="1"/>
          </p:nvPr>
        </p:nvSpPr>
        <p:spPr>
          <a:xfrm>
            <a:off x="838200" y="316522"/>
            <a:ext cx="10515600" cy="6213231"/>
          </a:xfrm>
        </p:spPr>
        <p:txBody>
          <a:bodyPr>
            <a:normAutofit fontScale="92500"/>
          </a:bodyPr>
          <a:p>
            <a:pPr indent="0" marL="0">
              <a:buNone/>
            </a:pPr>
            <a:r>
              <a:rPr dirty="0" lang="en-US"/>
              <a:t>Premixed insulins </a:t>
            </a:r>
          </a:p>
          <a:p>
            <a:r>
              <a:rPr dirty="0" lang="en-US"/>
              <a:t>70% NPH and 30% Regular (Humulin 70/30) – mixture of intermediate acting and short-acting insulin </a:t>
            </a:r>
          </a:p>
          <a:p>
            <a:r>
              <a:rPr dirty="0" lang="en-US"/>
              <a:t> 75% insulin lispro protamine and 25% insulin lispro (Humalog 75/25) – mixture of intermediate acting and rapid-acting insulin Complications</a:t>
            </a:r>
          </a:p>
          <a:p>
            <a:pPr indent="0" marL="0">
              <a:buNone/>
            </a:pPr>
            <a:r>
              <a:rPr dirty="0" lang="en-US"/>
              <a:t> </a:t>
            </a:r>
            <a:r>
              <a:rPr b="1" dirty="0" lang="en-US"/>
              <a:t>SIDE/ADVERSE EFFECTS NURSING INTERVENTIONS/CLIENT EDUCATION</a:t>
            </a:r>
          </a:p>
          <a:p>
            <a:pPr indent="0" marL="0">
              <a:buNone/>
            </a:pPr>
            <a:r>
              <a:rPr b="1" dirty="0" lang="en-US"/>
              <a:t> Risk for hypoglycemia (too much insulin) </a:t>
            </a:r>
          </a:p>
          <a:p>
            <a:r>
              <a:rPr dirty="0" lang="en-US"/>
              <a:t> Monitor clients for signs of hypoglycemia. If abrupt onset, client will experience sympathetic nervous system (SNS) symptoms </a:t>
            </a:r>
            <a:r>
              <a:rPr b="1" dirty="0" lang="en-US"/>
              <a:t>(tachycardia</a:t>
            </a:r>
            <a:r>
              <a:rPr dirty="0" lang="en-US"/>
              <a:t>, </a:t>
            </a:r>
            <a:r>
              <a:rPr b="1" dirty="0" lang="en-US"/>
              <a:t>palpitations, diaphoresis, shakiness). </a:t>
            </a:r>
            <a:r>
              <a:rPr dirty="0" lang="en-US"/>
              <a:t>If gradual onset, client will experience parasympathetic (</a:t>
            </a:r>
            <a:r>
              <a:rPr b="1" dirty="0" lang="en-US"/>
              <a:t>PNS) </a:t>
            </a:r>
            <a:r>
              <a:rPr dirty="0" lang="en-US"/>
              <a:t>symptoms (</a:t>
            </a:r>
            <a:r>
              <a:rPr b="1" dirty="0" lang="en-US"/>
              <a:t>headache, tremors, weakness). </a:t>
            </a:r>
          </a:p>
          <a:p>
            <a:r>
              <a:rPr dirty="0" lang="en-US"/>
              <a:t> Administer glucose. For conscious clients, administer a snack of 15 g of carbohydrate (4 oz. orange juice, 2 oz. grape juice, 8 oz. milk, glucose tablets per manufacturer’s suggestion to equal 15 g). </a:t>
            </a:r>
          </a:p>
          <a:p>
            <a:endParaRPr dirty="0" lang="en-US"/>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024" name=""/>
        <p:cNvGrpSpPr/>
        <p:nvPr/>
      </p:nvGrpSpPr>
      <p:grpSpPr>
        <a:xfrm>
          <a:off x="0" y="0"/>
          <a:ext cx="0" cy="0"/>
          <a:chOff x="0" y="0"/>
          <a:chExt cx="0" cy="0"/>
        </a:xfrm>
      </p:grpSpPr>
      <p:sp>
        <p:nvSpPr>
          <p:cNvPr id="1049474" name="Content Placeholder 2"/>
          <p:cNvSpPr>
            <a:spLocks noGrp="1"/>
          </p:cNvSpPr>
          <p:nvPr>
            <p:ph idx="1"/>
          </p:nvPr>
        </p:nvSpPr>
        <p:spPr>
          <a:xfrm>
            <a:off x="838200" y="257908"/>
            <a:ext cx="10515600" cy="6330461"/>
          </a:xfrm>
        </p:spPr>
        <p:txBody>
          <a:bodyPr>
            <a:normAutofit fontScale="85000" lnSpcReduction="20000"/>
          </a:bodyPr>
          <a:p>
            <a:pPr lvl="0"/>
            <a:r>
              <a:rPr dirty="0" sz="3000" lang="en-US">
                <a:solidFill>
                  <a:prstClr val="black"/>
                </a:solidFill>
              </a:rPr>
              <a:t> If the client is not fully conscious, do not risk aspiration. Administer glucose parenterally such as IV glucose, or SC/IM glucagon. </a:t>
            </a:r>
          </a:p>
          <a:p>
            <a:pPr lvl="0"/>
            <a:r>
              <a:rPr dirty="0" sz="3000" lang="en-US">
                <a:solidFill>
                  <a:prstClr val="black"/>
                </a:solidFill>
              </a:rPr>
              <a:t> Encourage clients to wear a medical alert bracelet. </a:t>
            </a:r>
          </a:p>
          <a:p>
            <a:pPr indent="0" lvl="0" marL="0">
              <a:buNone/>
            </a:pPr>
            <a:r>
              <a:rPr b="1" dirty="0" sz="3000" lang="en-US">
                <a:solidFill>
                  <a:prstClr val="black"/>
                </a:solidFill>
              </a:rPr>
              <a:t>Lipohypertrophy</a:t>
            </a:r>
          </a:p>
          <a:p>
            <a:r>
              <a:rPr dirty="0" sz="3000" lang="en-US">
                <a:solidFill>
                  <a:prstClr val="black"/>
                </a:solidFill>
              </a:rPr>
              <a:t> atrophy of the sub cutaneous fat at the site of insulin injection is probably an immune response to insulin.</a:t>
            </a:r>
          </a:p>
          <a:p>
            <a:r>
              <a:rPr dirty="0" sz="3000" lang="en-US">
                <a:solidFill>
                  <a:prstClr val="black"/>
                </a:solidFill>
              </a:rPr>
              <a:t>It may occur with human insulin if  patients inject themselves repeatedly in the same site</a:t>
            </a:r>
          </a:p>
          <a:p>
            <a:r>
              <a:rPr dirty="0" sz="3000" lang="en-US">
                <a:solidFill>
                  <a:prstClr val="black"/>
                </a:solidFill>
              </a:rPr>
              <a:t> Instruct clients to systematically rotate injection sites and to allow 1 inch between injection sites.</a:t>
            </a:r>
          </a:p>
          <a:p>
            <a:pPr indent="0" marL="0">
              <a:buNone/>
            </a:pPr>
            <a:r>
              <a:rPr b="1" dirty="0" sz="3000" lang="en-US">
                <a:solidFill>
                  <a:prstClr val="black"/>
                </a:solidFill>
              </a:rPr>
              <a:t>Insulin allergy resistant</a:t>
            </a:r>
          </a:p>
          <a:p>
            <a:r>
              <a:rPr b="1" dirty="0" sz="3000" lang="en-US">
                <a:solidFill>
                  <a:prstClr val="black"/>
                </a:solidFill>
              </a:rPr>
              <a:t> </a:t>
            </a:r>
            <a:r>
              <a:rPr dirty="0" sz="3000" lang="en-US">
                <a:solidFill>
                  <a:prstClr val="black"/>
                </a:solidFill>
              </a:rPr>
              <a:t>identify the underlying cause.</a:t>
            </a:r>
          </a:p>
          <a:p>
            <a:r>
              <a:rPr dirty="0" sz="3000" lang="en-US">
                <a:solidFill>
                  <a:prstClr val="black"/>
                </a:solidFill>
              </a:rPr>
              <a:t>If allergic reaction to porcine insulin human insulin should be used.</a:t>
            </a:r>
          </a:p>
          <a:p>
            <a:r>
              <a:rPr dirty="0" sz="3000" lang="en-US">
                <a:solidFill>
                  <a:prstClr val="black"/>
                </a:solidFill>
              </a:rPr>
              <a:t>Antihistamines may provide relieve in patients with cutaneous reaction.</a:t>
            </a:r>
          </a:p>
          <a:p>
            <a:r>
              <a:rPr dirty="0" sz="3000" lang="en-US">
                <a:solidFill>
                  <a:prstClr val="black"/>
                </a:solidFill>
              </a:rPr>
              <a:t>Glucocorticoids are used in patients with resistant to insulin or more severe systemic reactions</a:t>
            </a:r>
          </a:p>
          <a:p>
            <a:endParaRPr dirty="0" sz="2400" lang="en-US">
              <a:solidFill>
                <a:prstClr val="black"/>
              </a:solidFill>
            </a:endParaRPr>
          </a:p>
          <a:p>
            <a:endParaRPr dirty="0" lang="en-US"/>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025" name=""/>
        <p:cNvGrpSpPr/>
        <p:nvPr/>
      </p:nvGrpSpPr>
      <p:grpSpPr>
        <a:xfrm>
          <a:off x="0" y="0"/>
          <a:ext cx="0" cy="0"/>
          <a:chOff x="0" y="0"/>
          <a:chExt cx="0" cy="0"/>
        </a:xfrm>
      </p:grpSpPr>
      <p:sp>
        <p:nvSpPr>
          <p:cNvPr id="1049475" name="Content Placeholder 2"/>
          <p:cNvSpPr>
            <a:spLocks noGrp="1"/>
          </p:cNvSpPr>
          <p:nvPr>
            <p:ph idx="1"/>
          </p:nvPr>
        </p:nvSpPr>
        <p:spPr>
          <a:xfrm>
            <a:off x="838200" y="281354"/>
            <a:ext cx="10515600" cy="6213231"/>
          </a:xfrm>
        </p:spPr>
        <p:txBody>
          <a:bodyPr>
            <a:normAutofit fontScale="92500"/>
          </a:bodyPr>
          <a:p>
            <a:pPr indent="0" marL="0">
              <a:buNone/>
            </a:pPr>
            <a:r>
              <a:rPr b="1" dirty="0" lang="en-US"/>
              <a:t>Drug interaction</a:t>
            </a:r>
          </a:p>
          <a:p>
            <a:r>
              <a:rPr dirty="0" lang="en-US"/>
              <a:t>Drug interaction is often caused by ethanol, adrenergic receptor antagonist, and salicylates.</a:t>
            </a:r>
          </a:p>
          <a:p>
            <a:r>
              <a:rPr dirty="0" lang="en-US"/>
              <a:t>Adrenergic receptor antagonist pose a risk  of hypoglycemia due to inhibition of catecholamine effects on gluconeogenesis and glycogenolysis. </a:t>
            </a:r>
          </a:p>
          <a:p>
            <a:r>
              <a:rPr dirty="0" lang="en-US"/>
              <a:t>These agents may also mask he autonomic symptoms associated with hypoglycemia.</a:t>
            </a:r>
          </a:p>
          <a:p>
            <a:r>
              <a:rPr dirty="0" lang="en-US"/>
              <a:t>Salicylates enhance cell sensitivity to glucose and potentiate insulin secretion and also have a weak insulin – like action in the periphery.</a:t>
            </a:r>
          </a:p>
          <a:p>
            <a:r>
              <a:rPr dirty="0" lang="en-US"/>
              <a:t>Epinephrine,  glucocorticoid, atypical antipsychotic drugs such as clozapine and olanzapine, and ARVS (protease inhibitors) have direct effects on peripheral tissues that counter the effect of insulin.</a:t>
            </a:r>
          </a:p>
          <a:p>
            <a:r>
              <a:rPr dirty="0" lang="en-US"/>
              <a:t>Phenytoin, clonidine, ca2+channel blockers cause hyperglycemia by inhibiting insulin secretion directly or in directly via depletion of K+ (diuretics).</a:t>
            </a:r>
          </a:p>
          <a:p>
            <a:endParaRPr b="1" dirty="0" lang="en-US"/>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026" name=""/>
        <p:cNvGrpSpPr/>
        <p:nvPr/>
      </p:nvGrpSpPr>
      <p:grpSpPr>
        <a:xfrm>
          <a:off x="0" y="0"/>
          <a:ext cx="0" cy="0"/>
          <a:chOff x="0" y="0"/>
          <a:chExt cx="0" cy="0"/>
        </a:xfrm>
      </p:grpSpPr>
      <p:sp>
        <p:nvSpPr>
          <p:cNvPr id="1049476" name="Content Placeholder 2"/>
          <p:cNvSpPr>
            <a:spLocks noGrp="1"/>
          </p:cNvSpPr>
          <p:nvPr>
            <p:ph idx="1"/>
          </p:nvPr>
        </p:nvSpPr>
        <p:spPr>
          <a:xfrm>
            <a:off x="838200" y="293077"/>
            <a:ext cx="10515600" cy="6295292"/>
          </a:xfrm>
        </p:spPr>
        <p:txBody>
          <a:bodyPr/>
          <a:p>
            <a:pPr indent="0" marL="0">
              <a:buNone/>
            </a:pPr>
            <a:r>
              <a:rPr b="1" dirty="0" lang="en-US"/>
              <a:t>Nursing education </a:t>
            </a:r>
            <a:endParaRPr dirty="0" lang="en-US"/>
          </a:p>
          <a:p>
            <a:r>
              <a:rPr dirty="0" lang="en-US"/>
              <a:t>Ensure proper storage of insulin.</a:t>
            </a:r>
          </a:p>
          <a:p>
            <a:pPr>
              <a:buFont typeface="Wingdings" panose="05000000000000000000" pitchFamily="2" charset="2"/>
              <a:buChar char="ü"/>
            </a:pPr>
            <a:r>
              <a:rPr dirty="0" lang="en-US"/>
              <a:t>Unopened vials of a single type of insulin may be stored in the refrigerator until their expiration date. </a:t>
            </a:r>
          </a:p>
          <a:p>
            <a:pPr>
              <a:buFont typeface="Wingdings" panose="05000000000000000000" pitchFamily="2" charset="2"/>
              <a:buChar char="ü"/>
            </a:pPr>
            <a:r>
              <a:rPr dirty="0" lang="en-US"/>
              <a:t> Vials of premixed insulins may be stored for up to 3 months. </a:t>
            </a:r>
          </a:p>
          <a:p>
            <a:pPr>
              <a:buFont typeface="Wingdings" panose="05000000000000000000" pitchFamily="2" charset="2"/>
              <a:buChar char="ü"/>
            </a:pPr>
            <a:r>
              <a:rPr dirty="0" lang="en-US"/>
              <a:t> Insulins premixed in syringes may be kept for 1 to 2 weeks under refrigeration. Keep the syringes in a vertical position, with the needles pointing up. Prior to administration, the insulin should be resuspended by gently moving the syringe. </a:t>
            </a:r>
          </a:p>
          <a:p>
            <a:pPr>
              <a:buFont typeface="Wingdings" panose="05000000000000000000" pitchFamily="2" charset="2"/>
              <a:buChar char="ü"/>
            </a:pPr>
            <a:r>
              <a:rPr dirty="0" lang="en-US"/>
              <a:t> Store the vial that is in use at room temperature, avoiding proximity to sunlight and intense heat. Discard after 1 month.</a:t>
            </a:r>
            <a:r>
              <a:rPr b="1" dirty="0" lang="en-US"/>
              <a:t> </a:t>
            </a:r>
          </a:p>
          <a:p>
            <a:pPr indent="0" marL="0">
              <a:buNone/>
            </a:pPr>
            <a:endParaRPr b="1" dirty="0" lang="en-US"/>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027" name=""/>
        <p:cNvGrpSpPr/>
        <p:nvPr/>
      </p:nvGrpSpPr>
      <p:grpSpPr>
        <a:xfrm>
          <a:off x="0" y="0"/>
          <a:ext cx="0" cy="0"/>
          <a:chOff x="0" y="0"/>
          <a:chExt cx="0" cy="0"/>
        </a:xfrm>
      </p:grpSpPr>
      <p:sp>
        <p:nvSpPr>
          <p:cNvPr id="1049477" name="Content Placeholder 2"/>
          <p:cNvSpPr>
            <a:spLocks noGrp="1"/>
          </p:cNvSpPr>
          <p:nvPr>
            <p:ph idx="1"/>
          </p:nvPr>
        </p:nvSpPr>
        <p:spPr>
          <a:xfrm>
            <a:off x="838200" y="445476"/>
            <a:ext cx="10515600" cy="6002215"/>
          </a:xfrm>
        </p:spPr>
        <p:txBody>
          <a:bodyPr/>
          <a:p>
            <a:r>
              <a:rPr dirty="0" lang="en-US"/>
              <a:t> Administer NPH by subcutaneous route. </a:t>
            </a:r>
          </a:p>
          <a:p>
            <a:r>
              <a:rPr dirty="0" lang="en-US"/>
              <a:t> Instruct clients to administer SC insulin in one general area to have consistent rates of absorption. Absorption rates from subcutaneous tissue increase from thigh to upper arm to abdomen. </a:t>
            </a:r>
          </a:p>
          <a:p>
            <a:r>
              <a:rPr dirty="0" lang="en-US"/>
              <a:t> Use only insulin-specific syringes that correspond to the concentration of insulin being administered. Administer U-100 insulin with a U-100 syringe; administer U-500 insulin with a U-500 syringe. </a:t>
            </a:r>
          </a:p>
          <a:p>
            <a:r>
              <a:rPr dirty="0" lang="en-US"/>
              <a:t> Select an appropriate needle length to ensure insulin is injected into subcutaneous tissue versus intradermal (too short) or intramuscular (too long). </a:t>
            </a:r>
          </a:p>
          <a:p>
            <a:r>
              <a:rPr dirty="0" lang="en-US"/>
              <a:t> Encourage clients to enhance their diabetes medication therapy with a proper diet and consistent activity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sp>
        <p:nvSpPr>
          <p:cNvPr id="1048599" name="Title 1"/>
          <p:cNvSpPr>
            <a:spLocks noGrp="1"/>
          </p:cNvSpPr>
          <p:nvPr>
            <p:ph type="title"/>
          </p:nvPr>
        </p:nvSpPr>
        <p:spPr>
          <a:xfrm>
            <a:off x="1097280" y="738554"/>
            <a:ext cx="10058400" cy="984738"/>
          </a:xfrm>
        </p:spPr>
        <p:txBody>
          <a:bodyPr/>
          <a:p>
            <a:r>
              <a:rPr dirty="0" lang="en-US"/>
              <a:t> </a:t>
            </a:r>
            <a:r>
              <a:rPr dirty="0" lang="en-US">
                <a:latin typeface="Times New Roman" panose="02020603050405020304" pitchFamily="18" charset="0"/>
                <a:cs typeface="Times New Roman" panose="02020603050405020304" pitchFamily="18" charset="0"/>
              </a:rPr>
              <a:t>Conti.</a:t>
            </a:r>
          </a:p>
        </p:txBody>
      </p:sp>
      <p:sp>
        <p:nvSpPr>
          <p:cNvPr id="1048600" name="Content Placeholder 2"/>
          <p:cNvSpPr>
            <a:spLocks noGrp="1"/>
          </p:cNvSpPr>
          <p:nvPr>
            <p:ph idx="1"/>
          </p:nvPr>
        </p:nvSpPr>
        <p:spPr>
          <a:xfrm>
            <a:off x="838200" y="1723292"/>
            <a:ext cx="10515600" cy="4464960"/>
          </a:xfrm>
        </p:spPr>
        <p:txBody>
          <a:bodyPr>
            <a:normAutofit fontScale="78571" lnSpcReduction="20000"/>
          </a:bodyPr>
          <a:p>
            <a:endParaRPr b="1" dirty="0" lang="en-US"/>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Pharmacogenetics: </a:t>
            </a:r>
            <a:r>
              <a:rPr dirty="0" lang="en-US">
                <a:latin typeface="Times New Roman" panose="02020603050405020304" pitchFamily="18" charset="0"/>
                <a:cs typeface="Times New Roman" panose="02020603050405020304" pitchFamily="18" charset="0"/>
              </a:rPr>
              <a:t>the study of the effects that genetics have on an individuals response to drugs.</a:t>
            </a:r>
          </a:p>
          <a:p>
            <a:pPr>
              <a:buFont typeface="Wingdings" panose="05000000000000000000" pitchFamily="2" charset="2"/>
              <a:buChar char="v"/>
            </a:pPr>
            <a:r>
              <a:rPr dirty="0" lang="en-US">
                <a:latin typeface="Times New Roman" panose="02020603050405020304" pitchFamily="18" charset="0"/>
                <a:cs typeface="Times New Roman" panose="02020603050405020304" pitchFamily="18" charset="0"/>
              </a:rPr>
              <a:t> </a:t>
            </a:r>
            <a:r>
              <a:rPr b="1" dirty="0" lang="en-US">
                <a:latin typeface="Times New Roman" panose="02020603050405020304" pitchFamily="18" charset="0"/>
                <a:cs typeface="Times New Roman" panose="02020603050405020304" pitchFamily="18" charset="0"/>
              </a:rPr>
              <a:t>Contra-indication: </a:t>
            </a:r>
            <a:r>
              <a:rPr dirty="0" lang="en-US">
                <a:latin typeface="Times New Roman" panose="02020603050405020304" pitchFamily="18" charset="0"/>
                <a:cs typeface="Times New Roman" panose="02020603050405020304" pitchFamily="18" charset="0"/>
              </a:rPr>
              <a:t>A health condition/ state that will prelude the administration of a drug e.g. aspirin is contraindicated in peptic ulcer disease.</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Half life or half time (t1/2):</a:t>
            </a:r>
            <a:r>
              <a:rPr dirty="0" lang="en-US">
                <a:latin typeface="Times New Roman" panose="02020603050405020304" pitchFamily="18" charset="0"/>
                <a:cs typeface="Times New Roman" panose="02020603050405020304" pitchFamily="18" charset="0"/>
              </a:rPr>
              <a:t>Time taken for plasma concentration to fall by half following its elimination in the body.</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Drug interactions</a:t>
            </a:r>
            <a:r>
              <a:rPr dirty="0" lang="en-US">
                <a:latin typeface="Times New Roman" panose="02020603050405020304" pitchFamily="18" charset="0"/>
                <a:cs typeface="Times New Roman" panose="02020603050405020304" pitchFamily="18" charset="0"/>
              </a:rPr>
              <a:t> :effects produced when some drugs are given  together</a:t>
            </a:r>
            <a:endParaRPr b="1" dirty="0" lang="en-US">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dirty="0" lang="en-US">
                <a:latin typeface="Times New Roman" panose="02020603050405020304" pitchFamily="18" charset="0"/>
                <a:cs typeface="Times New Roman" panose="02020603050405020304" pitchFamily="18" charset="0"/>
              </a:rPr>
              <a:t> </a:t>
            </a:r>
            <a:r>
              <a:rPr b="1" dirty="0" lang="en-US">
                <a:latin typeface="Times New Roman" panose="02020603050405020304" pitchFamily="18" charset="0"/>
                <a:cs typeface="Times New Roman" panose="02020603050405020304" pitchFamily="18" charset="0"/>
              </a:rPr>
              <a:t>Desired therapeutic effect</a:t>
            </a:r>
            <a:r>
              <a:rPr dirty="0" lang="en-US">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8693" name="Content Placeholder 2"/>
          <p:cNvSpPr>
            <a:spLocks noGrp="1"/>
          </p:cNvSpPr>
          <p:nvPr>
            <p:ph idx="1"/>
          </p:nvPr>
        </p:nvSpPr>
        <p:spPr/>
        <p:txBody>
          <a:bodyPr>
            <a:normAutofit fontScale="89286" lnSpcReduction="10000"/>
          </a:bodyPr>
          <a:p>
            <a:pPr indent="0" marL="0">
              <a:buNone/>
            </a:pPr>
            <a:r>
              <a:rPr b="1" dirty="0" sz="4300" lang="en-US"/>
              <a:t>right dose:</a:t>
            </a:r>
          </a:p>
          <a:p>
            <a:pPr indent="0" marL="0">
              <a:buNone/>
            </a:pPr>
            <a:r>
              <a:rPr dirty="0" lang="en-US"/>
              <a:t>-to obtain the right dose you must carefully measure the medicine.</a:t>
            </a:r>
          </a:p>
          <a:p>
            <a:pPr indent="0" marL="0">
              <a:buNone/>
            </a:pPr>
            <a:r>
              <a:rPr dirty="0" lang="en-US"/>
              <a:t>-when pouring solid drugs such as capsules and tablets use proper technique to avoid contaminating the drugs. you should pour the medication in the container cap, and transfer the number of units required from the cap to the medication cup</a:t>
            </a:r>
          </a:p>
          <a:p>
            <a:pPr indent="0" marL="0">
              <a:buNone/>
            </a:pPr>
            <a:r>
              <a:rPr dirty="0" lang="en-US"/>
              <a:t>-if a half a tablet is required a scored tablet may be cut into two pieces with a knife-edge or folded in a clean paper and broken with the fingers. this procedure is easiest with large tablets.</a:t>
            </a:r>
          </a:p>
          <a:p>
            <a:pPr indent="0" marL="0">
              <a:buNone/>
            </a:pPr>
            <a:r>
              <a:rPr dirty="0" lang="en-US"/>
              <a:t>-for small tablets which provide little leverage for fingers ,should be cut with a knife.</a:t>
            </a:r>
          </a:p>
          <a:p>
            <a:pPr indent="0" marL="0">
              <a:buNone/>
            </a:pPr>
            <a:endParaRPr dirty="0" lang="en-US"/>
          </a:p>
        </p:txBody>
      </p:sp>
    </p:spTree>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028" name=""/>
        <p:cNvGrpSpPr/>
        <p:nvPr/>
      </p:nvGrpSpPr>
      <p:grpSpPr>
        <a:xfrm>
          <a:off x="0" y="0"/>
          <a:ext cx="0" cy="0"/>
          <a:chOff x="0" y="0"/>
          <a:chExt cx="0" cy="0"/>
        </a:xfrm>
      </p:grpSpPr>
      <p:sp>
        <p:nvSpPr>
          <p:cNvPr id="1049478" name="Content Placeholder 2"/>
          <p:cNvSpPr>
            <a:spLocks noGrp="1"/>
          </p:cNvSpPr>
          <p:nvPr>
            <p:ph idx="1"/>
          </p:nvPr>
        </p:nvSpPr>
        <p:spPr>
          <a:xfrm>
            <a:off x="838200" y="328246"/>
            <a:ext cx="10515600" cy="6178062"/>
          </a:xfrm>
        </p:spPr>
        <p:txBody>
          <a:bodyPr>
            <a:normAutofit fontScale="92500" lnSpcReduction="10000"/>
          </a:bodyPr>
          <a:p>
            <a:r>
              <a:rPr dirty="0" lang="en-US"/>
              <a:t>For insulin suspensions, the nurse should gently rotate the vial between his or her palms to disperse the particles throughout the vial prior to withdrawing insulin. </a:t>
            </a:r>
          </a:p>
          <a:p>
            <a:r>
              <a:rPr dirty="0" lang="en-US"/>
              <a:t>Do not administer short-acting insulins if they appear cloudy or discolored. </a:t>
            </a:r>
          </a:p>
          <a:p>
            <a:r>
              <a:rPr dirty="0" lang="en-US"/>
              <a:t> Insulin glargine and insulin detemir are both clear in color, not administered IV, and should not be mixed in a syringe with any other insulin. </a:t>
            </a:r>
          </a:p>
          <a:p>
            <a:r>
              <a:rPr dirty="0" lang="en-US"/>
              <a:t> Administer lispro, aspart, glulisine, and regular insulin by subcutaneous injection, continuous subcutaneous infusion, and IV route. </a:t>
            </a:r>
          </a:p>
          <a:p>
            <a:r>
              <a:rPr dirty="0" lang="en-US"/>
              <a:t> Adjust the client’s insulin dosage to meet insulin needs. </a:t>
            </a:r>
          </a:p>
          <a:p>
            <a:r>
              <a:rPr dirty="0" lang="en-US"/>
              <a:t> The client’s dosage may need to be increased in response to the client’s increase in caloric intake, infection, stress, growth spurts, and in the second and third trimesters of pregnancy. </a:t>
            </a:r>
          </a:p>
          <a:p>
            <a:r>
              <a:rPr dirty="0" lang="en-US"/>
              <a:t> The client’s dosage may need to be reduced in response to level of exercise or first trimester of pregnancy. </a:t>
            </a:r>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029" name=""/>
        <p:cNvGrpSpPr/>
        <p:nvPr/>
      </p:nvGrpSpPr>
      <p:grpSpPr>
        <a:xfrm>
          <a:off x="0" y="0"/>
          <a:ext cx="0" cy="0"/>
          <a:chOff x="0" y="0"/>
          <a:chExt cx="0" cy="0"/>
        </a:xfrm>
      </p:grpSpPr>
      <p:sp>
        <p:nvSpPr>
          <p:cNvPr id="1049479" name="Content Placeholder 2"/>
          <p:cNvSpPr>
            <a:spLocks noGrp="1"/>
          </p:cNvSpPr>
          <p:nvPr>
            <p:ph idx="1"/>
          </p:nvPr>
        </p:nvSpPr>
        <p:spPr>
          <a:xfrm>
            <a:off x="662354" y="211016"/>
            <a:ext cx="10515600" cy="5942500"/>
          </a:xfrm>
        </p:spPr>
        <p:txBody>
          <a:bodyPr>
            <a:normAutofit/>
          </a:bodyPr>
          <a:p>
            <a:pPr indent="0" marL="0">
              <a:buNone/>
            </a:pPr>
            <a:r>
              <a:rPr b="1" dirty="0" sz="3600" lang="en-US"/>
              <a:t>    Oral hypoglycemic              Classification</a:t>
            </a:r>
          </a:p>
          <a:p>
            <a:pPr indent="0" marL="0">
              <a:buNone/>
            </a:pPr>
            <a:endParaRPr b="1" dirty="0" sz="3600" lang="en-US"/>
          </a:p>
          <a:p>
            <a:pPr indent="0" marL="0">
              <a:buNone/>
            </a:pPr>
            <a:endParaRPr b="1" dirty="0" sz="3600" lang="en-US"/>
          </a:p>
          <a:p>
            <a:pPr indent="0" marL="0">
              <a:buNone/>
            </a:pPr>
            <a:endParaRPr b="1" dirty="0" sz="3600" lang="en-US"/>
          </a:p>
          <a:p>
            <a:pPr indent="0" marL="0">
              <a:buNone/>
            </a:pPr>
            <a:endParaRPr b="1" dirty="0" sz="3600" lang="en-US"/>
          </a:p>
        </p:txBody>
      </p:sp>
      <p:graphicFrame>
        <p:nvGraphicFramePr>
          <p:cNvPr id="4194317" name="Table 6"/>
          <p:cNvGraphicFramePr>
            <a:graphicFrameLocks noGrp="1"/>
          </p:cNvGraphicFramePr>
          <p:nvPr/>
        </p:nvGraphicFramePr>
        <p:xfrm>
          <a:off x="234463" y="719666"/>
          <a:ext cx="11441722" cy="6680200"/>
        </p:xfrm>
        <a:graphic>
          <a:graphicData uri="http://schemas.openxmlformats.org/drawingml/2006/table">
            <a:tbl>
              <a:tblPr firstRow="1" bandRow="1">
                <a:tableStyleId>{5C22544A-7EE6-4342-B048-85BDC9FD1C3A}</a:tableStyleId>
              </a:tblPr>
              <a:tblGrid>
                <a:gridCol w="5111260"/>
                <a:gridCol w="6330462"/>
              </a:tblGrid>
              <a:tr h="370840">
                <a:tc>
                  <a:txBody>
                    <a:bodyPr/>
                    <a:p>
                      <a:r>
                        <a:rPr dirty="0" lang="en-US"/>
                        <a:t>Medications</a:t>
                      </a:r>
                    </a:p>
                  </a:txBody>
                </a:tc>
                <a:tc>
                  <a:txBody>
                    <a:bodyPr/>
                    <a:p>
                      <a:r>
                        <a:rPr dirty="0" lang="en-US"/>
                        <a:t> Expected pharmacological action</a:t>
                      </a:r>
                    </a:p>
                  </a:txBody>
                </a:tc>
              </a:tr>
              <a:tr h="370840">
                <a:tc>
                  <a:txBody>
                    <a:bodyPr/>
                    <a:p>
                      <a:r>
                        <a:rPr b="1" dirty="0" lang="en-US"/>
                        <a:t>Sulfonylureas</a:t>
                      </a:r>
                      <a:r>
                        <a:rPr dirty="0" lang="en-US"/>
                        <a:t> </a:t>
                      </a:r>
                    </a:p>
                    <a:p>
                      <a:pPr indent="-285750" marL="285750">
                        <a:buFont typeface="Arial" panose="020B0604020202020204" pitchFamily="34" charset="0"/>
                        <a:buChar char="•"/>
                      </a:pPr>
                      <a:r>
                        <a:rPr dirty="0" lang="en-US"/>
                        <a:t>1st generation – tolbutamide (Orinase)</a:t>
                      </a:r>
                      <a:r>
                        <a:rPr baseline="0" b="0" cap="none" dirty="0" sz="1800" i="0" kern="1200" kumimoji="0" lang="en-US" noProof="0" normalizeH="0" spc="0" strike="noStrike" u="none">
                          <a:ln>
                            <a:noFill/>
                          </a:ln>
                          <a:solidFill>
                            <a:prstClr val="black"/>
                          </a:solidFill>
                          <a:effectLst/>
                          <a:uLnTx/>
                          <a:uFillTx/>
                          <a:latin typeface="+mn-lt"/>
                          <a:ea typeface="+mn-ea"/>
                          <a:cs typeface="+mn-cs"/>
                        </a:rPr>
                        <a:t>,  chlorpropamide (Diabinese)</a:t>
                      </a:r>
                    </a:p>
                    <a:p>
                      <a:pPr indent="-285750" marL="285750">
                        <a:buFont typeface="Arial" panose="020B0604020202020204" pitchFamily="34" charset="0"/>
                        <a:buChar char="•"/>
                      </a:pPr>
                      <a:r>
                        <a:rPr baseline="0" b="0" cap="none" dirty="0" sz="1800" i="0" kern="1200" kumimoji="0" lang="en-US" noProof="0" normalizeH="0" spc="0" strike="noStrike" u="none">
                          <a:ln>
                            <a:noFill/>
                          </a:ln>
                          <a:solidFill>
                            <a:prstClr val="black"/>
                          </a:solidFill>
                          <a:effectLst/>
                          <a:uLnTx/>
                          <a:uFillTx/>
                          <a:latin typeface="+mn-lt"/>
                          <a:ea typeface="+mn-ea"/>
                          <a:cs typeface="+mn-cs"/>
                        </a:rPr>
                        <a:t> </a:t>
                      </a:r>
                      <a:r>
                        <a:rPr dirty="0" lang="en-US"/>
                        <a:t> 2nd generation – glipizide (Glucotrol, Glucotrol XL) ,glyburide (DiaBeta, Micronase , glibenclamide) glimepiride (Amaryl)</a:t>
                      </a:r>
                    </a:p>
                  </a:txBody>
                </a:tc>
                <a:tc>
                  <a:txBody>
                    <a:bodyPr/>
                    <a:p>
                      <a:r>
                        <a:rPr dirty="0" lang="en-US"/>
                        <a:t>Results in insulin release from the pancreas</a:t>
                      </a:r>
                    </a:p>
                  </a:txBody>
                </a:tc>
              </a:tr>
              <a:tr h="370840">
                <a:tc>
                  <a:txBody>
                    <a:bodyPr/>
                    <a:p>
                      <a:r>
                        <a:rPr b="1" dirty="0" lang="en-US"/>
                        <a:t>Meglitinides </a:t>
                      </a:r>
                      <a:r>
                        <a:rPr dirty="0" lang="en-US"/>
                        <a:t> </a:t>
                      </a:r>
                    </a:p>
                    <a:p>
                      <a:r>
                        <a:rPr dirty="0" lang="en-US"/>
                        <a:t> repaglinide (Prandin) </a:t>
                      </a:r>
                    </a:p>
                    <a:p>
                      <a:r>
                        <a:rPr dirty="0" lang="en-US"/>
                        <a:t>nateglinide (Starlix)</a:t>
                      </a:r>
                    </a:p>
                  </a:txBody>
                </a:tc>
                <a:tc>
                  <a:txBody>
                    <a:bodyPr/>
                    <a:p>
                      <a:pPr algn="l" defTabSz="914400" eaLnBrk="1" fontAlgn="auto" hangingPunct="1" indent="0" latinLnBrk="0" lvl="0" marL="0" marR="0" rtl="0">
                        <a:lnSpc>
                          <a:spcPct val="100000"/>
                        </a:lnSpc>
                        <a:spcBef>
                          <a:spcPts val="0"/>
                        </a:spcBef>
                        <a:spcAft>
                          <a:spcPts val="0"/>
                        </a:spcAft>
                        <a:buClrTx/>
                        <a:buSzTx/>
                        <a:buFontTx/>
                        <a:buNone/>
                      </a:pPr>
                      <a:r>
                        <a:rPr baseline="0" b="0" cap="none" dirty="0" sz="1800" i="0" kern="1200" kumimoji="0" lang="en-US" noProof="0" normalizeH="0" spc="0" strike="noStrike" u="none">
                          <a:ln>
                            <a:noFill/>
                          </a:ln>
                          <a:solidFill>
                            <a:prstClr val="black"/>
                          </a:solidFill>
                          <a:effectLst/>
                          <a:uLnTx/>
                          <a:uFillTx/>
                          <a:latin typeface="+mn-lt"/>
                          <a:ea typeface="+mn-ea"/>
                          <a:cs typeface="+mn-cs"/>
                        </a:rPr>
                        <a:t>Results in insulin release from the pancreas</a:t>
                      </a:r>
                    </a:p>
                    <a:p>
                      <a:endParaRPr dirty="0" lang="en-US"/>
                    </a:p>
                  </a:txBody>
                </a:tc>
              </a:tr>
              <a:tr h="370840">
                <a:tc>
                  <a:txBody>
                    <a:bodyPr/>
                    <a:p>
                      <a:r>
                        <a:rPr b="1" dirty="0" lang="en-US"/>
                        <a:t>Biguanide</a:t>
                      </a:r>
                      <a:r>
                        <a:rPr dirty="0" lang="en-US"/>
                        <a:t>s </a:t>
                      </a:r>
                    </a:p>
                    <a:p>
                      <a:r>
                        <a:rPr dirty="0" lang="en-US"/>
                        <a:t>metformin HCl (Glucophage)</a:t>
                      </a:r>
                    </a:p>
                  </a:txBody>
                </a:tc>
                <a:tc>
                  <a:txBody>
                    <a:bodyPr/>
                    <a:p>
                      <a:r>
                        <a:rPr dirty="0" lang="en-US"/>
                        <a:t>• Reduces the production of glucose within the liver through suppression of gluconeogenesis</a:t>
                      </a:r>
                    </a:p>
                    <a:p>
                      <a:r>
                        <a:rPr dirty="0" lang="en-US"/>
                        <a:t> • Increases muscles’ glucose uptake and use</a:t>
                      </a:r>
                    </a:p>
                  </a:txBody>
                </a:tc>
              </a:tr>
              <a:tr h="370840">
                <a:tc>
                  <a:txBody>
                    <a:bodyPr/>
                    <a:p>
                      <a:r>
                        <a:rPr dirty="0" lang="en-US"/>
                        <a:t>Thiazolidinedione's (Glitazones) ,</a:t>
                      </a:r>
                    </a:p>
                    <a:p>
                      <a:r>
                        <a:rPr dirty="0" lang="en-US"/>
                        <a:t> rosiglitazone (Avandia) ,  pioglitazone (Actos)</a:t>
                      </a:r>
                    </a:p>
                  </a:txBody>
                </a:tc>
                <a:tc>
                  <a:txBody>
                    <a:bodyPr/>
                    <a:p>
                      <a:r>
                        <a:rPr dirty="0" lang="en-US"/>
                        <a:t>• Increases cellular response to insulin by decreasing insulin resistance </a:t>
                      </a:r>
                    </a:p>
                    <a:p>
                      <a:pPr indent="-285750" marL="285750">
                        <a:buFont typeface="Arial" panose="020B0604020202020204" pitchFamily="34" charset="0"/>
                        <a:buChar char="•"/>
                      </a:pPr>
                      <a:r>
                        <a:rPr dirty="0" lang="en-US"/>
                        <a:t> Results in increased glucose uptake and decreased glucose production</a:t>
                      </a:r>
                    </a:p>
                  </a:txBody>
                </a:tc>
              </a:tr>
              <a:tr h="370840">
                <a:tc>
                  <a:txBody>
                    <a:bodyPr/>
                    <a:p>
                      <a:r>
                        <a:rPr dirty="0" lang="en-US"/>
                        <a:t>Alpha glucosidase inhibitors </a:t>
                      </a:r>
                    </a:p>
                    <a:p>
                      <a:r>
                        <a:rPr dirty="0" lang="en-US"/>
                        <a:t> acarbose (Precose) , miglitol (Glyset)</a:t>
                      </a:r>
                    </a:p>
                  </a:txBody>
                </a:tc>
                <a:tc>
                  <a:txBody>
                    <a:bodyPr/>
                    <a:p>
                      <a:r>
                        <a:rPr dirty="0" lang="en-US"/>
                        <a:t>• Slows carbohydrate absorption and digestion</a:t>
                      </a:r>
                    </a:p>
                  </a:txBody>
                </a:tc>
              </a:tr>
              <a:tr h="370840">
                <a:tc>
                  <a:txBody>
                    <a:bodyPr/>
                    <a:p>
                      <a:r>
                        <a:rPr dirty="0" lang="en-US"/>
                        <a:t>Gliptins • Sitagliptin (Januvia</a:t>
                      </a:r>
                    </a:p>
                  </a:txBody>
                </a:tc>
                <a:tc>
                  <a:txBody>
                    <a:bodyPr/>
                    <a:p>
                      <a:r>
                        <a:rPr dirty="0" lang="en-US"/>
                        <a:t>• Augments naturally occurring incretin hormones, which promote release of insulin and decrease secretion of glucagon </a:t>
                      </a:r>
                    </a:p>
                    <a:p>
                      <a:pPr indent="-285750" marL="285750">
                        <a:buFont typeface="Arial" panose="020B0604020202020204" pitchFamily="34" charset="0"/>
                        <a:buChar char="•"/>
                      </a:pPr>
                      <a:r>
                        <a:rPr dirty="0" lang="en-US"/>
                        <a:t> Lowers fasting and postprandial blood glucose levels</a:t>
                      </a:r>
                    </a:p>
                  </a:txBody>
                </a:tc>
              </a:tr>
            </a:tbl>
          </a:graphicData>
        </a:graphic>
      </p:graphicFrame>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030" name=""/>
        <p:cNvGrpSpPr/>
        <p:nvPr/>
      </p:nvGrpSpPr>
      <p:grpSpPr>
        <a:xfrm>
          <a:off x="0" y="0"/>
          <a:ext cx="0" cy="0"/>
          <a:chOff x="0" y="0"/>
          <a:chExt cx="0" cy="0"/>
        </a:xfrm>
      </p:grpSpPr>
      <p:sp>
        <p:nvSpPr>
          <p:cNvPr id="1049480" name="Content Placeholder 2"/>
          <p:cNvSpPr>
            <a:spLocks noGrp="1"/>
          </p:cNvSpPr>
          <p:nvPr>
            <p:ph idx="1"/>
          </p:nvPr>
        </p:nvSpPr>
        <p:spPr>
          <a:xfrm>
            <a:off x="838200" y="234462"/>
            <a:ext cx="10515600" cy="6307015"/>
          </a:xfrm>
        </p:spPr>
        <p:txBody>
          <a:bodyPr>
            <a:normAutofit fontScale="70000" lnSpcReduction="20000"/>
          </a:bodyPr>
          <a:p>
            <a:pPr indent="0" marL="0">
              <a:buNone/>
            </a:pPr>
            <a:r>
              <a:rPr b="1" dirty="0" lang="en-US"/>
              <a:t>Therapeutic Uses </a:t>
            </a:r>
          </a:p>
          <a:p>
            <a:r>
              <a:rPr dirty="0" lang="en-US"/>
              <a:t> All classifications of oral hypoglycemic agents control blood glucose levels in clients with type 2 diabetes mellitus and are used in conjunction with diet and exercise lifestyle changes. </a:t>
            </a:r>
          </a:p>
          <a:p>
            <a:pPr indent="0" marL="0">
              <a:buNone/>
            </a:pPr>
            <a:r>
              <a:rPr dirty="0" lang="en-US"/>
              <a:t>Metformin HCl is used to treat polycystic ovary syndrome (PCOS). </a:t>
            </a:r>
          </a:p>
          <a:p>
            <a:pPr indent="0" marL="0">
              <a:buNone/>
            </a:pPr>
            <a:endParaRPr b="1" dirty="0" lang="en-US"/>
          </a:p>
          <a:p>
            <a:pPr indent="0" marL="0">
              <a:buNone/>
            </a:pPr>
            <a:r>
              <a:rPr b="1" dirty="0" lang="en-US"/>
              <a:t>SIDE/ADVERSE EFFECTS</a:t>
            </a:r>
          </a:p>
          <a:p>
            <a:pPr indent="0" marL="0">
              <a:buNone/>
            </a:pPr>
            <a:r>
              <a:rPr b="1" dirty="0" lang="en-US"/>
              <a:t>Glipizide and repaglinide </a:t>
            </a:r>
          </a:p>
          <a:p>
            <a:r>
              <a:rPr dirty="0" lang="en-US"/>
              <a:t>Hypoglycemia</a:t>
            </a:r>
          </a:p>
          <a:p>
            <a:pPr indent="0" marL="0">
              <a:buNone/>
            </a:pPr>
            <a:r>
              <a:rPr b="1" dirty="0" lang="en-US"/>
              <a:t>metformin</a:t>
            </a:r>
          </a:p>
          <a:p>
            <a:r>
              <a:rPr dirty="0" lang="en-US"/>
              <a:t>Gastrointestinal effects (anorexia, nausea, vomiting, which frequently results in weight loss of 3 to 4 kg [6 to 8 </a:t>
            </a:r>
            <a:r>
              <a:rPr dirty="0" lang="en-US" err="1"/>
              <a:t>lb</a:t>
            </a:r>
            <a:r>
              <a:rPr dirty="0" lang="en-US"/>
              <a:t>]) </a:t>
            </a:r>
          </a:p>
          <a:p>
            <a:r>
              <a:rPr dirty="0" lang="en-US"/>
              <a:t>Vitamin B12 and folic acid deficiency caused by altered absorption</a:t>
            </a:r>
          </a:p>
          <a:p>
            <a:r>
              <a:rPr dirty="0" lang="en-US"/>
              <a:t>Lactic acidosis (hyperventilation, myalgia, sluggishness, somnolence) – 50% mortality rate</a:t>
            </a:r>
          </a:p>
          <a:p>
            <a:pPr indent="0" marL="0">
              <a:buNone/>
            </a:pPr>
            <a:r>
              <a:rPr b="1" dirty="0" lang="en-US"/>
              <a:t>Rosiglitazone </a:t>
            </a:r>
          </a:p>
          <a:p>
            <a:r>
              <a:rPr dirty="0" lang="en-US"/>
              <a:t>Fluid Rosiglitazone retention</a:t>
            </a:r>
          </a:p>
          <a:p>
            <a:r>
              <a:rPr dirty="0" lang="en-US"/>
              <a:t>Elevations in low density lipoproteins (LDL) cholesterol</a:t>
            </a:r>
          </a:p>
          <a:p>
            <a:r>
              <a:rPr dirty="0" lang="en-US"/>
              <a:t>Hepatotoxicity  . </a:t>
            </a:r>
          </a:p>
          <a:p>
            <a:pPr indent="0" marL="0">
              <a:buNone/>
            </a:pPr>
            <a:endParaRPr dirty="0" lang="en-US"/>
          </a:p>
          <a:p>
            <a:endParaRPr dirty="0" lang="en-US"/>
          </a:p>
          <a:p>
            <a:endParaRPr dirty="0" lang="en-US"/>
          </a:p>
          <a:p>
            <a:endParaRPr dirty="0" lang="en-US"/>
          </a:p>
          <a:p>
            <a:endParaRPr dirty="0" lang="en-US"/>
          </a:p>
          <a:p>
            <a:endParaRPr b="1" dirty="0" lang="en-US"/>
          </a:p>
          <a:p>
            <a:endParaRPr b="1" dirty="0" lang="en-US"/>
          </a:p>
          <a:p>
            <a:endParaRPr dirty="0" lang="en-US"/>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031" name=""/>
        <p:cNvGrpSpPr/>
        <p:nvPr/>
      </p:nvGrpSpPr>
      <p:grpSpPr>
        <a:xfrm>
          <a:off x="0" y="0"/>
          <a:ext cx="0" cy="0"/>
          <a:chOff x="0" y="0"/>
          <a:chExt cx="0" cy="0"/>
        </a:xfrm>
      </p:grpSpPr>
      <p:sp>
        <p:nvSpPr>
          <p:cNvPr id="1049481" name="Title 1"/>
          <p:cNvSpPr>
            <a:spLocks noGrp="1"/>
          </p:cNvSpPr>
          <p:nvPr>
            <p:ph type="title"/>
          </p:nvPr>
        </p:nvSpPr>
        <p:spPr/>
        <p:txBody>
          <a:bodyPr/>
          <a:p>
            <a:r>
              <a:rPr b="1" dirty="0" lang="en-US"/>
              <a:t>Side/ adverse effects</a:t>
            </a:r>
          </a:p>
        </p:txBody>
      </p:sp>
      <p:sp>
        <p:nvSpPr>
          <p:cNvPr id="1049482" name="Content Placeholder 2"/>
          <p:cNvSpPr>
            <a:spLocks noGrp="1"/>
          </p:cNvSpPr>
          <p:nvPr>
            <p:ph idx="1"/>
          </p:nvPr>
        </p:nvSpPr>
        <p:spPr/>
        <p:txBody>
          <a:bodyPr/>
          <a:p>
            <a:pPr indent="0" marL="0">
              <a:buNone/>
            </a:pPr>
            <a:r>
              <a:rPr b="1" dirty="0" lang="en-US"/>
              <a:t>acarbose</a:t>
            </a:r>
          </a:p>
          <a:p>
            <a:r>
              <a:rPr dirty="0" lang="en-US"/>
              <a:t>Intestinal effects (abdominal distention and cramping, hyperactive bowel sounds, diarrhea, excessive gas).</a:t>
            </a:r>
          </a:p>
          <a:p>
            <a:r>
              <a:rPr dirty="0" lang="en-US"/>
              <a:t> Risk for anemia due to the decrease of iron absorption</a:t>
            </a:r>
          </a:p>
          <a:p>
            <a:r>
              <a:rPr dirty="0" lang="en-US"/>
              <a:t>Hepatoxicity with long-term use</a:t>
            </a:r>
          </a:p>
          <a:p>
            <a:pPr indent="0" marL="0">
              <a:buNone/>
            </a:pPr>
            <a:r>
              <a:rPr b="1" dirty="0" lang="en-US"/>
              <a:t>Sitagliptin</a:t>
            </a:r>
            <a:r>
              <a:rPr dirty="0" lang="en-US"/>
              <a:t> </a:t>
            </a:r>
          </a:p>
          <a:p>
            <a:r>
              <a:rPr dirty="0" lang="en-US"/>
              <a:t>generally well tolerated</a:t>
            </a:r>
          </a:p>
          <a:p>
            <a:endParaRPr dirty="0" lang="en-US"/>
          </a:p>
          <a:p>
            <a:endParaRPr dirty="0" lang="en-US"/>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032" name=""/>
        <p:cNvGrpSpPr/>
        <p:nvPr/>
      </p:nvGrpSpPr>
      <p:grpSpPr>
        <a:xfrm>
          <a:off x="0" y="0"/>
          <a:ext cx="0" cy="0"/>
          <a:chOff x="0" y="0"/>
          <a:chExt cx="0" cy="0"/>
        </a:xfrm>
      </p:grpSpPr>
      <p:sp>
        <p:nvSpPr>
          <p:cNvPr id="1049483" name="Content Placeholder 2"/>
          <p:cNvSpPr>
            <a:spLocks noGrp="1"/>
          </p:cNvSpPr>
          <p:nvPr>
            <p:ph idx="1"/>
          </p:nvPr>
        </p:nvSpPr>
        <p:spPr>
          <a:xfrm>
            <a:off x="838200" y="293076"/>
            <a:ext cx="10515600" cy="6260123"/>
          </a:xfrm>
        </p:spPr>
        <p:txBody>
          <a:bodyPr>
            <a:normAutofit lnSpcReduction="10000"/>
          </a:bodyPr>
          <a:p>
            <a:pPr indent="0" marL="0">
              <a:buNone/>
            </a:pPr>
            <a:r>
              <a:rPr b="1" dirty="0" lang="en-US"/>
              <a:t>Contraindications/Precautions </a:t>
            </a:r>
          </a:p>
          <a:p>
            <a:r>
              <a:rPr dirty="0" lang="en-US"/>
              <a:t> Pregnancy Risk Category C: Glipizide, repaglinide, rosiglitazone </a:t>
            </a:r>
          </a:p>
          <a:p>
            <a:r>
              <a:rPr dirty="0" lang="en-US"/>
              <a:t> Pregnancy Risk Category B: Metformin HCl (Glucophage), acarbose (Precose), sitagliptin (Januvia) </a:t>
            </a:r>
          </a:p>
          <a:p>
            <a:r>
              <a:rPr dirty="0" lang="en-US"/>
              <a:t> These oral agents are generally avoided in pregnancy and lactation, but the provider may decide to prescribe them. </a:t>
            </a:r>
          </a:p>
          <a:p>
            <a:r>
              <a:rPr dirty="0" lang="en-US"/>
              <a:t> Use cautiously in clients with renal failure, hepatic dysfunction, or heart failure because of the risk of medication accumulation and resulting hypoglycemia. Severity of disease may indicate contraindication. </a:t>
            </a:r>
          </a:p>
          <a:p>
            <a:r>
              <a:rPr dirty="0" lang="en-US"/>
              <a:t>Contraindicated in the treatment of diabetic ketoacidosis (DKA)  Metformin HCl is contraindicated for clients with severe infection, shock, and any hypoxic condition. </a:t>
            </a:r>
          </a:p>
          <a:p>
            <a:r>
              <a:rPr dirty="0" lang="en-US"/>
              <a:t> Acarbose is contraindicated for clients with gastrointestinal disorders, such as inflammatory disease, ulceration, or obstruction.</a:t>
            </a:r>
          </a:p>
          <a:p>
            <a:pPr indent="0" marL="0">
              <a:buNone/>
            </a:pPr>
            <a:endParaRPr dirty="0" lang="en-US"/>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033" name=""/>
        <p:cNvGrpSpPr/>
        <p:nvPr/>
      </p:nvGrpSpPr>
      <p:grpSpPr>
        <a:xfrm>
          <a:off x="0" y="0"/>
          <a:ext cx="0" cy="0"/>
          <a:chOff x="0" y="0"/>
          <a:chExt cx="0" cy="0"/>
        </a:xfrm>
      </p:grpSpPr>
      <p:sp>
        <p:nvSpPr>
          <p:cNvPr id="1049484" name="Title 1"/>
          <p:cNvSpPr>
            <a:spLocks noGrp="1"/>
          </p:cNvSpPr>
          <p:nvPr>
            <p:ph type="title"/>
          </p:nvPr>
        </p:nvSpPr>
        <p:spPr/>
        <p:txBody>
          <a:bodyPr/>
          <a:p>
            <a:r>
              <a:rPr b="1" dirty="0" lang="en-US"/>
              <a:t>Medication interaction</a:t>
            </a:r>
          </a:p>
        </p:txBody>
      </p:sp>
      <p:sp>
        <p:nvSpPr>
          <p:cNvPr id="1049485" name="Content Placeholder 2"/>
          <p:cNvSpPr>
            <a:spLocks noGrp="1"/>
          </p:cNvSpPr>
          <p:nvPr>
            <p:ph idx="1"/>
          </p:nvPr>
        </p:nvSpPr>
        <p:spPr/>
        <p:txBody>
          <a:bodyPr/>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575" name=""/>
        <p:cNvGrpSpPr/>
        <p:nvPr/>
      </p:nvGrpSpPr>
      <p:grpSpPr>
        <a:xfrm>
          <a:off x="0" y="0"/>
          <a:ext cx="0" cy="0"/>
          <a:chOff x="0" y="0"/>
          <a:chExt cx="0" cy="0"/>
        </a:xfrm>
      </p:grpSpPr>
      <p:sp>
        <p:nvSpPr>
          <p:cNvPr id="1048694" name="Content Placeholder 2"/>
          <p:cNvSpPr>
            <a:spLocks noGrp="1"/>
          </p:cNvSpPr>
          <p:nvPr>
            <p:ph idx="1"/>
          </p:nvPr>
        </p:nvSpPr>
        <p:spPr/>
        <p:txBody>
          <a:bodyPr>
            <a:normAutofit fontScale="92857" lnSpcReduction="10000"/>
          </a:bodyPr>
          <a:p>
            <a:pPr indent="0" marL="0">
              <a:buNone/>
            </a:pPr>
            <a:r>
              <a:rPr dirty="0" lang="en-US"/>
              <a:t>-</a:t>
            </a:r>
            <a:r>
              <a:rPr b="1" dirty="0" lang="en-US"/>
              <a:t>DO NOT ATTEMPT  </a:t>
            </a:r>
            <a:r>
              <a:rPr dirty="0" lang="en-US"/>
              <a:t>to split </a:t>
            </a:r>
            <a:r>
              <a:rPr b="1" dirty="0" lang="en-US"/>
              <a:t>NON-SCORED</a:t>
            </a:r>
            <a:r>
              <a:rPr dirty="0" lang="en-US"/>
              <a:t> tablets or to divide a dose of a single capsule.</a:t>
            </a:r>
          </a:p>
          <a:p>
            <a:pPr indent="0" marL="0">
              <a:buNone/>
            </a:pPr>
            <a:r>
              <a:rPr dirty="0" lang="en-US"/>
              <a:t>-when you split  tablets, give the two halves in successive doses so that any deviation from the prescribed dose due to uneven breakage is levelled out as quickly as possible.</a:t>
            </a:r>
          </a:p>
          <a:p>
            <a:pPr indent="0" marL="0">
              <a:buNone/>
            </a:pPr>
            <a:r>
              <a:rPr dirty="0" lang="en-US"/>
              <a:t>-</a:t>
            </a:r>
            <a:r>
              <a:rPr b="1" dirty="0" lang="en-US"/>
              <a:t>DO NOT </a:t>
            </a:r>
            <a:r>
              <a:rPr dirty="0" lang="en-US"/>
              <a:t>break all the tablets available and mix the halves.</a:t>
            </a:r>
          </a:p>
          <a:p>
            <a:pPr indent="0" marL="0">
              <a:buNone/>
            </a:pPr>
            <a:r>
              <a:rPr dirty="0" lang="en-US"/>
              <a:t>Liquids should be measured with a scale that provides a mark for the required dose e.g. plastic glasses or spoons.</a:t>
            </a:r>
          </a:p>
          <a:p>
            <a:pPr indent="0" marL="0">
              <a:buNone/>
            </a:pPr>
            <a:r>
              <a:rPr b="1" dirty="0" lang="en-US"/>
              <a:t>Dosage calculation  </a:t>
            </a:r>
            <a:r>
              <a:rPr dirty="0" lang="en-US"/>
              <a:t>use the (WIG) calculation; what you want multiply by what's in and divide by what you got equal to amount to give.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8695" name="Content Placeholder 2"/>
          <p:cNvSpPr>
            <a:spLocks noGrp="1"/>
          </p:cNvSpPr>
          <p:nvPr>
            <p:ph idx="1"/>
          </p:nvPr>
        </p:nvSpPr>
        <p:spPr/>
        <p:txBody>
          <a:bodyPr>
            <a:normAutofit fontScale="85714" lnSpcReduction="10000"/>
          </a:bodyPr>
          <a:p>
            <a:pPr indent="0" marL="0">
              <a:buNone/>
            </a:pPr>
            <a:r>
              <a:rPr b="1" dirty="0" sz="4300" lang="en-US"/>
              <a:t>Right  route:</a:t>
            </a:r>
          </a:p>
          <a:p>
            <a:r>
              <a:rPr dirty="0" lang="en-US"/>
              <a:t>The right route must be used for drug delivery.</a:t>
            </a:r>
          </a:p>
          <a:p>
            <a:r>
              <a:rPr dirty="0" lang="en-US"/>
              <a:t>Most drugs are given orally or by topical application .</a:t>
            </a:r>
          </a:p>
          <a:p>
            <a:r>
              <a:rPr dirty="0" lang="en-US"/>
              <a:t>Ensure the patient understands how the drug is to be taken.</a:t>
            </a:r>
          </a:p>
          <a:p>
            <a:r>
              <a:rPr dirty="0" lang="en-US"/>
              <a:t> sub lingual or chewable tablets should</a:t>
            </a:r>
            <a:r>
              <a:rPr b="1" dirty="0" lang="en-US"/>
              <a:t> NOT BE </a:t>
            </a:r>
            <a:r>
              <a:rPr dirty="0" lang="en-US"/>
              <a:t>swallowed whole.</a:t>
            </a:r>
          </a:p>
          <a:p>
            <a:r>
              <a:rPr dirty="0" lang="en-US"/>
              <a:t>Crush oral drugs if swallowing is difficult or if they are to be taken in liquid form.</a:t>
            </a:r>
          </a:p>
          <a:p>
            <a:r>
              <a:rPr dirty="0" lang="en-US"/>
              <a:t> Demonstrate to the patient the procedures for application of topical drugs.</a:t>
            </a:r>
          </a:p>
          <a:p>
            <a:r>
              <a:rPr dirty="0" lang="en-US"/>
              <a:t>Always check the  doctors orders ,the cardex and the treatment sheet to verify the medication route.</a:t>
            </a: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8696" name="Content Placeholder 2"/>
          <p:cNvSpPr>
            <a:spLocks noGrp="1"/>
          </p:cNvSpPr>
          <p:nvPr>
            <p:ph idx="1"/>
          </p:nvPr>
        </p:nvSpPr>
        <p:spPr/>
        <p:txBody>
          <a:bodyPr>
            <a:normAutofit fontScale="92857" lnSpcReduction="10000"/>
          </a:bodyPr>
          <a:p>
            <a:r>
              <a:rPr dirty="0" lang="en-US"/>
              <a:t>Alert the doctor if the route is not in accord with which is recommended for the drug preparation.</a:t>
            </a:r>
          </a:p>
          <a:p>
            <a:pPr indent="0" marL="0">
              <a:buNone/>
            </a:pPr>
            <a:r>
              <a:rPr b="1" dirty="0" sz="4000" lang="en-US"/>
              <a:t>Right time:</a:t>
            </a:r>
          </a:p>
          <a:p>
            <a:r>
              <a:rPr dirty="0" lang="en-US"/>
              <a:t>Under normal circumstances the  right time  for drug administration Is not indicated by the doctor. The doctor only indicates the number of  times a drug is  to be given.</a:t>
            </a:r>
          </a:p>
          <a:p>
            <a:r>
              <a:rPr dirty="0" lang="en-US"/>
              <a:t>For example;</a:t>
            </a:r>
          </a:p>
          <a:p>
            <a:pPr indent="0" marL="0">
              <a:buNone/>
            </a:pPr>
            <a:r>
              <a:rPr dirty="0" lang="en-US"/>
              <a:t>The hourly interval between doses</a:t>
            </a:r>
          </a:p>
          <a:p>
            <a:pPr indent="0" marL="0">
              <a:buNone/>
            </a:pPr>
            <a:r>
              <a:rPr dirty="0" lang="en-US"/>
              <a:t>The relationship of dose to the clients activity ,such as before or after  meals, on rising or retiring, every 4hours, hour, 12 hours.</a:t>
            </a:r>
          </a:p>
          <a:p>
            <a:pPr indent="0" marL="0">
              <a:buNone/>
            </a:pPr>
            <a:endParaRPr dirty="0" lang="en-US"/>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578" name=""/>
        <p:cNvGrpSpPr/>
        <p:nvPr/>
      </p:nvGrpSpPr>
      <p:grpSpPr>
        <a:xfrm>
          <a:off x="0" y="0"/>
          <a:ext cx="0" cy="0"/>
          <a:chOff x="0" y="0"/>
          <a:chExt cx="0" cy="0"/>
        </a:xfrm>
      </p:grpSpPr>
      <p:sp>
        <p:nvSpPr>
          <p:cNvPr id="1048697" name="Content Placeholder 2"/>
          <p:cNvSpPr>
            <a:spLocks noGrp="1"/>
          </p:cNvSpPr>
          <p:nvPr>
            <p:ph idx="1"/>
          </p:nvPr>
        </p:nvSpPr>
        <p:spPr/>
        <p:txBody>
          <a:bodyPr/>
          <a:p>
            <a:r>
              <a:rPr dirty="0" lang="en-US"/>
              <a:t>Patients with poor time orientation, short term memory defects or distracting activity schedule need some systems for guiding them in self medication.</a:t>
            </a:r>
          </a:p>
          <a:p>
            <a:r>
              <a:rPr dirty="0" lang="en-US"/>
              <a:t>Most hospitals have set up routines for intervals and times for medication</a:t>
            </a:r>
          </a:p>
          <a:p>
            <a:r>
              <a:rPr dirty="0" lang="en-US"/>
              <a:t>Nonetheless you must be familiar with times for medications and the appropriate times for administering them.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8698" name="Title 1"/>
          <p:cNvSpPr>
            <a:spLocks noGrp="1"/>
          </p:cNvSpPr>
          <p:nvPr>
            <p:ph type="title"/>
          </p:nvPr>
        </p:nvSpPr>
        <p:spPr/>
        <p:txBody>
          <a:bodyPr/>
          <a:p>
            <a:r>
              <a:rPr dirty="0" lang="en-US"/>
              <a:t>          </a:t>
            </a:r>
            <a:r>
              <a:rPr b="1" dirty="0" lang="en-US"/>
              <a:t>medication in children</a:t>
            </a:r>
          </a:p>
        </p:txBody>
      </p:sp>
      <p:sp>
        <p:nvSpPr>
          <p:cNvPr id="1048699" name="Content Placeholder 2"/>
          <p:cNvSpPr>
            <a:spLocks noGrp="1"/>
          </p:cNvSpPr>
          <p:nvPr>
            <p:ph idx="1"/>
          </p:nvPr>
        </p:nvSpPr>
        <p:spPr/>
        <p:txBody>
          <a:bodyPr>
            <a:normAutofit fontScale="92857" lnSpcReduction="10000"/>
          </a:bodyPr>
          <a:p>
            <a:pPr indent="0" marL="0">
              <a:buNone/>
            </a:pPr>
            <a:r>
              <a:rPr dirty="0" lang="en-US"/>
              <a:t>Take great care when administering drugs  in children;</a:t>
            </a:r>
          </a:p>
          <a:p>
            <a:r>
              <a:rPr dirty="0" lang="en-US"/>
              <a:t>There is high risk of errors due to changes in weight and age.</a:t>
            </a:r>
          </a:p>
          <a:p>
            <a:r>
              <a:rPr dirty="0" lang="en-US"/>
              <a:t>Most drugs have not been tested in children.</a:t>
            </a:r>
          </a:p>
          <a:p>
            <a:r>
              <a:rPr dirty="0" lang="en-US"/>
              <a:t>Many drugs are marked in dosage forms and concentration suitable for adults. Therefore this requires dilution, calculation  preparation and administration of very small doses.</a:t>
            </a:r>
          </a:p>
          <a:p>
            <a:r>
              <a:rPr dirty="0" lang="en-US"/>
              <a:t>Children have  limited sites for  IV (intravenous)administration ,several drugs may be given through the same site.</a:t>
            </a:r>
          </a:p>
          <a:p>
            <a:r>
              <a:rPr dirty="0" lang="en-US"/>
              <a:t>This increases the need for small volumes of fluid and flushing between sites.</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8700" name="Title 1"/>
          <p:cNvSpPr>
            <a:spLocks noGrp="1"/>
          </p:cNvSpPr>
          <p:nvPr>
            <p:ph type="title"/>
          </p:nvPr>
        </p:nvSpPr>
        <p:spPr/>
        <p:txBody>
          <a:bodyPr/>
          <a:p>
            <a:r>
              <a:rPr dirty="0" lang="en-US"/>
              <a:t>               </a:t>
            </a:r>
            <a:r>
              <a:rPr b="1" dirty="0" lang="en-US"/>
              <a:t>medication errors</a:t>
            </a:r>
          </a:p>
        </p:txBody>
      </p:sp>
      <p:sp>
        <p:nvSpPr>
          <p:cNvPr id="1048701" name="Content Placeholder 2"/>
          <p:cNvSpPr>
            <a:spLocks noGrp="1"/>
          </p:cNvSpPr>
          <p:nvPr>
            <p:ph idx="1"/>
          </p:nvPr>
        </p:nvSpPr>
        <p:spPr/>
        <p:txBody>
          <a:bodyPr/>
          <a:p>
            <a:r>
              <a:rPr dirty="0" lang="en-US"/>
              <a:t>Wrong client </a:t>
            </a:r>
          </a:p>
          <a:p>
            <a:r>
              <a:rPr dirty="0" lang="en-US"/>
              <a:t>Wrong route</a:t>
            </a:r>
          </a:p>
          <a:p>
            <a:r>
              <a:rPr dirty="0" lang="en-US"/>
              <a:t>Wrong medication or IV fluids</a:t>
            </a:r>
          </a:p>
          <a:p>
            <a:r>
              <a:rPr dirty="0" lang="en-US"/>
              <a:t>Wrong dose or IV rate</a:t>
            </a:r>
          </a:p>
          <a:p>
            <a:r>
              <a:rPr dirty="0" lang="en-US"/>
              <a:t> Omission of dose</a:t>
            </a:r>
          </a:p>
          <a:p>
            <a:r>
              <a:rPr dirty="0" lang="en-US"/>
              <a:t> Incorrect discontinuation of treatment.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581" name=""/>
        <p:cNvGrpSpPr/>
        <p:nvPr/>
      </p:nvGrpSpPr>
      <p:grpSpPr>
        <a:xfrm>
          <a:off x="0" y="0"/>
          <a:ext cx="0" cy="0"/>
          <a:chOff x="0" y="0"/>
          <a:chExt cx="0" cy="0"/>
        </a:xfrm>
      </p:grpSpPr>
      <p:sp>
        <p:nvSpPr>
          <p:cNvPr id="1048702" name="Title 1"/>
          <p:cNvSpPr>
            <a:spLocks noGrp="1"/>
          </p:cNvSpPr>
          <p:nvPr>
            <p:ph type="title"/>
          </p:nvPr>
        </p:nvSpPr>
        <p:spPr>
          <a:xfrm>
            <a:off x="838200" y="274814"/>
            <a:ext cx="10515600" cy="1325563"/>
          </a:xfrm>
        </p:spPr>
        <p:txBody>
          <a:bodyPr/>
          <a:p>
            <a:r>
              <a:rPr dirty="0" lang="en-US"/>
              <a:t>                     </a:t>
            </a:r>
            <a:r>
              <a:rPr b="1" dirty="0" lang="en-US"/>
              <a:t>drug records</a:t>
            </a:r>
            <a:endParaRPr b="1" dirty="0" sz="4000" lang="en-US"/>
          </a:p>
        </p:txBody>
      </p:sp>
      <p:sp>
        <p:nvSpPr>
          <p:cNvPr id="1048703" name="Content Placeholder 2"/>
          <p:cNvSpPr>
            <a:spLocks noGrp="1"/>
          </p:cNvSpPr>
          <p:nvPr>
            <p:ph idx="1"/>
          </p:nvPr>
        </p:nvSpPr>
        <p:spPr/>
        <p:txBody>
          <a:bodyPr>
            <a:normAutofit fontScale="89286" lnSpcReduction="10000"/>
          </a:bodyPr>
          <a:p>
            <a:r>
              <a:rPr dirty="0" lang="en-US"/>
              <a:t>Every health institution has  its own records for drug accountability,</a:t>
            </a:r>
          </a:p>
          <a:p>
            <a:pPr indent="0" marL="0">
              <a:buNone/>
            </a:pPr>
            <a:r>
              <a:rPr b="1" dirty="0" lang="en-US"/>
              <a:t>these are;</a:t>
            </a:r>
          </a:p>
          <a:p>
            <a:pPr indent="-514350" marL="514350">
              <a:buFont typeface="+mj-lt"/>
              <a:buAutoNum type="arabicPeriod"/>
            </a:pPr>
            <a:r>
              <a:rPr dirty="0" lang="en-US"/>
              <a:t> patients drug order card/treatment sheet</a:t>
            </a:r>
          </a:p>
          <a:p>
            <a:pPr indent="-514350" marL="514350">
              <a:buFont typeface="+mj-lt"/>
              <a:buAutoNum type="arabicPeriod"/>
            </a:pPr>
            <a:r>
              <a:rPr dirty="0" lang="en-US"/>
              <a:t>Antibiotic register oral and injectables this has,  stock at hand, drugs received from pharmacy, drug issued to patients, date and time issued, signature of the dispensing nurse. this book is balanced  at he end of each page.</a:t>
            </a:r>
          </a:p>
          <a:p>
            <a:pPr indent="-514350" marL="514350">
              <a:buFont typeface="+mj-lt"/>
              <a:buAutoNum type="arabicPeriod"/>
            </a:pPr>
            <a:r>
              <a:rPr dirty="0" lang="en-US"/>
              <a:t>Handing over register  for the purpose of handing over drug during each shift.</a:t>
            </a:r>
          </a:p>
          <a:p>
            <a:pPr indent="-514350" marL="514350">
              <a:buFont typeface="+mj-lt"/>
              <a:buAutoNum type="arabicPeriod"/>
            </a:pPr>
            <a:r>
              <a:rPr dirty="0" lang="en-US"/>
              <a:t>Requisition register for ordering drugs from pharmacy should always be accompanied by the drug register.</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8704" name="Title 1"/>
          <p:cNvSpPr>
            <a:spLocks noGrp="1"/>
          </p:cNvSpPr>
          <p:nvPr>
            <p:ph type="title"/>
          </p:nvPr>
        </p:nvSpPr>
        <p:spPr/>
        <p:txBody>
          <a:bodyPr/>
          <a:p>
            <a:r>
              <a:rPr b="1" dirty="0" lang="en-US"/>
              <a:t>                           drug storage</a:t>
            </a:r>
          </a:p>
        </p:txBody>
      </p:sp>
      <p:sp>
        <p:nvSpPr>
          <p:cNvPr id="1048705" name="Content Placeholder 2"/>
          <p:cNvSpPr>
            <a:spLocks noGrp="1"/>
          </p:cNvSpPr>
          <p:nvPr>
            <p:ph idx="1"/>
          </p:nvPr>
        </p:nvSpPr>
        <p:spPr/>
        <p:txBody>
          <a:bodyPr>
            <a:normAutofit fontScale="82143" lnSpcReduction="20000"/>
          </a:bodyPr>
          <a:p>
            <a:r>
              <a:rPr dirty="0" lang="en-US"/>
              <a:t>Many factors can change your medication including heat, .air , light, and moisture. This will infective or even harmful.</a:t>
            </a:r>
          </a:p>
          <a:p>
            <a:r>
              <a:rPr dirty="0" lang="en-US"/>
              <a:t>Drugs require careful storage and handling to maintain their safety and potency.</a:t>
            </a:r>
          </a:p>
          <a:p>
            <a:r>
              <a:rPr dirty="0" lang="en-US"/>
              <a:t>Every medication has its owner recommended storage condition from room temperature, refrigeration and freezing thus check the specific storage condition.</a:t>
            </a:r>
          </a:p>
          <a:p>
            <a:r>
              <a:rPr dirty="0" lang="en-US"/>
              <a:t>They must be kept in special spaces secured from access by unauthorized persons.</a:t>
            </a:r>
          </a:p>
          <a:p>
            <a:r>
              <a:rPr dirty="0" lang="en-US"/>
              <a:t>Storage areas should be kept clean, cool, and dry with no direct sun light.</a:t>
            </a:r>
          </a:p>
          <a:p>
            <a:r>
              <a:rPr dirty="0" lang="en-US"/>
              <a:t> Drugs should not be placed on the floor.</a:t>
            </a:r>
          </a:p>
          <a:p>
            <a:r>
              <a:rPr dirty="0" lang="en-US"/>
              <a:t>Sterile substances should be protected from contamination. </a:t>
            </a:r>
          </a:p>
          <a:p>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8706" name="Content Placeholder 2"/>
          <p:cNvSpPr>
            <a:spLocks noGrp="1"/>
          </p:cNvSpPr>
          <p:nvPr>
            <p:ph idx="1"/>
          </p:nvPr>
        </p:nvSpPr>
        <p:spPr/>
        <p:txBody>
          <a:bodyPr/>
          <a:p>
            <a:r>
              <a:rPr dirty="0" lang="en-US"/>
              <a:t>Drugs are best kept in their original containers. original containers protect their content.</a:t>
            </a:r>
          </a:p>
          <a:p>
            <a:r>
              <a:rPr dirty="0" lang="en-US"/>
              <a:t>Do not transfer sterile substances from container to container as it increases the probability of contamination. Protect the label from soiling  to ensure it remains legible.</a:t>
            </a:r>
          </a:p>
          <a:p>
            <a:r>
              <a:rPr dirty="0" lang="en-US"/>
              <a:t>Drugs should only be labeled in pharmacy.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sp>
        <p:nvSpPr>
          <p:cNvPr id="1048601" name="Title 1"/>
          <p:cNvSpPr>
            <a:spLocks noGrp="1"/>
          </p:cNvSpPr>
          <p:nvPr>
            <p:ph type="title"/>
          </p:nvPr>
        </p:nvSpPr>
        <p:spPr/>
        <p:txBody>
          <a:bodyPr/>
          <a:p>
            <a:r>
              <a:rPr dirty="0" lang="en-US">
                <a:latin typeface="Times New Roman" panose="02020603050405020304" pitchFamily="18" charset="0"/>
                <a:cs typeface="Times New Roman" panose="02020603050405020304" pitchFamily="18" charset="0"/>
              </a:rPr>
              <a:t>Conti.</a:t>
            </a:r>
          </a:p>
        </p:txBody>
      </p:sp>
      <p:sp>
        <p:nvSpPr>
          <p:cNvPr id="1048602" name="Content Placeholder 2"/>
          <p:cNvSpPr>
            <a:spLocks noGrp="1"/>
          </p:cNvSpPr>
          <p:nvPr>
            <p:ph idx="1"/>
          </p:nvPr>
        </p:nvSpPr>
        <p:spPr/>
        <p:txBody>
          <a:bodyPr>
            <a:normAutofit fontScale="92857" lnSpcReduction="10000"/>
          </a:bodyPr>
          <a:p>
            <a:r>
              <a:rPr b="1" dirty="0" lang="en-US">
                <a:latin typeface="Times New Roman" panose="02020603050405020304" pitchFamily="18" charset="0"/>
                <a:cs typeface="Times New Roman" panose="02020603050405020304" pitchFamily="18" charset="0"/>
              </a:rPr>
              <a:t>Toxicology: T</a:t>
            </a:r>
            <a:r>
              <a:rPr dirty="0" lang="en-US">
                <a:latin typeface="Times New Roman" panose="02020603050405020304" pitchFamily="18" charset="0"/>
                <a:cs typeface="Times New Roman" panose="02020603050405020304" pitchFamily="18" charset="0"/>
              </a:rPr>
              <a:t>his branch of pharmacology which deals with the an desirable effects of chemicals on living systems from individual cells to complex body systems.</a:t>
            </a:r>
            <a:endParaRPr b="1" dirty="0" lang="en-US">
              <a:latin typeface="Times New Roman" panose="02020603050405020304" pitchFamily="18" charset="0"/>
              <a:cs typeface="Times New Roman" panose="02020603050405020304" pitchFamily="18" charset="0"/>
            </a:endParaRPr>
          </a:p>
          <a:p>
            <a:r>
              <a:rPr b="1" dirty="0" lang="en-US">
                <a:latin typeface="Times New Roman" panose="02020603050405020304" pitchFamily="18" charset="0"/>
                <a:cs typeface="Times New Roman" panose="02020603050405020304" pitchFamily="18" charset="0"/>
              </a:rPr>
              <a:t>Drug:</a:t>
            </a:r>
            <a:r>
              <a:rPr dirty="0" lang="en-US">
                <a:latin typeface="Times New Roman" panose="02020603050405020304" pitchFamily="18" charset="0"/>
                <a:cs typeface="Times New Roman" panose="02020603050405020304" pitchFamily="18" charset="0"/>
              </a:rPr>
              <a:t> Any substance used in diagnosis, cure, treatment and prevention of disease/condition or any substance that brings a change in biological functions through its chemical actions. The term drug, medication, and medicine are used synonymously. </a:t>
            </a:r>
          </a:p>
          <a:p>
            <a:r>
              <a:rPr b="1" dirty="0" lang="en-US">
                <a:latin typeface="Times New Roman" panose="02020603050405020304" pitchFamily="18" charset="0"/>
                <a:cs typeface="Times New Roman" panose="02020603050405020304" pitchFamily="18" charset="0"/>
              </a:rPr>
              <a:t>Placebo: </a:t>
            </a:r>
            <a:r>
              <a:rPr dirty="0" lang="en-US">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b="1" dirty="0" lang="en-US">
                <a:latin typeface="Times New Roman" panose="02020603050405020304" pitchFamily="18" charset="0"/>
                <a:cs typeface="Times New Roman" panose="02020603050405020304" pitchFamily="18" charset="0"/>
              </a:rPr>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584" name=""/>
        <p:cNvGrpSpPr/>
        <p:nvPr/>
      </p:nvGrpSpPr>
      <p:grpSpPr>
        <a:xfrm>
          <a:off x="0" y="0"/>
          <a:ext cx="0" cy="0"/>
          <a:chOff x="0" y="0"/>
          <a:chExt cx="0" cy="0"/>
        </a:xfrm>
      </p:grpSpPr>
      <p:sp>
        <p:nvSpPr>
          <p:cNvPr id="1048707" name="Title 1"/>
          <p:cNvSpPr>
            <a:spLocks noGrp="1"/>
          </p:cNvSpPr>
          <p:nvPr>
            <p:ph type="title"/>
          </p:nvPr>
        </p:nvSpPr>
        <p:spPr/>
        <p:txBody>
          <a:bodyPr/>
          <a:p>
            <a:r>
              <a:rPr dirty="0" lang="en-US"/>
              <a:t>Stock control</a:t>
            </a:r>
          </a:p>
        </p:txBody>
      </p:sp>
      <p:sp>
        <p:nvSpPr>
          <p:cNvPr id="1048708" name="Content Placeholder 2"/>
          <p:cNvSpPr>
            <a:spLocks noGrp="1"/>
          </p:cNvSpPr>
          <p:nvPr>
            <p:ph idx="1"/>
          </p:nvPr>
        </p:nvSpPr>
        <p:spPr/>
        <p:txBody>
          <a:bodyPr>
            <a:normAutofit fontScale="73077" lnSpcReduction="20000"/>
          </a:bodyPr>
          <a:p>
            <a:pPr indent="0" lvl="0" marL="0">
              <a:buNone/>
            </a:pPr>
            <a:r>
              <a:rPr b="1" dirty="0" sz="2600" lang="en-US">
                <a:solidFill>
                  <a:prstClr val="black"/>
                </a:solidFill>
              </a:rPr>
              <a:t>Stock control; </a:t>
            </a:r>
          </a:p>
          <a:p>
            <a:pPr indent="0" lvl="0" marL="0">
              <a:buNone/>
            </a:pPr>
            <a:r>
              <a:rPr dirty="0" sz="2600" lang="en-US">
                <a:solidFill>
                  <a:prstClr val="black"/>
                </a:solidFill>
              </a:rPr>
              <a:t>This is  done by use of a medication stock sheet  for each drug .</a:t>
            </a:r>
          </a:p>
          <a:p>
            <a:pPr indent="0" lvl="0" marL="0">
              <a:buNone/>
            </a:pPr>
            <a:r>
              <a:rPr dirty="0" sz="2600" lang="en-US">
                <a:solidFill>
                  <a:prstClr val="black"/>
                </a:solidFill>
              </a:rPr>
              <a:t>Content of the sheet is the </a:t>
            </a:r>
          </a:p>
          <a:p>
            <a:pPr indent="0" lvl="0" marL="0">
              <a:buNone/>
            </a:pPr>
            <a:r>
              <a:rPr dirty="0" sz="2600" lang="en-US">
                <a:solidFill>
                  <a:prstClr val="black"/>
                </a:solidFill>
              </a:rPr>
              <a:t>-name of the drug  </a:t>
            </a:r>
          </a:p>
          <a:p>
            <a:pPr indent="0" lvl="0" marL="0">
              <a:buNone/>
            </a:pPr>
            <a:r>
              <a:rPr dirty="0" sz="2600" lang="en-US">
                <a:solidFill>
                  <a:prstClr val="black"/>
                </a:solidFill>
              </a:rPr>
              <a:t>-date and time</a:t>
            </a:r>
          </a:p>
          <a:p>
            <a:pPr indent="0" lvl="0" marL="0">
              <a:buNone/>
            </a:pPr>
            <a:r>
              <a:rPr dirty="0" sz="2600" lang="en-US">
                <a:solidFill>
                  <a:prstClr val="black"/>
                </a:solidFill>
              </a:rPr>
              <a:t>-quantity stock</a:t>
            </a:r>
          </a:p>
          <a:p>
            <a:pPr indent="0" lvl="0" marL="0">
              <a:buNone/>
            </a:pPr>
            <a:r>
              <a:rPr dirty="0" sz="2600" lang="en-US">
                <a:solidFill>
                  <a:prstClr val="black"/>
                </a:solidFill>
              </a:rPr>
              <a:t>-quantity received</a:t>
            </a:r>
          </a:p>
          <a:p>
            <a:pPr indent="0" lvl="0" marL="0">
              <a:buNone/>
            </a:pPr>
            <a:r>
              <a:rPr dirty="0" sz="2600" lang="en-US">
                <a:solidFill>
                  <a:prstClr val="black"/>
                </a:solidFill>
              </a:rPr>
              <a:t>-quantity used</a:t>
            </a:r>
          </a:p>
          <a:p>
            <a:pPr indent="0" lvl="0" marL="0">
              <a:buNone/>
            </a:pPr>
            <a:r>
              <a:rPr dirty="0" sz="2600" lang="en-US">
                <a:solidFill>
                  <a:prstClr val="black"/>
                </a:solidFill>
              </a:rPr>
              <a:t>-quantity discarded </a:t>
            </a:r>
          </a:p>
          <a:p>
            <a:pPr indent="0" lvl="0" marL="0">
              <a:buNone/>
            </a:pPr>
            <a:r>
              <a:rPr dirty="0" sz="2600" lang="en-US">
                <a:solidFill>
                  <a:prstClr val="black"/>
                </a:solidFill>
              </a:rPr>
              <a:t>-Expiary date.</a:t>
            </a:r>
          </a:p>
          <a:p>
            <a:pPr indent="0" lvl="0" marL="0">
              <a:buNone/>
            </a:pPr>
            <a:r>
              <a:rPr dirty="0" sz="2600" lang="en-US">
                <a:solidFill>
                  <a:prstClr val="black"/>
                </a:solidFill>
              </a:rPr>
              <a:t>Use </a:t>
            </a:r>
            <a:r>
              <a:rPr b="1" dirty="0" sz="2600" lang="en-US">
                <a:solidFill>
                  <a:prstClr val="black"/>
                </a:solidFill>
              </a:rPr>
              <a:t>FEFO (</a:t>
            </a:r>
            <a:r>
              <a:rPr dirty="0" sz="2600" lang="en-US">
                <a:solidFill>
                  <a:prstClr val="black"/>
                </a:solidFill>
              </a:rPr>
              <a:t>first expiry first out)  when arranging and issuing drugs , for drugs with the same expiry date use </a:t>
            </a:r>
            <a:r>
              <a:rPr b="1" dirty="0" sz="2600" lang="en-US">
                <a:solidFill>
                  <a:prstClr val="black"/>
                </a:solidFill>
              </a:rPr>
              <a:t>FIFO</a:t>
            </a:r>
            <a:r>
              <a:rPr dirty="0" sz="2600" lang="en-US">
                <a:solidFill>
                  <a:prstClr val="black"/>
                </a:solidFill>
              </a:rPr>
              <a:t> (first in first out)</a:t>
            </a:r>
          </a:p>
          <a:p>
            <a:pPr indent="0" marL="0">
              <a:buNone/>
            </a:pP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8709" name="Title 1"/>
          <p:cNvSpPr>
            <a:spLocks noGrp="1"/>
          </p:cNvSpPr>
          <p:nvPr>
            <p:ph type="title"/>
          </p:nvPr>
        </p:nvSpPr>
        <p:spPr/>
        <p:txBody>
          <a:bodyPr/>
          <a:p>
            <a:r>
              <a:rPr b="1" dirty="0" lang="en-US"/>
              <a:t>                 Classification of drugs</a:t>
            </a:r>
          </a:p>
        </p:txBody>
      </p:sp>
      <p:sp>
        <p:nvSpPr>
          <p:cNvPr id="1048710" name="Content Placeholder 2"/>
          <p:cNvSpPr>
            <a:spLocks noGrp="1"/>
          </p:cNvSpPr>
          <p:nvPr>
            <p:ph idx="1"/>
          </p:nvPr>
        </p:nvSpPr>
        <p:spPr/>
        <p:txBody>
          <a:bodyPr>
            <a:normAutofit/>
          </a:bodyPr>
          <a:p>
            <a:pPr indent="0" marL="0">
              <a:buNone/>
            </a:pPr>
            <a:r>
              <a:rPr dirty="0" lang="en-US"/>
              <a:t>Classification systems enable us to readily identify the similarities and differences among a large number of medications within or outside a classification.</a:t>
            </a:r>
          </a:p>
          <a:p>
            <a:pPr indent="0" marL="0">
              <a:buNone/>
            </a:pPr>
            <a:r>
              <a:rPr dirty="0" lang="en-US"/>
              <a:t>Drugs can be classified according to;</a:t>
            </a:r>
          </a:p>
          <a:p>
            <a:pPr indent="-514350" marL="514350">
              <a:buFont typeface="+mj-lt"/>
              <a:buAutoNum type="arabicPeriod"/>
            </a:pPr>
            <a:r>
              <a:rPr b="1" dirty="0" lang="en-US"/>
              <a:t>Body systems as follows;</a:t>
            </a:r>
          </a:p>
          <a:p>
            <a:pPr indent="0" marL="0">
              <a:buNone/>
            </a:pPr>
            <a:r>
              <a:rPr b="1" dirty="0" lang="en-US"/>
              <a:t>-</a:t>
            </a:r>
            <a:r>
              <a:rPr dirty="0" lang="en-US"/>
              <a:t>Respiratory  medications</a:t>
            </a:r>
          </a:p>
          <a:p>
            <a:pPr indent="0" marL="0">
              <a:buNone/>
            </a:pPr>
            <a:r>
              <a:rPr dirty="0" lang="en-US"/>
              <a:t>-Cardiovascular system medications</a:t>
            </a:r>
          </a:p>
          <a:p>
            <a:pPr indent="0" marL="0">
              <a:buNone/>
            </a:pPr>
            <a:r>
              <a:rPr dirty="0" lang="en-US"/>
              <a:t>-Nervous system medications</a:t>
            </a:r>
          </a:p>
          <a:p>
            <a:pPr indent="0" marL="0">
              <a:buNone/>
            </a:pPr>
            <a:r>
              <a:rPr dirty="0" lang="en-US"/>
              <a:t>-GIT medications</a:t>
            </a:r>
          </a:p>
          <a:p>
            <a:pPr indent="0" marL="0">
              <a:buNone/>
            </a:pP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8711" name="Content Placeholder 2"/>
          <p:cNvSpPr>
            <a:spLocks noGrp="1"/>
          </p:cNvSpPr>
          <p:nvPr>
            <p:ph idx="1"/>
          </p:nvPr>
        </p:nvSpPr>
        <p:spPr/>
        <p:txBody>
          <a:bodyPr>
            <a:normAutofit/>
          </a:bodyPr>
          <a:p>
            <a:pPr indent="-514350" marL="514350">
              <a:buFont typeface="+mj-lt"/>
              <a:buAutoNum type="arabicPeriod"/>
            </a:pPr>
            <a:r>
              <a:rPr b="1" dirty="0" lang="en-US"/>
              <a:t>Their functions or use e.g.</a:t>
            </a:r>
          </a:p>
          <a:p>
            <a:pPr indent="0" marL="0">
              <a:buNone/>
            </a:pPr>
            <a:r>
              <a:rPr dirty="0" lang="en-US"/>
              <a:t>-antidepressant</a:t>
            </a:r>
          </a:p>
          <a:p>
            <a:pPr indent="0" marL="0">
              <a:buNone/>
            </a:pPr>
            <a:r>
              <a:rPr dirty="0" lang="en-US"/>
              <a:t>-diuretics</a:t>
            </a:r>
          </a:p>
          <a:p>
            <a:pPr indent="0" marL="0">
              <a:buNone/>
            </a:pPr>
            <a:r>
              <a:rPr dirty="0" lang="en-US"/>
              <a:t>-analgesics</a:t>
            </a:r>
          </a:p>
          <a:p>
            <a:pPr indent="0" marL="0">
              <a:buNone/>
            </a:pPr>
            <a:r>
              <a:rPr dirty="0" lang="en-US"/>
              <a:t>-antibiotics</a:t>
            </a:r>
          </a:p>
          <a:p>
            <a:pPr indent="0" marL="0">
              <a:buNone/>
            </a:pPr>
            <a:r>
              <a:rPr dirty="0" lang="en-US"/>
              <a:t>3.</a:t>
            </a:r>
            <a:r>
              <a:rPr b="1" dirty="0" lang="en-US"/>
              <a:t>Their chemical make up</a:t>
            </a:r>
          </a:p>
          <a:p>
            <a:pPr indent="0" marL="0">
              <a:buNone/>
            </a:pPr>
            <a:r>
              <a:rPr b="1" dirty="0" lang="en-US"/>
              <a:t>-</a:t>
            </a:r>
            <a:r>
              <a:rPr dirty="0" lang="en-US"/>
              <a:t>estrogens</a:t>
            </a:r>
          </a:p>
          <a:p>
            <a:pPr indent="0" marL="0">
              <a:buNone/>
            </a:pPr>
            <a:r>
              <a:rPr b="1" dirty="0" lang="en-US"/>
              <a:t>-</a:t>
            </a:r>
            <a:r>
              <a:rPr dirty="0" lang="en-US"/>
              <a:t>opioids</a:t>
            </a:r>
          </a:p>
          <a:p>
            <a:pPr indent="0" marL="0">
              <a:buNone/>
            </a:pPr>
            <a:endParaRPr b="1"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587" name=""/>
        <p:cNvGrpSpPr/>
        <p:nvPr/>
      </p:nvGrpSpPr>
      <p:grpSpPr>
        <a:xfrm>
          <a:off x="0" y="0"/>
          <a:ext cx="0" cy="0"/>
          <a:chOff x="0" y="0"/>
          <a:chExt cx="0" cy="0"/>
        </a:xfrm>
      </p:grpSpPr>
      <p:sp>
        <p:nvSpPr>
          <p:cNvPr id="1048712" name="Title 1"/>
          <p:cNvSpPr>
            <a:spLocks noGrp="1"/>
          </p:cNvSpPr>
          <p:nvPr>
            <p:ph type="title"/>
          </p:nvPr>
        </p:nvSpPr>
        <p:spPr/>
        <p:txBody>
          <a:bodyPr/>
          <a:p>
            <a:r>
              <a:rPr dirty="0" lang="en-US"/>
              <a:t>             antibiotics/anti- infective agents</a:t>
            </a:r>
          </a:p>
        </p:txBody>
      </p:sp>
      <p:sp>
        <p:nvSpPr>
          <p:cNvPr id="1048713" name="Content Placeholder 2"/>
          <p:cNvSpPr>
            <a:spLocks noGrp="1"/>
          </p:cNvSpPr>
          <p:nvPr>
            <p:ph idx="1"/>
          </p:nvPr>
        </p:nvSpPr>
        <p:spPr/>
        <p:txBody>
          <a:bodyPr>
            <a:normAutofit/>
          </a:bodyPr>
          <a:p>
            <a:pPr>
              <a:spcBef>
                <a:spcPts val="1200"/>
              </a:spcBef>
              <a:spcAft>
                <a:spcPts val="200"/>
              </a:spcAft>
              <a:buClr>
                <a:srgbClr val="E48312"/>
              </a:buClr>
              <a:buSzPct val="100000"/>
            </a:pPr>
            <a:r>
              <a:rPr dirty="0" sz="3200" lang="en-US">
                <a:solidFill>
                  <a:srgbClr val="000000">
                    <a:lumMod val="75000"/>
                    <a:lumOff val="25000"/>
                  </a:srgbClr>
                </a:solidFill>
              </a:rPr>
              <a:t>Antibiotics are among the most commonly used and misused of all drugs. </a:t>
            </a:r>
          </a:p>
          <a:p>
            <a:pPr>
              <a:spcBef>
                <a:spcPts val="1200"/>
              </a:spcBef>
              <a:spcAft>
                <a:spcPts val="200"/>
              </a:spcAft>
              <a:buClr>
                <a:srgbClr val="E48312"/>
              </a:buClr>
              <a:buSzPct val="100000"/>
            </a:pPr>
            <a:r>
              <a:rPr dirty="0" sz="3200" lang="en-US">
                <a:solidFill>
                  <a:srgbClr val="000000">
                    <a:lumMod val="75000"/>
                    <a:lumOff val="25000"/>
                  </a:srgbClr>
                </a:solidFill>
              </a:rPr>
              <a:t> The inevitable consequence of their widespread use has been the emergence of </a:t>
            </a:r>
            <a:r>
              <a:rPr b="1" dirty="0" sz="3200" lang="en-US">
                <a:solidFill>
                  <a:srgbClr val="000000">
                    <a:lumMod val="75000"/>
                    <a:lumOff val="25000"/>
                  </a:srgbClr>
                </a:solidFill>
              </a:rPr>
              <a:t>antibiotic-resistance pathogens.</a:t>
            </a:r>
          </a:p>
          <a:p>
            <a:pPr>
              <a:spcBef>
                <a:spcPts val="1200"/>
              </a:spcBef>
              <a:spcAft>
                <a:spcPts val="200"/>
              </a:spcAft>
              <a:buClr>
                <a:srgbClr val="E48312"/>
              </a:buClr>
              <a:buSzPct val="100000"/>
            </a:pPr>
            <a:r>
              <a:rPr dirty="0" sz="3200" lang="en-US">
                <a:solidFill>
                  <a:srgbClr val="000000">
                    <a:lumMod val="75000"/>
                    <a:lumOff val="25000"/>
                  </a:srgbClr>
                </a:solidFill>
              </a:rPr>
              <a:t>    There different groups of antibacterial agents based on molecular structure and members of each group have a comparable pharmacokinetic and pharmacodynamics.</a:t>
            </a:r>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8714" name="Title 1"/>
          <p:cNvSpPr>
            <a:spLocks noGrp="1"/>
          </p:cNvSpPr>
          <p:nvPr>
            <p:ph type="title"/>
          </p:nvPr>
        </p:nvSpPr>
        <p:spPr/>
        <p:txBody>
          <a:bodyPr>
            <a:normAutofit/>
          </a:bodyPr>
          <a:p>
            <a:r>
              <a:rPr b="1" dirty="0" sz="4800" lang="en-US" spc="-50">
                <a:solidFill>
                  <a:srgbClr val="000000">
                    <a:lumMod val="75000"/>
                    <a:lumOff val="25000"/>
                  </a:srgbClr>
                </a:solidFill>
              </a:rPr>
              <a:t>Classification of antibiotics</a:t>
            </a:r>
            <a:endParaRPr b="1" dirty="0" lang="en-US"/>
          </a:p>
        </p:txBody>
      </p:sp>
      <p:sp>
        <p:nvSpPr>
          <p:cNvPr id="1048715" name="Content Placeholder 2"/>
          <p:cNvSpPr>
            <a:spLocks noGrp="1"/>
          </p:cNvSpPr>
          <p:nvPr>
            <p:ph idx="1"/>
          </p:nvPr>
        </p:nvSpPr>
        <p:spPr/>
        <p:txBody>
          <a:bodyPr>
            <a:normAutofit fontScale="95000" lnSpcReduction="10000"/>
          </a:bodyPr>
          <a:p>
            <a:pPr>
              <a:spcBef>
                <a:spcPts val="1200"/>
              </a:spcBef>
              <a:spcAft>
                <a:spcPts val="200"/>
              </a:spcAft>
              <a:buClr>
                <a:srgbClr val="E48312"/>
              </a:buClr>
              <a:buSzPct val="100000"/>
            </a:pPr>
            <a:r>
              <a:rPr dirty="0" sz="2000" lang="en-US">
                <a:solidFill>
                  <a:srgbClr val="000000">
                    <a:lumMod val="75000"/>
                    <a:lumOff val="25000"/>
                  </a:srgbClr>
                </a:solidFill>
              </a:rPr>
              <a:t>Beta- lactam antibiotics</a:t>
            </a:r>
          </a:p>
          <a:p>
            <a:pPr>
              <a:spcBef>
                <a:spcPts val="1200"/>
              </a:spcBef>
              <a:spcAft>
                <a:spcPts val="200"/>
              </a:spcAft>
              <a:buClr>
                <a:srgbClr val="E48312"/>
              </a:buClr>
              <a:buSzPct val="100000"/>
            </a:pPr>
            <a:r>
              <a:rPr dirty="0" sz="2000" lang="en-US">
                <a:solidFill>
                  <a:srgbClr val="000000">
                    <a:lumMod val="75000"/>
                    <a:lumOff val="25000"/>
                  </a:srgbClr>
                </a:solidFill>
              </a:rPr>
              <a:t>tetracycline</a:t>
            </a:r>
          </a:p>
          <a:p>
            <a:pPr>
              <a:spcBef>
                <a:spcPts val="1200"/>
              </a:spcBef>
              <a:spcAft>
                <a:spcPts val="200"/>
              </a:spcAft>
              <a:buClr>
                <a:srgbClr val="E48312"/>
              </a:buClr>
              <a:buSzPct val="100000"/>
            </a:pPr>
            <a:r>
              <a:rPr dirty="0" sz="2000" lang="en-US">
                <a:solidFill>
                  <a:srgbClr val="000000">
                    <a:lumMod val="75000"/>
                    <a:lumOff val="25000"/>
                  </a:srgbClr>
                </a:solidFill>
              </a:rPr>
              <a:t>Aminoglycoside</a:t>
            </a:r>
          </a:p>
          <a:p>
            <a:pPr>
              <a:spcBef>
                <a:spcPts val="1200"/>
              </a:spcBef>
              <a:spcAft>
                <a:spcPts val="200"/>
              </a:spcAft>
              <a:buClr>
                <a:srgbClr val="E48312"/>
              </a:buClr>
              <a:buSzPct val="100000"/>
            </a:pPr>
            <a:r>
              <a:rPr dirty="0" sz="2000" lang="en-US">
                <a:solidFill>
                  <a:srgbClr val="000000">
                    <a:lumMod val="75000"/>
                    <a:lumOff val="25000"/>
                  </a:srgbClr>
                </a:solidFill>
              </a:rPr>
              <a:t>Macrolides</a:t>
            </a:r>
          </a:p>
          <a:p>
            <a:pPr>
              <a:spcBef>
                <a:spcPts val="1200"/>
              </a:spcBef>
              <a:spcAft>
                <a:spcPts val="200"/>
              </a:spcAft>
              <a:buClr>
                <a:srgbClr val="E48312"/>
              </a:buClr>
              <a:buSzPct val="100000"/>
            </a:pPr>
            <a:r>
              <a:rPr dirty="0" sz="2000" lang="en-US">
                <a:solidFill>
                  <a:srgbClr val="000000">
                    <a:lumMod val="75000"/>
                    <a:lumOff val="25000"/>
                  </a:srgbClr>
                </a:solidFill>
              </a:rPr>
              <a:t>Quinolones</a:t>
            </a:r>
          </a:p>
          <a:p>
            <a:pPr>
              <a:spcBef>
                <a:spcPts val="1200"/>
              </a:spcBef>
              <a:spcAft>
                <a:spcPts val="200"/>
              </a:spcAft>
              <a:buClr>
                <a:srgbClr val="E48312"/>
              </a:buClr>
              <a:buSzPct val="100000"/>
            </a:pPr>
            <a:r>
              <a:rPr dirty="0" sz="2000" lang="en-US">
                <a:solidFill>
                  <a:srgbClr val="000000">
                    <a:lumMod val="75000"/>
                    <a:lumOff val="25000"/>
                  </a:srgbClr>
                </a:solidFill>
              </a:rPr>
              <a:t>Azoles</a:t>
            </a:r>
          </a:p>
          <a:p>
            <a:pPr>
              <a:spcBef>
                <a:spcPts val="1200"/>
              </a:spcBef>
              <a:spcAft>
                <a:spcPts val="200"/>
              </a:spcAft>
              <a:buClr>
                <a:srgbClr val="E48312"/>
              </a:buClr>
              <a:buSzPct val="100000"/>
            </a:pPr>
            <a:r>
              <a:rPr dirty="0" sz="2000" lang="en-US">
                <a:solidFill>
                  <a:srgbClr val="000000">
                    <a:lumMod val="75000"/>
                    <a:lumOff val="25000"/>
                  </a:srgbClr>
                </a:solidFill>
              </a:rPr>
              <a:t>Antimycobacterial </a:t>
            </a:r>
          </a:p>
          <a:p>
            <a:pPr>
              <a:spcBef>
                <a:spcPts val="1200"/>
              </a:spcBef>
              <a:spcAft>
                <a:spcPts val="200"/>
              </a:spcAft>
              <a:buClr>
                <a:srgbClr val="E48312"/>
              </a:buClr>
              <a:buSzPct val="100000"/>
            </a:pPr>
            <a:r>
              <a:rPr dirty="0" sz="2000" lang="en-US">
                <a:solidFill>
                  <a:srgbClr val="000000">
                    <a:lumMod val="75000"/>
                    <a:lumOff val="25000"/>
                  </a:srgbClr>
                </a:solidFill>
              </a:rPr>
              <a:t>Sulphonemides</a:t>
            </a:r>
          </a:p>
          <a:p>
            <a:pPr>
              <a:spcBef>
                <a:spcPts val="1200"/>
              </a:spcBef>
              <a:spcAft>
                <a:spcPts val="200"/>
              </a:spcAft>
              <a:buClr>
                <a:srgbClr val="E48312"/>
              </a:buClr>
              <a:buSzPct val="100000"/>
            </a:pPr>
            <a:r>
              <a:rPr dirty="0" sz="2000" lang="en-US">
                <a:solidFill>
                  <a:srgbClr val="000000">
                    <a:lumMod val="75000"/>
                    <a:lumOff val="25000"/>
                  </a:srgbClr>
                </a:solidFill>
              </a:rPr>
              <a:t> lincosamides</a:t>
            </a:r>
          </a:p>
          <a:p>
            <a:pPr>
              <a:spcBef>
                <a:spcPts val="1200"/>
              </a:spcBef>
              <a:spcAft>
                <a:spcPts val="200"/>
              </a:spcAft>
              <a:buClr>
                <a:srgbClr val="E48312"/>
              </a:buClr>
              <a:buSzPct val="100000"/>
            </a:pPr>
            <a:r>
              <a:rPr dirty="0" sz="2000" lang="en-US">
                <a:solidFill>
                  <a:srgbClr val="000000">
                    <a:lumMod val="75000"/>
                    <a:lumOff val="25000"/>
                  </a:srgbClr>
                </a:solidFill>
              </a:rPr>
              <a:t>Unclassified antibiotics like chloramphenicol, spectinomycin and vancomycin</a:t>
            </a:r>
          </a:p>
          <a:p>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8716" name="Title 1"/>
          <p:cNvSpPr>
            <a:spLocks noGrp="1"/>
          </p:cNvSpPr>
          <p:nvPr>
            <p:ph type="title"/>
          </p:nvPr>
        </p:nvSpPr>
        <p:spPr/>
        <p:txBody>
          <a:bodyPr/>
          <a:p>
            <a:r>
              <a:rPr b="1" dirty="0" sz="4800" lang="en-US" spc="-50">
                <a:solidFill>
                  <a:srgbClr val="000000">
                    <a:lumMod val="75000"/>
                    <a:lumOff val="25000"/>
                  </a:srgbClr>
                </a:solidFill>
              </a:rPr>
              <a:t>Beta –lactam antibiotics</a:t>
            </a:r>
            <a:endParaRPr b="1" dirty="0" lang="en-US"/>
          </a:p>
        </p:txBody>
      </p:sp>
      <p:sp>
        <p:nvSpPr>
          <p:cNvPr id="1048717" name="Content Placeholder 2"/>
          <p:cNvSpPr>
            <a:spLocks noGrp="1"/>
          </p:cNvSpPr>
          <p:nvPr>
            <p:ph idx="1"/>
          </p:nvPr>
        </p:nvSpPr>
        <p:spPr/>
        <p:txBody>
          <a:bodyPr>
            <a:normAutofit/>
          </a:bodyPr>
          <a:p>
            <a:pPr indent="-91440" lvl="0" marL="91440">
              <a:spcBef>
                <a:spcPts val="1200"/>
              </a:spcBef>
              <a:spcAft>
                <a:spcPts val="200"/>
              </a:spcAft>
              <a:buClr>
                <a:srgbClr val="E48312"/>
              </a:buClr>
              <a:buSzPct val="100000"/>
              <a:buFont typeface="Calibri" panose="020F0502020204030204" pitchFamily="34" charset="0"/>
              <a:buChar char=" "/>
            </a:pPr>
            <a:r>
              <a:rPr dirty="0" lang="en-US">
                <a:solidFill>
                  <a:srgbClr val="000000">
                    <a:lumMod val="75000"/>
                    <a:lumOff val="25000"/>
                  </a:srgbClr>
                </a:solidFill>
              </a:rPr>
              <a:t>All beta –lactam compounds ,so named because of their unique four membered lactam ring as a basic chemical structure. </a:t>
            </a:r>
          </a:p>
          <a:p>
            <a:pPr indent="-91440" lvl="0" marL="91440">
              <a:spcBef>
                <a:spcPts val="1200"/>
              </a:spcBef>
              <a:spcAft>
                <a:spcPts val="200"/>
              </a:spcAft>
              <a:buClr>
                <a:srgbClr val="E48312"/>
              </a:buClr>
              <a:buSzPct val="100000"/>
              <a:buFont typeface="Calibri" panose="020F0502020204030204" pitchFamily="34" charset="0"/>
              <a:buChar char=" "/>
            </a:pPr>
            <a:r>
              <a:rPr dirty="0" lang="en-US">
                <a:solidFill>
                  <a:srgbClr val="000000">
                    <a:lumMod val="75000"/>
                    <a:lumOff val="25000"/>
                  </a:srgbClr>
                </a:solidFill>
              </a:rPr>
              <a:t>They are sub divided in to</a:t>
            </a:r>
          </a:p>
          <a:p>
            <a:pPr>
              <a:spcBef>
                <a:spcPts val="1200"/>
              </a:spcBef>
              <a:spcAft>
                <a:spcPts val="200"/>
              </a:spcAft>
              <a:buClr>
                <a:srgbClr val="E48312"/>
              </a:buClr>
              <a:buSzPct val="100000"/>
            </a:pPr>
            <a:r>
              <a:rPr dirty="0" lang="en-US">
                <a:solidFill>
                  <a:srgbClr val="000000">
                    <a:lumMod val="75000"/>
                    <a:lumOff val="25000"/>
                  </a:srgbClr>
                </a:solidFill>
              </a:rPr>
              <a:t>Penicillin </a:t>
            </a:r>
          </a:p>
          <a:p>
            <a:pPr>
              <a:spcBef>
                <a:spcPts val="1200"/>
              </a:spcBef>
              <a:spcAft>
                <a:spcPts val="200"/>
              </a:spcAft>
              <a:buClr>
                <a:srgbClr val="E48312"/>
              </a:buClr>
              <a:buSzPct val="100000"/>
            </a:pPr>
            <a:r>
              <a:rPr dirty="0" lang="en-US">
                <a:solidFill>
                  <a:srgbClr val="000000">
                    <a:lumMod val="75000"/>
                    <a:lumOff val="25000"/>
                  </a:srgbClr>
                </a:solidFill>
              </a:rPr>
              <a:t>Cephalosporins </a:t>
            </a:r>
          </a:p>
          <a:p>
            <a:pPr>
              <a:spcBef>
                <a:spcPts val="1200"/>
              </a:spcBef>
              <a:spcAft>
                <a:spcPts val="200"/>
              </a:spcAft>
              <a:buClr>
                <a:srgbClr val="E48312"/>
              </a:buClr>
              <a:buSzPct val="100000"/>
            </a:pPr>
            <a:r>
              <a:rPr dirty="0" lang="en-US">
                <a:solidFill>
                  <a:srgbClr val="000000">
                    <a:lumMod val="75000"/>
                    <a:lumOff val="25000"/>
                  </a:srgbClr>
                </a:solidFill>
              </a:rPr>
              <a:t>Others e.g. carbapenems and monobactams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590" name=""/>
        <p:cNvGrpSpPr/>
        <p:nvPr/>
      </p:nvGrpSpPr>
      <p:grpSpPr>
        <a:xfrm>
          <a:off x="0" y="0"/>
          <a:ext cx="0" cy="0"/>
          <a:chOff x="0" y="0"/>
          <a:chExt cx="0" cy="0"/>
        </a:xfrm>
      </p:grpSpPr>
      <p:sp>
        <p:nvSpPr>
          <p:cNvPr id="1048718" name="Title 1"/>
          <p:cNvSpPr>
            <a:spLocks noGrp="1"/>
          </p:cNvSpPr>
          <p:nvPr>
            <p:ph type="title"/>
          </p:nvPr>
        </p:nvSpPr>
        <p:spPr/>
        <p:txBody>
          <a:bodyPr/>
          <a:p>
            <a:r>
              <a:rPr dirty="0" lang="en-US"/>
              <a:t>                                </a:t>
            </a:r>
            <a:r>
              <a:rPr b="1" dirty="0" lang="en-US"/>
              <a:t>penicillins</a:t>
            </a:r>
          </a:p>
        </p:txBody>
      </p:sp>
      <p:sp>
        <p:nvSpPr>
          <p:cNvPr id="1048719" name="Content Placeholder 2"/>
          <p:cNvSpPr>
            <a:spLocks noGrp="1"/>
          </p:cNvSpPr>
          <p:nvPr>
            <p:ph idx="1"/>
          </p:nvPr>
        </p:nvSpPr>
        <p:spPr/>
        <p:txBody>
          <a:bodyPr>
            <a:normAutofit lnSpcReduction="10000"/>
          </a:bodyPr>
          <a:p>
            <a:pPr indent="-91440" lvl="0" marL="91440">
              <a:spcBef>
                <a:spcPts val="1200"/>
              </a:spcBef>
              <a:spcAft>
                <a:spcPts val="200"/>
              </a:spcAft>
              <a:buClr>
                <a:srgbClr val="E48312"/>
              </a:buClr>
              <a:buSzPct val="100000"/>
              <a:buFont typeface="Calibri" panose="020F0502020204030204" pitchFamily="34" charset="0"/>
              <a:buChar char=" "/>
            </a:pPr>
            <a:r>
              <a:rPr b="1" dirty="0" sz="4000" lang="en-US">
                <a:solidFill>
                  <a:srgbClr val="000000">
                    <a:lumMod val="75000"/>
                    <a:lumOff val="25000"/>
                  </a:srgbClr>
                </a:solidFill>
              </a:rPr>
              <a:t>Classification of penicillins</a:t>
            </a:r>
          </a:p>
          <a:p>
            <a:pPr lvl="0">
              <a:spcBef>
                <a:spcPts val="1200"/>
              </a:spcBef>
              <a:spcAft>
                <a:spcPts val="200"/>
              </a:spcAft>
              <a:buClr>
                <a:srgbClr val="E48312"/>
              </a:buClr>
              <a:buSzPct val="100000"/>
            </a:pPr>
            <a:r>
              <a:rPr b="1" dirty="0" lang="en-US">
                <a:solidFill>
                  <a:srgbClr val="000000">
                    <a:lumMod val="75000"/>
                    <a:lumOff val="25000"/>
                  </a:srgbClr>
                </a:solidFill>
              </a:rPr>
              <a:t>Narrow spectrum </a:t>
            </a:r>
            <a:r>
              <a:rPr dirty="0" lang="en-US">
                <a:solidFill>
                  <a:srgbClr val="000000">
                    <a:lumMod val="75000"/>
                    <a:lumOff val="25000"/>
                  </a:srgbClr>
                </a:solidFill>
              </a:rPr>
              <a:t>e.g. benzyl penicillin, phenoxy methyl penicillin, penethicillin.</a:t>
            </a:r>
          </a:p>
          <a:p>
            <a:pPr lvl="0">
              <a:spcBef>
                <a:spcPts val="1200"/>
              </a:spcBef>
              <a:spcAft>
                <a:spcPts val="200"/>
              </a:spcAft>
              <a:buClr>
                <a:srgbClr val="E48312"/>
              </a:buClr>
              <a:buSzPct val="100000"/>
            </a:pPr>
            <a:r>
              <a:rPr b="1" dirty="0" lang="en-US">
                <a:solidFill>
                  <a:srgbClr val="000000">
                    <a:lumMod val="75000"/>
                    <a:lumOff val="25000"/>
                  </a:srgbClr>
                </a:solidFill>
              </a:rPr>
              <a:t>Antistaphylococcal penicillin </a:t>
            </a:r>
            <a:r>
              <a:rPr dirty="0" lang="en-US">
                <a:solidFill>
                  <a:srgbClr val="000000">
                    <a:lumMod val="75000"/>
                    <a:lumOff val="25000"/>
                  </a:srgbClr>
                </a:solidFill>
              </a:rPr>
              <a:t>also called beta-lactamase resistant penicillin, or penicillinase resistant penicillin's e.g. nafcillin, cloxacillin, flucloxacillin, methicillin.</a:t>
            </a:r>
          </a:p>
          <a:p>
            <a:pPr lvl="0">
              <a:spcBef>
                <a:spcPts val="1200"/>
              </a:spcBef>
              <a:spcAft>
                <a:spcPts val="200"/>
              </a:spcAft>
              <a:buClr>
                <a:srgbClr val="E48312"/>
              </a:buClr>
              <a:buSzPct val="100000"/>
            </a:pPr>
            <a:r>
              <a:rPr b="1" dirty="0" lang="en-US">
                <a:solidFill>
                  <a:srgbClr val="000000">
                    <a:lumMod val="75000"/>
                    <a:lumOff val="25000"/>
                  </a:srgbClr>
                </a:solidFill>
              </a:rPr>
              <a:t>Broad spectrum penicillin e.g. </a:t>
            </a:r>
            <a:r>
              <a:rPr dirty="0" lang="en-US">
                <a:solidFill>
                  <a:srgbClr val="000000">
                    <a:lumMod val="75000"/>
                    <a:lumOff val="25000"/>
                  </a:srgbClr>
                </a:solidFill>
              </a:rPr>
              <a:t>ampicillin, amoxicillin, bacampicillin</a:t>
            </a:r>
          </a:p>
          <a:p>
            <a:pPr lvl="0">
              <a:spcBef>
                <a:spcPts val="1200"/>
              </a:spcBef>
              <a:spcAft>
                <a:spcPts val="200"/>
              </a:spcAft>
              <a:buClr>
                <a:srgbClr val="E48312"/>
              </a:buClr>
              <a:buSzPct val="100000"/>
            </a:pPr>
            <a:r>
              <a:rPr b="1" dirty="0" lang="en-US">
                <a:solidFill>
                  <a:srgbClr val="000000">
                    <a:lumMod val="75000"/>
                    <a:lumOff val="25000"/>
                  </a:srgbClr>
                </a:solidFill>
              </a:rPr>
              <a:t>Antipseudomonal (extended spectrum penicillin) e.</a:t>
            </a:r>
            <a:r>
              <a:rPr dirty="0" lang="en-US">
                <a:solidFill>
                  <a:srgbClr val="000000">
                    <a:lumMod val="75000"/>
                    <a:lumOff val="25000"/>
                  </a:srgbClr>
                </a:solidFill>
              </a:rPr>
              <a:t>g. carbecillin, carfecillin, ticarcillin, temocillin.</a:t>
            </a:r>
            <a:endParaRPr dirty="0" lang="en-US">
              <a:solidFill>
                <a:prstClr val="black"/>
              </a:solidFill>
            </a:endParaRPr>
          </a:p>
          <a:p>
            <a:pPr indent="0" marL="0">
              <a:buNone/>
            </a:pP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8720" name="Title 1"/>
          <p:cNvSpPr>
            <a:spLocks noGrp="1"/>
          </p:cNvSpPr>
          <p:nvPr>
            <p:ph type="title"/>
          </p:nvPr>
        </p:nvSpPr>
        <p:spPr/>
        <p:txBody>
          <a:bodyPr/>
          <a:p>
            <a:r>
              <a:rPr b="1" dirty="0" lang="en-US"/>
              <a:t>Mechanism of action</a:t>
            </a:r>
          </a:p>
        </p:txBody>
      </p:sp>
      <p:sp>
        <p:nvSpPr>
          <p:cNvPr id="1048721" name="Content Placeholder 2"/>
          <p:cNvSpPr>
            <a:spLocks noGrp="1"/>
          </p:cNvSpPr>
          <p:nvPr>
            <p:ph idx="1"/>
          </p:nvPr>
        </p:nvSpPr>
        <p:spPr/>
        <p:txBody>
          <a:bodyPr/>
          <a:p>
            <a:r>
              <a:rPr dirty="0" lang="en-US"/>
              <a:t>All beta lactam anti biotics inhibit bacteria cell wall synthesis.</a:t>
            </a:r>
          </a:p>
          <a:p>
            <a:r>
              <a:rPr dirty="0" lang="en-US"/>
              <a:t>By inactivating enzymes located in the bacteria cell membrane .</a:t>
            </a:r>
          </a:p>
          <a:p>
            <a:r>
              <a:rPr dirty="0" lang="en-US"/>
              <a:t>They are</a:t>
            </a:r>
            <a:r>
              <a:rPr b="1" dirty="0" lang="en-US"/>
              <a:t> bactericidal </a:t>
            </a:r>
            <a:r>
              <a:rPr dirty="0" lang="en-US"/>
              <a:t>agents acting against multiplying bacteria (diving cells) as resting bacteria do not make new cell walls.</a:t>
            </a:r>
          </a:p>
          <a:p>
            <a:pPr indent="0" marL="0">
              <a:buNone/>
            </a:pPr>
            <a:endParaRPr dirty="0" lang="en-US"/>
          </a:p>
          <a:p>
            <a:pPr indent="0" marL="0">
              <a:buNone/>
            </a:pPr>
            <a:endParaRPr dirty="0" lang="en-US"/>
          </a:p>
          <a:p>
            <a:pPr indent="0" marL="0">
              <a:buNone/>
            </a:pP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8722" name="Title 1"/>
          <p:cNvSpPr>
            <a:spLocks noGrp="1"/>
          </p:cNvSpPr>
          <p:nvPr>
            <p:ph type="title"/>
          </p:nvPr>
        </p:nvSpPr>
        <p:spPr/>
        <p:txBody>
          <a:bodyPr/>
          <a:p>
            <a:r>
              <a:rPr b="1" dirty="0" lang="en-US"/>
              <a:t>Mechanism  of bacterial resistance</a:t>
            </a:r>
          </a:p>
        </p:txBody>
      </p:sp>
      <p:sp>
        <p:nvSpPr>
          <p:cNvPr id="1048723" name="Content Placeholder 2"/>
          <p:cNvSpPr>
            <a:spLocks noGrp="1"/>
          </p:cNvSpPr>
          <p:nvPr>
            <p:ph idx="1"/>
          </p:nvPr>
        </p:nvSpPr>
        <p:spPr/>
        <p:txBody>
          <a:bodyPr/>
          <a:p>
            <a:pPr indent="0" marL="0">
              <a:buNone/>
            </a:pPr>
            <a:r>
              <a:rPr dirty="0" lang="en-US"/>
              <a:t> general mechanism of bacteria resistance to antibiotics  including beta –lactams are;</a:t>
            </a:r>
          </a:p>
          <a:p>
            <a:pPr indent="-514350" marL="514350">
              <a:buFont typeface="+mj-lt"/>
              <a:buAutoNum type="arabicPeriod"/>
            </a:pPr>
            <a:r>
              <a:rPr dirty="0" lang="en-US"/>
              <a:t>Decreased penetration to the target cells</a:t>
            </a:r>
          </a:p>
          <a:p>
            <a:pPr indent="-514350" marL="514350">
              <a:buFont typeface="+mj-lt"/>
              <a:buAutoNum type="arabicPeriod"/>
            </a:pPr>
            <a:r>
              <a:rPr dirty="0" lang="en-US"/>
              <a:t>Alteration of the target site</a:t>
            </a:r>
          </a:p>
          <a:p>
            <a:pPr indent="-514350" marL="514350">
              <a:buFont typeface="+mj-lt"/>
              <a:buAutoNum type="arabicPeriod"/>
            </a:pPr>
            <a:r>
              <a:rPr dirty="0" lang="en-US"/>
              <a:t>Inactivation of the antibiotics by a bacterial enzyme e.g. beta –lactamase.</a:t>
            </a:r>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593" name=""/>
        <p:cNvGrpSpPr/>
        <p:nvPr/>
      </p:nvGrpSpPr>
      <p:grpSpPr>
        <a:xfrm>
          <a:off x="0" y="0"/>
          <a:ext cx="0" cy="0"/>
          <a:chOff x="0" y="0"/>
          <a:chExt cx="0" cy="0"/>
        </a:xfrm>
      </p:grpSpPr>
      <p:sp>
        <p:nvSpPr>
          <p:cNvPr id="1048724" name="Title 1"/>
          <p:cNvSpPr>
            <a:spLocks noGrp="1"/>
          </p:cNvSpPr>
          <p:nvPr>
            <p:ph type="title"/>
          </p:nvPr>
        </p:nvSpPr>
        <p:spPr/>
        <p:txBody>
          <a:bodyPr/>
          <a:p>
            <a:r>
              <a:rPr dirty="0" lang="en-US"/>
              <a:t>                      </a:t>
            </a:r>
            <a:r>
              <a:rPr b="1" dirty="0" lang="en-US"/>
              <a:t>pharmacokinetics</a:t>
            </a:r>
          </a:p>
        </p:txBody>
      </p:sp>
      <p:sp>
        <p:nvSpPr>
          <p:cNvPr id="1048725" name="Content Placeholder 2"/>
          <p:cNvSpPr>
            <a:spLocks noGrp="1"/>
          </p:cNvSpPr>
          <p:nvPr>
            <p:ph idx="1"/>
          </p:nvPr>
        </p:nvSpPr>
        <p:spPr/>
        <p:txBody>
          <a:bodyPr>
            <a:normAutofit lnSpcReduction="10000"/>
          </a:bodyPr>
          <a:p>
            <a:r>
              <a:rPr dirty="0" lang="en-US"/>
              <a:t>Benzylpenicillin is destroyed by gastric acid hence it is parenterally administered.</a:t>
            </a:r>
          </a:p>
          <a:p>
            <a:r>
              <a:rPr dirty="0" lang="en-US"/>
              <a:t>Phenoxymethylpenicillin can be orally given.</a:t>
            </a:r>
          </a:p>
          <a:p>
            <a:r>
              <a:rPr b="1" dirty="0" lang="en-US"/>
              <a:t>Metabolism </a:t>
            </a:r>
            <a:r>
              <a:rPr dirty="0" lang="en-US"/>
              <a:t>is in the liver.</a:t>
            </a:r>
          </a:p>
          <a:p>
            <a:r>
              <a:rPr dirty="0" lang="en-US"/>
              <a:t>Half life  less than 2hours.</a:t>
            </a:r>
          </a:p>
          <a:p>
            <a:r>
              <a:rPr dirty="0" lang="en-US"/>
              <a:t> poor lipid solubility hence they don’t cross the BBB.</a:t>
            </a:r>
          </a:p>
          <a:p>
            <a:r>
              <a:rPr b="1" dirty="0" lang="en-US"/>
              <a:t> distribution </a:t>
            </a:r>
            <a:r>
              <a:rPr dirty="0" lang="en-US"/>
              <a:t>in body fluids and tissues with a few exception. they are polar hence extracellular concentrations exceed he intracellular.</a:t>
            </a:r>
          </a:p>
          <a:p>
            <a:r>
              <a:rPr b="1" dirty="0" lang="en-US"/>
              <a:t>Elimination</a:t>
            </a:r>
            <a:r>
              <a:rPr dirty="0" lang="en-US"/>
              <a:t> in the kidneys by glomerular filtration and tubular secretion.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27" name=""/>
        <p:cNvGrpSpPr/>
        <p:nvPr/>
      </p:nvGrpSpPr>
      <p:grpSpPr>
        <a:xfrm>
          <a:off x="0" y="0"/>
          <a:ext cx="0" cy="0"/>
          <a:chOff x="0" y="0"/>
          <a:chExt cx="0" cy="0"/>
        </a:xfrm>
      </p:grpSpPr>
      <p:sp>
        <p:nvSpPr>
          <p:cNvPr id="1048603" name="Title 1"/>
          <p:cNvSpPr>
            <a:spLocks noGrp="1"/>
          </p:cNvSpPr>
          <p:nvPr>
            <p:ph type="title"/>
          </p:nvPr>
        </p:nvSpPr>
        <p:spPr/>
        <p:txBody>
          <a:bodyPr/>
          <a:p>
            <a:r>
              <a:rPr dirty="0" lang="en-US"/>
              <a:t>    </a:t>
            </a:r>
            <a:r>
              <a:rPr b="1" dirty="0" lang="en-US"/>
              <a:t>drug reactions and interactions</a:t>
            </a:r>
          </a:p>
        </p:txBody>
      </p:sp>
      <p:sp>
        <p:nvSpPr>
          <p:cNvPr id="1048604" name="Content Placeholder 2"/>
          <p:cNvSpPr>
            <a:spLocks noGrp="1"/>
          </p:cNvSpPr>
          <p:nvPr>
            <p:ph idx="1"/>
          </p:nvPr>
        </p:nvSpPr>
        <p:spPr/>
        <p:txBody>
          <a:bodyPr>
            <a:normAutofit fontScale="89286" lnSpcReduction="20000"/>
          </a:bodyPr>
          <a:p>
            <a:pPr indent="0" marL="0">
              <a:buNone/>
            </a:pPr>
            <a:r>
              <a:rPr dirty="0" lang="en-US"/>
              <a:t>Any physiologically active drug has the potential to cause an undesirable reaction that may induce illness in the recipient. These include toxic reaction, side effects, allergic reactions, cumulative reaction, tolerance and dependence and detrimental drug reaction.</a:t>
            </a:r>
          </a:p>
          <a:p>
            <a:r>
              <a:rPr b="1" dirty="0" lang="en-US"/>
              <a:t>Side effects:</a:t>
            </a:r>
            <a:r>
              <a:rPr dirty="0" lang="en-US"/>
              <a:t> these are physiological effects exerted by the chemical that are not related to the desired therapeutic effects. you must therefore be familiar with serious side effect and commonly occurring effects.</a:t>
            </a:r>
          </a:p>
          <a:p>
            <a:r>
              <a:rPr b="1" dirty="0" lang="en-US"/>
              <a:t>Adverse drug reaction: </a:t>
            </a:r>
            <a:r>
              <a:rPr dirty="0" lang="en-US"/>
              <a:t>this an injury occurring by taking medication .It may occur following a single dose or prolonged administration of a drug</a:t>
            </a:r>
            <a:r>
              <a:rPr b="1" dirty="0" lang="en-US"/>
              <a:t>  </a:t>
            </a:r>
            <a:r>
              <a:rPr dirty="0" lang="en-US"/>
              <a:t>or result from a combination of two or more drugs. The study of ADR is known as  </a:t>
            </a:r>
            <a:r>
              <a:rPr b="1" dirty="0" lang="en-US"/>
              <a:t>pharmacovigilance</a:t>
            </a:r>
            <a:r>
              <a:rPr dirty="0" lang="en-US"/>
              <a:t>.</a:t>
            </a:r>
            <a:endParaRPr b="1"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8726" name="Title 1"/>
          <p:cNvSpPr>
            <a:spLocks noGrp="1"/>
          </p:cNvSpPr>
          <p:nvPr>
            <p:ph type="title"/>
          </p:nvPr>
        </p:nvSpPr>
        <p:spPr>
          <a:xfrm>
            <a:off x="838200" y="500062"/>
            <a:ext cx="10515600" cy="1325563"/>
          </a:xfrm>
        </p:spPr>
        <p:txBody>
          <a:bodyPr/>
          <a:p>
            <a:r>
              <a:rPr b="1" dirty="0" lang="en-US"/>
              <a:t>                  Benzyl penicillin G</a:t>
            </a:r>
          </a:p>
        </p:txBody>
      </p:sp>
      <p:sp>
        <p:nvSpPr>
          <p:cNvPr id="1048727" name="Content Placeholder 2"/>
          <p:cNvSpPr>
            <a:spLocks noGrp="1"/>
          </p:cNvSpPr>
          <p:nvPr>
            <p:ph idx="1"/>
          </p:nvPr>
        </p:nvSpPr>
        <p:spPr/>
        <p:txBody>
          <a:bodyPr/>
          <a:p>
            <a:r>
              <a:rPr dirty="0" lang="en-US"/>
              <a:t>Penicillin G is gastric acid unstable is used where high plasma concentration era required.</a:t>
            </a:r>
          </a:p>
          <a:p>
            <a:r>
              <a:rPr dirty="0" lang="en-US"/>
              <a:t>Maximum plasma concentration is reached after 15 minute of administration </a:t>
            </a:r>
          </a:p>
          <a:p>
            <a:r>
              <a:rPr dirty="0" lang="en-US"/>
              <a:t>Half life 0.5 hours hence reasonably spaced doses have to be large to maintain a therapeutic concentration high doses can be maintained by use of probenecid.</a:t>
            </a:r>
          </a:p>
          <a:p>
            <a:pPr indent="0" marL="0">
              <a:buNone/>
            </a:pPr>
            <a:endParaRPr b="1" dirty="0" sz="400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8728" name="Title 1"/>
          <p:cNvSpPr>
            <a:spLocks noGrp="1"/>
          </p:cNvSpPr>
          <p:nvPr>
            <p:ph type="title"/>
          </p:nvPr>
        </p:nvSpPr>
        <p:spPr>
          <a:xfrm>
            <a:off x="838200" y="376414"/>
            <a:ext cx="10515600" cy="1325563"/>
          </a:xfrm>
        </p:spPr>
        <p:txBody>
          <a:bodyPr/>
          <a:p>
            <a:r>
              <a:rPr b="1" dirty="0" lang="en-US"/>
              <a:t>Indication for penicillin G</a:t>
            </a:r>
          </a:p>
        </p:txBody>
      </p:sp>
      <p:sp>
        <p:nvSpPr>
          <p:cNvPr id="1048729" name="Content Placeholder 2"/>
          <p:cNvSpPr>
            <a:spLocks noGrp="1"/>
          </p:cNvSpPr>
          <p:nvPr>
            <p:ph idx="1"/>
          </p:nvPr>
        </p:nvSpPr>
        <p:spPr/>
        <p:txBody>
          <a:bodyPr>
            <a:normAutofit lnSpcReduction="10000"/>
          </a:bodyPr>
          <a:p>
            <a:pPr indent="0" marL="0">
              <a:buNone/>
            </a:pPr>
            <a:r>
              <a:rPr dirty="0" lang="en-US"/>
              <a:t>It is generally active against gram positive and gram negative cocci, hence indicated for treatment of conditions such as;</a:t>
            </a:r>
          </a:p>
          <a:p>
            <a:r>
              <a:rPr dirty="0" lang="en-US"/>
              <a:t>Otitis media </a:t>
            </a:r>
          </a:p>
          <a:p>
            <a:r>
              <a:rPr dirty="0" lang="en-US"/>
              <a:t>Gonococcus infection</a:t>
            </a:r>
          </a:p>
          <a:p>
            <a:r>
              <a:rPr dirty="0" lang="en-US"/>
              <a:t>Throat infections</a:t>
            </a:r>
          </a:p>
          <a:p>
            <a:r>
              <a:rPr dirty="0" lang="en-US"/>
              <a:t>Streptococcal endocarditis</a:t>
            </a:r>
          </a:p>
          <a:p>
            <a:r>
              <a:rPr dirty="0" lang="en-US"/>
              <a:t>Meningococcal meningitis</a:t>
            </a:r>
          </a:p>
          <a:p>
            <a:r>
              <a:rPr dirty="0" lang="en-US"/>
              <a:t>Pneumonia meningitis</a:t>
            </a:r>
          </a:p>
          <a:p>
            <a:r>
              <a:rPr dirty="0" lang="en-US"/>
              <a:t>actinomycosis</a:t>
            </a:r>
          </a:p>
          <a:p>
            <a:pPr indent="-514350" marL="514350">
              <a:buFont typeface="+mj-lt"/>
              <a:buAutoNum type="arabicPeriod"/>
            </a:pPr>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596" name=""/>
        <p:cNvGrpSpPr/>
        <p:nvPr/>
      </p:nvGrpSpPr>
      <p:grpSpPr>
        <a:xfrm>
          <a:off x="0" y="0"/>
          <a:ext cx="0" cy="0"/>
          <a:chOff x="0" y="0"/>
          <a:chExt cx="0" cy="0"/>
        </a:xfrm>
      </p:grpSpPr>
      <p:sp>
        <p:nvSpPr>
          <p:cNvPr id="1048730" name="Title 1"/>
          <p:cNvSpPr>
            <a:spLocks noGrp="1"/>
          </p:cNvSpPr>
          <p:nvPr>
            <p:ph type="title"/>
          </p:nvPr>
        </p:nvSpPr>
        <p:spPr/>
        <p:txBody>
          <a:bodyPr/>
          <a:p>
            <a:r>
              <a:rPr b="1" dirty="0" lang="en-US"/>
              <a:t>                       cloxacillin</a:t>
            </a:r>
          </a:p>
        </p:txBody>
      </p:sp>
      <p:sp>
        <p:nvSpPr>
          <p:cNvPr id="1048731" name="Content Placeholder 2"/>
          <p:cNvSpPr>
            <a:spLocks noGrp="1"/>
          </p:cNvSpPr>
          <p:nvPr>
            <p:ph idx="1"/>
          </p:nvPr>
        </p:nvSpPr>
        <p:spPr/>
        <p:txBody>
          <a:bodyPr>
            <a:normAutofit/>
          </a:bodyPr>
          <a:p>
            <a:r>
              <a:rPr dirty="0" lang="en-US"/>
              <a:t> half live is 30 minutes</a:t>
            </a:r>
          </a:p>
          <a:p>
            <a:pPr indent="0" marL="0">
              <a:buNone/>
            </a:pPr>
            <a:r>
              <a:rPr b="1" dirty="0" lang="en-US"/>
              <a:t> </a:t>
            </a:r>
            <a:r>
              <a:rPr b="1" dirty="0" sz="4000" lang="en-US"/>
              <a:t>indication </a:t>
            </a:r>
            <a:r>
              <a:rPr dirty="0" lang="en-US"/>
              <a:t>for infections due to penicillinase (enzyme against penicillin) producing staphylococci especially skin infections and soft tissue infections e.g. </a:t>
            </a:r>
            <a:r>
              <a:rPr b="1" dirty="0" lang="en-US"/>
              <a:t>cellulitis, otitis externa, impetigo</a:t>
            </a:r>
            <a:endParaRPr b="1" dirty="0" sz="4000" lang="en-US"/>
          </a:p>
          <a:p>
            <a:pPr indent="0" marL="0">
              <a:buNone/>
            </a:pPr>
            <a:r>
              <a:rPr b="1" dirty="0" lang="en-US"/>
              <a:t>Dosage; </a:t>
            </a:r>
            <a:r>
              <a:rPr dirty="0" lang="en-US"/>
              <a:t>Adults by oral 500mg every 6 hours at least 30 minutes before meals because food decreases absorption.</a:t>
            </a:r>
          </a:p>
          <a:p>
            <a:pPr indent="0" marL="0">
              <a:buNone/>
            </a:pPr>
            <a:r>
              <a:rPr dirty="0" lang="en-US"/>
              <a:t>IM 250mg every 4-6 hours.</a:t>
            </a:r>
          </a:p>
          <a:p>
            <a:pPr indent="0" marL="0">
              <a:buNone/>
            </a:pPr>
            <a:r>
              <a:rPr dirty="0" lang="en-US"/>
              <a:t>IV injection or infusion 500mg every 4-6 hours .</a:t>
            </a:r>
          </a:p>
          <a:p>
            <a:pPr indent="0" marL="0">
              <a:buNone/>
            </a:pPr>
            <a:r>
              <a:rPr dirty="0" lang="en-US"/>
              <a:t>The dose may be increased in severe infections. </a:t>
            </a:r>
          </a:p>
          <a:p>
            <a:pPr indent="0" marL="0">
              <a:buNone/>
            </a:pP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8732" name="Content Placeholder 2"/>
          <p:cNvSpPr>
            <a:spLocks noGrp="1"/>
          </p:cNvSpPr>
          <p:nvPr>
            <p:ph idx="1"/>
          </p:nvPr>
        </p:nvSpPr>
        <p:spPr/>
        <p:txBody>
          <a:bodyPr/>
          <a:p>
            <a:r>
              <a:rPr dirty="0" lang="en-US"/>
              <a:t> A child less than 2 years should get ¼ of adult dose.</a:t>
            </a:r>
          </a:p>
          <a:p>
            <a:r>
              <a:rPr dirty="0" lang="en-US"/>
              <a:t>Children  2-10 years should receive  ½ of adult dose.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8733" name="Title 1"/>
          <p:cNvSpPr>
            <a:spLocks noGrp="1"/>
          </p:cNvSpPr>
          <p:nvPr>
            <p:ph type="title"/>
          </p:nvPr>
        </p:nvSpPr>
        <p:spPr/>
        <p:txBody>
          <a:bodyPr/>
          <a:p>
            <a:r>
              <a:rPr dirty="0" lang="en-US"/>
              <a:t>                               Ampicillin</a:t>
            </a:r>
          </a:p>
        </p:txBody>
      </p:sp>
      <p:sp>
        <p:nvSpPr>
          <p:cNvPr id="1048734" name="Content Placeholder 2"/>
          <p:cNvSpPr>
            <a:spLocks noGrp="1"/>
          </p:cNvSpPr>
          <p:nvPr>
            <p:ph idx="1"/>
          </p:nvPr>
        </p:nvSpPr>
        <p:spPr/>
        <p:txBody>
          <a:bodyPr/>
          <a:p>
            <a:r>
              <a:rPr dirty="0" lang="en-US"/>
              <a:t>Is gastric stable, it is moderately 50 % absorbed orally  as food interferes with absorption..</a:t>
            </a:r>
          </a:p>
          <a:p>
            <a:r>
              <a:rPr dirty="0" lang="en-US"/>
              <a:t>The drug is concentrated in the bile and it under goes enteral hepatic recycling.</a:t>
            </a:r>
          </a:p>
          <a:p>
            <a:r>
              <a:rPr dirty="0" lang="en-US"/>
              <a:t>Excretion is through the kidneys 1/3 of the administered drug appears unchanged in urine.</a:t>
            </a:r>
          </a:p>
          <a:p>
            <a:r>
              <a:rPr dirty="0" lang="en-US"/>
              <a:t>Almost all staphylococcus aureus ,50% of E.coli, and 50% of haemophilus influenza are now resistant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599" name=""/>
        <p:cNvGrpSpPr/>
        <p:nvPr/>
      </p:nvGrpSpPr>
      <p:grpSpPr>
        <a:xfrm>
          <a:off x="0" y="0"/>
          <a:ext cx="0" cy="0"/>
          <a:chOff x="0" y="0"/>
          <a:chExt cx="0" cy="0"/>
        </a:xfrm>
      </p:grpSpPr>
      <p:sp>
        <p:nvSpPr>
          <p:cNvPr id="1048735" name="Title 1"/>
          <p:cNvSpPr>
            <a:spLocks noGrp="1"/>
          </p:cNvSpPr>
          <p:nvPr>
            <p:ph type="title"/>
          </p:nvPr>
        </p:nvSpPr>
        <p:spPr/>
        <p:txBody>
          <a:bodyPr/>
          <a:p>
            <a:r>
              <a:rPr b="1" dirty="0" lang="en-US"/>
              <a:t>                                                                                       Indications                    </a:t>
            </a:r>
          </a:p>
        </p:txBody>
      </p:sp>
      <p:sp>
        <p:nvSpPr>
          <p:cNvPr id="1048736" name="Content Placeholder 2"/>
          <p:cNvSpPr>
            <a:spLocks noGrp="1"/>
          </p:cNvSpPr>
          <p:nvPr>
            <p:ph idx="1"/>
          </p:nvPr>
        </p:nvSpPr>
        <p:spPr/>
        <p:txBody>
          <a:bodyPr>
            <a:normAutofit/>
          </a:bodyPr>
          <a:p>
            <a:r>
              <a:rPr dirty="0" lang="en-US"/>
              <a:t>Urinary tract infections.</a:t>
            </a:r>
          </a:p>
          <a:p>
            <a:r>
              <a:rPr dirty="0" lang="en-US"/>
              <a:t>Sinusitis .</a:t>
            </a:r>
          </a:p>
          <a:p>
            <a:r>
              <a:rPr dirty="0" lang="en-US"/>
              <a:t>Chronic bronchitis.</a:t>
            </a:r>
          </a:p>
          <a:p>
            <a:r>
              <a:rPr dirty="0" lang="en-US"/>
              <a:t>Invasive salmonellosis gonorrhea</a:t>
            </a:r>
          </a:p>
          <a:p>
            <a:pPr indent="0" marL="0">
              <a:buNone/>
            </a:pPr>
            <a:r>
              <a:rPr b="1" dirty="0" sz="4000" lang="en-US"/>
              <a:t>Side effects</a:t>
            </a:r>
          </a:p>
          <a:p>
            <a:pPr indent="0" marL="0">
              <a:buNone/>
            </a:pPr>
            <a:r>
              <a:rPr dirty="0" lang="en-US"/>
              <a:t>Diarrhea is quiet common, nausea</a:t>
            </a:r>
          </a:p>
          <a:p>
            <a:pPr indent="0" marL="0">
              <a:buNone/>
            </a:pPr>
            <a:r>
              <a:rPr dirty="0" lang="en-US"/>
              <a:t>Macular rashes resembling measles/rubella – discontinue treatment</a:t>
            </a:r>
          </a:p>
          <a:p>
            <a:pPr indent="0" marL="0">
              <a:buNone/>
            </a:pPr>
            <a:endParaRPr dirty="0" lang="en-US"/>
          </a:p>
          <a:p>
            <a:pPr indent="0" marL="0">
              <a:buNone/>
            </a:pPr>
            <a:endParaRPr b="1"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8737" name="Content Placeholder 2"/>
          <p:cNvSpPr>
            <a:spLocks noGrp="1"/>
          </p:cNvSpPr>
          <p:nvPr>
            <p:ph idx="1"/>
          </p:nvPr>
        </p:nvSpPr>
        <p:spPr/>
        <p:txBody>
          <a:bodyPr>
            <a:normAutofit/>
          </a:bodyPr>
          <a:p>
            <a:pPr indent="0" marL="0">
              <a:buNone/>
            </a:pPr>
            <a:r>
              <a:rPr b="1" dirty="0" sz="4000" lang="en-US"/>
              <a:t>Dosage</a:t>
            </a:r>
          </a:p>
          <a:p>
            <a:r>
              <a:rPr dirty="0" lang="en-US"/>
              <a:t>Adults oral 0.25 to 1g 6 hourly  at least 30 minutes before food.</a:t>
            </a:r>
          </a:p>
          <a:p>
            <a:r>
              <a:rPr dirty="0" lang="en-US"/>
              <a:t>Different dose are used  in treating different condition.</a:t>
            </a:r>
          </a:p>
          <a:p>
            <a:r>
              <a:rPr dirty="0" lang="en-US"/>
              <a:t>Gonorrhea 2-3g is administered  as a single dose with probenecid.</a:t>
            </a:r>
          </a:p>
          <a:p>
            <a:r>
              <a:rPr dirty="0" lang="en-US"/>
              <a:t>UTI :500mg every 8 hours  IM/IV/infusion.</a:t>
            </a:r>
          </a:p>
          <a:p>
            <a:r>
              <a:rPr dirty="0" lang="en-US"/>
              <a:t> Children under age 10 years give half the adult dose.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8738" name="Title 1"/>
          <p:cNvSpPr>
            <a:spLocks noGrp="1"/>
          </p:cNvSpPr>
          <p:nvPr>
            <p:ph type="title"/>
          </p:nvPr>
        </p:nvSpPr>
        <p:spPr/>
        <p:txBody>
          <a:bodyPr/>
          <a:p>
            <a:r>
              <a:rPr dirty="0" lang="en-US"/>
              <a:t>                          </a:t>
            </a:r>
            <a:r>
              <a:rPr b="1" dirty="0" lang="en-US"/>
              <a:t>amoxicillin</a:t>
            </a:r>
          </a:p>
        </p:txBody>
      </p:sp>
      <p:sp>
        <p:nvSpPr>
          <p:cNvPr id="1048739" name="Content Placeholder 2"/>
          <p:cNvSpPr>
            <a:spLocks noGrp="1"/>
          </p:cNvSpPr>
          <p:nvPr>
            <p:ph idx="1"/>
          </p:nvPr>
        </p:nvSpPr>
        <p:spPr/>
        <p:txBody>
          <a:bodyPr>
            <a:normAutofit lnSpcReduction="10000"/>
          </a:bodyPr>
          <a:p>
            <a:r>
              <a:rPr dirty="0" lang="en-US"/>
              <a:t>This is a broad spectrum penicillin. </a:t>
            </a:r>
          </a:p>
          <a:p>
            <a:r>
              <a:rPr dirty="0" lang="en-US"/>
              <a:t>A derivative of  ampicillin and differs by only one hydroxyl (OH) group.</a:t>
            </a:r>
          </a:p>
          <a:p>
            <a:r>
              <a:rPr dirty="0" lang="en-US"/>
              <a:t>Have similar anti bacteria spectrum as ampicillin.</a:t>
            </a:r>
          </a:p>
          <a:p>
            <a:r>
              <a:rPr dirty="0" lang="en-US"/>
              <a:t> when given orally absorption is better than ampicillin.</a:t>
            </a:r>
          </a:p>
          <a:p>
            <a:r>
              <a:rPr dirty="0" lang="en-US"/>
              <a:t>Absorption is not affected by food in the stomach.</a:t>
            </a:r>
          </a:p>
          <a:p>
            <a:r>
              <a:rPr dirty="0" lang="en-US"/>
              <a:t>Half life is 1 hour’</a:t>
            </a:r>
          </a:p>
          <a:p>
            <a:pPr indent="0" marL="0">
              <a:buNone/>
            </a:pPr>
            <a:r>
              <a:rPr b="1" dirty="0" sz="4000" lang="en-US"/>
              <a:t>Indication</a:t>
            </a:r>
          </a:p>
          <a:p>
            <a:r>
              <a:rPr dirty="0" lang="en-US"/>
              <a:t>UTI, otitis media, sinusitis, chronic bronchitis, inversive salmonellosis and gonorrhea.</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602" name=""/>
        <p:cNvGrpSpPr/>
        <p:nvPr/>
      </p:nvGrpSpPr>
      <p:grpSpPr>
        <a:xfrm>
          <a:off x="0" y="0"/>
          <a:ext cx="0" cy="0"/>
          <a:chOff x="0" y="0"/>
          <a:chExt cx="0" cy="0"/>
        </a:xfrm>
      </p:grpSpPr>
      <p:sp>
        <p:nvSpPr>
          <p:cNvPr id="1048740" name="Title 1"/>
          <p:cNvSpPr>
            <a:spLocks noGrp="1"/>
          </p:cNvSpPr>
          <p:nvPr>
            <p:ph type="title"/>
          </p:nvPr>
        </p:nvSpPr>
        <p:spPr/>
        <p:txBody>
          <a:bodyPr/>
          <a:p>
            <a:r>
              <a:rPr b="1" dirty="0" lang="en-US"/>
              <a:t>  dosage</a:t>
            </a:r>
          </a:p>
        </p:txBody>
      </p:sp>
      <p:sp>
        <p:nvSpPr>
          <p:cNvPr id="1048741" name="Content Placeholder 2"/>
          <p:cNvSpPr>
            <a:spLocks noGrp="1"/>
          </p:cNvSpPr>
          <p:nvPr>
            <p:ph idx="1"/>
          </p:nvPr>
        </p:nvSpPr>
        <p:spPr/>
        <p:txBody>
          <a:bodyPr>
            <a:normAutofit/>
          </a:bodyPr>
          <a:p>
            <a:r>
              <a:rPr dirty="0" lang="en-US"/>
              <a:t>Adult dose orally 250mgs 8 hourly which can be doubled in severe infections.</a:t>
            </a:r>
          </a:p>
          <a:p>
            <a:r>
              <a:rPr dirty="0" lang="en-US"/>
              <a:t>Children up to 10 years of age get 125mg 8 hourly this is doubled in severe infections.</a:t>
            </a:r>
          </a:p>
          <a:p>
            <a:r>
              <a:rPr dirty="0" lang="en-US"/>
              <a:t>IM/IV  adults 500 mg 8 hourly. </a:t>
            </a:r>
          </a:p>
          <a:p>
            <a:r>
              <a:rPr dirty="0" lang="en-US"/>
              <a:t>IM/IV children get 50-100mg /kg daily in divided doses.</a:t>
            </a:r>
          </a:p>
          <a:p>
            <a:pPr indent="0" marL="0">
              <a:buNone/>
            </a:pPr>
            <a:r>
              <a:rPr b="1" dirty="0" sz="4000" lang="en-US"/>
              <a:t>Side effects</a:t>
            </a:r>
            <a:endParaRPr dirty="0" sz="4000" lang="en-US"/>
          </a:p>
          <a:p>
            <a:pPr indent="0" marL="0">
              <a:buNone/>
            </a:pPr>
            <a:r>
              <a:rPr dirty="0" lang="en-US"/>
              <a:t>Diarrhea is less frequent with the use of amoxicillin than ampicillin</a:t>
            </a:r>
          </a:p>
          <a:p>
            <a:endParaRPr dirty="0" lang="en-US"/>
          </a:p>
          <a:p>
            <a:endParaRPr dirty="0" lang="en-US"/>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8742" name="Title 1"/>
          <p:cNvSpPr>
            <a:spLocks noGrp="1"/>
          </p:cNvSpPr>
          <p:nvPr>
            <p:ph type="title"/>
          </p:nvPr>
        </p:nvSpPr>
        <p:spPr>
          <a:xfrm>
            <a:off x="838200" y="385907"/>
            <a:ext cx="10515600" cy="1325563"/>
          </a:xfrm>
        </p:spPr>
        <p:txBody>
          <a:bodyPr/>
          <a:p>
            <a:r>
              <a:rPr dirty="0" lang="en-US"/>
              <a:t>                            </a:t>
            </a:r>
            <a:r>
              <a:rPr b="1" dirty="0" sz="4000" lang="en-US"/>
              <a:t>co- amoxiclav</a:t>
            </a:r>
          </a:p>
        </p:txBody>
      </p:sp>
      <p:sp>
        <p:nvSpPr>
          <p:cNvPr id="1048743" name="Content Placeholder 2"/>
          <p:cNvSpPr>
            <a:spLocks noGrp="1"/>
          </p:cNvSpPr>
          <p:nvPr>
            <p:ph idx="1"/>
          </p:nvPr>
        </p:nvSpPr>
        <p:spPr/>
        <p:txBody>
          <a:bodyPr>
            <a:normAutofit lnSpcReduction="10000"/>
          </a:bodyPr>
          <a:p>
            <a:r>
              <a:rPr dirty="0" lang="en-US"/>
              <a:t>Amoxicillin ( 250mg or 500mg )can be combined with clavulanic acid (125mg) to make co- amoxiclav.</a:t>
            </a:r>
          </a:p>
          <a:p>
            <a:r>
              <a:rPr dirty="0" lang="en-US"/>
              <a:t> clavulanic acid itself has no significant anti bacteria activity but binds to beta-lactamase and there by competitively inhibits its activity hence protecting the penicillin. This potentiate the action of penicillin.</a:t>
            </a:r>
          </a:p>
          <a:p>
            <a:pPr indent="0" marL="0">
              <a:buNone/>
            </a:pPr>
            <a:r>
              <a:rPr b="1" dirty="0" sz="4000" lang="en-US"/>
              <a:t>Indication </a:t>
            </a:r>
          </a:p>
          <a:p>
            <a:pPr indent="0" marL="0">
              <a:buNone/>
            </a:pPr>
            <a:r>
              <a:rPr dirty="0" lang="en-US"/>
              <a:t>Active against beta-lactamase producing bacteria that are resistant to amoxicillin which include; staphylococcus aureus, 50% of E-coli, 15% of H. influenzae strains and klebsiella spp,</a:t>
            </a:r>
          </a:p>
          <a:p>
            <a:pPr indent="0" marL="0">
              <a:buNone/>
            </a:pP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sp>
        <p:nvSpPr>
          <p:cNvPr id="1048605" name="Title 1"/>
          <p:cNvSpPr>
            <a:spLocks noGrp="1"/>
          </p:cNvSpPr>
          <p:nvPr>
            <p:ph type="title"/>
          </p:nvPr>
        </p:nvSpPr>
        <p:spPr/>
        <p:txBody>
          <a:bodyPr/>
          <a:p>
            <a:r>
              <a:rPr dirty="0" lang="en-US"/>
              <a:t>Conti.</a:t>
            </a:r>
          </a:p>
        </p:txBody>
      </p:sp>
      <p:sp>
        <p:nvSpPr>
          <p:cNvPr id="1048606" name="Content Placeholder 2"/>
          <p:cNvSpPr>
            <a:spLocks noGrp="1"/>
          </p:cNvSpPr>
          <p:nvPr>
            <p:ph idx="1"/>
          </p:nvPr>
        </p:nvSpPr>
        <p:spPr/>
        <p:txBody>
          <a:bodyPr>
            <a:normAutofit fontScale="96429" lnSpcReduction="20000"/>
          </a:bodyPr>
          <a:p>
            <a:r>
              <a:rPr b="1" dirty="0" lang="en-US"/>
              <a:t>Drug interaction: </a:t>
            </a:r>
            <a:r>
              <a:rPr dirty="0" lang="en-US"/>
              <a:t>this is when </a:t>
            </a:r>
            <a:r>
              <a:rPr b="1" dirty="0" lang="en-US"/>
              <a:t>an interactant chemical </a:t>
            </a:r>
            <a:r>
              <a:rPr dirty="0" lang="en-US"/>
              <a:t>modifies the therapeutic results that are anticipated with a drug the interact may be another drug, some combination </a:t>
            </a:r>
            <a:r>
              <a:rPr b="1" dirty="0" lang="en-US"/>
              <a:t>of a drug, natural or artificial components in the diet, pollutants chemical from the environment, endogenous body chemicals and Chemicals used for diagnostic </a:t>
            </a:r>
            <a:r>
              <a:rPr dirty="0" lang="en-US"/>
              <a:t>laboratory test. Drug interaction may be </a:t>
            </a:r>
            <a:r>
              <a:rPr b="1" dirty="0" lang="en-US"/>
              <a:t>detriment or beneficial </a:t>
            </a:r>
            <a:r>
              <a:rPr dirty="0" lang="en-US"/>
              <a:t>drug  and may vary from one person to another. This may affect the </a:t>
            </a:r>
            <a:r>
              <a:rPr b="1" dirty="0" lang="en-US"/>
              <a:t>absorption, distribution ,metabolism or excretion </a:t>
            </a:r>
            <a:r>
              <a:rPr dirty="0" lang="en-US"/>
              <a:t>of the drugs.</a:t>
            </a:r>
          </a:p>
          <a:p>
            <a:r>
              <a:rPr b="1" dirty="0" lang="en-US"/>
              <a:t>Allergic reactions: </a:t>
            </a:r>
            <a:r>
              <a:rPr dirty="0" lang="en-US"/>
              <a:t>This the body's immunological response to a drug following previous exposure to the same drug. </a:t>
            </a:r>
          </a:p>
          <a:p>
            <a:pPr indent="0" marL="0">
              <a:buNone/>
            </a:pPr>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8744" name="Title 1"/>
          <p:cNvSpPr>
            <a:spLocks noGrp="1"/>
          </p:cNvSpPr>
          <p:nvPr>
            <p:ph type="title"/>
          </p:nvPr>
        </p:nvSpPr>
        <p:spPr/>
        <p:txBody>
          <a:bodyPr/>
          <a:p>
            <a:r>
              <a:rPr dirty="0" lang="en-US"/>
              <a:t>             </a:t>
            </a:r>
            <a:r>
              <a:rPr b="1" dirty="0" lang="en-US"/>
              <a:t>adverse effect of penicillin's</a:t>
            </a:r>
          </a:p>
        </p:txBody>
      </p:sp>
      <p:sp>
        <p:nvSpPr>
          <p:cNvPr id="1048745" name="Content Placeholder 2"/>
          <p:cNvSpPr>
            <a:spLocks noGrp="1"/>
          </p:cNvSpPr>
          <p:nvPr>
            <p:ph idx="1"/>
          </p:nvPr>
        </p:nvSpPr>
        <p:spPr/>
        <p:txBody>
          <a:bodyPr>
            <a:normAutofit/>
          </a:bodyPr>
          <a:p>
            <a:r>
              <a:rPr dirty="0" lang="en-US"/>
              <a:t>1gE –mediated allergic reactions.</a:t>
            </a:r>
          </a:p>
          <a:p>
            <a:r>
              <a:rPr dirty="0" lang="en-US"/>
              <a:t> serum sickness.</a:t>
            </a:r>
          </a:p>
          <a:p>
            <a:r>
              <a:rPr dirty="0" lang="en-US"/>
              <a:t>Dermatological reactions e.g. eryema multiforme ,steven johsons syndrome and exfoliative dermatitis.</a:t>
            </a:r>
          </a:p>
          <a:p>
            <a:r>
              <a:rPr dirty="0" lang="en-US"/>
              <a:t>Neurologic reactions. </a:t>
            </a:r>
          </a:p>
          <a:p>
            <a:r>
              <a:rPr dirty="0" lang="en-US"/>
              <a:t>Gastrointestinal reactions.</a:t>
            </a:r>
          </a:p>
          <a:p>
            <a:r>
              <a:rPr dirty="0" lang="en-US"/>
              <a:t>Hepatobiliary reaction.</a:t>
            </a:r>
          </a:p>
          <a:p>
            <a:r>
              <a:rPr dirty="0" lang="en-US"/>
              <a:t>Renal reactions.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605" name=""/>
        <p:cNvGrpSpPr/>
        <p:nvPr/>
      </p:nvGrpSpPr>
      <p:grpSpPr>
        <a:xfrm>
          <a:off x="0" y="0"/>
          <a:ext cx="0" cy="0"/>
          <a:chOff x="0" y="0"/>
          <a:chExt cx="0" cy="0"/>
        </a:xfrm>
      </p:grpSpPr>
      <p:sp>
        <p:nvSpPr>
          <p:cNvPr id="1048746" name="Content Placeholder 2"/>
          <p:cNvSpPr>
            <a:spLocks noGrp="1"/>
          </p:cNvSpPr>
          <p:nvPr>
            <p:ph idx="1"/>
          </p:nvPr>
        </p:nvSpPr>
        <p:spPr/>
        <p:txBody>
          <a:bodyPr>
            <a:normAutofit lnSpcReduction="10000"/>
          </a:bodyPr>
          <a:p>
            <a:r>
              <a:rPr b="1" dirty="0" lang="en-US"/>
              <a:t>Nursing Administration</a:t>
            </a:r>
            <a:r>
              <a:rPr dirty="0" lang="en-US"/>
              <a:t> </a:t>
            </a:r>
          </a:p>
          <a:p>
            <a:r>
              <a:rPr dirty="0" lang="en-US"/>
              <a:t> Instruct clients that penicillin V, amoxicillin, and amoxicillin-clavulanate may be taken with meals. All others should be taken with a full glass of water 1 hours before meals or 2 hours after. </a:t>
            </a:r>
          </a:p>
          <a:p>
            <a:r>
              <a:rPr dirty="0" lang="en-US"/>
              <a:t> Instruct clients to report any signs of an allergic response such as skin rash, itching, and/or hives. </a:t>
            </a:r>
          </a:p>
          <a:p>
            <a:r>
              <a:rPr dirty="0" lang="en-US"/>
              <a:t> IM injection should be done cautiously to avoid injection into a nerve or an artery. </a:t>
            </a:r>
          </a:p>
          <a:p>
            <a:r>
              <a:rPr dirty="0" lang="en-US"/>
              <a:t> Advise clients to complete the entire course of therapy regardless of presence of absence of symptoms.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8747" name="Title 1"/>
          <p:cNvSpPr>
            <a:spLocks noGrp="1"/>
          </p:cNvSpPr>
          <p:nvPr>
            <p:ph type="title"/>
          </p:nvPr>
        </p:nvSpPr>
        <p:spPr/>
        <p:txBody>
          <a:bodyPr/>
          <a:p>
            <a:r>
              <a:rPr dirty="0" lang="en-US"/>
              <a:t>                  </a:t>
            </a:r>
            <a:r>
              <a:rPr b="1" dirty="0" lang="en-US"/>
              <a:t>cephalosporins</a:t>
            </a:r>
          </a:p>
        </p:txBody>
      </p:sp>
      <p:sp>
        <p:nvSpPr>
          <p:cNvPr id="1048748" name="Content Placeholder 2"/>
          <p:cNvSpPr>
            <a:spLocks noGrp="1"/>
          </p:cNvSpPr>
          <p:nvPr>
            <p:ph idx="1"/>
          </p:nvPr>
        </p:nvSpPr>
        <p:spPr/>
        <p:txBody>
          <a:bodyPr/>
          <a:p>
            <a:r>
              <a:rPr dirty="0" lang="en-US"/>
              <a:t>Cephalosporins are the most frequently prescribed class of antibiotics.</a:t>
            </a:r>
          </a:p>
          <a:p>
            <a:r>
              <a:rPr dirty="0" lang="en-US"/>
              <a:t>They are structurally and pharmacologically related to the penicillins. they  have a wider spectrum of activity than penicillins hence they are more expensive.</a:t>
            </a:r>
          </a:p>
          <a:p>
            <a:pPr indent="0" marL="0">
              <a:buNone/>
            </a:pPr>
            <a:r>
              <a:rPr dirty="0" lang="en-US"/>
              <a:t> </a:t>
            </a:r>
            <a:r>
              <a:rPr b="1" dirty="0" sz="4000" lang="en-US"/>
              <a:t>mechanisms of action</a:t>
            </a:r>
          </a:p>
          <a:p>
            <a:r>
              <a:rPr dirty="0" lang="en-US"/>
              <a:t>They are bactericidal, interfere with  the bacterial cell wall synthesis.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8749" name="Title 1"/>
          <p:cNvSpPr>
            <a:spLocks noGrp="1"/>
          </p:cNvSpPr>
          <p:nvPr>
            <p:ph type="title"/>
          </p:nvPr>
        </p:nvSpPr>
        <p:spPr/>
        <p:txBody>
          <a:bodyPr/>
          <a:p>
            <a:r>
              <a:rPr dirty="0" lang="en-US"/>
              <a:t>        </a:t>
            </a:r>
            <a:r>
              <a:rPr b="1" dirty="0" lang="en-US"/>
              <a:t>Classification of cephalosporins</a:t>
            </a:r>
          </a:p>
        </p:txBody>
      </p:sp>
      <p:sp>
        <p:nvSpPr>
          <p:cNvPr id="1048750" name="Content Placeholder 2"/>
          <p:cNvSpPr>
            <a:spLocks noGrp="1"/>
          </p:cNvSpPr>
          <p:nvPr>
            <p:ph idx="1"/>
          </p:nvPr>
        </p:nvSpPr>
        <p:spPr/>
        <p:txBody>
          <a:bodyPr/>
          <a:p>
            <a:r>
              <a:rPr dirty="0" lang="en-US"/>
              <a:t>They are grouped in “generations” based on  their spectrum of antimicrobial activity.</a:t>
            </a:r>
          </a:p>
          <a:p>
            <a:r>
              <a:rPr dirty="0" lang="en-US"/>
              <a:t>The first cephalosporins were designated first generation while later, more extended generation cephalosporins.</a:t>
            </a:r>
          </a:p>
          <a:p>
            <a:r>
              <a:rPr dirty="0" lang="en-US"/>
              <a:t>Each newer generation of cephalosporins has a significantly</a:t>
            </a:r>
            <a:r>
              <a:rPr b="1" dirty="0" lang="en-US"/>
              <a:t> greater gram negative</a:t>
            </a:r>
            <a:r>
              <a:rPr dirty="0" lang="en-US"/>
              <a:t> </a:t>
            </a:r>
            <a:r>
              <a:rPr b="1" dirty="0" lang="en-US"/>
              <a:t>antimicrobial</a:t>
            </a:r>
            <a:r>
              <a:rPr dirty="0" lang="en-US"/>
              <a:t> properties than the preceding generation, in most cases with decreased activity against gram positive organism.</a:t>
            </a:r>
          </a:p>
          <a:p>
            <a:r>
              <a:rPr dirty="0" lang="en-US"/>
              <a:t>The newer agents have a much longer half life resulting in the decreased of dosing frequency.</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608" name=""/>
        <p:cNvGrpSpPr/>
        <p:nvPr/>
      </p:nvGrpSpPr>
      <p:grpSpPr>
        <a:xfrm>
          <a:off x="0" y="0"/>
          <a:ext cx="0" cy="0"/>
          <a:chOff x="0" y="0"/>
          <a:chExt cx="0" cy="0"/>
        </a:xfrm>
      </p:grpSpPr>
      <p:sp>
        <p:nvSpPr>
          <p:cNvPr id="1048751" name="Title 1"/>
          <p:cNvSpPr>
            <a:spLocks noGrp="1"/>
          </p:cNvSpPr>
          <p:nvPr>
            <p:ph type="title"/>
          </p:nvPr>
        </p:nvSpPr>
        <p:spPr/>
        <p:txBody>
          <a:bodyPr/>
          <a:p>
            <a:r>
              <a:rPr b="1" dirty="0" lang="en-US"/>
              <a:t> first generation cephalosporins</a:t>
            </a:r>
          </a:p>
        </p:txBody>
      </p:sp>
      <p:sp>
        <p:nvSpPr>
          <p:cNvPr id="1048752" name="Content Placeholder 2"/>
          <p:cNvSpPr>
            <a:spLocks noGrp="1"/>
          </p:cNvSpPr>
          <p:nvPr>
            <p:ph idx="1"/>
          </p:nvPr>
        </p:nvSpPr>
        <p:spPr/>
        <p:txBody>
          <a:bodyPr>
            <a:normAutofit fontScale="92500" lnSpcReduction="10000"/>
          </a:bodyPr>
          <a:p>
            <a:r>
              <a:rPr dirty="0" lang="en-US"/>
              <a:t>These are generally active against gram positive bacteria. They have moderate activity against gram negative bacterial. </a:t>
            </a:r>
          </a:p>
          <a:p>
            <a:r>
              <a:rPr dirty="0" lang="en-US"/>
              <a:t>They include;</a:t>
            </a:r>
          </a:p>
          <a:p>
            <a:r>
              <a:rPr dirty="0" lang="en-US"/>
              <a:t>cephalexin.</a:t>
            </a:r>
          </a:p>
          <a:p>
            <a:r>
              <a:rPr dirty="0" lang="en-US"/>
              <a:t>Cephaloridine</a:t>
            </a:r>
          </a:p>
          <a:p>
            <a:r>
              <a:rPr dirty="0" lang="en-US"/>
              <a:t>Cephalothin</a:t>
            </a:r>
          </a:p>
          <a:p>
            <a:r>
              <a:rPr dirty="0" lang="en-US"/>
              <a:t>Cephapirin</a:t>
            </a:r>
          </a:p>
          <a:p>
            <a:r>
              <a:rPr dirty="0" lang="en-US"/>
              <a:t>Cefazolin</a:t>
            </a:r>
          </a:p>
          <a:p>
            <a:r>
              <a:rPr dirty="0" lang="en-US"/>
              <a:t>Cephradine</a:t>
            </a:r>
          </a:p>
          <a:p>
            <a:r>
              <a:rPr dirty="0" lang="en-US"/>
              <a:t>Cefadroxil.</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8753" name="Title 1"/>
          <p:cNvSpPr>
            <a:spLocks noGrp="1"/>
          </p:cNvSpPr>
          <p:nvPr>
            <p:ph type="title"/>
          </p:nvPr>
        </p:nvSpPr>
        <p:spPr/>
        <p:txBody>
          <a:bodyPr/>
          <a:p>
            <a:r>
              <a:rPr dirty="0" lang="en-US"/>
              <a:t> </a:t>
            </a:r>
            <a:r>
              <a:rPr b="1" dirty="0" lang="en-US"/>
              <a:t>second generation cephalosporin</a:t>
            </a:r>
          </a:p>
        </p:txBody>
      </p:sp>
      <p:sp>
        <p:nvSpPr>
          <p:cNvPr id="1048754" name="Content Placeholder 2"/>
          <p:cNvSpPr>
            <a:spLocks noGrp="1"/>
          </p:cNvSpPr>
          <p:nvPr>
            <p:ph idx="1"/>
          </p:nvPr>
        </p:nvSpPr>
        <p:spPr/>
        <p:txBody>
          <a:bodyPr>
            <a:normAutofit/>
          </a:bodyPr>
          <a:p>
            <a:r>
              <a:rPr dirty="0" lang="en-US"/>
              <a:t>They have a greater gram-negative spectrum eg H.influenza n. gonorrhea, E.coli, shigella.</a:t>
            </a:r>
          </a:p>
          <a:p>
            <a:r>
              <a:rPr dirty="0" lang="en-US"/>
              <a:t>Also some gram-positive organism e.g. clostridium, staphylococcus,  streptococcus and pneumococcus.</a:t>
            </a:r>
          </a:p>
          <a:p>
            <a:r>
              <a:rPr dirty="0" lang="en-US"/>
              <a:t>they are more resistant to beta lactamase.</a:t>
            </a:r>
          </a:p>
          <a:p>
            <a:pPr indent="0" marL="0">
              <a:buNone/>
            </a:pPr>
            <a:r>
              <a:rPr b="1" dirty="0" lang="en-US"/>
              <a:t>Indication</a:t>
            </a:r>
          </a:p>
          <a:p>
            <a:r>
              <a:rPr dirty="0" lang="en-US"/>
              <a:t>Upper and lower respiratory tract infection</a:t>
            </a:r>
          </a:p>
          <a:p>
            <a:r>
              <a:rPr dirty="0" lang="en-US"/>
              <a:t>Sinusitis</a:t>
            </a:r>
          </a:p>
          <a:p>
            <a:r>
              <a:rPr dirty="0" lang="en-US"/>
              <a:t>Otitis media</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8755" name="Title 1"/>
          <p:cNvSpPr>
            <a:spLocks noGrp="1"/>
          </p:cNvSpPr>
          <p:nvPr>
            <p:ph type="title"/>
          </p:nvPr>
        </p:nvSpPr>
        <p:spPr/>
        <p:txBody>
          <a:bodyPr/>
          <a:p>
            <a:r>
              <a:rPr b="1" dirty="0" lang="en-US"/>
              <a:t>Third generation cephalosporins</a:t>
            </a:r>
          </a:p>
        </p:txBody>
      </p:sp>
      <p:sp>
        <p:nvSpPr>
          <p:cNvPr id="1048756" name="Content Placeholder 2"/>
          <p:cNvSpPr>
            <a:spLocks noGrp="1"/>
          </p:cNvSpPr>
          <p:nvPr>
            <p:ph idx="1"/>
          </p:nvPr>
        </p:nvSpPr>
        <p:spPr/>
        <p:txBody>
          <a:bodyPr>
            <a:normAutofit/>
          </a:bodyPr>
          <a:p>
            <a:r>
              <a:rPr dirty="0" lang="en-US"/>
              <a:t>They are especially better than SECOND AND FIRST generation cephalosporin against gram negative bacteria.</a:t>
            </a:r>
          </a:p>
          <a:p>
            <a:r>
              <a:rPr dirty="0" lang="en-US"/>
              <a:t>These are;</a:t>
            </a:r>
          </a:p>
          <a:p>
            <a:r>
              <a:rPr dirty="0" lang="en-US"/>
              <a:t>Cefriaxone</a:t>
            </a:r>
          </a:p>
          <a:p>
            <a:r>
              <a:rPr dirty="0" lang="en-US"/>
              <a:t>Cefperazone</a:t>
            </a:r>
          </a:p>
          <a:p>
            <a:r>
              <a:rPr dirty="0" lang="en-US"/>
              <a:t>Cefotaxime</a:t>
            </a:r>
          </a:p>
          <a:p>
            <a:r>
              <a:rPr dirty="0" lang="en-US"/>
              <a:t>Ceftazidine</a:t>
            </a:r>
          </a:p>
          <a:p>
            <a:r>
              <a:rPr dirty="0" lang="en-US"/>
              <a:t>Cefodizime</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611" name=""/>
        <p:cNvGrpSpPr/>
        <p:nvPr/>
      </p:nvGrpSpPr>
      <p:grpSpPr>
        <a:xfrm>
          <a:off x="0" y="0"/>
          <a:ext cx="0" cy="0"/>
          <a:chOff x="0" y="0"/>
          <a:chExt cx="0" cy="0"/>
        </a:xfrm>
      </p:grpSpPr>
      <p:sp>
        <p:nvSpPr>
          <p:cNvPr id="1048757" name="Title 1"/>
          <p:cNvSpPr>
            <a:spLocks noGrp="1"/>
          </p:cNvSpPr>
          <p:nvPr>
            <p:ph type="title"/>
          </p:nvPr>
        </p:nvSpPr>
        <p:spPr/>
        <p:txBody>
          <a:bodyPr/>
          <a:p>
            <a:r>
              <a:rPr b="1" dirty="0" lang="en-US"/>
              <a:t>Fourth generation cephalosporin</a:t>
            </a:r>
          </a:p>
        </p:txBody>
      </p:sp>
      <p:sp>
        <p:nvSpPr>
          <p:cNvPr id="1048758" name="Content Placeholder 2"/>
          <p:cNvSpPr>
            <a:spLocks noGrp="1"/>
          </p:cNvSpPr>
          <p:nvPr>
            <p:ph idx="1"/>
          </p:nvPr>
        </p:nvSpPr>
        <p:spPr/>
        <p:txBody>
          <a:bodyPr>
            <a:normAutofit fontScale="92500" lnSpcReduction="10000"/>
          </a:bodyPr>
          <a:p>
            <a:r>
              <a:rPr dirty="0" lang="en-US"/>
              <a:t>These drugs are very good against both gram positive and gram negative bacteria</a:t>
            </a:r>
          </a:p>
          <a:p>
            <a:r>
              <a:rPr dirty="0" lang="en-US"/>
              <a:t>Examples ;</a:t>
            </a:r>
          </a:p>
          <a:p>
            <a:r>
              <a:rPr dirty="0" lang="en-US"/>
              <a:t>Cefepime</a:t>
            </a:r>
          </a:p>
          <a:p>
            <a:r>
              <a:rPr dirty="0" lang="en-US"/>
              <a:t>Cefditoren and loracarbef.</a:t>
            </a:r>
          </a:p>
          <a:p>
            <a:pPr indent="0" marL="0">
              <a:buNone/>
            </a:pPr>
            <a:r>
              <a:rPr b="1" dirty="0" lang="en-US"/>
              <a:t>Pharmacokinetic of cephalosporins </a:t>
            </a:r>
          </a:p>
          <a:p>
            <a:pPr indent="0" marL="0">
              <a:buNone/>
            </a:pPr>
            <a:r>
              <a:rPr dirty="0" lang="en-US"/>
              <a:t>Usually given parenterally, though few may be given orally e.g.</a:t>
            </a:r>
          </a:p>
          <a:p>
            <a:pPr indent="0" marL="0">
              <a:buNone/>
            </a:pPr>
            <a:r>
              <a:rPr dirty="0" lang="en-US"/>
              <a:t>       cephalexin</a:t>
            </a:r>
          </a:p>
          <a:p>
            <a:pPr indent="0" marL="0">
              <a:buNone/>
            </a:pPr>
            <a:r>
              <a:rPr dirty="0" lang="en-US"/>
              <a:t>        cephradine</a:t>
            </a:r>
          </a:p>
          <a:p>
            <a:pPr indent="0" marL="0">
              <a:buNone/>
            </a:pPr>
            <a:r>
              <a:rPr dirty="0" lang="en-US"/>
              <a:t>        cefadroxil</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8759" name="Content Placeholder 2"/>
          <p:cNvSpPr>
            <a:spLocks noGrp="1"/>
          </p:cNvSpPr>
          <p:nvPr>
            <p:ph idx="1"/>
          </p:nvPr>
        </p:nvSpPr>
        <p:spPr/>
        <p:txBody>
          <a:bodyPr>
            <a:normAutofit/>
          </a:bodyPr>
          <a:p>
            <a:pPr indent="0" marL="0">
              <a:buNone/>
            </a:pPr>
            <a:r>
              <a:rPr b="1" dirty="0" lang="en-US"/>
              <a:t>Distribution- </a:t>
            </a:r>
            <a:r>
              <a:rPr dirty="0" lang="en-US"/>
              <a:t>Wide distribution because of lipid solubility</a:t>
            </a:r>
            <a:r>
              <a:rPr b="1" dirty="0" lang="en-US"/>
              <a:t>.</a:t>
            </a:r>
          </a:p>
          <a:p>
            <a:pPr indent="0" marL="0">
              <a:buNone/>
            </a:pPr>
            <a:r>
              <a:rPr b="1" dirty="0" lang="en-US"/>
              <a:t>Metabolism- </a:t>
            </a:r>
            <a:r>
              <a:rPr dirty="0" lang="en-US"/>
              <a:t>in the liver with half life of 1-4 hours.</a:t>
            </a:r>
          </a:p>
          <a:p>
            <a:pPr indent="0" marL="0">
              <a:buNone/>
            </a:pPr>
            <a:r>
              <a:rPr b="1" dirty="0" lang="en-US"/>
              <a:t>Excretion- </a:t>
            </a:r>
            <a:r>
              <a:rPr dirty="0" lang="en-US"/>
              <a:t> excreted unchanged in urine especially tubular secretion.</a:t>
            </a:r>
          </a:p>
          <a:p>
            <a:r>
              <a:rPr dirty="0" lang="en-US"/>
              <a:t>Dosage should be reduced for patients with renal impairment.</a:t>
            </a:r>
          </a:p>
          <a:p>
            <a:r>
              <a:rPr dirty="0" lang="en-US"/>
              <a:t>Active excretion in the kidneys can be blocked by probenecid.</a:t>
            </a:r>
          </a:p>
          <a:p>
            <a:pPr indent="0" marL="0">
              <a:buNone/>
            </a:pPr>
            <a:r>
              <a:rPr b="1" dirty="0" lang="en-US"/>
              <a:t>Indication; </a:t>
            </a:r>
            <a:r>
              <a:rPr dirty="0" lang="en-US"/>
              <a:t>Septicemia, Pneumonia, Meningitis, Biliary tract infection, Peritonitis, Urinary tract infection, sinusitis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8760" name="Title 1"/>
          <p:cNvSpPr>
            <a:spLocks noGrp="1"/>
          </p:cNvSpPr>
          <p:nvPr>
            <p:ph type="title"/>
          </p:nvPr>
        </p:nvSpPr>
        <p:spPr/>
        <p:txBody>
          <a:bodyPr/>
          <a:p>
            <a:r>
              <a:rPr b="1" dirty="0" lang="en-US"/>
              <a:t>Unwanted effects of cephalosporins</a:t>
            </a:r>
          </a:p>
        </p:txBody>
      </p:sp>
      <p:sp>
        <p:nvSpPr>
          <p:cNvPr id="1048761" name="Content Placeholder 2"/>
          <p:cNvSpPr>
            <a:spLocks noGrp="1"/>
          </p:cNvSpPr>
          <p:nvPr>
            <p:ph idx="1"/>
          </p:nvPr>
        </p:nvSpPr>
        <p:spPr/>
        <p:txBody>
          <a:bodyPr/>
          <a:p>
            <a:r>
              <a:rPr b="1" dirty="0" lang="en-US"/>
              <a:t>Hypersensitivit</a:t>
            </a:r>
            <a:r>
              <a:rPr dirty="0" lang="en-US"/>
              <a:t>y is the most common</a:t>
            </a:r>
          </a:p>
          <a:p>
            <a:pPr indent="0" marL="0">
              <a:buNone/>
            </a:pPr>
            <a:r>
              <a:rPr dirty="0" lang="en-US"/>
              <a:t>10% of the patients sensitive to penicillin are sensitive to cephalosporin.</a:t>
            </a:r>
          </a:p>
          <a:p>
            <a:r>
              <a:rPr b="1" dirty="0" lang="en-US"/>
              <a:t>Hemorrhage</a:t>
            </a:r>
            <a:r>
              <a:rPr dirty="0" lang="en-US"/>
              <a:t> due to interference with blood clotting factors.</a:t>
            </a:r>
          </a:p>
          <a:p>
            <a:r>
              <a:rPr dirty="0" lang="en-US"/>
              <a:t>Use of cephalosporin for more than two weeks causes </a:t>
            </a:r>
            <a:r>
              <a:rPr b="1" dirty="0" lang="en-US"/>
              <a:t>thrombocytopenia, neutropenia, interstitial nephritis and abnormal liver function tests.</a:t>
            </a:r>
          </a:p>
          <a:p>
            <a:pPr indent="0" marL="0">
              <a:buNone/>
            </a:pP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8607" name="Title 1"/>
          <p:cNvSpPr>
            <a:spLocks noGrp="1"/>
          </p:cNvSpPr>
          <p:nvPr>
            <p:ph type="title"/>
          </p:nvPr>
        </p:nvSpPr>
        <p:spPr/>
        <p:txBody>
          <a:bodyPr/>
          <a:p>
            <a:r>
              <a:rPr dirty="0" lang="en-US"/>
              <a:t>Cont.</a:t>
            </a:r>
          </a:p>
        </p:txBody>
      </p:sp>
      <p:sp>
        <p:nvSpPr>
          <p:cNvPr id="1048608" name="Content Placeholder 2"/>
          <p:cNvSpPr>
            <a:spLocks noGrp="1"/>
          </p:cNvSpPr>
          <p:nvPr>
            <p:ph idx="1"/>
          </p:nvPr>
        </p:nvSpPr>
        <p:spPr/>
        <p:txBody>
          <a:bodyPr>
            <a:normAutofit fontScale="78571" lnSpcReduction="10000"/>
          </a:bodyPr>
          <a:p>
            <a:r>
              <a:rPr b="1" dirty="0" lang="en-US"/>
              <a:t>Idiosyncratic reactions: </a:t>
            </a:r>
            <a:r>
              <a:rPr dirty="0" lang="en-US"/>
              <a:t>this is genetically determined, un expected response to a drug. The response may take the form of  extreme sensitivity to low doses or extreme insensitivity to high doses to the drug.</a:t>
            </a:r>
          </a:p>
          <a:p>
            <a:r>
              <a:rPr b="1" dirty="0" lang="en-US"/>
              <a:t>Chain reaction: </a:t>
            </a:r>
            <a:r>
              <a:rPr dirty="0" lang="en-US"/>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a:p>
            <a:r>
              <a:rPr b="1" dirty="0" lang="en-US"/>
              <a:t>Cumulative reaction: </a:t>
            </a:r>
            <a:r>
              <a:rPr dirty="0" lang="en-US"/>
              <a:t>Drugs accumulate in the body whenever the dosage exceeds the amount the body  can eliminate through metabolism or excretion</a:t>
            </a:r>
          </a:p>
          <a:p>
            <a:r>
              <a:rPr b="1" dirty="0" lang="en-US"/>
              <a:t>Tolerance and dependence: Tolerance </a:t>
            </a:r>
            <a:r>
              <a:rPr dirty="0" lang="en-US"/>
              <a:t>occurs when a person no longer responds to the drug in the way that person initially responded as a result of continued use of the drug causing a need to increase dose of a drug to achieve the same effect.</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614" name=""/>
        <p:cNvGrpSpPr/>
        <p:nvPr/>
      </p:nvGrpSpPr>
      <p:grpSpPr>
        <a:xfrm>
          <a:off x="0" y="0"/>
          <a:ext cx="0" cy="0"/>
          <a:chOff x="0" y="0"/>
          <a:chExt cx="0" cy="0"/>
        </a:xfrm>
      </p:grpSpPr>
      <p:sp>
        <p:nvSpPr>
          <p:cNvPr id="1048762" name="Title 1"/>
          <p:cNvSpPr>
            <a:spLocks noGrp="1"/>
          </p:cNvSpPr>
          <p:nvPr>
            <p:ph type="title"/>
          </p:nvPr>
        </p:nvSpPr>
        <p:spPr/>
        <p:txBody>
          <a:bodyPr/>
          <a:p>
            <a:r>
              <a:rPr dirty="0" lang="en-US"/>
              <a:t>Drug interactions</a:t>
            </a:r>
            <a:br>
              <a:rPr dirty="0" lang="en-US"/>
            </a:br>
            <a:endParaRPr dirty="0" lang="en-US"/>
          </a:p>
        </p:txBody>
      </p:sp>
      <p:sp>
        <p:nvSpPr>
          <p:cNvPr id="1048763" name="Content Placeholder 2"/>
          <p:cNvSpPr>
            <a:spLocks noGrp="1"/>
          </p:cNvSpPr>
          <p:nvPr>
            <p:ph idx="1"/>
          </p:nvPr>
        </p:nvSpPr>
        <p:spPr/>
        <p:txBody>
          <a:bodyPr/>
          <a:p>
            <a:r>
              <a:rPr dirty="0" lang="en-US"/>
              <a:t>Cephalosporin with </a:t>
            </a:r>
            <a:r>
              <a:rPr b="1" dirty="0" lang="en-US"/>
              <a:t>alcohol</a:t>
            </a:r>
            <a:r>
              <a:rPr dirty="0" lang="en-US"/>
              <a:t>- disulfiram like effects.</a:t>
            </a:r>
          </a:p>
          <a:p>
            <a:pPr indent="0" marL="0">
              <a:buNone/>
            </a:pPr>
            <a:r>
              <a:rPr dirty="0" lang="en-US"/>
              <a:t>Patient should avoid alcohol when taking the drug.</a:t>
            </a:r>
          </a:p>
          <a:p>
            <a:r>
              <a:rPr dirty="0" lang="en-US"/>
              <a:t>Cephalosporin with high f</a:t>
            </a:r>
            <a:r>
              <a:rPr b="1" dirty="0" lang="en-US"/>
              <a:t>rusemide </a:t>
            </a:r>
            <a:r>
              <a:rPr dirty="0" lang="en-US"/>
              <a:t>and </a:t>
            </a:r>
            <a:r>
              <a:rPr b="1" dirty="0" lang="en-US"/>
              <a:t>torsemide</a:t>
            </a:r>
            <a:r>
              <a:rPr dirty="0" lang="en-US"/>
              <a:t> are likely to cause nephrotoxicity.</a:t>
            </a:r>
          </a:p>
          <a:p>
            <a:r>
              <a:rPr dirty="0" lang="en-US"/>
              <a:t>Cephalosporin with </a:t>
            </a:r>
            <a:r>
              <a:rPr b="1" dirty="0" lang="en-US"/>
              <a:t>aminoglycoside</a:t>
            </a:r>
            <a:r>
              <a:rPr dirty="0" lang="en-US"/>
              <a:t> – nephrotoxicity.</a:t>
            </a:r>
          </a:p>
          <a:p>
            <a:r>
              <a:rPr dirty="0" lang="en-US"/>
              <a:t>Cephalosporin with </a:t>
            </a:r>
            <a:r>
              <a:rPr b="1" dirty="0" lang="en-US"/>
              <a:t>oral anticoagulant </a:t>
            </a:r>
            <a:r>
              <a:rPr dirty="0" lang="en-US"/>
              <a:t>like warfarin may cause bleed because both interfere with clotting factors.</a:t>
            </a:r>
          </a:p>
          <a:p>
            <a:endParaRPr dirty="0" lang="en-US"/>
          </a:p>
          <a:p>
            <a:pPr indent="0" marL="0">
              <a:buNone/>
            </a:pP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8764" name="Title 1"/>
          <p:cNvSpPr>
            <a:spLocks noGrp="1"/>
          </p:cNvSpPr>
          <p:nvPr>
            <p:ph type="title"/>
          </p:nvPr>
        </p:nvSpPr>
        <p:spPr/>
        <p:txBody>
          <a:bodyPr/>
          <a:p>
            <a:r>
              <a:rPr b="1" dirty="0" lang="en-US"/>
              <a:t>Ceftriaxone (Rocephin)</a:t>
            </a:r>
          </a:p>
        </p:txBody>
      </p:sp>
      <p:sp>
        <p:nvSpPr>
          <p:cNvPr id="1048765" name="Content Placeholder 2"/>
          <p:cNvSpPr>
            <a:spLocks noGrp="1"/>
          </p:cNvSpPr>
          <p:nvPr>
            <p:ph idx="1"/>
          </p:nvPr>
        </p:nvSpPr>
        <p:spPr/>
        <p:txBody>
          <a:bodyPr>
            <a:normAutofit fontScale="92500" lnSpcReduction="10000"/>
          </a:bodyPr>
          <a:p>
            <a:r>
              <a:rPr dirty="0" lang="en-US"/>
              <a:t>Half life 4hours hence requires to be administered once a daily.</a:t>
            </a:r>
          </a:p>
          <a:p>
            <a:pPr indent="0" marL="0">
              <a:buNone/>
            </a:pPr>
            <a:r>
              <a:rPr b="1" dirty="0" sz="4000" lang="en-US"/>
              <a:t>Indication;</a:t>
            </a:r>
            <a:r>
              <a:rPr dirty="0" sz="4000" lang="en-US"/>
              <a:t> </a:t>
            </a:r>
            <a:r>
              <a:rPr dirty="0" lang="en-US"/>
              <a:t>Septicemia, Pneumonia, UTI, RTI, soft tissue infections.</a:t>
            </a:r>
          </a:p>
          <a:p>
            <a:pPr indent="0" marL="0">
              <a:buNone/>
            </a:pPr>
            <a:r>
              <a:rPr b="1" dirty="0" sz="4000" lang="en-US"/>
              <a:t>Contraindication;</a:t>
            </a:r>
          </a:p>
          <a:p>
            <a:r>
              <a:rPr dirty="0" sz="4000" lang="en-US"/>
              <a:t> </a:t>
            </a:r>
            <a:r>
              <a:rPr dirty="0" lang="en-US"/>
              <a:t>penicillin sensitivity</a:t>
            </a:r>
          </a:p>
          <a:p>
            <a:r>
              <a:rPr dirty="0" lang="en-US"/>
              <a:t>Administer with caution in renal impairment.</a:t>
            </a:r>
          </a:p>
          <a:p>
            <a:r>
              <a:rPr dirty="0" lang="en-US"/>
              <a:t>Do not administer to infants below 6 weeks.</a:t>
            </a:r>
          </a:p>
          <a:p>
            <a:r>
              <a:rPr dirty="0" lang="en-US"/>
              <a:t>Cephalosporin hypersensitivity. </a:t>
            </a:r>
            <a:endParaRPr b="1" dirty="0" lang="en-US"/>
          </a:p>
          <a:p>
            <a:pPr indent="0" marL="0">
              <a:buNone/>
            </a:pPr>
            <a:r>
              <a:rPr dirty="0" sz="4000" lang="en-US"/>
              <a:t> </a:t>
            </a:r>
          </a:p>
          <a:p>
            <a:endParaRPr dirty="0" sz="4000" lang="en-US"/>
          </a:p>
          <a:p>
            <a:pPr indent="0" marL="0">
              <a:buNone/>
            </a:pPr>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8766" name="Content Placeholder 2"/>
          <p:cNvSpPr>
            <a:spLocks noGrp="1"/>
          </p:cNvSpPr>
          <p:nvPr>
            <p:ph idx="1"/>
          </p:nvPr>
        </p:nvSpPr>
        <p:spPr/>
        <p:txBody>
          <a:bodyPr/>
          <a:p>
            <a:r>
              <a:rPr b="1" dirty="0" lang="en-US"/>
              <a:t>Nursing administration</a:t>
            </a:r>
          </a:p>
          <a:p>
            <a:r>
              <a:rPr dirty="0" lang="en-US"/>
              <a:t> Instruct clients to complete the prescribed course of therapy, even though symptoms may resolve before the full course of antimicrobial treatment is completed. </a:t>
            </a:r>
          </a:p>
          <a:p>
            <a:r>
              <a:rPr dirty="0" lang="en-US"/>
              <a:t> Advise clients to take oral cephalosporins with food. </a:t>
            </a:r>
          </a:p>
          <a:p>
            <a:r>
              <a:rPr dirty="0" lang="en-US"/>
              <a:t> Instruct clients to store oral cephalosporin suspensions in a refrigerator.</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617" name=""/>
        <p:cNvGrpSpPr/>
        <p:nvPr/>
      </p:nvGrpSpPr>
      <p:grpSpPr>
        <a:xfrm>
          <a:off x="0" y="0"/>
          <a:ext cx="0" cy="0"/>
          <a:chOff x="0" y="0"/>
          <a:chExt cx="0" cy="0"/>
        </a:xfrm>
      </p:grpSpPr>
      <p:sp>
        <p:nvSpPr>
          <p:cNvPr id="1048767" name="Title 1"/>
          <p:cNvSpPr>
            <a:spLocks noGrp="1"/>
          </p:cNvSpPr>
          <p:nvPr>
            <p:ph type="title"/>
          </p:nvPr>
        </p:nvSpPr>
        <p:spPr/>
        <p:txBody>
          <a:bodyPr/>
          <a:p>
            <a:r>
              <a:rPr dirty="0" lang="en-US"/>
              <a:t>                    </a:t>
            </a:r>
            <a:r>
              <a:rPr b="1" dirty="0" lang="en-US"/>
              <a:t>tetracyclines</a:t>
            </a:r>
          </a:p>
        </p:txBody>
      </p:sp>
      <p:sp>
        <p:nvSpPr>
          <p:cNvPr id="1048768" name="Content Placeholder 2"/>
          <p:cNvSpPr>
            <a:spLocks noGrp="1"/>
          </p:cNvSpPr>
          <p:nvPr>
            <p:ph idx="1"/>
          </p:nvPr>
        </p:nvSpPr>
        <p:spPr>
          <a:xfrm>
            <a:off x="668867" y="1825625"/>
            <a:ext cx="10515600" cy="4351338"/>
          </a:xfrm>
        </p:spPr>
        <p:txBody>
          <a:bodyPr>
            <a:normAutofit lnSpcReduction="10000"/>
          </a:bodyPr>
          <a:p>
            <a:r>
              <a:rPr dirty="0" lang="en-US"/>
              <a:t>First isolated in 1948, isolated from Streptomyces fungi. </a:t>
            </a:r>
          </a:p>
          <a:p>
            <a:r>
              <a:rPr b="1" dirty="0" lang="en-US"/>
              <a:t>Naturally occurring;</a:t>
            </a:r>
          </a:p>
          <a:p>
            <a:pPr indent="0" marL="0">
              <a:buNone/>
            </a:pPr>
            <a:r>
              <a:rPr dirty="0" lang="en-US"/>
              <a:t>-tetracycline</a:t>
            </a:r>
          </a:p>
          <a:p>
            <a:pPr indent="0" marL="0">
              <a:buNone/>
            </a:pPr>
            <a:r>
              <a:rPr dirty="0" lang="en-US"/>
              <a:t>-chlortetracycline</a:t>
            </a:r>
          </a:p>
          <a:p>
            <a:pPr indent="0" marL="0">
              <a:buNone/>
            </a:pPr>
            <a:r>
              <a:rPr dirty="0" lang="en-US"/>
              <a:t>-oxytetracycline</a:t>
            </a:r>
          </a:p>
          <a:p>
            <a:pPr indent="0" marL="0">
              <a:buNone/>
            </a:pPr>
            <a:r>
              <a:rPr dirty="0" lang="en-US"/>
              <a:t>-demeclocycline</a:t>
            </a:r>
          </a:p>
          <a:p>
            <a:pPr indent="0" marL="0">
              <a:buNone/>
            </a:pPr>
            <a:r>
              <a:rPr b="1" dirty="0" lang="en-US"/>
              <a:t>Semi-synthetic</a:t>
            </a:r>
          </a:p>
          <a:p>
            <a:pPr indent="0" marL="0">
              <a:buNone/>
            </a:pPr>
            <a:r>
              <a:rPr dirty="0" lang="en-US"/>
              <a:t>Doxycycline, lymecycline, meclocycline, methacyline, minocycline, rolitetracycline.</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8769" name="Title 1"/>
          <p:cNvSpPr>
            <a:spLocks noGrp="1"/>
          </p:cNvSpPr>
          <p:nvPr>
            <p:ph type="title"/>
          </p:nvPr>
        </p:nvSpPr>
        <p:spPr/>
        <p:txBody>
          <a:bodyPr/>
          <a:p>
            <a:r>
              <a:rPr b="1" dirty="0" lang="en-US"/>
              <a:t>                  pharmacokinetics</a:t>
            </a:r>
          </a:p>
        </p:txBody>
      </p:sp>
      <p:sp>
        <p:nvSpPr>
          <p:cNvPr id="1048770" name="Content Placeholder 2"/>
          <p:cNvSpPr>
            <a:spLocks noGrp="1"/>
          </p:cNvSpPr>
          <p:nvPr>
            <p:ph idx="1"/>
          </p:nvPr>
        </p:nvSpPr>
        <p:spPr/>
        <p:txBody>
          <a:bodyPr>
            <a:normAutofit/>
          </a:bodyPr>
          <a:p>
            <a:r>
              <a:rPr dirty="0" lang="en-US"/>
              <a:t>Tetracyclines are partially absorbed in the alimentary tract EXCEPT minocycline and doxycycline which have a good absorption.</a:t>
            </a:r>
          </a:p>
          <a:p>
            <a:r>
              <a:rPr dirty="0" lang="en-US"/>
              <a:t>Absorption is increased in absence of food</a:t>
            </a:r>
          </a:p>
          <a:p>
            <a:r>
              <a:rPr dirty="0" lang="en-US"/>
              <a:t> antacids and milk decrease absorption as they contain metals like </a:t>
            </a:r>
            <a:r>
              <a:rPr b="1" dirty="0" lang="en-US"/>
              <a:t>magnesium, calcium, aluminum ,iron </a:t>
            </a:r>
            <a:r>
              <a:rPr dirty="0" lang="en-US"/>
              <a:t>which chelate with them.</a:t>
            </a:r>
          </a:p>
          <a:p>
            <a:r>
              <a:rPr b="1" dirty="0" lang="en-US"/>
              <a:t>Distribution</a:t>
            </a:r>
            <a:r>
              <a:rPr dirty="0" lang="en-US"/>
              <a:t> is narrow but they cross the placenta barrier.</a:t>
            </a:r>
          </a:p>
          <a:p>
            <a:r>
              <a:rPr b="1" dirty="0" lang="en-US"/>
              <a:t>Metabolism</a:t>
            </a:r>
            <a:r>
              <a:rPr dirty="0" lang="en-US"/>
              <a:t> is in the liver</a:t>
            </a:r>
          </a:p>
          <a:p>
            <a:r>
              <a:rPr b="1" dirty="0" lang="en-US"/>
              <a:t>Excretion</a:t>
            </a:r>
            <a:r>
              <a:rPr dirty="0" lang="en-US"/>
              <a:t> in urine  via glomerular filtration unchanged.</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8771" name="Title 1"/>
          <p:cNvSpPr>
            <a:spLocks noGrp="1"/>
          </p:cNvSpPr>
          <p:nvPr>
            <p:ph type="title"/>
          </p:nvPr>
        </p:nvSpPr>
        <p:spPr/>
        <p:txBody>
          <a:bodyPr/>
          <a:p>
            <a:r>
              <a:rPr b="1" dirty="0" lang="en-US"/>
              <a:t>pharmacodynamics</a:t>
            </a:r>
          </a:p>
        </p:txBody>
      </p:sp>
      <p:sp>
        <p:nvSpPr>
          <p:cNvPr id="1048772" name="Content Placeholder 2"/>
          <p:cNvSpPr>
            <a:spLocks noGrp="1"/>
          </p:cNvSpPr>
          <p:nvPr>
            <p:ph idx="1"/>
          </p:nvPr>
        </p:nvSpPr>
        <p:spPr/>
        <p:txBody>
          <a:bodyPr/>
          <a:p>
            <a:r>
              <a:rPr dirty="0" lang="en-US"/>
              <a:t>Tetracyclines are broad spectrum bacteriostatic.</a:t>
            </a:r>
          </a:p>
          <a:p>
            <a:r>
              <a:rPr dirty="0" lang="en-US"/>
              <a:t>They inhibit protein synthesis by binding to the 30s sub unit of the bacterial ribosomes.</a:t>
            </a:r>
          </a:p>
          <a:p>
            <a:r>
              <a:rPr b="1" dirty="0" lang="en-US"/>
              <a:t>Indication; </a:t>
            </a:r>
            <a:r>
              <a:rPr dirty="0" lang="en-US"/>
              <a:t>psittacosis, pneumonia, brucellosis, shigellosis, rickettsia diseases e.g. Q fever, typhus, cholera, borrelia ( lame disease, relapsing fever)acne ,amoebic dysentery, spirochetes, protozoa, bacillary dysentery and chlamydia infections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620" name=""/>
        <p:cNvGrpSpPr/>
        <p:nvPr/>
      </p:nvGrpSpPr>
      <p:grpSpPr>
        <a:xfrm>
          <a:off x="0" y="0"/>
          <a:ext cx="0" cy="0"/>
          <a:chOff x="0" y="0"/>
          <a:chExt cx="0" cy="0"/>
        </a:xfrm>
      </p:grpSpPr>
      <p:sp>
        <p:nvSpPr>
          <p:cNvPr id="1048773" name="Title 1"/>
          <p:cNvSpPr>
            <a:spLocks noGrp="1"/>
          </p:cNvSpPr>
          <p:nvPr>
            <p:ph type="title"/>
          </p:nvPr>
        </p:nvSpPr>
        <p:spPr>
          <a:xfrm>
            <a:off x="880532" y="365125"/>
            <a:ext cx="10473267" cy="1325563"/>
          </a:xfrm>
        </p:spPr>
        <p:txBody>
          <a:bodyPr/>
          <a:p>
            <a:r>
              <a:rPr dirty="0" lang="en-US"/>
              <a:t>                          </a:t>
            </a:r>
            <a:r>
              <a:rPr b="1" dirty="0" lang="en-US"/>
              <a:t>aminoglycosides</a:t>
            </a:r>
          </a:p>
        </p:txBody>
      </p:sp>
      <p:sp>
        <p:nvSpPr>
          <p:cNvPr id="1048774" name="Content Placeholder 2"/>
          <p:cNvSpPr>
            <a:spLocks noGrp="1"/>
          </p:cNvSpPr>
          <p:nvPr>
            <p:ph idx="1"/>
          </p:nvPr>
        </p:nvSpPr>
        <p:spPr>
          <a:xfrm>
            <a:off x="488244" y="1690688"/>
            <a:ext cx="10515600" cy="4351338"/>
          </a:xfrm>
        </p:spPr>
        <p:txBody>
          <a:bodyPr>
            <a:normAutofit fontScale="92500"/>
          </a:bodyPr>
          <a:p>
            <a:pPr indent="0" marL="0">
              <a:buNone/>
            </a:pPr>
            <a:r>
              <a:rPr dirty="0" lang="en-US"/>
              <a:t>Examples;</a:t>
            </a:r>
          </a:p>
          <a:p>
            <a:pPr indent="0" marL="0">
              <a:buNone/>
            </a:pPr>
            <a:r>
              <a:rPr dirty="0" lang="en-US"/>
              <a:t>Gentamycin,  kanamycin, amikacin, tobramycin, streptomycin, neomycin, </a:t>
            </a:r>
          </a:p>
          <a:p>
            <a:pPr indent="0" marL="0">
              <a:buNone/>
            </a:pPr>
            <a:r>
              <a:rPr dirty="0" lang="en-US"/>
              <a:t>They are always used in combination of beta lactam antibiotic  because of their synergism effect.</a:t>
            </a:r>
          </a:p>
          <a:p>
            <a:pPr indent="0" marL="0">
              <a:buNone/>
            </a:pPr>
            <a:r>
              <a:rPr dirty="0" lang="en-US"/>
              <a:t> </a:t>
            </a:r>
            <a:r>
              <a:rPr b="1" dirty="0" sz="4000" lang="en-US"/>
              <a:t>pharmacokinetics; </a:t>
            </a:r>
            <a:r>
              <a:rPr dirty="0" lang="en-US"/>
              <a:t>they are water soluble hence hey not absorbed through the gut .</a:t>
            </a:r>
          </a:p>
          <a:p>
            <a:pPr indent="0" marL="0">
              <a:buNone/>
            </a:pPr>
            <a:r>
              <a:rPr dirty="0" lang="en-US"/>
              <a:t>They are given IM/IV route</a:t>
            </a:r>
          </a:p>
          <a:p>
            <a:pPr indent="0" marL="0">
              <a:buNone/>
            </a:pPr>
            <a:r>
              <a:rPr dirty="0" lang="en-US"/>
              <a:t> </a:t>
            </a:r>
            <a:r>
              <a:rPr b="1" dirty="0" sz="4000" lang="en-US"/>
              <a:t>distribution</a:t>
            </a:r>
            <a:r>
              <a:rPr b="1" dirty="0" sz="3000" lang="en-US"/>
              <a:t>; </a:t>
            </a:r>
            <a:r>
              <a:rPr dirty="0" sz="3000" lang="en-US"/>
              <a:t>narrowly distributed  hence do not cross the blood brain barrier.</a:t>
            </a:r>
            <a:endParaRPr b="1" dirty="0" sz="3000" lang="en-US"/>
          </a:p>
          <a:p>
            <a:pPr indent="0" marL="0">
              <a:buNone/>
            </a:pPr>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8775" name="Title 1"/>
          <p:cNvSpPr>
            <a:spLocks noGrp="1"/>
          </p:cNvSpPr>
          <p:nvPr>
            <p:ph type="title"/>
          </p:nvPr>
        </p:nvSpPr>
        <p:spPr/>
        <p:txBody>
          <a:bodyPr>
            <a:normAutofit/>
          </a:bodyPr>
          <a:p>
            <a:r>
              <a:rPr dirty="0" lang="en-US"/>
              <a:t>                                                                       </a:t>
            </a:r>
            <a:r>
              <a:rPr b="1" dirty="0" lang="en-US"/>
              <a:t>Pharmacodynamics/mechanism of action</a:t>
            </a:r>
          </a:p>
        </p:txBody>
      </p:sp>
      <p:sp>
        <p:nvSpPr>
          <p:cNvPr id="1048776" name="Content Placeholder 2"/>
          <p:cNvSpPr>
            <a:spLocks noGrp="1"/>
          </p:cNvSpPr>
          <p:nvPr>
            <p:ph idx="1"/>
          </p:nvPr>
        </p:nvSpPr>
        <p:spPr/>
        <p:txBody>
          <a:bodyPr/>
          <a:p>
            <a:r>
              <a:rPr dirty="0" lang="en-US"/>
              <a:t>  they are bactericidal act by binding to the 30s ribosomal sub unit and they inhibit bacterial protein synthesis.</a:t>
            </a:r>
          </a:p>
          <a:p>
            <a:r>
              <a:rPr b="1" dirty="0" lang="en-US"/>
              <a:t>Drug interaction;</a:t>
            </a:r>
          </a:p>
          <a:p>
            <a:r>
              <a:rPr dirty="0" lang="en-US"/>
              <a:t>-muscle weakness or paralysis  when given with neural muscular</a:t>
            </a:r>
            <a:r>
              <a:rPr b="1" dirty="0" lang="en-US"/>
              <a:t> </a:t>
            </a:r>
            <a:r>
              <a:rPr dirty="0" lang="en-US"/>
              <a:t>blocking agent.</a:t>
            </a:r>
          </a:p>
          <a:p>
            <a:r>
              <a:rPr dirty="0" lang="en-US"/>
              <a:t>Ototoxicity when given with ototoxic agent.</a:t>
            </a:r>
          </a:p>
          <a:p>
            <a:r>
              <a:rPr dirty="0" lang="en-US"/>
              <a:t>Synergic effect when give with beta lactam antibiotic . </a:t>
            </a:r>
          </a:p>
          <a:p>
            <a:r>
              <a:rPr dirty="0" lang="en-US"/>
              <a:t>Bone marrow depression when give with bone marrow depressing agents.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8777" name="Title 1"/>
          <p:cNvSpPr>
            <a:spLocks noGrp="1"/>
          </p:cNvSpPr>
          <p:nvPr>
            <p:ph type="title"/>
          </p:nvPr>
        </p:nvSpPr>
        <p:spPr/>
        <p:txBody>
          <a:bodyPr/>
          <a:p>
            <a:r>
              <a:rPr dirty="0" lang="en-US"/>
              <a:t>Unwanted effects </a:t>
            </a:r>
          </a:p>
        </p:txBody>
      </p:sp>
      <p:sp>
        <p:nvSpPr>
          <p:cNvPr id="1048778" name="Content Placeholder 2"/>
          <p:cNvSpPr>
            <a:spLocks noGrp="1"/>
          </p:cNvSpPr>
          <p:nvPr>
            <p:ph idx="1"/>
          </p:nvPr>
        </p:nvSpPr>
        <p:spPr/>
        <p:txBody>
          <a:bodyPr>
            <a:normAutofit fontScale="85000" lnSpcReduction="10000"/>
          </a:bodyPr>
          <a:p>
            <a:r>
              <a:rPr dirty="0" lang="en-US"/>
              <a:t>Have serious un wanted effects and that are dose dependent </a:t>
            </a:r>
          </a:p>
          <a:p>
            <a:pPr indent="0" marL="0">
              <a:buNone/>
            </a:pPr>
            <a:r>
              <a:rPr b="1" dirty="0" lang="en-US"/>
              <a:t>these are;</a:t>
            </a:r>
            <a:r>
              <a:rPr dirty="0" lang="en-US"/>
              <a:t> nausea, vomiting,  diarrhea , lethargy, hypersensitivity and headache</a:t>
            </a:r>
            <a:r>
              <a:rPr b="1" dirty="0" lang="en-US"/>
              <a:t>.</a:t>
            </a:r>
          </a:p>
          <a:p>
            <a:pPr indent="0" marL="0">
              <a:buNone/>
            </a:pPr>
            <a:r>
              <a:rPr b="1" dirty="0" lang="en-US"/>
              <a:t>Others are </a:t>
            </a:r>
            <a:r>
              <a:rPr dirty="0" lang="en-US"/>
              <a:t>,nephrotoxicity, ,ototoxicity, bone marrow depression, neuromuscular blockade, palpitation, numbness, tingling sensation, depression and disorientation. </a:t>
            </a:r>
          </a:p>
          <a:p>
            <a:pPr indent="0" marL="0">
              <a:buNone/>
            </a:pPr>
            <a:r>
              <a:rPr b="1" dirty="0" lang="en-US"/>
              <a:t>Contraindication </a:t>
            </a:r>
          </a:p>
          <a:p>
            <a:r>
              <a:rPr dirty="0" lang="en-US"/>
              <a:t>Patients with </a:t>
            </a:r>
            <a:r>
              <a:rPr b="1" dirty="0" lang="en-US"/>
              <a:t>hearing deficit </a:t>
            </a:r>
            <a:r>
              <a:rPr dirty="0" lang="en-US"/>
              <a:t>because thy damage the 8</a:t>
            </a:r>
            <a:r>
              <a:rPr baseline="30000" dirty="0" lang="en-US"/>
              <a:t>th</a:t>
            </a:r>
            <a:r>
              <a:rPr dirty="0" lang="en-US"/>
              <a:t> cranial nerve(vestibular cochlear/auditory nerve)</a:t>
            </a:r>
          </a:p>
          <a:p>
            <a:r>
              <a:rPr b="1" dirty="0" lang="en-US"/>
              <a:t>Myasthenia gravis </a:t>
            </a:r>
            <a:r>
              <a:rPr dirty="0" lang="en-US"/>
              <a:t>since they cause neural muscular blockade.</a:t>
            </a:r>
          </a:p>
          <a:p>
            <a:r>
              <a:rPr dirty="0" lang="en-US"/>
              <a:t>Patients with </a:t>
            </a:r>
            <a:r>
              <a:rPr b="1" dirty="0" lang="en-US"/>
              <a:t>severe renal disease </a:t>
            </a:r>
            <a:r>
              <a:rPr dirty="0" lang="en-US"/>
              <a:t>as they are nephrotoxic</a:t>
            </a:r>
          </a:p>
          <a:p>
            <a:r>
              <a:rPr dirty="0" lang="en-US"/>
              <a:t>Hypersensitivity</a:t>
            </a:r>
          </a:p>
          <a:p>
            <a:r>
              <a:rPr dirty="0" lang="en-US"/>
              <a:t>Neonates, geriantrics, infant, botulism and patients with packinsonism</a:t>
            </a:r>
          </a:p>
          <a:p>
            <a:endParaRPr dirty="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623" name=""/>
        <p:cNvGrpSpPr/>
        <p:nvPr/>
      </p:nvGrpSpPr>
      <p:grpSpPr>
        <a:xfrm>
          <a:off x="0" y="0"/>
          <a:ext cx="0" cy="0"/>
          <a:chOff x="0" y="0"/>
          <a:chExt cx="0" cy="0"/>
        </a:xfrm>
      </p:grpSpPr>
      <p:sp>
        <p:nvSpPr>
          <p:cNvPr id="1048779" name="Title 1"/>
          <p:cNvSpPr>
            <a:spLocks noGrp="1"/>
          </p:cNvSpPr>
          <p:nvPr>
            <p:ph type="title"/>
          </p:nvPr>
        </p:nvSpPr>
        <p:spPr/>
        <p:txBody>
          <a:bodyPr/>
          <a:p>
            <a:r>
              <a:rPr dirty="0" lang="en-US"/>
              <a:t>                        </a:t>
            </a:r>
            <a:r>
              <a:rPr b="1" dirty="0" lang="en-US"/>
              <a:t>Gentamycin</a:t>
            </a:r>
          </a:p>
        </p:txBody>
      </p:sp>
      <p:sp>
        <p:nvSpPr>
          <p:cNvPr id="1048780" name="Content Placeholder 2"/>
          <p:cNvSpPr>
            <a:spLocks noGrp="1"/>
          </p:cNvSpPr>
          <p:nvPr>
            <p:ph idx="1"/>
          </p:nvPr>
        </p:nvSpPr>
        <p:spPr/>
        <p:txBody>
          <a:bodyPr>
            <a:normAutofit fontScale="92500" lnSpcReduction="20000"/>
          </a:bodyPr>
          <a:p>
            <a:r>
              <a:rPr dirty="0" lang="en-US"/>
              <a:t>This is the most active aminoglycoside.</a:t>
            </a:r>
          </a:p>
          <a:p>
            <a:r>
              <a:rPr dirty="0" lang="en-US"/>
              <a:t>Half life 2-3 hours and reaches peak plasma concentration within 30 minute.</a:t>
            </a:r>
          </a:p>
          <a:p>
            <a:r>
              <a:rPr b="1" dirty="0" lang="en-US"/>
              <a:t>route</a:t>
            </a:r>
            <a:r>
              <a:rPr dirty="0" lang="en-US"/>
              <a:t> of administration IM/IV. </a:t>
            </a:r>
          </a:p>
          <a:p>
            <a:r>
              <a:rPr b="1" dirty="0" lang="en-US"/>
              <a:t>indication</a:t>
            </a:r>
            <a:r>
              <a:rPr dirty="0" lang="en-US"/>
              <a:t> gram negative and gram positive; </a:t>
            </a:r>
            <a:r>
              <a:rPr b="1" dirty="0" lang="en-US"/>
              <a:t>septicemia, meningitis</a:t>
            </a:r>
            <a:r>
              <a:rPr dirty="0" lang="en-US"/>
              <a:t>, </a:t>
            </a:r>
            <a:r>
              <a:rPr b="1" dirty="0" lang="en-US"/>
              <a:t>endocarditis, UTI, neonatal sepsis</a:t>
            </a:r>
            <a:r>
              <a:rPr dirty="0" lang="en-US"/>
              <a:t> and </a:t>
            </a:r>
            <a:r>
              <a:rPr b="1" dirty="0" lang="en-US"/>
              <a:t>acute pyelonephritis </a:t>
            </a:r>
            <a:r>
              <a:rPr dirty="0" lang="en-US"/>
              <a:t>among other infections. </a:t>
            </a:r>
          </a:p>
          <a:p>
            <a:pPr indent="0" marL="0">
              <a:buNone/>
            </a:pPr>
            <a:r>
              <a:rPr b="1" dirty="0" lang="en-US"/>
              <a:t>Contraindications; </a:t>
            </a:r>
            <a:r>
              <a:rPr dirty="0" lang="en-US"/>
              <a:t>is like for the other aminoglycoside.</a:t>
            </a:r>
            <a:endParaRPr b="1" dirty="0" lang="en-US"/>
          </a:p>
          <a:p>
            <a:pPr indent="0" marL="0">
              <a:buNone/>
            </a:pPr>
            <a:r>
              <a:rPr b="1" dirty="0" lang="en-US"/>
              <a:t>dosage adults </a:t>
            </a:r>
            <a:r>
              <a:rPr dirty="0" lang="en-US"/>
              <a:t>GIVE 2-5 MG/kg body weight daily 8hrly for 7 days. Reduce the dose in renal impairment and the elderly.</a:t>
            </a:r>
          </a:p>
          <a:p>
            <a:pPr indent="0" marL="0">
              <a:buNone/>
            </a:pPr>
            <a:r>
              <a:rPr b="1" dirty="0" lang="en-US"/>
              <a:t>Children below 2wks </a:t>
            </a:r>
            <a:r>
              <a:rPr dirty="0" lang="en-US"/>
              <a:t>3mgs/kg body weight every 12 hours.</a:t>
            </a:r>
          </a:p>
          <a:p>
            <a:pPr indent="0" marL="0">
              <a:buNone/>
            </a:pPr>
            <a:r>
              <a:rPr dirty="0" lang="en-US"/>
              <a:t>Those aged 2wks-12years 2mg/kg every 8 hourly.</a:t>
            </a:r>
          </a:p>
          <a:p>
            <a:endParaRPr dirty="0" lang="en-US"/>
          </a:p>
          <a:p>
            <a:endParaRPr dirty="0" lang="en-US"/>
          </a:p>
          <a:p>
            <a:endParaRPr dirty="0" lang="en-US"/>
          </a:p>
          <a:p>
            <a:endParaRPr dirty="0" lang="en-US"/>
          </a:p>
          <a:p>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pharmacology</dc:title>
  <dc:creator>Administrator</dc:creator>
  <cp:lastModifiedBy>Administrator</cp:lastModifiedBy>
  <dcterms:created xsi:type="dcterms:W3CDTF">2017-10-06T06:04:02Z</dcterms:created>
  <dcterms:modified xsi:type="dcterms:W3CDTF">2021-04-23T19:26:45Z</dcterms:modified>
</cp:coreProperties>
</file>