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Slides/notesSlide16.xml" ContentType="application/vnd.openxmlformats-officedocument.presentationml.notesSlide+xml"/>
  <Override PartName="/ppt/slides/slide221.xml" ContentType="application/vnd.openxmlformats-officedocument.presentationml.slide+xml"/>
  <Override PartName="/ppt/slides/slide319.xml" ContentType="application/vnd.openxmlformats-officedocument.presentationml.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344.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327.xml" ContentType="application/vnd.openxmlformats-officedocument.presentationml.slide+xml"/>
  <Override PartName="/ppt/slides/slide338.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352.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notesSlides/notesSlide18.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notesSlides/notesSlide43.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346.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33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s/slide329.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Layouts/slideLayout12.xml" ContentType="application/vnd.openxmlformats-officedocument.presentationml.slideLayout+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343.xml" ContentType="application/vnd.openxmlformats-officedocument.presentationml.slide+xml"/>
  <Override PartName="/ppt/notesSlides/notesSlide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32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348.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351.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308.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4"/>
  </p:notesMasterIdLst>
  <p:sldIdLst>
    <p:sldId id="256" r:id="rId2"/>
    <p:sldId id="261" r:id="rId3"/>
    <p:sldId id="258" r:id="rId4"/>
    <p:sldId id="301" r:id="rId5"/>
    <p:sldId id="302"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5" r:id="rId69"/>
    <p:sldId id="327" r:id="rId70"/>
    <p:sldId id="358" r:id="rId71"/>
    <p:sldId id="344" r:id="rId72"/>
    <p:sldId id="346" r:id="rId73"/>
    <p:sldId id="347" r:id="rId74"/>
    <p:sldId id="348" r:id="rId75"/>
    <p:sldId id="349" r:id="rId76"/>
    <p:sldId id="350" r:id="rId77"/>
    <p:sldId id="351" r:id="rId78"/>
    <p:sldId id="352" r:id="rId79"/>
    <p:sldId id="353" r:id="rId80"/>
    <p:sldId id="354" r:id="rId81"/>
    <p:sldId id="329" r:id="rId82"/>
    <p:sldId id="330" r:id="rId83"/>
    <p:sldId id="331" r:id="rId84"/>
    <p:sldId id="332" r:id="rId85"/>
    <p:sldId id="333" r:id="rId86"/>
    <p:sldId id="334" r:id="rId87"/>
    <p:sldId id="335" r:id="rId88"/>
    <p:sldId id="336" r:id="rId89"/>
    <p:sldId id="337" r:id="rId90"/>
    <p:sldId id="355" r:id="rId91"/>
    <p:sldId id="356" r:id="rId92"/>
    <p:sldId id="357" r:id="rId93"/>
    <p:sldId id="338" r:id="rId94"/>
    <p:sldId id="345" r:id="rId95"/>
    <p:sldId id="359" r:id="rId96"/>
    <p:sldId id="370" r:id="rId97"/>
    <p:sldId id="339" r:id="rId98"/>
    <p:sldId id="371" r:id="rId99"/>
    <p:sldId id="372" r:id="rId100"/>
    <p:sldId id="373" r:id="rId101"/>
    <p:sldId id="374" r:id="rId102"/>
    <p:sldId id="375" r:id="rId103"/>
    <p:sldId id="340" r:id="rId104"/>
    <p:sldId id="341" r:id="rId105"/>
    <p:sldId id="342" r:id="rId106"/>
    <p:sldId id="343" r:id="rId107"/>
    <p:sldId id="360" r:id="rId108"/>
    <p:sldId id="361" r:id="rId109"/>
    <p:sldId id="362" r:id="rId110"/>
    <p:sldId id="363" r:id="rId111"/>
    <p:sldId id="364" r:id="rId112"/>
    <p:sldId id="365" r:id="rId113"/>
    <p:sldId id="366" r:id="rId114"/>
    <p:sldId id="367" r:id="rId115"/>
    <p:sldId id="368" r:id="rId116"/>
    <p:sldId id="369" r:id="rId117"/>
    <p:sldId id="376" r:id="rId118"/>
    <p:sldId id="377" r:id="rId119"/>
    <p:sldId id="378" r:id="rId120"/>
    <p:sldId id="379" r:id="rId121"/>
    <p:sldId id="380"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93" r:id="rId135"/>
    <p:sldId id="394" r:id="rId136"/>
    <p:sldId id="395" r:id="rId137"/>
    <p:sldId id="396" r:id="rId138"/>
    <p:sldId id="397" r:id="rId139"/>
    <p:sldId id="398" r:id="rId140"/>
    <p:sldId id="399" r:id="rId141"/>
    <p:sldId id="400" r:id="rId142"/>
    <p:sldId id="401" r:id="rId143"/>
    <p:sldId id="402" r:id="rId144"/>
    <p:sldId id="403" r:id="rId145"/>
    <p:sldId id="404" r:id="rId146"/>
    <p:sldId id="405" r:id="rId147"/>
    <p:sldId id="406" r:id="rId148"/>
    <p:sldId id="407" r:id="rId149"/>
    <p:sldId id="408" r:id="rId150"/>
    <p:sldId id="409" r:id="rId151"/>
    <p:sldId id="410" r:id="rId152"/>
    <p:sldId id="411" r:id="rId153"/>
    <p:sldId id="412" r:id="rId154"/>
    <p:sldId id="413" r:id="rId155"/>
    <p:sldId id="414" r:id="rId156"/>
    <p:sldId id="415" r:id="rId157"/>
    <p:sldId id="416" r:id="rId158"/>
    <p:sldId id="417" r:id="rId159"/>
    <p:sldId id="418" r:id="rId160"/>
    <p:sldId id="419" r:id="rId161"/>
    <p:sldId id="420" r:id="rId162"/>
    <p:sldId id="421" r:id="rId163"/>
    <p:sldId id="422" r:id="rId164"/>
    <p:sldId id="423" r:id="rId165"/>
    <p:sldId id="424" r:id="rId166"/>
    <p:sldId id="425" r:id="rId167"/>
    <p:sldId id="426" r:id="rId168"/>
    <p:sldId id="427" r:id="rId169"/>
    <p:sldId id="428" r:id="rId170"/>
    <p:sldId id="429" r:id="rId171"/>
    <p:sldId id="430" r:id="rId172"/>
    <p:sldId id="431" r:id="rId173"/>
    <p:sldId id="432" r:id="rId174"/>
    <p:sldId id="433" r:id="rId175"/>
    <p:sldId id="434" r:id="rId176"/>
    <p:sldId id="435" r:id="rId177"/>
    <p:sldId id="436" r:id="rId178"/>
    <p:sldId id="437" r:id="rId179"/>
    <p:sldId id="438" r:id="rId180"/>
    <p:sldId id="439" r:id="rId181"/>
    <p:sldId id="440" r:id="rId182"/>
    <p:sldId id="441" r:id="rId183"/>
    <p:sldId id="442" r:id="rId184"/>
    <p:sldId id="443" r:id="rId185"/>
    <p:sldId id="444" r:id="rId186"/>
    <p:sldId id="445" r:id="rId187"/>
    <p:sldId id="446" r:id="rId188"/>
    <p:sldId id="447" r:id="rId189"/>
    <p:sldId id="448" r:id="rId190"/>
    <p:sldId id="449" r:id="rId191"/>
    <p:sldId id="450" r:id="rId192"/>
    <p:sldId id="451" r:id="rId193"/>
    <p:sldId id="452" r:id="rId194"/>
    <p:sldId id="453" r:id="rId195"/>
    <p:sldId id="454" r:id="rId196"/>
    <p:sldId id="455" r:id="rId197"/>
    <p:sldId id="456" r:id="rId198"/>
    <p:sldId id="457" r:id="rId199"/>
    <p:sldId id="458" r:id="rId200"/>
    <p:sldId id="459" r:id="rId201"/>
    <p:sldId id="460" r:id="rId202"/>
    <p:sldId id="461" r:id="rId203"/>
    <p:sldId id="462" r:id="rId204"/>
    <p:sldId id="463" r:id="rId205"/>
    <p:sldId id="464" r:id="rId206"/>
    <p:sldId id="465" r:id="rId207"/>
    <p:sldId id="466" r:id="rId208"/>
    <p:sldId id="467" r:id="rId209"/>
    <p:sldId id="468" r:id="rId210"/>
    <p:sldId id="469" r:id="rId211"/>
    <p:sldId id="470" r:id="rId212"/>
    <p:sldId id="471" r:id="rId213"/>
    <p:sldId id="472" r:id="rId214"/>
    <p:sldId id="473" r:id="rId215"/>
    <p:sldId id="474" r:id="rId216"/>
    <p:sldId id="475" r:id="rId217"/>
    <p:sldId id="476" r:id="rId218"/>
    <p:sldId id="477" r:id="rId219"/>
    <p:sldId id="478" r:id="rId220"/>
    <p:sldId id="479" r:id="rId221"/>
    <p:sldId id="480" r:id="rId222"/>
    <p:sldId id="481" r:id="rId223"/>
    <p:sldId id="482" r:id="rId224"/>
    <p:sldId id="483" r:id="rId225"/>
    <p:sldId id="484" r:id="rId226"/>
    <p:sldId id="485" r:id="rId227"/>
    <p:sldId id="486" r:id="rId228"/>
    <p:sldId id="487" r:id="rId229"/>
    <p:sldId id="488" r:id="rId230"/>
    <p:sldId id="489" r:id="rId231"/>
    <p:sldId id="490" r:id="rId232"/>
    <p:sldId id="491" r:id="rId233"/>
    <p:sldId id="492" r:id="rId234"/>
    <p:sldId id="493" r:id="rId235"/>
    <p:sldId id="494" r:id="rId236"/>
    <p:sldId id="495" r:id="rId237"/>
    <p:sldId id="496" r:id="rId238"/>
    <p:sldId id="497" r:id="rId239"/>
    <p:sldId id="498" r:id="rId240"/>
    <p:sldId id="499" r:id="rId241"/>
    <p:sldId id="500" r:id="rId242"/>
    <p:sldId id="501" r:id="rId243"/>
    <p:sldId id="502" r:id="rId244"/>
    <p:sldId id="503" r:id="rId245"/>
    <p:sldId id="504" r:id="rId246"/>
    <p:sldId id="505" r:id="rId247"/>
    <p:sldId id="506" r:id="rId248"/>
    <p:sldId id="507" r:id="rId249"/>
    <p:sldId id="508" r:id="rId250"/>
    <p:sldId id="509" r:id="rId251"/>
    <p:sldId id="510" r:id="rId252"/>
    <p:sldId id="511" r:id="rId253"/>
    <p:sldId id="512" r:id="rId254"/>
    <p:sldId id="513" r:id="rId255"/>
    <p:sldId id="514" r:id="rId256"/>
    <p:sldId id="515" r:id="rId257"/>
    <p:sldId id="516" r:id="rId258"/>
    <p:sldId id="517" r:id="rId259"/>
    <p:sldId id="518" r:id="rId260"/>
    <p:sldId id="519" r:id="rId261"/>
    <p:sldId id="520" r:id="rId262"/>
    <p:sldId id="521" r:id="rId263"/>
    <p:sldId id="522" r:id="rId264"/>
    <p:sldId id="523" r:id="rId265"/>
    <p:sldId id="524" r:id="rId266"/>
    <p:sldId id="525" r:id="rId267"/>
    <p:sldId id="526" r:id="rId268"/>
    <p:sldId id="527" r:id="rId269"/>
    <p:sldId id="528" r:id="rId270"/>
    <p:sldId id="529" r:id="rId271"/>
    <p:sldId id="530" r:id="rId272"/>
    <p:sldId id="531" r:id="rId273"/>
    <p:sldId id="532" r:id="rId274"/>
    <p:sldId id="533" r:id="rId275"/>
    <p:sldId id="534" r:id="rId276"/>
    <p:sldId id="535" r:id="rId277"/>
    <p:sldId id="536" r:id="rId278"/>
    <p:sldId id="537" r:id="rId279"/>
    <p:sldId id="538" r:id="rId280"/>
    <p:sldId id="539" r:id="rId281"/>
    <p:sldId id="540" r:id="rId282"/>
    <p:sldId id="541" r:id="rId283"/>
    <p:sldId id="542" r:id="rId284"/>
    <p:sldId id="543" r:id="rId285"/>
    <p:sldId id="544" r:id="rId286"/>
    <p:sldId id="545" r:id="rId287"/>
    <p:sldId id="546" r:id="rId288"/>
    <p:sldId id="547" r:id="rId289"/>
    <p:sldId id="548" r:id="rId290"/>
    <p:sldId id="549" r:id="rId291"/>
    <p:sldId id="550" r:id="rId292"/>
    <p:sldId id="551" r:id="rId293"/>
    <p:sldId id="552" r:id="rId294"/>
    <p:sldId id="553" r:id="rId295"/>
    <p:sldId id="554" r:id="rId296"/>
    <p:sldId id="555" r:id="rId297"/>
    <p:sldId id="556" r:id="rId298"/>
    <p:sldId id="557" r:id="rId299"/>
    <p:sldId id="558" r:id="rId300"/>
    <p:sldId id="559" r:id="rId301"/>
    <p:sldId id="560" r:id="rId302"/>
    <p:sldId id="561" r:id="rId303"/>
    <p:sldId id="562" r:id="rId304"/>
    <p:sldId id="563" r:id="rId305"/>
    <p:sldId id="564" r:id="rId306"/>
    <p:sldId id="565" r:id="rId307"/>
    <p:sldId id="566" r:id="rId308"/>
    <p:sldId id="567" r:id="rId309"/>
    <p:sldId id="568" r:id="rId310"/>
    <p:sldId id="569" r:id="rId311"/>
    <p:sldId id="570" r:id="rId312"/>
    <p:sldId id="571" r:id="rId313"/>
    <p:sldId id="572" r:id="rId314"/>
    <p:sldId id="573" r:id="rId315"/>
    <p:sldId id="574" r:id="rId316"/>
    <p:sldId id="575" r:id="rId317"/>
    <p:sldId id="576" r:id="rId318"/>
    <p:sldId id="577" r:id="rId319"/>
    <p:sldId id="578" r:id="rId320"/>
    <p:sldId id="579" r:id="rId321"/>
    <p:sldId id="580" r:id="rId322"/>
    <p:sldId id="581" r:id="rId323"/>
    <p:sldId id="582" r:id="rId324"/>
    <p:sldId id="583" r:id="rId325"/>
    <p:sldId id="584" r:id="rId326"/>
    <p:sldId id="585" r:id="rId327"/>
    <p:sldId id="586" r:id="rId328"/>
    <p:sldId id="587" r:id="rId329"/>
    <p:sldId id="588" r:id="rId330"/>
    <p:sldId id="589" r:id="rId331"/>
    <p:sldId id="590" r:id="rId332"/>
    <p:sldId id="591" r:id="rId333"/>
    <p:sldId id="592" r:id="rId334"/>
    <p:sldId id="593" r:id="rId335"/>
    <p:sldId id="594" r:id="rId336"/>
    <p:sldId id="595" r:id="rId337"/>
    <p:sldId id="596" r:id="rId338"/>
    <p:sldId id="597" r:id="rId339"/>
    <p:sldId id="598" r:id="rId340"/>
    <p:sldId id="599" r:id="rId341"/>
    <p:sldId id="600" r:id="rId342"/>
    <p:sldId id="601" r:id="rId343"/>
    <p:sldId id="602" r:id="rId344"/>
    <p:sldId id="603" r:id="rId345"/>
    <p:sldId id="604" r:id="rId346"/>
    <p:sldId id="605" r:id="rId347"/>
    <p:sldId id="606" r:id="rId348"/>
    <p:sldId id="607" r:id="rId349"/>
    <p:sldId id="608" r:id="rId350"/>
    <p:sldId id="609" r:id="rId351"/>
    <p:sldId id="610" r:id="rId352"/>
    <p:sldId id="611" r:id="rId3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7" d="100"/>
          <a:sy n="57" d="100"/>
        </p:scale>
        <p:origin x="-8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theme" Target="theme/theme1.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tableStyles" Target="tableStyles.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350" Type="http://schemas.openxmlformats.org/officeDocument/2006/relationships/slide" Target="slides/slide349.xml"/><Relationship Id="rId35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notesMaster" Target="notesMasters/notesMaster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5F2D75-53A6-46CF-ACD3-A37E01F419CD}" type="datetimeFigureOut">
              <a:rPr lang="en-US" smtClean="0"/>
              <a:pPr/>
              <a:t>01-Dec-19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FE89B-EF9D-4C92-8E07-E79850B3067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F8D3-F54B-48E0-BF50-C8E8DB55381B}" type="slidenum">
              <a:rPr lang="en-US" smtClean="0"/>
              <a:pPr/>
              <a:t>46</a:t>
            </a:fld>
            <a:endParaRPr lang="en-US" dirty="0"/>
          </a:p>
        </p:txBody>
      </p:sp>
    </p:spTree>
    <p:extLst>
      <p:ext uri="{BB962C8B-B14F-4D97-AF65-F5344CB8AC3E}">
        <p14:creationId xmlns:p14="http://schemas.microsoft.com/office/powerpoint/2010/main" xmlns="" val="1991918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29183203-ACAE-41B1-840C-C637D0D44E7D}" type="slidenum">
              <a:rPr lang="en-US" altLang="en-US" sz="1200"/>
              <a:pPr eaLnBrk="1" hangingPunct="1"/>
              <a:t>120</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 xmlns:p14="http://schemas.microsoft.com/office/powerpoint/2010/main" val="1333627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F217B887-0F50-4F50-8540-E20D234E1E13}" type="slidenum">
              <a:rPr lang="en-US" altLang="en-US" sz="1200"/>
              <a:pPr eaLnBrk="1" hangingPunct="1"/>
              <a:t>121</a:t>
            </a:fld>
            <a:endParaRPr lang="en-US" altLang="en-US" sz="1200"/>
          </a:p>
        </p:txBody>
      </p:sp>
      <p:sp>
        <p:nvSpPr>
          <p:cNvPr id="81923" name="Rectangle 1026"/>
          <p:cNvSpPr>
            <a:spLocks noGrp="1" noRot="1" noChangeAspect="1" noChangeArrowheads="1" noTextEdit="1"/>
          </p:cNvSpPr>
          <p:nvPr>
            <p:ph type="sldImg"/>
          </p:nvPr>
        </p:nvSpPr>
        <p:spPr>
          <a:ln/>
        </p:spPr>
      </p:sp>
      <p:sp>
        <p:nvSpPr>
          <p:cNvPr id="81924" name="Rectangle 1027"/>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 xmlns:p14="http://schemas.microsoft.com/office/powerpoint/2010/main" val="1044411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88713BBD-96B8-4986-804E-6A6BD0C0F5A4}" type="slidenum">
              <a:rPr lang="en-US" altLang="en-US" sz="1200"/>
              <a:pPr eaLnBrk="1" hangingPunct="1"/>
              <a:t>122</a:t>
            </a:fld>
            <a:endParaRPr lang="en-US" altLang="en-US" sz="1200"/>
          </a:p>
        </p:txBody>
      </p:sp>
      <p:sp>
        <p:nvSpPr>
          <p:cNvPr id="86019" name="Rectangle 1026"/>
          <p:cNvSpPr>
            <a:spLocks noGrp="1" noRot="1" noChangeAspect="1" noChangeArrowheads="1" noTextEdit="1"/>
          </p:cNvSpPr>
          <p:nvPr>
            <p:ph type="sldImg"/>
          </p:nvPr>
        </p:nvSpPr>
        <p:spPr>
          <a:ln/>
        </p:spPr>
      </p:sp>
      <p:sp>
        <p:nvSpPr>
          <p:cNvPr id="86020" name="Rectangle 1027"/>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 xmlns:p14="http://schemas.microsoft.com/office/powerpoint/2010/main" val="1549014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53D7A918-1824-4A7B-8376-341C84E942BC}" type="slidenum">
              <a:rPr lang="en-US" altLang="en-US" sz="1200"/>
              <a:pPr eaLnBrk="1" hangingPunct="1"/>
              <a:t>124</a:t>
            </a:fld>
            <a:endParaRPr lang="en-US" altLang="en-US" sz="1200"/>
          </a:p>
        </p:txBody>
      </p:sp>
      <p:sp>
        <p:nvSpPr>
          <p:cNvPr id="87043" name="Rectangle 1026"/>
          <p:cNvSpPr>
            <a:spLocks noGrp="1" noRot="1" noChangeAspect="1" noChangeArrowheads="1" noTextEdit="1"/>
          </p:cNvSpPr>
          <p:nvPr>
            <p:ph type="sldImg"/>
          </p:nvPr>
        </p:nvSpPr>
        <p:spPr>
          <a:ln/>
        </p:spPr>
      </p:sp>
      <p:sp>
        <p:nvSpPr>
          <p:cNvPr id="87044" name="Rectangle 1027"/>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 xmlns:p14="http://schemas.microsoft.com/office/powerpoint/2010/main" val="2537159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D03117C3-0130-4699-B655-BA17385D8624}" type="slidenum">
              <a:rPr lang="en-US" altLang="en-US" sz="1200"/>
              <a:pPr eaLnBrk="1" hangingPunct="1"/>
              <a:t>125</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 xmlns:p14="http://schemas.microsoft.com/office/powerpoint/2010/main" val="4235284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72E697F6-74E8-4116-A89F-AFC17B216A77}" type="slidenum">
              <a:rPr lang="en-US" altLang="en-US" sz="1200"/>
              <a:pPr eaLnBrk="1" hangingPunct="1"/>
              <a:t>126</a:t>
            </a:fld>
            <a:endParaRPr lang="en-US" alt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 xmlns:p14="http://schemas.microsoft.com/office/powerpoint/2010/main" val="685091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D830F685-7BE4-416A-B865-63B4EA50197E}" type="slidenum">
              <a:rPr lang="en-US" altLang="en-US" sz="1200"/>
              <a:pPr eaLnBrk="1" hangingPunct="1"/>
              <a:t>127</a:t>
            </a:fld>
            <a:endParaRPr lang="en-US" altLang="en-US" sz="1200"/>
          </a:p>
        </p:txBody>
      </p:sp>
      <p:sp>
        <p:nvSpPr>
          <p:cNvPr id="90115" name="Rectangle 1026"/>
          <p:cNvSpPr>
            <a:spLocks noGrp="1" noRot="1" noChangeAspect="1" noChangeArrowheads="1" noTextEdit="1"/>
          </p:cNvSpPr>
          <p:nvPr>
            <p:ph type="sldImg"/>
          </p:nvPr>
        </p:nvSpPr>
        <p:spPr>
          <a:ln/>
        </p:spPr>
      </p:sp>
      <p:sp>
        <p:nvSpPr>
          <p:cNvPr id="90116" name="Rectangle 1027"/>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 xmlns:p14="http://schemas.microsoft.com/office/powerpoint/2010/main" val="2042536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5090AD53-2B72-4D56-B383-9CAB283C5022}" type="slidenum">
              <a:rPr lang="en-US" altLang="en-US" sz="1200"/>
              <a:pPr eaLnBrk="1" hangingPunct="1"/>
              <a:t>128</a:t>
            </a:fld>
            <a:endParaRPr lang="en-US" altLang="en-US" sz="1200"/>
          </a:p>
        </p:txBody>
      </p:sp>
      <p:sp>
        <p:nvSpPr>
          <p:cNvPr id="91139" name="Rectangle 1026"/>
          <p:cNvSpPr>
            <a:spLocks noGrp="1" noRot="1" noChangeAspect="1" noChangeArrowheads="1" noTextEdit="1"/>
          </p:cNvSpPr>
          <p:nvPr>
            <p:ph type="sldImg"/>
          </p:nvPr>
        </p:nvSpPr>
        <p:spPr>
          <a:ln/>
        </p:spPr>
      </p:sp>
      <p:sp>
        <p:nvSpPr>
          <p:cNvPr id="91140" name="Rectangle 1027"/>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 xmlns:p14="http://schemas.microsoft.com/office/powerpoint/2010/main" val="1256578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E9E6B6D3-D7E7-4BFB-AB04-378BDF3DD14F}" type="slidenum">
              <a:rPr lang="en-US" altLang="en-US" sz="1200"/>
              <a:pPr eaLnBrk="1" hangingPunct="1"/>
              <a:t>129</a:t>
            </a:fld>
            <a:endParaRPr lang="en-US" altLang="en-US" sz="1200"/>
          </a:p>
        </p:txBody>
      </p:sp>
      <p:sp>
        <p:nvSpPr>
          <p:cNvPr id="92163" name="Rectangle 1026"/>
          <p:cNvSpPr>
            <a:spLocks noGrp="1" noRot="1" noChangeAspect="1" noChangeArrowheads="1" noTextEdit="1"/>
          </p:cNvSpPr>
          <p:nvPr>
            <p:ph type="sldImg"/>
          </p:nvPr>
        </p:nvSpPr>
        <p:spPr>
          <a:ln/>
        </p:spPr>
      </p:sp>
      <p:sp>
        <p:nvSpPr>
          <p:cNvPr id="92164" name="Rectangle 1027"/>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 xmlns:p14="http://schemas.microsoft.com/office/powerpoint/2010/main" val="4057293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217E31E9-91C0-48BE-B553-54CFCDC22819}" type="slidenum">
              <a:rPr lang="en-US" altLang="en-US" sz="1200"/>
              <a:pPr eaLnBrk="1" hangingPunct="1"/>
              <a:t>130</a:t>
            </a:fld>
            <a:endParaRPr lang="en-US" altLang="en-US" sz="1200"/>
          </a:p>
        </p:txBody>
      </p:sp>
      <p:sp>
        <p:nvSpPr>
          <p:cNvPr id="93187" name="Rectangle 1026"/>
          <p:cNvSpPr>
            <a:spLocks noGrp="1" noRot="1" noChangeAspect="1" noChangeArrowheads="1" noTextEdit="1"/>
          </p:cNvSpPr>
          <p:nvPr>
            <p:ph type="sldImg"/>
          </p:nvPr>
        </p:nvSpPr>
        <p:spPr>
          <a:ln/>
        </p:spPr>
      </p:sp>
      <p:sp>
        <p:nvSpPr>
          <p:cNvPr id="93188" name="Rectangle 1027"/>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 xmlns:p14="http://schemas.microsoft.com/office/powerpoint/2010/main" val="52910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C050F5A-E115-4355-A5FB-D2DCE4C532A1}" type="slidenum">
              <a:rPr lang="en-US" smtClean="0"/>
              <a:pPr/>
              <a:t>65</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 xmlns:p14="http://schemas.microsoft.com/office/powerpoint/2010/main" val="3279364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C8FE9FDE-4ED8-4F39-9843-0CF1600353B5}" type="slidenum">
              <a:rPr lang="en-US" altLang="en-US" sz="1200"/>
              <a:pPr eaLnBrk="1" hangingPunct="1"/>
              <a:t>132</a:t>
            </a:fld>
            <a:endParaRPr lang="en-US" altLang="en-US" sz="1200"/>
          </a:p>
        </p:txBody>
      </p:sp>
      <p:sp>
        <p:nvSpPr>
          <p:cNvPr id="96259" name="Rectangle 1026"/>
          <p:cNvSpPr>
            <a:spLocks noGrp="1" noRot="1" noChangeAspect="1" noChangeArrowheads="1" noTextEdit="1"/>
          </p:cNvSpPr>
          <p:nvPr>
            <p:ph type="sldImg"/>
          </p:nvPr>
        </p:nvSpPr>
        <p:spPr>
          <a:ln/>
        </p:spPr>
      </p:sp>
      <p:sp>
        <p:nvSpPr>
          <p:cNvPr id="96260" name="Rectangle 1027"/>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 xmlns:p14="http://schemas.microsoft.com/office/powerpoint/2010/main" val="3276423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9B05D2DB-6226-4ECB-B7A0-95A2CF8E9EE6}" type="slidenum">
              <a:rPr lang="en-US" altLang="en-US" sz="1200"/>
              <a:pPr eaLnBrk="1" hangingPunct="1"/>
              <a:t>133</a:t>
            </a:fld>
            <a:endParaRPr lang="en-US" altLang="en-US" sz="1200"/>
          </a:p>
        </p:txBody>
      </p:sp>
      <p:sp>
        <p:nvSpPr>
          <p:cNvPr id="97283" name="Rectangle 1026"/>
          <p:cNvSpPr>
            <a:spLocks noGrp="1" noRot="1" noChangeAspect="1" noChangeArrowheads="1" noTextEdit="1"/>
          </p:cNvSpPr>
          <p:nvPr>
            <p:ph type="sldImg"/>
          </p:nvPr>
        </p:nvSpPr>
        <p:spPr>
          <a:ln/>
        </p:spPr>
      </p:sp>
      <p:sp>
        <p:nvSpPr>
          <p:cNvPr id="97284" name="Rectangle 1027"/>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 xmlns:p14="http://schemas.microsoft.com/office/powerpoint/2010/main" val="4249089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75B1FD0A-8EE3-42B5-AF04-CEAC9FE66F5C}" type="slidenum">
              <a:rPr lang="en-US" altLang="en-US" sz="1200"/>
              <a:pPr eaLnBrk="1" hangingPunct="1"/>
              <a:t>134</a:t>
            </a:fld>
            <a:endParaRPr lang="en-US" altLang="en-US" sz="1200"/>
          </a:p>
        </p:txBody>
      </p:sp>
      <p:sp>
        <p:nvSpPr>
          <p:cNvPr id="98307" name="Rectangle 1"/>
          <p:cNvSpPr>
            <a:spLocks noGrp="1" noRot="1" noChangeAspect="1" noChangeArrowheads="1" noTextEdit="1"/>
          </p:cNvSpPr>
          <p:nvPr>
            <p:ph type="sldImg"/>
          </p:nvPr>
        </p:nvSpPr>
        <p:spPr>
          <a:solidFill>
            <a:srgbClr val="FFFFFF"/>
          </a:solidFill>
          <a:ln/>
        </p:spPr>
      </p:sp>
      <p:sp>
        <p:nvSpPr>
          <p:cNvPr id="98308"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Some drugs falls into more than one category, and some have MOAs that don’t fall into any of these categories. </a:t>
            </a:r>
          </a:p>
        </p:txBody>
      </p:sp>
    </p:spTree>
    <p:extLst>
      <p:ext uri="{BB962C8B-B14F-4D97-AF65-F5344CB8AC3E}">
        <p14:creationId xmlns="" xmlns:p14="http://schemas.microsoft.com/office/powerpoint/2010/main" val="3642830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CC467B9C-0050-4821-BE90-B2BCA9D0F257}" type="slidenum">
              <a:rPr lang="en-US" altLang="en-US" sz="1200"/>
              <a:pPr eaLnBrk="1" hangingPunct="1"/>
              <a:t>135</a:t>
            </a:fld>
            <a:endParaRPr lang="en-US" altLang="en-US" sz="1200"/>
          </a:p>
        </p:txBody>
      </p:sp>
      <p:sp>
        <p:nvSpPr>
          <p:cNvPr id="99331" name="Rectangle 1026"/>
          <p:cNvSpPr>
            <a:spLocks noGrp="1" noRot="1" noChangeAspect="1" noChangeArrowheads="1" noTextEdit="1"/>
          </p:cNvSpPr>
          <p:nvPr>
            <p:ph type="sldImg"/>
          </p:nvPr>
        </p:nvSpPr>
        <p:spPr>
          <a:ln/>
        </p:spPr>
      </p:sp>
      <p:sp>
        <p:nvSpPr>
          <p:cNvPr id="99332" name="Rectangle 1027"/>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 xmlns:p14="http://schemas.microsoft.com/office/powerpoint/2010/main" val="2407274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 xmlns:p14="http://schemas.microsoft.com/office/powerpoint/2010/main" val="1495298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74367D8-05DA-4408-9AF3-71FBBA0005E5}" type="slidenum">
              <a:rPr lang="en-US" smtClean="0"/>
              <a:pPr/>
              <a:t>140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52C4265-2205-4A5F-89F1-9061B6AAF7A7}" type="slidenum">
              <a:rPr lang="en-US" smtClean="0"/>
              <a:pPr/>
              <a:t>141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1B679FE-AD98-4F57-91AE-1DD2AACE0489}" type="slidenum">
              <a:rPr lang="en-US" smtClean="0"/>
              <a:pPr/>
              <a:t>142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699561D-E998-4A3F-AB66-E945DCDB7287}" type="slidenum">
              <a:rPr lang="en-US" smtClean="0"/>
              <a:pPr/>
              <a:t>143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BA0E1002-C271-411A-A0BE-D7A3CEF5D755}" type="slidenum">
              <a:rPr lang="en-US" smtClean="0"/>
              <a:pPr/>
              <a:t>66</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64114C9-4312-4B6F-8F3F-FE85F9F891C9}" type="slidenum">
              <a:rPr lang="en-US" smtClean="0"/>
              <a:pPr/>
              <a:t>144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5742CE6-E0ED-468D-ABC1-6737E5A86A94}" type="slidenum">
              <a:rPr lang="en-US" smtClean="0"/>
              <a:pPr/>
              <a:t>145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A614F71-3AEC-4C3F-9CC1-5A5489FE0233}" type="slidenum">
              <a:rPr lang="en-US" smtClean="0"/>
              <a:pPr/>
              <a:t>146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0E5FB2B-A67A-4C1A-A465-346B9759A2E8}" type="slidenum">
              <a:rPr lang="en-US" smtClean="0"/>
              <a:pPr/>
              <a:t>147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6B5BD3A1-3F62-4FEC-BA57-527FD2990E78}" type="slidenum">
              <a:rPr lang="en-US" altLang="en-US" sz="1200"/>
              <a:pPr eaLnBrk="1" hangingPunct="1"/>
              <a:t>149</a:t>
            </a:fld>
            <a:endParaRPr lang="en-US" altLang="en-US" sz="1200"/>
          </a:p>
        </p:txBody>
      </p:sp>
      <p:sp>
        <p:nvSpPr>
          <p:cNvPr id="140291" name="Rectangle 2"/>
          <p:cNvSpPr>
            <a:spLocks noGrp="1" noRot="1" noChangeAspect="1" noChangeArrowheads="1" noTextEdit="1"/>
          </p:cNvSpPr>
          <p:nvPr>
            <p:ph type="sldImg"/>
          </p:nvPr>
        </p:nvSpPr>
        <p:spPr>
          <a:ln/>
        </p:spPr>
      </p:sp>
      <p:sp>
        <p:nvSpPr>
          <p:cNvPr id="140292" name="Rectangle 3"/>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 xmlns:p14="http://schemas.microsoft.com/office/powerpoint/2010/main" val="1621062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7644129F-8AAE-408F-9FB9-094B6D996F6B}" type="slidenum">
              <a:rPr lang="en-US" altLang="en-US" sz="1200"/>
              <a:pPr eaLnBrk="1" hangingPunct="1"/>
              <a:t>151</a:t>
            </a:fld>
            <a:endParaRPr lang="en-US" altLang="en-US" sz="1200"/>
          </a:p>
        </p:txBody>
      </p:sp>
      <p:sp>
        <p:nvSpPr>
          <p:cNvPr id="141315" name="Rectangle 2"/>
          <p:cNvSpPr>
            <a:spLocks noGrp="1" noRot="1" noChangeAspect="1" noChangeArrowheads="1" noTextEdit="1"/>
          </p:cNvSpPr>
          <p:nvPr>
            <p:ph type="sldImg"/>
          </p:nvPr>
        </p:nvSpPr>
        <p:spPr>
          <a:ln/>
        </p:spPr>
      </p:sp>
      <p:sp>
        <p:nvSpPr>
          <p:cNvPr id="141316" name="Rectangle 3"/>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 xmlns:p14="http://schemas.microsoft.com/office/powerpoint/2010/main" val="2573988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1F15841D-9EFB-4952-A0A9-78FDE174CD5E}" type="slidenum">
              <a:rPr lang="en-US" altLang="en-US" sz="1200"/>
              <a:pPr eaLnBrk="1" hangingPunct="1"/>
              <a:t>152</a:t>
            </a:fld>
            <a:endParaRPr lang="en-US" alt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 xmlns:p14="http://schemas.microsoft.com/office/powerpoint/2010/main" val="3718866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56B979D5-90BA-4F57-834E-E6CDAD3A6355}" type="slidenum">
              <a:rPr lang="en-US" altLang="en-US" sz="1200"/>
              <a:pPr eaLnBrk="1" hangingPunct="1"/>
              <a:t>153</a:t>
            </a:fld>
            <a:endParaRPr lang="en-US" altLang="en-US" sz="1200"/>
          </a:p>
        </p:txBody>
      </p:sp>
      <p:sp>
        <p:nvSpPr>
          <p:cNvPr id="143363" name="Rectangle 2"/>
          <p:cNvSpPr>
            <a:spLocks noGrp="1" noRot="1" noChangeAspect="1" noChangeArrowheads="1" noTextEdit="1"/>
          </p:cNvSpPr>
          <p:nvPr>
            <p:ph type="sldImg"/>
          </p:nvPr>
        </p:nvSpPr>
        <p:spPr>
          <a:ln/>
        </p:spPr>
      </p:sp>
      <p:sp>
        <p:nvSpPr>
          <p:cNvPr id="143364" name="Rectangle 3"/>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 xmlns:p14="http://schemas.microsoft.com/office/powerpoint/2010/main" val="3977406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40CA8433-DFE9-4480-BF05-C0C6C3066A42}" type="slidenum">
              <a:rPr lang="en-US" altLang="en-US" sz="1200"/>
              <a:pPr eaLnBrk="1" hangingPunct="1"/>
              <a:t>154</a:t>
            </a:fld>
            <a:endParaRPr lang="en-US" altLang="en-US"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 xmlns:p14="http://schemas.microsoft.com/office/powerpoint/2010/main" val="2453020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CE0371C7-9751-4BEA-9BBA-2E840F18E492}" type="slidenum">
              <a:rPr lang="en-US" altLang="en-US" sz="1200"/>
              <a:pPr eaLnBrk="1" hangingPunct="1"/>
              <a:t>155</a:t>
            </a:fld>
            <a:endParaRPr lang="en-US" altLang="en-US"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 xmlns:p14="http://schemas.microsoft.com/office/powerpoint/2010/main" val="35238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5615C18-77C5-4D8C-B10D-7B50DF976CDC}" type="slidenum">
              <a:rPr lang="en-US" smtClean="0"/>
              <a:pPr/>
              <a:t>68</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6DBBC7EF-8C5C-4163-9148-B638BB7DB568}" type="slidenum">
              <a:rPr lang="en-US" altLang="en-US" sz="1200"/>
              <a:pPr eaLnBrk="1" hangingPunct="1"/>
              <a:t>156</a:t>
            </a:fld>
            <a:endParaRPr lang="en-US" altLang="en-US" sz="1200"/>
          </a:p>
        </p:txBody>
      </p:sp>
      <p:sp>
        <p:nvSpPr>
          <p:cNvPr id="147459" name="Rectangle 2"/>
          <p:cNvSpPr>
            <a:spLocks noGrp="1" noRot="1" noChangeAspect="1" noChangeArrowheads="1" noTextEdit="1"/>
          </p:cNvSpPr>
          <p:nvPr>
            <p:ph type="sldImg"/>
          </p:nvPr>
        </p:nvSpPr>
        <p:spPr>
          <a:ln/>
        </p:spPr>
      </p:sp>
      <p:sp>
        <p:nvSpPr>
          <p:cNvPr id="147460" name="Rectangle 3"/>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 xmlns:p14="http://schemas.microsoft.com/office/powerpoint/2010/main" val="41227105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605FB653-3741-4CF1-BB92-6C28D9A9652F}" type="slidenum">
              <a:rPr lang="en-US" altLang="en-US" sz="1200"/>
              <a:pPr eaLnBrk="1" hangingPunct="1"/>
              <a:t>157</a:t>
            </a:fld>
            <a:endParaRPr lang="en-US" altLang="en-US" sz="1200"/>
          </a:p>
        </p:txBody>
      </p:sp>
      <p:sp>
        <p:nvSpPr>
          <p:cNvPr id="148483" name="Rectangle 2"/>
          <p:cNvSpPr>
            <a:spLocks noGrp="1" noRot="1" noChangeAspect="1" noChangeArrowheads="1" noTextEdit="1"/>
          </p:cNvSpPr>
          <p:nvPr>
            <p:ph type="sldImg"/>
          </p:nvPr>
        </p:nvSpPr>
        <p:spPr>
          <a:ln/>
        </p:spPr>
      </p:sp>
      <p:sp>
        <p:nvSpPr>
          <p:cNvPr id="148484" name="Rectangle 3"/>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 xmlns:p14="http://schemas.microsoft.com/office/powerpoint/2010/main" val="241577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EC6B4-A615-48BD-A55E-449D18D5CF67}" type="slidenum">
              <a:rPr lang="en-US" altLang="zh-TW"/>
              <a:pPr/>
              <a:t>256</a:t>
            </a:fld>
            <a:endParaRPr lang="en-US" altLang="zh-TW"/>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42075566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750CDE-595B-4170-B01F-6D0AF39DC321}" type="slidenum">
              <a:rPr lang="en-US" smtClean="0"/>
              <a:pPr/>
              <a:t>287</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C676EC-8BFE-4156-9968-A1ABD996957D}" type="slidenum">
              <a:rPr lang="en-US" smtClean="0"/>
              <a:pPr/>
              <a:t>342</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Bone </a:t>
            </a:r>
            <a:r>
              <a:rPr lang="en-US" b="1" dirty="0" err="1" smtClean="0"/>
              <a:t>resorption</a:t>
            </a:r>
            <a:r>
              <a:rPr lang="en-US" dirty="0" smtClean="0"/>
              <a:t> is the process by which </a:t>
            </a:r>
            <a:r>
              <a:rPr lang="en-US" dirty="0" err="1" smtClean="0"/>
              <a:t>osteoclasts</a:t>
            </a:r>
            <a:r>
              <a:rPr lang="en-US" dirty="0" smtClean="0"/>
              <a:t> break down bone</a:t>
            </a:r>
            <a:r>
              <a:rPr lang="en-US" baseline="30000" dirty="0" smtClean="0"/>
              <a:t> </a:t>
            </a:r>
            <a:r>
              <a:rPr lang="en-US" dirty="0" smtClean="0"/>
              <a:t>and release the minerals, resulting in a transfer of calcium</a:t>
            </a:r>
            <a:r>
              <a:rPr lang="en-US" baseline="0" dirty="0" smtClean="0"/>
              <a:t> </a:t>
            </a:r>
            <a:r>
              <a:rPr lang="en-US" dirty="0" smtClean="0"/>
              <a:t>from bone fluid to the blood.</a:t>
            </a:r>
            <a:endParaRPr lang="en-US" dirty="0"/>
          </a:p>
        </p:txBody>
      </p:sp>
      <p:sp>
        <p:nvSpPr>
          <p:cNvPr id="4" name="Slide Number Placeholder 3"/>
          <p:cNvSpPr>
            <a:spLocks noGrp="1"/>
          </p:cNvSpPr>
          <p:nvPr>
            <p:ph type="sldNum" sz="quarter" idx="10"/>
          </p:nvPr>
        </p:nvSpPr>
        <p:spPr/>
        <p:txBody>
          <a:bodyPr/>
          <a:lstStyle/>
          <a:p>
            <a:fld id="{F6C676EC-8BFE-4156-9968-A1ABD996957D}" type="slidenum">
              <a:rPr lang="en-US" smtClean="0"/>
              <a:pPr/>
              <a:t>351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A07630A3-7FC6-4A1F-BC5B-21F2A709602C}" type="slidenum">
              <a:rPr lang="en-US"/>
              <a:pPr/>
              <a:t>71</a:t>
            </a:fld>
            <a:endParaRPr lang="en-US"/>
          </a:p>
        </p:txBody>
      </p:sp>
      <p:sp>
        <p:nvSpPr>
          <p:cNvPr id="8195" name="Slide Image Placeholder 1"/>
          <p:cNvSpPr>
            <a:spLocks noGrp="1" noRot="1" noChangeAspect="1" noTextEdit="1"/>
          </p:cNvSpPr>
          <p:nvPr>
            <p:ph type="sldImg"/>
          </p:nvPr>
        </p:nvSpPr>
        <p:spPr>
          <a:ln/>
        </p:spPr>
      </p:sp>
      <p:sp>
        <p:nvSpPr>
          <p:cNvPr id="8196" name="Notes Placeholder 2"/>
          <p:cNvSpPr>
            <a:spLocks noGrp="1"/>
          </p:cNvSpPr>
          <p:nvPr>
            <p:ph type="body" idx="1"/>
          </p:nvPr>
        </p:nvSpPr>
        <p:spPr>
          <a:noFill/>
          <a:ln/>
        </p:spPr>
        <p:txBody>
          <a:bodyPr/>
          <a:lstStyle/>
          <a:p>
            <a:pPr eaLnBrk="1" hangingPunct="1"/>
            <a:r>
              <a:rPr lang="en-US" smtClean="0"/>
              <a:t>KWI- essence.</a:t>
            </a:r>
          </a:p>
        </p:txBody>
      </p:sp>
      <p:sp>
        <p:nvSpPr>
          <p:cNvPr id="819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AF0D90B-C231-49E3-B7BB-0DAC6CEE953A}" type="slidenum">
              <a:rPr lang="en-US" sz="1200">
                <a:latin typeface="Times New Roman" pitchFamily="18" charset="0"/>
              </a:rPr>
              <a:pPr algn="r" eaLnBrk="1" hangingPunct="1"/>
              <a:t>71</a:t>
            </a:fld>
            <a:endParaRPr 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ln>
            <a:miter lim="800000"/>
            <a:headEnd/>
            <a:tailEnd/>
          </a:ln>
        </p:spPr>
        <p:txBody>
          <a:bodyPr/>
          <a:lstStyle/>
          <a:p>
            <a:fld id="{70167AF7-58E4-4BAE-92AF-4C8835D7FFB1}" type="slidenum">
              <a:rPr lang="en-US" altLang="en-US"/>
              <a:pPr/>
              <a:t>99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0BA4DC0E-0122-4282-A5DA-C52D0B55CC44}" type="slidenum">
              <a:rPr lang="en-US" altLang="en-US"/>
              <a:pPr/>
              <a:t>100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ln>
            <a:miter lim="800000"/>
            <a:headEnd/>
            <a:tailEnd/>
          </a:ln>
        </p:spPr>
        <p:txBody>
          <a:bodyPr/>
          <a:lstStyle/>
          <a:p>
            <a:fld id="{68F60D98-CE31-481F-8376-5A165B24AFA9}" type="slidenum">
              <a:rPr lang="en-US" altLang="en-US"/>
              <a:pPr/>
              <a:t>101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81D184A-3F7E-47F2-A18B-91CC5D0A6491}" type="slidenum">
              <a:rPr lang="en-US" smtClean="0"/>
              <a:pPr/>
              <a:t>117</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E31837-99CC-44C9-88AB-CEBDA9EADB42}" type="datetimeFigureOut">
              <a:rPr lang="en-US" smtClean="0"/>
              <a:pPr/>
              <a:t>01-Dec-19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31837-99CC-44C9-88AB-CEBDA9EADB42}" type="datetimeFigureOut">
              <a:rPr lang="en-US" smtClean="0"/>
              <a:pPr/>
              <a:t>01-Dec-19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31837-99CC-44C9-88AB-CEBDA9EADB42}" type="datetimeFigureOut">
              <a:rPr lang="en-US" smtClean="0"/>
              <a:pPr/>
              <a:t>01-Dec-19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705F09C-47B3-41BB-84AC-1DB320A992A7}" type="datetime1">
              <a:rPr lang="en-US" smtClean="0"/>
              <a:pPr>
                <a:defRPr/>
              </a:pPr>
              <a:t>01-Dec-19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RK</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76A77A-D987-43BD-879D-AFF90386D5C0}" type="slidenum">
              <a:rPr lang="en-US"/>
              <a:pPr>
                <a:defRPr/>
              </a:pPr>
              <a:t>‹#›</a:t>
            </a:fld>
            <a:endParaRPr lang="en-US"/>
          </a:p>
        </p:txBody>
      </p:sp>
    </p:spTree>
    <p:extLst>
      <p:ext uri="{BB962C8B-B14F-4D97-AF65-F5344CB8AC3E}">
        <p14:creationId xmlns="" xmlns:p14="http://schemas.microsoft.com/office/powerpoint/2010/main" val="2912915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685800" y="6248400"/>
            <a:ext cx="7772400" cy="457200"/>
          </a:xfrm>
        </p:spPr>
        <p:txBody>
          <a:bodyPr/>
          <a:lstStyle>
            <a:lvl1pPr>
              <a:defRPr/>
            </a:lvl1pPr>
          </a:lstStyle>
          <a:p>
            <a:r>
              <a:rPr lang="en-US" altLang="en-US"/>
              <a:t>Mosby items and derived items © 2005, 2002 by Mosby, Inc. </a:t>
            </a:r>
          </a:p>
          <a:p>
            <a:endParaRPr lang="en-US" altLang="en-US"/>
          </a:p>
          <a:p>
            <a:endParaRPr lang="en-US" altLang="en-US"/>
          </a:p>
        </p:txBody>
      </p:sp>
    </p:spTree>
    <p:extLst>
      <p:ext uri="{BB962C8B-B14F-4D97-AF65-F5344CB8AC3E}">
        <p14:creationId xmlns="" xmlns:p14="http://schemas.microsoft.com/office/powerpoint/2010/main" val="420137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31837-99CC-44C9-88AB-CEBDA9EADB42}" type="datetimeFigureOut">
              <a:rPr lang="en-US" smtClean="0"/>
              <a:pPr/>
              <a:t>01-Dec-19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E31837-99CC-44C9-88AB-CEBDA9EADB42}" type="datetimeFigureOut">
              <a:rPr lang="en-US" smtClean="0"/>
              <a:pPr/>
              <a:t>01-Dec-19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E31837-99CC-44C9-88AB-CEBDA9EADB42}" type="datetimeFigureOut">
              <a:rPr lang="en-US" smtClean="0"/>
              <a:pPr/>
              <a:t>01-Dec-19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E31837-99CC-44C9-88AB-CEBDA9EADB42}" type="datetimeFigureOut">
              <a:rPr lang="en-US" smtClean="0"/>
              <a:pPr/>
              <a:t>01-Dec-19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E31837-99CC-44C9-88AB-CEBDA9EADB42}" type="datetimeFigureOut">
              <a:rPr lang="en-US" smtClean="0"/>
              <a:pPr/>
              <a:t>01-Dec-19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31837-99CC-44C9-88AB-CEBDA9EADB42}" type="datetimeFigureOut">
              <a:rPr lang="en-US" smtClean="0"/>
              <a:pPr/>
              <a:t>01-Dec-19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31837-99CC-44C9-88AB-CEBDA9EADB42}" type="datetimeFigureOut">
              <a:rPr lang="en-US" smtClean="0"/>
              <a:pPr/>
              <a:t>01-Dec-19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31837-99CC-44C9-88AB-CEBDA9EADB42}" type="datetimeFigureOut">
              <a:rPr lang="en-US" smtClean="0"/>
              <a:pPr/>
              <a:t>01-Dec-19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31837-99CC-44C9-88AB-CEBDA9EADB42}" type="datetimeFigureOut">
              <a:rPr lang="en-US" smtClean="0"/>
              <a:pPr/>
              <a:t>01-Dec-19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38DA6-437D-4F8F-84E4-76A332ED4F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med.uc.edu/neurology/images/" TargetMode="Externa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file:///C:\Documents%20and%20Settings\Me\Desktop\seizure2\grand%20mal%20tonic%20clonic.avi" TargetMode="External"/><Relationship Id="rId4" Type="http://schemas.openxmlformats.org/officeDocument/2006/relationships/image" Target="../media/image11.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file:///C:\Documents%20and%20Settings\Me\Desktop\seizure2\absence.avi" TargetMode="External"/><Relationship Id="rId4" Type="http://schemas.openxmlformats.org/officeDocument/2006/relationships/image" Target="../media/image12.pn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hyperlink" Target="http://psychcentral.com/disorders/depression/" TargetMode="External"/><Relationship Id="rId2" Type="http://schemas.openxmlformats.org/officeDocument/2006/relationships/hyperlink" Target="http://psychcentral.com/blog/archives/2009/07/09/6-steps-for-beating-depression/" TargetMode="Externa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Pharmacology II</a:t>
            </a:r>
            <a:endParaRPr lang="en-US" dirty="0"/>
          </a:p>
        </p:txBody>
      </p:sp>
      <p:sp>
        <p:nvSpPr>
          <p:cNvPr id="3" name="Subtitle 2"/>
          <p:cNvSpPr>
            <a:spLocks noGrp="1"/>
          </p:cNvSpPr>
          <p:nvPr>
            <p:ph type="subTitle" idx="1"/>
          </p:nvPr>
        </p:nvSpPr>
        <p:spPr/>
        <p:txBody>
          <a:bodyPr/>
          <a:lstStyle/>
          <a:p>
            <a:r>
              <a:rPr lang="en-US" dirty="0" smtClean="0"/>
              <a:t>GIT PHARMACOLOGY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DC7A338-40A2-40FC-BC70-963BB11B67F2}"/>
              </a:ext>
            </a:extLst>
          </p:cNvPr>
          <p:cNvSpPr>
            <a:spLocks noGrp="1"/>
          </p:cNvSpPr>
          <p:nvPr>
            <p:ph idx="1"/>
          </p:nvPr>
        </p:nvSpPr>
        <p:spPr>
          <a:xfrm>
            <a:off x="628650" y="270933"/>
            <a:ext cx="7886700" cy="5906030"/>
          </a:xfrm>
        </p:spPr>
        <p:txBody>
          <a:bodyPr>
            <a:normAutofit fontScale="25000" lnSpcReduction="20000"/>
          </a:bodyPr>
          <a:lstStyle/>
          <a:p>
            <a:r>
              <a:rPr lang="en-US" sz="11200" b="1" dirty="0"/>
              <a:t>Mucosal protective agents </a:t>
            </a:r>
            <a:r>
              <a:rPr lang="en-US" sz="11200" dirty="0"/>
              <a:t>e.g. sucralfate, colloidal bismuth.</a:t>
            </a:r>
          </a:p>
          <a:p>
            <a:r>
              <a:rPr lang="en-US" sz="11200" b="1" dirty="0"/>
              <a:t>Anti helicobacter pylori drugs (ANTIBIOTICS) </a:t>
            </a:r>
            <a:r>
              <a:rPr lang="en-US" sz="11200" dirty="0"/>
              <a:t>e.g. Clarithromycin, Ampicillin, Metronidazole, Tetracycline, Tinidazole </a:t>
            </a:r>
          </a:p>
          <a:p>
            <a:pPr marL="0" indent="0">
              <a:buNone/>
            </a:pPr>
            <a:r>
              <a:rPr lang="en-US" sz="11200" dirty="0"/>
              <a:t>                                     </a:t>
            </a:r>
          </a:p>
          <a:p>
            <a:pPr marL="0" indent="0">
              <a:buNone/>
            </a:pPr>
            <a:r>
              <a:rPr lang="en-US" sz="14400" dirty="0"/>
              <a:t>                           anti H. pylori drugs </a:t>
            </a:r>
          </a:p>
          <a:p>
            <a:r>
              <a:rPr lang="en-US" sz="11200" dirty="0"/>
              <a:t> Amoxicillin (Amoxil) </a:t>
            </a:r>
          </a:p>
          <a:p>
            <a:r>
              <a:rPr lang="en-US" sz="11200" dirty="0"/>
              <a:t>Bismuth (Pepto-Bismol) </a:t>
            </a:r>
          </a:p>
          <a:p>
            <a:r>
              <a:rPr lang="en-US" sz="11200" dirty="0"/>
              <a:t> Clarithromycin (Biaxin) </a:t>
            </a:r>
          </a:p>
          <a:p>
            <a:r>
              <a:rPr lang="en-US" sz="11200" dirty="0"/>
              <a:t>Metronidazole (Flagyl) </a:t>
            </a:r>
          </a:p>
          <a:p>
            <a:r>
              <a:rPr lang="en-US" sz="11200" dirty="0"/>
              <a:t> Tetracycline </a:t>
            </a:r>
          </a:p>
          <a:p>
            <a:pPr marL="0" indent="0">
              <a:buNone/>
            </a:pPr>
            <a:r>
              <a:rPr lang="en-US" sz="11200" b="1" dirty="0"/>
              <a:t>Expected Pharmacological Action </a:t>
            </a:r>
          </a:p>
          <a:p>
            <a:r>
              <a:rPr lang="en-US" sz="11200" dirty="0"/>
              <a:t> Eradication of H. pylori bacteria </a:t>
            </a:r>
          </a:p>
          <a:p>
            <a:r>
              <a:rPr lang="en-US" sz="11200" dirty="0"/>
              <a:t> Therapy should include:  Combination of 2 or 3 antibiotics for 14 days</a:t>
            </a:r>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sz="11200" dirty="0"/>
          </a:p>
          <a:p>
            <a:pPr marL="0" indent="0">
              <a:buNone/>
            </a:pPr>
            <a:r>
              <a:rPr lang="en-US" sz="11200" dirty="0"/>
              <a:t>The disease process is only altered by the use of antibiotics. All other medications make an environment that is conducive to healing</a:t>
            </a:r>
            <a:r>
              <a:rPr lang="en-US" dirty="0"/>
              <a:t>. </a:t>
            </a:r>
          </a:p>
          <a:p>
            <a:endParaRPr lang="en-US" dirty="0"/>
          </a:p>
          <a:p>
            <a:pPr marL="0" indent="0">
              <a:buNone/>
            </a:pPr>
            <a:endParaRPr lang="en-US" dirty="0"/>
          </a:p>
        </p:txBody>
      </p:sp>
    </p:spTree>
    <p:extLst>
      <p:ext uri="{BB962C8B-B14F-4D97-AF65-F5344CB8AC3E}">
        <p14:creationId xmlns:p14="http://schemas.microsoft.com/office/powerpoint/2010/main" xmlns="" val="218058521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762000"/>
            <a:ext cx="7772400" cy="1143000"/>
          </a:xfrm>
          <a:prstGeom prst="rect">
            <a:avLst/>
          </a:prstGeom>
          <a:noFill/>
          <a:ln w="9525">
            <a:noFill/>
            <a:miter lim="800000"/>
            <a:headEnd/>
            <a:tailEnd/>
          </a:ln>
        </p:spPr>
        <p:txBody>
          <a:bodyPr anchor="ctr"/>
          <a:lstStyle/>
          <a:p>
            <a:pPr algn="ctr" eaLnBrk="1" hangingPunct="1"/>
            <a:endParaRPr lang="en-US" altLang="en-US" sz="4400">
              <a:solidFill>
                <a:schemeClr val="tx2"/>
              </a:solidFill>
            </a:endParaRPr>
          </a:p>
        </p:txBody>
      </p:sp>
      <p:sp>
        <p:nvSpPr>
          <p:cNvPr id="21507" name="Rectangle 3"/>
          <p:cNvSpPr>
            <a:spLocks noChangeArrowheads="1"/>
          </p:cNvSpPr>
          <p:nvPr/>
        </p:nvSpPr>
        <p:spPr bwMode="auto">
          <a:xfrm>
            <a:off x="609600" y="2590800"/>
            <a:ext cx="8077200" cy="3352800"/>
          </a:xfrm>
          <a:prstGeom prst="rect">
            <a:avLst/>
          </a:prstGeom>
          <a:noFill/>
          <a:ln w="9525">
            <a:noFill/>
            <a:miter lim="800000"/>
            <a:headEnd/>
            <a:tailEnd/>
          </a:ln>
        </p:spPr>
        <p:txBody>
          <a:bodyPr/>
          <a:lstStyle/>
          <a:p>
            <a:pPr marL="342900" indent="-342900" eaLnBrk="1" hangingPunct="1">
              <a:spcBef>
                <a:spcPct val="20000"/>
              </a:spcBef>
              <a:buFontTx/>
              <a:buChar char="•"/>
            </a:pPr>
            <a:r>
              <a:rPr lang="en-US" altLang="en-US" sz="4000"/>
              <a:t>Potency = lipid solubility</a:t>
            </a:r>
          </a:p>
          <a:p>
            <a:pPr marL="342900" indent="-342900" eaLnBrk="1" hangingPunct="1">
              <a:spcBef>
                <a:spcPct val="20000"/>
              </a:spcBef>
              <a:buFontTx/>
              <a:buChar char="•"/>
            </a:pPr>
            <a:endParaRPr lang="en-US" altLang="en-US" sz="4000"/>
          </a:p>
          <a:p>
            <a:pPr marL="342900" indent="-342900" eaLnBrk="1" hangingPunct="1">
              <a:spcBef>
                <a:spcPct val="20000"/>
              </a:spcBef>
              <a:buFontTx/>
              <a:buChar char="•"/>
            </a:pPr>
            <a:r>
              <a:rPr lang="en-US" altLang="en-US" sz="4000"/>
              <a:t>Higher solubility = can use a lower concentration and reduce potential for toxicity </a:t>
            </a:r>
            <a:endParaRPr lang="en-US" altLang="en-US" sz="4000">
              <a:latin typeface="Wingdings" pitchFamily="2" charset="2"/>
            </a:endParaRPr>
          </a:p>
        </p:txBody>
      </p:sp>
      <p:sp>
        <p:nvSpPr>
          <p:cNvPr id="21508" name="Rectangle 3"/>
          <p:cNvSpPr>
            <a:spLocks noChangeArrowheads="1"/>
          </p:cNvSpPr>
          <p:nvPr/>
        </p:nvSpPr>
        <p:spPr bwMode="auto">
          <a:xfrm>
            <a:off x="1066800" y="990600"/>
            <a:ext cx="4585422" cy="769441"/>
          </a:xfrm>
          <a:prstGeom prst="rect">
            <a:avLst/>
          </a:prstGeom>
          <a:noFill/>
          <a:ln w="9525">
            <a:noFill/>
            <a:miter lim="800000"/>
            <a:headEnd/>
            <a:tailEnd/>
          </a:ln>
        </p:spPr>
        <p:txBody>
          <a:bodyPr wrap="none">
            <a:spAutoFit/>
          </a:bodyPr>
          <a:lstStyle/>
          <a:p>
            <a:pPr marL="342900" indent="-342900" algn="ctr" eaLnBrk="1" hangingPunct="1">
              <a:spcBef>
                <a:spcPct val="20000"/>
              </a:spcBef>
            </a:pPr>
            <a:r>
              <a:rPr lang="en-US" altLang="en-US" sz="4400" dirty="0"/>
              <a:t>Anesthetic Potency</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762000"/>
            <a:ext cx="7772400" cy="1143000"/>
          </a:xfrm>
          <a:prstGeom prst="rect">
            <a:avLst/>
          </a:prstGeom>
          <a:noFill/>
          <a:ln w="9525">
            <a:noFill/>
            <a:miter lim="800000"/>
            <a:headEnd/>
            <a:tailEnd/>
          </a:ln>
        </p:spPr>
        <p:txBody>
          <a:bodyPr anchor="ctr"/>
          <a:lstStyle/>
          <a:p>
            <a:pPr algn="ctr" eaLnBrk="1" hangingPunct="1"/>
            <a:endParaRPr lang="en-US" altLang="en-US" sz="4400">
              <a:solidFill>
                <a:schemeClr val="tx2"/>
              </a:solidFill>
            </a:endParaRPr>
          </a:p>
        </p:txBody>
      </p:sp>
      <p:sp>
        <p:nvSpPr>
          <p:cNvPr id="23555" name="Rectangle 3"/>
          <p:cNvSpPr>
            <a:spLocks noChangeArrowheads="1"/>
          </p:cNvSpPr>
          <p:nvPr/>
        </p:nvSpPr>
        <p:spPr bwMode="auto">
          <a:xfrm>
            <a:off x="381000" y="1066800"/>
            <a:ext cx="8077200" cy="3352800"/>
          </a:xfrm>
          <a:prstGeom prst="rect">
            <a:avLst/>
          </a:prstGeom>
          <a:noFill/>
          <a:ln w="9525">
            <a:noFill/>
            <a:miter lim="800000"/>
            <a:headEnd/>
            <a:tailEnd/>
          </a:ln>
        </p:spPr>
        <p:txBody>
          <a:bodyPr/>
          <a:lstStyle/>
          <a:p>
            <a:pPr marL="342900" indent="-342900" algn="ctr" eaLnBrk="1" hangingPunct="1">
              <a:spcBef>
                <a:spcPct val="20000"/>
              </a:spcBef>
            </a:pPr>
            <a:r>
              <a:rPr lang="en-US" altLang="en-US" sz="4000" dirty="0"/>
              <a:t>DURATION OF ACTION</a:t>
            </a:r>
          </a:p>
          <a:p>
            <a:pPr marL="342900" indent="-342900" algn="ctr" eaLnBrk="1" hangingPunct="1">
              <a:spcBef>
                <a:spcPct val="20000"/>
              </a:spcBef>
            </a:pPr>
            <a:endParaRPr lang="en-US" altLang="en-US" sz="4000" dirty="0"/>
          </a:p>
          <a:p>
            <a:pPr marL="342900" indent="-342900" eaLnBrk="1" hangingPunct="1">
              <a:spcBef>
                <a:spcPct val="20000"/>
              </a:spcBef>
              <a:buFontTx/>
              <a:buChar char="•"/>
            </a:pPr>
            <a:r>
              <a:rPr lang="en-US" altLang="en-US" sz="4000" dirty="0"/>
              <a:t>Duration = protein binding</a:t>
            </a:r>
            <a:br>
              <a:rPr lang="en-US" altLang="en-US" sz="4000" dirty="0"/>
            </a:br>
            <a:endParaRPr lang="en-US" altLang="en-US" sz="4000" dirty="0"/>
          </a:p>
          <a:p>
            <a:pPr marL="342900" indent="-342900" eaLnBrk="1" hangingPunct="1">
              <a:spcBef>
                <a:spcPct val="20000"/>
              </a:spcBef>
              <a:buFontTx/>
              <a:buChar char="•"/>
            </a:pPr>
            <a:r>
              <a:rPr lang="en-US" altLang="en-US" sz="4000" dirty="0" err="1"/>
              <a:t>Bupivacaine</a:t>
            </a:r>
            <a:r>
              <a:rPr lang="en-US" altLang="en-US" sz="4000" dirty="0"/>
              <a:t> 95%</a:t>
            </a:r>
            <a:br>
              <a:rPr lang="en-US" altLang="en-US" sz="4000" dirty="0"/>
            </a:br>
            <a:r>
              <a:rPr lang="en-US" altLang="en-US" sz="4000" dirty="0" err="1"/>
              <a:t>Lidocaine</a:t>
            </a:r>
            <a:r>
              <a:rPr lang="en-US" altLang="en-US" sz="4000" dirty="0"/>
              <a:t> 65%</a:t>
            </a:r>
            <a:br>
              <a:rPr lang="en-US" altLang="en-US" sz="4000" dirty="0"/>
            </a:br>
            <a:endParaRPr lang="en-US" altLang="en-US" sz="4000" dirty="0">
              <a:latin typeface="Wingdings" pitchFamily="2" charset="2"/>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z="6000" dirty="0" smtClean="0"/>
              <a:t>Pharmacokinetics </a:t>
            </a:r>
          </a:p>
        </p:txBody>
      </p:sp>
      <p:sp>
        <p:nvSpPr>
          <p:cNvPr id="16387" name="Content Placeholder 2"/>
          <p:cNvSpPr>
            <a:spLocks noGrp="1"/>
          </p:cNvSpPr>
          <p:nvPr>
            <p:ph idx="1"/>
          </p:nvPr>
        </p:nvSpPr>
        <p:spPr/>
        <p:txBody>
          <a:bodyPr/>
          <a:lstStyle/>
          <a:p>
            <a:pPr eaLnBrk="1" hangingPunct="1"/>
            <a:r>
              <a:rPr lang="en-US" altLang="en-US" sz="4400" smtClean="0"/>
              <a:t>Effective within 5 min</a:t>
            </a:r>
          </a:p>
          <a:p>
            <a:pPr eaLnBrk="1" hangingPunct="1"/>
            <a:r>
              <a:rPr lang="en-US" altLang="en-US" sz="4400" smtClean="0"/>
              <a:t>Duration of action – 1-1.5 h</a:t>
            </a:r>
          </a:p>
          <a:p>
            <a:pPr eaLnBrk="1" hangingPunct="1"/>
            <a:r>
              <a:rPr lang="en-US" altLang="en-US" sz="4400" smtClean="0"/>
              <a:t>Activity is Ph dependent</a:t>
            </a:r>
          </a:p>
          <a:p>
            <a:pPr eaLnBrk="1" hangingPunct="1"/>
            <a:r>
              <a:rPr lang="en-US" altLang="en-US" sz="4400" smtClean="0"/>
              <a:t>Increased action in acidic ph</a:t>
            </a:r>
          </a:p>
          <a:p>
            <a:pPr eaLnBrk="1" hangingPunct="1"/>
            <a:endParaRPr lang="en-US" altLang="en-US" sz="4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22"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Classification </a:t>
            </a:r>
          </a:p>
        </p:txBody>
      </p:sp>
      <p:sp>
        <p:nvSpPr>
          <p:cNvPr id="39939" name="Content Placeholder 2"/>
          <p:cNvSpPr>
            <a:spLocks noGrp="1"/>
          </p:cNvSpPr>
          <p:nvPr>
            <p:ph idx="1"/>
          </p:nvPr>
        </p:nvSpPr>
        <p:spPr/>
        <p:txBody>
          <a:bodyPr/>
          <a:lstStyle/>
          <a:p>
            <a:pPr eaLnBrk="1" hangingPunct="1"/>
            <a:r>
              <a:rPr lang="en-US" smtClean="0"/>
              <a:t>Esters:</a:t>
            </a:r>
          </a:p>
          <a:p>
            <a:pPr lvl="1" eaLnBrk="1" hangingPunct="1"/>
            <a:r>
              <a:rPr lang="en-US" smtClean="0"/>
              <a:t>Long action: tetracaine</a:t>
            </a:r>
          </a:p>
          <a:p>
            <a:pPr lvl="1" eaLnBrk="1" hangingPunct="1"/>
            <a:r>
              <a:rPr lang="en-US" smtClean="0"/>
              <a:t>Short action: procaine</a:t>
            </a:r>
          </a:p>
          <a:p>
            <a:pPr lvl="1" eaLnBrk="1" hangingPunct="1"/>
            <a:r>
              <a:rPr lang="en-US" smtClean="0"/>
              <a:t>Surface action: benzocaine, cocaine</a:t>
            </a:r>
          </a:p>
          <a:p>
            <a:pPr eaLnBrk="1" hangingPunct="1"/>
            <a:r>
              <a:rPr lang="en-US" smtClean="0"/>
              <a:t>Amides:</a:t>
            </a:r>
          </a:p>
          <a:p>
            <a:pPr lvl="1" eaLnBrk="1" hangingPunct="1"/>
            <a:r>
              <a:rPr lang="en-US" smtClean="0"/>
              <a:t>Long action: bupivacaine, ropivacaine</a:t>
            </a:r>
          </a:p>
          <a:p>
            <a:pPr lvl="1" eaLnBrk="1" hangingPunct="1"/>
            <a:r>
              <a:rPr lang="en-US" smtClean="0"/>
              <a:t>Medium action: lidocaine</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Mechanism of action</a:t>
            </a:r>
          </a:p>
        </p:txBody>
      </p:sp>
      <p:sp>
        <p:nvSpPr>
          <p:cNvPr id="40963" name="Content Placeholder 2"/>
          <p:cNvSpPr>
            <a:spLocks noGrp="1"/>
          </p:cNvSpPr>
          <p:nvPr>
            <p:ph idx="1"/>
          </p:nvPr>
        </p:nvSpPr>
        <p:spPr/>
        <p:txBody>
          <a:bodyPr/>
          <a:lstStyle/>
          <a:p>
            <a:pPr eaLnBrk="1" hangingPunct="1"/>
            <a:r>
              <a:rPr lang="en-US" smtClean="0"/>
              <a:t>Both esthers and amides cause blockade of Na</a:t>
            </a:r>
            <a:r>
              <a:rPr lang="en-US" baseline="30000" smtClean="0"/>
              <a:t>+</a:t>
            </a:r>
            <a:r>
              <a:rPr lang="en-US" smtClean="0"/>
              <a:t> channels </a:t>
            </a:r>
          </a:p>
          <a:p>
            <a:pPr lvl="1" eaLnBrk="1" hangingPunct="1"/>
            <a:r>
              <a:rPr lang="en-US" smtClean="0"/>
              <a:t>Thus slowing, and then preventing axon potential propagation</a:t>
            </a:r>
          </a:p>
          <a:p>
            <a:pPr eaLnBrk="1" hangingPunct="1"/>
            <a:r>
              <a:rPr lang="en-US" smtClean="0"/>
              <a:t>Cocaine has intrinsic sympathomimetic actions</a:t>
            </a:r>
            <a:br>
              <a:rPr lang="en-US" smtClean="0"/>
            </a:br>
            <a:endParaRPr lang="en-US"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Pharmacokinetics </a:t>
            </a:r>
          </a:p>
        </p:txBody>
      </p:sp>
      <p:sp>
        <p:nvSpPr>
          <p:cNvPr id="41987" name="Content Placeholder 2"/>
          <p:cNvSpPr>
            <a:spLocks noGrp="1"/>
          </p:cNvSpPr>
          <p:nvPr>
            <p:ph idx="1"/>
          </p:nvPr>
        </p:nvSpPr>
        <p:spPr/>
        <p:txBody>
          <a:bodyPr/>
          <a:lstStyle/>
          <a:p>
            <a:pPr eaLnBrk="1" hangingPunct="1"/>
            <a:r>
              <a:rPr lang="en-US" smtClean="0"/>
              <a:t>Amides:</a:t>
            </a:r>
          </a:p>
          <a:p>
            <a:pPr lvl="1" eaLnBrk="1" hangingPunct="1"/>
            <a:r>
              <a:rPr lang="en-US" smtClean="0"/>
              <a:t>Hepatic metabolism via CYP450 in part </a:t>
            </a:r>
          </a:p>
          <a:p>
            <a:pPr lvl="1" eaLnBrk="1" hangingPunct="1"/>
            <a:r>
              <a:rPr lang="en-US" smtClean="0"/>
              <a:t>Half-lives: lidocaine, prilocaine &lt; 2 h, others 3–4 h</a:t>
            </a:r>
          </a:p>
          <a:p>
            <a:pPr eaLnBrk="1" hangingPunct="1"/>
            <a:r>
              <a:rPr lang="en-US" smtClean="0"/>
              <a:t>Esters:</a:t>
            </a:r>
          </a:p>
          <a:p>
            <a:pPr lvl="1" eaLnBrk="1" hangingPunct="1"/>
            <a:r>
              <a:rPr lang="en-US" smtClean="0"/>
              <a:t>Rapid metabolism via plasma esterases; </a:t>
            </a:r>
          </a:p>
          <a:p>
            <a:pPr lvl="1" eaLnBrk="1" hangingPunct="1"/>
            <a:r>
              <a:rPr lang="en-US" smtClean="0"/>
              <a:t>short half-lives</a:t>
            </a:r>
          </a:p>
          <a:p>
            <a:pPr eaLnBrk="1" hangingPunct="1"/>
            <a:endParaRPr lang="en-US"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Clinical applications</a:t>
            </a:r>
          </a:p>
        </p:txBody>
      </p:sp>
      <p:sp>
        <p:nvSpPr>
          <p:cNvPr id="43011" name="Content Placeholder 2"/>
          <p:cNvSpPr>
            <a:spLocks noGrp="1"/>
          </p:cNvSpPr>
          <p:nvPr>
            <p:ph idx="1"/>
          </p:nvPr>
        </p:nvSpPr>
        <p:spPr/>
        <p:txBody>
          <a:bodyPr/>
          <a:lstStyle/>
          <a:p>
            <a:pPr eaLnBrk="1" hangingPunct="1"/>
            <a:r>
              <a:rPr lang="en-US" smtClean="0"/>
              <a:t>Analgesia via; </a:t>
            </a:r>
          </a:p>
          <a:p>
            <a:pPr lvl="1" eaLnBrk="1" hangingPunct="1"/>
            <a:r>
              <a:rPr lang="en-US" smtClean="0"/>
              <a:t>topical use, or injection (perineural, epidural, subarachnoid); rarely IV</a:t>
            </a:r>
          </a:p>
          <a:p>
            <a:pPr lvl="1" eaLnBrk="1" hangingPunct="1"/>
            <a:r>
              <a:rPr lang="en-US" smtClean="0"/>
              <a:t>cocaine and benzocaine only given topically</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body" idx="4294967295"/>
          </p:nvPr>
        </p:nvSpPr>
        <p:spPr>
          <a:xfrm>
            <a:off x="685800" y="533400"/>
            <a:ext cx="7620000" cy="5334000"/>
          </a:xfrm>
          <a:noFill/>
        </p:spPr>
        <p:txBody>
          <a:bodyPr>
            <a:normAutofit/>
          </a:bodyPr>
          <a:lstStyle/>
          <a:p>
            <a:pPr algn="ctr" eaLnBrk="1" hangingPunct="1">
              <a:lnSpc>
                <a:spcPct val="90000"/>
              </a:lnSpc>
              <a:buFontTx/>
              <a:buNone/>
            </a:pPr>
            <a:endParaRPr lang="en-US" sz="2400" u="sng" dirty="0" smtClean="0"/>
          </a:p>
          <a:p>
            <a:pPr algn="ctr" eaLnBrk="1" hangingPunct="1">
              <a:lnSpc>
                <a:spcPct val="90000"/>
              </a:lnSpc>
              <a:buFontTx/>
              <a:buNone/>
            </a:pPr>
            <a:r>
              <a:rPr lang="en-US" sz="2400" u="sng" dirty="0" smtClean="0"/>
              <a:t>ADVANTAGES OF LIGNOCAINE ADRENALINE COMBINATION</a:t>
            </a:r>
          </a:p>
          <a:p>
            <a:pPr lvl="1">
              <a:lnSpc>
                <a:spcPct val="90000"/>
              </a:lnSpc>
            </a:pPr>
            <a:r>
              <a:rPr lang="en-US" sz="2400" dirty="0" smtClean="0"/>
              <a:t>Decrease systemic toxicity (</a:t>
            </a:r>
            <a:r>
              <a:rPr lang="en-US" sz="2400" dirty="0" smtClean="0">
                <a:sym typeface="Symbol" pitchFamily="18" charset="2"/>
              </a:rPr>
              <a:t></a:t>
            </a:r>
            <a:r>
              <a:rPr lang="en-US" sz="2400" dirty="0" smtClean="0"/>
              <a:t>uptake by up to 1/3)</a:t>
            </a:r>
          </a:p>
          <a:p>
            <a:pPr lvl="1">
              <a:lnSpc>
                <a:spcPct val="90000"/>
              </a:lnSpc>
            </a:pPr>
            <a:r>
              <a:rPr lang="en-US" sz="2400" dirty="0" smtClean="0"/>
              <a:t>Prolong local anesthesia (by ~50%)</a:t>
            </a:r>
          </a:p>
          <a:p>
            <a:pPr lvl="1">
              <a:lnSpc>
                <a:spcPct val="90000"/>
              </a:lnSpc>
            </a:pPr>
            <a:r>
              <a:rPr lang="en-US" sz="2400" dirty="0" smtClean="0"/>
              <a:t>Decrease local bleeding (improve visualization of surgical field</a:t>
            </a:r>
          </a:p>
          <a:p>
            <a:pPr marL="457200" lvl="1" indent="0">
              <a:lnSpc>
                <a:spcPct val="90000"/>
              </a:lnSpc>
              <a:buNone/>
            </a:pPr>
            <a:r>
              <a:rPr lang="en-US" sz="2400" u="sng" dirty="0" smtClean="0"/>
              <a:t>DIS ADVANTAGES:</a:t>
            </a:r>
          </a:p>
          <a:p>
            <a:pPr lvl="1">
              <a:lnSpc>
                <a:spcPct val="90000"/>
              </a:lnSpc>
            </a:pPr>
            <a:r>
              <a:rPr lang="en-US" sz="2400" dirty="0" smtClean="0"/>
              <a:t>Makes injection more painful</a:t>
            </a:r>
          </a:p>
          <a:p>
            <a:pPr lvl="1">
              <a:lnSpc>
                <a:spcPct val="90000"/>
              </a:lnSpc>
            </a:pPr>
            <a:r>
              <a:rPr lang="en-US" sz="2400" dirty="0" smtClean="0"/>
              <a:t>Increases chances of local injury and necrosis.</a:t>
            </a:r>
          </a:p>
          <a:p>
            <a:pPr lvl="1">
              <a:lnSpc>
                <a:spcPct val="90000"/>
              </a:lnSpc>
            </a:pPr>
            <a:r>
              <a:rPr lang="en-US" sz="2400" dirty="0" smtClean="0"/>
              <a:t>May raise BP and  promote arrhythmias in susceptible individuals</a:t>
            </a:r>
          </a:p>
        </p:txBody>
      </p:sp>
      <p:sp>
        <p:nvSpPr>
          <p:cNvPr id="2" name="Date Placeholder 1"/>
          <p:cNvSpPr>
            <a:spLocks noGrp="1"/>
          </p:cNvSpPr>
          <p:nvPr>
            <p:ph type="dt" sz="half" idx="10"/>
          </p:nvPr>
        </p:nvSpPr>
        <p:spPr/>
        <p:txBody>
          <a:bodyPr/>
          <a:lstStyle/>
          <a:p>
            <a:fld id="{C6C1A532-EA11-4FB6-AE61-514218BB3906}" type="datetime1">
              <a:rPr lang="en-US" smtClean="0"/>
              <a:pPr/>
              <a:t>01-Dec-19</a:t>
            </a:fld>
            <a:endParaRPr lang="en-US"/>
          </a:p>
        </p:txBody>
      </p:sp>
      <p:sp>
        <p:nvSpPr>
          <p:cNvPr id="3" name="Footer Placeholder 2"/>
          <p:cNvSpPr>
            <a:spLocks noGrp="1"/>
          </p:cNvSpPr>
          <p:nvPr>
            <p:ph type="ftr" sz="quarter" idx="11"/>
          </p:nvPr>
        </p:nvSpPr>
        <p:spPr/>
        <p:txBody>
          <a:bodyPr/>
          <a:lstStyle/>
          <a:p>
            <a:r>
              <a:rPr lang="en-US" smtClean="0"/>
              <a:t>RK</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107</a:t>
            </a:fld>
            <a:endParaRPr lang="en-US"/>
          </a:p>
        </p:txBody>
      </p:sp>
    </p:spTree>
    <p:extLst>
      <p:ext uri="{BB962C8B-B14F-4D97-AF65-F5344CB8AC3E}">
        <p14:creationId xmlns="" xmlns:p14="http://schemas.microsoft.com/office/powerpoint/2010/main" val="3753400261"/>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Progression of local anesthesia</a:t>
            </a:r>
          </a:p>
        </p:txBody>
      </p:sp>
      <p:sp>
        <p:nvSpPr>
          <p:cNvPr id="20483" name="Rectangle 3"/>
          <p:cNvSpPr>
            <a:spLocks noGrp="1" noChangeArrowheads="1"/>
          </p:cNvSpPr>
          <p:nvPr>
            <p:ph type="body" idx="4294967295"/>
          </p:nvPr>
        </p:nvSpPr>
        <p:spPr>
          <a:xfrm>
            <a:off x="457200" y="1600200"/>
            <a:ext cx="8229600" cy="4525963"/>
          </a:xfrm>
          <a:prstGeom prst="rect">
            <a:avLst/>
          </a:prstGeom>
        </p:spPr>
        <p:txBody>
          <a:bodyPr>
            <a:normAutofit/>
          </a:bodyPr>
          <a:lstStyle/>
          <a:p>
            <a:pPr eaLnBrk="1" hangingPunct="1"/>
            <a:r>
              <a:rPr lang="en-US" smtClean="0"/>
              <a:t>Loss of:</a:t>
            </a:r>
          </a:p>
          <a:p>
            <a:pPr lvl="1" eaLnBrk="1" hangingPunct="1"/>
            <a:r>
              <a:rPr lang="en-US" smtClean="0"/>
              <a:t>1. Pain</a:t>
            </a:r>
          </a:p>
          <a:p>
            <a:pPr lvl="1" eaLnBrk="1" hangingPunct="1"/>
            <a:r>
              <a:rPr lang="en-US" smtClean="0"/>
              <a:t>2. Cold</a:t>
            </a:r>
          </a:p>
          <a:p>
            <a:pPr lvl="1" eaLnBrk="1" hangingPunct="1"/>
            <a:r>
              <a:rPr lang="en-US" smtClean="0"/>
              <a:t>3. Warmth</a:t>
            </a:r>
          </a:p>
          <a:p>
            <a:pPr lvl="1" eaLnBrk="1" hangingPunct="1"/>
            <a:r>
              <a:rPr lang="en-US" smtClean="0"/>
              <a:t>4. Touch</a:t>
            </a:r>
          </a:p>
          <a:p>
            <a:pPr lvl="1" eaLnBrk="1" hangingPunct="1"/>
            <a:r>
              <a:rPr lang="en-US" smtClean="0"/>
              <a:t>5. Deep pressure</a:t>
            </a:r>
          </a:p>
          <a:p>
            <a:pPr lvl="1" eaLnBrk="1" hangingPunct="1"/>
            <a:r>
              <a:rPr lang="en-US" smtClean="0"/>
              <a:t>6. Motor function</a:t>
            </a:r>
          </a:p>
        </p:txBody>
      </p:sp>
      <p:sp>
        <p:nvSpPr>
          <p:cNvPr id="2" name="Date Placeholder 1"/>
          <p:cNvSpPr>
            <a:spLocks noGrp="1"/>
          </p:cNvSpPr>
          <p:nvPr>
            <p:ph type="dt" sz="half" idx="10"/>
          </p:nvPr>
        </p:nvSpPr>
        <p:spPr/>
        <p:txBody>
          <a:bodyPr/>
          <a:lstStyle/>
          <a:p>
            <a:fld id="{2E536644-598D-41D3-AE90-41534A0DB482}" type="datetime1">
              <a:rPr lang="en-US" smtClean="0"/>
              <a:pPr/>
              <a:t>01-Dec-19</a:t>
            </a:fld>
            <a:endParaRPr lang="en-US"/>
          </a:p>
        </p:txBody>
      </p:sp>
      <p:sp>
        <p:nvSpPr>
          <p:cNvPr id="3" name="Footer Placeholder 2"/>
          <p:cNvSpPr>
            <a:spLocks noGrp="1"/>
          </p:cNvSpPr>
          <p:nvPr>
            <p:ph type="ftr" sz="quarter" idx="11"/>
          </p:nvPr>
        </p:nvSpPr>
        <p:spPr/>
        <p:txBody>
          <a:bodyPr/>
          <a:lstStyle/>
          <a:p>
            <a:r>
              <a:rPr lang="en-US" smtClean="0"/>
              <a:t>RK</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108</a:t>
            </a:fld>
            <a:endParaRPr lang="en-US"/>
          </a:p>
        </p:txBody>
      </p:sp>
    </p:spTree>
    <p:extLst>
      <p:ext uri="{BB962C8B-B14F-4D97-AF65-F5344CB8AC3E}">
        <p14:creationId xmlns="" xmlns:p14="http://schemas.microsoft.com/office/powerpoint/2010/main" val="3450293677"/>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smtClean="0"/>
              <a:t>PHARMACOLOGICAL ACTIONS</a:t>
            </a:r>
          </a:p>
        </p:txBody>
      </p:sp>
      <p:sp>
        <p:nvSpPr>
          <p:cNvPr id="21507" name="Rectangle 3"/>
          <p:cNvSpPr>
            <a:spLocks noGrp="1" noChangeArrowheads="1"/>
          </p:cNvSpPr>
          <p:nvPr>
            <p:ph type="body" idx="4294967295"/>
          </p:nvPr>
        </p:nvSpPr>
        <p:spPr>
          <a:xfrm>
            <a:off x="457200" y="1600200"/>
            <a:ext cx="8229600" cy="5257800"/>
          </a:xfrm>
          <a:prstGeom prst="rect">
            <a:avLst/>
          </a:prstGeom>
        </p:spPr>
        <p:txBody>
          <a:bodyPr/>
          <a:lstStyle/>
          <a:p>
            <a:pPr eaLnBrk="1" hangingPunct="1">
              <a:lnSpc>
                <a:spcPct val="90000"/>
              </a:lnSpc>
            </a:pPr>
            <a:r>
              <a:rPr lang="en-US" sz="2300" u="sng" dirty="0" smtClean="0"/>
              <a:t>CNS</a:t>
            </a:r>
            <a:r>
              <a:rPr lang="en-US" sz="2300" dirty="0"/>
              <a:t> </a:t>
            </a:r>
            <a:r>
              <a:rPr lang="en-US" sz="2300" dirty="0" smtClean="0"/>
              <a:t>:</a:t>
            </a:r>
          </a:p>
          <a:p>
            <a:pPr lvl="1">
              <a:lnSpc>
                <a:spcPct val="90000"/>
              </a:lnSpc>
            </a:pPr>
            <a:r>
              <a:rPr lang="en-US" sz="2300" dirty="0" smtClean="0"/>
              <a:t>All can produce CNS stimulation followed by depression.</a:t>
            </a:r>
          </a:p>
          <a:p>
            <a:pPr lvl="1">
              <a:lnSpc>
                <a:spcPct val="90000"/>
              </a:lnSpc>
            </a:pPr>
            <a:r>
              <a:rPr lang="en-US" sz="2300" dirty="0" smtClean="0"/>
              <a:t>Cocaine: </a:t>
            </a:r>
          </a:p>
          <a:p>
            <a:pPr lvl="2">
              <a:lnSpc>
                <a:spcPct val="90000"/>
              </a:lnSpc>
            </a:pPr>
            <a:r>
              <a:rPr lang="en-US" sz="2300" dirty="0" smtClean="0"/>
              <a:t>Euphoria-excitement-mental Confusion-tremors-muscle Twitching-convulsions- </a:t>
            </a:r>
            <a:r>
              <a:rPr lang="en-US" sz="2300" dirty="0" err="1" smtClean="0"/>
              <a:t>Unconciousness</a:t>
            </a:r>
            <a:r>
              <a:rPr lang="en-US" sz="2300" dirty="0" smtClean="0"/>
              <a:t> -resp. Depression.</a:t>
            </a:r>
            <a:endParaRPr lang="en-US" sz="2300" dirty="0"/>
          </a:p>
          <a:p>
            <a:pPr lvl="1">
              <a:lnSpc>
                <a:spcPct val="90000"/>
              </a:lnSpc>
            </a:pPr>
            <a:r>
              <a:rPr lang="en-US" sz="2300" dirty="0" smtClean="0"/>
              <a:t>Procaine, Lignocaine: safe at clinical doses</a:t>
            </a:r>
          </a:p>
          <a:p>
            <a:pPr eaLnBrk="1" hangingPunct="1">
              <a:lnSpc>
                <a:spcPct val="90000"/>
              </a:lnSpc>
            </a:pPr>
            <a:r>
              <a:rPr lang="en-US" sz="2300" u="sng" dirty="0" smtClean="0"/>
              <a:t>CVS :</a:t>
            </a:r>
          </a:p>
          <a:p>
            <a:pPr lvl="1">
              <a:lnSpc>
                <a:spcPct val="90000"/>
              </a:lnSpc>
            </a:pPr>
            <a:r>
              <a:rPr lang="en-US" sz="2300" dirty="0" smtClean="0"/>
              <a:t>Cardiac depressant at iv doses</a:t>
            </a:r>
          </a:p>
          <a:p>
            <a:pPr lvl="1">
              <a:lnSpc>
                <a:spcPct val="90000"/>
              </a:lnSpc>
            </a:pPr>
            <a:r>
              <a:rPr lang="en-US" sz="2300" dirty="0" smtClean="0"/>
              <a:t>Antiarrhythmic action (procainamide)</a:t>
            </a:r>
          </a:p>
        </p:txBody>
      </p:sp>
      <p:sp>
        <p:nvSpPr>
          <p:cNvPr id="2" name="Date Placeholder 1"/>
          <p:cNvSpPr>
            <a:spLocks noGrp="1"/>
          </p:cNvSpPr>
          <p:nvPr>
            <p:ph type="dt" sz="half" idx="10"/>
          </p:nvPr>
        </p:nvSpPr>
        <p:spPr/>
        <p:txBody>
          <a:bodyPr/>
          <a:lstStyle/>
          <a:p>
            <a:fld id="{3C3F2313-0010-4DA6-B847-58D106EAA87B}" type="datetime1">
              <a:rPr lang="en-US" smtClean="0"/>
              <a:pPr/>
              <a:t>01-Dec-19</a:t>
            </a:fld>
            <a:endParaRPr lang="en-US"/>
          </a:p>
        </p:txBody>
      </p:sp>
      <p:sp>
        <p:nvSpPr>
          <p:cNvPr id="3" name="Footer Placeholder 2"/>
          <p:cNvSpPr>
            <a:spLocks noGrp="1"/>
          </p:cNvSpPr>
          <p:nvPr>
            <p:ph type="ftr" sz="quarter" idx="11"/>
          </p:nvPr>
        </p:nvSpPr>
        <p:spPr/>
        <p:txBody>
          <a:bodyPr/>
          <a:lstStyle/>
          <a:p>
            <a:r>
              <a:rPr lang="en-US" smtClean="0"/>
              <a:t>RK</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109</a:t>
            </a:fld>
            <a:endParaRPr lang="en-US"/>
          </a:p>
        </p:txBody>
      </p:sp>
    </p:spTree>
    <p:extLst>
      <p:ext uri="{BB962C8B-B14F-4D97-AF65-F5344CB8AC3E}">
        <p14:creationId xmlns="" xmlns:p14="http://schemas.microsoft.com/office/powerpoint/2010/main" val="2467190079"/>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CB6C5F-3E82-41A9-9A85-119C0672A008}"/>
              </a:ext>
            </a:extLst>
          </p:cNvPr>
          <p:cNvSpPr>
            <a:spLocks noGrp="1"/>
          </p:cNvSpPr>
          <p:nvPr>
            <p:ph type="title"/>
          </p:nvPr>
        </p:nvSpPr>
        <p:spPr/>
        <p:txBody>
          <a:bodyPr/>
          <a:lstStyle/>
          <a:p>
            <a:r>
              <a:rPr lang="en-US" dirty="0"/>
              <a:t>Two weeks regimen</a:t>
            </a:r>
          </a:p>
        </p:txBody>
      </p:sp>
      <p:sp>
        <p:nvSpPr>
          <p:cNvPr id="3" name="Content Placeholder 2">
            <a:extLst>
              <a:ext uri="{FF2B5EF4-FFF2-40B4-BE49-F238E27FC236}">
                <a16:creationId xmlns:a16="http://schemas.microsoft.com/office/drawing/2014/main" xmlns="" id="{82D85104-E3BA-418D-86EC-9A7A34CEFF60}"/>
              </a:ext>
            </a:extLst>
          </p:cNvPr>
          <p:cNvSpPr>
            <a:spLocks noGrp="1"/>
          </p:cNvSpPr>
          <p:nvPr>
            <p:ph idx="1"/>
          </p:nvPr>
        </p:nvSpPr>
        <p:spPr/>
        <p:txBody>
          <a:bodyPr>
            <a:normAutofit fontScale="92500" lnSpcReduction="20000"/>
          </a:bodyPr>
          <a:lstStyle/>
          <a:p>
            <a:r>
              <a:rPr lang="en-US" dirty="0"/>
              <a:t>Tetracycline 500mg QID and metronidazole 200mg BID and Bismuth sub salylicylate.</a:t>
            </a:r>
          </a:p>
          <a:p>
            <a:r>
              <a:rPr lang="en-US" dirty="0"/>
              <a:t>Amoxicillin 100mg BID and clarithromycin 500mg BID+ Lansoprazole 30mgs BID.</a:t>
            </a:r>
          </a:p>
          <a:p>
            <a:r>
              <a:rPr lang="en-US" dirty="0"/>
              <a:t>Clarithromycin 500mg TDS +Omeprazole.</a:t>
            </a:r>
          </a:p>
          <a:p>
            <a:pPr marL="0" indent="0">
              <a:buNone/>
            </a:pPr>
            <a:r>
              <a:rPr lang="en-US" b="1" dirty="0"/>
              <a:t>ONE WEEK REGIMEN</a:t>
            </a:r>
          </a:p>
          <a:p>
            <a:pPr marL="0" indent="0">
              <a:buNone/>
            </a:pPr>
            <a:r>
              <a:rPr lang="en-US" dirty="0"/>
              <a:t>Clarithromycin 250mg BID + Metronidazole 400mgs + Omeprazole 20mgs BID.</a:t>
            </a:r>
          </a:p>
          <a:p>
            <a:pPr marL="0" indent="0">
              <a:buNone/>
            </a:pPr>
            <a:r>
              <a:rPr lang="en-US" dirty="0"/>
              <a:t>Amoxicillin 500mg Bid + Clarithromycin 250mg Bid+ Omeprazole 20mg</a:t>
            </a:r>
          </a:p>
        </p:txBody>
      </p:sp>
    </p:spTree>
    <p:extLst>
      <p:ext uri="{BB962C8B-B14F-4D97-AF65-F5344CB8AC3E}">
        <p14:creationId xmlns:p14="http://schemas.microsoft.com/office/powerpoint/2010/main" xmlns="" val="420131833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Techniques of administration</a:t>
            </a:r>
          </a:p>
        </p:txBody>
      </p:sp>
      <p:sp>
        <p:nvSpPr>
          <p:cNvPr id="24579" name="Rectangle 3"/>
          <p:cNvSpPr>
            <a:spLocks noGrp="1" noChangeArrowheads="1"/>
          </p:cNvSpPr>
          <p:nvPr>
            <p:ph type="body" idx="4294967295"/>
          </p:nvPr>
        </p:nvSpPr>
        <p:spPr>
          <a:xfrm>
            <a:off x="457200" y="1600200"/>
            <a:ext cx="8229600" cy="4525963"/>
          </a:xfrm>
          <a:prstGeom prst="rect">
            <a:avLst/>
          </a:prstGeom>
        </p:spPr>
        <p:txBody>
          <a:bodyPr>
            <a:normAutofit/>
          </a:bodyPr>
          <a:lstStyle/>
          <a:p>
            <a:pPr algn="ctr" eaLnBrk="1" hangingPunct="1"/>
            <a:r>
              <a:rPr lang="en-US" dirty="0" smtClean="0"/>
              <a:t>Topical Anesthesia</a:t>
            </a:r>
          </a:p>
          <a:p>
            <a:pPr algn="ctr" eaLnBrk="1" hangingPunct="1"/>
            <a:r>
              <a:rPr lang="en-US" dirty="0" smtClean="0"/>
              <a:t>Infiltration </a:t>
            </a:r>
          </a:p>
          <a:p>
            <a:pPr algn="ctr" eaLnBrk="1" hangingPunct="1"/>
            <a:r>
              <a:rPr lang="en-US" dirty="0" smtClean="0"/>
              <a:t>Conduction block</a:t>
            </a:r>
          </a:p>
          <a:p>
            <a:pPr lvl="2" algn="ctr" eaLnBrk="1" hangingPunct="1">
              <a:buFont typeface="Wingdings" pitchFamily="2" charset="2"/>
              <a:buChar char="ü"/>
            </a:pPr>
            <a:r>
              <a:rPr lang="en-US" dirty="0" smtClean="0"/>
              <a:t>Field block</a:t>
            </a:r>
          </a:p>
          <a:p>
            <a:pPr lvl="2" algn="ctr" eaLnBrk="1" hangingPunct="1">
              <a:buFont typeface="Wingdings" pitchFamily="2" charset="2"/>
              <a:buChar char="ü"/>
            </a:pPr>
            <a:r>
              <a:rPr lang="en-US" dirty="0" smtClean="0"/>
              <a:t>Nerve block</a:t>
            </a:r>
          </a:p>
          <a:p>
            <a:pPr algn="ctr" eaLnBrk="1" hangingPunct="1"/>
            <a:r>
              <a:rPr lang="en-US" dirty="0" err="1" smtClean="0"/>
              <a:t>Peridural</a:t>
            </a:r>
            <a:r>
              <a:rPr lang="en-US" dirty="0" smtClean="0"/>
              <a:t> </a:t>
            </a:r>
          </a:p>
          <a:p>
            <a:pPr algn="ctr" eaLnBrk="1" hangingPunct="1"/>
            <a:r>
              <a:rPr lang="en-US" dirty="0" smtClean="0"/>
              <a:t>Spinal anesthesia </a:t>
            </a:r>
          </a:p>
        </p:txBody>
      </p:sp>
      <p:sp>
        <p:nvSpPr>
          <p:cNvPr id="2" name="Date Placeholder 1"/>
          <p:cNvSpPr>
            <a:spLocks noGrp="1"/>
          </p:cNvSpPr>
          <p:nvPr>
            <p:ph type="dt" sz="half" idx="10"/>
          </p:nvPr>
        </p:nvSpPr>
        <p:spPr/>
        <p:txBody>
          <a:bodyPr/>
          <a:lstStyle/>
          <a:p>
            <a:fld id="{9879B137-116E-47E1-A468-C01F9FC0EE6E}" type="datetime1">
              <a:rPr lang="en-US" smtClean="0"/>
              <a:pPr/>
              <a:t>01-Dec-19</a:t>
            </a:fld>
            <a:endParaRPr lang="en-US"/>
          </a:p>
        </p:txBody>
      </p:sp>
      <p:sp>
        <p:nvSpPr>
          <p:cNvPr id="3" name="Footer Placeholder 2"/>
          <p:cNvSpPr>
            <a:spLocks noGrp="1"/>
          </p:cNvSpPr>
          <p:nvPr>
            <p:ph type="ftr" sz="quarter" idx="11"/>
          </p:nvPr>
        </p:nvSpPr>
        <p:spPr/>
        <p:txBody>
          <a:bodyPr/>
          <a:lstStyle/>
          <a:p>
            <a:r>
              <a:rPr lang="en-US" smtClean="0"/>
              <a:t>RK</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110</a:t>
            </a:fld>
            <a:endParaRPr lang="en-US"/>
          </a:p>
        </p:txBody>
      </p:sp>
    </p:spTree>
    <p:extLst>
      <p:ext uri="{BB962C8B-B14F-4D97-AF65-F5344CB8AC3E}">
        <p14:creationId xmlns="" xmlns:p14="http://schemas.microsoft.com/office/powerpoint/2010/main" val="490534876"/>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US" sz="4000" dirty="0" smtClean="0"/>
              <a:t/>
            </a:r>
            <a:br>
              <a:rPr lang="en-US" sz="4000" dirty="0" smtClean="0"/>
            </a:br>
            <a:r>
              <a:rPr lang="en-US" sz="4000" dirty="0" smtClean="0"/>
              <a:t>Topical Anesthesia</a:t>
            </a:r>
            <a:br>
              <a:rPr lang="en-US" sz="4000" dirty="0" smtClean="0"/>
            </a:br>
            <a:endParaRPr lang="en-US" sz="4000" dirty="0" smtClean="0"/>
          </a:p>
        </p:txBody>
      </p:sp>
      <p:sp>
        <p:nvSpPr>
          <p:cNvPr id="25603" name="Rectangle 3"/>
          <p:cNvSpPr>
            <a:spLocks noGrp="1" noChangeArrowheads="1"/>
          </p:cNvSpPr>
          <p:nvPr>
            <p:ph type="body" idx="4294967295"/>
          </p:nvPr>
        </p:nvSpPr>
        <p:spPr>
          <a:xfrm>
            <a:off x="457200" y="1600200"/>
            <a:ext cx="8229600" cy="4525963"/>
          </a:xfrm>
          <a:prstGeom prst="rect">
            <a:avLst/>
          </a:prstGeom>
        </p:spPr>
        <p:txBody>
          <a:bodyPr anchor="ctr"/>
          <a:lstStyle/>
          <a:p>
            <a:pPr eaLnBrk="1" hangingPunct="1"/>
            <a:r>
              <a:rPr lang="en-US" dirty="0" smtClean="0"/>
              <a:t>Done by the administering the anesthetic to mucous membranes or skin. Relieves itching, burning and surface pain, i.e. sunburns. </a:t>
            </a:r>
          </a:p>
        </p:txBody>
      </p:sp>
      <p:sp>
        <p:nvSpPr>
          <p:cNvPr id="2" name="Date Placeholder 1"/>
          <p:cNvSpPr>
            <a:spLocks noGrp="1"/>
          </p:cNvSpPr>
          <p:nvPr>
            <p:ph type="dt" sz="half" idx="10"/>
          </p:nvPr>
        </p:nvSpPr>
        <p:spPr/>
        <p:txBody>
          <a:bodyPr/>
          <a:lstStyle/>
          <a:p>
            <a:fld id="{B5582096-3B93-402B-9DE3-4A7E534A266F}" type="datetime1">
              <a:rPr lang="en-US" smtClean="0"/>
              <a:pPr/>
              <a:t>01-Dec-19</a:t>
            </a:fld>
            <a:endParaRPr lang="en-US"/>
          </a:p>
        </p:txBody>
      </p:sp>
      <p:sp>
        <p:nvSpPr>
          <p:cNvPr id="3" name="Footer Placeholder 2"/>
          <p:cNvSpPr>
            <a:spLocks noGrp="1"/>
          </p:cNvSpPr>
          <p:nvPr>
            <p:ph type="ftr" sz="quarter" idx="11"/>
          </p:nvPr>
        </p:nvSpPr>
        <p:spPr/>
        <p:txBody>
          <a:bodyPr/>
          <a:lstStyle/>
          <a:p>
            <a:r>
              <a:rPr lang="en-US" smtClean="0"/>
              <a:t>RK</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111</a:t>
            </a:fld>
            <a:endParaRPr lang="en-US"/>
          </a:p>
        </p:txBody>
      </p:sp>
    </p:spTree>
    <p:extLst>
      <p:ext uri="{BB962C8B-B14F-4D97-AF65-F5344CB8AC3E}">
        <p14:creationId xmlns="" xmlns:p14="http://schemas.microsoft.com/office/powerpoint/2010/main" val="4150098940"/>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Infiltration</a:t>
            </a:r>
          </a:p>
        </p:txBody>
      </p:sp>
      <p:sp>
        <p:nvSpPr>
          <p:cNvPr id="26627" name="Rectangle 3"/>
          <p:cNvSpPr>
            <a:spLocks noGrp="1" noChangeArrowheads="1"/>
          </p:cNvSpPr>
          <p:nvPr>
            <p:ph type="body" idx="4294967295"/>
          </p:nvPr>
        </p:nvSpPr>
        <p:spPr>
          <a:xfrm>
            <a:off x="457200" y="1600200"/>
            <a:ext cx="8229600" cy="4525963"/>
          </a:xfrm>
          <a:prstGeom prst="rect">
            <a:avLst/>
          </a:prstGeom>
        </p:spPr>
        <p:txBody>
          <a:bodyPr anchor="ctr"/>
          <a:lstStyle/>
          <a:p>
            <a:pPr eaLnBrk="1" hangingPunct="1"/>
            <a:r>
              <a:rPr lang="en-US" dirty="0" smtClean="0"/>
              <a:t>Occurs by directly injecting a local anesthetic to block the nerve endings under the skin or in the subcutaneous tissue. Used mainly for surgeries, i.e. cavities being filled.</a:t>
            </a:r>
          </a:p>
        </p:txBody>
      </p:sp>
      <p:sp>
        <p:nvSpPr>
          <p:cNvPr id="2" name="Date Placeholder 1"/>
          <p:cNvSpPr>
            <a:spLocks noGrp="1"/>
          </p:cNvSpPr>
          <p:nvPr>
            <p:ph type="dt" sz="half" idx="10"/>
          </p:nvPr>
        </p:nvSpPr>
        <p:spPr/>
        <p:txBody>
          <a:bodyPr/>
          <a:lstStyle/>
          <a:p>
            <a:fld id="{0014E210-A7C6-40EB-BABF-BB3F0C5B975E}" type="datetime1">
              <a:rPr lang="en-US" smtClean="0"/>
              <a:pPr/>
              <a:t>01-Dec-19</a:t>
            </a:fld>
            <a:endParaRPr lang="en-US"/>
          </a:p>
        </p:txBody>
      </p:sp>
      <p:sp>
        <p:nvSpPr>
          <p:cNvPr id="3" name="Footer Placeholder 2"/>
          <p:cNvSpPr>
            <a:spLocks noGrp="1"/>
          </p:cNvSpPr>
          <p:nvPr>
            <p:ph type="ftr" sz="quarter" idx="11"/>
          </p:nvPr>
        </p:nvSpPr>
        <p:spPr/>
        <p:txBody>
          <a:bodyPr/>
          <a:lstStyle/>
          <a:p>
            <a:r>
              <a:rPr lang="en-US" smtClean="0"/>
              <a:t>RK</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112</a:t>
            </a:fld>
            <a:endParaRPr lang="en-US"/>
          </a:p>
        </p:txBody>
      </p:sp>
    </p:spTree>
    <p:extLst>
      <p:ext uri="{BB962C8B-B14F-4D97-AF65-F5344CB8AC3E}">
        <p14:creationId xmlns="" xmlns:p14="http://schemas.microsoft.com/office/powerpoint/2010/main" val="4111983516"/>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0" dirty="0" smtClean="0">
                <a:latin typeface="Colonna MT" pitchFamily="82" charset="0"/>
              </a:rPr>
              <a:t>Epidural Anesthesia</a:t>
            </a:r>
          </a:p>
        </p:txBody>
      </p:sp>
      <p:sp>
        <p:nvSpPr>
          <p:cNvPr id="28675" name="Rectangle 3"/>
          <p:cNvSpPr>
            <a:spLocks noGrp="1" noChangeArrowheads="1"/>
          </p:cNvSpPr>
          <p:nvPr>
            <p:ph type="body" sz="half" idx="1"/>
          </p:nvPr>
        </p:nvSpPr>
        <p:spPr>
          <a:xfrm>
            <a:off x="457200" y="1600200"/>
            <a:ext cx="3886200" cy="4525963"/>
          </a:xfrm>
        </p:spPr>
        <p:txBody>
          <a:bodyPr anchor="ctr"/>
          <a:lstStyle/>
          <a:p>
            <a:pPr eaLnBrk="1" hangingPunct="1"/>
            <a:r>
              <a:rPr lang="en-US" sz="2800" dirty="0" smtClean="0"/>
              <a:t>This is accomplished by injecting a local anesthetic into the </a:t>
            </a:r>
            <a:r>
              <a:rPr lang="en-US" sz="2800" dirty="0" err="1" smtClean="0"/>
              <a:t>peridural</a:t>
            </a:r>
            <a:r>
              <a:rPr lang="en-US" sz="2800" dirty="0" smtClean="0"/>
              <a:t> space, a covering of the spinal cord</a:t>
            </a:r>
          </a:p>
          <a:p>
            <a:pPr eaLnBrk="1" hangingPunct="1"/>
            <a:endParaRPr lang="en-US" sz="2800" dirty="0" smtClean="0"/>
          </a:p>
        </p:txBody>
      </p:sp>
      <p:pic>
        <p:nvPicPr>
          <p:cNvPr id="28676" name="Picture 8" descr="epidural_bloc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91000" y="1143000"/>
            <a:ext cx="4953000"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fld id="{E3F1FC02-9AEC-46BD-846D-1BA44840DA2A}" type="datetime1">
              <a:rPr lang="en-US" smtClean="0"/>
              <a:pPr>
                <a:defRPr/>
              </a:pPr>
              <a:t>01-Dec-19</a:t>
            </a:fld>
            <a:endParaRPr lang="en-US"/>
          </a:p>
        </p:txBody>
      </p:sp>
      <p:sp>
        <p:nvSpPr>
          <p:cNvPr id="3" name="Footer Placeholder 2"/>
          <p:cNvSpPr>
            <a:spLocks noGrp="1"/>
          </p:cNvSpPr>
          <p:nvPr>
            <p:ph type="ftr" sz="quarter" idx="11"/>
          </p:nvPr>
        </p:nvSpPr>
        <p:spPr/>
        <p:txBody>
          <a:bodyPr/>
          <a:lstStyle/>
          <a:p>
            <a:pPr>
              <a:defRPr/>
            </a:pPr>
            <a:r>
              <a:rPr lang="en-US" smtClean="0"/>
              <a:t>RK</a:t>
            </a:r>
            <a:endParaRPr lang="en-US"/>
          </a:p>
        </p:txBody>
      </p:sp>
      <p:sp>
        <p:nvSpPr>
          <p:cNvPr id="4" name="Slide Number Placeholder 3"/>
          <p:cNvSpPr>
            <a:spLocks noGrp="1"/>
          </p:cNvSpPr>
          <p:nvPr>
            <p:ph type="sldNum" sz="quarter" idx="12"/>
          </p:nvPr>
        </p:nvSpPr>
        <p:spPr/>
        <p:txBody>
          <a:bodyPr/>
          <a:lstStyle/>
          <a:p>
            <a:pPr>
              <a:defRPr/>
            </a:pPr>
            <a:fld id="{3776A77A-D987-43BD-879D-AFF90386D5C0}" type="slidenum">
              <a:rPr lang="en-US" smtClean="0"/>
              <a:pPr>
                <a:defRPr/>
              </a:pPr>
              <a:t>113</a:t>
            </a:fld>
            <a:endParaRPr lang="en-US"/>
          </a:p>
        </p:txBody>
      </p:sp>
    </p:spTree>
    <p:extLst>
      <p:ext uri="{BB962C8B-B14F-4D97-AF65-F5344CB8AC3E}">
        <p14:creationId xmlns="" xmlns:p14="http://schemas.microsoft.com/office/powerpoint/2010/main" val="3973486261"/>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latin typeface="Colonna MT" pitchFamily="82" charset="0"/>
              </a:rPr>
              <a:t>Spinal anesthesia</a:t>
            </a:r>
          </a:p>
        </p:txBody>
      </p:sp>
      <p:sp>
        <p:nvSpPr>
          <p:cNvPr id="29699" name="Rectangle 3"/>
          <p:cNvSpPr>
            <a:spLocks noGrp="1" noChangeArrowheads="1"/>
          </p:cNvSpPr>
          <p:nvPr>
            <p:ph type="body" sz="half" idx="1"/>
          </p:nvPr>
        </p:nvSpPr>
        <p:spPr/>
        <p:txBody>
          <a:bodyPr anchor="ctr"/>
          <a:lstStyle/>
          <a:p>
            <a:pPr eaLnBrk="1" hangingPunct="1"/>
            <a:r>
              <a:rPr lang="en-US" sz="2800" dirty="0" smtClean="0"/>
              <a:t>Here, the local anesthetic is injected into the subarachnoid space of the spinal cord </a:t>
            </a:r>
          </a:p>
          <a:p>
            <a:pPr eaLnBrk="1" hangingPunct="1"/>
            <a:endParaRPr lang="en-US" sz="2800" dirty="0" smtClean="0"/>
          </a:p>
        </p:txBody>
      </p:sp>
      <p:pic>
        <p:nvPicPr>
          <p:cNvPr id="29700" name="Picture 8" descr="spinal_bloc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95800" y="1143000"/>
            <a:ext cx="4267200"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fld id="{0B35C0D7-8575-47FA-BDA2-2CFB2E62D216}" type="datetime1">
              <a:rPr lang="en-US" smtClean="0"/>
              <a:pPr>
                <a:defRPr/>
              </a:pPr>
              <a:t>01-Dec-19</a:t>
            </a:fld>
            <a:endParaRPr lang="en-US"/>
          </a:p>
        </p:txBody>
      </p:sp>
      <p:sp>
        <p:nvSpPr>
          <p:cNvPr id="3" name="Footer Placeholder 2"/>
          <p:cNvSpPr>
            <a:spLocks noGrp="1"/>
          </p:cNvSpPr>
          <p:nvPr>
            <p:ph type="ftr" sz="quarter" idx="11"/>
          </p:nvPr>
        </p:nvSpPr>
        <p:spPr/>
        <p:txBody>
          <a:bodyPr/>
          <a:lstStyle/>
          <a:p>
            <a:pPr>
              <a:defRPr/>
            </a:pPr>
            <a:r>
              <a:rPr lang="en-US" smtClean="0"/>
              <a:t>RK</a:t>
            </a:r>
            <a:endParaRPr lang="en-US"/>
          </a:p>
        </p:txBody>
      </p:sp>
      <p:sp>
        <p:nvSpPr>
          <p:cNvPr id="4" name="Slide Number Placeholder 3"/>
          <p:cNvSpPr>
            <a:spLocks noGrp="1"/>
          </p:cNvSpPr>
          <p:nvPr>
            <p:ph type="sldNum" sz="quarter" idx="12"/>
          </p:nvPr>
        </p:nvSpPr>
        <p:spPr/>
        <p:txBody>
          <a:bodyPr/>
          <a:lstStyle/>
          <a:p>
            <a:pPr>
              <a:defRPr/>
            </a:pPr>
            <a:fld id="{3776A77A-D987-43BD-879D-AFF90386D5C0}" type="slidenum">
              <a:rPr lang="en-US" smtClean="0"/>
              <a:pPr>
                <a:defRPr/>
              </a:pPr>
              <a:t>114</a:t>
            </a:fld>
            <a:endParaRPr lang="en-US"/>
          </a:p>
        </p:txBody>
      </p:sp>
    </p:spTree>
    <p:extLst>
      <p:ext uri="{BB962C8B-B14F-4D97-AF65-F5344CB8AC3E}">
        <p14:creationId xmlns="" xmlns:p14="http://schemas.microsoft.com/office/powerpoint/2010/main" val="468307619"/>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Toxicity</a:t>
            </a:r>
          </a:p>
        </p:txBody>
      </p:sp>
      <p:sp>
        <p:nvSpPr>
          <p:cNvPr id="31747" name="Rectangle 3"/>
          <p:cNvSpPr>
            <a:spLocks noGrp="1" noChangeArrowheads="1"/>
          </p:cNvSpPr>
          <p:nvPr>
            <p:ph type="body" idx="4294967295"/>
          </p:nvPr>
        </p:nvSpPr>
        <p:spPr>
          <a:xfrm>
            <a:off x="457200" y="1600200"/>
            <a:ext cx="8229600" cy="5257800"/>
          </a:xfrm>
          <a:prstGeom prst="rect">
            <a:avLst/>
          </a:prstGeom>
        </p:spPr>
        <p:txBody>
          <a:bodyPr/>
          <a:lstStyle/>
          <a:p>
            <a:pPr eaLnBrk="1" hangingPunct="1">
              <a:lnSpc>
                <a:spcPct val="80000"/>
              </a:lnSpc>
            </a:pPr>
            <a:r>
              <a:rPr lang="en-US" sz="2400" u="sng" dirty="0" smtClean="0"/>
              <a:t>CNS Toxicity: </a:t>
            </a:r>
          </a:p>
          <a:p>
            <a:pPr lvl="1">
              <a:lnSpc>
                <a:spcPct val="80000"/>
              </a:lnSpc>
            </a:pPr>
            <a:r>
              <a:rPr lang="en-US" sz="2400" dirty="0" smtClean="0"/>
              <a:t>Systematic absorption can lead to excitement (tremors, shivering, convulsions),</a:t>
            </a:r>
          </a:p>
          <a:p>
            <a:pPr lvl="1">
              <a:lnSpc>
                <a:spcPct val="80000"/>
              </a:lnSpc>
            </a:pPr>
            <a:r>
              <a:rPr lang="en-US" sz="2400" dirty="0"/>
              <a:t>I</a:t>
            </a:r>
            <a:r>
              <a:rPr lang="en-US" sz="2400" dirty="0" smtClean="0"/>
              <a:t>f absorbed in even higher amounts can lead to depression (coma, respiratory arrest and death)</a:t>
            </a:r>
          </a:p>
          <a:p>
            <a:pPr eaLnBrk="1" hangingPunct="1">
              <a:lnSpc>
                <a:spcPct val="80000"/>
              </a:lnSpc>
            </a:pPr>
            <a:r>
              <a:rPr lang="en-US" sz="2400" u="sng" dirty="0" smtClean="0"/>
              <a:t>Cardiovascular toxicity: </a:t>
            </a:r>
          </a:p>
          <a:p>
            <a:pPr lvl="1">
              <a:lnSpc>
                <a:spcPct val="80000"/>
              </a:lnSpc>
            </a:pPr>
            <a:r>
              <a:rPr lang="en-US" sz="2400" dirty="0" smtClean="0"/>
              <a:t>If absorbed in excess systematically can lead to depression of the cardiovascular system</a:t>
            </a:r>
          </a:p>
          <a:p>
            <a:pPr eaLnBrk="1" hangingPunct="1">
              <a:lnSpc>
                <a:spcPct val="80000"/>
              </a:lnSpc>
            </a:pPr>
            <a:r>
              <a:rPr lang="en-US" sz="2400" u="sng" dirty="0" smtClean="0"/>
              <a:t>Hypersensitivity</a:t>
            </a:r>
            <a:r>
              <a:rPr lang="en-US" sz="2400" dirty="0" smtClean="0"/>
              <a:t>: Rashes to anaphylaxis</a:t>
            </a:r>
            <a:endParaRPr lang="en-US" sz="2400" dirty="0"/>
          </a:p>
          <a:p>
            <a:pPr eaLnBrk="1" hangingPunct="1">
              <a:lnSpc>
                <a:spcPct val="80000"/>
              </a:lnSpc>
            </a:pPr>
            <a:r>
              <a:rPr lang="en-US" sz="2400" u="sng" dirty="0" smtClean="0"/>
              <a:t>Local reactions:</a:t>
            </a:r>
            <a:r>
              <a:rPr lang="en-US" sz="2400" dirty="0" smtClean="0"/>
              <a:t> Combination with vasoconstrictor</a:t>
            </a:r>
          </a:p>
          <a:p>
            <a:pPr lvl="1">
              <a:lnSpc>
                <a:spcPct val="80000"/>
              </a:lnSpc>
              <a:buFontTx/>
              <a:buNone/>
            </a:pPr>
            <a:r>
              <a:rPr lang="en-US" sz="2000" dirty="0" smtClean="0"/>
              <a:t> (combination should be avoided-feet, fingers, toes, pinna, penis)</a:t>
            </a:r>
          </a:p>
        </p:txBody>
      </p:sp>
      <p:sp>
        <p:nvSpPr>
          <p:cNvPr id="2" name="Date Placeholder 1"/>
          <p:cNvSpPr>
            <a:spLocks noGrp="1"/>
          </p:cNvSpPr>
          <p:nvPr>
            <p:ph type="dt" sz="half" idx="10"/>
          </p:nvPr>
        </p:nvSpPr>
        <p:spPr/>
        <p:txBody>
          <a:bodyPr/>
          <a:lstStyle/>
          <a:p>
            <a:fld id="{8520DCA2-892C-48B6-AD0F-BC3FC296E299}" type="datetime1">
              <a:rPr lang="en-US" smtClean="0"/>
              <a:pPr/>
              <a:t>01-Dec-19</a:t>
            </a:fld>
            <a:endParaRPr lang="en-US"/>
          </a:p>
        </p:txBody>
      </p:sp>
      <p:sp>
        <p:nvSpPr>
          <p:cNvPr id="3" name="Footer Placeholder 2"/>
          <p:cNvSpPr>
            <a:spLocks noGrp="1"/>
          </p:cNvSpPr>
          <p:nvPr>
            <p:ph type="ftr" sz="quarter" idx="11"/>
          </p:nvPr>
        </p:nvSpPr>
        <p:spPr/>
        <p:txBody>
          <a:bodyPr/>
          <a:lstStyle/>
          <a:p>
            <a:r>
              <a:rPr lang="en-US" smtClean="0"/>
              <a:t>RK</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115</a:t>
            </a:fld>
            <a:endParaRPr lang="en-US"/>
          </a:p>
        </p:txBody>
      </p:sp>
    </p:spTree>
    <p:extLst>
      <p:ext uri="{BB962C8B-B14F-4D97-AF65-F5344CB8AC3E}">
        <p14:creationId xmlns="" xmlns:p14="http://schemas.microsoft.com/office/powerpoint/2010/main" val="3513262652"/>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of toxicities</a:t>
            </a:r>
            <a:endParaRPr lang="en-US" dirty="0"/>
          </a:p>
        </p:txBody>
      </p:sp>
      <p:sp>
        <p:nvSpPr>
          <p:cNvPr id="3" name="Date Placeholder 2"/>
          <p:cNvSpPr>
            <a:spLocks noGrp="1"/>
          </p:cNvSpPr>
          <p:nvPr>
            <p:ph type="dt" sz="half" idx="10"/>
          </p:nvPr>
        </p:nvSpPr>
        <p:spPr/>
        <p:txBody>
          <a:bodyPr/>
          <a:lstStyle/>
          <a:p>
            <a:fld id="{B42ADBEA-5E1A-4EB0-AE42-BD7A0414F21E}" type="datetime1">
              <a:rPr lang="en-US" smtClean="0"/>
              <a:pPr/>
              <a:t>01-Dec-19</a:t>
            </a:fld>
            <a:endParaRPr lang="en-US"/>
          </a:p>
        </p:txBody>
      </p:sp>
      <p:sp>
        <p:nvSpPr>
          <p:cNvPr id="4" name="Footer Placeholder 3"/>
          <p:cNvSpPr>
            <a:spLocks noGrp="1"/>
          </p:cNvSpPr>
          <p:nvPr>
            <p:ph type="ftr" sz="quarter" idx="11"/>
          </p:nvPr>
        </p:nvSpPr>
        <p:spPr/>
        <p:txBody>
          <a:bodyPr/>
          <a:lstStyle/>
          <a:p>
            <a:r>
              <a:rPr lang="en-US" smtClean="0"/>
              <a:t>RK</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116</a:t>
            </a:fld>
            <a:endParaRPr lang="en-US"/>
          </a:p>
        </p:txBody>
      </p:sp>
      <p:sp>
        <p:nvSpPr>
          <p:cNvPr id="6" name="Content Placeholder 5"/>
          <p:cNvSpPr>
            <a:spLocks noGrp="1"/>
          </p:cNvSpPr>
          <p:nvPr>
            <p:ph sz="quarter" idx="4294967295"/>
          </p:nvPr>
        </p:nvSpPr>
        <p:spPr>
          <a:xfrm>
            <a:off x="609600" y="1600200"/>
            <a:ext cx="7924800" cy="4114800"/>
          </a:xfrm>
          <a:prstGeom prst="rect">
            <a:avLst/>
          </a:prstGeom>
        </p:spPr>
        <p:txBody>
          <a:bodyPr>
            <a:normAutofit fontScale="70000" lnSpcReduction="20000"/>
          </a:bodyPr>
          <a:lstStyle/>
          <a:p>
            <a:pPr>
              <a:lnSpc>
                <a:spcPct val="150000"/>
              </a:lnSpc>
            </a:pPr>
            <a:r>
              <a:rPr lang="en-US" dirty="0"/>
              <a:t>Enquire about history of allergy</a:t>
            </a:r>
          </a:p>
          <a:p>
            <a:pPr>
              <a:lnSpc>
                <a:spcPct val="150000"/>
              </a:lnSpc>
            </a:pPr>
            <a:r>
              <a:rPr lang="en-US" dirty="0"/>
              <a:t>Cautiously in liver and myocardial damage</a:t>
            </a:r>
          </a:p>
          <a:p>
            <a:pPr>
              <a:lnSpc>
                <a:spcPct val="150000"/>
              </a:lnSpc>
            </a:pPr>
            <a:r>
              <a:rPr lang="en-US" dirty="0"/>
              <a:t>Select proper site –nerve block</a:t>
            </a:r>
          </a:p>
          <a:p>
            <a:pPr>
              <a:lnSpc>
                <a:spcPct val="150000"/>
              </a:lnSpc>
            </a:pPr>
            <a:r>
              <a:rPr lang="en-US" dirty="0"/>
              <a:t>Use minimal ED, well diluted preferably with the vasoconstrictor</a:t>
            </a:r>
          </a:p>
          <a:p>
            <a:pPr>
              <a:lnSpc>
                <a:spcPct val="150000"/>
              </a:lnSpc>
            </a:pPr>
            <a:r>
              <a:rPr lang="en-US" dirty="0"/>
              <a:t>Wait after injection</a:t>
            </a:r>
          </a:p>
          <a:p>
            <a:pPr>
              <a:lnSpc>
                <a:spcPct val="150000"/>
              </a:lnSpc>
            </a:pPr>
            <a:r>
              <a:rPr lang="en-US" dirty="0"/>
              <a:t>Observe the face for any twitching, excitement and tachycardia if any</a:t>
            </a:r>
          </a:p>
          <a:p>
            <a:pPr>
              <a:lnSpc>
                <a:spcPct val="150000"/>
              </a:lnSpc>
            </a:pPr>
            <a:r>
              <a:rPr lang="en-US" dirty="0"/>
              <a:t>Observe post operatively for allergic </a:t>
            </a:r>
            <a:r>
              <a:rPr lang="en-US" dirty="0" smtClean="0"/>
              <a:t>reactions</a:t>
            </a:r>
            <a:endParaRPr lang="en-US" dirty="0"/>
          </a:p>
        </p:txBody>
      </p:sp>
    </p:spTree>
    <p:extLst>
      <p:ext uri="{BB962C8B-B14F-4D97-AF65-F5344CB8AC3E}">
        <p14:creationId xmlns="" xmlns:p14="http://schemas.microsoft.com/office/powerpoint/2010/main" val="271688928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a:xfrm>
            <a:off x="457200" y="274638"/>
            <a:ext cx="8229600" cy="6278562"/>
          </a:xfrm>
        </p:spPr>
        <p:txBody>
          <a:bodyPr>
            <a:normAutofit/>
          </a:bodyPr>
          <a:lstStyle/>
          <a:p>
            <a:pPr eaLnBrk="1" hangingPunct="1"/>
            <a:r>
              <a:rPr lang="en-US" b="1" dirty="0" smtClean="0"/>
              <a:t> ANTICONVULSANTS (ANTIEPILEPTIC) DRUGS</a:t>
            </a:r>
            <a:br>
              <a:rPr lang="en-US" b="1" dirty="0" smtClean="0"/>
            </a:br>
            <a:endParaRPr lang="en-US" dirty="0" smtClean="0"/>
          </a:p>
        </p:txBody>
      </p:sp>
      <p:sp>
        <p:nvSpPr>
          <p:cNvPr id="29700" name="Rectangle 16"/>
          <p:cNvSpPr>
            <a:spLocks noGrp="1" noChangeArrowheads="1"/>
          </p:cNvSpPr>
          <p:nvPr>
            <p:ph type="sldNum" sz="quarter" idx="12"/>
          </p:nvPr>
        </p:nvSpPr>
        <p:spPr/>
        <p:txBody>
          <a:bodyPr/>
          <a:lstStyle/>
          <a:p>
            <a:pPr>
              <a:defRPr/>
            </a:pPr>
            <a:fld id="{9AB0AF7D-DFCD-4ED9-9018-05C56F0EB8CD}" type="slidenum">
              <a:rPr lang="en-US"/>
              <a:pPr>
                <a:defRPr/>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a:t>Mosby items and derived items © 2005, 2002 by Mosby, Inc. </a:t>
            </a:r>
          </a:p>
          <a:p>
            <a:endParaRPr lang="en-US" altLang="en-US"/>
          </a:p>
          <a:p>
            <a:endParaRPr lang="en-US" altLang="en-US"/>
          </a:p>
        </p:txBody>
      </p:sp>
      <p:sp>
        <p:nvSpPr>
          <p:cNvPr id="191492" name="Rectangle 4"/>
          <p:cNvSpPr>
            <a:spLocks noGrp="1" noChangeArrowheads="1"/>
          </p:cNvSpPr>
          <p:nvPr>
            <p:ph type="title"/>
          </p:nvPr>
        </p:nvSpPr>
        <p:spPr/>
        <p:txBody>
          <a:bodyPr/>
          <a:lstStyle/>
          <a:p>
            <a:r>
              <a:rPr lang="en-US" altLang="en-US"/>
              <a:t>Epilepsy</a:t>
            </a:r>
          </a:p>
        </p:txBody>
      </p:sp>
      <p:sp>
        <p:nvSpPr>
          <p:cNvPr id="191493" name="Rectangle 5"/>
          <p:cNvSpPr>
            <a:spLocks noGrp="1" noChangeArrowheads="1"/>
          </p:cNvSpPr>
          <p:nvPr>
            <p:ph type="body" idx="1"/>
          </p:nvPr>
        </p:nvSpPr>
        <p:spPr/>
        <p:txBody>
          <a:bodyPr/>
          <a:lstStyle/>
          <a:p>
            <a:r>
              <a:rPr lang="en-US" altLang="en-US" sz="2800" dirty="0"/>
              <a:t>Seizure</a:t>
            </a:r>
          </a:p>
          <a:p>
            <a:pPr lvl="1"/>
            <a:r>
              <a:rPr lang="en-US" altLang="en-US" sz="2400" dirty="0"/>
              <a:t>Brief episode of abnormal electrical activity in the brain</a:t>
            </a:r>
          </a:p>
          <a:p>
            <a:r>
              <a:rPr lang="en-US" altLang="en-US" sz="2800" dirty="0"/>
              <a:t>Convulsion</a:t>
            </a:r>
          </a:p>
          <a:p>
            <a:pPr lvl="1"/>
            <a:r>
              <a:rPr lang="en-US" altLang="en-US" sz="2400" dirty="0"/>
              <a:t>Involuntary spasmodic contractions of any or all voluntary muscles throughout the body, including skeletal and facial muscles</a:t>
            </a:r>
          </a:p>
          <a:p>
            <a:r>
              <a:rPr lang="en-US" altLang="en-US" sz="2800" dirty="0"/>
              <a:t>Epilepsy</a:t>
            </a:r>
          </a:p>
          <a:p>
            <a:pPr lvl="1"/>
            <a:r>
              <a:rPr lang="en-US" altLang="en-US" sz="2400" dirty="0"/>
              <a:t>Chronic, recurrent pattern of seizures</a:t>
            </a:r>
          </a:p>
        </p:txBody>
      </p:sp>
    </p:spTree>
    <p:extLst>
      <p:ext uri="{BB962C8B-B14F-4D97-AF65-F5344CB8AC3E}">
        <p14:creationId xmlns="" xmlns:p14="http://schemas.microsoft.com/office/powerpoint/2010/main" val="32790669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560792_431068063609180_1725893608_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3000" y="304800"/>
            <a:ext cx="7058025" cy="6405563"/>
          </a:xfrm>
          <a:prstGeom prst="rect">
            <a:avLst/>
          </a:prstGeom>
          <a:noFill/>
          <a:extLst>
            <a:ext uri="{909E8E84-426E-40DD-AFC4-6F175D3DCCD1}">
              <a14:hiddenFill xmlns="" xmlns:a14="http://schemas.microsoft.com/office/drawing/2010/main">
                <a:solidFill>
                  <a:srgbClr val="FFFFFF"/>
                </a:solidFill>
              </a14:hiddenFill>
            </a:ext>
          </a:extLst>
        </p:spPr>
      </p:pic>
      <p:sp>
        <p:nvSpPr>
          <p:cNvPr id="45059" name="Text Box 3"/>
          <p:cNvSpPr txBox="1">
            <a:spLocks noChangeArrowheads="1"/>
          </p:cNvSpPr>
          <p:nvPr/>
        </p:nvSpPr>
        <p:spPr bwMode="auto">
          <a:xfrm>
            <a:off x="179388" y="260350"/>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bg-BG" altLang="en-US" sz="2400" b="1">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7038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F1F029-F964-45CF-8DAB-7A03EB468AFB}"/>
              </a:ext>
            </a:extLst>
          </p:cNvPr>
          <p:cNvSpPr>
            <a:spLocks noGrp="1"/>
          </p:cNvSpPr>
          <p:nvPr>
            <p:ph type="title"/>
          </p:nvPr>
        </p:nvSpPr>
        <p:spPr/>
        <p:txBody>
          <a:bodyPr>
            <a:normAutofit/>
          </a:bodyPr>
          <a:lstStyle/>
          <a:p>
            <a:r>
              <a:rPr lang="en-US" sz="3600" dirty="0">
                <a:solidFill>
                  <a:prstClr val="black"/>
                </a:solidFill>
                <a:latin typeface="Calibri" panose="020F0502020204030204"/>
                <a:ea typeface="+mn-ea"/>
                <a:cs typeface="+mn-cs"/>
              </a:rPr>
              <a:t>Histamine2 -Receptor Antagonists</a:t>
            </a:r>
            <a:endParaRPr lang="en-US" sz="3600" dirty="0"/>
          </a:p>
        </p:txBody>
      </p:sp>
      <p:sp>
        <p:nvSpPr>
          <p:cNvPr id="3" name="Content Placeholder 2">
            <a:extLst>
              <a:ext uri="{FF2B5EF4-FFF2-40B4-BE49-F238E27FC236}">
                <a16:creationId xmlns:a16="http://schemas.microsoft.com/office/drawing/2014/main" xmlns="" id="{5C2F92E7-0F45-49B3-BC2A-4805934CFB75}"/>
              </a:ext>
            </a:extLst>
          </p:cNvPr>
          <p:cNvSpPr>
            <a:spLocks noGrp="1"/>
          </p:cNvSpPr>
          <p:nvPr>
            <p:ph idx="1"/>
          </p:nvPr>
        </p:nvSpPr>
        <p:spPr/>
        <p:txBody>
          <a:bodyPr/>
          <a:lstStyle/>
          <a:p>
            <a:r>
              <a:rPr lang="en-US" dirty="0"/>
              <a:t> ranitidine hydrochloride (Zantac) </a:t>
            </a:r>
          </a:p>
          <a:p>
            <a:r>
              <a:rPr lang="en-US" dirty="0"/>
              <a:t>Cimetidine (Tagamet) </a:t>
            </a:r>
          </a:p>
          <a:p>
            <a:r>
              <a:rPr lang="en-US" dirty="0"/>
              <a:t>Nizatidine (Axid) </a:t>
            </a:r>
          </a:p>
          <a:p>
            <a:r>
              <a:rPr lang="en-US" dirty="0"/>
              <a:t>Famotidine (Pepcid) </a:t>
            </a:r>
          </a:p>
          <a:p>
            <a:pPr marL="0" indent="0">
              <a:buNone/>
            </a:pPr>
            <a:r>
              <a:rPr lang="en-US" b="1" dirty="0"/>
              <a:t>Expected Pharmacological Action:  </a:t>
            </a:r>
            <a:r>
              <a:rPr lang="en-US" dirty="0"/>
              <a:t>Histamine2-receptor antagonists suppress the secretion of gastric acid by selectively blocking H2 receptors in parietal cells lining the stomach</a:t>
            </a:r>
          </a:p>
        </p:txBody>
      </p:sp>
    </p:spTree>
    <p:extLst>
      <p:ext uri="{BB962C8B-B14F-4D97-AF65-F5344CB8AC3E}">
        <p14:creationId xmlns:p14="http://schemas.microsoft.com/office/powerpoint/2010/main" xmlns="" val="245682078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57200" y="90488"/>
            <a:ext cx="8229600" cy="858837"/>
          </a:xfrm>
        </p:spPr>
        <p:txBody>
          <a:bodyPr rIns="132080"/>
          <a:lstStyle/>
          <a:p>
            <a:pPr indent="0" eaLnBrk="1" hangingPunct="1"/>
            <a:r>
              <a:rPr lang="en-US" altLang="en-US" smtClean="0"/>
              <a:t>Background</a:t>
            </a:r>
          </a:p>
        </p:txBody>
      </p:sp>
      <p:sp>
        <p:nvSpPr>
          <p:cNvPr id="4099" name="Rectangle 2"/>
          <p:cNvSpPr>
            <a:spLocks noGrp="1" noChangeArrowheads="1"/>
          </p:cNvSpPr>
          <p:nvPr>
            <p:ph type="body" idx="1"/>
          </p:nvPr>
        </p:nvSpPr>
        <p:spPr>
          <a:xfrm>
            <a:off x="303213" y="1163638"/>
            <a:ext cx="8229600" cy="5257800"/>
          </a:xfrm>
        </p:spPr>
        <p:txBody>
          <a:bodyPr rIns="132080">
            <a:normAutofit/>
          </a:bodyPr>
          <a:lstStyle/>
          <a:p>
            <a:pPr marL="496888" lvl="1" indent="0" eaLnBrk="1" hangingPunct="1">
              <a:buNone/>
            </a:pPr>
            <a:endParaRPr lang="en-US" altLang="en-US" dirty="0" smtClean="0"/>
          </a:p>
          <a:p>
            <a:pPr eaLnBrk="1" hangingPunct="1"/>
            <a:r>
              <a:rPr lang="en-US" altLang="en-US" dirty="0" smtClean="0"/>
              <a:t>Causes:</a:t>
            </a:r>
          </a:p>
          <a:p>
            <a:pPr marL="782638" lvl="1" eaLnBrk="1" hangingPunct="1"/>
            <a:r>
              <a:rPr lang="en-US" altLang="en-US" dirty="0" smtClean="0"/>
              <a:t>Genetic (autosomal dominant genes)</a:t>
            </a:r>
          </a:p>
          <a:p>
            <a:pPr marL="782638" lvl="1" eaLnBrk="1" hangingPunct="1"/>
            <a:r>
              <a:rPr lang="en-US" altLang="en-US" dirty="0" smtClean="0"/>
              <a:t>Congenital defects</a:t>
            </a:r>
          </a:p>
          <a:p>
            <a:pPr marL="782638" lvl="1" eaLnBrk="1" hangingPunct="1"/>
            <a:r>
              <a:rPr lang="en-US" altLang="en-US" dirty="0" smtClean="0"/>
              <a:t>Severe head trauma</a:t>
            </a:r>
          </a:p>
          <a:p>
            <a:pPr marL="782638" lvl="1" eaLnBrk="1" hangingPunct="1"/>
            <a:r>
              <a:rPr lang="en-US" altLang="en-US" dirty="0" smtClean="0"/>
              <a:t>Ischemic injury, tumor</a:t>
            </a:r>
          </a:p>
          <a:p>
            <a:pPr marL="782638" lvl="1" eaLnBrk="1" hangingPunct="1"/>
            <a:r>
              <a:rPr lang="en-US" altLang="en-US" dirty="0" smtClean="0"/>
              <a:t>Drug abuse</a:t>
            </a:r>
          </a:p>
          <a:p>
            <a:pPr marL="782638" lvl="1" eaLnBrk="1" hangingPunct="1"/>
            <a:r>
              <a:rPr lang="en-US" altLang="en-US" i="1" dirty="0" smtClean="0"/>
              <a:t>Unknown</a:t>
            </a:r>
          </a:p>
        </p:txBody>
      </p:sp>
      <p:pic>
        <p:nvPicPr>
          <p:cNvPr id="5123" name="Picture 3"/>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67200" y="3089275"/>
            <a:ext cx="4699000" cy="368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4" name="Rectangle 4"/>
          <p:cNvSpPr>
            <a:spLocks/>
          </p:cNvSpPr>
          <p:nvPr/>
        </p:nvSpPr>
        <p:spPr bwMode="auto">
          <a:xfrm>
            <a:off x="5295900" y="6337300"/>
            <a:ext cx="3149600"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spcBef>
                <a:spcPts val="300"/>
              </a:spcBef>
            </a:pPr>
            <a:r>
              <a:rPr lang="en-US" altLang="en-US" sz="1200" u="sng">
                <a:solidFill>
                  <a:srgbClr val="22518D"/>
                </a:solidFill>
                <a:cs typeface="Arial" panose="020B0604020202020204" pitchFamily="34" charset="0"/>
                <a:hlinkClick r:id="rId4"/>
              </a:rPr>
              <a:t>http://www.med.uc.edu/neurology/images/</a:t>
            </a:r>
            <a:endParaRPr lang="en-US" altLang="en-US" sz="1200" u="sng">
              <a:solidFill>
                <a:srgbClr val="22518D"/>
              </a:solidFill>
              <a:cs typeface="Arial" panose="020B0604020202020204" pitchFamily="34" charset="0"/>
            </a:endParaRPr>
          </a:p>
        </p:txBody>
      </p:sp>
    </p:spTree>
    <p:extLst>
      <p:ext uri="{BB962C8B-B14F-4D97-AF65-F5344CB8AC3E}">
        <p14:creationId xmlns="" xmlns:p14="http://schemas.microsoft.com/office/powerpoint/2010/main" val="308901673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fade">
                                      <p:cBhvr>
                                        <p:cTn id="1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25488" y="485775"/>
            <a:ext cx="7361237" cy="595313"/>
          </a:xfrm>
        </p:spPr>
        <p:txBody>
          <a:bodyPr rIns="34290">
            <a:normAutofit fontScale="90000"/>
          </a:bodyPr>
          <a:lstStyle/>
          <a:p>
            <a:pPr marL="0" indent="0" eaLnBrk="1" hangingPunct="1"/>
            <a:r>
              <a:rPr lang="en-US" altLang="en-US" smtClean="0"/>
              <a:t>Nerve Cell Communication</a:t>
            </a:r>
          </a:p>
        </p:txBody>
      </p:sp>
      <p:sp>
        <p:nvSpPr>
          <p:cNvPr id="7171" name="Rectangle 3"/>
          <p:cNvSpPr>
            <a:spLocks noGrp="1" noChangeArrowheads="1"/>
          </p:cNvSpPr>
          <p:nvPr>
            <p:ph type="body" idx="1"/>
          </p:nvPr>
        </p:nvSpPr>
        <p:spPr>
          <a:xfrm>
            <a:off x="720725" y="811213"/>
            <a:ext cx="7931150" cy="5503862"/>
          </a:xfrm>
        </p:spPr>
        <p:txBody>
          <a:bodyPr rIns="34290" anchor="ctr"/>
          <a:lstStyle/>
          <a:p>
            <a:pPr marL="698500" indent="-444500" eaLnBrk="1" hangingPunct="1">
              <a:lnSpc>
                <a:spcPct val="110000"/>
              </a:lnSpc>
              <a:buSzPct val="171000"/>
            </a:pPr>
            <a:r>
              <a:rPr lang="en-US" altLang="en-US" sz="1500" smtClean="0">
                <a:solidFill>
                  <a:schemeClr val="tx1"/>
                </a:solidFill>
              </a:rPr>
              <a:t>Neurons communicate between themselves using small molecules called neurotransmitters.</a:t>
            </a:r>
          </a:p>
          <a:p>
            <a:pPr marL="698500" indent="-444500" eaLnBrk="1" hangingPunct="1">
              <a:lnSpc>
                <a:spcPct val="110000"/>
              </a:lnSpc>
              <a:buSzPct val="171000"/>
            </a:pPr>
            <a:endParaRPr lang="en-US" altLang="en-US" sz="1500" smtClean="0">
              <a:solidFill>
                <a:schemeClr val="tx1"/>
              </a:solidFill>
            </a:endParaRPr>
          </a:p>
          <a:p>
            <a:pPr marL="698500" indent="-444500" eaLnBrk="1" hangingPunct="1">
              <a:buSzPct val="171000"/>
            </a:pPr>
            <a:r>
              <a:rPr lang="en-US" altLang="en-US" sz="1500" smtClean="0">
                <a:solidFill>
                  <a:schemeClr val="tx1"/>
                </a:solidFill>
              </a:rPr>
              <a:t>These neurotransmitters modulate and regulate the electrical activity of a given neuron, and tell it when to fire an action potential or when not to.</a:t>
            </a:r>
          </a:p>
          <a:p>
            <a:pPr marL="1041400" lvl="1" indent="-444500" eaLnBrk="1" hangingPunct="1">
              <a:buSzPct val="171000"/>
              <a:buFont typeface="Lucida Grande" charset="0"/>
              <a:buChar char="-"/>
            </a:pPr>
            <a:r>
              <a:rPr lang="en-US" altLang="en-US" sz="1300" smtClean="0">
                <a:solidFill>
                  <a:schemeClr val="accent2"/>
                </a:solidFill>
              </a:rPr>
              <a:t>Glutamate = excitatory (tells the neuron to fire)</a:t>
            </a:r>
          </a:p>
          <a:p>
            <a:pPr marL="1041400" lvl="1" indent="-444500" eaLnBrk="1" hangingPunct="1">
              <a:buSzPct val="171000"/>
              <a:buFont typeface="Lucida Grande" charset="0"/>
              <a:buChar char="-"/>
            </a:pPr>
            <a:r>
              <a:rPr lang="en-US" altLang="en-US" sz="1300" smtClean="0">
                <a:solidFill>
                  <a:schemeClr val="accent2"/>
                </a:solidFill>
              </a:rPr>
              <a:t>GABA = inhibitory (dampens the neuron firing rate)</a:t>
            </a:r>
          </a:p>
          <a:p>
            <a:pPr marL="1041400" lvl="1" indent="-444500" eaLnBrk="1" hangingPunct="1">
              <a:buSzPct val="171000"/>
              <a:buFont typeface="Lucida Grande" charset="0"/>
              <a:buChar char="-"/>
            </a:pPr>
            <a:endParaRPr lang="en-US" altLang="en-US" sz="1100" smtClean="0">
              <a:solidFill>
                <a:schemeClr val="accent2"/>
              </a:solidFill>
            </a:endParaRPr>
          </a:p>
          <a:p>
            <a:pPr marL="698500" indent="-444500" eaLnBrk="1" hangingPunct="1">
              <a:buSzPct val="171000"/>
            </a:pPr>
            <a:r>
              <a:rPr lang="en-US" altLang="en-US" sz="1500" smtClean="0">
                <a:solidFill>
                  <a:schemeClr val="tx1"/>
                </a:solidFill>
              </a:rPr>
              <a:t>The action potential is an electrical signal that travels down the axon, and is created using sodium ions (Na+), and inhibited by potassium ions (K+).</a:t>
            </a:r>
          </a:p>
          <a:p>
            <a:pPr marL="698500" indent="-444500" eaLnBrk="1" hangingPunct="1">
              <a:buSzPct val="171000"/>
            </a:pPr>
            <a:endParaRPr lang="en-US" altLang="en-US" sz="1500" smtClean="0">
              <a:solidFill>
                <a:schemeClr val="tx1"/>
              </a:solidFill>
            </a:endParaRPr>
          </a:p>
          <a:p>
            <a:pPr marL="698500" indent="-444500" eaLnBrk="1" hangingPunct="1">
              <a:buSzPct val="171000"/>
            </a:pPr>
            <a:r>
              <a:rPr lang="en-US" altLang="en-US" sz="1500" smtClean="0">
                <a:solidFill>
                  <a:schemeClr val="tx1"/>
                </a:solidFill>
              </a:rPr>
              <a:t>Usually these processes work synergistically to produce normal behavior and activity.</a:t>
            </a:r>
          </a:p>
          <a:p>
            <a:pPr marL="698500" indent="-444500" eaLnBrk="1" hangingPunct="1">
              <a:buSzPct val="171000"/>
            </a:pPr>
            <a:endParaRPr lang="en-US" altLang="en-US" sz="1500" smtClean="0">
              <a:solidFill>
                <a:schemeClr val="tx1"/>
              </a:solidFill>
            </a:endParaRPr>
          </a:p>
          <a:p>
            <a:pPr marL="698500" indent="-444500" eaLnBrk="1" hangingPunct="1">
              <a:buSzPct val="171000"/>
            </a:pPr>
            <a:r>
              <a:rPr lang="en-US" altLang="en-US" sz="1500" smtClean="0">
                <a:solidFill>
                  <a:schemeClr val="tx1"/>
                </a:solidFill>
              </a:rPr>
              <a:t>When dysfunctional, abnormal electrical activity occurs and can produce seizures.</a:t>
            </a:r>
          </a:p>
        </p:txBody>
      </p:sp>
    </p:spTree>
    <p:extLst>
      <p:ext uri="{BB962C8B-B14F-4D97-AF65-F5344CB8AC3E}">
        <p14:creationId xmlns="" xmlns:p14="http://schemas.microsoft.com/office/powerpoint/2010/main" val="24813124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57200" y="2670175"/>
            <a:ext cx="8229600" cy="1508125"/>
          </a:xfrm>
        </p:spPr>
        <p:txBody>
          <a:bodyPr rIns="132080"/>
          <a:lstStyle/>
          <a:p>
            <a:pPr indent="0" eaLnBrk="1" hangingPunct="1"/>
            <a:r>
              <a:rPr lang="en-US" altLang="en-US" smtClean="0"/>
              <a:t>	TYPES OF SEIZURES		</a:t>
            </a:r>
          </a:p>
        </p:txBody>
      </p:sp>
    </p:spTree>
    <p:extLst>
      <p:ext uri="{BB962C8B-B14F-4D97-AF65-F5344CB8AC3E}">
        <p14:creationId xmlns="" xmlns:p14="http://schemas.microsoft.com/office/powerpoint/2010/main" val="6258465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4" name="Picture 4" descr="013002"/>
          <p:cNvPicPr>
            <a:picLocks noGrp="1" noChangeAspect="1" noChangeArrowheads="1"/>
          </p:cNvPicPr>
          <p:nvPr>
            <p:ph/>
          </p:nvPr>
        </p:nvPicPr>
        <p:blipFill>
          <a:blip r:embed="rId2">
            <a:extLst>
              <a:ext uri="{28A0092B-C50C-407E-A947-70E740481C1C}">
                <a14:useLocalDpi xmlns="" xmlns:a14="http://schemas.microsoft.com/office/drawing/2010/main" val="0"/>
              </a:ext>
            </a:extLst>
          </a:blip>
          <a:srcRect/>
          <a:stretch>
            <a:fillRect/>
          </a:stretch>
        </p:blipFill>
        <p:spPr>
          <a:xfrm>
            <a:off x="457200" y="457200"/>
            <a:ext cx="8534400" cy="62484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130380351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rIns="132080"/>
          <a:lstStyle/>
          <a:p>
            <a:pPr indent="0" eaLnBrk="1" hangingPunct="1"/>
            <a:r>
              <a:rPr lang="en-US" altLang="en-US" smtClean="0"/>
              <a:t>Partial (focal) Seizures</a:t>
            </a:r>
          </a:p>
        </p:txBody>
      </p:sp>
      <p:sp>
        <p:nvSpPr>
          <p:cNvPr id="12291" name="Rectangle 2"/>
          <p:cNvSpPr>
            <a:spLocks noGrp="1" noChangeArrowheads="1"/>
          </p:cNvSpPr>
          <p:nvPr>
            <p:ph type="body" idx="1"/>
          </p:nvPr>
        </p:nvSpPr>
        <p:spPr/>
        <p:txBody>
          <a:bodyPr rIns="132080">
            <a:normAutofit lnSpcReduction="10000"/>
          </a:bodyPr>
          <a:lstStyle/>
          <a:p>
            <a:pPr eaLnBrk="1" hangingPunct="1"/>
            <a:r>
              <a:rPr lang="en-US" altLang="en-US" smtClean="0"/>
              <a:t>Excessive electrical activity in one cerebral hemisphere.  -Affects only part of the body.  </a:t>
            </a:r>
          </a:p>
          <a:p>
            <a:pPr eaLnBrk="1" hangingPunct="1"/>
            <a:endParaRPr lang="en-US" altLang="en-US" smtClean="0"/>
          </a:p>
          <a:p>
            <a:pPr eaLnBrk="1" hangingPunct="1"/>
            <a:r>
              <a:rPr lang="en-US" altLang="en-US" b="1" u="sng" smtClean="0"/>
              <a:t>Simple Partial:</a:t>
            </a:r>
            <a:r>
              <a:rPr lang="en-US" altLang="en-US" smtClean="0"/>
              <a:t>  Person may experience a range of strange or unusual sensations.</a:t>
            </a:r>
          </a:p>
          <a:p>
            <a:pPr marL="782638" lvl="1" eaLnBrk="1" hangingPunct="1"/>
            <a:r>
              <a:rPr lang="en-US" altLang="en-US" smtClean="0"/>
              <a:t>Motor</a:t>
            </a:r>
          </a:p>
          <a:p>
            <a:pPr marL="782638" lvl="1" eaLnBrk="1" hangingPunct="1"/>
            <a:r>
              <a:rPr lang="en-US" altLang="en-US" smtClean="0"/>
              <a:t>Sensory</a:t>
            </a:r>
          </a:p>
          <a:p>
            <a:pPr marL="782638" lvl="1" eaLnBrk="1" hangingPunct="1"/>
            <a:r>
              <a:rPr lang="en-US" altLang="en-US" smtClean="0"/>
              <a:t>Autonomic</a:t>
            </a:r>
          </a:p>
          <a:p>
            <a:pPr marL="782638" lvl="1" eaLnBrk="1" hangingPunct="1"/>
            <a:r>
              <a:rPr lang="en-US" altLang="en-US" b="1" smtClean="0"/>
              <a:t>Key feature</a:t>
            </a:r>
            <a:r>
              <a:rPr lang="en-US" altLang="en-US" smtClean="0"/>
              <a:t>: preservation of consciousness.</a:t>
            </a:r>
          </a:p>
        </p:txBody>
      </p:sp>
    </p:spTree>
    <p:extLst>
      <p:ext uri="{BB962C8B-B14F-4D97-AF65-F5344CB8AC3E}">
        <p14:creationId xmlns="" xmlns:p14="http://schemas.microsoft.com/office/powerpoint/2010/main" val="181416132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p:txBody>
          <a:bodyPr rIns="132080"/>
          <a:lstStyle/>
          <a:p>
            <a:pPr indent="0" eaLnBrk="1" hangingPunct="1"/>
            <a:r>
              <a:rPr lang="en-US" altLang="en-US" smtClean="0"/>
              <a:t>Partial (focal) Seizures</a:t>
            </a:r>
          </a:p>
        </p:txBody>
      </p:sp>
      <p:sp>
        <p:nvSpPr>
          <p:cNvPr id="13315" name="Rectangle 2"/>
          <p:cNvSpPr>
            <a:spLocks noGrp="1" noChangeArrowheads="1"/>
          </p:cNvSpPr>
          <p:nvPr>
            <p:ph type="body" idx="1"/>
          </p:nvPr>
        </p:nvSpPr>
        <p:spPr/>
        <p:txBody>
          <a:bodyPr rIns="132080"/>
          <a:lstStyle/>
          <a:p>
            <a:pPr eaLnBrk="1" hangingPunct="1"/>
            <a:r>
              <a:rPr lang="en-US" altLang="en-US" b="1" u="sng" smtClean="0"/>
              <a:t>Complex Partial</a:t>
            </a:r>
            <a:r>
              <a:rPr lang="en-US" altLang="en-US" smtClean="0"/>
              <a:t>:  </a:t>
            </a:r>
          </a:p>
          <a:p>
            <a:pPr eaLnBrk="1" hangingPunct="1"/>
            <a:endParaRPr lang="en-US" altLang="en-US" smtClean="0"/>
          </a:p>
          <a:p>
            <a:pPr marL="782638" lvl="1" eaLnBrk="1" hangingPunct="1"/>
            <a:r>
              <a:rPr lang="en-US" altLang="en-US" smtClean="0"/>
              <a:t>Loss of awareness at seizure onset. Person seems dazed or confused and exhibits meaningless behaviors. </a:t>
            </a:r>
          </a:p>
          <a:p>
            <a:pPr eaLnBrk="1" hangingPunct="1"/>
            <a:endParaRPr lang="en-US" altLang="en-US" smtClean="0"/>
          </a:p>
          <a:p>
            <a:pPr marL="782638" lvl="1" eaLnBrk="1" hangingPunct="1"/>
            <a:r>
              <a:rPr lang="en-US" altLang="en-US" smtClean="0"/>
              <a:t>Typically originate in frontal or temporal lobes (e.g. Temporal lobe epilepsy)</a:t>
            </a:r>
          </a:p>
        </p:txBody>
      </p:sp>
    </p:spTree>
    <p:extLst>
      <p:ext uri="{BB962C8B-B14F-4D97-AF65-F5344CB8AC3E}">
        <p14:creationId xmlns="" xmlns:p14="http://schemas.microsoft.com/office/powerpoint/2010/main" val="156892769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rIns="132080"/>
          <a:lstStyle/>
          <a:p>
            <a:pPr indent="0" eaLnBrk="1" hangingPunct="1"/>
            <a:r>
              <a:rPr lang="en-US" altLang="en-US" smtClean="0"/>
              <a:t>Generalized Seizures </a:t>
            </a:r>
          </a:p>
        </p:txBody>
      </p:sp>
      <p:sp>
        <p:nvSpPr>
          <p:cNvPr id="14339" name="Rectangle 2"/>
          <p:cNvSpPr>
            <a:spLocks noGrp="1" noChangeArrowheads="1"/>
          </p:cNvSpPr>
          <p:nvPr>
            <p:ph type="body" idx="1"/>
          </p:nvPr>
        </p:nvSpPr>
        <p:spPr>
          <a:xfrm>
            <a:off x="673100" y="2070100"/>
            <a:ext cx="8229600" cy="2717800"/>
          </a:xfrm>
        </p:spPr>
        <p:txBody>
          <a:bodyPr rIns="132080">
            <a:normAutofit fontScale="92500" lnSpcReduction="20000"/>
          </a:bodyPr>
          <a:lstStyle/>
          <a:p>
            <a:pPr eaLnBrk="1" hangingPunct="1"/>
            <a:r>
              <a:rPr lang="en-US" altLang="en-US" smtClean="0"/>
              <a:t>Excessive electrical activity in both cerebral hemispheres. </a:t>
            </a:r>
          </a:p>
          <a:p>
            <a:pPr eaLnBrk="1" hangingPunct="1">
              <a:spcBef>
                <a:spcPts val="1600"/>
              </a:spcBef>
            </a:pPr>
            <a:r>
              <a:rPr lang="en-US" altLang="en-US" smtClean="0"/>
              <a:t>Usually originates in the thalamus or brainstem.  </a:t>
            </a:r>
          </a:p>
          <a:p>
            <a:pPr eaLnBrk="1" hangingPunct="1">
              <a:spcBef>
                <a:spcPts val="1600"/>
              </a:spcBef>
            </a:pPr>
            <a:r>
              <a:rPr lang="en-US" altLang="en-US" smtClean="0"/>
              <a:t>Affects the whole body. </a:t>
            </a:r>
          </a:p>
          <a:p>
            <a:pPr eaLnBrk="1" hangingPunct="1">
              <a:spcBef>
                <a:spcPts val="1600"/>
              </a:spcBef>
            </a:pPr>
            <a:r>
              <a:rPr lang="en-US" altLang="en-US" smtClean="0"/>
              <a:t>Loss of consciousness is common. </a:t>
            </a:r>
          </a:p>
        </p:txBody>
      </p:sp>
    </p:spTree>
    <p:extLst>
      <p:ext uri="{BB962C8B-B14F-4D97-AF65-F5344CB8AC3E}">
        <p14:creationId xmlns="" xmlns:p14="http://schemas.microsoft.com/office/powerpoint/2010/main" val="24852693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57200" y="90488"/>
            <a:ext cx="8229600" cy="833437"/>
          </a:xfrm>
        </p:spPr>
        <p:txBody>
          <a:bodyPr rIns="132080"/>
          <a:lstStyle/>
          <a:p>
            <a:pPr indent="0" eaLnBrk="1" hangingPunct="1"/>
            <a:r>
              <a:rPr lang="en-US" altLang="en-US" smtClean="0"/>
              <a:t>Generalized Seizures </a:t>
            </a:r>
          </a:p>
        </p:txBody>
      </p:sp>
      <p:sp>
        <p:nvSpPr>
          <p:cNvPr id="15363" name="Rectangle 2"/>
          <p:cNvSpPr>
            <a:spLocks noGrp="1" noChangeArrowheads="1"/>
          </p:cNvSpPr>
          <p:nvPr>
            <p:ph type="body" idx="1"/>
          </p:nvPr>
        </p:nvSpPr>
        <p:spPr>
          <a:xfrm>
            <a:off x="433388" y="890588"/>
            <a:ext cx="8229600" cy="3805237"/>
          </a:xfrm>
        </p:spPr>
        <p:txBody>
          <a:bodyPr rIns="132080"/>
          <a:lstStyle/>
          <a:p>
            <a:pPr eaLnBrk="1" hangingPunct="1">
              <a:spcBef>
                <a:spcPct val="0"/>
              </a:spcBef>
            </a:pPr>
            <a:r>
              <a:rPr lang="en-US" altLang="en-US" sz="1800" b="1" u="sng" smtClean="0"/>
              <a:t>Myoclonic</a:t>
            </a:r>
            <a:r>
              <a:rPr lang="en-US" altLang="en-US" sz="1800" smtClean="0"/>
              <a:t>: Brief shock-like muscle jerks generalized or restricted to part of one extremity. </a:t>
            </a:r>
          </a:p>
          <a:p>
            <a:pPr eaLnBrk="1" hangingPunct="1">
              <a:spcBef>
                <a:spcPts val="2800"/>
              </a:spcBef>
            </a:pPr>
            <a:r>
              <a:rPr lang="en-US" altLang="en-US" sz="1800" b="1" u="sng" smtClean="0"/>
              <a:t>Atonic</a:t>
            </a:r>
            <a:r>
              <a:rPr lang="en-US" altLang="en-US" sz="1800" smtClean="0"/>
              <a:t>:  Sudden loss of muscle tone. </a:t>
            </a:r>
          </a:p>
          <a:p>
            <a:pPr eaLnBrk="1" hangingPunct="1">
              <a:spcBef>
                <a:spcPts val="2800"/>
              </a:spcBef>
            </a:pPr>
            <a:r>
              <a:rPr lang="en-US" altLang="en-US" sz="1800" b="1" u="sng" smtClean="0"/>
              <a:t>Tonic Seizures:</a:t>
            </a:r>
            <a:r>
              <a:rPr lang="en-US" altLang="en-US" sz="1800" smtClean="0"/>
              <a:t>  sudden stiffening of the body, arms, or legs</a:t>
            </a:r>
          </a:p>
          <a:p>
            <a:pPr eaLnBrk="1" hangingPunct="1">
              <a:spcBef>
                <a:spcPts val="2800"/>
              </a:spcBef>
            </a:pPr>
            <a:r>
              <a:rPr lang="en-US" altLang="en-US" sz="1800" b="1" u="sng" smtClean="0"/>
              <a:t>Clonic Seizures:</a:t>
            </a:r>
            <a:r>
              <a:rPr lang="en-US" altLang="en-US" sz="1800" smtClean="0"/>
              <a:t>  rhythmic jerking movements of the arms and legs without a tonic component</a:t>
            </a:r>
          </a:p>
          <a:p>
            <a:pPr eaLnBrk="1" hangingPunct="1">
              <a:spcBef>
                <a:spcPts val="1800"/>
              </a:spcBef>
            </a:pPr>
            <a:r>
              <a:rPr lang="en-US" altLang="en-US" sz="1800" b="1" u="sng" smtClean="0"/>
              <a:t>Tonic-clonic (grand mal):  </a:t>
            </a:r>
            <a:endParaRPr lang="en-US" altLang="en-US" sz="1800" b="1" u="sng" smtClean="0">
              <a:ea typeface="ヒラギノ角ゴ Pro W6" charset="-128"/>
            </a:endParaRPr>
          </a:p>
          <a:p>
            <a:pPr marL="782638" lvl="1" eaLnBrk="1" hangingPunct="1"/>
            <a:r>
              <a:rPr lang="en-US" altLang="en-US" sz="1600" smtClean="0"/>
              <a:t>Tonic phase followed by clonic phase  </a:t>
            </a:r>
          </a:p>
        </p:txBody>
      </p:sp>
      <p:pic>
        <p:nvPicPr>
          <p:cNvPr id="15364" name="Picture 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804863" y="4746625"/>
            <a:ext cx="3810000" cy="166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5365" name="Picture 5"/>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4702175" y="4519613"/>
            <a:ext cx="3657600" cy="1952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5366" name="Rectangle 6"/>
          <p:cNvSpPr>
            <a:spLocks/>
          </p:cNvSpPr>
          <p:nvPr/>
        </p:nvSpPr>
        <p:spPr bwMode="auto">
          <a:xfrm>
            <a:off x="2184400" y="6597650"/>
            <a:ext cx="443865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r>
              <a:rPr lang="en-US" altLang="en-US" sz="1100">
                <a:latin typeface="Times New Roman" panose="02020603050405020304" pitchFamily="18" charset="0"/>
              </a:rPr>
              <a:t>http://www.nlm.nih.gov/medlineplus/ency/images/ency/fullsize/19076.jpg</a:t>
            </a:r>
          </a:p>
        </p:txBody>
      </p:sp>
      <p:sp>
        <p:nvSpPr>
          <p:cNvPr id="15367" name="Oval 6"/>
          <p:cNvSpPr>
            <a:spLocks noChangeArrowheads="1"/>
          </p:cNvSpPr>
          <p:nvPr/>
        </p:nvSpPr>
        <p:spPr bwMode="auto">
          <a:xfrm>
            <a:off x="4249738" y="4445000"/>
            <a:ext cx="2582862" cy="515938"/>
          </a:xfrm>
          <a:prstGeom prst="ellipse">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endParaRPr lang="en-US" altLang="en-US"/>
          </a:p>
        </p:txBody>
      </p:sp>
      <p:sp>
        <p:nvSpPr>
          <p:cNvPr id="15368" name="Oval 7"/>
          <p:cNvSpPr>
            <a:spLocks noChangeArrowheads="1"/>
          </p:cNvSpPr>
          <p:nvPr/>
        </p:nvSpPr>
        <p:spPr bwMode="auto">
          <a:xfrm>
            <a:off x="1828800" y="6180138"/>
            <a:ext cx="2293938" cy="431800"/>
          </a:xfrm>
          <a:prstGeom prst="ellipse">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endParaRPr lang="en-US" altLang="en-US"/>
          </a:p>
        </p:txBody>
      </p:sp>
    </p:spTree>
    <p:extLst>
      <p:ext uri="{BB962C8B-B14F-4D97-AF65-F5344CB8AC3E}">
        <p14:creationId xmlns="" xmlns:p14="http://schemas.microsoft.com/office/powerpoint/2010/main" val="18978056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indent="0" eaLnBrk="1" hangingPunct="1"/>
            <a:r>
              <a:rPr lang="en-US" altLang="en-US" smtClean="0"/>
              <a:t>Tonic-Clonic Seizure</a:t>
            </a:r>
          </a:p>
        </p:txBody>
      </p:sp>
      <p:sp>
        <p:nvSpPr>
          <p:cNvPr id="16387" name="Rectangle 5"/>
          <p:cNvSpPr>
            <a:spLocks/>
          </p:cNvSpPr>
          <p:nvPr/>
        </p:nvSpPr>
        <p:spPr bwMode="auto">
          <a:xfrm>
            <a:off x="2160588" y="5624513"/>
            <a:ext cx="5148262" cy="86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algn="ctr" eaLnBrk="1" hangingPunct="1">
              <a:spcBef>
                <a:spcPct val="50000"/>
              </a:spcBef>
            </a:pPr>
            <a:r>
              <a:rPr lang="en-US" altLang="en-US"/>
              <a:t>Can last from one to several minutes</a:t>
            </a:r>
          </a:p>
          <a:p>
            <a:pPr algn="ctr" eaLnBrk="1" hangingPunct="1">
              <a:spcBef>
                <a:spcPct val="50000"/>
              </a:spcBef>
            </a:pPr>
            <a:r>
              <a:rPr lang="en-US" altLang="en-US" sz="1800">
                <a:solidFill>
                  <a:srgbClr val="FF0000"/>
                </a:solidFill>
              </a:rPr>
              <a:t>Therapeutic intervention = lorazepam injection </a:t>
            </a:r>
          </a:p>
        </p:txBody>
      </p:sp>
      <p:pic>
        <p:nvPicPr>
          <p:cNvPr id="43012" name="grand mal tonic clonic.avi" descr="/Users/chuck/Desktop/seizure2 CARE/grand mal tonic clonic.avi">
            <a:hlinkClick r:id="" action="ppaction://media"/>
          </p:cNvPr>
          <p:cNvPicPr>
            <a:picLocks noRot="1" noChangeAspect="1" noChangeArrowheads="1"/>
          </p:cNvPicPr>
          <p:nvPr>
            <a:videoFile r:link="rId1"/>
          </p:nvPr>
        </p:nvPicPr>
        <p:blipFill>
          <a:blip r:embed="rId4">
            <a:extLst>
              <a:ext uri="{28A0092B-C50C-407E-A947-70E740481C1C}">
                <a14:useLocalDpi xmlns="" xmlns:a14="http://schemas.microsoft.com/office/drawing/2010/main" val="0"/>
              </a:ext>
            </a:extLst>
          </a:blip>
          <a:srcRect/>
          <a:stretch>
            <a:fillRect/>
          </a:stretch>
        </p:blipFill>
        <p:spPr bwMode="auto">
          <a:xfrm>
            <a:off x="2690813" y="1981200"/>
            <a:ext cx="3762375"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272771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301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3012"/>
                                        </p:tgtEl>
                                      </p:cBhvr>
                                    </p:cmd>
                                  </p:childTnLst>
                                </p:cTn>
                              </p:par>
                            </p:childTnLst>
                          </p:cTn>
                        </p:par>
                      </p:childTnLst>
                    </p:cTn>
                  </p:par>
                </p:childTnLst>
              </p:cTn>
              <p:nextCondLst>
                <p:cond evt="onClick" delay="0">
                  <p:tgtEl>
                    <p:spTgt spid="43012"/>
                  </p:tgtEl>
                </p:cond>
              </p:nextCondLst>
            </p:seq>
            <p:video>
              <p:cMediaNode>
                <p:cTn id="7" fill="hold" display="0">
                  <p:stCondLst>
                    <p:cond delay="indefinite"/>
                  </p:stCondLst>
                  <p:endCondLst>
                    <p:cond evt="onNext" delay="0">
                      <p:tgtEl>
                        <p:sldTgt/>
                      </p:tgtEl>
                    </p:cond>
                    <p:cond evt="onPrev" delay="0">
                      <p:tgtEl>
                        <p:sldTgt/>
                      </p:tgtEl>
                    </p:cond>
                  </p:endCondLst>
                </p:cTn>
                <p:tgtEl>
                  <p:spTgt spid="43012"/>
                </p:tgtEl>
              </p:cMediaNode>
            </p:video>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52388"/>
            <a:ext cx="8229600" cy="903287"/>
          </a:xfrm>
        </p:spPr>
        <p:txBody>
          <a:bodyPr rIns="132080"/>
          <a:lstStyle/>
          <a:p>
            <a:pPr indent="0" eaLnBrk="1" hangingPunct="1"/>
            <a:r>
              <a:rPr lang="en-US" altLang="en-US" smtClean="0"/>
              <a:t>Generalized Seizures </a:t>
            </a:r>
          </a:p>
        </p:txBody>
      </p:sp>
      <p:sp>
        <p:nvSpPr>
          <p:cNvPr id="17411" name="Rectangle 2"/>
          <p:cNvSpPr>
            <a:spLocks noGrp="1" noChangeArrowheads="1"/>
          </p:cNvSpPr>
          <p:nvPr>
            <p:ph type="body" idx="1"/>
          </p:nvPr>
        </p:nvSpPr>
        <p:spPr>
          <a:xfrm>
            <a:off x="368300" y="1328738"/>
            <a:ext cx="8667750" cy="4506912"/>
          </a:xfrm>
        </p:spPr>
        <p:txBody>
          <a:bodyPr rIns="132080"/>
          <a:lstStyle/>
          <a:p>
            <a:pPr eaLnBrk="1" hangingPunct="1"/>
            <a:r>
              <a:rPr lang="en-US" altLang="en-US" sz="2000" b="1" u="sng" smtClean="0"/>
              <a:t>Absence (petit mal): </a:t>
            </a:r>
            <a:r>
              <a:rPr lang="en-US" altLang="en-US" sz="2000" smtClean="0"/>
              <a:t> Person appears to “blank out”  - “Daydreaming”</a:t>
            </a:r>
          </a:p>
          <a:p>
            <a:pPr marL="782638" lvl="1" eaLnBrk="1" hangingPunct="1"/>
            <a:r>
              <a:rPr lang="en-US" altLang="en-US" sz="1600" smtClean="0"/>
              <a:t>Simple Absence (primarily effects consciousness only)</a:t>
            </a:r>
          </a:p>
          <a:p>
            <a:pPr marL="782638" lvl="1" eaLnBrk="1" hangingPunct="1"/>
            <a:r>
              <a:rPr lang="en-US" altLang="en-US" sz="1600" smtClean="0"/>
              <a:t>Complex Absence</a:t>
            </a:r>
          </a:p>
          <a:p>
            <a:pPr marL="782638" lvl="1" eaLnBrk="1" hangingPunct="1"/>
            <a:r>
              <a:rPr lang="en-US" altLang="en-US" sz="1600" smtClean="0"/>
              <a:t>Atypical Absence (Includes physical symptoms like eye blinking or lip movements)</a:t>
            </a:r>
          </a:p>
          <a:p>
            <a:pPr eaLnBrk="1" hangingPunct="1"/>
            <a:endParaRPr lang="en-US" altLang="en-US" sz="2000" b="1" u="sng" smtClean="0">
              <a:ea typeface="ヒラギノ角ゴ Pro W6" charset="-128"/>
            </a:endParaRPr>
          </a:p>
          <a:p>
            <a:pPr eaLnBrk="1" hangingPunct="1">
              <a:spcBef>
                <a:spcPts val="1100"/>
              </a:spcBef>
            </a:pPr>
            <a:r>
              <a:rPr lang="en-US" altLang="en-US" sz="2000" b="1" u="sng" smtClean="0"/>
              <a:t>Lenox-Glastaut Syndrome.</a:t>
            </a:r>
            <a:endParaRPr lang="en-US" altLang="en-US" sz="2000" b="1" u="sng" smtClean="0">
              <a:ea typeface="ヒラギノ角ゴ Pro W6" charset="-128"/>
            </a:endParaRPr>
          </a:p>
          <a:p>
            <a:pPr marL="782638" lvl="1" eaLnBrk="1" hangingPunct="1">
              <a:spcBef>
                <a:spcPts val="1100"/>
              </a:spcBef>
            </a:pPr>
            <a:r>
              <a:rPr lang="en-US" altLang="en-US" sz="1600" smtClean="0"/>
              <a:t>Atypical absence, atonic and myclonic</a:t>
            </a:r>
          </a:p>
          <a:p>
            <a:pPr marL="1182688" lvl="2" eaLnBrk="1" hangingPunct="1">
              <a:spcBef>
                <a:spcPts val="1100"/>
              </a:spcBef>
              <a:buFont typeface="Lucida Grande" charset="0"/>
              <a:buNone/>
            </a:pPr>
            <a:endParaRPr lang="en-US" altLang="en-US" sz="1600" smtClean="0"/>
          </a:p>
          <a:p>
            <a:pPr eaLnBrk="1" hangingPunct="1">
              <a:spcBef>
                <a:spcPts val="1100"/>
              </a:spcBef>
            </a:pPr>
            <a:r>
              <a:rPr lang="en-US" altLang="en-US" sz="2000" b="1" u="sng" smtClean="0"/>
              <a:t>Status Epilepticus:</a:t>
            </a:r>
            <a:r>
              <a:rPr lang="en-US" altLang="en-US" sz="2000" smtClean="0"/>
              <a:t>  A seizure lasting longer than 30 min, or 3 seizures without a normal period in between</a:t>
            </a:r>
          </a:p>
          <a:p>
            <a:pPr marL="782638" lvl="1" eaLnBrk="1" hangingPunct="1">
              <a:spcBef>
                <a:spcPts val="1100"/>
              </a:spcBef>
            </a:pPr>
            <a:r>
              <a:rPr lang="en-US" altLang="en-US" sz="1600" smtClean="0"/>
              <a:t>May be fatal </a:t>
            </a:r>
          </a:p>
          <a:p>
            <a:pPr marL="782638" lvl="1" eaLnBrk="1" hangingPunct="1">
              <a:spcBef>
                <a:spcPts val="1100"/>
              </a:spcBef>
            </a:pPr>
            <a:r>
              <a:rPr lang="en-US" altLang="en-US" sz="1600" smtClean="0"/>
              <a:t>Emergency intervention required</a:t>
            </a:r>
          </a:p>
        </p:txBody>
      </p:sp>
    </p:spTree>
    <p:extLst>
      <p:ext uri="{BB962C8B-B14F-4D97-AF65-F5344CB8AC3E}">
        <p14:creationId xmlns="" xmlns:p14="http://schemas.microsoft.com/office/powerpoint/2010/main" val="117081807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582BD95-0FCD-44A8-8DF8-9A718AC51477}"/>
              </a:ext>
            </a:extLst>
          </p:cNvPr>
          <p:cNvSpPr>
            <a:spLocks noGrp="1"/>
          </p:cNvSpPr>
          <p:nvPr>
            <p:ph idx="1"/>
          </p:nvPr>
        </p:nvSpPr>
        <p:spPr>
          <a:xfrm>
            <a:off x="628650" y="270932"/>
            <a:ext cx="7886700" cy="6333067"/>
          </a:xfrm>
        </p:spPr>
        <p:txBody>
          <a:bodyPr>
            <a:normAutofit fontScale="92500" lnSpcReduction="20000"/>
          </a:bodyPr>
          <a:lstStyle/>
          <a:p>
            <a:r>
              <a:rPr lang="en-US" b="1" dirty="0"/>
              <a:t>Therapeutic Uses </a:t>
            </a:r>
          </a:p>
          <a:p>
            <a:r>
              <a:rPr lang="en-US" dirty="0"/>
              <a:t>gastric and peptic ulcers,</a:t>
            </a:r>
          </a:p>
          <a:p>
            <a:r>
              <a:rPr lang="en-US" dirty="0"/>
              <a:t> gastroesophageal reflux disease (GERD), </a:t>
            </a:r>
          </a:p>
          <a:p>
            <a:r>
              <a:rPr lang="en-US" dirty="0"/>
              <a:t> hypersecretory conditions, such as Zollinger-Ellison syndrome. </a:t>
            </a:r>
          </a:p>
          <a:p>
            <a:r>
              <a:rPr lang="en-US" dirty="0"/>
              <a:t> Histamine2-receptor antagonists are used in conjunction with antibiotics to treat ulcers caused by H. pylori.</a:t>
            </a:r>
          </a:p>
          <a:p>
            <a:pPr marL="0" indent="0">
              <a:buNone/>
            </a:pPr>
            <a:r>
              <a:rPr lang="en-US" dirty="0"/>
              <a:t> </a:t>
            </a:r>
            <a:r>
              <a:rPr lang="en-US" b="1" dirty="0"/>
              <a:t>Side/Adverse Effects </a:t>
            </a:r>
          </a:p>
          <a:p>
            <a:r>
              <a:rPr lang="en-US" dirty="0"/>
              <a:t>Cimetidine may block androgen receptors, resulting in decreased libido and impotence. </a:t>
            </a:r>
          </a:p>
          <a:p>
            <a:r>
              <a:rPr lang="en-US" dirty="0"/>
              <a:t>Cimetidine may cause CNS effects (lethargy, depression, confusion)</a:t>
            </a:r>
          </a:p>
          <a:p>
            <a:r>
              <a:rPr lang="en-US" dirty="0"/>
              <a:t> Ranitidine, nizatidine, and famotidine have few adverse effects and interactions.</a:t>
            </a:r>
          </a:p>
          <a:p>
            <a:endParaRPr lang="en-US" dirty="0"/>
          </a:p>
        </p:txBody>
      </p:sp>
    </p:spTree>
    <p:extLst>
      <p:ext uri="{BB962C8B-B14F-4D97-AF65-F5344CB8AC3E}">
        <p14:creationId xmlns:p14="http://schemas.microsoft.com/office/powerpoint/2010/main" xmlns="" val="332264418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pPr indent="0" eaLnBrk="1" hangingPunct="1"/>
            <a:r>
              <a:rPr lang="en-US" altLang="en-US" smtClean="0"/>
              <a:t>Absence Seizure</a:t>
            </a:r>
          </a:p>
        </p:txBody>
      </p:sp>
      <p:sp>
        <p:nvSpPr>
          <p:cNvPr id="18435" name="Text Box 5"/>
          <p:cNvSpPr txBox="1">
            <a:spLocks/>
          </p:cNvSpPr>
          <p:nvPr/>
        </p:nvSpPr>
        <p:spPr bwMode="auto">
          <a:xfrm>
            <a:off x="1662113" y="5640388"/>
            <a:ext cx="61277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spcBef>
                <a:spcPct val="50000"/>
              </a:spcBef>
            </a:pPr>
            <a:r>
              <a:rPr lang="en-US" altLang="en-US"/>
              <a:t>Can last from a second to several minutes </a:t>
            </a:r>
          </a:p>
        </p:txBody>
      </p:sp>
      <p:pic>
        <p:nvPicPr>
          <p:cNvPr id="47108" name="absence.avi" descr="/Users/chuck/Desktop/seizure2 CARE/absence.avi">
            <a:hlinkClick r:id="" action="ppaction://media"/>
          </p:cNvPr>
          <p:cNvPicPr>
            <a:picLocks noRot="1" noChangeAspect="1" noChangeArrowheads="1"/>
          </p:cNvPicPr>
          <p:nvPr>
            <a:videoFile r:link="rId1"/>
          </p:nvPr>
        </p:nvPicPr>
        <p:blipFill>
          <a:blip r:embed="rId4">
            <a:extLst>
              <a:ext uri="{28A0092B-C50C-407E-A947-70E740481C1C}">
                <a14:useLocalDpi xmlns="" xmlns:a14="http://schemas.microsoft.com/office/drawing/2010/main" val="0"/>
              </a:ext>
            </a:extLst>
          </a:blip>
          <a:srcRect/>
          <a:stretch>
            <a:fillRect/>
          </a:stretch>
        </p:blipFill>
        <p:spPr bwMode="auto">
          <a:xfrm>
            <a:off x="2447925" y="1852613"/>
            <a:ext cx="4248150" cy="315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875566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710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7108"/>
                                        </p:tgtEl>
                                      </p:cBhvr>
                                    </p:cmd>
                                  </p:childTnLst>
                                </p:cTn>
                              </p:par>
                            </p:childTnLst>
                          </p:cTn>
                        </p:par>
                      </p:childTnLst>
                    </p:cTn>
                  </p:par>
                </p:childTnLst>
              </p:cTn>
              <p:nextCondLst>
                <p:cond evt="onClick" delay="0">
                  <p:tgtEl>
                    <p:spTgt spid="47108"/>
                  </p:tgtEl>
                </p:cond>
              </p:nextCondLst>
            </p:seq>
            <p:video>
              <p:cMediaNode>
                <p:cTn id="7" fill="hold" display="0">
                  <p:stCondLst>
                    <p:cond delay="indefinite"/>
                  </p:stCondLst>
                  <p:endCondLst>
                    <p:cond evt="onNext" delay="0">
                      <p:tgtEl>
                        <p:sldTgt/>
                      </p:tgtEl>
                    </p:cond>
                    <p:cond evt="onPrev" delay="0">
                      <p:tgtEl>
                        <p:sldTgt/>
                      </p:tgtEl>
                    </p:cond>
                  </p:endCondLst>
                </p:cTn>
                <p:tgtEl>
                  <p:spTgt spid="47108"/>
                </p:tgtEl>
              </p:cMediaNode>
            </p:video>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lnSpc>
                <a:spcPct val="80000"/>
              </a:lnSpc>
            </a:pPr>
            <a:r>
              <a:rPr lang="en-US" altLang="en-US" sz="4400" smtClean="0"/>
              <a:t>Antiepileptic Drug</a:t>
            </a:r>
          </a:p>
        </p:txBody>
      </p:sp>
      <p:sp>
        <p:nvSpPr>
          <p:cNvPr id="32771" name="Rectangle 3"/>
          <p:cNvSpPr>
            <a:spLocks noGrp="1" noChangeArrowheads="1"/>
          </p:cNvSpPr>
          <p:nvPr>
            <p:ph idx="1"/>
          </p:nvPr>
        </p:nvSpPr>
        <p:spPr/>
        <p:txBody>
          <a:bodyPr>
            <a:noAutofit/>
          </a:bodyPr>
          <a:lstStyle/>
          <a:p>
            <a:pPr marL="341313" indent="-341313" eaLnBrk="1" hangingPunct="1">
              <a:lnSpc>
                <a:spcPct val="80000"/>
              </a:lnSpc>
              <a:spcBef>
                <a:spcPct val="70000"/>
              </a:spcBef>
            </a:pPr>
            <a:r>
              <a:rPr lang="en-US" altLang="en-US" sz="2800" dirty="0" smtClean="0">
                <a:solidFill>
                  <a:schemeClr val="tx1"/>
                </a:solidFill>
              </a:rPr>
              <a:t>An antiepileptic drug (AED) is a drug which decreases the frequency and/or severity of seizures in people with epilepsy</a:t>
            </a:r>
          </a:p>
          <a:p>
            <a:pPr marL="341313" indent="-341313" eaLnBrk="1" hangingPunct="1">
              <a:lnSpc>
                <a:spcPct val="80000"/>
              </a:lnSpc>
              <a:spcBef>
                <a:spcPct val="70000"/>
              </a:spcBef>
              <a:buFont typeface="Wingdings" panose="05000000000000000000" pitchFamily="2" charset="2"/>
              <a:buChar char="s"/>
            </a:pPr>
            <a:r>
              <a:rPr lang="en-US" altLang="en-US" sz="2800" dirty="0" smtClean="0">
                <a:solidFill>
                  <a:schemeClr val="tx1"/>
                </a:solidFill>
              </a:rPr>
              <a:t>Treats the symptom of seizures, not the underlying epileptic condition </a:t>
            </a:r>
          </a:p>
          <a:p>
            <a:pPr marL="341313" indent="-341313" eaLnBrk="1" hangingPunct="1">
              <a:lnSpc>
                <a:spcPct val="80000"/>
              </a:lnSpc>
              <a:spcBef>
                <a:spcPct val="70000"/>
              </a:spcBef>
              <a:buFont typeface="Wingdings" panose="05000000000000000000" pitchFamily="2" charset="2"/>
              <a:buChar char="s"/>
            </a:pPr>
            <a:r>
              <a:rPr lang="en-US" altLang="en-US" sz="2800" dirty="0" smtClean="0">
                <a:solidFill>
                  <a:schemeClr val="tx1"/>
                </a:solidFill>
              </a:rPr>
              <a:t>Does not prevent the development of epilepsy in individuals who have acquired a risk for seizures (e.g., after head trauma, stroke, tumor)</a:t>
            </a:r>
          </a:p>
          <a:p>
            <a:pPr marL="341313" indent="-341313" eaLnBrk="1" hangingPunct="1">
              <a:lnSpc>
                <a:spcPct val="80000"/>
              </a:lnSpc>
              <a:spcBef>
                <a:spcPct val="70000"/>
              </a:spcBef>
            </a:pPr>
            <a:r>
              <a:rPr lang="en-US" altLang="en-US" sz="2800" dirty="0" smtClean="0">
                <a:solidFill>
                  <a:schemeClr val="tx1"/>
                </a:solidFill>
              </a:rPr>
              <a:t>Goal of therapy is to maximize quality of life by eliminating seizures (or diminish seizure frequency) while minimizing adverse drug effects</a:t>
            </a:r>
          </a:p>
        </p:txBody>
      </p:sp>
      <p:sp>
        <p:nvSpPr>
          <p:cNvPr id="4" name="Slide Number Placeholder 3"/>
          <p:cNvSpPr>
            <a:spLocks noGrp="1"/>
          </p:cNvSpPr>
          <p:nvPr>
            <p:ph type="sldNum" sz="quarter" idx="11"/>
          </p:nvPr>
        </p:nvSpPr>
        <p:spPr/>
        <p:txBody>
          <a:bodyPr/>
          <a:lstStyle>
            <a:lvl1pPr>
              <a:defRPr sz="2500">
                <a:solidFill>
                  <a:schemeClr val="tx1"/>
                </a:solidFill>
                <a:latin typeface="Arial" panose="020B0604020202020204" pitchFamily="34" charset="0"/>
              </a:defRPr>
            </a:lvl1pPr>
            <a:lvl2pPr marL="742950" indent="-285750">
              <a:defRPr sz="2500">
                <a:solidFill>
                  <a:schemeClr val="tx1"/>
                </a:solidFill>
                <a:latin typeface="Arial" panose="020B0604020202020204" pitchFamily="34" charset="0"/>
              </a:defRPr>
            </a:lvl2pPr>
            <a:lvl3pPr marL="1143000" indent="-228600">
              <a:defRPr sz="2500">
                <a:solidFill>
                  <a:schemeClr val="tx1"/>
                </a:solidFill>
                <a:latin typeface="Arial" panose="020B0604020202020204" pitchFamily="34" charset="0"/>
              </a:defRPr>
            </a:lvl3pPr>
            <a:lvl4pPr marL="1600200" indent="-228600">
              <a:defRPr sz="2500">
                <a:solidFill>
                  <a:schemeClr val="tx1"/>
                </a:solidFill>
                <a:latin typeface="Arial" panose="020B0604020202020204" pitchFamily="34" charset="0"/>
              </a:defRPr>
            </a:lvl4pPr>
            <a:lvl5pPr marL="2057400" indent="-228600">
              <a:defRPr sz="2500">
                <a:solidFill>
                  <a:schemeClr val="tx1"/>
                </a:solidFill>
                <a:latin typeface="Arial" panose="020B0604020202020204" pitchFamily="34" charset="0"/>
              </a:defRPr>
            </a:lvl5pPr>
            <a:lvl6pPr marL="2514600" indent="-228600" algn="r" eaLnBrk="0" fontAlgn="base" hangingPunct="0">
              <a:spcBef>
                <a:spcPct val="0"/>
              </a:spcBef>
              <a:spcAft>
                <a:spcPct val="0"/>
              </a:spcAft>
              <a:defRPr sz="2500">
                <a:solidFill>
                  <a:schemeClr val="tx1"/>
                </a:solidFill>
                <a:latin typeface="Arial" panose="020B0604020202020204" pitchFamily="34" charset="0"/>
              </a:defRPr>
            </a:lvl6pPr>
            <a:lvl7pPr marL="2971800" indent="-228600" algn="r" eaLnBrk="0" fontAlgn="base" hangingPunct="0">
              <a:spcBef>
                <a:spcPct val="0"/>
              </a:spcBef>
              <a:spcAft>
                <a:spcPct val="0"/>
              </a:spcAft>
              <a:defRPr sz="2500">
                <a:solidFill>
                  <a:schemeClr val="tx1"/>
                </a:solidFill>
                <a:latin typeface="Arial" panose="020B0604020202020204" pitchFamily="34" charset="0"/>
              </a:defRPr>
            </a:lvl7pPr>
            <a:lvl8pPr marL="3429000" indent="-228600" algn="r" eaLnBrk="0" fontAlgn="base" hangingPunct="0">
              <a:spcBef>
                <a:spcPct val="0"/>
              </a:spcBef>
              <a:spcAft>
                <a:spcPct val="0"/>
              </a:spcAft>
              <a:defRPr sz="2500">
                <a:solidFill>
                  <a:schemeClr val="tx1"/>
                </a:solidFill>
                <a:latin typeface="Arial" panose="020B0604020202020204" pitchFamily="34" charset="0"/>
              </a:defRPr>
            </a:lvl8pPr>
            <a:lvl9pPr marL="3886200" indent="-228600" algn="r" eaLnBrk="0" fontAlgn="base" hangingPunct="0">
              <a:spcBef>
                <a:spcPct val="0"/>
              </a:spcBef>
              <a:spcAft>
                <a:spcPct val="0"/>
              </a:spcAft>
              <a:defRPr sz="2500">
                <a:solidFill>
                  <a:schemeClr val="tx1"/>
                </a:solidFill>
                <a:latin typeface="Arial" panose="020B0604020202020204" pitchFamily="34" charset="0"/>
              </a:defRPr>
            </a:lvl9pPr>
          </a:lstStyle>
          <a:p>
            <a:r>
              <a:rPr lang="en-US" altLang="en-US" sz="1200">
                <a:solidFill>
                  <a:srgbClr val="B0BCC1"/>
                </a:solidFill>
                <a:latin typeface="Calisto MT" panose="02040603050505030304" pitchFamily="18" charset="0"/>
              </a:rPr>
              <a:t>P-Slide </a:t>
            </a:r>
            <a:fld id="{4629B271-38E3-4B3D-BD68-71B953B25863}" type="slidenum">
              <a:rPr lang="en-US" altLang="en-US" sz="1200">
                <a:solidFill>
                  <a:srgbClr val="B0BCC1"/>
                </a:solidFill>
                <a:latin typeface="Calisto MT" panose="02040603050505030304" pitchFamily="18" charset="0"/>
              </a:rPr>
              <a:pPr/>
              <a:t>131</a:t>
            </a:fld>
            <a:endParaRPr lang="en-US" altLang="en-US" sz="1200">
              <a:solidFill>
                <a:srgbClr val="B0BCC1"/>
              </a:solidFill>
              <a:latin typeface="Calisto MT" panose="02040603050505030304" pitchFamily="18" charset="0"/>
            </a:endParaRPr>
          </a:p>
        </p:txBody>
      </p:sp>
    </p:spTree>
    <p:extLst>
      <p:ext uri="{BB962C8B-B14F-4D97-AF65-F5344CB8AC3E}">
        <p14:creationId xmlns="" xmlns:p14="http://schemas.microsoft.com/office/powerpoint/2010/main" val="3987606756"/>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p:txBody>
          <a:bodyPr rIns="132080"/>
          <a:lstStyle/>
          <a:p>
            <a:pPr indent="0" eaLnBrk="1" hangingPunct="1"/>
            <a:r>
              <a:rPr lang="en-US" altLang="en-US" smtClean="0"/>
              <a:t>Treatment</a:t>
            </a:r>
          </a:p>
        </p:txBody>
      </p:sp>
      <p:sp>
        <p:nvSpPr>
          <p:cNvPr id="21507" name="Rectangle 2"/>
          <p:cNvSpPr>
            <a:spLocks noGrp="1" noChangeArrowheads="1"/>
          </p:cNvSpPr>
          <p:nvPr>
            <p:ph type="body" idx="1"/>
          </p:nvPr>
        </p:nvSpPr>
        <p:spPr>
          <a:xfrm>
            <a:off x="457200" y="1257300"/>
            <a:ext cx="8229600" cy="5257800"/>
          </a:xfrm>
        </p:spPr>
        <p:txBody>
          <a:bodyPr rIns="132080">
            <a:normAutofit fontScale="92500" lnSpcReduction="20000"/>
          </a:bodyPr>
          <a:lstStyle/>
          <a:p>
            <a:pPr eaLnBrk="1" hangingPunct="1"/>
            <a:r>
              <a:rPr lang="en-US" altLang="en-US" smtClean="0"/>
              <a:t>Try to find a cause. (e.g. fever, head trauma, drug abuse)</a:t>
            </a:r>
          </a:p>
          <a:p>
            <a:pPr marL="782638" lvl="1" eaLnBrk="1" hangingPunct="1">
              <a:spcBef>
                <a:spcPts val="2000"/>
              </a:spcBef>
            </a:pPr>
            <a:r>
              <a:rPr lang="en-US" altLang="en-US" smtClean="0"/>
              <a:t>Recurrent seizures that cannot be attributed to any cause are seen in patients with epilepsy.</a:t>
            </a:r>
          </a:p>
          <a:p>
            <a:pPr eaLnBrk="1" hangingPunct="1">
              <a:spcBef>
                <a:spcPts val="2000"/>
              </a:spcBef>
            </a:pPr>
            <a:r>
              <a:rPr lang="en-US" altLang="en-US" smtClean="0"/>
              <a:t>Therapy is aimed at control </a:t>
            </a:r>
          </a:p>
          <a:p>
            <a:pPr marL="782638" lvl="1" eaLnBrk="1" hangingPunct="1">
              <a:spcBef>
                <a:spcPts val="2000"/>
              </a:spcBef>
            </a:pPr>
            <a:r>
              <a:rPr lang="en-US" altLang="en-US" i="1" smtClean="0"/>
              <a:t> drugs do not cure.</a:t>
            </a:r>
          </a:p>
          <a:p>
            <a:pPr eaLnBrk="1" hangingPunct="1">
              <a:spcBef>
                <a:spcPts val="2000"/>
              </a:spcBef>
            </a:pPr>
            <a:r>
              <a:rPr lang="en-US" altLang="en-US" i="1" u="sng" smtClean="0">
                <a:solidFill>
                  <a:srgbClr val="FF0000"/>
                </a:solidFill>
              </a:rPr>
              <a:t>The type of seizure determines the choice of drug!</a:t>
            </a:r>
          </a:p>
          <a:p>
            <a:pPr eaLnBrk="1" hangingPunct="1">
              <a:spcBef>
                <a:spcPts val="2000"/>
              </a:spcBef>
            </a:pPr>
            <a:r>
              <a:rPr lang="en-US" altLang="en-US" smtClean="0"/>
              <a:t>More than 80% of patients with epilepsy can have can have their seizures controlled with medications.</a:t>
            </a:r>
          </a:p>
        </p:txBody>
      </p:sp>
    </p:spTree>
    <p:extLst>
      <p:ext uri="{BB962C8B-B14F-4D97-AF65-F5344CB8AC3E}">
        <p14:creationId xmlns="" xmlns:p14="http://schemas.microsoft.com/office/powerpoint/2010/main" val="70532381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rIns="132080"/>
          <a:lstStyle/>
          <a:p>
            <a:pPr indent="0" eaLnBrk="1" hangingPunct="1"/>
            <a:r>
              <a:rPr lang="en-US" altLang="en-US" smtClean="0"/>
              <a:t>Treatment </a:t>
            </a:r>
          </a:p>
        </p:txBody>
      </p:sp>
      <p:sp>
        <p:nvSpPr>
          <p:cNvPr id="22531" name="Rectangle 2"/>
          <p:cNvSpPr>
            <a:spLocks noGrp="1" noChangeArrowheads="1"/>
          </p:cNvSpPr>
          <p:nvPr>
            <p:ph type="body" idx="1"/>
          </p:nvPr>
        </p:nvSpPr>
        <p:spPr>
          <a:xfrm>
            <a:off x="685800" y="1625600"/>
            <a:ext cx="8356600" cy="4254500"/>
          </a:xfrm>
        </p:spPr>
        <p:txBody>
          <a:bodyPr rIns="132080">
            <a:normAutofit fontScale="92500"/>
          </a:bodyPr>
          <a:lstStyle/>
          <a:p>
            <a:pPr eaLnBrk="1" hangingPunct="1"/>
            <a:r>
              <a:rPr lang="en-US" altLang="en-US" smtClean="0"/>
              <a:t>Monotherapy with anticonvulsant</a:t>
            </a:r>
          </a:p>
          <a:p>
            <a:pPr marL="782638" lvl="1" eaLnBrk="1" hangingPunct="1">
              <a:spcBef>
                <a:spcPts val="1700"/>
              </a:spcBef>
            </a:pPr>
            <a:r>
              <a:rPr lang="en-US" altLang="en-US" smtClean="0"/>
              <a:t>Increase dose gradually until seizures are controlled or adverse effects become unacceptable.</a:t>
            </a:r>
          </a:p>
          <a:p>
            <a:pPr marL="782638" lvl="1" eaLnBrk="1" hangingPunct="1">
              <a:spcBef>
                <a:spcPts val="1700"/>
              </a:spcBef>
            </a:pPr>
            <a:r>
              <a:rPr lang="en-US" altLang="en-US" smtClean="0"/>
              <a:t>Multiple-drug therapy may be required.</a:t>
            </a:r>
          </a:p>
          <a:p>
            <a:pPr eaLnBrk="1" hangingPunct="1">
              <a:spcBef>
                <a:spcPts val="1700"/>
              </a:spcBef>
            </a:pPr>
            <a:r>
              <a:rPr lang="en-US" altLang="en-US" smtClean="0"/>
              <a:t>Achieve steady-state kinetics</a:t>
            </a:r>
          </a:p>
          <a:p>
            <a:pPr eaLnBrk="1" hangingPunct="1">
              <a:spcBef>
                <a:spcPts val="1700"/>
              </a:spcBef>
            </a:pPr>
            <a:r>
              <a:rPr lang="en-US" altLang="en-US" smtClean="0"/>
              <a:t>Monitor plasma drug levels</a:t>
            </a:r>
          </a:p>
          <a:p>
            <a:pPr eaLnBrk="1" hangingPunct="1">
              <a:spcBef>
                <a:spcPts val="1700"/>
              </a:spcBef>
            </a:pPr>
            <a:r>
              <a:rPr lang="en-US" altLang="en-US" smtClean="0"/>
              <a:t>Avoid sudden withdrawal</a:t>
            </a:r>
          </a:p>
        </p:txBody>
      </p:sp>
    </p:spTree>
    <p:extLst>
      <p:ext uri="{BB962C8B-B14F-4D97-AF65-F5344CB8AC3E}">
        <p14:creationId xmlns="" xmlns:p14="http://schemas.microsoft.com/office/powerpoint/2010/main" val="22490700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rIns="132080"/>
          <a:lstStyle/>
          <a:p>
            <a:pPr indent="0" eaLnBrk="1" hangingPunct="1"/>
            <a:r>
              <a:rPr lang="en-US" altLang="en-US" smtClean="0"/>
              <a:t>Mechanisms of Action </a:t>
            </a:r>
          </a:p>
        </p:txBody>
      </p:sp>
      <p:sp>
        <p:nvSpPr>
          <p:cNvPr id="23555" name="Rectangle 2"/>
          <p:cNvSpPr>
            <a:spLocks noGrp="1" noChangeArrowheads="1"/>
          </p:cNvSpPr>
          <p:nvPr>
            <p:ph type="body" idx="1"/>
          </p:nvPr>
        </p:nvSpPr>
        <p:spPr>
          <a:xfrm>
            <a:off x="217488" y="1565275"/>
            <a:ext cx="8796337" cy="3105150"/>
          </a:xfrm>
        </p:spPr>
        <p:txBody>
          <a:bodyPr rIns="132080">
            <a:normAutofit fontScale="92500" lnSpcReduction="20000"/>
          </a:bodyPr>
          <a:lstStyle/>
          <a:p>
            <a:pPr eaLnBrk="1" hangingPunct="1"/>
            <a:r>
              <a:rPr lang="en-US" altLang="en-US" smtClean="0"/>
              <a:t>3 main categories of therapeutics: </a:t>
            </a:r>
          </a:p>
          <a:p>
            <a:pPr marL="782638" lvl="1" eaLnBrk="1" hangingPunct="1">
              <a:spcBef>
                <a:spcPts val="2200"/>
              </a:spcBef>
              <a:buSzPct val="99000"/>
              <a:buFont typeface="Lucida Grande" charset="0"/>
              <a:buAutoNum type="arabicPeriod"/>
            </a:pPr>
            <a:r>
              <a:rPr lang="en-US" altLang="en-US" smtClean="0"/>
              <a:t>Inhibition of voltage-gated Na+ channels to slow neuron firing.</a:t>
            </a:r>
          </a:p>
          <a:p>
            <a:pPr marL="782638" lvl="1" eaLnBrk="1" hangingPunct="1">
              <a:spcBef>
                <a:spcPts val="2200"/>
              </a:spcBef>
              <a:buSzPct val="99000"/>
              <a:buFont typeface="Lucida Grande" charset="0"/>
              <a:buAutoNum type="arabicPeriod"/>
            </a:pPr>
            <a:r>
              <a:rPr lang="en-US" altLang="en-US" smtClean="0"/>
              <a:t>Enhancement of the inhibitory effects of the neurotransmitter GABA.</a:t>
            </a:r>
          </a:p>
          <a:p>
            <a:pPr marL="782638" lvl="1" eaLnBrk="1" hangingPunct="1">
              <a:spcBef>
                <a:spcPts val="2200"/>
              </a:spcBef>
              <a:buSzPct val="99000"/>
              <a:buFont typeface="Lucida Grande" charset="0"/>
              <a:buAutoNum type="arabicPeriod"/>
            </a:pPr>
            <a:r>
              <a:rPr lang="en-US" altLang="en-US" smtClean="0"/>
              <a:t>Inhibition of calcium channels.</a:t>
            </a:r>
          </a:p>
        </p:txBody>
      </p:sp>
    </p:spTree>
    <p:extLst>
      <p:ext uri="{BB962C8B-B14F-4D97-AF65-F5344CB8AC3E}">
        <p14:creationId xmlns="" xmlns:p14="http://schemas.microsoft.com/office/powerpoint/2010/main" val="39429581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0" y="-238125"/>
            <a:ext cx="8975725" cy="1508125"/>
          </a:xfrm>
        </p:spPr>
        <p:txBody>
          <a:bodyPr rIns="132080"/>
          <a:lstStyle/>
          <a:p>
            <a:pPr indent="0" eaLnBrk="1" hangingPunct="1"/>
            <a:r>
              <a:rPr lang="en-US" altLang="en-US" sz="2900" u="sng" smtClean="0">
                <a:solidFill>
                  <a:srgbClr val="FF0000"/>
                </a:solidFill>
              </a:rPr>
              <a:t>There are Many Adverse Effects of Therapeutics!!!!</a:t>
            </a:r>
            <a:endParaRPr lang="en-US" altLang="en-US" sz="2900" smtClean="0"/>
          </a:p>
        </p:txBody>
      </p:sp>
      <p:sp>
        <p:nvSpPr>
          <p:cNvPr id="24579" name="Rectangle 2"/>
          <p:cNvSpPr>
            <a:spLocks noGrp="1" noChangeArrowheads="1"/>
          </p:cNvSpPr>
          <p:nvPr>
            <p:ph type="body" idx="1"/>
          </p:nvPr>
        </p:nvSpPr>
        <p:spPr>
          <a:xfrm>
            <a:off x="203200" y="1219200"/>
            <a:ext cx="5156200" cy="5257800"/>
          </a:xfrm>
        </p:spPr>
        <p:txBody>
          <a:bodyPr rIns="132080">
            <a:normAutofit fontScale="77500" lnSpcReduction="20000"/>
          </a:bodyPr>
          <a:lstStyle/>
          <a:p>
            <a:pPr eaLnBrk="1" hangingPunct="1"/>
            <a:r>
              <a:rPr lang="en-US" altLang="en-US" b="1" u="sng" smtClean="0"/>
              <a:t>CNS Effects:</a:t>
            </a:r>
            <a:endParaRPr lang="en-US" altLang="en-US" b="1" u="sng" smtClean="0">
              <a:ea typeface="ヒラギノ角ゴ Pro W6" charset="-128"/>
            </a:endParaRPr>
          </a:p>
          <a:p>
            <a:pPr marL="782638" lvl="1" eaLnBrk="1" hangingPunct="1"/>
            <a:r>
              <a:rPr lang="en-US" altLang="en-US" smtClean="0"/>
              <a:t>Drowsiness, sedation, somnolence</a:t>
            </a:r>
          </a:p>
          <a:p>
            <a:pPr marL="782638" lvl="1" eaLnBrk="1" hangingPunct="1"/>
            <a:r>
              <a:rPr lang="en-US" altLang="en-US" smtClean="0"/>
              <a:t>Depression</a:t>
            </a:r>
          </a:p>
          <a:p>
            <a:pPr marL="782638" lvl="1" eaLnBrk="1" hangingPunct="1"/>
            <a:r>
              <a:rPr lang="en-US" altLang="en-US" smtClean="0"/>
              <a:t>Dizziness</a:t>
            </a:r>
          </a:p>
          <a:p>
            <a:pPr marL="782638" lvl="1" eaLnBrk="1" hangingPunct="1"/>
            <a:r>
              <a:rPr lang="en-US" altLang="en-US" smtClean="0"/>
              <a:t>Slurred speech</a:t>
            </a:r>
          </a:p>
          <a:p>
            <a:pPr marL="782638" lvl="1" eaLnBrk="1" hangingPunct="1"/>
            <a:r>
              <a:rPr lang="en-US" altLang="en-US" smtClean="0"/>
              <a:t>Ataxia</a:t>
            </a:r>
          </a:p>
          <a:p>
            <a:pPr marL="782638" lvl="1" eaLnBrk="1" hangingPunct="1"/>
            <a:r>
              <a:rPr lang="en-US" altLang="en-US" smtClean="0"/>
              <a:t>Nystagmus</a:t>
            </a:r>
          </a:p>
          <a:p>
            <a:pPr marL="782638" lvl="1" eaLnBrk="1" hangingPunct="1"/>
            <a:r>
              <a:rPr lang="en-US" altLang="en-US" smtClean="0"/>
              <a:t>Diploplia</a:t>
            </a:r>
          </a:p>
          <a:p>
            <a:pPr marL="782638" lvl="1" eaLnBrk="1" hangingPunct="1"/>
            <a:r>
              <a:rPr lang="en-US" altLang="en-US" smtClean="0"/>
              <a:t>Vertigo</a:t>
            </a:r>
          </a:p>
          <a:p>
            <a:pPr marL="782638" lvl="1" eaLnBrk="1" hangingPunct="1"/>
            <a:r>
              <a:rPr lang="en-US" altLang="en-US" smtClean="0"/>
              <a:t>Headache</a:t>
            </a:r>
          </a:p>
          <a:p>
            <a:pPr marL="782638" lvl="1" eaLnBrk="1" hangingPunct="1"/>
            <a:r>
              <a:rPr lang="en-US" altLang="en-US" smtClean="0"/>
              <a:t>Confusion</a:t>
            </a:r>
          </a:p>
          <a:p>
            <a:pPr marL="782638" lvl="1" eaLnBrk="1" hangingPunct="1"/>
            <a:r>
              <a:rPr lang="en-US" altLang="en-US" smtClean="0"/>
              <a:t>Tremor</a:t>
            </a:r>
          </a:p>
          <a:p>
            <a:pPr marL="782638" lvl="1" eaLnBrk="1" hangingPunct="1"/>
            <a:r>
              <a:rPr lang="en-US" altLang="en-US" smtClean="0"/>
              <a:t>Interference with cognitive functions in learning situations</a:t>
            </a:r>
          </a:p>
        </p:txBody>
      </p:sp>
      <p:sp>
        <p:nvSpPr>
          <p:cNvPr id="24580" name="Rectangle 3"/>
          <p:cNvSpPr>
            <a:spLocks/>
          </p:cNvSpPr>
          <p:nvPr/>
        </p:nvSpPr>
        <p:spPr bwMode="auto">
          <a:xfrm>
            <a:off x="5511800" y="1231900"/>
            <a:ext cx="33782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40639" bIns="0"/>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spcBef>
                <a:spcPts val="738"/>
              </a:spcBef>
              <a:buSzPct val="100000"/>
              <a:buFont typeface="Lucida Grande" charset="0"/>
              <a:buChar char="•"/>
            </a:pPr>
            <a:r>
              <a:rPr lang="en-US" altLang="en-US" b="1" u="sng">
                <a:solidFill>
                  <a:srgbClr val="0B0881"/>
                </a:solidFill>
                <a:cs typeface="Arial" panose="020B0604020202020204" pitchFamily="34" charset="0"/>
              </a:rPr>
              <a:t>GI Effects</a:t>
            </a:r>
          </a:p>
          <a:p>
            <a:pPr eaLnBrk="1" hangingPunct="1">
              <a:spcBef>
                <a:spcPts val="638"/>
              </a:spcBef>
              <a:buSzPct val="100000"/>
              <a:buFont typeface="Lucida Grande" charset="0"/>
              <a:buChar char="–"/>
            </a:pPr>
            <a:r>
              <a:rPr lang="en-US" altLang="en-US" sz="2000">
                <a:solidFill>
                  <a:srgbClr val="7D0D00"/>
                </a:solidFill>
                <a:cs typeface="Arial" panose="020B0604020202020204" pitchFamily="34" charset="0"/>
              </a:rPr>
              <a:t>Dry Mouth</a:t>
            </a:r>
          </a:p>
          <a:p>
            <a:pPr eaLnBrk="1" hangingPunct="1">
              <a:spcBef>
                <a:spcPts val="638"/>
              </a:spcBef>
              <a:buSzPct val="100000"/>
              <a:buFont typeface="Lucida Grande" charset="0"/>
              <a:buChar char="–"/>
            </a:pPr>
            <a:r>
              <a:rPr lang="en-US" altLang="en-US" sz="2000">
                <a:solidFill>
                  <a:srgbClr val="7D0D00"/>
                </a:solidFill>
                <a:cs typeface="Arial" panose="020B0604020202020204" pitchFamily="34" charset="0"/>
              </a:rPr>
              <a:t>Nausea</a:t>
            </a:r>
          </a:p>
          <a:p>
            <a:pPr eaLnBrk="1" hangingPunct="1">
              <a:spcBef>
                <a:spcPts val="638"/>
              </a:spcBef>
              <a:buSzPct val="100000"/>
              <a:buFont typeface="Lucida Grande" charset="0"/>
              <a:buChar char="–"/>
            </a:pPr>
            <a:r>
              <a:rPr lang="en-US" altLang="en-US" sz="2000">
                <a:solidFill>
                  <a:srgbClr val="7D0D00"/>
                </a:solidFill>
                <a:cs typeface="Arial" panose="020B0604020202020204" pitchFamily="34" charset="0"/>
              </a:rPr>
              <a:t>Vomiting</a:t>
            </a:r>
          </a:p>
          <a:p>
            <a:pPr eaLnBrk="1" hangingPunct="1">
              <a:spcBef>
                <a:spcPts val="638"/>
              </a:spcBef>
              <a:buSzPct val="100000"/>
              <a:buFont typeface="Lucida Grande" charset="0"/>
              <a:buChar char="–"/>
            </a:pPr>
            <a:r>
              <a:rPr lang="en-US" altLang="en-US" sz="2000">
                <a:solidFill>
                  <a:srgbClr val="7D0D00"/>
                </a:solidFill>
                <a:cs typeface="Arial" panose="020B0604020202020204" pitchFamily="34" charset="0"/>
              </a:rPr>
              <a:t>Anorexia</a:t>
            </a:r>
          </a:p>
          <a:p>
            <a:pPr eaLnBrk="1" hangingPunct="1">
              <a:spcBef>
                <a:spcPts val="638"/>
              </a:spcBef>
              <a:buSzPct val="100000"/>
              <a:buFont typeface="Lucida Grande" charset="0"/>
              <a:buChar char="–"/>
            </a:pPr>
            <a:r>
              <a:rPr lang="en-US" altLang="en-US" sz="2000">
                <a:solidFill>
                  <a:srgbClr val="7D0D00"/>
                </a:solidFill>
                <a:cs typeface="Arial" panose="020B0604020202020204" pitchFamily="34" charset="0"/>
              </a:rPr>
              <a:t>Diarrhea</a:t>
            </a:r>
          </a:p>
          <a:p>
            <a:pPr eaLnBrk="1" hangingPunct="1">
              <a:spcBef>
                <a:spcPts val="638"/>
              </a:spcBef>
              <a:buSzPct val="100000"/>
              <a:buFont typeface="Lucida Grande" charset="0"/>
              <a:buChar char="–"/>
            </a:pPr>
            <a:endParaRPr lang="en-US" altLang="en-US" sz="2000">
              <a:solidFill>
                <a:srgbClr val="7D0D00"/>
              </a:solidFill>
              <a:cs typeface="Arial" panose="020B0604020202020204" pitchFamily="34" charset="0"/>
            </a:endParaRPr>
          </a:p>
          <a:p>
            <a:pPr eaLnBrk="1" hangingPunct="1">
              <a:spcBef>
                <a:spcPts val="738"/>
              </a:spcBef>
              <a:buSzPct val="100000"/>
              <a:buFont typeface="Lucida Grande" charset="0"/>
              <a:buChar char="•"/>
            </a:pPr>
            <a:r>
              <a:rPr lang="en-US" altLang="en-US">
                <a:solidFill>
                  <a:srgbClr val="0B0881"/>
                </a:solidFill>
                <a:cs typeface="Arial" panose="020B0604020202020204" pitchFamily="34" charset="0"/>
              </a:rPr>
              <a:t>Rash</a:t>
            </a:r>
          </a:p>
          <a:p>
            <a:pPr eaLnBrk="1" hangingPunct="1">
              <a:spcBef>
                <a:spcPts val="738"/>
              </a:spcBef>
              <a:buSzPct val="100000"/>
              <a:buFont typeface="Lucida Grande" charset="0"/>
              <a:buChar char="•"/>
            </a:pPr>
            <a:r>
              <a:rPr lang="en-US" altLang="en-US">
                <a:solidFill>
                  <a:srgbClr val="0B0881"/>
                </a:solidFill>
                <a:cs typeface="Arial" panose="020B0604020202020204" pitchFamily="34" charset="0"/>
              </a:rPr>
              <a:t>Fetal Abnormalities and birth defects</a:t>
            </a:r>
          </a:p>
        </p:txBody>
      </p:sp>
    </p:spTree>
    <p:extLst>
      <p:ext uri="{BB962C8B-B14F-4D97-AF65-F5344CB8AC3E}">
        <p14:creationId xmlns="" xmlns:p14="http://schemas.microsoft.com/office/powerpoint/2010/main" val="276603355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14325" y="90488"/>
            <a:ext cx="8540750" cy="1509712"/>
          </a:xfrm>
        </p:spPr>
        <p:txBody>
          <a:bodyPr/>
          <a:lstStyle/>
          <a:p>
            <a:pPr indent="0" eaLnBrk="1" hangingPunct="1"/>
            <a:r>
              <a:rPr lang="en-US" altLang="en-US" sz="3200" smtClean="0"/>
              <a:t>Phenytoin Induced Gingival Hyperplasia</a:t>
            </a:r>
          </a:p>
        </p:txBody>
      </p:sp>
      <p:sp>
        <p:nvSpPr>
          <p:cNvPr id="29699" name="Text Box 6"/>
          <p:cNvSpPr txBox="1">
            <a:spLocks/>
          </p:cNvSpPr>
          <p:nvPr/>
        </p:nvSpPr>
        <p:spPr bwMode="auto">
          <a:xfrm>
            <a:off x="4927600" y="2027238"/>
            <a:ext cx="3533775"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algn="ctr" eaLnBrk="1" hangingPunct="1">
              <a:spcBef>
                <a:spcPct val="50000"/>
              </a:spcBef>
            </a:pPr>
            <a:r>
              <a:rPr lang="en-US" altLang="en-US" sz="2000"/>
              <a:t>17 year old boy treated with 300mg/day phenytoin for 2 years (unsupervised) </a:t>
            </a:r>
          </a:p>
        </p:txBody>
      </p:sp>
      <p:sp>
        <p:nvSpPr>
          <p:cNvPr id="29700" name="Text Box 7"/>
          <p:cNvSpPr txBox="1">
            <a:spLocks/>
          </p:cNvSpPr>
          <p:nvPr/>
        </p:nvSpPr>
        <p:spPr bwMode="auto">
          <a:xfrm>
            <a:off x="5038725" y="4592638"/>
            <a:ext cx="35337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algn="ctr" eaLnBrk="1" hangingPunct="1">
              <a:spcBef>
                <a:spcPct val="50000"/>
              </a:spcBef>
            </a:pPr>
            <a:r>
              <a:rPr lang="en-US" altLang="en-US" sz="2000"/>
              <a:t>Partial recovery at 3 months after discontinuation</a:t>
            </a:r>
          </a:p>
        </p:txBody>
      </p:sp>
      <p:sp>
        <p:nvSpPr>
          <p:cNvPr id="29701" name="Text Box 8"/>
          <p:cNvSpPr txBox="1">
            <a:spLocks/>
          </p:cNvSpPr>
          <p:nvPr/>
        </p:nvSpPr>
        <p:spPr bwMode="auto">
          <a:xfrm>
            <a:off x="5435600" y="6467475"/>
            <a:ext cx="37084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spcBef>
                <a:spcPct val="50000"/>
              </a:spcBef>
            </a:pPr>
            <a:r>
              <a:rPr lang="en-US" altLang="en-US" sz="1000"/>
              <a:t>Images in Clinical Medicine (Feb 2000) 342:325</a:t>
            </a:r>
          </a:p>
        </p:txBody>
      </p:sp>
      <p:pic>
        <p:nvPicPr>
          <p:cNvPr id="29702" name="Picture 9" descr="aft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08075" y="3995738"/>
            <a:ext cx="3281363" cy="201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3" name="Picture 10" descr="befor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00150" y="1581150"/>
            <a:ext cx="3092450" cy="2011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493548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400" smtClean="0">
                <a:solidFill>
                  <a:schemeClr val="tx1">
                    <a:lumMod val="75000"/>
                    <a:lumOff val="25000"/>
                  </a:schemeClr>
                </a:solidFill>
              </a:rPr>
              <a:t>Long-Term Adverse </a:t>
            </a:r>
            <a:br>
              <a:rPr lang="en-US" sz="4400" smtClean="0">
                <a:solidFill>
                  <a:schemeClr val="tx1">
                    <a:lumMod val="75000"/>
                    <a:lumOff val="25000"/>
                  </a:schemeClr>
                </a:solidFill>
              </a:rPr>
            </a:br>
            <a:r>
              <a:rPr lang="en-US" sz="4400" smtClean="0">
                <a:solidFill>
                  <a:schemeClr val="tx1">
                    <a:lumMod val="75000"/>
                    <a:lumOff val="25000"/>
                  </a:schemeClr>
                </a:solidFill>
              </a:rPr>
              <a:t>Effects of AEDs</a:t>
            </a:r>
            <a:endParaRPr lang="en-US" sz="4400" smtClean="0">
              <a:solidFill>
                <a:schemeClr val="tx1"/>
              </a:solidFill>
            </a:endParaRPr>
          </a:p>
        </p:txBody>
      </p:sp>
      <p:sp>
        <p:nvSpPr>
          <p:cNvPr id="86019" name="Rectangle 3"/>
          <p:cNvSpPr>
            <a:spLocks noGrp="1" noChangeArrowheads="1"/>
          </p:cNvSpPr>
          <p:nvPr>
            <p:ph sz="half" idx="1"/>
          </p:nvPr>
        </p:nvSpPr>
        <p:spPr>
          <a:xfrm>
            <a:off x="457200" y="1676400"/>
            <a:ext cx="5257800" cy="4953000"/>
          </a:xfrm>
        </p:spPr>
        <p:txBody>
          <a:bodyPr/>
          <a:lstStyle/>
          <a:p>
            <a:pPr eaLnBrk="1" hangingPunct="1">
              <a:lnSpc>
                <a:spcPct val="110000"/>
              </a:lnSpc>
              <a:spcBef>
                <a:spcPts val="588"/>
              </a:spcBef>
              <a:buFont typeface="Wingdings" panose="05000000000000000000" pitchFamily="2" charset="2"/>
              <a:buNone/>
            </a:pPr>
            <a:r>
              <a:rPr lang="en-US" altLang="en-US" sz="1800" dirty="0" smtClean="0">
                <a:sym typeface="Wingdings" panose="05000000000000000000" pitchFamily="2" charset="2"/>
              </a:rPr>
              <a:t>  </a:t>
            </a:r>
            <a:r>
              <a:rPr lang="en-US" altLang="en-US" sz="1800" dirty="0" smtClean="0"/>
              <a:t>Endocrine/Metabolic Effects</a:t>
            </a:r>
          </a:p>
          <a:p>
            <a:pPr lvl="1" eaLnBrk="1" hangingPunct="1">
              <a:lnSpc>
                <a:spcPct val="110000"/>
              </a:lnSpc>
              <a:spcBef>
                <a:spcPts val="313"/>
              </a:spcBef>
              <a:buFont typeface="Symbol" panose="05050102010706020507" pitchFamily="18" charset="2"/>
              <a:buChar char="·"/>
            </a:pPr>
            <a:r>
              <a:rPr lang="en-US" altLang="en-US" sz="1200" dirty="0" err="1" smtClean="0"/>
              <a:t>Osteomalacia</a:t>
            </a:r>
            <a:r>
              <a:rPr lang="en-US" altLang="en-US" sz="1200" dirty="0" smtClean="0"/>
              <a:t>, osteoporosis                         </a:t>
            </a:r>
          </a:p>
          <a:p>
            <a:pPr lvl="1" eaLnBrk="1" hangingPunct="1">
              <a:lnSpc>
                <a:spcPct val="110000"/>
              </a:lnSpc>
              <a:spcBef>
                <a:spcPts val="313"/>
              </a:spcBef>
              <a:buFont typeface="Arial" panose="020B0604020202020204" pitchFamily="34" charset="0"/>
              <a:buNone/>
            </a:pPr>
            <a:r>
              <a:rPr lang="en-US" altLang="en-US" sz="1200" dirty="0" smtClean="0"/>
              <a:t>	(</a:t>
            </a:r>
            <a:r>
              <a:rPr lang="en-US" altLang="en-US" sz="1200" dirty="0" err="1" smtClean="0"/>
              <a:t>Vit</a:t>
            </a:r>
            <a:r>
              <a:rPr lang="en-US" altLang="en-US" sz="1200" dirty="0" smtClean="0"/>
              <a:t> D deficiency or other)</a:t>
            </a:r>
          </a:p>
          <a:p>
            <a:pPr lvl="2" eaLnBrk="1" hangingPunct="1">
              <a:lnSpc>
                <a:spcPct val="110000"/>
              </a:lnSpc>
              <a:spcBef>
                <a:spcPts val="313"/>
              </a:spcBef>
              <a:buFont typeface="Symbol" panose="05050102010706020507" pitchFamily="18" charset="2"/>
              <a:buChar char="·"/>
            </a:pPr>
            <a:r>
              <a:rPr lang="en-US" altLang="en-US" sz="1200" dirty="0" smtClean="0"/>
              <a:t>carbamazepine</a:t>
            </a:r>
          </a:p>
          <a:p>
            <a:pPr lvl="2" eaLnBrk="1" hangingPunct="1">
              <a:lnSpc>
                <a:spcPct val="110000"/>
              </a:lnSpc>
              <a:spcBef>
                <a:spcPts val="313"/>
              </a:spcBef>
              <a:buFont typeface="Symbol" panose="05050102010706020507" pitchFamily="18" charset="2"/>
              <a:buChar char="·"/>
            </a:pPr>
            <a:r>
              <a:rPr lang="en-US" altLang="en-US" sz="1200" dirty="0" smtClean="0"/>
              <a:t>barbiturates</a:t>
            </a:r>
          </a:p>
          <a:p>
            <a:pPr lvl="2" eaLnBrk="1" hangingPunct="1">
              <a:lnSpc>
                <a:spcPct val="110000"/>
              </a:lnSpc>
              <a:spcBef>
                <a:spcPts val="313"/>
              </a:spcBef>
              <a:buFont typeface="Symbol" panose="05050102010706020507" pitchFamily="18" charset="2"/>
              <a:buChar char="·"/>
            </a:pPr>
            <a:r>
              <a:rPr lang="en-US" altLang="en-US" sz="1200" dirty="0" smtClean="0"/>
              <a:t>phenytoin</a:t>
            </a:r>
          </a:p>
          <a:p>
            <a:pPr lvl="2" eaLnBrk="1" hangingPunct="1">
              <a:lnSpc>
                <a:spcPct val="110000"/>
              </a:lnSpc>
              <a:spcBef>
                <a:spcPts val="313"/>
              </a:spcBef>
              <a:buFont typeface="Symbol" panose="05050102010706020507" pitchFamily="18" charset="2"/>
              <a:buChar char="·"/>
            </a:pPr>
            <a:r>
              <a:rPr lang="en-US" altLang="en-US" sz="1200" dirty="0" smtClean="0"/>
              <a:t>oxcarbazepine</a:t>
            </a:r>
          </a:p>
          <a:p>
            <a:pPr lvl="2" eaLnBrk="1" hangingPunct="1">
              <a:lnSpc>
                <a:spcPct val="110000"/>
              </a:lnSpc>
              <a:spcBef>
                <a:spcPts val="313"/>
              </a:spcBef>
              <a:buFont typeface="Symbol" panose="05050102010706020507" pitchFamily="18" charset="2"/>
              <a:buChar char="·"/>
            </a:pPr>
            <a:r>
              <a:rPr lang="en-US" altLang="en-US" sz="1200" dirty="0" smtClean="0"/>
              <a:t>valproate</a:t>
            </a:r>
          </a:p>
          <a:p>
            <a:pPr lvl="1" eaLnBrk="1" hangingPunct="1">
              <a:lnSpc>
                <a:spcPct val="110000"/>
              </a:lnSpc>
              <a:spcBef>
                <a:spcPts val="313"/>
              </a:spcBef>
              <a:buFont typeface="Symbol" panose="05050102010706020507" pitchFamily="18" charset="2"/>
              <a:buChar char="·"/>
            </a:pPr>
            <a:r>
              <a:rPr lang="en-US" altLang="en-US" sz="1200" dirty="0" err="1" smtClean="0"/>
              <a:t>Teratogenesis</a:t>
            </a:r>
            <a:r>
              <a:rPr lang="en-US" altLang="en-US" sz="1200" dirty="0" smtClean="0"/>
              <a:t> (folate deficiency or other)</a:t>
            </a:r>
          </a:p>
          <a:p>
            <a:pPr lvl="2" eaLnBrk="1" hangingPunct="1">
              <a:lnSpc>
                <a:spcPct val="110000"/>
              </a:lnSpc>
              <a:spcBef>
                <a:spcPts val="313"/>
              </a:spcBef>
              <a:buFont typeface="Symbol" panose="05050102010706020507" pitchFamily="18" charset="2"/>
              <a:buChar char="·"/>
            </a:pPr>
            <a:r>
              <a:rPr lang="en-US" altLang="en-US" sz="1200" dirty="0" smtClean="0"/>
              <a:t>barbiturates </a:t>
            </a:r>
          </a:p>
          <a:p>
            <a:pPr lvl="2" eaLnBrk="1" hangingPunct="1">
              <a:lnSpc>
                <a:spcPct val="110000"/>
              </a:lnSpc>
              <a:spcBef>
                <a:spcPts val="313"/>
              </a:spcBef>
              <a:buFont typeface="Symbol" panose="05050102010706020507" pitchFamily="18" charset="2"/>
              <a:buChar char="·"/>
            </a:pPr>
            <a:r>
              <a:rPr lang="en-US" altLang="en-US" sz="1200" dirty="0" smtClean="0"/>
              <a:t>phenytoin</a:t>
            </a:r>
          </a:p>
          <a:p>
            <a:pPr lvl="2" eaLnBrk="1" hangingPunct="1">
              <a:lnSpc>
                <a:spcPct val="110000"/>
              </a:lnSpc>
              <a:spcBef>
                <a:spcPts val="313"/>
              </a:spcBef>
              <a:buFont typeface="Symbol" panose="05050102010706020507" pitchFamily="18" charset="2"/>
              <a:buChar char="·"/>
            </a:pPr>
            <a:r>
              <a:rPr lang="en-US" altLang="en-US" sz="1200" dirty="0" smtClean="0"/>
              <a:t>carbamazepine</a:t>
            </a:r>
          </a:p>
          <a:p>
            <a:pPr lvl="2" eaLnBrk="1" hangingPunct="1">
              <a:lnSpc>
                <a:spcPct val="110000"/>
              </a:lnSpc>
              <a:spcBef>
                <a:spcPts val="313"/>
              </a:spcBef>
              <a:buFont typeface="Symbol" panose="05050102010706020507" pitchFamily="18" charset="2"/>
              <a:buChar char="·"/>
            </a:pPr>
            <a:r>
              <a:rPr lang="en-US" altLang="en-US" sz="1200" dirty="0" smtClean="0"/>
              <a:t>valproate (neural tube defects)</a:t>
            </a:r>
          </a:p>
          <a:p>
            <a:pPr lvl="2" eaLnBrk="1" hangingPunct="1">
              <a:lnSpc>
                <a:spcPct val="110000"/>
              </a:lnSpc>
              <a:spcBef>
                <a:spcPts val="313"/>
              </a:spcBef>
              <a:buFont typeface="Symbol" panose="05050102010706020507" pitchFamily="18" charset="2"/>
              <a:buChar char="·"/>
            </a:pPr>
            <a:r>
              <a:rPr lang="en-US" altLang="en-US" sz="1200" dirty="0" err="1" smtClean="0"/>
              <a:t>topiramate</a:t>
            </a:r>
            <a:r>
              <a:rPr lang="en-US" altLang="en-US" sz="1200" dirty="0" smtClean="0"/>
              <a:t> (cleft lip/cleft palate)</a:t>
            </a:r>
          </a:p>
          <a:p>
            <a:pPr lvl="1" eaLnBrk="1" hangingPunct="1">
              <a:lnSpc>
                <a:spcPct val="110000"/>
              </a:lnSpc>
              <a:spcBef>
                <a:spcPts val="313"/>
              </a:spcBef>
              <a:buFont typeface="Symbol" panose="05050102010706020507" pitchFamily="18" charset="2"/>
              <a:buChar char="·"/>
            </a:pPr>
            <a:r>
              <a:rPr lang="en-US" altLang="en-US" sz="1200" dirty="0" smtClean="0"/>
              <a:t>Altered connective tissue metabolism or growth (facial coarsening, hirsutism, gingival hyperplasia or contractures)</a:t>
            </a:r>
          </a:p>
          <a:p>
            <a:pPr lvl="2" eaLnBrk="1" hangingPunct="1">
              <a:lnSpc>
                <a:spcPct val="110000"/>
              </a:lnSpc>
              <a:spcBef>
                <a:spcPts val="313"/>
              </a:spcBef>
              <a:buFont typeface="Symbol" panose="05050102010706020507" pitchFamily="18" charset="2"/>
              <a:buChar char="·"/>
            </a:pPr>
            <a:r>
              <a:rPr lang="en-US" altLang="en-US" sz="1200" dirty="0" smtClean="0"/>
              <a:t>phenytoin</a:t>
            </a:r>
          </a:p>
          <a:p>
            <a:pPr lvl="2" eaLnBrk="1" hangingPunct="1">
              <a:lnSpc>
                <a:spcPct val="110000"/>
              </a:lnSpc>
              <a:spcBef>
                <a:spcPts val="313"/>
              </a:spcBef>
              <a:buFont typeface="Symbol" panose="05050102010706020507" pitchFamily="18" charset="2"/>
              <a:buChar char="·"/>
            </a:pPr>
            <a:r>
              <a:rPr lang="en-US" altLang="en-US" sz="1200" dirty="0" smtClean="0"/>
              <a:t>phenobarbital</a:t>
            </a:r>
          </a:p>
        </p:txBody>
      </p:sp>
      <p:sp>
        <p:nvSpPr>
          <p:cNvPr id="86020" name="Rectangle 4"/>
          <p:cNvSpPr>
            <a:spLocks noGrp="1" noChangeArrowheads="1"/>
          </p:cNvSpPr>
          <p:nvPr>
            <p:ph sz="half" idx="2"/>
          </p:nvPr>
        </p:nvSpPr>
        <p:spPr>
          <a:xfrm>
            <a:off x="5257800" y="1676400"/>
            <a:ext cx="3581400" cy="4572000"/>
          </a:xfrm>
        </p:spPr>
        <p:txBody>
          <a:bodyPr/>
          <a:lstStyle/>
          <a:p>
            <a:pPr eaLnBrk="1" hangingPunct="1">
              <a:lnSpc>
                <a:spcPct val="110000"/>
              </a:lnSpc>
              <a:buFont typeface="Wingdings" panose="05000000000000000000" pitchFamily="2" charset="2"/>
              <a:buNone/>
            </a:pPr>
            <a:r>
              <a:rPr lang="en-US" altLang="en-US" dirty="0" smtClean="0">
                <a:sym typeface="Wingdings" panose="05000000000000000000" pitchFamily="2" charset="2"/>
              </a:rPr>
              <a:t>  </a:t>
            </a:r>
            <a:r>
              <a:rPr lang="en-US" altLang="en-US" sz="1800" dirty="0" smtClean="0"/>
              <a:t>Neurologic</a:t>
            </a:r>
          </a:p>
          <a:p>
            <a:pPr lvl="1" eaLnBrk="1" hangingPunct="1">
              <a:lnSpc>
                <a:spcPct val="110000"/>
              </a:lnSpc>
              <a:buFont typeface="Symbol" panose="05050102010706020507" pitchFamily="18" charset="2"/>
              <a:buChar char="·"/>
            </a:pPr>
            <a:r>
              <a:rPr lang="en-US" altLang="en-US" sz="1200" dirty="0" smtClean="0"/>
              <a:t>Neuropathy</a:t>
            </a:r>
          </a:p>
          <a:p>
            <a:pPr marL="1143000" lvl="2" eaLnBrk="1" hangingPunct="1">
              <a:lnSpc>
                <a:spcPct val="110000"/>
              </a:lnSpc>
              <a:buFont typeface="Symbol" panose="05050102010706020507" pitchFamily="18" charset="2"/>
              <a:buChar char="·"/>
            </a:pPr>
            <a:r>
              <a:rPr lang="en-US" altLang="en-US" sz="1200" dirty="0" smtClean="0"/>
              <a:t>phenytoin</a:t>
            </a:r>
          </a:p>
          <a:p>
            <a:pPr marL="1143000" lvl="2" eaLnBrk="1" hangingPunct="1">
              <a:lnSpc>
                <a:spcPct val="110000"/>
              </a:lnSpc>
              <a:buFont typeface="Symbol" panose="05050102010706020507" pitchFamily="18" charset="2"/>
              <a:buChar char="·"/>
            </a:pPr>
            <a:r>
              <a:rPr lang="en-US" altLang="en-US" sz="1200" dirty="0" smtClean="0"/>
              <a:t>carbamazepine</a:t>
            </a:r>
          </a:p>
          <a:p>
            <a:pPr lvl="1" eaLnBrk="1" hangingPunct="1">
              <a:lnSpc>
                <a:spcPct val="110000"/>
              </a:lnSpc>
              <a:buFont typeface="Symbol" panose="05050102010706020507" pitchFamily="18" charset="2"/>
              <a:buChar char="·"/>
            </a:pPr>
            <a:r>
              <a:rPr lang="en-US" altLang="en-US" sz="1200" dirty="0" smtClean="0"/>
              <a:t>Cerebellar degeneration</a:t>
            </a:r>
          </a:p>
          <a:p>
            <a:pPr marL="1143000" lvl="2" eaLnBrk="1" hangingPunct="1">
              <a:lnSpc>
                <a:spcPct val="110000"/>
              </a:lnSpc>
              <a:buFont typeface="Symbol" panose="05050102010706020507" pitchFamily="18" charset="2"/>
              <a:buChar char="·"/>
            </a:pPr>
            <a:r>
              <a:rPr lang="en-US" altLang="en-US" sz="1200" dirty="0" smtClean="0"/>
              <a:t>phenytoin</a:t>
            </a:r>
          </a:p>
          <a:p>
            <a:pPr eaLnBrk="1" hangingPunct="1">
              <a:lnSpc>
                <a:spcPct val="110000"/>
              </a:lnSpc>
              <a:spcBef>
                <a:spcPts val="313"/>
              </a:spcBef>
              <a:buFont typeface="Symbol" panose="05050102010706020507" pitchFamily="18" charset="2"/>
              <a:buNone/>
            </a:pPr>
            <a:endParaRPr lang="en-US" altLang="en-US" sz="1600" dirty="0" smtClean="0">
              <a:sym typeface="Wingdings" panose="05000000000000000000" pitchFamily="2" charset="2"/>
            </a:endParaRPr>
          </a:p>
          <a:p>
            <a:pPr eaLnBrk="1" hangingPunct="1">
              <a:lnSpc>
                <a:spcPct val="110000"/>
              </a:lnSpc>
              <a:spcBef>
                <a:spcPts val="313"/>
              </a:spcBef>
              <a:buFont typeface="Symbol" panose="05050102010706020507" pitchFamily="18" charset="2"/>
              <a:buNone/>
            </a:pPr>
            <a:r>
              <a:rPr lang="en-US" altLang="en-US" dirty="0" smtClean="0">
                <a:sym typeface="Wingdings" panose="05000000000000000000" pitchFamily="2" charset="2"/>
              </a:rPr>
              <a:t> </a:t>
            </a:r>
            <a:r>
              <a:rPr lang="en-US" altLang="en-US" sz="1800" dirty="0" smtClean="0"/>
              <a:t>Sexual Dysfunction </a:t>
            </a:r>
            <a:r>
              <a:rPr lang="en-US" altLang="en-US" sz="1600" dirty="0" smtClean="0"/>
              <a:t>(polycystic ovaries et al.)</a:t>
            </a:r>
          </a:p>
          <a:p>
            <a:pPr lvl="1" eaLnBrk="1" hangingPunct="1">
              <a:lnSpc>
                <a:spcPct val="110000"/>
              </a:lnSpc>
              <a:spcBef>
                <a:spcPts val="313"/>
              </a:spcBef>
              <a:buFont typeface="Symbol" panose="05050102010706020507" pitchFamily="18" charset="2"/>
              <a:buChar char="·"/>
            </a:pPr>
            <a:r>
              <a:rPr lang="en-US" altLang="en-US" sz="1200" dirty="0" smtClean="0"/>
              <a:t>phenytoin</a:t>
            </a:r>
          </a:p>
          <a:p>
            <a:pPr lvl="1" eaLnBrk="1" hangingPunct="1">
              <a:lnSpc>
                <a:spcPct val="110000"/>
              </a:lnSpc>
              <a:spcBef>
                <a:spcPts val="313"/>
              </a:spcBef>
              <a:buFont typeface="Symbol" panose="05050102010706020507" pitchFamily="18" charset="2"/>
              <a:buChar char="·"/>
            </a:pPr>
            <a:r>
              <a:rPr lang="en-US" altLang="en-US" sz="1200" dirty="0" smtClean="0"/>
              <a:t>carbamazepine</a:t>
            </a:r>
          </a:p>
          <a:p>
            <a:pPr lvl="1" eaLnBrk="1" hangingPunct="1">
              <a:lnSpc>
                <a:spcPct val="110000"/>
              </a:lnSpc>
              <a:spcBef>
                <a:spcPts val="313"/>
              </a:spcBef>
              <a:buFont typeface="Symbol" panose="05050102010706020507" pitchFamily="18" charset="2"/>
              <a:buChar char="·"/>
            </a:pPr>
            <a:r>
              <a:rPr lang="en-US" altLang="en-US" sz="1200" dirty="0" smtClean="0"/>
              <a:t>phenobarbital</a:t>
            </a:r>
          </a:p>
          <a:p>
            <a:pPr lvl="1" eaLnBrk="1" hangingPunct="1">
              <a:lnSpc>
                <a:spcPct val="110000"/>
              </a:lnSpc>
              <a:spcBef>
                <a:spcPts val="313"/>
              </a:spcBef>
              <a:buFont typeface="Symbol" panose="05050102010706020507" pitchFamily="18" charset="2"/>
              <a:buChar char="·"/>
            </a:pPr>
            <a:r>
              <a:rPr lang="en-US" altLang="en-US" sz="1200" dirty="0" err="1" smtClean="0"/>
              <a:t>primidone</a:t>
            </a:r>
            <a:endParaRPr lang="en-US" altLang="en-US" sz="1200" dirty="0" smtClean="0"/>
          </a:p>
        </p:txBody>
      </p:sp>
      <p:sp>
        <p:nvSpPr>
          <p:cNvPr id="5" name="Slide Number Placeholder 4"/>
          <p:cNvSpPr>
            <a:spLocks noGrp="1"/>
          </p:cNvSpPr>
          <p:nvPr>
            <p:ph type="sldNum" sz="quarter" idx="12"/>
          </p:nvPr>
        </p:nvSpPr>
        <p:spPr/>
        <p:txBody>
          <a:bodyPr/>
          <a:lstStyle>
            <a:lvl1pPr>
              <a:defRPr sz="2500">
                <a:solidFill>
                  <a:schemeClr val="tx1"/>
                </a:solidFill>
                <a:latin typeface="Arial" panose="020B0604020202020204" pitchFamily="34" charset="0"/>
              </a:defRPr>
            </a:lvl1pPr>
            <a:lvl2pPr marL="742950" indent="-285750">
              <a:defRPr sz="2500">
                <a:solidFill>
                  <a:schemeClr val="tx1"/>
                </a:solidFill>
                <a:latin typeface="Arial" panose="020B0604020202020204" pitchFamily="34" charset="0"/>
              </a:defRPr>
            </a:lvl2pPr>
            <a:lvl3pPr marL="1143000" indent="-228600">
              <a:defRPr sz="2500">
                <a:solidFill>
                  <a:schemeClr val="tx1"/>
                </a:solidFill>
                <a:latin typeface="Arial" panose="020B0604020202020204" pitchFamily="34" charset="0"/>
              </a:defRPr>
            </a:lvl3pPr>
            <a:lvl4pPr marL="1600200" indent="-228600">
              <a:defRPr sz="2500">
                <a:solidFill>
                  <a:schemeClr val="tx1"/>
                </a:solidFill>
                <a:latin typeface="Arial" panose="020B0604020202020204" pitchFamily="34" charset="0"/>
              </a:defRPr>
            </a:lvl4pPr>
            <a:lvl5pPr marL="2057400" indent="-228600">
              <a:defRPr sz="2500">
                <a:solidFill>
                  <a:schemeClr val="tx1"/>
                </a:solidFill>
                <a:latin typeface="Arial" panose="020B0604020202020204" pitchFamily="34" charset="0"/>
              </a:defRPr>
            </a:lvl5pPr>
            <a:lvl6pPr marL="2514600" indent="-228600" algn="r" eaLnBrk="0" fontAlgn="base" hangingPunct="0">
              <a:spcBef>
                <a:spcPct val="0"/>
              </a:spcBef>
              <a:spcAft>
                <a:spcPct val="0"/>
              </a:spcAft>
              <a:defRPr sz="2500">
                <a:solidFill>
                  <a:schemeClr val="tx1"/>
                </a:solidFill>
                <a:latin typeface="Arial" panose="020B0604020202020204" pitchFamily="34" charset="0"/>
              </a:defRPr>
            </a:lvl6pPr>
            <a:lvl7pPr marL="2971800" indent="-228600" algn="r" eaLnBrk="0" fontAlgn="base" hangingPunct="0">
              <a:spcBef>
                <a:spcPct val="0"/>
              </a:spcBef>
              <a:spcAft>
                <a:spcPct val="0"/>
              </a:spcAft>
              <a:defRPr sz="2500">
                <a:solidFill>
                  <a:schemeClr val="tx1"/>
                </a:solidFill>
                <a:latin typeface="Arial" panose="020B0604020202020204" pitchFamily="34" charset="0"/>
              </a:defRPr>
            </a:lvl7pPr>
            <a:lvl8pPr marL="3429000" indent="-228600" algn="r" eaLnBrk="0" fontAlgn="base" hangingPunct="0">
              <a:spcBef>
                <a:spcPct val="0"/>
              </a:spcBef>
              <a:spcAft>
                <a:spcPct val="0"/>
              </a:spcAft>
              <a:defRPr sz="2500">
                <a:solidFill>
                  <a:schemeClr val="tx1"/>
                </a:solidFill>
                <a:latin typeface="Arial" panose="020B0604020202020204" pitchFamily="34" charset="0"/>
              </a:defRPr>
            </a:lvl8pPr>
            <a:lvl9pPr marL="3886200" indent="-228600" algn="r" eaLnBrk="0" fontAlgn="base" hangingPunct="0">
              <a:spcBef>
                <a:spcPct val="0"/>
              </a:spcBef>
              <a:spcAft>
                <a:spcPct val="0"/>
              </a:spcAft>
              <a:defRPr sz="2500">
                <a:solidFill>
                  <a:schemeClr val="tx1"/>
                </a:solidFill>
                <a:latin typeface="Arial" panose="020B0604020202020204" pitchFamily="34" charset="0"/>
              </a:defRPr>
            </a:lvl9pPr>
          </a:lstStyle>
          <a:p>
            <a:r>
              <a:rPr lang="en-US" altLang="en-US" sz="1200">
                <a:solidFill>
                  <a:srgbClr val="B0BCC1"/>
                </a:solidFill>
                <a:latin typeface="Calisto MT" panose="02040603050505030304" pitchFamily="18" charset="0"/>
              </a:rPr>
              <a:t>P-Slide </a:t>
            </a:r>
            <a:fld id="{7A38D93D-FCDB-4BB6-972D-7403E06AE02C}" type="slidenum">
              <a:rPr lang="en-US" altLang="en-US" sz="1200">
                <a:solidFill>
                  <a:srgbClr val="B0BCC1"/>
                </a:solidFill>
                <a:latin typeface="Calisto MT" panose="02040603050505030304" pitchFamily="18" charset="0"/>
              </a:rPr>
              <a:pPr/>
              <a:t>137</a:t>
            </a:fld>
            <a:endParaRPr lang="en-US" altLang="en-US" sz="1200">
              <a:solidFill>
                <a:srgbClr val="B0BCC1"/>
              </a:solidFill>
              <a:latin typeface="Calisto MT" panose="02040603050505030304" pitchFamily="18" charset="0"/>
            </a:endParaRPr>
          </a:p>
        </p:txBody>
      </p:sp>
      <p:sp>
        <p:nvSpPr>
          <p:cNvPr id="6" name="Date Placeholder 3"/>
          <p:cNvSpPr>
            <a:spLocks noGrp="1"/>
          </p:cNvSpPr>
          <p:nvPr>
            <p:ph type="dt" sz="quarter" idx="10"/>
          </p:nvPr>
        </p:nvSpPr>
        <p:spPr>
          <a:xfrm>
            <a:off x="244475" y="6372225"/>
            <a:ext cx="2955925" cy="257175"/>
          </a:xfrm>
        </p:spPr>
        <p:txBody>
          <a:bodyPr/>
          <a:lstStyle>
            <a:lvl1pPr>
              <a:defRPr>
                <a:latin typeface="Arial" pitchFamily="34" charset="0"/>
                <a:cs typeface="Arial" pitchFamily="34" charset="0"/>
              </a:defRPr>
            </a:lvl1pPr>
          </a:lstStyle>
          <a:p>
            <a:pPr>
              <a:defRPr/>
            </a:pPr>
            <a:r>
              <a:rPr lang="en-US" dirty="0" smtClean="0"/>
              <a:t>American Epilepsy Society 2011</a:t>
            </a:r>
            <a:endParaRPr lang="en-US" dirty="0"/>
          </a:p>
        </p:txBody>
      </p:sp>
    </p:spTree>
    <p:extLst>
      <p:ext uri="{BB962C8B-B14F-4D97-AF65-F5344CB8AC3E}">
        <p14:creationId xmlns="" xmlns:p14="http://schemas.microsoft.com/office/powerpoint/2010/main" val="229178186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28600" y="234950"/>
            <a:ext cx="8675688" cy="647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a:spAutoFit/>
          </a:bodyPr>
          <a:lstStyle>
            <a:lvl1pPr marL="342900" indent="-342900">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r>
              <a:rPr lang="en-US" altLang="en-US" sz="3200" b="1">
                <a:solidFill>
                  <a:srgbClr val="0033CC"/>
                </a:solidFill>
              </a:rPr>
              <a:t>MECHANISM OF ACTION OF ANTIEPILEPTIC DRUGS</a:t>
            </a:r>
          </a:p>
          <a:p>
            <a:endParaRPr lang="en-US" altLang="en-US" sz="1000" b="1">
              <a:solidFill>
                <a:srgbClr val="0033CC"/>
              </a:solidFill>
            </a:endParaRPr>
          </a:p>
          <a:p>
            <a:r>
              <a:rPr lang="bg-BG" altLang="en-US" sz="2600" i="1">
                <a:solidFill>
                  <a:schemeClr val="tx1"/>
                </a:solidFill>
              </a:rPr>
              <a:t>Antiepileptics </a:t>
            </a:r>
            <a:r>
              <a:rPr lang="en-US" altLang="en-US" sz="2600" i="1">
                <a:solidFill>
                  <a:schemeClr val="tx1"/>
                </a:solidFill>
              </a:rPr>
              <a:t>inhibit the neuronal discharge or its spread in </a:t>
            </a:r>
            <a:r>
              <a:rPr lang="en-US" altLang="en-US" i="1">
                <a:solidFill>
                  <a:schemeClr val="tx1"/>
                </a:solidFill>
              </a:rPr>
              <a:t>one or </a:t>
            </a:r>
          </a:p>
          <a:p>
            <a:r>
              <a:rPr lang="en-US" altLang="en-US" i="1">
                <a:solidFill>
                  <a:schemeClr val="tx1"/>
                </a:solidFill>
              </a:rPr>
              <a:t>more</a:t>
            </a:r>
            <a:r>
              <a:rPr lang="en-US" altLang="en-US"/>
              <a:t> </a:t>
            </a:r>
            <a:r>
              <a:rPr lang="en-US" altLang="en-US" sz="2600" i="1">
                <a:solidFill>
                  <a:schemeClr val="tx1"/>
                </a:solidFill>
              </a:rPr>
              <a:t>of </a:t>
            </a:r>
            <a:r>
              <a:rPr lang="bg-BG" altLang="en-US" sz="2600" i="1">
                <a:solidFill>
                  <a:schemeClr val="tx1"/>
                </a:solidFill>
              </a:rPr>
              <a:t>the fo</a:t>
            </a:r>
            <a:r>
              <a:rPr lang="en-US" altLang="en-US" sz="2600" i="1">
                <a:solidFill>
                  <a:schemeClr val="tx1"/>
                </a:solidFill>
              </a:rPr>
              <a:t>l</a:t>
            </a:r>
            <a:r>
              <a:rPr lang="bg-BG" altLang="en-US" sz="2600" i="1">
                <a:solidFill>
                  <a:schemeClr val="tx1"/>
                </a:solidFill>
              </a:rPr>
              <a:t>low</a:t>
            </a:r>
            <a:r>
              <a:rPr lang="en-US" altLang="en-US" sz="2600" i="1">
                <a:solidFill>
                  <a:schemeClr val="tx1"/>
                </a:solidFill>
              </a:rPr>
              <a:t>ing</a:t>
            </a:r>
            <a:r>
              <a:rPr lang="bg-BG" altLang="en-US" sz="2600" i="1">
                <a:solidFill>
                  <a:schemeClr val="tx1"/>
                </a:solidFill>
              </a:rPr>
              <a:t> </a:t>
            </a:r>
            <a:r>
              <a:rPr lang="en-US" altLang="en-US" sz="2600" i="1">
                <a:solidFill>
                  <a:schemeClr val="tx1"/>
                </a:solidFill>
              </a:rPr>
              <a:t>ways</a:t>
            </a:r>
            <a:r>
              <a:rPr lang="en-US" altLang="en-US" sz="2600">
                <a:solidFill>
                  <a:schemeClr val="tx1"/>
                </a:solidFill>
              </a:rPr>
              <a:t>:</a:t>
            </a:r>
          </a:p>
          <a:p>
            <a:endParaRPr lang="en-US" altLang="en-US" sz="600">
              <a:solidFill>
                <a:schemeClr val="tx1"/>
              </a:solidFill>
            </a:endParaRPr>
          </a:p>
          <a:p>
            <a:r>
              <a:rPr lang="en-US" altLang="en-US" sz="2600" b="1">
                <a:solidFill>
                  <a:srgbClr val="0033CC"/>
                </a:solidFill>
              </a:rPr>
              <a:t>(1) Enhancing GABA synaptic transmission:</a:t>
            </a:r>
            <a:r>
              <a:rPr lang="en-US" altLang="en-US" sz="2600">
                <a:solidFill>
                  <a:schemeClr val="tx1"/>
                </a:solidFill>
              </a:rPr>
              <a:t> barbiturates, benzo-</a:t>
            </a:r>
          </a:p>
          <a:p>
            <a:r>
              <a:rPr lang="en-US" altLang="en-US" sz="2600">
                <a:solidFill>
                  <a:schemeClr val="tx1"/>
                </a:solidFill>
              </a:rPr>
              <a:t>diazepines, gabapentin, levetiracetam, tiagabine, vigabatrin, topira-</a:t>
            </a:r>
          </a:p>
          <a:p>
            <a:r>
              <a:rPr lang="en-US" altLang="en-US" sz="2600">
                <a:solidFill>
                  <a:schemeClr val="tx1"/>
                </a:solidFill>
              </a:rPr>
              <a:t>mate, valproate; the result is increased permeability to chloride ion,</a:t>
            </a:r>
          </a:p>
          <a:p>
            <a:r>
              <a:rPr lang="en-US" altLang="en-US" sz="2600">
                <a:solidFill>
                  <a:schemeClr val="tx1"/>
                </a:solidFill>
              </a:rPr>
              <a:t>which reduces neuronal excitability. Valproate and topiramate block</a:t>
            </a:r>
          </a:p>
          <a:p>
            <a:r>
              <a:rPr lang="en-US" altLang="en-US" sz="2600">
                <a:solidFill>
                  <a:schemeClr val="tx1"/>
                </a:solidFill>
              </a:rPr>
              <a:t>GABA transaminase and tiagabine blocks reuptake of GABA.</a:t>
            </a:r>
            <a:endParaRPr lang="en-US" altLang="en-US" sz="2600" b="1">
              <a:solidFill>
                <a:schemeClr val="tx1"/>
              </a:solidFill>
            </a:endParaRPr>
          </a:p>
          <a:p>
            <a:r>
              <a:rPr lang="en-US" altLang="en-US" sz="2600" b="1">
                <a:solidFill>
                  <a:srgbClr val="0033CC"/>
                </a:solidFill>
              </a:rPr>
              <a:t>(2) Reducing cell membrane permeability to voltage-dependent</a:t>
            </a:r>
          </a:p>
          <a:p>
            <a:r>
              <a:rPr lang="en-US" altLang="en-US" sz="2600" b="1">
                <a:solidFill>
                  <a:srgbClr val="0033CC"/>
                </a:solidFill>
              </a:rPr>
              <a:t>sodium channels:</a:t>
            </a:r>
            <a:r>
              <a:rPr lang="en-US" altLang="en-US" sz="2600" b="1">
                <a:solidFill>
                  <a:schemeClr val="tx1"/>
                </a:solidFill>
              </a:rPr>
              <a:t> </a:t>
            </a:r>
            <a:r>
              <a:rPr lang="en-US" altLang="en-US" sz="2600">
                <a:solidFill>
                  <a:schemeClr val="tx1"/>
                </a:solidFill>
              </a:rPr>
              <a:t>carbamazepine, lamotrigine, oxcarbazepine, </a:t>
            </a:r>
          </a:p>
          <a:p>
            <a:r>
              <a:rPr lang="en-US" altLang="en-US" sz="2600">
                <a:solidFill>
                  <a:schemeClr val="tx1"/>
                </a:solidFill>
              </a:rPr>
              <a:t>phenytoin, topiramate, valproate.</a:t>
            </a:r>
            <a:endParaRPr lang="en-US" altLang="en-US" sz="2600" b="1">
              <a:solidFill>
                <a:schemeClr val="tx1"/>
              </a:solidFill>
            </a:endParaRPr>
          </a:p>
          <a:p>
            <a:r>
              <a:rPr lang="en-US" altLang="en-US" sz="2600" b="1">
                <a:solidFill>
                  <a:srgbClr val="0033CC"/>
                </a:solidFill>
              </a:rPr>
              <a:t>(3) Reducing cell membrane permeability to calcium T-channels:</a:t>
            </a:r>
            <a:r>
              <a:rPr lang="en-US" altLang="en-US" sz="2600">
                <a:solidFill>
                  <a:srgbClr val="0033CC"/>
                </a:solidFill>
              </a:rPr>
              <a:t> </a:t>
            </a:r>
          </a:p>
          <a:p>
            <a:r>
              <a:rPr lang="en-US" altLang="en-US" sz="2600">
                <a:solidFill>
                  <a:schemeClr val="tx1"/>
                </a:solidFill>
              </a:rPr>
              <a:t>valproate, ethosuximide; the result is diminishing of the generation</a:t>
            </a:r>
          </a:p>
          <a:p>
            <a:r>
              <a:rPr lang="en-US" altLang="en-US" sz="2600">
                <a:solidFill>
                  <a:schemeClr val="tx1"/>
                </a:solidFill>
              </a:rPr>
              <a:t>of action potential.</a:t>
            </a:r>
          </a:p>
          <a:p>
            <a:r>
              <a:rPr lang="en-US" altLang="en-US" b="1">
                <a:solidFill>
                  <a:srgbClr val="0033CC"/>
                </a:solidFill>
              </a:rPr>
              <a:t>(4) </a:t>
            </a:r>
            <a:r>
              <a:rPr lang="bg-BG" altLang="en-US" b="1">
                <a:solidFill>
                  <a:srgbClr val="0033CC"/>
                </a:solidFill>
              </a:rPr>
              <a:t>Inhibiting excitory neurotransmitter glutamate</a:t>
            </a:r>
            <a:r>
              <a:rPr lang="en-US" altLang="en-US" b="1">
                <a:solidFill>
                  <a:srgbClr val="0033CC"/>
                </a:solidFill>
              </a:rPr>
              <a:t>:</a:t>
            </a:r>
            <a:r>
              <a:rPr lang="en-US" altLang="en-US">
                <a:solidFill>
                  <a:schemeClr val="tx1"/>
                </a:solidFill>
              </a:rPr>
              <a:t> lamotrigine.</a:t>
            </a:r>
          </a:p>
        </p:txBody>
      </p:sp>
    </p:spTree>
    <p:extLst>
      <p:ext uri="{BB962C8B-B14F-4D97-AF65-F5344CB8AC3E}">
        <p14:creationId xmlns="" xmlns:p14="http://schemas.microsoft.com/office/powerpoint/2010/main" val="22707176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2"/>
          <p:cNvSpPr>
            <a:spLocks noChangeArrowheads="1"/>
          </p:cNvSpPr>
          <p:nvPr/>
        </p:nvSpPr>
        <p:spPr bwMode="auto">
          <a:xfrm>
            <a:off x="4984750" y="3475038"/>
            <a:ext cx="3810000" cy="3078162"/>
          </a:xfrm>
          <a:prstGeom prst="ellipse">
            <a:avLst/>
          </a:prstGeom>
          <a:noFill/>
          <a:ln w="25400">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pPr algn="ctr"/>
            <a:endParaRPr lang="en-GB" altLang="en-US" b="1">
              <a:solidFill>
                <a:schemeClr val="accent2"/>
              </a:solidFill>
            </a:endParaRPr>
          </a:p>
        </p:txBody>
      </p:sp>
      <p:sp>
        <p:nvSpPr>
          <p:cNvPr id="9219" name="Oval 3"/>
          <p:cNvSpPr>
            <a:spLocks noChangeArrowheads="1"/>
          </p:cNvSpPr>
          <p:nvPr/>
        </p:nvSpPr>
        <p:spPr bwMode="auto">
          <a:xfrm>
            <a:off x="2546350" y="304800"/>
            <a:ext cx="4038600" cy="3505200"/>
          </a:xfrm>
          <a:prstGeom prst="ellipse">
            <a:avLst/>
          </a:prstGeom>
          <a:noFill/>
          <a:ln w="25400">
            <a:solidFill>
              <a:srgbClr val="FF33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pPr algn="ctr"/>
            <a:endParaRPr lang="en-GB" altLang="en-US" b="1"/>
          </a:p>
        </p:txBody>
      </p:sp>
      <p:sp>
        <p:nvSpPr>
          <p:cNvPr id="9220" name="Text Box 8"/>
          <p:cNvSpPr txBox="1">
            <a:spLocks noChangeArrowheads="1"/>
          </p:cNvSpPr>
          <p:nvPr/>
        </p:nvSpPr>
        <p:spPr bwMode="auto">
          <a:xfrm>
            <a:off x="1323975" y="4343400"/>
            <a:ext cx="1724025" cy="192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r>
              <a:rPr lang="en-US" altLang="en-US" sz="2000" b="1">
                <a:solidFill>
                  <a:schemeClr val="tx1"/>
                </a:solidFill>
              </a:rPr>
              <a:t>Carbamazepine</a:t>
            </a:r>
          </a:p>
          <a:p>
            <a:r>
              <a:rPr lang="en-US" altLang="en-US" sz="2000" b="1">
                <a:solidFill>
                  <a:schemeClr val="tx1"/>
                </a:solidFill>
              </a:rPr>
              <a:t>Lamotrigine</a:t>
            </a:r>
          </a:p>
          <a:p>
            <a:r>
              <a:rPr lang="en-US" altLang="en-US" sz="2000" b="1">
                <a:solidFill>
                  <a:schemeClr val="tx1"/>
                </a:solidFill>
              </a:rPr>
              <a:t>Oxcarbazepine</a:t>
            </a:r>
          </a:p>
          <a:p>
            <a:r>
              <a:rPr lang="en-US" altLang="en-US" sz="2000" b="1">
                <a:solidFill>
                  <a:schemeClr val="tx1"/>
                </a:solidFill>
              </a:rPr>
              <a:t>Phenytoin</a:t>
            </a:r>
            <a:endParaRPr lang="en-US" altLang="en-US" sz="2000" b="1" i="1">
              <a:solidFill>
                <a:schemeClr val="tx1"/>
              </a:solidFill>
            </a:endParaRPr>
          </a:p>
          <a:p>
            <a:r>
              <a:rPr lang="en-US" altLang="en-US" sz="2000" b="1" i="1">
                <a:solidFill>
                  <a:schemeClr val="tx1"/>
                </a:solidFill>
              </a:rPr>
              <a:t>Topiramate</a:t>
            </a:r>
          </a:p>
          <a:p>
            <a:r>
              <a:rPr lang="en-US" altLang="en-US" sz="2000" b="1" i="1">
                <a:solidFill>
                  <a:srgbClr val="FF3300"/>
                </a:solidFill>
              </a:rPr>
              <a:t>Valproate</a:t>
            </a:r>
          </a:p>
        </p:txBody>
      </p:sp>
      <p:sp>
        <p:nvSpPr>
          <p:cNvPr id="9221" name="Oval 9"/>
          <p:cNvSpPr>
            <a:spLocks noChangeArrowheads="1"/>
          </p:cNvSpPr>
          <p:nvPr/>
        </p:nvSpPr>
        <p:spPr bwMode="auto">
          <a:xfrm>
            <a:off x="336550" y="3505200"/>
            <a:ext cx="3810000" cy="3124200"/>
          </a:xfrm>
          <a:prstGeom prst="ellipse">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pPr algn="ctr"/>
            <a:endParaRPr lang="en-GB" altLang="en-US" b="1">
              <a:solidFill>
                <a:schemeClr val="tx1"/>
              </a:solidFill>
            </a:endParaRPr>
          </a:p>
        </p:txBody>
      </p:sp>
      <p:sp>
        <p:nvSpPr>
          <p:cNvPr id="9222" name="Text Box 10"/>
          <p:cNvSpPr txBox="1">
            <a:spLocks noChangeArrowheads="1"/>
          </p:cNvSpPr>
          <p:nvPr/>
        </p:nvSpPr>
        <p:spPr bwMode="auto">
          <a:xfrm>
            <a:off x="6138863" y="4495800"/>
            <a:ext cx="1585912"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r>
              <a:rPr lang="en-US" altLang="en-US" sz="2000" b="1">
                <a:solidFill>
                  <a:schemeClr val="tx1"/>
                </a:solidFill>
              </a:rPr>
              <a:t>Ethosuximide</a:t>
            </a:r>
          </a:p>
          <a:p>
            <a:r>
              <a:rPr lang="en-US" altLang="en-US" sz="2000" b="1" i="1">
                <a:solidFill>
                  <a:srgbClr val="0033CC"/>
                </a:solidFill>
              </a:rPr>
              <a:t>Levetiracetam</a:t>
            </a:r>
          </a:p>
          <a:p>
            <a:r>
              <a:rPr lang="en-US" altLang="en-US" sz="2000" b="1">
                <a:solidFill>
                  <a:schemeClr val="tx1"/>
                </a:solidFill>
              </a:rPr>
              <a:t>Pregabalin</a:t>
            </a:r>
          </a:p>
          <a:p>
            <a:r>
              <a:rPr lang="en-US" altLang="en-US" sz="2000" b="1" i="1">
                <a:solidFill>
                  <a:srgbClr val="FF3300"/>
                </a:solidFill>
              </a:rPr>
              <a:t>Valproate</a:t>
            </a:r>
          </a:p>
        </p:txBody>
      </p:sp>
      <p:sp>
        <p:nvSpPr>
          <p:cNvPr id="9223" name="Text Box 11"/>
          <p:cNvSpPr txBox="1">
            <a:spLocks noChangeArrowheads="1"/>
          </p:cNvSpPr>
          <p:nvPr/>
        </p:nvSpPr>
        <p:spPr bwMode="auto">
          <a:xfrm>
            <a:off x="3689350" y="762000"/>
            <a:ext cx="1873250" cy="283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endParaRPr lang="bg-BG" altLang="en-US" sz="2000" b="1">
              <a:solidFill>
                <a:schemeClr val="tx1"/>
              </a:solidFill>
            </a:endParaRPr>
          </a:p>
          <a:p>
            <a:r>
              <a:rPr lang="en-US" altLang="en-US" sz="2000" b="1">
                <a:solidFill>
                  <a:schemeClr val="tx1"/>
                </a:solidFill>
              </a:rPr>
              <a:t>Barbiturates</a:t>
            </a:r>
          </a:p>
          <a:p>
            <a:r>
              <a:rPr lang="en-US" altLang="en-US" sz="2000" b="1">
                <a:solidFill>
                  <a:schemeClr val="tx1"/>
                </a:solidFill>
              </a:rPr>
              <a:t>Benzodiazepines</a:t>
            </a:r>
          </a:p>
          <a:p>
            <a:r>
              <a:rPr lang="en-US" altLang="en-US" sz="2000" b="1">
                <a:solidFill>
                  <a:schemeClr val="tx1"/>
                </a:solidFill>
              </a:rPr>
              <a:t>Gabapentin</a:t>
            </a:r>
            <a:endParaRPr lang="bg-BG" altLang="en-US" sz="2000" b="1">
              <a:solidFill>
                <a:schemeClr val="tx1"/>
              </a:solidFill>
            </a:endParaRPr>
          </a:p>
          <a:p>
            <a:r>
              <a:rPr lang="en-US" altLang="en-US" sz="2000" b="1" i="1">
                <a:solidFill>
                  <a:srgbClr val="0033CC"/>
                </a:solidFill>
              </a:rPr>
              <a:t>Levetiracetam</a:t>
            </a:r>
          </a:p>
          <a:p>
            <a:r>
              <a:rPr lang="en-US" altLang="en-US" sz="2000" b="1">
                <a:solidFill>
                  <a:schemeClr val="tx1"/>
                </a:solidFill>
              </a:rPr>
              <a:t>Tiagabine</a:t>
            </a:r>
            <a:endParaRPr lang="bg-BG" altLang="en-US" sz="2000" b="1">
              <a:solidFill>
                <a:schemeClr val="tx1"/>
              </a:solidFill>
            </a:endParaRPr>
          </a:p>
          <a:p>
            <a:r>
              <a:rPr lang="en-US" altLang="en-US" sz="2000" b="1" i="1">
                <a:solidFill>
                  <a:schemeClr val="tx1"/>
                </a:solidFill>
              </a:rPr>
              <a:t>Topiramate</a:t>
            </a:r>
          </a:p>
          <a:p>
            <a:r>
              <a:rPr lang="en-US" altLang="en-US" sz="2000" b="1" i="1">
                <a:solidFill>
                  <a:srgbClr val="FF3300"/>
                </a:solidFill>
              </a:rPr>
              <a:t>Valproate</a:t>
            </a:r>
          </a:p>
          <a:p>
            <a:r>
              <a:rPr lang="en-US" altLang="en-US" sz="2000" b="1">
                <a:solidFill>
                  <a:schemeClr val="tx1"/>
                </a:solidFill>
              </a:rPr>
              <a:t>Vigabatrin</a:t>
            </a:r>
          </a:p>
        </p:txBody>
      </p:sp>
      <p:sp>
        <p:nvSpPr>
          <p:cNvPr id="171021" name="Text Box 13"/>
          <p:cNvSpPr txBox="1">
            <a:spLocks noChangeArrowheads="1"/>
          </p:cNvSpPr>
          <p:nvPr/>
        </p:nvSpPr>
        <p:spPr bwMode="auto">
          <a:xfrm>
            <a:off x="1784350" y="3810000"/>
            <a:ext cx="777875" cy="457200"/>
          </a:xfrm>
          <a:prstGeom prst="rect">
            <a:avLst/>
          </a:prstGeom>
          <a:solidFill>
            <a:srgbClr val="FFFF00"/>
          </a:solidFill>
          <a:ln w="9525">
            <a:noFill/>
            <a:miter lim="800000"/>
            <a:headEnd/>
            <a:tailEnd/>
          </a:ln>
          <a:effectLst>
            <a:outerShdw dist="107763" dir="8100000" algn="ctr" rotWithShape="0">
              <a:schemeClr val="bg2">
                <a:alpha val="50000"/>
              </a:schemeClr>
            </a:outerShdw>
          </a:effectLst>
        </p:spPr>
        <p:txBody>
          <a:bodyPr wrap="none">
            <a:spAutoFit/>
          </a:bodyPr>
          <a:lstStyle/>
          <a:p>
            <a:pPr eaLnBrk="1" hangingPunct="1">
              <a:defRPr/>
            </a:pPr>
            <a:r>
              <a:rPr lang="en-US" sz="2400">
                <a:solidFill>
                  <a:schemeClr val="tx1"/>
                </a:solidFill>
                <a:latin typeface="Arial" charset="0"/>
              </a:rPr>
              <a:t> Na</a:t>
            </a:r>
            <a:r>
              <a:rPr lang="en-US" sz="2400" baseline="30000">
                <a:solidFill>
                  <a:schemeClr val="tx1"/>
                </a:solidFill>
                <a:latin typeface="Arial" charset="0"/>
              </a:rPr>
              <a:t>+</a:t>
            </a:r>
          </a:p>
        </p:txBody>
      </p:sp>
      <p:sp>
        <p:nvSpPr>
          <p:cNvPr id="9225" name="Line 14"/>
          <p:cNvSpPr>
            <a:spLocks noChangeShapeType="1"/>
          </p:cNvSpPr>
          <p:nvPr/>
        </p:nvSpPr>
        <p:spPr bwMode="auto">
          <a:xfrm>
            <a:off x="1860550" y="3810000"/>
            <a:ext cx="0" cy="38100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71023" name="Text Box 15"/>
          <p:cNvSpPr txBox="1">
            <a:spLocks noChangeArrowheads="1"/>
          </p:cNvSpPr>
          <p:nvPr/>
        </p:nvSpPr>
        <p:spPr bwMode="auto">
          <a:xfrm>
            <a:off x="6456363" y="3810000"/>
            <a:ext cx="890587" cy="457200"/>
          </a:xfrm>
          <a:prstGeom prst="rect">
            <a:avLst/>
          </a:prstGeom>
          <a:solidFill>
            <a:srgbClr val="FFFF00"/>
          </a:solidFill>
          <a:ln w="9525">
            <a:noFill/>
            <a:miter lim="800000"/>
            <a:headEnd/>
            <a:tailEnd/>
          </a:ln>
          <a:effectLst>
            <a:outerShdw dist="107763" dir="8100000" algn="ctr" rotWithShape="0">
              <a:schemeClr val="bg2">
                <a:alpha val="50000"/>
              </a:schemeClr>
            </a:outerShdw>
          </a:effectLst>
        </p:spPr>
        <p:txBody>
          <a:bodyPr wrap="none">
            <a:spAutoFit/>
          </a:bodyPr>
          <a:lstStyle/>
          <a:p>
            <a:pPr eaLnBrk="1" hangingPunct="1">
              <a:defRPr/>
            </a:pPr>
            <a:r>
              <a:rPr lang="en-US" sz="2400">
                <a:solidFill>
                  <a:srgbClr val="0033CC"/>
                </a:solidFill>
                <a:latin typeface="Arial" charset="0"/>
              </a:rPr>
              <a:t> Ca</a:t>
            </a:r>
            <a:r>
              <a:rPr lang="en-US" sz="2400" baseline="30000">
                <a:solidFill>
                  <a:srgbClr val="0033CC"/>
                </a:solidFill>
                <a:latin typeface="Arial" charset="0"/>
              </a:rPr>
              <a:t>2+</a:t>
            </a:r>
          </a:p>
        </p:txBody>
      </p:sp>
      <p:sp>
        <p:nvSpPr>
          <p:cNvPr id="9227" name="Line 16"/>
          <p:cNvSpPr>
            <a:spLocks noChangeShapeType="1"/>
          </p:cNvSpPr>
          <p:nvPr/>
        </p:nvSpPr>
        <p:spPr bwMode="auto">
          <a:xfrm>
            <a:off x="6508750" y="3886200"/>
            <a:ext cx="0" cy="381000"/>
          </a:xfrm>
          <a:prstGeom prst="line">
            <a:avLst/>
          </a:prstGeom>
          <a:noFill/>
          <a:ln w="25400">
            <a:solidFill>
              <a:srgbClr val="0033CC"/>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71025" name="Text Box 17"/>
          <p:cNvSpPr txBox="1">
            <a:spLocks noChangeArrowheads="1"/>
          </p:cNvSpPr>
          <p:nvPr/>
        </p:nvSpPr>
        <p:spPr bwMode="auto">
          <a:xfrm>
            <a:off x="3917950" y="533400"/>
            <a:ext cx="1114425" cy="457200"/>
          </a:xfrm>
          <a:prstGeom prst="rect">
            <a:avLst/>
          </a:prstGeom>
          <a:solidFill>
            <a:srgbClr val="FFFF00"/>
          </a:solidFill>
          <a:ln w="9525">
            <a:noFill/>
            <a:miter lim="800000"/>
            <a:headEnd/>
            <a:tailEnd/>
          </a:ln>
          <a:effectLst>
            <a:outerShdw dist="107763" dir="8100000" algn="ctr" rotWithShape="0">
              <a:schemeClr val="bg2">
                <a:alpha val="50000"/>
              </a:schemeClr>
            </a:outerShdw>
          </a:effectLst>
        </p:spPr>
        <p:txBody>
          <a:bodyPr wrap="none">
            <a:spAutoFit/>
          </a:bodyPr>
          <a:lstStyle/>
          <a:p>
            <a:pPr eaLnBrk="1" hangingPunct="1">
              <a:defRPr/>
            </a:pPr>
            <a:r>
              <a:rPr lang="en-US" sz="2400">
                <a:solidFill>
                  <a:srgbClr val="FF3300"/>
                </a:solidFill>
                <a:latin typeface="Arial" charset="0"/>
              </a:rPr>
              <a:t> GABA</a:t>
            </a:r>
            <a:endParaRPr lang="en-US" sz="2400" baseline="30000">
              <a:solidFill>
                <a:srgbClr val="FF3300"/>
              </a:solidFill>
              <a:latin typeface="Arial" charset="0"/>
            </a:endParaRPr>
          </a:p>
        </p:txBody>
      </p:sp>
      <p:sp>
        <p:nvSpPr>
          <p:cNvPr id="9229" name="Line 18"/>
          <p:cNvSpPr>
            <a:spLocks noChangeShapeType="1"/>
          </p:cNvSpPr>
          <p:nvPr/>
        </p:nvSpPr>
        <p:spPr bwMode="auto">
          <a:xfrm flipV="1">
            <a:off x="3994150" y="533400"/>
            <a:ext cx="0" cy="381000"/>
          </a:xfrm>
          <a:prstGeom prst="line">
            <a:avLst/>
          </a:prstGeom>
          <a:noFill/>
          <a:ln w="25400">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33" name="Picture 1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 y="1752600"/>
            <a:ext cx="2286000" cy="1444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rgbClr val="FF33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34" name="Picture 1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58000" y="533400"/>
            <a:ext cx="1706563" cy="2667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rgbClr val="FF33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53304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DA5B8D8-95DC-4A11-97D6-472830D611F1}"/>
              </a:ext>
            </a:extLst>
          </p:cNvPr>
          <p:cNvSpPr>
            <a:spLocks noGrp="1"/>
          </p:cNvSpPr>
          <p:nvPr>
            <p:ph idx="1"/>
          </p:nvPr>
        </p:nvSpPr>
        <p:spPr>
          <a:xfrm>
            <a:off x="628650" y="248357"/>
            <a:ext cx="7886700" cy="6344355"/>
          </a:xfrm>
        </p:spPr>
        <p:txBody>
          <a:bodyPr>
            <a:normAutofit fontScale="85000" lnSpcReduction="20000"/>
          </a:bodyPr>
          <a:lstStyle/>
          <a:p>
            <a:pPr marL="0" indent="0">
              <a:buNone/>
            </a:pPr>
            <a:r>
              <a:rPr lang="en-US" b="1" dirty="0"/>
              <a:t>Contraindications/Precautions </a:t>
            </a:r>
          </a:p>
          <a:p>
            <a:r>
              <a:rPr lang="en-US" dirty="0"/>
              <a:t> These medications are Pregnancy Risk Category B </a:t>
            </a:r>
          </a:p>
          <a:p>
            <a:r>
              <a:rPr lang="en-US" dirty="0"/>
              <a:t> Use in older adults can cause antiadrenergic effects (e.g., impotence) and CNS effects (e.g., confusion). </a:t>
            </a:r>
          </a:p>
          <a:p>
            <a:r>
              <a:rPr lang="en-US" dirty="0"/>
              <a:t> H2-receptor antagonists decrease gastric acidity, which promotes bacterial colonization of the stomach and the respiratory tract. Use cautiously in clients who are at a high risk for pneumonia, such as clients with chronic obstructive pulmonary disease (COPD).</a:t>
            </a:r>
          </a:p>
          <a:p>
            <a:pPr marL="0" indent="0">
              <a:buNone/>
            </a:pPr>
            <a:r>
              <a:rPr lang="en-US" b="1" dirty="0"/>
              <a:t>Medication/Food Interactions</a:t>
            </a:r>
          </a:p>
          <a:p>
            <a:r>
              <a:rPr lang="en-US" dirty="0"/>
              <a:t> Cimetidine can inhibit medication metabolizing enzymes and thus increase the levels of warfarin, phenytoin (Dilantin), theophylline, and lidocaine.</a:t>
            </a:r>
          </a:p>
          <a:p>
            <a:r>
              <a:rPr lang="en-US" dirty="0"/>
              <a:t>Concurrent use of antacids can decrease absorption of histamine2 -receptor antagonists.</a:t>
            </a:r>
          </a:p>
        </p:txBody>
      </p:sp>
    </p:spTree>
    <p:extLst>
      <p:ext uri="{BB962C8B-B14F-4D97-AF65-F5344CB8AC3E}">
        <p14:creationId xmlns:p14="http://schemas.microsoft.com/office/powerpoint/2010/main" xmlns="" val="389264434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28600"/>
            <a:ext cx="8229600" cy="914400"/>
          </a:xfrm>
        </p:spPr>
        <p:txBody>
          <a:bodyPr/>
          <a:lstStyle/>
          <a:p>
            <a:pPr eaLnBrk="1" hangingPunct="1"/>
            <a:r>
              <a:rPr lang="en-US" b="1" dirty="0" smtClean="0"/>
              <a:t>Mechanisms of Action</a:t>
            </a:r>
          </a:p>
        </p:txBody>
      </p:sp>
      <p:sp>
        <p:nvSpPr>
          <p:cNvPr id="31747" name="Rectangle 3"/>
          <p:cNvSpPr>
            <a:spLocks noGrp="1" noChangeArrowheads="1"/>
          </p:cNvSpPr>
          <p:nvPr>
            <p:ph idx="1"/>
          </p:nvPr>
        </p:nvSpPr>
        <p:spPr>
          <a:xfrm>
            <a:off x="457200" y="1066800"/>
            <a:ext cx="8229600" cy="5486400"/>
          </a:xfrm>
        </p:spPr>
        <p:txBody>
          <a:bodyPr>
            <a:noAutofit/>
          </a:bodyPr>
          <a:lstStyle/>
          <a:p>
            <a:pPr eaLnBrk="1" hangingPunct="1">
              <a:lnSpc>
                <a:spcPct val="80000"/>
              </a:lnSpc>
            </a:pPr>
            <a:r>
              <a:rPr lang="en-US" b="1" dirty="0" smtClean="0"/>
              <a:t>GABA </a:t>
            </a:r>
            <a:r>
              <a:rPr lang="en-US" b="1" dirty="0" err="1" smtClean="0"/>
              <a:t>potentiation</a:t>
            </a:r>
            <a:r>
              <a:rPr lang="en-US" b="1" dirty="0" smtClean="0"/>
              <a:t>: </a:t>
            </a:r>
            <a:r>
              <a:rPr lang="en-US" dirty="0" smtClean="0"/>
              <a:t>Diazepam, </a:t>
            </a:r>
            <a:r>
              <a:rPr lang="en-US" dirty="0" err="1" smtClean="0"/>
              <a:t>phenobarbitone</a:t>
            </a:r>
            <a:r>
              <a:rPr lang="en-US" dirty="0" smtClean="0"/>
              <a:t>, </a:t>
            </a:r>
            <a:r>
              <a:rPr lang="en-US" dirty="0" err="1" smtClean="0"/>
              <a:t>gabapentin</a:t>
            </a:r>
            <a:r>
              <a:rPr lang="en-US" dirty="0" smtClean="0"/>
              <a:t>, </a:t>
            </a:r>
            <a:r>
              <a:rPr lang="en-US" dirty="0" err="1" smtClean="0"/>
              <a:t>tiagabine</a:t>
            </a:r>
            <a:r>
              <a:rPr lang="en-US" dirty="0" smtClean="0"/>
              <a:t>, </a:t>
            </a:r>
            <a:r>
              <a:rPr lang="en-US" dirty="0" err="1" smtClean="0"/>
              <a:t>vigabatrin</a:t>
            </a:r>
            <a:r>
              <a:rPr lang="en-US" dirty="0" smtClean="0"/>
              <a:t>.</a:t>
            </a:r>
          </a:p>
          <a:p>
            <a:pPr eaLnBrk="1" hangingPunct="1">
              <a:lnSpc>
                <a:spcPct val="80000"/>
              </a:lnSpc>
            </a:pPr>
            <a:r>
              <a:rPr lang="en-US" b="1" dirty="0" smtClean="0"/>
              <a:t>Na</a:t>
            </a:r>
            <a:r>
              <a:rPr lang="en-US" b="1" baseline="30000" dirty="0" smtClean="0"/>
              <a:t>+</a:t>
            </a:r>
            <a:r>
              <a:rPr lang="en-US" b="1" dirty="0" smtClean="0"/>
              <a:t> ion channel block: </a:t>
            </a:r>
            <a:r>
              <a:rPr lang="en-US" dirty="0" err="1" smtClean="0"/>
              <a:t>Carbamazepine</a:t>
            </a:r>
            <a:r>
              <a:rPr lang="en-US" dirty="0" smtClean="0"/>
              <a:t>, </a:t>
            </a:r>
            <a:r>
              <a:rPr lang="en-US" dirty="0" err="1" smtClean="0"/>
              <a:t>phenytoin</a:t>
            </a:r>
            <a:r>
              <a:rPr lang="en-US" dirty="0" smtClean="0"/>
              <a:t>, </a:t>
            </a:r>
            <a:r>
              <a:rPr lang="en-US" dirty="0" err="1" smtClean="0"/>
              <a:t>valproic</a:t>
            </a:r>
            <a:r>
              <a:rPr lang="en-US" dirty="0" smtClean="0"/>
              <a:t> acid, high doses of </a:t>
            </a:r>
            <a:r>
              <a:rPr lang="en-US" dirty="0" err="1" smtClean="0"/>
              <a:t>phenobarbitone</a:t>
            </a:r>
            <a:r>
              <a:rPr lang="en-US" dirty="0" smtClean="0"/>
              <a:t>.</a:t>
            </a:r>
          </a:p>
          <a:p>
            <a:pPr eaLnBrk="1" hangingPunct="1">
              <a:lnSpc>
                <a:spcPct val="80000"/>
              </a:lnSpc>
            </a:pPr>
            <a:r>
              <a:rPr lang="en-US" b="1" dirty="0" smtClean="0"/>
              <a:t>Ca</a:t>
            </a:r>
            <a:r>
              <a:rPr lang="en-US" b="1" baseline="30000" dirty="0" smtClean="0"/>
              <a:t>2+</a:t>
            </a:r>
            <a:r>
              <a:rPr lang="en-US" b="1" baseline="-25000" dirty="0" smtClean="0"/>
              <a:t> </a:t>
            </a:r>
            <a:r>
              <a:rPr lang="en-US" b="1" dirty="0" smtClean="0"/>
              <a:t>ion channel block: </a:t>
            </a:r>
            <a:r>
              <a:rPr lang="en-US" dirty="0" err="1" smtClean="0"/>
              <a:t>ethosuximide</a:t>
            </a:r>
            <a:endParaRPr lang="en-US" dirty="0" smtClean="0"/>
          </a:p>
          <a:p>
            <a:pPr eaLnBrk="1" hangingPunct="1">
              <a:lnSpc>
                <a:spcPct val="80000"/>
              </a:lnSpc>
              <a:buFont typeface="Wingdings" pitchFamily="2" charset="2"/>
              <a:buNone/>
            </a:pPr>
            <a:r>
              <a:rPr lang="en-US" b="1" dirty="0" smtClean="0"/>
              <a:t>   </a:t>
            </a:r>
            <a:r>
              <a:rPr lang="en-US" dirty="0" smtClean="0"/>
              <a:t>&amp; </a:t>
            </a:r>
            <a:r>
              <a:rPr lang="en-US" dirty="0" err="1" smtClean="0"/>
              <a:t>valproic</a:t>
            </a:r>
            <a:r>
              <a:rPr lang="en-US" dirty="0" smtClean="0"/>
              <a:t> acid</a:t>
            </a:r>
          </a:p>
          <a:p>
            <a:pPr eaLnBrk="1" hangingPunct="1">
              <a:lnSpc>
                <a:spcPct val="80000"/>
              </a:lnSpc>
            </a:pPr>
            <a:r>
              <a:rPr lang="en-US" b="1" dirty="0" err="1" smtClean="0"/>
              <a:t>Glutamic</a:t>
            </a:r>
            <a:r>
              <a:rPr lang="en-US" b="1" dirty="0" smtClean="0"/>
              <a:t> acid antagonism: </a:t>
            </a:r>
            <a:r>
              <a:rPr lang="en-US" dirty="0" err="1" smtClean="0"/>
              <a:t>Felbamate</a:t>
            </a:r>
            <a:r>
              <a:rPr lang="en-US" dirty="0" smtClean="0"/>
              <a:t>, </a:t>
            </a:r>
            <a:r>
              <a:rPr lang="en-US" dirty="0" err="1" smtClean="0"/>
              <a:t>lamotrigine</a:t>
            </a:r>
            <a:r>
              <a:rPr lang="en-US" dirty="0" smtClean="0"/>
              <a:t>, </a:t>
            </a:r>
            <a:r>
              <a:rPr lang="en-US" dirty="0" err="1" smtClean="0"/>
              <a:t>topiramate</a:t>
            </a:r>
            <a:r>
              <a:rPr lang="en-US" dirty="0" smtClean="0"/>
              <a:t>.</a:t>
            </a:r>
            <a:r>
              <a:rPr lang="en-US" b="1" dirty="0" smtClean="0"/>
              <a:t> </a:t>
            </a:r>
          </a:p>
          <a:p>
            <a:pPr eaLnBrk="1" hangingPunct="1">
              <a:lnSpc>
                <a:spcPct val="80000"/>
              </a:lnSpc>
            </a:pPr>
            <a:endParaRPr lang="en-US" b="1" dirty="0"/>
          </a:p>
          <a:p>
            <a:pPr eaLnBrk="1" hangingPunct="1">
              <a:lnSpc>
                <a:spcPct val="80000"/>
              </a:lnSpc>
              <a:buNone/>
            </a:pPr>
            <a:r>
              <a:rPr lang="en-US" b="1" dirty="0" smtClean="0"/>
              <a:t>NB: GABA= </a:t>
            </a:r>
            <a:r>
              <a:rPr lang="en-US" dirty="0" smtClean="0"/>
              <a:t>gamma amino-butyric acid.</a:t>
            </a:r>
          </a:p>
        </p:txBody>
      </p:sp>
      <p:sp>
        <p:nvSpPr>
          <p:cNvPr id="30724" name="Slide Number Placeholder 5"/>
          <p:cNvSpPr>
            <a:spLocks noGrp="1"/>
          </p:cNvSpPr>
          <p:nvPr>
            <p:ph type="sldNum" sz="quarter" idx="12"/>
          </p:nvPr>
        </p:nvSpPr>
        <p:spPr/>
        <p:txBody>
          <a:bodyPr/>
          <a:lstStyle/>
          <a:p>
            <a:pPr>
              <a:defRPr/>
            </a:pPr>
            <a:fld id="{FDBC3B0B-DD42-4285-A717-D61DBA33103E}" type="slidenum">
              <a:rPr lang="en-US"/>
              <a:pPr>
                <a:defRPr/>
              </a:pPr>
              <a:t>140</a:t>
            </a:fld>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04800"/>
            <a:ext cx="8229600" cy="1143000"/>
          </a:xfrm>
        </p:spPr>
        <p:txBody>
          <a:bodyPr>
            <a:normAutofit/>
          </a:bodyPr>
          <a:lstStyle/>
          <a:p>
            <a:pPr algn="l" eaLnBrk="1" hangingPunct="1"/>
            <a:r>
              <a:rPr lang="en-US" sz="3200" b="1" dirty="0" smtClean="0"/>
              <a:t>Classification of </a:t>
            </a:r>
            <a:r>
              <a:rPr lang="en-US" sz="3200" b="1" dirty="0" err="1" smtClean="0"/>
              <a:t>antiepileptics</a:t>
            </a:r>
            <a:r>
              <a:rPr lang="en-US" sz="3200" b="1" dirty="0" smtClean="0"/>
              <a:t> </a:t>
            </a:r>
          </a:p>
        </p:txBody>
      </p:sp>
      <p:sp>
        <p:nvSpPr>
          <p:cNvPr id="32771" name="Rectangle 3"/>
          <p:cNvSpPr>
            <a:spLocks noGrp="1" noChangeArrowheads="1"/>
          </p:cNvSpPr>
          <p:nvPr>
            <p:ph idx="1"/>
          </p:nvPr>
        </p:nvSpPr>
        <p:spPr/>
        <p:txBody>
          <a:bodyPr/>
          <a:lstStyle/>
          <a:p>
            <a:pPr eaLnBrk="1" hangingPunct="1"/>
            <a:r>
              <a:rPr lang="en-US" b="1" dirty="0" smtClean="0"/>
              <a:t>Older </a:t>
            </a:r>
            <a:r>
              <a:rPr lang="en-US" b="1" dirty="0" err="1" smtClean="0"/>
              <a:t>antiepileptics</a:t>
            </a:r>
            <a:r>
              <a:rPr lang="en-US" b="1" dirty="0" smtClean="0"/>
              <a:t>: </a:t>
            </a:r>
            <a:r>
              <a:rPr lang="en-US" dirty="0" err="1" smtClean="0"/>
              <a:t>Carbamazepine</a:t>
            </a:r>
            <a:r>
              <a:rPr lang="en-US" dirty="0" smtClean="0"/>
              <a:t>, </a:t>
            </a:r>
            <a:r>
              <a:rPr lang="en-US" dirty="0" err="1" smtClean="0"/>
              <a:t>clonazepam</a:t>
            </a:r>
            <a:r>
              <a:rPr lang="en-US" dirty="0" smtClean="0"/>
              <a:t>, </a:t>
            </a:r>
            <a:r>
              <a:rPr lang="en-US" dirty="0" err="1" smtClean="0"/>
              <a:t>ethosuximide</a:t>
            </a:r>
            <a:r>
              <a:rPr lang="en-US" dirty="0" smtClean="0"/>
              <a:t>, </a:t>
            </a:r>
            <a:r>
              <a:rPr lang="en-US" dirty="0" err="1" smtClean="0"/>
              <a:t>phenobarbital</a:t>
            </a:r>
            <a:r>
              <a:rPr lang="en-US" dirty="0" smtClean="0"/>
              <a:t>, </a:t>
            </a:r>
            <a:r>
              <a:rPr lang="en-US" dirty="0" err="1" smtClean="0"/>
              <a:t>phenytoin</a:t>
            </a:r>
            <a:r>
              <a:rPr lang="en-US" dirty="0" smtClean="0"/>
              <a:t>, </a:t>
            </a:r>
            <a:r>
              <a:rPr lang="en-US" dirty="0" err="1" smtClean="0"/>
              <a:t>valproic</a:t>
            </a:r>
            <a:r>
              <a:rPr lang="en-US" dirty="0" smtClean="0"/>
              <a:t> acid</a:t>
            </a:r>
          </a:p>
          <a:p>
            <a:pPr eaLnBrk="1" hangingPunct="1"/>
            <a:r>
              <a:rPr lang="en-US" b="1" dirty="0" smtClean="0"/>
              <a:t>Newer </a:t>
            </a:r>
            <a:r>
              <a:rPr lang="en-US" b="1" dirty="0" err="1" smtClean="0"/>
              <a:t>antiepileptics</a:t>
            </a:r>
            <a:r>
              <a:rPr lang="en-US" b="1" dirty="0" smtClean="0"/>
              <a:t>: </a:t>
            </a:r>
            <a:r>
              <a:rPr lang="en-US" dirty="0" err="1" smtClean="0"/>
              <a:t>Felbamate</a:t>
            </a:r>
            <a:r>
              <a:rPr lang="en-US" dirty="0" smtClean="0"/>
              <a:t>, </a:t>
            </a:r>
            <a:r>
              <a:rPr lang="en-US" dirty="0" err="1" smtClean="0"/>
              <a:t>gabapentin</a:t>
            </a:r>
            <a:r>
              <a:rPr lang="en-US" dirty="0" smtClean="0"/>
              <a:t>, </a:t>
            </a:r>
            <a:r>
              <a:rPr lang="en-US" dirty="0" err="1" smtClean="0"/>
              <a:t>lamotrigine</a:t>
            </a:r>
            <a:r>
              <a:rPr lang="en-US" dirty="0" smtClean="0"/>
              <a:t>, </a:t>
            </a:r>
            <a:r>
              <a:rPr lang="en-US" dirty="0" err="1" smtClean="0"/>
              <a:t>tiagabine</a:t>
            </a:r>
            <a:r>
              <a:rPr lang="en-US" dirty="0" smtClean="0"/>
              <a:t>, </a:t>
            </a:r>
            <a:r>
              <a:rPr lang="en-US" dirty="0" err="1" smtClean="0"/>
              <a:t>topiramate</a:t>
            </a:r>
            <a:r>
              <a:rPr lang="en-US" dirty="0" smtClean="0"/>
              <a:t>, </a:t>
            </a:r>
            <a:r>
              <a:rPr lang="en-US" dirty="0" err="1" smtClean="0"/>
              <a:t>vigabatrin</a:t>
            </a:r>
            <a:endParaRPr lang="en-US" b="1" dirty="0" smtClean="0"/>
          </a:p>
        </p:txBody>
      </p:sp>
      <p:sp>
        <p:nvSpPr>
          <p:cNvPr id="3277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0CCF759-2F5C-4718-A2AF-F6A1E72491A8}" type="slidenum">
              <a:rPr lang="en-US" smtClean="0">
                <a:solidFill>
                  <a:schemeClr val="accent1"/>
                </a:solidFill>
              </a:rPr>
              <a:pPr/>
              <a:t>141</a:t>
            </a:fld>
            <a:endParaRPr lang="en-US" smtClean="0">
              <a:solidFill>
                <a:schemeClr val="accent1"/>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229600" cy="609600"/>
          </a:xfrm>
        </p:spPr>
        <p:txBody>
          <a:bodyPr>
            <a:normAutofit fontScale="90000"/>
          </a:bodyPr>
          <a:lstStyle/>
          <a:p>
            <a:pPr algn="l" eaLnBrk="1" hangingPunct="1"/>
            <a:r>
              <a:rPr lang="en-US" sz="3600" b="1" dirty="0" smtClean="0"/>
              <a:t>CARBAMAZEPINE</a:t>
            </a:r>
          </a:p>
        </p:txBody>
      </p:sp>
      <p:sp>
        <p:nvSpPr>
          <p:cNvPr id="33795" name="Rectangle 3"/>
          <p:cNvSpPr>
            <a:spLocks noGrp="1" noChangeArrowheads="1"/>
          </p:cNvSpPr>
          <p:nvPr>
            <p:ph idx="1"/>
          </p:nvPr>
        </p:nvSpPr>
        <p:spPr>
          <a:xfrm>
            <a:off x="228600" y="1066800"/>
            <a:ext cx="8686800" cy="5791200"/>
          </a:xfrm>
        </p:spPr>
        <p:txBody>
          <a:bodyPr>
            <a:noAutofit/>
          </a:bodyPr>
          <a:lstStyle/>
          <a:p>
            <a:pPr eaLnBrk="1" hangingPunct="1">
              <a:buNone/>
            </a:pPr>
            <a:r>
              <a:rPr lang="en-US" b="1" dirty="0" err="1" smtClean="0"/>
              <a:t>Adm</a:t>
            </a:r>
            <a:r>
              <a:rPr lang="en-US" b="1" dirty="0" smtClean="0"/>
              <a:t>: </a:t>
            </a:r>
            <a:r>
              <a:rPr lang="en-US" dirty="0" smtClean="0"/>
              <a:t>per oral.</a:t>
            </a:r>
          </a:p>
          <a:p>
            <a:pPr eaLnBrk="1" hangingPunct="1">
              <a:buNone/>
            </a:pPr>
            <a:r>
              <a:rPr lang="en-US" b="1" dirty="0" smtClean="0"/>
              <a:t>Uses:</a:t>
            </a:r>
          </a:p>
          <a:p>
            <a:r>
              <a:rPr lang="en-US" dirty="0" smtClean="0"/>
              <a:t>Partial &amp; Tonic-</a:t>
            </a:r>
            <a:r>
              <a:rPr lang="en-US" dirty="0" err="1" smtClean="0"/>
              <a:t>clonic</a:t>
            </a:r>
            <a:r>
              <a:rPr lang="en-US" dirty="0" smtClean="0"/>
              <a:t> seizures. </a:t>
            </a:r>
          </a:p>
          <a:p>
            <a:r>
              <a:rPr lang="en-US" dirty="0" smtClean="0"/>
              <a:t>Also used in trigeminal neuralgia &amp; bipolar disorder.</a:t>
            </a:r>
          </a:p>
          <a:p>
            <a:pPr eaLnBrk="1" hangingPunct="1">
              <a:buNone/>
            </a:pPr>
            <a:r>
              <a:rPr lang="en-US" b="1" dirty="0" smtClean="0"/>
              <a:t>Toxicities: </a:t>
            </a:r>
          </a:p>
          <a:p>
            <a:r>
              <a:rPr lang="en-US" dirty="0" smtClean="0"/>
              <a:t>CNS depression (</a:t>
            </a:r>
            <a:r>
              <a:rPr lang="en-US" dirty="0" err="1" smtClean="0"/>
              <a:t>diplopia,ataxia</a:t>
            </a:r>
            <a:r>
              <a:rPr lang="en-US" dirty="0" smtClean="0"/>
              <a:t>, </a:t>
            </a:r>
            <a:r>
              <a:rPr lang="en-US" dirty="0" err="1" smtClean="0"/>
              <a:t>drowziness</a:t>
            </a:r>
            <a:r>
              <a:rPr lang="en-US" dirty="0" smtClean="0"/>
              <a:t>)</a:t>
            </a:r>
          </a:p>
          <a:p>
            <a:r>
              <a:rPr lang="en-US" dirty="0" err="1" smtClean="0"/>
              <a:t>Hematotoxicity</a:t>
            </a:r>
            <a:r>
              <a:rPr lang="en-US" dirty="0" smtClean="0"/>
              <a:t> –</a:t>
            </a:r>
            <a:r>
              <a:rPr lang="en-US" dirty="0" err="1" smtClean="0"/>
              <a:t>agranulocytosis</a:t>
            </a:r>
            <a:endParaRPr lang="en-US" dirty="0" smtClean="0"/>
          </a:p>
          <a:p>
            <a:r>
              <a:rPr lang="en-US" dirty="0"/>
              <a:t>L</a:t>
            </a:r>
            <a:r>
              <a:rPr lang="en-US" dirty="0" smtClean="0"/>
              <a:t>iver enzyme inducer, </a:t>
            </a:r>
          </a:p>
          <a:p>
            <a:r>
              <a:rPr lang="en-US" dirty="0" err="1" smtClean="0"/>
              <a:t>Teratogenic</a:t>
            </a:r>
            <a:r>
              <a:rPr lang="en-US" dirty="0" smtClean="0"/>
              <a:t>.</a:t>
            </a:r>
            <a:endParaRPr lang="en-US" b="1" dirty="0" smtClean="0"/>
          </a:p>
        </p:txBody>
      </p:sp>
      <p:sp>
        <p:nvSpPr>
          <p:cNvPr id="32772" name="Slide Number Placeholder 5"/>
          <p:cNvSpPr>
            <a:spLocks noGrp="1"/>
          </p:cNvSpPr>
          <p:nvPr>
            <p:ph type="sldNum" sz="quarter" idx="12"/>
          </p:nvPr>
        </p:nvSpPr>
        <p:spPr/>
        <p:txBody>
          <a:bodyPr/>
          <a:lstStyle/>
          <a:p>
            <a:pPr>
              <a:defRPr/>
            </a:pPr>
            <a:fld id="{E94E824A-A25E-4BDC-A3FA-D34777B99DFF}" type="slidenum">
              <a:rPr lang="en-US"/>
              <a:pPr>
                <a:defRPr/>
              </a:pPr>
              <a:t>142</a:t>
            </a:fld>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600" b="1" dirty="0" smtClean="0"/>
              <a:t>PHENYTION</a:t>
            </a:r>
          </a:p>
        </p:txBody>
      </p:sp>
      <p:sp>
        <p:nvSpPr>
          <p:cNvPr id="34819" name="Rectangle 3"/>
          <p:cNvSpPr>
            <a:spLocks noGrp="1" noChangeArrowheads="1"/>
          </p:cNvSpPr>
          <p:nvPr>
            <p:ph idx="1"/>
          </p:nvPr>
        </p:nvSpPr>
        <p:spPr/>
        <p:txBody>
          <a:bodyPr/>
          <a:lstStyle/>
          <a:p>
            <a:pPr>
              <a:lnSpc>
                <a:spcPct val="90000"/>
              </a:lnSpc>
              <a:buNone/>
            </a:pPr>
            <a:r>
              <a:rPr lang="en-US" sz="2800" b="1" dirty="0" err="1" smtClean="0"/>
              <a:t>Adm</a:t>
            </a:r>
            <a:r>
              <a:rPr lang="en-US" sz="2800" b="1" dirty="0" smtClean="0"/>
              <a:t>: </a:t>
            </a:r>
            <a:r>
              <a:rPr lang="en-US" sz="2800" dirty="0" smtClean="0"/>
              <a:t>per oral with </a:t>
            </a:r>
            <a:r>
              <a:rPr lang="en-US" sz="2800" dirty="0"/>
              <a:t>v</a:t>
            </a:r>
            <a:r>
              <a:rPr lang="en-US" sz="2800" dirty="0" smtClean="0"/>
              <a:t>ariable absorption</a:t>
            </a:r>
          </a:p>
          <a:p>
            <a:pPr>
              <a:lnSpc>
                <a:spcPct val="90000"/>
              </a:lnSpc>
            </a:pPr>
            <a:r>
              <a:rPr lang="en-US" sz="2800" dirty="0" smtClean="0"/>
              <a:t>Competition for plasma protein binding </a:t>
            </a:r>
          </a:p>
          <a:p>
            <a:pPr>
              <a:lnSpc>
                <a:spcPct val="90000"/>
              </a:lnSpc>
            </a:pPr>
            <a:r>
              <a:rPr lang="en-US" sz="2800" dirty="0" smtClean="0"/>
              <a:t>Induction of drug metabolizing enzymes. </a:t>
            </a:r>
          </a:p>
          <a:p>
            <a:pPr>
              <a:lnSpc>
                <a:spcPct val="90000"/>
              </a:lnSpc>
              <a:buNone/>
            </a:pPr>
            <a:r>
              <a:rPr lang="en-US" sz="2800" b="1" dirty="0" smtClean="0"/>
              <a:t>Uses</a:t>
            </a:r>
            <a:r>
              <a:rPr lang="en-US" sz="2800" dirty="0" smtClean="0"/>
              <a:t> </a:t>
            </a:r>
          </a:p>
          <a:p>
            <a:pPr>
              <a:lnSpc>
                <a:spcPct val="90000"/>
              </a:lnSpc>
            </a:pPr>
            <a:r>
              <a:rPr lang="en-US" sz="2800" dirty="0" smtClean="0"/>
              <a:t>Partial &amp; tonic-</a:t>
            </a:r>
            <a:r>
              <a:rPr lang="en-US" sz="2800" dirty="0" err="1" smtClean="0"/>
              <a:t>clonic</a:t>
            </a:r>
            <a:r>
              <a:rPr lang="en-US" sz="2800" dirty="0" smtClean="0"/>
              <a:t> seizures. </a:t>
            </a:r>
          </a:p>
          <a:p>
            <a:pPr eaLnBrk="1" hangingPunct="1">
              <a:lnSpc>
                <a:spcPct val="90000"/>
              </a:lnSpc>
              <a:buNone/>
            </a:pPr>
            <a:r>
              <a:rPr lang="en-US" sz="2800" b="1" dirty="0" smtClean="0"/>
              <a:t>Toxicities: </a:t>
            </a:r>
          </a:p>
          <a:p>
            <a:pPr>
              <a:lnSpc>
                <a:spcPct val="90000"/>
              </a:lnSpc>
            </a:pPr>
            <a:r>
              <a:rPr lang="en-US" sz="2800" dirty="0" smtClean="0"/>
              <a:t>CNS depression.</a:t>
            </a:r>
          </a:p>
          <a:p>
            <a:pPr>
              <a:lnSpc>
                <a:spcPct val="90000"/>
              </a:lnSpc>
            </a:pPr>
            <a:r>
              <a:rPr lang="en-US" sz="2800" dirty="0" err="1" smtClean="0"/>
              <a:t>Hirsutism</a:t>
            </a:r>
            <a:r>
              <a:rPr lang="en-US" sz="2800" dirty="0" smtClean="0"/>
              <a:t>, gingival hyperplasia, </a:t>
            </a:r>
            <a:r>
              <a:rPr lang="en-US" sz="2800" dirty="0" err="1" smtClean="0"/>
              <a:t>osteomalacia</a:t>
            </a:r>
            <a:r>
              <a:rPr lang="en-US" sz="2800" dirty="0"/>
              <a:t>.</a:t>
            </a:r>
            <a:endParaRPr lang="en-US" sz="2800" dirty="0" smtClean="0"/>
          </a:p>
          <a:p>
            <a:pPr>
              <a:lnSpc>
                <a:spcPct val="90000"/>
              </a:lnSpc>
            </a:pPr>
            <a:r>
              <a:rPr lang="en-US" sz="2800" dirty="0" err="1" smtClean="0"/>
              <a:t>Teratogenicity</a:t>
            </a:r>
            <a:r>
              <a:rPr lang="en-US" sz="2800" dirty="0" smtClean="0"/>
              <a:t> (craniofacial anomalies)</a:t>
            </a:r>
            <a:endParaRPr lang="en-US" sz="2800" b="1" dirty="0" smtClean="0"/>
          </a:p>
        </p:txBody>
      </p:sp>
      <p:sp>
        <p:nvSpPr>
          <p:cNvPr id="33796" name="Slide Number Placeholder 5"/>
          <p:cNvSpPr>
            <a:spLocks noGrp="1"/>
          </p:cNvSpPr>
          <p:nvPr>
            <p:ph type="sldNum" sz="quarter" idx="12"/>
          </p:nvPr>
        </p:nvSpPr>
        <p:spPr/>
        <p:txBody>
          <a:bodyPr/>
          <a:lstStyle/>
          <a:p>
            <a:pPr>
              <a:defRPr/>
            </a:pPr>
            <a:fld id="{42795A83-7E9E-42F3-85A3-AD5965093434}" type="slidenum">
              <a:rPr lang="en-US"/>
              <a:pPr>
                <a:defRPr/>
              </a:pPr>
              <a:t>143</a:t>
            </a:fld>
            <a:endParaRPr lang="en-US"/>
          </a:p>
        </p:txBody>
      </p:sp>
      <p:sp>
        <p:nvSpPr>
          <p:cNvPr id="34823" name="Rectangle 2"/>
          <p:cNvSpPr>
            <a:spLocks noChangeArrowheads="1"/>
          </p:cNvSpPr>
          <p:nvPr/>
        </p:nvSpPr>
        <p:spPr bwMode="auto">
          <a:xfrm>
            <a:off x="457200" y="304800"/>
            <a:ext cx="8229600" cy="1143000"/>
          </a:xfrm>
          <a:prstGeom prst="rect">
            <a:avLst/>
          </a:prstGeom>
          <a:noFill/>
          <a:ln w="9525">
            <a:noFill/>
            <a:miter lim="800000"/>
            <a:headEnd/>
            <a:tailEnd/>
          </a:ln>
        </p:spPr>
        <p:txBody>
          <a:bodyPr anchor="ctr"/>
          <a:lstStyle/>
          <a:p>
            <a:pPr algn="ctr" eaLnBrk="1" hangingPunct="1"/>
            <a:endParaRPr lang="en-US" sz="4400" b="1" dirty="0">
              <a:latin typeface="Calibri" pitchFamily="34" charset="0"/>
            </a:endParaRPr>
          </a:p>
        </p:txBody>
      </p:sp>
      <p:sp>
        <p:nvSpPr>
          <p:cNvPr id="34824" name="Rectangle 3"/>
          <p:cNvSpPr>
            <a:spLocks noChangeArrowheads="1"/>
          </p:cNvSpPr>
          <p:nvPr/>
        </p:nvSpPr>
        <p:spPr bwMode="auto">
          <a:xfrm>
            <a:off x="457200" y="1630363"/>
            <a:ext cx="8229600" cy="4525962"/>
          </a:xfrm>
          <a:prstGeom prst="rect">
            <a:avLst/>
          </a:prstGeom>
          <a:noFill/>
          <a:ln w="9525">
            <a:noFill/>
            <a:miter lim="800000"/>
            <a:headEnd/>
            <a:tailEnd/>
          </a:ln>
        </p:spPr>
        <p:txBody>
          <a:bodyPr/>
          <a:lstStyle/>
          <a:p>
            <a:pPr marL="342900" indent="-342900" eaLnBrk="1" hangingPunct="1">
              <a:lnSpc>
                <a:spcPct val="90000"/>
              </a:lnSpc>
              <a:spcBef>
                <a:spcPct val="20000"/>
              </a:spcBef>
            </a:pPr>
            <a:endParaRPr lang="en-US" sz="2800" dirty="0">
              <a:solidFill>
                <a:schemeClr val="accent1"/>
              </a:solidFill>
              <a:latin typeface="Calibri" pitchFamily="34" charset="0"/>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n-US" sz="3600" b="1" dirty="0" smtClean="0"/>
              <a:t>VALPROIC ACID</a:t>
            </a:r>
          </a:p>
        </p:txBody>
      </p:sp>
      <p:sp>
        <p:nvSpPr>
          <p:cNvPr id="35843" name="Rectangle 3"/>
          <p:cNvSpPr>
            <a:spLocks noGrp="1" noChangeArrowheads="1"/>
          </p:cNvSpPr>
          <p:nvPr>
            <p:ph idx="1"/>
          </p:nvPr>
        </p:nvSpPr>
        <p:spPr>
          <a:xfrm>
            <a:off x="457200" y="1600200"/>
            <a:ext cx="8229600" cy="4724400"/>
          </a:xfrm>
        </p:spPr>
        <p:txBody>
          <a:bodyPr>
            <a:normAutofit fontScale="92500" lnSpcReduction="20000"/>
          </a:bodyPr>
          <a:lstStyle/>
          <a:p>
            <a:pPr eaLnBrk="1" hangingPunct="1">
              <a:buNone/>
            </a:pPr>
            <a:r>
              <a:rPr lang="en-US" b="1" dirty="0" err="1" smtClean="0"/>
              <a:t>Adm</a:t>
            </a:r>
            <a:r>
              <a:rPr lang="en-US" b="1" dirty="0" smtClean="0"/>
              <a:t>: </a:t>
            </a:r>
            <a:r>
              <a:rPr lang="en-US" dirty="0" smtClean="0"/>
              <a:t>per oral.</a:t>
            </a:r>
          </a:p>
          <a:p>
            <a:pPr>
              <a:buNone/>
            </a:pPr>
            <a:r>
              <a:rPr lang="en-US" b="1" dirty="0" smtClean="0"/>
              <a:t>Uses:</a:t>
            </a:r>
            <a:r>
              <a:rPr lang="en-US" dirty="0" smtClean="0"/>
              <a:t> (“Broad spectrum” Antiepileptic </a:t>
            </a:r>
          </a:p>
          <a:p>
            <a:pPr>
              <a:buNone/>
            </a:pPr>
            <a:r>
              <a:rPr lang="en-US" dirty="0" smtClean="0"/>
              <a:t>drug)used in:</a:t>
            </a:r>
          </a:p>
          <a:p>
            <a:r>
              <a:rPr lang="en-US" dirty="0" smtClean="0"/>
              <a:t>Absence seizures</a:t>
            </a:r>
          </a:p>
          <a:p>
            <a:r>
              <a:rPr lang="en-US" dirty="0" err="1" smtClean="0"/>
              <a:t>Myoclonic</a:t>
            </a:r>
            <a:r>
              <a:rPr lang="en-US" dirty="0" smtClean="0"/>
              <a:t>, partial, &amp; tonic-</a:t>
            </a:r>
            <a:r>
              <a:rPr lang="en-US" dirty="0" err="1" smtClean="0"/>
              <a:t>clonic</a:t>
            </a:r>
            <a:r>
              <a:rPr lang="en-US" dirty="0" smtClean="0"/>
              <a:t> seizures. </a:t>
            </a:r>
          </a:p>
          <a:p>
            <a:r>
              <a:rPr lang="en-US" dirty="0" smtClean="0"/>
              <a:t>Also used in bipolar disorder &amp; migraine.</a:t>
            </a:r>
          </a:p>
          <a:p>
            <a:pPr eaLnBrk="1" hangingPunct="1">
              <a:buNone/>
            </a:pPr>
            <a:r>
              <a:rPr lang="en-US" b="1" dirty="0" smtClean="0"/>
              <a:t>Toxicities:</a:t>
            </a:r>
          </a:p>
          <a:p>
            <a:r>
              <a:rPr lang="en-US" dirty="0" smtClean="0"/>
              <a:t>GI distress, </a:t>
            </a:r>
          </a:p>
          <a:p>
            <a:r>
              <a:rPr lang="en-US" dirty="0" err="1" smtClean="0"/>
              <a:t>Hepatotoxicity</a:t>
            </a:r>
            <a:r>
              <a:rPr lang="en-US" dirty="0" smtClean="0"/>
              <a:t>, inhibition of drug metabolism.</a:t>
            </a:r>
          </a:p>
          <a:p>
            <a:r>
              <a:rPr lang="en-US" dirty="0" err="1" smtClean="0"/>
              <a:t>Teratogenicity</a:t>
            </a:r>
            <a:r>
              <a:rPr lang="en-US" dirty="0" smtClean="0"/>
              <a:t> (</a:t>
            </a:r>
            <a:r>
              <a:rPr lang="en-US" dirty="0" err="1" smtClean="0"/>
              <a:t>spina</a:t>
            </a:r>
            <a:r>
              <a:rPr lang="en-US" dirty="0" smtClean="0"/>
              <a:t> bifida)</a:t>
            </a:r>
            <a:endParaRPr lang="en-US" b="1" dirty="0" smtClean="0"/>
          </a:p>
        </p:txBody>
      </p:sp>
      <p:sp>
        <p:nvSpPr>
          <p:cNvPr id="34820" name="Slide Number Placeholder 5"/>
          <p:cNvSpPr>
            <a:spLocks noGrp="1"/>
          </p:cNvSpPr>
          <p:nvPr>
            <p:ph type="sldNum" sz="quarter" idx="12"/>
          </p:nvPr>
        </p:nvSpPr>
        <p:spPr/>
        <p:txBody>
          <a:bodyPr/>
          <a:lstStyle/>
          <a:p>
            <a:pPr>
              <a:defRPr/>
            </a:pPr>
            <a:fld id="{B8AF418E-5E5C-4B72-BC2A-EB222AEAB3B8}" type="slidenum">
              <a:rPr lang="en-US"/>
              <a:pPr>
                <a:defRPr/>
              </a:pPr>
              <a:t>144</a:t>
            </a:fld>
            <a:endParaRPr lang="en-US"/>
          </a:p>
        </p:txBody>
      </p:sp>
      <p:sp>
        <p:nvSpPr>
          <p:cNvPr id="35847" name="Rectangle 2"/>
          <p:cNvSpPr>
            <a:spLocks noChangeArrowheads="1"/>
          </p:cNvSpPr>
          <p:nvPr/>
        </p:nvSpPr>
        <p:spPr bwMode="auto">
          <a:xfrm>
            <a:off x="457200" y="304800"/>
            <a:ext cx="8229600" cy="1143000"/>
          </a:xfrm>
          <a:prstGeom prst="rect">
            <a:avLst/>
          </a:prstGeom>
          <a:noFill/>
          <a:ln w="9525">
            <a:noFill/>
            <a:miter lim="800000"/>
            <a:headEnd/>
            <a:tailEnd/>
          </a:ln>
        </p:spPr>
        <p:txBody>
          <a:bodyPr anchor="ctr"/>
          <a:lstStyle/>
          <a:p>
            <a:pPr algn="ctr" eaLnBrk="1" hangingPunct="1"/>
            <a:endParaRPr lang="en-US" sz="4400" b="1" dirty="0">
              <a:solidFill>
                <a:schemeClr val="accent1"/>
              </a:solidFill>
              <a:latin typeface="Calibri" pitchFamily="34" charset="0"/>
            </a:endParaRPr>
          </a:p>
        </p:txBody>
      </p:sp>
      <p:sp>
        <p:nvSpPr>
          <p:cNvPr id="35848" name="Rectangle 3"/>
          <p:cNvSpPr>
            <a:spLocks noChangeArrowheads="1"/>
          </p:cNvSpPr>
          <p:nvPr/>
        </p:nvSpPr>
        <p:spPr bwMode="auto">
          <a:xfrm>
            <a:off x="457200" y="1630363"/>
            <a:ext cx="8229600" cy="4525962"/>
          </a:xfrm>
          <a:prstGeom prst="rect">
            <a:avLst/>
          </a:prstGeom>
          <a:noFill/>
          <a:ln w="9525">
            <a:noFill/>
            <a:miter lim="800000"/>
            <a:headEnd/>
            <a:tailEnd/>
          </a:ln>
        </p:spPr>
        <p:txBody>
          <a:bodyPr/>
          <a:lstStyle/>
          <a:p>
            <a:pPr marL="342900" indent="-342900" eaLnBrk="1" hangingPunct="1">
              <a:spcBef>
                <a:spcPct val="20000"/>
              </a:spcBef>
            </a:pPr>
            <a:endParaRPr lang="en-US" sz="3200" dirty="0">
              <a:solidFill>
                <a:schemeClr val="accent1"/>
              </a:solidFill>
              <a:latin typeface="Calibri" pitchFamily="34" charset="0"/>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04800"/>
            <a:ext cx="8229600" cy="1143000"/>
          </a:xfrm>
        </p:spPr>
        <p:txBody>
          <a:bodyPr>
            <a:normAutofit/>
          </a:bodyPr>
          <a:lstStyle/>
          <a:p>
            <a:pPr algn="l" eaLnBrk="1" hangingPunct="1"/>
            <a:r>
              <a:rPr lang="en-US" sz="3600" b="1" dirty="0" smtClean="0"/>
              <a:t>OTHER </a:t>
            </a:r>
            <a:r>
              <a:rPr lang="en-US" sz="3600" b="1" i="1" dirty="0" smtClean="0"/>
              <a:t>OLDER</a:t>
            </a:r>
            <a:r>
              <a:rPr lang="en-US" sz="3600" b="1" dirty="0" smtClean="0"/>
              <a:t> ANTIEPILEPTIC DRUGS.</a:t>
            </a:r>
          </a:p>
        </p:txBody>
      </p:sp>
      <p:sp>
        <p:nvSpPr>
          <p:cNvPr id="36867" name="Rectangle 3"/>
          <p:cNvSpPr>
            <a:spLocks noGrp="1" noChangeArrowheads="1"/>
          </p:cNvSpPr>
          <p:nvPr>
            <p:ph idx="1"/>
          </p:nvPr>
        </p:nvSpPr>
        <p:spPr>
          <a:xfrm>
            <a:off x="457200" y="1630362"/>
            <a:ext cx="8229600" cy="5075237"/>
          </a:xfrm>
        </p:spPr>
        <p:txBody>
          <a:bodyPr>
            <a:noAutofit/>
          </a:bodyPr>
          <a:lstStyle/>
          <a:p>
            <a:pPr eaLnBrk="1" hangingPunct="1">
              <a:buNone/>
            </a:pPr>
            <a:r>
              <a:rPr lang="en-US" b="1" dirty="0" err="1" smtClean="0"/>
              <a:t>Clonazepam</a:t>
            </a:r>
            <a:r>
              <a:rPr lang="en-US" b="1" dirty="0" smtClean="0"/>
              <a:t>: </a:t>
            </a:r>
            <a:r>
              <a:rPr lang="en-US" dirty="0" smtClean="0"/>
              <a:t>Used in </a:t>
            </a:r>
            <a:r>
              <a:rPr lang="en-US" dirty="0" err="1" smtClean="0"/>
              <a:t>myoclonic</a:t>
            </a:r>
            <a:r>
              <a:rPr lang="en-US" dirty="0" smtClean="0"/>
              <a:t> seizures, anxiety states, bipolar disorder. </a:t>
            </a:r>
          </a:p>
          <a:p>
            <a:pPr eaLnBrk="1" hangingPunct="1"/>
            <a:r>
              <a:rPr lang="en-US" dirty="0" smtClean="0"/>
              <a:t>Causes sedation &amp; dependence.</a:t>
            </a:r>
          </a:p>
          <a:p>
            <a:pPr>
              <a:buNone/>
            </a:pPr>
            <a:r>
              <a:rPr lang="en-US" b="1" dirty="0" err="1" smtClean="0"/>
              <a:t>Ethosuximide</a:t>
            </a:r>
            <a:r>
              <a:rPr lang="en-US" b="1" dirty="0" smtClean="0"/>
              <a:t>: </a:t>
            </a:r>
            <a:r>
              <a:rPr lang="en-US" dirty="0" smtClean="0"/>
              <a:t>Only used in absence seizures. </a:t>
            </a:r>
          </a:p>
          <a:p>
            <a:r>
              <a:rPr lang="en-US" dirty="0" smtClean="0"/>
              <a:t>May cause GI distress, lethargy, headache.</a:t>
            </a:r>
          </a:p>
          <a:p>
            <a:pPr eaLnBrk="1" hangingPunct="1">
              <a:buNone/>
            </a:pPr>
            <a:r>
              <a:rPr lang="en-US" b="1" dirty="0" smtClean="0"/>
              <a:t>Phenobarbital: </a:t>
            </a:r>
            <a:r>
              <a:rPr lang="en-US" dirty="0" smtClean="0"/>
              <a:t> Used in tonic-</a:t>
            </a:r>
            <a:r>
              <a:rPr lang="en-US" dirty="0" err="1" smtClean="0"/>
              <a:t>clonic</a:t>
            </a:r>
            <a:r>
              <a:rPr lang="en-US" dirty="0" smtClean="0"/>
              <a:t> seizures &amp; partial seizures. </a:t>
            </a:r>
          </a:p>
          <a:p>
            <a:r>
              <a:rPr lang="en-US" dirty="0" smtClean="0"/>
              <a:t>Causes CNS depression, dependence, liver enzyme induction.</a:t>
            </a:r>
            <a:endParaRPr lang="en-US" b="1" dirty="0" smtClean="0"/>
          </a:p>
        </p:txBody>
      </p:sp>
      <p:sp>
        <p:nvSpPr>
          <p:cNvPr id="35844" name="Slide Number Placeholder 5"/>
          <p:cNvSpPr>
            <a:spLocks noGrp="1"/>
          </p:cNvSpPr>
          <p:nvPr>
            <p:ph type="sldNum" sz="quarter" idx="12"/>
          </p:nvPr>
        </p:nvSpPr>
        <p:spPr/>
        <p:txBody>
          <a:bodyPr/>
          <a:lstStyle/>
          <a:p>
            <a:pPr>
              <a:defRPr/>
            </a:pPr>
            <a:fld id="{3C08C62A-D3C2-48A7-9061-6BD960E72BBD}" type="slidenum">
              <a:rPr lang="en-US"/>
              <a:pPr>
                <a:defRPr/>
              </a:pPr>
              <a:t>145</a:t>
            </a:fld>
            <a:endParaRPr 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04800"/>
            <a:ext cx="8229600" cy="1143000"/>
          </a:xfrm>
        </p:spPr>
        <p:txBody>
          <a:bodyPr>
            <a:normAutofit/>
          </a:bodyPr>
          <a:lstStyle/>
          <a:p>
            <a:pPr algn="l" eaLnBrk="1" hangingPunct="1"/>
            <a:r>
              <a:rPr lang="en-US" sz="3600" b="1" dirty="0" smtClean="0"/>
              <a:t>NEWER ANTIEPILEPTIC DRUGS</a:t>
            </a:r>
          </a:p>
        </p:txBody>
      </p:sp>
      <p:sp>
        <p:nvSpPr>
          <p:cNvPr id="37891" name="Rectangle 3"/>
          <p:cNvSpPr>
            <a:spLocks noGrp="1" noChangeArrowheads="1"/>
          </p:cNvSpPr>
          <p:nvPr>
            <p:ph idx="1"/>
          </p:nvPr>
        </p:nvSpPr>
        <p:spPr>
          <a:xfrm>
            <a:off x="457200" y="1630363"/>
            <a:ext cx="8229600" cy="4525962"/>
          </a:xfrm>
        </p:spPr>
        <p:txBody>
          <a:bodyPr>
            <a:normAutofit/>
          </a:bodyPr>
          <a:lstStyle/>
          <a:p>
            <a:pPr eaLnBrk="1" hangingPunct="1">
              <a:lnSpc>
                <a:spcPct val="90000"/>
              </a:lnSpc>
            </a:pPr>
            <a:r>
              <a:rPr lang="en-US" b="1" dirty="0" err="1" smtClean="0"/>
              <a:t>Felbamate</a:t>
            </a:r>
            <a:r>
              <a:rPr lang="en-US" b="1" dirty="0" smtClean="0"/>
              <a:t>: </a:t>
            </a:r>
            <a:r>
              <a:rPr lang="en-US" dirty="0" smtClean="0"/>
              <a:t>Back- up in partial seizures &amp; </a:t>
            </a:r>
            <a:r>
              <a:rPr lang="en-US" dirty="0" err="1" smtClean="0"/>
              <a:t>myoclonic</a:t>
            </a:r>
            <a:r>
              <a:rPr lang="en-US" dirty="0" smtClean="0"/>
              <a:t> seizures.</a:t>
            </a:r>
          </a:p>
          <a:p>
            <a:pPr eaLnBrk="1" hangingPunct="1">
              <a:lnSpc>
                <a:spcPct val="90000"/>
              </a:lnSpc>
            </a:pPr>
            <a:r>
              <a:rPr lang="en-US" b="1" dirty="0" err="1" smtClean="0"/>
              <a:t>Gabapentin</a:t>
            </a:r>
            <a:r>
              <a:rPr lang="en-US" b="1" dirty="0" smtClean="0"/>
              <a:t>: </a:t>
            </a:r>
            <a:r>
              <a:rPr lang="en-US" dirty="0" smtClean="0"/>
              <a:t>Used in partial seizures, bipolar disorder, neuropathic pain, migraine</a:t>
            </a:r>
          </a:p>
          <a:p>
            <a:pPr eaLnBrk="1" hangingPunct="1">
              <a:lnSpc>
                <a:spcPct val="90000"/>
              </a:lnSpc>
            </a:pPr>
            <a:r>
              <a:rPr lang="en-US" b="1" dirty="0" err="1" smtClean="0"/>
              <a:t>Lamotrigine</a:t>
            </a:r>
            <a:r>
              <a:rPr lang="en-US" b="1" dirty="0" smtClean="0"/>
              <a:t>: </a:t>
            </a:r>
            <a:r>
              <a:rPr lang="en-US" dirty="0" smtClean="0"/>
              <a:t>Used in absence &amp; partial seizures, &amp; bipolar disorder.</a:t>
            </a:r>
          </a:p>
          <a:p>
            <a:pPr eaLnBrk="1" hangingPunct="1">
              <a:lnSpc>
                <a:spcPct val="90000"/>
              </a:lnSpc>
            </a:pPr>
            <a:r>
              <a:rPr lang="en-US" b="1" dirty="0" err="1" smtClean="0"/>
              <a:t>Vigabatrin</a:t>
            </a:r>
            <a:r>
              <a:rPr lang="en-US" b="1" dirty="0" smtClean="0"/>
              <a:t>: </a:t>
            </a:r>
            <a:r>
              <a:rPr lang="en-US" dirty="0" smtClean="0"/>
              <a:t>Back-up in partial seizures</a:t>
            </a:r>
          </a:p>
          <a:p>
            <a:pPr eaLnBrk="1" hangingPunct="1">
              <a:lnSpc>
                <a:spcPct val="90000"/>
              </a:lnSpc>
            </a:pPr>
            <a:r>
              <a:rPr lang="en-US" b="1" dirty="0" err="1" smtClean="0"/>
              <a:t>Topiramate</a:t>
            </a:r>
            <a:r>
              <a:rPr lang="en-US" b="1" dirty="0" smtClean="0"/>
              <a:t>, </a:t>
            </a:r>
            <a:r>
              <a:rPr lang="en-US" b="1" dirty="0" err="1" smtClean="0"/>
              <a:t>tiagabine</a:t>
            </a:r>
            <a:r>
              <a:rPr lang="en-US" b="1" dirty="0" smtClean="0"/>
              <a:t>: </a:t>
            </a:r>
            <a:r>
              <a:rPr lang="en-US" dirty="0" smtClean="0"/>
              <a:t>Back-up in partial seizures.</a:t>
            </a:r>
            <a:r>
              <a:rPr lang="en-US" b="1" dirty="0" smtClean="0"/>
              <a:t> </a:t>
            </a:r>
          </a:p>
        </p:txBody>
      </p:sp>
      <p:sp>
        <p:nvSpPr>
          <p:cNvPr id="36868" name="Slide Number Placeholder 5"/>
          <p:cNvSpPr>
            <a:spLocks noGrp="1"/>
          </p:cNvSpPr>
          <p:nvPr>
            <p:ph type="sldNum" sz="quarter" idx="12"/>
          </p:nvPr>
        </p:nvSpPr>
        <p:spPr/>
        <p:txBody>
          <a:bodyPr/>
          <a:lstStyle/>
          <a:p>
            <a:pPr>
              <a:defRPr/>
            </a:pPr>
            <a:fld id="{DF623D15-4245-49BE-8DF0-DE906DEE6F08}" type="slidenum">
              <a:rPr lang="en-US"/>
              <a:pPr>
                <a:defRPr/>
              </a:pPr>
              <a:t>146</a:t>
            </a:fld>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8229600" cy="685800"/>
          </a:xfrm>
        </p:spPr>
        <p:txBody>
          <a:bodyPr/>
          <a:lstStyle/>
          <a:p>
            <a:pPr eaLnBrk="1" hangingPunct="1"/>
            <a:r>
              <a:rPr lang="en-US" sz="3600" b="1" dirty="0" smtClean="0"/>
              <a:t>General Principles in Epilepsy Treatment</a:t>
            </a:r>
          </a:p>
        </p:txBody>
      </p:sp>
      <p:sp>
        <p:nvSpPr>
          <p:cNvPr id="38915" name="Rectangle 3"/>
          <p:cNvSpPr>
            <a:spLocks noGrp="1" noChangeArrowheads="1"/>
          </p:cNvSpPr>
          <p:nvPr>
            <p:ph idx="1"/>
          </p:nvPr>
        </p:nvSpPr>
        <p:spPr>
          <a:xfrm>
            <a:off x="228600" y="914400"/>
            <a:ext cx="8686800" cy="5638800"/>
          </a:xfrm>
        </p:spPr>
        <p:txBody>
          <a:bodyPr>
            <a:noAutofit/>
          </a:bodyPr>
          <a:lstStyle/>
          <a:p>
            <a:pPr eaLnBrk="1" hangingPunct="1">
              <a:buFont typeface="Wingdings" pitchFamily="2" charset="2"/>
              <a:buChar char="v"/>
            </a:pPr>
            <a:r>
              <a:rPr lang="en-US" i="1" dirty="0" smtClean="0"/>
              <a:t>Use a single drug whenever possible and increase its dose to either seizure control or toxicity. </a:t>
            </a:r>
          </a:p>
          <a:p>
            <a:pPr eaLnBrk="1" hangingPunct="1">
              <a:buFont typeface="Wingdings" pitchFamily="2" charset="2"/>
              <a:buChar char="v"/>
            </a:pPr>
            <a:r>
              <a:rPr lang="en-US" i="1" dirty="0" smtClean="0"/>
              <a:t>If a drug fails to control seizures, switch to another appropriate drug used alone and again increase the dose until seizure control occurs or toxicity intervenes.</a:t>
            </a:r>
          </a:p>
          <a:p>
            <a:pPr>
              <a:buFont typeface="Wingdings" pitchFamily="2" charset="2"/>
              <a:buChar char="v"/>
            </a:pPr>
            <a:r>
              <a:rPr lang="en-US" i="1" dirty="0" smtClean="0"/>
              <a:t>Use two drugs only when </a:t>
            </a:r>
            <a:r>
              <a:rPr lang="en-US" i="1" dirty="0" err="1" smtClean="0"/>
              <a:t>monotherapy</a:t>
            </a:r>
            <a:r>
              <a:rPr lang="en-US" i="1" dirty="0" smtClean="0"/>
              <a:t> has failed. Some patients may have more seizures when taking two drugs, compared with one drug, because of drug interactions. </a:t>
            </a:r>
          </a:p>
          <a:p>
            <a:pPr eaLnBrk="1" hangingPunct="1">
              <a:buFont typeface="Wingdings" pitchFamily="2" charset="2"/>
              <a:buChar char="v"/>
            </a:pPr>
            <a:endParaRPr lang="en-US" i="1" dirty="0" smtClean="0"/>
          </a:p>
        </p:txBody>
      </p:sp>
      <p:sp>
        <p:nvSpPr>
          <p:cNvPr id="37892" name="Slide Number Placeholder 5"/>
          <p:cNvSpPr>
            <a:spLocks noGrp="1"/>
          </p:cNvSpPr>
          <p:nvPr>
            <p:ph type="sldNum" sz="quarter" idx="12"/>
          </p:nvPr>
        </p:nvSpPr>
        <p:spPr/>
        <p:txBody>
          <a:bodyPr/>
          <a:lstStyle/>
          <a:p>
            <a:pPr>
              <a:defRPr/>
            </a:pPr>
            <a:fld id="{6496053F-CEE5-4299-B506-BC9E4A2B5890}" type="slidenum">
              <a:rPr lang="en-US"/>
              <a:pPr>
                <a:defRPr/>
              </a:pPr>
              <a:t>147</a:t>
            </a:fld>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60338" y="609600"/>
            <a:ext cx="8755062" cy="564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a:spAutoFit/>
          </a:bodyP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r>
              <a:rPr lang="en-US" altLang="en-US" sz="4000" b="1">
                <a:solidFill>
                  <a:srgbClr val="0033CC"/>
                </a:solidFill>
              </a:rPr>
              <a:t>PRINCIPLES OF MANAGEMENT </a:t>
            </a:r>
          </a:p>
          <a:p>
            <a:r>
              <a:rPr lang="en-US" altLang="en-US" b="1">
                <a:solidFill>
                  <a:srgbClr val="0033CC"/>
                </a:solidFill>
              </a:rPr>
              <a:t>(Clinical Parmacology – 9</a:t>
            </a:r>
            <a:r>
              <a:rPr lang="en-US" altLang="en-US" b="1" baseline="30000">
                <a:solidFill>
                  <a:srgbClr val="0033CC"/>
                </a:solidFill>
              </a:rPr>
              <a:t>th</a:t>
            </a:r>
            <a:r>
              <a:rPr lang="en-US" altLang="en-US" b="1">
                <a:solidFill>
                  <a:srgbClr val="0033CC"/>
                </a:solidFill>
              </a:rPr>
              <a:t> Ed., 2003)</a:t>
            </a:r>
          </a:p>
          <a:p>
            <a:endParaRPr lang="en-US" altLang="en-US" sz="3600" b="1">
              <a:solidFill>
                <a:srgbClr val="0033CC"/>
              </a:solidFill>
            </a:endParaRPr>
          </a:p>
          <a:p>
            <a:pPr>
              <a:buFontTx/>
              <a:buChar char="•"/>
            </a:pPr>
            <a:r>
              <a:rPr lang="en-US" altLang="en-US">
                <a:solidFill>
                  <a:schemeClr val="tx1"/>
                </a:solidFill>
              </a:rPr>
              <a:t> </a:t>
            </a:r>
            <a:r>
              <a:rPr lang="en-US" altLang="en-US" sz="2900">
                <a:solidFill>
                  <a:schemeClr val="tx1"/>
                </a:solidFill>
              </a:rPr>
              <a:t>Any causative factor must be treated (cerebral neoplasm etc).</a:t>
            </a:r>
          </a:p>
          <a:p>
            <a:pPr>
              <a:buFontTx/>
              <a:buChar char="•"/>
            </a:pPr>
            <a:r>
              <a:rPr lang="en-US" altLang="en-US" sz="2900">
                <a:solidFill>
                  <a:schemeClr val="tx1"/>
                </a:solidFill>
              </a:rPr>
              <a:t> Educate the patient about the disease, duration of treatment</a:t>
            </a:r>
          </a:p>
          <a:p>
            <a:r>
              <a:rPr lang="en-US" altLang="en-US" sz="2900">
                <a:solidFill>
                  <a:schemeClr val="tx1"/>
                </a:solidFill>
              </a:rPr>
              <a:t>   and </a:t>
            </a:r>
            <a:r>
              <a:rPr lang="en-US" altLang="en-US" sz="2900" i="1">
                <a:solidFill>
                  <a:schemeClr val="tx1"/>
                </a:solidFill>
              </a:rPr>
              <a:t>need for compliance</a:t>
            </a:r>
            <a:r>
              <a:rPr lang="en-US" altLang="en-US" sz="2900">
                <a:solidFill>
                  <a:schemeClr val="tx1"/>
                </a:solidFill>
              </a:rPr>
              <a:t>.</a:t>
            </a:r>
          </a:p>
          <a:p>
            <a:pPr>
              <a:buFontTx/>
              <a:buChar char="•"/>
            </a:pPr>
            <a:r>
              <a:rPr lang="en-US" altLang="en-US" sz="2900">
                <a:solidFill>
                  <a:schemeClr val="tx1"/>
                </a:solidFill>
              </a:rPr>
              <a:t> Avoid precipitating factor (alcohol, sleep deprivation, emotional</a:t>
            </a:r>
          </a:p>
          <a:p>
            <a:r>
              <a:rPr lang="en-US" altLang="en-US" sz="2900">
                <a:solidFill>
                  <a:schemeClr val="tx1"/>
                </a:solidFill>
              </a:rPr>
              <a:t>   stress, and caffeine).</a:t>
            </a:r>
          </a:p>
          <a:p>
            <a:pPr>
              <a:buFontTx/>
              <a:buChar char="•"/>
            </a:pPr>
            <a:r>
              <a:rPr lang="en-US" altLang="en-US" sz="2900">
                <a:solidFill>
                  <a:schemeClr val="tx1"/>
                </a:solidFill>
              </a:rPr>
              <a:t> Anticipate natural variation: fits may occur around menstrual</a:t>
            </a:r>
          </a:p>
          <a:p>
            <a:r>
              <a:rPr lang="en-US" altLang="en-US" sz="2900">
                <a:solidFill>
                  <a:schemeClr val="tx1"/>
                </a:solidFill>
              </a:rPr>
              <a:t>   periods in women – catamenial (monthly) epilepsy.</a:t>
            </a:r>
          </a:p>
          <a:p>
            <a:pPr>
              <a:buFontTx/>
              <a:buChar char="•"/>
            </a:pPr>
            <a:r>
              <a:rPr lang="en-US" altLang="en-US" sz="2900">
                <a:solidFill>
                  <a:schemeClr val="tx1"/>
                </a:solidFill>
              </a:rPr>
              <a:t> Give antiepileptics only if seizure type and frequency require it</a:t>
            </a:r>
          </a:p>
          <a:p>
            <a:r>
              <a:rPr lang="en-US" altLang="en-US" sz="2900">
                <a:solidFill>
                  <a:schemeClr val="tx1"/>
                </a:solidFill>
              </a:rPr>
              <a:t>   (e.g. more than one fit every 6–12 months).</a:t>
            </a:r>
          </a:p>
        </p:txBody>
      </p:sp>
    </p:spTree>
    <p:extLst>
      <p:ext uri="{BB962C8B-B14F-4D97-AF65-F5344CB8AC3E}">
        <p14:creationId xmlns="" xmlns:p14="http://schemas.microsoft.com/office/powerpoint/2010/main" val="111347512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p:nvPr>
        </p:nvSpPr>
        <p:spPr>
          <a:xfrm>
            <a:off x="457200" y="1616075"/>
            <a:ext cx="8229600" cy="1508125"/>
          </a:xfrm>
        </p:spPr>
        <p:txBody>
          <a:bodyPr rIns="132080"/>
          <a:lstStyle/>
          <a:p>
            <a:r>
              <a:rPr lang="en-US" altLang="en-US" smtClean="0"/>
              <a:t>Summary</a:t>
            </a:r>
          </a:p>
        </p:txBody>
      </p:sp>
    </p:spTree>
    <p:extLst>
      <p:ext uri="{BB962C8B-B14F-4D97-AF65-F5344CB8AC3E}">
        <p14:creationId xmlns="" xmlns:p14="http://schemas.microsoft.com/office/powerpoint/2010/main" val="124223907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D50B2EE-0432-4679-9AFF-EE846B0C5A66}"/>
              </a:ext>
            </a:extLst>
          </p:cNvPr>
          <p:cNvSpPr>
            <a:spLocks noGrp="1"/>
          </p:cNvSpPr>
          <p:nvPr>
            <p:ph idx="1"/>
          </p:nvPr>
        </p:nvSpPr>
        <p:spPr>
          <a:xfrm>
            <a:off x="628650" y="316088"/>
            <a:ext cx="7886700" cy="6242755"/>
          </a:xfrm>
        </p:spPr>
        <p:txBody>
          <a:bodyPr>
            <a:normAutofit fontScale="77500" lnSpcReduction="20000"/>
          </a:bodyPr>
          <a:lstStyle/>
          <a:p>
            <a:pPr marL="0" indent="0">
              <a:buNone/>
            </a:pPr>
            <a:r>
              <a:rPr lang="en-US" b="1" dirty="0"/>
              <a:t>Nursing Administration </a:t>
            </a:r>
          </a:p>
          <a:p>
            <a:pPr marL="0" indent="0">
              <a:buNone/>
            </a:pPr>
            <a:r>
              <a:rPr lang="en-US" dirty="0"/>
              <a:t> Cimetidine, ranitidine, and famotidine can be administered IV for acute situations. </a:t>
            </a:r>
          </a:p>
          <a:p>
            <a:pPr marL="0" indent="0">
              <a:buNone/>
            </a:pPr>
            <a:r>
              <a:rPr lang="en-US" dirty="0"/>
              <a:t> Advise clients to practice good nutrition. Suggest eating six small meals rather than three large meals a day. </a:t>
            </a:r>
          </a:p>
          <a:p>
            <a:pPr marL="0" indent="0">
              <a:buNone/>
            </a:pPr>
            <a:r>
              <a:rPr lang="en-US" dirty="0"/>
              <a:t> Inform clients that adequate rest and reduction of stress may promote healing. </a:t>
            </a:r>
          </a:p>
          <a:p>
            <a:pPr marL="0" indent="0">
              <a:buNone/>
            </a:pPr>
            <a:r>
              <a:rPr lang="en-US" dirty="0"/>
              <a:t> Clients should avoid smoking, because smoking can delay healing. </a:t>
            </a:r>
          </a:p>
          <a:p>
            <a:pPr marL="0" indent="0">
              <a:buNone/>
            </a:pPr>
            <a:r>
              <a:rPr lang="en-US" dirty="0"/>
              <a:t> Encourage clients to avoid aspirin and other nonsteroidal anti-inflammatory drugs (NSAIDs) unless taking low-dose aspirin therapy for prevention of cardiovascular disease. </a:t>
            </a:r>
          </a:p>
          <a:p>
            <a:pPr marL="0" indent="0">
              <a:buNone/>
            </a:pPr>
            <a:r>
              <a:rPr lang="en-US" dirty="0"/>
              <a:t> If alcohol exacerbates symptoms, advise clients to stop drinking. </a:t>
            </a:r>
          </a:p>
          <a:p>
            <a:pPr marL="0" indent="0">
              <a:buNone/>
            </a:pPr>
            <a:r>
              <a:rPr lang="en-US" dirty="0"/>
              <a:t> </a:t>
            </a:r>
          </a:p>
        </p:txBody>
      </p:sp>
    </p:spTree>
    <p:extLst>
      <p:ext uri="{BB962C8B-B14F-4D97-AF65-F5344CB8AC3E}">
        <p14:creationId xmlns:p14="http://schemas.microsoft.com/office/powerpoint/2010/main" xmlns="" val="311536123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28600" y="434975"/>
            <a:ext cx="6980238"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r>
              <a:rPr lang="en-US" altLang="en-US" sz="4400" b="1">
                <a:solidFill>
                  <a:schemeClr val="accent2"/>
                </a:solidFill>
              </a:rPr>
              <a:t>Anticonvulsive drugs of choice</a:t>
            </a:r>
          </a:p>
        </p:txBody>
      </p:sp>
      <p:sp>
        <p:nvSpPr>
          <p:cNvPr id="25603" name="Text Box 3"/>
          <p:cNvSpPr txBox="1">
            <a:spLocks noChangeArrowheads="1"/>
          </p:cNvSpPr>
          <p:nvPr/>
        </p:nvSpPr>
        <p:spPr bwMode="auto">
          <a:xfrm>
            <a:off x="152400" y="1371600"/>
            <a:ext cx="7600950"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r>
              <a:rPr lang="en-US" altLang="en-US" sz="3200" b="1">
                <a:solidFill>
                  <a:srgbClr val="FF0066"/>
                </a:solidFill>
              </a:rPr>
              <a:t>Grand mal: </a:t>
            </a:r>
            <a:r>
              <a:rPr lang="en-US" altLang="en-US" sz="3200" i="1">
                <a:solidFill>
                  <a:srgbClr val="FF0066"/>
                </a:solidFill>
              </a:rPr>
              <a:t>I choice</a:t>
            </a:r>
            <a:r>
              <a:rPr lang="en-US" altLang="en-US" sz="3200">
                <a:solidFill>
                  <a:srgbClr val="FF0066"/>
                </a:solidFill>
              </a:rPr>
              <a:t> </a:t>
            </a:r>
            <a:r>
              <a:rPr lang="en-US" altLang="en-US" sz="3200">
                <a:solidFill>
                  <a:schemeClr val="tx1"/>
                </a:solidFill>
              </a:rPr>
              <a:t>– </a:t>
            </a:r>
            <a:r>
              <a:rPr lang="en-US" altLang="en-US">
                <a:solidFill>
                  <a:schemeClr val="tx1"/>
                </a:solidFill>
              </a:rPr>
              <a:t>valproate or</a:t>
            </a:r>
            <a:r>
              <a:rPr lang="bg-BG" altLang="en-US">
                <a:solidFill>
                  <a:schemeClr val="tx1"/>
                </a:solidFill>
              </a:rPr>
              <a:t> </a:t>
            </a:r>
            <a:r>
              <a:rPr lang="en-US" altLang="en-US">
                <a:solidFill>
                  <a:schemeClr val="tx1"/>
                </a:solidFill>
              </a:rPr>
              <a:t>Lamotrigine</a:t>
            </a:r>
            <a:r>
              <a:rPr lang="en-US" altLang="en-US">
                <a:solidFill>
                  <a:srgbClr val="FF0066"/>
                </a:solidFill>
              </a:rPr>
              <a:t> </a:t>
            </a:r>
          </a:p>
          <a:p>
            <a:r>
              <a:rPr lang="en-US" altLang="en-US" i="1">
                <a:solidFill>
                  <a:schemeClr val="tx1"/>
                </a:solidFill>
                <a:latin typeface="Arial" panose="020B0604020202020204" pitchFamily="34" charset="0"/>
              </a:rPr>
              <a:t>Alternative</a:t>
            </a:r>
            <a:r>
              <a:rPr lang="en-US" altLang="en-US">
                <a:solidFill>
                  <a:schemeClr val="tx1"/>
                </a:solidFill>
              </a:rPr>
              <a:t> – </a:t>
            </a:r>
            <a:r>
              <a:rPr lang="bg-BG" altLang="en-US">
                <a:solidFill>
                  <a:schemeClr val="tx1"/>
                </a:solidFill>
              </a:rPr>
              <a:t>Carbamazepine, Topiramate </a:t>
            </a:r>
            <a:r>
              <a:rPr lang="en-US" altLang="en-US">
                <a:solidFill>
                  <a:schemeClr val="tx1"/>
                </a:solidFill>
              </a:rPr>
              <a:t>or</a:t>
            </a:r>
            <a:r>
              <a:rPr lang="bg-BG" altLang="en-US">
                <a:solidFill>
                  <a:schemeClr val="tx1"/>
                </a:solidFill>
              </a:rPr>
              <a:t> Phenytoin</a:t>
            </a:r>
            <a:endParaRPr lang="en-US" altLang="en-US">
              <a:solidFill>
                <a:schemeClr val="tx1"/>
              </a:solidFill>
            </a:endParaRPr>
          </a:p>
        </p:txBody>
      </p:sp>
      <p:sp>
        <p:nvSpPr>
          <p:cNvPr id="25604" name="Text Box 4"/>
          <p:cNvSpPr txBox="1">
            <a:spLocks noChangeArrowheads="1"/>
          </p:cNvSpPr>
          <p:nvPr/>
        </p:nvSpPr>
        <p:spPr bwMode="auto">
          <a:xfrm>
            <a:off x="152400" y="2590800"/>
            <a:ext cx="6743700"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r>
              <a:rPr lang="en-US" altLang="en-US" sz="3200" b="1">
                <a:solidFill>
                  <a:schemeClr val="accent2"/>
                </a:solidFill>
              </a:rPr>
              <a:t>Petit mal: </a:t>
            </a:r>
            <a:r>
              <a:rPr lang="en-US" altLang="en-US" i="1">
                <a:solidFill>
                  <a:srgbClr val="FF0066"/>
                </a:solidFill>
                <a:latin typeface="Arial" panose="020B0604020202020204" pitchFamily="34" charset="0"/>
              </a:rPr>
              <a:t>I choice</a:t>
            </a:r>
            <a:r>
              <a:rPr lang="en-US" altLang="en-US" sz="3200">
                <a:solidFill>
                  <a:schemeClr val="accent2"/>
                </a:solidFill>
              </a:rPr>
              <a:t> </a:t>
            </a:r>
            <a:r>
              <a:rPr lang="en-US" altLang="en-US" sz="3200">
                <a:solidFill>
                  <a:schemeClr val="tx1"/>
                </a:solidFill>
              </a:rPr>
              <a:t>– </a:t>
            </a:r>
            <a:r>
              <a:rPr lang="en-US" altLang="en-US">
                <a:solidFill>
                  <a:schemeClr val="tx1"/>
                </a:solidFill>
              </a:rPr>
              <a:t>Ehosuximide or</a:t>
            </a:r>
            <a:r>
              <a:rPr lang="bg-BG" altLang="en-US">
                <a:solidFill>
                  <a:schemeClr val="tx1"/>
                </a:solidFill>
              </a:rPr>
              <a:t> </a:t>
            </a:r>
            <a:r>
              <a:rPr lang="en-US" altLang="en-US">
                <a:solidFill>
                  <a:schemeClr val="tx1"/>
                </a:solidFill>
              </a:rPr>
              <a:t>valproate</a:t>
            </a:r>
            <a:r>
              <a:rPr lang="bg-BG" altLang="en-US" b="1">
                <a:solidFill>
                  <a:schemeClr val="accent2"/>
                </a:solidFill>
              </a:rPr>
              <a:t> </a:t>
            </a:r>
          </a:p>
          <a:p>
            <a:r>
              <a:rPr lang="en-US" altLang="en-US" i="1">
                <a:solidFill>
                  <a:schemeClr val="accent2"/>
                </a:solidFill>
              </a:rPr>
              <a:t>Alternative</a:t>
            </a:r>
            <a:r>
              <a:rPr lang="en-US" altLang="en-US" b="1">
                <a:solidFill>
                  <a:schemeClr val="accent2"/>
                </a:solidFill>
              </a:rPr>
              <a:t> </a:t>
            </a:r>
            <a:r>
              <a:rPr lang="en-US" altLang="en-US">
                <a:solidFill>
                  <a:schemeClr val="tx1"/>
                </a:solidFill>
              </a:rPr>
              <a:t>– Clonazepam or</a:t>
            </a:r>
            <a:r>
              <a:rPr lang="bg-BG" altLang="en-US">
                <a:solidFill>
                  <a:schemeClr val="tx1"/>
                </a:solidFill>
              </a:rPr>
              <a:t> </a:t>
            </a:r>
            <a:r>
              <a:rPr lang="en-US" altLang="en-US">
                <a:solidFill>
                  <a:schemeClr val="tx1"/>
                </a:solidFill>
              </a:rPr>
              <a:t>Lamotrigine</a:t>
            </a:r>
            <a:r>
              <a:rPr lang="bg-BG" altLang="en-US" b="1">
                <a:solidFill>
                  <a:schemeClr val="tx1"/>
                </a:solidFill>
              </a:rPr>
              <a:t> </a:t>
            </a:r>
            <a:endParaRPr lang="en-US" altLang="en-US" b="1">
              <a:solidFill>
                <a:schemeClr val="tx1"/>
              </a:solidFill>
            </a:endParaRPr>
          </a:p>
        </p:txBody>
      </p:sp>
      <p:sp>
        <p:nvSpPr>
          <p:cNvPr id="25605" name="Text Box 5"/>
          <p:cNvSpPr txBox="1">
            <a:spLocks noChangeArrowheads="1"/>
          </p:cNvSpPr>
          <p:nvPr/>
        </p:nvSpPr>
        <p:spPr bwMode="auto">
          <a:xfrm>
            <a:off x="152400" y="3671888"/>
            <a:ext cx="8281988" cy="1433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r>
              <a:rPr lang="en-US" altLang="en-US" sz="3200" b="1">
                <a:solidFill>
                  <a:schemeClr val="tx1"/>
                </a:solidFill>
              </a:rPr>
              <a:t>Partial seizures: </a:t>
            </a:r>
            <a:r>
              <a:rPr lang="en-US" altLang="en-US" i="1">
                <a:solidFill>
                  <a:srgbClr val="FF0066"/>
                </a:solidFill>
                <a:latin typeface="Arial" panose="020B0604020202020204" pitchFamily="34" charset="0"/>
              </a:rPr>
              <a:t>I choice</a:t>
            </a:r>
            <a:r>
              <a:rPr lang="en-US" altLang="en-US" sz="3200">
                <a:solidFill>
                  <a:schemeClr val="tx1"/>
                </a:solidFill>
              </a:rPr>
              <a:t> – </a:t>
            </a:r>
            <a:r>
              <a:rPr lang="en-US" altLang="en-US">
                <a:solidFill>
                  <a:schemeClr val="tx1"/>
                </a:solidFill>
              </a:rPr>
              <a:t>Carbamazepine or</a:t>
            </a:r>
            <a:endParaRPr lang="bg-BG" altLang="en-US">
              <a:solidFill>
                <a:schemeClr val="tx1"/>
              </a:solidFill>
            </a:endParaRPr>
          </a:p>
          <a:p>
            <a:r>
              <a:rPr lang="en-US" altLang="en-US">
                <a:solidFill>
                  <a:schemeClr val="tx1"/>
                </a:solidFill>
              </a:rPr>
              <a:t>valproate</a:t>
            </a:r>
          </a:p>
          <a:p>
            <a:r>
              <a:rPr lang="en-US" altLang="en-US" i="1">
                <a:solidFill>
                  <a:schemeClr val="tx1"/>
                </a:solidFill>
                <a:latin typeface="Arial" panose="020B0604020202020204" pitchFamily="34" charset="0"/>
              </a:rPr>
              <a:t>Alternative</a:t>
            </a:r>
            <a:r>
              <a:rPr lang="en-US" altLang="en-US">
                <a:solidFill>
                  <a:schemeClr val="tx1"/>
                </a:solidFill>
              </a:rPr>
              <a:t> – Phenytoin, Lamotrigine, Vigabatrin, Topiramate</a:t>
            </a:r>
          </a:p>
        </p:txBody>
      </p:sp>
      <p:sp>
        <p:nvSpPr>
          <p:cNvPr id="25606" name="Text Box 6"/>
          <p:cNvSpPr txBox="1">
            <a:spLocks noChangeArrowheads="1"/>
          </p:cNvSpPr>
          <p:nvPr/>
        </p:nvSpPr>
        <p:spPr bwMode="auto">
          <a:xfrm>
            <a:off x="242888" y="5394325"/>
            <a:ext cx="8596312" cy="1006475"/>
          </a:xfrm>
          <a:prstGeom prst="rect">
            <a:avLst/>
          </a:prstGeom>
          <a:solidFill>
            <a:srgbClr val="FF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r>
              <a:rPr lang="en-US" altLang="en-US" sz="3200" b="1">
                <a:solidFill>
                  <a:schemeClr val="bg1"/>
                </a:solidFill>
              </a:rPr>
              <a:t>Status epilepticus: </a:t>
            </a:r>
            <a:r>
              <a:rPr lang="en-US" altLang="en-US" sz="3200" i="1">
                <a:solidFill>
                  <a:schemeClr val="bg1"/>
                </a:solidFill>
              </a:rPr>
              <a:t>I choice</a:t>
            </a:r>
            <a:r>
              <a:rPr lang="en-US" altLang="en-US" sz="3200">
                <a:solidFill>
                  <a:schemeClr val="bg1"/>
                </a:solidFill>
              </a:rPr>
              <a:t> – </a:t>
            </a:r>
            <a:r>
              <a:rPr lang="en-US" altLang="en-US">
                <a:solidFill>
                  <a:schemeClr val="bg1"/>
                </a:solidFill>
              </a:rPr>
              <a:t>Diazepam or</a:t>
            </a:r>
            <a:r>
              <a:rPr lang="bg-BG" altLang="en-US">
                <a:solidFill>
                  <a:schemeClr val="bg1"/>
                </a:solidFill>
              </a:rPr>
              <a:t> </a:t>
            </a:r>
            <a:r>
              <a:rPr lang="en-US" altLang="en-US">
                <a:solidFill>
                  <a:schemeClr val="bg1"/>
                </a:solidFill>
              </a:rPr>
              <a:t>Lorazepam (i.v.)</a:t>
            </a:r>
            <a:endParaRPr lang="en-US" altLang="en-US" sz="3200">
              <a:solidFill>
                <a:schemeClr val="bg1"/>
              </a:solidFill>
            </a:endParaRPr>
          </a:p>
          <a:p>
            <a:r>
              <a:rPr lang="en-US" altLang="en-US" i="1">
                <a:solidFill>
                  <a:schemeClr val="bg1"/>
                </a:solidFill>
                <a:latin typeface="Arial" panose="020B0604020202020204" pitchFamily="34" charset="0"/>
              </a:rPr>
              <a:t>Alternative</a:t>
            </a:r>
            <a:r>
              <a:rPr lang="en-US" altLang="en-US">
                <a:solidFill>
                  <a:schemeClr val="bg1"/>
                </a:solidFill>
              </a:rPr>
              <a:t> – Phenobarbital (i.m./i/v.)</a:t>
            </a:r>
          </a:p>
        </p:txBody>
      </p:sp>
    </p:spTree>
    <p:extLst>
      <p:ext uri="{BB962C8B-B14F-4D97-AF65-F5344CB8AC3E}">
        <p14:creationId xmlns="" xmlns:p14="http://schemas.microsoft.com/office/powerpoint/2010/main" val="93523871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p:txBody>
          <a:bodyPr rIns="132080"/>
          <a:lstStyle/>
          <a:p>
            <a:r>
              <a:rPr lang="en-US" altLang="en-US" smtClean="0"/>
              <a:t>Na+ Channel Drugs</a:t>
            </a:r>
          </a:p>
        </p:txBody>
      </p:sp>
      <p:sp>
        <p:nvSpPr>
          <p:cNvPr id="67587" name="Rectangle 2"/>
          <p:cNvSpPr>
            <a:spLocks noGrp="1" noChangeArrowheads="1"/>
          </p:cNvSpPr>
          <p:nvPr>
            <p:ph type="body" idx="1"/>
          </p:nvPr>
        </p:nvSpPr>
        <p:spPr>
          <a:xfrm>
            <a:off x="1752600" y="1689100"/>
            <a:ext cx="5969000" cy="4445000"/>
          </a:xfrm>
        </p:spPr>
        <p:txBody>
          <a:bodyPr rIns="132080">
            <a:normAutofit fontScale="85000" lnSpcReduction="10000"/>
          </a:bodyPr>
          <a:lstStyle/>
          <a:p>
            <a:r>
              <a:rPr lang="en-US" altLang="en-US" b="1" smtClean="0"/>
              <a:t>Phenytoin (Dilantin, Phenytek)</a:t>
            </a:r>
            <a:endParaRPr lang="en-US" altLang="en-US" b="1" smtClean="0">
              <a:ea typeface="ヒラギノ角ゴ Pro W6" charset="-128"/>
            </a:endParaRPr>
          </a:p>
          <a:p>
            <a:pPr>
              <a:spcBef>
                <a:spcPts val="1400"/>
              </a:spcBef>
            </a:pPr>
            <a:r>
              <a:rPr lang="en-US" altLang="en-US" b="1" smtClean="0"/>
              <a:t>Cabamazepine (Tegretol, Carbatrol)</a:t>
            </a:r>
            <a:endParaRPr lang="en-US" altLang="en-US" b="1" smtClean="0">
              <a:ea typeface="ヒラギノ角ゴ Pro W6" charset="-128"/>
            </a:endParaRPr>
          </a:p>
          <a:p>
            <a:pPr>
              <a:spcBef>
                <a:spcPts val="1400"/>
              </a:spcBef>
            </a:pPr>
            <a:r>
              <a:rPr lang="en-US" altLang="en-US" b="1" smtClean="0"/>
              <a:t>Valproic Acid (Depakene, Depakote)</a:t>
            </a:r>
            <a:endParaRPr lang="en-US" altLang="en-US" b="1" smtClean="0">
              <a:ea typeface="ヒラギノ角ゴ Pro W6" charset="-128"/>
            </a:endParaRPr>
          </a:p>
          <a:p>
            <a:pPr>
              <a:spcBef>
                <a:spcPts val="1400"/>
              </a:spcBef>
            </a:pPr>
            <a:r>
              <a:rPr lang="en-US" altLang="en-US" b="1" smtClean="0"/>
              <a:t>Lamotrigine (Lamictal)</a:t>
            </a:r>
            <a:endParaRPr lang="en-US" altLang="en-US" b="1" smtClean="0">
              <a:ea typeface="ヒラギノ角ゴ Pro W6" charset="-128"/>
            </a:endParaRPr>
          </a:p>
          <a:p>
            <a:pPr>
              <a:spcBef>
                <a:spcPts val="1400"/>
              </a:spcBef>
            </a:pPr>
            <a:r>
              <a:rPr lang="en-US" altLang="en-US" b="1" smtClean="0"/>
              <a:t>Topiramate (Topamax)</a:t>
            </a:r>
            <a:endParaRPr lang="en-US" altLang="en-US" b="1" smtClean="0">
              <a:ea typeface="ヒラギノ角ゴ Pro W6" charset="-128"/>
            </a:endParaRPr>
          </a:p>
          <a:p>
            <a:pPr>
              <a:spcBef>
                <a:spcPts val="1400"/>
              </a:spcBef>
            </a:pPr>
            <a:r>
              <a:rPr lang="en-US" altLang="en-US" b="1" smtClean="0"/>
              <a:t>Zonisamide (Zonegran)</a:t>
            </a:r>
            <a:endParaRPr lang="en-US" altLang="en-US" b="1" smtClean="0">
              <a:ea typeface="ヒラギノ角ゴ Pro W6" charset="-128"/>
            </a:endParaRPr>
          </a:p>
          <a:p>
            <a:pPr>
              <a:spcBef>
                <a:spcPts val="1400"/>
              </a:spcBef>
            </a:pPr>
            <a:r>
              <a:rPr lang="en-US" altLang="en-US" b="1" smtClean="0"/>
              <a:t>Lidocaine</a:t>
            </a:r>
            <a:endParaRPr lang="en-US" altLang="en-US" b="1" smtClean="0">
              <a:ea typeface="ヒラギノ角ゴ Pro W6" charset="-128"/>
            </a:endParaRPr>
          </a:p>
        </p:txBody>
      </p:sp>
    </p:spTree>
    <p:extLst>
      <p:ext uri="{BB962C8B-B14F-4D97-AF65-F5344CB8AC3E}">
        <p14:creationId xmlns="" xmlns:p14="http://schemas.microsoft.com/office/powerpoint/2010/main" val="23553129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ChangeArrowheads="1"/>
          </p:cNvSpPr>
          <p:nvPr>
            <p:ph type="title"/>
          </p:nvPr>
        </p:nvSpPr>
        <p:spPr/>
        <p:txBody>
          <a:bodyPr rIns="132080"/>
          <a:lstStyle/>
          <a:p>
            <a:r>
              <a:rPr lang="en-US" altLang="en-US" smtClean="0"/>
              <a:t>GABA Drugs</a:t>
            </a:r>
          </a:p>
        </p:txBody>
      </p:sp>
      <p:sp>
        <p:nvSpPr>
          <p:cNvPr id="68611" name="Rectangle 2"/>
          <p:cNvSpPr>
            <a:spLocks noGrp="1" noChangeArrowheads="1"/>
          </p:cNvSpPr>
          <p:nvPr>
            <p:ph type="body" idx="1"/>
          </p:nvPr>
        </p:nvSpPr>
        <p:spPr>
          <a:xfrm>
            <a:off x="584200" y="1549400"/>
            <a:ext cx="4457700" cy="3746500"/>
          </a:xfrm>
        </p:spPr>
        <p:txBody>
          <a:bodyPr rIns="132080"/>
          <a:lstStyle/>
          <a:p>
            <a:r>
              <a:rPr lang="en-US" altLang="en-US" sz="2000" b="1" smtClean="0"/>
              <a:t>Barbiturates</a:t>
            </a:r>
            <a:r>
              <a:rPr lang="en-US" altLang="en-US" sz="2000" smtClean="0"/>
              <a:t>:</a:t>
            </a:r>
          </a:p>
          <a:p>
            <a:pPr marL="782638" lvl="1"/>
            <a:r>
              <a:rPr lang="en-US" altLang="en-US" sz="1600" smtClean="0"/>
              <a:t>Phenobarbital (Luminal)</a:t>
            </a:r>
          </a:p>
          <a:p>
            <a:pPr marL="782638" lvl="1"/>
            <a:r>
              <a:rPr lang="en-US" altLang="en-US" sz="1600" smtClean="0"/>
              <a:t>Pimidone (Mysoline)</a:t>
            </a:r>
          </a:p>
          <a:p>
            <a:r>
              <a:rPr lang="en-US" altLang="en-US" sz="2000" b="1" smtClean="0"/>
              <a:t>Benzodiazepines:</a:t>
            </a:r>
            <a:endParaRPr lang="en-US" altLang="en-US" sz="2000" b="1" smtClean="0">
              <a:ea typeface="ヒラギノ角ゴ Pro W6" charset="-128"/>
            </a:endParaRPr>
          </a:p>
          <a:p>
            <a:pPr marL="782638" lvl="1"/>
            <a:r>
              <a:rPr lang="en-US" altLang="en-US" sz="1600" smtClean="0"/>
              <a:t>Diazepam (Valium)</a:t>
            </a:r>
          </a:p>
          <a:p>
            <a:pPr marL="782638" lvl="1"/>
            <a:r>
              <a:rPr lang="en-US" altLang="en-US" sz="1600" smtClean="0"/>
              <a:t>Lorazepam (Ativan)</a:t>
            </a:r>
          </a:p>
          <a:p>
            <a:pPr marL="782638" lvl="1"/>
            <a:r>
              <a:rPr lang="en-US" altLang="en-US" sz="1600" smtClean="0"/>
              <a:t>Clonazepam (Klonopin)</a:t>
            </a:r>
          </a:p>
          <a:p>
            <a:pPr marL="782638" lvl="1"/>
            <a:r>
              <a:rPr lang="en-US" altLang="en-US" sz="1600" smtClean="0"/>
              <a:t>Clorazepate (Tranxene-SD)</a:t>
            </a:r>
          </a:p>
        </p:txBody>
      </p:sp>
      <p:sp>
        <p:nvSpPr>
          <p:cNvPr id="68612" name="Rectangle 3"/>
          <p:cNvSpPr>
            <a:spLocks/>
          </p:cNvSpPr>
          <p:nvPr/>
        </p:nvSpPr>
        <p:spPr bwMode="auto">
          <a:xfrm>
            <a:off x="4343400" y="1555750"/>
            <a:ext cx="4648200" cy="186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40639" bIns="0" anchor="ctr"/>
          <a:lstStyle>
            <a:lvl1pPr marL="39688"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spcBef>
                <a:spcPts val="1600"/>
              </a:spcBef>
              <a:buClr>
                <a:srgbClr val="0B0881"/>
              </a:buClr>
              <a:buSzPct val="100000"/>
              <a:buFont typeface="Lucida Grande" charset="0"/>
              <a:buChar char="•"/>
            </a:pPr>
            <a:r>
              <a:rPr lang="en-US" altLang="en-US" sz="2000" b="1">
                <a:solidFill>
                  <a:srgbClr val="0B0881"/>
                </a:solidFill>
                <a:cs typeface="Arial" panose="020B0604020202020204" pitchFamily="34" charset="0"/>
              </a:rPr>
              <a:t>Tiagabine (Gabitril)</a:t>
            </a:r>
          </a:p>
          <a:p>
            <a:pPr eaLnBrk="1" hangingPunct="1">
              <a:spcBef>
                <a:spcPts val="1600"/>
              </a:spcBef>
              <a:buClr>
                <a:srgbClr val="0B0881"/>
              </a:buClr>
              <a:buSzPct val="100000"/>
              <a:buFont typeface="Lucida Grande" charset="0"/>
              <a:buChar char="•"/>
            </a:pPr>
            <a:r>
              <a:rPr lang="en-US" altLang="en-US" sz="2000" b="1">
                <a:solidFill>
                  <a:srgbClr val="0B0881"/>
                </a:solidFill>
                <a:cs typeface="Arial" panose="020B0604020202020204" pitchFamily="34" charset="0"/>
              </a:rPr>
              <a:t>Valproic Acid (Depakene, Depakote)</a:t>
            </a:r>
          </a:p>
          <a:p>
            <a:pPr eaLnBrk="1" hangingPunct="1">
              <a:spcBef>
                <a:spcPts val="1600"/>
              </a:spcBef>
              <a:buClr>
                <a:srgbClr val="0B0881"/>
              </a:buClr>
              <a:buSzPct val="100000"/>
              <a:buFont typeface="Lucida Grande" charset="0"/>
              <a:buChar char="•"/>
            </a:pPr>
            <a:r>
              <a:rPr lang="en-US" altLang="en-US" sz="2000" b="1">
                <a:solidFill>
                  <a:srgbClr val="0B0881"/>
                </a:solidFill>
                <a:cs typeface="Arial" panose="020B0604020202020204" pitchFamily="34" charset="0"/>
              </a:rPr>
              <a:t>Topiramate (Topamax)</a:t>
            </a:r>
          </a:p>
          <a:p>
            <a:pPr eaLnBrk="1" hangingPunct="1">
              <a:spcBef>
                <a:spcPts val="1600"/>
              </a:spcBef>
              <a:buClr>
                <a:srgbClr val="0B0881"/>
              </a:buClr>
              <a:buSzPct val="100000"/>
              <a:buFont typeface="Lucida Grande" charset="0"/>
              <a:buChar char="•"/>
            </a:pPr>
            <a:r>
              <a:rPr lang="en-US" altLang="en-US" sz="2000" b="1">
                <a:solidFill>
                  <a:srgbClr val="0B0881"/>
                </a:solidFill>
                <a:cs typeface="Arial" panose="020B0604020202020204" pitchFamily="34" charset="0"/>
              </a:rPr>
              <a:t>Zonisamide (Zonegran)</a:t>
            </a:r>
          </a:p>
        </p:txBody>
      </p:sp>
    </p:spTree>
    <p:extLst>
      <p:ext uri="{BB962C8B-B14F-4D97-AF65-F5344CB8AC3E}">
        <p14:creationId xmlns="" xmlns:p14="http://schemas.microsoft.com/office/powerpoint/2010/main" val="328032787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Grp="1" noChangeArrowheads="1"/>
          </p:cNvSpPr>
          <p:nvPr>
            <p:ph type="title"/>
          </p:nvPr>
        </p:nvSpPr>
        <p:spPr/>
        <p:txBody>
          <a:bodyPr rIns="132080"/>
          <a:lstStyle/>
          <a:p>
            <a:r>
              <a:rPr lang="en-US" altLang="en-US" smtClean="0"/>
              <a:t>Ca</a:t>
            </a:r>
            <a:r>
              <a:rPr lang="en-US" altLang="en-US" baseline="30000" smtClean="0"/>
              <a:t>2+</a:t>
            </a:r>
            <a:r>
              <a:rPr lang="en-US" altLang="en-US" smtClean="0"/>
              <a:t> Channel Drugs</a:t>
            </a:r>
          </a:p>
        </p:txBody>
      </p:sp>
      <p:sp>
        <p:nvSpPr>
          <p:cNvPr id="69635" name="Rectangle 2"/>
          <p:cNvSpPr>
            <a:spLocks noGrp="1" noChangeArrowheads="1"/>
          </p:cNvSpPr>
          <p:nvPr>
            <p:ph type="body" idx="1"/>
          </p:nvPr>
        </p:nvSpPr>
        <p:spPr>
          <a:xfrm>
            <a:off x="2225675" y="1595438"/>
            <a:ext cx="6070600" cy="3429000"/>
          </a:xfrm>
        </p:spPr>
        <p:txBody>
          <a:bodyPr rIns="132080"/>
          <a:lstStyle/>
          <a:p>
            <a:r>
              <a:rPr lang="en-US" altLang="en-US" sz="2000" b="1" smtClean="0"/>
              <a:t>Ethosuximide (Zarontin)</a:t>
            </a:r>
            <a:endParaRPr lang="en-US" altLang="en-US" sz="2000" b="1" smtClean="0">
              <a:ea typeface="ヒラギノ角ゴ Pro W6" charset="-128"/>
            </a:endParaRPr>
          </a:p>
          <a:p>
            <a:pPr>
              <a:spcBef>
                <a:spcPts val="1800"/>
              </a:spcBef>
            </a:pPr>
            <a:r>
              <a:rPr lang="en-US" altLang="en-US" sz="2000" b="1" smtClean="0"/>
              <a:t>Valproic Acid (Depakene, Depakote)</a:t>
            </a:r>
            <a:endParaRPr lang="en-US" altLang="en-US" sz="2000" b="1" smtClean="0">
              <a:ea typeface="ヒラギノ角ゴ Pro W6" charset="-128"/>
            </a:endParaRPr>
          </a:p>
          <a:p>
            <a:pPr>
              <a:spcBef>
                <a:spcPts val="1800"/>
              </a:spcBef>
            </a:pPr>
            <a:r>
              <a:rPr lang="en-US" altLang="en-US" sz="2000" b="1" smtClean="0"/>
              <a:t>Zonisamide (Zonegran)</a:t>
            </a:r>
          </a:p>
          <a:p>
            <a:r>
              <a:rPr lang="en-US" altLang="en-US" sz="2000" b="1" smtClean="0"/>
              <a:t>Gabapentin (Neurontin)</a:t>
            </a:r>
            <a:endParaRPr lang="en-US" altLang="en-US" sz="2000" b="1" smtClean="0">
              <a:ea typeface="ヒラギノ角ゴ Pro W6" charset="-128"/>
            </a:endParaRPr>
          </a:p>
          <a:p>
            <a:pPr>
              <a:spcBef>
                <a:spcPts val="1400"/>
              </a:spcBef>
            </a:pPr>
            <a:r>
              <a:rPr lang="en-US" altLang="en-US" sz="2000" b="1" smtClean="0"/>
              <a:t>Pregabalin (Lyrica)</a:t>
            </a:r>
            <a:endParaRPr lang="en-US" altLang="en-US" sz="2000" b="1" smtClean="0">
              <a:ea typeface="ヒラギノ角ゴ Pro W6" charset="-128"/>
            </a:endParaRPr>
          </a:p>
          <a:p>
            <a:pPr>
              <a:spcBef>
                <a:spcPts val="1400"/>
              </a:spcBef>
            </a:pPr>
            <a:r>
              <a:rPr lang="en-US" altLang="en-US" sz="2000" b="1" smtClean="0"/>
              <a:t>Levetiracetam (Keppra)</a:t>
            </a:r>
            <a:endParaRPr lang="en-US" altLang="en-US" sz="2000" b="1" smtClean="0">
              <a:ea typeface="ヒラギノ角ゴ Pro W6" charset="-128"/>
            </a:endParaRPr>
          </a:p>
          <a:p>
            <a:pPr>
              <a:spcBef>
                <a:spcPts val="1800"/>
              </a:spcBef>
            </a:pPr>
            <a:endParaRPr lang="en-US" altLang="en-US" sz="2000" b="1" smtClean="0">
              <a:ea typeface="ヒラギノ角ゴ Pro W6" charset="-128"/>
            </a:endParaRPr>
          </a:p>
        </p:txBody>
      </p:sp>
    </p:spTree>
    <p:extLst>
      <p:ext uri="{BB962C8B-B14F-4D97-AF65-F5344CB8AC3E}">
        <p14:creationId xmlns="" xmlns:p14="http://schemas.microsoft.com/office/powerpoint/2010/main" val="1500674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ChangeArrowheads="1"/>
          </p:cNvSpPr>
          <p:nvPr>
            <p:ph type="title"/>
          </p:nvPr>
        </p:nvSpPr>
        <p:spPr/>
        <p:txBody>
          <a:bodyPr rIns="132080">
            <a:normAutofit fontScale="90000"/>
          </a:bodyPr>
          <a:lstStyle/>
          <a:p>
            <a:r>
              <a:rPr lang="en-US" altLang="en-US" sz="3500" smtClean="0"/>
              <a:t>Primary Generalized Tonic-Clonic (Grand Mal) Seizures </a:t>
            </a:r>
          </a:p>
        </p:txBody>
      </p:sp>
      <p:sp>
        <p:nvSpPr>
          <p:cNvPr id="71683" name="Rectangle 2"/>
          <p:cNvSpPr>
            <a:spLocks noGrp="1" noChangeArrowheads="1"/>
          </p:cNvSpPr>
          <p:nvPr>
            <p:ph type="body" idx="1"/>
          </p:nvPr>
        </p:nvSpPr>
        <p:spPr>
          <a:xfrm>
            <a:off x="685800" y="2044700"/>
            <a:ext cx="3517900" cy="4025900"/>
          </a:xfrm>
        </p:spPr>
        <p:txBody>
          <a:bodyPr rIns="132080"/>
          <a:lstStyle/>
          <a:p>
            <a:r>
              <a:rPr lang="en-US" altLang="en-US" b="1" u="sng" smtClean="0"/>
              <a:t>Drugs of Choice:</a:t>
            </a:r>
            <a:endParaRPr lang="en-US" altLang="en-US" b="1" u="sng" smtClean="0">
              <a:ea typeface="ヒラギノ角ゴ Pro W6" charset="-128"/>
            </a:endParaRPr>
          </a:p>
          <a:p>
            <a:pPr marL="1182688" lvl="2"/>
            <a:r>
              <a:rPr lang="en-US" altLang="en-US" smtClean="0"/>
              <a:t>Phenytoin</a:t>
            </a:r>
          </a:p>
          <a:p>
            <a:pPr marL="1182688" lvl="2"/>
            <a:r>
              <a:rPr lang="en-US" altLang="en-US" smtClean="0"/>
              <a:t>Carbamazepine</a:t>
            </a:r>
          </a:p>
          <a:p>
            <a:pPr marL="1182688" lvl="2"/>
            <a:r>
              <a:rPr lang="en-US" altLang="en-US" smtClean="0"/>
              <a:t>Oxcarbazepine</a:t>
            </a:r>
          </a:p>
          <a:p>
            <a:pPr marL="1182688" lvl="2"/>
            <a:r>
              <a:rPr lang="en-US" altLang="en-US" smtClean="0"/>
              <a:t>Valproate</a:t>
            </a:r>
          </a:p>
        </p:txBody>
      </p:sp>
      <p:sp>
        <p:nvSpPr>
          <p:cNvPr id="71684" name="Rectangle 3"/>
          <p:cNvSpPr>
            <a:spLocks/>
          </p:cNvSpPr>
          <p:nvPr/>
        </p:nvSpPr>
        <p:spPr bwMode="auto">
          <a:xfrm>
            <a:off x="5054600" y="2095500"/>
            <a:ext cx="3517900" cy="402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40639" bIns="0"/>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spcBef>
                <a:spcPts val="738"/>
              </a:spcBef>
              <a:buSzPct val="100000"/>
              <a:buFont typeface="Lucida Grande" charset="0"/>
              <a:buChar char="•"/>
            </a:pPr>
            <a:r>
              <a:rPr lang="en-US" altLang="en-US" b="1" u="sng">
                <a:solidFill>
                  <a:srgbClr val="0B0881"/>
                </a:solidFill>
                <a:cs typeface="Arial" panose="020B0604020202020204" pitchFamily="34" charset="0"/>
              </a:rPr>
              <a:t>Alternatives</a:t>
            </a:r>
            <a:endParaRPr lang="en-US" altLang="en-US">
              <a:solidFill>
                <a:srgbClr val="0B0881"/>
              </a:solidFill>
              <a:cs typeface="Arial" panose="020B0604020202020204" pitchFamily="34" charset="0"/>
            </a:endParaRP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Lamotrigine</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Topiramate</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Zonisamide</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Levetiracetam</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Primidone</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Phenobarbital</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Diazepam</a:t>
            </a:r>
          </a:p>
        </p:txBody>
      </p:sp>
    </p:spTree>
    <p:extLst>
      <p:ext uri="{BB962C8B-B14F-4D97-AF65-F5344CB8AC3E}">
        <p14:creationId xmlns="" xmlns:p14="http://schemas.microsoft.com/office/powerpoint/2010/main" val="3148718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Grp="1" noChangeArrowheads="1"/>
          </p:cNvSpPr>
          <p:nvPr>
            <p:ph type="title"/>
          </p:nvPr>
        </p:nvSpPr>
        <p:spPr/>
        <p:txBody>
          <a:bodyPr rIns="132080">
            <a:normAutofit fontScale="90000"/>
          </a:bodyPr>
          <a:lstStyle/>
          <a:p>
            <a:r>
              <a:rPr lang="en-US" altLang="en-US" smtClean="0"/>
              <a:t>Partial, Including Secondarily Generalized  Seizures</a:t>
            </a:r>
          </a:p>
        </p:txBody>
      </p:sp>
      <p:sp>
        <p:nvSpPr>
          <p:cNvPr id="72707" name="Rectangle 2"/>
          <p:cNvSpPr>
            <a:spLocks noGrp="1" noChangeArrowheads="1"/>
          </p:cNvSpPr>
          <p:nvPr>
            <p:ph type="body" idx="1"/>
          </p:nvPr>
        </p:nvSpPr>
        <p:spPr>
          <a:xfrm>
            <a:off x="355600" y="2057400"/>
            <a:ext cx="3429000" cy="3022600"/>
          </a:xfrm>
        </p:spPr>
        <p:txBody>
          <a:bodyPr rIns="132080"/>
          <a:lstStyle/>
          <a:p>
            <a:r>
              <a:rPr lang="en-US" altLang="en-US" b="1" u="sng" smtClean="0"/>
              <a:t>Drugs of Choice:</a:t>
            </a:r>
            <a:endParaRPr lang="en-US" altLang="en-US" b="1" u="sng" smtClean="0">
              <a:ea typeface="ヒラギノ角ゴ Pro W6" charset="-128"/>
            </a:endParaRPr>
          </a:p>
          <a:p>
            <a:pPr marL="1182688" lvl="2"/>
            <a:r>
              <a:rPr lang="en-US" altLang="en-US" smtClean="0"/>
              <a:t>Phenytoin</a:t>
            </a:r>
          </a:p>
          <a:p>
            <a:pPr marL="1182688" lvl="2"/>
            <a:r>
              <a:rPr lang="en-US" altLang="en-US" smtClean="0"/>
              <a:t>Carbamazepine</a:t>
            </a:r>
          </a:p>
          <a:p>
            <a:pPr marL="1182688" lvl="2"/>
            <a:r>
              <a:rPr lang="en-US" altLang="en-US" smtClean="0"/>
              <a:t>Oxcarbazepine</a:t>
            </a:r>
          </a:p>
          <a:p>
            <a:pPr marL="1182688" lvl="2"/>
            <a:r>
              <a:rPr lang="en-US" altLang="en-US" smtClean="0"/>
              <a:t>Valproate</a:t>
            </a:r>
          </a:p>
        </p:txBody>
      </p:sp>
      <p:sp>
        <p:nvSpPr>
          <p:cNvPr id="72708" name="Rectangle 3"/>
          <p:cNvSpPr>
            <a:spLocks/>
          </p:cNvSpPr>
          <p:nvPr/>
        </p:nvSpPr>
        <p:spPr bwMode="auto">
          <a:xfrm>
            <a:off x="4622800" y="2095500"/>
            <a:ext cx="3517900" cy="402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40639" bIns="0"/>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spcBef>
                <a:spcPts val="738"/>
              </a:spcBef>
              <a:buSzPct val="100000"/>
              <a:buFont typeface="Lucida Grande" charset="0"/>
              <a:buChar char="•"/>
            </a:pPr>
            <a:r>
              <a:rPr lang="en-US" altLang="en-US" b="1" u="sng">
                <a:solidFill>
                  <a:srgbClr val="0B0881"/>
                </a:solidFill>
                <a:cs typeface="Arial" panose="020B0604020202020204" pitchFamily="34" charset="0"/>
              </a:rPr>
              <a:t>Alternatives</a:t>
            </a:r>
            <a:endParaRPr lang="en-US" altLang="en-US">
              <a:solidFill>
                <a:srgbClr val="0B0881"/>
              </a:solidFill>
              <a:cs typeface="Arial" panose="020B0604020202020204" pitchFamily="34" charset="0"/>
            </a:endParaRP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Lamotrigine</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Topiramate</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Zonisamide</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Levetiracetam</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Primidone</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Phenobarbital</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Gabapentin</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Pregabalin</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Tiagabine</a:t>
            </a:r>
          </a:p>
        </p:txBody>
      </p:sp>
    </p:spTree>
    <p:extLst>
      <p:ext uri="{BB962C8B-B14F-4D97-AF65-F5344CB8AC3E}">
        <p14:creationId xmlns="" xmlns:p14="http://schemas.microsoft.com/office/powerpoint/2010/main" val="229897166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ChangeArrowheads="1"/>
          </p:cNvSpPr>
          <p:nvPr>
            <p:ph type="title"/>
          </p:nvPr>
        </p:nvSpPr>
        <p:spPr/>
        <p:txBody>
          <a:bodyPr rIns="132080"/>
          <a:lstStyle/>
          <a:p>
            <a:r>
              <a:rPr lang="en-US" altLang="en-US" smtClean="0"/>
              <a:t>Absence (Petit Mal) </a:t>
            </a:r>
          </a:p>
        </p:txBody>
      </p:sp>
      <p:sp>
        <p:nvSpPr>
          <p:cNvPr id="73731" name="Rectangle 2"/>
          <p:cNvSpPr>
            <a:spLocks noGrp="1" noChangeArrowheads="1"/>
          </p:cNvSpPr>
          <p:nvPr>
            <p:ph type="body" idx="1"/>
          </p:nvPr>
        </p:nvSpPr>
        <p:spPr>
          <a:xfrm>
            <a:off x="647700" y="2006600"/>
            <a:ext cx="3175000" cy="3924300"/>
          </a:xfrm>
        </p:spPr>
        <p:txBody>
          <a:bodyPr rIns="132080"/>
          <a:lstStyle/>
          <a:p>
            <a:r>
              <a:rPr lang="en-US" altLang="en-US" b="1" u="sng" smtClean="0"/>
              <a:t>Drugs of Choice:</a:t>
            </a:r>
            <a:endParaRPr lang="en-US" altLang="en-US" b="1" u="sng" smtClean="0">
              <a:ea typeface="ヒラギノ角ゴ Pro W6" charset="-128"/>
            </a:endParaRPr>
          </a:p>
          <a:p>
            <a:pPr marL="1182688" lvl="2"/>
            <a:r>
              <a:rPr lang="en-US" altLang="en-US" smtClean="0"/>
              <a:t>Ethosuximide</a:t>
            </a:r>
          </a:p>
          <a:p>
            <a:pPr marL="1182688" lvl="2"/>
            <a:r>
              <a:rPr lang="en-US" altLang="en-US" smtClean="0"/>
              <a:t>Valproate</a:t>
            </a:r>
          </a:p>
        </p:txBody>
      </p:sp>
      <p:sp>
        <p:nvSpPr>
          <p:cNvPr id="73732" name="Rectangle 3"/>
          <p:cNvSpPr>
            <a:spLocks/>
          </p:cNvSpPr>
          <p:nvPr/>
        </p:nvSpPr>
        <p:spPr bwMode="auto">
          <a:xfrm>
            <a:off x="5054600" y="2044700"/>
            <a:ext cx="3517900" cy="402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40639" bIns="0"/>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spcBef>
                <a:spcPts val="738"/>
              </a:spcBef>
              <a:buSzPct val="100000"/>
              <a:buFont typeface="Lucida Grande" charset="0"/>
              <a:buChar char="•"/>
            </a:pPr>
            <a:r>
              <a:rPr lang="en-US" altLang="en-US" b="1" u="sng">
                <a:solidFill>
                  <a:srgbClr val="0B0881"/>
                </a:solidFill>
                <a:cs typeface="Arial" panose="020B0604020202020204" pitchFamily="34" charset="0"/>
              </a:rPr>
              <a:t>Alternatives</a:t>
            </a:r>
            <a:endParaRPr lang="en-US" altLang="en-US">
              <a:solidFill>
                <a:srgbClr val="0B0881"/>
              </a:solidFill>
              <a:cs typeface="Arial" panose="020B0604020202020204" pitchFamily="34" charset="0"/>
            </a:endParaRP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Clonazepam</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Zonisamide</a:t>
            </a:r>
          </a:p>
        </p:txBody>
      </p:sp>
    </p:spTree>
    <p:extLst>
      <p:ext uri="{BB962C8B-B14F-4D97-AF65-F5344CB8AC3E}">
        <p14:creationId xmlns="" xmlns:p14="http://schemas.microsoft.com/office/powerpoint/2010/main" val="168053849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a:xfrm>
            <a:off x="101600" y="88900"/>
            <a:ext cx="9042400" cy="1512888"/>
          </a:xfrm>
        </p:spPr>
        <p:txBody>
          <a:bodyPr rIns="132080"/>
          <a:lstStyle/>
          <a:p>
            <a:r>
              <a:rPr lang="en-US" altLang="en-US" sz="3400" smtClean="0"/>
              <a:t>Atypical Absence, Myoclonic, Atonic Seizures</a:t>
            </a:r>
          </a:p>
        </p:txBody>
      </p:sp>
      <p:sp>
        <p:nvSpPr>
          <p:cNvPr id="74755" name="Rectangle 2"/>
          <p:cNvSpPr>
            <a:spLocks noGrp="1" noChangeArrowheads="1"/>
          </p:cNvSpPr>
          <p:nvPr>
            <p:ph type="body" idx="1"/>
          </p:nvPr>
        </p:nvSpPr>
        <p:spPr>
          <a:xfrm>
            <a:off x="660400" y="1765300"/>
            <a:ext cx="3175000" cy="3467100"/>
          </a:xfrm>
        </p:spPr>
        <p:txBody>
          <a:bodyPr rIns="132080"/>
          <a:lstStyle/>
          <a:p>
            <a:r>
              <a:rPr lang="en-US" altLang="en-US" b="1" u="sng" smtClean="0"/>
              <a:t>Drug of Choice:</a:t>
            </a:r>
            <a:endParaRPr lang="en-US" altLang="en-US" b="1" u="sng" smtClean="0">
              <a:ea typeface="ヒラギノ角ゴ Pro W6" charset="-128"/>
            </a:endParaRPr>
          </a:p>
          <a:p>
            <a:pPr marL="1182688" lvl="2"/>
            <a:r>
              <a:rPr lang="en-US" altLang="en-US" smtClean="0"/>
              <a:t>Valproate</a:t>
            </a:r>
          </a:p>
        </p:txBody>
      </p:sp>
      <p:sp>
        <p:nvSpPr>
          <p:cNvPr id="74756" name="Rectangle 3"/>
          <p:cNvSpPr>
            <a:spLocks/>
          </p:cNvSpPr>
          <p:nvPr/>
        </p:nvSpPr>
        <p:spPr bwMode="auto">
          <a:xfrm>
            <a:off x="5080000" y="1816100"/>
            <a:ext cx="3517900" cy="2451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40639" bIns="0"/>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spcBef>
                <a:spcPts val="738"/>
              </a:spcBef>
              <a:buSzPct val="100000"/>
              <a:buFont typeface="Lucida Grande" charset="0"/>
              <a:buChar char="•"/>
            </a:pPr>
            <a:r>
              <a:rPr lang="en-US" altLang="en-US" b="1" u="sng">
                <a:solidFill>
                  <a:srgbClr val="0B0881"/>
                </a:solidFill>
                <a:cs typeface="Arial" panose="020B0604020202020204" pitchFamily="34" charset="0"/>
              </a:rPr>
              <a:t>Alternatives</a:t>
            </a:r>
            <a:endParaRPr lang="en-US" altLang="en-US">
              <a:solidFill>
                <a:srgbClr val="0B0881"/>
              </a:solidFill>
              <a:cs typeface="Arial" panose="020B0604020202020204" pitchFamily="34" charset="0"/>
            </a:endParaRP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Clonazepam</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Topiramate</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Zonisamide</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Levetiracetam</a:t>
            </a:r>
          </a:p>
        </p:txBody>
      </p:sp>
    </p:spTree>
    <p:extLst>
      <p:ext uri="{BB962C8B-B14F-4D97-AF65-F5344CB8AC3E}">
        <p14:creationId xmlns="" xmlns:p14="http://schemas.microsoft.com/office/powerpoint/2010/main" val="10554639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130425"/>
            <a:ext cx="7772400" cy="2898775"/>
          </a:xfrm>
        </p:spPr>
        <p:txBody>
          <a:bodyPr>
            <a:normAutofit/>
          </a:bodyPr>
          <a:lstStyle/>
          <a:p>
            <a:r>
              <a:rPr lang="en-US" b="1" dirty="0" smtClean="0"/>
              <a:t>CNS Depressants </a:t>
            </a:r>
            <a:r>
              <a:rPr lang="en-IN" altLang="en-US" sz="4800" b="1" dirty="0" smtClean="0"/>
              <a:t/>
            </a:r>
            <a:br>
              <a:rPr lang="en-IN" altLang="en-US" sz="4800" b="1" dirty="0" smtClean="0"/>
            </a:br>
            <a:r>
              <a:rPr lang="en-IN" altLang="en-US" sz="4800" b="1" dirty="0" smtClean="0"/>
              <a:t>HYPNOTICS AND SEDATIVES</a:t>
            </a:r>
          </a:p>
        </p:txBody>
      </p:sp>
      <p:sp>
        <p:nvSpPr>
          <p:cNvPr id="3" name="Subtitle 2"/>
          <p:cNvSpPr>
            <a:spLocks noGrp="1"/>
          </p:cNvSpPr>
          <p:nvPr>
            <p:ph type="subTitle" idx="1"/>
          </p:nvPr>
        </p:nvSpPr>
        <p:spPr>
          <a:xfrm>
            <a:off x="1371600" y="5181600"/>
            <a:ext cx="7772400" cy="1447800"/>
          </a:xfrm>
        </p:spPr>
        <p:txBody>
          <a:bodyPr rtlCol="0">
            <a:normAutofit fontScale="92500" lnSpcReduction="20000"/>
          </a:bodyPr>
          <a:lstStyle/>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r>
              <a:rPr lang="en-US" dirty="0" smtClean="0"/>
              <a:t>                                               </a:t>
            </a:r>
            <a:endParaRPr lang="en-IN"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152400" y="1600200"/>
            <a:ext cx="8839200" cy="4724400"/>
          </a:xfrm>
        </p:spPr>
        <p:txBody>
          <a:bodyPr>
            <a:normAutofit/>
          </a:bodyPr>
          <a:lstStyle/>
          <a:p>
            <a:pPr eaLnBrk="1" hangingPunct="1"/>
            <a:r>
              <a:rPr lang="en-IN" altLang="en-US" b="1" dirty="0" smtClean="0"/>
              <a:t>SEDATIVES – </a:t>
            </a:r>
            <a:r>
              <a:rPr lang="en-IN" altLang="en-US" dirty="0" smtClean="0"/>
              <a:t>reduce anxiety and exert a calming effect</a:t>
            </a:r>
          </a:p>
          <a:p>
            <a:pPr>
              <a:defRPr/>
            </a:pPr>
            <a:r>
              <a:rPr lang="en-US" sz="3600" dirty="0" smtClean="0"/>
              <a:t>Drugs that have an inhibitory effect on the </a:t>
            </a:r>
            <a:br>
              <a:rPr lang="en-US" sz="3600" dirty="0" smtClean="0"/>
            </a:br>
            <a:r>
              <a:rPr lang="en-US" sz="3600" dirty="0" smtClean="0"/>
              <a:t>CNS to the degree that they reduce:</a:t>
            </a:r>
            <a:endParaRPr lang="en-US" sz="4400" dirty="0" smtClean="0"/>
          </a:p>
          <a:p>
            <a:pPr lvl="1">
              <a:defRPr/>
            </a:pPr>
            <a:r>
              <a:rPr lang="en-US" sz="3200" dirty="0" smtClean="0"/>
              <a:t>Nervousness</a:t>
            </a:r>
          </a:p>
          <a:p>
            <a:pPr lvl="1">
              <a:defRPr/>
            </a:pPr>
            <a:r>
              <a:rPr lang="en-US" sz="3200" dirty="0" smtClean="0"/>
              <a:t>Excitability</a:t>
            </a:r>
          </a:p>
          <a:p>
            <a:pPr lvl="1">
              <a:defRPr/>
            </a:pPr>
            <a:r>
              <a:rPr lang="en-US" sz="3200" dirty="0" smtClean="0"/>
              <a:t>Irritability without causing sleep</a:t>
            </a:r>
            <a:endParaRPr lang="en-US" sz="4000" dirty="0" smtClean="0"/>
          </a:p>
          <a:p>
            <a:pPr eaLnBrk="1" hangingPunct="1"/>
            <a:endParaRPr lang="en-IN" altLang="en-US" b="1" dirty="0" smtClean="0"/>
          </a:p>
          <a:p>
            <a:pPr eaLnBrk="1" hangingPunct="1">
              <a:buFont typeface="Arial" charset="0"/>
              <a:buNone/>
            </a:pPr>
            <a:endParaRPr lang="en-IN" altLang="en-US" dirty="0" smtClean="0"/>
          </a:p>
          <a:p>
            <a:pPr eaLnBrk="1" hangingPunct="1"/>
            <a:endParaRPr lang="en-IN"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9A1B141-4DE3-49E2-A9AA-7169BF66C858}"/>
              </a:ext>
            </a:extLst>
          </p:cNvPr>
          <p:cNvSpPr>
            <a:spLocks noGrp="1"/>
          </p:cNvSpPr>
          <p:nvPr>
            <p:ph idx="1"/>
          </p:nvPr>
        </p:nvSpPr>
        <p:spPr>
          <a:xfrm>
            <a:off x="628650" y="383823"/>
            <a:ext cx="7886700" cy="6152445"/>
          </a:xfrm>
        </p:spPr>
        <p:txBody>
          <a:bodyPr>
            <a:normAutofit lnSpcReduction="10000"/>
          </a:bodyPr>
          <a:lstStyle/>
          <a:p>
            <a:r>
              <a:rPr lang="en-US" dirty="0">
                <a:solidFill>
                  <a:prstClr val="black"/>
                </a:solidFill>
              </a:rPr>
              <a:t>Availability of these medications OTC may discourage clients from seeking appropriate health care.</a:t>
            </a:r>
          </a:p>
          <a:p>
            <a:r>
              <a:rPr lang="en-US" dirty="0">
                <a:solidFill>
                  <a:prstClr val="black"/>
                </a:solidFill>
              </a:rPr>
              <a:t> Encourage clients to see the provider if symptoms persist. </a:t>
            </a:r>
          </a:p>
          <a:p>
            <a:r>
              <a:rPr lang="en-US" dirty="0">
                <a:solidFill>
                  <a:prstClr val="black"/>
                </a:solidFill>
              </a:rPr>
              <a:t> The medication regimen can be complex, often requiring clients to take two to three different medications for an extended period of time. Encourage clients to adhere to the medication regimen and provide support. </a:t>
            </a:r>
          </a:p>
          <a:p>
            <a:r>
              <a:rPr lang="en-US" dirty="0">
                <a:solidFill>
                  <a:prstClr val="black"/>
                </a:solidFill>
              </a:rPr>
              <a:t> Ranitidine can be taken with or without food</a:t>
            </a:r>
            <a:endParaRPr lang="en-US" dirty="0"/>
          </a:p>
        </p:txBody>
      </p:sp>
    </p:spTree>
    <p:extLst>
      <p:ext uri="{BB962C8B-B14F-4D97-AF65-F5344CB8AC3E}">
        <p14:creationId xmlns:p14="http://schemas.microsoft.com/office/powerpoint/2010/main" xmlns="" val="189148676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IN" altLang="en-US" b="1" dirty="0" smtClean="0"/>
              <a:t>HYPNOTICS - </a:t>
            </a:r>
            <a:r>
              <a:rPr lang="en-IN" altLang="en-US" dirty="0" smtClean="0"/>
              <a:t>produces drowsiness and facilitates the onset and maintenance of a state of sleep.</a:t>
            </a:r>
          </a:p>
          <a:p>
            <a:pPr>
              <a:defRPr/>
            </a:pPr>
            <a:r>
              <a:rPr lang="en-US" u="sng" dirty="0" smtClean="0"/>
              <a:t>Cause</a:t>
            </a:r>
            <a:r>
              <a:rPr lang="en-US" dirty="0" smtClean="0"/>
              <a:t> sleep</a:t>
            </a:r>
          </a:p>
          <a:p>
            <a:pPr>
              <a:defRPr/>
            </a:pPr>
            <a:r>
              <a:rPr lang="en-US" dirty="0" smtClean="0"/>
              <a:t>A sedative can become a hypnotic if it is given in large enough doses</a:t>
            </a:r>
          </a:p>
          <a:p>
            <a:pPr>
              <a:buNone/>
              <a:defRPr/>
            </a:pPr>
            <a:r>
              <a:rPr lang="en-US" b="1" dirty="0" smtClean="0"/>
              <a:t>Sedative-hypnotics—dose dependent</a:t>
            </a:r>
          </a:p>
          <a:p>
            <a:pPr>
              <a:defRPr/>
            </a:pPr>
            <a:r>
              <a:rPr lang="en-US" dirty="0" smtClean="0"/>
              <a:t>At low doses, calm the CNS without inducing sleep</a:t>
            </a:r>
          </a:p>
          <a:p>
            <a:pPr>
              <a:defRPr/>
            </a:pPr>
            <a:r>
              <a:rPr lang="en-US" dirty="0" smtClean="0"/>
              <a:t>At high doses, calm the CNS to the point of causing sleep</a:t>
            </a:r>
          </a:p>
          <a:p>
            <a:endParaRPr lang="en-US" dirty="0"/>
          </a:p>
        </p:txBody>
      </p:sp>
      <p:sp>
        <p:nvSpPr>
          <p:cNvPr id="4" name="Slide Number Placeholder 3"/>
          <p:cNvSpPr>
            <a:spLocks noGrp="1"/>
          </p:cNvSpPr>
          <p:nvPr>
            <p:ph type="sldNum" sz="quarter" idx="12"/>
          </p:nvPr>
        </p:nvSpPr>
        <p:spPr/>
        <p:txBody>
          <a:bodyPr/>
          <a:lstStyle/>
          <a:p>
            <a:fld id="{3EFA2292-C8E1-4310-89A9-DDD7B6834CBE}" type="slidenum">
              <a:rPr lang="en-US" smtClean="0"/>
              <a:pPr/>
              <a:t>160</a:t>
            </a:fld>
            <a:endParaRPr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a:t>
            </a:r>
            <a:endParaRPr lang="en-US" dirty="0"/>
          </a:p>
        </p:txBody>
      </p:sp>
      <p:sp>
        <p:nvSpPr>
          <p:cNvPr id="3" name="Content Placeholder 2"/>
          <p:cNvSpPr>
            <a:spLocks noGrp="1"/>
          </p:cNvSpPr>
          <p:nvPr>
            <p:ph idx="1"/>
          </p:nvPr>
        </p:nvSpPr>
        <p:spPr/>
        <p:txBody>
          <a:bodyPr/>
          <a:lstStyle/>
          <a:p>
            <a:pPr marL="346075" indent="-346075">
              <a:buFont typeface="Wingdings 2" pitchFamily="18" charset="2"/>
              <a:buChar char=""/>
              <a:defRPr/>
            </a:pPr>
            <a:r>
              <a:rPr lang="en-US" dirty="0" smtClean="0"/>
              <a:t>Normal sleep is cyclic and repetitive</a:t>
            </a:r>
          </a:p>
          <a:p>
            <a:pPr marL="346075" indent="-346075">
              <a:buFont typeface="Wingdings 2" pitchFamily="18" charset="2"/>
              <a:buChar char=""/>
              <a:defRPr/>
            </a:pPr>
            <a:r>
              <a:rPr lang="en-US" dirty="0" smtClean="0"/>
              <a:t>A sleeping person is unaware of sensory stimuli within the immediate environment</a:t>
            </a:r>
          </a:p>
          <a:p>
            <a:pPr marL="346075" indent="-346075">
              <a:buFont typeface="Wingdings 2" pitchFamily="18" charset="2"/>
              <a:buChar char=""/>
              <a:defRPr/>
            </a:pPr>
            <a:r>
              <a:rPr lang="en-US" dirty="0" smtClean="0"/>
              <a:t>Rapid eye movement (REM) sleep</a:t>
            </a:r>
          </a:p>
          <a:p>
            <a:pPr marL="346075" indent="-346075">
              <a:buFont typeface="Wingdings 2" pitchFamily="18" charset="2"/>
              <a:buChar char=""/>
              <a:defRPr/>
            </a:pPr>
            <a:r>
              <a:rPr lang="en-US" dirty="0" smtClean="0"/>
              <a:t>Non–rapid eye movement (non-REM) sleep</a:t>
            </a:r>
          </a:p>
          <a:p>
            <a:pPr marL="346075" indent="-346075">
              <a:buFont typeface="Wingdings 2" pitchFamily="18" charset="2"/>
              <a:buChar char=""/>
              <a:defRPr/>
            </a:pPr>
            <a:r>
              <a:rPr lang="en-US" dirty="0" smtClean="0"/>
              <a:t>Sleep stages</a:t>
            </a:r>
          </a:p>
          <a:p>
            <a:pPr marL="346075" indent="-346075">
              <a:buFont typeface="Wingdings 2" pitchFamily="18" charset="2"/>
              <a:buChar char=""/>
              <a:defRPr/>
            </a:pPr>
            <a:r>
              <a:rPr lang="en-US" dirty="0" smtClean="0"/>
              <a:t>REM rebound</a:t>
            </a:r>
          </a:p>
          <a:p>
            <a:pPr marL="346075" indent="-346075">
              <a:buFont typeface="Wingdings 2" pitchFamily="18" charset="2"/>
              <a:buChar char=""/>
              <a:defRPr/>
            </a:pPr>
            <a:endParaRPr lang="en-US" dirty="0" smtClean="0"/>
          </a:p>
          <a:p>
            <a:endParaRPr lang="en-US" dirty="0"/>
          </a:p>
        </p:txBody>
      </p:sp>
      <p:sp>
        <p:nvSpPr>
          <p:cNvPr id="4" name="Slide Number Placeholder 3"/>
          <p:cNvSpPr>
            <a:spLocks noGrp="1"/>
          </p:cNvSpPr>
          <p:nvPr>
            <p:ph type="sldNum" sz="quarter" idx="12"/>
          </p:nvPr>
        </p:nvSpPr>
        <p:spPr/>
        <p:txBody>
          <a:bodyPr/>
          <a:lstStyle/>
          <a:p>
            <a:fld id="{3EFA2292-C8E1-4310-89A9-DDD7B6834CBE}" type="slidenum">
              <a:rPr lang="en-US" smtClean="0"/>
              <a:pPr/>
              <a:t>161</a:t>
            </a:fld>
            <a:endParaRPr 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527043_412749438774376_147734020_n"/>
          <p:cNvPicPr>
            <a:picLocks noChangeAspect="1" noChangeArrowheads="1"/>
          </p:cNvPicPr>
          <p:nvPr/>
        </p:nvPicPr>
        <p:blipFill>
          <a:blip r:embed="rId2"/>
          <a:srcRect/>
          <a:stretch>
            <a:fillRect/>
          </a:stretch>
        </p:blipFill>
        <p:spPr bwMode="auto">
          <a:xfrm>
            <a:off x="228600" y="365125"/>
            <a:ext cx="8610600" cy="6338888"/>
          </a:xfrm>
          <a:prstGeom prst="rect">
            <a:avLst/>
          </a:prstGeom>
          <a:noFill/>
          <a:ln w="9525">
            <a:noFill/>
            <a:miter lim="800000"/>
            <a:headEnd/>
            <a:tailEnd/>
          </a:ln>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80975" y="784225"/>
            <a:ext cx="8734425" cy="5387975"/>
          </a:xfrm>
          <a:prstGeom prst="rect">
            <a:avLst/>
          </a:prstGeom>
          <a:noFill/>
          <a:ln w="9525">
            <a:noFill/>
            <a:miter lim="800000"/>
            <a:headEnd/>
            <a:tailEnd/>
          </a:ln>
        </p:spPr>
        <p:txBody>
          <a:bodyPr wrap="none">
            <a:spAutoFit/>
          </a:bodyPr>
          <a:lstStyle/>
          <a:p>
            <a:pPr eaLnBrk="1" hangingPunct="1"/>
            <a:r>
              <a:rPr lang="en-US" altLang="en-US" sz="2900" b="1" dirty="0"/>
              <a:t>Gamma </a:t>
            </a:r>
            <a:r>
              <a:rPr lang="en-US" altLang="en-US" sz="2900" b="1" dirty="0" err="1"/>
              <a:t>aminobutyric</a:t>
            </a:r>
            <a:r>
              <a:rPr lang="en-US" altLang="en-US" sz="2900" b="1" dirty="0"/>
              <a:t> acid (GABA)</a:t>
            </a:r>
            <a:r>
              <a:rPr lang="en-US" altLang="en-US" sz="2900" dirty="0"/>
              <a:t> is probably</a:t>
            </a:r>
          </a:p>
          <a:p>
            <a:pPr eaLnBrk="1" hangingPunct="1"/>
            <a:r>
              <a:rPr lang="en-US" altLang="en-US" sz="2900" dirty="0"/>
              <a:t>the most important inhibitory transmitter in </a:t>
            </a:r>
          </a:p>
          <a:p>
            <a:pPr eaLnBrk="1" hangingPunct="1"/>
            <a:r>
              <a:rPr lang="en-US" altLang="en-US" sz="2900" dirty="0"/>
              <a:t>the CNS. GABA-</a:t>
            </a:r>
            <a:r>
              <a:rPr lang="en-US" altLang="en-US" sz="2900" dirty="0" err="1"/>
              <a:t>ergic</a:t>
            </a:r>
            <a:r>
              <a:rPr lang="en-US" altLang="en-US" sz="2900" dirty="0"/>
              <a:t> neurons are distributed</a:t>
            </a:r>
          </a:p>
          <a:p>
            <a:pPr eaLnBrk="1" hangingPunct="1"/>
            <a:r>
              <a:rPr lang="en-US" altLang="en-US" sz="2900" dirty="0"/>
              <a:t>widely in the CNS. GABA controls the state of </a:t>
            </a:r>
          </a:p>
          <a:p>
            <a:pPr eaLnBrk="1" hangingPunct="1"/>
            <a:r>
              <a:rPr lang="en-US" altLang="en-US" sz="2900" dirty="0"/>
              <a:t>excitability in all brain areas and the balance </a:t>
            </a:r>
          </a:p>
          <a:p>
            <a:pPr eaLnBrk="1" hangingPunct="1"/>
            <a:r>
              <a:rPr lang="en-US" altLang="en-US" sz="2900" dirty="0"/>
              <a:t>between excitatory inputs (mostly </a:t>
            </a:r>
            <a:r>
              <a:rPr lang="en-US" altLang="en-US" sz="2900" dirty="0" err="1"/>
              <a:t>glutamatergic</a:t>
            </a:r>
            <a:r>
              <a:rPr lang="en-US" altLang="en-US" sz="2900" dirty="0"/>
              <a:t>)</a:t>
            </a:r>
          </a:p>
          <a:p>
            <a:pPr eaLnBrk="1" hangingPunct="1"/>
            <a:r>
              <a:rPr lang="en-US" altLang="en-US" sz="2900" dirty="0"/>
              <a:t>and the inhibitory GABA-</a:t>
            </a:r>
            <a:r>
              <a:rPr lang="en-US" altLang="en-US" sz="2900" dirty="0" err="1"/>
              <a:t>ergic</a:t>
            </a:r>
            <a:r>
              <a:rPr lang="en-US" altLang="en-US" sz="2900" dirty="0"/>
              <a:t> activity</a:t>
            </a:r>
            <a:r>
              <a:rPr lang="en-US" altLang="en-US" sz="2900" dirty="0" smtClean="0"/>
              <a:t>. </a:t>
            </a:r>
            <a:r>
              <a:rPr lang="en-US" altLang="en-US" sz="2900" dirty="0"/>
              <a:t>If the balance</a:t>
            </a:r>
          </a:p>
          <a:p>
            <a:pPr eaLnBrk="1" hangingPunct="1"/>
            <a:r>
              <a:rPr lang="en-US" altLang="en-US" sz="2900" dirty="0"/>
              <a:t>swings in </a:t>
            </a:r>
            <a:r>
              <a:rPr lang="en-US" altLang="en-US" sz="2900" dirty="0" err="1"/>
              <a:t>favour</a:t>
            </a:r>
            <a:r>
              <a:rPr lang="en-US" altLang="en-US" sz="2900" dirty="0"/>
              <a:t> of GABA, then sedation, amnesia,</a:t>
            </a:r>
          </a:p>
          <a:p>
            <a:pPr eaLnBrk="1" hangingPunct="1"/>
            <a:r>
              <a:rPr lang="en-US" altLang="en-US" sz="2900" dirty="0"/>
              <a:t>muscle relaxation, and ataxia appear and nervous-</a:t>
            </a:r>
          </a:p>
          <a:p>
            <a:pPr eaLnBrk="1" hangingPunct="1"/>
            <a:r>
              <a:rPr lang="en-US" altLang="en-US" sz="2900" dirty="0" err="1"/>
              <a:t>ness</a:t>
            </a:r>
            <a:r>
              <a:rPr lang="en-US" altLang="en-US" sz="2900" dirty="0"/>
              <a:t> and anxiety are reduced. The mildest reduction</a:t>
            </a:r>
          </a:p>
          <a:p>
            <a:pPr eaLnBrk="1" hangingPunct="1"/>
            <a:r>
              <a:rPr lang="en-US" altLang="en-US" sz="2900" dirty="0"/>
              <a:t>of GABA-</a:t>
            </a:r>
            <a:r>
              <a:rPr lang="en-US" altLang="en-US" sz="2900" dirty="0" err="1"/>
              <a:t>ergic</a:t>
            </a:r>
            <a:r>
              <a:rPr lang="en-US" altLang="en-US" sz="2900" dirty="0"/>
              <a:t> activity elicits arousal, anxiety, rest-</a:t>
            </a:r>
          </a:p>
          <a:p>
            <a:pPr eaLnBrk="1" hangingPunct="1"/>
            <a:r>
              <a:rPr lang="en-US" altLang="en-US" sz="2900" dirty="0" err="1"/>
              <a:t>lessness</a:t>
            </a:r>
            <a:r>
              <a:rPr lang="en-US" altLang="en-US" sz="2900" dirty="0"/>
              <a:t>, insomnia, and exaggerated reactivity.</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en-IN" altLang="en-US" smtClean="0"/>
          </a:p>
        </p:txBody>
      </p:sp>
      <p:pic>
        <p:nvPicPr>
          <p:cNvPr id="5123" name="Picture 2"/>
          <p:cNvPicPr>
            <a:picLocks noGrp="1" noChangeAspect="1" noChangeArrowheads="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381000"/>
            <a:ext cx="7772400" cy="1143000"/>
          </a:xfrm>
        </p:spPr>
        <p:txBody>
          <a:bodyPr/>
          <a:lstStyle/>
          <a:p>
            <a:pPr eaLnBrk="1" hangingPunct="1">
              <a:defRPr/>
            </a:pPr>
            <a:r>
              <a:rPr lang="en-US" smtClean="0"/>
              <a:t>Barbiturates: Four Categories</a:t>
            </a:r>
          </a:p>
        </p:txBody>
      </p:sp>
      <p:sp>
        <p:nvSpPr>
          <p:cNvPr id="10243" name="Rectangle 3"/>
          <p:cNvSpPr>
            <a:spLocks noGrp="1" noChangeArrowheads="1"/>
          </p:cNvSpPr>
          <p:nvPr>
            <p:ph type="body" idx="1"/>
          </p:nvPr>
        </p:nvSpPr>
        <p:spPr>
          <a:xfrm>
            <a:off x="838200" y="1524000"/>
            <a:ext cx="7635875" cy="4545013"/>
          </a:xfrm>
        </p:spPr>
        <p:txBody>
          <a:bodyPr/>
          <a:lstStyle/>
          <a:p>
            <a:pPr eaLnBrk="1" hangingPunct="1">
              <a:lnSpc>
                <a:spcPct val="90000"/>
              </a:lnSpc>
              <a:spcBef>
                <a:spcPct val="25000"/>
              </a:spcBef>
              <a:defRPr/>
            </a:pPr>
            <a:r>
              <a:rPr lang="en-US" sz="2400" smtClean="0"/>
              <a:t>Ultrashort</a:t>
            </a:r>
          </a:p>
          <a:p>
            <a:pPr lvl="1" eaLnBrk="1" hangingPunct="1">
              <a:lnSpc>
                <a:spcPct val="90000"/>
              </a:lnSpc>
              <a:spcBef>
                <a:spcPct val="25000"/>
              </a:spcBef>
              <a:defRPr/>
            </a:pPr>
            <a:r>
              <a:rPr lang="en-US" sz="2000" smtClean="0"/>
              <a:t>Anesthesia for short surgical procedures, other uses</a:t>
            </a:r>
            <a:endParaRPr lang="en-US" smtClean="0"/>
          </a:p>
          <a:p>
            <a:pPr eaLnBrk="1" hangingPunct="1">
              <a:lnSpc>
                <a:spcPct val="90000"/>
              </a:lnSpc>
              <a:spcBef>
                <a:spcPct val="25000"/>
              </a:spcBef>
              <a:defRPr/>
            </a:pPr>
            <a:r>
              <a:rPr lang="en-US" sz="2400" smtClean="0"/>
              <a:t>Short</a:t>
            </a:r>
          </a:p>
          <a:p>
            <a:pPr lvl="1" eaLnBrk="1" hangingPunct="1">
              <a:lnSpc>
                <a:spcPct val="90000"/>
              </a:lnSpc>
              <a:spcBef>
                <a:spcPct val="25000"/>
              </a:spcBef>
              <a:defRPr/>
            </a:pPr>
            <a:r>
              <a:rPr lang="en-US" sz="2000" smtClean="0"/>
              <a:t>Sedative-hypnotic and control of convulsive conditions</a:t>
            </a:r>
            <a:endParaRPr lang="en-US" smtClean="0"/>
          </a:p>
          <a:p>
            <a:pPr eaLnBrk="1" hangingPunct="1">
              <a:lnSpc>
                <a:spcPct val="90000"/>
              </a:lnSpc>
              <a:spcBef>
                <a:spcPct val="25000"/>
              </a:spcBef>
              <a:defRPr/>
            </a:pPr>
            <a:r>
              <a:rPr lang="en-US" sz="2400" smtClean="0"/>
              <a:t>Intermediate</a:t>
            </a:r>
          </a:p>
          <a:p>
            <a:pPr lvl="1" eaLnBrk="1" hangingPunct="1">
              <a:lnSpc>
                <a:spcPct val="90000"/>
              </a:lnSpc>
              <a:spcBef>
                <a:spcPct val="25000"/>
              </a:spcBef>
              <a:defRPr/>
            </a:pPr>
            <a:r>
              <a:rPr lang="en-US" sz="2000" smtClean="0"/>
              <a:t>Sedative-hypnotic and control of convulsive conditions</a:t>
            </a:r>
            <a:endParaRPr lang="en-US" smtClean="0"/>
          </a:p>
          <a:p>
            <a:pPr eaLnBrk="1" hangingPunct="1">
              <a:lnSpc>
                <a:spcPct val="90000"/>
              </a:lnSpc>
              <a:spcBef>
                <a:spcPct val="25000"/>
              </a:spcBef>
              <a:defRPr/>
            </a:pPr>
            <a:r>
              <a:rPr lang="en-US" sz="2400" smtClean="0"/>
              <a:t>Long</a:t>
            </a:r>
          </a:p>
          <a:p>
            <a:pPr lvl="1" eaLnBrk="1" hangingPunct="1">
              <a:lnSpc>
                <a:spcPct val="90000"/>
              </a:lnSpc>
              <a:spcBef>
                <a:spcPct val="25000"/>
              </a:spcBef>
              <a:defRPr/>
            </a:pPr>
            <a:r>
              <a:rPr lang="en-US" sz="2000" smtClean="0"/>
              <a:t>Sedative-hypnotic, epileptic seizure prophylaxis, other uses</a:t>
            </a:r>
          </a:p>
        </p:txBody>
      </p:sp>
    </p:spTree>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a:xfrm>
            <a:off x="533400" y="381000"/>
            <a:ext cx="7772400" cy="1143000"/>
          </a:xfrm>
        </p:spPr>
        <p:txBody>
          <a:bodyPr>
            <a:normAutofit fontScale="90000"/>
          </a:bodyPr>
          <a:lstStyle/>
          <a:p>
            <a:pPr eaLnBrk="1" hangingPunct="1">
              <a:defRPr/>
            </a:pPr>
            <a:r>
              <a:rPr lang="en-US" smtClean="0"/>
              <a:t>Barbiturates: Four Categories (cont’d)</a:t>
            </a:r>
          </a:p>
        </p:txBody>
      </p:sp>
      <p:sp>
        <p:nvSpPr>
          <p:cNvPr id="53251" name="Rectangle 1027"/>
          <p:cNvSpPr>
            <a:spLocks noGrp="1" noChangeArrowheads="1"/>
          </p:cNvSpPr>
          <p:nvPr>
            <p:ph type="body" idx="1"/>
          </p:nvPr>
        </p:nvSpPr>
        <p:spPr>
          <a:xfrm>
            <a:off x="762000" y="1524000"/>
            <a:ext cx="7635875" cy="4545013"/>
          </a:xfrm>
        </p:spPr>
        <p:txBody>
          <a:bodyPr/>
          <a:lstStyle/>
          <a:p>
            <a:pPr eaLnBrk="1" hangingPunct="1">
              <a:spcBef>
                <a:spcPct val="25000"/>
              </a:spcBef>
              <a:defRPr/>
            </a:pPr>
            <a:r>
              <a:rPr lang="en-US" smtClean="0"/>
              <a:t>Ultrashort</a:t>
            </a:r>
          </a:p>
          <a:p>
            <a:pPr lvl="1" eaLnBrk="1" hangingPunct="1">
              <a:spcBef>
                <a:spcPct val="25000"/>
              </a:spcBef>
              <a:defRPr/>
            </a:pPr>
            <a:r>
              <a:rPr lang="en-US" smtClean="0"/>
              <a:t>mephohexital, thiamylal, thiopental</a:t>
            </a:r>
            <a:endParaRPr lang="en-US" sz="2800" smtClean="0"/>
          </a:p>
          <a:p>
            <a:pPr eaLnBrk="1" hangingPunct="1">
              <a:spcBef>
                <a:spcPct val="25000"/>
              </a:spcBef>
              <a:defRPr/>
            </a:pPr>
            <a:r>
              <a:rPr lang="en-US" smtClean="0"/>
              <a:t>Short</a:t>
            </a:r>
          </a:p>
          <a:p>
            <a:pPr lvl="1" eaLnBrk="1" hangingPunct="1">
              <a:spcBef>
                <a:spcPct val="25000"/>
              </a:spcBef>
              <a:defRPr/>
            </a:pPr>
            <a:r>
              <a:rPr lang="en-US" smtClean="0"/>
              <a:t>pentobarbital, secobarbital</a:t>
            </a:r>
            <a:endParaRPr lang="en-US" sz="2800" smtClean="0"/>
          </a:p>
          <a:p>
            <a:pPr eaLnBrk="1" hangingPunct="1">
              <a:spcBef>
                <a:spcPct val="25000"/>
              </a:spcBef>
              <a:defRPr/>
            </a:pPr>
            <a:r>
              <a:rPr lang="en-US" smtClean="0"/>
              <a:t>Intermediate</a:t>
            </a:r>
          </a:p>
          <a:p>
            <a:pPr lvl="1" eaLnBrk="1" hangingPunct="1">
              <a:spcBef>
                <a:spcPct val="25000"/>
              </a:spcBef>
              <a:defRPr/>
            </a:pPr>
            <a:r>
              <a:rPr lang="en-US" smtClean="0"/>
              <a:t>butabarbital</a:t>
            </a:r>
            <a:endParaRPr lang="en-US" sz="2800" smtClean="0"/>
          </a:p>
          <a:p>
            <a:pPr eaLnBrk="1" hangingPunct="1">
              <a:spcBef>
                <a:spcPct val="25000"/>
              </a:spcBef>
              <a:defRPr/>
            </a:pPr>
            <a:r>
              <a:rPr lang="en-US" smtClean="0"/>
              <a:t>Long</a:t>
            </a:r>
          </a:p>
          <a:p>
            <a:pPr lvl="1" eaLnBrk="1" hangingPunct="1">
              <a:spcBef>
                <a:spcPct val="25000"/>
              </a:spcBef>
              <a:defRPr/>
            </a:pPr>
            <a:r>
              <a:rPr lang="en-US" smtClean="0"/>
              <a:t>phenobarbital, mephobarbital</a:t>
            </a:r>
            <a:endParaRPr lang="en-US" sz="2800" smtClean="0"/>
          </a:p>
        </p:txBody>
      </p:sp>
    </p:spTree>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t>Therapeutic Index</a:t>
            </a:r>
          </a:p>
        </p:txBody>
      </p:sp>
      <p:sp>
        <p:nvSpPr>
          <p:cNvPr id="11267" name="Rectangle 3"/>
          <p:cNvSpPr>
            <a:spLocks noGrp="1" noChangeArrowheads="1"/>
          </p:cNvSpPr>
          <p:nvPr>
            <p:ph type="body" idx="1"/>
          </p:nvPr>
        </p:nvSpPr>
        <p:spPr/>
        <p:txBody>
          <a:bodyPr/>
          <a:lstStyle/>
          <a:p>
            <a:pPr marL="346075" indent="-346075" eaLnBrk="1" hangingPunct="1">
              <a:defRPr/>
            </a:pPr>
            <a:r>
              <a:rPr lang="en-US" smtClean="0"/>
              <a:t>Dosage range within which the drug is effective but above which is rapidly toxic</a:t>
            </a:r>
            <a:r>
              <a:rPr lang="en-US" sz="2400" smtClean="0"/>
              <a:t> </a:t>
            </a:r>
          </a:p>
          <a:p>
            <a:pPr marL="346075" indent="-346075" eaLnBrk="1" hangingPunct="1">
              <a:defRPr/>
            </a:pPr>
            <a:r>
              <a:rPr lang="en-US" smtClean="0"/>
              <a:t>Barbiturates have a very </a:t>
            </a:r>
            <a:r>
              <a:rPr lang="en-US" b="1" u="sng" smtClean="0"/>
              <a:t>narrow</a:t>
            </a:r>
            <a:r>
              <a:rPr lang="en-US" smtClean="0"/>
              <a:t> therapeutic index</a:t>
            </a:r>
          </a:p>
          <a:p>
            <a:pPr marL="346075" indent="-346075" eaLnBrk="1" hangingPunct="1">
              <a:buFont typeface="Wingdings 2" pitchFamily="18" charset="2"/>
              <a:buNone/>
              <a:defRPr/>
            </a:pPr>
            <a:r>
              <a:rPr lang="en-US" smtClean="0"/>
              <a:t> </a:t>
            </a:r>
          </a:p>
        </p:txBody>
      </p:sp>
    </p:spTree>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defRPr/>
            </a:pPr>
            <a:r>
              <a:rPr lang="en-US" smtClean="0"/>
              <a:t>Barbiturates: </a:t>
            </a:r>
            <a:br>
              <a:rPr lang="en-US" smtClean="0"/>
            </a:br>
            <a:r>
              <a:rPr lang="en-US" smtClean="0"/>
              <a:t>Mechanism of Action</a:t>
            </a:r>
          </a:p>
        </p:txBody>
      </p:sp>
      <p:sp>
        <p:nvSpPr>
          <p:cNvPr id="12291" name="Rectangle 3"/>
          <p:cNvSpPr>
            <a:spLocks noGrp="1" noChangeArrowheads="1"/>
          </p:cNvSpPr>
          <p:nvPr>
            <p:ph type="body" idx="1"/>
          </p:nvPr>
        </p:nvSpPr>
        <p:spPr/>
        <p:txBody>
          <a:bodyPr/>
          <a:lstStyle/>
          <a:p>
            <a:pPr eaLnBrk="1" hangingPunct="1">
              <a:defRPr/>
            </a:pPr>
            <a:r>
              <a:rPr lang="en-US" smtClean="0"/>
              <a:t>Site of action</a:t>
            </a:r>
          </a:p>
          <a:p>
            <a:pPr lvl="1" eaLnBrk="1" hangingPunct="1">
              <a:defRPr/>
            </a:pPr>
            <a:r>
              <a:rPr lang="en-US" smtClean="0"/>
              <a:t>Brainstem (reticular formation)</a:t>
            </a:r>
          </a:p>
          <a:p>
            <a:pPr eaLnBrk="1" hangingPunct="1">
              <a:defRPr/>
            </a:pPr>
            <a:r>
              <a:rPr lang="en-US" smtClean="0"/>
              <a:t>By inhibiting GABA, nerve impulses traveling in the cerebral cortex are also inhibited</a:t>
            </a:r>
          </a:p>
        </p:txBody>
      </p:sp>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Barbiturates: Drug Effects</a:t>
            </a:r>
          </a:p>
        </p:txBody>
      </p:sp>
      <p:sp>
        <p:nvSpPr>
          <p:cNvPr id="13315" name="Rectangle 3"/>
          <p:cNvSpPr>
            <a:spLocks noGrp="1" noChangeArrowheads="1"/>
          </p:cNvSpPr>
          <p:nvPr>
            <p:ph type="body" idx="1"/>
          </p:nvPr>
        </p:nvSpPr>
        <p:spPr/>
        <p:txBody>
          <a:bodyPr/>
          <a:lstStyle/>
          <a:p>
            <a:pPr eaLnBrk="1" hangingPunct="1">
              <a:tabLst>
                <a:tab pos="2740025" algn="l"/>
              </a:tabLst>
              <a:defRPr/>
            </a:pPr>
            <a:r>
              <a:rPr lang="en-US" smtClean="0"/>
              <a:t>Low doses: sedative effects</a:t>
            </a:r>
          </a:p>
          <a:p>
            <a:pPr eaLnBrk="1" hangingPunct="1">
              <a:tabLst>
                <a:tab pos="2740025" algn="l"/>
              </a:tabLst>
              <a:defRPr/>
            </a:pPr>
            <a:r>
              <a:rPr lang="en-US" smtClean="0"/>
              <a:t>High doses: hypnotic effects (also lower respiratory rate)</a:t>
            </a:r>
          </a:p>
          <a:p>
            <a:pPr eaLnBrk="1" hangingPunct="1">
              <a:tabLst>
                <a:tab pos="2740025" algn="l"/>
              </a:tabLst>
              <a:defRPr/>
            </a:pPr>
            <a:r>
              <a:rPr lang="en-US" smtClean="0"/>
              <a:t>Notorious enzyme inducers</a:t>
            </a:r>
          </a:p>
          <a:p>
            <a:pPr lvl="1" eaLnBrk="1" hangingPunct="1">
              <a:tabLst>
                <a:tab pos="2740025" algn="l"/>
              </a:tabLst>
              <a:defRPr/>
            </a:pPr>
            <a:r>
              <a:rPr lang="en-US" smtClean="0"/>
              <a:t>Stimulate liver enzymes that cause  the metabolism or breakdown of many drugs</a:t>
            </a:r>
          </a:p>
          <a:p>
            <a:pPr lvl="1" eaLnBrk="1" hangingPunct="1">
              <a:tabLst>
                <a:tab pos="2740025" algn="l"/>
              </a:tabLst>
              <a:defRPr/>
            </a:pPr>
            <a:r>
              <a:rPr lang="en-US" smtClean="0"/>
              <a:t>Result: shortened duration of action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277FCB-2AC3-4162-9C25-752620407E95}"/>
              </a:ext>
            </a:extLst>
          </p:cNvPr>
          <p:cNvSpPr>
            <a:spLocks noGrp="1"/>
          </p:cNvSpPr>
          <p:nvPr>
            <p:ph type="title"/>
          </p:nvPr>
        </p:nvSpPr>
        <p:spPr/>
        <p:txBody>
          <a:bodyPr>
            <a:normAutofit/>
          </a:bodyPr>
          <a:lstStyle/>
          <a:p>
            <a:r>
              <a:rPr lang="en-US" sz="3600" dirty="0">
                <a:solidFill>
                  <a:prstClr val="black"/>
                </a:solidFill>
                <a:latin typeface="Calibri" panose="020F0502020204030204"/>
                <a:ea typeface="+mn-ea"/>
                <a:cs typeface="+mn-cs"/>
              </a:rPr>
              <a:t>Proton Pump Inhibitor</a:t>
            </a:r>
            <a:endParaRPr lang="en-US" sz="3600" dirty="0"/>
          </a:p>
        </p:txBody>
      </p:sp>
      <p:sp>
        <p:nvSpPr>
          <p:cNvPr id="3" name="Content Placeholder 2">
            <a:extLst>
              <a:ext uri="{FF2B5EF4-FFF2-40B4-BE49-F238E27FC236}">
                <a16:creationId xmlns:a16="http://schemas.microsoft.com/office/drawing/2014/main" xmlns="" id="{9B720EF2-14C3-448D-B682-2FF6C576AECE}"/>
              </a:ext>
            </a:extLst>
          </p:cNvPr>
          <p:cNvSpPr>
            <a:spLocks noGrp="1"/>
          </p:cNvSpPr>
          <p:nvPr>
            <p:ph idx="1"/>
          </p:nvPr>
        </p:nvSpPr>
        <p:spPr/>
        <p:txBody>
          <a:bodyPr>
            <a:normAutofit fontScale="85000" lnSpcReduction="20000"/>
          </a:bodyPr>
          <a:lstStyle/>
          <a:p>
            <a:r>
              <a:rPr lang="en-US" dirty="0"/>
              <a:t>omeprazole (Prilosec) </a:t>
            </a:r>
          </a:p>
          <a:p>
            <a:r>
              <a:rPr lang="en-US" dirty="0"/>
              <a:t>Pantoprazole (Protonix) </a:t>
            </a:r>
          </a:p>
          <a:p>
            <a:r>
              <a:rPr lang="en-US" dirty="0"/>
              <a:t> Lansoprazole (</a:t>
            </a:r>
            <a:r>
              <a:rPr lang="en-US" dirty="0" err="1"/>
              <a:t>Prevacid</a:t>
            </a:r>
            <a:r>
              <a:rPr lang="en-US" dirty="0"/>
              <a:t>) </a:t>
            </a:r>
          </a:p>
          <a:p>
            <a:r>
              <a:rPr lang="en-US" dirty="0"/>
              <a:t>Rabeprazole sodium (</a:t>
            </a:r>
            <a:r>
              <a:rPr lang="en-US" dirty="0" err="1"/>
              <a:t>AcipHex</a:t>
            </a:r>
            <a:r>
              <a:rPr lang="en-US" dirty="0"/>
              <a:t>) </a:t>
            </a:r>
          </a:p>
          <a:p>
            <a:r>
              <a:rPr lang="en-US" dirty="0"/>
              <a:t> Esomeprazole (Nexium)</a:t>
            </a:r>
          </a:p>
          <a:p>
            <a:pPr marL="0" indent="0">
              <a:buNone/>
            </a:pPr>
            <a:r>
              <a:rPr lang="en-US" b="1" dirty="0"/>
              <a:t>Expected Pharmacological Action </a:t>
            </a:r>
          </a:p>
          <a:p>
            <a:r>
              <a:rPr lang="en-US" dirty="0"/>
              <a:t> Proton pump inhibitors reduce gastric acid secretion by irreversibly inhibiting the enzyme that produces gastric acid. </a:t>
            </a:r>
          </a:p>
          <a:p>
            <a:r>
              <a:rPr lang="en-US" dirty="0"/>
              <a:t>Proton pump inhibitors reduce basal and stimulated acid production.</a:t>
            </a:r>
          </a:p>
        </p:txBody>
      </p:sp>
    </p:spTree>
    <p:extLst>
      <p:ext uri="{BB962C8B-B14F-4D97-AF65-F5344CB8AC3E}">
        <p14:creationId xmlns:p14="http://schemas.microsoft.com/office/powerpoint/2010/main" xmlns="" val="279724348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Barbiturates: Indications</a:t>
            </a:r>
          </a:p>
        </p:txBody>
      </p:sp>
      <p:sp>
        <p:nvSpPr>
          <p:cNvPr id="14339" name="Rectangle 3"/>
          <p:cNvSpPr>
            <a:spLocks noGrp="1" noChangeArrowheads="1"/>
          </p:cNvSpPr>
          <p:nvPr>
            <p:ph type="body" idx="1"/>
          </p:nvPr>
        </p:nvSpPr>
        <p:spPr/>
        <p:txBody>
          <a:bodyPr/>
          <a:lstStyle/>
          <a:p>
            <a:pPr eaLnBrk="1" hangingPunct="1">
              <a:defRPr/>
            </a:pPr>
            <a:r>
              <a:rPr lang="en-US" smtClean="0"/>
              <a:t>Hypnotics</a:t>
            </a:r>
          </a:p>
          <a:p>
            <a:pPr eaLnBrk="1" hangingPunct="1">
              <a:defRPr/>
            </a:pPr>
            <a:r>
              <a:rPr lang="en-US" smtClean="0"/>
              <a:t>Sedatives</a:t>
            </a:r>
          </a:p>
          <a:p>
            <a:pPr eaLnBrk="1" hangingPunct="1">
              <a:defRPr/>
            </a:pPr>
            <a:r>
              <a:rPr lang="en-US" smtClean="0"/>
              <a:t>Anticonvulsants</a:t>
            </a:r>
          </a:p>
          <a:p>
            <a:pPr eaLnBrk="1" hangingPunct="1">
              <a:defRPr/>
            </a:pPr>
            <a:r>
              <a:rPr lang="en-US" smtClean="0"/>
              <a:t>Anesthesia for surgical procedures</a:t>
            </a:r>
          </a:p>
        </p:txBody>
      </p:sp>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t>Barbiturates: Adverse Effects</a:t>
            </a:r>
          </a:p>
        </p:txBody>
      </p:sp>
      <p:sp>
        <p:nvSpPr>
          <p:cNvPr id="15363" name="Rectangle 3"/>
          <p:cNvSpPr>
            <a:spLocks noGrp="1" noChangeArrowheads="1"/>
          </p:cNvSpPr>
          <p:nvPr>
            <p:ph type="body" idx="1"/>
          </p:nvPr>
        </p:nvSpPr>
        <p:spPr/>
        <p:txBody>
          <a:bodyPr/>
          <a:lstStyle/>
          <a:p>
            <a:pPr marL="0" indent="0" eaLnBrk="1" hangingPunct="1">
              <a:buFont typeface="Wingdings 2" pitchFamily="18" charset="2"/>
              <a:buNone/>
              <a:tabLst>
                <a:tab pos="3144838" algn="l"/>
              </a:tabLst>
              <a:defRPr/>
            </a:pPr>
            <a:r>
              <a:rPr lang="en-US" sz="2400" u="sng" smtClean="0"/>
              <a:t>Body System</a:t>
            </a:r>
            <a:r>
              <a:rPr lang="en-US" smtClean="0"/>
              <a:t>	</a:t>
            </a:r>
            <a:r>
              <a:rPr lang="en-US" u="sng" smtClean="0"/>
              <a:t>Adverse </a:t>
            </a:r>
            <a:r>
              <a:rPr lang="en-US" sz="2400" u="sng" smtClean="0"/>
              <a:t>Effects</a:t>
            </a:r>
            <a:endParaRPr lang="en-US" sz="2400" smtClean="0"/>
          </a:p>
          <a:p>
            <a:pPr marL="0" indent="0" eaLnBrk="1" hangingPunct="1">
              <a:buFont typeface="Wingdings 2" pitchFamily="18" charset="2"/>
              <a:buNone/>
              <a:tabLst>
                <a:tab pos="3144838" algn="l"/>
              </a:tabLst>
              <a:defRPr/>
            </a:pPr>
            <a:r>
              <a:rPr lang="en-US" sz="2400" smtClean="0"/>
              <a:t>CNS	Drowsiness, lethargy, 		vertigo, mental depression, 	others</a:t>
            </a:r>
          </a:p>
          <a:p>
            <a:pPr marL="0" indent="0" eaLnBrk="1" hangingPunct="1">
              <a:buFont typeface="Wingdings 2" pitchFamily="18" charset="2"/>
              <a:buNone/>
              <a:tabLst>
                <a:tab pos="3144838" algn="l"/>
              </a:tabLst>
              <a:defRPr/>
            </a:pPr>
            <a:r>
              <a:rPr lang="en-US" sz="2400" smtClean="0"/>
              <a:t>Respiratory	Respiratory depression, 		apnea, bronchospasms,		cough</a:t>
            </a:r>
            <a:endParaRPr lang="en-US" smtClean="0"/>
          </a:p>
        </p:txBody>
      </p:sp>
    </p:spTree>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defRPr/>
            </a:pPr>
            <a:r>
              <a:rPr lang="en-US" smtClean="0"/>
              <a:t>Barbiturates: Adverse Effects (cont’d)</a:t>
            </a:r>
          </a:p>
        </p:txBody>
      </p:sp>
      <p:sp>
        <p:nvSpPr>
          <p:cNvPr id="16387" name="Rectangle 3"/>
          <p:cNvSpPr>
            <a:spLocks noGrp="1" noChangeArrowheads="1"/>
          </p:cNvSpPr>
          <p:nvPr>
            <p:ph type="body" idx="1"/>
          </p:nvPr>
        </p:nvSpPr>
        <p:spPr>
          <a:xfrm>
            <a:off x="685800" y="1889125"/>
            <a:ext cx="7772400" cy="4206875"/>
          </a:xfrm>
        </p:spPr>
        <p:txBody>
          <a:bodyPr/>
          <a:lstStyle/>
          <a:p>
            <a:pPr eaLnBrk="1" hangingPunct="1">
              <a:buFont typeface="Wingdings 2" pitchFamily="18" charset="2"/>
              <a:buNone/>
              <a:tabLst>
                <a:tab pos="3144838" algn="l"/>
              </a:tabLst>
              <a:defRPr/>
            </a:pPr>
            <a:r>
              <a:rPr lang="en-US" sz="2400" u="sng" smtClean="0"/>
              <a:t>Body System</a:t>
            </a:r>
            <a:r>
              <a:rPr lang="en-US" smtClean="0"/>
              <a:t>	</a:t>
            </a:r>
            <a:r>
              <a:rPr lang="en-US" sz="2400" u="sng" smtClean="0"/>
              <a:t>Adverse Effects</a:t>
            </a:r>
            <a:endParaRPr lang="en-US" sz="2400" smtClean="0"/>
          </a:p>
          <a:p>
            <a:pPr eaLnBrk="1" hangingPunct="1">
              <a:buFont typeface="Wingdings 2" pitchFamily="18" charset="2"/>
              <a:buNone/>
              <a:tabLst>
                <a:tab pos="3144838" algn="l"/>
              </a:tabLst>
              <a:defRPr/>
            </a:pPr>
            <a:r>
              <a:rPr lang="en-US" sz="2400" smtClean="0"/>
              <a:t>GI		Nausea, vomiting, diarrhea,</a:t>
            </a:r>
            <a:br>
              <a:rPr lang="en-US" sz="2400" smtClean="0"/>
            </a:br>
            <a:r>
              <a:rPr lang="en-US" sz="2400" smtClean="0"/>
              <a:t>	constipation</a:t>
            </a:r>
          </a:p>
          <a:p>
            <a:pPr eaLnBrk="1" hangingPunct="1">
              <a:buFont typeface="Wingdings 2" pitchFamily="18" charset="2"/>
              <a:buNone/>
              <a:tabLst>
                <a:tab pos="3144838" algn="l"/>
              </a:tabLst>
              <a:defRPr/>
            </a:pPr>
            <a:endParaRPr lang="en-US" sz="2400" smtClean="0"/>
          </a:p>
          <a:p>
            <a:pPr eaLnBrk="1" hangingPunct="1">
              <a:buFont typeface="Wingdings 2" pitchFamily="18" charset="2"/>
              <a:buNone/>
              <a:tabLst>
                <a:tab pos="3144838" algn="l"/>
              </a:tabLst>
              <a:defRPr/>
            </a:pPr>
            <a:r>
              <a:rPr lang="en-US" sz="2400" smtClean="0"/>
              <a:t>Other	Agranulocytosis,			hypotension, Stevens-	 	Johnson syndrome, others</a:t>
            </a:r>
            <a:endParaRPr lang="en-US" smtClean="0"/>
          </a:p>
        </p:txBody>
      </p:sp>
    </p:spTree>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normAutofit fontScale="90000"/>
          </a:bodyPr>
          <a:lstStyle/>
          <a:p>
            <a:pPr eaLnBrk="1" hangingPunct="1">
              <a:defRPr/>
            </a:pPr>
            <a:r>
              <a:rPr lang="en-US" smtClean="0"/>
              <a:t>Barbiturates: Adverse Effects (cont’d)</a:t>
            </a:r>
          </a:p>
        </p:txBody>
      </p:sp>
      <p:sp>
        <p:nvSpPr>
          <p:cNvPr id="38915" name="Rectangle 1027"/>
          <p:cNvSpPr>
            <a:spLocks noGrp="1" noChangeArrowheads="1"/>
          </p:cNvSpPr>
          <p:nvPr>
            <p:ph type="body" idx="1"/>
          </p:nvPr>
        </p:nvSpPr>
        <p:spPr>
          <a:xfrm>
            <a:off x="685800" y="2136775"/>
            <a:ext cx="7772400" cy="3959225"/>
          </a:xfrm>
        </p:spPr>
        <p:txBody>
          <a:bodyPr/>
          <a:lstStyle/>
          <a:p>
            <a:pPr eaLnBrk="1" hangingPunct="1">
              <a:tabLst>
                <a:tab pos="3144838" algn="l"/>
              </a:tabLst>
              <a:defRPr/>
            </a:pPr>
            <a:r>
              <a:rPr lang="en-US" smtClean="0"/>
              <a:t>Reduced REM sleep, resulting in:</a:t>
            </a:r>
          </a:p>
          <a:p>
            <a:pPr lvl="1" eaLnBrk="1" hangingPunct="1">
              <a:tabLst>
                <a:tab pos="3144838" algn="l"/>
              </a:tabLst>
              <a:defRPr/>
            </a:pPr>
            <a:r>
              <a:rPr lang="en-US" smtClean="0"/>
              <a:t>Agitation</a:t>
            </a:r>
          </a:p>
          <a:p>
            <a:pPr lvl="1" eaLnBrk="1" hangingPunct="1">
              <a:tabLst>
                <a:tab pos="3144838" algn="l"/>
              </a:tabLst>
              <a:defRPr/>
            </a:pPr>
            <a:r>
              <a:rPr lang="en-US" smtClean="0"/>
              <a:t>Inability to deal with normal stress</a:t>
            </a:r>
          </a:p>
          <a:p>
            <a:pPr eaLnBrk="1" hangingPunct="1">
              <a:buFont typeface="Wingdings 2" pitchFamily="18" charset="2"/>
              <a:buNone/>
              <a:tabLst>
                <a:tab pos="3144838" algn="l"/>
              </a:tabLst>
              <a:defRPr/>
            </a:pPr>
            <a:endParaRPr lang="en-US" smtClean="0"/>
          </a:p>
        </p:txBody>
      </p:sp>
    </p:spTree>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defRPr/>
            </a:pPr>
            <a:r>
              <a:rPr lang="en-US" smtClean="0"/>
              <a:t>Barbiturates:</a:t>
            </a:r>
            <a:br>
              <a:rPr lang="en-US" smtClean="0"/>
            </a:br>
            <a:r>
              <a:rPr lang="en-US" smtClean="0"/>
              <a:t>Toxicity and Overdose</a:t>
            </a:r>
          </a:p>
        </p:txBody>
      </p:sp>
      <p:sp>
        <p:nvSpPr>
          <p:cNvPr id="17411" name="Rectangle 3"/>
          <p:cNvSpPr>
            <a:spLocks noGrp="1" noChangeArrowheads="1"/>
          </p:cNvSpPr>
          <p:nvPr>
            <p:ph type="body" idx="1"/>
          </p:nvPr>
        </p:nvSpPr>
        <p:spPr>
          <a:xfrm>
            <a:off x="685800" y="2209800"/>
            <a:ext cx="7772400" cy="4114800"/>
          </a:xfrm>
        </p:spPr>
        <p:txBody>
          <a:bodyPr/>
          <a:lstStyle/>
          <a:p>
            <a:pPr eaLnBrk="1" hangingPunct="1">
              <a:lnSpc>
                <a:spcPct val="90000"/>
              </a:lnSpc>
              <a:defRPr/>
            </a:pPr>
            <a:r>
              <a:rPr lang="en-US" sz="2400" smtClean="0"/>
              <a:t>Overdose frequently leads to respiratory depression, and subsequently, respiratory arrest</a:t>
            </a:r>
          </a:p>
          <a:p>
            <a:pPr eaLnBrk="1" hangingPunct="1">
              <a:lnSpc>
                <a:spcPct val="90000"/>
              </a:lnSpc>
              <a:defRPr/>
            </a:pPr>
            <a:r>
              <a:rPr lang="en-US" sz="2400" smtClean="0"/>
              <a:t>Overdose produces CNS depression (sleep to coma and death)</a:t>
            </a:r>
          </a:p>
          <a:p>
            <a:pPr eaLnBrk="1" hangingPunct="1">
              <a:lnSpc>
                <a:spcPct val="90000"/>
              </a:lnSpc>
              <a:defRPr/>
            </a:pPr>
            <a:r>
              <a:rPr lang="en-US" sz="2400" smtClean="0"/>
              <a:t>Can be therapeutic</a:t>
            </a:r>
            <a:endParaRPr lang="en-US" smtClean="0"/>
          </a:p>
          <a:p>
            <a:pPr lvl="1" eaLnBrk="1" hangingPunct="1">
              <a:lnSpc>
                <a:spcPct val="90000"/>
              </a:lnSpc>
              <a:defRPr/>
            </a:pPr>
            <a:r>
              <a:rPr lang="en-US" smtClean="0"/>
              <a:t>Anesthesia induction</a:t>
            </a:r>
          </a:p>
          <a:p>
            <a:pPr lvl="1" eaLnBrk="1" hangingPunct="1">
              <a:lnSpc>
                <a:spcPct val="90000"/>
              </a:lnSpc>
              <a:defRPr/>
            </a:pPr>
            <a:r>
              <a:rPr lang="en-US" smtClean="0"/>
              <a:t>Uncontrollable seizures: “phenobarbital coma”</a:t>
            </a:r>
          </a:p>
        </p:txBody>
      </p:sp>
    </p:spTree>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defRPr/>
            </a:pPr>
            <a:r>
              <a:rPr lang="en-US" smtClean="0"/>
              <a:t>Barbiturates:</a:t>
            </a:r>
            <a:br>
              <a:rPr lang="en-US" smtClean="0"/>
            </a:br>
            <a:r>
              <a:rPr lang="en-US" smtClean="0"/>
              <a:t>Drug Interactions</a:t>
            </a:r>
          </a:p>
        </p:txBody>
      </p:sp>
      <p:sp>
        <p:nvSpPr>
          <p:cNvPr id="18435" name="Rectangle 3"/>
          <p:cNvSpPr>
            <a:spLocks noGrp="1" noChangeArrowheads="1"/>
          </p:cNvSpPr>
          <p:nvPr>
            <p:ph type="body" idx="1"/>
          </p:nvPr>
        </p:nvSpPr>
        <p:spPr>
          <a:xfrm>
            <a:off x="762000" y="2057400"/>
            <a:ext cx="7635875" cy="4468813"/>
          </a:xfrm>
        </p:spPr>
        <p:txBody>
          <a:bodyPr/>
          <a:lstStyle/>
          <a:p>
            <a:pPr eaLnBrk="1" hangingPunct="1">
              <a:defRPr/>
            </a:pPr>
            <a:r>
              <a:rPr lang="en-US" sz="2400" smtClean="0"/>
              <a:t>Additive effects</a:t>
            </a:r>
            <a:endParaRPr lang="en-US" smtClean="0"/>
          </a:p>
          <a:p>
            <a:pPr lvl="1" eaLnBrk="1" hangingPunct="1">
              <a:defRPr/>
            </a:pPr>
            <a:r>
              <a:rPr lang="en-US" smtClean="0"/>
              <a:t>ETOH, antihistamines, benzodiazepines, opioids, tranquilizers</a:t>
            </a:r>
          </a:p>
          <a:p>
            <a:pPr eaLnBrk="1" hangingPunct="1">
              <a:defRPr/>
            </a:pPr>
            <a:r>
              <a:rPr lang="en-US" sz="2400" smtClean="0"/>
              <a:t>Inhibited metabolism</a:t>
            </a:r>
            <a:endParaRPr lang="en-US" smtClean="0"/>
          </a:p>
          <a:p>
            <a:pPr lvl="1" eaLnBrk="1" hangingPunct="1">
              <a:defRPr/>
            </a:pPr>
            <a:r>
              <a:rPr lang="en-US" smtClean="0"/>
              <a:t>MAOIs will prolong effects of barbiturates</a:t>
            </a:r>
          </a:p>
          <a:p>
            <a:pPr eaLnBrk="1" hangingPunct="1">
              <a:defRPr/>
            </a:pPr>
            <a:r>
              <a:rPr lang="en-US" sz="2400" smtClean="0"/>
              <a:t>Increased metabolism</a:t>
            </a:r>
            <a:endParaRPr lang="en-US" smtClean="0"/>
          </a:p>
          <a:p>
            <a:pPr lvl="1" eaLnBrk="1" hangingPunct="1">
              <a:defRPr/>
            </a:pPr>
            <a:r>
              <a:rPr lang="en-US" smtClean="0"/>
              <a:t>Reduces anticoagulant response, leading to possible clot formation</a:t>
            </a:r>
          </a:p>
        </p:txBody>
      </p:sp>
    </p:spTree>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ctrTitle"/>
          </p:nvPr>
        </p:nvSpPr>
        <p:spPr>
          <a:xfrm>
            <a:off x="685800" y="609600"/>
            <a:ext cx="7772400" cy="1143000"/>
          </a:xfrm>
        </p:spPr>
        <p:txBody>
          <a:bodyPr/>
          <a:lstStyle/>
          <a:p>
            <a:pPr eaLnBrk="1" hangingPunct="1">
              <a:defRPr/>
            </a:pPr>
            <a:r>
              <a:rPr lang="en-US" smtClean="0"/>
              <a:t>Common Barbiturates</a:t>
            </a:r>
          </a:p>
        </p:txBody>
      </p:sp>
      <p:sp>
        <p:nvSpPr>
          <p:cNvPr id="39939" name="Rectangle 1027"/>
          <p:cNvSpPr>
            <a:spLocks noGrp="1" noChangeArrowheads="1"/>
          </p:cNvSpPr>
          <p:nvPr>
            <p:ph type="subTitle" idx="1"/>
          </p:nvPr>
        </p:nvSpPr>
        <p:spPr>
          <a:xfrm>
            <a:off x="1219200" y="1981200"/>
            <a:ext cx="6400800" cy="1752600"/>
          </a:xfrm>
        </p:spPr>
        <p:txBody>
          <a:bodyPr>
            <a:normAutofit lnSpcReduction="10000"/>
          </a:bodyPr>
          <a:lstStyle/>
          <a:p>
            <a:pPr algn="l" eaLnBrk="1" hangingPunct="1">
              <a:buFont typeface="Wingdings 2" pitchFamily="18" charset="2"/>
              <a:buChar char=""/>
              <a:defRPr/>
            </a:pPr>
            <a:r>
              <a:rPr lang="en-US" sz="2400" b="1" dirty="0" smtClean="0">
                <a:solidFill>
                  <a:schemeClr val="tx1"/>
                </a:solidFill>
              </a:rPr>
              <a:t>  </a:t>
            </a:r>
            <a:r>
              <a:rPr lang="en-US" sz="2400" b="1" dirty="0" err="1" smtClean="0">
                <a:solidFill>
                  <a:schemeClr val="tx1"/>
                </a:solidFill>
              </a:rPr>
              <a:t>butabarbital</a:t>
            </a:r>
            <a:r>
              <a:rPr lang="en-US" sz="2400" b="1" dirty="0" smtClean="0">
                <a:solidFill>
                  <a:schemeClr val="tx1"/>
                </a:solidFill>
              </a:rPr>
              <a:t> (</a:t>
            </a:r>
            <a:r>
              <a:rPr lang="en-US" sz="2400" b="1" dirty="0" err="1" smtClean="0">
                <a:solidFill>
                  <a:schemeClr val="tx1"/>
                </a:solidFill>
              </a:rPr>
              <a:t>Butisol</a:t>
            </a:r>
            <a:r>
              <a:rPr lang="en-US" sz="2400" b="1" dirty="0" smtClean="0">
                <a:solidFill>
                  <a:schemeClr val="tx1"/>
                </a:solidFill>
              </a:rPr>
              <a:t>)</a:t>
            </a:r>
          </a:p>
          <a:p>
            <a:pPr algn="l" eaLnBrk="1" hangingPunct="1">
              <a:buFont typeface="Wingdings 2" pitchFamily="18" charset="2"/>
              <a:buChar char=""/>
              <a:defRPr/>
            </a:pPr>
            <a:r>
              <a:rPr lang="en-US" sz="2400" b="1" dirty="0" smtClean="0">
                <a:solidFill>
                  <a:schemeClr val="tx1"/>
                </a:solidFill>
              </a:rPr>
              <a:t>  pentobarbital (</a:t>
            </a:r>
            <a:r>
              <a:rPr lang="en-US" sz="2400" b="1" dirty="0" err="1" smtClean="0">
                <a:solidFill>
                  <a:schemeClr val="tx1"/>
                </a:solidFill>
              </a:rPr>
              <a:t>Nembutol</a:t>
            </a:r>
            <a:r>
              <a:rPr lang="en-US" sz="2400" b="1" dirty="0" smtClean="0">
                <a:solidFill>
                  <a:schemeClr val="tx1"/>
                </a:solidFill>
              </a:rPr>
              <a:t>)</a:t>
            </a:r>
          </a:p>
          <a:p>
            <a:pPr algn="l" eaLnBrk="1" hangingPunct="1">
              <a:buFont typeface="Wingdings 2" pitchFamily="18" charset="2"/>
              <a:buChar char=""/>
              <a:defRPr/>
            </a:pPr>
            <a:r>
              <a:rPr lang="en-US" sz="2400" b="1" dirty="0" smtClean="0">
                <a:solidFill>
                  <a:schemeClr val="tx1"/>
                </a:solidFill>
              </a:rPr>
              <a:t>  </a:t>
            </a:r>
            <a:r>
              <a:rPr lang="en-US" sz="2400" b="1" dirty="0" err="1" smtClean="0">
                <a:solidFill>
                  <a:schemeClr val="tx1"/>
                </a:solidFill>
              </a:rPr>
              <a:t>phenobarbital</a:t>
            </a:r>
            <a:r>
              <a:rPr lang="en-US" sz="2400" b="1" dirty="0" smtClean="0">
                <a:solidFill>
                  <a:schemeClr val="tx1"/>
                </a:solidFill>
              </a:rPr>
              <a:t> (Luminal)</a:t>
            </a:r>
          </a:p>
          <a:p>
            <a:pPr algn="l" eaLnBrk="1" hangingPunct="1">
              <a:buFont typeface="Wingdings 2" pitchFamily="18" charset="2"/>
              <a:buChar char=""/>
              <a:defRPr/>
            </a:pPr>
            <a:r>
              <a:rPr lang="en-US" sz="2400" b="1" dirty="0" smtClean="0">
                <a:solidFill>
                  <a:schemeClr val="tx1"/>
                </a:solidFill>
              </a:rPr>
              <a:t>  </a:t>
            </a:r>
            <a:r>
              <a:rPr lang="en-US" sz="2400" b="1" dirty="0" err="1" smtClean="0">
                <a:solidFill>
                  <a:schemeClr val="tx1"/>
                </a:solidFill>
              </a:rPr>
              <a:t>secobarbital</a:t>
            </a:r>
            <a:r>
              <a:rPr lang="en-US" sz="2400" b="1" dirty="0" smtClean="0">
                <a:solidFill>
                  <a:schemeClr val="tx1"/>
                </a:solidFill>
              </a:rPr>
              <a:t> (</a:t>
            </a:r>
            <a:r>
              <a:rPr lang="en-US" sz="2400" b="1" dirty="0" err="1" smtClean="0">
                <a:solidFill>
                  <a:schemeClr val="tx1"/>
                </a:solidFill>
              </a:rPr>
              <a:t>Seconal</a:t>
            </a:r>
            <a:r>
              <a:rPr lang="en-US" sz="2400" b="1" dirty="0" smtClean="0">
                <a:solidFill>
                  <a:schemeClr val="tx1"/>
                </a:solidFill>
              </a:rPr>
              <a:t>)</a:t>
            </a:r>
          </a:p>
        </p:txBody>
      </p:sp>
    </p:spTree>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t>CNS Depressants: Benzodiazepines</a:t>
            </a:r>
          </a:p>
        </p:txBody>
      </p:sp>
      <p:sp>
        <p:nvSpPr>
          <p:cNvPr id="19459" name="Rectangle 3"/>
          <p:cNvSpPr>
            <a:spLocks noGrp="1" noChangeArrowheads="1"/>
          </p:cNvSpPr>
          <p:nvPr>
            <p:ph type="body" idx="1"/>
          </p:nvPr>
        </p:nvSpPr>
        <p:spPr>
          <a:xfrm>
            <a:off x="685800" y="1806575"/>
            <a:ext cx="7772400" cy="4289425"/>
          </a:xfrm>
        </p:spPr>
        <p:txBody>
          <a:bodyPr/>
          <a:lstStyle/>
          <a:p>
            <a:pPr marL="0" indent="0" eaLnBrk="1" hangingPunct="1">
              <a:buFont typeface="Wingdings 2" pitchFamily="18" charset="2"/>
              <a:buNone/>
              <a:defRPr/>
            </a:pPr>
            <a:r>
              <a:rPr lang="en-US" smtClean="0"/>
              <a:t>Most frequently prescribed sedative-hypnotics</a:t>
            </a:r>
          </a:p>
          <a:p>
            <a:pPr marL="0" indent="0" eaLnBrk="1" hangingPunct="1">
              <a:defRPr/>
            </a:pPr>
            <a:r>
              <a:rPr lang="en-US" sz="2400" smtClean="0"/>
              <a:t>  A commonly prescribed drug class</a:t>
            </a:r>
          </a:p>
          <a:p>
            <a:pPr marL="0" indent="0" eaLnBrk="1" hangingPunct="1">
              <a:defRPr/>
            </a:pPr>
            <a:r>
              <a:rPr lang="en-US" sz="2400" smtClean="0"/>
              <a:t>  Favorable drug effect profiles</a:t>
            </a:r>
          </a:p>
          <a:p>
            <a:pPr marL="0" indent="0" eaLnBrk="1" hangingPunct="1">
              <a:defRPr/>
            </a:pPr>
            <a:endParaRPr lang="en-US" smtClean="0"/>
          </a:p>
          <a:p>
            <a:pPr marL="0" indent="0" eaLnBrk="1" hangingPunct="1">
              <a:defRPr/>
            </a:pPr>
            <a:endParaRPr lang="en-US" smtClean="0"/>
          </a:p>
        </p:txBody>
      </p:sp>
    </p:spTree>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41363" y="609600"/>
            <a:ext cx="7766050" cy="1143000"/>
          </a:xfrm>
        </p:spPr>
        <p:txBody>
          <a:bodyPr>
            <a:normAutofit fontScale="90000"/>
          </a:bodyPr>
          <a:lstStyle/>
          <a:p>
            <a:pPr eaLnBrk="1" hangingPunct="1">
              <a:defRPr/>
            </a:pPr>
            <a:r>
              <a:rPr lang="en-US" smtClean="0"/>
              <a:t>Benzodiazepines:  </a:t>
            </a:r>
            <a:br>
              <a:rPr lang="en-US" smtClean="0"/>
            </a:br>
            <a:r>
              <a:rPr lang="en-US" smtClean="0"/>
              <a:t>Classification</a:t>
            </a:r>
          </a:p>
        </p:txBody>
      </p:sp>
      <p:sp>
        <p:nvSpPr>
          <p:cNvPr id="20483" name="Rectangle 3"/>
          <p:cNvSpPr>
            <a:spLocks noGrp="1" noChangeArrowheads="1"/>
          </p:cNvSpPr>
          <p:nvPr>
            <p:ph type="body" idx="1"/>
          </p:nvPr>
        </p:nvSpPr>
        <p:spPr>
          <a:xfrm>
            <a:off x="685800" y="1971675"/>
            <a:ext cx="7772400" cy="4124325"/>
          </a:xfrm>
        </p:spPr>
        <p:txBody>
          <a:bodyPr/>
          <a:lstStyle/>
          <a:p>
            <a:pPr eaLnBrk="1" hangingPunct="1">
              <a:defRPr/>
            </a:pPr>
            <a:r>
              <a:rPr lang="en-US" smtClean="0"/>
              <a:t>Classified as either:</a:t>
            </a:r>
            <a:endParaRPr lang="en-US" sz="2400" smtClean="0"/>
          </a:p>
          <a:p>
            <a:pPr lvl="1" eaLnBrk="1" hangingPunct="1">
              <a:defRPr/>
            </a:pPr>
            <a:r>
              <a:rPr lang="en-US" smtClean="0"/>
              <a:t>Sedative-hypnotic</a:t>
            </a:r>
          </a:p>
          <a:p>
            <a:pPr lvl="1" eaLnBrk="1" hangingPunct="1">
              <a:defRPr/>
            </a:pPr>
            <a:r>
              <a:rPr lang="en-US" smtClean="0"/>
              <a:t>Anxiolytic (medication that relieves anxiety)</a:t>
            </a:r>
          </a:p>
        </p:txBody>
      </p:sp>
    </p:spTree>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defRPr/>
            </a:pPr>
            <a:r>
              <a:rPr lang="en-US" smtClean="0"/>
              <a:t>Benzodiazepines:</a:t>
            </a:r>
            <a:br>
              <a:rPr lang="en-US" smtClean="0"/>
            </a:br>
            <a:r>
              <a:rPr lang="en-US" smtClean="0"/>
              <a:t>Sedative-Hypnotic Types</a:t>
            </a:r>
          </a:p>
        </p:txBody>
      </p:sp>
      <p:sp>
        <p:nvSpPr>
          <p:cNvPr id="21507" name="Rectangle 3"/>
          <p:cNvSpPr>
            <a:spLocks noGrp="1" noChangeArrowheads="1"/>
          </p:cNvSpPr>
          <p:nvPr>
            <p:ph type="body" idx="1"/>
          </p:nvPr>
        </p:nvSpPr>
        <p:spPr>
          <a:xfrm>
            <a:off x="685800" y="2136775"/>
            <a:ext cx="7772400" cy="3959225"/>
          </a:xfrm>
        </p:spPr>
        <p:txBody>
          <a:bodyPr/>
          <a:lstStyle/>
          <a:p>
            <a:pPr eaLnBrk="1" hangingPunct="1">
              <a:defRPr/>
            </a:pPr>
            <a:r>
              <a:rPr lang="en-US" smtClean="0"/>
              <a:t>Long acting</a:t>
            </a:r>
          </a:p>
          <a:p>
            <a:pPr lvl="1" eaLnBrk="1" hangingPunct="1">
              <a:defRPr/>
            </a:pPr>
            <a:r>
              <a:rPr lang="en-US" smtClean="0"/>
              <a:t>estazolam (Prosom), flurazepam (Dalmane), others</a:t>
            </a:r>
          </a:p>
          <a:p>
            <a:pPr eaLnBrk="1" hangingPunct="1">
              <a:defRPr/>
            </a:pPr>
            <a:r>
              <a:rPr lang="en-US" smtClean="0"/>
              <a:t>Short acting</a:t>
            </a:r>
          </a:p>
          <a:p>
            <a:pPr lvl="1" eaLnBrk="1" hangingPunct="1">
              <a:defRPr/>
            </a:pPr>
            <a:r>
              <a:rPr lang="en-US" smtClean="0"/>
              <a:t>temazepam (Restoril)</a:t>
            </a:r>
          </a:p>
          <a:p>
            <a:pPr lvl="1" eaLnBrk="1" hangingPunct="1">
              <a:defRPr/>
            </a:pPr>
            <a:r>
              <a:rPr lang="en-US" smtClean="0"/>
              <a:t>triazolam (Halcion)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A51674B-9C17-4FA0-A9FD-5BBF9D60BC2C}"/>
              </a:ext>
            </a:extLst>
          </p:cNvPr>
          <p:cNvSpPr>
            <a:spLocks noGrp="1"/>
          </p:cNvSpPr>
          <p:nvPr>
            <p:ph idx="1"/>
          </p:nvPr>
        </p:nvSpPr>
        <p:spPr>
          <a:xfrm>
            <a:off x="366183" y="301625"/>
            <a:ext cx="7886700" cy="6291086"/>
          </a:xfrm>
        </p:spPr>
        <p:txBody>
          <a:bodyPr>
            <a:normAutofit/>
          </a:bodyPr>
          <a:lstStyle/>
          <a:p>
            <a:pPr marL="0" indent="0">
              <a:buNone/>
            </a:pPr>
            <a:r>
              <a:rPr lang="en-US" dirty="0"/>
              <a:t> </a:t>
            </a:r>
            <a:r>
              <a:rPr lang="en-US" b="1" dirty="0"/>
              <a:t>Therapeutic uses </a:t>
            </a:r>
          </a:p>
          <a:p>
            <a:r>
              <a:rPr lang="en-US" dirty="0"/>
              <a:t>gastric and peptic ulcers,</a:t>
            </a:r>
          </a:p>
          <a:p>
            <a:r>
              <a:rPr lang="en-US" dirty="0"/>
              <a:t>GERD, </a:t>
            </a:r>
          </a:p>
          <a:p>
            <a:r>
              <a:rPr lang="en-US" dirty="0"/>
              <a:t>hypersecretory conditions such as Zollinger-Ellison syndrome.</a:t>
            </a:r>
          </a:p>
          <a:p>
            <a:pPr marL="0" indent="0">
              <a:buNone/>
            </a:pPr>
            <a:r>
              <a:rPr lang="en-US" b="1" dirty="0"/>
              <a:t> Complications </a:t>
            </a:r>
            <a:endParaRPr lang="en-US" dirty="0"/>
          </a:p>
          <a:p>
            <a:r>
              <a:rPr lang="en-US" dirty="0"/>
              <a:t>Insignificant side effects and adverse effects with short-term treatment </a:t>
            </a:r>
          </a:p>
          <a:p>
            <a:r>
              <a:rPr lang="en-US" dirty="0"/>
              <a:t> Low incidence of headache, diarrhea, and nausea/vomiting</a:t>
            </a:r>
          </a:p>
        </p:txBody>
      </p:sp>
    </p:spTree>
    <p:extLst>
      <p:ext uri="{BB962C8B-B14F-4D97-AF65-F5344CB8AC3E}">
        <p14:creationId xmlns:p14="http://schemas.microsoft.com/office/powerpoint/2010/main" xmlns="" val="327572126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eaLnBrk="1" hangingPunct="1">
              <a:defRPr/>
            </a:pPr>
            <a:r>
              <a:rPr lang="en-US" smtClean="0"/>
              <a:t>CNS Depressants: Nonbenzodiazepine Hypnotics</a:t>
            </a:r>
          </a:p>
        </p:txBody>
      </p:sp>
      <p:sp>
        <p:nvSpPr>
          <p:cNvPr id="40963" name="Rectangle 3"/>
          <p:cNvSpPr>
            <a:spLocks noGrp="1" noChangeArrowheads="1"/>
          </p:cNvSpPr>
          <p:nvPr>
            <p:ph type="body" idx="1"/>
          </p:nvPr>
        </p:nvSpPr>
        <p:spPr/>
        <p:txBody>
          <a:bodyPr/>
          <a:lstStyle/>
          <a:p>
            <a:pPr marL="0" indent="0" eaLnBrk="1" hangingPunct="1">
              <a:buFont typeface="Wingdings 2" pitchFamily="18" charset="2"/>
              <a:buNone/>
              <a:defRPr/>
            </a:pPr>
            <a:endParaRPr lang="en-US" smtClean="0"/>
          </a:p>
          <a:p>
            <a:pPr marL="0" indent="0" eaLnBrk="1" hangingPunct="1">
              <a:buFont typeface="Wingdings 2" pitchFamily="18" charset="2"/>
              <a:buNone/>
              <a:defRPr/>
            </a:pPr>
            <a:r>
              <a:rPr lang="en-US" smtClean="0"/>
              <a:t>zalepion (Sonata), zolpidem (Ambien), and eszoplicone (Lunesta)</a:t>
            </a:r>
          </a:p>
          <a:p>
            <a:pPr marL="0" indent="0" eaLnBrk="1" hangingPunct="1">
              <a:defRPr/>
            </a:pPr>
            <a:r>
              <a:rPr lang="en-US" sz="2400" smtClean="0"/>
              <a:t> Share many characteristics of benzodiazepines</a:t>
            </a:r>
          </a:p>
          <a:p>
            <a:pPr marL="0" indent="0" eaLnBrk="1" hangingPunct="1">
              <a:defRPr/>
            </a:pPr>
            <a:r>
              <a:rPr lang="en-US" sz="2400" smtClean="0"/>
              <a:t> Used to treat insomnia</a:t>
            </a:r>
          </a:p>
          <a:p>
            <a:pPr marL="0" indent="0" eaLnBrk="1" hangingPunct="1">
              <a:buFont typeface="Wingdings 2" pitchFamily="18" charset="2"/>
              <a:buNone/>
              <a:defRPr/>
            </a:pPr>
            <a:endParaRPr lang="en-US" sz="2400" smtClean="0"/>
          </a:p>
        </p:txBody>
      </p:sp>
    </p:spTree>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defRPr/>
            </a:pPr>
            <a:r>
              <a:rPr lang="en-US" smtClean="0"/>
              <a:t>Benzodiazepines:</a:t>
            </a:r>
            <a:br>
              <a:rPr lang="en-US" smtClean="0"/>
            </a:br>
            <a:r>
              <a:rPr lang="en-US" smtClean="0"/>
              <a:t>Mechanism of Action</a:t>
            </a:r>
          </a:p>
        </p:txBody>
      </p:sp>
      <p:sp>
        <p:nvSpPr>
          <p:cNvPr id="23555" name="Rectangle 3"/>
          <p:cNvSpPr>
            <a:spLocks noGrp="1" noChangeArrowheads="1"/>
          </p:cNvSpPr>
          <p:nvPr>
            <p:ph type="body" idx="1"/>
          </p:nvPr>
        </p:nvSpPr>
        <p:spPr>
          <a:xfrm>
            <a:off x="685800" y="2054225"/>
            <a:ext cx="7772400" cy="4041775"/>
          </a:xfrm>
        </p:spPr>
        <p:txBody>
          <a:bodyPr/>
          <a:lstStyle/>
          <a:p>
            <a:pPr eaLnBrk="1" hangingPunct="1">
              <a:defRPr/>
            </a:pPr>
            <a:r>
              <a:rPr lang="en-US" sz="2400" smtClean="0"/>
              <a:t>Depress CNS activity</a:t>
            </a:r>
          </a:p>
          <a:p>
            <a:pPr eaLnBrk="1" hangingPunct="1">
              <a:defRPr/>
            </a:pPr>
            <a:r>
              <a:rPr lang="en-US" sz="2400" smtClean="0"/>
              <a:t>Affect hypothalamic, thalamic, and limbic </a:t>
            </a:r>
            <a:br>
              <a:rPr lang="en-US" sz="2400" smtClean="0"/>
            </a:br>
            <a:r>
              <a:rPr lang="en-US" sz="2400" smtClean="0"/>
              <a:t>systems of the brain</a:t>
            </a:r>
          </a:p>
          <a:p>
            <a:pPr eaLnBrk="1" hangingPunct="1">
              <a:defRPr/>
            </a:pPr>
            <a:r>
              <a:rPr lang="en-US" sz="2400" smtClean="0"/>
              <a:t>Benzodiazepine receptors</a:t>
            </a:r>
          </a:p>
          <a:p>
            <a:pPr eaLnBrk="1" hangingPunct="1">
              <a:defRPr/>
            </a:pPr>
            <a:r>
              <a:rPr lang="en-US" sz="2400" smtClean="0"/>
              <a:t>Do not suppress REM sleep as much as barbiturates do</a:t>
            </a:r>
          </a:p>
          <a:p>
            <a:pPr eaLnBrk="1" hangingPunct="1">
              <a:defRPr/>
            </a:pPr>
            <a:r>
              <a:rPr lang="en-US" sz="2400" smtClean="0"/>
              <a:t>Do not increase metabolism of other drugs</a:t>
            </a:r>
          </a:p>
        </p:txBody>
      </p:sp>
    </p:spTree>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defRPr/>
            </a:pPr>
            <a:r>
              <a:rPr lang="en-US" smtClean="0"/>
              <a:t>Benzodiazepines:</a:t>
            </a:r>
            <a:br>
              <a:rPr lang="en-US" smtClean="0"/>
            </a:br>
            <a:r>
              <a:rPr lang="en-US" smtClean="0"/>
              <a:t>Drug Effects</a:t>
            </a:r>
          </a:p>
        </p:txBody>
      </p:sp>
      <p:sp>
        <p:nvSpPr>
          <p:cNvPr id="24579" name="Rectangle 3"/>
          <p:cNvSpPr>
            <a:spLocks noGrp="1" noChangeArrowheads="1"/>
          </p:cNvSpPr>
          <p:nvPr>
            <p:ph type="body" idx="1"/>
          </p:nvPr>
        </p:nvSpPr>
        <p:spPr>
          <a:xfrm>
            <a:off x="685800" y="1971675"/>
            <a:ext cx="7772400" cy="4124325"/>
          </a:xfrm>
        </p:spPr>
        <p:txBody>
          <a:bodyPr/>
          <a:lstStyle/>
          <a:p>
            <a:pPr eaLnBrk="1" hangingPunct="1">
              <a:defRPr/>
            </a:pPr>
            <a:r>
              <a:rPr lang="en-US" smtClean="0"/>
              <a:t>Calming effect on the CNS</a:t>
            </a:r>
          </a:p>
          <a:p>
            <a:pPr eaLnBrk="1" hangingPunct="1">
              <a:defRPr/>
            </a:pPr>
            <a:r>
              <a:rPr lang="en-US" smtClean="0"/>
              <a:t>Useful in controlling agitation and anxiety</a:t>
            </a:r>
          </a:p>
          <a:p>
            <a:pPr eaLnBrk="1" hangingPunct="1">
              <a:defRPr/>
            </a:pPr>
            <a:r>
              <a:rPr lang="en-US" smtClean="0"/>
              <a:t>Reduce excessive sensory stimulation, inducing sleep</a:t>
            </a:r>
          </a:p>
          <a:p>
            <a:pPr eaLnBrk="1" hangingPunct="1">
              <a:defRPr/>
            </a:pPr>
            <a:r>
              <a:rPr lang="en-US" smtClean="0"/>
              <a:t>Induce skeletal muscle relaxation</a:t>
            </a:r>
          </a:p>
        </p:txBody>
      </p:sp>
    </p:spTree>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defRPr/>
            </a:pPr>
            <a:r>
              <a:rPr lang="en-US" smtClean="0"/>
              <a:t>Benzodiazepines:</a:t>
            </a:r>
            <a:br>
              <a:rPr lang="en-US" smtClean="0"/>
            </a:br>
            <a:r>
              <a:rPr lang="en-US" smtClean="0"/>
              <a:t>Indications</a:t>
            </a:r>
          </a:p>
        </p:txBody>
      </p:sp>
      <p:sp>
        <p:nvSpPr>
          <p:cNvPr id="25603" name="Rectangle 3"/>
          <p:cNvSpPr>
            <a:spLocks noGrp="1" noChangeArrowheads="1"/>
          </p:cNvSpPr>
          <p:nvPr>
            <p:ph type="body" idx="1"/>
          </p:nvPr>
        </p:nvSpPr>
        <p:spPr>
          <a:xfrm>
            <a:off x="762000" y="2133600"/>
            <a:ext cx="7635875" cy="4119563"/>
          </a:xfrm>
        </p:spPr>
        <p:txBody>
          <a:bodyPr/>
          <a:lstStyle/>
          <a:p>
            <a:pPr eaLnBrk="1" hangingPunct="1">
              <a:spcBef>
                <a:spcPct val="25000"/>
              </a:spcBef>
              <a:defRPr/>
            </a:pPr>
            <a:r>
              <a:rPr lang="en-US" smtClean="0"/>
              <a:t>Sedation</a:t>
            </a:r>
          </a:p>
          <a:p>
            <a:pPr eaLnBrk="1" hangingPunct="1">
              <a:spcBef>
                <a:spcPct val="25000"/>
              </a:spcBef>
              <a:defRPr/>
            </a:pPr>
            <a:r>
              <a:rPr lang="en-US" smtClean="0"/>
              <a:t>Sleep induction</a:t>
            </a:r>
          </a:p>
          <a:p>
            <a:pPr eaLnBrk="1" hangingPunct="1">
              <a:spcBef>
                <a:spcPct val="25000"/>
              </a:spcBef>
              <a:defRPr/>
            </a:pPr>
            <a:r>
              <a:rPr lang="en-US" smtClean="0"/>
              <a:t>Skeletal muscle relaxation</a:t>
            </a:r>
          </a:p>
          <a:p>
            <a:pPr eaLnBrk="1" hangingPunct="1">
              <a:spcBef>
                <a:spcPct val="25000"/>
              </a:spcBef>
              <a:defRPr/>
            </a:pPr>
            <a:r>
              <a:rPr lang="en-US" smtClean="0"/>
              <a:t>Anxiety relief</a:t>
            </a:r>
          </a:p>
          <a:p>
            <a:pPr eaLnBrk="1" hangingPunct="1">
              <a:spcBef>
                <a:spcPct val="25000"/>
              </a:spcBef>
              <a:defRPr/>
            </a:pPr>
            <a:r>
              <a:rPr lang="en-US" smtClean="0"/>
              <a:t>Treatment of alcohol withdrawal</a:t>
            </a:r>
          </a:p>
        </p:txBody>
      </p:sp>
    </p:spTree>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eaLnBrk="1" hangingPunct="1">
              <a:defRPr/>
            </a:pPr>
            <a:r>
              <a:rPr lang="en-US" smtClean="0"/>
              <a:t>Benzodiazepines:</a:t>
            </a:r>
            <a:br>
              <a:rPr lang="en-US" smtClean="0"/>
            </a:br>
            <a:r>
              <a:rPr lang="en-US" smtClean="0"/>
              <a:t>Indications (cont’d)</a:t>
            </a:r>
          </a:p>
        </p:txBody>
      </p:sp>
      <p:sp>
        <p:nvSpPr>
          <p:cNvPr id="48131" name="Rectangle 3"/>
          <p:cNvSpPr>
            <a:spLocks noGrp="1" noChangeArrowheads="1"/>
          </p:cNvSpPr>
          <p:nvPr>
            <p:ph type="body" idx="1"/>
          </p:nvPr>
        </p:nvSpPr>
        <p:spPr>
          <a:xfrm>
            <a:off x="609600" y="2362200"/>
            <a:ext cx="7772400" cy="4114800"/>
          </a:xfrm>
        </p:spPr>
        <p:txBody>
          <a:bodyPr/>
          <a:lstStyle/>
          <a:p>
            <a:pPr eaLnBrk="1" hangingPunct="1">
              <a:spcBef>
                <a:spcPct val="25000"/>
              </a:spcBef>
              <a:defRPr/>
            </a:pPr>
            <a:r>
              <a:rPr lang="en-US" smtClean="0"/>
              <a:t>Agitation</a:t>
            </a:r>
          </a:p>
          <a:p>
            <a:pPr eaLnBrk="1" hangingPunct="1">
              <a:spcBef>
                <a:spcPct val="25000"/>
              </a:spcBef>
              <a:defRPr/>
            </a:pPr>
            <a:r>
              <a:rPr lang="en-US" smtClean="0"/>
              <a:t>Depression</a:t>
            </a:r>
          </a:p>
          <a:p>
            <a:pPr eaLnBrk="1" hangingPunct="1">
              <a:spcBef>
                <a:spcPct val="25000"/>
              </a:spcBef>
              <a:defRPr/>
            </a:pPr>
            <a:r>
              <a:rPr lang="en-US" smtClean="0"/>
              <a:t>Epilepsy</a:t>
            </a:r>
          </a:p>
          <a:p>
            <a:pPr eaLnBrk="1" hangingPunct="1">
              <a:spcBef>
                <a:spcPct val="25000"/>
              </a:spcBef>
              <a:defRPr/>
            </a:pPr>
            <a:r>
              <a:rPr lang="en-US" smtClean="0"/>
              <a:t>Balanced anesthesia</a:t>
            </a:r>
          </a:p>
          <a:p>
            <a:pPr eaLnBrk="1" hangingPunct="1">
              <a:spcBef>
                <a:spcPct val="25000"/>
              </a:spcBef>
              <a:defRPr/>
            </a:pPr>
            <a:r>
              <a:rPr lang="en-US" smtClean="0"/>
              <a:t>Moderate/conscious sedation</a:t>
            </a:r>
            <a:endParaRPr lang="en-US" sz="3600" smtClean="0"/>
          </a:p>
          <a:p>
            <a:pPr eaLnBrk="1" hangingPunct="1">
              <a:defRPr/>
            </a:pPr>
            <a:endParaRPr lang="en-US" smtClean="0"/>
          </a:p>
        </p:txBody>
      </p:sp>
    </p:spTree>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mtClean="0"/>
              <a:t>Benzodiazepines: Adverse Effects</a:t>
            </a:r>
          </a:p>
        </p:txBody>
      </p:sp>
      <p:sp>
        <p:nvSpPr>
          <p:cNvPr id="50179" name="Rectangle 3"/>
          <p:cNvSpPr>
            <a:spLocks noGrp="1" noChangeArrowheads="1"/>
          </p:cNvSpPr>
          <p:nvPr>
            <p:ph type="body" idx="1"/>
          </p:nvPr>
        </p:nvSpPr>
        <p:spPr>
          <a:xfrm>
            <a:off x="533400" y="2133600"/>
            <a:ext cx="7772400" cy="4114800"/>
          </a:xfrm>
        </p:spPr>
        <p:txBody>
          <a:bodyPr/>
          <a:lstStyle/>
          <a:p>
            <a:pPr eaLnBrk="1" hangingPunct="1">
              <a:lnSpc>
                <a:spcPct val="90000"/>
              </a:lnSpc>
              <a:buFont typeface="Wingdings 2" pitchFamily="18" charset="2"/>
              <a:buNone/>
              <a:defRPr/>
            </a:pPr>
            <a:r>
              <a:rPr lang="en-US" smtClean="0"/>
              <a:t>Mild and infrequent</a:t>
            </a:r>
          </a:p>
          <a:p>
            <a:pPr eaLnBrk="1" hangingPunct="1">
              <a:lnSpc>
                <a:spcPct val="90000"/>
              </a:lnSpc>
              <a:defRPr/>
            </a:pPr>
            <a:r>
              <a:rPr lang="en-US" sz="2400" smtClean="0"/>
              <a:t>Headache</a:t>
            </a:r>
          </a:p>
          <a:p>
            <a:pPr eaLnBrk="1" hangingPunct="1">
              <a:lnSpc>
                <a:spcPct val="90000"/>
              </a:lnSpc>
              <a:defRPr/>
            </a:pPr>
            <a:r>
              <a:rPr lang="en-US" sz="2400" smtClean="0"/>
              <a:t>Drowsiness</a:t>
            </a:r>
          </a:p>
          <a:p>
            <a:pPr eaLnBrk="1" hangingPunct="1">
              <a:lnSpc>
                <a:spcPct val="90000"/>
              </a:lnSpc>
              <a:defRPr/>
            </a:pPr>
            <a:r>
              <a:rPr lang="en-US" sz="2400" smtClean="0"/>
              <a:t>Dizziness</a:t>
            </a:r>
          </a:p>
          <a:p>
            <a:pPr eaLnBrk="1" hangingPunct="1">
              <a:lnSpc>
                <a:spcPct val="90000"/>
              </a:lnSpc>
              <a:defRPr/>
            </a:pPr>
            <a:r>
              <a:rPr lang="en-US" sz="2400" smtClean="0"/>
              <a:t>Vertigo</a:t>
            </a:r>
          </a:p>
          <a:p>
            <a:pPr eaLnBrk="1" hangingPunct="1">
              <a:lnSpc>
                <a:spcPct val="90000"/>
              </a:lnSpc>
              <a:defRPr/>
            </a:pPr>
            <a:r>
              <a:rPr lang="en-US" sz="2400" smtClean="0"/>
              <a:t>Lethargy</a:t>
            </a:r>
          </a:p>
          <a:p>
            <a:pPr eaLnBrk="1" hangingPunct="1">
              <a:lnSpc>
                <a:spcPct val="90000"/>
              </a:lnSpc>
              <a:defRPr/>
            </a:pPr>
            <a:r>
              <a:rPr lang="en-US" sz="2400" smtClean="0"/>
              <a:t>Fall hazard for frail elderly persons</a:t>
            </a:r>
          </a:p>
          <a:p>
            <a:pPr eaLnBrk="1" hangingPunct="1">
              <a:lnSpc>
                <a:spcPct val="90000"/>
              </a:lnSpc>
              <a:defRPr/>
            </a:pPr>
            <a:r>
              <a:rPr lang="en-US" sz="2400" smtClean="0"/>
              <a:t>“Hangover effect”</a:t>
            </a:r>
            <a:endParaRPr lang="en-US" smtClean="0"/>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defRPr/>
            </a:pPr>
            <a:r>
              <a:rPr lang="en-US" smtClean="0"/>
              <a:t>CNS Depressants:  </a:t>
            </a:r>
            <a:br>
              <a:rPr lang="en-US" smtClean="0"/>
            </a:br>
            <a:r>
              <a:rPr lang="en-US" smtClean="0"/>
              <a:t>Nursing Implications</a:t>
            </a:r>
          </a:p>
        </p:txBody>
      </p:sp>
      <p:sp>
        <p:nvSpPr>
          <p:cNvPr id="27651" name="Rectangle 3"/>
          <p:cNvSpPr>
            <a:spLocks noGrp="1" noChangeArrowheads="1"/>
          </p:cNvSpPr>
          <p:nvPr>
            <p:ph type="body" idx="1"/>
          </p:nvPr>
        </p:nvSpPr>
        <p:spPr/>
        <p:txBody>
          <a:bodyPr/>
          <a:lstStyle/>
          <a:p>
            <a:pPr eaLnBrk="1" hangingPunct="1">
              <a:defRPr/>
            </a:pPr>
            <a:r>
              <a:rPr lang="en-US" sz="2400" smtClean="0"/>
              <a:t>Before beginning therapy, perform a thorough history regarding allergies, use of other medications, health history, and medical history</a:t>
            </a:r>
          </a:p>
          <a:p>
            <a:pPr eaLnBrk="1" hangingPunct="1">
              <a:defRPr/>
            </a:pPr>
            <a:r>
              <a:rPr lang="en-US" sz="2400" smtClean="0"/>
              <a:t>Obtain baseline vital signs and I&amp;O, including supine and erect BPs</a:t>
            </a:r>
          </a:p>
          <a:p>
            <a:pPr eaLnBrk="1" hangingPunct="1">
              <a:defRPr/>
            </a:pPr>
            <a:r>
              <a:rPr lang="en-US" sz="2400" smtClean="0"/>
              <a:t>Assess for potential disorders or conditions that may be contraindications, and for potential drug interactions</a:t>
            </a:r>
          </a:p>
        </p:txBody>
      </p:sp>
    </p:spTree>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t>Nursing Implications</a:t>
            </a:r>
          </a:p>
        </p:txBody>
      </p:sp>
      <p:sp>
        <p:nvSpPr>
          <p:cNvPr id="28675" name="Rectangle 3"/>
          <p:cNvSpPr>
            <a:spLocks noGrp="1" noChangeArrowheads="1"/>
          </p:cNvSpPr>
          <p:nvPr>
            <p:ph type="body" idx="1"/>
          </p:nvPr>
        </p:nvSpPr>
        <p:spPr/>
        <p:txBody>
          <a:bodyPr/>
          <a:lstStyle/>
          <a:p>
            <a:pPr eaLnBrk="1" hangingPunct="1">
              <a:lnSpc>
                <a:spcPct val="90000"/>
              </a:lnSpc>
              <a:defRPr/>
            </a:pPr>
            <a:r>
              <a:rPr lang="en-US" smtClean="0"/>
              <a:t>Give 15 to 30 minutes before bedtime for maximum effectiveness in inducing sleep</a:t>
            </a:r>
          </a:p>
          <a:p>
            <a:pPr eaLnBrk="1" hangingPunct="1">
              <a:lnSpc>
                <a:spcPct val="90000"/>
              </a:lnSpc>
              <a:defRPr/>
            </a:pPr>
            <a:r>
              <a:rPr lang="en-US" smtClean="0"/>
              <a:t>Most benzodiazepines cause REM rebound and a tired feeling the next day; use with caution in the elderly</a:t>
            </a:r>
          </a:p>
          <a:p>
            <a:pPr eaLnBrk="1" hangingPunct="1">
              <a:lnSpc>
                <a:spcPct val="90000"/>
              </a:lnSpc>
              <a:defRPr/>
            </a:pPr>
            <a:r>
              <a:rPr lang="en-US" smtClean="0"/>
              <a:t>Patients should be instructed to avoid alcohol and other CNS depressants</a:t>
            </a:r>
          </a:p>
        </p:txBody>
      </p:sp>
    </p:spTree>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mtClean="0"/>
              <a:t>Nursing Implications (cont’d)</a:t>
            </a:r>
          </a:p>
        </p:txBody>
      </p:sp>
      <p:sp>
        <p:nvSpPr>
          <p:cNvPr id="29699" name="Rectangle 3"/>
          <p:cNvSpPr>
            <a:spLocks noGrp="1" noChangeArrowheads="1"/>
          </p:cNvSpPr>
          <p:nvPr>
            <p:ph type="body" idx="1"/>
          </p:nvPr>
        </p:nvSpPr>
        <p:spPr/>
        <p:txBody>
          <a:bodyPr/>
          <a:lstStyle/>
          <a:p>
            <a:pPr eaLnBrk="1" hangingPunct="1">
              <a:defRPr/>
            </a:pPr>
            <a:r>
              <a:rPr lang="en-US" smtClean="0"/>
              <a:t>Check with physician before taking any other medications, including OTC medications</a:t>
            </a:r>
          </a:p>
          <a:p>
            <a:pPr eaLnBrk="1" hangingPunct="1">
              <a:defRPr/>
            </a:pPr>
            <a:r>
              <a:rPr lang="en-US" smtClean="0"/>
              <a:t>Rebound insomnia may occur for a few nights after a 3- to 4-week regimen has been discontinued </a:t>
            </a:r>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457200"/>
            <a:ext cx="7772400" cy="1143000"/>
          </a:xfrm>
        </p:spPr>
        <p:txBody>
          <a:bodyPr/>
          <a:lstStyle/>
          <a:p>
            <a:pPr eaLnBrk="1" hangingPunct="1">
              <a:defRPr/>
            </a:pPr>
            <a:r>
              <a:rPr lang="en-US" smtClean="0"/>
              <a:t>Nursing Implications (cont’d)</a:t>
            </a:r>
          </a:p>
        </p:txBody>
      </p:sp>
      <p:sp>
        <p:nvSpPr>
          <p:cNvPr id="30723" name="Rectangle 3"/>
          <p:cNvSpPr>
            <a:spLocks noGrp="1" noChangeArrowheads="1"/>
          </p:cNvSpPr>
          <p:nvPr>
            <p:ph type="body" idx="1"/>
          </p:nvPr>
        </p:nvSpPr>
        <p:spPr>
          <a:xfrm>
            <a:off x="685800" y="2209800"/>
            <a:ext cx="7772400" cy="4114800"/>
          </a:xfrm>
        </p:spPr>
        <p:txBody>
          <a:bodyPr/>
          <a:lstStyle/>
          <a:p>
            <a:pPr eaLnBrk="1" hangingPunct="1">
              <a:lnSpc>
                <a:spcPct val="65000"/>
              </a:lnSpc>
              <a:spcBef>
                <a:spcPct val="35000"/>
              </a:spcBef>
              <a:spcAft>
                <a:spcPct val="35000"/>
              </a:spcAft>
              <a:defRPr/>
            </a:pPr>
            <a:r>
              <a:rPr lang="en-US" smtClean="0"/>
              <a:t>Safety is important</a:t>
            </a:r>
          </a:p>
          <a:p>
            <a:pPr lvl="1" eaLnBrk="1" hangingPunct="1">
              <a:lnSpc>
                <a:spcPct val="65000"/>
              </a:lnSpc>
              <a:spcBef>
                <a:spcPct val="35000"/>
              </a:spcBef>
              <a:spcAft>
                <a:spcPct val="35000"/>
              </a:spcAft>
              <a:defRPr/>
            </a:pPr>
            <a:r>
              <a:rPr lang="en-US" smtClean="0"/>
              <a:t>Keep side rails up or use bed alarms</a:t>
            </a:r>
          </a:p>
          <a:p>
            <a:pPr lvl="1" eaLnBrk="1" hangingPunct="1">
              <a:lnSpc>
                <a:spcPct val="65000"/>
              </a:lnSpc>
              <a:spcBef>
                <a:spcPct val="35000"/>
              </a:spcBef>
              <a:spcAft>
                <a:spcPct val="35000"/>
              </a:spcAft>
              <a:defRPr/>
            </a:pPr>
            <a:r>
              <a:rPr lang="en-US" smtClean="0"/>
              <a:t>Do not permit smoking</a:t>
            </a:r>
          </a:p>
          <a:p>
            <a:pPr lvl="1" eaLnBrk="1" hangingPunct="1">
              <a:lnSpc>
                <a:spcPct val="90000"/>
              </a:lnSpc>
              <a:spcBef>
                <a:spcPct val="35000"/>
              </a:spcBef>
              <a:spcAft>
                <a:spcPct val="35000"/>
              </a:spcAft>
              <a:defRPr/>
            </a:pPr>
            <a:r>
              <a:rPr lang="en-US" smtClean="0"/>
              <a:t>Assist patient with ambulation (especially the elderly)</a:t>
            </a:r>
          </a:p>
          <a:p>
            <a:pPr lvl="1" eaLnBrk="1" hangingPunct="1">
              <a:lnSpc>
                <a:spcPct val="65000"/>
              </a:lnSpc>
              <a:spcBef>
                <a:spcPct val="35000"/>
              </a:spcBef>
              <a:spcAft>
                <a:spcPct val="35000"/>
              </a:spcAft>
              <a:defRPr/>
            </a:pPr>
            <a:r>
              <a:rPr lang="en-US" smtClean="0"/>
              <a:t>Keep call light within reach</a:t>
            </a:r>
          </a:p>
          <a:p>
            <a:pPr eaLnBrk="1" hangingPunct="1">
              <a:lnSpc>
                <a:spcPct val="65000"/>
              </a:lnSpc>
              <a:spcBef>
                <a:spcPct val="35000"/>
              </a:spcBef>
              <a:spcAft>
                <a:spcPct val="35000"/>
              </a:spcAft>
              <a:defRPr/>
            </a:pPr>
            <a:r>
              <a:rPr lang="en-US" smtClean="0"/>
              <a:t>Monitor for adverse effects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29224C3-24CB-43C4-BCEB-B280DB578869}"/>
              </a:ext>
            </a:extLst>
          </p:cNvPr>
          <p:cNvSpPr>
            <a:spLocks noGrp="1"/>
          </p:cNvSpPr>
          <p:nvPr>
            <p:ph idx="1"/>
          </p:nvPr>
        </p:nvSpPr>
        <p:spPr>
          <a:xfrm>
            <a:off x="484717" y="246186"/>
            <a:ext cx="7886700" cy="6386037"/>
          </a:xfrm>
        </p:spPr>
        <p:txBody>
          <a:bodyPr>
            <a:normAutofit fontScale="85000" lnSpcReduction="10000"/>
          </a:bodyPr>
          <a:lstStyle/>
          <a:p>
            <a:pPr lvl="0"/>
            <a:r>
              <a:rPr lang="en-US" b="1" dirty="0">
                <a:solidFill>
                  <a:prstClr val="black"/>
                </a:solidFill>
              </a:rPr>
              <a:t>Contraindications/Precautions </a:t>
            </a:r>
          </a:p>
          <a:p>
            <a:pPr lvl="0"/>
            <a:r>
              <a:rPr lang="en-US" dirty="0">
                <a:solidFill>
                  <a:prstClr val="black"/>
                </a:solidFill>
              </a:rPr>
              <a:t> These medications are Pregnancy Risk Category C. </a:t>
            </a:r>
          </a:p>
          <a:p>
            <a:pPr lvl="0"/>
            <a:r>
              <a:rPr lang="en-US" dirty="0">
                <a:solidFill>
                  <a:prstClr val="black"/>
                </a:solidFill>
              </a:rPr>
              <a:t> Use cautiously with children and women who are breastfeeding. </a:t>
            </a:r>
          </a:p>
          <a:p>
            <a:pPr lvl="0"/>
            <a:r>
              <a:rPr lang="en-US" dirty="0">
                <a:solidFill>
                  <a:prstClr val="black"/>
                </a:solidFill>
              </a:rPr>
              <a:t>Contraindicated for clients hypersensitive to medication </a:t>
            </a:r>
          </a:p>
          <a:p>
            <a:pPr lvl="0"/>
            <a:r>
              <a:rPr lang="en-US" dirty="0">
                <a:solidFill>
                  <a:prstClr val="black"/>
                </a:solidFill>
              </a:rPr>
              <a:t> These medications increase the risk for pneumonia. Omeprazole decreases gastric acid pH, which promotes bacterial colonization of the stomach and the respiratory tract. Use cautiously in clients at high risk for pneumonia, such as clients with COPD. </a:t>
            </a:r>
          </a:p>
          <a:p>
            <a:pPr lvl="0"/>
            <a:r>
              <a:rPr lang="en-US" dirty="0">
                <a:solidFill>
                  <a:prstClr val="black"/>
                </a:solidFill>
              </a:rPr>
              <a:t> Long-term use of proton pump inhibitors increases the risk of gastric cancer and osteoporosis.</a:t>
            </a:r>
          </a:p>
          <a:p>
            <a:endParaRPr lang="en-US" dirty="0"/>
          </a:p>
        </p:txBody>
      </p:sp>
    </p:spTree>
    <p:extLst>
      <p:ext uri="{BB962C8B-B14F-4D97-AF65-F5344CB8AC3E}">
        <p14:creationId xmlns:p14="http://schemas.microsoft.com/office/powerpoint/2010/main" xmlns="" val="3001316392"/>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mtClean="0"/>
              <a:t>Nursing Implications (cont’d)</a:t>
            </a:r>
          </a:p>
        </p:txBody>
      </p:sp>
      <p:sp>
        <p:nvSpPr>
          <p:cNvPr id="31747" name="Rectangle 3"/>
          <p:cNvSpPr>
            <a:spLocks noGrp="1" noChangeArrowheads="1"/>
          </p:cNvSpPr>
          <p:nvPr>
            <p:ph type="body" idx="1"/>
          </p:nvPr>
        </p:nvSpPr>
        <p:spPr/>
        <p:txBody>
          <a:bodyPr/>
          <a:lstStyle/>
          <a:p>
            <a:pPr eaLnBrk="1" hangingPunct="1">
              <a:defRPr/>
            </a:pPr>
            <a:r>
              <a:rPr lang="en-US" smtClean="0"/>
              <a:t>Monitor for therapeutic effects</a:t>
            </a:r>
          </a:p>
          <a:p>
            <a:pPr lvl="1" eaLnBrk="1" hangingPunct="1">
              <a:defRPr/>
            </a:pPr>
            <a:r>
              <a:rPr lang="en-US" smtClean="0"/>
              <a:t>Increased ability to sleep at night</a:t>
            </a:r>
          </a:p>
          <a:p>
            <a:pPr lvl="1" eaLnBrk="1" hangingPunct="1">
              <a:defRPr/>
            </a:pPr>
            <a:r>
              <a:rPr lang="en-US" smtClean="0"/>
              <a:t>Fewer awakenings</a:t>
            </a:r>
          </a:p>
          <a:p>
            <a:pPr lvl="1" eaLnBrk="1" hangingPunct="1">
              <a:defRPr/>
            </a:pPr>
            <a:r>
              <a:rPr lang="en-US" smtClean="0"/>
              <a:t>Shorter sleep-induction time</a:t>
            </a:r>
          </a:p>
          <a:p>
            <a:pPr lvl="1" eaLnBrk="1" hangingPunct="1">
              <a:defRPr/>
            </a:pPr>
            <a:r>
              <a:rPr lang="en-US" smtClean="0"/>
              <a:t>Few adverse effects, such as hangover effects</a:t>
            </a:r>
          </a:p>
          <a:p>
            <a:pPr lvl="1" eaLnBrk="1" hangingPunct="1">
              <a:defRPr/>
            </a:pPr>
            <a:r>
              <a:rPr lang="en-US" smtClean="0"/>
              <a:t>Improved sense of well-being because of improved sleep</a:t>
            </a:r>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417638"/>
          </a:xfrm>
        </p:spPr>
        <p:txBody>
          <a:bodyPr/>
          <a:lstStyle/>
          <a:p>
            <a:pPr eaLnBrk="1" hangingPunct="1"/>
            <a:r>
              <a:rPr lang="en-IN" altLang="en-US" sz="3200" b="1" smtClean="0"/>
              <a:t>BARBITURATES CLASSIFIED ACCORDING TO THEIR   DURATIONS OF ACTION</a:t>
            </a:r>
          </a:p>
        </p:txBody>
      </p:sp>
      <p:pic>
        <p:nvPicPr>
          <p:cNvPr id="7171" name="Picture 2"/>
          <p:cNvPicPr>
            <a:picLocks noGrp="1" noChangeAspect="1" noChangeArrowheads="1"/>
          </p:cNvPicPr>
          <p:nvPr>
            <p:ph idx="1"/>
          </p:nvPr>
        </p:nvPicPr>
        <p:blipFill>
          <a:blip r:embed="rId2"/>
          <a:srcRect/>
          <a:stretch>
            <a:fillRect/>
          </a:stretch>
        </p:blipFill>
        <p:spPr>
          <a:xfrm>
            <a:off x="0" y="1219200"/>
            <a:ext cx="2895600" cy="5638800"/>
          </a:xfrm>
        </p:spPr>
      </p:pic>
      <p:pic>
        <p:nvPicPr>
          <p:cNvPr id="7172" name="Picture 3"/>
          <p:cNvPicPr>
            <a:picLocks noChangeAspect="1" noChangeArrowheads="1"/>
          </p:cNvPicPr>
          <p:nvPr/>
        </p:nvPicPr>
        <p:blipFill>
          <a:blip r:embed="rId3"/>
          <a:srcRect/>
          <a:stretch>
            <a:fillRect/>
          </a:stretch>
        </p:blipFill>
        <p:spPr bwMode="auto">
          <a:xfrm>
            <a:off x="2895600" y="1219200"/>
            <a:ext cx="3124200" cy="5638800"/>
          </a:xfrm>
          <a:prstGeom prst="rect">
            <a:avLst/>
          </a:prstGeom>
          <a:noFill/>
          <a:ln w="9525">
            <a:noFill/>
            <a:miter lim="800000"/>
            <a:headEnd/>
            <a:tailEnd/>
          </a:ln>
        </p:spPr>
      </p:pic>
      <p:pic>
        <p:nvPicPr>
          <p:cNvPr id="7173" name="Picture 4"/>
          <p:cNvPicPr>
            <a:picLocks noChangeAspect="1" noChangeArrowheads="1"/>
          </p:cNvPicPr>
          <p:nvPr/>
        </p:nvPicPr>
        <p:blipFill>
          <a:blip r:embed="rId4"/>
          <a:srcRect/>
          <a:stretch>
            <a:fillRect/>
          </a:stretch>
        </p:blipFill>
        <p:spPr bwMode="auto">
          <a:xfrm>
            <a:off x="6019800" y="1219200"/>
            <a:ext cx="31242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endParaRPr lang="en-US" altLang="en-US" smtClean="0"/>
          </a:p>
        </p:txBody>
      </p:sp>
      <p:sp>
        <p:nvSpPr>
          <p:cNvPr id="12291" name="Content Placeholder 4"/>
          <p:cNvSpPr>
            <a:spLocks noGrp="1"/>
          </p:cNvSpPr>
          <p:nvPr>
            <p:ph sz="half" idx="1"/>
          </p:nvPr>
        </p:nvSpPr>
        <p:spPr>
          <a:xfrm>
            <a:off x="457200" y="304800"/>
            <a:ext cx="4876800" cy="5821363"/>
          </a:xfrm>
        </p:spPr>
        <p:txBody>
          <a:bodyPr>
            <a:normAutofit/>
          </a:bodyPr>
          <a:lstStyle/>
          <a:p>
            <a:pPr eaLnBrk="1" hangingPunct="1">
              <a:lnSpc>
                <a:spcPct val="80000"/>
              </a:lnSpc>
              <a:buFont typeface="Arial" charset="0"/>
              <a:buNone/>
            </a:pPr>
            <a:r>
              <a:rPr lang="en-US" altLang="en-US" sz="3300" b="1" smtClean="0"/>
              <a:t>Barbiturates</a:t>
            </a:r>
          </a:p>
          <a:p>
            <a:pPr eaLnBrk="1" hangingPunct="1">
              <a:lnSpc>
                <a:spcPct val="80000"/>
              </a:lnSpc>
            </a:pPr>
            <a:r>
              <a:rPr lang="en-US" altLang="en-US" sz="2600" smtClean="0"/>
              <a:t>enhance the binding of GABA to GABA</a:t>
            </a:r>
            <a:r>
              <a:rPr lang="en-US" altLang="en-US" sz="2600" baseline="-25000" smtClean="0"/>
              <a:t>A</a:t>
            </a:r>
            <a:r>
              <a:rPr lang="en-US" altLang="en-US" sz="2600" smtClean="0"/>
              <a:t> receptors </a:t>
            </a:r>
          </a:p>
          <a:p>
            <a:pPr eaLnBrk="1" hangingPunct="1">
              <a:lnSpc>
                <a:spcPct val="80000"/>
              </a:lnSpc>
            </a:pPr>
            <a:r>
              <a:rPr lang="en-US" altLang="en-US" sz="2600" smtClean="0"/>
              <a:t>Prolonging duration</a:t>
            </a:r>
          </a:p>
          <a:p>
            <a:pPr eaLnBrk="1" hangingPunct="1">
              <a:lnSpc>
                <a:spcPct val="80000"/>
              </a:lnSpc>
            </a:pPr>
            <a:r>
              <a:rPr lang="en-US" altLang="en-US" sz="2600" smtClean="0"/>
              <a:t>Only </a:t>
            </a:r>
            <a:r>
              <a:rPr lang="el-GR" altLang="en-US" sz="2600" smtClean="0">
                <a:cs typeface="Calibri" pitchFamily="34" charset="0"/>
              </a:rPr>
              <a:t>α</a:t>
            </a:r>
            <a:r>
              <a:rPr lang="en-US" altLang="en-US" sz="2600" smtClean="0"/>
              <a:t> and </a:t>
            </a:r>
            <a:r>
              <a:rPr lang="el-GR" altLang="en-US" sz="2600" smtClean="0">
                <a:cs typeface="Calibri" pitchFamily="34" charset="0"/>
              </a:rPr>
              <a:t>β</a:t>
            </a:r>
            <a:r>
              <a:rPr lang="en-US" altLang="en-US" sz="2600" smtClean="0"/>
              <a:t> (not </a:t>
            </a:r>
            <a:r>
              <a:rPr lang="el-GR" altLang="en-US" sz="2600" smtClean="0">
                <a:cs typeface="Calibri" pitchFamily="34" charset="0"/>
              </a:rPr>
              <a:t>ϒ</a:t>
            </a:r>
            <a:r>
              <a:rPr lang="en-US" altLang="en-US" sz="2600" smtClean="0"/>
              <a:t> ) subunits are required for barbiturate action</a:t>
            </a:r>
          </a:p>
          <a:p>
            <a:pPr eaLnBrk="1" hangingPunct="1">
              <a:lnSpc>
                <a:spcPct val="80000"/>
              </a:lnSpc>
            </a:pPr>
            <a:r>
              <a:rPr lang="en-US" altLang="en-US" sz="2600" smtClean="0"/>
              <a:t>Narrow therapeutic index</a:t>
            </a:r>
          </a:p>
          <a:p>
            <a:pPr eaLnBrk="1" hangingPunct="1">
              <a:lnSpc>
                <a:spcPct val="80000"/>
              </a:lnSpc>
            </a:pPr>
            <a:r>
              <a:rPr lang="en-US" altLang="en-US" sz="2600" smtClean="0"/>
              <a:t>in small doses, barbiturates increase reactions to painful stimuli. </a:t>
            </a:r>
          </a:p>
          <a:p>
            <a:pPr eaLnBrk="1" hangingPunct="1">
              <a:lnSpc>
                <a:spcPct val="80000"/>
              </a:lnSpc>
            </a:pPr>
            <a:r>
              <a:rPr lang="en-US" altLang="en-US" sz="2600" smtClean="0"/>
              <a:t>Hence, they cannot be relied on to produce sedation or sleep in the presence of even moderate pain.</a:t>
            </a:r>
          </a:p>
        </p:txBody>
      </p:sp>
      <p:sp>
        <p:nvSpPr>
          <p:cNvPr id="6" name="Content Placeholder 5"/>
          <p:cNvSpPr>
            <a:spLocks noGrp="1"/>
          </p:cNvSpPr>
          <p:nvPr>
            <p:ph sz="half" idx="2"/>
          </p:nvPr>
        </p:nvSpPr>
        <p:spPr>
          <a:xfrm>
            <a:off x="5334000" y="304800"/>
            <a:ext cx="3352800" cy="5821363"/>
          </a:xfrm>
        </p:spPr>
        <p:txBody>
          <a:bodyPr rtlCol="0">
            <a:normAutofit/>
          </a:bodyPr>
          <a:lstStyle/>
          <a:p>
            <a:pPr eaLnBrk="1" fontAlgn="auto" hangingPunct="1">
              <a:spcAft>
                <a:spcPts val="0"/>
              </a:spcAft>
              <a:buFont typeface="Arial" panose="020B0604020202020204" pitchFamily="34" charset="0"/>
              <a:buNone/>
              <a:defRPr/>
            </a:pPr>
            <a:r>
              <a:rPr lang="en-US" sz="3600" b="1" dirty="0" err="1" smtClean="0"/>
              <a:t>Bezodiazepines</a:t>
            </a:r>
            <a:endParaRPr lang="en-US" sz="3600" b="1" dirty="0" smtClean="0"/>
          </a:p>
          <a:p>
            <a:pPr eaLnBrk="1" fontAlgn="auto" hangingPunct="1">
              <a:spcAft>
                <a:spcPts val="0"/>
              </a:spcAft>
              <a:buFont typeface="Arial" panose="020B0604020202020204" pitchFamily="34" charset="0"/>
              <a:buChar char="•"/>
              <a:defRPr/>
            </a:pPr>
            <a:r>
              <a:rPr lang="en-US" dirty="0" smtClean="0"/>
              <a:t>enhance the binding of GABA to GABA</a:t>
            </a:r>
            <a:r>
              <a:rPr lang="en-US" baseline="-25000" dirty="0" smtClean="0"/>
              <a:t>A</a:t>
            </a:r>
            <a:r>
              <a:rPr lang="en-US" dirty="0" smtClean="0"/>
              <a:t> receptors </a:t>
            </a:r>
          </a:p>
          <a:p>
            <a:pPr eaLnBrk="1" fontAlgn="auto" hangingPunct="1">
              <a:spcAft>
                <a:spcPts val="0"/>
              </a:spcAft>
              <a:buFont typeface="Arial" panose="020B0604020202020204" pitchFamily="34" charset="0"/>
              <a:buChar char="•"/>
              <a:defRPr/>
            </a:pPr>
            <a:r>
              <a:rPr lang="en-US" dirty="0" smtClean="0"/>
              <a:t>increasing the frequency </a:t>
            </a:r>
          </a:p>
          <a:p>
            <a:pPr eaLnBrk="1" fontAlgn="auto" hangingPunct="1">
              <a:spcAft>
                <a:spcPts val="0"/>
              </a:spcAft>
              <a:buFont typeface="Arial" panose="020B0604020202020204" pitchFamily="34" charset="0"/>
              <a:buChar char="•"/>
              <a:defRPr/>
            </a:pPr>
            <a:r>
              <a:rPr lang="en-US" dirty="0" smtClean="0"/>
              <a:t>Unlike barbiturates, benzodiazepines do not activate GABA</a:t>
            </a:r>
            <a:r>
              <a:rPr lang="en-US" baseline="-25000" dirty="0" smtClean="0"/>
              <a:t>A</a:t>
            </a:r>
            <a:r>
              <a:rPr lang="en-US" dirty="0" smtClean="0"/>
              <a:t> receptors directly</a:t>
            </a: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914400"/>
          </a:xfrm>
        </p:spPr>
        <p:txBody>
          <a:bodyPr/>
          <a:lstStyle/>
          <a:p>
            <a:pPr eaLnBrk="1" hangingPunct="1"/>
            <a:r>
              <a:rPr lang="en-IN" altLang="en-US" b="1" smtClean="0"/>
              <a:t>BARBITURATES</a:t>
            </a:r>
            <a:endParaRPr lang="en-IN" altLang="en-US" smtClean="0"/>
          </a:p>
        </p:txBody>
      </p:sp>
      <p:sp>
        <p:nvSpPr>
          <p:cNvPr id="3" name="Content Placeholder 2"/>
          <p:cNvSpPr>
            <a:spLocks noGrp="1"/>
          </p:cNvSpPr>
          <p:nvPr>
            <p:ph idx="1"/>
          </p:nvPr>
        </p:nvSpPr>
        <p:spPr>
          <a:xfrm>
            <a:off x="0" y="990600"/>
            <a:ext cx="9144000" cy="5638800"/>
          </a:xfrm>
        </p:spPr>
        <p:txBody>
          <a:bodyPr rtlCol="0">
            <a:normAutofit lnSpcReduction="10000"/>
          </a:bodyPr>
          <a:lstStyle/>
          <a:p>
            <a:pPr eaLnBrk="1" fontAlgn="auto" hangingPunct="1">
              <a:spcAft>
                <a:spcPts val="0"/>
              </a:spcAft>
              <a:buFont typeface="Arial" panose="020B0604020202020204" pitchFamily="34" charset="0"/>
              <a:buNone/>
              <a:defRPr/>
            </a:pPr>
            <a:r>
              <a:rPr lang="en-IN" sz="3100" b="1" dirty="0" smtClean="0"/>
              <a:t>Mechanism of Action- </a:t>
            </a:r>
            <a:r>
              <a:rPr lang="en-IN" sz="2200" dirty="0" smtClean="0"/>
              <a:t>Bind to specific </a:t>
            </a:r>
            <a:r>
              <a:rPr lang="en-IN" sz="2200" b="1" dirty="0" smtClean="0"/>
              <a:t>GABA</a:t>
            </a:r>
            <a:r>
              <a:rPr lang="en-IN" sz="2200" b="1" baseline="-25000" dirty="0" smtClean="0"/>
              <a:t>A</a:t>
            </a:r>
            <a:r>
              <a:rPr lang="en-IN" sz="2200" dirty="0" smtClean="0"/>
              <a:t> receptor subunits at CNS neuronal synapses facilitating GABA-mediated chloride ion channel opening, enhance membrane </a:t>
            </a:r>
            <a:r>
              <a:rPr lang="en-IN" sz="2200" dirty="0" err="1" smtClean="0"/>
              <a:t>hyperpolarization</a:t>
            </a:r>
            <a:r>
              <a:rPr lang="en-IN" sz="2200" dirty="0" smtClean="0"/>
              <a:t>.</a:t>
            </a:r>
          </a:p>
          <a:p>
            <a:pPr eaLnBrk="1" fontAlgn="auto" hangingPunct="1">
              <a:spcAft>
                <a:spcPts val="0"/>
              </a:spcAft>
              <a:buFont typeface="Arial" panose="020B0604020202020204" pitchFamily="34" charset="0"/>
              <a:buNone/>
              <a:defRPr/>
            </a:pPr>
            <a:endParaRPr lang="en-IN" sz="2600" dirty="0" smtClean="0"/>
          </a:p>
          <a:p>
            <a:pPr eaLnBrk="1" fontAlgn="auto" hangingPunct="1">
              <a:spcAft>
                <a:spcPts val="0"/>
              </a:spcAft>
              <a:buFont typeface="Arial" panose="020B0604020202020204" pitchFamily="34" charset="0"/>
              <a:buNone/>
              <a:defRPr/>
            </a:pPr>
            <a:r>
              <a:rPr lang="en-IN" b="1" dirty="0" smtClean="0"/>
              <a:t>Effects- </a:t>
            </a:r>
            <a:r>
              <a:rPr lang="en-IN" sz="2400" dirty="0" smtClean="0"/>
              <a:t>Dose-dependent depressant effects on the CNS including </a:t>
            </a:r>
          </a:p>
          <a:p>
            <a:pPr eaLnBrk="1" fontAlgn="auto" hangingPunct="1">
              <a:spcAft>
                <a:spcPts val="0"/>
              </a:spcAft>
              <a:buFont typeface="Arial" panose="020B0604020202020204" pitchFamily="34" charset="0"/>
              <a:buChar char="•"/>
              <a:defRPr/>
            </a:pPr>
            <a:r>
              <a:rPr lang="en-IN" sz="2400" dirty="0" smtClean="0"/>
              <a:t>Sedation</a:t>
            </a:r>
          </a:p>
          <a:p>
            <a:pPr eaLnBrk="1" fontAlgn="auto" hangingPunct="1">
              <a:spcAft>
                <a:spcPts val="0"/>
              </a:spcAft>
              <a:buFont typeface="Arial" panose="020B0604020202020204" pitchFamily="34" charset="0"/>
              <a:buChar char="•"/>
              <a:defRPr/>
            </a:pPr>
            <a:r>
              <a:rPr lang="en-IN" sz="2400" dirty="0" smtClean="0"/>
              <a:t>Relief of anxiety</a:t>
            </a:r>
          </a:p>
          <a:p>
            <a:pPr eaLnBrk="1" fontAlgn="auto" hangingPunct="1">
              <a:spcAft>
                <a:spcPts val="0"/>
              </a:spcAft>
              <a:buFont typeface="Arial" panose="020B0604020202020204" pitchFamily="34" charset="0"/>
              <a:buChar char="•"/>
              <a:defRPr/>
            </a:pPr>
            <a:r>
              <a:rPr lang="en-IN" sz="2400" dirty="0" smtClean="0"/>
              <a:t>Amnesia</a:t>
            </a:r>
          </a:p>
          <a:p>
            <a:pPr eaLnBrk="1" fontAlgn="auto" hangingPunct="1">
              <a:spcAft>
                <a:spcPts val="0"/>
              </a:spcAft>
              <a:buFont typeface="Arial" panose="020B0604020202020204" pitchFamily="34" charset="0"/>
              <a:buChar char="•"/>
              <a:defRPr/>
            </a:pPr>
            <a:r>
              <a:rPr lang="en-IN" sz="2400" dirty="0" smtClean="0"/>
              <a:t>Hypnosis </a:t>
            </a:r>
          </a:p>
          <a:p>
            <a:pPr eaLnBrk="1" fontAlgn="auto" hangingPunct="1">
              <a:spcAft>
                <a:spcPts val="0"/>
              </a:spcAft>
              <a:buFont typeface="Arial" panose="020B0604020202020204" pitchFamily="34" charset="0"/>
              <a:buChar char="•"/>
              <a:defRPr/>
            </a:pPr>
            <a:r>
              <a:rPr lang="en-IN" sz="2400" dirty="0" smtClean="0"/>
              <a:t>Anaesthesia </a:t>
            </a:r>
          </a:p>
          <a:p>
            <a:pPr eaLnBrk="1" fontAlgn="auto" hangingPunct="1">
              <a:spcAft>
                <a:spcPts val="0"/>
              </a:spcAft>
              <a:buFont typeface="Arial" panose="020B0604020202020204" pitchFamily="34" charset="0"/>
              <a:buChar char="•"/>
              <a:defRPr/>
            </a:pPr>
            <a:r>
              <a:rPr lang="en-IN" sz="2400" dirty="0" smtClean="0"/>
              <a:t>Coma  </a:t>
            </a:r>
          </a:p>
          <a:p>
            <a:pPr eaLnBrk="1" fontAlgn="auto" hangingPunct="1">
              <a:spcAft>
                <a:spcPts val="0"/>
              </a:spcAft>
              <a:buFont typeface="Arial" panose="020B0604020202020204" pitchFamily="34" charset="0"/>
              <a:buChar char="•"/>
              <a:defRPr/>
            </a:pPr>
            <a:r>
              <a:rPr lang="en-IN" sz="2400" dirty="0" smtClean="0"/>
              <a:t>Respiratory depression steeper dose-response relationship than benzodiazepines</a:t>
            </a:r>
          </a:p>
          <a:p>
            <a:pPr eaLnBrk="1" fontAlgn="auto" hangingPunct="1">
              <a:spcAft>
                <a:spcPts val="0"/>
              </a:spcAft>
              <a:buFont typeface="Arial" panose="020B0604020202020204" pitchFamily="34" charset="0"/>
              <a:buChar char="•"/>
              <a:defRPr/>
            </a:pPr>
            <a:endParaRPr lang="en-IN" sz="2800" b="1" dirty="0" smtClean="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990600"/>
          </a:xfrm>
        </p:spPr>
        <p:txBody>
          <a:bodyPr/>
          <a:lstStyle/>
          <a:p>
            <a:pPr eaLnBrk="1" hangingPunct="1"/>
            <a:r>
              <a:rPr lang="en-IN" altLang="en-US" b="1" smtClean="0"/>
              <a:t>BARBITURATES</a:t>
            </a:r>
            <a:endParaRPr lang="en-IN" altLang="en-US" smtClean="0"/>
          </a:p>
        </p:txBody>
      </p:sp>
      <p:sp>
        <p:nvSpPr>
          <p:cNvPr id="13315" name="Content Placeholder 2"/>
          <p:cNvSpPr>
            <a:spLocks noGrp="1"/>
          </p:cNvSpPr>
          <p:nvPr>
            <p:ph idx="1"/>
          </p:nvPr>
        </p:nvSpPr>
        <p:spPr>
          <a:xfrm>
            <a:off x="152400" y="914400"/>
            <a:ext cx="8839200" cy="5943600"/>
          </a:xfrm>
        </p:spPr>
        <p:txBody>
          <a:bodyPr rtlCol="0">
            <a:normAutofit/>
          </a:bodyPr>
          <a:lstStyle/>
          <a:p>
            <a:pPr eaLnBrk="1" fontAlgn="auto" hangingPunct="1">
              <a:spcAft>
                <a:spcPts val="0"/>
              </a:spcAft>
              <a:buFont typeface="Arial" charset="0"/>
              <a:buNone/>
              <a:defRPr/>
            </a:pPr>
            <a:r>
              <a:rPr lang="en-IN" b="1" dirty="0" smtClean="0"/>
              <a:t>ACTIONS</a:t>
            </a:r>
            <a:endParaRPr lang="en-IN" dirty="0" smtClean="0"/>
          </a:p>
          <a:p>
            <a:pPr marL="457200" indent="-457200" eaLnBrk="1" fontAlgn="auto" hangingPunct="1">
              <a:spcAft>
                <a:spcPts val="0"/>
              </a:spcAft>
              <a:buFont typeface="Arial" charset="0"/>
              <a:buAutoNum type="arabicPeriod"/>
              <a:defRPr/>
            </a:pPr>
            <a:r>
              <a:rPr lang="en-IN" sz="2800" b="1" dirty="0" smtClean="0"/>
              <a:t>Depression of CNS: At low doses, the barbiturates produce sedation (calming effect, reducing excitement).</a:t>
            </a:r>
          </a:p>
          <a:p>
            <a:pPr marL="457200" indent="-457200" eaLnBrk="1" fontAlgn="auto" hangingPunct="1">
              <a:spcAft>
                <a:spcPts val="0"/>
              </a:spcAft>
              <a:buFont typeface="Arial" panose="020B0604020202020204" pitchFamily="34" charset="0"/>
              <a:buNone/>
              <a:defRPr/>
            </a:pPr>
            <a:endParaRPr lang="en-IN" sz="2800" dirty="0" smtClean="0"/>
          </a:p>
          <a:p>
            <a:pPr eaLnBrk="1" fontAlgn="auto" hangingPunct="1">
              <a:spcAft>
                <a:spcPts val="0"/>
              </a:spcAft>
              <a:buFont typeface="Arial" charset="0"/>
              <a:buNone/>
              <a:defRPr/>
            </a:pPr>
            <a:r>
              <a:rPr lang="en-IN" b="1" dirty="0" smtClean="0"/>
              <a:t>2</a:t>
            </a:r>
            <a:r>
              <a:rPr lang="en-IN" sz="2800" dirty="0" smtClean="0"/>
              <a:t>.  </a:t>
            </a:r>
            <a:r>
              <a:rPr lang="en-IN" sz="2800" b="1" dirty="0" smtClean="0"/>
              <a:t>Respiratory depression: Barbiturates suppress the hypoxic and chemoreceptor response to CO2, and </a:t>
            </a:r>
            <a:r>
              <a:rPr lang="en-IN" sz="2800" b="1" dirty="0" err="1" smtClean="0"/>
              <a:t>overdosage</a:t>
            </a:r>
            <a:r>
              <a:rPr lang="en-IN" sz="2800" b="1" dirty="0" smtClean="0"/>
              <a:t> is </a:t>
            </a:r>
            <a:r>
              <a:rPr lang="en-IN" sz="2800" dirty="0" smtClean="0"/>
              <a:t>followed by respiratory depression and death.</a:t>
            </a:r>
          </a:p>
          <a:p>
            <a:pPr eaLnBrk="1" fontAlgn="auto" hangingPunct="1">
              <a:spcAft>
                <a:spcPts val="0"/>
              </a:spcAft>
              <a:buFont typeface="Arial" charset="0"/>
              <a:buNone/>
              <a:defRPr/>
            </a:pPr>
            <a:r>
              <a:rPr lang="en-IN" b="1" dirty="0" smtClean="0"/>
              <a:t>3</a:t>
            </a:r>
            <a:r>
              <a:rPr lang="en-IN" sz="4000" b="1" dirty="0" smtClean="0"/>
              <a:t>. </a:t>
            </a:r>
            <a:r>
              <a:rPr lang="en-IN" sz="2800" b="1" dirty="0" smtClean="0"/>
              <a:t>Enzyme induction: Barbiturates induce P450 </a:t>
            </a:r>
            <a:r>
              <a:rPr lang="en-IN" sz="2800" b="1" dirty="0" err="1" smtClean="0"/>
              <a:t>microsomal</a:t>
            </a:r>
            <a:r>
              <a:rPr lang="en-IN" sz="2800" b="1" dirty="0" smtClean="0"/>
              <a:t> enzymes in the liver. </a:t>
            </a:r>
            <a:endParaRPr lang="en-IN" sz="2800" dirty="0" smtClean="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762000"/>
          </a:xfrm>
        </p:spPr>
        <p:txBody>
          <a:bodyPr/>
          <a:lstStyle/>
          <a:p>
            <a:pPr eaLnBrk="1" hangingPunct="1"/>
            <a:r>
              <a:rPr lang="en-IN" altLang="en-US" b="1" smtClean="0"/>
              <a:t>BARBITURATES</a:t>
            </a:r>
            <a:endParaRPr lang="en-IN" altLang="en-US" smtClean="0"/>
          </a:p>
        </p:txBody>
      </p:sp>
      <p:sp>
        <p:nvSpPr>
          <p:cNvPr id="3" name="Content Placeholder 2"/>
          <p:cNvSpPr>
            <a:spLocks noGrp="1"/>
          </p:cNvSpPr>
          <p:nvPr>
            <p:ph idx="1"/>
          </p:nvPr>
        </p:nvSpPr>
        <p:spPr>
          <a:xfrm>
            <a:off x="152400" y="762000"/>
            <a:ext cx="8763000" cy="5867400"/>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en-IN" sz="2800" b="1" dirty="0" smtClean="0"/>
              <a:t>PHARMACOKINETICS</a:t>
            </a:r>
          </a:p>
          <a:p>
            <a:pPr eaLnBrk="1" fontAlgn="auto" hangingPunct="1">
              <a:spcAft>
                <a:spcPts val="0"/>
              </a:spcAft>
              <a:buFont typeface="Arial" panose="020B0604020202020204" pitchFamily="34" charset="0"/>
              <a:buChar char="•"/>
              <a:defRPr/>
            </a:pPr>
            <a:r>
              <a:rPr lang="en-IN" sz="2600" dirty="0" smtClean="0"/>
              <a:t>All barbiturates redistribute in the body.</a:t>
            </a:r>
          </a:p>
          <a:p>
            <a:pPr eaLnBrk="1" fontAlgn="auto" hangingPunct="1">
              <a:spcAft>
                <a:spcPts val="0"/>
              </a:spcAft>
              <a:buFont typeface="Arial" panose="020B0604020202020204" pitchFamily="34" charset="0"/>
              <a:buNone/>
              <a:defRPr/>
            </a:pPr>
            <a:endParaRPr lang="en-IN" sz="2600" dirty="0" smtClean="0"/>
          </a:p>
          <a:p>
            <a:pPr eaLnBrk="1" fontAlgn="auto" hangingPunct="1">
              <a:spcAft>
                <a:spcPts val="0"/>
              </a:spcAft>
              <a:buFont typeface="Arial" panose="020B0604020202020204" pitchFamily="34" charset="0"/>
              <a:buChar char="•"/>
              <a:defRPr/>
            </a:pPr>
            <a:r>
              <a:rPr lang="en-IN" sz="2600" dirty="0" smtClean="0"/>
              <a:t>Barbiturates are metabolized in the liver, and inactive metabolites are excreted in the urine.</a:t>
            </a:r>
          </a:p>
          <a:p>
            <a:pPr eaLnBrk="1" fontAlgn="auto" hangingPunct="1">
              <a:spcAft>
                <a:spcPts val="0"/>
              </a:spcAft>
              <a:buFont typeface="Arial" panose="020B0604020202020204" pitchFamily="34" charset="0"/>
              <a:buNone/>
              <a:defRPr/>
            </a:pPr>
            <a:endParaRPr lang="en-IN" sz="2600" dirty="0" smtClean="0"/>
          </a:p>
          <a:p>
            <a:pPr eaLnBrk="1" fontAlgn="auto" hangingPunct="1">
              <a:spcAft>
                <a:spcPts val="0"/>
              </a:spcAft>
              <a:buFont typeface="Arial" panose="020B0604020202020204" pitchFamily="34" charset="0"/>
              <a:buChar char="•"/>
              <a:defRPr/>
            </a:pPr>
            <a:r>
              <a:rPr lang="en-IN" sz="2600" dirty="0" smtClean="0"/>
              <a:t>They readily cross the placenta and can depress the </a:t>
            </a:r>
            <a:r>
              <a:rPr lang="en-IN" sz="2600" dirty="0" err="1" smtClean="0"/>
              <a:t>fetus</a:t>
            </a:r>
            <a:r>
              <a:rPr lang="en-IN" sz="2600" dirty="0" smtClean="0"/>
              <a:t>.</a:t>
            </a:r>
          </a:p>
          <a:p>
            <a:pPr eaLnBrk="1" fontAlgn="auto" hangingPunct="1">
              <a:spcAft>
                <a:spcPts val="0"/>
              </a:spcAft>
              <a:buFont typeface="Arial" panose="020B0604020202020204" pitchFamily="34" charset="0"/>
              <a:buNone/>
              <a:defRPr/>
            </a:pPr>
            <a:endParaRPr lang="en-IN" sz="2600" dirty="0" smtClean="0"/>
          </a:p>
          <a:p>
            <a:pPr eaLnBrk="1" fontAlgn="auto" hangingPunct="1">
              <a:spcAft>
                <a:spcPts val="0"/>
              </a:spcAft>
              <a:buFont typeface="Arial" panose="020B0604020202020204" pitchFamily="34" charset="0"/>
              <a:buChar char="•"/>
              <a:defRPr/>
            </a:pPr>
            <a:r>
              <a:rPr lang="en-IN" sz="2600" b="1" dirty="0" smtClean="0"/>
              <a:t>Toxicity: </a:t>
            </a:r>
            <a:r>
              <a:rPr lang="en-IN" sz="2600" dirty="0" smtClean="0"/>
              <a:t>Extensions of CNS depressant effects </a:t>
            </a:r>
          </a:p>
          <a:p>
            <a:pPr eaLnBrk="1" fontAlgn="auto" hangingPunct="1">
              <a:spcAft>
                <a:spcPts val="0"/>
              </a:spcAft>
              <a:buFont typeface="Arial" panose="020B0604020202020204" pitchFamily="34" charset="0"/>
              <a:buNone/>
              <a:defRPr/>
            </a:pPr>
            <a:r>
              <a:rPr lang="en-IN" sz="2600" dirty="0"/>
              <a:t>	</a:t>
            </a:r>
            <a:r>
              <a:rPr lang="en-IN" sz="2600" dirty="0" smtClean="0"/>
              <a:t>dependence liability &gt; benzodiazepines.</a:t>
            </a:r>
          </a:p>
          <a:p>
            <a:pPr eaLnBrk="1" fontAlgn="auto" hangingPunct="1">
              <a:spcAft>
                <a:spcPts val="0"/>
              </a:spcAft>
              <a:buFont typeface="Arial" panose="020B0604020202020204" pitchFamily="34" charset="0"/>
              <a:buNone/>
              <a:defRPr/>
            </a:pPr>
            <a:endParaRPr lang="en-IN" sz="2600" dirty="0" smtClean="0"/>
          </a:p>
          <a:p>
            <a:pPr eaLnBrk="1" fontAlgn="auto" hangingPunct="1">
              <a:spcAft>
                <a:spcPts val="0"/>
              </a:spcAft>
              <a:buFont typeface="Arial" panose="020B0604020202020204" pitchFamily="34" charset="0"/>
              <a:buChar char="•"/>
              <a:defRPr/>
            </a:pPr>
            <a:r>
              <a:rPr lang="en-IN" sz="2600" b="1" dirty="0" smtClean="0"/>
              <a:t>Interactions: </a:t>
            </a:r>
            <a:r>
              <a:rPr lang="en-IN" sz="2600" dirty="0" smtClean="0"/>
              <a:t>Additive CNS depression with ethanol and many other drugs induction of hepatic drug-metabolizing enzymes. </a:t>
            </a:r>
            <a:br>
              <a:rPr lang="en-IN" sz="2600" dirty="0" smtClean="0"/>
            </a:br>
            <a:endParaRPr lang="en-IN" sz="2600" dirty="0" smtClean="0"/>
          </a:p>
          <a:p>
            <a:pPr eaLnBrk="1" fontAlgn="auto" hangingPunct="1">
              <a:spcAft>
                <a:spcPts val="0"/>
              </a:spcAft>
              <a:buFont typeface="Arial" panose="020B0604020202020204" pitchFamily="34" charset="0"/>
              <a:buChar char="•"/>
              <a:defRPr/>
            </a:pPr>
            <a:endParaRPr lang="en-IN"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rtlCol="0">
            <a:normAutofit fontScale="90000"/>
          </a:bodyPr>
          <a:lstStyle/>
          <a:p>
            <a:pPr eaLnBrk="1" fontAlgn="auto" hangingPunct="1">
              <a:spcAft>
                <a:spcPts val="0"/>
              </a:spcAft>
              <a:defRPr/>
            </a:pPr>
            <a:r>
              <a:rPr lang="en-IN" b="1" dirty="0" smtClean="0"/>
              <a:t/>
            </a:r>
            <a:br>
              <a:rPr lang="en-IN" b="1" dirty="0" smtClean="0"/>
            </a:br>
            <a:r>
              <a:rPr lang="en-IN" b="1" dirty="0" smtClean="0"/>
              <a:t>THERAPEUTIC USES</a:t>
            </a:r>
            <a:r>
              <a:rPr lang="en-IN" b="1" i="1" dirty="0" smtClean="0"/>
              <a:t/>
            </a:r>
            <a:br>
              <a:rPr lang="en-IN" b="1" i="1" dirty="0" smtClean="0"/>
            </a:br>
            <a:endParaRPr lang="en-IN" dirty="0"/>
          </a:p>
        </p:txBody>
      </p:sp>
      <p:sp>
        <p:nvSpPr>
          <p:cNvPr id="3" name="Content Placeholder 2"/>
          <p:cNvSpPr>
            <a:spLocks noGrp="1"/>
          </p:cNvSpPr>
          <p:nvPr>
            <p:ph idx="1"/>
          </p:nvPr>
        </p:nvSpPr>
        <p:spPr>
          <a:xfrm>
            <a:off x="228600" y="838200"/>
            <a:ext cx="8686800" cy="5791200"/>
          </a:xfrm>
        </p:spPr>
        <p:txBody>
          <a:bodyPr rtlCol="0">
            <a:normAutofit fontScale="92500" lnSpcReduction="10000"/>
          </a:bodyPr>
          <a:lstStyle/>
          <a:p>
            <a:pPr marL="514350" indent="-514350" eaLnBrk="1" fontAlgn="auto" hangingPunct="1">
              <a:spcAft>
                <a:spcPts val="0"/>
              </a:spcAft>
              <a:buFont typeface="Arial" panose="020B0604020202020204" pitchFamily="34" charset="0"/>
              <a:buNone/>
              <a:defRPr/>
            </a:pPr>
            <a:endParaRPr lang="en-IN" sz="3400" b="1" dirty="0" smtClean="0"/>
          </a:p>
          <a:p>
            <a:pPr marL="514350" indent="-514350" eaLnBrk="1" fontAlgn="auto" hangingPunct="1">
              <a:spcAft>
                <a:spcPts val="0"/>
              </a:spcAft>
              <a:buFont typeface="Arial" panose="020B0604020202020204" pitchFamily="34" charset="0"/>
              <a:buNone/>
              <a:defRPr/>
            </a:pPr>
            <a:r>
              <a:rPr lang="en-IN" sz="3400" b="1" dirty="0" smtClean="0">
                <a:solidFill>
                  <a:schemeClr val="tx2"/>
                </a:solidFill>
              </a:rPr>
              <a:t>ANESTHESIA </a:t>
            </a:r>
            <a:r>
              <a:rPr lang="en-IN" sz="2900" b="1" dirty="0" smtClean="0">
                <a:solidFill>
                  <a:schemeClr val="tx2"/>
                </a:solidFill>
              </a:rPr>
              <a:t>(</a:t>
            </a:r>
            <a:r>
              <a:rPr lang="en-IN" sz="2800" b="1" dirty="0" smtClean="0">
                <a:solidFill>
                  <a:schemeClr val="tx2"/>
                </a:solidFill>
              </a:rPr>
              <a:t>THIOPENTAL, METHOHEXITAL)</a:t>
            </a:r>
            <a:endParaRPr lang="en-IN" sz="3400" b="1" dirty="0" smtClean="0">
              <a:solidFill>
                <a:schemeClr val="tx2"/>
              </a:solidFill>
            </a:endParaRPr>
          </a:p>
          <a:p>
            <a:pPr marL="514350" indent="-514350" eaLnBrk="1" fontAlgn="auto" hangingPunct="1">
              <a:spcAft>
                <a:spcPts val="0"/>
              </a:spcAft>
              <a:buFont typeface="Arial" panose="020B0604020202020204" pitchFamily="34" charset="0"/>
              <a:buChar char="•"/>
              <a:defRPr/>
            </a:pPr>
            <a:r>
              <a:rPr lang="en-IN" sz="2600" dirty="0" smtClean="0"/>
              <a:t>Selection of a barbiturate is strongly influenced by the desired duration of action.</a:t>
            </a:r>
          </a:p>
          <a:p>
            <a:pPr marL="514350" indent="-514350" eaLnBrk="1" fontAlgn="auto" hangingPunct="1">
              <a:spcAft>
                <a:spcPts val="0"/>
              </a:spcAft>
              <a:buFont typeface="Arial" panose="020B0604020202020204" pitchFamily="34" charset="0"/>
              <a:buNone/>
              <a:defRPr/>
            </a:pPr>
            <a:endParaRPr lang="en-IN" sz="2600" dirty="0" smtClean="0"/>
          </a:p>
          <a:p>
            <a:pPr eaLnBrk="1" fontAlgn="auto" hangingPunct="1">
              <a:spcAft>
                <a:spcPts val="0"/>
              </a:spcAft>
              <a:buFont typeface="Arial" panose="020B0604020202020204" pitchFamily="34" charset="0"/>
              <a:buChar char="•"/>
              <a:defRPr/>
            </a:pPr>
            <a:r>
              <a:rPr lang="en-IN" sz="2600" dirty="0" smtClean="0"/>
              <a:t>   The </a:t>
            </a:r>
            <a:r>
              <a:rPr lang="en-IN" sz="2600" dirty="0" err="1" smtClean="0"/>
              <a:t>ultrashort</a:t>
            </a:r>
            <a:r>
              <a:rPr lang="en-IN" sz="2600" dirty="0" smtClean="0"/>
              <a:t>-acting barbiturates, such as thiopental, are used intravenously to induce </a:t>
            </a:r>
            <a:r>
              <a:rPr lang="en-IN" sz="2600" dirty="0" err="1" smtClean="0"/>
              <a:t>anesthesia</a:t>
            </a:r>
            <a:r>
              <a:rPr lang="en-IN" sz="2600" dirty="0" smtClean="0"/>
              <a:t>.</a:t>
            </a:r>
          </a:p>
          <a:p>
            <a:pPr eaLnBrk="1" fontAlgn="auto" hangingPunct="1">
              <a:spcAft>
                <a:spcPts val="0"/>
              </a:spcAft>
              <a:buFont typeface="Arial" panose="020B0604020202020204" pitchFamily="34" charset="0"/>
              <a:buNone/>
              <a:defRPr/>
            </a:pPr>
            <a:endParaRPr lang="en-IN" dirty="0" smtClean="0"/>
          </a:p>
          <a:p>
            <a:pPr eaLnBrk="1" fontAlgn="auto" hangingPunct="1">
              <a:spcAft>
                <a:spcPts val="0"/>
              </a:spcAft>
              <a:buFont typeface="Arial" panose="020B0604020202020204" pitchFamily="34" charset="0"/>
              <a:buNone/>
              <a:defRPr/>
            </a:pPr>
            <a:r>
              <a:rPr lang="en-IN" b="1" dirty="0" smtClean="0">
                <a:solidFill>
                  <a:schemeClr val="tx2"/>
                </a:solidFill>
              </a:rPr>
              <a:t>ANXIETY</a:t>
            </a:r>
          </a:p>
          <a:p>
            <a:pPr eaLnBrk="1" fontAlgn="auto" hangingPunct="1">
              <a:spcAft>
                <a:spcPts val="0"/>
              </a:spcAft>
              <a:buFont typeface="Arial" panose="020B0604020202020204" pitchFamily="34" charset="0"/>
              <a:buChar char="•"/>
              <a:defRPr/>
            </a:pPr>
            <a:r>
              <a:rPr lang="en-IN" sz="2600" b="1" dirty="0" smtClean="0"/>
              <a:t>Barbiturates have been used as mild sedatives to relieve anxiety, nervous tension, and insomnia. </a:t>
            </a:r>
          </a:p>
          <a:p>
            <a:pPr eaLnBrk="1" fontAlgn="auto" hangingPunct="1">
              <a:spcAft>
                <a:spcPts val="0"/>
              </a:spcAft>
              <a:buFont typeface="Arial" panose="020B0604020202020204" pitchFamily="34" charset="0"/>
              <a:buNone/>
              <a:defRPr/>
            </a:pPr>
            <a:r>
              <a:rPr lang="en-IN" sz="2600" dirty="0" smtClean="0"/>
              <a:t>       When used  as hypnotics, they suppress REM sleep more than other stages. However, most have been replaced by the benzodiazepines.</a:t>
            </a:r>
            <a:endParaRPr lang="en-IN" sz="2600"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990600"/>
          </a:xfrm>
        </p:spPr>
        <p:txBody>
          <a:bodyPr/>
          <a:lstStyle/>
          <a:p>
            <a:pPr eaLnBrk="1" hangingPunct="1"/>
            <a:r>
              <a:rPr lang="en-IN" altLang="en-US" b="1" smtClean="0"/>
              <a:t>THERAPEUTIC USES</a:t>
            </a:r>
            <a:endParaRPr lang="en-IN" altLang="en-US" smtClean="0"/>
          </a:p>
        </p:txBody>
      </p:sp>
      <p:sp>
        <p:nvSpPr>
          <p:cNvPr id="17411" name="Content Placeholder 2"/>
          <p:cNvSpPr>
            <a:spLocks noGrp="1"/>
          </p:cNvSpPr>
          <p:nvPr>
            <p:ph idx="1"/>
          </p:nvPr>
        </p:nvSpPr>
        <p:spPr>
          <a:xfrm>
            <a:off x="304800" y="1295400"/>
            <a:ext cx="8686800" cy="5334000"/>
          </a:xfrm>
        </p:spPr>
        <p:txBody>
          <a:bodyPr/>
          <a:lstStyle/>
          <a:p>
            <a:pPr eaLnBrk="1" hangingPunct="1">
              <a:buFont typeface="Arial" charset="0"/>
              <a:buNone/>
            </a:pPr>
            <a:r>
              <a:rPr lang="en-IN" altLang="en-US" sz="2600" b="1" smtClean="0">
                <a:solidFill>
                  <a:schemeClr val="tx2"/>
                </a:solidFill>
              </a:rPr>
              <a:t>ANTICONVULSANT: (PHENOBARBITAL, MEPHOBARBITAL) </a:t>
            </a:r>
          </a:p>
          <a:p>
            <a:pPr eaLnBrk="1" hangingPunct="1"/>
            <a:r>
              <a:rPr lang="en-IN" altLang="en-US" sz="2400" b="1" smtClean="0"/>
              <a:t>Phenobarbital is used in long-term management of tonic-clonic seizures, status epilepticus, and eclampsia. </a:t>
            </a:r>
          </a:p>
          <a:p>
            <a:pPr eaLnBrk="1" hangingPunct="1">
              <a:buFont typeface="Arial" charset="0"/>
              <a:buNone/>
            </a:pPr>
            <a:endParaRPr lang="en-IN" altLang="en-US" sz="2400" b="1" smtClean="0"/>
          </a:p>
          <a:p>
            <a:pPr eaLnBrk="1" hangingPunct="1"/>
            <a:r>
              <a:rPr lang="en-IN" altLang="en-US" sz="2400" smtClean="0"/>
              <a:t>Phenobarbital has been regarded as the drug of choice for treatment of young children with recurrent febrile seizures.</a:t>
            </a:r>
          </a:p>
          <a:p>
            <a:pPr eaLnBrk="1" hangingPunct="1">
              <a:buFont typeface="Arial" charset="0"/>
              <a:buNone/>
            </a:pPr>
            <a:r>
              <a:rPr lang="en-IN" altLang="en-US" sz="2400" smtClean="0"/>
              <a:t> </a:t>
            </a:r>
          </a:p>
          <a:p>
            <a:pPr eaLnBrk="1" hangingPunct="1"/>
            <a:r>
              <a:rPr lang="en-IN" altLang="en-US" sz="2400" smtClean="0"/>
              <a:t>However, phenobarbital can depress cognitive performance in children, and the drug should be used cautiously.</a:t>
            </a:r>
          </a:p>
          <a:p>
            <a:pPr eaLnBrk="1" hangingPunct="1">
              <a:buFont typeface="Arial" charset="0"/>
              <a:buNone/>
            </a:pPr>
            <a:r>
              <a:rPr lang="en-IN" altLang="en-US" sz="2400" smtClean="0"/>
              <a:t> </a:t>
            </a:r>
          </a:p>
          <a:p>
            <a:pPr eaLnBrk="1" hangingPunct="1"/>
            <a:r>
              <a:rPr lang="en-IN" altLang="en-US" sz="2400" smtClean="0"/>
              <a:t>Phenobarbital has specific anticonvulsant activity that is distinguished from the nonspecific CNS depression.</a:t>
            </a:r>
          </a:p>
          <a:p>
            <a:pPr eaLnBrk="1" hangingPunct="1"/>
            <a:endParaRPr lang="en-IN" altLang="en-US" smtClean="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rtlCol="0">
            <a:normAutofit fontScale="90000"/>
          </a:bodyPr>
          <a:lstStyle/>
          <a:p>
            <a:pPr eaLnBrk="1" fontAlgn="auto" hangingPunct="1">
              <a:spcAft>
                <a:spcPts val="0"/>
              </a:spcAft>
              <a:defRPr/>
            </a:pPr>
            <a:r>
              <a:rPr lang="en-IN" b="1" dirty="0" smtClean="0"/>
              <a:t/>
            </a:r>
            <a:br>
              <a:rPr lang="en-IN" b="1" dirty="0" smtClean="0"/>
            </a:br>
            <a:r>
              <a:rPr lang="en-IN" b="1" dirty="0" smtClean="0"/>
              <a:t>ADVERSE EFFECTS</a:t>
            </a:r>
            <a:r>
              <a:rPr lang="en-IN" b="1" i="1" dirty="0" smtClean="0"/>
              <a:t/>
            </a:r>
            <a:br>
              <a:rPr lang="en-IN" b="1" i="1" dirty="0" smtClean="0"/>
            </a:br>
            <a:endParaRPr lang="en-IN" dirty="0"/>
          </a:p>
        </p:txBody>
      </p:sp>
      <p:sp>
        <p:nvSpPr>
          <p:cNvPr id="17411" name="Content Placeholder 2"/>
          <p:cNvSpPr>
            <a:spLocks noGrp="1"/>
          </p:cNvSpPr>
          <p:nvPr>
            <p:ph idx="1"/>
          </p:nvPr>
        </p:nvSpPr>
        <p:spPr>
          <a:xfrm>
            <a:off x="152400" y="1143000"/>
            <a:ext cx="8991600" cy="5410200"/>
          </a:xfrm>
        </p:spPr>
        <p:txBody>
          <a:bodyPr rtlCol="0">
            <a:normAutofit/>
          </a:bodyPr>
          <a:lstStyle/>
          <a:p>
            <a:pPr eaLnBrk="1" fontAlgn="auto" hangingPunct="1">
              <a:spcAft>
                <a:spcPts val="0"/>
              </a:spcAft>
              <a:buFont typeface="Arial" charset="0"/>
              <a:buAutoNum type="arabicPeriod"/>
              <a:defRPr/>
            </a:pPr>
            <a:endParaRPr lang="en-IN" sz="2300" b="1" dirty="0" smtClean="0"/>
          </a:p>
          <a:p>
            <a:pPr eaLnBrk="1" fontAlgn="auto" hangingPunct="1">
              <a:spcAft>
                <a:spcPts val="0"/>
              </a:spcAft>
              <a:buFont typeface="Arial" charset="0"/>
              <a:buAutoNum type="arabicPeriod"/>
              <a:defRPr/>
            </a:pPr>
            <a:r>
              <a:rPr lang="en-IN" sz="2300" b="1" dirty="0" smtClean="0"/>
              <a:t>CNS: </a:t>
            </a:r>
            <a:r>
              <a:rPr lang="en-IN" sz="2300" dirty="0" smtClean="0"/>
              <a:t>Barbiturates cause </a:t>
            </a:r>
            <a:r>
              <a:rPr lang="en-IN" sz="2300" b="1" dirty="0" smtClean="0"/>
              <a:t>drowsiness</a:t>
            </a:r>
            <a:r>
              <a:rPr lang="en-IN" sz="2300" dirty="0" smtClean="0"/>
              <a:t>, </a:t>
            </a:r>
            <a:r>
              <a:rPr lang="en-IN" sz="2300" b="1" dirty="0" smtClean="0"/>
              <a:t>impaired concentration.</a:t>
            </a:r>
            <a:endParaRPr lang="en-IN" sz="2300" dirty="0" smtClean="0"/>
          </a:p>
          <a:p>
            <a:pPr eaLnBrk="1" fontAlgn="auto" hangingPunct="1">
              <a:spcAft>
                <a:spcPts val="0"/>
              </a:spcAft>
              <a:buFont typeface="Arial" charset="0"/>
              <a:buNone/>
              <a:defRPr/>
            </a:pPr>
            <a:endParaRPr lang="en-IN" sz="2500" dirty="0" smtClean="0"/>
          </a:p>
          <a:p>
            <a:pPr eaLnBrk="1" fontAlgn="auto" hangingPunct="1">
              <a:spcAft>
                <a:spcPts val="0"/>
              </a:spcAft>
              <a:buFont typeface="Arial" charset="0"/>
              <a:buNone/>
              <a:defRPr/>
            </a:pPr>
            <a:r>
              <a:rPr lang="en-IN" sz="2300" dirty="0" smtClean="0"/>
              <a:t>2.   </a:t>
            </a:r>
            <a:r>
              <a:rPr lang="en-IN" sz="2300" b="1" dirty="0" smtClean="0"/>
              <a:t>Drug hangover: Hypnotic doses of barbiturates produce a feeling of tiredness well after the patient wakes. </a:t>
            </a:r>
            <a:endParaRPr lang="en-IN" sz="2300" dirty="0" smtClean="0"/>
          </a:p>
          <a:p>
            <a:pPr eaLnBrk="1" fontAlgn="auto" hangingPunct="1">
              <a:spcAft>
                <a:spcPts val="0"/>
              </a:spcAft>
              <a:buFont typeface="Arial" charset="0"/>
              <a:buNone/>
              <a:defRPr/>
            </a:pPr>
            <a:endParaRPr lang="en-IN" sz="2300" dirty="0" smtClean="0"/>
          </a:p>
          <a:p>
            <a:pPr marL="457200" indent="-457200" eaLnBrk="1" fontAlgn="auto" hangingPunct="1">
              <a:spcAft>
                <a:spcPts val="0"/>
              </a:spcAft>
              <a:buFont typeface="Arial" charset="0"/>
              <a:buAutoNum type="arabicPeriod" startAt="3"/>
              <a:defRPr/>
            </a:pPr>
            <a:r>
              <a:rPr lang="en-IN" sz="2300" b="1" dirty="0" smtClean="0"/>
              <a:t>Barbiturates induce the P450 system.</a:t>
            </a:r>
          </a:p>
          <a:p>
            <a:pPr marL="457200" indent="-457200" eaLnBrk="1" fontAlgn="auto" hangingPunct="1">
              <a:spcAft>
                <a:spcPts val="0"/>
              </a:spcAft>
              <a:buFont typeface="Arial" charset="0"/>
              <a:buAutoNum type="arabicPeriod" startAt="3"/>
              <a:defRPr/>
            </a:pPr>
            <a:endParaRPr lang="en-IN" sz="2300" dirty="0" smtClean="0"/>
          </a:p>
          <a:p>
            <a:pPr marL="457200" indent="-457200" eaLnBrk="1" fontAlgn="auto" hangingPunct="1">
              <a:spcAft>
                <a:spcPts val="0"/>
              </a:spcAft>
              <a:buFont typeface="Arial" charset="0"/>
              <a:buAutoNum type="arabicPeriod" startAt="3"/>
              <a:defRPr/>
            </a:pPr>
            <a:r>
              <a:rPr lang="en-IN" sz="2300" dirty="0" smtClean="0"/>
              <a:t>By inducing </a:t>
            </a:r>
            <a:r>
              <a:rPr lang="en-IN" sz="2300" dirty="0" err="1" smtClean="0">
                <a:solidFill>
                  <a:srgbClr val="FF0000"/>
                </a:solidFill>
              </a:rPr>
              <a:t>aminolevulinic</a:t>
            </a:r>
            <a:r>
              <a:rPr lang="en-IN" sz="2300" dirty="0" smtClean="0">
                <a:solidFill>
                  <a:srgbClr val="FF0000"/>
                </a:solidFill>
              </a:rPr>
              <a:t> acid (ALA) </a:t>
            </a:r>
            <a:r>
              <a:rPr lang="en-IN" sz="2300" dirty="0" err="1" smtClean="0">
                <a:solidFill>
                  <a:srgbClr val="FF0000"/>
                </a:solidFill>
              </a:rPr>
              <a:t>synthetase</a:t>
            </a:r>
            <a:r>
              <a:rPr lang="en-IN" sz="2300" dirty="0" smtClean="0"/>
              <a:t>, barbiturates </a:t>
            </a:r>
            <a:r>
              <a:rPr lang="en-IN" sz="2300" dirty="0" smtClean="0">
                <a:solidFill>
                  <a:srgbClr val="FF0000"/>
                </a:solidFill>
              </a:rPr>
              <a:t>increase </a:t>
            </a:r>
            <a:r>
              <a:rPr lang="en-IN" sz="2300" b="1" dirty="0" err="1" smtClean="0">
                <a:solidFill>
                  <a:srgbClr val="FF0000"/>
                </a:solidFill>
              </a:rPr>
              <a:t>porphyrin</a:t>
            </a:r>
            <a:r>
              <a:rPr lang="en-IN" sz="2300" b="1" dirty="0" smtClean="0">
                <a:solidFill>
                  <a:srgbClr val="FF0000"/>
                </a:solidFill>
              </a:rPr>
              <a:t> synthesis</a:t>
            </a:r>
            <a:r>
              <a:rPr lang="en-IN" sz="2300" dirty="0" smtClean="0"/>
              <a:t>, and are contraindicated in patients with </a:t>
            </a:r>
            <a:r>
              <a:rPr lang="en-IN" sz="2300" dirty="0" smtClean="0">
                <a:solidFill>
                  <a:srgbClr val="FF0000"/>
                </a:solidFill>
              </a:rPr>
              <a:t>acute intermittent </a:t>
            </a:r>
            <a:r>
              <a:rPr lang="en-IN" sz="2300" dirty="0" err="1" smtClean="0">
                <a:solidFill>
                  <a:srgbClr val="FF0000"/>
                </a:solidFill>
              </a:rPr>
              <a:t>porphyria</a:t>
            </a:r>
            <a:r>
              <a:rPr lang="en-IN" sz="2300" dirty="0" smtClean="0">
                <a:solidFill>
                  <a:srgbClr val="FF0000"/>
                </a:solidFill>
              </a:rPr>
              <a:t>.</a:t>
            </a:r>
          </a:p>
          <a:p>
            <a:pPr eaLnBrk="1" fontAlgn="auto" hangingPunct="1">
              <a:spcAft>
                <a:spcPts val="0"/>
              </a:spcAft>
              <a:buFont typeface="Arial" charset="0"/>
              <a:buNone/>
              <a:defRPr/>
            </a:pPr>
            <a:endParaRPr lang="en-IN" sz="1600" dirty="0" smtClean="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IN" altLang="en-US" b="1" smtClean="0"/>
              <a:t>ADVERSE EFFECTS</a:t>
            </a:r>
            <a:endParaRPr lang="en-IN" altLang="en-US" smtClean="0"/>
          </a:p>
        </p:txBody>
      </p:sp>
      <p:sp>
        <p:nvSpPr>
          <p:cNvPr id="3" name="Content Placeholder 2"/>
          <p:cNvSpPr>
            <a:spLocks noGrp="1"/>
          </p:cNvSpPr>
          <p:nvPr>
            <p:ph idx="1"/>
          </p:nvPr>
        </p:nvSpPr>
        <p:spPr>
          <a:xfrm>
            <a:off x="228600" y="1600200"/>
            <a:ext cx="8763000" cy="4953000"/>
          </a:xfrm>
        </p:spPr>
        <p:txBody>
          <a:bodyPr rtlCol="0">
            <a:normAutofit/>
          </a:bodyPr>
          <a:lstStyle/>
          <a:p>
            <a:pPr marL="514350" indent="-514350" eaLnBrk="1" fontAlgn="auto" hangingPunct="1">
              <a:spcAft>
                <a:spcPts val="0"/>
              </a:spcAft>
              <a:buFont typeface="Arial" panose="020B0604020202020204" pitchFamily="34" charset="0"/>
              <a:buAutoNum type="arabicPeriod" startAt="5"/>
              <a:defRPr/>
            </a:pPr>
            <a:r>
              <a:rPr lang="en-IN" sz="2700" b="1" dirty="0" smtClean="0"/>
              <a:t>Physical dependence: </a:t>
            </a:r>
            <a:r>
              <a:rPr lang="en-IN" sz="2400" dirty="0" smtClean="0"/>
              <a:t>Abrupt withdrawal from barbiturates may cause </a:t>
            </a:r>
            <a:r>
              <a:rPr lang="en-IN" sz="2400" b="1" dirty="0" smtClean="0"/>
              <a:t>tremors</a:t>
            </a:r>
            <a:r>
              <a:rPr lang="en-IN" sz="2400" dirty="0" smtClean="0"/>
              <a:t>, </a:t>
            </a:r>
            <a:r>
              <a:rPr lang="en-IN" sz="2400" b="1" dirty="0" smtClean="0">
                <a:solidFill>
                  <a:schemeClr val="tx2"/>
                </a:solidFill>
              </a:rPr>
              <a:t>anxiety</a:t>
            </a:r>
            <a:r>
              <a:rPr lang="en-IN" sz="2400" dirty="0" smtClean="0"/>
              <a:t>, </a:t>
            </a:r>
            <a:r>
              <a:rPr lang="en-IN" sz="2400" b="1" dirty="0" smtClean="0"/>
              <a:t>weakness</a:t>
            </a:r>
            <a:r>
              <a:rPr lang="en-IN" sz="2400" dirty="0" smtClean="0"/>
              <a:t>, </a:t>
            </a:r>
            <a:r>
              <a:rPr lang="en-IN" sz="2400" b="1" dirty="0" smtClean="0">
                <a:solidFill>
                  <a:schemeClr val="tx2"/>
                </a:solidFill>
              </a:rPr>
              <a:t>restlessness</a:t>
            </a:r>
            <a:r>
              <a:rPr lang="en-IN" sz="2400" dirty="0" smtClean="0"/>
              <a:t>, </a:t>
            </a:r>
            <a:r>
              <a:rPr lang="en-IN" sz="2400" b="1" dirty="0" smtClean="0"/>
              <a:t>nausea</a:t>
            </a:r>
            <a:r>
              <a:rPr lang="en-IN" sz="2400" dirty="0" smtClean="0"/>
              <a:t> and </a:t>
            </a:r>
            <a:r>
              <a:rPr lang="en-IN" sz="2400" b="1" dirty="0" smtClean="0">
                <a:solidFill>
                  <a:schemeClr val="tx2"/>
                </a:solidFill>
              </a:rPr>
              <a:t>vomiting</a:t>
            </a:r>
            <a:r>
              <a:rPr lang="en-IN" sz="2400" dirty="0" smtClean="0"/>
              <a:t>,</a:t>
            </a:r>
            <a:r>
              <a:rPr lang="en-IN" sz="2400" b="1" dirty="0" smtClean="0"/>
              <a:t> seizures</a:t>
            </a:r>
            <a:r>
              <a:rPr lang="en-IN" sz="2400" dirty="0" smtClean="0"/>
              <a:t>, </a:t>
            </a:r>
            <a:r>
              <a:rPr lang="en-IN" sz="2400" b="1" dirty="0" smtClean="0">
                <a:solidFill>
                  <a:schemeClr val="tx2"/>
                </a:solidFill>
              </a:rPr>
              <a:t>delirium</a:t>
            </a:r>
            <a:r>
              <a:rPr lang="en-IN" sz="2400" dirty="0" smtClean="0"/>
              <a:t>, and </a:t>
            </a:r>
            <a:r>
              <a:rPr lang="en-IN" sz="2400" b="1" dirty="0" smtClean="0"/>
              <a:t>cardiac arrest</a:t>
            </a:r>
            <a:r>
              <a:rPr lang="en-IN" sz="2400" dirty="0" smtClean="0"/>
              <a:t>. </a:t>
            </a:r>
          </a:p>
          <a:p>
            <a:pPr marL="457200" indent="-457200" eaLnBrk="1" fontAlgn="auto" hangingPunct="1">
              <a:spcAft>
                <a:spcPts val="0"/>
              </a:spcAft>
              <a:buFont typeface="Arial" panose="020B0604020202020204" pitchFamily="34" charset="0"/>
              <a:buAutoNum type="arabicPeriod" startAt="5"/>
              <a:defRPr/>
            </a:pPr>
            <a:r>
              <a:rPr lang="en-IN" sz="2700" b="1" dirty="0" smtClean="0"/>
              <a:t>Poisoning: Barbiturate poisoning has been a leading cause of death resulting from drug overdoses for many decades.</a:t>
            </a:r>
          </a:p>
          <a:p>
            <a:pPr marL="514350" indent="-514350" eaLnBrk="1" fontAlgn="auto" hangingPunct="1">
              <a:spcAft>
                <a:spcPts val="0"/>
              </a:spcAft>
              <a:buFont typeface="Arial" panose="020B0604020202020204" pitchFamily="34" charset="0"/>
              <a:buNone/>
              <a:defRPr/>
            </a:pPr>
            <a:r>
              <a:rPr lang="en-IN" sz="2700" b="1" dirty="0" smtClean="0"/>
              <a:t>	It may be due to automatism.</a:t>
            </a:r>
          </a:p>
          <a:p>
            <a:pPr marL="514350" indent="-514350" eaLnBrk="1" fontAlgn="auto" hangingPunct="1">
              <a:spcAft>
                <a:spcPts val="0"/>
              </a:spcAft>
              <a:buFont typeface="Arial" panose="020B0604020202020204" pitchFamily="34" charset="0"/>
              <a:buNone/>
              <a:defRPr/>
            </a:pPr>
            <a:endParaRPr lang="en-IN" sz="2700" b="1" dirty="0" smtClean="0"/>
          </a:p>
          <a:p>
            <a:pPr eaLnBrk="1" fontAlgn="auto" hangingPunct="1">
              <a:spcAft>
                <a:spcPts val="0"/>
              </a:spcAft>
              <a:buFont typeface="Arial" panose="020B0604020202020204" pitchFamily="34" charset="0"/>
              <a:buChar char="•"/>
              <a:defRPr/>
            </a:pPr>
            <a:r>
              <a:rPr lang="en-IN" sz="2400" dirty="0" smtClean="0"/>
              <a:t>Severe depression of respiration is coupled with central cardiovascular depression, and results in a shock-like condition with shallow, infrequent breathing. </a:t>
            </a:r>
          </a:p>
          <a:p>
            <a:pPr eaLnBrk="1" fontAlgn="auto" hangingPunct="1">
              <a:spcAft>
                <a:spcPts val="0"/>
              </a:spcAft>
              <a:buFont typeface="Arial" panose="020B0604020202020204" pitchFamily="34" charset="0"/>
              <a:buNone/>
              <a:defRPr/>
            </a:pPr>
            <a:endParaRPr lang="en-IN"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Drugs for PUD</a:t>
            </a:r>
          </a:p>
          <a:p>
            <a:r>
              <a:rPr lang="en-US" dirty="0" smtClean="0"/>
              <a:t>PPI</a:t>
            </a:r>
          </a:p>
          <a:p>
            <a:r>
              <a:rPr lang="en-US" dirty="0" smtClean="0"/>
              <a:t>H2 RECEPTOR BLOCKERS</a:t>
            </a:r>
          </a:p>
          <a:p>
            <a:r>
              <a:rPr lang="en-US" dirty="0" smtClean="0"/>
              <a:t>PROSTAGLANDIN ANALOGUE</a:t>
            </a:r>
          </a:p>
          <a:p>
            <a:r>
              <a:rPr lang="en-US" dirty="0" smtClean="0"/>
              <a:t>CYTOPROTECTANT(ANTIACIDS;SUCRALTAFE)</a:t>
            </a:r>
          </a:p>
          <a:p>
            <a:r>
              <a:rPr lang="en-US" dirty="0" smtClean="0"/>
              <a:t>LAXATIVES</a:t>
            </a:r>
          </a:p>
          <a:p>
            <a:r>
              <a:rPr lang="en-US" dirty="0" smtClean="0"/>
              <a:t>ANTIDIARRHOREALS</a:t>
            </a:r>
          </a:p>
          <a:p>
            <a:r>
              <a:rPr lang="en-US" dirty="0" smtClean="0"/>
              <a:t>ANTIEMETICS</a:t>
            </a:r>
          </a:p>
          <a:p>
            <a:r>
              <a:rPr lang="en-US" dirty="0" smtClean="0"/>
              <a:t>H1 RECEPTOR ANTAGONISTS</a:t>
            </a:r>
          </a:p>
          <a:p>
            <a:r>
              <a:rPr lang="en-US" dirty="0" smtClean="0"/>
              <a:t>ANTICHOLINERGICS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0B504A3-9B01-4D7E-BA14-7CDD8CE7D6B3}"/>
              </a:ext>
            </a:extLst>
          </p:cNvPr>
          <p:cNvSpPr>
            <a:spLocks noGrp="1"/>
          </p:cNvSpPr>
          <p:nvPr>
            <p:ph idx="1"/>
          </p:nvPr>
        </p:nvSpPr>
        <p:spPr>
          <a:xfrm>
            <a:off x="609600" y="257908"/>
            <a:ext cx="8134350" cy="6600092"/>
          </a:xfrm>
        </p:spPr>
        <p:txBody>
          <a:bodyPr>
            <a:normAutofit fontScale="77500" lnSpcReduction="20000"/>
          </a:bodyPr>
          <a:lstStyle/>
          <a:p>
            <a:r>
              <a:rPr lang="en-US" b="1" dirty="0"/>
              <a:t>Medication/Food Interactions </a:t>
            </a:r>
          </a:p>
          <a:p>
            <a:r>
              <a:rPr lang="en-US" dirty="0"/>
              <a:t>Digoxin (Lanoxin) levels may be increased when used concurrently with omeprazole. </a:t>
            </a:r>
          </a:p>
          <a:p>
            <a:r>
              <a:rPr lang="en-US" dirty="0"/>
              <a:t> Monitor digoxin levels carefully if prescribed concurrently. </a:t>
            </a:r>
          </a:p>
          <a:p>
            <a:r>
              <a:rPr lang="en-US" dirty="0"/>
              <a:t>Absorption of ketoconazole (formerly Nizoral), itraconazole (Sporanox), and atazanavir (Reyataz) is extremely decreased when taken concurrently with proton pump inhibitors.</a:t>
            </a:r>
          </a:p>
          <a:p>
            <a:pPr marL="0" indent="0">
              <a:buNone/>
            </a:pPr>
            <a:r>
              <a:rPr lang="en-US" dirty="0"/>
              <a:t> </a:t>
            </a:r>
            <a:r>
              <a:rPr lang="en-US" b="1" dirty="0"/>
              <a:t>Nursing Administration </a:t>
            </a:r>
          </a:p>
          <a:p>
            <a:r>
              <a:rPr lang="en-US" dirty="0"/>
              <a:t> Do not crush, chew, or break sustained-release capsules. </a:t>
            </a:r>
          </a:p>
          <a:p>
            <a:r>
              <a:rPr lang="en-US" dirty="0"/>
              <a:t> Clients may sprinkle the contents of the capsule over food to facilitate swallowing. </a:t>
            </a:r>
          </a:p>
          <a:p>
            <a:r>
              <a:rPr lang="en-US" dirty="0"/>
              <a:t> Clients should take omeprazole once a day prior to eating in the morning. </a:t>
            </a:r>
          </a:p>
          <a:p>
            <a:r>
              <a:rPr lang="en-US" dirty="0"/>
              <a:t> Encourage clients to avoid alcohol and irritating medications such as NSAIDs. </a:t>
            </a:r>
          </a:p>
          <a:p>
            <a:pPr marL="0" indent="0">
              <a:buNone/>
            </a:pPr>
            <a:endParaRPr lang="en-US" dirty="0"/>
          </a:p>
          <a:p>
            <a:endParaRPr lang="en-US" dirty="0"/>
          </a:p>
        </p:txBody>
      </p:sp>
    </p:spTree>
    <p:extLst>
      <p:ext uri="{BB962C8B-B14F-4D97-AF65-F5344CB8AC3E}">
        <p14:creationId xmlns:p14="http://schemas.microsoft.com/office/powerpoint/2010/main" xmlns="" val="1730456355"/>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143000"/>
          </a:xfrm>
        </p:spPr>
        <p:txBody>
          <a:bodyPr/>
          <a:lstStyle/>
          <a:p>
            <a:pPr eaLnBrk="1" hangingPunct="1"/>
            <a:r>
              <a:rPr lang="en-IN" altLang="en-US" b="1" smtClean="0"/>
              <a:t>ADVERSE EFFECTS </a:t>
            </a:r>
          </a:p>
        </p:txBody>
      </p:sp>
      <p:pic>
        <p:nvPicPr>
          <p:cNvPr id="20483" name="Picture 2"/>
          <p:cNvPicPr>
            <a:picLocks noGrp="1" noChangeAspect="1" noChangeArrowheads="1"/>
          </p:cNvPicPr>
          <p:nvPr>
            <p:ph idx="1"/>
          </p:nvPr>
        </p:nvPicPr>
        <p:blipFill>
          <a:blip r:embed="rId2"/>
          <a:srcRect/>
          <a:stretch>
            <a:fillRect/>
          </a:stretch>
        </p:blipFill>
        <p:spPr>
          <a:xfrm>
            <a:off x="0" y="1447800"/>
            <a:ext cx="4114800" cy="5410200"/>
          </a:xfrm>
        </p:spPr>
      </p:pic>
      <p:pic>
        <p:nvPicPr>
          <p:cNvPr id="20484" name="Picture 3"/>
          <p:cNvPicPr>
            <a:picLocks noChangeAspect="1" noChangeArrowheads="1"/>
          </p:cNvPicPr>
          <p:nvPr/>
        </p:nvPicPr>
        <p:blipFill>
          <a:blip r:embed="rId3"/>
          <a:srcRect/>
          <a:stretch>
            <a:fillRect/>
          </a:stretch>
        </p:blipFill>
        <p:spPr bwMode="auto">
          <a:xfrm>
            <a:off x="4724400" y="1371600"/>
            <a:ext cx="44196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274638"/>
            <a:ext cx="8991600" cy="563562"/>
          </a:xfrm>
        </p:spPr>
        <p:txBody>
          <a:bodyPr/>
          <a:lstStyle/>
          <a:p>
            <a:pPr eaLnBrk="1" hangingPunct="1"/>
            <a:r>
              <a:rPr lang="en-IN" altLang="en-US" sz="2800" b="1" smtClean="0"/>
              <a:t>THE TREATMENT OF ACUTE BARBITURATE INTOXICATION</a:t>
            </a:r>
          </a:p>
        </p:txBody>
      </p:sp>
      <p:sp>
        <p:nvSpPr>
          <p:cNvPr id="3" name="Content Placeholder 2"/>
          <p:cNvSpPr>
            <a:spLocks noGrp="1"/>
          </p:cNvSpPr>
          <p:nvPr>
            <p:ph idx="1"/>
          </p:nvPr>
        </p:nvSpPr>
        <p:spPr>
          <a:xfrm>
            <a:off x="228600" y="1219200"/>
            <a:ext cx="8686800" cy="5410200"/>
          </a:xfrm>
        </p:spPr>
        <p:txBody>
          <a:bodyPr rtlCol="0">
            <a:normAutofit lnSpcReduction="10000"/>
          </a:bodyPr>
          <a:lstStyle/>
          <a:p>
            <a:pPr eaLnBrk="1" fontAlgn="auto" hangingPunct="1">
              <a:spcAft>
                <a:spcPts val="0"/>
              </a:spcAft>
              <a:buFont typeface="Arial" panose="020B0604020202020204" pitchFamily="34" charset="0"/>
              <a:buNone/>
              <a:defRPr/>
            </a:pPr>
            <a:endParaRPr lang="en-IN" sz="2600" b="1" dirty="0" smtClean="0"/>
          </a:p>
          <a:p>
            <a:pPr eaLnBrk="1" fontAlgn="auto" hangingPunct="1">
              <a:spcAft>
                <a:spcPts val="0"/>
              </a:spcAft>
              <a:buFont typeface="Arial" panose="020B0604020202020204" pitchFamily="34" charset="0"/>
              <a:buNone/>
              <a:defRPr/>
            </a:pPr>
            <a:r>
              <a:rPr lang="en-IN" sz="2600" b="1" dirty="0" smtClean="0"/>
              <a:t>Treatment </a:t>
            </a:r>
            <a:r>
              <a:rPr lang="en-IN" sz="2600" dirty="0" smtClean="0"/>
              <a:t>includes artificial respiration and purging the stomach of its contents if the drug has been recently taken.</a:t>
            </a:r>
          </a:p>
          <a:p>
            <a:pPr eaLnBrk="1" fontAlgn="auto" hangingPunct="1">
              <a:spcAft>
                <a:spcPts val="0"/>
              </a:spcAft>
              <a:buFont typeface="Arial" panose="020B0604020202020204" pitchFamily="34" charset="0"/>
              <a:buNone/>
              <a:defRPr/>
            </a:pPr>
            <a:r>
              <a:rPr lang="en-IN" sz="2600" dirty="0" smtClean="0"/>
              <a:t> </a:t>
            </a:r>
          </a:p>
          <a:p>
            <a:pPr eaLnBrk="1" fontAlgn="auto" hangingPunct="1">
              <a:spcAft>
                <a:spcPts val="0"/>
              </a:spcAft>
              <a:buFont typeface="Arial" panose="020B0604020202020204" pitchFamily="34" charset="0"/>
              <a:buChar char="•"/>
              <a:defRPr/>
            </a:pPr>
            <a:r>
              <a:rPr lang="en-IN" sz="2600" b="1" dirty="0" smtClean="0"/>
              <a:t>No specific barbiturate antagonist is available</a:t>
            </a:r>
            <a:r>
              <a:rPr lang="en-IN" sz="2600" dirty="0" smtClean="0"/>
              <a:t>.</a:t>
            </a:r>
          </a:p>
          <a:p>
            <a:pPr eaLnBrk="1" fontAlgn="auto" hangingPunct="1">
              <a:spcAft>
                <a:spcPts val="0"/>
              </a:spcAft>
              <a:buFont typeface="Arial" panose="020B0604020202020204" pitchFamily="34" charset="0"/>
              <a:buNone/>
              <a:defRPr/>
            </a:pPr>
            <a:endParaRPr lang="en-IN" sz="2600" dirty="0" smtClean="0"/>
          </a:p>
          <a:p>
            <a:pPr eaLnBrk="1" fontAlgn="auto" hangingPunct="1">
              <a:spcAft>
                <a:spcPts val="0"/>
              </a:spcAft>
              <a:buFont typeface="Arial" panose="020B0604020202020204" pitchFamily="34" charset="0"/>
              <a:buChar char="•"/>
              <a:defRPr/>
            </a:pPr>
            <a:r>
              <a:rPr lang="en-IN" sz="2600" dirty="0" smtClean="0"/>
              <a:t>General supportive measures.</a:t>
            </a:r>
          </a:p>
          <a:p>
            <a:pPr eaLnBrk="1" fontAlgn="auto" hangingPunct="1">
              <a:spcAft>
                <a:spcPts val="0"/>
              </a:spcAft>
              <a:buFont typeface="Arial" panose="020B0604020202020204" pitchFamily="34" charset="0"/>
              <a:buNone/>
              <a:defRPr/>
            </a:pPr>
            <a:endParaRPr lang="en-IN" sz="2600" dirty="0" smtClean="0"/>
          </a:p>
          <a:p>
            <a:pPr eaLnBrk="1" fontAlgn="auto" hangingPunct="1">
              <a:spcAft>
                <a:spcPts val="0"/>
              </a:spcAft>
              <a:buFont typeface="Arial" panose="020B0604020202020204" pitchFamily="34" charset="0"/>
              <a:buChar char="•"/>
              <a:defRPr/>
            </a:pPr>
            <a:r>
              <a:rPr lang="en-IN" sz="2600" dirty="0" err="1" smtClean="0"/>
              <a:t>Hemodialysis</a:t>
            </a:r>
            <a:r>
              <a:rPr lang="en-IN" sz="2600" dirty="0" smtClean="0"/>
              <a:t> or </a:t>
            </a:r>
            <a:r>
              <a:rPr lang="en-IN" sz="2600" dirty="0" err="1" smtClean="0"/>
              <a:t>hemoperfusion</a:t>
            </a:r>
            <a:r>
              <a:rPr lang="en-IN" sz="2600" dirty="0" smtClean="0"/>
              <a:t> is necessary only rarely.</a:t>
            </a:r>
          </a:p>
          <a:p>
            <a:pPr eaLnBrk="1" fontAlgn="auto" hangingPunct="1">
              <a:spcAft>
                <a:spcPts val="0"/>
              </a:spcAft>
              <a:buFont typeface="Arial" panose="020B0604020202020204" pitchFamily="34" charset="0"/>
              <a:buNone/>
              <a:defRPr/>
            </a:pPr>
            <a:endParaRPr lang="en-IN" sz="2600" dirty="0" smtClean="0"/>
          </a:p>
          <a:p>
            <a:pPr eaLnBrk="1" fontAlgn="auto" hangingPunct="1">
              <a:spcAft>
                <a:spcPts val="0"/>
              </a:spcAft>
              <a:buFont typeface="Arial" panose="020B0604020202020204" pitchFamily="34" charset="0"/>
              <a:buChar char="•"/>
              <a:defRPr/>
            </a:pPr>
            <a:r>
              <a:rPr lang="en-IN" sz="2600" dirty="0" smtClean="0"/>
              <a:t>Use of CNS stimulants is contraindicated because they increase the mortality rate. </a:t>
            </a:r>
          </a:p>
          <a:p>
            <a:pPr eaLnBrk="1" fontAlgn="auto" hangingPunct="1">
              <a:spcAft>
                <a:spcPts val="0"/>
              </a:spcAft>
              <a:buFont typeface="Arial" panose="020B0604020202020204" pitchFamily="34" charset="0"/>
              <a:buChar char="•"/>
              <a:defRPr/>
            </a:pPr>
            <a:endParaRPr lang="en-IN"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8991600" cy="685800"/>
          </a:xfrm>
        </p:spPr>
        <p:txBody>
          <a:bodyPr rtlCol="0">
            <a:normAutofit fontScale="90000"/>
          </a:bodyPr>
          <a:lstStyle/>
          <a:p>
            <a:pPr eaLnBrk="1" fontAlgn="auto" hangingPunct="1">
              <a:spcAft>
                <a:spcPts val="0"/>
              </a:spcAft>
              <a:defRPr/>
            </a:pPr>
            <a:r>
              <a:rPr lang="en-IN" sz="2800" b="1" smtClean="0"/>
              <a:t/>
            </a:r>
            <a:br>
              <a:rPr lang="en-IN" sz="2800" b="1" smtClean="0"/>
            </a:br>
            <a:r>
              <a:rPr lang="en-IN" sz="2800" b="1" smtClean="0"/>
              <a:t>THE TREATMENT OF ACUTE BARBITURATE INTOXICATION</a:t>
            </a:r>
            <a:endParaRPr lang="en-IN" sz="2800" smtClean="0"/>
          </a:p>
        </p:txBody>
      </p:sp>
      <p:sp>
        <p:nvSpPr>
          <p:cNvPr id="22531" name="Content Placeholder 2"/>
          <p:cNvSpPr>
            <a:spLocks noGrp="1"/>
          </p:cNvSpPr>
          <p:nvPr>
            <p:ph idx="1"/>
          </p:nvPr>
        </p:nvSpPr>
        <p:spPr>
          <a:xfrm>
            <a:off x="228600" y="1371600"/>
            <a:ext cx="8763000" cy="4953000"/>
          </a:xfrm>
        </p:spPr>
        <p:txBody>
          <a:bodyPr/>
          <a:lstStyle/>
          <a:p>
            <a:pPr eaLnBrk="1" hangingPunct="1"/>
            <a:r>
              <a:rPr lang="en-IN" altLang="en-US" sz="2400" smtClean="0"/>
              <a:t>If renal and cardiac functions are satisfactory, and the patient is hydrated, </a:t>
            </a:r>
            <a:r>
              <a:rPr lang="en-IN" altLang="en-US" sz="2400" b="1" smtClean="0">
                <a:solidFill>
                  <a:schemeClr val="tx2"/>
                </a:solidFill>
              </a:rPr>
              <a:t>forced diuresis and alkalinization </a:t>
            </a:r>
            <a:r>
              <a:rPr lang="en-IN" altLang="en-US" sz="2400" smtClean="0"/>
              <a:t>of the urine will hasten the excretion of phenobarbital. </a:t>
            </a:r>
          </a:p>
          <a:p>
            <a:pPr eaLnBrk="1" hangingPunct="1"/>
            <a:endParaRPr lang="en-IN" altLang="en-US" sz="2400" smtClean="0"/>
          </a:p>
          <a:p>
            <a:pPr eaLnBrk="1" hangingPunct="1"/>
            <a:r>
              <a:rPr lang="en-IN" altLang="en-US" sz="2400" smtClean="0"/>
              <a:t>In the event of renal failure     -          hemodialysis </a:t>
            </a:r>
          </a:p>
          <a:p>
            <a:pPr eaLnBrk="1" hangingPunct="1"/>
            <a:endParaRPr lang="en-IN" altLang="en-US" sz="2400" smtClean="0"/>
          </a:p>
          <a:p>
            <a:pPr eaLnBrk="1" hangingPunct="1"/>
            <a:r>
              <a:rPr lang="en-IN" altLang="en-US" sz="2400" smtClean="0"/>
              <a:t>circulatory collapse is a major threat. So </a:t>
            </a:r>
            <a:r>
              <a:rPr lang="en-IN" altLang="en-US" sz="2400" smtClean="0">
                <a:solidFill>
                  <a:srgbClr val="FF0000"/>
                </a:solidFill>
              </a:rPr>
              <a:t>hypovolemia must be corrected </a:t>
            </a:r>
            <a:r>
              <a:rPr lang="en-IN" altLang="en-US" sz="2400" smtClean="0"/>
              <a:t>&amp; blood pressure can be supported with dopamine. </a:t>
            </a:r>
          </a:p>
          <a:p>
            <a:pPr eaLnBrk="1" hangingPunct="1"/>
            <a:endParaRPr lang="en-IN" altLang="en-US" sz="2400" smtClean="0"/>
          </a:p>
          <a:p>
            <a:pPr eaLnBrk="1" hangingPunct="1"/>
            <a:r>
              <a:rPr lang="en-IN" altLang="en-US" sz="2400" smtClean="0"/>
              <a:t>Acute renal failure consequent to shock and hypoxia accounts for perhaps one-sixth of the deaths.</a:t>
            </a:r>
          </a:p>
          <a:p>
            <a:pPr eaLnBrk="1" hangingPunct="1">
              <a:buFont typeface="Arial" charset="0"/>
              <a:buNone/>
            </a:pPr>
            <a:endParaRPr lang="en-IN" altLang="en-US" sz="2400" smtClean="0"/>
          </a:p>
          <a:p>
            <a:pPr eaLnBrk="1" hangingPunct="1"/>
            <a:endParaRPr lang="en-IN" altLang="en-US" smtClean="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304800" y="1600200"/>
            <a:ext cx="8382000" cy="4525963"/>
          </a:xfrm>
        </p:spPr>
        <p:txBody>
          <a:bodyPr/>
          <a:lstStyle/>
          <a:p>
            <a:pPr eaLnBrk="1" hangingPunct="1">
              <a:buFont typeface="Arial" charset="0"/>
              <a:buNone/>
            </a:pPr>
            <a:r>
              <a:rPr lang="en-IN" altLang="en-US" sz="8000" smtClean="0">
                <a:cs typeface="Times New Roman" pitchFamily="18" charset="0"/>
              </a:rPr>
              <a:t> </a:t>
            </a:r>
          </a:p>
          <a:p>
            <a:pPr eaLnBrk="1" hangingPunct="1">
              <a:buFont typeface="Arial" charset="0"/>
              <a:buNone/>
            </a:pPr>
            <a:r>
              <a:rPr lang="en-IN" altLang="en-US" sz="8000" b="1" smtClean="0">
                <a:cs typeface="Times New Roman" pitchFamily="18" charset="0"/>
              </a:rPr>
              <a:t> BENZODIAZEPINES</a:t>
            </a:r>
            <a:r>
              <a:rPr lang="en-IN" altLang="en-US" sz="8000" smtClean="0">
                <a:cs typeface="Times New Roman" pitchFamily="18" charset="0"/>
              </a:rPr>
              <a:t> </a:t>
            </a:r>
            <a:endParaRPr lang="en-IN" altLang="en-US" sz="8000" smtClean="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1143000"/>
          </a:xfrm>
        </p:spPr>
        <p:txBody>
          <a:bodyPr/>
          <a:lstStyle/>
          <a:p>
            <a:pPr eaLnBrk="1" hangingPunct="1"/>
            <a:r>
              <a:rPr lang="en-IN" altLang="en-US" sz="2800" b="1" smtClean="0">
                <a:latin typeface="Times New Roman" pitchFamily="18" charset="0"/>
                <a:cs typeface="Times New Roman" pitchFamily="18" charset="0"/>
              </a:rPr>
              <a:t>COMPARISON OF THE DURATIONS OF ACTION OF THE BENZODIAZEPINES</a:t>
            </a:r>
          </a:p>
        </p:txBody>
      </p:sp>
      <p:pic>
        <p:nvPicPr>
          <p:cNvPr id="24579" name="Picture 2"/>
          <p:cNvPicPr>
            <a:picLocks noGrp="1" noChangeAspect="1" noChangeArrowheads="1"/>
          </p:cNvPicPr>
          <p:nvPr>
            <p:ph idx="1"/>
          </p:nvPr>
        </p:nvPicPr>
        <p:blipFill>
          <a:blip r:embed="rId2"/>
          <a:srcRect/>
          <a:stretch>
            <a:fillRect/>
          </a:stretch>
        </p:blipFill>
        <p:spPr>
          <a:xfrm>
            <a:off x="0" y="1524000"/>
            <a:ext cx="2743200" cy="5334000"/>
          </a:xfrm>
        </p:spPr>
      </p:pic>
      <p:pic>
        <p:nvPicPr>
          <p:cNvPr id="24580" name="Picture 3"/>
          <p:cNvPicPr>
            <a:picLocks noChangeAspect="1" noChangeArrowheads="1"/>
          </p:cNvPicPr>
          <p:nvPr/>
        </p:nvPicPr>
        <p:blipFill>
          <a:blip r:embed="rId3"/>
          <a:srcRect/>
          <a:stretch>
            <a:fillRect/>
          </a:stretch>
        </p:blipFill>
        <p:spPr bwMode="auto">
          <a:xfrm>
            <a:off x="2743200" y="1524000"/>
            <a:ext cx="3276600" cy="5334000"/>
          </a:xfrm>
          <a:prstGeom prst="rect">
            <a:avLst/>
          </a:prstGeom>
          <a:noFill/>
          <a:ln w="9525">
            <a:noFill/>
            <a:miter lim="800000"/>
            <a:headEnd/>
            <a:tailEnd/>
          </a:ln>
        </p:spPr>
      </p:pic>
      <p:pic>
        <p:nvPicPr>
          <p:cNvPr id="24581" name="Picture 4"/>
          <p:cNvPicPr>
            <a:picLocks noChangeAspect="1" noChangeArrowheads="1"/>
          </p:cNvPicPr>
          <p:nvPr/>
        </p:nvPicPr>
        <p:blipFill>
          <a:blip r:embed="rId4"/>
          <a:srcRect/>
          <a:stretch>
            <a:fillRect/>
          </a:stretch>
        </p:blipFill>
        <p:spPr bwMode="auto">
          <a:xfrm>
            <a:off x="6019800" y="1524000"/>
            <a:ext cx="31242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944562"/>
          </a:xfrm>
        </p:spPr>
        <p:txBody>
          <a:bodyPr/>
          <a:lstStyle/>
          <a:p>
            <a:pPr eaLnBrk="1" hangingPunct="1"/>
            <a:r>
              <a:rPr lang="en-US" altLang="en-US" smtClean="0"/>
              <a:t>Effects of benzodiazepine</a:t>
            </a:r>
          </a:p>
        </p:txBody>
      </p:sp>
      <p:sp>
        <p:nvSpPr>
          <p:cNvPr id="25603" name="Content Placeholder 2"/>
          <p:cNvSpPr>
            <a:spLocks noGrp="1"/>
          </p:cNvSpPr>
          <p:nvPr>
            <p:ph idx="1"/>
          </p:nvPr>
        </p:nvSpPr>
        <p:spPr>
          <a:xfrm>
            <a:off x="457200" y="1066800"/>
            <a:ext cx="8229600" cy="5059363"/>
          </a:xfrm>
        </p:spPr>
        <p:txBody>
          <a:bodyPr/>
          <a:lstStyle/>
          <a:p>
            <a:pPr eaLnBrk="1" hangingPunct="1"/>
            <a:r>
              <a:rPr lang="en-US" altLang="en-US" sz="2800" smtClean="0"/>
              <a:t>On increasing the dose sedation progresses to hypnosis and then to stupor.</a:t>
            </a:r>
          </a:p>
          <a:p>
            <a:pPr eaLnBrk="1" hangingPunct="1"/>
            <a:endParaRPr lang="en-US" altLang="en-US" sz="2800" smtClean="0"/>
          </a:p>
          <a:p>
            <a:pPr eaLnBrk="1" hangingPunct="1"/>
            <a:r>
              <a:rPr lang="en-US" altLang="en-US" sz="2800" smtClean="0"/>
              <a:t>But the drugs do not cause a true general anesthesia because</a:t>
            </a:r>
          </a:p>
          <a:p>
            <a:pPr eaLnBrk="1" hangingPunct="1">
              <a:buFont typeface="Arial" charset="0"/>
              <a:buNone/>
            </a:pPr>
            <a:r>
              <a:rPr lang="en-US" altLang="en-US" sz="2800" smtClean="0"/>
              <a:t>	-awareness usually persists</a:t>
            </a:r>
          </a:p>
          <a:p>
            <a:pPr eaLnBrk="1" hangingPunct="1">
              <a:buFont typeface="Arial" charset="0"/>
              <a:buNone/>
            </a:pPr>
            <a:r>
              <a:rPr lang="en-US" altLang="en-US" sz="2800" smtClean="0"/>
              <a:t>	-immobility sufficient to allow surgery cannot be achieved. </a:t>
            </a:r>
          </a:p>
          <a:p>
            <a:pPr eaLnBrk="1" hangingPunct="1">
              <a:buFont typeface="Arial" charset="0"/>
              <a:buNone/>
            </a:pPr>
            <a:endParaRPr lang="en-US" altLang="en-US" sz="2800" smtClean="0"/>
          </a:p>
          <a:p>
            <a:pPr eaLnBrk="1" hangingPunct="1"/>
            <a:r>
              <a:rPr lang="en-US" altLang="en-US" sz="2800" smtClean="0"/>
              <a:t>However at "preanesthetic" doses, there is amnesia.</a:t>
            </a:r>
          </a:p>
          <a:p>
            <a:pPr eaLnBrk="1" hangingPunct="1"/>
            <a:endParaRPr lang="en-US" altLang="en-US" sz="2800" smtClean="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altLang="en-US" smtClean="0"/>
          </a:p>
        </p:txBody>
      </p:sp>
      <p:sp>
        <p:nvSpPr>
          <p:cNvPr id="27651" name="Content Placeholder 2"/>
          <p:cNvSpPr>
            <a:spLocks noGrp="1"/>
          </p:cNvSpPr>
          <p:nvPr>
            <p:ph idx="1"/>
          </p:nvPr>
        </p:nvSpPr>
        <p:spPr/>
        <p:txBody>
          <a:bodyPr/>
          <a:lstStyle/>
          <a:p>
            <a:pPr eaLnBrk="1" hangingPunct="1"/>
            <a:r>
              <a:rPr lang="en-US" altLang="en-US" smtClean="0"/>
              <a:t>Respiration-Hypnotic doses of benzodiazepines are without effect on respiration in normal subjects</a:t>
            </a:r>
          </a:p>
          <a:p>
            <a:pPr eaLnBrk="1" hangingPunct="1"/>
            <a:endParaRPr lang="en-US" altLang="en-US" smtClean="0"/>
          </a:p>
          <a:p>
            <a:pPr eaLnBrk="1" hangingPunct="1"/>
            <a:r>
              <a:rPr lang="en-US" altLang="en-US" smtClean="0"/>
              <a:t>CVS-In preanesthetic doses, all benzodiazepines decrease blood pressure and increase heart rate</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 y="0"/>
            <a:ext cx="8991600" cy="1066800"/>
          </a:xfrm>
        </p:spPr>
        <p:txBody>
          <a:bodyPr/>
          <a:lstStyle/>
          <a:p>
            <a:pPr eaLnBrk="1" hangingPunct="1"/>
            <a:r>
              <a:rPr lang="en-IN" altLang="en-US" b="1" smtClean="0"/>
              <a:t>PHARMACOKINETICS</a:t>
            </a:r>
            <a:endParaRPr lang="en-IN" altLang="en-US" smtClean="0"/>
          </a:p>
        </p:txBody>
      </p:sp>
      <p:sp>
        <p:nvSpPr>
          <p:cNvPr id="3" name="Content Placeholder 2"/>
          <p:cNvSpPr>
            <a:spLocks noGrp="1"/>
          </p:cNvSpPr>
          <p:nvPr>
            <p:ph idx="1"/>
          </p:nvPr>
        </p:nvSpPr>
        <p:spPr>
          <a:xfrm>
            <a:off x="228600" y="1219200"/>
            <a:ext cx="8686800" cy="5334000"/>
          </a:xfrm>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IN" dirty="0" smtClean="0"/>
              <a:t>A short elimination t</a:t>
            </a:r>
            <a:r>
              <a:rPr lang="en-IN" baseline="-25000" dirty="0" smtClean="0"/>
              <a:t>1/2</a:t>
            </a:r>
            <a:r>
              <a:rPr lang="en-IN" dirty="0" smtClean="0"/>
              <a:t> is desirable for hypnotics, although this carries the drawback of increased abuse liability and severity of withdrawal after drug discontinuation. </a:t>
            </a:r>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dirty="0" smtClean="0"/>
              <a:t>Most of the BZDs are metabolized in the liver to produce active products (thus long duration of action).</a:t>
            </a:r>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dirty="0" smtClean="0"/>
              <a:t>After metabolism these are conjugated and are excreted via kidney.</a:t>
            </a:r>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IN"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rtlCol="0">
            <a:normAutofit fontScale="90000"/>
          </a:bodyPr>
          <a:lstStyle/>
          <a:p>
            <a:pPr eaLnBrk="1" fontAlgn="auto" hangingPunct="1">
              <a:spcAft>
                <a:spcPts val="0"/>
              </a:spcAft>
              <a:defRPr/>
            </a:pPr>
            <a:r>
              <a:rPr lang="en-IN" b="1" dirty="0" smtClean="0"/>
              <a:t/>
            </a:r>
            <a:br>
              <a:rPr lang="en-IN" b="1" dirty="0" smtClean="0"/>
            </a:br>
            <a:r>
              <a:rPr lang="en-IN" b="1" dirty="0" smtClean="0"/>
              <a:t>ADVERSE EFFECTS</a:t>
            </a:r>
            <a:r>
              <a:rPr lang="en-IN" dirty="0" smtClean="0"/>
              <a:t/>
            </a:r>
            <a:br>
              <a:rPr lang="en-IN" dirty="0" smtClean="0"/>
            </a:br>
            <a:endParaRPr lang="en-IN" dirty="0"/>
          </a:p>
        </p:txBody>
      </p:sp>
      <p:sp>
        <p:nvSpPr>
          <p:cNvPr id="29699" name="Content Placeholder 2"/>
          <p:cNvSpPr>
            <a:spLocks noGrp="1"/>
          </p:cNvSpPr>
          <p:nvPr>
            <p:ph idx="1"/>
          </p:nvPr>
        </p:nvSpPr>
        <p:spPr>
          <a:xfrm>
            <a:off x="228600" y="990600"/>
            <a:ext cx="8686800" cy="5562600"/>
          </a:xfrm>
        </p:spPr>
        <p:txBody>
          <a:bodyPr/>
          <a:lstStyle/>
          <a:p>
            <a:pPr eaLnBrk="1" hangingPunct="1"/>
            <a:r>
              <a:rPr lang="en-IN" altLang="en-US" sz="2400" smtClean="0"/>
              <a:t>Light-headedness</a:t>
            </a:r>
          </a:p>
          <a:p>
            <a:pPr eaLnBrk="1" hangingPunct="1"/>
            <a:r>
              <a:rPr lang="en-IN" altLang="en-US" sz="2400" smtClean="0"/>
              <a:t>Fatigue</a:t>
            </a:r>
          </a:p>
          <a:p>
            <a:pPr eaLnBrk="1" hangingPunct="1"/>
            <a:r>
              <a:rPr lang="en-IN" altLang="en-US" sz="2400" b="1" smtClean="0"/>
              <a:t>Increased reaction time</a:t>
            </a:r>
          </a:p>
          <a:p>
            <a:pPr eaLnBrk="1" hangingPunct="1"/>
            <a:r>
              <a:rPr lang="en-IN" altLang="en-US" sz="2400" b="1" smtClean="0"/>
              <a:t>Motor incoordination</a:t>
            </a:r>
          </a:p>
          <a:p>
            <a:pPr eaLnBrk="1" hangingPunct="1"/>
            <a:r>
              <a:rPr lang="en-IN" altLang="en-US" sz="2400" smtClean="0"/>
              <a:t>Impairment of mental and motor functions</a:t>
            </a:r>
          </a:p>
          <a:p>
            <a:pPr eaLnBrk="1" hangingPunct="1"/>
            <a:r>
              <a:rPr lang="en-IN" altLang="en-US" sz="2400" b="1" smtClean="0"/>
              <a:t>Confusion</a:t>
            </a:r>
          </a:p>
          <a:p>
            <a:pPr eaLnBrk="1" hangingPunct="1"/>
            <a:r>
              <a:rPr lang="en-IN" altLang="en-US" sz="2400" smtClean="0"/>
              <a:t>Antero-grade </a:t>
            </a:r>
            <a:r>
              <a:rPr lang="en-IN" altLang="en-US" sz="2400" b="1" smtClean="0"/>
              <a:t>amnesia</a:t>
            </a:r>
          </a:p>
          <a:p>
            <a:pPr eaLnBrk="1" hangingPunct="1"/>
            <a:r>
              <a:rPr lang="en-IN" altLang="en-US" sz="2400" smtClean="0"/>
              <a:t>Cognition appears to be affected less than motor performance.</a:t>
            </a:r>
          </a:p>
          <a:p>
            <a:pPr eaLnBrk="1" hangingPunct="1"/>
            <a:r>
              <a:rPr lang="en-IN" altLang="en-US" sz="2400" smtClean="0"/>
              <a:t> All of these effects can greatly impair driving and other psychomotor skills, especially if combined with ethanol.</a:t>
            </a:r>
          </a:p>
          <a:p>
            <a:pPr eaLnBrk="1" hangingPunct="1"/>
            <a:endParaRPr lang="en-IN" altLang="en-US" smtClean="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762000"/>
          </a:xfrm>
        </p:spPr>
        <p:txBody>
          <a:bodyPr rtlCol="0">
            <a:normAutofit fontScale="90000"/>
          </a:bodyPr>
          <a:lstStyle/>
          <a:p>
            <a:pPr eaLnBrk="1" fontAlgn="auto" hangingPunct="1">
              <a:spcAft>
                <a:spcPts val="0"/>
              </a:spcAft>
              <a:defRPr/>
            </a:pPr>
            <a:r>
              <a:rPr lang="en-IN" sz="2800" b="1" smtClean="0"/>
              <a:t/>
            </a:r>
            <a:br>
              <a:rPr lang="en-IN" sz="2800" b="1" smtClean="0"/>
            </a:br>
            <a:r>
              <a:rPr lang="en-IN" sz="2800" b="1" smtClean="0"/>
              <a:t/>
            </a:r>
            <a:br>
              <a:rPr lang="en-IN" sz="2800" b="1" smtClean="0"/>
            </a:br>
            <a:r>
              <a:rPr lang="en-IN" sz="2800" b="1" smtClean="0"/>
              <a:t>FLUMAZENIL: A BENZODIAZEPINE RECEPTOR ANTAGONIST</a:t>
            </a:r>
            <a:r>
              <a:rPr lang="en-IN" smtClean="0"/>
              <a:t/>
            </a:r>
            <a:br>
              <a:rPr lang="en-IN" smtClean="0"/>
            </a:br>
            <a:endParaRPr lang="en-IN" smtClean="0"/>
          </a:p>
        </p:txBody>
      </p:sp>
      <p:sp>
        <p:nvSpPr>
          <p:cNvPr id="30723" name="Content Placeholder 2"/>
          <p:cNvSpPr>
            <a:spLocks noGrp="1"/>
          </p:cNvSpPr>
          <p:nvPr>
            <p:ph idx="1"/>
          </p:nvPr>
        </p:nvSpPr>
        <p:spPr>
          <a:xfrm>
            <a:off x="152400" y="990600"/>
            <a:ext cx="8763000" cy="5562600"/>
          </a:xfrm>
        </p:spPr>
        <p:txBody>
          <a:bodyPr/>
          <a:lstStyle/>
          <a:p>
            <a:pPr eaLnBrk="1" hangingPunct="1">
              <a:buFont typeface="Arial" charset="0"/>
              <a:buNone/>
            </a:pPr>
            <a:endParaRPr lang="en-IN" altLang="en-US" sz="2200" smtClean="0"/>
          </a:p>
          <a:p>
            <a:pPr eaLnBrk="1" hangingPunct="1"/>
            <a:r>
              <a:rPr lang="en-IN" altLang="en-US" sz="2200" smtClean="0"/>
              <a:t>competitively antagonism</a:t>
            </a:r>
          </a:p>
          <a:p>
            <a:pPr eaLnBrk="1" hangingPunct="1">
              <a:buFont typeface="Arial" charset="0"/>
              <a:buNone/>
            </a:pPr>
            <a:r>
              <a:rPr lang="en-IN" altLang="en-US" sz="2200" smtClean="0"/>
              <a:t> </a:t>
            </a:r>
          </a:p>
          <a:p>
            <a:pPr eaLnBrk="1" hangingPunct="1"/>
            <a:r>
              <a:rPr lang="en-IN" altLang="en-US" sz="2200" smtClean="0"/>
              <a:t>Flumazenil antagonizes both the electrophysiological and behavioral effects of agonist and inverse-agonist benzodiazepines and </a:t>
            </a:r>
            <a:r>
              <a:rPr lang="el-GR" altLang="en-US" sz="2200" b="1" smtClean="0"/>
              <a:t>β </a:t>
            </a:r>
            <a:r>
              <a:rPr lang="en-US" altLang="en-US" sz="2200" b="1" smtClean="0"/>
              <a:t>-</a:t>
            </a:r>
            <a:r>
              <a:rPr lang="en-IN" altLang="en-US" sz="2200" smtClean="0"/>
              <a:t>carbolines.</a:t>
            </a:r>
          </a:p>
          <a:p>
            <a:pPr eaLnBrk="1" hangingPunct="1">
              <a:buFont typeface="Arial" charset="0"/>
              <a:buNone/>
            </a:pPr>
            <a:r>
              <a:rPr lang="en-IN" altLang="en-US" sz="2200" smtClean="0"/>
              <a:t> </a:t>
            </a:r>
          </a:p>
          <a:p>
            <a:pPr eaLnBrk="1" hangingPunct="1"/>
            <a:r>
              <a:rPr lang="en-IN" altLang="en-US" sz="2200" smtClean="0"/>
              <a:t>Flumazenil is available only for intravenous administration. </a:t>
            </a:r>
          </a:p>
          <a:p>
            <a:pPr eaLnBrk="1" hangingPunct="1">
              <a:buFont typeface="Arial" charset="0"/>
              <a:buNone/>
            </a:pPr>
            <a:endParaRPr lang="en-IN" altLang="en-US" sz="2200" smtClean="0"/>
          </a:p>
          <a:p>
            <a:pPr eaLnBrk="1" hangingPunct="1"/>
            <a:r>
              <a:rPr lang="en-IN" altLang="en-US" sz="2200" smtClean="0"/>
              <a:t>On intravenous administration, flumazenil is eliminated almost entirely by hepatic metabolism to inactive products with a </a:t>
            </a:r>
            <a:r>
              <a:rPr lang="en-IN" altLang="en-US" sz="2200" b="1" smtClean="0"/>
              <a:t>t</a:t>
            </a:r>
            <a:r>
              <a:rPr lang="en-IN" altLang="en-US" sz="2200" b="1" baseline="-25000" smtClean="0"/>
              <a:t>1/2</a:t>
            </a:r>
            <a:r>
              <a:rPr lang="en-IN" altLang="en-US" sz="2200" b="1" smtClean="0"/>
              <a:t> of ~1 hour</a:t>
            </a:r>
            <a:r>
              <a:rPr lang="en-IN" altLang="en-US" sz="2200" smtClean="0"/>
              <a:t>; the duration of clinical effects usually is only </a:t>
            </a:r>
            <a:r>
              <a:rPr lang="en-IN" altLang="en-US" sz="2200" b="1" smtClean="0"/>
              <a:t>30-60 minutes</a:t>
            </a:r>
            <a:r>
              <a:rPr lang="en-IN" altLang="en-US" sz="2200" smtClean="0"/>
              <a:t>. </a:t>
            </a:r>
          </a:p>
          <a:p>
            <a:pPr eaLnBrk="1" hangingPunct="1"/>
            <a:endParaRPr lang="en-IN" altLang="en-US" sz="1800" smtClean="0"/>
          </a:p>
          <a:p>
            <a:pPr eaLnBrk="1" hangingPunct="1"/>
            <a:endParaRPr lang="en-IN" altLang="en-US" sz="1800" smtClean="0"/>
          </a:p>
          <a:p>
            <a:pPr eaLnBrk="1" hangingPunct="1"/>
            <a:endParaRPr lang="en-IN"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4D9B71F-2F1B-4EE1-894E-371D95100ED7}"/>
              </a:ext>
            </a:extLst>
          </p:cNvPr>
          <p:cNvSpPr>
            <a:spLocks noGrp="1"/>
          </p:cNvSpPr>
          <p:nvPr>
            <p:ph idx="1"/>
          </p:nvPr>
        </p:nvSpPr>
        <p:spPr>
          <a:xfrm>
            <a:off x="628650" y="316523"/>
            <a:ext cx="7886700" cy="6160477"/>
          </a:xfrm>
        </p:spPr>
        <p:txBody>
          <a:bodyPr>
            <a:normAutofit fontScale="77500" lnSpcReduction="20000"/>
          </a:bodyPr>
          <a:lstStyle/>
          <a:p>
            <a:r>
              <a:rPr lang="en-US" dirty="0">
                <a:solidFill>
                  <a:prstClr val="black"/>
                </a:solidFill>
              </a:rPr>
              <a:t>Active ulcers should be treated for 4 to 6 weeks. </a:t>
            </a:r>
          </a:p>
          <a:p>
            <a:r>
              <a:rPr lang="en-US" dirty="0">
                <a:solidFill>
                  <a:prstClr val="black"/>
                </a:solidFill>
              </a:rPr>
              <a:t> </a:t>
            </a:r>
            <a:r>
              <a:rPr lang="en-US" b="1" dirty="0">
                <a:solidFill>
                  <a:prstClr val="black"/>
                </a:solidFill>
              </a:rPr>
              <a:t>Pantoprazole (Protonix) </a:t>
            </a:r>
            <a:r>
              <a:rPr lang="en-US" dirty="0">
                <a:solidFill>
                  <a:prstClr val="black"/>
                </a:solidFill>
              </a:rPr>
              <a:t>can be administered to clients intravenously. In addition to low incidence of headache and diarrhea, there may be irritation at the injection site leading to thrombophlebitis. Monitor the client’s IV site for signs of inflammation (redness, swelling, local pain) and change the IV site if indicated. </a:t>
            </a:r>
          </a:p>
          <a:p>
            <a:r>
              <a:rPr lang="en-US" dirty="0">
                <a:solidFill>
                  <a:prstClr val="black"/>
                </a:solidFill>
              </a:rPr>
              <a:t> Teach clients to notify the provider for any sign of obvious or occult GI bleeding such as coffee-ground emesis.</a:t>
            </a:r>
          </a:p>
          <a:p>
            <a:pPr marL="0" indent="0">
              <a:buNone/>
            </a:pPr>
            <a:r>
              <a:rPr lang="en-US" dirty="0">
                <a:solidFill>
                  <a:prstClr val="black"/>
                </a:solidFill>
              </a:rPr>
              <a:t>                                       </a:t>
            </a:r>
            <a:r>
              <a:rPr lang="en-US" b="1" dirty="0">
                <a:solidFill>
                  <a:prstClr val="black"/>
                </a:solidFill>
              </a:rPr>
              <a:t>ANTICHOLINERGICS</a:t>
            </a:r>
          </a:p>
          <a:p>
            <a:pPr marL="0" indent="0">
              <a:buNone/>
            </a:pPr>
            <a:r>
              <a:rPr lang="en-US" b="1" dirty="0"/>
              <a:t>Piperazine :</a:t>
            </a:r>
            <a:r>
              <a:rPr lang="en-US" dirty="0"/>
              <a:t> </a:t>
            </a:r>
          </a:p>
          <a:p>
            <a:r>
              <a:rPr lang="en-US" dirty="0"/>
              <a:t>it is a selective M1 receptor blocker</a:t>
            </a:r>
          </a:p>
          <a:p>
            <a:r>
              <a:rPr lang="en-US" dirty="0"/>
              <a:t>Produces less effects.</a:t>
            </a:r>
          </a:p>
          <a:p>
            <a:r>
              <a:rPr lang="en-US" dirty="0"/>
              <a:t>Reduces acid secretion by 40 to fifty percent</a:t>
            </a:r>
          </a:p>
          <a:p>
            <a:r>
              <a:rPr lang="en-US" dirty="0"/>
              <a:t>Has a small therapeutic window</a:t>
            </a:r>
          </a:p>
        </p:txBody>
      </p:sp>
    </p:spTree>
    <p:extLst>
      <p:ext uri="{BB962C8B-B14F-4D97-AF65-F5344CB8AC3E}">
        <p14:creationId xmlns:p14="http://schemas.microsoft.com/office/powerpoint/2010/main" xmlns="" val="350783032"/>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BDZ Actions</a:t>
            </a:r>
            <a:endParaRPr lang="en-GB" dirty="0"/>
          </a:p>
        </p:txBody>
      </p:sp>
      <p:sp>
        <p:nvSpPr>
          <p:cNvPr id="3" name="Content Placeholder 2"/>
          <p:cNvSpPr>
            <a:spLocks noGrp="1"/>
          </p:cNvSpPr>
          <p:nvPr>
            <p:ph idx="1"/>
          </p:nvPr>
        </p:nvSpPr>
        <p:spPr/>
        <p:txBody>
          <a:bodyPr/>
          <a:lstStyle/>
          <a:p>
            <a:r>
              <a:rPr lang="en-GB" dirty="0" smtClean="0"/>
              <a:t>BDZ have no antipsychotic activity nor any analgesic action and do not affect the autonomic nervous system.</a:t>
            </a:r>
          </a:p>
          <a:p>
            <a:r>
              <a:rPr lang="en-GB" b="1" dirty="0">
                <a:solidFill>
                  <a:srgbClr val="FF0000"/>
                </a:solidFill>
              </a:rPr>
              <a:t>A</a:t>
            </a:r>
            <a:r>
              <a:rPr lang="en-GB" b="1" dirty="0" smtClean="0">
                <a:solidFill>
                  <a:srgbClr val="FF0000"/>
                </a:solidFill>
              </a:rPr>
              <a:t>ctions</a:t>
            </a:r>
          </a:p>
          <a:p>
            <a:r>
              <a:rPr lang="en-GB" b="1" dirty="0" smtClean="0"/>
              <a:t>1. Reduction of anxiety: </a:t>
            </a:r>
            <a:r>
              <a:rPr lang="en-GB" dirty="0" smtClean="0"/>
              <a:t>at low dose they reduce anxiety by selectively inhibiting neuronal circuits in the limbic system of the brain</a:t>
            </a:r>
            <a:endParaRPr lang="en-GB" dirty="0"/>
          </a:p>
        </p:txBody>
      </p:sp>
      <p:sp>
        <p:nvSpPr>
          <p:cNvPr id="4" name="Slide Number Placeholder 3"/>
          <p:cNvSpPr>
            <a:spLocks noGrp="1"/>
          </p:cNvSpPr>
          <p:nvPr>
            <p:ph type="sldNum" sz="quarter" idx="12"/>
          </p:nvPr>
        </p:nvSpPr>
        <p:spPr/>
        <p:txBody>
          <a:bodyPr/>
          <a:lstStyle/>
          <a:p>
            <a:fld id="{9B63FB8C-441A-44D7-A3CF-A3CB90EC19FA}" type="slidenum">
              <a:rPr lang="en-GB" smtClean="0"/>
              <a:pPr/>
              <a:t>210</a:t>
            </a:fld>
            <a:endParaRPr lang="en-GB"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BDZ Actions</a:t>
            </a:r>
            <a:endParaRPr lang="en-GB" dirty="0"/>
          </a:p>
        </p:txBody>
      </p:sp>
      <p:sp>
        <p:nvSpPr>
          <p:cNvPr id="3" name="Content Placeholder 2"/>
          <p:cNvSpPr>
            <a:spLocks noGrp="1"/>
          </p:cNvSpPr>
          <p:nvPr>
            <p:ph idx="1"/>
          </p:nvPr>
        </p:nvSpPr>
        <p:spPr/>
        <p:txBody>
          <a:bodyPr>
            <a:normAutofit fontScale="92500" lnSpcReduction="10000"/>
          </a:bodyPr>
          <a:lstStyle/>
          <a:p>
            <a:r>
              <a:rPr lang="en-GB" b="1" dirty="0" smtClean="0"/>
              <a:t>2. Sedative and Hypnotic action: </a:t>
            </a:r>
            <a:r>
              <a:rPr lang="en-GB" dirty="0" smtClean="0"/>
              <a:t>All BDZ have sedative action and some produce hypnosis at higher doses.</a:t>
            </a:r>
          </a:p>
          <a:p>
            <a:r>
              <a:rPr lang="en-GB" b="1" dirty="0" smtClean="0"/>
              <a:t>3. Anticonvulsant action</a:t>
            </a:r>
            <a:r>
              <a:rPr lang="en-GB" dirty="0" smtClean="0"/>
              <a:t>: Several BDZ have anticonvulsant action and used to treat epilepsy and seizure disorders.</a:t>
            </a:r>
          </a:p>
          <a:p>
            <a:r>
              <a:rPr lang="en-GB" b="1" dirty="0" smtClean="0"/>
              <a:t>4. Muscle relaxant: </a:t>
            </a:r>
            <a:r>
              <a:rPr lang="en-GB" dirty="0" smtClean="0"/>
              <a:t>The benzodiazepines relax spasticity of skeletal muscle probably by increasing presynaptic inhibition in the spinal cord. </a:t>
            </a:r>
            <a:endParaRPr lang="en-GB" dirty="0"/>
          </a:p>
        </p:txBody>
      </p:sp>
      <p:sp>
        <p:nvSpPr>
          <p:cNvPr id="4" name="Slide Number Placeholder 3"/>
          <p:cNvSpPr>
            <a:spLocks noGrp="1"/>
          </p:cNvSpPr>
          <p:nvPr>
            <p:ph type="sldNum" sz="quarter" idx="12"/>
          </p:nvPr>
        </p:nvSpPr>
        <p:spPr/>
        <p:txBody>
          <a:bodyPr/>
          <a:lstStyle/>
          <a:p>
            <a:fld id="{9B63FB8C-441A-44D7-A3CF-A3CB90EC19FA}" type="slidenum">
              <a:rPr lang="en-GB" smtClean="0"/>
              <a:pPr/>
              <a:t>211</a:t>
            </a:fld>
            <a:endParaRPr lang="en-GB"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Therapeutic Uses</a:t>
            </a:r>
            <a:endParaRPr lang="en-GB" dirty="0"/>
          </a:p>
        </p:txBody>
      </p:sp>
      <p:sp>
        <p:nvSpPr>
          <p:cNvPr id="3" name="Content Placeholder 2"/>
          <p:cNvSpPr>
            <a:spLocks noGrp="1"/>
          </p:cNvSpPr>
          <p:nvPr>
            <p:ph idx="1"/>
          </p:nvPr>
        </p:nvSpPr>
        <p:spPr/>
        <p:txBody>
          <a:bodyPr/>
          <a:lstStyle/>
          <a:p>
            <a:r>
              <a:rPr lang="en-GB" dirty="0" smtClean="0"/>
              <a:t>Pharmacokinetic variation and duration of action influence the choice of BDZ</a:t>
            </a:r>
          </a:p>
          <a:p>
            <a:r>
              <a:rPr lang="en-GB" dirty="0" smtClean="0"/>
              <a:t>1. </a:t>
            </a:r>
            <a:r>
              <a:rPr lang="en-GB" b="1" dirty="0" smtClean="0"/>
              <a:t>Anxiety disorders </a:t>
            </a:r>
            <a:r>
              <a:rPr lang="en-GB" dirty="0" smtClean="0"/>
              <a:t>associated with depression: longer acting drugs such </a:t>
            </a:r>
            <a:r>
              <a:rPr lang="en-GB" b="1" dirty="0" smtClean="0">
                <a:solidFill>
                  <a:srgbClr val="0070C0"/>
                </a:solidFill>
              </a:rPr>
              <a:t>diazepam</a:t>
            </a:r>
            <a:r>
              <a:rPr lang="en-GB" dirty="0" smtClean="0"/>
              <a:t> are often preferred </a:t>
            </a:r>
            <a:r>
              <a:rPr lang="en-GB" b="1" dirty="0" smtClean="0">
                <a:solidFill>
                  <a:srgbClr val="0070C0"/>
                </a:solidFill>
              </a:rPr>
              <a:t>alprazolam</a:t>
            </a:r>
            <a:r>
              <a:rPr lang="en-GB" dirty="0" smtClean="0"/>
              <a:t> is effective but may cause withdrawal reactions. </a:t>
            </a:r>
          </a:p>
          <a:p>
            <a:r>
              <a:rPr lang="en-GB" b="1" dirty="0" smtClean="0"/>
              <a:t>2. Muscular disorders: </a:t>
            </a:r>
            <a:r>
              <a:rPr lang="en-GB" dirty="0" smtClean="0"/>
              <a:t> such as muscle strain, cerebral palsy </a:t>
            </a:r>
            <a:r>
              <a:rPr lang="en-GB" b="1" dirty="0" smtClean="0">
                <a:solidFill>
                  <a:srgbClr val="0070C0"/>
                </a:solidFill>
              </a:rPr>
              <a:t>diazepam</a:t>
            </a:r>
            <a:r>
              <a:rPr lang="en-GB" dirty="0" smtClean="0"/>
              <a:t> is effective.</a:t>
            </a:r>
            <a:endParaRPr lang="en-GB" b="1" dirty="0"/>
          </a:p>
        </p:txBody>
      </p:sp>
      <p:sp>
        <p:nvSpPr>
          <p:cNvPr id="4" name="Slide Number Placeholder 3"/>
          <p:cNvSpPr>
            <a:spLocks noGrp="1"/>
          </p:cNvSpPr>
          <p:nvPr>
            <p:ph type="sldNum" sz="quarter" idx="12"/>
          </p:nvPr>
        </p:nvSpPr>
        <p:spPr/>
        <p:txBody>
          <a:bodyPr/>
          <a:lstStyle/>
          <a:p>
            <a:fld id="{9B63FB8C-441A-44D7-A3CF-A3CB90EC19FA}" type="slidenum">
              <a:rPr lang="en-GB" smtClean="0"/>
              <a:pPr/>
              <a:t>212</a:t>
            </a:fld>
            <a:endParaRPr lang="en-GB"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Therapeutic Uses</a:t>
            </a:r>
            <a:endParaRPr lang="en-GB" dirty="0"/>
          </a:p>
        </p:txBody>
      </p:sp>
      <p:sp>
        <p:nvSpPr>
          <p:cNvPr id="3" name="Content Placeholder 2"/>
          <p:cNvSpPr>
            <a:spLocks noGrp="1"/>
          </p:cNvSpPr>
          <p:nvPr>
            <p:ph idx="1"/>
          </p:nvPr>
        </p:nvSpPr>
        <p:spPr/>
        <p:txBody>
          <a:bodyPr/>
          <a:lstStyle/>
          <a:p>
            <a:r>
              <a:rPr lang="en-GB" b="1" dirty="0" smtClean="0"/>
              <a:t>3. Seizures</a:t>
            </a:r>
            <a:r>
              <a:rPr lang="en-GB" dirty="0" smtClean="0"/>
              <a:t>: </a:t>
            </a:r>
            <a:r>
              <a:rPr lang="en-GB" b="1" dirty="0" smtClean="0">
                <a:solidFill>
                  <a:srgbClr val="0070C0"/>
                </a:solidFill>
              </a:rPr>
              <a:t>Clonazepam</a:t>
            </a:r>
            <a:r>
              <a:rPr lang="en-GB" dirty="0" smtClean="0"/>
              <a:t> is useful in chronic treatment of epilepsy, whereas diazepam is the drug of choice in terminating grand mal epileptic seizures and status epilepticus.</a:t>
            </a:r>
          </a:p>
          <a:p>
            <a:r>
              <a:rPr lang="en-GB" b="1" dirty="0" smtClean="0">
                <a:solidFill>
                  <a:srgbClr val="0070C0"/>
                </a:solidFill>
              </a:rPr>
              <a:t>Chlordiazepoxide, Clorazepate, diazepam and oxazepam </a:t>
            </a:r>
            <a:r>
              <a:rPr lang="en-GB" dirty="0" smtClean="0"/>
              <a:t>are useful in the acute treatment of alcohol withdrawal.</a:t>
            </a:r>
            <a:endParaRPr lang="en-GB" dirty="0"/>
          </a:p>
        </p:txBody>
      </p:sp>
      <p:sp>
        <p:nvSpPr>
          <p:cNvPr id="4" name="Slide Number Placeholder 3"/>
          <p:cNvSpPr>
            <a:spLocks noGrp="1"/>
          </p:cNvSpPr>
          <p:nvPr>
            <p:ph type="sldNum" sz="quarter" idx="12"/>
          </p:nvPr>
        </p:nvSpPr>
        <p:spPr/>
        <p:txBody>
          <a:bodyPr/>
          <a:lstStyle/>
          <a:p>
            <a:fld id="{9B63FB8C-441A-44D7-A3CF-A3CB90EC19FA}" type="slidenum">
              <a:rPr lang="en-GB" smtClean="0"/>
              <a:pPr/>
              <a:t>213</a:t>
            </a:fld>
            <a:endParaRPr lang="en-GB"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Therapeutic Uses</a:t>
            </a:r>
            <a:endParaRPr lang="en-GB" b="1" dirty="0"/>
          </a:p>
        </p:txBody>
      </p:sp>
      <p:sp>
        <p:nvSpPr>
          <p:cNvPr id="3" name="Content Placeholder 2"/>
          <p:cNvSpPr>
            <a:spLocks noGrp="1"/>
          </p:cNvSpPr>
          <p:nvPr>
            <p:ph idx="1"/>
          </p:nvPr>
        </p:nvSpPr>
        <p:spPr/>
        <p:txBody>
          <a:bodyPr/>
          <a:lstStyle/>
          <a:p>
            <a:r>
              <a:rPr lang="en-GB" b="1" dirty="0" smtClean="0"/>
              <a:t>4. Sleep disorders: </a:t>
            </a:r>
            <a:r>
              <a:rPr lang="en-GB" dirty="0" smtClean="0"/>
              <a:t>Not all BDZ have hypnotic action although all have sedative or calming action. Drugs of choice for sleep disorders include, </a:t>
            </a:r>
            <a:r>
              <a:rPr lang="en-GB" b="1" dirty="0" smtClean="0"/>
              <a:t>long acting </a:t>
            </a:r>
            <a:r>
              <a:rPr lang="en-GB" dirty="0" smtClean="0"/>
              <a:t>- </a:t>
            </a:r>
            <a:r>
              <a:rPr lang="en-GB" b="1" dirty="0" smtClean="0">
                <a:solidFill>
                  <a:srgbClr val="0070C0"/>
                </a:solidFill>
              </a:rPr>
              <a:t>flurazepam</a:t>
            </a:r>
            <a:r>
              <a:rPr lang="en-GB" dirty="0" smtClean="0"/>
              <a:t>, </a:t>
            </a:r>
            <a:r>
              <a:rPr lang="en-GB" b="1" dirty="0" smtClean="0"/>
              <a:t>intermediate acting </a:t>
            </a:r>
            <a:r>
              <a:rPr lang="en-GB" dirty="0" smtClean="0"/>
              <a:t>– </a:t>
            </a:r>
            <a:r>
              <a:rPr lang="en-GB" b="1" dirty="0" smtClean="0">
                <a:solidFill>
                  <a:srgbClr val="0070C0"/>
                </a:solidFill>
              </a:rPr>
              <a:t>temazepam</a:t>
            </a:r>
            <a:r>
              <a:rPr lang="en-GB" dirty="0" smtClean="0"/>
              <a:t> and </a:t>
            </a:r>
            <a:r>
              <a:rPr lang="en-GB" b="1" dirty="0" smtClean="0"/>
              <a:t>short acting </a:t>
            </a:r>
            <a:r>
              <a:rPr lang="en-GB" b="1" dirty="0" smtClean="0">
                <a:solidFill>
                  <a:srgbClr val="0070C0"/>
                </a:solidFill>
              </a:rPr>
              <a:t>triazolam</a:t>
            </a:r>
            <a:endParaRPr lang="en-GB" b="1" dirty="0">
              <a:solidFill>
                <a:srgbClr val="0070C0"/>
              </a:solidFill>
            </a:endParaRPr>
          </a:p>
        </p:txBody>
      </p:sp>
      <p:sp>
        <p:nvSpPr>
          <p:cNvPr id="4" name="Slide Number Placeholder 3"/>
          <p:cNvSpPr>
            <a:spLocks noGrp="1"/>
          </p:cNvSpPr>
          <p:nvPr>
            <p:ph type="sldNum" sz="quarter" idx="12"/>
          </p:nvPr>
        </p:nvSpPr>
        <p:spPr/>
        <p:txBody>
          <a:bodyPr/>
          <a:lstStyle/>
          <a:p>
            <a:fld id="{9B63FB8C-441A-44D7-A3CF-A3CB90EC19FA}" type="slidenum">
              <a:rPr lang="en-GB" smtClean="0"/>
              <a:pPr/>
              <a:t>214</a:t>
            </a:fld>
            <a:endParaRPr lang="en-GB"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sz="half" idx="1"/>
          </p:nvPr>
        </p:nvSpPr>
        <p:spPr>
          <a:xfrm>
            <a:off x="762000" y="533400"/>
            <a:ext cx="3810000" cy="6019800"/>
          </a:xfrm>
          <a:solidFill>
            <a:schemeClr val="hlink"/>
          </a:solidFill>
        </p:spPr>
        <p:txBody>
          <a:bodyPr/>
          <a:lstStyle/>
          <a:p>
            <a:pPr algn="ctr">
              <a:buFontTx/>
              <a:buNone/>
            </a:pPr>
            <a:r>
              <a:rPr lang="en-US" altLang="en-US" b="1" smtClean="0">
                <a:solidFill>
                  <a:srgbClr val="FFFF00"/>
                </a:solidFill>
              </a:rPr>
              <a:t>ANXYOLITICS</a:t>
            </a:r>
            <a:endParaRPr lang="en-US" altLang="en-US" smtClean="0"/>
          </a:p>
          <a:p>
            <a:pPr algn="ctr">
              <a:buFontTx/>
              <a:buNone/>
            </a:pPr>
            <a:r>
              <a:rPr lang="en-US" altLang="en-US" sz="2800" smtClean="0">
                <a:solidFill>
                  <a:srgbClr val="66FFFF"/>
                </a:solidFill>
              </a:rPr>
              <a:t>Alprazolam</a:t>
            </a:r>
          </a:p>
          <a:p>
            <a:pPr algn="ctr">
              <a:buFontTx/>
              <a:buNone/>
            </a:pPr>
            <a:r>
              <a:rPr lang="en-US" altLang="en-US" sz="2800" smtClean="0">
                <a:solidFill>
                  <a:srgbClr val="66FFFF"/>
                </a:solidFill>
              </a:rPr>
              <a:t>Chlordiazepoxide</a:t>
            </a:r>
          </a:p>
          <a:p>
            <a:pPr algn="ctr">
              <a:buFontTx/>
              <a:buNone/>
            </a:pPr>
            <a:r>
              <a:rPr lang="en-US" altLang="en-US" sz="2800" smtClean="0">
                <a:solidFill>
                  <a:srgbClr val="66FFFF"/>
                </a:solidFill>
              </a:rPr>
              <a:t>Buspirone</a:t>
            </a:r>
          </a:p>
          <a:p>
            <a:pPr algn="ctr">
              <a:buFontTx/>
              <a:buNone/>
            </a:pPr>
            <a:r>
              <a:rPr lang="en-US" altLang="en-US" sz="2800" smtClean="0">
                <a:solidFill>
                  <a:srgbClr val="66FFFF"/>
                </a:solidFill>
              </a:rPr>
              <a:t>Diazepam</a:t>
            </a:r>
          </a:p>
          <a:p>
            <a:pPr algn="ctr">
              <a:buFontTx/>
              <a:buNone/>
            </a:pPr>
            <a:r>
              <a:rPr lang="en-US" altLang="en-US" sz="2800" smtClean="0">
                <a:solidFill>
                  <a:srgbClr val="66FFFF"/>
                </a:solidFill>
              </a:rPr>
              <a:t>Lorazepam</a:t>
            </a:r>
          </a:p>
          <a:p>
            <a:pPr algn="ctr">
              <a:buFontTx/>
              <a:buNone/>
            </a:pPr>
            <a:r>
              <a:rPr lang="en-US" altLang="en-US" sz="2800" smtClean="0">
                <a:solidFill>
                  <a:srgbClr val="66FFFF"/>
                </a:solidFill>
              </a:rPr>
              <a:t>Oxazepam</a:t>
            </a:r>
          </a:p>
          <a:p>
            <a:pPr algn="ctr">
              <a:buFontTx/>
              <a:buNone/>
            </a:pPr>
            <a:r>
              <a:rPr lang="en-US" altLang="en-US" sz="2800" smtClean="0">
                <a:solidFill>
                  <a:srgbClr val="66FFFF"/>
                </a:solidFill>
              </a:rPr>
              <a:t>Triazolam</a:t>
            </a:r>
          </a:p>
          <a:p>
            <a:pPr algn="ctr">
              <a:buFontTx/>
              <a:buNone/>
            </a:pPr>
            <a:r>
              <a:rPr lang="en-US" altLang="en-US" sz="2800" smtClean="0">
                <a:solidFill>
                  <a:srgbClr val="66FFFF"/>
                </a:solidFill>
              </a:rPr>
              <a:t>Phenobarbital</a:t>
            </a:r>
          </a:p>
          <a:p>
            <a:pPr algn="ctr">
              <a:buFontTx/>
              <a:buNone/>
            </a:pPr>
            <a:r>
              <a:rPr lang="en-US" altLang="en-US" sz="2800" smtClean="0">
                <a:solidFill>
                  <a:srgbClr val="66FFFF"/>
                </a:solidFill>
              </a:rPr>
              <a:t>Halazepam</a:t>
            </a:r>
          </a:p>
          <a:p>
            <a:pPr algn="ctr">
              <a:buFontTx/>
              <a:buNone/>
            </a:pPr>
            <a:r>
              <a:rPr lang="en-US" altLang="en-US" sz="2800" smtClean="0">
                <a:solidFill>
                  <a:srgbClr val="66FFFF"/>
                </a:solidFill>
              </a:rPr>
              <a:t>Prazepam</a:t>
            </a:r>
            <a:endParaRPr lang="en-US" altLang="en-US" smtClean="0"/>
          </a:p>
        </p:txBody>
      </p:sp>
      <p:sp>
        <p:nvSpPr>
          <p:cNvPr id="66563" name="Rectangle 4"/>
          <p:cNvSpPr>
            <a:spLocks noGrp="1" noChangeArrowheads="1"/>
          </p:cNvSpPr>
          <p:nvPr>
            <p:ph type="body" sz="half" idx="2"/>
          </p:nvPr>
        </p:nvSpPr>
        <p:spPr>
          <a:xfrm>
            <a:off x="4648200" y="533400"/>
            <a:ext cx="3962400" cy="6019800"/>
          </a:xfrm>
          <a:solidFill>
            <a:srgbClr val="9933FF"/>
          </a:solidFill>
        </p:spPr>
        <p:txBody>
          <a:bodyPr/>
          <a:lstStyle/>
          <a:p>
            <a:pPr algn="ctr">
              <a:buFontTx/>
              <a:buNone/>
            </a:pPr>
            <a:r>
              <a:rPr lang="en-US" altLang="en-US" b="1" smtClean="0">
                <a:solidFill>
                  <a:schemeClr val="folHlink"/>
                </a:solidFill>
              </a:rPr>
              <a:t>HYPNOTICS</a:t>
            </a:r>
            <a:endParaRPr lang="en-US" altLang="en-US" smtClean="0"/>
          </a:p>
          <a:p>
            <a:pPr algn="ctr">
              <a:buFontTx/>
              <a:buNone/>
            </a:pPr>
            <a:r>
              <a:rPr lang="en-US" altLang="en-US" sz="2800" smtClean="0">
                <a:solidFill>
                  <a:srgbClr val="66FFFF"/>
                </a:solidFill>
              </a:rPr>
              <a:t>Chloral hydrate</a:t>
            </a:r>
          </a:p>
          <a:p>
            <a:pPr algn="ctr">
              <a:buFontTx/>
              <a:buNone/>
            </a:pPr>
            <a:r>
              <a:rPr lang="en-US" altLang="en-US" sz="2800" smtClean="0">
                <a:solidFill>
                  <a:srgbClr val="66FFFF"/>
                </a:solidFill>
              </a:rPr>
              <a:t>Estazolam</a:t>
            </a:r>
          </a:p>
          <a:p>
            <a:pPr algn="ctr">
              <a:buFontTx/>
              <a:buNone/>
            </a:pPr>
            <a:r>
              <a:rPr lang="en-US" altLang="en-US" sz="2800" smtClean="0">
                <a:solidFill>
                  <a:srgbClr val="66FFFF"/>
                </a:solidFill>
              </a:rPr>
              <a:t>Flurazepam</a:t>
            </a:r>
          </a:p>
          <a:p>
            <a:pPr algn="ctr">
              <a:buFontTx/>
              <a:buNone/>
            </a:pPr>
            <a:r>
              <a:rPr lang="en-US" altLang="en-US" sz="2800" smtClean="0">
                <a:solidFill>
                  <a:srgbClr val="66FFFF"/>
                </a:solidFill>
              </a:rPr>
              <a:t>Pentobarbital</a:t>
            </a:r>
          </a:p>
          <a:p>
            <a:pPr algn="ctr">
              <a:buFontTx/>
              <a:buNone/>
            </a:pPr>
            <a:r>
              <a:rPr lang="en-US" altLang="en-US" sz="2800" smtClean="0">
                <a:solidFill>
                  <a:srgbClr val="66FFFF"/>
                </a:solidFill>
              </a:rPr>
              <a:t>Lorazepam</a:t>
            </a:r>
          </a:p>
          <a:p>
            <a:pPr algn="ctr">
              <a:buFontTx/>
              <a:buNone/>
            </a:pPr>
            <a:r>
              <a:rPr lang="en-US" altLang="en-US" sz="2800" smtClean="0">
                <a:solidFill>
                  <a:srgbClr val="66FFFF"/>
                </a:solidFill>
              </a:rPr>
              <a:t>Quazepam</a:t>
            </a:r>
          </a:p>
          <a:p>
            <a:pPr algn="ctr">
              <a:buFontTx/>
              <a:buNone/>
            </a:pPr>
            <a:r>
              <a:rPr lang="en-US" altLang="en-US" sz="2800" smtClean="0">
                <a:solidFill>
                  <a:srgbClr val="66FFFF"/>
                </a:solidFill>
              </a:rPr>
              <a:t>Triazolam</a:t>
            </a:r>
          </a:p>
          <a:p>
            <a:pPr algn="ctr">
              <a:buFontTx/>
              <a:buNone/>
            </a:pPr>
            <a:r>
              <a:rPr lang="en-US" altLang="en-US" sz="2800" smtClean="0">
                <a:solidFill>
                  <a:srgbClr val="66FFFF"/>
                </a:solidFill>
              </a:rPr>
              <a:t>Secobarbital</a:t>
            </a:r>
          </a:p>
          <a:p>
            <a:pPr algn="ctr">
              <a:buFontTx/>
              <a:buNone/>
            </a:pPr>
            <a:r>
              <a:rPr lang="en-US" altLang="en-US" sz="2800" smtClean="0">
                <a:solidFill>
                  <a:srgbClr val="66FFFF"/>
                </a:solidFill>
              </a:rPr>
              <a:t>Temazepam</a:t>
            </a:r>
          </a:p>
          <a:p>
            <a:pPr algn="ctr">
              <a:buFontTx/>
              <a:buNone/>
            </a:pPr>
            <a:r>
              <a:rPr lang="en-US" altLang="en-US" sz="2800" smtClean="0">
                <a:solidFill>
                  <a:srgbClr val="66FFFF"/>
                </a:solidFill>
              </a:rPr>
              <a:t>Zolpidem</a:t>
            </a:r>
            <a:endParaRPr lang="en-US" altLang="en-US" smtClean="0"/>
          </a:p>
          <a:p>
            <a:pPr algn="ctr">
              <a:buFontTx/>
              <a:buNone/>
            </a:pPr>
            <a:endParaRPr lang="en-US" altLang="en-US" smtClean="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395288" y="404813"/>
            <a:ext cx="8208962" cy="1616075"/>
          </a:xfrm>
          <a:prstGeom prst="rect">
            <a:avLst/>
          </a:prstGeom>
          <a:noFill/>
          <a:ln w="9525">
            <a:noFill/>
            <a:miter lim="800000"/>
            <a:headEnd/>
            <a:tailEnd/>
          </a:ln>
        </p:spPr>
        <p:txBody>
          <a:bodyPr>
            <a:spAutoFit/>
          </a:bodyPr>
          <a:lstStyle/>
          <a:p>
            <a:pPr algn="ctr" eaLnBrk="1" hangingPunct="1"/>
            <a:r>
              <a:rPr lang="en-US" altLang="en-US" sz="6000" b="1"/>
              <a:t>ANXIOLYTICS</a:t>
            </a:r>
          </a:p>
          <a:p>
            <a:pPr algn="ctr" eaLnBrk="1" hangingPunct="1"/>
            <a:r>
              <a:rPr lang="en-US" altLang="en-US" sz="4000" b="1"/>
              <a:t>(tranquilizers)</a:t>
            </a:r>
          </a:p>
        </p:txBody>
      </p:sp>
      <p:pic>
        <p:nvPicPr>
          <p:cNvPr id="47107" name="Picture 5" descr="images (3)"/>
          <p:cNvPicPr>
            <a:picLocks noChangeAspect="1" noChangeArrowheads="1"/>
          </p:cNvPicPr>
          <p:nvPr/>
        </p:nvPicPr>
        <p:blipFill>
          <a:blip r:embed="rId2"/>
          <a:srcRect/>
          <a:stretch>
            <a:fillRect/>
          </a:stretch>
        </p:blipFill>
        <p:spPr bwMode="auto">
          <a:xfrm>
            <a:off x="0" y="2276475"/>
            <a:ext cx="9144000"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11188" y="188913"/>
            <a:ext cx="8229600" cy="1371600"/>
          </a:xfrm>
          <a:noFill/>
        </p:spPr>
        <p:txBody>
          <a:bodyPr/>
          <a:lstStyle/>
          <a:p>
            <a:pPr eaLnBrk="1" hangingPunct="1"/>
            <a:r>
              <a:rPr lang="en-US" altLang="en-US" sz="4000" b="1" smtClean="0"/>
              <a:t>Antianxiety drugs (anxyolitics)</a:t>
            </a:r>
            <a:r>
              <a:rPr lang="en-US" altLang="en-US" sz="4000" b="1" smtClean="0">
                <a:solidFill>
                  <a:srgbClr val="F4F6A8"/>
                </a:solidFill>
              </a:rPr>
              <a:t> </a:t>
            </a:r>
            <a:endParaRPr lang="ru-RU" altLang="en-US" sz="4000" b="1" smtClean="0">
              <a:solidFill>
                <a:srgbClr val="F4F6A8"/>
              </a:solidFill>
            </a:endParaRPr>
          </a:p>
        </p:txBody>
      </p:sp>
      <p:sp>
        <p:nvSpPr>
          <p:cNvPr id="48131" name="Rectangle 3"/>
          <p:cNvSpPr>
            <a:spLocks noGrp="1" noChangeArrowheads="1"/>
          </p:cNvSpPr>
          <p:nvPr>
            <p:ph type="body" idx="1"/>
          </p:nvPr>
        </p:nvSpPr>
        <p:spPr>
          <a:xfrm>
            <a:off x="0" y="1412875"/>
            <a:ext cx="9144000" cy="3886200"/>
          </a:xfrm>
          <a:noFill/>
        </p:spPr>
        <p:txBody>
          <a:bodyPr/>
          <a:lstStyle/>
          <a:p>
            <a:pPr eaLnBrk="1" hangingPunct="1"/>
            <a:r>
              <a:rPr lang="en-GB" altLang="en-US" smtClean="0"/>
              <a:t>Anxiolytic drugs are designed for </a:t>
            </a:r>
            <a:r>
              <a:rPr lang="en-GB" altLang="en-US" smtClean="0">
                <a:solidFill>
                  <a:srgbClr val="CC0000"/>
                </a:solidFill>
              </a:rPr>
              <a:t>treatment of anxiety, panic disorders and phobias.</a:t>
            </a:r>
          </a:p>
          <a:p>
            <a:pPr eaLnBrk="1" hangingPunct="1"/>
            <a:r>
              <a:rPr lang="en-GB" altLang="en-US" smtClean="0"/>
              <a:t>Anxiety is unpleasant emotional state characterised by </a:t>
            </a:r>
            <a:r>
              <a:rPr lang="en-GB" altLang="en-US" smtClean="0">
                <a:solidFill>
                  <a:srgbClr val="CC0000"/>
                </a:solidFill>
              </a:rPr>
              <a:t>uneasiness, discomfort, fear about some defined or undefined threat.</a:t>
            </a:r>
            <a:endParaRPr lang="ru-RU" altLang="en-US" smtClean="0">
              <a:solidFill>
                <a:srgbClr val="CC0000"/>
              </a:solidFill>
            </a:endParaRPr>
          </a:p>
        </p:txBody>
      </p:sp>
      <p:pic>
        <p:nvPicPr>
          <p:cNvPr id="48132" name="Picture 4" descr="images (14)"/>
          <p:cNvPicPr>
            <a:picLocks noChangeAspect="1" noChangeArrowheads="1"/>
          </p:cNvPicPr>
          <p:nvPr/>
        </p:nvPicPr>
        <p:blipFill>
          <a:blip r:embed="rId2"/>
          <a:srcRect/>
          <a:stretch>
            <a:fillRect/>
          </a:stretch>
        </p:blipFill>
        <p:spPr bwMode="auto">
          <a:xfrm>
            <a:off x="3708400" y="4005263"/>
            <a:ext cx="5435600" cy="2852737"/>
          </a:xfrm>
          <a:prstGeom prst="rect">
            <a:avLst/>
          </a:prstGeom>
          <a:noFill/>
          <a:ln w="9525">
            <a:noFill/>
            <a:miter lim="800000"/>
            <a:headEnd/>
            <a:tailEnd/>
          </a:ln>
        </p:spPr>
      </p:pic>
      <p:pic>
        <p:nvPicPr>
          <p:cNvPr id="48133" name="Picture 5" descr="images (15)"/>
          <p:cNvPicPr>
            <a:picLocks noChangeAspect="1" noChangeArrowheads="1"/>
          </p:cNvPicPr>
          <p:nvPr/>
        </p:nvPicPr>
        <p:blipFill>
          <a:blip r:embed="rId3"/>
          <a:srcRect/>
          <a:stretch>
            <a:fillRect/>
          </a:stretch>
        </p:blipFill>
        <p:spPr bwMode="auto">
          <a:xfrm>
            <a:off x="0" y="4005263"/>
            <a:ext cx="3708400" cy="285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8313" y="476250"/>
            <a:ext cx="8229600" cy="1008063"/>
          </a:xfrm>
          <a:noFill/>
        </p:spPr>
        <p:txBody>
          <a:bodyPr/>
          <a:lstStyle/>
          <a:p>
            <a:pPr eaLnBrk="1" hangingPunct="1"/>
            <a:r>
              <a:rPr lang="en-US" altLang="en-US" sz="4000" b="1" smtClean="0">
                <a:solidFill>
                  <a:srgbClr val="D20904"/>
                </a:solidFill>
              </a:rPr>
              <a:t>Antianxiety drugs (classification)</a:t>
            </a:r>
            <a:endParaRPr lang="ru-RU" altLang="en-US" sz="4000" b="1" smtClean="0">
              <a:solidFill>
                <a:srgbClr val="D20904"/>
              </a:solidFill>
            </a:endParaRPr>
          </a:p>
        </p:txBody>
      </p:sp>
      <p:sp>
        <p:nvSpPr>
          <p:cNvPr id="49155" name="Rectangle 4"/>
          <p:cNvSpPr>
            <a:spLocks noGrp="1" noChangeArrowheads="1"/>
          </p:cNvSpPr>
          <p:nvPr>
            <p:ph type="body" sz="half" idx="1"/>
          </p:nvPr>
        </p:nvSpPr>
        <p:spPr>
          <a:xfrm>
            <a:off x="0" y="1628775"/>
            <a:ext cx="4495800" cy="5229225"/>
          </a:xfrm>
          <a:solidFill>
            <a:schemeClr val="bg1"/>
          </a:solidFill>
        </p:spPr>
        <p:txBody>
          <a:bodyPr/>
          <a:lstStyle/>
          <a:p>
            <a:pPr eaLnBrk="1" hangingPunct="1"/>
            <a:r>
              <a:rPr lang="en-GB" altLang="en-US" sz="2400" b="1" smtClean="0"/>
              <a:t>1.BENZODIAZEPINES                     </a:t>
            </a:r>
          </a:p>
          <a:p>
            <a:pPr eaLnBrk="1" hangingPunct="1">
              <a:buFont typeface="Wingdings" pitchFamily="2" charset="2"/>
              <a:buNone/>
            </a:pPr>
            <a:r>
              <a:rPr lang="en-US" altLang="en-US" sz="2400" i="1" smtClean="0"/>
              <a:t>a). Short acting</a:t>
            </a:r>
          </a:p>
          <a:p>
            <a:pPr eaLnBrk="1" hangingPunct="1"/>
            <a:r>
              <a:rPr lang="en-US" altLang="en-US" sz="2400" smtClean="0"/>
              <a:t>Oxazepam</a:t>
            </a:r>
          </a:p>
          <a:p>
            <a:pPr eaLnBrk="1" hangingPunct="1"/>
            <a:r>
              <a:rPr lang="en-US" altLang="en-US" sz="2400" smtClean="0"/>
              <a:t>Triazolam</a:t>
            </a:r>
          </a:p>
          <a:p>
            <a:pPr eaLnBrk="1" hangingPunct="1">
              <a:buFont typeface="Wingdings" pitchFamily="2" charset="2"/>
              <a:buNone/>
            </a:pPr>
            <a:r>
              <a:rPr lang="en-US" altLang="en-US" sz="2400" i="1" smtClean="0"/>
              <a:t>b). Intermediate acting</a:t>
            </a:r>
          </a:p>
          <a:p>
            <a:pPr eaLnBrk="1" hangingPunct="1"/>
            <a:r>
              <a:rPr lang="en-US" altLang="en-US" sz="2400" smtClean="0"/>
              <a:t>Lorazepam </a:t>
            </a:r>
            <a:endParaRPr lang="en-US" altLang="en-US" sz="2400" b="1" smtClean="0"/>
          </a:p>
          <a:p>
            <a:pPr eaLnBrk="1" hangingPunct="1"/>
            <a:r>
              <a:rPr lang="en-US" altLang="en-US" sz="2400" smtClean="0"/>
              <a:t>Alprazolam</a:t>
            </a:r>
            <a:endParaRPr lang="en-US" altLang="en-US" sz="2400" b="1" smtClean="0"/>
          </a:p>
          <a:p>
            <a:pPr eaLnBrk="1" hangingPunct="1"/>
            <a:r>
              <a:rPr lang="en-GB" altLang="en-US" sz="2400" smtClean="0"/>
              <a:t>Estazolam</a:t>
            </a:r>
          </a:p>
          <a:p>
            <a:pPr eaLnBrk="1" hangingPunct="1"/>
            <a:r>
              <a:rPr lang="en-GB" altLang="en-US" sz="2400" smtClean="0"/>
              <a:t>Temazepam</a:t>
            </a:r>
            <a:endParaRPr lang="en-US" altLang="en-US" sz="2400" smtClean="0"/>
          </a:p>
        </p:txBody>
      </p:sp>
      <p:sp>
        <p:nvSpPr>
          <p:cNvPr id="49156" name="Rectangle 5"/>
          <p:cNvSpPr>
            <a:spLocks noGrp="1" noChangeArrowheads="1"/>
          </p:cNvSpPr>
          <p:nvPr>
            <p:ph type="body" sz="half" idx="2"/>
          </p:nvPr>
        </p:nvSpPr>
        <p:spPr>
          <a:xfrm>
            <a:off x="4648200" y="1628775"/>
            <a:ext cx="4495800" cy="5040313"/>
          </a:xfrm>
          <a:noFill/>
        </p:spPr>
        <p:txBody>
          <a:bodyPr/>
          <a:lstStyle/>
          <a:p>
            <a:pPr eaLnBrk="1" hangingPunct="1">
              <a:buFont typeface="Wingdings" pitchFamily="2" charset="2"/>
              <a:buNone/>
            </a:pPr>
            <a:endParaRPr lang="en-GB" altLang="en-US" smtClean="0"/>
          </a:p>
          <a:p>
            <a:pPr eaLnBrk="1" hangingPunct="1">
              <a:buFont typeface="Wingdings" pitchFamily="2" charset="2"/>
              <a:buNone/>
            </a:pPr>
            <a:r>
              <a:rPr lang="en-GB" altLang="en-US" sz="2600" i="1" smtClean="0"/>
              <a:t>c). Long acting</a:t>
            </a:r>
            <a:endParaRPr lang="en-US" altLang="en-US" sz="2600" i="1" smtClean="0"/>
          </a:p>
          <a:p>
            <a:pPr eaLnBrk="1" hangingPunct="1"/>
            <a:r>
              <a:rPr lang="en-US" altLang="en-US" sz="2600" smtClean="0"/>
              <a:t>Chlordiazepoxide (Chlozepidum)</a:t>
            </a:r>
          </a:p>
          <a:p>
            <a:pPr eaLnBrk="1" hangingPunct="1"/>
            <a:r>
              <a:rPr lang="en-US" altLang="en-US" sz="2600" smtClean="0"/>
              <a:t>Clonazepam</a:t>
            </a:r>
            <a:endParaRPr lang="en-GB" altLang="en-US" sz="2600" smtClean="0"/>
          </a:p>
          <a:p>
            <a:pPr eaLnBrk="1" hangingPunct="1"/>
            <a:r>
              <a:rPr lang="en-GB" altLang="en-US" sz="2600" smtClean="0"/>
              <a:t>Clorazepate</a:t>
            </a:r>
            <a:endParaRPr lang="en-GB" altLang="en-US" sz="2600" b="1" smtClean="0"/>
          </a:p>
          <a:p>
            <a:pPr eaLnBrk="1" hangingPunct="1"/>
            <a:r>
              <a:rPr lang="en-US" altLang="en-US" sz="2600" smtClean="0"/>
              <a:t>Diazepam (Sibazonum)</a:t>
            </a:r>
          </a:p>
          <a:p>
            <a:pPr eaLnBrk="1" hangingPunct="1"/>
            <a:r>
              <a:rPr lang="en-US" altLang="en-US" sz="2600" smtClean="0"/>
              <a:t>Phenazepamum</a:t>
            </a:r>
          </a:p>
          <a:p>
            <a:pPr eaLnBrk="1" hangingPunct="1"/>
            <a:r>
              <a:rPr lang="en-US" altLang="en-US" sz="2600" smtClean="0"/>
              <a:t>Medazepam (Mezapam, Rudotel)</a:t>
            </a:r>
            <a:endParaRPr lang="ru-RU" altLang="en-US" sz="2600" smtClean="0"/>
          </a:p>
        </p:txBody>
      </p:sp>
      <p:pic>
        <p:nvPicPr>
          <p:cNvPr id="49157" name="Picture 6" descr="images (5)"/>
          <p:cNvPicPr>
            <a:picLocks noChangeAspect="1" noChangeArrowheads="1"/>
          </p:cNvPicPr>
          <p:nvPr/>
        </p:nvPicPr>
        <p:blipFill>
          <a:blip r:embed="rId2"/>
          <a:srcRect/>
          <a:stretch>
            <a:fillRect/>
          </a:stretch>
        </p:blipFill>
        <p:spPr bwMode="auto">
          <a:xfrm>
            <a:off x="2268538" y="4005263"/>
            <a:ext cx="2503487" cy="285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9750" y="549275"/>
            <a:ext cx="8229600" cy="576263"/>
          </a:xfrm>
          <a:noFill/>
        </p:spPr>
        <p:txBody>
          <a:bodyPr>
            <a:normAutofit fontScale="90000"/>
          </a:bodyPr>
          <a:lstStyle/>
          <a:p>
            <a:pPr algn="ctr" eaLnBrk="1" hangingPunct="1"/>
            <a:r>
              <a:rPr lang="en-US" altLang="en-US" sz="4000" b="1" smtClean="0">
                <a:solidFill>
                  <a:srgbClr val="D20904"/>
                </a:solidFill>
              </a:rPr>
              <a:t>Antianxiety drugs classification cont.</a:t>
            </a:r>
            <a:endParaRPr lang="ru-RU" altLang="en-US" sz="4000" b="1" smtClean="0">
              <a:solidFill>
                <a:srgbClr val="D20904"/>
              </a:solidFill>
            </a:endParaRPr>
          </a:p>
        </p:txBody>
      </p:sp>
      <p:sp>
        <p:nvSpPr>
          <p:cNvPr id="50179" name="Rectangle 3"/>
          <p:cNvSpPr>
            <a:spLocks noGrp="1" noChangeArrowheads="1"/>
          </p:cNvSpPr>
          <p:nvPr>
            <p:ph type="body" idx="1"/>
          </p:nvPr>
        </p:nvSpPr>
        <p:spPr>
          <a:xfrm>
            <a:off x="0" y="1412875"/>
            <a:ext cx="8686800" cy="5256213"/>
          </a:xfrm>
          <a:noFill/>
        </p:spPr>
        <p:txBody>
          <a:bodyPr>
            <a:normAutofit lnSpcReduction="10000"/>
          </a:bodyPr>
          <a:lstStyle/>
          <a:p>
            <a:pPr eaLnBrk="1" hangingPunct="1">
              <a:lnSpc>
                <a:spcPct val="80000"/>
              </a:lnSpc>
              <a:buFont typeface="Wingdings" pitchFamily="2" charset="2"/>
              <a:buNone/>
            </a:pPr>
            <a:r>
              <a:rPr lang="en-US" altLang="en-US" sz="2400" b="1" smtClean="0"/>
              <a:t>2. PROPANDIOL DERIVATIVE</a:t>
            </a:r>
            <a:endParaRPr lang="en-US" altLang="en-US" sz="2400" smtClean="0"/>
          </a:p>
          <a:p>
            <a:pPr eaLnBrk="1" hangingPunct="1">
              <a:lnSpc>
                <a:spcPct val="80000"/>
              </a:lnSpc>
            </a:pPr>
            <a:r>
              <a:rPr lang="en-US" altLang="en-US" sz="2400" smtClean="0"/>
              <a:t>Meprobamate (Meprotanum)</a:t>
            </a:r>
          </a:p>
          <a:p>
            <a:pPr eaLnBrk="1" hangingPunct="1">
              <a:lnSpc>
                <a:spcPct val="80000"/>
              </a:lnSpc>
              <a:buFont typeface="Wingdings" pitchFamily="2" charset="2"/>
              <a:buNone/>
            </a:pPr>
            <a:endParaRPr lang="en-US" altLang="en-US" sz="2400" b="1" smtClean="0"/>
          </a:p>
          <a:p>
            <a:pPr eaLnBrk="1" hangingPunct="1">
              <a:lnSpc>
                <a:spcPct val="80000"/>
              </a:lnSpc>
              <a:buFont typeface="Wingdings" pitchFamily="2" charset="2"/>
              <a:buNone/>
            </a:pPr>
            <a:r>
              <a:rPr lang="en-US" altLang="en-US" sz="2400" b="1" smtClean="0"/>
              <a:t>3. DIPHENYLMETHANE DERIVATIVE</a:t>
            </a:r>
            <a:endParaRPr lang="en-US" altLang="en-US" sz="2400" smtClean="0"/>
          </a:p>
          <a:p>
            <a:pPr eaLnBrk="1" hangingPunct="1">
              <a:lnSpc>
                <a:spcPct val="80000"/>
              </a:lnSpc>
            </a:pPr>
            <a:r>
              <a:rPr lang="en-US" altLang="en-US" sz="2400" smtClean="0"/>
              <a:t>Benactyzime (Amizylum)</a:t>
            </a:r>
          </a:p>
          <a:p>
            <a:pPr eaLnBrk="1" hangingPunct="1">
              <a:lnSpc>
                <a:spcPct val="80000"/>
              </a:lnSpc>
              <a:buFont typeface="Wingdings" pitchFamily="2" charset="2"/>
              <a:buNone/>
            </a:pPr>
            <a:endParaRPr lang="en-US" altLang="en-US" sz="2400" b="1" smtClean="0"/>
          </a:p>
          <a:p>
            <a:pPr eaLnBrk="1" hangingPunct="1">
              <a:lnSpc>
                <a:spcPct val="80000"/>
              </a:lnSpc>
              <a:buFont typeface="Wingdings" pitchFamily="2" charset="2"/>
              <a:buNone/>
            </a:pPr>
            <a:r>
              <a:rPr lang="en-US" altLang="en-US" sz="2400" b="1" smtClean="0"/>
              <a:t>4. AZAPIRONES</a:t>
            </a:r>
            <a:endParaRPr lang="en-US" altLang="en-US" sz="2400" smtClean="0"/>
          </a:p>
          <a:p>
            <a:pPr eaLnBrk="1" hangingPunct="1">
              <a:lnSpc>
                <a:spcPct val="80000"/>
              </a:lnSpc>
            </a:pPr>
            <a:r>
              <a:rPr lang="en-US" altLang="en-US" sz="2400" smtClean="0"/>
              <a:t> Buspirone </a:t>
            </a:r>
            <a:endParaRPr lang="en-GB" altLang="en-US" sz="2400" smtClean="0"/>
          </a:p>
          <a:p>
            <a:pPr eaLnBrk="1" hangingPunct="1">
              <a:lnSpc>
                <a:spcPct val="80000"/>
              </a:lnSpc>
            </a:pPr>
            <a:r>
              <a:rPr lang="en-GB" altLang="en-US" sz="2400" smtClean="0"/>
              <a:t> Gepirone</a:t>
            </a:r>
          </a:p>
          <a:p>
            <a:pPr eaLnBrk="1" hangingPunct="1">
              <a:lnSpc>
                <a:spcPct val="80000"/>
              </a:lnSpc>
            </a:pPr>
            <a:r>
              <a:rPr lang="en-US" altLang="en-US" sz="2400" smtClean="0"/>
              <a:t> Tofizopam (Grandaxin)</a:t>
            </a:r>
          </a:p>
          <a:p>
            <a:pPr eaLnBrk="1" hangingPunct="1">
              <a:lnSpc>
                <a:spcPct val="80000"/>
              </a:lnSpc>
              <a:buFont typeface="Wingdings" pitchFamily="2" charset="2"/>
              <a:buNone/>
            </a:pPr>
            <a:endParaRPr lang="en-US" altLang="en-US" sz="2400" smtClean="0"/>
          </a:p>
          <a:p>
            <a:pPr eaLnBrk="1" hangingPunct="1">
              <a:lnSpc>
                <a:spcPct val="80000"/>
              </a:lnSpc>
              <a:buFont typeface="Wingdings" pitchFamily="2" charset="2"/>
              <a:buNone/>
            </a:pPr>
            <a:r>
              <a:rPr lang="en-GB" altLang="en-US" sz="2400" b="1" smtClean="0"/>
              <a:t>5. MISCELLANEOUS </a:t>
            </a:r>
            <a:endParaRPr lang="en-US" altLang="en-US" sz="2400" smtClean="0"/>
          </a:p>
          <a:p>
            <a:pPr eaLnBrk="1" hangingPunct="1">
              <a:lnSpc>
                <a:spcPct val="80000"/>
              </a:lnSpc>
            </a:pPr>
            <a:r>
              <a:rPr lang="en-US" altLang="en-US" sz="2400" smtClean="0"/>
              <a:t>Trimetozine (Trioxazin)</a:t>
            </a:r>
          </a:p>
          <a:p>
            <a:pPr eaLnBrk="1" hangingPunct="1">
              <a:lnSpc>
                <a:spcPct val="80000"/>
              </a:lnSpc>
            </a:pPr>
            <a:r>
              <a:rPr lang="en-US" altLang="en-US" sz="2400" smtClean="0"/>
              <a:t>Hydroxyzine</a:t>
            </a:r>
          </a:p>
          <a:p>
            <a:pPr eaLnBrk="1" hangingPunct="1">
              <a:lnSpc>
                <a:spcPct val="80000"/>
              </a:lnSpc>
            </a:pPr>
            <a:r>
              <a:rPr lang="en-US" altLang="en-US" sz="2400" smtClean="0"/>
              <a:t>Zolpidem</a:t>
            </a:r>
            <a:r>
              <a:rPr lang="ru-RU" altLang="en-US" sz="2400" smtClean="0"/>
              <a:t> </a:t>
            </a:r>
          </a:p>
        </p:txBody>
      </p:sp>
      <p:pic>
        <p:nvPicPr>
          <p:cNvPr id="50180" name="Picture 5" descr="images (13)"/>
          <p:cNvPicPr>
            <a:picLocks noChangeAspect="1" noChangeArrowheads="1"/>
          </p:cNvPicPr>
          <p:nvPr/>
        </p:nvPicPr>
        <p:blipFill>
          <a:blip r:embed="rId2"/>
          <a:srcRect/>
          <a:stretch>
            <a:fillRect/>
          </a:stretch>
        </p:blipFill>
        <p:spPr bwMode="auto">
          <a:xfrm>
            <a:off x="5435600" y="2205038"/>
            <a:ext cx="3708400" cy="4652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7E1071-0BBD-496B-B5F9-7A0842A9ABF2}"/>
              </a:ext>
            </a:extLst>
          </p:cNvPr>
          <p:cNvSpPr>
            <a:spLocks noGrp="1"/>
          </p:cNvSpPr>
          <p:nvPr>
            <p:ph type="title"/>
          </p:nvPr>
        </p:nvSpPr>
        <p:spPr/>
        <p:txBody>
          <a:bodyPr/>
          <a:lstStyle/>
          <a:p>
            <a:r>
              <a:rPr lang="en-US" b="1" dirty="0"/>
              <a:t>Prostaglandins analogue</a:t>
            </a:r>
          </a:p>
        </p:txBody>
      </p:sp>
      <p:sp>
        <p:nvSpPr>
          <p:cNvPr id="3" name="Content Placeholder 2">
            <a:extLst>
              <a:ext uri="{FF2B5EF4-FFF2-40B4-BE49-F238E27FC236}">
                <a16:creationId xmlns:a16="http://schemas.microsoft.com/office/drawing/2014/main" xmlns="" id="{4EF4366D-8E25-43AC-869A-B5ABBAEB8BA7}"/>
              </a:ext>
            </a:extLst>
          </p:cNvPr>
          <p:cNvSpPr>
            <a:spLocks noGrp="1"/>
          </p:cNvSpPr>
          <p:nvPr>
            <p:ph idx="1"/>
          </p:nvPr>
        </p:nvSpPr>
        <p:spPr>
          <a:xfrm>
            <a:off x="457200" y="1219200"/>
            <a:ext cx="8229600" cy="4906963"/>
          </a:xfrm>
        </p:spPr>
        <p:txBody>
          <a:bodyPr>
            <a:normAutofit fontScale="92500" lnSpcReduction="10000"/>
          </a:bodyPr>
          <a:lstStyle/>
          <a:p>
            <a:r>
              <a:rPr lang="en-US" dirty="0"/>
              <a:t>They have o cytoprotective role by inhibiting acid secretion by increasing mucus and bicarbonate secretion.</a:t>
            </a:r>
          </a:p>
          <a:p>
            <a:r>
              <a:rPr lang="en-US" dirty="0"/>
              <a:t>Inhibit gastrin secretion and increase mucosal blood flow.</a:t>
            </a:r>
            <a:r>
              <a:rPr lang="en-US" b="1" dirty="0">
                <a:solidFill>
                  <a:prstClr val="black"/>
                </a:solidFill>
              </a:rPr>
              <a:t> </a:t>
            </a:r>
            <a:r>
              <a:rPr lang="en-US" sz="4000" b="1" dirty="0">
                <a:solidFill>
                  <a:prstClr val="black"/>
                </a:solidFill>
              </a:rPr>
              <a:t>misoprostol</a:t>
            </a:r>
            <a:endParaRPr lang="en-US" sz="4000" dirty="0"/>
          </a:p>
          <a:p>
            <a:r>
              <a:rPr lang="en-US" b="1" dirty="0"/>
              <a:t> </a:t>
            </a:r>
            <a:r>
              <a:rPr lang="en-US" dirty="0"/>
              <a:t>a synthetic pge1 analogue and inhibits acid output.</a:t>
            </a:r>
          </a:p>
          <a:p>
            <a:r>
              <a:rPr lang="en-US" dirty="0"/>
              <a:t>ulcer heal in 4 to six weeks but relieving pain</a:t>
            </a:r>
          </a:p>
          <a:p>
            <a:pPr marL="0" indent="0">
              <a:buNone/>
            </a:pPr>
            <a:r>
              <a:rPr lang="en-US" b="1" dirty="0"/>
              <a:t>Therapeutic Use</a:t>
            </a:r>
          </a:p>
          <a:p>
            <a:pPr marL="0" indent="0">
              <a:buNone/>
            </a:pPr>
            <a:r>
              <a:rPr lang="en-US" dirty="0"/>
              <a:t>prevent ulceration and  bleeding induced by NSAIDS</a:t>
            </a:r>
          </a:p>
        </p:txBody>
      </p:sp>
    </p:spTree>
    <p:extLst>
      <p:ext uri="{BB962C8B-B14F-4D97-AF65-F5344CB8AC3E}">
        <p14:creationId xmlns:p14="http://schemas.microsoft.com/office/powerpoint/2010/main" xmlns="" val="3752621370"/>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idx="4294967295"/>
          </p:nvPr>
        </p:nvSpPr>
        <p:spPr>
          <a:xfrm>
            <a:off x="685800" y="228600"/>
            <a:ext cx="7772400" cy="914400"/>
          </a:xfrm>
        </p:spPr>
        <p:txBody>
          <a:bodyPr/>
          <a:lstStyle/>
          <a:p>
            <a:pPr algn="ctr" eaLnBrk="1" hangingPunct="1">
              <a:defRPr/>
            </a:pPr>
            <a:r>
              <a:rPr lang="en-US" sz="3600" b="1" smtClean="0">
                <a:effectLst>
                  <a:outerShdw blurRad="38100" dist="38100" dir="2700000" algn="tl">
                    <a:srgbClr val="C0C0C0"/>
                  </a:outerShdw>
                </a:effectLst>
              </a:rPr>
              <a:t>Medical uses of tranquilizers</a:t>
            </a:r>
            <a:endParaRPr lang="ru-RU" sz="3600" b="1" smtClean="0">
              <a:effectLst>
                <a:outerShdw blurRad="38100" dist="38100" dir="2700000" algn="tl">
                  <a:srgbClr val="C0C0C0"/>
                </a:outerShdw>
              </a:effectLst>
            </a:endParaRPr>
          </a:p>
        </p:txBody>
      </p:sp>
      <p:sp>
        <p:nvSpPr>
          <p:cNvPr id="604163" name="Rectangle 3"/>
          <p:cNvSpPr>
            <a:spLocks noGrp="1" noChangeArrowheads="1"/>
          </p:cNvSpPr>
          <p:nvPr>
            <p:ph type="body" idx="4294967295"/>
          </p:nvPr>
        </p:nvSpPr>
        <p:spPr>
          <a:xfrm>
            <a:off x="0" y="1219200"/>
            <a:ext cx="9144000" cy="5334000"/>
          </a:xfrm>
        </p:spPr>
        <p:txBody>
          <a:bodyPr/>
          <a:lstStyle/>
          <a:p>
            <a:pPr algn="ctr" eaLnBrk="1" hangingPunct="1">
              <a:lnSpc>
                <a:spcPct val="90000"/>
              </a:lnSpc>
              <a:buFont typeface="Wingdings" pitchFamily="2" charset="2"/>
              <a:buNone/>
              <a:defRPr/>
            </a:pPr>
            <a:r>
              <a:rPr lang="en-US" sz="3600" b="1" smtClean="0">
                <a:solidFill>
                  <a:srgbClr val="CC0000"/>
                </a:solidFill>
                <a:effectLst>
                  <a:outerShdw blurRad="38100" dist="38100" dir="2700000" algn="tl">
                    <a:srgbClr val="C0C0C0"/>
                  </a:outerShdw>
                </a:effectLst>
              </a:rPr>
              <a:t>Anxiolytic action</a:t>
            </a:r>
            <a:endParaRPr lang="uk-UA" sz="3600" b="1" smtClean="0">
              <a:solidFill>
                <a:srgbClr val="CC0000"/>
              </a:solidFill>
              <a:effectLst>
                <a:outerShdw blurRad="38100" dist="38100" dir="2700000" algn="tl">
                  <a:srgbClr val="C0C0C0"/>
                </a:outerShdw>
              </a:effectLst>
            </a:endParaRPr>
          </a:p>
          <a:p>
            <a:pPr eaLnBrk="1" hangingPunct="1">
              <a:lnSpc>
                <a:spcPct val="90000"/>
              </a:lnSpc>
              <a:defRPr/>
            </a:pPr>
            <a:r>
              <a:rPr lang="en-US" smtClean="0">
                <a:effectLst>
                  <a:outerShdw blurRad="38100" dist="38100" dir="2700000" algn="tl">
                    <a:srgbClr val="C0C0C0"/>
                  </a:outerShdw>
                </a:effectLst>
              </a:rPr>
              <a:t>Treatment of </a:t>
            </a:r>
            <a:r>
              <a:rPr lang="en-US" smtClean="0">
                <a:solidFill>
                  <a:srgbClr val="D20904"/>
                </a:solidFill>
                <a:effectLst>
                  <a:outerShdw blurRad="38100" dist="38100" dir="2700000" algn="tl">
                    <a:srgbClr val="C0C0C0"/>
                  </a:outerShdw>
                </a:effectLst>
              </a:rPr>
              <a:t>neurosis,</a:t>
            </a:r>
            <a:r>
              <a:rPr lang="en-US" smtClean="0">
                <a:effectLst>
                  <a:outerShdw blurRad="38100" dist="38100" dir="2700000" algn="tl">
                    <a:srgbClr val="C0C0C0"/>
                  </a:outerShdw>
                </a:effectLst>
              </a:rPr>
              <a:t> accompanied by fear, </a:t>
            </a:r>
            <a:r>
              <a:rPr lang="en-US" smtClean="0">
                <a:solidFill>
                  <a:srgbClr val="D20904"/>
                </a:solidFill>
                <a:effectLst>
                  <a:outerShdw blurRad="38100" dist="38100" dir="2700000" algn="tl">
                    <a:srgbClr val="C0C0C0"/>
                  </a:outerShdw>
                </a:effectLst>
              </a:rPr>
              <a:t>anxiety, exertion</a:t>
            </a:r>
            <a:r>
              <a:rPr lang="en-US" smtClean="0">
                <a:effectLst>
                  <a:outerShdw blurRad="38100" dist="38100" dir="2700000" algn="tl">
                    <a:srgbClr val="C0C0C0"/>
                  </a:outerShdw>
                </a:effectLst>
              </a:rPr>
              <a:t>, increased </a:t>
            </a:r>
            <a:r>
              <a:rPr lang="en-US" smtClean="0">
                <a:solidFill>
                  <a:srgbClr val="D20904"/>
                </a:solidFill>
                <a:effectLst>
                  <a:outerShdw blurRad="38100" dist="38100" dir="2700000" algn="tl">
                    <a:srgbClr val="C0C0C0"/>
                  </a:outerShdw>
                </a:effectLst>
              </a:rPr>
              <a:t>irritability, insomnia</a:t>
            </a:r>
            <a:r>
              <a:rPr lang="en-US" smtClean="0">
                <a:effectLst>
                  <a:outerShdw blurRad="38100" dist="38100" dir="2700000" algn="tl">
                    <a:srgbClr val="C0C0C0"/>
                  </a:outerShdw>
                </a:effectLst>
              </a:rPr>
              <a:t>;</a:t>
            </a:r>
          </a:p>
          <a:p>
            <a:pPr eaLnBrk="1" hangingPunct="1">
              <a:lnSpc>
                <a:spcPct val="90000"/>
              </a:lnSpc>
              <a:defRPr/>
            </a:pPr>
            <a:r>
              <a:rPr lang="en-US" smtClean="0">
                <a:effectLst>
                  <a:outerShdw blurRad="38100" dist="38100" dir="2700000" algn="tl">
                    <a:srgbClr val="C0C0C0"/>
                  </a:outerShdw>
                </a:effectLst>
              </a:rPr>
              <a:t>In case of headache and heart </a:t>
            </a:r>
            <a:r>
              <a:rPr lang="en-US" smtClean="0">
                <a:solidFill>
                  <a:srgbClr val="D20904"/>
                </a:solidFill>
                <a:effectLst>
                  <a:outerShdw blurRad="38100" dist="38100" dir="2700000" algn="tl">
                    <a:srgbClr val="C0C0C0"/>
                  </a:outerShdw>
                </a:effectLst>
              </a:rPr>
              <a:t>pain of neurotic origin</a:t>
            </a:r>
            <a:r>
              <a:rPr lang="uk-UA" smtClean="0">
                <a:solidFill>
                  <a:srgbClr val="D20904"/>
                </a:solidFill>
                <a:effectLst>
                  <a:outerShdw blurRad="38100" dist="38100" dir="2700000" algn="tl">
                    <a:srgbClr val="C0C0C0"/>
                  </a:outerShdw>
                </a:effectLst>
              </a:rPr>
              <a:t>,</a:t>
            </a:r>
            <a:r>
              <a:rPr lang="uk-UA" smtClean="0">
                <a:effectLst>
                  <a:outerShdw blurRad="38100" dist="38100" dir="2700000" algn="tl">
                    <a:srgbClr val="C0C0C0"/>
                  </a:outerShdw>
                </a:effectLst>
              </a:rPr>
              <a:t> </a:t>
            </a:r>
            <a:r>
              <a:rPr lang="en-US" smtClean="0">
                <a:effectLst>
                  <a:outerShdw blurRad="38100" dist="38100" dir="2700000" algn="tl">
                    <a:srgbClr val="C0C0C0"/>
                  </a:outerShdw>
                </a:effectLst>
              </a:rPr>
              <a:t>so called </a:t>
            </a:r>
            <a:r>
              <a:rPr lang="en-US" i="1" smtClean="0">
                <a:effectLst>
                  <a:outerShdw blurRad="38100" dist="38100" dir="2700000" algn="tl">
                    <a:srgbClr val="C0C0C0"/>
                  </a:outerShdw>
                </a:effectLst>
              </a:rPr>
              <a:t>organic neurosis</a:t>
            </a:r>
            <a:r>
              <a:rPr lang="en-US" smtClean="0">
                <a:effectLst>
                  <a:outerShdw blurRad="38100" dist="38100" dir="2700000" algn="tl">
                    <a:srgbClr val="C0C0C0"/>
                  </a:outerShdw>
                </a:effectLst>
              </a:rPr>
              <a:t>;</a:t>
            </a:r>
            <a:endParaRPr lang="uk-UA" smtClean="0">
              <a:effectLst>
                <a:outerShdw blurRad="38100" dist="38100" dir="2700000" algn="tl">
                  <a:srgbClr val="C0C0C0"/>
                </a:outerShdw>
              </a:effectLst>
            </a:endParaRPr>
          </a:p>
          <a:p>
            <a:pPr eaLnBrk="1" hangingPunct="1">
              <a:lnSpc>
                <a:spcPct val="90000"/>
              </a:lnSpc>
              <a:defRPr/>
            </a:pPr>
            <a:r>
              <a:rPr lang="en-US" smtClean="0">
                <a:effectLst>
                  <a:outerShdw blurRad="38100" dist="38100" dir="2700000" algn="tl">
                    <a:srgbClr val="C0C0C0"/>
                  </a:outerShdw>
                </a:effectLst>
              </a:rPr>
              <a:t>In case of </a:t>
            </a:r>
            <a:r>
              <a:rPr lang="en-US" smtClean="0">
                <a:solidFill>
                  <a:srgbClr val="D20904"/>
                </a:solidFill>
                <a:effectLst>
                  <a:outerShdw blurRad="38100" dist="38100" dir="2700000" algn="tl">
                    <a:srgbClr val="C0C0C0"/>
                  </a:outerShdw>
                </a:effectLst>
              </a:rPr>
              <a:t>abstinence in alcohol</a:t>
            </a:r>
            <a:r>
              <a:rPr lang="en-US" smtClean="0">
                <a:effectLst>
                  <a:outerShdw blurRad="38100" dist="38100" dir="2700000" algn="tl">
                    <a:srgbClr val="C0C0C0"/>
                  </a:outerShdw>
                </a:effectLst>
              </a:rPr>
              <a:t> and drugs addicts;</a:t>
            </a:r>
            <a:endParaRPr lang="uk-UA" smtClean="0">
              <a:effectLst>
                <a:outerShdw blurRad="38100" dist="38100" dir="2700000" algn="tl">
                  <a:srgbClr val="C0C0C0"/>
                </a:outerShdw>
              </a:effectLst>
            </a:endParaRPr>
          </a:p>
          <a:p>
            <a:pPr eaLnBrk="1" hangingPunct="1">
              <a:lnSpc>
                <a:spcPct val="90000"/>
              </a:lnSpc>
              <a:defRPr/>
            </a:pPr>
            <a:r>
              <a:rPr lang="en-US" smtClean="0">
                <a:effectLst>
                  <a:outerShdw blurRad="38100" dist="38100" dir="2700000" algn="tl">
                    <a:srgbClr val="C0C0C0"/>
                  </a:outerShdw>
                </a:effectLst>
              </a:rPr>
              <a:t>In case of </a:t>
            </a:r>
            <a:r>
              <a:rPr lang="en-US" smtClean="0">
                <a:solidFill>
                  <a:srgbClr val="D20904"/>
                </a:solidFill>
                <a:effectLst>
                  <a:outerShdw blurRad="38100" dist="38100" dir="2700000" algn="tl">
                    <a:srgbClr val="C0C0C0"/>
                  </a:outerShdw>
                </a:effectLst>
              </a:rPr>
              <a:t>diencephalons crisis</a:t>
            </a:r>
            <a:r>
              <a:rPr lang="uk-UA" smtClean="0">
                <a:effectLst>
                  <a:outerShdw blurRad="38100" dist="38100" dir="2700000" algn="tl">
                    <a:srgbClr val="C0C0C0"/>
                  </a:outerShdw>
                </a:effectLst>
              </a:rPr>
              <a:t> (</a:t>
            </a:r>
            <a:r>
              <a:rPr lang="en-US" smtClean="0">
                <a:effectLst>
                  <a:outerShdw blurRad="38100" dist="38100" dir="2700000" algn="tl">
                    <a:srgbClr val="C0C0C0"/>
                  </a:outerShdw>
                </a:effectLst>
              </a:rPr>
              <a:t>sybazon</a:t>
            </a:r>
            <a:r>
              <a:rPr lang="uk-UA" smtClean="0">
                <a:effectLst>
                  <a:outerShdw blurRad="38100" dist="38100" dir="2700000" algn="tl">
                    <a:srgbClr val="C0C0C0"/>
                  </a:outerShdw>
                </a:effectLst>
              </a:rPr>
              <a:t>)</a:t>
            </a:r>
            <a:r>
              <a:rPr lang="en-US" smtClean="0">
                <a:effectLst>
                  <a:outerShdw blurRad="38100" dist="38100" dir="2700000" algn="tl">
                    <a:srgbClr val="C0C0C0"/>
                  </a:outerShdw>
                </a:effectLst>
              </a:rPr>
              <a:t>.</a:t>
            </a:r>
            <a:endParaRPr lang="uk-UA" smtClean="0">
              <a:effectLst>
                <a:outerShdw blurRad="38100" dist="38100" dir="2700000" algn="tl">
                  <a:srgbClr val="C0C0C0"/>
                </a:outerShdw>
              </a:effectLst>
            </a:endParaRPr>
          </a:p>
          <a:p>
            <a:pPr algn="ctr" eaLnBrk="1" hangingPunct="1">
              <a:lnSpc>
                <a:spcPct val="90000"/>
              </a:lnSpc>
              <a:buFont typeface="Wingdings" pitchFamily="2" charset="2"/>
              <a:buNone/>
              <a:defRPr/>
            </a:pPr>
            <a:r>
              <a:rPr lang="en-US" b="1" smtClean="0">
                <a:effectLst>
                  <a:outerShdw blurRad="38100" dist="38100" dir="2700000" algn="tl">
                    <a:srgbClr val="C0C0C0"/>
                  </a:outerShdw>
                </a:effectLst>
              </a:rPr>
              <a:t>Tranquilizers do not diminish productive symptoms of psychosis</a:t>
            </a:r>
            <a:r>
              <a:rPr lang="uk-UA" b="1" smtClean="0">
                <a:effectLst>
                  <a:outerShdw blurRad="38100" dist="38100" dir="2700000" algn="tl">
                    <a:srgbClr val="C0C0C0"/>
                  </a:outerShdw>
                </a:effectLst>
              </a:rPr>
              <a:t>!</a:t>
            </a:r>
          </a:p>
          <a:p>
            <a:pPr algn="ctr" eaLnBrk="1" hangingPunct="1">
              <a:lnSpc>
                <a:spcPct val="90000"/>
              </a:lnSpc>
              <a:buFont typeface="Wingdings" pitchFamily="2" charset="2"/>
              <a:buNone/>
              <a:defRPr/>
            </a:pPr>
            <a:endParaRPr lang="ru-RU" b="1"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p:txBody>
          <a:bodyPr/>
          <a:lstStyle/>
          <a:p>
            <a:r>
              <a:rPr lang="en-US" smtClean="0"/>
              <a:t>Antipsychotics and bipolar drugs</a:t>
            </a: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8"/>
            <a:ext cx="9144000" cy="765176"/>
          </a:xfrm>
        </p:spPr>
        <p:txBody>
          <a:bodyPr lIns="96795" tIns="47548" rIns="96795" bIns="47548" anchor="b">
            <a:spAutoFit/>
          </a:bodyPr>
          <a:lstStyle/>
          <a:p>
            <a:pPr algn="r" eaLnBrk="1" hangingPunct="1">
              <a:defRPr/>
            </a:pPr>
            <a:r>
              <a:rPr lang="ar-JO" b="1" smtClean="0">
                <a:effectLst>
                  <a:outerShdw blurRad="38100" dist="38100" dir="2700000" algn="tl">
                    <a:srgbClr val="C0C0C0"/>
                  </a:outerShdw>
                </a:effectLst>
              </a:rPr>
              <a:t>Introduction</a:t>
            </a:r>
          </a:p>
        </p:txBody>
      </p:sp>
      <p:sp>
        <p:nvSpPr>
          <p:cNvPr id="3" name="Content Placeholder 2"/>
          <p:cNvSpPr>
            <a:spLocks/>
          </p:cNvSpPr>
          <p:nvPr/>
        </p:nvSpPr>
        <p:spPr bwMode="auto">
          <a:xfrm>
            <a:off x="0" y="900113"/>
            <a:ext cx="9144000" cy="5957887"/>
          </a:xfrm>
          <a:prstGeom prst="rect">
            <a:avLst/>
          </a:prstGeom>
          <a:noFill/>
          <a:ln w="9525">
            <a:noFill/>
            <a:miter lim="800000"/>
            <a:headEnd/>
            <a:tailEnd/>
          </a:ln>
          <a:effectLst/>
        </p:spPr>
        <p:txBody>
          <a:bodyPr lIns="71322" tIns="28869" rIns="71322" bIns="28869">
            <a:spAutoFit/>
          </a:bodyPr>
          <a:lstStyle/>
          <a:p>
            <a:pPr marL="342900" indent="-342900" algn="just" defTabSz="1022350" eaLnBrk="1" hangingPunct="1">
              <a:spcBef>
                <a:spcPct val="20000"/>
              </a:spcBef>
              <a:buClr>
                <a:schemeClr val="bg2"/>
              </a:buClr>
              <a:buSzPct val="75000"/>
              <a:buFont typeface="Wingdings" pitchFamily="2" charset="2"/>
              <a:buChar char="n"/>
              <a:defRPr/>
            </a:pPr>
            <a:r>
              <a:rPr lang="en-US" sz="2700" b="1">
                <a:effectLst>
                  <a:outerShdw blurRad="38100" dist="38100" dir="2700000" algn="tl">
                    <a:srgbClr val="C0C0C0"/>
                  </a:outerShdw>
                </a:effectLst>
              </a:rPr>
              <a:t>The term </a:t>
            </a:r>
            <a:r>
              <a:rPr lang="en-US" sz="2700" b="1">
                <a:solidFill>
                  <a:srgbClr val="CC0000"/>
                </a:solidFill>
                <a:effectLst>
                  <a:outerShdw blurRad="38100" dist="38100" dir="2700000" algn="tl">
                    <a:srgbClr val="C0C0C0"/>
                  </a:outerShdw>
                </a:effectLst>
              </a:rPr>
              <a:t>psychosis</a:t>
            </a:r>
            <a:r>
              <a:rPr lang="en-US" sz="2700" b="1">
                <a:effectLst>
                  <a:outerShdw blurRad="38100" dist="38100" dir="2700000" algn="tl">
                    <a:srgbClr val="C0C0C0"/>
                  </a:outerShdw>
                </a:effectLst>
              </a:rPr>
              <a:t> refers to a variety of mental disorders characterized by one or more of the following symptoms: </a:t>
            </a:r>
            <a:endParaRPr lang="en-US" sz="1400" b="1">
              <a:effectLst>
                <a:outerShdw blurRad="38100" dist="38100" dir="2700000" algn="tl">
                  <a:srgbClr val="C0C0C0"/>
                </a:outerShdw>
              </a:effectLst>
            </a:endParaRPr>
          </a:p>
          <a:p>
            <a:pPr marL="919163" lvl="2" indent="-457200" defTabSz="1022350" eaLnBrk="1" hangingPunct="1">
              <a:spcBef>
                <a:spcPct val="20000"/>
              </a:spcBef>
              <a:buClr>
                <a:schemeClr val="bg2"/>
              </a:buClr>
              <a:buSzPct val="65000"/>
              <a:buFontTx/>
              <a:buAutoNum type="arabicParenR"/>
              <a:defRPr/>
            </a:pPr>
            <a:r>
              <a:rPr lang="en-US" sz="3000">
                <a:effectLst>
                  <a:outerShdw blurRad="38100" dist="38100" dir="2700000" algn="tl">
                    <a:srgbClr val="C0C0C0"/>
                  </a:outerShdw>
                </a:effectLst>
              </a:rPr>
              <a:t>Diminished and distorted capacity to process information and draw logical conclusions; </a:t>
            </a:r>
          </a:p>
          <a:p>
            <a:pPr marL="919163" lvl="2" indent="-457200" defTabSz="1022350" eaLnBrk="1" hangingPunct="1">
              <a:spcBef>
                <a:spcPct val="20000"/>
              </a:spcBef>
              <a:buClr>
                <a:schemeClr val="bg2"/>
              </a:buClr>
              <a:buSzPct val="65000"/>
              <a:buFontTx/>
              <a:buAutoNum type="arabicParenR"/>
              <a:defRPr/>
            </a:pPr>
            <a:r>
              <a:rPr lang="en-US" sz="3000">
                <a:effectLst>
                  <a:outerShdw blurRad="38100" dist="38100" dir="2700000" algn="tl">
                    <a:srgbClr val="C0C0C0"/>
                  </a:outerShdw>
                </a:effectLst>
              </a:rPr>
              <a:t>Hallucinations</a:t>
            </a:r>
            <a:r>
              <a:rPr lang="en-GB" sz="3000">
                <a:effectLst>
                  <a:outerShdw blurRad="38100" dist="38100" dir="2700000" algn="tl">
                    <a:srgbClr val="C0C0C0"/>
                  </a:outerShdw>
                </a:effectLst>
              </a:rPr>
              <a:t>, usually auditory or visual, but sometimes tactile or olfactory;</a:t>
            </a:r>
            <a:r>
              <a:rPr lang="en-US" sz="3000">
                <a:effectLst>
                  <a:outerShdw blurRad="38100" dist="38100" dir="2700000" algn="tl">
                    <a:srgbClr val="C0C0C0"/>
                  </a:outerShdw>
                </a:effectLst>
              </a:rPr>
              <a:t> </a:t>
            </a:r>
          </a:p>
          <a:p>
            <a:pPr marL="919163" lvl="2" indent="-457200" defTabSz="1022350" eaLnBrk="1" hangingPunct="1">
              <a:spcBef>
                <a:spcPct val="20000"/>
              </a:spcBef>
              <a:buClr>
                <a:schemeClr val="bg2"/>
              </a:buClr>
              <a:buSzPct val="65000"/>
              <a:buFontTx/>
              <a:buAutoNum type="arabicParenR"/>
              <a:defRPr/>
            </a:pPr>
            <a:r>
              <a:rPr lang="en-US" sz="3000">
                <a:effectLst>
                  <a:outerShdw blurRad="38100" dist="38100" dir="2700000" algn="tl">
                    <a:srgbClr val="C0C0C0"/>
                  </a:outerShdw>
                </a:effectLst>
              </a:rPr>
              <a:t>Delusions (false believes);</a:t>
            </a:r>
          </a:p>
          <a:p>
            <a:pPr marL="919163" lvl="2" indent="-457200" defTabSz="1022350" eaLnBrk="1" hangingPunct="1">
              <a:spcBef>
                <a:spcPct val="20000"/>
              </a:spcBef>
              <a:buClr>
                <a:schemeClr val="bg2"/>
              </a:buClr>
              <a:buSzPct val="65000"/>
              <a:buFontTx/>
              <a:buAutoNum type="arabicParenR"/>
              <a:defRPr/>
            </a:pPr>
            <a:r>
              <a:rPr lang="en-US" sz="3000">
                <a:effectLst>
                  <a:outerShdw blurRad="38100" dist="38100" dir="2700000" algn="tl">
                    <a:srgbClr val="C0C0C0"/>
                  </a:outerShdw>
                </a:effectLst>
              </a:rPr>
              <a:t>Incoherence or marked loosening of associations;</a:t>
            </a:r>
          </a:p>
          <a:p>
            <a:pPr marL="919163" lvl="2" indent="-457200" defTabSz="1022350" eaLnBrk="1" hangingPunct="1">
              <a:spcBef>
                <a:spcPct val="20000"/>
              </a:spcBef>
              <a:buClr>
                <a:schemeClr val="bg2"/>
              </a:buClr>
              <a:buSzPct val="65000"/>
              <a:buFontTx/>
              <a:buAutoNum type="arabicParenR"/>
              <a:defRPr/>
            </a:pPr>
            <a:r>
              <a:rPr lang="en-US" sz="3000">
                <a:effectLst>
                  <a:outerShdw blurRad="38100" dist="38100" dir="2700000" algn="tl">
                    <a:srgbClr val="C0C0C0"/>
                  </a:outerShdw>
                </a:effectLst>
              </a:rPr>
              <a:t>Catatonic or disorganized behavior;</a:t>
            </a:r>
          </a:p>
          <a:p>
            <a:pPr marL="919163" lvl="2" indent="-457200" defTabSz="1022350" eaLnBrk="1" hangingPunct="1">
              <a:spcBef>
                <a:spcPct val="20000"/>
              </a:spcBef>
              <a:buClr>
                <a:schemeClr val="bg2"/>
              </a:buClr>
              <a:buSzPct val="65000"/>
              <a:buFontTx/>
              <a:buAutoNum type="arabicParenR"/>
              <a:defRPr/>
            </a:pPr>
            <a:r>
              <a:rPr lang="en-US" sz="3000">
                <a:effectLst>
                  <a:outerShdw blurRad="38100" dist="38100" dir="2700000" algn="tl">
                    <a:srgbClr val="C0C0C0"/>
                  </a:outerShdw>
                </a:effectLst>
              </a:rPr>
              <a:t>Aggression or violence;</a:t>
            </a:r>
            <a:endParaRPr lang="ar-JO" sz="300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idx="4294967295"/>
          </p:nvPr>
        </p:nvSpPr>
        <p:spPr>
          <a:xfrm>
            <a:off x="533400" y="228600"/>
            <a:ext cx="8431213" cy="533400"/>
          </a:xfrm>
        </p:spPr>
        <p:txBody>
          <a:bodyPr>
            <a:normAutofit fontScale="90000"/>
          </a:bodyPr>
          <a:lstStyle/>
          <a:p>
            <a:pPr algn="ctr" eaLnBrk="1" hangingPunct="1">
              <a:defRPr/>
            </a:pPr>
            <a:r>
              <a:rPr lang="en-US" sz="3600" b="1" smtClean="0">
                <a:effectLst>
                  <a:outerShdw blurRad="38100" dist="38100" dir="2700000" algn="tl">
                    <a:srgbClr val="C0C0C0"/>
                  </a:outerShdw>
                </a:effectLst>
              </a:rPr>
              <a:t>PSYCHOTROPIC DRUGS</a:t>
            </a:r>
            <a:endParaRPr lang="ru-RU" sz="3600" b="1" smtClean="0">
              <a:effectLst>
                <a:outerShdw blurRad="38100" dist="38100" dir="2700000" algn="tl">
                  <a:srgbClr val="C0C0C0"/>
                </a:outerShdw>
              </a:effectLst>
            </a:endParaRPr>
          </a:p>
        </p:txBody>
      </p:sp>
      <p:sp>
        <p:nvSpPr>
          <p:cNvPr id="588803" name="Rectangle 3"/>
          <p:cNvSpPr>
            <a:spLocks noGrp="1" noChangeArrowheads="1"/>
          </p:cNvSpPr>
          <p:nvPr>
            <p:ph type="body" idx="4294967295"/>
          </p:nvPr>
        </p:nvSpPr>
        <p:spPr>
          <a:xfrm>
            <a:off x="0" y="908050"/>
            <a:ext cx="9144000" cy="5949950"/>
          </a:xfrm>
        </p:spPr>
        <p:txBody>
          <a:bodyPr>
            <a:normAutofit/>
          </a:bodyPr>
          <a:lstStyle/>
          <a:p>
            <a:pPr marL="609600" indent="-609600" algn="ctr" eaLnBrk="1" hangingPunct="1">
              <a:lnSpc>
                <a:spcPct val="80000"/>
              </a:lnSpc>
              <a:buFont typeface="Wingdings" pitchFamily="2" charset="2"/>
              <a:buNone/>
              <a:defRPr/>
            </a:pPr>
            <a:r>
              <a:rPr lang="en-US" sz="3600" dirty="0" smtClean="0">
                <a:effectLst>
                  <a:outerShdw blurRad="38100" dist="38100" dir="2700000" algn="tl">
                    <a:srgbClr val="C0C0C0"/>
                  </a:outerShdw>
                </a:effectLst>
              </a:rPr>
              <a:t>Drugs with </a:t>
            </a:r>
            <a:r>
              <a:rPr lang="en-US" sz="3600" b="1" dirty="0" smtClean="0">
                <a:solidFill>
                  <a:srgbClr val="D20904"/>
                </a:solidFill>
                <a:effectLst>
                  <a:outerShdw blurRad="38100" dist="38100" dir="2700000" algn="tl">
                    <a:srgbClr val="C0C0C0"/>
                  </a:outerShdw>
                </a:effectLst>
              </a:rPr>
              <a:t>depressive</a:t>
            </a:r>
            <a:r>
              <a:rPr lang="en-US" sz="3600" b="1" dirty="0" smtClean="0">
                <a:solidFill>
                  <a:srgbClr val="FF3300"/>
                </a:solidFill>
                <a:effectLst>
                  <a:outerShdw blurRad="38100" dist="38100" dir="2700000" algn="tl">
                    <a:srgbClr val="C0C0C0"/>
                  </a:outerShdw>
                </a:effectLst>
              </a:rPr>
              <a:t> </a:t>
            </a:r>
            <a:r>
              <a:rPr lang="en-US" sz="3600" dirty="0" smtClean="0">
                <a:effectLst>
                  <a:outerShdw blurRad="38100" dist="38100" dir="2700000" algn="tl">
                    <a:srgbClr val="C0C0C0"/>
                  </a:outerShdw>
                </a:effectLst>
              </a:rPr>
              <a:t>type of action</a:t>
            </a:r>
            <a:endParaRPr lang="uk-UA" sz="3600" dirty="0" smtClean="0">
              <a:effectLst>
                <a:outerShdw blurRad="38100" dist="38100" dir="2700000" algn="tl">
                  <a:srgbClr val="C0C0C0"/>
                </a:outerShdw>
              </a:effectLst>
            </a:endParaRPr>
          </a:p>
          <a:p>
            <a:pPr marL="609600" indent="-609600" eaLnBrk="1" hangingPunct="1">
              <a:lnSpc>
                <a:spcPct val="80000"/>
              </a:lnSpc>
              <a:buFontTx/>
              <a:buAutoNum type="arabicPeriod"/>
              <a:defRPr/>
            </a:pPr>
            <a:r>
              <a:rPr lang="en-US" b="1" dirty="0" err="1" smtClean="0">
                <a:effectLst>
                  <a:outerShdw blurRad="38100" dist="38100" dir="2700000" algn="tl">
                    <a:srgbClr val="C0C0C0"/>
                  </a:outerShdw>
                </a:effectLst>
              </a:rPr>
              <a:t>Neuroleptics</a:t>
            </a:r>
            <a:r>
              <a:rPr lang="en-US" dirty="0" smtClean="0">
                <a:effectLst>
                  <a:outerShdw blurRad="38100" dist="38100" dir="2700000" algn="tl">
                    <a:srgbClr val="C0C0C0"/>
                  </a:outerShdw>
                </a:effectLst>
              </a:rPr>
              <a:t> </a:t>
            </a:r>
            <a:r>
              <a:rPr lang="uk-UA" dirty="0" smtClean="0">
                <a:effectLst>
                  <a:outerShdw blurRad="38100" dist="38100" dir="2700000" algn="tl">
                    <a:srgbClr val="C0C0C0"/>
                  </a:outerShdw>
                </a:effectLst>
              </a:rPr>
              <a:t>(</a:t>
            </a:r>
            <a:r>
              <a:rPr lang="en-US" dirty="0" smtClean="0">
                <a:effectLst>
                  <a:outerShdw blurRad="38100" dist="38100" dir="2700000" algn="tl">
                    <a:srgbClr val="C0C0C0"/>
                  </a:outerShdw>
                </a:effectLst>
              </a:rPr>
              <a:t>antipsychotics</a:t>
            </a:r>
            <a:r>
              <a:rPr lang="uk-UA" dirty="0" smtClean="0">
                <a:effectLst>
                  <a:outerShdw blurRad="38100" dist="38100" dir="2700000" algn="tl">
                    <a:srgbClr val="C0C0C0"/>
                  </a:outerShdw>
                </a:effectLst>
              </a:rPr>
              <a:t>)</a:t>
            </a:r>
          </a:p>
          <a:p>
            <a:pPr marL="609600" indent="-609600" eaLnBrk="1" hangingPunct="1">
              <a:lnSpc>
                <a:spcPct val="80000"/>
              </a:lnSpc>
              <a:buFontTx/>
              <a:buAutoNum type="arabicPeriod"/>
              <a:defRPr/>
            </a:pPr>
            <a:r>
              <a:rPr lang="en-US" b="1" dirty="0" smtClean="0">
                <a:effectLst>
                  <a:outerShdw blurRad="38100" dist="38100" dir="2700000" algn="tl">
                    <a:srgbClr val="C0C0C0"/>
                  </a:outerShdw>
                </a:effectLst>
              </a:rPr>
              <a:t>Tranquilizers</a:t>
            </a:r>
            <a:r>
              <a:rPr lang="en-US" dirty="0" smtClean="0">
                <a:effectLst>
                  <a:outerShdw blurRad="38100" dist="38100" dir="2700000" algn="tl">
                    <a:srgbClr val="C0C0C0"/>
                  </a:outerShdw>
                </a:effectLst>
              </a:rPr>
              <a:t> </a:t>
            </a:r>
            <a:r>
              <a:rPr lang="uk-UA" dirty="0" smtClean="0">
                <a:effectLst>
                  <a:outerShdw blurRad="38100" dist="38100" dir="2700000" algn="tl">
                    <a:srgbClr val="C0C0C0"/>
                  </a:outerShdw>
                </a:effectLst>
              </a:rPr>
              <a:t>(</a:t>
            </a:r>
            <a:r>
              <a:rPr lang="en-US" dirty="0" err="1" smtClean="0">
                <a:effectLst>
                  <a:outerShdw blurRad="38100" dist="38100" dir="2700000" algn="tl">
                    <a:srgbClr val="C0C0C0"/>
                  </a:outerShdw>
                </a:effectLst>
              </a:rPr>
              <a:t>anxiolytics</a:t>
            </a:r>
            <a:r>
              <a:rPr lang="uk-UA" dirty="0" smtClean="0">
                <a:effectLst>
                  <a:outerShdw blurRad="38100" dist="38100" dir="2700000" algn="tl">
                    <a:srgbClr val="C0C0C0"/>
                  </a:outerShdw>
                </a:effectLst>
              </a:rPr>
              <a:t>)</a:t>
            </a:r>
          </a:p>
          <a:p>
            <a:pPr marL="609600" indent="-609600" eaLnBrk="1" hangingPunct="1">
              <a:lnSpc>
                <a:spcPct val="80000"/>
              </a:lnSpc>
              <a:buFontTx/>
              <a:buAutoNum type="arabicPeriod"/>
              <a:defRPr/>
            </a:pPr>
            <a:r>
              <a:rPr lang="en-US" b="1" dirty="0" smtClean="0">
                <a:effectLst>
                  <a:outerShdw blurRad="38100" dist="38100" dir="2700000" algn="tl">
                    <a:srgbClr val="C0C0C0"/>
                  </a:outerShdw>
                </a:effectLst>
              </a:rPr>
              <a:t>Sedative drugs</a:t>
            </a:r>
            <a:endParaRPr lang="uk-UA" b="1" dirty="0" smtClean="0">
              <a:effectLst>
                <a:outerShdw blurRad="38100" dist="38100" dir="2700000" algn="tl">
                  <a:srgbClr val="C0C0C0"/>
                </a:outerShdw>
              </a:effectLst>
            </a:endParaRPr>
          </a:p>
          <a:p>
            <a:pPr marL="609600" indent="-609600" eaLnBrk="1" hangingPunct="1">
              <a:lnSpc>
                <a:spcPct val="80000"/>
              </a:lnSpc>
              <a:buFontTx/>
              <a:buAutoNum type="arabicPeriod"/>
              <a:defRPr/>
            </a:pPr>
            <a:r>
              <a:rPr lang="en-US" b="1" dirty="0" err="1" smtClean="0">
                <a:effectLst>
                  <a:outerShdw blurRad="38100" dist="38100" dir="2700000" algn="tl">
                    <a:srgbClr val="C0C0C0"/>
                  </a:outerShdw>
                </a:effectLst>
              </a:rPr>
              <a:t>Normotymics</a:t>
            </a:r>
            <a:r>
              <a:rPr lang="en-US" dirty="0" smtClean="0">
                <a:effectLst>
                  <a:outerShdw blurRad="38100" dist="38100" dir="2700000" algn="tl">
                    <a:srgbClr val="C0C0C0"/>
                  </a:outerShdw>
                </a:effectLst>
              </a:rPr>
              <a:t> </a:t>
            </a:r>
            <a:r>
              <a:rPr lang="uk-UA" dirty="0" smtClean="0">
                <a:effectLst>
                  <a:outerShdw blurRad="38100" dist="38100" dir="2700000" algn="tl">
                    <a:srgbClr val="C0C0C0"/>
                  </a:outerShdw>
                </a:effectLst>
              </a:rPr>
              <a:t>(</a:t>
            </a:r>
            <a:r>
              <a:rPr lang="en-US" dirty="0" err="1" smtClean="0">
                <a:effectLst>
                  <a:outerShdw blurRad="38100" dist="38100" dir="2700000" algn="tl">
                    <a:srgbClr val="C0C0C0"/>
                  </a:outerShdw>
                </a:effectLst>
              </a:rPr>
              <a:t>tymoleptics</a:t>
            </a:r>
            <a:r>
              <a:rPr lang="uk-UA" dirty="0" smtClean="0">
                <a:effectLst>
                  <a:outerShdw blurRad="38100" dist="38100" dir="2700000" algn="tl">
                    <a:srgbClr val="C0C0C0"/>
                  </a:outerShdw>
                </a:effectLst>
              </a:rPr>
              <a:t>, </a:t>
            </a:r>
            <a:r>
              <a:rPr lang="en-US" dirty="0" err="1" smtClean="0">
                <a:effectLst>
                  <a:outerShdw blurRad="38100" dist="38100" dir="2700000" algn="tl">
                    <a:srgbClr val="C0C0C0"/>
                  </a:outerShdw>
                </a:effectLst>
              </a:rPr>
              <a:t>tymoanaleptics</a:t>
            </a:r>
            <a:r>
              <a:rPr lang="uk-UA" dirty="0" smtClean="0">
                <a:effectLst>
                  <a:outerShdw blurRad="38100" dist="38100" dir="2700000" algn="tl">
                    <a:srgbClr val="C0C0C0"/>
                  </a:outerShdw>
                </a:effectLst>
              </a:rPr>
              <a:t>)</a:t>
            </a:r>
          </a:p>
          <a:p>
            <a:pPr marL="609600" indent="-609600" algn="ctr" eaLnBrk="1" hangingPunct="1">
              <a:lnSpc>
                <a:spcPct val="80000"/>
              </a:lnSpc>
              <a:buFontTx/>
              <a:buNone/>
              <a:defRPr/>
            </a:pPr>
            <a:r>
              <a:rPr lang="en-US" sz="3600" dirty="0" smtClean="0">
                <a:effectLst>
                  <a:outerShdw blurRad="38100" dist="38100" dir="2700000" algn="tl">
                    <a:srgbClr val="C0C0C0"/>
                  </a:outerShdw>
                </a:effectLst>
              </a:rPr>
              <a:t>Drugs with</a:t>
            </a:r>
            <a:r>
              <a:rPr lang="uk-UA" sz="3600" dirty="0" smtClean="0">
                <a:effectLst>
                  <a:outerShdw blurRad="38100" dist="38100" dir="2700000" algn="tl">
                    <a:srgbClr val="C0C0C0"/>
                  </a:outerShdw>
                </a:effectLst>
              </a:rPr>
              <a:t> </a:t>
            </a:r>
            <a:r>
              <a:rPr lang="en-US" sz="3600" b="1" dirty="0" err="1" smtClean="0">
                <a:solidFill>
                  <a:srgbClr val="D20904"/>
                </a:solidFill>
                <a:effectLst>
                  <a:outerShdw blurRad="38100" dist="38100" dir="2700000" algn="tl">
                    <a:srgbClr val="C0C0C0"/>
                  </a:outerShdw>
                </a:effectLst>
              </a:rPr>
              <a:t>stimulative</a:t>
            </a:r>
            <a:r>
              <a:rPr lang="en-US" sz="3600" b="1" dirty="0" smtClean="0">
                <a:solidFill>
                  <a:srgbClr val="FF3300"/>
                </a:solidFill>
                <a:effectLst>
                  <a:outerShdw blurRad="38100" dist="38100" dir="2700000" algn="tl">
                    <a:srgbClr val="C0C0C0"/>
                  </a:outerShdw>
                </a:effectLst>
              </a:rPr>
              <a:t> </a:t>
            </a:r>
            <a:r>
              <a:rPr lang="en-US" sz="3600" dirty="0" smtClean="0">
                <a:effectLst>
                  <a:outerShdw blurRad="38100" dist="38100" dir="2700000" algn="tl">
                    <a:srgbClr val="C0C0C0"/>
                  </a:outerShdw>
                </a:effectLst>
              </a:rPr>
              <a:t>action</a:t>
            </a:r>
            <a:endParaRPr lang="uk-UA" sz="3600" dirty="0" smtClean="0">
              <a:effectLst>
                <a:outerShdw blurRad="38100" dist="38100" dir="2700000" algn="tl">
                  <a:srgbClr val="C0C0C0"/>
                </a:outerShdw>
              </a:effectLst>
            </a:endParaRPr>
          </a:p>
          <a:p>
            <a:pPr marL="609600" indent="-609600" eaLnBrk="1" hangingPunct="1">
              <a:lnSpc>
                <a:spcPct val="80000"/>
              </a:lnSpc>
              <a:buFontTx/>
              <a:buAutoNum type="arabicPeriod"/>
              <a:defRPr/>
            </a:pPr>
            <a:r>
              <a:rPr lang="en-US" b="1" dirty="0" smtClean="0">
                <a:effectLst>
                  <a:outerShdw blurRad="38100" dist="38100" dir="2700000" algn="tl">
                    <a:srgbClr val="C0C0C0"/>
                  </a:outerShdw>
                </a:effectLst>
              </a:rPr>
              <a:t>Antidepressants</a:t>
            </a:r>
            <a:r>
              <a:rPr lang="en-US" dirty="0" smtClean="0">
                <a:effectLst>
                  <a:outerShdw blurRad="38100" dist="38100" dir="2700000" algn="tl">
                    <a:srgbClr val="C0C0C0"/>
                  </a:outerShdw>
                </a:effectLst>
              </a:rPr>
              <a:t> </a:t>
            </a:r>
            <a:endParaRPr lang="uk-UA" dirty="0" smtClean="0">
              <a:effectLst>
                <a:outerShdw blurRad="38100" dist="38100" dir="2700000" algn="tl">
                  <a:srgbClr val="C0C0C0"/>
                </a:outerShdw>
              </a:effectLst>
            </a:endParaRPr>
          </a:p>
          <a:p>
            <a:pPr marL="609600" indent="-609600" eaLnBrk="1" hangingPunct="1">
              <a:lnSpc>
                <a:spcPct val="80000"/>
              </a:lnSpc>
              <a:buFontTx/>
              <a:buAutoNum type="arabicPeriod"/>
              <a:defRPr/>
            </a:pPr>
            <a:r>
              <a:rPr lang="en-US" b="1" dirty="0" smtClean="0">
                <a:effectLst>
                  <a:outerShdw blurRad="38100" dist="38100" dir="2700000" algn="tl">
                    <a:srgbClr val="C0C0C0"/>
                  </a:outerShdw>
                </a:effectLst>
              </a:rPr>
              <a:t>Psychomotor stimulants</a:t>
            </a:r>
            <a:endParaRPr lang="uk-UA" b="1" dirty="0" smtClean="0">
              <a:effectLst>
                <a:outerShdw blurRad="38100" dist="38100" dir="2700000" algn="tl">
                  <a:srgbClr val="C0C0C0"/>
                </a:outerShdw>
              </a:effectLst>
            </a:endParaRPr>
          </a:p>
          <a:p>
            <a:pPr marL="609600" indent="-609600" eaLnBrk="1" hangingPunct="1">
              <a:lnSpc>
                <a:spcPct val="80000"/>
              </a:lnSpc>
              <a:buFontTx/>
              <a:buAutoNum type="arabicPeriod"/>
              <a:defRPr/>
            </a:pPr>
            <a:r>
              <a:rPr lang="en-US" b="1" dirty="0" err="1" smtClean="0">
                <a:effectLst>
                  <a:outerShdw blurRad="38100" dist="38100" dir="2700000" algn="tl">
                    <a:srgbClr val="C0C0C0"/>
                  </a:outerShdw>
                </a:effectLst>
              </a:rPr>
              <a:t>Nootropic</a:t>
            </a:r>
            <a:r>
              <a:rPr lang="en-US" b="1" dirty="0" smtClean="0">
                <a:effectLst>
                  <a:outerShdw blurRad="38100" dist="38100" dir="2700000" algn="tl">
                    <a:srgbClr val="C0C0C0"/>
                  </a:outerShdw>
                </a:effectLst>
              </a:rPr>
              <a:t> drugs</a:t>
            </a:r>
            <a:endParaRPr lang="uk-UA" b="1" dirty="0" smtClean="0">
              <a:effectLst>
                <a:outerShdw blurRad="38100" dist="38100" dir="2700000" algn="tl">
                  <a:srgbClr val="C0C0C0"/>
                </a:outerShdw>
              </a:effectLst>
            </a:endParaRPr>
          </a:p>
          <a:p>
            <a:pPr marL="609600" indent="-609600" eaLnBrk="1" hangingPunct="1">
              <a:lnSpc>
                <a:spcPct val="80000"/>
              </a:lnSpc>
              <a:buFontTx/>
              <a:buAutoNum type="arabicPeriod"/>
              <a:defRPr/>
            </a:pPr>
            <a:r>
              <a:rPr lang="en-US" dirty="0" smtClean="0">
                <a:effectLst>
                  <a:outerShdw blurRad="38100" dist="38100" dir="2700000" algn="tl">
                    <a:srgbClr val="C0C0C0"/>
                  </a:outerShdw>
                </a:effectLst>
              </a:rPr>
              <a:t>Drugs which increase general tone </a:t>
            </a:r>
            <a:r>
              <a:rPr lang="uk-UA" dirty="0" smtClean="0">
                <a:effectLst>
                  <a:outerShdw blurRad="38100" dist="38100" dir="2700000" algn="tl">
                    <a:srgbClr val="C0C0C0"/>
                  </a:outerShdw>
                </a:effectLst>
              </a:rPr>
              <a:t>(</a:t>
            </a:r>
            <a:r>
              <a:rPr lang="en-US" b="1" dirty="0" err="1" smtClean="0">
                <a:effectLst>
                  <a:outerShdw blurRad="38100" dist="38100" dir="2700000" algn="tl">
                    <a:srgbClr val="C0C0C0"/>
                  </a:outerShdw>
                </a:effectLst>
              </a:rPr>
              <a:t>adaptogens</a:t>
            </a:r>
            <a:r>
              <a:rPr lang="uk-UA" dirty="0" smtClean="0">
                <a:effectLst>
                  <a:outerShdw blurRad="38100" dist="38100" dir="2700000" algn="tl">
                    <a:srgbClr val="C0C0C0"/>
                  </a:outerShdw>
                </a:effectLst>
              </a:rPr>
              <a:t>)</a:t>
            </a:r>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a:srcRect/>
          <a:stretch>
            <a:fillRect/>
          </a:stretch>
        </p:blipFill>
        <p:spPr bwMode="auto">
          <a:xfrm>
            <a:off x="0" y="0"/>
            <a:ext cx="9144000" cy="6165850"/>
          </a:xfrm>
          <a:prstGeom prst="rect">
            <a:avLst/>
          </a:prstGeom>
          <a:noFill/>
          <a:ln w="9525">
            <a:noFill/>
            <a:miter lim="800000"/>
            <a:headEnd/>
            <a:tailEnd/>
          </a:ln>
        </p:spPr>
      </p:pic>
      <p:sp>
        <p:nvSpPr>
          <p:cNvPr id="18435" name="Text Box 2"/>
          <p:cNvSpPr txBox="1">
            <a:spLocks noChangeArrowheads="1"/>
          </p:cNvSpPr>
          <p:nvPr/>
        </p:nvSpPr>
        <p:spPr bwMode="auto">
          <a:xfrm>
            <a:off x="0" y="6278563"/>
            <a:ext cx="9144000" cy="579437"/>
          </a:xfrm>
          <a:prstGeom prst="rect">
            <a:avLst/>
          </a:prstGeom>
          <a:noFill/>
          <a:ln w="9525">
            <a:noFill/>
            <a:miter lim="800000"/>
            <a:headEnd/>
            <a:tailEnd/>
          </a:ln>
        </p:spPr>
        <p:txBody>
          <a:bodyPr>
            <a:spAutoFit/>
          </a:bodyPr>
          <a:lstStyle/>
          <a:p>
            <a:pPr algn="ctr" eaLnBrk="1" hangingPunct="1"/>
            <a:r>
              <a:rPr lang="en-US" altLang="en-US" sz="3200" b="1" i="1">
                <a:solidFill>
                  <a:srgbClr val="0033CC"/>
                </a:solidFill>
                <a:latin typeface="Arial Narrow" pitchFamily="34" charset="0"/>
              </a:rPr>
              <a:t>The effects of DA, 5-HT and NE on the brain functions</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188913"/>
            <a:ext cx="8229600" cy="1371600"/>
          </a:xfrm>
          <a:noFill/>
        </p:spPr>
        <p:txBody>
          <a:bodyPr/>
          <a:lstStyle/>
          <a:p>
            <a:pPr algn="ctr" eaLnBrk="1" hangingPunct="1"/>
            <a:r>
              <a:rPr lang="en-US" altLang="en-US" sz="4000" b="1" smtClean="0">
                <a:solidFill>
                  <a:srgbClr val="D20904"/>
                </a:solidFill>
              </a:rPr>
              <a:t>Classification of neuroleptics (cont.)</a:t>
            </a:r>
            <a:endParaRPr lang="ru-RU" altLang="en-US" sz="4000" b="1" smtClean="0">
              <a:solidFill>
                <a:srgbClr val="D20904"/>
              </a:solidFill>
            </a:endParaRPr>
          </a:p>
        </p:txBody>
      </p:sp>
      <p:sp>
        <p:nvSpPr>
          <p:cNvPr id="29699" name="Rectangle 3"/>
          <p:cNvSpPr>
            <a:spLocks noGrp="1" noChangeArrowheads="1"/>
          </p:cNvSpPr>
          <p:nvPr>
            <p:ph type="body" idx="1"/>
          </p:nvPr>
        </p:nvSpPr>
        <p:spPr>
          <a:xfrm>
            <a:off x="0" y="1700213"/>
            <a:ext cx="8229600" cy="3886200"/>
          </a:xfrm>
          <a:noFill/>
        </p:spPr>
        <p:txBody>
          <a:bodyPr/>
          <a:lstStyle/>
          <a:p>
            <a:pPr marL="812800" indent="-812800" algn="ctr" eaLnBrk="1" hangingPunct="1">
              <a:buFont typeface="Wingdings" pitchFamily="2" charset="2"/>
              <a:buAutoNum type="romanUcPeriod" startAt="2"/>
            </a:pPr>
            <a:r>
              <a:rPr lang="en-US" altLang="en-US" b="1" smtClean="0"/>
              <a:t>Atypical neuroleptics</a:t>
            </a:r>
          </a:p>
          <a:p>
            <a:pPr marL="812800" indent="-812800" algn="ctr" eaLnBrk="1" hangingPunct="1"/>
            <a:r>
              <a:rPr lang="en-US" altLang="en-US" sz="2800" smtClean="0"/>
              <a:t>Clozapine</a:t>
            </a:r>
          </a:p>
          <a:p>
            <a:pPr marL="812800" indent="-812800" algn="ctr" eaLnBrk="1" hangingPunct="1"/>
            <a:r>
              <a:rPr lang="en-US" altLang="en-US" sz="2800" smtClean="0"/>
              <a:t>Olanzapine</a:t>
            </a:r>
          </a:p>
          <a:p>
            <a:pPr marL="812800" indent="-812800" algn="ctr" eaLnBrk="1" hangingPunct="1"/>
            <a:r>
              <a:rPr lang="en-US" altLang="en-US" sz="2800" smtClean="0"/>
              <a:t>Remazopride</a:t>
            </a:r>
          </a:p>
          <a:p>
            <a:pPr marL="812800" indent="-812800" algn="ctr" eaLnBrk="1" hangingPunct="1"/>
            <a:r>
              <a:rPr lang="en-US" altLang="en-US" sz="2800" smtClean="0"/>
              <a:t>Risperidone </a:t>
            </a:r>
          </a:p>
          <a:p>
            <a:pPr marL="812800" indent="-812800" algn="ctr" eaLnBrk="1" hangingPunct="1"/>
            <a:r>
              <a:rPr lang="en-US" altLang="en-US" sz="2800" smtClean="0"/>
              <a:t>Ziprasidone</a:t>
            </a:r>
          </a:p>
          <a:p>
            <a:pPr marL="2336800" lvl="4" indent="-508000" algn="ctr" eaLnBrk="1" hangingPunct="1">
              <a:buFont typeface="Wingdings" pitchFamily="2" charset="2"/>
              <a:buNone/>
            </a:pPr>
            <a:endParaRPr lang="en-US" altLang="en-US" sz="2800" smtClean="0"/>
          </a:p>
          <a:p>
            <a:pPr marL="812800" indent="-812800" eaLnBrk="1" hangingPunct="1"/>
            <a:endParaRPr lang="en-US" altLang="en-US" sz="2000" smtClean="0"/>
          </a:p>
          <a:p>
            <a:pPr marL="812800" indent="-812800" eaLnBrk="1" hangingPunct="1"/>
            <a:endParaRPr lang="en-US" altLang="en-US" sz="2000" smtClean="0"/>
          </a:p>
          <a:p>
            <a:pPr marL="812800" indent="-812800" eaLnBrk="1" hangingPunct="1"/>
            <a:endParaRPr lang="en-US" altLang="en-US" sz="2000" smtClean="0"/>
          </a:p>
          <a:p>
            <a:pPr marL="2336800" lvl="4" indent="-508000" eaLnBrk="1" hangingPunct="1">
              <a:buFont typeface="Wingdings" pitchFamily="2" charset="2"/>
              <a:buNone/>
            </a:pPr>
            <a:endParaRPr lang="en-US" altLang="en-US" smtClean="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60350"/>
            <a:ext cx="9144000" cy="1371600"/>
          </a:xfrm>
        </p:spPr>
        <p:txBody>
          <a:bodyPr/>
          <a:lstStyle/>
          <a:p>
            <a:pPr algn="ctr" eaLnBrk="1" hangingPunct="1"/>
            <a:r>
              <a:rPr lang="en-US" altLang="en-US" sz="4000" b="1" smtClean="0">
                <a:solidFill>
                  <a:srgbClr val="D20904"/>
                </a:solidFill>
              </a:rPr>
              <a:t>Mechanisms of action of neuroleptics</a:t>
            </a:r>
            <a:endParaRPr lang="ru-RU" altLang="en-US" sz="4000" b="1" smtClean="0">
              <a:solidFill>
                <a:srgbClr val="D20904"/>
              </a:solidFill>
            </a:endParaRPr>
          </a:p>
        </p:txBody>
      </p:sp>
      <p:sp>
        <p:nvSpPr>
          <p:cNvPr id="30723" name="Rectangle 3"/>
          <p:cNvSpPr>
            <a:spLocks noGrp="1" noChangeArrowheads="1"/>
          </p:cNvSpPr>
          <p:nvPr>
            <p:ph type="body" idx="1"/>
          </p:nvPr>
        </p:nvSpPr>
        <p:spPr>
          <a:xfrm>
            <a:off x="0" y="1773238"/>
            <a:ext cx="9144000" cy="4824412"/>
          </a:xfrm>
          <a:noFill/>
        </p:spPr>
        <p:txBody>
          <a:bodyPr/>
          <a:lstStyle/>
          <a:p>
            <a:pPr eaLnBrk="1" hangingPunct="1"/>
            <a:r>
              <a:rPr lang="en-US" altLang="en-US" smtClean="0"/>
              <a:t>Antipsychotic effect of </a:t>
            </a:r>
            <a:r>
              <a:rPr lang="en-US" altLang="en-US" b="1" u="sng" smtClean="0">
                <a:solidFill>
                  <a:srgbClr val="D20904"/>
                </a:solidFill>
              </a:rPr>
              <a:t>TYPICAL</a:t>
            </a:r>
            <a:r>
              <a:rPr lang="en-US" altLang="en-US" smtClean="0"/>
              <a:t> neuroleptics is realized via </a:t>
            </a:r>
            <a:r>
              <a:rPr lang="en-US" altLang="en-US" smtClean="0">
                <a:solidFill>
                  <a:srgbClr val="D20904"/>
                </a:solidFill>
              </a:rPr>
              <a:t>blockade of dopamine receptors</a:t>
            </a:r>
            <a:r>
              <a:rPr lang="en-US" altLang="en-US" smtClean="0"/>
              <a:t>, mainly </a:t>
            </a:r>
            <a:r>
              <a:rPr lang="en-US" altLang="en-US" smtClean="0">
                <a:solidFill>
                  <a:srgbClr val="D20904"/>
                </a:solidFill>
              </a:rPr>
              <a:t>D2</a:t>
            </a:r>
            <a:r>
              <a:rPr lang="en-US" altLang="en-US" smtClean="0"/>
              <a:t> receptors of the </a:t>
            </a:r>
            <a:r>
              <a:rPr lang="en-US" altLang="en-US" b="1" i="1" smtClean="0"/>
              <a:t>mesolimbic and mesocortical pathways.</a:t>
            </a:r>
          </a:p>
          <a:p>
            <a:pPr eaLnBrk="1" hangingPunct="1"/>
            <a:r>
              <a:rPr lang="en-US" altLang="en-US" smtClean="0"/>
              <a:t>Antipsychotic effect of </a:t>
            </a:r>
            <a:r>
              <a:rPr lang="en-US" altLang="en-US" b="1" u="sng" smtClean="0">
                <a:solidFill>
                  <a:srgbClr val="D20904"/>
                </a:solidFill>
              </a:rPr>
              <a:t>ATYPICAL</a:t>
            </a:r>
            <a:r>
              <a:rPr lang="en-US" altLang="en-US" smtClean="0"/>
              <a:t> neuroleptics is realized via blockade of </a:t>
            </a:r>
            <a:r>
              <a:rPr lang="en-US" altLang="en-US" smtClean="0">
                <a:solidFill>
                  <a:srgbClr val="D20904"/>
                </a:solidFill>
              </a:rPr>
              <a:t>serotoninergic (5-HT2),</a:t>
            </a:r>
            <a:r>
              <a:rPr lang="en-US" altLang="en-US" smtClean="0"/>
              <a:t> relatively selective </a:t>
            </a:r>
            <a:r>
              <a:rPr lang="en-US" altLang="en-US" smtClean="0">
                <a:solidFill>
                  <a:srgbClr val="D20904"/>
                </a:solidFill>
              </a:rPr>
              <a:t>D4</a:t>
            </a:r>
            <a:r>
              <a:rPr lang="en-US" altLang="en-US" smtClean="0"/>
              <a:t> receptors and </a:t>
            </a:r>
            <a:br>
              <a:rPr lang="en-US" altLang="en-US" smtClean="0"/>
            </a:br>
            <a:r>
              <a:rPr lang="el-GR" altLang="en-US" smtClean="0">
                <a:solidFill>
                  <a:srgbClr val="D20904"/>
                </a:solidFill>
              </a:rPr>
              <a:t>α</a:t>
            </a:r>
            <a:r>
              <a:rPr lang="en-US" altLang="en-US" smtClean="0">
                <a:solidFill>
                  <a:srgbClr val="D20904"/>
                </a:solidFill>
              </a:rPr>
              <a:t>1- adrenoceptors. </a:t>
            </a:r>
          </a:p>
          <a:p>
            <a:pPr eaLnBrk="1" hangingPunct="1"/>
            <a:endParaRPr lang="ru-RU" altLang="en-US" smtClean="0">
              <a:solidFill>
                <a:srgbClr val="D20904"/>
              </a:solidFill>
            </a:endParaRPr>
          </a:p>
          <a:p>
            <a:pPr eaLnBrk="1" hangingPunct="1">
              <a:buFont typeface="Wingdings" pitchFamily="2" charset="2"/>
              <a:buNone/>
            </a:pPr>
            <a:endParaRPr lang="en-US" altLang="en-US" smtClean="0"/>
          </a:p>
          <a:p>
            <a:pPr eaLnBrk="1" hangingPunct="1"/>
            <a:endParaRPr lang="ru-RU" altLang="en-US" smtClean="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476250"/>
            <a:ext cx="9144000" cy="4972050"/>
          </a:xfrm>
          <a:prstGeom prst="rect">
            <a:avLst/>
          </a:prstGeom>
          <a:noFill/>
          <a:ln w="9525">
            <a:noFill/>
            <a:miter lim="800000"/>
            <a:headEnd/>
            <a:tailEnd/>
          </a:ln>
        </p:spPr>
        <p:txBody>
          <a:bodyPr>
            <a:spAutoFit/>
          </a:bodyPr>
          <a:lstStyle/>
          <a:p>
            <a:pPr marL="342900" indent="-342900" algn="ctr" eaLnBrk="1" hangingPunct="1"/>
            <a:r>
              <a:rPr lang="en-US" altLang="en-US" sz="3600" b="1"/>
              <a:t>Pharmacodynamic of neuroleptics</a:t>
            </a:r>
          </a:p>
          <a:p>
            <a:pPr marL="342900" indent="-342900" algn="ctr" eaLnBrk="1" hangingPunct="1"/>
            <a:r>
              <a:rPr lang="en-US" altLang="en-US" sz="2800" b="1" u="sng">
                <a:solidFill>
                  <a:srgbClr val="0033CC"/>
                </a:solidFill>
              </a:rPr>
              <a:t>1. CNS</a:t>
            </a:r>
            <a:r>
              <a:rPr lang="en-US" altLang="en-US" sz="2800" b="1">
                <a:solidFill>
                  <a:srgbClr val="0033CC"/>
                </a:solidFill>
              </a:rPr>
              <a:t>:  </a:t>
            </a:r>
            <a:r>
              <a:rPr lang="en-US" altLang="en-US" sz="2800" b="1" i="1">
                <a:solidFill>
                  <a:srgbClr val="0033CC"/>
                </a:solidFill>
              </a:rPr>
              <a:t>In</a:t>
            </a:r>
            <a:r>
              <a:rPr lang="en-US" altLang="en-US" sz="2800" b="1">
                <a:solidFill>
                  <a:srgbClr val="0033CC"/>
                </a:solidFill>
              </a:rPr>
              <a:t> </a:t>
            </a:r>
            <a:r>
              <a:rPr lang="en-US" altLang="en-US" sz="2800" b="1" i="1">
                <a:solidFill>
                  <a:srgbClr val="0033CC"/>
                </a:solidFill>
              </a:rPr>
              <a:t>normal individuals</a:t>
            </a:r>
            <a:r>
              <a:rPr lang="en-US" altLang="en-US" sz="2800">
                <a:solidFill>
                  <a:srgbClr val="0033CC"/>
                </a:solidFill>
              </a:rPr>
              <a:t> </a:t>
            </a:r>
            <a:r>
              <a:rPr lang="en-US" altLang="en-US" sz="2800"/>
              <a:t>antipsychotics produce</a:t>
            </a:r>
          </a:p>
          <a:p>
            <a:pPr marL="342900" indent="-342900" algn="ctr" eaLnBrk="1" hangingPunct="1"/>
            <a:r>
              <a:rPr lang="en-US" altLang="en-US" sz="2800" b="1" i="1">
                <a:solidFill>
                  <a:srgbClr val="0033CC"/>
                </a:solidFill>
              </a:rPr>
              <a:t>neuroleptic syndrome</a:t>
            </a:r>
            <a:r>
              <a:rPr lang="en-US" altLang="en-US" sz="2800"/>
              <a:t> – indifference to surroundings,</a:t>
            </a:r>
          </a:p>
          <a:p>
            <a:pPr marL="342900" indent="-342900" algn="ctr" eaLnBrk="1" hangingPunct="1"/>
            <a:r>
              <a:rPr lang="en-US" altLang="en-US" sz="2800"/>
              <a:t>deficiency of thought, psychomotor slowing, emotional</a:t>
            </a:r>
          </a:p>
          <a:p>
            <a:pPr marL="342900" indent="-342900" algn="ctr" eaLnBrk="1" hangingPunct="1"/>
            <a:r>
              <a:rPr lang="en-US" altLang="en-US" sz="2800"/>
              <a:t>quieting, reduction in initiative.</a:t>
            </a:r>
          </a:p>
          <a:p>
            <a:pPr marL="342900" indent="-342900" algn="ctr" eaLnBrk="1" hangingPunct="1"/>
            <a:r>
              <a:rPr lang="en-US" altLang="en-US" sz="3200" b="1">
                <a:solidFill>
                  <a:srgbClr val="FF0000"/>
                </a:solidFill>
              </a:rPr>
              <a:t>In psychotic patients</a:t>
            </a:r>
            <a:r>
              <a:rPr lang="en-US" altLang="en-US" sz="2800"/>
              <a:t> neuroleptics reduce</a:t>
            </a:r>
          </a:p>
          <a:p>
            <a:pPr marL="342900" indent="-342900" algn="ctr" eaLnBrk="1" hangingPunct="1"/>
            <a:r>
              <a:rPr lang="en-US" altLang="en-US" sz="2800"/>
              <a:t>irrational behaviour, agitation and aggresiveness.</a:t>
            </a:r>
          </a:p>
          <a:p>
            <a:pPr marL="342900" indent="-342900" algn="ctr" eaLnBrk="1" hangingPunct="1"/>
            <a:r>
              <a:rPr lang="en-US" altLang="en-US" sz="2800"/>
              <a:t>They control psychotic symptomatology. Disturbed</a:t>
            </a:r>
          </a:p>
          <a:p>
            <a:pPr marL="342900" indent="-342900" algn="ctr" eaLnBrk="1" hangingPunct="1"/>
            <a:r>
              <a:rPr lang="en-US" altLang="en-US" sz="2800"/>
              <a:t>thought and behaviour are gradually normalized,</a:t>
            </a:r>
          </a:p>
          <a:p>
            <a:pPr marL="342900" indent="-342900" algn="ctr" eaLnBrk="1" hangingPunct="1"/>
            <a:r>
              <a:rPr lang="en-US" altLang="en-US" sz="2800"/>
              <a:t>anxiety is relieved. Hyperactivity, hallucinations,</a:t>
            </a:r>
          </a:p>
          <a:p>
            <a:pPr marL="342900" indent="-342900" algn="ctr" eaLnBrk="1" hangingPunct="1"/>
            <a:r>
              <a:rPr lang="en-US" altLang="en-US" sz="2800"/>
              <a:t>and delusions are suppressed.</a:t>
            </a:r>
          </a:p>
        </p:txBody>
      </p:sp>
      <p:sp>
        <p:nvSpPr>
          <p:cNvPr id="31747" name="Text Box 3"/>
          <p:cNvSpPr txBox="1">
            <a:spLocks noChangeArrowheads="1"/>
          </p:cNvSpPr>
          <p:nvPr/>
        </p:nvSpPr>
        <p:spPr bwMode="auto">
          <a:xfrm>
            <a:off x="0" y="5484813"/>
            <a:ext cx="9144000" cy="1282700"/>
          </a:xfrm>
          <a:prstGeom prst="rect">
            <a:avLst/>
          </a:prstGeom>
          <a:solidFill>
            <a:srgbClr val="FF0000"/>
          </a:solidFill>
          <a:ln w="9525">
            <a:noFill/>
            <a:miter lim="800000"/>
            <a:headEnd/>
            <a:tailEnd/>
          </a:ln>
        </p:spPr>
        <p:txBody>
          <a:bodyPr>
            <a:spAutoFit/>
          </a:bodyPr>
          <a:lstStyle/>
          <a:p>
            <a:pPr algn="ctr" eaLnBrk="1" hangingPunct="1"/>
            <a:r>
              <a:rPr lang="en-US" altLang="en-US" sz="2600" b="1">
                <a:solidFill>
                  <a:schemeClr val="bg1"/>
                </a:solidFill>
              </a:rPr>
              <a:t>NB!!! </a:t>
            </a:r>
            <a:r>
              <a:rPr lang="en-US" altLang="en-US" sz="2600">
                <a:solidFill>
                  <a:schemeClr val="bg1"/>
                </a:solidFill>
              </a:rPr>
              <a:t>The </a:t>
            </a:r>
            <a:r>
              <a:rPr lang="en-US" altLang="en-US" sz="2600" b="1">
                <a:solidFill>
                  <a:schemeClr val="bg1"/>
                </a:solidFill>
              </a:rPr>
              <a:t>psychosedative effect</a:t>
            </a:r>
            <a:r>
              <a:rPr lang="en-US" altLang="en-US" sz="2600">
                <a:solidFill>
                  <a:schemeClr val="bg1"/>
                </a:solidFill>
              </a:rPr>
              <a:t> is produced </a:t>
            </a:r>
            <a:r>
              <a:rPr lang="en-US" altLang="en-US" sz="2600" b="1">
                <a:solidFill>
                  <a:schemeClr val="bg1"/>
                </a:solidFill>
              </a:rPr>
              <a:t>immediately</a:t>
            </a:r>
          </a:p>
          <a:p>
            <a:pPr algn="ctr" eaLnBrk="1" hangingPunct="1"/>
            <a:r>
              <a:rPr lang="en-US" altLang="en-US" sz="2600">
                <a:solidFill>
                  <a:schemeClr val="bg1"/>
                </a:solidFill>
              </a:rPr>
              <a:t>while the </a:t>
            </a:r>
            <a:r>
              <a:rPr lang="en-US" altLang="en-US" sz="2600" b="1">
                <a:solidFill>
                  <a:schemeClr val="bg1"/>
                </a:solidFill>
              </a:rPr>
              <a:t>antipsychotic effect</a:t>
            </a:r>
            <a:r>
              <a:rPr lang="en-US" altLang="en-US" sz="2600">
                <a:solidFill>
                  <a:schemeClr val="bg1"/>
                </a:solidFill>
              </a:rPr>
              <a:t> takes a </a:t>
            </a:r>
            <a:r>
              <a:rPr lang="en-US" altLang="en-US" sz="2600" b="1">
                <a:solidFill>
                  <a:schemeClr val="bg1"/>
                </a:solidFill>
              </a:rPr>
              <a:t>week to develop</a:t>
            </a:r>
            <a:r>
              <a:rPr lang="en-US" altLang="en-US" sz="2600">
                <a:solidFill>
                  <a:schemeClr val="bg1"/>
                </a:solidFill>
              </a:rPr>
              <a:t>.</a:t>
            </a:r>
          </a:p>
          <a:p>
            <a:pPr algn="ctr" eaLnBrk="1" hangingPunct="1"/>
            <a:r>
              <a:rPr lang="en-US" altLang="en-US" sz="2600" i="1">
                <a:solidFill>
                  <a:schemeClr val="bg1"/>
                </a:solidFill>
              </a:rPr>
              <a:t>Tolerance develops only to the psychosedative effect.</a:t>
            </a:r>
            <a:endParaRPr lang="bg-BG" altLang="en-US" sz="2600" i="1">
              <a:solidFill>
                <a:schemeClr val="bg1"/>
              </a:solidFill>
            </a:endParaRP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333375"/>
            <a:ext cx="9144000" cy="5216525"/>
          </a:xfrm>
          <a:prstGeom prst="rect">
            <a:avLst/>
          </a:prstGeom>
          <a:noFill/>
          <a:ln w="9525">
            <a:noFill/>
            <a:miter lim="800000"/>
            <a:headEnd/>
            <a:tailEnd/>
          </a:ln>
        </p:spPr>
        <p:txBody>
          <a:bodyPr>
            <a:spAutoFit/>
          </a:bodyPr>
          <a:lstStyle/>
          <a:p>
            <a:pPr algn="ctr" eaLnBrk="1" hangingPunct="1"/>
            <a:r>
              <a:rPr lang="en-US" altLang="en-US" sz="3600" b="1"/>
              <a:t>Pharmacodynamic of neuroleptics cont.</a:t>
            </a:r>
            <a:endParaRPr lang="en-US" altLang="en-US" sz="3600" b="1">
              <a:solidFill>
                <a:srgbClr val="0033CC"/>
              </a:solidFill>
            </a:endParaRPr>
          </a:p>
          <a:p>
            <a:pPr algn="ctr" eaLnBrk="1" hangingPunct="1"/>
            <a:r>
              <a:rPr lang="en-US" altLang="en-US" sz="2800" b="1">
                <a:solidFill>
                  <a:srgbClr val="0033CC"/>
                </a:solidFill>
              </a:rPr>
              <a:t>The</a:t>
            </a:r>
            <a:r>
              <a:rPr lang="en-US" altLang="en-US" sz="2800" b="1"/>
              <a:t> </a:t>
            </a:r>
            <a:r>
              <a:rPr lang="en-US" altLang="en-US" sz="2800" b="1" i="1">
                <a:solidFill>
                  <a:srgbClr val="0033CC"/>
                </a:solidFill>
              </a:rPr>
              <a:t>thermoregulatory centre is turned off</a:t>
            </a:r>
            <a:r>
              <a:rPr lang="en-US" altLang="en-US" sz="2800" b="1"/>
              <a:t>, </a:t>
            </a:r>
          </a:p>
          <a:p>
            <a:pPr algn="ctr" eaLnBrk="1" hangingPunct="1"/>
            <a:r>
              <a:rPr lang="en-US" altLang="en-US" sz="2800"/>
              <a:t>rendering the patient poikilothermic (body tem-</a:t>
            </a:r>
          </a:p>
          <a:p>
            <a:pPr algn="ctr" eaLnBrk="1" hangingPunct="1"/>
            <a:r>
              <a:rPr lang="en-US" altLang="en-US" sz="2800"/>
              <a:t>perature falls if surroundings are cold </a:t>
            </a:r>
            <a:r>
              <a:rPr lang="en-US" altLang="en-US" sz="2800">
                <a:solidFill>
                  <a:srgbClr val="0033CC"/>
                </a:solidFill>
              </a:rPr>
              <a:t>and the contrary).</a:t>
            </a:r>
          </a:p>
          <a:p>
            <a:pPr algn="ctr" eaLnBrk="1" hangingPunct="1"/>
            <a:endParaRPr lang="en-US" altLang="en-US" sz="1000"/>
          </a:p>
          <a:p>
            <a:pPr algn="ctr" eaLnBrk="1" hangingPunct="1"/>
            <a:r>
              <a:rPr lang="en-US" altLang="en-US" sz="2800" b="1">
                <a:solidFill>
                  <a:srgbClr val="0033CC"/>
                </a:solidFill>
              </a:rPr>
              <a:t>The medullary, respiratory and other vital centres</a:t>
            </a:r>
            <a:r>
              <a:rPr lang="en-US" altLang="en-US" sz="2800" i="1">
                <a:solidFill>
                  <a:srgbClr val="0033CC"/>
                </a:solidFill>
              </a:rPr>
              <a:t> </a:t>
            </a:r>
          </a:p>
          <a:p>
            <a:pPr algn="ctr" eaLnBrk="1" hangingPunct="1"/>
            <a:r>
              <a:rPr lang="en-US" altLang="en-US" sz="2800"/>
              <a:t>are not affected, except of very high doses. </a:t>
            </a:r>
            <a:r>
              <a:rPr lang="en-US" altLang="en-US" sz="2800" b="1">
                <a:solidFill>
                  <a:srgbClr val="FF0000"/>
                </a:solidFill>
              </a:rPr>
              <a:t>It is very </a:t>
            </a:r>
          </a:p>
          <a:p>
            <a:pPr algn="ctr" eaLnBrk="1" hangingPunct="1"/>
            <a:r>
              <a:rPr lang="en-US" altLang="en-US" sz="2800" b="1">
                <a:solidFill>
                  <a:srgbClr val="FF0000"/>
                </a:solidFill>
              </a:rPr>
              <a:t>difficult to produce coma with neuroleptics.</a:t>
            </a:r>
          </a:p>
          <a:p>
            <a:pPr algn="ctr" eaLnBrk="1" hangingPunct="1"/>
            <a:endParaRPr lang="en-US" altLang="en-US" sz="1000">
              <a:solidFill>
                <a:srgbClr val="FF0000"/>
              </a:solidFill>
            </a:endParaRPr>
          </a:p>
          <a:p>
            <a:pPr algn="ctr" eaLnBrk="1" hangingPunct="1"/>
            <a:r>
              <a:rPr lang="en-US" altLang="en-US" sz="2800" b="1">
                <a:solidFill>
                  <a:srgbClr val="0033CC"/>
                </a:solidFill>
              </a:rPr>
              <a:t>Antiemetic effect is exerted through the CTZ </a:t>
            </a:r>
            <a:br>
              <a:rPr lang="en-US" altLang="en-US" sz="2800" b="1">
                <a:solidFill>
                  <a:srgbClr val="0033CC"/>
                </a:solidFill>
              </a:rPr>
            </a:br>
            <a:r>
              <a:rPr lang="en-US" altLang="en-US" sz="2800" b="1">
                <a:solidFill>
                  <a:srgbClr val="0033CC"/>
                </a:solidFill>
              </a:rPr>
              <a:t>(  D-ergic activity)</a:t>
            </a:r>
            <a:r>
              <a:rPr lang="en-US" altLang="en-US" sz="2800"/>
              <a:t>. Almost all neuroleptics, except thioridazine, have this effect. However, they are ineffective in </a:t>
            </a:r>
            <a:r>
              <a:rPr lang="en-US" altLang="en-US" sz="2800" i="1"/>
              <a:t>motion sickness.</a:t>
            </a:r>
          </a:p>
        </p:txBody>
      </p:sp>
      <p:sp>
        <p:nvSpPr>
          <p:cNvPr id="32771" name="Line 5"/>
          <p:cNvSpPr>
            <a:spLocks noChangeShapeType="1"/>
          </p:cNvSpPr>
          <p:nvPr/>
        </p:nvSpPr>
        <p:spPr bwMode="auto">
          <a:xfrm>
            <a:off x="827088" y="4221163"/>
            <a:ext cx="0" cy="506412"/>
          </a:xfrm>
          <a:prstGeom prst="line">
            <a:avLst/>
          </a:prstGeom>
          <a:noFill/>
          <a:ln w="41275">
            <a:solidFill>
              <a:srgbClr val="000080"/>
            </a:solidFill>
            <a:round/>
            <a:headEnd/>
            <a:tailEnd type="triangle" w="med" len="med"/>
          </a:ln>
        </p:spPr>
        <p:txBody>
          <a:bodyPr/>
          <a:lstStyle/>
          <a:p>
            <a:endParaRPr lang="en-US"/>
          </a:p>
        </p:txBody>
      </p:sp>
      <p:sp>
        <p:nvSpPr>
          <p:cNvPr id="32772" name="Text Box 3"/>
          <p:cNvSpPr txBox="1">
            <a:spLocks noChangeArrowheads="1"/>
          </p:cNvSpPr>
          <p:nvPr/>
        </p:nvSpPr>
        <p:spPr bwMode="auto">
          <a:xfrm>
            <a:off x="0" y="5638800"/>
            <a:ext cx="9144000" cy="1158875"/>
          </a:xfrm>
          <a:prstGeom prst="rect">
            <a:avLst/>
          </a:prstGeom>
          <a:solidFill>
            <a:srgbClr val="FF0000"/>
          </a:solidFill>
          <a:ln w="9525">
            <a:noFill/>
            <a:miter lim="800000"/>
            <a:headEnd/>
            <a:tailEnd/>
          </a:ln>
        </p:spPr>
        <p:txBody>
          <a:bodyPr>
            <a:spAutoFit/>
          </a:bodyPr>
          <a:lstStyle/>
          <a:p>
            <a:pPr algn="ctr" eaLnBrk="1" hangingPunct="1"/>
            <a:r>
              <a:rPr lang="en-US" altLang="en-US" sz="3500">
                <a:solidFill>
                  <a:schemeClr val="bg1"/>
                </a:solidFill>
              </a:rPr>
              <a:t>Antipsychotic agents produce </a:t>
            </a:r>
          </a:p>
          <a:p>
            <a:pPr eaLnBrk="1" hangingPunct="1"/>
            <a:r>
              <a:rPr lang="en-US" altLang="en-US" sz="3500">
                <a:solidFill>
                  <a:schemeClr val="bg1"/>
                </a:solidFill>
              </a:rPr>
              <a:t>a state of rigidity and immobility (</a:t>
            </a:r>
            <a:r>
              <a:rPr lang="en-US" altLang="en-US" sz="3500" b="1" i="1">
                <a:solidFill>
                  <a:schemeClr val="bg1"/>
                </a:solidFill>
              </a:rPr>
              <a:t>catalepsy</a:t>
            </a:r>
            <a:r>
              <a:rPr lang="en-US" altLang="en-US" sz="3500">
                <a:solidFill>
                  <a:schemeClr val="bg1"/>
                </a:solidFill>
              </a:rPr>
              <a:t>).</a:t>
            </a:r>
            <a:endParaRPr lang="bg-BG" altLang="en-US" sz="3500">
              <a:solidFill>
                <a:schemeClr val="bg1"/>
              </a:solidFill>
            </a:endParaRP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1001713"/>
            <a:ext cx="9144000" cy="5856287"/>
          </a:xfrm>
          <a:prstGeom prst="rect">
            <a:avLst/>
          </a:prstGeom>
          <a:noFill/>
          <a:ln w="9525">
            <a:noFill/>
            <a:miter lim="800000"/>
            <a:headEnd/>
            <a:tailEnd/>
          </a:ln>
        </p:spPr>
        <p:txBody>
          <a:bodyPr>
            <a:spAutoFit/>
          </a:bodyPr>
          <a:lstStyle/>
          <a:p>
            <a:pPr eaLnBrk="1" hangingPunct="1"/>
            <a:r>
              <a:rPr lang="en-US" altLang="en-US" sz="2800" b="1" u="sng">
                <a:solidFill>
                  <a:srgbClr val="0033CC"/>
                </a:solidFill>
              </a:rPr>
              <a:t>2. ANS</a:t>
            </a:r>
            <a:r>
              <a:rPr lang="en-US" altLang="en-US" sz="2800" b="1">
                <a:solidFill>
                  <a:srgbClr val="0033CC"/>
                </a:solidFill>
              </a:rPr>
              <a:t>:</a:t>
            </a:r>
            <a:r>
              <a:rPr lang="en-US" altLang="en-US" sz="2800"/>
              <a:t> Neuroleptics have varying degrees of </a:t>
            </a:r>
            <a:br>
              <a:rPr lang="en-US" altLang="en-US" sz="2800"/>
            </a:br>
            <a:r>
              <a:rPr lang="el-GR" altLang="en-US" sz="2800" b="1" i="1">
                <a:solidFill>
                  <a:srgbClr val="0033CC"/>
                </a:solidFill>
              </a:rPr>
              <a:t>α</a:t>
            </a:r>
            <a:r>
              <a:rPr lang="en-US" altLang="en-US" sz="2800" b="1" i="1">
                <a:solidFill>
                  <a:srgbClr val="0033CC"/>
                </a:solidFill>
              </a:rPr>
              <a:t>-adrenergic blocking activity</a:t>
            </a:r>
            <a:r>
              <a:rPr lang="en-US" altLang="en-US" sz="2800"/>
              <a:t> and produce </a:t>
            </a:r>
          </a:p>
          <a:p>
            <a:pPr eaLnBrk="1" hangingPunct="1"/>
            <a:r>
              <a:rPr lang="en-US" altLang="en-US" sz="2800" i="1">
                <a:solidFill>
                  <a:srgbClr val="0033CC"/>
                </a:solidFill>
              </a:rPr>
              <a:t>hypotension </a:t>
            </a:r>
            <a:r>
              <a:rPr lang="en-US" altLang="en-US" sz="2800"/>
              <a:t>(primarily postural). The hypotensive</a:t>
            </a:r>
          </a:p>
          <a:p>
            <a:pPr eaLnBrk="1" hangingPunct="1"/>
            <a:r>
              <a:rPr lang="en-US" altLang="en-US" sz="2800"/>
              <a:t>effect is more marked after </a:t>
            </a:r>
            <a:r>
              <a:rPr lang="en-US" altLang="en-US" sz="2800" i="1"/>
              <a:t>parenteral administration</a:t>
            </a:r>
            <a:r>
              <a:rPr lang="en-US" altLang="en-US" sz="2800"/>
              <a:t>. </a:t>
            </a:r>
          </a:p>
          <a:p>
            <a:pPr eaLnBrk="1" hangingPunct="1"/>
            <a:r>
              <a:rPr lang="en-US" altLang="en-US" sz="2800" b="1" i="1">
                <a:solidFill>
                  <a:srgbClr val="0033CC"/>
                </a:solidFill>
              </a:rPr>
              <a:t>Anticholinergic</a:t>
            </a:r>
            <a:r>
              <a:rPr lang="en-US" altLang="en-US" sz="2800" b="1"/>
              <a:t> </a:t>
            </a:r>
            <a:r>
              <a:rPr lang="en-US" altLang="en-US" sz="2800" b="1" i="1">
                <a:solidFill>
                  <a:srgbClr val="0033CC"/>
                </a:solidFill>
              </a:rPr>
              <a:t>property</a:t>
            </a:r>
            <a:r>
              <a:rPr lang="en-US" altLang="en-US" sz="2800"/>
              <a:t> </a:t>
            </a:r>
            <a:r>
              <a:rPr lang="en-US" altLang="en-US" sz="2800">
                <a:solidFill>
                  <a:srgbClr val="0033CC"/>
                </a:solidFill>
              </a:rPr>
              <a:t>of neuroleptics is weak.</a:t>
            </a:r>
          </a:p>
          <a:p>
            <a:pPr eaLnBrk="1" hangingPunct="1"/>
            <a:r>
              <a:rPr lang="en-US" altLang="en-US" sz="2800"/>
              <a:t>The </a:t>
            </a:r>
            <a:r>
              <a:rPr lang="en-US" altLang="en-US" sz="2800">
                <a:solidFill>
                  <a:srgbClr val="0033CC"/>
                </a:solidFill>
              </a:rPr>
              <a:t>phenothiazines</a:t>
            </a:r>
            <a:r>
              <a:rPr lang="en-US" altLang="en-US" sz="2800"/>
              <a:t> have weak </a:t>
            </a:r>
            <a:r>
              <a:rPr lang="en-US" altLang="en-US" sz="2800" b="1" i="1">
                <a:solidFill>
                  <a:srgbClr val="0033CC"/>
                </a:solidFill>
              </a:rPr>
              <a:t>H</a:t>
            </a:r>
            <a:r>
              <a:rPr lang="en-US" altLang="en-US" sz="2800" b="1" i="1" baseline="-25000">
                <a:solidFill>
                  <a:srgbClr val="0033CC"/>
                </a:solidFill>
              </a:rPr>
              <a:t>1</a:t>
            </a:r>
            <a:r>
              <a:rPr lang="en-US" altLang="en-US" sz="2800" b="1" i="1">
                <a:solidFill>
                  <a:srgbClr val="0033CC"/>
                </a:solidFill>
              </a:rPr>
              <a:t>-antihistaminic and</a:t>
            </a:r>
          </a:p>
          <a:p>
            <a:pPr eaLnBrk="1" hangingPunct="1"/>
            <a:r>
              <a:rPr lang="en-US" altLang="en-US" sz="2800" b="1" i="1">
                <a:solidFill>
                  <a:srgbClr val="0033CC"/>
                </a:solidFill>
              </a:rPr>
              <a:t>anti-5-HT actions</a:t>
            </a:r>
            <a:r>
              <a:rPr lang="en-US" altLang="en-US" sz="2800"/>
              <a:t> as well. </a:t>
            </a:r>
            <a:r>
              <a:rPr lang="en-US" altLang="en-US" sz="2800" i="1">
                <a:solidFill>
                  <a:srgbClr val="0033CC"/>
                </a:solidFill>
              </a:rPr>
              <a:t>Promethazine</a:t>
            </a:r>
            <a:r>
              <a:rPr lang="en-US" altLang="en-US" sz="2800"/>
              <a:t> has strong</a:t>
            </a:r>
          </a:p>
          <a:p>
            <a:pPr eaLnBrk="1" hangingPunct="1"/>
            <a:r>
              <a:rPr lang="en-US" altLang="en-US" sz="2800"/>
              <a:t>sedative, and H</a:t>
            </a:r>
            <a:r>
              <a:rPr lang="en-US" altLang="en-US" sz="2800" baseline="-25000"/>
              <a:t>1</a:t>
            </a:r>
            <a:r>
              <a:rPr lang="en-US" altLang="en-US" sz="2800"/>
              <a:t>-antihistaminic action.</a:t>
            </a:r>
          </a:p>
          <a:p>
            <a:pPr eaLnBrk="1" hangingPunct="1"/>
            <a:endParaRPr lang="en-US" altLang="en-US" sz="1400"/>
          </a:p>
          <a:p>
            <a:pPr eaLnBrk="1" hangingPunct="1"/>
            <a:r>
              <a:rPr lang="en-US" altLang="en-US" sz="2800" b="1" u="sng">
                <a:solidFill>
                  <a:srgbClr val="0033CC"/>
                </a:solidFill>
              </a:rPr>
              <a:t>3. Endocrine system</a:t>
            </a:r>
            <a:r>
              <a:rPr lang="en-US" altLang="en-US" sz="2800" b="1">
                <a:solidFill>
                  <a:srgbClr val="0033CC"/>
                </a:solidFill>
              </a:rPr>
              <a:t>:</a:t>
            </a:r>
            <a:r>
              <a:rPr lang="en-US" altLang="en-US" sz="2800"/>
              <a:t> Neuroleptics consistently</a:t>
            </a:r>
          </a:p>
          <a:p>
            <a:pPr eaLnBrk="1" hangingPunct="1"/>
            <a:r>
              <a:rPr lang="en-US" altLang="en-US" sz="2800" b="1" i="1">
                <a:solidFill>
                  <a:srgbClr val="0033CC"/>
                </a:solidFill>
              </a:rPr>
              <a:t>increase prolactin release</a:t>
            </a:r>
            <a:r>
              <a:rPr lang="en-US" altLang="en-US" sz="2800"/>
              <a:t> by blocking the inhibitory</a:t>
            </a:r>
          </a:p>
          <a:p>
            <a:pPr eaLnBrk="1" hangingPunct="1"/>
            <a:r>
              <a:rPr lang="en-US" altLang="en-US" sz="2800"/>
              <a:t>action of DA on pituitary gland. This may result</a:t>
            </a:r>
          </a:p>
          <a:p>
            <a:pPr eaLnBrk="1" hangingPunct="1"/>
            <a:r>
              <a:rPr lang="en-US" altLang="en-US" sz="2800"/>
              <a:t>in </a:t>
            </a:r>
            <a:r>
              <a:rPr lang="en-US" altLang="en-US" sz="2800" i="1"/>
              <a:t>galactorrhea</a:t>
            </a:r>
            <a:r>
              <a:rPr lang="en-US" altLang="en-US" sz="2800"/>
              <a:t> and </a:t>
            </a:r>
            <a:r>
              <a:rPr lang="en-US" altLang="en-US" sz="2800" i="1"/>
              <a:t>gynecomastia</a:t>
            </a:r>
            <a:r>
              <a:rPr lang="en-US" altLang="en-US" sz="2800"/>
              <a:t>. They </a:t>
            </a:r>
            <a:r>
              <a:rPr lang="en-US" altLang="en-US" sz="2800" b="1" i="1">
                <a:solidFill>
                  <a:srgbClr val="0033CC"/>
                </a:solidFill>
              </a:rPr>
              <a:t>reduce</a:t>
            </a:r>
          </a:p>
          <a:p>
            <a:pPr eaLnBrk="1" hangingPunct="1"/>
            <a:r>
              <a:rPr lang="en-US" altLang="en-US" sz="2800" b="1" i="1">
                <a:solidFill>
                  <a:srgbClr val="0033CC"/>
                </a:solidFill>
              </a:rPr>
              <a:t>gonadotrophins, ACTH, GH and ADH secretion</a:t>
            </a:r>
            <a:r>
              <a:rPr lang="en-US" altLang="en-US" sz="2800" i="1">
                <a:solidFill>
                  <a:srgbClr val="0033CC"/>
                </a:solidFill>
              </a:rPr>
              <a:t>.</a:t>
            </a:r>
          </a:p>
        </p:txBody>
      </p:sp>
      <p:sp>
        <p:nvSpPr>
          <p:cNvPr id="33795" name="Text Box 5"/>
          <p:cNvSpPr txBox="1">
            <a:spLocks noChangeArrowheads="1"/>
          </p:cNvSpPr>
          <p:nvPr/>
        </p:nvSpPr>
        <p:spPr bwMode="auto">
          <a:xfrm>
            <a:off x="0" y="260350"/>
            <a:ext cx="9144000" cy="641350"/>
          </a:xfrm>
          <a:prstGeom prst="rect">
            <a:avLst/>
          </a:prstGeom>
          <a:noFill/>
          <a:ln w="9525">
            <a:noFill/>
            <a:miter lim="800000"/>
            <a:headEnd/>
            <a:tailEnd/>
          </a:ln>
        </p:spPr>
        <p:txBody>
          <a:bodyPr>
            <a:spAutoFit/>
          </a:bodyPr>
          <a:lstStyle/>
          <a:p>
            <a:pPr algn="ctr" eaLnBrk="1" hangingPunct="1">
              <a:spcBef>
                <a:spcPct val="50000"/>
              </a:spcBef>
            </a:pPr>
            <a:r>
              <a:rPr lang="en-US" altLang="en-US" sz="3600" b="1"/>
              <a:t>Pharmacodynamic of neuroleptics cont.</a:t>
            </a:r>
            <a:endParaRPr lang="ru-RU" altLang="en-US" sz="36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A3BC27-2507-4D32-BB80-A401A5F291A4}"/>
              </a:ext>
            </a:extLst>
          </p:cNvPr>
          <p:cNvSpPr>
            <a:spLocks noGrp="1"/>
          </p:cNvSpPr>
          <p:nvPr>
            <p:ph type="title"/>
          </p:nvPr>
        </p:nvSpPr>
        <p:spPr/>
        <p:txBody>
          <a:bodyPr>
            <a:normAutofit fontScale="90000"/>
          </a:bodyPr>
          <a:lstStyle/>
          <a:p>
            <a:r>
              <a:rPr lang="en-US" dirty="0"/>
              <a:t/>
            </a:r>
            <a:br>
              <a:rPr lang="en-US" dirty="0"/>
            </a:br>
            <a:r>
              <a:rPr lang="en-US" dirty="0"/>
              <a:t>                           </a:t>
            </a:r>
            <a:r>
              <a:rPr lang="en-US" sz="2800" dirty="0">
                <a:solidFill>
                  <a:prstClr val="black"/>
                </a:solidFill>
                <a:latin typeface="Calibri" panose="020F0502020204030204"/>
                <a:ea typeface="+mn-ea"/>
                <a:cs typeface="+mn-cs"/>
              </a:rPr>
              <a:t>MUCOSAL PROTECTANT</a:t>
            </a:r>
            <a:endParaRPr lang="en-US" dirty="0"/>
          </a:p>
        </p:txBody>
      </p:sp>
      <p:sp>
        <p:nvSpPr>
          <p:cNvPr id="3" name="Content Placeholder 2">
            <a:extLst>
              <a:ext uri="{FF2B5EF4-FFF2-40B4-BE49-F238E27FC236}">
                <a16:creationId xmlns:a16="http://schemas.microsoft.com/office/drawing/2014/main" xmlns="" id="{0BA5D634-8EE9-4EBE-95B6-57FB81E04DB6}"/>
              </a:ext>
            </a:extLst>
          </p:cNvPr>
          <p:cNvSpPr>
            <a:spLocks noGrp="1"/>
          </p:cNvSpPr>
          <p:nvPr>
            <p:ph idx="1"/>
          </p:nvPr>
        </p:nvSpPr>
        <p:spPr/>
        <p:txBody>
          <a:bodyPr>
            <a:normAutofit fontScale="70000" lnSpcReduction="20000"/>
          </a:bodyPr>
          <a:lstStyle/>
          <a:p>
            <a:pPr marL="0" indent="0">
              <a:buNone/>
            </a:pPr>
            <a:r>
              <a:rPr lang="en-US" dirty="0"/>
              <a:t>  </a:t>
            </a:r>
            <a:r>
              <a:rPr lang="en-US" b="1" dirty="0"/>
              <a:t>sucralfate (Carafate) </a:t>
            </a:r>
          </a:p>
          <a:p>
            <a:pPr marL="0" indent="0">
              <a:buNone/>
            </a:pPr>
            <a:r>
              <a:rPr lang="en-US" b="1" dirty="0"/>
              <a:t>Expected Pharmacological Action </a:t>
            </a:r>
          </a:p>
          <a:p>
            <a:pPr marL="0" indent="0">
              <a:buNone/>
            </a:pPr>
            <a:r>
              <a:rPr lang="en-US" dirty="0"/>
              <a:t> The acidic environment of the stomach and duodenum changes sucralfate into a thick substance that adheres to an ulcer. This protects the ulcer from further injury that may be caused by acid and pepsin. </a:t>
            </a:r>
          </a:p>
          <a:p>
            <a:pPr marL="0" indent="0">
              <a:buNone/>
            </a:pPr>
            <a:r>
              <a:rPr lang="en-US" dirty="0"/>
              <a:t>This viscous substance can stick to the ulcer for up to 6 hr. </a:t>
            </a:r>
          </a:p>
          <a:p>
            <a:pPr marL="0" indent="0">
              <a:buNone/>
            </a:pPr>
            <a:r>
              <a:rPr lang="en-US" dirty="0"/>
              <a:t> </a:t>
            </a:r>
            <a:r>
              <a:rPr lang="en-US" b="1" dirty="0"/>
              <a:t>Therapeutic Uses </a:t>
            </a:r>
          </a:p>
          <a:p>
            <a:r>
              <a:rPr lang="en-US" dirty="0"/>
              <a:t> promotes healing of duodenal and gastric ulcers</a:t>
            </a:r>
          </a:p>
          <a:p>
            <a:r>
              <a:rPr lang="en-US" dirty="0"/>
              <a:t>Poorly absorbed systemically, not  used frequently due to a large doses.</a:t>
            </a:r>
          </a:p>
          <a:p>
            <a:r>
              <a:rPr lang="en-US" dirty="0"/>
              <a:t>Should not be used with antacids, H2 Antagonist, PPIs as it is dependent on gastric PH.</a:t>
            </a:r>
          </a:p>
        </p:txBody>
      </p:sp>
    </p:spTree>
    <p:extLst>
      <p:ext uri="{BB962C8B-B14F-4D97-AF65-F5344CB8AC3E}">
        <p14:creationId xmlns:p14="http://schemas.microsoft.com/office/powerpoint/2010/main" xmlns="" val="2215470944"/>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0" y="404813"/>
            <a:ext cx="9144000" cy="6216650"/>
          </a:xfrm>
          <a:prstGeom prst="rect">
            <a:avLst/>
          </a:prstGeom>
          <a:noFill/>
          <a:ln w="9525">
            <a:noFill/>
            <a:miter lim="800000"/>
            <a:headEnd/>
            <a:tailEnd/>
          </a:ln>
        </p:spPr>
        <p:txBody>
          <a:bodyPr>
            <a:spAutoFit/>
          </a:bodyPr>
          <a:lstStyle/>
          <a:p>
            <a:pPr algn="ctr" eaLnBrk="1" hangingPunct="1"/>
            <a:r>
              <a:rPr lang="en-US" altLang="en-US" sz="3600" b="1"/>
              <a:t>Psychiatric INDICATIONS of neuroleptics</a:t>
            </a:r>
            <a:r>
              <a:rPr lang="en-US" altLang="en-US" sz="3600">
                <a:solidFill>
                  <a:srgbClr val="0033CC"/>
                </a:solidFill>
              </a:rPr>
              <a:t/>
            </a:r>
            <a:br>
              <a:rPr lang="en-US" altLang="en-US" sz="3600">
                <a:solidFill>
                  <a:srgbClr val="0033CC"/>
                </a:solidFill>
              </a:rPr>
            </a:br>
            <a:endParaRPr lang="en-US" altLang="en-US" sz="3600">
              <a:solidFill>
                <a:srgbClr val="0033CC"/>
              </a:solidFill>
            </a:endParaRPr>
          </a:p>
          <a:p>
            <a:pPr eaLnBrk="1" hangingPunct="1"/>
            <a:r>
              <a:rPr lang="en-US" altLang="en-US" sz="3400" b="1" u="sng">
                <a:solidFill>
                  <a:srgbClr val="0033CC"/>
                </a:solidFill>
              </a:rPr>
              <a:t>1.Schizophrenia</a:t>
            </a:r>
            <a:r>
              <a:rPr lang="en-US" altLang="en-US" sz="2100"/>
              <a:t> </a:t>
            </a:r>
            <a:r>
              <a:rPr lang="en-US" altLang="en-US" sz="2900"/>
              <a:t>is the primary</a:t>
            </a:r>
          </a:p>
          <a:p>
            <a:pPr eaLnBrk="1" hangingPunct="1"/>
            <a:r>
              <a:rPr lang="en-US" altLang="en-US" sz="2900"/>
              <a:t>indication for neuroleptics.</a:t>
            </a:r>
          </a:p>
          <a:p>
            <a:pPr eaLnBrk="1" hangingPunct="1"/>
            <a:r>
              <a:rPr lang="en-US" altLang="en-US" sz="2900"/>
              <a:t>Unfortunately, many patients</a:t>
            </a:r>
          </a:p>
          <a:p>
            <a:pPr eaLnBrk="1" hangingPunct="1"/>
            <a:r>
              <a:rPr lang="en-US" altLang="en-US" sz="2900"/>
              <a:t>show little response.</a:t>
            </a:r>
          </a:p>
          <a:p>
            <a:pPr eaLnBrk="1" hangingPunct="1"/>
            <a:r>
              <a:rPr lang="en-US" altLang="en-US" sz="2900"/>
              <a:t/>
            </a:r>
            <a:br>
              <a:rPr lang="en-US" altLang="en-US" sz="2900"/>
            </a:br>
            <a:r>
              <a:rPr lang="en-US" altLang="en-US" sz="2900"/>
              <a:t>2.Antipsychotics are also indicated for </a:t>
            </a:r>
            <a:r>
              <a:rPr lang="en-US" altLang="en-US" sz="2900" b="1" u="sng">
                <a:solidFill>
                  <a:srgbClr val="0033CC"/>
                </a:solidFill>
              </a:rPr>
              <a:t>schizoaffective</a:t>
            </a:r>
          </a:p>
          <a:p>
            <a:pPr eaLnBrk="1" hangingPunct="1"/>
            <a:r>
              <a:rPr lang="en-US" altLang="en-US" sz="2900" b="1" u="sng">
                <a:solidFill>
                  <a:srgbClr val="0033CC"/>
                </a:solidFill>
              </a:rPr>
              <a:t>disorders</a:t>
            </a:r>
            <a:r>
              <a:rPr lang="en-US" altLang="en-US" sz="2900" u="sng"/>
              <a:t>,</a:t>
            </a:r>
            <a:r>
              <a:rPr lang="en-US" altLang="en-US" sz="2900"/>
              <a:t> which share characteristics of both</a:t>
            </a:r>
          </a:p>
          <a:p>
            <a:pPr eaLnBrk="1" hangingPunct="1"/>
            <a:r>
              <a:rPr lang="en-US" altLang="en-US" sz="2900"/>
              <a:t>schizophrenia and affective disorders. </a:t>
            </a:r>
          </a:p>
          <a:p>
            <a:pPr eaLnBrk="1" hangingPunct="1"/>
            <a:r>
              <a:rPr lang="en-US" altLang="en-US" sz="3100" b="1">
                <a:latin typeface="Arial Narrow" pitchFamily="34" charset="0"/>
              </a:rPr>
              <a:t>The psychotic aspects of this illness require treatment</a:t>
            </a:r>
          </a:p>
          <a:p>
            <a:pPr eaLnBrk="1" hangingPunct="1"/>
            <a:r>
              <a:rPr lang="en-US" altLang="en-US" sz="3100" b="1">
                <a:latin typeface="Arial Narrow" pitchFamily="34" charset="0"/>
              </a:rPr>
              <a:t>with </a:t>
            </a:r>
            <a:r>
              <a:rPr lang="en-US" altLang="en-US" sz="3100" b="1">
                <a:solidFill>
                  <a:srgbClr val="0033CC"/>
                </a:solidFill>
                <a:latin typeface="Arial Narrow" pitchFamily="34" charset="0"/>
              </a:rPr>
              <a:t>antipsychotic drugs</a:t>
            </a:r>
            <a:r>
              <a:rPr lang="en-US" altLang="en-US" sz="3100" b="1">
                <a:latin typeface="Arial Narrow" pitchFamily="34" charset="0"/>
              </a:rPr>
              <a:t>, which may be </a:t>
            </a:r>
            <a:r>
              <a:rPr lang="en-US" altLang="en-US" sz="3100" b="1">
                <a:solidFill>
                  <a:srgbClr val="0033CC"/>
                </a:solidFill>
                <a:latin typeface="Arial Narrow" pitchFamily="34" charset="0"/>
              </a:rPr>
              <a:t>used with</a:t>
            </a:r>
            <a:r>
              <a:rPr lang="en-US" altLang="en-US" sz="3100" b="1">
                <a:latin typeface="Arial Narrow" pitchFamily="34" charset="0"/>
              </a:rPr>
              <a:t> other</a:t>
            </a:r>
          </a:p>
          <a:p>
            <a:pPr eaLnBrk="1" hangingPunct="1"/>
            <a:r>
              <a:rPr lang="en-US" altLang="en-US" sz="3100" b="1">
                <a:latin typeface="Arial Narrow" pitchFamily="34" charset="0"/>
              </a:rPr>
              <a:t>drugs such as </a:t>
            </a:r>
            <a:r>
              <a:rPr lang="en-US" altLang="en-US" sz="3100" b="1">
                <a:solidFill>
                  <a:srgbClr val="0033CC"/>
                </a:solidFill>
                <a:latin typeface="Arial Narrow" pitchFamily="34" charset="0"/>
              </a:rPr>
              <a:t>antidepressants, lithium, or valproates</a:t>
            </a:r>
            <a:r>
              <a:rPr lang="en-US" altLang="en-US" sz="3100" b="1">
                <a:latin typeface="Arial Narrow" pitchFamily="34" charset="0"/>
              </a:rPr>
              <a:t>.</a:t>
            </a:r>
          </a:p>
        </p:txBody>
      </p:sp>
      <p:pic>
        <p:nvPicPr>
          <p:cNvPr id="34819" name="Picture 6" descr="images"/>
          <p:cNvPicPr>
            <a:picLocks noChangeAspect="1" noChangeArrowheads="1"/>
          </p:cNvPicPr>
          <p:nvPr/>
        </p:nvPicPr>
        <p:blipFill>
          <a:blip r:embed="rId2"/>
          <a:srcRect/>
          <a:stretch>
            <a:fillRect/>
          </a:stretch>
        </p:blipFill>
        <p:spPr bwMode="auto">
          <a:xfrm>
            <a:off x="5724525" y="981075"/>
            <a:ext cx="3419475"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404813"/>
            <a:ext cx="9144000" cy="4206875"/>
          </a:xfrm>
          <a:prstGeom prst="rect">
            <a:avLst/>
          </a:prstGeom>
          <a:noFill/>
          <a:ln w="9525">
            <a:noFill/>
            <a:miter lim="800000"/>
            <a:headEnd/>
            <a:tailEnd/>
          </a:ln>
        </p:spPr>
        <p:txBody>
          <a:bodyPr>
            <a:spAutoFit/>
          </a:bodyPr>
          <a:lstStyle/>
          <a:p>
            <a:pPr eaLnBrk="1" hangingPunct="1"/>
            <a:r>
              <a:rPr lang="en-US" altLang="en-US" sz="3000"/>
              <a:t>Whilst a typical antipsychotics should</a:t>
            </a:r>
          </a:p>
          <a:p>
            <a:pPr eaLnBrk="1" hangingPunct="1"/>
            <a:r>
              <a:rPr lang="en-US" altLang="en-US" sz="3000"/>
              <a:t>provide adequate treatment of </a:t>
            </a:r>
            <a:r>
              <a:rPr lang="en-US" altLang="en-US" sz="3000" b="1">
                <a:solidFill>
                  <a:srgbClr val="0033CC"/>
                </a:solidFill>
              </a:rPr>
              <a:t>positive symptoms</a:t>
            </a:r>
          </a:p>
          <a:p>
            <a:pPr eaLnBrk="1" hangingPunct="1"/>
            <a:r>
              <a:rPr lang="en-US" altLang="en-US" sz="3000"/>
              <a:t>including hallucinations and delusions in at least</a:t>
            </a:r>
          </a:p>
          <a:p>
            <a:pPr eaLnBrk="1" hangingPunct="1"/>
            <a:r>
              <a:rPr lang="en-US" altLang="en-US" sz="3000"/>
              <a:t>60% of cases, patients are often left with </a:t>
            </a:r>
          </a:p>
          <a:p>
            <a:pPr eaLnBrk="1" hangingPunct="1"/>
            <a:r>
              <a:rPr lang="en-US" altLang="en-US" sz="3000"/>
              <a:t>unresolved </a:t>
            </a:r>
            <a:r>
              <a:rPr lang="en-US" altLang="en-US" sz="3000" b="1">
                <a:solidFill>
                  <a:srgbClr val="0033CC"/>
                </a:solidFill>
              </a:rPr>
              <a:t>negative symptoms</a:t>
            </a:r>
            <a:r>
              <a:rPr lang="en-US" altLang="en-US" sz="3000"/>
              <a:t> such as</a:t>
            </a:r>
          </a:p>
          <a:p>
            <a:pPr eaLnBrk="1" hangingPunct="1"/>
            <a:r>
              <a:rPr lang="en-US" altLang="en-US" sz="3000"/>
              <a:t>apathy, flattening of affect, and alogia. </a:t>
            </a:r>
          </a:p>
          <a:p>
            <a:pPr algn="ctr" eaLnBrk="1" hangingPunct="1"/>
            <a:r>
              <a:rPr lang="en-US" altLang="en-US" sz="3000">
                <a:solidFill>
                  <a:srgbClr val="FF0000"/>
                </a:solidFill>
              </a:rPr>
              <a:t>Evidence suggests that </a:t>
            </a:r>
            <a:r>
              <a:rPr lang="en-US" altLang="en-US" sz="3000" b="1">
                <a:solidFill>
                  <a:srgbClr val="FF0000"/>
                </a:solidFill>
              </a:rPr>
              <a:t>clozapine and the newer atypicals </a:t>
            </a:r>
            <a:r>
              <a:rPr lang="en-US" altLang="en-US" sz="3000">
                <a:solidFill>
                  <a:srgbClr val="FF0000"/>
                </a:solidFill>
              </a:rPr>
              <a:t>have a significant advantage over typical drugs </a:t>
            </a:r>
            <a:r>
              <a:rPr lang="en-US" altLang="en-US" sz="3000" b="1">
                <a:solidFill>
                  <a:srgbClr val="FF0000"/>
                </a:solidFill>
              </a:rPr>
              <a:t>against negative symptoms</a:t>
            </a:r>
            <a:r>
              <a:rPr lang="en-US" altLang="en-US" sz="3000">
                <a:solidFill>
                  <a:srgbClr val="FF0000"/>
                </a:solidFill>
              </a:rPr>
              <a:t>.  </a:t>
            </a:r>
          </a:p>
        </p:txBody>
      </p:sp>
      <p:pic>
        <p:nvPicPr>
          <p:cNvPr id="35843" name="Picture 5" descr="images (1)"/>
          <p:cNvPicPr>
            <a:picLocks noChangeAspect="1" noChangeArrowheads="1"/>
          </p:cNvPicPr>
          <p:nvPr/>
        </p:nvPicPr>
        <p:blipFill>
          <a:blip r:embed="rId2"/>
          <a:srcRect/>
          <a:stretch>
            <a:fillRect/>
          </a:stretch>
        </p:blipFill>
        <p:spPr bwMode="auto">
          <a:xfrm>
            <a:off x="4211638" y="4581525"/>
            <a:ext cx="4932362" cy="2276475"/>
          </a:xfrm>
          <a:prstGeom prst="rect">
            <a:avLst/>
          </a:prstGeom>
          <a:noFill/>
          <a:ln w="9525">
            <a:noFill/>
            <a:miter lim="800000"/>
            <a:headEnd/>
            <a:tailEnd/>
          </a:ln>
        </p:spPr>
      </p:pic>
      <p:pic>
        <p:nvPicPr>
          <p:cNvPr id="35844" name="Picture 6" descr="images (2)"/>
          <p:cNvPicPr>
            <a:picLocks noChangeAspect="1" noChangeArrowheads="1"/>
          </p:cNvPicPr>
          <p:nvPr/>
        </p:nvPicPr>
        <p:blipFill>
          <a:blip r:embed="rId3"/>
          <a:srcRect/>
          <a:stretch>
            <a:fillRect/>
          </a:stretch>
        </p:blipFill>
        <p:spPr bwMode="auto">
          <a:xfrm>
            <a:off x="0" y="4581525"/>
            <a:ext cx="4211638" cy="2276475"/>
          </a:xfrm>
          <a:prstGeom prst="rect">
            <a:avLst/>
          </a:prstGeom>
          <a:noFill/>
          <a:ln w="9525">
            <a:noFill/>
            <a:miter lim="800000"/>
            <a:headEnd/>
            <a:tailEnd/>
          </a:ln>
        </p:spPr>
      </p:pic>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0" y="549275"/>
            <a:ext cx="9144000" cy="5338763"/>
          </a:xfrm>
          <a:prstGeom prst="rect">
            <a:avLst/>
          </a:prstGeom>
          <a:noFill/>
          <a:ln w="9525">
            <a:noFill/>
            <a:miter lim="800000"/>
            <a:headEnd/>
            <a:tailEnd/>
          </a:ln>
        </p:spPr>
        <p:txBody>
          <a:bodyPr>
            <a:spAutoFit/>
          </a:bodyPr>
          <a:lstStyle/>
          <a:p>
            <a:pPr algn="ctr" eaLnBrk="1" hangingPunct="1"/>
            <a:r>
              <a:rPr lang="en-US" altLang="en-US" sz="3600" b="1"/>
              <a:t>Psychiatric INDICATIONS of neuroleptics</a:t>
            </a:r>
            <a:endParaRPr lang="en-US" altLang="en-US" sz="3600"/>
          </a:p>
          <a:p>
            <a:pPr algn="ctr" eaLnBrk="1" hangingPunct="1"/>
            <a:r>
              <a:rPr lang="en-US" altLang="en-US" sz="2800"/>
              <a:t>The </a:t>
            </a:r>
            <a:r>
              <a:rPr lang="en-US" altLang="en-US" sz="2800" b="1" i="1">
                <a:solidFill>
                  <a:srgbClr val="0033CC"/>
                </a:solidFill>
              </a:rPr>
              <a:t>manic phase</a:t>
            </a:r>
            <a:r>
              <a:rPr lang="en-US" altLang="en-US" sz="2800"/>
              <a:t> in bipolar affective disorder often</a:t>
            </a:r>
          </a:p>
          <a:p>
            <a:pPr algn="ctr" eaLnBrk="1" hangingPunct="1"/>
            <a:r>
              <a:rPr lang="en-US" altLang="en-US" sz="2800"/>
              <a:t>requires treatment with </a:t>
            </a:r>
            <a:r>
              <a:rPr lang="en-US" altLang="en-US" sz="2800" i="1"/>
              <a:t>neuroleptics</a:t>
            </a:r>
            <a:r>
              <a:rPr lang="en-US" altLang="en-US" sz="2800"/>
              <a:t> (</a:t>
            </a:r>
            <a:r>
              <a:rPr lang="en-US" altLang="en-US" sz="2800">
                <a:solidFill>
                  <a:srgbClr val="D20904"/>
                </a:solidFill>
              </a:rPr>
              <a:t>chlorpromazine,</a:t>
            </a:r>
          </a:p>
          <a:p>
            <a:pPr algn="ctr" eaLnBrk="1" hangingPunct="1"/>
            <a:r>
              <a:rPr lang="en-US" altLang="en-US" sz="2800">
                <a:solidFill>
                  <a:srgbClr val="D20904"/>
                </a:solidFill>
              </a:rPr>
              <a:t>haloperidol</a:t>
            </a:r>
            <a:r>
              <a:rPr lang="en-US" altLang="en-US" sz="2800"/>
              <a:t>), though lithium or valproic acid </a:t>
            </a:r>
          </a:p>
          <a:p>
            <a:pPr algn="ctr" eaLnBrk="1" hangingPunct="1"/>
            <a:r>
              <a:rPr lang="en-US" altLang="en-US" sz="2800"/>
              <a:t>supplemented with high-potency benzodiazepines </a:t>
            </a:r>
          </a:p>
          <a:p>
            <a:pPr algn="ctr" eaLnBrk="1" hangingPunct="1"/>
            <a:r>
              <a:rPr lang="en-US" altLang="en-US" sz="2800"/>
              <a:t>(e.g. lorazepam or clonazepam) may suffice </a:t>
            </a:r>
          </a:p>
          <a:p>
            <a:pPr algn="ctr" eaLnBrk="1" hangingPunct="1"/>
            <a:r>
              <a:rPr lang="en-US" altLang="en-US" sz="2800"/>
              <a:t>in milder cases.</a:t>
            </a:r>
          </a:p>
          <a:p>
            <a:pPr algn="ctr" eaLnBrk="1" hangingPunct="1"/>
            <a:endParaRPr lang="en-US" altLang="en-US" sz="2800">
              <a:solidFill>
                <a:srgbClr val="0033CC"/>
              </a:solidFill>
            </a:endParaRPr>
          </a:p>
          <a:p>
            <a:pPr algn="ctr" eaLnBrk="1" hangingPunct="1"/>
            <a:r>
              <a:rPr lang="en-US" altLang="en-US" sz="2800">
                <a:solidFill>
                  <a:srgbClr val="0033CC"/>
                </a:solidFill>
              </a:rPr>
              <a:t>!!! Recent controlled trials support the efficacy of</a:t>
            </a:r>
          </a:p>
          <a:p>
            <a:pPr algn="ctr" eaLnBrk="1" hangingPunct="1"/>
            <a:r>
              <a:rPr lang="en-US" altLang="en-US" sz="2800">
                <a:solidFill>
                  <a:srgbClr val="0033CC"/>
                </a:solidFill>
              </a:rPr>
              <a:t>monotherapy with atypical antipsychotics in the</a:t>
            </a:r>
          </a:p>
          <a:p>
            <a:pPr algn="ctr" eaLnBrk="1" hangingPunct="1"/>
            <a:r>
              <a:rPr lang="en-US" altLang="en-US" sz="2800">
                <a:solidFill>
                  <a:srgbClr val="0033CC"/>
                </a:solidFill>
              </a:rPr>
              <a:t>acute phase (up to 4 weeks) of </a:t>
            </a:r>
            <a:r>
              <a:rPr lang="en-US" altLang="en-US" sz="2800" b="1">
                <a:solidFill>
                  <a:srgbClr val="0033CC"/>
                </a:solidFill>
              </a:rPr>
              <a:t>mania</a:t>
            </a:r>
            <a:r>
              <a:rPr lang="en-US" altLang="en-US" sz="2800">
                <a:solidFill>
                  <a:srgbClr val="0033CC"/>
                </a:solidFill>
              </a:rPr>
              <a:t>, and</a:t>
            </a:r>
          </a:p>
          <a:p>
            <a:pPr algn="ctr" eaLnBrk="1" hangingPunct="1"/>
            <a:r>
              <a:rPr lang="en-US" altLang="en-US" sz="2800" b="1">
                <a:solidFill>
                  <a:srgbClr val="0033CC"/>
                </a:solidFill>
              </a:rPr>
              <a:t>olanzapin</a:t>
            </a:r>
            <a:r>
              <a:rPr lang="en-US" altLang="en-US" sz="2800">
                <a:solidFill>
                  <a:srgbClr val="0033CC"/>
                </a:solidFill>
              </a:rPr>
              <a:t>e has been approved for this indication</a:t>
            </a:r>
            <a:r>
              <a:rPr lang="en-US" altLang="en-US" sz="2800"/>
              <a:t> </a:t>
            </a:r>
            <a:r>
              <a:rPr lang="en-US" altLang="en-US" sz="2800">
                <a:solidFill>
                  <a:schemeClr val="bg2"/>
                </a:solidFill>
              </a:rPr>
              <a:t>!!!</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0" y="188913"/>
            <a:ext cx="9144000" cy="6249987"/>
          </a:xfrm>
          <a:prstGeom prst="rect">
            <a:avLst/>
          </a:prstGeom>
          <a:noFill/>
          <a:ln w="9525">
            <a:noFill/>
            <a:miter lim="800000"/>
            <a:headEnd/>
            <a:tailEnd/>
          </a:ln>
        </p:spPr>
        <p:txBody>
          <a:bodyPr>
            <a:spAutoFit/>
          </a:bodyPr>
          <a:lstStyle/>
          <a:p>
            <a:pPr algn="ctr" eaLnBrk="1" hangingPunct="1"/>
            <a:r>
              <a:rPr lang="en-US" altLang="en-US" sz="3600" b="1"/>
              <a:t>Psychiatric INDICATIONS of neuroleptics</a:t>
            </a:r>
            <a:endParaRPr lang="en-US" altLang="en-US" sz="3600" b="1">
              <a:solidFill>
                <a:srgbClr val="0033CC"/>
              </a:solidFill>
            </a:endParaRPr>
          </a:p>
          <a:p>
            <a:pPr algn="ctr" eaLnBrk="1" hangingPunct="1"/>
            <a:r>
              <a:rPr lang="en-US" altLang="en-US" sz="3000" b="1">
                <a:solidFill>
                  <a:srgbClr val="0033CC"/>
                </a:solidFill>
              </a:rPr>
              <a:t>Nonmanic excited states</a:t>
            </a:r>
            <a:r>
              <a:rPr lang="en-US" altLang="en-US" sz="3000"/>
              <a:t> may also be managed</a:t>
            </a:r>
          </a:p>
          <a:p>
            <a:pPr algn="ctr" eaLnBrk="1" hangingPunct="1"/>
            <a:r>
              <a:rPr lang="en-US" altLang="en-US" sz="3000"/>
              <a:t>by antipsychotics, often in </a:t>
            </a:r>
            <a:r>
              <a:rPr lang="en-US" altLang="en-US" sz="3000" i="1"/>
              <a:t>combination with</a:t>
            </a:r>
          </a:p>
          <a:p>
            <a:pPr algn="ctr" eaLnBrk="1" hangingPunct="1"/>
            <a:r>
              <a:rPr lang="en-US" altLang="en-US" sz="3000" i="1"/>
              <a:t>benzodiazepines.</a:t>
            </a:r>
            <a:br>
              <a:rPr lang="en-US" altLang="en-US" sz="3000" i="1"/>
            </a:br>
            <a:r>
              <a:rPr lang="en-US" altLang="en-US" sz="3000"/>
              <a:t>Other indications for the use of antipsychotics </a:t>
            </a:r>
          </a:p>
          <a:p>
            <a:pPr algn="ctr" eaLnBrk="1" hangingPunct="1"/>
            <a:r>
              <a:rPr lang="en-US" altLang="en-US" sz="3000"/>
              <a:t>include </a:t>
            </a:r>
            <a:r>
              <a:rPr lang="en-US" altLang="en-US" sz="3000" b="1">
                <a:solidFill>
                  <a:srgbClr val="0033CC"/>
                </a:solidFill>
              </a:rPr>
              <a:t>disturbed behavior</a:t>
            </a:r>
            <a:r>
              <a:rPr lang="en-US" altLang="en-US" sz="3000"/>
              <a:t> in patients with</a:t>
            </a:r>
          </a:p>
          <a:p>
            <a:pPr algn="ctr" eaLnBrk="1" hangingPunct="1"/>
            <a:r>
              <a:rPr lang="en-US" altLang="en-US" sz="3000" i="1">
                <a:solidFill>
                  <a:srgbClr val="6600FF"/>
                </a:solidFill>
              </a:rPr>
              <a:t>Alzheimer's </a:t>
            </a:r>
            <a:r>
              <a:rPr lang="en-US" altLang="en-US" sz="3000" i="1"/>
              <a:t>disease</a:t>
            </a:r>
            <a:r>
              <a:rPr lang="en-US" altLang="en-US" sz="3000"/>
              <a:t>, and </a:t>
            </a:r>
            <a:r>
              <a:rPr lang="en-US" altLang="en-US" sz="3000" b="1">
                <a:solidFill>
                  <a:srgbClr val="0033CC"/>
                </a:solidFill>
              </a:rPr>
              <a:t>psychotic depression</a:t>
            </a:r>
            <a:r>
              <a:rPr lang="en-US" altLang="en-US" sz="3000"/>
              <a:t>. </a:t>
            </a:r>
          </a:p>
          <a:p>
            <a:pPr algn="ctr" eaLnBrk="1" hangingPunct="1"/>
            <a:endParaRPr lang="en-US" altLang="en-US" sz="800"/>
          </a:p>
          <a:p>
            <a:pPr algn="ctr" eaLnBrk="1" hangingPunct="1"/>
            <a:r>
              <a:rPr lang="en-US" altLang="en-US" sz="3000" b="1">
                <a:solidFill>
                  <a:srgbClr val="D20904"/>
                </a:solidFill>
              </a:rPr>
              <a:t>Antipsychotics are not indicated</a:t>
            </a:r>
            <a:r>
              <a:rPr lang="en-US" altLang="en-US" sz="3000"/>
              <a:t> for the treatment</a:t>
            </a:r>
          </a:p>
          <a:p>
            <a:pPr algn="ctr" eaLnBrk="1" hangingPunct="1"/>
            <a:r>
              <a:rPr lang="en-US" altLang="en-US" sz="3000"/>
              <a:t>of various withdrawal syndromes, e.g. opioid</a:t>
            </a:r>
          </a:p>
          <a:p>
            <a:pPr algn="ctr" eaLnBrk="1" hangingPunct="1"/>
            <a:r>
              <a:rPr lang="en-US" altLang="en-US" sz="3000"/>
              <a:t>withdrawal. In small doses antipsychotics have</a:t>
            </a:r>
          </a:p>
          <a:p>
            <a:pPr algn="ctr" eaLnBrk="1" hangingPunct="1"/>
            <a:r>
              <a:rPr lang="en-US" altLang="en-US" sz="3000"/>
              <a:t>been promoted (wrongly) for the relief of anxiety</a:t>
            </a:r>
          </a:p>
          <a:p>
            <a:pPr algn="ctr" eaLnBrk="1" hangingPunct="1"/>
            <a:r>
              <a:rPr lang="en-US" altLang="en-US" sz="3000"/>
              <a:t>associated with minor emotional disorders, but </a:t>
            </a:r>
          </a:p>
          <a:p>
            <a:pPr algn="ctr" eaLnBrk="1" hangingPunct="1"/>
            <a:r>
              <a:rPr lang="en-US" altLang="en-US" sz="3000"/>
              <a:t>the anxiolytic agents are preferred.</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0" y="188913"/>
            <a:ext cx="9144000" cy="6192837"/>
          </a:xfrm>
          <a:prstGeom prst="rect">
            <a:avLst/>
          </a:prstGeom>
          <a:noFill/>
          <a:ln w="9525">
            <a:noFill/>
            <a:miter lim="800000"/>
            <a:headEnd/>
            <a:tailEnd/>
          </a:ln>
        </p:spPr>
        <p:txBody>
          <a:bodyPr>
            <a:spAutoFit/>
          </a:bodyPr>
          <a:lstStyle/>
          <a:p>
            <a:pPr algn="ctr" eaLnBrk="1" hangingPunct="1"/>
            <a:r>
              <a:rPr lang="en-US" altLang="en-US" sz="3600" b="1"/>
              <a:t>Nonpsychiatric indications</a:t>
            </a:r>
            <a:endParaRPr lang="en-US" altLang="en-US" sz="2800"/>
          </a:p>
          <a:p>
            <a:pPr algn="ctr" eaLnBrk="1" hangingPunct="1"/>
            <a:r>
              <a:rPr lang="en-US" altLang="en-US" sz="2800" b="1">
                <a:solidFill>
                  <a:srgbClr val="D20904"/>
                </a:solidFill>
              </a:rPr>
              <a:t>(1)</a:t>
            </a:r>
            <a:r>
              <a:rPr lang="en-US" altLang="en-US" sz="2800"/>
              <a:t> Most older antipsychotics, with the exception of</a:t>
            </a:r>
          </a:p>
          <a:p>
            <a:pPr algn="ctr" eaLnBrk="1" hangingPunct="1"/>
            <a:r>
              <a:rPr lang="en-US" altLang="en-US" sz="2800" i="1"/>
              <a:t>thioridazine</a:t>
            </a:r>
            <a:r>
              <a:rPr lang="en-US" altLang="en-US" sz="2800"/>
              <a:t>, have a strong </a:t>
            </a:r>
            <a:r>
              <a:rPr lang="en-US" altLang="en-US" sz="2800" b="1" i="1">
                <a:solidFill>
                  <a:srgbClr val="FF0000"/>
                </a:solidFill>
              </a:rPr>
              <a:t>ANTIEMETIC EFFECT</a:t>
            </a:r>
            <a:r>
              <a:rPr lang="en-US" altLang="en-US" sz="2800"/>
              <a:t>. </a:t>
            </a:r>
          </a:p>
          <a:p>
            <a:pPr algn="ctr" eaLnBrk="1" hangingPunct="1"/>
            <a:r>
              <a:rPr lang="en-US" altLang="en-US" sz="2800"/>
              <a:t>This action is due to </a:t>
            </a:r>
            <a:r>
              <a:rPr lang="en-US" altLang="en-US" sz="2800" b="1" i="1">
                <a:solidFill>
                  <a:srgbClr val="FF0000"/>
                </a:solidFill>
              </a:rPr>
              <a:t>D</a:t>
            </a:r>
            <a:r>
              <a:rPr lang="en-US" altLang="en-US" sz="2800" b="1" i="1" baseline="-25000">
                <a:solidFill>
                  <a:srgbClr val="FF0000"/>
                </a:solidFill>
              </a:rPr>
              <a:t>2</a:t>
            </a:r>
            <a:r>
              <a:rPr lang="en-US" altLang="en-US" sz="2800" b="1" i="1">
                <a:solidFill>
                  <a:srgbClr val="FF0000"/>
                </a:solidFill>
              </a:rPr>
              <a:t>-RECEPTOR BLOCKADE</a:t>
            </a:r>
            <a:r>
              <a:rPr lang="en-US" altLang="en-US" sz="2800"/>
              <a:t>, </a:t>
            </a:r>
          </a:p>
          <a:p>
            <a:pPr algn="ctr" eaLnBrk="1" hangingPunct="1"/>
            <a:r>
              <a:rPr lang="en-US" altLang="en-US" sz="2800"/>
              <a:t>both centrally (in the chemoreceptor trigger zone</a:t>
            </a:r>
          </a:p>
          <a:p>
            <a:pPr algn="ctr" eaLnBrk="1" hangingPunct="1"/>
            <a:r>
              <a:rPr lang="en-US" altLang="en-US" sz="2800"/>
              <a:t>of the medulla) and peripherally (on receptors in </a:t>
            </a:r>
          </a:p>
          <a:p>
            <a:pPr algn="ctr" eaLnBrk="1" hangingPunct="1"/>
            <a:r>
              <a:rPr lang="en-US" altLang="en-US" sz="2800"/>
              <a:t>the stomach). </a:t>
            </a:r>
            <a:r>
              <a:rPr lang="en-US" altLang="en-US" sz="2800" i="1" u="sng"/>
              <a:t>Some drugs, such as </a:t>
            </a:r>
            <a:r>
              <a:rPr lang="en-US" altLang="en-US" sz="2800" b="1" i="1" u="sng"/>
              <a:t>prochlorperazine</a:t>
            </a:r>
          </a:p>
          <a:p>
            <a:pPr algn="ctr" eaLnBrk="1" hangingPunct="1"/>
            <a:r>
              <a:rPr lang="en-US" altLang="en-US" sz="2800" i="1" u="sng"/>
              <a:t>are promoted only as antiemetics.</a:t>
            </a:r>
            <a:br>
              <a:rPr lang="en-US" altLang="en-US" sz="2800" i="1" u="sng"/>
            </a:br>
            <a:r>
              <a:rPr lang="en-US" altLang="en-US" sz="2800" b="1"/>
              <a:t>Phenothiazines</a:t>
            </a:r>
            <a:r>
              <a:rPr lang="en-US" altLang="en-US" sz="2800"/>
              <a:t> with shorter side chains have consi-</a:t>
            </a:r>
          </a:p>
          <a:p>
            <a:pPr algn="ctr" eaLnBrk="1" hangingPunct="1"/>
            <a:r>
              <a:rPr lang="en-US" altLang="en-US" sz="2800"/>
              <a:t>derable H</a:t>
            </a:r>
            <a:r>
              <a:rPr lang="en-US" altLang="en-US" sz="2800" baseline="-25000"/>
              <a:t>1</a:t>
            </a:r>
            <a:r>
              <a:rPr lang="en-US" altLang="en-US" sz="2800"/>
              <a:t>-receptor-blocking action and used for</a:t>
            </a:r>
          </a:p>
          <a:p>
            <a:pPr algn="ctr" eaLnBrk="1" hangingPunct="1"/>
            <a:r>
              <a:rPr lang="en-US" altLang="en-US" sz="2800" b="1"/>
              <a:t>(2)</a:t>
            </a:r>
            <a:r>
              <a:rPr lang="en-US" altLang="en-US" sz="2800"/>
              <a:t> </a:t>
            </a:r>
            <a:r>
              <a:rPr lang="en-US" altLang="en-US" sz="2800">
                <a:solidFill>
                  <a:srgbClr val="6600FF"/>
                </a:solidFill>
              </a:rPr>
              <a:t>relief of</a:t>
            </a:r>
            <a:r>
              <a:rPr lang="en-US" altLang="en-US" sz="2800"/>
              <a:t> </a:t>
            </a:r>
            <a:r>
              <a:rPr lang="en-US" altLang="en-US" sz="2800" b="1" i="1">
                <a:solidFill>
                  <a:srgbClr val="0033CC"/>
                </a:solidFill>
              </a:rPr>
              <a:t>pruritus</a:t>
            </a:r>
            <a:r>
              <a:rPr lang="en-US" altLang="en-US" sz="2800"/>
              <a:t> or, in the case of </a:t>
            </a:r>
            <a:r>
              <a:rPr lang="en-US" altLang="en-US" sz="2800" b="1"/>
              <a:t>promethazine,</a:t>
            </a:r>
            <a:r>
              <a:rPr lang="en-US" altLang="en-US" sz="2800"/>
              <a:t> </a:t>
            </a:r>
          </a:p>
          <a:p>
            <a:pPr algn="ctr" eaLnBrk="1" hangingPunct="1"/>
            <a:r>
              <a:rPr lang="en-US" altLang="en-US" sz="2800"/>
              <a:t>as </a:t>
            </a:r>
            <a:r>
              <a:rPr lang="en-US" altLang="en-US" sz="2800" b="1"/>
              <a:t>(3)</a:t>
            </a:r>
            <a:r>
              <a:rPr lang="en-US" altLang="en-US" sz="2800"/>
              <a:t> </a:t>
            </a:r>
            <a:r>
              <a:rPr lang="en-US" altLang="en-US" sz="2800" b="1" i="1">
                <a:solidFill>
                  <a:srgbClr val="0033CC"/>
                </a:solidFill>
              </a:rPr>
              <a:t>preoperative sedatives</a:t>
            </a:r>
            <a:r>
              <a:rPr lang="en-US" altLang="en-US" sz="2800"/>
              <a:t>. The butyrophenone</a:t>
            </a:r>
          </a:p>
          <a:p>
            <a:pPr algn="ctr" eaLnBrk="1" hangingPunct="1"/>
            <a:r>
              <a:rPr lang="en-US" altLang="en-US" sz="2800" b="1" i="1"/>
              <a:t>droperidol</a:t>
            </a:r>
            <a:r>
              <a:rPr lang="en-US" altLang="en-US" sz="2800" b="1"/>
              <a:t> </a:t>
            </a:r>
            <a:r>
              <a:rPr lang="en-US" altLang="en-US" sz="2800"/>
              <a:t>is used in combination with an opioid,</a:t>
            </a:r>
          </a:p>
          <a:p>
            <a:pPr algn="ctr" eaLnBrk="1" hangingPunct="1"/>
            <a:r>
              <a:rPr lang="en-US" altLang="en-US" sz="2800" b="1" i="1"/>
              <a:t>fentanyl</a:t>
            </a:r>
            <a:r>
              <a:rPr lang="en-US" altLang="en-US" sz="2800"/>
              <a:t>, in </a:t>
            </a:r>
            <a:r>
              <a:rPr lang="en-US" altLang="en-US" sz="2800" b="1" i="1">
                <a:solidFill>
                  <a:srgbClr val="0033CC"/>
                </a:solidFill>
              </a:rPr>
              <a:t>neurolept-anaesthesia</a:t>
            </a:r>
            <a:r>
              <a:rPr lang="en-US" altLang="en-US" sz="2800" i="1">
                <a:solidFill>
                  <a:srgbClr val="0033CC"/>
                </a:solidFill>
              </a:rPr>
              <a:t> (-analgesia)</a:t>
            </a:r>
            <a:r>
              <a:rPr lang="en-US" altLang="en-US" sz="2800"/>
              <a:t>. </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79388" y="0"/>
            <a:ext cx="8964612" cy="6772275"/>
          </a:xfrm>
          <a:prstGeom prst="rect">
            <a:avLst/>
          </a:prstGeom>
          <a:noFill/>
          <a:ln w="9525">
            <a:noFill/>
            <a:miter lim="800000"/>
            <a:headEnd/>
            <a:tailEnd/>
          </a:ln>
        </p:spPr>
        <p:txBody>
          <a:bodyPr>
            <a:spAutoFit/>
          </a:bodyPr>
          <a:lstStyle/>
          <a:p>
            <a:pPr algn="r" eaLnBrk="1" hangingPunct="1"/>
            <a:r>
              <a:rPr lang="en-US" altLang="en-US" sz="3600" b="1"/>
              <a:t>Adverse reactions of neuroleptics: </a:t>
            </a:r>
          </a:p>
          <a:p>
            <a:pPr eaLnBrk="1" hangingPunct="1"/>
            <a:r>
              <a:rPr lang="en-US" altLang="en-US" sz="3600" b="1">
                <a:solidFill>
                  <a:srgbClr val="CC0000"/>
                </a:solidFill>
              </a:rPr>
              <a:t>– </a:t>
            </a:r>
            <a:r>
              <a:rPr lang="en-US" altLang="en-US" sz="3200" b="1" i="1">
                <a:solidFill>
                  <a:srgbClr val="CC0000"/>
                </a:solidFill>
              </a:rPr>
              <a:t>behavioral effects</a:t>
            </a:r>
            <a:r>
              <a:rPr lang="en-US" altLang="en-US" sz="2800" b="1">
                <a:solidFill>
                  <a:srgbClr val="CC0000"/>
                </a:solidFill>
              </a:rPr>
              <a:t>:</a:t>
            </a:r>
            <a:r>
              <a:rPr lang="en-US" altLang="en-US" sz="2800">
                <a:solidFill>
                  <a:srgbClr val="CC0000"/>
                </a:solidFill>
              </a:rPr>
              <a:t/>
            </a:r>
            <a:br>
              <a:rPr lang="en-US" altLang="en-US" sz="2800">
                <a:solidFill>
                  <a:srgbClr val="CC0000"/>
                </a:solidFill>
              </a:rPr>
            </a:br>
            <a:r>
              <a:rPr lang="en-US" altLang="en-US" sz="2800"/>
              <a:t>The older typical antipsychotic drugs are unpleasant</a:t>
            </a:r>
          </a:p>
          <a:p>
            <a:pPr eaLnBrk="1" hangingPunct="1"/>
            <a:r>
              <a:rPr lang="en-US" altLang="en-US" sz="2800"/>
              <a:t>to take. Many patients stop taking these drugs</a:t>
            </a:r>
          </a:p>
          <a:p>
            <a:pPr eaLnBrk="1" hangingPunct="1"/>
            <a:r>
              <a:rPr lang="en-US" altLang="en-US" sz="2800"/>
              <a:t>because of the adverse effects, which may be </a:t>
            </a:r>
          </a:p>
          <a:p>
            <a:pPr eaLnBrk="1" hangingPunct="1"/>
            <a:r>
              <a:rPr lang="en-US" altLang="en-US" sz="2800"/>
              <a:t>soften by giving </a:t>
            </a:r>
            <a:r>
              <a:rPr lang="en-US" altLang="en-US" sz="2800">
                <a:solidFill>
                  <a:srgbClr val="D20904"/>
                </a:solidFill>
              </a:rPr>
              <a:t>small doses during the day and</a:t>
            </a:r>
          </a:p>
          <a:p>
            <a:pPr eaLnBrk="1" hangingPunct="1"/>
            <a:r>
              <a:rPr lang="en-US" altLang="en-US" sz="2800">
                <a:solidFill>
                  <a:srgbClr val="D20904"/>
                </a:solidFill>
              </a:rPr>
              <a:t>the major portion at bedtime. </a:t>
            </a:r>
          </a:p>
          <a:p>
            <a:pPr eaLnBrk="1" hangingPunct="1">
              <a:buFontTx/>
              <a:buChar char="•"/>
            </a:pPr>
            <a:r>
              <a:rPr lang="en-US" altLang="en-US" sz="2800"/>
              <a:t>A </a:t>
            </a:r>
            <a:r>
              <a:rPr lang="en-US" altLang="en-US" sz="2800">
                <a:solidFill>
                  <a:srgbClr val="CC0000"/>
                </a:solidFill>
              </a:rPr>
              <a:t>“</a:t>
            </a:r>
            <a:r>
              <a:rPr lang="en-US" altLang="en-US" sz="2800" i="1">
                <a:solidFill>
                  <a:srgbClr val="CC0000"/>
                </a:solidFill>
              </a:rPr>
              <a:t>pseudodepression”</a:t>
            </a:r>
            <a:r>
              <a:rPr lang="en-US" altLang="en-US" sz="2800"/>
              <a:t> that may be due to drug-induced </a:t>
            </a:r>
            <a:r>
              <a:rPr lang="en-US" altLang="en-US" sz="2800" i="1"/>
              <a:t>akinesia</a:t>
            </a:r>
            <a:r>
              <a:rPr lang="en-US" altLang="en-US" sz="2800"/>
              <a:t> usually responds to treatment with antiparkinsonian drugs.Other pseudodepressions may be due to higher doses; the </a:t>
            </a:r>
            <a:r>
              <a:rPr lang="en-US" altLang="en-US" sz="2800">
                <a:solidFill>
                  <a:srgbClr val="D20904"/>
                </a:solidFill>
              </a:rPr>
              <a:t>decreasing the dose may relieve the symptoms. </a:t>
            </a:r>
          </a:p>
          <a:p>
            <a:pPr algn="ctr" eaLnBrk="1" hangingPunct="1">
              <a:buFontTx/>
              <a:buChar char="•"/>
            </a:pPr>
            <a:r>
              <a:rPr lang="en-US" altLang="en-US" sz="2800" b="1" i="1">
                <a:solidFill>
                  <a:srgbClr val="CC0000"/>
                </a:solidFill>
              </a:rPr>
              <a:t>Toxic-confusional states</a:t>
            </a:r>
            <a:r>
              <a:rPr lang="en-US" altLang="en-US" sz="2800" b="1"/>
              <a:t> may occur</a:t>
            </a:r>
          </a:p>
          <a:p>
            <a:pPr algn="ctr" eaLnBrk="1" hangingPunct="1"/>
            <a:r>
              <a:rPr lang="en-US" altLang="en-US" sz="2800" b="1"/>
              <a:t>with very high doses of drugs that have </a:t>
            </a:r>
          </a:p>
          <a:p>
            <a:pPr algn="ctr" eaLnBrk="1" hangingPunct="1"/>
            <a:r>
              <a:rPr lang="en-US" altLang="en-US" sz="3000" b="1"/>
              <a:t>prominent antimuscarinic actions</a:t>
            </a:r>
            <a:r>
              <a:rPr lang="en-US" altLang="en-US" sz="3000"/>
              <a:t>.</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1052513"/>
            <a:ext cx="9144000" cy="4849812"/>
          </a:xfrm>
          <a:prstGeom prst="rect">
            <a:avLst/>
          </a:prstGeom>
          <a:noFill/>
          <a:ln w="9525">
            <a:noFill/>
            <a:miter lim="800000"/>
            <a:headEnd/>
            <a:tailEnd/>
          </a:ln>
        </p:spPr>
        <p:txBody>
          <a:bodyPr>
            <a:spAutoFit/>
          </a:bodyPr>
          <a:lstStyle/>
          <a:p>
            <a:pPr marL="342900" indent="-342900" eaLnBrk="1" hangingPunct="1">
              <a:buFontTx/>
              <a:buChar char="-"/>
            </a:pPr>
            <a:r>
              <a:rPr lang="en-US" altLang="en-US" sz="3200" b="1">
                <a:solidFill>
                  <a:srgbClr val="D20904"/>
                </a:solidFill>
              </a:rPr>
              <a:t>Neurologic effects:</a:t>
            </a:r>
            <a:endParaRPr lang="en-US" altLang="en-US" sz="2800">
              <a:solidFill>
                <a:srgbClr val="D20904"/>
              </a:solidFill>
            </a:endParaRPr>
          </a:p>
          <a:p>
            <a:pPr marL="342900" indent="-342900" eaLnBrk="1" hangingPunct="1">
              <a:buFontTx/>
              <a:buAutoNum type="arabicPeriod"/>
            </a:pPr>
            <a:r>
              <a:rPr lang="en-US" altLang="en-US" sz="2800">
                <a:solidFill>
                  <a:srgbClr val="D20904"/>
                </a:solidFill>
              </a:rPr>
              <a:t>Extrapyramidal reactions</a:t>
            </a:r>
            <a:r>
              <a:rPr lang="en-US" altLang="en-US" sz="2800"/>
              <a:t> occurring early during </a:t>
            </a:r>
          </a:p>
          <a:p>
            <a:pPr marL="342900" indent="-342900" eaLnBrk="1" hangingPunct="1"/>
            <a:r>
              <a:rPr lang="en-US" altLang="en-US" sz="2800"/>
              <a:t>treatment with older agents include typical neuroleptics.</a:t>
            </a:r>
          </a:p>
          <a:p>
            <a:pPr marL="342900" indent="-342900" eaLnBrk="1" hangingPunct="1"/>
            <a:r>
              <a:rPr lang="en-US" altLang="en-US" sz="2800"/>
              <a:t> </a:t>
            </a:r>
            <a:r>
              <a:rPr lang="en-US" altLang="en-US" sz="2800" b="1">
                <a:solidFill>
                  <a:srgbClr val="D20904"/>
                </a:solidFill>
              </a:rPr>
              <a:t>a)</a:t>
            </a:r>
            <a:r>
              <a:rPr lang="en-US" altLang="en-US" sz="2800"/>
              <a:t> </a:t>
            </a:r>
            <a:r>
              <a:rPr lang="en-US" altLang="en-US" sz="2800" b="1">
                <a:solidFill>
                  <a:srgbClr val="CC0000"/>
                </a:solidFill>
              </a:rPr>
              <a:t>Parkinson's syndrome, akathisia</a:t>
            </a:r>
            <a:r>
              <a:rPr lang="en-US" altLang="en-US" sz="2800"/>
              <a:t> (uncontrollable</a:t>
            </a:r>
          </a:p>
          <a:p>
            <a:pPr marL="342900" indent="-342900" eaLnBrk="1" hangingPunct="1"/>
            <a:r>
              <a:rPr lang="en-US" altLang="en-US" sz="2800"/>
              <a:t>restlessness), and </a:t>
            </a:r>
            <a:r>
              <a:rPr lang="en-US" altLang="en-US" sz="2800" b="1">
                <a:solidFill>
                  <a:srgbClr val="CC0000"/>
                </a:solidFill>
              </a:rPr>
              <a:t>acute dystonic reactions</a:t>
            </a:r>
          </a:p>
          <a:p>
            <a:pPr marL="342900" indent="-342900" eaLnBrk="1" hangingPunct="1"/>
            <a:r>
              <a:rPr lang="en-US" altLang="en-US" sz="2800"/>
              <a:t>(spastic retrocollis or torticollis). </a:t>
            </a:r>
          </a:p>
          <a:p>
            <a:pPr marL="342900" indent="-342900" eaLnBrk="1" hangingPunct="1"/>
            <a:endParaRPr lang="en-US" altLang="en-US" sz="2800"/>
          </a:p>
          <a:p>
            <a:pPr marL="342900" indent="-342900" algn="ctr" eaLnBrk="1" hangingPunct="1"/>
            <a:r>
              <a:rPr lang="en-US" altLang="en-US" sz="2800" b="1"/>
              <a:t>NB!!! Parkinsonism can be treated, with conventional </a:t>
            </a:r>
            <a:r>
              <a:rPr lang="en-US" altLang="en-US" sz="2800" b="1" i="1"/>
              <a:t>antiparkinsonian drugs</a:t>
            </a:r>
            <a:r>
              <a:rPr lang="en-US" altLang="en-US" sz="2800" b="1"/>
              <a:t> of the antimuscarinic type or, in rare cases, with </a:t>
            </a:r>
            <a:r>
              <a:rPr lang="en-US" altLang="en-US" sz="2800" b="1" i="1"/>
              <a:t>amantadine. </a:t>
            </a:r>
          </a:p>
        </p:txBody>
      </p:sp>
      <p:sp>
        <p:nvSpPr>
          <p:cNvPr id="40963" name="Text Box 5"/>
          <p:cNvSpPr txBox="1">
            <a:spLocks noChangeArrowheads="1"/>
          </p:cNvSpPr>
          <p:nvPr/>
        </p:nvSpPr>
        <p:spPr bwMode="auto">
          <a:xfrm>
            <a:off x="0" y="188913"/>
            <a:ext cx="9144000" cy="641350"/>
          </a:xfrm>
          <a:prstGeom prst="rect">
            <a:avLst/>
          </a:prstGeom>
          <a:noFill/>
          <a:ln w="9525">
            <a:noFill/>
            <a:miter lim="800000"/>
            <a:headEnd/>
            <a:tailEnd/>
          </a:ln>
        </p:spPr>
        <p:txBody>
          <a:bodyPr>
            <a:spAutoFit/>
          </a:bodyPr>
          <a:lstStyle/>
          <a:p>
            <a:pPr algn="r" eaLnBrk="1" hangingPunct="1">
              <a:spcBef>
                <a:spcPct val="50000"/>
              </a:spcBef>
            </a:pPr>
            <a:r>
              <a:rPr lang="en-US" altLang="en-US" sz="3600" b="1"/>
              <a:t>Adverse reactions of neuroleptics cont.</a:t>
            </a:r>
            <a:endParaRPr lang="ru-RU" altLang="en-US" sz="3600" b="1"/>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762000"/>
            <a:ext cx="9144000" cy="5641975"/>
          </a:xfrm>
          <a:prstGeom prst="rect">
            <a:avLst/>
          </a:prstGeom>
          <a:noFill/>
          <a:ln w="9525">
            <a:noFill/>
            <a:miter lim="800000"/>
            <a:headEnd/>
            <a:tailEnd/>
          </a:ln>
        </p:spPr>
        <p:txBody>
          <a:bodyPr>
            <a:spAutoFit/>
          </a:bodyPr>
          <a:lstStyle/>
          <a:p>
            <a:pPr eaLnBrk="1" hangingPunct="1"/>
            <a:r>
              <a:rPr lang="en-US" altLang="en-US" sz="3600" b="1">
                <a:solidFill>
                  <a:srgbClr val="FF3300"/>
                </a:solidFill>
              </a:rPr>
              <a:t>b)</a:t>
            </a:r>
            <a:r>
              <a:rPr lang="bg-BG" altLang="en-US" sz="3600" b="1">
                <a:solidFill>
                  <a:srgbClr val="FF3300"/>
                </a:solidFill>
              </a:rPr>
              <a:t>Tardive dyskinesia</a:t>
            </a:r>
            <a:r>
              <a:rPr lang="bg-BG" altLang="en-US" sz="2800" b="1">
                <a:solidFill>
                  <a:srgbClr val="0033CC"/>
                </a:solidFill>
              </a:rPr>
              <a:t/>
            </a:r>
            <a:br>
              <a:rPr lang="bg-BG" altLang="en-US" sz="2800" b="1">
                <a:solidFill>
                  <a:srgbClr val="0033CC"/>
                </a:solidFill>
              </a:rPr>
            </a:br>
            <a:r>
              <a:rPr lang="en-US" altLang="en-US" sz="2800"/>
              <a:t>- p</a:t>
            </a:r>
            <a:r>
              <a:rPr lang="bg-BG" altLang="en-US" sz="2800"/>
              <a:t>ersistent involuntary </a:t>
            </a:r>
            <a:endParaRPr lang="en-US" altLang="en-US" sz="2800"/>
          </a:p>
          <a:p>
            <a:pPr eaLnBrk="1" hangingPunct="1"/>
            <a:r>
              <a:rPr lang="bg-BG" altLang="en-US" sz="2800"/>
              <a:t>movements of mouth,</a:t>
            </a:r>
            <a:endParaRPr lang="en-US" altLang="en-US" sz="2800"/>
          </a:p>
          <a:p>
            <a:pPr eaLnBrk="1" hangingPunct="1"/>
            <a:r>
              <a:rPr lang="bg-BG" altLang="en-US" sz="2800"/>
              <a:t>tongue</a:t>
            </a:r>
            <a:r>
              <a:rPr lang="en-US" altLang="en-US" sz="2800"/>
              <a:t> </a:t>
            </a:r>
            <a:r>
              <a:rPr lang="bg-BG" altLang="en-US" sz="2800"/>
              <a:t>or face.</a:t>
            </a:r>
            <a:endParaRPr lang="en-US" altLang="en-US" sz="2800"/>
          </a:p>
          <a:p>
            <a:pPr eaLnBrk="1" hangingPunct="1"/>
            <a:endParaRPr lang="en-US" altLang="en-US" sz="3200" b="1">
              <a:solidFill>
                <a:srgbClr val="0033CC"/>
              </a:solidFill>
            </a:endParaRPr>
          </a:p>
          <a:p>
            <a:pPr eaLnBrk="1" hangingPunct="1"/>
            <a:endParaRPr lang="en-US" altLang="en-US" sz="3200" b="1">
              <a:solidFill>
                <a:srgbClr val="0033CC"/>
              </a:solidFill>
            </a:endParaRPr>
          </a:p>
          <a:p>
            <a:pPr eaLnBrk="1" hangingPunct="1"/>
            <a:r>
              <a:rPr lang="en-US" altLang="en-US" sz="3600" b="1">
                <a:solidFill>
                  <a:srgbClr val="FF3300"/>
                </a:solidFill>
              </a:rPr>
              <a:t>Autonomic nervous system side effects</a:t>
            </a:r>
            <a:r>
              <a:rPr lang="en-US" altLang="en-US" sz="3200">
                <a:solidFill>
                  <a:srgbClr val="FF3300"/>
                </a:solidFill>
              </a:rPr>
              <a:t/>
            </a:r>
            <a:br>
              <a:rPr lang="en-US" altLang="en-US" sz="3200">
                <a:solidFill>
                  <a:srgbClr val="FF3300"/>
                </a:solidFill>
              </a:rPr>
            </a:br>
            <a:r>
              <a:rPr lang="en-US" altLang="en-US" sz="3200" b="1"/>
              <a:t>A</a:t>
            </a:r>
            <a:r>
              <a:rPr lang="en-US" altLang="en-US" sz="2800" b="1"/>
              <a:t>ntimuscarinic (atropine-like) adverse effects:</a:t>
            </a:r>
          </a:p>
          <a:p>
            <a:pPr eaLnBrk="1" hangingPunct="1"/>
            <a:r>
              <a:rPr lang="en-US" altLang="en-US" sz="2800"/>
              <a:t>urinary retention, dry mouth, midriasis. </a:t>
            </a:r>
          </a:p>
          <a:p>
            <a:pPr eaLnBrk="1" hangingPunct="1"/>
            <a:r>
              <a:rPr lang="en-US" altLang="en-US" sz="2800" b="1"/>
              <a:t>Alpha-blockade:</a:t>
            </a:r>
            <a:r>
              <a:rPr lang="en-US" altLang="en-US" sz="2800"/>
              <a:t> Orthostatic hypotension or impaired</a:t>
            </a:r>
          </a:p>
          <a:p>
            <a:pPr eaLnBrk="1" hangingPunct="1"/>
            <a:r>
              <a:rPr lang="en-US" altLang="en-US" sz="2800"/>
              <a:t>ejaculation should be managed by switching to drugs</a:t>
            </a:r>
          </a:p>
          <a:p>
            <a:pPr eaLnBrk="1" hangingPunct="1"/>
            <a:r>
              <a:rPr lang="en-US" altLang="en-US" sz="2800"/>
              <a:t>with less marked adrenoceptor-blocking actions. </a:t>
            </a:r>
          </a:p>
        </p:txBody>
      </p:sp>
      <p:sp>
        <p:nvSpPr>
          <p:cNvPr id="41987" name="Text Box 5"/>
          <p:cNvSpPr txBox="1">
            <a:spLocks noChangeArrowheads="1"/>
          </p:cNvSpPr>
          <p:nvPr/>
        </p:nvSpPr>
        <p:spPr bwMode="auto">
          <a:xfrm>
            <a:off x="0" y="188913"/>
            <a:ext cx="9144000" cy="641350"/>
          </a:xfrm>
          <a:prstGeom prst="rect">
            <a:avLst/>
          </a:prstGeom>
          <a:noFill/>
          <a:ln w="9525">
            <a:noFill/>
            <a:miter lim="800000"/>
            <a:headEnd/>
            <a:tailEnd/>
          </a:ln>
        </p:spPr>
        <p:txBody>
          <a:bodyPr>
            <a:spAutoFit/>
          </a:bodyPr>
          <a:lstStyle/>
          <a:p>
            <a:pPr algn="r" eaLnBrk="1" hangingPunct="1">
              <a:spcBef>
                <a:spcPct val="50000"/>
              </a:spcBef>
            </a:pPr>
            <a:r>
              <a:rPr lang="en-US" altLang="en-US" sz="3600" b="1"/>
              <a:t>Adverse reactions of neuroleptics cont.</a:t>
            </a:r>
            <a:endParaRPr lang="ru-RU" altLang="en-US" sz="3600" b="1"/>
          </a:p>
        </p:txBody>
      </p:sp>
      <p:pic>
        <p:nvPicPr>
          <p:cNvPr id="41988" name="Picture 6" descr="schizophrenia_by_real_faker"/>
          <p:cNvPicPr>
            <a:picLocks noChangeAspect="1" noChangeArrowheads="1"/>
          </p:cNvPicPr>
          <p:nvPr/>
        </p:nvPicPr>
        <p:blipFill>
          <a:blip r:embed="rId2"/>
          <a:srcRect/>
          <a:stretch>
            <a:fillRect/>
          </a:stretch>
        </p:blipFill>
        <p:spPr bwMode="auto">
          <a:xfrm>
            <a:off x="4787900" y="836613"/>
            <a:ext cx="4356100"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795338"/>
            <a:ext cx="7397750" cy="5575300"/>
          </a:xfrm>
          <a:prstGeom prst="rect">
            <a:avLst/>
          </a:prstGeom>
          <a:noFill/>
          <a:ln w="9525">
            <a:noFill/>
            <a:miter lim="800000"/>
            <a:headEnd/>
            <a:tailEnd/>
          </a:ln>
        </p:spPr>
        <p:txBody>
          <a:bodyPr>
            <a:spAutoFit/>
          </a:bodyPr>
          <a:lstStyle/>
          <a:p>
            <a:pPr eaLnBrk="1" hangingPunct="1"/>
            <a:r>
              <a:rPr lang="en-US" altLang="en-US" sz="4000" b="1">
                <a:solidFill>
                  <a:srgbClr val="FF3300"/>
                </a:solidFill>
                <a:latin typeface="Arial Narrow" pitchFamily="34" charset="0"/>
              </a:rPr>
              <a:t>Ocular complications</a:t>
            </a:r>
            <a:r>
              <a:rPr lang="en-US" altLang="en-US" sz="2800">
                <a:latin typeface="Arial Narrow" pitchFamily="34" charset="0"/>
              </a:rPr>
              <a:t/>
            </a:r>
            <a:br>
              <a:rPr lang="en-US" altLang="en-US" sz="2800">
                <a:latin typeface="Arial Narrow" pitchFamily="34" charset="0"/>
              </a:rPr>
            </a:br>
            <a:r>
              <a:rPr lang="en-US" altLang="en-US" sz="3200" b="1">
                <a:solidFill>
                  <a:srgbClr val="FF3300"/>
                </a:solidFill>
                <a:latin typeface="Arial Narrow" pitchFamily="34" charset="0"/>
              </a:rPr>
              <a:t>Deposits in the anterior portions of the eye</a:t>
            </a:r>
            <a:r>
              <a:rPr lang="en-US" altLang="en-US" sz="3200">
                <a:latin typeface="Arial Narrow" pitchFamily="34" charset="0"/>
              </a:rPr>
              <a:t> </a:t>
            </a:r>
          </a:p>
          <a:p>
            <a:pPr eaLnBrk="1" hangingPunct="1"/>
            <a:r>
              <a:rPr lang="en-US" altLang="en-US" sz="3200">
                <a:latin typeface="Arial Narrow" pitchFamily="34" charset="0"/>
              </a:rPr>
              <a:t>(cornea and lens) are a common complication of</a:t>
            </a:r>
          </a:p>
          <a:p>
            <a:pPr eaLnBrk="1" hangingPunct="1"/>
            <a:r>
              <a:rPr lang="en-US" altLang="en-US" sz="3200" b="1">
                <a:solidFill>
                  <a:srgbClr val="FF3300"/>
                </a:solidFill>
                <a:latin typeface="Arial Narrow" pitchFamily="34" charset="0"/>
              </a:rPr>
              <a:t>Chlorpromazine</a:t>
            </a:r>
            <a:r>
              <a:rPr lang="en-US" altLang="en-US" sz="3200">
                <a:latin typeface="Arial Narrow" pitchFamily="34" charset="0"/>
              </a:rPr>
              <a:t> therapy. </a:t>
            </a:r>
          </a:p>
          <a:p>
            <a:pPr eaLnBrk="1" hangingPunct="1"/>
            <a:r>
              <a:rPr lang="en-US" altLang="en-US" sz="3200" b="1">
                <a:solidFill>
                  <a:srgbClr val="663300"/>
                </a:solidFill>
                <a:latin typeface="Arial Narrow" pitchFamily="34" charset="0"/>
              </a:rPr>
              <a:t>Thioridazine</a:t>
            </a:r>
            <a:r>
              <a:rPr lang="en-US" altLang="en-US" sz="3200">
                <a:latin typeface="Arial Narrow" pitchFamily="34" charset="0"/>
              </a:rPr>
              <a:t> is the only antipsychotic</a:t>
            </a:r>
          </a:p>
          <a:p>
            <a:pPr eaLnBrk="1" hangingPunct="1"/>
            <a:r>
              <a:rPr lang="en-US" altLang="en-US" sz="3200">
                <a:latin typeface="Arial Narrow" pitchFamily="34" charset="0"/>
              </a:rPr>
              <a:t>drug that causes </a:t>
            </a:r>
            <a:r>
              <a:rPr lang="en-US" altLang="en-US" sz="3200" b="1">
                <a:solidFill>
                  <a:srgbClr val="663300"/>
                </a:solidFill>
                <a:latin typeface="Arial Narrow" pitchFamily="34" charset="0"/>
              </a:rPr>
              <a:t>retinal deposits</a:t>
            </a:r>
            <a:r>
              <a:rPr lang="en-US" altLang="en-US" sz="3200">
                <a:latin typeface="Arial Narrow" pitchFamily="34" charset="0"/>
              </a:rPr>
              <a:t>,</a:t>
            </a:r>
          </a:p>
          <a:p>
            <a:pPr eaLnBrk="1" hangingPunct="1"/>
            <a:r>
              <a:rPr lang="en-US" altLang="en-US" sz="3200">
                <a:latin typeface="Arial Narrow" pitchFamily="34" charset="0"/>
              </a:rPr>
              <a:t>which in advanced cases may resemble retinitis</a:t>
            </a:r>
          </a:p>
          <a:p>
            <a:pPr eaLnBrk="1" hangingPunct="1"/>
            <a:r>
              <a:rPr lang="en-US" altLang="en-US" sz="3200">
                <a:latin typeface="Arial Narrow" pitchFamily="34" charset="0"/>
              </a:rPr>
              <a:t>pigmentosa. The deposits are usually associated</a:t>
            </a:r>
          </a:p>
          <a:p>
            <a:pPr eaLnBrk="1" hangingPunct="1"/>
            <a:r>
              <a:rPr lang="en-US" altLang="en-US" sz="3200">
                <a:latin typeface="Arial Narrow" pitchFamily="34" charset="0"/>
              </a:rPr>
              <a:t>with </a:t>
            </a:r>
            <a:r>
              <a:rPr lang="en-US" altLang="en-US" sz="3200" b="1">
                <a:solidFill>
                  <a:srgbClr val="663300"/>
                </a:solidFill>
                <a:latin typeface="Arial Narrow" pitchFamily="34" charset="0"/>
              </a:rPr>
              <a:t>“browning” of vision</a:t>
            </a:r>
            <a:r>
              <a:rPr lang="en-US" altLang="en-US" sz="3200">
                <a:solidFill>
                  <a:srgbClr val="996633"/>
                </a:solidFill>
                <a:latin typeface="Arial Narrow" pitchFamily="34" charset="0"/>
              </a:rPr>
              <a:t>.</a:t>
            </a:r>
            <a:r>
              <a:rPr lang="en-US" altLang="en-US" sz="3200">
                <a:latin typeface="Arial Narrow" pitchFamily="34" charset="0"/>
              </a:rPr>
              <a:t> The maximum daily</a:t>
            </a:r>
          </a:p>
          <a:p>
            <a:pPr eaLnBrk="1" hangingPunct="1"/>
            <a:r>
              <a:rPr lang="en-US" altLang="en-US" sz="3200">
                <a:latin typeface="Arial Narrow" pitchFamily="34" charset="0"/>
              </a:rPr>
              <a:t>dose of </a:t>
            </a:r>
            <a:r>
              <a:rPr lang="en-US" altLang="en-US" sz="3200" i="1">
                <a:latin typeface="Arial Narrow" pitchFamily="34" charset="0"/>
              </a:rPr>
              <a:t>thioridazine</a:t>
            </a:r>
            <a:r>
              <a:rPr lang="en-US" altLang="en-US" sz="3200">
                <a:latin typeface="Arial Narrow" pitchFamily="34" charset="0"/>
              </a:rPr>
              <a:t> has been limited to 800 mg</a:t>
            </a:r>
          </a:p>
          <a:p>
            <a:pPr eaLnBrk="1" hangingPunct="1"/>
            <a:r>
              <a:rPr lang="en-US" altLang="en-US" sz="3200">
                <a:latin typeface="Arial Narrow" pitchFamily="34" charset="0"/>
              </a:rPr>
              <a:t>to reduce the possibility of this complication.</a:t>
            </a:r>
          </a:p>
        </p:txBody>
      </p:sp>
      <p:sp>
        <p:nvSpPr>
          <p:cNvPr id="43011" name="Text Box 5"/>
          <p:cNvSpPr txBox="1">
            <a:spLocks noChangeArrowheads="1"/>
          </p:cNvSpPr>
          <p:nvPr/>
        </p:nvSpPr>
        <p:spPr bwMode="auto">
          <a:xfrm>
            <a:off x="0" y="188913"/>
            <a:ext cx="9144000" cy="641350"/>
          </a:xfrm>
          <a:prstGeom prst="rect">
            <a:avLst/>
          </a:prstGeom>
          <a:noFill/>
          <a:ln w="9525">
            <a:noFill/>
            <a:miter lim="800000"/>
            <a:headEnd/>
            <a:tailEnd/>
          </a:ln>
        </p:spPr>
        <p:txBody>
          <a:bodyPr>
            <a:spAutoFit/>
          </a:bodyPr>
          <a:lstStyle/>
          <a:p>
            <a:pPr algn="r" eaLnBrk="1" hangingPunct="1">
              <a:spcBef>
                <a:spcPct val="50000"/>
              </a:spcBef>
            </a:pPr>
            <a:r>
              <a:rPr lang="en-US" altLang="en-US" sz="3600" b="1"/>
              <a:t>Adverse reactions of neuroleptics cont.</a:t>
            </a:r>
            <a:endParaRPr lang="ru-RU" altLang="en-US" sz="3600" b="1"/>
          </a:p>
        </p:txBody>
      </p:sp>
      <p:pic>
        <p:nvPicPr>
          <p:cNvPr id="43012" name="Picture 4" descr="ANd9GcSlI2XfHpIpq02Ao07ssSWzxsz1TcDW039Fiiwm22_waQoxPMnd"/>
          <p:cNvPicPr>
            <a:picLocks noChangeAspect="1" noChangeArrowheads="1"/>
          </p:cNvPicPr>
          <p:nvPr/>
        </p:nvPicPr>
        <p:blipFill>
          <a:blip r:embed="rId2"/>
          <a:srcRect/>
          <a:stretch>
            <a:fillRect/>
          </a:stretch>
        </p:blipFill>
        <p:spPr bwMode="auto">
          <a:xfrm>
            <a:off x="5867400" y="2420938"/>
            <a:ext cx="3276600" cy="1514475"/>
          </a:xfrm>
          <a:prstGeom prst="rect">
            <a:avLst/>
          </a:prstGeom>
          <a:noFill/>
          <a:ln w="9525">
            <a:noFill/>
            <a:miter lim="800000"/>
            <a:headEnd/>
            <a:tailEnd/>
          </a:ln>
        </p:spPr>
      </p:pic>
      <p:pic>
        <p:nvPicPr>
          <p:cNvPr id="43013" name="Picture 2" descr="ANd9GcQ81XRBxOwN8iieltsavosXLJMl0CxUhvhO_e1qGWWs2Umhp-R3Pw"/>
          <p:cNvPicPr>
            <a:picLocks noChangeAspect="1" noChangeArrowheads="1"/>
          </p:cNvPicPr>
          <p:nvPr/>
        </p:nvPicPr>
        <p:blipFill>
          <a:blip r:embed="rId3"/>
          <a:srcRect/>
          <a:stretch>
            <a:fillRect/>
          </a:stretch>
        </p:blipFill>
        <p:spPr bwMode="auto">
          <a:xfrm>
            <a:off x="7239000" y="5137150"/>
            <a:ext cx="1905000" cy="172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638175"/>
            <a:ext cx="9144000" cy="6219825"/>
          </a:xfrm>
          <a:prstGeom prst="rect">
            <a:avLst/>
          </a:prstGeom>
          <a:noFill/>
          <a:ln w="9525">
            <a:noFill/>
            <a:miter lim="800000"/>
            <a:headEnd/>
            <a:tailEnd/>
          </a:ln>
        </p:spPr>
        <p:txBody>
          <a:bodyPr>
            <a:spAutoFit/>
          </a:bodyPr>
          <a:lstStyle/>
          <a:p>
            <a:pPr eaLnBrk="1" hangingPunct="1"/>
            <a:r>
              <a:rPr lang="en-US" altLang="en-US" sz="3600" b="1">
                <a:solidFill>
                  <a:srgbClr val="FF3300"/>
                </a:solidFill>
              </a:rPr>
              <a:t>Metabolic and endocrine side effects</a:t>
            </a:r>
            <a:r>
              <a:rPr lang="en-US" altLang="en-US" sz="3200"/>
              <a:t/>
            </a:r>
            <a:br>
              <a:rPr lang="en-US" altLang="en-US" sz="3200"/>
            </a:br>
            <a:r>
              <a:rPr lang="en-US" altLang="en-US" sz="3000" b="1"/>
              <a:t>Weight gain</a:t>
            </a:r>
            <a:r>
              <a:rPr lang="en-US" altLang="en-US" sz="3000"/>
              <a:t> is very common, especially with </a:t>
            </a:r>
          </a:p>
          <a:p>
            <a:pPr eaLnBrk="1" hangingPunct="1"/>
            <a:r>
              <a:rPr lang="en-US" altLang="en-US" sz="3000"/>
              <a:t>clozapine and olanzapine, and requires monitoring</a:t>
            </a:r>
          </a:p>
          <a:p>
            <a:pPr eaLnBrk="1" hangingPunct="1"/>
            <a:r>
              <a:rPr lang="en-US" altLang="en-US" sz="3000"/>
              <a:t>of food intake, especially carbohydrates. </a:t>
            </a:r>
          </a:p>
          <a:p>
            <a:pPr eaLnBrk="1" hangingPunct="1"/>
            <a:r>
              <a:rPr lang="en-US" altLang="en-US" sz="3000" b="1"/>
              <a:t>Hyperglycemia</a:t>
            </a:r>
            <a:r>
              <a:rPr lang="en-US" altLang="en-US" sz="3000"/>
              <a:t> may develop.</a:t>
            </a:r>
          </a:p>
          <a:p>
            <a:pPr eaLnBrk="1" hangingPunct="1"/>
            <a:r>
              <a:rPr lang="en-US" altLang="en-US" sz="3000"/>
              <a:t>Hyperprolactinemia in women results in the</a:t>
            </a:r>
          </a:p>
          <a:p>
            <a:pPr eaLnBrk="1" hangingPunct="1"/>
            <a:r>
              <a:rPr lang="en-US" altLang="en-US" sz="3000" b="1"/>
              <a:t>amenorrhea – galactorrhea</a:t>
            </a:r>
            <a:r>
              <a:rPr lang="en-US" altLang="en-US" sz="3000"/>
              <a:t> syndrome and </a:t>
            </a:r>
            <a:r>
              <a:rPr lang="en-US" altLang="en-US" sz="3000" b="1"/>
              <a:t>infertility;</a:t>
            </a:r>
            <a:r>
              <a:rPr lang="en-US" altLang="en-US" sz="3000"/>
              <a:t> in men </a:t>
            </a:r>
            <a:r>
              <a:rPr lang="en-US" altLang="en-US" sz="3000" b="1"/>
              <a:t>loss of libido</a:t>
            </a:r>
            <a:r>
              <a:rPr lang="en-US" altLang="en-US" sz="3000"/>
              <a:t>, </a:t>
            </a:r>
            <a:r>
              <a:rPr lang="en-US" altLang="en-US" sz="3000" b="1"/>
              <a:t>impotence</a:t>
            </a:r>
            <a:r>
              <a:rPr lang="en-US" altLang="en-US" sz="3000"/>
              <a:t>, </a:t>
            </a:r>
            <a:r>
              <a:rPr lang="en-US" altLang="en-US" sz="3000" b="1"/>
              <a:t>gynecomastia</a:t>
            </a:r>
            <a:r>
              <a:rPr lang="en-US" altLang="en-US" sz="3000"/>
              <a:t> and infertility may result.</a:t>
            </a:r>
          </a:p>
          <a:p>
            <a:pPr algn="ctr" eaLnBrk="1" hangingPunct="1"/>
            <a:r>
              <a:rPr lang="en-US" altLang="en-US" sz="3600" b="1">
                <a:solidFill>
                  <a:srgbClr val="FF3300"/>
                </a:solidFill>
              </a:rPr>
              <a:t>Toxic or allergic reactions</a:t>
            </a:r>
            <a:r>
              <a:rPr lang="en-US" altLang="en-US" sz="3200">
                <a:solidFill>
                  <a:srgbClr val="FF3300"/>
                </a:solidFill>
              </a:rPr>
              <a:t/>
            </a:r>
            <a:br>
              <a:rPr lang="en-US" altLang="en-US" sz="3200">
                <a:solidFill>
                  <a:srgbClr val="FF3300"/>
                </a:solidFill>
              </a:rPr>
            </a:br>
            <a:r>
              <a:rPr lang="en-US" altLang="en-US" sz="3000"/>
              <a:t>Agranulocytosis, cholestatic jaundice, and skin </a:t>
            </a:r>
          </a:p>
          <a:p>
            <a:pPr algn="ctr" eaLnBrk="1" hangingPunct="1"/>
            <a:r>
              <a:rPr lang="en-US" altLang="en-US" sz="3000"/>
              <a:t>eruptions occur rarely with the high-potency</a:t>
            </a:r>
          </a:p>
          <a:p>
            <a:pPr algn="ctr" eaLnBrk="1" hangingPunct="1"/>
            <a:r>
              <a:rPr lang="en-US" altLang="en-US" sz="3000"/>
              <a:t>antipsychotic drugs currently used.</a:t>
            </a:r>
          </a:p>
        </p:txBody>
      </p:sp>
      <p:sp>
        <p:nvSpPr>
          <p:cNvPr id="44035" name="Text Box 5"/>
          <p:cNvSpPr txBox="1">
            <a:spLocks noChangeArrowheads="1"/>
          </p:cNvSpPr>
          <p:nvPr/>
        </p:nvSpPr>
        <p:spPr bwMode="auto">
          <a:xfrm>
            <a:off x="0" y="188913"/>
            <a:ext cx="9144000" cy="641350"/>
          </a:xfrm>
          <a:prstGeom prst="rect">
            <a:avLst/>
          </a:prstGeom>
          <a:noFill/>
          <a:ln w="9525">
            <a:noFill/>
            <a:miter lim="800000"/>
            <a:headEnd/>
            <a:tailEnd/>
          </a:ln>
        </p:spPr>
        <p:txBody>
          <a:bodyPr>
            <a:spAutoFit/>
          </a:bodyPr>
          <a:lstStyle/>
          <a:p>
            <a:pPr algn="r" eaLnBrk="1" hangingPunct="1">
              <a:spcBef>
                <a:spcPct val="50000"/>
              </a:spcBef>
            </a:pPr>
            <a:r>
              <a:rPr lang="en-US" altLang="en-US" sz="3600" b="1"/>
              <a:t>Adverse reactions of neuroleptics cont.</a:t>
            </a:r>
            <a:endParaRPr lang="ru-RU" altLang="en-US" sz="3600"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D8216E-69BF-4841-8444-57E5713416D8}"/>
              </a:ext>
            </a:extLst>
          </p:cNvPr>
          <p:cNvSpPr>
            <a:spLocks noGrp="1"/>
          </p:cNvSpPr>
          <p:nvPr>
            <p:ph type="title"/>
          </p:nvPr>
        </p:nvSpPr>
        <p:spPr/>
        <p:txBody>
          <a:bodyPr/>
          <a:lstStyle/>
          <a:p>
            <a:r>
              <a:rPr lang="en-US" dirty="0"/>
              <a:t>colloidal bismuth compounds</a:t>
            </a:r>
          </a:p>
        </p:txBody>
      </p:sp>
      <p:sp>
        <p:nvSpPr>
          <p:cNvPr id="3" name="Content Placeholder 2">
            <a:extLst>
              <a:ext uri="{FF2B5EF4-FFF2-40B4-BE49-F238E27FC236}">
                <a16:creationId xmlns:a16="http://schemas.microsoft.com/office/drawing/2014/main" xmlns="" id="{CEC3E26A-6803-4D2D-9C38-420A953EB3D7}"/>
              </a:ext>
            </a:extLst>
          </p:cNvPr>
          <p:cNvSpPr>
            <a:spLocks noGrp="1"/>
          </p:cNvSpPr>
          <p:nvPr>
            <p:ph idx="1"/>
          </p:nvPr>
        </p:nvSpPr>
        <p:spPr/>
        <p:txBody>
          <a:bodyPr>
            <a:normAutofit fontScale="92500"/>
          </a:bodyPr>
          <a:lstStyle/>
          <a:p>
            <a:r>
              <a:rPr lang="en-US" dirty="0"/>
              <a:t>promote healing of duodenal and gastric ulcers.</a:t>
            </a:r>
          </a:p>
          <a:p>
            <a:r>
              <a:rPr lang="en-US" dirty="0"/>
              <a:t>Act by binding to an ulcer, denaturing the protein and creating a physical barrier.</a:t>
            </a:r>
          </a:p>
          <a:p>
            <a:r>
              <a:rPr lang="en-US" dirty="0"/>
              <a:t>Inhibition of pepsin, activation of mucous production, increase of prostaglandins.</a:t>
            </a:r>
          </a:p>
          <a:p>
            <a:r>
              <a:rPr lang="en-US" dirty="0"/>
              <a:t>It is effective in healing of duodenal and gastric ulcers.</a:t>
            </a:r>
          </a:p>
          <a:p>
            <a:r>
              <a:rPr lang="en-US" dirty="0"/>
              <a:t>Effective in non ulcer gastritis, caused by </a:t>
            </a:r>
            <a:r>
              <a:rPr lang="en-US" dirty="0" err="1"/>
              <a:t>H.pylori</a:t>
            </a: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xmlns="" val="2074814919"/>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860425"/>
            <a:ext cx="9144000" cy="5997575"/>
          </a:xfrm>
          <a:prstGeom prst="rect">
            <a:avLst/>
          </a:prstGeom>
          <a:noFill/>
          <a:ln w="9525">
            <a:noFill/>
            <a:miter lim="800000"/>
            <a:headEnd/>
            <a:tailEnd/>
          </a:ln>
        </p:spPr>
        <p:txBody>
          <a:bodyPr>
            <a:spAutoFit/>
          </a:bodyPr>
          <a:lstStyle/>
          <a:p>
            <a:pPr eaLnBrk="1" hangingPunct="1"/>
            <a:r>
              <a:rPr lang="en-US" altLang="en-US" sz="4000" b="1">
                <a:solidFill>
                  <a:srgbClr val="FF3300"/>
                </a:solidFill>
              </a:rPr>
              <a:t>Neuroleptic malignant syndrome</a:t>
            </a:r>
            <a:r>
              <a:rPr lang="en-US" altLang="en-US" sz="3600"/>
              <a:t/>
            </a:r>
            <a:br>
              <a:rPr lang="en-US" altLang="en-US" sz="3600"/>
            </a:br>
            <a:r>
              <a:rPr lang="en-US" altLang="en-US" sz="2900" b="1">
                <a:latin typeface="Arial Narrow" pitchFamily="34" charset="0"/>
              </a:rPr>
              <a:t>This </a:t>
            </a:r>
            <a:r>
              <a:rPr lang="en-US" altLang="en-US" sz="2900" b="1">
                <a:solidFill>
                  <a:srgbClr val="FF3300"/>
                </a:solidFill>
                <a:latin typeface="Arial Narrow" pitchFamily="34" charset="0"/>
              </a:rPr>
              <a:t>life-threatening ADR</a:t>
            </a:r>
            <a:r>
              <a:rPr lang="en-US" altLang="en-US" sz="2900" b="1">
                <a:latin typeface="Arial Narrow" pitchFamily="34" charset="0"/>
              </a:rPr>
              <a:t> occurs in patients who</a:t>
            </a:r>
          </a:p>
          <a:p>
            <a:pPr eaLnBrk="1" hangingPunct="1"/>
            <a:r>
              <a:rPr lang="en-US" altLang="en-US" sz="2900" b="1">
                <a:latin typeface="Arial Narrow" pitchFamily="34" charset="0"/>
              </a:rPr>
              <a:t>are extremely sensitive to the extrapyramidal effects</a:t>
            </a:r>
          </a:p>
          <a:p>
            <a:pPr eaLnBrk="1" hangingPunct="1"/>
            <a:r>
              <a:rPr lang="en-US" altLang="en-US" sz="2900" b="1">
                <a:latin typeface="Arial Narrow" pitchFamily="34" charset="0"/>
              </a:rPr>
              <a:t>of antipsychotics</a:t>
            </a:r>
            <a:r>
              <a:rPr lang="en-US" altLang="en-US" sz="2900"/>
              <a:t>. The initial symptom is marked</a:t>
            </a:r>
          </a:p>
          <a:p>
            <a:pPr eaLnBrk="1" hangingPunct="1"/>
            <a:r>
              <a:rPr lang="en-US" altLang="en-US" sz="2900" i="1">
                <a:solidFill>
                  <a:srgbClr val="D20904"/>
                </a:solidFill>
              </a:rPr>
              <a:t>muscle rigidity.</a:t>
            </a:r>
            <a:r>
              <a:rPr lang="en-US" altLang="en-US" sz="2900"/>
              <a:t> If sweating is impaired, as it often</a:t>
            </a:r>
          </a:p>
          <a:p>
            <a:pPr eaLnBrk="1" hangingPunct="1"/>
            <a:r>
              <a:rPr lang="en-US" altLang="en-US" sz="2900"/>
              <a:t>is during treatment with anticholinergic drugs,</a:t>
            </a:r>
          </a:p>
          <a:p>
            <a:pPr eaLnBrk="1" hangingPunct="1"/>
            <a:r>
              <a:rPr lang="en-US" altLang="en-US" sz="2900">
                <a:solidFill>
                  <a:srgbClr val="D20904"/>
                </a:solidFill>
              </a:rPr>
              <a:t>fever</a:t>
            </a:r>
            <a:r>
              <a:rPr lang="en-US" altLang="en-US" sz="2900"/>
              <a:t> may ensue, often </a:t>
            </a:r>
            <a:r>
              <a:rPr lang="en-US" altLang="en-US" sz="2900" b="1"/>
              <a:t>reaching dangerous levels</a:t>
            </a:r>
            <a:r>
              <a:rPr lang="en-US" altLang="en-US" sz="2900"/>
              <a:t>.</a:t>
            </a:r>
          </a:p>
          <a:p>
            <a:pPr eaLnBrk="1" hangingPunct="1"/>
            <a:r>
              <a:rPr lang="en-US" altLang="en-US" sz="2900"/>
              <a:t>The stress </a:t>
            </a:r>
            <a:r>
              <a:rPr lang="en-US" altLang="en-US" sz="2900">
                <a:solidFill>
                  <a:srgbClr val="D20904"/>
                </a:solidFill>
              </a:rPr>
              <a:t>leukocytosis</a:t>
            </a:r>
            <a:r>
              <a:rPr lang="en-US" altLang="en-US" sz="2900"/>
              <a:t> and </a:t>
            </a:r>
            <a:r>
              <a:rPr lang="en-US" altLang="en-US" sz="2900">
                <a:solidFill>
                  <a:srgbClr val="D20904"/>
                </a:solidFill>
              </a:rPr>
              <a:t>high fever</a:t>
            </a:r>
            <a:r>
              <a:rPr lang="en-US" altLang="en-US" sz="2900"/>
              <a:t> associated</a:t>
            </a:r>
          </a:p>
          <a:p>
            <a:pPr eaLnBrk="1" hangingPunct="1"/>
            <a:r>
              <a:rPr lang="en-US" altLang="en-US" sz="2900"/>
              <a:t>with this syndrome suggest an infectious process.</a:t>
            </a:r>
          </a:p>
          <a:p>
            <a:pPr eaLnBrk="1" hangingPunct="1"/>
            <a:r>
              <a:rPr lang="en-US" altLang="en-US" sz="2900"/>
              <a:t>Autonomic instability, with </a:t>
            </a:r>
            <a:r>
              <a:rPr lang="en-US" altLang="en-US" sz="2900" b="1">
                <a:solidFill>
                  <a:srgbClr val="D20904"/>
                </a:solidFill>
              </a:rPr>
              <a:t>altered blood pressure</a:t>
            </a:r>
          </a:p>
          <a:p>
            <a:pPr eaLnBrk="1" hangingPunct="1"/>
            <a:r>
              <a:rPr lang="en-US" altLang="en-US" sz="2900" b="1">
                <a:solidFill>
                  <a:srgbClr val="D20904"/>
                </a:solidFill>
              </a:rPr>
              <a:t>and pulse rate,</a:t>
            </a:r>
            <a:r>
              <a:rPr lang="en-US" altLang="en-US" sz="2900"/>
              <a:t> is often present. </a:t>
            </a:r>
            <a:r>
              <a:rPr lang="en-US" altLang="en-US" sz="2900" b="1">
                <a:solidFill>
                  <a:srgbClr val="D20904"/>
                </a:solidFill>
              </a:rPr>
              <a:t>Creatinekinase</a:t>
            </a:r>
          </a:p>
          <a:p>
            <a:pPr eaLnBrk="1" hangingPunct="1"/>
            <a:r>
              <a:rPr lang="en-US" altLang="en-US" sz="2900"/>
              <a:t>isoenzymes are usually </a:t>
            </a:r>
            <a:r>
              <a:rPr lang="en-US" altLang="en-US" sz="2900" b="1">
                <a:solidFill>
                  <a:srgbClr val="D20904"/>
                </a:solidFill>
              </a:rPr>
              <a:t>elevated</a:t>
            </a:r>
            <a:r>
              <a:rPr lang="en-US" altLang="en-US" sz="2900">
                <a:solidFill>
                  <a:srgbClr val="D20904"/>
                </a:solidFill>
              </a:rPr>
              <a:t>,</a:t>
            </a:r>
            <a:r>
              <a:rPr lang="en-US" altLang="en-US" sz="2900"/>
              <a:t> reflecting </a:t>
            </a:r>
          </a:p>
          <a:p>
            <a:pPr eaLnBrk="1" hangingPunct="1"/>
            <a:r>
              <a:rPr lang="en-US" altLang="en-US" sz="2900" b="1">
                <a:solidFill>
                  <a:srgbClr val="D20904"/>
                </a:solidFill>
              </a:rPr>
              <a:t>muscle damage. </a:t>
            </a:r>
          </a:p>
        </p:txBody>
      </p:sp>
      <p:sp>
        <p:nvSpPr>
          <p:cNvPr id="45059" name="Text Box 5"/>
          <p:cNvSpPr txBox="1">
            <a:spLocks noChangeArrowheads="1"/>
          </p:cNvSpPr>
          <p:nvPr/>
        </p:nvSpPr>
        <p:spPr bwMode="auto">
          <a:xfrm>
            <a:off x="0" y="333375"/>
            <a:ext cx="9144000" cy="641350"/>
          </a:xfrm>
          <a:prstGeom prst="rect">
            <a:avLst/>
          </a:prstGeom>
          <a:noFill/>
          <a:ln w="9525">
            <a:noFill/>
            <a:miter lim="800000"/>
            <a:headEnd/>
            <a:tailEnd/>
          </a:ln>
        </p:spPr>
        <p:txBody>
          <a:bodyPr>
            <a:spAutoFit/>
          </a:bodyPr>
          <a:lstStyle/>
          <a:p>
            <a:pPr algn="r" eaLnBrk="1" hangingPunct="1">
              <a:spcBef>
                <a:spcPct val="50000"/>
              </a:spcBef>
            </a:pPr>
            <a:r>
              <a:rPr lang="en-US" altLang="en-US" sz="3600" b="1"/>
              <a:t>Adverse reactions of neuroleptics cont.</a:t>
            </a:r>
            <a:endParaRPr lang="ru-RU" altLang="en-US" sz="3600" b="1"/>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908050"/>
            <a:ext cx="9051925" cy="5765800"/>
          </a:xfrm>
          <a:prstGeom prst="rect">
            <a:avLst/>
          </a:prstGeom>
          <a:noFill/>
          <a:ln w="9525">
            <a:noFill/>
            <a:miter lim="800000"/>
            <a:headEnd/>
            <a:tailEnd/>
          </a:ln>
        </p:spPr>
        <p:txBody>
          <a:bodyPr wrap="none">
            <a:spAutoFit/>
          </a:bodyPr>
          <a:lstStyle/>
          <a:p>
            <a:pPr eaLnBrk="1" hangingPunct="1"/>
            <a:r>
              <a:rPr lang="en-US" altLang="en-US" sz="3600" b="1">
                <a:solidFill>
                  <a:srgbClr val="FF3300"/>
                </a:solidFill>
              </a:rPr>
              <a:t>Neuroleptic malignant syndrome cont.</a:t>
            </a:r>
            <a:endParaRPr lang="en-US" altLang="en-US" sz="3600"/>
          </a:p>
          <a:p>
            <a:pPr eaLnBrk="1" hangingPunct="1"/>
            <a:r>
              <a:rPr lang="en-US" altLang="en-US" sz="2800"/>
              <a:t>This syndrome is believed to result from an </a:t>
            </a:r>
            <a:r>
              <a:rPr lang="en-US" altLang="en-US" sz="2800" b="1">
                <a:latin typeface="Arial Narrow" pitchFamily="34" charset="0"/>
              </a:rPr>
              <a:t>excessively</a:t>
            </a:r>
          </a:p>
          <a:p>
            <a:pPr eaLnBrk="1" hangingPunct="1"/>
            <a:r>
              <a:rPr lang="en-US" altLang="en-US" sz="2800" b="1">
                <a:latin typeface="Arial Narrow" pitchFamily="34" charset="0"/>
              </a:rPr>
              <a:t>rapid blockade of postsynaptic DA receptors</a:t>
            </a:r>
            <a:r>
              <a:rPr lang="en-US" altLang="en-US" sz="2800"/>
              <a:t>. A severe</a:t>
            </a:r>
          </a:p>
          <a:p>
            <a:pPr eaLnBrk="1" hangingPunct="1"/>
            <a:r>
              <a:rPr lang="en-US" altLang="en-US" sz="2800"/>
              <a:t>form of extrapyramidal syndrome follows. </a:t>
            </a:r>
          </a:p>
          <a:p>
            <a:pPr eaLnBrk="1" hangingPunct="1">
              <a:buFontTx/>
              <a:buChar char="•"/>
            </a:pPr>
            <a:r>
              <a:rPr lang="en-US" altLang="en-US" sz="2800"/>
              <a:t>Early in the course, vigorous treatment of the </a:t>
            </a:r>
            <a:br>
              <a:rPr lang="en-US" altLang="en-US" sz="2800"/>
            </a:br>
            <a:r>
              <a:rPr lang="en-US" altLang="en-US" sz="2800"/>
              <a:t>extrapyramidal syndrome with </a:t>
            </a:r>
            <a:r>
              <a:rPr lang="en-US" altLang="en-US" sz="2800" b="1">
                <a:solidFill>
                  <a:srgbClr val="6600FF"/>
                </a:solidFill>
              </a:rPr>
              <a:t>antiparkinsonian drugs</a:t>
            </a:r>
            <a:r>
              <a:rPr lang="en-US" altLang="en-US" sz="2800"/>
              <a:t> </a:t>
            </a:r>
            <a:br>
              <a:rPr lang="en-US" altLang="en-US" sz="2800"/>
            </a:br>
            <a:r>
              <a:rPr lang="en-US" altLang="en-US" sz="2800"/>
              <a:t>is worthwhile.</a:t>
            </a:r>
          </a:p>
          <a:p>
            <a:pPr eaLnBrk="1" hangingPunct="1">
              <a:buFontTx/>
              <a:buChar char="•"/>
            </a:pPr>
            <a:r>
              <a:rPr lang="en-US" altLang="en-US" sz="2800"/>
              <a:t>Muscle relaxants, particularly </a:t>
            </a:r>
            <a:r>
              <a:rPr lang="en-US" altLang="en-US" sz="2800" b="1">
                <a:solidFill>
                  <a:srgbClr val="6600FF"/>
                </a:solidFill>
              </a:rPr>
              <a:t>diazepam</a:t>
            </a:r>
            <a:r>
              <a:rPr lang="en-US" altLang="en-US" sz="2800">
                <a:solidFill>
                  <a:srgbClr val="6600FF"/>
                </a:solidFill>
              </a:rPr>
              <a:t>,</a:t>
            </a:r>
            <a:r>
              <a:rPr lang="en-US" altLang="en-US" sz="2800"/>
              <a:t> are often</a:t>
            </a:r>
          </a:p>
          <a:p>
            <a:pPr eaLnBrk="1" hangingPunct="1"/>
            <a:r>
              <a:rPr lang="en-US" altLang="en-US" sz="2800"/>
              <a:t>useful. Other muscle relaxants, such as </a:t>
            </a:r>
            <a:r>
              <a:rPr lang="en-US" altLang="en-US" sz="2800" b="1">
                <a:solidFill>
                  <a:srgbClr val="0033CC"/>
                </a:solidFill>
              </a:rPr>
              <a:t>dantrolene</a:t>
            </a:r>
            <a:r>
              <a:rPr lang="en-US" altLang="en-US" sz="2800"/>
              <a:t>,</a:t>
            </a:r>
          </a:p>
          <a:p>
            <a:pPr eaLnBrk="1" hangingPunct="1"/>
            <a:r>
              <a:rPr lang="en-US" altLang="en-US" sz="2800"/>
              <a:t>or DA agonists, such as </a:t>
            </a:r>
            <a:r>
              <a:rPr lang="en-US" altLang="en-US" sz="2800" b="1">
                <a:solidFill>
                  <a:srgbClr val="0033CC"/>
                </a:solidFill>
              </a:rPr>
              <a:t>bromocriptine</a:t>
            </a:r>
            <a:r>
              <a:rPr lang="en-US" altLang="en-US" sz="2800"/>
              <a:t>, have been</a:t>
            </a:r>
          </a:p>
          <a:p>
            <a:pPr eaLnBrk="1" hangingPunct="1"/>
            <a:r>
              <a:rPr lang="en-US" altLang="en-US" sz="2800"/>
              <a:t>reported to be helpful. </a:t>
            </a:r>
          </a:p>
          <a:p>
            <a:pPr eaLnBrk="1" hangingPunct="1">
              <a:buFontTx/>
              <a:buChar char="•"/>
            </a:pPr>
            <a:r>
              <a:rPr lang="en-US" altLang="en-US" sz="2800"/>
              <a:t>If fever is present, </a:t>
            </a:r>
            <a:r>
              <a:rPr lang="en-US" altLang="en-US" sz="2800" b="1">
                <a:solidFill>
                  <a:srgbClr val="0033CC"/>
                </a:solidFill>
              </a:rPr>
              <a:t>cooling </a:t>
            </a:r>
            <a:r>
              <a:rPr lang="en-US" altLang="en-US" sz="2800"/>
              <a:t>by physical measures </a:t>
            </a:r>
            <a:br>
              <a:rPr lang="en-US" altLang="en-US" sz="2800"/>
            </a:br>
            <a:r>
              <a:rPr lang="en-US" altLang="en-US" sz="2800"/>
              <a:t>should be tried.</a:t>
            </a:r>
          </a:p>
        </p:txBody>
      </p:sp>
      <p:sp>
        <p:nvSpPr>
          <p:cNvPr id="46083" name="Text Box 5"/>
          <p:cNvSpPr txBox="1">
            <a:spLocks noChangeArrowheads="1"/>
          </p:cNvSpPr>
          <p:nvPr/>
        </p:nvSpPr>
        <p:spPr bwMode="auto">
          <a:xfrm>
            <a:off x="0" y="260350"/>
            <a:ext cx="9144000" cy="641350"/>
          </a:xfrm>
          <a:prstGeom prst="rect">
            <a:avLst/>
          </a:prstGeom>
          <a:noFill/>
          <a:ln w="9525">
            <a:noFill/>
            <a:miter lim="800000"/>
            <a:headEnd/>
            <a:tailEnd/>
          </a:ln>
        </p:spPr>
        <p:txBody>
          <a:bodyPr>
            <a:spAutoFit/>
          </a:bodyPr>
          <a:lstStyle/>
          <a:p>
            <a:pPr algn="r" eaLnBrk="1" hangingPunct="1">
              <a:spcBef>
                <a:spcPct val="50000"/>
              </a:spcBef>
            </a:pPr>
            <a:r>
              <a:rPr lang="en-US" altLang="en-US" sz="3600" b="1"/>
              <a:t>Adverse reactions of neuroleptics cont.</a:t>
            </a:r>
            <a:endParaRPr lang="ru-RU" altLang="en-US" sz="3600" b="1"/>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Introduction </a:t>
            </a:r>
          </a:p>
        </p:txBody>
      </p:sp>
      <p:sp>
        <p:nvSpPr>
          <p:cNvPr id="3" name="Content Placeholder 2"/>
          <p:cNvSpPr>
            <a:spLocks noGrp="1"/>
          </p:cNvSpPr>
          <p:nvPr>
            <p:ph idx="1"/>
          </p:nvPr>
        </p:nvSpPr>
        <p:spPr/>
        <p:txBody>
          <a:bodyPr>
            <a:normAutofit fontScale="62500" lnSpcReduction="20000"/>
          </a:bodyPr>
          <a:lstStyle/>
          <a:p>
            <a:pPr>
              <a:defRPr/>
            </a:pPr>
            <a:r>
              <a:rPr lang="en-US" dirty="0" smtClean="0"/>
              <a:t>The antipsychotic drugs (</a:t>
            </a:r>
            <a:r>
              <a:rPr lang="en-US" dirty="0" err="1" smtClean="0"/>
              <a:t>neuroleptics</a:t>
            </a:r>
            <a:r>
              <a:rPr lang="en-US" dirty="0" smtClean="0"/>
              <a:t>)</a:t>
            </a:r>
          </a:p>
          <a:p>
            <a:pPr lvl="1">
              <a:defRPr/>
            </a:pPr>
            <a:r>
              <a:rPr lang="en-US" dirty="0" smtClean="0"/>
              <a:t>Drug used in treatment of schizophrenia treatment and other psychoses and agitated states. </a:t>
            </a:r>
          </a:p>
          <a:p>
            <a:pPr>
              <a:defRPr/>
            </a:pPr>
            <a:r>
              <a:rPr lang="en-US" dirty="0" smtClean="0"/>
              <a:t>Older drugs have high affinity for </a:t>
            </a:r>
            <a:r>
              <a:rPr lang="en-US" u="sng" dirty="0" smtClean="0"/>
              <a:t>dopamine D</a:t>
            </a:r>
            <a:r>
              <a:rPr lang="en-US" u="sng" baseline="-25000" dirty="0" smtClean="0"/>
              <a:t>2</a:t>
            </a:r>
            <a:r>
              <a:rPr lang="en-US" u="sng" dirty="0" smtClean="0"/>
              <a:t> receptors</a:t>
            </a:r>
            <a:r>
              <a:rPr lang="en-US" dirty="0" smtClean="0"/>
              <a:t>, </a:t>
            </a:r>
          </a:p>
          <a:p>
            <a:pPr lvl="1">
              <a:defRPr/>
            </a:pPr>
            <a:r>
              <a:rPr lang="en-US" dirty="0" smtClean="0"/>
              <a:t>whereas newer antipsychotic drugs have greater affinity for </a:t>
            </a:r>
            <a:r>
              <a:rPr lang="en-US" u="sng" dirty="0" smtClean="0"/>
              <a:t>serotonin 5-HT </a:t>
            </a:r>
            <a:r>
              <a:rPr lang="en-US" u="sng" baseline="-25000" dirty="0" smtClean="0"/>
              <a:t>2</a:t>
            </a:r>
            <a:r>
              <a:rPr lang="en-US" u="sng" dirty="0" smtClean="0"/>
              <a:t> receptors. </a:t>
            </a:r>
          </a:p>
          <a:p>
            <a:pPr>
              <a:defRPr/>
            </a:pPr>
            <a:r>
              <a:rPr lang="en-US" dirty="0" err="1" smtClean="0"/>
              <a:t>Neuroleptics</a:t>
            </a:r>
            <a:r>
              <a:rPr lang="en-US" dirty="0" smtClean="0"/>
              <a:t> do not cure schizophrenia and other psychoses, but rather </a:t>
            </a:r>
            <a:r>
              <a:rPr lang="en-US" dirty="0" err="1" smtClean="0"/>
              <a:t>amerliorate</a:t>
            </a:r>
            <a:r>
              <a:rPr lang="en-US" dirty="0" smtClean="0"/>
              <a:t> the associated symptoms, including </a:t>
            </a:r>
          </a:p>
          <a:p>
            <a:pPr lvl="1">
              <a:defRPr/>
            </a:pPr>
            <a:r>
              <a:rPr lang="en-US" dirty="0" smtClean="0"/>
              <a:t>thought disorder, </a:t>
            </a:r>
          </a:p>
          <a:p>
            <a:pPr lvl="1">
              <a:defRPr/>
            </a:pPr>
            <a:r>
              <a:rPr lang="en-US" dirty="0" smtClean="0"/>
              <a:t>emotional withdrawal, </a:t>
            </a:r>
          </a:p>
          <a:p>
            <a:pPr lvl="1">
              <a:defRPr/>
            </a:pPr>
            <a:r>
              <a:rPr lang="en-US" dirty="0" smtClean="0"/>
              <a:t>and hallucinations or delusions, </a:t>
            </a:r>
          </a:p>
          <a:p>
            <a:pPr>
              <a:defRPr/>
            </a:pPr>
            <a:r>
              <a:rPr lang="en-US" dirty="0" smtClean="0"/>
              <a:t>Note: many patients require </a:t>
            </a:r>
            <a:r>
              <a:rPr lang="en-US" u="sng" dirty="0" smtClean="0"/>
              <a:t>prolonged therapy (years) </a:t>
            </a:r>
            <a:r>
              <a:rPr lang="en-US" dirty="0" smtClean="0"/>
              <a:t>and thus resulting to </a:t>
            </a:r>
            <a:r>
              <a:rPr lang="en-US" u="sng" dirty="0" smtClean="0"/>
              <a:t>severe toxicity in some cases</a:t>
            </a:r>
          </a:p>
          <a:p>
            <a:pPr>
              <a:defRPr/>
            </a:pPr>
            <a:r>
              <a:rPr lang="en-US" dirty="0" smtClean="0"/>
              <a:t>Bipolar affective disorder:</a:t>
            </a:r>
          </a:p>
          <a:p>
            <a:pPr lvl="1">
              <a:defRPr/>
            </a:pPr>
            <a:r>
              <a:rPr lang="en-US" dirty="0" smtClean="0"/>
              <a:t>Use of newer </a:t>
            </a:r>
            <a:r>
              <a:rPr lang="en-US" u="sng" dirty="0" smtClean="0"/>
              <a:t>antipsychotic drugs and </a:t>
            </a:r>
            <a:r>
              <a:rPr lang="en-US" u="sng" dirty="0" err="1" smtClean="0"/>
              <a:t>antiseizure</a:t>
            </a:r>
            <a:r>
              <a:rPr lang="en-US" u="sng" dirty="0" smtClean="0"/>
              <a:t> agents </a:t>
            </a:r>
            <a:r>
              <a:rPr lang="en-US" dirty="0" smtClean="0"/>
              <a:t>replacing </a:t>
            </a:r>
            <a:r>
              <a:rPr lang="en-US" u="sng" dirty="0" smtClean="0"/>
              <a:t>lithium</a:t>
            </a:r>
            <a:r>
              <a:rPr lang="en-US" dirty="0" smtClean="0"/>
              <a:t> which has been the mainstay of treatment for years</a:t>
            </a:r>
            <a:endParaRPr lang="en-US" dirty="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Antipsychotic drugs</a:t>
            </a:r>
          </a:p>
        </p:txBody>
      </p:sp>
      <p:sp>
        <p:nvSpPr>
          <p:cNvPr id="3" name="Content Placeholder 2"/>
          <p:cNvSpPr>
            <a:spLocks noGrp="1"/>
          </p:cNvSpPr>
          <p:nvPr>
            <p:ph idx="1"/>
          </p:nvPr>
        </p:nvSpPr>
        <p:spPr/>
        <p:txBody>
          <a:bodyPr>
            <a:normAutofit fontScale="92500" lnSpcReduction="20000"/>
          </a:bodyPr>
          <a:lstStyle/>
          <a:p>
            <a:pPr>
              <a:defRPr/>
            </a:pPr>
            <a:r>
              <a:rPr lang="en-US" dirty="0" smtClean="0"/>
              <a:t>Classification:</a:t>
            </a:r>
          </a:p>
          <a:p>
            <a:pPr lvl="1">
              <a:defRPr/>
            </a:pPr>
            <a:r>
              <a:rPr lang="en-US" dirty="0" smtClean="0"/>
              <a:t>Classic/typical drugs</a:t>
            </a:r>
          </a:p>
          <a:p>
            <a:pPr lvl="2">
              <a:defRPr/>
            </a:pPr>
            <a:r>
              <a:rPr lang="en-US" dirty="0" smtClean="0"/>
              <a:t>Have higher antagonistic affinity for </a:t>
            </a:r>
            <a:r>
              <a:rPr lang="en-US" u="sng" dirty="0" smtClean="0"/>
              <a:t>Dopamine D2 receptor</a:t>
            </a:r>
          </a:p>
          <a:p>
            <a:pPr lvl="2">
              <a:defRPr/>
            </a:pPr>
            <a:r>
              <a:rPr lang="en-US" dirty="0" smtClean="0"/>
              <a:t>Include:</a:t>
            </a:r>
          </a:p>
          <a:p>
            <a:pPr lvl="3">
              <a:defRPr/>
            </a:pPr>
            <a:r>
              <a:rPr lang="en-US" b="1" dirty="0" err="1" smtClean="0"/>
              <a:t>Phenothiazines</a:t>
            </a:r>
            <a:r>
              <a:rPr lang="en-US" dirty="0" smtClean="0"/>
              <a:t>: chlorpromazine, </a:t>
            </a:r>
            <a:r>
              <a:rPr lang="en-US" dirty="0" err="1" smtClean="0"/>
              <a:t>thioridazine</a:t>
            </a:r>
            <a:r>
              <a:rPr lang="en-US" dirty="0" smtClean="0"/>
              <a:t>, </a:t>
            </a:r>
            <a:r>
              <a:rPr lang="en-US" dirty="0" err="1" smtClean="0"/>
              <a:t>fluphenazine</a:t>
            </a:r>
            <a:r>
              <a:rPr lang="en-US" dirty="0" smtClean="0"/>
              <a:t> </a:t>
            </a:r>
          </a:p>
          <a:p>
            <a:pPr lvl="3">
              <a:defRPr/>
            </a:pPr>
            <a:r>
              <a:rPr lang="en-US" b="1" dirty="0" err="1" smtClean="0"/>
              <a:t>Butyrophenones</a:t>
            </a:r>
            <a:r>
              <a:rPr lang="en-US" dirty="0" smtClean="0"/>
              <a:t>: haloperidol</a:t>
            </a:r>
          </a:p>
          <a:p>
            <a:pPr lvl="1">
              <a:defRPr/>
            </a:pPr>
            <a:r>
              <a:rPr lang="en-US" dirty="0" smtClean="0"/>
              <a:t>Newer drugs</a:t>
            </a:r>
          </a:p>
          <a:p>
            <a:pPr lvl="2">
              <a:defRPr/>
            </a:pPr>
            <a:r>
              <a:rPr lang="en-US" dirty="0" smtClean="0"/>
              <a:t>Have higher antagonistic affinity for </a:t>
            </a:r>
            <a:r>
              <a:rPr lang="en-US" u="sng" dirty="0" smtClean="0"/>
              <a:t>5HT2 receptors</a:t>
            </a:r>
          </a:p>
          <a:p>
            <a:pPr lvl="2">
              <a:defRPr/>
            </a:pPr>
            <a:r>
              <a:rPr lang="en-US" dirty="0" smtClean="0"/>
              <a:t>Include:</a:t>
            </a:r>
          </a:p>
          <a:p>
            <a:pPr lvl="3">
              <a:defRPr/>
            </a:pPr>
            <a:r>
              <a:rPr lang="en-US" dirty="0" err="1" smtClean="0"/>
              <a:t>Olanzapine</a:t>
            </a:r>
            <a:endParaRPr lang="en-US" dirty="0" smtClean="0"/>
          </a:p>
          <a:p>
            <a:pPr lvl="3">
              <a:defRPr/>
            </a:pPr>
            <a:r>
              <a:rPr lang="en-US" dirty="0" err="1" smtClean="0"/>
              <a:t>Clozapine</a:t>
            </a:r>
            <a:endParaRPr lang="en-US" dirty="0" smtClean="0"/>
          </a:p>
          <a:p>
            <a:pPr lvl="3">
              <a:defRPr/>
            </a:pPr>
            <a:r>
              <a:rPr lang="en-US" dirty="0" err="1" smtClean="0"/>
              <a:t>Risperidone</a:t>
            </a:r>
            <a:r>
              <a:rPr lang="en-US" dirty="0" smtClean="0"/>
              <a:t> </a:t>
            </a:r>
          </a:p>
          <a:p>
            <a:pPr lvl="3">
              <a:defRPr/>
            </a:pPr>
            <a:r>
              <a:rPr lang="en-US" dirty="0" smtClean="0"/>
              <a:t>etc</a:t>
            </a:r>
          </a:p>
          <a:p>
            <a:pPr lvl="3">
              <a:defRPr/>
            </a:pPr>
            <a:endParaRPr lang="en-US" dirty="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Font typeface="Arial" charset="0"/>
              <a:buNone/>
              <a:defRPr/>
            </a:pPr>
            <a:r>
              <a:rPr lang="en-US" dirty="0" smtClean="0"/>
              <a:t>Pharmacokinetics:</a:t>
            </a:r>
          </a:p>
          <a:p>
            <a:pPr>
              <a:defRPr/>
            </a:pPr>
            <a:r>
              <a:rPr lang="en-US" dirty="0" smtClean="0"/>
              <a:t>Antipsychotics are lipid soluble, hence </a:t>
            </a:r>
          </a:p>
          <a:p>
            <a:pPr lvl="1">
              <a:defRPr/>
            </a:pPr>
            <a:r>
              <a:rPr lang="en-US" dirty="0" smtClean="0"/>
              <a:t>well absorbed when given orally, and also readily entering the central nervous system (CNS) and most other body tissues. </a:t>
            </a:r>
          </a:p>
          <a:p>
            <a:pPr>
              <a:defRPr/>
            </a:pPr>
            <a:r>
              <a:rPr lang="en-US" dirty="0" smtClean="0"/>
              <a:t>Many are bound extensively to plasma proteins. </a:t>
            </a:r>
          </a:p>
          <a:p>
            <a:pPr>
              <a:defRPr/>
            </a:pPr>
            <a:r>
              <a:rPr lang="en-US" dirty="0" smtClean="0"/>
              <a:t>They require metabolism by liver enzymes before elimination and have </a:t>
            </a:r>
            <a:r>
              <a:rPr lang="en-US" u="sng" dirty="0" smtClean="0"/>
              <a:t>long plasma half-lives that permit once-daily dosing</a:t>
            </a:r>
            <a:r>
              <a:rPr lang="en-US" dirty="0" smtClean="0"/>
              <a:t>. </a:t>
            </a:r>
          </a:p>
          <a:p>
            <a:pPr>
              <a:defRPr/>
            </a:pPr>
            <a:r>
              <a:rPr lang="en-US" dirty="0" smtClean="0"/>
              <a:t>In some cases, other drugs that inhibit </a:t>
            </a:r>
            <a:r>
              <a:rPr lang="en-US" dirty="0" err="1" smtClean="0"/>
              <a:t>cytochrome</a:t>
            </a:r>
            <a:r>
              <a:rPr lang="en-US" dirty="0" smtClean="0"/>
              <a:t> P450 enzymes can </a:t>
            </a:r>
            <a:r>
              <a:rPr lang="en-US" u="sng" dirty="0" smtClean="0"/>
              <a:t>prolong the half-lives of antipsychotic agents</a:t>
            </a:r>
            <a:r>
              <a:rPr lang="en-US" dirty="0" smtClean="0"/>
              <a:t>. </a:t>
            </a:r>
          </a:p>
          <a:p>
            <a:pPr>
              <a:defRPr/>
            </a:pPr>
            <a:r>
              <a:rPr lang="en-US" dirty="0" err="1" smtClean="0"/>
              <a:t>Parenteral</a:t>
            </a:r>
            <a:r>
              <a:rPr lang="en-US" dirty="0" smtClean="0"/>
              <a:t> forms of many agents (</a:t>
            </a:r>
            <a:r>
              <a:rPr lang="en-US" dirty="0" err="1" smtClean="0"/>
              <a:t>e.g</a:t>
            </a:r>
            <a:r>
              <a:rPr lang="en-US" dirty="0" smtClean="0"/>
              <a:t>, </a:t>
            </a:r>
            <a:r>
              <a:rPr lang="en-US" dirty="0" err="1" smtClean="0"/>
              <a:t>fluphenazine</a:t>
            </a:r>
            <a:r>
              <a:rPr lang="en-US" dirty="0" smtClean="0"/>
              <a:t>, haloperidol) are available for both rapid initiation of therapy and depot treatment.</a:t>
            </a:r>
            <a:endParaRPr lang="en-US" dirty="0"/>
          </a:p>
        </p:txBody>
      </p:sp>
      <p:sp>
        <p:nvSpPr>
          <p:cNvPr id="73731" name="Title 1"/>
          <p:cNvSpPr>
            <a:spLocks noGrp="1"/>
          </p:cNvSpPr>
          <p:nvPr>
            <p:ph type="title"/>
          </p:nvPr>
        </p:nvSpPr>
        <p:spPr/>
        <p:txBody>
          <a:bodyPr/>
          <a:lstStyle/>
          <a:p>
            <a:r>
              <a:rPr lang="en-US" smtClean="0"/>
              <a:t>Antipsychotic drugs</a:t>
            </a: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fontScale="70000" lnSpcReduction="20000"/>
          </a:bodyPr>
          <a:lstStyle/>
          <a:p>
            <a:pPr>
              <a:defRPr/>
            </a:pPr>
            <a:r>
              <a:rPr lang="en-US" dirty="0" smtClean="0"/>
              <a:t>Mechanisms of action:</a:t>
            </a:r>
          </a:p>
          <a:p>
            <a:pPr lvl="1">
              <a:defRPr/>
            </a:pPr>
            <a:r>
              <a:rPr lang="en-US" dirty="0" smtClean="0"/>
              <a:t>The dopamine hypothesis of schizophrenia: </a:t>
            </a:r>
          </a:p>
          <a:p>
            <a:pPr lvl="2">
              <a:defRPr/>
            </a:pPr>
            <a:r>
              <a:rPr lang="en-US" dirty="0" smtClean="0"/>
              <a:t>proposes that the disorder is caused </a:t>
            </a:r>
            <a:r>
              <a:rPr lang="en-US" u="sng" dirty="0" smtClean="0"/>
              <a:t>by a relative excess of functional activity of the neurotransmitter dopamine</a:t>
            </a:r>
            <a:r>
              <a:rPr lang="en-US" dirty="0" smtClean="0"/>
              <a:t> in specific neuronal tracts in the brain</a:t>
            </a:r>
          </a:p>
          <a:p>
            <a:pPr lvl="2">
              <a:defRPr/>
            </a:pPr>
            <a:r>
              <a:rPr lang="en-US" dirty="0" smtClean="0"/>
              <a:t>However, the hypothesis is not fully satisfactory, given that;</a:t>
            </a:r>
          </a:p>
          <a:p>
            <a:pPr lvl="3">
              <a:defRPr/>
            </a:pPr>
            <a:r>
              <a:rPr lang="en-US" dirty="0" smtClean="0"/>
              <a:t>antipsychotic drugs are only partly effective in most patients </a:t>
            </a:r>
          </a:p>
          <a:p>
            <a:pPr lvl="3">
              <a:defRPr/>
            </a:pPr>
            <a:r>
              <a:rPr lang="en-US" dirty="0" smtClean="0"/>
              <a:t>many effective drugs have a much higher affinity for other receptors, including </a:t>
            </a:r>
            <a:r>
              <a:rPr lang="en-US" b="1" dirty="0" smtClean="0"/>
              <a:t>serotonin receptors</a:t>
            </a:r>
            <a:r>
              <a:rPr lang="en-US" dirty="0" smtClean="0"/>
              <a:t>, than for </a:t>
            </a:r>
            <a:r>
              <a:rPr lang="en-US" b="1" dirty="0" smtClean="0"/>
              <a:t>D</a:t>
            </a:r>
            <a:r>
              <a:rPr lang="en-US" b="1" baseline="-25000" dirty="0" smtClean="0"/>
              <a:t>2</a:t>
            </a:r>
            <a:r>
              <a:rPr lang="en-US" b="1" dirty="0" smtClean="0"/>
              <a:t> receptors</a:t>
            </a:r>
          </a:p>
          <a:p>
            <a:pPr lvl="1">
              <a:defRPr/>
            </a:pPr>
            <a:r>
              <a:rPr lang="en-US" dirty="0" smtClean="0"/>
              <a:t>The mechanism of action thus differs by the category/generation of antipsychotic drugs:</a:t>
            </a:r>
          </a:p>
          <a:p>
            <a:pPr lvl="2">
              <a:defRPr/>
            </a:pPr>
            <a:r>
              <a:rPr lang="en-US" dirty="0" smtClean="0"/>
              <a:t>Typical/classic antipsychotic drugs: Have higher </a:t>
            </a:r>
            <a:r>
              <a:rPr lang="en-US" u="sng" dirty="0" smtClean="0"/>
              <a:t>antagonistic affinity</a:t>
            </a:r>
            <a:r>
              <a:rPr lang="en-US" dirty="0" smtClean="0"/>
              <a:t> for </a:t>
            </a:r>
            <a:r>
              <a:rPr lang="en-US" b="1" dirty="0" smtClean="0"/>
              <a:t>dopamine d2 receptors</a:t>
            </a:r>
          </a:p>
          <a:p>
            <a:pPr lvl="2">
              <a:defRPr/>
            </a:pPr>
            <a:r>
              <a:rPr lang="en-US" dirty="0" smtClean="0"/>
              <a:t>Newer antipsychotic drugs: Have higher </a:t>
            </a:r>
            <a:r>
              <a:rPr lang="en-US" u="sng" dirty="0" smtClean="0"/>
              <a:t>antagonistic affinity </a:t>
            </a:r>
            <a:r>
              <a:rPr lang="en-US" dirty="0" smtClean="0"/>
              <a:t>for </a:t>
            </a:r>
            <a:r>
              <a:rPr lang="en-US" b="1" dirty="0" smtClean="0"/>
              <a:t>5HT2 (serotonin) receptors</a:t>
            </a:r>
          </a:p>
          <a:p>
            <a:pPr lvl="1">
              <a:defRPr/>
            </a:pPr>
            <a:endParaRPr lang="en-US" dirty="0" smtClean="0"/>
          </a:p>
          <a:p>
            <a:pPr lvl="1">
              <a:defRPr/>
            </a:pPr>
            <a:r>
              <a:rPr lang="en-US" dirty="0" smtClean="0"/>
              <a:t>With the exception of haloperidol, all antipsychotic drugs </a:t>
            </a:r>
            <a:r>
              <a:rPr lang="en-US" u="sng" dirty="0" smtClean="0"/>
              <a:t>block H</a:t>
            </a:r>
            <a:r>
              <a:rPr lang="en-US" u="sng" baseline="-25000" dirty="0" smtClean="0"/>
              <a:t>1</a:t>
            </a:r>
            <a:r>
              <a:rPr lang="en-US" u="sng" dirty="0" smtClean="0"/>
              <a:t> receptors to some degree- this feature useful in their use as </a:t>
            </a:r>
            <a:r>
              <a:rPr lang="en-US" b="1" u="sng" dirty="0" err="1" smtClean="0"/>
              <a:t>antiemetics</a:t>
            </a:r>
            <a:endParaRPr lang="en-US" b="1" u="sng" dirty="0" smtClean="0"/>
          </a:p>
        </p:txBody>
      </p:sp>
      <p:sp>
        <p:nvSpPr>
          <p:cNvPr id="74755" name="Title 1"/>
          <p:cNvSpPr>
            <a:spLocks noGrp="1"/>
          </p:cNvSpPr>
          <p:nvPr>
            <p:ph type="title"/>
          </p:nvPr>
        </p:nvSpPr>
        <p:spPr/>
        <p:txBody>
          <a:bodyPr/>
          <a:lstStyle/>
          <a:p>
            <a:r>
              <a:rPr lang="en-US" smtClean="0"/>
              <a:t>Antipsychotic drugs</a:t>
            </a: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533400" y="1600200"/>
            <a:ext cx="8229600" cy="4525963"/>
          </a:xfrm>
        </p:spPr>
        <p:txBody>
          <a:bodyPr/>
          <a:lstStyle/>
          <a:p>
            <a:r>
              <a:rPr lang="en-US" smtClean="0"/>
              <a:t>Clinical applications:</a:t>
            </a:r>
          </a:p>
          <a:p>
            <a:pPr lvl="1"/>
            <a:r>
              <a:rPr lang="en-US" smtClean="0"/>
              <a:t>Psychiatric indications:</a:t>
            </a:r>
          </a:p>
          <a:p>
            <a:pPr lvl="2"/>
            <a:r>
              <a:rPr lang="en-US" smtClean="0"/>
              <a:t>Schizophrenia</a:t>
            </a:r>
          </a:p>
          <a:p>
            <a:pPr lvl="2"/>
            <a:r>
              <a:rPr lang="en-US" smtClean="0"/>
              <a:t>Bipolar disorder (manic phase)</a:t>
            </a:r>
          </a:p>
          <a:p>
            <a:pPr lvl="1"/>
            <a:r>
              <a:rPr lang="en-US" smtClean="0"/>
              <a:t>Nonpsychiatric uses:</a:t>
            </a:r>
          </a:p>
          <a:p>
            <a:pPr lvl="2"/>
            <a:r>
              <a:rPr lang="en-US" smtClean="0"/>
              <a:t>Phenothiazines cause blockade of H</a:t>
            </a:r>
            <a:r>
              <a:rPr lang="en-US" baseline="-25000" smtClean="0"/>
              <a:t>1</a:t>
            </a:r>
            <a:r>
              <a:rPr lang="en-US" smtClean="0"/>
              <a:t>-receptor, thus providing the basis for their use as:</a:t>
            </a:r>
          </a:p>
          <a:p>
            <a:pPr lvl="3"/>
            <a:r>
              <a:rPr lang="en-US" smtClean="0"/>
              <a:t>Antiemetic</a:t>
            </a:r>
          </a:p>
          <a:p>
            <a:pPr lvl="3"/>
            <a:r>
              <a:rPr lang="en-US" smtClean="0"/>
              <a:t>Sedatives</a:t>
            </a:r>
          </a:p>
          <a:p>
            <a:pPr lvl="3"/>
            <a:r>
              <a:rPr lang="en-US" smtClean="0"/>
              <a:t>Antipruritics</a:t>
            </a:r>
          </a:p>
          <a:p>
            <a:pPr lvl="2"/>
            <a:endParaRPr lang="en-US" smtClean="0"/>
          </a:p>
          <a:p>
            <a:pPr lvl="2"/>
            <a:endParaRPr lang="en-US" smtClean="0"/>
          </a:p>
        </p:txBody>
      </p:sp>
      <p:sp>
        <p:nvSpPr>
          <p:cNvPr id="75779" name="Title 1"/>
          <p:cNvSpPr>
            <a:spLocks noGrp="1"/>
          </p:cNvSpPr>
          <p:nvPr>
            <p:ph type="title"/>
          </p:nvPr>
        </p:nvSpPr>
        <p:spPr/>
        <p:txBody>
          <a:bodyPr/>
          <a:lstStyle/>
          <a:p>
            <a:r>
              <a:rPr lang="en-US" smtClean="0"/>
              <a:t>Antipsychotic drugs</a:t>
            </a: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p:txBody>
          <a:bodyPr>
            <a:normAutofit lnSpcReduction="10000"/>
          </a:bodyPr>
          <a:lstStyle/>
          <a:p>
            <a:r>
              <a:rPr lang="en-US" smtClean="0"/>
              <a:t>Toxicities:</a:t>
            </a:r>
          </a:p>
          <a:p>
            <a:pPr lvl="1"/>
            <a:r>
              <a:rPr lang="en-US" smtClean="0"/>
              <a:t>1) Reversible Neurologic Effects</a:t>
            </a:r>
          </a:p>
          <a:p>
            <a:pPr lvl="2"/>
            <a:r>
              <a:rPr lang="en-US" smtClean="0"/>
              <a:t>These are dose-dependent </a:t>
            </a:r>
            <a:r>
              <a:rPr lang="en-US" u="sng" smtClean="0"/>
              <a:t>extrapyramidal effects including a Parkinson</a:t>
            </a:r>
            <a:r>
              <a:rPr lang="en-US" smtClean="0"/>
              <a:t>-like syndrome with </a:t>
            </a:r>
            <a:r>
              <a:rPr lang="en-US" u="sng" smtClean="0"/>
              <a:t>bradykinesia, rigidity, and tremor</a:t>
            </a:r>
          </a:p>
          <a:p>
            <a:pPr lvl="2"/>
            <a:r>
              <a:rPr lang="en-US" smtClean="0"/>
              <a:t>The toxicity can be reversed by reduction in dose;</a:t>
            </a:r>
          </a:p>
          <a:p>
            <a:pPr lvl="3"/>
            <a:r>
              <a:rPr lang="en-US" smtClean="0"/>
              <a:t>Also antagonized by co administration with </a:t>
            </a:r>
            <a:r>
              <a:rPr lang="en-US" u="sng" smtClean="0"/>
              <a:t>muscarinic blocking agents</a:t>
            </a:r>
          </a:p>
          <a:p>
            <a:pPr lvl="2"/>
            <a:r>
              <a:rPr lang="en-US" u="sng" smtClean="0"/>
              <a:t>Extrapyramidal effects occur more frequently with older drugs (e.g haloperidol) than newer drugs (e.g olanzapine)</a:t>
            </a:r>
          </a:p>
          <a:p>
            <a:endParaRPr lang="en-US" smtClean="0"/>
          </a:p>
        </p:txBody>
      </p:sp>
      <p:sp>
        <p:nvSpPr>
          <p:cNvPr id="76803" name="Title 1"/>
          <p:cNvSpPr>
            <a:spLocks noGrp="1"/>
          </p:cNvSpPr>
          <p:nvPr>
            <p:ph type="title"/>
          </p:nvPr>
        </p:nvSpPr>
        <p:spPr/>
        <p:txBody>
          <a:bodyPr/>
          <a:lstStyle/>
          <a:p>
            <a:r>
              <a:rPr lang="en-US" smtClean="0"/>
              <a:t>Antipsychotic drugs</a:t>
            </a: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p:txBody>
          <a:bodyPr/>
          <a:lstStyle/>
          <a:p>
            <a:pPr lvl="1"/>
            <a:r>
              <a:rPr lang="en-US" smtClean="0"/>
              <a:t>2) Tardive Dyskinesias</a:t>
            </a:r>
          </a:p>
          <a:p>
            <a:pPr lvl="2"/>
            <a:r>
              <a:rPr lang="en-US" smtClean="0"/>
              <a:t>choreoathetoid movements of the muscles of the lips and buccal cavity; </a:t>
            </a:r>
            <a:r>
              <a:rPr lang="en-US" u="sng" smtClean="0"/>
              <a:t>usually irreversible</a:t>
            </a:r>
            <a:endParaRPr lang="en-US" smtClean="0"/>
          </a:p>
          <a:p>
            <a:pPr lvl="2"/>
            <a:r>
              <a:rPr lang="en-US" smtClean="0"/>
              <a:t>Tardive dyskinesias tend to develop after several years of antipsychotic drug therapy </a:t>
            </a:r>
          </a:p>
          <a:p>
            <a:pPr lvl="3"/>
            <a:r>
              <a:rPr lang="en-US" smtClean="0"/>
              <a:t>but have appeared as early as 6 mo</a:t>
            </a:r>
            <a:endParaRPr lang="en-US" u="sng" smtClean="0"/>
          </a:p>
          <a:p>
            <a:pPr lvl="2"/>
            <a:r>
              <a:rPr lang="en-US" smtClean="0"/>
              <a:t>Antimuscarinic drugs that usually ameliorate other extrapyramidal effects generally </a:t>
            </a:r>
            <a:r>
              <a:rPr lang="en-US" i="1" smtClean="0"/>
              <a:t>increase</a:t>
            </a:r>
            <a:r>
              <a:rPr lang="en-US" smtClean="0"/>
              <a:t> the severity of tardive dyskinesia symptoms</a:t>
            </a:r>
          </a:p>
          <a:p>
            <a:pPr lvl="3"/>
            <a:r>
              <a:rPr lang="en-US" smtClean="0"/>
              <a:t>There is </a:t>
            </a:r>
            <a:r>
              <a:rPr lang="en-US" u="sng" smtClean="0"/>
              <a:t>no effective drug treatment for tardive dyskinesia</a:t>
            </a:r>
            <a:r>
              <a:rPr lang="en-US" smtClean="0"/>
              <a:t>;.</a:t>
            </a:r>
          </a:p>
        </p:txBody>
      </p:sp>
      <p:sp>
        <p:nvSpPr>
          <p:cNvPr id="77827" name="Title 1"/>
          <p:cNvSpPr>
            <a:spLocks noGrp="1"/>
          </p:cNvSpPr>
          <p:nvPr>
            <p:ph type="title"/>
          </p:nvPr>
        </p:nvSpPr>
        <p:spPr/>
        <p:txBody>
          <a:bodyPr/>
          <a:lstStyle/>
          <a:p>
            <a:r>
              <a:rPr lang="en-US" smtClean="0"/>
              <a:t>Antipsychotic drugs</a:t>
            </a: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p:txBody>
          <a:bodyPr/>
          <a:lstStyle/>
          <a:p>
            <a:pPr lvl="1"/>
            <a:r>
              <a:rPr lang="en-US" smtClean="0"/>
              <a:t>3) Autonomic Effects</a:t>
            </a:r>
          </a:p>
          <a:p>
            <a:pPr lvl="2"/>
            <a:r>
              <a:rPr lang="en-US" smtClean="0"/>
              <a:t>Result from blockade of peripheral </a:t>
            </a:r>
            <a:r>
              <a:rPr lang="en-US" u="sng" smtClean="0"/>
              <a:t>muscarinic receptors and adrenoceptors</a:t>
            </a:r>
          </a:p>
          <a:p>
            <a:pPr lvl="3"/>
            <a:r>
              <a:rPr lang="en-US" smtClean="0"/>
              <a:t>They are more difficult to manage in elderly patients</a:t>
            </a:r>
          </a:p>
          <a:p>
            <a:pPr lvl="2"/>
            <a:r>
              <a:rPr lang="en-US" smtClean="0"/>
              <a:t>muscarinic receptor blockade results to </a:t>
            </a:r>
            <a:r>
              <a:rPr lang="en-US" u="sng" smtClean="0"/>
              <a:t>atropine-like effects</a:t>
            </a:r>
            <a:r>
              <a:rPr lang="en-US" smtClean="0"/>
              <a:t>: dry mouth, constipation, urinary retention, and visual problems</a:t>
            </a:r>
          </a:p>
          <a:p>
            <a:pPr lvl="2"/>
            <a:r>
              <a:rPr lang="en-US" smtClean="0"/>
              <a:t>Alpha receptor blockade is associated with </a:t>
            </a:r>
            <a:r>
              <a:rPr lang="en-US" u="sng" smtClean="0"/>
              <a:t>postural hypotension (fainting)</a:t>
            </a:r>
          </a:p>
          <a:p>
            <a:pPr lvl="2"/>
            <a:r>
              <a:rPr lang="en-US" u="sng" smtClean="0"/>
              <a:t>Failure to ejaculate </a:t>
            </a:r>
            <a:r>
              <a:rPr lang="en-US" smtClean="0"/>
              <a:t>is common in men treated with the phenothiazines</a:t>
            </a:r>
          </a:p>
        </p:txBody>
      </p:sp>
      <p:sp>
        <p:nvSpPr>
          <p:cNvPr id="78851" name="Title 1"/>
          <p:cNvSpPr>
            <a:spLocks noGrp="1"/>
          </p:cNvSpPr>
          <p:nvPr>
            <p:ph type="title"/>
          </p:nvPr>
        </p:nvSpPr>
        <p:spPr/>
        <p:txBody>
          <a:bodyPr/>
          <a:lstStyle/>
          <a:p>
            <a:r>
              <a:rPr lang="en-US" smtClean="0"/>
              <a:t>Antipsychotic drugs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AFC9D2-9833-486C-A9DC-F19EDC782EAE}"/>
              </a:ext>
            </a:extLst>
          </p:cNvPr>
          <p:cNvSpPr>
            <a:spLocks noGrp="1"/>
          </p:cNvSpPr>
          <p:nvPr>
            <p:ph type="title"/>
          </p:nvPr>
        </p:nvSpPr>
        <p:spPr/>
        <p:txBody>
          <a:bodyPr/>
          <a:lstStyle/>
          <a:p>
            <a:r>
              <a:rPr lang="en-US" b="1" dirty="0"/>
              <a:t>considerations</a:t>
            </a:r>
          </a:p>
        </p:txBody>
      </p:sp>
      <p:sp>
        <p:nvSpPr>
          <p:cNvPr id="3" name="Content Placeholder 2">
            <a:extLst>
              <a:ext uri="{FF2B5EF4-FFF2-40B4-BE49-F238E27FC236}">
                <a16:creationId xmlns:a16="http://schemas.microsoft.com/office/drawing/2014/main" xmlns="" id="{71FEAFEC-0AFE-4C49-BE22-94C50E8A4967}"/>
              </a:ext>
            </a:extLst>
          </p:cNvPr>
          <p:cNvSpPr>
            <a:spLocks noGrp="1"/>
          </p:cNvSpPr>
          <p:nvPr>
            <p:ph idx="1"/>
          </p:nvPr>
        </p:nvSpPr>
        <p:spPr/>
        <p:txBody>
          <a:bodyPr/>
          <a:lstStyle/>
          <a:p>
            <a:r>
              <a:rPr lang="en-US" dirty="0"/>
              <a:t> take before meals and at bed time for 4 to 8 weeks.</a:t>
            </a:r>
          </a:p>
          <a:p>
            <a:r>
              <a:rPr lang="en-US" dirty="0"/>
              <a:t>Poor acceptance due to blackening of tongue, dentures and stool</a:t>
            </a:r>
          </a:p>
          <a:p>
            <a:r>
              <a:rPr lang="en-US" dirty="0"/>
              <a:t> inconvenience of dosing used as a regimen of multiple therapy for H.Pylori not used alone.</a:t>
            </a:r>
          </a:p>
        </p:txBody>
      </p:sp>
    </p:spTree>
    <p:extLst>
      <p:ext uri="{BB962C8B-B14F-4D97-AF65-F5344CB8AC3E}">
        <p14:creationId xmlns:p14="http://schemas.microsoft.com/office/powerpoint/2010/main" xmlns="" val="3803027275"/>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p:txBody>
          <a:bodyPr/>
          <a:lstStyle/>
          <a:p>
            <a:pPr lvl="1"/>
            <a:r>
              <a:rPr lang="en-US" smtClean="0"/>
              <a:t>4) Endocrine and Metabolic Effects</a:t>
            </a:r>
          </a:p>
          <a:p>
            <a:pPr lvl="2"/>
            <a:r>
              <a:rPr lang="en-US" smtClean="0"/>
              <a:t>Effects related to dopamine blockade in the pituitary: </a:t>
            </a:r>
            <a:r>
              <a:rPr lang="en-US" u="sng" smtClean="0"/>
              <a:t>hyperprolactinemia, gynecomastia, the amenorrhea-galactorrhea syndrome, and infertility</a:t>
            </a:r>
          </a:p>
          <a:p>
            <a:pPr lvl="3"/>
            <a:r>
              <a:rPr lang="en-US" smtClean="0"/>
              <a:t>dopamine is the normal inhibitory regulator of prolactin secretion</a:t>
            </a:r>
          </a:p>
          <a:p>
            <a:pPr lvl="2"/>
            <a:r>
              <a:rPr lang="en-US" u="sng" smtClean="0"/>
              <a:t>Diabetogenic actions </a:t>
            </a:r>
            <a:r>
              <a:rPr lang="en-US" smtClean="0"/>
              <a:t>(significant weight gain and hyperglycemia) associated with newer/atypical agents </a:t>
            </a:r>
            <a:r>
              <a:rPr lang="en-US" u="sng" smtClean="0"/>
              <a:t>especially clozapine and olanzapine</a:t>
            </a:r>
          </a:p>
        </p:txBody>
      </p:sp>
      <p:sp>
        <p:nvSpPr>
          <p:cNvPr id="79875" name="Title 1"/>
          <p:cNvSpPr>
            <a:spLocks noGrp="1"/>
          </p:cNvSpPr>
          <p:nvPr>
            <p:ph type="title"/>
          </p:nvPr>
        </p:nvSpPr>
        <p:spPr/>
        <p:txBody>
          <a:bodyPr/>
          <a:lstStyle/>
          <a:p>
            <a:r>
              <a:rPr lang="en-US" smtClean="0"/>
              <a:t>Antipsychotic drugs</a:t>
            </a: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1"/>
          </p:nvPr>
        </p:nvSpPr>
        <p:spPr/>
        <p:txBody>
          <a:bodyPr/>
          <a:lstStyle/>
          <a:p>
            <a:pPr lvl="1"/>
            <a:r>
              <a:rPr lang="en-US" smtClean="0"/>
              <a:t>5) Neuroleptic Malignant Syndrome</a:t>
            </a:r>
          </a:p>
          <a:p>
            <a:pPr lvl="2"/>
            <a:r>
              <a:rPr lang="en-US" u="sng" smtClean="0"/>
              <a:t>a malignant hyperthermic syndrome </a:t>
            </a:r>
            <a:r>
              <a:rPr lang="en-US" smtClean="0"/>
              <a:t>that develops in patients who are particularly </a:t>
            </a:r>
            <a:r>
              <a:rPr lang="en-US" u="sng" smtClean="0"/>
              <a:t>sensitive</a:t>
            </a:r>
            <a:r>
              <a:rPr lang="en-US" smtClean="0"/>
              <a:t> to the </a:t>
            </a:r>
            <a:r>
              <a:rPr lang="en-US" u="sng" smtClean="0"/>
              <a:t>extrapyramidal effects of antipsychotic drugs</a:t>
            </a:r>
            <a:r>
              <a:rPr lang="en-US" smtClean="0"/>
              <a:t> </a:t>
            </a:r>
          </a:p>
          <a:p>
            <a:pPr lvl="2"/>
            <a:r>
              <a:rPr lang="en-US" smtClean="0"/>
              <a:t>symptoms include:</a:t>
            </a:r>
          </a:p>
          <a:p>
            <a:pPr lvl="3"/>
            <a:r>
              <a:rPr lang="en-US" smtClean="0"/>
              <a:t>muscle rigidity, </a:t>
            </a:r>
          </a:p>
          <a:p>
            <a:pPr lvl="3"/>
            <a:r>
              <a:rPr lang="en-US" smtClean="0"/>
              <a:t>impairment of sweating, </a:t>
            </a:r>
          </a:p>
          <a:p>
            <a:pPr lvl="3"/>
            <a:r>
              <a:rPr lang="en-US" smtClean="0"/>
              <a:t>hyperpyrexia, </a:t>
            </a:r>
          </a:p>
          <a:p>
            <a:pPr lvl="3"/>
            <a:r>
              <a:rPr lang="en-US" smtClean="0"/>
              <a:t>and autonomic instability, which may be life threatening. </a:t>
            </a:r>
          </a:p>
          <a:p>
            <a:pPr lvl="2"/>
            <a:r>
              <a:rPr lang="en-US" smtClean="0"/>
              <a:t>Drug treatment;</a:t>
            </a:r>
          </a:p>
          <a:p>
            <a:pPr lvl="3"/>
            <a:r>
              <a:rPr lang="en-US" smtClean="0"/>
              <a:t>prompt use of </a:t>
            </a:r>
            <a:r>
              <a:rPr lang="en-US" u="sng" smtClean="0"/>
              <a:t>diazepam, dopamine agonists</a:t>
            </a:r>
            <a:r>
              <a:rPr lang="en-US" smtClean="0"/>
              <a:t>.</a:t>
            </a:r>
          </a:p>
          <a:p>
            <a:pPr>
              <a:buFont typeface="Arial" charset="0"/>
              <a:buNone/>
            </a:pPr>
            <a:endParaRPr lang="en-US" smtClean="0"/>
          </a:p>
          <a:p>
            <a:pPr lvl="1"/>
            <a:endParaRPr lang="en-US" smtClean="0"/>
          </a:p>
        </p:txBody>
      </p:sp>
      <p:sp>
        <p:nvSpPr>
          <p:cNvPr id="80899" name="Title 1"/>
          <p:cNvSpPr>
            <a:spLocks noGrp="1"/>
          </p:cNvSpPr>
          <p:nvPr>
            <p:ph type="title"/>
          </p:nvPr>
        </p:nvSpPr>
        <p:spPr/>
        <p:txBody>
          <a:bodyPr/>
          <a:lstStyle/>
          <a:p>
            <a:r>
              <a:rPr lang="en-US" smtClean="0"/>
              <a:t>Antipsychotic drugs</a:t>
            </a: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p:txBody>
          <a:bodyPr/>
          <a:lstStyle/>
          <a:p>
            <a:pPr lvl="1"/>
            <a:r>
              <a:rPr lang="en-US" smtClean="0"/>
              <a:t>6) Sedation</a:t>
            </a:r>
          </a:p>
          <a:p>
            <a:pPr lvl="2"/>
            <a:r>
              <a:rPr lang="en-US" smtClean="0"/>
              <a:t>This is more marked with </a:t>
            </a:r>
            <a:r>
              <a:rPr lang="en-US" u="sng" smtClean="0"/>
              <a:t>phenothiazines (especially chlorpromazine)</a:t>
            </a:r>
            <a:r>
              <a:rPr lang="en-US" smtClean="0"/>
              <a:t> than with other antipsychotics; </a:t>
            </a:r>
          </a:p>
          <a:p>
            <a:pPr lvl="2"/>
            <a:r>
              <a:rPr lang="en-US" u="sng" smtClean="0"/>
              <a:t>Fluphenazine and haloperidol </a:t>
            </a:r>
            <a:r>
              <a:rPr lang="en-US" smtClean="0"/>
              <a:t>are the </a:t>
            </a:r>
            <a:r>
              <a:rPr lang="en-US" u="sng" smtClean="0"/>
              <a:t>least sedating of the older drugs; </a:t>
            </a:r>
          </a:p>
          <a:p>
            <a:pPr lvl="3"/>
            <a:r>
              <a:rPr lang="en-US" smtClean="0"/>
              <a:t>aripiprazole appears to be the least sedating of the newer agents.</a:t>
            </a:r>
          </a:p>
          <a:p>
            <a:pPr>
              <a:buFont typeface="Arial" charset="0"/>
              <a:buNone/>
            </a:pPr>
            <a:endParaRPr lang="en-US" smtClean="0"/>
          </a:p>
        </p:txBody>
      </p:sp>
      <p:sp>
        <p:nvSpPr>
          <p:cNvPr id="81923" name="Title 1"/>
          <p:cNvSpPr>
            <a:spLocks noGrp="1"/>
          </p:cNvSpPr>
          <p:nvPr>
            <p:ph type="title"/>
          </p:nvPr>
        </p:nvSpPr>
        <p:spPr/>
        <p:txBody>
          <a:bodyPr/>
          <a:lstStyle/>
          <a:p>
            <a:r>
              <a:rPr lang="en-US" smtClean="0"/>
              <a:t>Antipsychotic drugs</a:t>
            </a: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p:txBody>
          <a:bodyPr/>
          <a:lstStyle/>
          <a:p>
            <a:r>
              <a:rPr lang="en-US" smtClean="0"/>
              <a:t>Overdose toxicity:</a:t>
            </a:r>
          </a:p>
          <a:p>
            <a:pPr lvl="1"/>
            <a:r>
              <a:rPr lang="en-US" smtClean="0"/>
              <a:t>Hypotension: managed with fluid replacement</a:t>
            </a:r>
          </a:p>
          <a:p>
            <a:pPr lvl="1"/>
            <a:r>
              <a:rPr lang="en-US" smtClean="0"/>
              <a:t>Seizures: </a:t>
            </a:r>
          </a:p>
          <a:p>
            <a:pPr lvl="2"/>
            <a:r>
              <a:rPr lang="en-US" smtClean="0"/>
              <a:t>Most neuroleptics </a:t>
            </a:r>
            <a:r>
              <a:rPr lang="en-US" u="sng" smtClean="0"/>
              <a:t>lower the convulsive threshold and may cause seizures, </a:t>
            </a:r>
            <a:r>
              <a:rPr lang="en-US" smtClean="0"/>
              <a:t>which are usually managed with </a:t>
            </a:r>
            <a:r>
              <a:rPr lang="en-US" u="sng" smtClean="0"/>
              <a:t>diazepam or phenytoin</a:t>
            </a:r>
          </a:p>
        </p:txBody>
      </p:sp>
      <p:sp>
        <p:nvSpPr>
          <p:cNvPr id="82947" name="Title 1"/>
          <p:cNvSpPr>
            <a:spLocks noGrp="1"/>
          </p:cNvSpPr>
          <p:nvPr>
            <p:ph type="title"/>
          </p:nvPr>
        </p:nvSpPr>
        <p:spPr/>
        <p:txBody>
          <a:bodyPr/>
          <a:lstStyle/>
          <a:p>
            <a:r>
              <a:rPr lang="en-US" smtClean="0"/>
              <a:t>Antipsychotic drugs</a:t>
            </a:r>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z="3200" smtClean="0"/>
              <a:t>Drugs for Bipolar (Manic-Depressive) Disorder</a:t>
            </a:r>
          </a:p>
        </p:txBody>
      </p:sp>
      <p:sp>
        <p:nvSpPr>
          <p:cNvPr id="3" name="Content Placeholder 2"/>
          <p:cNvSpPr>
            <a:spLocks noGrp="1"/>
          </p:cNvSpPr>
          <p:nvPr>
            <p:ph idx="1"/>
          </p:nvPr>
        </p:nvSpPr>
        <p:spPr/>
        <p:txBody>
          <a:bodyPr>
            <a:normAutofit fontScale="92500" lnSpcReduction="10000"/>
          </a:bodyPr>
          <a:lstStyle/>
          <a:p>
            <a:pPr>
              <a:buFont typeface="Arial" charset="0"/>
              <a:buNone/>
              <a:defRPr/>
            </a:pPr>
            <a:r>
              <a:rPr lang="en-US" dirty="0" smtClean="0"/>
              <a:t>Classification:</a:t>
            </a:r>
          </a:p>
          <a:p>
            <a:pPr lvl="1">
              <a:defRPr/>
            </a:pPr>
            <a:r>
              <a:rPr lang="en-US" dirty="0" smtClean="0"/>
              <a:t>Typical: </a:t>
            </a:r>
          </a:p>
          <a:p>
            <a:pPr lvl="2">
              <a:defRPr/>
            </a:pPr>
            <a:r>
              <a:rPr lang="en-US" dirty="0" smtClean="0"/>
              <a:t>Lithium</a:t>
            </a:r>
          </a:p>
          <a:p>
            <a:pPr lvl="1">
              <a:defRPr/>
            </a:pPr>
            <a:r>
              <a:rPr lang="en-US" dirty="0" smtClean="0"/>
              <a:t>Newer drugs: </a:t>
            </a:r>
          </a:p>
          <a:p>
            <a:pPr lvl="2">
              <a:defRPr/>
            </a:pPr>
            <a:r>
              <a:rPr lang="en-US" dirty="0" err="1" smtClean="0"/>
              <a:t>Carbamazepine</a:t>
            </a:r>
            <a:r>
              <a:rPr lang="en-US" dirty="0" smtClean="0"/>
              <a:t> </a:t>
            </a:r>
          </a:p>
          <a:p>
            <a:pPr lvl="2">
              <a:defRPr/>
            </a:pPr>
            <a:r>
              <a:rPr lang="en-US" dirty="0" err="1" smtClean="0"/>
              <a:t>Lamotrigine</a:t>
            </a:r>
            <a:r>
              <a:rPr lang="en-US" dirty="0" smtClean="0"/>
              <a:t> </a:t>
            </a:r>
          </a:p>
          <a:p>
            <a:pPr lvl="2">
              <a:defRPr/>
            </a:pPr>
            <a:r>
              <a:rPr lang="en-US" dirty="0" err="1" smtClean="0"/>
              <a:t>Valproic</a:t>
            </a:r>
            <a:r>
              <a:rPr lang="en-US" dirty="0" smtClean="0"/>
              <a:t> acid</a:t>
            </a:r>
          </a:p>
          <a:p>
            <a:pPr>
              <a:defRPr/>
            </a:pPr>
            <a:r>
              <a:rPr lang="en-US" dirty="0" smtClean="0"/>
              <a:t>Specific mechanisms unclear;</a:t>
            </a:r>
          </a:p>
          <a:p>
            <a:pPr lvl="1">
              <a:defRPr/>
            </a:pPr>
            <a:r>
              <a:rPr lang="en-US" dirty="0" err="1" smtClean="0"/>
              <a:t>Lamotrigine</a:t>
            </a:r>
            <a:r>
              <a:rPr lang="en-US" dirty="0" smtClean="0"/>
              <a:t> and </a:t>
            </a:r>
            <a:r>
              <a:rPr lang="en-US" dirty="0" err="1" smtClean="0"/>
              <a:t>valproic</a:t>
            </a:r>
            <a:r>
              <a:rPr lang="en-US" dirty="0" smtClean="0"/>
              <a:t> acid facilitate GABA inhibitory activity- refer to topic on </a:t>
            </a:r>
            <a:r>
              <a:rPr lang="en-US" dirty="0" err="1" smtClean="0"/>
              <a:t>antiseizure</a:t>
            </a:r>
            <a:r>
              <a:rPr lang="en-US" dirty="0" smtClean="0"/>
              <a:t> drugs</a:t>
            </a:r>
          </a:p>
          <a:p>
            <a:pPr>
              <a:defRPr/>
            </a:pPr>
            <a:endParaRPr lang="en-US" dirty="0" smtClean="0"/>
          </a:p>
          <a:p>
            <a:pPr lvl="1">
              <a:buFont typeface="Arial" charset="0"/>
              <a:buNone/>
              <a:defRPr/>
            </a:pPr>
            <a:endParaRPr lang="en-US" dirty="0"/>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a:spLocks noGrp="1"/>
          </p:cNvSpPr>
          <p:nvPr>
            <p:ph type="ctrTitle"/>
          </p:nvPr>
        </p:nvSpPr>
        <p:spPr/>
        <p:txBody>
          <a:bodyPr/>
          <a:lstStyle/>
          <a:p>
            <a:r>
              <a:rPr lang="en-US" smtClean="0"/>
              <a:t>Antidepressants </a:t>
            </a:r>
          </a:p>
        </p:txBody>
      </p:sp>
      <p:sp>
        <p:nvSpPr>
          <p:cNvPr id="5" name="Subtitle 4"/>
          <p:cNvSpPr>
            <a:spLocks noGrp="1"/>
          </p:cNvSpPr>
          <p:nvPr>
            <p:ph type="subTitle"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endParaRPr lang="en-US"/>
          </a:p>
        </p:txBody>
      </p:sp>
      <p:sp>
        <p:nvSpPr>
          <p:cNvPr id="239620" name="Text Box 4"/>
          <p:cNvSpPr txBox="1">
            <a:spLocks noGrp="1" noChangeArrowheads="1"/>
          </p:cNvSpPr>
          <p:nvPr>
            <p:ph idx="1"/>
          </p:nvPr>
        </p:nvSpPr>
        <p:spPr>
          <a:xfrm>
            <a:off x="685800" y="990600"/>
            <a:ext cx="8458200" cy="4114800"/>
          </a:xfrm>
          <a:noFill/>
          <a:ln/>
        </p:spPr>
        <p:txBody>
          <a:bodyPr/>
          <a:lstStyle/>
          <a:p>
            <a:pPr>
              <a:spcBef>
                <a:spcPct val="50000"/>
              </a:spcBef>
              <a:buClrTx/>
              <a:buFontTx/>
              <a:buNone/>
            </a:pPr>
            <a:r>
              <a:rPr lang="en-US" altLang="zh-TW" sz="6000" b="1" dirty="0">
                <a:solidFill>
                  <a:srgbClr val="FAFEA2"/>
                </a:solidFill>
              </a:rPr>
              <a:t>Psychopharmacology</a:t>
            </a:r>
          </a:p>
          <a:p>
            <a:pPr>
              <a:spcBef>
                <a:spcPct val="50000"/>
              </a:spcBef>
              <a:buClrTx/>
              <a:buFontTx/>
              <a:buNone/>
            </a:pPr>
            <a:endParaRPr lang="en-US" altLang="zh-TW" sz="6000" b="1" dirty="0">
              <a:solidFill>
                <a:srgbClr val="FAFEA2"/>
              </a:solidFill>
            </a:endParaRPr>
          </a:p>
          <a:p>
            <a:pPr algn="ctr">
              <a:spcBef>
                <a:spcPct val="50000"/>
              </a:spcBef>
              <a:buClrTx/>
              <a:buFontTx/>
              <a:buNone/>
            </a:pPr>
            <a:endParaRPr lang="en-US" altLang="zh-TW" sz="3600" b="1" dirty="0">
              <a:solidFill>
                <a:srgbClr val="FAFEA2"/>
              </a:solidFill>
            </a:endParaRPr>
          </a:p>
          <a:p>
            <a:pPr algn="ctr">
              <a:spcBef>
                <a:spcPct val="50000"/>
              </a:spcBef>
              <a:buClrTx/>
              <a:buFontTx/>
              <a:buNone/>
            </a:pPr>
            <a:r>
              <a:rPr lang="en-US" altLang="zh-TW" sz="3600" b="1" dirty="0" smtClean="0">
                <a:solidFill>
                  <a:srgbClr val="FAFEA2"/>
                </a:solidFill>
              </a:rPr>
              <a:t>L MWEETWA-Pharmacologist</a:t>
            </a:r>
            <a:endParaRPr lang="en-US" altLang="zh-TW" sz="3600" b="1" dirty="0">
              <a:solidFill>
                <a:srgbClr val="FAFEA2"/>
              </a:solidFill>
            </a:endParaRPr>
          </a:p>
        </p:txBody>
      </p:sp>
      <p:pic>
        <p:nvPicPr>
          <p:cNvPr id="239619" name="Picture 3" descr="schiz-face"/>
          <p:cNvPicPr>
            <a:picLocks noChangeAspect="1" noChangeArrowheads="1"/>
          </p:cNvPicPr>
          <p:nvPr/>
        </p:nvPicPr>
        <p:blipFill>
          <a:blip r:embed="rId3"/>
          <a:srcRect/>
          <a:stretch>
            <a:fillRect/>
          </a:stretch>
        </p:blipFill>
        <p:spPr bwMode="auto">
          <a:xfrm>
            <a:off x="32" y="0"/>
            <a:ext cx="9144000" cy="6858000"/>
          </a:xfrm>
          <a:prstGeom prst="rect">
            <a:avLst/>
          </a:prstGeom>
          <a:noFill/>
        </p:spPr>
      </p:pic>
      <p:sp>
        <p:nvSpPr>
          <p:cNvPr id="2" name="Slide Number Placeholder 1"/>
          <p:cNvSpPr>
            <a:spLocks noGrp="1"/>
          </p:cNvSpPr>
          <p:nvPr>
            <p:ph type="sldNum" sz="quarter" idx="12"/>
          </p:nvPr>
        </p:nvSpPr>
        <p:spPr/>
        <p:txBody>
          <a:bodyPr/>
          <a:lstStyle/>
          <a:p>
            <a:fld id="{9B63FB8C-441A-44D7-A3CF-A3CB90EC19FA}" type="slidenum">
              <a:rPr lang="en-GB" smtClean="0"/>
              <a:pPr/>
              <a:t>256</a:t>
            </a:fld>
            <a:endParaRPr lang="en-GB" dirty="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Antidepressants </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Introduction</a:t>
            </a:r>
          </a:p>
          <a:p>
            <a:r>
              <a:rPr lang="en-GB" dirty="0"/>
              <a:t>If you fail an important examination, lose a loved one or a job, or get dumped in a relationship, it is normal to feel depressed. But if you remain depressed for more than two weeks, long after the event has passed, then you may have a common clinical disorder called</a:t>
            </a:r>
            <a:r>
              <a:rPr lang="en-GB" dirty="0">
                <a:hlinkClick r:id="rId2" tooltip="depression"/>
              </a:rPr>
              <a:t>depression</a:t>
            </a:r>
            <a:r>
              <a:rPr lang="en-GB" dirty="0"/>
              <a:t>. Clinical depression, also called major </a:t>
            </a:r>
            <a:r>
              <a:rPr lang="en-GB" dirty="0">
                <a:hlinkClick r:id="rId3" tooltip="depressive"/>
              </a:rPr>
              <a:t>depressive</a:t>
            </a:r>
            <a:r>
              <a:rPr lang="en-GB" dirty="0"/>
              <a:t> disorder, is characterized by a sad or blue mood that affects nearly every aspect of your life every day – your family and social relationships, your work or school performance, even your desire to do simple things such as exercise or go out with </a:t>
            </a:r>
            <a:r>
              <a:rPr lang="en-GB" dirty="0" smtClean="0"/>
              <a:t>friends.</a:t>
            </a:r>
            <a:endParaRPr lang="en-GB" dirty="0"/>
          </a:p>
        </p:txBody>
      </p:sp>
      <p:sp>
        <p:nvSpPr>
          <p:cNvPr id="4" name="Slide Number Placeholder 3"/>
          <p:cNvSpPr>
            <a:spLocks noGrp="1"/>
          </p:cNvSpPr>
          <p:nvPr>
            <p:ph type="sldNum" sz="quarter" idx="12"/>
          </p:nvPr>
        </p:nvSpPr>
        <p:spPr/>
        <p:txBody>
          <a:bodyPr/>
          <a:lstStyle/>
          <a:p>
            <a:fld id="{9B63FB8C-441A-44D7-A3CF-A3CB90EC19FA}" type="slidenum">
              <a:rPr lang="en-GB" smtClean="0"/>
              <a:pPr/>
              <a:t>257</a:t>
            </a:fld>
            <a:endParaRPr lang="en-GB"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8229600" cy="1252728"/>
          </a:xfrm>
        </p:spPr>
        <p:txBody>
          <a:bodyPr/>
          <a:lstStyle/>
          <a:p>
            <a:pPr algn="ctr"/>
            <a:r>
              <a:rPr lang="en-GB" dirty="0" smtClean="0"/>
              <a:t>Depression Overview</a:t>
            </a:r>
            <a:endParaRPr lang="en-GB" dirty="0"/>
          </a:p>
        </p:txBody>
      </p:sp>
      <p:sp>
        <p:nvSpPr>
          <p:cNvPr id="3" name="Content Placeholder 2"/>
          <p:cNvSpPr>
            <a:spLocks noGrp="1"/>
          </p:cNvSpPr>
          <p:nvPr>
            <p:ph idx="1"/>
          </p:nvPr>
        </p:nvSpPr>
        <p:spPr/>
        <p:txBody>
          <a:bodyPr/>
          <a:lstStyle/>
          <a:p>
            <a:r>
              <a:rPr lang="en-GB" b="1" dirty="0"/>
              <a:t>What causes depression?</a:t>
            </a:r>
          </a:p>
          <a:p>
            <a:r>
              <a:rPr lang="en-GB" dirty="0"/>
              <a:t>Like most mental disorders, the causes of depression are largely unknown. Researchers and clinicians theorize that depression is the result of three related factors – biological, psychological and social</a:t>
            </a:r>
          </a:p>
          <a:p>
            <a:endParaRPr lang="en-GB" dirty="0"/>
          </a:p>
        </p:txBody>
      </p:sp>
      <p:sp>
        <p:nvSpPr>
          <p:cNvPr id="4" name="Slide Number Placeholder 3"/>
          <p:cNvSpPr>
            <a:spLocks noGrp="1"/>
          </p:cNvSpPr>
          <p:nvPr>
            <p:ph type="sldNum" sz="quarter" idx="12"/>
          </p:nvPr>
        </p:nvSpPr>
        <p:spPr/>
        <p:txBody>
          <a:bodyPr/>
          <a:lstStyle/>
          <a:p>
            <a:fld id="{9B63FB8C-441A-44D7-A3CF-A3CB90EC19FA}" type="slidenum">
              <a:rPr lang="en-GB" smtClean="0"/>
              <a:pPr/>
              <a:t>258</a:t>
            </a:fld>
            <a:endParaRPr lang="en-GB" dirty="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t>Symptoms of Depression</a:t>
            </a:r>
            <a:br>
              <a:rPr lang="en-GB" b="1" dirty="0"/>
            </a:br>
            <a:endParaRPr lang="en-GB" dirty="0"/>
          </a:p>
        </p:txBody>
      </p:sp>
      <p:sp>
        <p:nvSpPr>
          <p:cNvPr id="3" name="Content Placeholder 2"/>
          <p:cNvSpPr>
            <a:spLocks noGrp="1"/>
          </p:cNvSpPr>
          <p:nvPr>
            <p:ph idx="1"/>
          </p:nvPr>
        </p:nvSpPr>
        <p:spPr/>
        <p:txBody>
          <a:bodyPr>
            <a:normAutofit fontScale="55000" lnSpcReduction="20000"/>
          </a:bodyPr>
          <a:lstStyle/>
          <a:p>
            <a:r>
              <a:rPr lang="en-GB" dirty="0"/>
              <a:t> loss of interest or pleasure in daily activities consistently for at least a 2 week period</a:t>
            </a:r>
            <a:r>
              <a:rPr lang="en-GB" dirty="0" smtClean="0"/>
              <a:t>.</a:t>
            </a:r>
          </a:p>
          <a:p>
            <a:r>
              <a:rPr lang="en-GB" dirty="0"/>
              <a:t>Depressed mood most of the day, as indicated by either the person’s own feeling (e.g., feeling sad or empty) or as observed by others (e.g., appears tearful). (In children and adolescents, this may be characterized as an irritable mood.)</a:t>
            </a:r>
          </a:p>
          <a:p>
            <a:endParaRPr lang="en-GB" dirty="0" smtClean="0"/>
          </a:p>
          <a:p>
            <a:r>
              <a:rPr lang="en-GB" dirty="0" smtClean="0"/>
              <a:t>Significant </a:t>
            </a:r>
            <a:r>
              <a:rPr lang="en-GB" dirty="0"/>
              <a:t>weight loss when not dieting or </a:t>
            </a:r>
            <a:r>
              <a:rPr lang="en-GB" dirty="0" smtClean="0"/>
              <a:t>weight</a:t>
            </a:r>
          </a:p>
          <a:p>
            <a:endParaRPr lang="en-GB" dirty="0"/>
          </a:p>
          <a:p>
            <a:r>
              <a:rPr lang="en-GB" dirty="0"/>
              <a:t>Can’t sleep (insomnia) or sleeping too much (</a:t>
            </a:r>
            <a:r>
              <a:rPr lang="en-GB" dirty="0" err="1"/>
              <a:t>hypersomnia</a:t>
            </a:r>
            <a:r>
              <a:rPr lang="en-GB" dirty="0"/>
              <a:t>)</a:t>
            </a:r>
          </a:p>
          <a:p>
            <a:r>
              <a:rPr lang="en-GB" dirty="0" smtClean="0"/>
              <a:t>psychomotor agitation, Psychomotor retardation</a:t>
            </a:r>
            <a:endParaRPr lang="en-GB" dirty="0"/>
          </a:p>
          <a:p>
            <a:r>
              <a:rPr lang="en-GB" dirty="0"/>
              <a:t>Fatigue or loss of energy</a:t>
            </a:r>
          </a:p>
          <a:p>
            <a:r>
              <a:rPr lang="en-GB" dirty="0"/>
              <a:t>Feelings of worthlessness or excessive or inappropriate </a:t>
            </a:r>
            <a:r>
              <a:rPr lang="en-GB" dirty="0" smtClean="0"/>
              <a:t>guilt</a:t>
            </a:r>
          </a:p>
          <a:p>
            <a:endParaRPr lang="en-GB" dirty="0"/>
          </a:p>
          <a:p>
            <a:r>
              <a:rPr lang="en-GB" dirty="0"/>
              <a:t>Diminished ability to think or concentrate, or indecisiveness</a:t>
            </a:r>
          </a:p>
          <a:p>
            <a:r>
              <a:rPr lang="en-GB" dirty="0"/>
              <a:t>Recurrent thoughts of death (not just fear of dying), recurrent suicidal ideation without a specific plan, or a suicide attempt or a specific plan for committing suicide</a:t>
            </a:r>
          </a:p>
          <a:p>
            <a:endParaRPr lang="en-GB" dirty="0"/>
          </a:p>
        </p:txBody>
      </p:sp>
      <p:sp>
        <p:nvSpPr>
          <p:cNvPr id="4" name="Slide Number Placeholder 3"/>
          <p:cNvSpPr>
            <a:spLocks noGrp="1"/>
          </p:cNvSpPr>
          <p:nvPr>
            <p:ph type="sldNum" sz="quarter" idx="12"/>
          </p:nvPr>
        </p:nvSpPr>
        <p:spPr/>
        <p:txBody>
          <a:bodyPr/>
          <a:lstStyle/>
          <a:p>
            <a:fld id="{9B63FB8C-441A-44D7-A3CF-A3CB90EC19FA}" type="slidenum">
              <a:rPr lang="en-GB" smtClean="0"/>
              <a:pPr/>
              <a:t>259</a:t>
            </a:fld>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979927-B109-4733-B691-87FA322FB889}"/>
              </a:ext>
            </a:extLst>
          </p:cNvPr>
          <p:cNvSpPr>
            <a:spLocks noGrp="1"/>
          </p:cNvSpPr>
          <p:nvPr>
            <p:ph type="title"/>
          </p:nvPr>
        </p:nvSpPr>
        <p:spPr>
          <a:xfrm>
            <a:off x="628650" y="365126"/>
            <a:ext cx="7886700" cy="959583"/>
          </a:xfrm>
        </p:spPr>
        <p:txBody>
          <a:bodyPr/>
          <a:lstStyle/>
          <a:p>
            <a:r>
              <a:rPr lang="en-US" b="1" dirty="0"/>
              <a:t>LAXATIVES</a:t>
            </a:r>
          </a:p>
        </p:txBody>
      </p:sp>
      <p:sp>
        <p:nvSpPr>
          <p:cNvPr id="3" name="Content Placeholder 2">
            <a:extLst>
              <a:ext uri="{FF2B5EF4-FFF2-40B4-BE49-F238E27FC236}">
                <a16:creationId xmlns:a16="http://schemas.microsoft.com/office/drawing/2014/main" xmlns="" id="{AB088046-AB3D-4152-B19B-87498BD1376D}"/>
              </a:ext>
            </a:extLst>
          </p:cNvPr>
          <p:cNvSpPr>
            <a:spLocks noGrp="1"/>
          </p:cNvSpPr>
          <p:nvPr>
            <p:ph idx="1"/>
          </p:nvPr>
        </p:nvSpPr>
        <p:spPr>
          <a:xfrm>
            <a:off x="628650" y="1207477"/>
            <a:ext cx="7886700" cy="4969486"/>
          </a:xfrm>
        </p:spPr>
        <p:txBody>
          <a:bodyPr>
            <a:normAutofit fontScale="92500" lnSpcReduction="10000"/>
          </a:bodyPr>
          <a:lstStyle/>
          <a:p>
            <a:pPr marL="0" indent="0">
              <a:buNone/>
            </a:pPr>
            <a:r>
              <a:rPr lang="en-US" dirty="0"/>
              <a:t>This are drugs </a:t>
            </a:r>
            <a:r>
              <a:rPr lang="en-US" dirty="0" err="1"/>
              <a:t>tha</a:t>
            </a:r>
            <a:r>
              <a:rPr lang="en-US" dirty="0"/>
              <a:t> promote </a:t>
            </a:r>
            <a:r>
              <a:rPr lang="en-US" dirty="0" err="1"/>
              <a:t>deafacation</a:t>
            </a:r>
            <a:endParaRPr lang="en-US" dirty="0"/>
          </a:p>
          <a:p>
            <a:pPr marL="0" indent="0">
              <a:buNone/>
            </a:pPr>
            <a:r>
              <a:rPr lang="en-US" dirty="0"/>
              <a:t>    *laxatives; mild action</a:t>
            </a:r>
          </a:p>
          <a:p>
            <a:pPr marL="0" indent="0">
              <a:buNone/>
            </a:pPr>
            <a:r>
              <a:rPr lang="en-US" dirty="0"/>
              <a:t>    *Purgative; strong action</a:t>
            </a:r>
          </a:p>
          <a:p>
            <a:pPr marL="0" indent="0">
              <a:buNone/>
            </a:pPr>
            <a:r>
              <a:rPr lang="en-US" dirty="0"/>
              <a:t>    *Classification</a:t>
            </a:r>
          </a:p>
          <a:p>
            <a:pPr marL="0" indent="0">
              <a:buNone/>
            </a:pPr>
            <a:r>
              <a:rPr lang="en-US" b="1" dirty="0"/>
              <a:t>Bulk forming purgatives</a:t>
            </a:r>
          </a:p>
          <a:p>
            <a:pPr>
              <a:buFont typeface="Wingdings" panose="05000000000000000000" pitchFamily="2" charset="2"/>
              <a:buChar char="Ø"/>
            </a:pPr>
            <a:r>
              <a:rPr lang="en-US" dirty="0"/>
              <a:t>Magnesium sulphate, magnesium hydroxide, sodium phosphate, lactulose, sodium tartrate, osmotic cathartic.</a:t>
            </a:r>
          </a:p>
          <a:p>
            <a:pPr>
              <a:buFont typeface="Wingdings" panose="05000000000000000000" pitchFamily="2" charset="2"/>
              <a:buChar char="Ø"/>
            </a:pPr>
            <a:r>
              <a:rPr lang="en-US" dirty="0"/>
              <a:t>Vegetable </a:t>
            </a:r>
            <a:r>
              <a:rPr lang="en-US" dirty="0" err="1"/>
              <a:t>fibres</a:t>
            </a:r>
            <a:r>
              <a:rPr lang="en-US" dirty="0"/>
              <a:t>, bran</a:t>
            </a:r>
          </a:p>
          <a:p>
            <a:pPr>
              <a:buFont typeface="Wingdings" panose="05000000000000000000" pitchFamily="2" charset="2"/>
              <a:buChar char="Ø"/>
            </a:pPr>
            <a:r>
              <a:rPr lang="en-US" dirty="0" err="1"/>
              <a:t>Hydrophillic</a:t>
            </a:r>
            <a:r>
              <a:rPr lang="en-US" dirty="0"/>
              <a:t> colloids, methyl cellulose</a:t>
            </a:r>
          </a:p>
          <a:p>
            <a:pPr marL="0" indent="0">
              <a:buNone/>
            </a:pPr>
            <a:endParaRPr lang="en-US" dirty="0"/>
          </a:p>
        </p:txBody>
      </p:sp>
    </p:spTree>
    <p:extLst>
      <p:ext uri="{BB962C8B-B14F-4D97-AF65-F5344CB8AC3E}">
        <p14:creationId xmlns:p14="http://schemas.microsoft.com/office/powerpoint/2010/main" xmlns="" val="3240910242"/>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Antidepressant Drug Classification</a:t>
            </a:r>
            <a:endParaRPr lang="en-GB" dirty="0"/>
          </a:p>
        </p:txBody>
      </p:sp>
      <p:pic>
        <p:nvPicPr>
          <p:cNvPr id="190467" name="Picture 3"/>
          <p:cNvPicPr>
            <a:picLocks noGrp="1" noChangeAspect="1" noChangeArrowheads="1"/>
          </p:cNvPicPr>
          <p:nvPr>
            <p:ph idx="1"/>
          </p:nvPr>
        </p:nvPicPr>
        <p:blipFill>
          <a:blip r:embed="rId2"/>
          <a:srcRect/>
          <a:stretch>
            <a:fillRect/>
          </a:stretch>
        </p:blipFill>
        <p:spPr bwMode="auto">
          <a:xfrm>
            <a:off x="71438" y="1500175"/>
            <a:ext cx="8929718" cy="4714907"/>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B63FB8C-441A-44D7-A3CF-A3CB90EC19FA}" type="slidenum">
              <a:rPr lang="en-GB" smtClean="0"/>
              <a:pPr/>
              <a:t>260</a:t>
            </a:fld>
            <a:endParaRPr lang="en-GB"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FF00"/>
                </a:solidFill>
              </a:rPr>
              <a:t>AD Classification</a:t>
            </a:r>
            <a:endParaRPr lang="en-GB" dirty="0">
              <a:solidFill>
                <a:srgbClr val="FFFF00"/>
              </a:solidFill>
            </a:endParaRPr>
          </a:p>
        </p:txBody>
      </p:sp>
      <p:sp>
        <p:nvSpPr>
          <p:cNvPr id="3" name="Content Placeholder 2"/>
          <p:cNvSpPr>
            <a:spLocks noGrp="1"/>
          </p:cNvSpPr>
          <p:nvPr>
            <p:ph idx="1"/>
          </p:nvPr>
        </p:nvSpPr>
        <p:spPr/>
        <p:txBody>
          <a:bodyPr>
            <a:normAutofit fontScale="40000" lnSpcReduction="20000"/>
          </a:bodyPr>
          <a:lstStyle/>
          <a:p>
            <a:pPr>
              <a:lnSpc>
                <a:spcPct val="80000"/>
              </a:lnSpc>
            </a:pPr>
            <a:r>
              <a:rPr lang="en-US" dirty="0" smtClean="0"/>
              <a:t>1) </a:t>
            </a:r>
            <a:r>
              <a:rPr lang="en-US" b="1" u="sng" dirty="0" err="1" smtClean="0"/>
              <a:t>Tricyclics</a:t>
            </a:r>
            <a:r>
              <a:rPr lang="en-US" b="1" u="sng" dirty="0" smtClean="0"/>
              <a:t> and </a:t>
            </a:r>
            <a:r>
              <a:rPr lang="en-US" b="1" u="sng" dirty="0" err="1" smtClean="0"/>
              <a:t>Tetracyclics</a:t>
            </a:r>
            <a:r>
              <a:rPr lang="en-US" b="1" u="sng" dirty="0" smtClean="0"/>
              <a:t> (TCA)</a:t>
            </a:r>
            <a:r>
              <a:rPr lang="en-US" dirty="0" smtClean="0"/>
              <a:t>			</a:t>
            </a:r>
          </a:p>
          <a:p>
            <a:pPr>
              <a:lnSpc>
                <a:spcPct val="80000"/>
              </a:lnSpc>
              <a:buNone/>
            </a:pPr>
            <a:r>
              <a:rPr lang="en-US" dirty="0" smtClean="0"/>
              <a:t>		</a:t>
            </a:r>
            <a:r>
              <a:rPr lang="en-US" dirty="0" err="1" smtClean="0">
                <a:solidFill>
                  <a:schemeClr val="tx2">
                    <a:lumMod val="60000"/>
                    <a:lumOff val="40000"/>
                  </a:schemeClr>
                </a:solidFill>
              </a:rPr>
              <a:t>Imipramine</a:t>
            </a:r>
            <a:r>
              <a:rPr lang="en-US" dirty="0" smtClean="0">
                <a:solidFill>
                  <a:schemeClr val="tx2">
                    <a:lumMod val="60000"/>
                    <a:lumOff val="40000"/>
                  </a:schemeClr>
                </a:solidFill>
              </a:rPr>
              <a:t>	  </a:t>
            </a:r>
            <a:r>
              <a:rPr lang="en-US" dirty="0" err="1" smtClean="0">
                <a:solidFill>
                  <a:schemeClr val="tx2">
                    <a:lumMod val="60000"/>
                    <a:lumOff val="40000"/>
                  </a:schemeClr>
                </a:solidFill>
              </a:rPr>
              <a:t>Doxepin</a:t>
            </a:r>
            <a:r>
              <a:rPr lang="en-US" dirty="0" smtClean="0">
                <a:solidFill>
                  <a:schemeClr val="tx2">
                    <a:lumMod val="60000"/>
                    <a:lumOff val="40000"/>
                  </a:schemeClr>
                </a:solidFill>
              </a:rPr>
              <a:t>	        </a:t>
            </a:r>
            <a:r>
              <a:rPr lang="en-US" dirty="0" err="1" smtClean="0">
                <a:solidFill>
                  <a:schemeClr val="tx2">
                    <a:lumMod val="60000"/>
                    <a:lumOff val="40000"/>
                  </a:schemeClr>
                </a:solidFill>
              </a:rPr>
              <a:t>Desipramine</a:t>
            </a:r>
            <a:r>
              <a:rPr lang="en-US" dirty="0" smtClean="0">
                <a:solidFill>
                  <a:schemeClr val="tx2">
                    <a:lumMod val="60000"/>
                    <a:lumOff val="40000"/>
                  </a:schemeClr>
                </a:solidFill>
              </a:rPr>
              <a:t>      </a:t>
            </a:r>
            <a:r>
              <a:rPr lang="en-US" dirty="0" err="1" smtClean="0">
                <a:solidFill>
                  <a:schemeClr val="tx2">
                    <a:lumMod val="60000"/>
                    <a:lumOff val="40000"/>
                  </a:schemeClr>
                </a:solidFill>
              </a:rPr>
              <a:t>Amoxepine</a:t>
            </a:r>
            <a:r>
              <a:rPr lang="en-US" dirty="0" smtClean="0">
                <a:solidFill>
                  <a:schemeClr val="tx2">
                    <a:lumMod val="60000"/>
                    <a:lumOff val="40000"/>
                  </a:schemeClr>
                </a:solidFill>
              </a:rPr>
              <a:t>	</a:t>
            </a:r>
            <a:r>
              <a:rPr lang="en-US" dirty="0" err="1" smtClean="0">
                <a:solidFill>
                  <a:schemeClr val="tx2">
                    <a:lumMod val="60000"/>
                    <a:lumOff val="40000"/>
                  </a:schemeClr>
                </a:solidFill>
              </a:rPr>
              <a:t>Trimipramine</a:t>
            </a:r>
            <a:r>
              <a:rPr lang="en-US" dirty="0" smtClean="0">
                <a:solidFill>
                  <a:schemeClr val="tx2">
                    <a:lumMod val="60000"/>
                    <a:lumOff val="40000"/>
                  </a:schemeClr>
                </a:solidFill>
              </a:rPr>
              <a:t>	</a:t>
            </a:r>
          </a:p>
          <a:p>
            <a:pPr>
              <a:lnSpc>
                <a:spcPct val="80000"/>
              </a:lnSpc>
              <a:buNone/>
            </a:pPr>
            <a:r>
              <a:rPr lang="en-US" dirty="0" smtClean="0">
                <a:solidFill>
                  <a:schemeClr val="tx2">
                    <a:lumMod val="60000"/>
                    <a:lumOff val="40000"/>
                  </a:schemeClr>
                </a:solidFill>
              </a:rPr>
              <a:t>		</a:t>
            </a:r>
            <a:r>
              <a:rPr lang="en-US" dirty="0" err="1" smtClean="0">
                <a:solidFill>
                  <a:schemeClr val="tx2">
                    <a:lumMod val="60000"/>
                    <a:lumOff val="40000"/>
                  </a:schemeClr>
                </a:solidFill>
              </a:rPr>
              <a:t>Maprotiline</a:t>
            </a:r>
            <a:r>
              <a:rPr lang="en-US" dirty="0" smtClean="0">
                <a:solidFill>
                  <a:schemeClr val="tx2">
                    <a:lumMod val="60000"/>
                    <a:lumOff val="40000"/>
                  </a:schemeClr>
                </a:solidFill>
              </a:rPr>
              <a:t>	  </a:t>
            </a:r>
            <a:r>
              <a:rPr lang="en-US" dirty="0" err="1" smtClean="0">
                <a:solidFill>
                  <a:schemeClr val="tx2">
                    <a:lumMod val="60000"/>
                    <a:lumOff val="40000"/>
                  </a:schemeClr>
                </a:solidFill>
              </a:rPr>
              <a:t>Clomipramine</a:t>
            </a:r>
            <a:r>
              <a:rPr lang="en-US" dirty="0" smtClean="0">
                <a:solidFill>
                  <a:schemeClr val="tx2">
                    <a:lumMod val="60000"/>
                    <a:lumOff val="40000"/>
                  </a:schemeClr>
                </a:solidFill>
              </a:rPr>
              <a:t>    </a:t>
            </a:r>
            <a:r>
              <a:rPr lang="en-US" dirty="0" err="1" smtClean="0">
                <a:solidFill>
                  <a:schemeClr val="tx2">
                    <a:lumMod val="60000"/>
                    <a:lumOff val="40000"/>
                  </a:schemeClr>
                </a:solidFill>
              </a:rPr>
              <a:t>Amitriptyline</a:t>
            </a:r>
            <a:r>
              <a:rPr lang="en-US" dirty="0" smtClean="0">
                <a:solidFill>
                  <a:schemeClr val="tx2">
                    <a:lumMod val="60000"/>
                    <a:lumOff val="40000"/>
                  </a:schemeClr>
                </a:solidFill>
              </a:rPr>
              <a:t>      </a:t>
            </a:r>
            <a:r>
              <a:rPr lang="en-US" dirty="0" err="1" smtClean="0">
                <a:solidFill>
                  <a:schemeClr val="tx2">
                    <a:lumMod val="60000"/>
                    <a:lumOff val="40000"/>
                  </a:schemeClr>
                </a:solidFill>
              </a:rPr>
              <a:t>Nortriptyline</a:t>
            </a:r>
            <a:r>
              <a:rPr lang="en-US" dirty="0" smtClean="0">
                <a:solidFill>
                  <a:schemeClr val="tx2">
                    <a:lumMod val="60000"/>
                    <a:lumOff val="40000"/>
                  </a:schemeClr>
                </a:solidFill>
              </a:rPr>
              <a:t>	</a:t>
            </a:r>
            <a:r>
              <a:rPr lang="en-US" dirty="0" err="1" smtClean="0">
                <a:solidFill>
                  <a:schemeClr val="tx2">
                    <a:lumMod val="60000"/>
                    <a:lumOff val="40000"/>
                  </a:schemeClr>
                </a:solidFill>
              </a:rPr>
              <a:t>Protriptyline</a:t>
            </a:r>
            <a:endParaRPr lang="en-US" dirty="0" smtClean="0">
              <a:solidFill>
                <a:schemeClr val="tx2">
                  <a:lumMod val="60000"/>
                  <a:lumOff val="40000"/>
                </a:schemeClr>
              </a:solidFill>
            </a:endParaRPr>
          </a:p>
          <a:p>
            <a:pPr>
              <a:lnSpc>
                <a:spcPct val="80000"/>
              </a:lnSpc>
              <a:buNone/>
            </a:pPr>
            <a:endParaRPr lang="en-US" dirty="0" smtClean="0"/>
          </a:p>
          <a:p>
            <a:pPr>
              <a:lnSpc>
                <a:spcPct val="80000"/>
              </a:lnSpc>
            </a:pPr>
            <a:r>
              <a:rPr lang="en-US" dirty="0" smtClean="0"/>
              <a:t>2) </a:t>
            </a:r>
            <a:r>
              <a:rPr lang="en-US" b="1" u="sng" dirty="0" smtClean="0"/>
              <a:t>Monoamine </a:t>
            </a:r>
            <a:r>
              <a:rPr lang="en-US" b="1" u="sng" dirty="0" err="1" smtClean="0"/>
              <a:t>Oxidase</a:t>
            </a:r>
            <a:r>
              <a:rPr lang="en-US" b="1" u="sng" dirty="0" smtClean="0"/>
              <a:t> Inhibitors (MAOIs)</a:t>
            </a:r>
          </a:p>
          <a:p>
            <a:pPr>
              <a:lnSpc>
                <a:spcPct val="80000"/>
              </a:lnSpc>
            </a:pPr>
            <a:endParaRPr lang="en-US" b="1" u="sng" dirty="0" smtClean="0"/>
          </a:p>
          <a:p>
            <a:pPr>
              <a:lnSpc>
                <a:spcPct val="80000"/>
              </a:lnSpc>
              <a:buNone/>
            </a:pPr>
            <a:r>
              <a:rPr lang="en-US" dirty="0" smtClean="0"/>
              <a:t>		</a:t>
            </a:r>
            <a:r>
              <a:rPr lang="en-US" dirty="0" err="1" smtClean="0">
                <a:solidFill>
                  <a:schemeClr val="tx2">
                    <a:lumMod val="60000"/>
                    <a:lumOff val="40000"/>
                  </a:schemeClr>
                </a:solidFill>
              </a:rPr>
              <a:t>Tranylcypramine</a:t>
            </a:r>
            <a:r>
              <a:rPr lang="en-US" dirty="0" smtClean="0">
                <a:solidFill>
                  <a:schemeClr val="tx2">
                    <a:lumMod val="60000"/>
                    <a:lumOff val="40000"/>
                  </a:schemeClr>
                </a:solidFill>
              </a:rPr>
              <a:t>	</a:t>
            </a:r>
            <a:r>
              <a:rPr lang="en-US" dirty="0" err="1" smtClean="0">
                <a:solidFill>
                  <a:schemeClr val="tx2">
                    <a:lumMod val="60000"/>
                    <a:lumOff val="40000"/>
                  </a:schemeClr>
                </a:solidFill>
              </a:rPr>
              <a:t>Phenelzine</a:t>
            </a:r>
            <a:r>
              <a:rPr lang="en-US" dirty="0" smtClean="0">
                <a:solidFill>
                  <a:schemeClr val="tx2">
                    <a:lumMod val="60000"/>
                    <a:lumOff val="40000"/>
                  </a:schemeClr>
                </a:solidFill>
              </a:rPr>
              <a:t>		</a:t>
            </a:r>
            <a:r>
              <a:rPr lang="en-US" dirty="0" err="1" smtClean="0">
                <a:solidFill>
                  <a:schemeClr val="tx2">
                    <a:lumMod val="60000"/>
                    <a:lumOff val="40000"/>
                  </a:schemeClr>
                </a:solidFill>
              </a:rPr>
              <a:t>Moclobemide</a:t>
            </a:r>
            <a:endParaRPr lang="en-US" dirty="0" smtClean="0">
              <a:solidFill>
                <a:schemeClr val="tx2">
                  <a:lumMod val="60000"/>
                  <a:lumOff val="40000"/>
                </a:schemeClr>
              </a:solidFill>
            </a:endParaRPr>
          </a:p>
          <a:p>
            <a:pPr>
              <a:lnSpc>
                <a:spcPct val="80000"/>
              </a:lnSpc>
              <a:buNone/>
            </a:pPr>
            <a:endParaRPr lang="en-US" dirty="0" smtClean="0"/>
          </a:p>
          <a:p>
            <a:pPr>
              <a:lnSpc>
                <a:spcPct val="80000"/>
              </a:lnSpc>
            </a:pPr>
            <a:r>
              <a:rPr lang="en-US" dirty="0" smtClean="0"/>
              <a:t>3) </a:t>
            </a:r>
            <a:r>
              <a:rPr lang="en-US" b="1" u="sng" dirty="0" smtClean="0"/>
              <a:t>Serotonin Selective Reuptake Inhibitors (SSRIs)</a:t>
            </a:r>
          </a:p>
          <a:p>
            <a:pPr>
              <a:lnSpc>
                <a:spcPct val="80000"/>
              </a:lnSpc>
            </a:pPr>
            <a:r>
              <a:rPr lang="en-US" dirty="0" smtClean="0"/>
              <a:t>		</a:t>
            </a:r>
          </a:p>
          <a:p>
            <a:pPr>
              <a:lnSpc>
                <a:spcPct val="80000"/>
              </a:lnSpc>
            </a:pPr>
            <a:r>
              <a:rPr lang="en-US" dirty="0" err="1" smtClean="0">
                <a:solidFill>
                  <a:schemeClr val="tx2">
                    <a:lumMod val="60000"/>
                    <a:lumOff val="40000"/>
                  </a:schemeClr>
                </a:solidFill>
              </a:rPr>
              <a:t>Fluoxetine</a:t>
            </a:r>
            <a:r>
              <a:rPr lang="en-US" dirty="0" smtClean="0">
                <a:solidFill>
                  <a:schemeClr val="tx2">
                    <a:lumMod val="60000"/>
                    <a:lumOff val="40000"/>
                  </a:schemeClr>
                </a:solidFill>
              </a:rPr>
              <a:t>	</a:t>
            </a:r>
            <a:r>
              <a:rPr lang="en-US" dirty="0" err="1" smtClean="0">
                <a:solidFill>
                  <a:schemeClr val="tx2">
                    <a:lumMod val="60000"/>
                    <a:lumOff val="40000"/>
                  </a:schemeClr>
                </a:solidFill>
              </a:rPr>
              <a:t>Fluvoxamine</a:t>
            </a:r>
            <a:r>
              <a:rPr lang="en-US" dirty="0" smtClean="0">
                <a:solidFill>
                  <a:schemeClr val="tx2">
                    <a:lumMod val="60000"/>
                    <a:lumOff val="40000"/>
                  </a:schemeClr>
                </a:solidFill>
              </a:rPr>
              <a:t>	</a:t>
            </a:r>
          </a:p>
          <a:p>
            <a:pPr>
              <a:lnSpc>
                <a:spcPct val="80000"/>
              </a:lnSpc>
              <a:buNone/>
            </a:pPr>
            <a:r>
              <a:rPr lang="en-US" dirty="0" smtClean="0">
                <a:solidFill>
                  <a:schemeClr val="tx2">
                    <a:lumMod val="60000"/>
                    <a:lumOff val="40000"/>
                  </a:schemeClr>
                </a:solidFill>
              </a:rPr>
              <a:t>		</a:t>
            </a:r>
            <a:r>
              <a:rPr lang="en-US" dirty="0" err="1" smtClean="0">
                <a:solidFill>
                  <a:schemeClr val="tx2">
                    <a:lumMod val="60000"/>
                    <a:lumOff val="40000"/>
                  </a:schemeClr>
                </a:solidFill>
              </a:rPr>
              <a:t>Sertraline</a:t>
            </a:r>
            <a:r>
              <a:rPr lang="en-US" dirty="0" smtClean="0">
                <a:solidFill>
                  <a:schemeClr val="tx2">
                    <a:lumMod val="60000"/>
                    <a:lumOff val="40000"/>
                  </a:schemeClr>
                </a:solidFill>
              </a:rPr>
              <a:t>	</a:t>
            </a:r>
            <a:r>
              <a:rPr lang="en-US" dirty="0" err="1" smtClean="0">
                <a:solidFill>
                  <a:schemeClr val="tx2">
                    <a:lumMod val="60000"/>
                    <a:lumOff val="40000"/>
                  </a:schemeClr>
                </a:solidFill>
              </a:rPr>
              <a:t>Paroxetine</a:t>
            </a:r>
            <a:r>
              <a:rPr lang="en-US" dirty="0" smtClean="0">
                <a:solidFill>
                  <a:schemeClr val="tx2">
                    <a:lumMod val="60000"/>
                    <a:lumOff val="40000"/>
                  </a:schemeClr>
                </a:solidFill>
              </a:rPr>
              <a:t>	</a:t>
            </a:r>
            <a:r>
              <a:rPr lang="en-US" dirty="0" err="1" smtClean="0">
                <a:solidFill>
                  <a:schemeClr val="tx2">
                    <a:lumMod val="60000"/>
                    <a:lumOff val="40000"/>
                  </a:schemeClr>
                </a:solidFill>
              </a:rPr>
              <a:t>Citalopram</a:t>
            </a:r>
            <a:endParaRPr lang="en-US" dirty="0" smtClean="0">
              <a:solidFill>
                <a:schemeClr val="tx2">
                  <a:lumMod val="60000"/>
                  <a:lumOff val="40000"/>
                </a:schemeClr>
              </a:solidFill>
            </a:endParaRPr>
          </a:p>
          <a:p>
            <a:pPr>
              <a:lnSpc>
                <a:spcPct val="80000"/>
              </a:lnSpc>
              <a:buNone/>
            </a:pPr>
            <a:endParaRPr lang="en-US" dirty="0" smtClean="0"/>
          </a:p>
          <a:p>
            <a:pPr>
              <a:lnSpc>
                <a:spcPct val="80000"/>
              </a:lnSpc>
            </a:pPr>
            <a:r>
              <a:rPr lang="en-US" b="1" dirty="0" smtClean="0"/>
              <a:t>4) </a:t>
            </a:r>
            <a:r>
              <a:rPr lang="en-US" b="1" u="sng" dirty="0" smtClean="0"/>
              <a:t>Dual Serotonin and </a:t>
            </a:r>
            <a:r>
              <a:rPr lang="en-US" b="1" u="sng" dirty="0" err="1" smtClean="0"/>
              <a:t>Norepinephrine</a:t>
            </a:r>
            <a:r>
              <a:rPr lang="en-US" b="1" u="sng" dirty="0" smtClean="0"/>
              <a:t> Reuptake Inhibitor (SNRI)</a:t>
            </a:r>
          </a:p>
          <a:p>
            <a:pPr>
              <a:lnSpc>
                <a:spcPct val="80000"/>
              </a:lnSpc>
            </a:pPr>
            <a:endParaRPr lang="en-US" b="1" dirty="0" smtClean="0"/>
          </a:p>
          <a:p>
            <a:pPr>
              <a:lnSpc>
                <a:spcPct val="80000"/>
              </a:lnSpc>
              <a:buNone/>
            </a:pPr>
            <a:r>
              <a:rPr lang="en-US" dirty="0" smtClean="0"/>
              <a:t>		</a:t>
            </a:r>
            <a:r>
              <a:rPr lang="en-US" dirty="0" err="1" smtClean="0">
                <a:solidFill>
                  <a:schemeClr val="tx2">
                    <a:lumMod val="60000"/>
                    <a:lumOff val="40000"/>
                  </a:schemeClr>
                </a:solidFill>
              </a:rPr>
              <a:t>Venlafaxine</a:t>
            </a:r>
            <a:r>
              <a:rPr lang="en-US" dirty="0" smtClean="0">
                <a:solidFill>
                  <a:schemeClr val="tx2">
                    <a:lumMod val="60000"/>
                    <a:lumOff val="40000"/>
                  </a:schemeClr>
                </a:solidFill>
              </a:rPr>
              <a:t> 		</a:t>
            </a:r>
            <a:r>
              <a:rPr lang="en-US" dirty="0" err="1" smtClean="0">
                <a:solidFill>
                  <a:schemeClr val="tx2">
                    <a:lumMod val="60000"/>
                    <a:lumOff val="40000"/>
                  </a:schemeClr>
                </a:solidFill>
              </a:rPr>
              <a:t>Duloxetine</a:t>
            </a:r>
            <a:endParaRPr lang="en-US" dirty="0" smtClean="0">
              <a:solidFill>
                <a:schemeClr val="tx2">
                  <a:lumMod val="60000"/>
                  <a:lumOff val="40000"/>
                </a:schemeClr>
              </a:solidFill>
            </a:endParaRPr>
          </a:p>
          <a:p>
            <a:pPr>
              <a:lnSpc>
                <a:spcPct val="80000"/>
              </a:lnSpc>
              <a:buNone/>
            </a:pPr>
            <a:endParaRPr lang="en-US" dirty="0" smtClean="0"/>
          </a:p>
          <a:p>
            <a:pPr>
              <a:lnSpc>
                <a:spcPct val="80000"/>
              </a:lnSpc>
            </a:pPr>
            <a:r>
              <a:rPr lang="en-US" b="1" dirty="0" smtClean="0"/>
              <a:t>5) </a:t>
            </a:r>
            <a:r>
              <a:rPr lang="en-US" b="1" u="sng" dirty="0" smtClean="0"/>
              <a:t>Serotonin-2 </a:t>
            </a:r>
            <a:r>
              <a:rPr lang="en-US" b="1" u="sng" dirty="0" err="1" smtClean="0"/>
              <a:t>Antogonist</a:t>
            </a:r>
            <a:r>
              <a:rPr lang="en-US" b="1" u="sng" dirty="0" smtClean="0"/>
              <a:t> and Reuptake Inhibitors (SARIs</a:t>
            </a:r>
            <a:r>
              <a:rPr lang="en-US" u="sng" dirty="0" smtClean="0"/>
              <a:t>)</a:t>
            </a:r>
          </a:p>
          <a:p>
            <a:pPr>
              <a:lnSpc>
                <a:spcPct val="80000"/>
              </a:lnSpc>
            </a:pPr>
            <a:endParaRPr lang="en-US" dirty="0" smtClean="0"/>
          </a:p>
          <a:p>
            <a:pPr>
              <a:lnSpc>
                <a:spcPct val="80000"/>
              </a:lnSpc>
              <a:buNone/>
            </a:pPr>
            <a:r>
              <a:rPr lang="en-US" dirty="0" smtClean="0"/>
              <a:t>		</a:t>
            </a:r>
            <a:r>
              <a:rPr lang="en-US" dirty="0" err="1" smtClean="0">
                <a:solidFill>
                  <a:schemeClr val="tx2">
                    <a:lumMod val="60000"/>
                    <a:lumOff val="40000"/>
                  </a:schemeClr>
                </a:solidFill>
              </a:rPr>
              <a:t>Nefazodone</a:t>
            </a:r>
            <a:r>
              <a:rPr lang="en-US" dirty="0" smtClean="0">
                <a:solidFill>
                  <a:schemeClr val="tx2">
                    <a:lumMod val="60000"/>
                    <a:lumOff val="40000"/>
                  </a:schemeClr>
                </a:solidFill>
              </a:rPr>
              <a:t>		</a:t>
            </a:r>
            <a:r>
              <a:rPr lang="en-US" dirty="0" err="1" smtClean="0">
                <a:solidFill>
                  <a:schemeClr val="tx2">
                    <a:lumMod val="60000"/>
                    <a:lumOff val="40000"/>
                  </a:schemeClr>
                </a:solidFill>
              </a:rPr>
              <a:t>Trazodone</a:t>
            </a:r>
            <a:endParaRPr lang="en-US" dirty="0" smtClean="0">
              <a:solidFill>
                <a:schemeClr val="tx2">
                  <a:lumMod val="60000"/>
                  <a:lumOff val="40000"/>
                </a:schemeClr>
              </a:solidFill>
            </a:endParaRPr>
          </a:p>
          <a:p>
            <a:pPr>
              <a:lnSpc>
                <a:spcPct val="80000"/>
              </a:lnSpc>
            </a:pPr>
            <a:r>
              <a:rPr lang="en-US" b="1" dirty="0" smtClean="0"/>
              <a:t>6) </a:t>
            </a:r>
            <a:r>
              <a:rPr lang="en-US" b="1" u="sng" dirty="0" err="1" smtClean="0"/>
              <a:t>Norepinephrine</a:t>
            </a:r>
            <a:r>
              <a:rPr lang="en-US" b="1" u="sng" dirty="0" smtClean="0"/>
              <a:t> and Dopamine Reuptake Inhibitor (NDRI)</a:t>
            </a:r>
            <a:endParaRPr lang="en-US" b="1" dirty="0" smtClean="0"/>
          </a:p>
          <a:p>
            <a:pPr>
              <a:lnSpc>
                <a:spcPct val="80000"/>
              </a:lnSpc>
              <a:buNone/>
            </a:pPr>
            <a:r>
              <a:rPr lang="en-US" dirty="0" smtClean="0"/>
              <a:t>		</a:t>
            </a:r>
            <a:r>
              <a:rPr lang="en-US" dirty="0" err="1" smtClean="0">
                <a:solidFill>
                  <a:schemeClr val="tx2">
                    <a:lumMod val="60000"/>
                    <a:lumOff val="40000"/>
                  </a:schemeClr>
                </a:solidFill>
              </a:rPr>
              <a:t>Bupropion</a:t>
            </a:r>
            <a:endParaRPr lang="en-US" dirty="0" smtClean="0">
              <a:solidFill>
                <a:schemeClr val="tx2">
                  <a:lumMod val="60000"/>
                  <a:lumOff val="40000"/>
                </a:schemeClr>
              </a:solidFill>
            </a:endParaRPr>
          </a:p>
          <a:p>
            <a:pPr>
              <a:lnSpc>
                <a:spcPct val="80000"/>
              </a:lnSpc>
            </a:pPr>
            <a:r>
              <a:rPr lang="en-US" b="1" dirty="0" smtClean="0"/>
              <a:t>7) </a:t>
            </a:r>
            <a:r>
              <a:rPr lang="en-US" b="1" u="sng" dirty="0" smtClean="0"/>
              <a:t>Noradrenergic and Specific </a:t>
            </a:r>
            <a:r>
              <a:rPr lang="en-US" b="1" u="sng" dirty="0" err="1" smtClean="0"/>
              <a:t>Serotonergic</a:t>
            </a:r>
            <a:r>
              <a:rPr lang="en-US" b="1" u="sng" dirty="0" smtClean="0"/>
              <a:t> Antidepressant (</a:t>
            </a:r>
            <a:r>
              <a:rPr lang="en-US" b="1" u="sng" dirty="0" err="1" smtClean="0"/>
              <a:t>NaSSAs</a:t>
            </a:r>
            <a:r>
              <a:rPr lang="en-US" b="1" u="sng" dirty="0" smtClean="0"/>
              <a:t>)</a:t>
            </a:r>
            <a:endParaRPr lang="en-US" b="1" dirty="0" smtClean="0"/>
          </a:p>
          <a:p>
            <a:pPr>
              <a:lnSpc>
                <a:spcPct val="80000"/>
              </a:lnSpc>
              <a:buNone/>
            </a:pPr>
            <a:r>
              <a:rPr lang="en-US" dirty="0" smtClean="0"/>
              <a:t>		</a:t>
            </a:r>
            <a:r>
              <a:rPr lang="en-US" dirty="0" err="1" smtClean="0">
                <a:solidFill>
                  <a:schemeClr val="tx2">
                    <a:lumMod val="60000"/>
                    <a:lumOff val="40000"/>
                  </a:schemeClr>
                </a:solidFill>
              </a:rPr>
              <a:t>Mirtazapine</a:t>
            </a:r>
            <a:endParaRPr lang="en-US" dirty="0" smtClean="0">
              <a:solidFill>
                <a:schemeClr val="tx2">
                  <a:lumMod val="60000"/>
                  <a:lumOff val="40000"/>
                </a:schemeClr>
              </a:solidFill>
            </a:endParaRPr>
          </a:p>
          <a:p>
            <a:pPr>
              <a:lnSpc>
                <a:spcPct val="80000"/>
              </a:lnSpc>
            </a:pPr>
            <a:r>
              <a:rPr lang="en-US" dirty="0" smtClean="0"/>
              <a:t>8) </a:t>
            </a:r>
            <a:r>
              <a:rPr lang="en-US" b="1" u="sng" dirty="0" smtClean="0"/>
              <a:t>Noradrenalin Specific Reuptake Inhibitor (NRI)</a:t>
            </a:r>
            <a:endParaRPr lang="en-US" b="1" dirty="0" smtClean="0"/>
          </a:p>
          <a:p>
            <a:pPr>
              <a:lnSpc>
                <a:spcPct val="80000"/>
              </a:lnSpc>
              <a:buNone/>
            </a:pPr>
            <a:r>
              <a:rPr lang="en-US" dirty="0" smtClean="0"/>
              <a:t>		</a:t>
            </a:r>
            <a:r>
              <a:rPr lang="en-US" dirty="0" err="1" smtClean="0">
                <a:solidFill>
                  <a:schemeClr val="tx2">
                    <a:lumMod val="60000"/>
                    <a:lumOff val="40000"/>
                  </a:schemeClr>
                </a:solidFill>
              </a:rPr>
              <a:t>Reboxetine</a:t>
            </a:r>
            <a:endParaRPr lang="en-US" dirty="0" smtClean="0">
              <a:solidFill>
                <a:schemeClr val="tx2">
                  <a:lumMod val="60000"/>
                  <a:lumOff val="40000"/>
                </a:schemeClr>
              </a:solidFill>
            </a:endParaRPr>
          </a:p>
          <a:p>
            <a:pPr>
              <a:lnSpc>
                <a:spcPct val="80000"/>
              </a:lnSpc>
            </a:pPr>
            <a:r>
              <a:rPr lang="en-US" b="1" dirty="0" smtClean="0"/>
              <a:t>9) </a:t>
            </a:r>
            <a:r>
              <a:rPr lang="en-US" b="1" u="sng" dirty="0" smtClean="0"/>
              <a:t>Serotonin Reuptake Enhancer</a:t>
            </a:r>
            <a:endParaRPr lang="en-US" b="1" dirty="0" smtClean="0"/>
          </a:p>
          <a:p>
            <a:pPr>
              <a:lnSpc>
                <a:spcPct val="80000"/>
              </a:lnSpc>
              <a:buNone/>
            </a:pPr>
            <a:r>
              <a:rPr lang="en-US" dirty="0" smtClean="0"/>
              <a:t>		</a:t>
            </a:r>
            <a:r>
              <a:rPr lang="en-US" dirty="0" err="1" smtClean="0">
                <a:solidFill>
                  <a:schemeClr val="tx2">
                    <a:lumMod val="60000"/>
                    <a:lumOff val="40000"/>
                  </a:schemeClr>
                </a:solidFill>
              </a:rPr>
              <a:t>Tianeptine</a:t>
            </a:r>
            <a:endParaRPr lang="en-US" dirty="0" smtClean="0">
              <a:solidFill>
                <a:schemeClr val="tx2">
                  <a:lumMod val="60000"/>
                  <a:lumOff val="40000"/>
                </a:schemeClr>
              </a:solidFill>
            </a:endParaRPr>
          </a:p>
          <a:p>
            <a:endParaRPr lang="en-GB" dirty="0"/>
          </a:p>
        </p:txBody>
      </p:sp>
      <p:sp>
        <p:nvSpPr>
          <p:cNvPr id="4" name="Slide Number Placeholder 3"/>
          <p:cNvSpPr>
            <a:spLocks noGrp="1"/>
          </p:cNvSpPr>
          <p:nvPr>
            <p:ph type="sldNum" sz="quarter" idx="12"/>
          </p:nvPr>
        </p:nvSpPr>
        <p:spPr/>
        <p:txBody>
          <a:bodyPr/>
          <a:lstStyle/>
          <a:p>
            <a:fld id="{9B63FB8C-441A-44D7-A3CF-A3CB90EC19FA}" type="slidenum">
              <a:rPr lang="en-GB" smtClean="0"/>
              <a:pPr/>
              <a:t>261</a:t>
            </a:fld>
            <a:endParaRPr lang="en-GB"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Introduction </a:t>
            </a:r>
          </a:p>
        </p:txBody>
      </p:sp>
      <p:sp>
        <p:nvSpPr>
          <p:cNvPr id="86019" name="Content Placeholder 2"/>
          <p:cNvSpPr>
            <a:spLocks noGrp="1"/>
          </p:cNvSpPr>
          <p:nvPr>
            <p:ph idx="1"/>
          </p:nvPr>
        </p:nvSpPr>
        <p:spPr/>
        <p:txBody>
          <a:bodyPr>
            <a:normAutofit fontScale="92500" lnSpcReduction="10000"/>
          </a:bodyPr>
          <a:lstStyle/>
          <a:p>
            <a:pPr>
              <a:defRPr/>
            </a:pPr>
            <a:r>
              <a:rPr lang="en-US" dirty="0" smtClean="0"/>
              <a:t>Major depressive disorder, or endogenous depression, </a:t>
            </a:r>
          </a:p>
          <a:p>
            <a:pPr lvl="1">
              <a:defRPr/>
            </a:pPr>
            <a:r>
              <a:rPr lang="en-US" dirty="0" smtClean="0"/>
              <a:t>a depression of mood without any obvious medical or situational causes, </a:t>
            </a:r>
          </a:p>
          <a:p>
            <a:pPr lvl="2">
              <a:defRPr/>
            </a:pPr>
            <a:r>
              <a:rPr lang="en-US" dirty="0" smtClean="0"/>
              <a:t>manifested by an </a:t>
            </a:r>
            <a:r>
              <a:rPr lang="en-US" u="sng" dirty="0" smtClean="0"/>
              <a:t>inability to cope with ordinary events or experience pleasure. </a:t>
            </a:r>
          </a:p>
          <a:p>
            <a:pPr>
              <a:defRPr/>
            </a:pPr>
            <a:r>
              <a:rPr lang="en-US" dirty="0" smtClean="0"/>
              <a:t>The drugs used in major depressive disorder are of varied chemical structures; </a:t>
            </a:r>
          </a:p>
          <a:p>
            <a:pPr lvl="1">
              <a:defRPr/>
            </a:pPr>
            <a:r>
              <a:rPr lang="en-US" dirty="0" smtClean="0"/>
              <a:t>Most of these drugs exert there effects by</a:t>
            </a:r>
          </a:p>
          <a:p>
            <a:pPr lvl="2">
              <a:defRPr/>
            </a:pPr>
            <a:r>
              <a:rPr lang="en-US" b="1" dirty="0" smtClean="0"/>
              <a:t>Enhancing the CNS actions of </a:t>
            </a:r>
            <a:r>
              <a:rPr lang="en-US" b="1" u="sng" dirty="0" err="1" smtClean="0"/>
              <a:t>norepinephrine</a:t>
            </a:r>
            <a:r>
              <a:rPr lang="en-US" b="1" dirty="0" smtClean="0"/>
              <a:t>, </a:t>
            </a:r>
            <a:r>
              <a:rPr lang="en-US" b="1" u="sng" dirty="0" smtClean="0"/>
              <a:t>serotonin</a:t>
            </a:r>
            <a:r>
              <a:rPr lang="en-US" b="1" dirty="0" smtClean="0"/>
              <a:t>, or both.</a:t>
            </a:r>
          </a:p>
          <a:p>
            <a:pPr>
              <a:defRPr/>
            </a:pPr>
            <a:endParaRPr lang="en-US" dirty="0" smtClean="0"/>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Arial" charset="0"/>
              <a:buNone/>
              <a:defRPr/>
            </a:pPr>
            <a:r>
              <a:rPr lang="en-US" b="1" dirty="0" smtClean="0"/>
              <a:t>The Amine Hypothesis of Mood</a:t>
            </a:r>
          </a:p>
          <a:p>
            <a:pPr>
              <a:defRPr/>
            </a:pPr>
            <a:r>
              <a:rPr lang="en-US" dirty="0" smtClean="0"/>
              <a:t>Brain amines, </a:t>
            </a:r>
          </a:p>
          <a:p>
            <a:pPr lvl="1">
              <a:defRPr/>
            </a:pPr>
            <a:r>
              <a:rPr lang="en-US" dirty="0" smtClean="0"/>
              <a:t>particularly </a:t>
            </a:r>
            <a:r>
              <a:rPr lang="en-US" b="1" dirty="0" err="1" smtClean="0"/>
              <a:t>norepinephrine</a:t>
            </a:r>
            <a:r>
              <a:rPr lang="en-US" b="1" dirty="0" smtClean="0"/>
              <a:t> (NE) </a:t>
            </a:r>
            <a:r>
              <a:rPr lang="en-US" dirty="0" smtClean="0"/>
              <a:t>and </a:t>
            </a:r>
            <a:r>
              <a:rPr lang="en-US" b="1" dirty="0" smtClean="0"/>
              <a:t>serotonin (5-HT), </a:t>
            </a:r>
            <a:r>
              <a:rPr lang="en-US" dirty="0" smtClean="0"/>
              <a:t>are neurotransmitters in pathways that function in the </a:t>
            </a:r>
            <a:r>
              <a:rPr lang="en-US" b="1" dirty="0" smtClean="0"/>
              <a:t>expression of mood</a:t>
            </a:r>
            <a:r>
              <a:rPr lang="en-US" dirty="0" smtClean="0"/>
              <a:t>. </a:t>
            </a:r>
          </a:p>
          <a:p>
            <a:pPr>
              <a:defRPr/>
            </a:pPr>
            <a:r>
              <a:rPr lang="en-US" dirty="0" smtClean="0"/>
              <a:t>A </a:t>
            </a:r>
            <a:r>
              <a:rPr lang="en-US" u="sng" dirty="0" smtClean="0"/>
              <a:t>functional decrease</a:t>
            </a:r>
            <a:r>
              <a:rPr lang="en-US" dirty="0" smtClean="0"/>
              <a:t> in the activity of such amines is thought to result in </a:t>
            </a:r>
            <a:r>
              <a:rPr lang="en-US" u="sng" dirty="0" smtClean="0"/>
              <a:t>depression</a:t>
            </a:r>
            <a:r>
              <a:rPr lang="en-US" dirty="0" smtClean="0"/>
              <a:t>; </a:t>
            </a:r>
          </a:p>
          <a:p>
            <a:pPr lvl="1">
              <a:defRPr/>
            </a:pPr>
            <a:r>
              <a:rPr lang="en-US" u="sng" dirty="0" smtClean="0"/>
              <a:t>a functional increase </a:t>
            </a:r>
            <a:r>
              <a:rPr lang="en-US" dirty="0" smtClean="0"/>
              <a:t>of activity results in </a:t>
            </a:r>
            <a:r>
              <a:rPr lang="en-US" u="sng" dirty="0" smtClean="0"/>
              <a:t>mood elevation. </a:t>
            </a:r>
          </a:p>
          <a:p>
            <a:pPr>
              <a:defRPr/>
            </a:pPr>
            <a:endParaRPr lang="en-US" dirty="0"/>
          </a:p>
        </p:txBody>
      </p:sp>
      <p:sp>
        <p:nvSpPr>
          <p:cNvPr id="87043" name="Title 1"/>
          <p:cNvSpPr>
            <a:spLocks noGrp="1"/>
          </p:cNvSpPr>
          <p:nvPr>
            <p:ph type="title"/>
          </p:nvPr>
        </p:nvSpPr>
        <p:spPr/>
        <p:txBody>
          <a:bodyPr/>
          <a:lstStyle/>
          <a:p>
            <a:r>
              <a:rPr lang="en-US" smtClean="0"/>
              <a:t>Introduction </a:t>
            </a: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Classification</a:t>
            </a:r>
          </a:p>
        </p:txBody>
      </p:sp>
      <p:sp>
        <p:nvSpPr>
          <p:cNvPr id="3" name="Content Placeholder 2"/>
          <p:cNvSpPr>
            <a:spLocks noGrp="1"/>
          </p:cNvSpPr>
          <p:nvPr>
            <p:ph idx="1"/>
          </p:nvPr>
        </p:nvSpPr>
        <p:spPr/>
        <p:txBody>
          <a:bodyPr>
            <a:normAutofit fontScale="77500" lnSpcReduction="20000"/>
          </a:bodyPr>
          <a:lstStyle/>
          <a:p>
            <a:pPr>
              <a:defRPr/>
            </a:pPr>
            <a:r>
              <a:rPr lang="en-US" dirty="0" smtClean="0"/>
              <a:t>1) </a:t>
            </a:r>
            <a:r>
              <a:rPr lang="en-US" dirty="0" err="1" smtClean="0"/>
              <a:t>Tricyclic</a:t>
            </a:r>
            <a:r>
              <a:rPr lang="en-US" dirty="0" smtClean="0"/>
              <a:t> Antidepressants:</a:t>
            </a:r>
          </a:p>
          <a:p>
            <a:pPr lvl="1">
              <a:defRPr/>
            </a:pPr>
            <a:r>
              <a:rPr lang="en-US" u="sng" dirty="0" smtClean="0"/>
              <a:t>Structurally related drugs </a:t>
            </a:r>
            <a:r>
              <a:rPr lang="en-US" dirty="0" smtClean="0"/>
              <a:t>that block reuptake transporters of both </a:t>
            </a:r>
            <a:r>
              <a:rPr lang="en-US" u="sng" dirty="0" err="1" smtClean="0"/>
              <a:t>norepinephrine</a:t>
            </a:r>
            <a:r>
              <a:rPr lang="en-US" u="sng" dirty="0" smtClean="0"/>
              <a:t> (NE) and serotonin (5-HT)</a:t>
            </a:r>
          </a:p>
          <a:p>
            <a:pPr lvl="1">
              <a:defRPr/>
            </a:pPr>
            <a:r>
              <a:rPr lang="en-US" dirty="0" smtClean="0"/>
              <a:t>Drugs:</a:t>
            </a:r>
          </a:p>
          <a:p>
            <a:pPr lvl="2">
              <a:defRPr/>
            </a:pPr>
            <a:r>
              <a:rPr lang="en-US" dirty="0" err="1" smtClean="0"/>
              <a:t>Amitriptylline</a:t>
            </a:r>
            <a:endParaRPr lang="en-US" dirty="0" smtClean="0"/>
          </a:p>
          <a:p>
            <a:pPr lvl="2">
              <a:defRPr/>
            </a:pPr>
            <a:r>
              <a:rPr lang="en-US" dirty="0" err="1" smtClean="0"/>
              <a:t>Clomipramine</a:t>
            </a:r>
            <a:endParaRPr lang="en-US" dirty="0" smtClean="0"/>
          </a:p>
          <a:p>
            <a:pPr lvl="2">
              <a:defRPr/>
            </a:pPr>
            <a:r>
              <a:rPr lang="en-US" dirty="0" err="1" smtClean="0"/>
              <a:t>Imipramine</a:t>
            </a:r>
            <a:r>
              <a:rPr lang="en-US" dirty="0" smtClean="0"/>
              <a:t> </a:t>
            </a:r>
          </a:p>
          <a:p>
            <a:pPr lvl="1">
              <a:defRPr/>
            </a:pPr>
            <a:r>
              <a:rPr lang="en-US" dirty="0" smtClean="0"/>
              <a:t> Block </a:t>
            </a:r>
            <a:r>
              <a:rPr lang="en-US" dirty="0" err="1" smtClean="0"/>
              <a:t>norepinephrine</a:t>
            </a:r>
            <a:r>
              <a:rPr lang="en-US" dirty="0" smtClean="0"/>
              <a:t> (NE) and 5-HT transporters</a:t>
            </a:r>
          </a:p>
          <a:p>
            <a:pPr lvl="1">
              <a:defRPr/>
            </a:pPr>
            <a:r>
              <a:rPr lang="en-US" dirty="0" smtClean="0"/>
              <a:t>Toxicities: </a:t>
            </a:r>
          </a:p>
          <a:p>
            <a:pPr lvl="2">
              <a:defRPr/>
            </a:pPr>
            <a:r>
              <a:rPr lang="en-US" dirty="0" smtClean="0"/>
              <a:t>alpha block: hypotension, </a:t>
            </a:r>
          </a:p>
          <a:p>
            <a:pPr lvl="2">
              <a:defRPr/>
            </a:pPr>
            <a:r>
              <a:rPr lang="en-US" dirty="0" err="1" smtClean="0"/>
              <a:t>Muscarinic</a:t>
            </a:r>
            <a:r>
              <a:rPr lang="en-US" dirty="0" smtClean="0"/>
              <a:t> block: atropine like effects</a:t>
            </a:r>
          </a:p>
          <a:p>
            <a:pPr lvl="2">
              <a:defRPr/>
            </a:pPr>
            <a:r>
              <a:rPr lang="en-US" dirty="0" smtClean="0"/>
              <a:t>sedation, </a:t>
            </a:r>
          </a:p>
          <a:p>
            <a:pPr lvl="2">
              <a:defRPr/>
            </a:pPr>
            <a:r>
              <a:rPr lang="en-US" dirty="0" smtClean="0"/>
              <a:t>weight gain; </a:t>
            </a:r>
          </a:p>
          <a:p>
            <a:pPr lvl="2">
              <a:defRPr/>
            </a:pPr>
            <a:r>
              <a:rPr lang="en-US" dirty="0" smtClean="0"/>
              <a:t>Overdose: arrhythmias, seizures</a:t>
            </a:r>
            <a:endParaRPr lang="en-US" dirty="0"/>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normAutofit fontScale="92500"/>
          </a:bodyPr>
          <a:lstStyle/>
          <a:p>
            <a:pPr>
              <a:defRPr/>
            </a:pPr>
            <a:r>
              <a:rPr lang="en-US" dirty="0" smtClean="0"/>
              <a:t>2) Selective serotonin reuptake inhibitors (SSRIs)</a:t>
            </a:r>
          </a:p>
          <a:p>
            <a:pPr lvl="1">
              <a:defRPr/>
            </a:pPr>
            <a:r>
              <a:rPr lang="en-US" dirty="0" smtClean="0"/>
              <a:t>Drugs that </a:t>
            </a:r>
            <a:r>
              <a:rPr lang="en-US" u="sng" dirty="0" smtClean="0"/>
              <a:t>selectively inhibit serotonin (5-HT) </a:t>
            </a:r>
            <a:r>
              <a:rPr lang="en-US" dirty="0" smtClean="0"/>
              <a:t>transporters with only modest effects on other neurotransmitters</a:t>
            </a:r>
          </a:p>
          <a:p>
            <a:pPr lvl="1">
              <a:defRPr/>
            </a:pPr>
            <a:r>
              <a:rPr lang="en-US" dirty="0" smtClean="0"/>
              <a:t>Drugs:</a:t>
            </a:r>
          </a:p>
          <a:p>
            <a:pPr lvl="2">
              <a:defRPr/>
            </a:pPr>
            <a:r>
              <a:rPr lang="en-US" dirty="0" err="1" smtClean="0"/>
              <a:t>Fluoxetine</a:t>
            </a:r>
            <a:endParaRPr lang="en-US" dirty="0" smtClean="0"/>
          </a:p>
          <a:p>
            <a:pPr lvl="2">
              <a:defRPr/>
            </a:pPr>
            <a:r>
              <a:rPr lang="en-US" dirty="0" err="1" smtClean="0"/>
              <a:t>Citalopram</a:t>
            </a:r>
            <a:r>
              <a:rPr lang="en-US" dirty="0" smtClean="0"/>
              <a:t>,</a:t>
            </a:r>
          </a:p>
          <a:p>
            <a:pPr lvl="2">
              <a:defRPr/>
            </a:pPr>
            <a:r>
              <a:rPr lang="en-US" dirty="0" err="1" smtClean="0"/>
              <a:t>paroxetine</a:t>
            </a:r>
            <a:r>
              <a:rPr lang="en-US" dirty="0" smtClean="0"/>
              <a:t>, </a:t>
            </a:r>
          </a:p>
          <a:p>
            <a:pPr lvl="2">
              <a:defRPr/>
            </a:pPr>
            <a:r>
              <a:rPr lang="en-US" dirty="0" err="1" smtClean="0"/>
              <a:t>sertraline</a:t>
            </a:r>
            <a:r>
              <a:rPr lang="en-US" dirty="0" smtClean="0"/>
              <a:t>,</a:t>
            </a:r>
          </a:p>
          <a:p>
            <a:pPr lvl="1">
              <a:defRPr/>
            </a:pPr>
            <a:r>
              <a:rPr lang="en-US" dirty="0" smtClean="0"/>
              <a:t>Toxicities: Sexual dysfunction</a:t>
            </a:r>
            <a:endParaRPr lang="en-US" dirty="0"/>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normAutofit fontScale="85000" lnSpcReduction="20000"/>
          </a:bodyPr>
          <a:lstStyle/>
          <a:p>
            <a:pPr>
              <a:defRPr/>
            </a:pPr>
            <a:r>
              <a:rPr lang="en-US" dirty="0" smtClean="0"/>
              <a:t>3) Serotonin-</a:t>
            </a:r>
            <a:r>
              <a:rPr lang="en-US" dirty="0" err="1" smtClean="0"/>
              <a:t>norepinephrine</a:t>
            </a:r>
            <a:r>
              <a:rPr lang="en-US" dirty="0" smtClean="0"/>
              <a:t> reuptake inhibitors (SNRIs) </a:t>
            </a:r>
          </a:p>
          <a:p>
            <a:pPr lvl="1">
              <a:defRPr/>
            </a:pPr>
            <a:r>
              <a:rPr lang="en-US" dirty="0" smtClean="0"/>
              <a:t>Drugs that block </a:t>
            </a:r>
            <a:r>
              <a:rPr lang="en-US" u="sng" dirty="0" smtClean="0"/>
              <a:t>NE and 5-HT transporters</a:t>
            </a:r>
            <a:r>
              <a:rPr lang="en-US" dirty="0" smtClean="0"/>
              <a:t>, </a:t>
            </a:r>
          </a:p>
          <a:p>
            <a:pPr lvl="2">
              <a:defRPr/>
            </a:pPr>
            <a:r>
              <a:rPr lang="en-US" dirty="0" smtClean="0"/>
              <a:t>but lack the alpha blocking, </a:t>
            </a:r>
            <a:r>
              <a:rPr lang="en-US" dirty="0" err="1" smtClean="0"/>
              <a:t>anticholinergic</a:t>
            </a:r>
            <a:r>
              <a:rPr lang="en-US" dirty="0" smtClean="0"/>
              <a:t> and antihistaminic actions of TCAs</a:t>
            </a:r>
          </a:p>
          <a:p>
            <a:pPr lvl="1">
              <a:defRPr/>
            </a:pPr>
            <a:r>
              <a:rPr lang="en-US" dirty="0" smtClean="0"/>
              <a:t>Drugs:</a:t>
            </a:r>
          </a:p>
          <a:p>
            <a:pPr lvl="2">
              <a:defRPr/>
            </a:pPr>
            <a:r>
              <a:rPr lang="en-US" dirty="0" err="1" smtClean="0"/>
              <a:t>Venlafaxin</a:t>
            </a:r>
            <a:r>
              <a:rPr lang="en-US" dirty="0" smtClean="0"/>
              <a:t> </a:t>
            </a:r>
          </a:p>
          <a:p>
            <a:pPr lvl="2">
              <a:defRPr/>
            </a:pPr>
            <a:r>
              <a:rPr lang="en-US" dirty="0" err="1" smtClean="0"/>
              <a:t>Duloxetine</a:t>
            </a:r>
            <a:endParaRPr lang="en-US" dirty="0" smtClean="0"/>
          </a:p>
          <a:p>
            <a:pPr lvl="2">
              <a:defRPr/>
            </a:pPr>
            <a:r>
              <a:rPr lang="en-US" dirty="0" err="1" smtClean="0"/>
              <a:t>Desvenlafaxine</a:t>
            </a:r>
            <a:r>
              <a:rPr lang="en-US" dirty="0" smtClean="0"/>
              <a:t> </a:t>
            </a:r>
          </a:p>
          <a:p>
            <a:pPr lvl="1">
              <a:defRPr/>
            </a:pPr>
            <a:r>
              <a:rPr lang="en-US" dirty="0" smtClean="0"/>
              <a:t>Toxicities:</a:t>
            </a:r>
          </a:p>
          <a:p>
            <a:pPr lvl="2">
              <a:defRPr/>
            </a:pPr>
            <a:r>
              <a:rPr lang="en-US" dirty="0" err="1" smtClean="0"/>
              <a:t>Anticholinergic</a:t>
            </a:r>
            <a:r>
              <a:rPr lang="en-US" dirty="0" smtClean="0"/>
              <a:t>, </a:t>
            </a:r>
          </a:p>
          <a:p>
            <a:pPr lvl="2">
              <a:defRPr/>
            </a:pPr>
            <a:r>
              <a:rPr lang="en-US" dirty="0" smtClean="0"/>
              <a:t>sedation, </a:t>
            </a:r>
          </a:p>
          <a:p>
            <a:pPr lvl="2">
              <a:defRPr/>
            </a:pPr>
            <a:r>
              <a:rPr lang="en-US" dirty="0" smtClean="0"/>
              <a:t>hypertension </a:t>
            </a:r>
            <a:endParaRPr lang="en-US" dirty="0"/>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endParaRPr lang="en-US" smtClean="0"/>
          </a:p>
        </p:txBody>
      </p:sp>
      <p:sp>
        <p:nvSpPr>
          <p:cNvPr id="91139" name="Content Placeholder 2"/>
          <p:cNvSpPr>
            <a:spLocks noGrp="1"/>
          </p:cNvSpPr>
          <p:nvPr>
            <p:ph idx="1"/>
          </p:nvPr>
        </p:nvSpPr>
        <p:spPr/>
        <p:txBody>
          <a:bodyPr/>
          <a:lstStyle/>
          <a:p>
            <a:r>
              <a:rPr lang="en-US" smtClean="0"/>
              <a:t>4) 5-HT</a:t>
            </a:r>
            <a:r>
              <a:rPr lang="en-US" baseline="-25000" smtClean="0"/>
              <a:t>2</a:t>
            </a:r>
            <a:r>
              <a:rPr lang="en-US" smtClean="0"/>
              <a:t> antagonists </a:t>
            </a:r>
          </a:p>
          <a:p>
            <a:pPr lvl="1"/>
            <a:r>
              <a:rPr lang="en-US" smtClean="0"/>
              <a:t>Drugs: </a:t>
            </a:r>
          </a:p>
          <a:p>
            <a:pPr lvl="2"/>
            <a:r>
              <a:rPr lang="en-US" smtClean="0"/>
              <a:t>Nefazodone </a:t>
            </a:r>
          </a:p>
          <a:p>
            <a:pPr lvl="2"/>
            <a:r>
              <a:rPr lang="en-US" smtClean="0"/>
              <a:t>Trazodone</a:t>
            </a:r>
          </a:p>
          <a:p>
            <a:pPr lvl="1"/>
            <a:r>
              <a:rPr lang="en-US" smtClean="0"/>
              <a:t>Block 5-HT</a:t>
            </a:r>
            <a:r>
              <a:rPr lang="en-US" baseline="-25000" smtClean="0"/>
              <a:t>2</a:t>
            </a:r>
            <a:r>
              <a:rPr lang="en-US" smtClean="0"/>
              <a:t> receptors</a:t>
            </a:r>
          </a:p>
          <a:p>
            <a:pPr lvl="1"/>
            <a:r>
              <a:rPr lang="en-US" smtClean="0"/>
              <a:t>Toxicities: </a:t>
            </a:r>
            <a:r>
              <a:rPr lang="sv-SE" smtClean="0"/>
              <a:t>Sedation; modest alpha and H</a:t>
            </a:r>
            <a:r>
              <a:rPr lang="sv-SE" baseline="-25000" smtClean="0"/>
              <a:t>1</a:t>
            </a:r>
            <a:r>
              <a:rPr lang="sv-SE" smtClean="0"/>
              <a:t> blockade </a:t>
            </a:r>
            <a:endParaRPr lang="en-US" smtClean="0"/>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endParaRPr lang="en-US" smtClean="0"/>
          </a:p>
        </p:txBody>
      </p:sp>
      <p:sp>
        <p:nvSpPr>
          <p:cNvPr id="92163" name="Content Placeholder 2"/>
          <p:cNvSpPr>
            <a:spLocks noGrp="1"/>
          </p:cNvSpPr>
          <p:nvPr>
            <p:ph idx="1"/>
          </p:nvPr>
        </p:nvSpPr>
        <p:spPr/>
        <p:txBody>
          <a:bodyPr/>
          <a:lstStyle/>
          <a:p>
            <a:r>
              <a:rPr lang="en-US" smtClean="0"/>
              <a:t>5) Monoamine oxidase inhibitors (MAOIs)</a:t>
            </a:r>
          </a:p>
          <a:p>
            <a:pPr lvl="1"/>
            <a:r>
              <a:rPr lang="en-US" smtClean="0"/>
              <a:t>Drugs:</a:t>
            </a:r>
          </a:p>
          <a:p>
            <a:pPr lvl="2"/>
            <a:r>
              <a:rPr lang="en-US" smtClean="0"/>
              <a:t>Phenelzine</a:t>
            </a:r>
          </a:p>
          <a:p>
            <a:pPr lvl="2"/>
            <a:r>
              <a:rPr lang="en-US" smtClean="0"/>
              <a:t>Selegiline</a:t>
            </a:r>
          </a:p>
          <a:p>
            <a:pPr lvl="2"/>
            <a:r>
              <a:rPr lang="en-US" smtClean="0"/>
              <a:t>Isocarboxazid</a:t>
            </a:r>
          </a:p>
          <a:p>
            <a:pPr lvl="1"/>
            <a:r>
              <a:rPr lang="en-US" smtClean="0"/>
              <a:t>Inhibit MAO-A and MAO-B</a:t>
            </a:r>
          </a:p>
          <a:p>
            <a:pPr lvl="1"/>
            <a:r>
              <a:rPr lang="en-US" smtClean="0"/>
              <a:t>Toxicities: Hypotension, insomnia</a:t>
            </a: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a:defRPr/>
            </a:pPr>
            <a:r>
              <a:rPr lang="en-US" dirty="0" smtClean="0"/>
              <a:t>6) </a:t>
            </a:r>
            <a:r>
              <a:rPr lang="en-US" dirty="0" err="1" smtClean="0"/>
              <a:t>Heterocyclics</a:t>
            </a:r>
            <a:endParaRPr lang="en-US" dirty="0" smtClean="0"/>
          </a:p>
          <a:p>
            <a:pPr lvl="1">
              <a:defRPr/>
            </a:pPr>
            <a:r>
              <a:rPr lang="en-US" dirty="0" smtClean="0"/>
              <a:t>Antidepressants of </a:t>
            </a:r>
            <a:r>
              <a:rPr lang="en-US" u="sng" dirty="0" smtClean="0"/>
              <a:t>varying chemical structures</a:t>
            </a:r>
            <a:r>
              <a:rPr lang="en-US" dirty="0" smtClean="0"/>
              <a:t>, </a:t>
            </a:r>
          </a:p>
          <a:p>
            <a:pPr lvl="2">
              <a:defRPr/>
            </a:pPr>
            <a:r>
              <a:rPr lang="en-US" dirty="0" smtClean="0"/>
              <a:t>the characteristics of which do not strictly conform to any of the above designations</a:t>
            </a:r>
          </a:p>
          <a:p>
            <a:pPr lvl="1">
              <a:defRPr/>
            </a:pPr>
            <a:r>
              <a:rPr lang="en-US" dirty="0" smtClean="0"/>
              <a:t>Drugs:</a:t>
            </a:r>
          </a:p>
          <a:p>
            <a:pPr lvl="2">
              <a:defRPr/>
            </a:pPr>
            <a:r>
              <a:rPr lang="en-US" dirty="0" err="1" smtClean="0"/>
              <a:t>Amoxapine</a:t>
            </a:r>
            <a:r>
              <a:rPr lang="en-US" dirty="0" smtClean="0"/>
              <a:t> </a:t>
            </a:r>
          </a:p>
          <a:p>
            <a:pPr lvl="2">
              <a:defRPr/>
            </a:pPr>
            <a:r>
              <a:rPr lang="en-US" dirty="0" err="1" smtClean="0"/>
              <a:t>Bupropion</a:t>
            </a:r>
            <a:r>
              <a:rPr lang="en-US" dirty="0" smtClean="0"/>
              <a:t> </a:t>
            </a:r>
          </a:p>
          <a:p>
            <a:pPr lvl="2">
              <a:defRPr/>
            </a:pPr>
            <a:r>
              <a:rPr lang="en-US" dirty="0" err="1" smtClean="0"/>
              <a:t>Maprotilin</a:t>
            </a:r>
            <a:r>
              <a:rPr lang="en-US" dirty="0" smtClean="0"/>
              <a:t> </a:t>
            </a:r>
          </a:p>
          <a:p>
            <a:pPr lvl="2">
              <a:defRPr/>
            </a:pPr>
            <a:r>
              <a:rPr lang="en-US" dirty="0" err="1" smtClean="0"/>
              <a:t>Mirtazepine</a:t>
            </a:r>
            <a:endParaRPr lang="en-US" dirty="0" smtClean="0"/>
          </a:p>
          <a:p>
            <a:pPr lvl="1">
              <a:defRPr/>
            </a:pPr>
            <a:r>
              <a:rPr lang="en-US" dirty="0" err="1" smtClean="0"/>
              <a:t>Mirtazepine</a:t>
            </a:r>
            <a:r>
              <a:rPr lang="en-US" dirty="0" smtClean="0"/>
              <a:t> blocks </a:t>
            </a:r>
            <a:r>
              <a:rPr lang="en-US" dirty="0" err="1" smtClean="0"/>
              <a:t>presynaptic</a:t>
            </a:r>
            <a:r>
              <a:rPr lang="en-US" dirty="0" smtClean="0"/>
              <a:t> alpha</a:t>
            </a:r>
            <a:r>
              <a:rPr lang="en-US" baseline="-25000" dirty="0" smtClean="0"/>
              <a:t>2</a:t>
            </a:r>
            <a:r>
              <a:rPr lang="en-US" dirty="0" smtClean="0"/>
              <a:t> receptors; </a:t>
            </a:r>
          </a:p>
          <a:p>
            <a:pPr lvl="2">
              <a:defRPr/>
            </a:pPr>
            <a:r>
              <a:rPr lang="en-US" dirty="0" smtClean="0"/>
              <a:t>mechanism of action of others uncertain</a:t>
            </a:r>
          </a:p>
          <a:p>
            <a:pPr lvl="1">
              <a:defRPr/>
            </a:pPr>
            <a:r>
              <a:rPr lang="en-US" dirty="0" smtClean="0"/>
              <a:t>Toxicities:</a:t>
            </a:r>
          </a:p>
          <a:p>
            <a:pPr lvl="2">
              <a:defRPr/>
            </a:pPr>
            <a:r>
              <a:rPr lang="en-US" dirty="0" smtClean="0"/>
              <a:t>Lowers seizure threshold (</a:t>
            </a:r>
            <a:r>
              <a:rPr lang="en-US" dirty="0" err="1" smtClean="0"/>
              <a:t>amoxapine</a:t>
            </a:r>
            <a:r>
              <a:rPr lang="en-US" dirty="0" smtClean="0"/>
              <a:t>, </a:t>
            </a:r>
            <a:r>
              <a:rPr lang="en-US" dirty="0" err="1" smtClean="0"/>
              <a:t>bupropion</a:t>
            </a:r>
            <a:r>
              <a:rPr lang="en-US" dirty="0" smtClean="0"/>
              <a:t>); </a:t>
            </a:r>
          </a:p>
          <a:p>
            <a:pPr lvl="2">
              <a:defRPr/>
            </a:pPr>
            <a:r>
              <a:rPr lang="en-US" dirty="0" smtClean="0"/>
              <a:t>sedation </a:t>
            </a:r>
          </a:p>
          <a:p>
            <a:pPr lvl="2">
              <a:defRPr/>
            </a:pPr>
            <a:r>
              <a:rPr lang="en-US" dirty="0" smtClean="0"/>
              <a:t>and weight gain (</a:t>
            </a:r>
            <a:r>
              <a:rPr lang="en-US" dirty="0" err="1" smtClean="0"/>
              <a:t>mirtazepine</a:t>
            </a:r>
            <a:r>
              <a:rPr lang="en-US" dirty="0" smtClean="0"/>
              <a:t>)</a:t>
            </a:r>
          </a:p>
          <a:p>
            <a:pPr lvl="1">
              <a:defRPr/>
            </a:pPr>
            <a:endParaRPr lang="en-US" dirty="0" smtClean="0"/>
          </a:p>
          <a:p>
            <a:pPr lvl="2">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2635744-2108-4DFC-BD60-016D34E1AED2}"/>
              </a:ext>
            </a:extLst>
          </p:cNvPr>
          <p:cNvSpPr>
            <a:spLocks noGrp="1"/>
          </p:cNvSpPr>
          <p:nvPr>
            <p:ph idx="1"/>
          </p:nvPr>
        </p:nvSpPr>
        <p:spPr>
          <a:xfrm>
            <a:off x="628650" y="656493"/>
            <a:ext cx="7886700" cy="5520470"/>
          </a:xfrm>
        </p:spPr>
        <p:txBody>
          <a:bodyPr/>
          <a:lstStyle/>
          <a:p>
            <a:r>
              <a:rPr lang="en-US" b="1" dirty="0">
                <a:latin typeface="Times New Roman" panose="02020603050405020304" pitchFamily="18" charset="0"/>
                <a:cs typeface="Times New Roman" panose="02020603050405020304" pitchFamily="18" charset="0"/>
              </a:rPr>
              <a:t>Irritants and stimulants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Diphenylmethanes; phenolphthalein, Bisacodyl</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Anthraquinone derivatives; </a:t>
            </a:r>
            <a:r>
              <a:rPr lang="en-US" dirty="0" err="1">
                <a:latin typeface="Times New Roman" panose="02020603050405020304" pitchFamily="18" charset="0"/>
                <a:cs typeface="Times New Roman" panose="02020603050405020304" pitchFamily="18" charset="0"/>
              </a:rPr>
              <a:t>senna</a:t>
            </a:r>
            <a:r>
              <a:rPr lang="en-US" dirty="0">
                <a:latin typeface="Times New Roman" panose="02020603050405020304" pitchFamily="18" charset="0"/>
                <a:cs typeface="Times New Roman" panose="02020603050405020304" pitchFamily="18" charset="0"/>
              </a:rPr>
              <a:t>, cascara</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Fixed oil; castor oil</a:t>
            </a:r>
          </a:p>
          <a:p>
            <a:r>
              <a:rPr lang="en-US" b="1" dirty="0">
                <a:latin typeface="Times New Roman" panose="02020603050405020304" pitchFamily="18" charset="0"/>
                <a:cs typeface="Times New Roman" panose="02020603050405020304" pitchFamily="18" charset="0"/>
              </a:rPr>
              <a:t>Stool softeners; </a:t>
            </a:r>
            <a:r>
              <a:rPr lang="en-US" dirty="0">
                <a:latin typeface="Times New Roman" panose="02020603050405020304" pitchFamily="18" charset="0"/>
                <a:cs typeface="Times New Roman" panose="02020603050405020304" pitchFamily="18" charset="0"/>
              </a:rPr>
              <a:t>docusate, mineral oil, glycerin suppositories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14137182"/>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Pancreatic Hormones, Antidiabetic Agents, &amp; Glucagon</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Introduction </a:t>
            </a:r>
          </a:p>
        </p:txBody>
      </p:sp>
      <p:sp>
        <p:nvSpPr>
          <p:cNvPr id="3" name="Content Placeholder 2"/>
          <p:cNvSpPr>
            <a:spLocks noGrp="1"/>
          </p:cNvSpPr>
          <p:nvPr>
            <p:ph idx="1"/>
          </p:nvPr>
        </p:nvSpPr>
        <p:spPr>
          <a:xfrm>
            <a:off x="457200" y="1600200"/>
            <a:ext cx="8229600" cy="4953000"/>
          </a:xfrm>
        </p:spPr>
        <p:txBody>
          <a:bodyPr rtlCol="0">
            <a:normAutofit fontScale="70000" lnSpcReduction="20000"/>
          </a:bodyPr>
          <a:lstStyle/>
          <a:p>
            <a:pPr eaLnBrk="1" fontAlgn="auto" hangingPunct="1">
              <a:spcAft>
                <a:spcPts val="0"/>
              </a:spcAft>
              <a:buFont typeface="Arial" pitchFamily="34" charset="0"/>
              <a:buChar char="•"/>
              <a:defRPr/>
            </a:pPr>
            <a:r>
              <a:rPr lang="en-US" dirty="0" smtClean="0"/>
              <a:t>The islets of </a:t>
            </a:r>
            <a:r>
              <a:rPr lang="en-US" dirty="0" err="1" smtClean="0"/>
              <a:t>Langerhans</a:t>
            </a:r>
            <a:r>
              <a:rPr lang="en-US" dirty="0" smtClean="0"/>
              <a:t> in the pancreas contain at least 4 types of endocrine cells;</a:t>
            </a:r>
          </a:p>
          <a:p>
            <a:pPr lvl="1" eaLnBrk="1" fontAlgn="auto" hangingPunct="1">
              <a:spcAft>
                <a:spcPts val="0"/>
              </a:spcAft>
              <a:buFont typeface="Arial" pitchFamily="34" charset="0"/>
              <a:buChar char="–"/>
              <a:defRPr/>
            </a:pPr>
            <a:r>
              <a:rPr lang="en-US" dirty="0" smtClean="0"/>
              <a:t> A (alpha, glucagon producing), </a:t>
            </a:r>
          </a:p>
          <a:p>
            <a:pPr lvl="1" eaLnBrk="1" fontAlgn="auto" hangingPunct="1">
              <a:spcAft>
                <a:spcPts val="0"/>
              </a:spcAft>
              <a:buFont typeface="Arial" pitchFamily="34" charset="0"/>
              <a:buChar char="–"/>
              <a:defRPr/>
            </a:pPr>
            <a:r>
              <a:rPr lang="en-US" dirty="0" smtClean="0"/>
              <a:t>B (beta, insulin, and </a:t>
            </a:r>
            <a:r>
              <a:rPr lang="en-US" dirty="0" err="1" smtClean="0"/>
              <a:t>amylin</a:t>
            </a:r>
            <a:r>
              <a:rPr lang="en-US" dirty="0" smtClean="0"/>
              <a:t> producing), </a:t>
            </a:r>
          </a:p>
          <a:p>
            <a:pPr lvl="1" eaLnBrk="1" fontAlgn="auto" hangingPunct="1">
              <a:spcAft>
                <a:spcPts val="0"/>
              </a:spcAft>
              <a:buFont typeface="Arial" pitchFamily="34" charset="0"/>
              <a:buChar char="–"/>
              <a:defRPr/>
            </a:pPr>
            <a:r>
              <a:rPr lang="en-US" dirty="0" smtClean="0"/>
              <a:t>D (delta, </a:t>
            </a:r>
            <a:r>
              <a:rPr lang="en-US" dirty="0" err="1" smtClean="0"/>
              <a:t>somatostatin</a:t>
            </a:r>
            <a:r>
              <a:rPr lang="en-US" dirty="0" smtClean="0"/>
              <a:t> producing), </a:t>
            </a:r>
          </a:p>
          <a:p>
            <a:pPr lvl="1" eaLnBrk="1" fontAlgn="auto" hangingPunct="1">
              <a:spcAft>
                <a:spcPts val="0"/>
              </a:spcAft>
              <a:buFont typeface="Arial" pitchFamily="34" charset="0"/>
              <a:buChar char="–"/>
              <a:defRPr/>
            </a:pPr>
            <a:r>
              <a:rPr lang="en-US" dirty="0" smtClean="0"/>
              <a:t>F (pancreatic polypeptide producing). </a:t>
            </a:r>
          </a:p>
          <a:p>
            <a:pPr lvl="1" eaLnBrk="1" fontAlgn="auto" hangingPunct="1">
              <a:spcAft>
                <a:spcPts val="0"/>
              </a:spcAft>
              <a:buFont typeface="Arial" pitchFamily="34" charset="0"/>
              <a:buNone/>
              <a:defRPr/>
            </a:pPr>
            <a:r>
              <a:rPr lang="en-US" dirty="0" smtClean="0"/>
              <a:t>The </a:t>
            </a:r>
            <a:r>
              <a:rPr lang="en-US" u="sng" dirty="0" smtClean="0"/>
              <a:t>B (insulin-producing) cells </a:t>
            </a:r>
            <a:r>
              <a:rPr lang="en-US" dirty="0" smtClean="0"/>
              <a:t>form the majority of the above.</a:t>
            </a:r>
          </a:p>
          <a:p>
            <a:pPr eaLnBrk="1" fontAlgn="auto" hangingPunct="1">
              <a:spcAft>
                <a:spcPts val="0"/>
              </a:spcAft>
              <a:buFont typeface="Arial" pitchFamily="34" charset="0"/>
              <a:buChar char="•"/>
              <a:defRPr/>
            </a:pPr>
            <a:r>
              <a:rPr lang="en-US" dirty="0" smtClean="0"/>
              <a:t>Diabetes mellitus (</a:t>
            </a:r>
            <a:r>
              <a:rPr lang="en-US" u="sng" dirty="0" smtClean="0"/>
              <a:t>a deficiency of insulin production or effect</a:t>
            </a:r>
            <a:r>
              <a:rPr lang="en-US" dirty="0" smtClean="0"/>
              <a:t>) is the most common pancreatic disorder, where pharmacotherapy is indicated.</a:t>
            </a:r>
          </a:p>
          <a:p>
            <a:pPr eaLnBrk="1" fontAlgn="auto" hangingPunct="1">
              <a:spcAft>
                <a:spcPts val="0"/>
              </a:spcAft>
              <a:buFont typeface="Arial" pitchFamily="34" charset="0"/>
              <a:buChar char="•"/>
              <a:defRPr/>
            </a:pPr>
            <a:r>
              <a:rPr lang="en-US" dirty="0" smtClean="0"/>
              <a:t>Treatment of diabetes:</a:t>
            </a:r>
          </a:p>
          <a:p>
            <a:pPr lvl="1" eaLnBrk="1" fontAlgn="auto" hangingPunct="1">
              <a:spcAft>
                <a:spcPts val="0"/>
              </a:spcAft>
              <a:buFont typeface="Arial" pitchFamily="34" charset="0"/>
              <a:buChar char="–"/>
              <a:defRPr/>
            </a:pPr>
            <a:r>
              <a:rPr lang="en-US" u="sng" dirty="0" err="1" smtClean="0"/>
              <a:t>parenteral</a:t>
            </a:r>
            <a:r>
              <a:rPr lang="en-US" u="sng" dirty="0" smtClean="0"/>
              <a:t> formulations of insulin</a:t>
            </a:r>
          </a:p>
          <a:p>
            <a:pPr lvl="1" eaLnBrk="1" fontAlgn="auto" hangingPunct="1">
              <a:spcAft>
                <a:spcPts val="0"/>
              </a:spcAft>
              <a:buFont typeface="Arial" pitchFamily="34" charset="0"/>
              <a:buChar char="–"/>
              <a:defRPr/>
            </a:pPr>
            <a:r>
              <a:rPr lang="en-US" dirty="0" smtClean="0"/>
              <a:t>oral or </a:t>
            </a:r>
            <a:r>
              <a:rPr lang="en-US" dirty="0" err="1" smtClean="0"/>
              <a:t>parenteral</a:t>
            </a:r>
            <a:r>
              <a:rPr lang="en-US" dirty="0" smtClean="0"/>
              <a:t> noninsulin </a:t>
            </a:r>
            <a:r>
              <a:rPr lang="en-US" dirty="0" err="1" smtClean="0"/>
              <a:t>antidiabetic</a:t>
            </a:r>
            <a:r>
              <a:rPr lang="en-US" dirty="0" smtClean="0"/>
              <a:t> agents. </a:t>
            </a:r>
          </a:p>
          <a:p>
            <a:pPr eaLnBrk="1" fontAlgn="auto" hangingPunct="1">
              <a:spcAft>
                <a:spcPts val="0"/>
              </a:spcAft>
              <a:buFont typeface="Arial" pitchFamily="34" charset="0"/>
              <a:buChar char="•"/>
              <a:defRPr/>
            </a:pPr>
            <a:r>
              <a:rPr lang="en-US" dirty="0" smtClean="0"/>
              <a:t>Glucagon, which mobilizes </a:t>
            </a:r>
            <a:r>
              <a:rPr lang="en-US" u="sng" dirty="0" smtClean="0"/>
              <a:t>glycogen stores in the liver </a:t>
            </a:r>
            <a:r>
              <a:rPr lang="en-US" dirty="0" smtClean="0"/>
              <a:t>can be used to treat </a:t>
            </a:r>
            <a:r>
              <a:rPr lang="en-US" u="sng" dirty="0" smtClean="0"/>
              <a:t>severe hypoglycemia</a:t>
            </a:r>
            <a:r>
              <a:rPr lang="en-US" dirty="0" smtClean="0"/>
              <a:t>.</a:t>
            </a:r>
          </a:p>
          <a:p>
            <a:pPr eaLnBrk="1" fontAlgn="auto" hangingPunct="1">
              <a:spcAft>
                <a:spcPts val="0"/>
              </a:spcAft>
              <a:buFont typeface="Arial" pitchFamily="34" charset="0"/>
              <a:buChar char="•"/>
              <a:defRPr/>
            </a:pPr>
            <a:endParaRPr lang="en-US" dirty="0" smtClean="0"/>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smtClean="0"/>
              <a:t>Diabetes Mellitus</a:t>
            </a:r>
            <a:br>
              <a:rPr lang="en-US" dirty="0" smtClean="0"/>
            </a:br>
            <a:endParaRPr lang="en-US" dirty="0" smtClean="0"/>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Classification of diabetes:</a:t>
            </a:r>
          </a:p>
          <a:p>
            <a:pPr lvl="1" eaLnBrk="1" fontAlgn="auto" hangingPunct="1">
              <a:spcAft>
                <a:spcPts val="0"/>
              </a:spcAft>
              <a:buFont typeface="Arial" pitchFamily="34" charset="0"/>
              <a:buChar char="–"/>
              <a:defRPr/>
            </a:pPr>
            <a:r>
              <a:rPr lang="en-US" dirty="0" smtClean="0"/>
              <a:t>Type 1 diabetes:</a:t>
            </a:r>
          </a:p>
          <a:p>
            <a:pPr lvl="2" eaLnBrk="1" fontAlgn="auto" hangingPunct="1">
              <a:spcAft>
                <a:spcPts val="0"/>
              </a:spcAft>
              <a:buFont typeface="Arial" pitchFamily="34" charset="0"/>
              <a:buChar char="•"/>
              <a:defRPr/>
            </a:pPr>
            <a:r>
              <a:rPr lang="en-US" dirty="0" smtClean="0"/>
              <a:t>Also referred as insulin dependent; it requires </a:t>
            </a:r>
            <a:r>
              <a:rPr lang="en-US" u="sng" dirty="0" smtClean="0"/>
              <a:t>treatment with insulin</a:t>
            </a:r>
          </a:p>
          <a:p>
            <a:pPr lvl="2" eaLnBrk="1" fontAlgn="auto" hangingPunct="1">
              <a:spcAft>
                <a:spcPts val="0"/>
              </a:spcAft>
              <a:buFont typeface="Arial" pitchFamily="34" charset="0"/>
              <a:buChar char="•"/>
              <a:defRPr/>
            </a:pPr>
            <a:r>
              <a:rPr lang="en-US" dirty="0" smtClean="0"/>
              <a:t>usually has its onset during childhood and results </a:t>
            </a:r>
            <a:r>
              <a:rPr lang="en-US" u="sng" dirty="0" smtClean="0"/>
              <a:t>from autoimmune destruction of pancreatic B cells. </a:t>
            </a:r>
          </a:p>
          <a:p>
            <a:pPr lvl="1" eaLnBrk="1" fontAlgn="auto" hangingPunct="1">
              <a:spcAft>
                <a:spcPts val="0"/>
              </a:spcAft>
              <a:buFont typeface="Arial" pitchFamily="34" charset="0"/>
              <a:buChar char="–"/>
              <a:defRPr/>
            </a:pPr>
            <a:r>
              <a:rPr lang="en-US" dirty="0" smtClean="0"/>
              <a:t>Type 2 diabetes;</a:t>
            </a:r>
          </a:p>
          <a:p>
            <a:pPr lvl="2" eaLnBrk="1" fontAlgn="auto" hangingPunct="1">
              <a:spcAft>
                <a:spcPts val="0"/>
              </a:spcAft>
              <a:buFont typeface="Arial" pitchFamily="34" charset="0"/>
              <a:buChar char="•"/>
              <a:defRPr/>
            </a:pPr>
            <a:r>
              <a:rPr lang="en-US" dirty="0" smtClean="0"/>
              <a:t>a progressive disorder characterized by increasing </a:t>
            </a:r>
            <a:r>
              <a:rPr lang="en-US" u="sng" dirty="0" smtClean="0"/>
              <a:t>insulin resistance and diminishing insulin </a:t>
            </a:r>
            <a:r>
              <a:rPr lang="en-US" u="sng" dirty="0" err="1" smtClean="0"/>
              <a:t>secretory</a:t>
            </a:r>
            <a:r>
              <a:rPr lang="en-US" u="sng" dirty="0" smtClean="0"/>
              <a:t> capacity</a:t>
            </a:r>
            <a:r>
              <a:rPr lang="en-US" dirty="0" smtClean="0"/>
              <a:t>. </a:t>
            </a:r>
          </a:p>
          <a:p>
            <a:pPr lvl="2" eaLnBrk="1" fontAlgn="auto" hangingPunct="1">
              <a:spcAft>
                <a:spcPts val="0"/>
              </a:spcAft>
              <a:buFont typeface="Arial" pitchFamily="34" charset="0"/>
              <a:buChar char="•"/>
              <a:defRPr/>
            </a:pPr>
            <a:r>
              <a:rPr lang="en-US" dirty="0" smtClean="0"/>
              <a:t>Usually associated with obesity and is more common than type 1 diabetes.</a:t>
            </a:r>
          </a:p>
          <a:p>
            <a:pPr lvl="2" eaLnBrk="1" fontAlgn="auto" hangingPunct="1">
              <a:spcAft>
                <a:spcPts val="0"/>
              </a:spcAft>
              <a:buFont typeface="Arial" pitchFamily="34" charset="0"/>
              <a:buChar char="•"/>
              <a:defRPr/>
            </a:pPr>
            <a:r>
              <a:rPr lang="en-US" dirty="0" smtClean="0"/>
              <a:t>usually has its onset in adulthood, </a:t>
            </a:r>
          </a:p>
          <a:p>
            <a:pPr lvl="3" eaLnBrk="1" fontAlgn="auto" hangingPunct="1">
              <a:spcAft>
                <a:spcPts val="0"/>
              </a:spcAft>
              <a:buFont typeface="Arial" pitchFamily="34" charset="0"/>
              <a:buChar char="–"/>
              <a:defRPr/>
            </a:pPr>
            <a:r>
              <a:rPr lang="en-US" dirty="0" smtClean="0"/>
              <a:t>though the incidence in children and adolescents is rising dramatically, in parallel with the increase in obesity in children and adolescents.</a:t>
            </a:r>
          </a:p>
          <a:p>
            <a:pPr lvl="2" eaLnBrk="1" fontAlgn="auto" hangingPunct="1">
              <a:spcAft>
                <a:spcPts val="0"/>
              </a:spcAft>
              <a:buFont typeface="Arial" pitchFamily="34" charset="0"/>
              <a:buChar char="•"/>
              <a:defRPr/>
            </a:pPr>
            <a:r>
              <a:rPr lang="en-US" dirty="0" smtClean="0"/>
              <a:t>Early stages of type 2 diabetes can be managed with </a:t>
            </a:r>
            <a:r>
              <a:rPr lang="en-US" u="sng" dirty="0" smtClean="0"/>
              <a:t>noninsulin </a:t>
            </a:r>
            <a:r>
              <a:rPr lang="en-US" u="sng" dirty="0" err="1" smtClean="0"/>
              <a:t>antidiabetic</a:t>
            </a:r>
            <a:r>
              <a:rPr lang="en-US" u="sng" dirty="0" smtClean="0"/>
              <a:t> drugs</a:t>
            </a:r>
            <a:r>
              <a:rPr lang="en-US" dirty="0" smtClean="0"/>
              <a:t>; with insulin being added to the drug regimen as the disease progresses</a:t>
            </a:r>
          </a:p>
          <a:p>
            <a:pPr eaLnBrk="1" fontAlgn="auto" hangingPunct="1">
              <a:spcAft>
                <a:spcPts val="0"/>
              </a:spcAft>
              <a:buFont typeface="Arial" pitchFamily="34" charset="0"/>
              <a:buChar char="•"/>
              <a:defRPr/>
            </a:pPr>
            <a:endParaRPr lang="en-US" dirty="0" smtClean="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While the clinical history and course of the 2 types of diabetes differs considerably, </a:t>
            </a:r>
            <a:r>
              <a:rPr lang="en-US" u="sng" dirty="0" smtClean="0"/>
              <a:t>treatment in both cases </a:t>
            </a:r>
            <a:r>
              <a:rPr lang="en-US" dirty="0" smtClean="0"/>
              <a:t>requires careful attention to:</a:t>
            </a:r>
          </a:p>
          <a:p>
            <a:pPr lvl="1" eaLnBrk="1" fontAlgn="auto" hangingPunct="1">
              <a:spcAft>
                <a:spcPts val="0"/>
              </a:spcAft>
              <a:buFont typeface="Arial" pitchFamily="34" charset="0"/>
              <a:buChar char="–"/>
              <a:defRPr/>
            </a:pPr>
            <a:r>
              <a:rPr lang="en-US" dirty="0" smtClean="0"/>
              <a:t>diet, </a:t>
            </a:r>
          </a:p>
          <a:p>
            <a:pPr lvl="1" eaLnBrk="1" fontAlgn="auto" hangingPunct="1">
              <a:spcAft>
                <a:spcPts val="0"/>
              </a:spcAft>
              <a:buFont typeface="Arial" pitchFamily="34" charset="0"/>
              <a:buChar char="–"/>
              <a:defRPr/>
            </a:pPr>
            <a:r>
              <a:rPr lang="en-US" dirty="0" smtClean="0"/>
              <a:t>fasting and postprandial blood glucose concentrations, </a:t>
            </a:r>
          </a:p>
          <a:p>
            <a:pPr lvl="1" eaLnBrk="1" fontAlgn="auto" hangingPunct="1">
              <a:spcAft>
                <a:spcPts val="0"/>
              </a:spcAft>
              <a:buFont typeface="Arial" pitchFamily="34" charset="0"/>
              <a:buChar char="–"/>
              <a:defRPr/>
            </a:pPr>
            <a:r>
              <a:rPr lang="en-US" dirty="0" smtClean="0"/>
              <a:t>serum concentrations of hemoglobin A</a:t>
            </a:r>
            <a:r>
              <a:rPr lang="en-US" baseline="-25000" dirty="0" smtClean="0"/>
              <a:t>1c</a:t>
            </a:r>
            <a:r>
              <a:rPr lang="en-US" dirty="0" smtClean="0"/>
              <a:t>, </a:t>
            </a:r>
          </a:p>
          <a:p>
            <a:pPr lvl="2" eaLnBrk="1" fontAlgn="auto" hangingPunct="1">
              <a:spcAft>
                <a:spcPts val="0"/>
              </a:spcAft>
              <a:buFont typeface="Arial" pitchFamily="34" charset="0"/>
              <a:buChar char="•"/>
              <a:defRPr/>
            </a:pPr>
            <a:r>
              <a:rPr lang="en-US" dirty="0" smtClean="0"/>
              <a:t>a </a:t>
            </a:r>
            <a:r>
              <a:rPr lang="en-US" dirty="0" err="1" smtClean="0"/>
              <a:t>glycosylated</a:t>
            </a:r>
            <a:r>
              <a:rPr lang="en-US" dirty="0" smtClean="0"/>
              <a:t> hemoglobin that serves as a marker of </a:t>
            </a:r>
            <a:r>
              <a:rPr lang="en-US" dirty="0" err="1" smtClean="0"/>
              <a:t>glycemia</a:t>
            </a:r>
            <a:r>
              <a:rPr lang="en-US" dirty="0" smtClean="0"/>
              <a:t>. </a:t>
            </a:r>
          </a:p>
          <a:p>
            <a:pPr eaLnBrk="1" fontAlgn="auto" hangingPunct="1">
              <a:spcAft>
                <a:spcPts val="0"/>
              </a:spcAft>
              <a:buFont typeface="Arial" pitchFamily="34" charset="0"/>
              <a:buChar char="•"/>
              <a:defRPr/>
            </a:pPr>
            <a:endParaRPr lang="en-US" dirty="0" smtClean="0"/>
          </a:p>
        </p:txBody>
      </p:sp>
      <p:sp>
        <p:nvSpPr>
          <p:cNvPr id="4" name="Title 1"/>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smtClean="0"/>
              <a:t>Diabetes Mellitus</a:t>
            </a:r>
            <a:br>
              <a:rPr lang="en-US" dirty="0" smtClean="0"/>
            </a:br>
            <a:endParaRPr lang="en-US" dirty="0" smtClean="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Antidiabetic drugs</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None/>
              <a:defRPr/>
            </a:pPr>
            <a:r>
              <a:rPr lang="en-US" dirty="0" smtClean="0"/>
              <a:t>Classification:</a:t>
            </a:r>
          </a:p>
          <a:p>
            <a:pPr eaLnBrk="1" fontAlgn="auto" hangingPunct="1">
              <a:spcAft>
                <a:spcPts val="0"/>
              </a:spcAft>
              <a:buFont typeface="Arial" pitchFamily="34" charset="0"/>
              <a:buChar char="•"/>
              <a:defRPr/>
            </a:pPr>
            <a:r>
              <a:rPr lang="en-US" dirty="0" smtClean="0"/>
              <a:t>1) Insulin</a:t>
            </a:r>
          </a:p>
          <a:p>
            <a:pPr lvl="1" eaLnBrk="1" fontAlgn="auto" hangingPunct="1">
              <a:spcAft>
                <a:spcPts val="0"/>
              </a:spcAft>
              <a:buFont typeface="Arial" pitchFamily="34" charset="0"/>
              <a:buChar char="–"/>
              <a:defRPr/>
            </a:pPr>
            <a:r>
              <a:rPr lang="en-US" dirty="0" smtClean="0"/>
              <a:t>Rapid acting; </a:t>
            </a:r>
            <a:r>
              <a:rPr lang="en-US" dirty="0" err="1" smtClean="0"/>
              <a:t>e.g</a:t>
            </a:r>
            <a:r>
              <a:rPr lang="en-US" dirty="0" smtClean="0"/>
              <a:t> </a:t>
            </a:r>
            <a:r>
              <a:rPr lang="en-US" dirty="0" err="1" smtClean="0"/>
              <a:t>lispro</a:t>
            </a:r>
            <a:endParaRPr lang="en-US" dirty="0" smtClean="0"/>
          </a:p>
          <a:p>
            <a:pPr lvl="1" eaLnBrk="1" fontAlgn="auto" hangingPunct="1">
              <a:spcAft>
                <a:spcPts val="0"/>
              </a:spcAft>
              <a:buFont typeface="Arial" pitchFamily="34" charset="0"/>
              <a:buChar char="–"/>
              <a:defRPr/>
            </a:pPr>
            <a:r>
              <a:rPr lang="en-US" dirty="0" smtClean="0"/>
              <a:t>Short acting; </a:t>
            </a:r>
            <a:r>
              <a:rPr lang="en-US" dirty="0" err="1" smtClean="0"/>
              <a:t>e.g</a:t>
            </a:r>
            <a:r>
              <a:rPr lang="en-US" dirty="0" smtClean="0"/>
              <a:t> regular</a:t>
            </a:r>
          </a:p>
          <a:p>
            <a:pPr lvl="1" eaLnBrk="1" fontAlgn="auto" hangingPunct="1">
              <a:spcAft>
                <a:spcPts val="0"/>
              </a:spcAft>
              <a:buFont typeface="Arial" pitchFamily="34" charset="0"/>
              <a:buChar char="–"/>
              <a:defRPr/>
            </a:pPr>
            <a:r>
              <a:rPr lang="en-US" dirty="0" smtClean="0"/>
              <a:t>Intermediate acting; </a:t>
            </a:r>
            <a:r>
              <a:rPr lang="en-US" dirty="0" err="1" smtClean="0"/>
              <a:t>e.g</a:t>
            </a:r>
            <a:r>
              <a:rPr lang="en-US" dirty="0" smtClean="0"/>
              <a:t> Neutral </a:t>
            </a:r>
            <a:r>
              <a:rPr lang="en-US" dirty="0" err="1" smtClean="0"/>
              <a:t>protamine</a:t>
            </a:r>
            <a:r>
              <a:rPr lang="en-US" dirty="0" smtClean="0"/>
              <a:t> </a:t>
            </a:r>
            <a:r>
              <a:rPr lang="en-US" dirty="0" err="1" smtClean="0"/>
              <a:t>Hagedorn</a:t>
            </a:r>
            <a:r>
              <a:rPr lang="en-US" smtClean="0"/>
              <a:t> (NPH), </a:t>
            </a:r>
            <a:r>
              <a:rPr lang="en-US" dirty="0" err="1" smtClean="0"/>
              <a:t>lente</a:t>
            </a:r>
            <a:endParaRPr lang="en-US" dirty="0" smtClean="0"/>
          </a:p>
          <a:p>
            <a:pPr lvl="1" eaLnBrk="1" fontAlgn="auto" hangingPunct="1">
              <a:spcAft>
                <a:spcPts val="0"/>
              </a:spcAft>
              <a:buFont typeface="Arial" pitchFamily="34" charset="0"/>
              <a:buChar char="–"/>
              <a:defRPr/>
            </a:pPr>
            <a:r>
              <a:rPr lang="en-US" dirty="0" smtClean="0"/>
              <a:t>Slow, long acting; </a:t>
            </a:r>
            <a:r>
              <a:rPr lang="en-US" dirty="0" err="1" smtClean="0"/>
              <a:t>e.g</a:t>
            </a:r>
            <a:r>
              <a:rPr lang="en-US" dirty="0" smtClean="0"/>
              <a:t> </a:t>
            </a:r>
            <a:r>
              <a:rPr lang="en-US" dirty="0" err="1" smtClean="0"/>
              <a:t>glargine</a:t>
            </a:r>
            <a:endParaRPr lang="en-US" dirty="0" smtClean="0"/>
          </a:p>
          <a:p>
            <a:pPr eaLnBrk="1" fontAlgn="auto" hangingPunct="1">
              <a:spcAft>
                <a:spcPts val="0"/>
              </a:spcAft>
              <a:buFont typeface="Arial" pitchFamily="34" charset="0"/>
              <a:buChar char="•"/>
              <a:defRPr/>
            </a:pPr>
            <a:r>
              <a:rPr lang="en-US" dirty="0" smtClean="0"/>
              <a:t>2) Non insulin </a:t>
            </a:r>
            <a:r>
              <a:rPr lang="en-US" dirty="0" err="1" smtClean="0"/>
              <a:t>antidiabetic</a:t>
            </a:r>
            <a:r>
              <a:rPr lang="en-US" dirty="0" smtClean="0"/>
              <a:t> drugs/oral hypoglycemic agents:</a:t>
            </a:r>
          </a:p>
          <a:p>
            <a:pPr lvl="1" eaLnBrk="1" fontAlgn="auto" hangingPunct="1">
              <a:spcAft>
                <a:spcPts val="0"/>
              </a:spcAft>
              <a:buFont typeface="Arial" pitchFamily="34" charset="0"/>
              <a:buChar char="–"/>
              <a:defRPr/>
            </a:pPr>
            <a:r>
              <a:rPr lang="en-US" dirty="0" smtClean="0"/>
              <a:t>Insulin </a:t>
            </a:r>
            <a:r>
              <a:rPr lang="en-US" dirty="0" err="1" smtClean="0"/>
              <a:t>secretagogues</a:t>
            </a:r>
            <a:r>
              <a:rPr lang="en-US" dirty="0" smtClean="0"/>
              <a:t>; </a:t>
            </a:r>
            <a:r>
              <a:rPr lang="en-US" dirty="0" err="1" smtClean="0"/>
              <a:t>e.g</a:t>
            </a:r>
            <a:r>
              <a:rPr lang="en-US" dirty="0" smtClean="0"/>
              <a:t> </a:t>
            </a:r>
            <a:r>
              <a:rPr lang="en-US" dirty="0" err="1" smtClean="0"/>
              <a:t>glipizide</a:t>
            </a:r>
            <a:endParaRPr lang="en-US" dirty="0" smtClean="0"/>
          </a:p>
          <a:p>
            <a:pPr lvl="1" eaLnBrk="1" fontAlgn="auto" hangingPunct="1">
              <a:spcAft>
                <a:spcPts val="0"/>
              </a:spcAft>
              <a:buFont typeface="Arial" pitchFamily="34" charset="0"/>
              <a:buChar char="–"/>
              <a:defRPr/>
            </a:pPr>
            <a:r>
              <a:rPr lang="en-US" dirty="0" err="1" smtClean="0"/>
              <a:t>Biguanides</a:t>
            </a:r>
            <a:r>
              <a:rPr lang="en-US" dirty="0" smtClean="0"/>
              <a:t>; </a:t>
            </a:r>
            <a:r>
              <a:rPr lang="en-US" dirty="0" err="1" smtClean="0"/>
              <a:t>e.g</a:t>
            </a:r>
            <a:r>
              <a:rPr lang="en-US" dirty="0" smtClean="0"/>
              <a:t> </a:t>
            </a:r>
            <a:r>
              <a:rPr lang="en-US" dirty="0" err="1" smtClean="0"/>
              <a:t>metformin</a:t>
            </a:r>
            <a:endParaRPr lang="en-US" dirty="0" smtClean="0"/>
          </a:p>
          <a:p>
            <a:pPr lvl="1" eaLnBrk="1" fontAlgn="auto" hangingPunct="1">
              <a:spcAft>
                <a:spcPts val="0"/>
              </a:spcAft>
              <a:buFont typeface="Arial" pitchFamily="34" charset="0"/>
              <a:buChar char="–"/>
              <a:defRPr/>
            </a:pPr>
            <a:r>
              <a:rPr lang="en-US" dirty="0" err="1" smtClean="0"/>
              <a:t>Thiazolidinediones</a:t>
            </a:r>
            <a:r>
              <a:rPr lang="en-US" dirty="0" smtClean="0"/>
              <a:t>; </a:t>
            </a:r>
            <a:r>
              <a:rPr lang="en-US" dirty="0" err="1" smtClean="0"/>
              <a:t>e.g</a:t>
            </a:r>
            <a:r>
              <a:rPr lang="en-US" dirty="0" smtClean="0"/>
              <a:t> </a:t>
            </a:r>
            <a:r>
              <a:rPr lang="en-US" dirty="0" err="1" smtClean="0"/>
              <a:t>pioglitazone</a:t>
            </a:r>
            <a:endParaRPr lang="en-US" dirty="0" smtClean="0"/>
          </a:p>
          <a:p>
            <a:pPr lvl="1" eaLnBrk="1" fontAlgn="auto" hangingPunct="1">
              <a:spcAft>
                <a:spcPts val="0"/>
              </a:spcAft>
              <a:buFont typeface="Arial" pitchFamily="34" charset="0"/>
              <a:buChar char="–"/>
              <a:defRPr/>
            </a:pPr>
            <a:r>
              <a:rPr lang="en-US" dirty="0" smtClean="0"/>
              <a:t>Alpha </a:t>
            </a:r>
            <a:r>
              <a:rPr lang="en-US" dirty="0" err="1" smtClean="0"/>
              <a:t>glucosidase</a:t>
            </a:r>
            <a:r>
              <a:rPr lang="en-US" dirty="0" smtClean="0"/>
              <a:t> inhibitors; </a:t>
            </a:r>
            <a:r>
              <a:rPr lang="en-US" dirty="0" err="1" smtClean="0"/>
              <a:t>e.g</a:t>
            </a:r>
            <a:r>
              <a:rPr lang="en-US" dirty="0" smtClean="0"/>
              <a:t> </a:t>
            </a:r>
            <a:r>
              <a:rPr lang="en-US" dirty="0" err="1" smtClean="0"/>
              <a:t>acarbose</a:t>
            </a:r>
            <a:endParaRPr lang="en-US" dirty="0" smtClean="0"/>
          </a:p>
          <a:p>
            <a:pPr lvl="1" eaLnBrk="1" fontAlgn="auto" hangingPunct="1">
              <a:spcAft>
                <a:spcPts val="0"/>
              </a:spcAft>
              <a:buFont typeface="Arial" pitchFamily="34" charset="0"/>
              <a:buChar char="–"/>
              <a:defRPr/>
            </a:pPr>
            <a:r>
              <a:rPr lang="en-US" dirty="0" smtClean="0"/>
              <a:t>others</a:t>
            </a:r>
          </a:p>
          <a:p>
            <a:pPr lvl="1" eaLnBrk="1" fontAlgn="auto" hangingPunct="1">
              <a:spcAft>
                <a:spcPts val="0"/>
              </a:spcAft>
              <a:buFont typeface="Arial" pitchFamily="34" charset="0"/>
              <a:buChar char="–"/>
              <a:defRPr/>
            </a:pPr>
            <a:endParaRPr lang="en-US" dirty="0" smtClean="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Insulin </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None/>
              <a:defRPr/>
            </a:pPr>
            <a:r>
              <a:rPr lang="en-US" dirty="0" smtClean="0"/>
              <a:t>Effects</a:t>
            </a:r>
          </a:p>
          <a:p>
            <a:pPr eaLnBrk="1" fontAlgn="auto" hangingPunct="1">
              <a:spcAft>
                <a:spcPts val="0"/>
              </a:spcAft>
              <a:buFont typeface="Arial" pitchFamily="34" charset="0"/>
              <a:buChar char="•"/>
              <a:defRPr/>
            </a:pPr>
            <a:r>
              <a:rPr lang="en-US" dirty="0" smtClean="0"/>
              <a:t>Liver</a:t>
            </a:r>
          </a:p>
          <a:p>
            <a:pPr lvl="1" eaLnBrk="1" fontAlgn="auto" hangingPunct="1">
              <a:spcAft>
                <a:spcPts val="0"/>
              </a:spcAft>
              <a:buFont typeface="Arial" pitchFamily="34" charset="0"/>
              <a:buChar char="–"/>
              <a:defRPr/>
            </a:pPr>
            <a:r>
              <a:rPr lang="en-US" dirty="0" smtClean="0"/>
              <a:t>Causes increases in the </a:t>
            </a:r>
            <a:r>
              <a:rPr lang="en-US" u="sng" dirty="0" smtClean="0"/>
              <a:t>storage of glucose as glycogen liver</a:t>
            </a:r>
            <a:r>
              <a:rPr lang="en-US" dirty="0" smtClean="0"/>
              <a:t>.</a:t>
            </a:r>
          </a:p>
          <a:p>
            <a:pPr lvl="1" eaLnBrk="1" fontAlgn="auto" hangingPunct="1">
              <a:spcAft>
                <a:spcPts val="0"/>
              </a:spcAft>
              <a:buFont typeface="Arial" pitchFamily="34" charset="0"/>
              <a:buChar char="–"/>
              <a:defRPr/>
            </a:pPr>
            <a:r>
              <a:rPr lang="en-US" dirty="0" smtClean="0"/>
              <a:t>also decreases protein catabolism.</a:t>
            </a:r>
          </a:p>
          <a:p>
            <a:pPr eaLnBrk="1" fontAlgn="auto" hangingPunct="1">
              <a:spcAft>
                <a:spcPts val="0"/>
              </a:spcAft>
              <a:buFont typeface="Arial" pitchFamily="34" charset="0"/>
              <a:buChar char="•"/>
              <a:defRPr/>
            </a:pPr>
            <a:r>
              <a:rPr lang="en-US" dirty="0" smtClean="0"/>
              <a:t>Skeletal Muscle</a:t>
            </a:r>
          </a:p>
          <a:p>
            <a:pPr lvl="1" eaLnBrk="1" fontAlgn="auto" hangingPunct="1">
              <a:spcAft>
                <a:spcPts val="0"/>
              </a:spcAft>
              <a:buFont typeface="Arial" pitchFamily="34" charset="0"/>
              <a:buChar char="–"/>
              <a:defRPr/>
            </a:pPr>
            <a:r>
              <a:rPr lang="en-US" dirty="0" smtClean="0"/>
              <a:t>stimulates </a:t>
            </a:r>
            <a:r>
              <a:rPr lang="en-US" u="sng" dirty="0" smtClean="0"/>
              <a:t>glycogen synthesis and protein synthesis</a:t>
            </a:r>
            <a:r>
              <a:rPr lang="en-US" dirty="0" smtClean="0"/>
              <a:t>. </a:t>
            </a:r>
          </a:p>
          <a:p>
            <a:pPr eaLnBrk="1" fontAlgn="auto" hangingPunct="1">
              <a:spcAft>
                <a:spcPts val="0"/>
              </a:spcAft>
              <a:buFont typeface="Arial" pitchFamily="34" charset="0"/>
              <a:buChar char="•"/>
              <a:defRPr/>
            </a:pPr>
            <a:r>
              <a:rPr lang="en-US" dirty="0" smtClean="0"/>
              <a:t>Adipose Tissue</a:t>
            </a:r>
          </a:p>
          <a:p>
            <a:pPr lvl="1" eaLnBrk="1" fontAlgn="auto" hangingPunct="1">
              <a:spcAft>
                <a:spcPts val="0"/>
              </a:spcAft>
              <a:buFont typeface="Arial" pitchFamily="34" charset="0"/>
              <a:buChar char="–"/>
              <a:defRPr/>
            </a:pPr>
            <a:r>
              <a:rPr lang="en-US" dirty="0" smtClean="0"/>
              <a:t>Insulin facilitates triglyceride storage by activating plasma lipoprotein lipase, </a:t>
            </a:r>
          </a:p>
          <a:p>
            <a:pPr lvl="1" eaLnBrk="1" fontAlgn="auto" hangingPunct="1">
              <a:spcAft>
                <a:spcPts val="0"/>
              </a:spcAft>
              <a:buFont typeface="Arial" pitchFamily="34" charset="0"/>
              <a:buChar char="–"/>
              <a:defRPr/>
            </a:pPr>
            <a:r>
              <a:rPr lang="en-US" dirty="0" smtClean="0"/>
              <a:t>increasing glucose transport into cells</a:t>
            </a:r>
          </a:p>
          <a:p>
            <a:pPr lvl="1" eaLnBrk="1" fontAlgn="auto" hangingPunct="1">
              <a:spcAft>
                <a:spcPts val="0"/>
              </a:spcAft>
              <a:buFont typeface="Arial" pitchFamily="34" charset="0"/>
              <a:buChar char="–"/>
              <a:defRPr/>
            </a:pPr>
            <a:r>
              <a:rPr lang="en-US" dirty="0" smtClean="0"/>
              <a:t>Reduces intracellular </a:t>
            </a:r>
            <a:r>
              <a:rPr lang="en-US" dirty="0" err="1" smtClean="0"/>
              <a:t>lipolysis</a:t>
            </a:r>
            <a:r>
              <a:rPr lang="en-US" dirty="0" smtClean="0"/>
              <a:t>.</a:t>
            </a:r>
          </a:p>
          <a:p>
            <a:pPr eaLnBrk="1" fontAlgn="auto" hangingPunct="1">
              <a:spcAft>
                <a:spcPts val="0"/>
              </a:spcAft>
              <a:buFont typeface="Arial" pitchFamily="34" charset="0"/>
              <a:buChar char="•"/>
              <a:defRPr/>
            </a:pPr>
            <a:endParaRPr lang="en-US" dirty="0" smtClean="0"/>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Insulin Preparations</a:t>
            </a:r>
          </a:p>
          <a:p>
            <a:pPr lvl="1" eaLnBrk="1" fontAlgn="auto" hangingPunct="1">
              <a:spcAft>
                <a:spcPts val="0"/>
              </a:spcAft>
              <a:buFont typeface="Arial" pitchFamily="34" charset="0"/>
              <a:buChar char="–"/>
              <a:defRPr/>
            </a:pPr>
            <a:r>
              <a:rPr lang="en-US" dirty="0" smtClean="0"/>
              <a:t>The </a:t>
            </a:r>
            <a:r>
              <a:rPr lang="en-US" u="sng" dirty="0" smtClean="0"/>
              <a:t>bacterial recombinant DNA technology </a:t>
            </a:r>
            <a:r>
              <a:rPr lang="en-US" dirty="0" smtClean="0"/>
              <a:t>is applied in manufacturing of </a:t>
            </a:r>
            <a:r>
              <a:rPr lang="en-US" u="sng" dirty="0" smtClean="0"/>
              <a:t>Human insulin</a:t>
            </a:r>
          </a:p>
          <a:p>
            <a:pPr lvl="1" eaLnBrk="1" fontAlgn="auto" hangingPunct="1">
              <a:spcAft>
                <a:spcPts val="0"/>
              </a:spcAft>
              <a:buFont typeface="Arial" pitchFamily="34" charset="0"/>
              <a:buChar char="–"/>
              <a:defRPr/>
            </a:pPr>
            <a:r>
              <a:rPr lang="en-US" dirty="0" smtClean="0"/>
              <a:t>Available insulin types have varying </a:t>
            </a:r>
            <a:r>
              <a:rPr lang="en-US" u="sng" dirty="0" smtClean="0"/>
              <a:t>rates of onset and duration of effect</a:t>
            </a:r>
          </a:p>
          <a:p>
            <a:pPr lvl="2" eaLnBrk="1" fontAlgn="auto" hangingPunct="1">
              <a:spcAft>
                <a:spcPts val="0"/>
              </a:spcAft>
              <a:buFont typeface="Arial" pitchFamily="34" charset="0"/>
              <a:buChar char="•"/>
              <a:defRPr/>
            </a:pPr>
            <a:r>
              <a:rPr lang="en-US" dirty="0" smtClean="0"/>
              <a:t>See Figure 41–1 </a:t>
            </a:r>
            <a:endParaRPr lang="en-US" u="sng" dirty="0" smtClean="0"/>
          </a:p>
          <a:p>
            <a:pPr lvl="1" eaLnBrk="1" fontAlgn="auto" hangingPunct="1">
              <a:spcAft>
                <a:spcPts val="0"/>
              </a:spcAft>
              <a:buFont typeface="Arial" pitchFamily="34" charset="0"/>
              <a:buChar char="–"/>
              <a:defRPr/>
            </a:pPr>
            <a:r>
              <a:rPr lang="en-US" dirty="0" smtClean="0"/>
              <a:t> goals of insulin therapy:</a:t>
            </a:r>
          </a:p>
          <a:p>
            <a:pPr lvl="2" eaLnBrk="1" fontAlgn="auto" hangingPunct="1">
              <a:spcAft>
                <a:spcPts val="0"/>
              </a:spcAft>
              <a:buFont typeface="Arial" pitchFamily="34" charset="0"/>
              <a:buChar char="•"/>
              <a:defRPr/>
            </a:pPr>
            <a:r>
              <a:rPr lang="en-US" dirty="0" smtClean="0"/>
              <a:t>To control both </a:t>
            </a:r>
            <a:r>
              <a:rPr lang="en-US" u="sng" dirty="0" smtClean="0"/>
              <a:t>basal and postprandial </a:t>
            </a:r>
            <a:r>
              <a:rPr lang="en-US" dirty="0" smtClean="0"/>
              <a:t>(after a meal) glucose levels </a:t>
            </a:r>
          </a:p>
          <a:p>
            <a:pPr lvl="3" eaLnBrk="1" fontAlgn="auto" hangingPunct="1">
              <a:spcAft>
                <a:spcPts val="0"/>
              </a:spcAft>
              <a:buFont typeface="Arial" pitchFamily="34" charset="0"/>
              <a:buChar char="–"/>
              <a:defRPr/>
            </a:pPr>
            <a:r>
              <a:rPr lang="en-US" dirty="0" smtClean="0"/>
              <a:t>while minimizing the </a:t>
            </a:r>
            <a:r>
              <a:rPr lang="en-US" u="sng" dirty="0" smtClean="0"/>
              <a:t>risk of hypoglycemia</a:t>
            </a:r>
            <a:r>
              <a:rPr lang="en-US" dirty="0" smtClean="0"/>
              <a:t>. </a:t>
            </a:r>
          </a:p>
          <a:p>
            <a:pPr lvl="2" eaLnBrk="1" fontAlgn="auto" hangingPunct="1">
              <a:spcAft>
                <a:spcPts val="0"/>
              </a:spcAft>
              <a:buFont typeface="Arial" pitchFamily="34" charset="0"/>
              <a:buChar char="•"/>
              <a:defRPr/>
            </a:pPr>
            <a:r>
              <a:rPr lang="en-US" u="sng" dirty="0" smtClean="0"/>
              <a:t>Combinations of insulin formulations </a:t>
            </a:r>
            <a:r>
              <a:rPr lang="en-US" dirty="0" smtClean="0"/>
              <a:t>with different rates of onset and duration of effect are usually applied to achieve the above goals. </a:t>
            </a:r>
          </a:p>
          <a:p>
            <a:pPr eaLnBrk="1" fontAlgn="auto" hangingPunct="1">
              <a:spcAft>
                <a:spcPts val="0"/>
              </a:spcAft>
              <a:buFont typeface="Arial" pitchFamily="34" charset="0"/>
              <a:buChar char="•"/>
              <a:defRPr/>
            </a:pPr>
            <a:endParaRPr lang="en-US" dirty="0" smtClean="0"/>
          </a:p>
        </p:txBody>
      </p:sp>
      <p:sp>
        <p:nvSpPr>
          <p:cNvPr id="8195" name="Title 1"/>
          <p:cNvSpPr>
            <a:spLocks noGrp="1"/>
          </p:cNvSpPr>
          <p:nvPr>
            <p:ph type="title"/>
          </p:nvPr>
        </p:nvSpPr>
        <p:spPr/>
        <p:txBody>
          <a:bodyPr/>
          <a:lstStyle/>
          <a:p>
            <a:pPr eaLnBrk="1" hangingPunct="1"/>
            <a:r>
              <a:rPr lang="en-US" smtClean="0"/>
              <a:t>Insulin </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Rapid-Acting</a:t>
            </a:r>
          </a:p>
          <a:p>
            <a:pPr lvl="1" eaLnBrk="1" fontAlgn="auto" hangingPunct="1">
              <a:spcAft>
                <a:spcPts val="0"/>
              </a:spcAft>
              <a:buFont typeface="Arial" pitchFamily="34" charset="0"/>
              <a:buChar char="–"/>
              <a:defRPr/>
            </a:pPr>
            <a:r>
              <a:rPr lang="en-US" b="1" dirty="0" smtClean="0"/>
              <a:t>insulin </a:t>
            </a:r>
            <a:r>
              <a:rPr lang="en-US" b="1" dirty="0" err="1" smtClean="0"/>
              <a:t>lispro</a:t>
            </a:r>
            <a:r>
              <a:rPr lang="en-US" dirty="0" smtClean="0"/>
              <a:t>, insulin </a:t>
            </a:r>
            <a:r>
              <a:rPr lang="en-US" dirty="0" err="1" smtClean="0"/>
              <a:t>aspart</a:t>
            </a:r>
            <a:r>
              <a:rPr lang="en-US" dirty="0" smtClean="0"/>
              <a:t>, and insulin </a:t>
            </a:r>
            <a:r>
              <a:rPr lang="en-US" dirty="0" err="1" smtClean="0"/>
              <a:t>glulisine</a:t>
            </a:r>
            <a:endParaRPr lang="en-US" dirty="0" smtClean="0"/>
          </a:p>
          <a:p>
            <a:pPr lvl="1" eaLnBrk="1" fontAlgn="auto" hangingPunct="1">
              <a:spcAft>
                <a:spcPts val="0"/>
              </a:spcAft>
              <a:buFont typeface="Arial" pitchFamily="34" charset="0"/>
              <a:buChar char="–"/>
              <a:defRPr/>
            </a:pPr>
            <a:r>
              <a:rPr lang="en-US" dirty="0" smtClean="0"/>
              <a:t>These have </a:t>
            </a:r>
            <a:r>
              <a:rPr lang="en-US" u="sng" dirty="0" smtClean="0"/>
              <a:t>rapid onsets and early peaks </a:t>
            </a:r>
            <a:r>
              <a:rPr lang="en-US" dirty="0" smtClean="0"/>
              <a:t>of activity</a:t>
            </a:r>
          </a:p>
          <a:p>
            <a:pPr lvl="2" eaLnBrk="1" fontAlgn="auto" hangingPunct="1">
              <a:spcAft>
                <a:spcPts val="0"/>
              </a:spcAft>
              <a:buFont typeface="Arial" pitchFamily="34" charset="0"/>
              <a:buChar char="•"/>
              <a:defRPr/>
            </a:pPr>
            <a:r>
              <a:rPr lang="en-US" dirty="0" smtClean="0"/>
              <a:t>Thus allowing for </a:t>
            </a:r>
            <a:r>
              <a:rPr lang="en-US" u="sng" dirty="0" smtClean="0"/>
              <a:t>control of postprandial glucose levels</a:t>
            </a:r>
            <a:r>
              <a:rPr lang="en-US" dirty="0" smtClean="0"/>
              <a:t>. </a:t>
            </a:r>
          </a:p>
          <a:p>
            <a:pPr lvl="3" eaLnBrk="1" fontAlgn="auto" hangingPunct="1">
              <a:spcAft>
                <a:spcPts val="0"/>
              </a:spcAft>
              <a:buFont typeface="Arial" pitchFamily="34" charset="0"/>
              <a:buChar char="•"/>
              <a:defRPr/>
            </a:pPr>
            <a:r>
              <a:rPr lang="en-US" dirty="0" smtClean="0"/>
              <a:t>Onset: 15-30 min.</a:t>
            </a:r>
          </a:p>
          <a:p>
            <a:pPr lvl="3" eaLnBrk="1" fontAlgn="auto" hangingPunct="1">
              <a:spcAft>
                <a:spcPts val="0"/>
              </a:spcAft>
              <a:buFont typeface="Arial" pitchFamily="34" charset="0"/>
              <a:buChar char="•"/>
              <a:defRPr/>
            </a:pPr>
            <a:r>
              <a:rPr lang="en-US" dirty="0" smtClean="0"/>
              <a:t>Peak: 30-90 min</a:t>
            </a:r>
          </a:p>
          <a:p>
            <a:pPr lvl="3" eaLnBrk="1" fontAlgn="auto" hangingPunct="1">
              <a:spcAft>
                <a:spcPts val="0"/>
              </a:spcAft>
              <a:buFont typeface="Arial" pitchFamily="34" charset="0"/>
              <a:buChar char="•"/>
              <a:defRPr/>
            </a:pPr>
            <a:r>
              <a:rPr lang="en-US" dirty="0" smtClean="0"/>
              <a:t>Duration: 3-5 hours</a:t>
            </a:r>
          </a:p>
          <a:p>
            <a:pPr lvl="1" eaLnBrk="1" fontAlgn="auto" hangingPunct="1">
              <a:spcAft>
                <a:spcPts val="0"/>
              </a:spcAft>
              <a:buFont typeface="Arial" pitchFamily="34" charset="0"/>
              <a:buChar char="–"/>
              <a:defRPr/>
            </a:pPr>
            <a:r>
              <a:rPr lang="en-US" dirty="0" smtClean="0"/>
              <a:t>The rapid-acting </a:t>
            </a:r>
            <a:r>
              <a:rPr lang="en-US" dirty="0" err="1" smtClean="0"/>
              <a:t>insulins</a:t>
            </a:r>
            <a:r>
              <a:rPr lang="en-US" dirty="0" smtClean="0"/>
              <a:t> are injected immediately </a:t>
            </a:r>
            <a:r>
              <a:rPr lang="en-US" u="sng" dirty="0" smtClean="0"/>
              <a:t>pre-meal</a:t>
            </a:r>
            <a:r>
              <a:rPr lang="en-US" dirty="0" smtClean="0"/>
              <a:t>;</a:t>
            </a:r>
          </a:p>
          <a:p>
            <a:pPr lvl="2" eaLnBrk="1" fontAlgn="auto" hangingPunct="1">
              <a:spcAft>
                <a:spcPts val="0"/>
              </a:spcAft>
              <a:buFont typeface="Arial" pitchFamily="34" charset="0"/>
              <a:buChar char="•"/>
              <a:defRPr/>
            </a:pPr>
            <a:r>
              <a:rPr lang="en-US" dirty="0" smtClean="0"/>
              <a:t>They are the preferred insulin for </a:t>
            </a:r>
            <a:r>
              <a:rPr lang="en-US" u="sng" dirty="0" smtClean="0"/>
              <a:t>continuous subcutaneous infusion devices</a:t>
            </a:r>
            <a:r>
              <a:rPr lang="en-US" dirty="0" smtClean="0"/>
              <a:t>. </a:t>
            </a:r>
          </a:p>
          <a:p>
            <a:pPr lvl="2" eaLnBrk="1" fontAlgn="auto" hangingPunct="1">
              <a:spcAft>
                <a:spcPts val="0"/>
              </a:spcAft>
              <a:buFont typeface="Arial" pitchFamily="34" charset="0"/>
              <a:buChar char="•"/>
              <a:defRPr/>
            </a:pPr>
            <a:r>
              <a:rPr lang="en-US" dirty="0" smtClean="0"/>
              <a:t>They can also be useful in emergency treatment of uncomplicated diabetic </a:t>
            </a:r>
            <a:r>
              <a:rPr lang="en-US" dirty="0" err="1" smtClean="0"/>
              <a:t>ketoacidosis</a:t>
            </a:r>
            <a:endParaRPr lang="en-US" dirty="0" smtClean="0"/>
          </a:p>
          <a:p>
            <a:pPr eaLnBrk="1" fontAlgn="auto" hangingPunct="1">
              <a:spcAft>
                <a:spcPts val="0"/>
              </a:spcAft>
              <a:buFont typeface="Arial" pitchFamily="34" charset="0"/>
              <a:buChar char="•"/>
              <a:defRPr/>
            </a:pPr>
            <a:endParaRPr lang="en-US" dirty="0" smtClean="0"/>
          </a:p>
        </p:txBody>
      </p:sp>
      <p:sp>
        <p:nvSpPr>
          <p:cNvPr id="9219" name="Title 1"/>
          <p:cNvSpPr>
            <a:spLocks noGrp="1"/>
          </p:cNvSpPr>
          <p:nvPr>
            <p:ph type="title"/>
          </p:nvPr>
        </p:nvSpPr>
        <p:spPr/>
        <p:txBody>
          <a:bodyPr/>
          <a:lstStyle/>
          <a:p>
            <a:pPr eaLnBrk="1" hangingPunct="1"/>
            <a:r>
              <a:rPr lang="en-US" smtClean="0"/>
              <a:t>Insulin </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p:txBody>
          <a:bodyPr>
            <a:normAutofit fontScale="92500" lnSpcReduction="20000"/>
          </a:bodyPr>
          <a:lstStyle/>
          <a:p>
            <a:pPr eaLnBrk="1" hangingPunct="1">
              <a:defRPr/>
            </a:pPr>
            <a:r>
              <a:rPr lang="en-US" dirty="0" smtClean="0"/>
              <a:t>Short-Acting</a:t>
            </a:r>
          </a:p>
          <a:p>
            <a:pPr lvl="1" eaLnBrk="1" hangingPunct="1">
              <a:defRPr/>
            </a:pPr>
            <a:r>
              <a:rPr lang="en-US" b="1" dirty="0" smtClean="0"/>
              <a:t>Regular insulin</a:t>
            </a:r>
            <a:r>
              <a:rPr lang="en-US" dirty="0" smtClean="0"/>
              <a:t> </a:t>
            </a:r>
          </a:p>
          <a:p>
            <a:pPr lvl="2" eaLnBrk="1" hangingPunct="1">
              <a:defRPr/>
            </a:pPr>
            <a:r>
              <a:rPr lang="en-US" dirty="0" smtClean="0"/>
              <a:t>used intravenously in </a:t>
            </a:r>
            <a:r>
              <a:rPr lang="en-US" u="sng" dirty="0" smtClean="0"/>
              <a:t>emergencies;</a:t>
            </a:r>
          </a:p>
          <a:p>
            <a:pPr lvl="2" eaLnBrk="1" hangingPunct="1">
              <a:defRPr/>
            </a:pPr>
            <a:r>
              <a:rPr lang="en-US" dirty="0" smtClean="0"/>
              <a:t>Also administered subcutaneously in ordinary </a:t>
            </a:r>
            <a:r>
              <a:rPr lang="en-US" u="sng" dirty="0" smtClean="0"/>
              <a:t>maintenance regimens, alone or mixed with intermediate- or long-acting preparations</a:t>
            </a:r>
            <a:r>
              <a:rPr lang="en-US" dirty="0" smtClean="0"/>
              <a:t>:</a:t>
            </a:r>
          </a:p>
          <a:p>
            <a:pPr lvl="3" eaLnBrk="1" fontAlgn="auto" hangingPunct="1">
              <a:spcAft>
                <a:spcPts val="0"/>
              </a:spcAft>
              <a:buFont typeface="Arial" pitchFamily="34" charset="0"/>
              <a:buChar char="•"/>
              <a:defRPr/>
            </a:pPr>
            <a:r>
              <a:rPr lang="en-US" dirty="0" smtClean="0"/>
              <a:t>Onset: 30 min- 1 hour</a:t>
            </a:r>
          </a:p>
          <a:p>
            <a:pPr lvl="3" eaLnBrk="1" fontAlgn="auto" hangingPunct="1">
              <a:spcAft>
                <a:spcPts val="0"/>
              </a:spcAft>
              <a:buFont typeface="Arial" pitchFamily="34" charset="0"/>
              <a:buChar char="•"/>
              <a:defRPr/>
            </a:pPr>
            <a:r>
              <a:rPr lang="en-US" dirty="0" smtClean="0"/>
              <a:t>Peak: 2-5 hours</a:t>
            </a:r>
          </a:p>
          <a:p>
            <a:pPr lvl="3" eaLnBrk="1" fontAlgn="auto" hangingPunct="1">
              <a:spcAft>
                <a:spcPts val="0"/>
              </a:spcAft>
              <a:buFont typeface="Arial" pitchFamily="34" charset="0"/>
              <a:buChar char="•"/>
              <a:defRPr/>
            </a:pPr>
            <a:r>
              <a:rPr lang="en-US" dirty="0" smtClean="0"/>
              <a:t>Duration: 5-8 hours</a:t>
            </a:r>
          </a:p>
          <a:p>
            <a:pPr lvl="2" eaLnBrk="1" hangingPunct="1">
              <a:defRPr/>
            </a:pPr>
            <a:r>
              <a:rPr lang="en-US" dirty="0" smtClean="0"/>
              <a:t>Regular insulin was the insulin indicated for controlling postprandial glucose concentrations before introduction of rapid acting </a:t>
            </a:r>
            <a:r>
              <a:rPr lang="en-US" dirty="0" err="1" smtClean="0"/>
              <a:t>insulins</a:t>
            </a:r>
            <a:r>
              <a:rPr lang="en-US" dirty="0" smtClean="0"/>
              <a:t>, </a:t>
            </a:r>
          </a:p>
          <a:p>
            <a:pPr lvl="3" eaLnBrk="1" hangingPunct="1">
              <a:defRPr/>
            </a:pPr>
            <a:r>
              <a:rPr lang="en-US" dirty="0" smtClean="0"/>
              <a:t>It however requires administration </a:t>
            </a:r>
            <a:r>
              <a:rPr lang="en-US" u="sng" dirty="0" smtClean="0"/>
              <a:t>1 h or more before a meal</a:t>
            </a:r>
            <a:r>
              <a:rPr lang="en-US" dirty="0" smtClean="0"/>
              <a:t>.</a:t>
            </a:r>
          </a:p>
          <a:p>
            <a:pPr eaLnBrk="1" hangingPunct="1">
              <a:defRPr/>
            </a:pPr>
            <a:endParaRPr lang="en-US" dirty="0" smtClean="0"/>
          </a:p>
        </p:txBody>
      </p:sp>
      <p:sp>
        <p:nvSpPr>
          <p:cNvPr id="10243" name="Title 1"/>
          <p:cNvSpPr>
            <a:spLocks noGrp="1"/>
          </p:cNvSpPr>
          <p:nvPr>
            <p:ph type="title"/>
          </p:nvPr>
        </p:nvSpPr>
        <p:spPr/>
        <p:txBody>
          <a:bodyPr/>
          <a:lstStyle/>
          <a:p>
            <a:pPr eaLnBrk="1" hangingPunct="1"/>
            <a:r>
              <a:rPr lang="en-US" smtClean="0"/>
              <a:t>Insulin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7C3C861-4A97-4F69-98FC-7B32D53079FE}"/>
              </a:ext>
            </a:extLst>
          </p:cNvPr>
          <p:cNvSpPr>
            <a:spLocks noGrp="1"/>
          </p:cNvSpPr>
          <p:nvPr>
            <p:ph idx="1"/>
          </p:nvPr>
        </p:nvSpPr>
        <p:spPr>
          <a:xfrm>
            <a:off x="628650" y="527539"/>
            <a:ext cx="7886700" cy="5649425"/>
          </a:xfrm>
        </p:spPr>
        <p:txBody>
          <a:bodyPr/>
          <a:lstStyle/>
          <a:p>
            <a:pPr marL="0" indent="0">
              <a:buNone/>
            </a:pPr>
            <a:r>
              <a:rPr lang="en-US" dirty="0"/>
              <a:t>             </a:t>
            </a:r>
            <a:r>
              <a:rPr lang="en-US" b="1" dirty="0">
                <a:latin typeface="Times New Roman" panose="02020603050405020304" pitchFamily="18" charset="0"/>
                <a:cs typeface="Times New Roman" panose="02020603050405020304" pitchFamily="18" charset="0"/>
              </a:rPr>
              <a:t>Mechanism of action of laxatives</a:t>
            </a:r>
          </a:p>
          <a:p>
            <a:r>
              <a:rPr lang="en-US" dirty="0">
                <a:latin typeface="Times New Roman" panose="02020603050405020304" pitchFamily="18" charset="0"/>
                <a:cs typeface="Times New Roman" panose="02020603050405020304" pitchFamily="18" charset="0"/>
              </a:rPr>
              <a:t>Laxatives cause retention of fluid in colonic contents increasing bulk and softness of stool and its transit.</a:t>
            </a:r>
          </a:p>
          <a:p>
            <a:r>
              <a:rPr lang="en-US" dirty="0">
                <a:latin typeface="Times New Roman" panose="02020603050405020304" pitchFamily="18" charset="0"/>
                <a:cs typeface="Times New Roman" panose="02020603050405020304" pitchFamily="18" charset="0"/>
              </a:rPr>
              <a:t>They may decrease absorption of water and electrolyte by acting on intestinal mucosa.</a:t>
            </a:r>
          </a:p>
          <a:p>
            <a:r>
              <a:rPr lang="en-US" dirty="0">
                <a:latin typeface="Times New Roman" panose="02020603050405020304" pitchFamily="18" charset="0"/>
                <a:cs typeface="Times New Roman" panose="02020603050405020304" pitchFamily="18" charset="0"/>
              </a:rPr>
              <a:t>They may enhance intestinal motility reducing absorption of water.</a:t>
            </a:r>
          </a:p>
        </p:txBody>
      </p:sp>
    </p:spTree>
    <p:extLst>
      <p:ext uri="{BB962C8B-B14F-4D97-AF65-F5344CB8AC3E}">
        <p14:creationId xmlns:p14="http://schemas.microsoft.com/office/powerpoint/2010/main" xmlns="" val="3734425254"/>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Intermediate-Acting</a:t>
            </a:r>
          </a:p>
          <a:p>
            <a:pPr lvl="1" eaLnBrk="1" fontAlgn="auto" hangingPunct="1">
              <a:spcAft>
                <a:spcPts val="0"/>
              </a:spcAft>
              <a:buFont typeface="Arial" pitchFamily="34" charset="0"/>
              <a:buChar char="–"/>
              <a:defRPr/>
            </a:pPr>
            <a:r>
              <a:rPr lang="en-US" b="1" dirty="0" smtClean="0"/>
              <a:t>Neutral </a:t>
            </a:r>
            <a:r>
              <a:rPr lang="en-US" b="1" dirty="0" err="1" smtClean="0"/>
              <a:t>Protamine</a:t>
            </a:r>
            <a:r>
              <a:rPr lang="en-US" b="1" dirty="0" smtClean="0"/>
              <a:t> </a:t>
            </a:r>
            <a:r>
              <a:rPr lang="en-US" b="1" dirty="0" err="1" smtClean="0"/>
              <a:t>Hagedorn</a:t>
            </a:r>
            <a:r>
              <a:rPr lang="en-US" b="1" dirty="0" smtClean="0"/>
              <a:t> insulin (</a:t>
            </a:r>
            <a:r>
              <a:rPr lang="en-US" b="1" u="sng" dirty="0" smtClean="0"/>
              <a:t>NPH insulin</a:t>
            </a:r>
            <a:r>
              <a:rPr lang="en-US" b="1" dirty="0" smtClean="0"/>
              <a:t>) </a:t>
            </a:r>
          </a:p>
          <a:p>
            <a:pPr lvl="2" eaLnBrk="1" fontAlgn="auto" hangingPunct="1">
              <a:spcAft>
                <a:spcPts val="0"/>
              </a:spcAft>
              <a:buFont typeface="Arial" pitchFamily="34" charset="0"/>
              <a:buChar char="•"/>
              <a:defRPr/>
            </a:pPr>
            <a:r>
              <a:rPr lang="en-US" dirty="0" smtClean="0"/>
              <a:t>A combination of regular insulin and </a:t>
            </a:r>
            <a:r>
              <a:rPr lang="en-US" dirty="0" err="1" smtClean="0"/>
              <a:t>protamine</a:t>
            </a:r>
            <a:r>
              <a:rPr lang="en-US" dirty="0" smtClean="0"/>
              <a:t> (a highly basic protein also used to reverse the action of </a:t>
            </a:r>
            <a:r>
              <a:rPr lang="en-US" dirty="0" err="1" smtClean="0"/>
              <a:t>unfractionated</a:t>
            </a:r>
            <a:r>
              <a:rPr lang="en-US" dirty="0" smtClean="0"/>
              <a:t> heparin) </a:t>
            </a:r>
          </a:p>
          <a:p>
            <a:pPr lvl="2" eaLnBrk="1" fontAlgn="auto" hangingPunct="1">
              <a:spcAft>
                <a:spcPts val="0"/>
              </a:spcAft>
              <a:buFont typeface="Arial" pitchFamily="34" charset="0"/>
              <a:buChar char="•"/>
              <a:defRPr/>
            </a:pPr>
            <a:r>
              <a:rPr lang="en-US" dirty="0" smtClean="0"/>
              <a:t>It exhibits a delayed onset and peak of action:</a:t>
            </a:r>
          </a:p>
          <a:p>
            <a:pPr lvl="3" eaLnBrk="1" fontAlgn="auto" hangingPunct="1">
              <a:spcAft>
                <a:spcPts val="0"/>
              </a:spcAft>
              <a:buFont typeface="Arial" pitchFamily="34" charset="0"/>
              <a:buChar char="•"/>
              <a:defRPr/>
            </a:pPr>
            <a:r>
              <a:rPr lang="en-US" dirty="0" smtClean="0"/>
              <a:t>Onset: 1-2 hours</a:t>
            </a:r>
          </a:p>
          <a:p>
            <a:pPr lvl="3" eaLnBrk="1" fontAlgn="auto" hangingPunct="1">
              <a:spcAft>
                <a:spcPts val="0"/>
              </a:spcAft>
              <a:buFont typeface="Arial" pitchFamily="34" charset="0"/>
              <a:buChar char="•"/>
              <a:defRPr/>
            </a:pPr>
            <a:r>
              <a:rPr lang="en-US" dirty="0" smtClean="0"/>
              <a:t>Peak: 4-12 hours</a:t>
            </a:r>
          </a:p>
          <a:p>
            <a:pPr lvl="3" eaLnBrk="1" fontAlgn="auto" hangingPunct="1">
              <a:spcAft>
                <a:spcPts val="0"/>
              </a:spcAft>
              <a:buFont typeface="Arial" pitchFamily="34" charset="0"/>
              <a:buChar char="•"/>
              <a:defRPr/>
            </a:pPr>
            <a:r>
              <a:rPr lang="en-US" dirty="0" smtClean="0"/>
              <a:t>Duration: 18-24 hours</a:t>
            </a:r>
          </a:p>
          <a:p>
            <a:pPr lvl="2" eaLnBrk="1" fontAlgn="auto" hangingPunct="1">
              <a:spcAft>
                <a:spcPts val="0"/>
              </a:spcAft>
              <a:buFont typeface="Arial" pitchFamily="34" charset="0"/>
              <a:buChar char="•"/>
              <a:defRPr/>
            </a:pPr>
            <a:r>
              <a:rPr lang="en-US" dirty="0" smtClean="0"/>
              <a:t>Intermediate-acting insulin covers insulin needs for about half the day or overnight. </a:t>
            </a:r>
          </a:p>
          <a:p>
            <a:pPr lvl="2" eaLnBrk="1" fontAlgn="auto" hangingPunct="1">
              <a:spcAft>
                <a:spcPts val="0"/>
              </a:spcAft>
              <a:buFont typeface="Arial" pitchFamily="34" charset="0"/>
              <a:buChar char="•"/>
              <a:defRPr/>
            </a:pPr>
            <a:r>
              <a:rPr lang="en-US" dirty="0" smtClean="0"/>
              <a:t>It is often </a:t>
            </a:r>
            <a:r>
              <a:rPr lang="en-US" u="sng" dirty="0" smtClean="0"/>
              <a:t>combined with regular and rapid-acting </a:t>
            </a:r>
            <a:r>
              <a:rPr lang="en-US" u="sng" dirty="0" err="1" smtClean="0"/>
              <a:t>insulins</a:t>
            </a:r>
            <a:r>
              <a:rPr lang="en-US" u="sng" dirty="0" smtClean="0"/>
              <a:t>.</a:t>
            </a:r>
          </a:p>
          <a:p>
            <a:pPr eaLnBrk="1" fontAlgn="auto" hangingPunct="1">
              <a:spcAft>
                <a:spcPts val="0"/>
              </a:spcAft>
              <a:buFont typeface="Arial" pitchFamily="34" charset="0"/>
              <a:buChar char="•"/>
              <a:defRPr/>
            </a:pPr>
            <a:endParaRPr lang="en-US" dirty="0" smtClean="0"/>
          </a:p>
        </p:txBody>
      </p:sp>
      <p:sp>
        <p:nvSpPr>
          <p:cNvPr id="11267" name="Title 1"/>
          <p:cNvSpPr>
            <a:spLocks noGrp="1"/>
          </p:cNvSpPr>
          <p:nvPr>
            <p:ph type="title"/>
          </p:nvPr>
        </p:nvSpPr>
        <p:spPr/>
        <p:txBody>
          <a:bodyPr/>
          <a:lstStyle/>
          <a:p>
            <a:pPr eaLnBrk="1" hangingPunct="1"/>
            <a:r>
              <a:rPr lang="en-US" smtClean="0"/>
              <a:t>Insulin </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eaLnBrk="1" fontAlgn="auto" hangingPunct="1">
              <a:spcAft>
                <a:spcPts val="0"/>
              </a:spcAft>
              <a:buFont typeface="Arial" pitchFamily="34" charset="0"/>
              <a:buChar char="•"/>
              <a:defRPr/>
            </a:pPr>
            <a:r>
              <a:rPr lang="en-US" dirty="0" smtClean="0"/>
              <a:t>Long-Acting</a:t>
            </a:r>
          </a:p>
          <a:p>
            <a:pPr lvl="1" eaLnBrk="1" fontAlgn="auto" hangingPunct="1">
              <a:spcAft>
                <a:spcPts val="0"/>
              </a:spcAft>
              <a:buFont typeface="Arial" pitchFamily="34" charset="0"/>
              <a:buChar char="–"/>
              <a:defRPr/>
            </a:pPr>
            <a:r>
              <a:rPr lang="en-US" b="1" dirty="0" smtClean="0"/>
              <a:t>Insulin </a:t>
            </a:r>
            <a:r>
              <a:rPr lang="en-US" b="1" dirty="0" err="1" smtClean="0"/>
              <a:t>glargine</a:t>
            </a:r>
            <a:r>
              <a:rPr lang="en-US" b="1" dirty="0" smtClean="0"/>
              <a:t> </a:t>
            </a:r>
            <a:r>
              <a:rPr lang="en-US" dirty="0" smtClean="0"/>
              <a:t>and insulin </a:t>
            </a:r>
            <a:r>
              <a:rPr lang="en-US" dirty="0" err="1" smtClean="0"/>
              <a:t>detemir</a:t>
            </a:r>
            <a:r>
              <a:rPr lang="en-US" dirty="0" smtClean="0"/>
              <a:t> </a:t>
            </a:r>
          </a:p>
          <a:p>
            <a:pPr lvl="1" eaLnBrk="1" fontAlgn="auto" hangingPunct="1">
              <a:spcAft>
                <a:spcPts val="0"/>
              </a:spcAft>
              <a:buFont typeface="Arial" pitchFamily="34" charset="0"/>
              <a:buChar char="–"/>
              <a:defRPr/>
            </a:pPr>
            <a:r>
              <a:rPr lang="en-US" dirty="0" smtClean="0"/>
              <a:t>These </a:t>
            </a:r>
            <a:r>
              <a:rPr lang="en-US" dirty="0" err="1" smtClean="0"/>
              <a:t>insulins</a:t>
            </a:r>
            <a:r>
              <a:rPr lang="en-US" dirty="0" smtClean="0"/>
              <a:t> provide </a:t>
            </a:r>
            <a:r>
              <a:rPr lang="en-US" u="sng" dirty="0" smtClean="0"/>
              <a:t>a </a:t>
            </a:r>
            <a:r>
              <a:rPr lang="en-US" u="sng" dirty="0" err="1" smtClean="0"/>
              <a:t>peakless</a:t>
            </a:r>
            <a:r>
              <a:rPr lang="en-US" u="sng" dirty="0" smtClean="0"/>
              <a:t> basal insulin level lasting more than 20 h</a:t>
            </a:r>
            <a:r>
              <a:rPr lang="en-US" dirty="0" smtClean="0"/>
              <a:t>, </a:t>
            </a:r>
          </a:p>
          <a:p>
            <a:pPr lvl="2" eaLnBrk="1" fontAlgn="auto" hangingPunct="1">
              <a:spcAft>
                <a:spcPts val="0"/>
              </a:spcAft>
              <a:buFont typeface="Arial" pitchFamily="34" charset="0"/>
              <a:buChar char="•"/>
              <a:defRPr/>
            </a:pPr>
            <a:r>
              <a:rPr lang="en-US" dirty="0" smtClean="0"/>
              <a:t>Hence controlling </a:t>
            </a:r>
            <a:r>
              <a:rPr lang="en-US" u="sng" dirty="0" smtClean="0"/>
              <a:t>basal glucose levels without producing hypoglycemia.</a:t>
            </a:r>
          </a:p>
          <a:p>
            <a:pPr lvl="3" eaLnBrk="1" fontAlgn="auto" hangingPunct="1">
              <a:spcAft>
                <a:spcPts val="0"/>
              </a:spcAft>
              <a:buFont typeface="Arial" pitchFamily="34" charset="0"/>
              <a:buChar char="•"/>
              <a:defRPr/>
            </a:pPr>
            <a:r>
              <a:rPr lang="en-US" dirty="0" smtClean="0"/>
              <a:t>Onset: 30 min.-3 hours</a:t>
            </a:r>
          </a:p>
          <a:p>
            <a:pPr lvl="3" eaLnBrk="1" fontAlgn="auto" hangingPunct="1">
              <a:spcAft>
                <a:spcPts val="0"/>
              </a:spcAft>
              <a:buFont typeface="Arial" pitchFamily="34" charset="0"/>
              <a:buChar char="•"/>
              <a:defRPr/>
            </a:pPr>
            <a:r>
              <a:rPr lang="en-US" dirty="0" smtClean="0"/>
              <a:t>Peak: 10-20 hours </a:t>
            </a:r>
          </a:p>
          <a:p>
            <a:pPr lvl="3" eaLnBrk="1" fontAlgn="auto" hangingPunct="1">
              <a:spcAft>
                <a:spcPts val="0"/>
              </a:spcAft>
              <a:buFont typeface="Arial" pitchFamily="34" charset="0"/>
              <a:buChar char="•"/>
              <a:defRPr/>
            </a:pPr>
            <a:r>
              <a:rPr lang="en-US" dirty="0" smtClean="0"/>
              <a:t>Duration: 20-36 hours</a:t>
            </a:r>
          </a:p>
          <a:p>
            <a:pPr lvl="2" eaLnBrk="1" fontAlgn="auto" hangingPunct="1">
              <a:spcAft>
                <a:spcPts val="0"/>
              </a:spcAft>
              <a:buFont typeface="Arial" pitchFamily="34" charset="0"/>
              <a:buChar char="•"/>
              <a:defRPr/>
            </a:pPr>
            <a:r>
              <a:rPr lang="en-US" dirty="0" smtClean="0"/>
              <a:t>Long-acting insulin covers insulin needs for about one full day. </a:t>
            </a:r>
          </a:p>
          <a:p>
            <a:pPr lvl="3" eaLnBrk="1" fontAlgn="auto" hangingPunct="1">
              <a:spcAft>
                <a:spcPts val="0"/>
              </a:spcAft>
              <a:buFont typeface="Arial" pitchFamily="34" charset="0"/>
              <a:buChar char="•"/>
              <a:defRPr/>
            </a:pPr>
            <a:r>
              <a:rPr lang="en-US" dirty="0" smtClean="0"/>
              <a:t>It is often combined, when needed, with rapid- or short-acting insulin.</a:t>
            </a:r>
          </a:p>
          <a:p>
            <a:pPr lvl="2" eaLnBrk="1" fontAlgn="auto" hangingPunct="1">
              <a:spcAft>
                <a:spcPts val="0"/>
              </a:spcAft>
              <a:buFont typeface="Arial" charset="0"/>
              <a:buNone/>
              <a:defRPr/>
            </a:pPr>
            <a:endParaRPr lang="en-US" u="sng" dirty="0" smtClean="0"/>
          </a:p>
          <a:p>
            <a:pPr>
              <a:defRPr/>
            </a:pPr>
            <a:endParaRPr lang="en-US" dirty="0"/>
          </a:p>
        </p:txBody>
      </p:sp>
      <p:sp>
        <p:nvSpPr>
          <p:cNvPr id="12291" name="Title 1"/>
          <p:cNvSpPr>
            <a:spLocks noGrp="1"/>
          </p:cNvSpPr>
          <p:nvPr>
            <p:ph type="title"/>
          </p:nvPr>
        </p:nvSpPr>
        <p:spPr/>
        <p:txBody>
          <a:bodyPr/>
          <a:lstStyle/>
          <a:p>
            <a:pPr eaLnBrk="1" hangingPunct="1"/>
            <a:r>
              <a:rPr lang="en-US" smtClean="0"/>
              <a:t>Insulin </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defRPr/>
            </a:pPr>
            <a:r>
              <a:rPr lang="en-US" b="1" dirty="0" smtClean="0"/>
              <a:t>Pre-Mixed insulin preparations:</a:t>
            </a:r>
          </a:p>
          <a:p>
            <a:pPr lvl="1">
              <a:defRPr/>
            </a:pPr>
            <a:r>
              <a:rPr lang="en-US" dirty="0" smtClean="0"/>
              <a:t> Several insulin preparations are currently available as combination of specific proportions of </a:t>
            </a:r>
            <a:r>
              <a:rPr lang="en-US" u="sng" dirty="0" smtClean="0"/>
              <a:t>intermediate-acting and short-acting insulin in one bottle or insulin pen</a:t>
            </a:r>
            <a:r>
              <a:rPr lang="en-US" dirty="0" smtClean="0"/>
              <a:t>;</a:t>
            </a:r>
          </a:p>
          <a:p>
            <a:pPr lvl="2">
              <a:defRPr/>
            </a:pPr>
            <a:r>
              <a:rPr lang="en-US" dirty="0" smtClean="0"/>
              <a:t>the numbers appearing on the brand name indicate the percentage of each type of insulin</a:t>
            </a:r>
          </a:p>
          <a:p>
            <a:pPr lvl="1">
              <a:defRPr/>
            </a:pPr>
            <a:r>
              <a:rPr lang="en-US" dirty="0" smtClean="0"/>
              <a:t>Example:</a:t>
            </a:r>
          </a:p>
          <a:p>
            <a:pPr lvl="2">
              <a:defRPr/>
            </a:pPr>
            <a:r>
              <a:rPr lang="en-US" dirty="0" err="1" smtClean="0"/>
              <a:t>Humulin</a:t>
            </a:r>
            <a:r>
              <a:rPr lang="en-US" dirty="0" smtClean="0"/>
              <a:t> (</a:t>
            </a:r>
            <a:r>
              <a:rPr lang="en-US" dirty="0" err="1" smtClean="0"/>
              <a:t>Mixtard</a:t>
            </a:r>
            <a:r>
              <a:rPr lang="en-US" dirty="0" smtClean="0"/>
              <a:t>) 70/30: NPH /Regular</a:t>
            </a:r>
          </a:p>
          <a:p>
            <a:pPr lvl="3">
              <a:defRPr/>
            </a:pPr>
            <a:r>
              <a:rPr lang="en-US" dirty="0" smtClean="0"/>
              <a:t>Onset:30 min. </a:t>
            </a:r>
          </a:p>
          <a:p>
            <a:pPr lvl="3">
              <a:defRPr/>
            </a:pPr>
            <a:r>
              <a:rPr lang="en-US" dirty="0" smtClean="0"/>
              <a:t>Peak:2-4 hours </a:t>
            </a:r>
          </a:p>
          <a:p>
            <a:pPr lvl="3">
              <a:defRPr/>
            </a:pPr>
            <a:r>
              <a:rPr lang="en-US" dirty="0" smtClean="0"/>
              <a:t>Duration: 14-24 hours </a:t>
            </a:r>
          </a:p>
          <a:p>
            <a:pPr lvl="2">
              <a:defRPr/>
            </a:pPr>
            <a:r>
              <a:rPr lang="en-US" dirty="0" smtClean="0"/>
              <a:t>These products are generally taken twice a day before mealtime. </a:t>
            </a:r>
            <a:endParaRPr lang="en-US" dirty="0"/>
          </a:p>
        </p:txBody>
      </p:sp>
      <p:sp>
        <p:nvSpPr>
          <p:cNvPr id="13315" name="Title 1"/>
          <p:cNvSpPr>
            <a:spLocks noGrp="1"/>
          </p:cNvSpPr>
          <p:nvPr>
            <p:ph type="title"/>
          </p:nvPr>
        </p:nvSpPr>
        <p:spPr/>
        <p:txBody>
          <a:bodyPr/>
          <a:lstStyle/>
          <a:p>
            <a:pPr eaLnBrk="1" hangingPunct="1"/>
            <a:r>
              <a:rPr lang="en-US" smtClean="0"/>
              <a:t>Insulin </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eaLnBrk="1" hangingPunct="1"/>
            <a:r>
              <a:rPr lang="en-US" smtClean="0"/>
              <a:t>Insulin Delivery Systems</a:t>
            </a:r>
          </a:p>
          <a:p>
            <a:pPr lvl="1" eaLnBrk="1" hangingPunct="1"/>
            <a:r>
              <a:rPr lang="en-US" smtClean="0"/>
              <a:t>subcutaneous injection is the standard mode of adminstration</a:t>
            </a:r>
          </a:p>
          <a:p>
            <a:pPr lvl="1" eaLnBrk="1" hangingPunct="1"/>
            <a:r>
              <a:rPr lang="en-US" smtClean="0"/>
              <a:t>Continuous subcutaneous insulin infusion devices are also available to;</a:t>
            </a:r>
          </a:p>
          <a:p>
            <a:pPr lvl="2" eaLnBrk="1" hangingPunct="1"/>
            <a:r>
              <a:rPr lang="en-US" smtClean="0"/>
              <a:t> avoid the need for multiple daily injections</a:t>
            </a:r>
          </a:p>
          <a:p>
            <a:pPr lvl="2" eaLnBrk="1" hangingPunct="1"/>
            <a:r>
              <a:rPr lang="en-US" smtClean="0"/>
              <a:t>provide flexibility in the scheduling of patients' daily activities. </a:t>
            </a:r>
          </a:p>
          <a:p>
            <a:pPr eaLnBrk="1" hangingPunct="1"/>
            <a:r>
              <a:rPr lang="en-US" smtClean="0"/>
              <a:t>Adverse effects of insulin</a:t>
            </a:r>
          </a:p>
          <a:p>
            <a:pPr eaLnBrk="1" hangingPunct="1">
              <a:buFont typeface="Arial" charset="0"/>
              <a:buNone/>
            </a:pPr>
            <a:endParaRPr lang="en-US" smtClean="0"/>
          </a:p>
        </p:txBody>
      </p:sp>
      <p:sp>
        <p:nvSpPr>
          <p:cNvPr id="14339" name="Title 1"/>
          <p:cNvSpPr>
            <a:spLocks noGrp="1"/>
          </p:cNvSpPr>
          <p:nvPr>
            <p:ph type="title"/>
          </p:nvPr>
        </p:nvSpPr>
        <p:spPr/>
        <p:txBody>
          <a:bodyPr/>
          <a:lstStyle/>
          <a:p>
            <a:pPr eaLnBrk="1" hangingPunct="1"/>
            <a:r>
              <a:rPr lang="en-US" smtClean="0"/>
              <a:t>Insulin </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smtClean="0"/>
              <a:t>Adverse effects:</a:t>
            </a:r>
          </a:p>
          <a:p>
            <a:pPr lvl="1" eaLnBrk="1" fontAlgn="auto" hangingPunct="1">
              <a:spcAft>
                <a:spcPts val="0"/>
              </a:spcAft>
              <a:buFont typeface="Arial" pitchFamily="34" charset="0"/>
              <a:buChar char="–"/>
              <a:defRPr/>
            </a:pPr>
            <a:r>
              <a:rPr lang="en-US" dirty="0" smtClean="0"/>
              <a:t>Hypoglycemia</a:t>
            </a:r>
            <a:r>
              <a:rPr lang="en-US" b="1" dirty="0" smtClean="0"/>
              <a:t>;</a:t>
            </a:r>
          </a:p>
          <a:p>
            <a:pPr lvl="2" eaLnBrk="1" fontAlgn="auto" hangingPunct="1">
              <a:spcAft>
                <a:spcPts val="0"/>
              </a:spcAft>
              <a:buFont typeface="Arial" pitchFamily="34" charset="0"/>
              <a:buChar char="•"/>
              <a:defRPr/>
            </a:pPr>
            <a:r>
              <a:rPr lang="en-US" dirty="0" smtClean="0"/>
              <a:t>The most common complication, resulting from excessive insulin effect</a:t>
            </a:r>
          </a:p>
          <a:p>
            <a:pPr lvl="2" eaLnBrk="1" fontAlgn="auto" hangingPunct="1">
              <a:spcAft>
                <a:spcPts val="0"/>
              </a:spcAft>
              <a:buFont typeface="Arial" pitchFamily="34" charset="0"/>
              <a:buChar char="•"/>
              <a:defRPr/>
            </a:pPr>
            <a:r>
              <a:rPr lang="en-US" dirty="0" smtClean="0"/>
              <a:t>This can be managed with </a:t>
            </a:r>
            <a:r>
              <a:rPr lang="en-US" u="sng" dirty="0" smtClean="0"/>
              <a:t>prompt administration of glucose (sugar or candy by mouth, glucose by vein) or of glucagon (by intramuscular injection) to prevent brain damage</a:t>
            </a:r>
          </a:p>
          <a:p>
            <a:pPr lvl="1" eaLnBrk="1" fontAlgn="auto" hangingPunct="1">
              <a:spcAft>
                <a:spcPts val="0"/>
              </a:spcAft>
              <a:buFont typeface="Arial" pitchFamily="34" charset="0"/>
              <a:buChar char="–"/>
              <a:defRPr/>
            </a:pPr>
            <a:r>
              <a:rPr lang="en-US" dirty="0" smtClean="0"/>
              <a:t>Weight gain</a:t>
            </a:r>
          </a:p>
          <a:p>
            <a:pPr lvl="1" eaLnBrk="1" fontAlgn="auto" hangingPunct="1">
              <a:spcAft>
                <a:spcPts val="0"/>
              </a:spcAft>
              <a:buFont typeface="Arial" pitchFamily="34" charset="0"/>
              <a:buChar char="–"/>
              <a:defRPr/>
            </a:pPr>
            <a:r>
              <a:rPr lang="en-US" dirty="0" smtClean="0"/>
              <a:t>insulin-induced immunologic complications;</a:t>
            </a:r>
          </a:p>
          <a:p>
            <a:pPr lvl="2" eaLnBrk="1" fontAlgn="auto" hangingPunct="1">
              <a:spcAft>
                <a:spcPts val="0"/>
              </a:spcAft>
              <a:buFont typeface="Arial" pitchFamily="34" charset="0"/>
              <a:buChar char="•"/>
              <a:defRPr/>
            </a:pPr>
            <a:r>
              <a:rPr lang="en-US" dirty="0" smtClean="0"/>
              <a:t>In some cases, antibodies to insulin or noninsulin protein contaminants, may form, resulting in resistance to the action of the drug or allergic reactions. </a:t>
            </a:r>
          </a:p>
          <a:p>
            <a:pPr lvl="2" eaLnBrk="1" fontAlgn="auto" hangingPunct="1">
              <a:spcAft>
                <a:spcPts val="0"/>
              </a:spcAft>
              <a:buFont typeface="Arial" pitchFamily="34" charset="0"/>
              <a:buChar char="•"/>
              <a:defRPr/>
            </a:pPr>
            <a:r>
              <a:rPr lang="en-US" dirty="0" smtClean="0"/>
              <a:t>However with the current use of highly purified human </a:t>
            </a:r>
            <a:r>
              <a:rPr lang="en-US" dirty="0" err="1" smtClean="0"/>
              <a:t>insulins</a:t>
            </a:r>
            <a:r>
              <a:rPr lang="en-US" dirty="0" smtClean="0"/>
              <a:t>, immunologic complications are uncommon</a:t>
            </a:r>
            <a:endParaRPr lang="en-US" u="sng" dirty="0" smtClean="0"/>
          </a:p>
        </p:txBody>
      </p:sp>
      <p:sp>
        <p:nvSpPr>
          <p:cNvPr id="15363" name="Title 1"/>
          <p:cNvSpPr>
            <a:spLocks noGrp="1"/>
          </p:cNvSpPr>
          <p:nvPr>
            <p:ph type="title"/>
          </p:nvPr>
        </p:nvSpPr>
        <p:spPr/>
        <p:txBody>
          <a:bodyPr/>
          <a:lstStyle/>
          <a:p>
            <a:pPr eaLnBrk="1" hangingPunct="1"/>
            <a:r>
              <a:rPr lang="en-US" smtClean="0"/>
              <a:t>Insulin </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Noninsulin Antidiabetic Drugs</a:t>
            </a:r>
          </a:p>
        </p:txBody>
      </p:sp>
      <p:sp>
        <p:nvSpPr>
          <p:cNvPr id="16387" name="Content Placeholder 2"/>
          <p:cNvSpPr>
            <a:spLocks noGrp="1"/>
          </p:cNvSpPr>
          <p:nvPr>
            <p:ph idx="1"/>
          </p:nvPr>
        </p:nvSpPr>
        <p:spPr/>
        <p:txBody>
          <a:bodyPr/>
          <a:lstStyle/>
          <a:p>
            <a:pPr eaLnBrk="1" hangingPunct="1">
              <a:buFont typeface="Arial" charset="0"/>
              <a:buNone/>
            </a:pPr>
            <a:r>
              <a:rPr lang="en-US" smtClean="0"/>
              <a:t>Also called oral hypoglycemic agents (OHAs):</a:t>
            </a:r>
          </a:p>
          <a:p>
            <a:pPr eaLnBrk="1" hangingPunct="1"/>
            <a:r>
              <a:rPr lang="en-US" smtClean="0"/>
              <a:t>insulin secretagogues, </a:t>
            </a:r>
          </a:p>
          <a:p>
            <a:pPr eaLnBrk="1" hangingPunct="1"/>
            <a:r>
              <a:rPr lang="en-US" smtClean="0"/>
              <a:t>Biguanide (e.g metformin), </a:t>
            </a:r>
          </a:p>
          <a:p>
            <a:pPr eaLnBrk="1" hangingPunct="1"/>
            <a:r>
              <a:rPr lang="en-US" smtClean="0"/>
              <a:t>thiazolidinediones, </a:t>
            </a:r>
          </a:p>
          <a:p>
            <a:pPr eaLnBrk="1" hangingPunct="1"/>
            <a:r>
              <a:rPr lang="en-US" smtClean="0"/>
              <a:t>alpha-glucosidase inhibitors</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792162"/>
          </a:xfrm>
        </p:spPr>
        <p:txBody>
          <a:bodyPr>
            <a:normAutofit fontScale="90000"/>
          </a:bodyPr>
          <a:lstStyle/>
          <a:p>
            <a:pPr eaLnBrk="1" hangingPunct="1"/>
            <a:r>
              <a:rPr lang="en-US" smtClean="0"/>
              <a:t/>
            </a:r>
            <a:br>
              <a:rPr lang="en-US" smtClean="0"/>
            </a:br>
            <a:r>
              <a:rPr lang="en-US" smtClean="0"/>
              <a:t>Insulin secretagogues</a:t>
            </a:r>
            <a:br>
              <a:rPr lang="en-US" smtClean="0"/>
            </a:br>
            <a:endParaRPr lang="en-US" smtClean="0"/>
          </a:p>
        </p:txBody>
      </p:sp>
      <p:sp>
        <p:nvSpPr>
          <p:cNvPr id="3" name="Content Placeholder 2"/>
          <p:cNvSpPr>
            <a:spLocks noGrp="1"/>
          </p:cNvSpPr>
          <p:nvPr>
            <p:ph idx="1"/>
          </p:nvPr>
        </p:nvSpPr>
        <p:spPr>
          <a:xfrm>
            <a:off x="457200" y="1295400"/>
            <a:ext cx="8229600" cy="5334000"/>
          </a:xfrm>
        </p:spPr>
        <p:txBody>
          <a:bodyPr rtlCol="0">
            <a:normAutofit fontScale="92500" lnSpcReduction="10000"/>
          </a:bodyPr>
          <a:lstStyle/>
          <a:p>
            <a:pPr eaLnBrk="1" fontAlgn="auto" hangingPunct="1">
              <a:spcAft>
                <a:spcPts val="0"/>
              </a:spcAft>
              <a:defRPr/>
            </a:pPr>
            <a:r>
              <a:rPr lang="en-US" dirty="0" smtClean="0"/>
              <a:t>Insulin </a:t>
            </a:r>
            <a:r>
              <a:rPr lang="en-US" dirty="0" err="1" smtClean="0"/>
              <a:t>secretagogues</a:t>
            </a:r>
            <a:r>
              <a:rPr lang="en-US" dirty="0" smtClean="0"/>
              <a:t> stimulate the release of endogenous insulin</a:t>
            </a:r>
          </a:p>
          <a:p>
            <a:pPr lvl="1" eaLnBrk="1" fontAlgn="auto" hangingPunct="1">
              <a:spcAft>
                <a:spcPts val="0"/>
              </a:spcAft>
              <a:buFont typeface="Arial" pitchFamily="34" charset="0"/>
              <a:buChar char="–"/>
              <a:defRPr/>
            </a:pPr>
            <a:r>
              <a:rPr lang="en-US" dirty="0" smtClean="0"/>
              <a:t>They are not effective in patients who lack functional pancreatic B cells</a:t>
            </a:r>
          </a:p>
          <a:p>
            <a:pPr lvl="2" eaLnBrk="1" fontAlgn="auto" hangingPunct="1">
              <a:spcAft>
                <a:spcPts val="0"/>
              </a:spcAft>
              <a:buFont typeface="Arial" pitchFamily="34" charset="0"/>
              <a:buChar char="•"/>
              <a:defRPr/>
            </a:pPr>
            <a:r>
              <a:rPr lang="en-US" b="1" u="sng" dirty="0" err="1" smtClean="0"/>
              <a:t>Sulfonylureas</a:t>
            </a:r>
            <a:r>
              <a:rPr lang="en-US" b="1" dirty="0" smtClean="0"/>
              <a:t> represent the major class of </a:t>
            </a:r>
            <a:r>
              <a:rPr lang="en-US" b="1" dirty="0" err="1" smtClean="0"/>
              <a:t>secretagogues</a:t>
            </a:r>
            <a:r>
              <a:rPr lang="en-US" dirty="0" smtClean="0"/>
              <a:t> :</a:t>
            </a:r>
          </a:p>
          <a:p>
            <a:pPr lvl="2" eaLnBrk="1" fontAlgn="auto" hangingPunct="1">
              <a:spcAft>
                <a:spcPts val="0"/>
              </a:spcAft>
              <a:buFont typeface="Arial" pitchFamily="34" charset="0"/>
              <a:buChar char="•"/>
              <a:defRPr/>
            </a:pPr>
            <a:r>
              <a:rPr lang="en-US" dirty="0" smtClean="0"/>
              <a:t>Different </a:t>
            </a:r>
            <a:r>
              <a:rPr lang="en-US" dirty="0" err="1" smtClean="0"/>
              <a:t>sulfonyureas</a:t>
            </a:r>
            <a:r>
              <a:rPr lang="en-US" dirty="0" smtClean="0"/>
              <a:t> possess varying durations of actions </a:t>
            </a:r>
            <a:r>
              <a:rPr lang="en-US" b="1" dirty="0" smtClean="0"/>
              <a:t>see table 41-1</a:t>
            </a:r>
          </a:p>
          <a:p>
            <a:pPr lvl="2" eaLnBrk="1" fontAlgn="auto" hangingPunct="1">
              <a:spcAft>
                <a:spcPts val="0"/>
              </a:spcAft>
              <a:buFont typeface="Arial" pitchFamily="34" charset="0"/>
              <a:buChar char="•"/>
              <a:defRPr/>
            </a:pPr>
            <a:r>
              <a:rPr lang="en-US" dirty="0" smtClean="0"/>
              <a:t>1) First generation sulfonylurea drugs: </a:t>
            </a:r>
          </a:p>
          <a:p>
            <a:pPr lvl="3" eaLnBrk="1" fontAlgn="auto" hangingPunct="1">
              <a:spcAft>
                <a:spcPts val="0"/>
              </a:spcAft>
              <a:buFont typeface="Arial" pitchFamily="34" charset="0"/>
              <a:buChar char="–"/>
              <a:defRPr/>
            </a:pPr>
            <a:r>
              <a:rPr lang="en-US" dirty="0" err="1" smtClean="0"/>
              <a:t>Chlorpropamide</a:t>
            </a:r>
            <a:r>
              <a:rPr lang="en-US" dirty="0" smtClean="0"/>
              <a:t>, </a:t>
            </a:r>
            <a:r>
              <a:rPr lang="en-US" dirty="0" err="1" smtClean="0"/>
              <a:t>tolbutamide</a:t>
            </a:r>
            <a:r>
              <a:rPr lang="en-US" dirty="0" smtClean="0"/>
              <a:t>:, </a:t>
            </a:r>
          </a:p>
          <a:p>
            <a:pPr lvl="3" eaLnBrk="1" fontAlgn="auto" hangingPunct="1">
              <a:spcAft>
                <a:spcPts val="0"/>
              </a:spcAft>
              <a:buFont typeface="Arial" pitchFamily="34" charset="0"/>
              <a:buChar char="–"/>
              <a:defRPr/>
            </a:pPr>
            <a:r>
              <a:rPr lang="en-US" dirty="0" smtClean="0"/>
              <a:t>These have </a:t>
            </a:r>
            <a:r>
              <a:rPr lang="en-US" u="sng" dirty="0" smtClean="0"/>
              <a:t>lower potency</a:t>
            </a:r>
            <a:r>
              <a:rPr lang="en-US" dirty="0" smtClean="0"/>
              <a:t>, </a:t>
            </a:r>
            <a:r>
              <a:rPr lang="en-US" u="sng" dirty="0" smtClean="0"/>
              <a:t>greater toxicity</a:t>
            </a:r>
            <a:r>
              <a:rPr lang="en-US" dirty="0" smtClean="0"/>
              <a:t>; </a:t>
            </a:r>
          </a:p>
          <a:p>
            <a:pPr lvl="3" eaLnBrk="1" fontAlgn="auto" hangingPunct="1">
              <a:spcAft>
                <a:spcPts val="0"/>
              </a:spcAft>
              <a:buFont typeface="Arial" pitchFamily="34" charset="0"/>
              <a:buChar char="–"/>
              <a:defRPr/>
            </a:pPr>
            <a:r>
              <a:rPr lang="en-US" dirty="0" smtClean="0"/>
              <a:t>They are </a:t>
            </a:r>
            <a:r>
              <a:rPr lang="en-US" u="sng" dirty="0" smtClean="0"/>
              <a:t>rarely used</a:t>
            </a:r>
          </a:p>
          <a:p>
            <a:pPr lvl="2" eaLnBrk="1" fontAlgn="auto" hangingPunct="1">
              <a:spcAft>
                <a:spcPts val="0"/>
              </a:spcAft>
              <a:buFont typeface="Arial" pitchFamily="34" charset="0"/>
              <a:buChar char="•"/>
              <a:defRPr/>
            </a:pPr>
            <a:r>
              <a:rPr lang="en-US" dirty="0" smtClean="0"/>
              <a:t>2) Second generation </a:t>
            </a:r>
            <a:r>
              <a:rPr lang="en-US" dirty="0" err="1" smtClean="0"/>
              <a:t>sulfonyureas</a:t>
            </a:r>
            <a:r>
              <a:rPr lang="en-US" dirty="0" smtClean="0"/>
              <a:t>: </a:t>
            </a:r>
          </a:p>
          <a:p>
            <a:pPr lvl="3" eaLnBrk="1" fontAlgn="auto" hangingPunct="1">
              <a:spcAft>
                <a:spcPts val="0"/>
              </a:spcAft>
              <a:buFont typeface="Arial" pitchFamily="34" charset="0"/>
              <a:buChar char="–"/>
              <a:defRPr/>
            </a:pPr>
            <a:r>
              <a:rPr lang="en-US" dirty="0" err="1" smtClean="0"/>
              <a:t>glipizide</a:t>
            </a:r>
            <a:r>
              <a:rPr lang="en-US" dirty="0" smtClean="0"/>
              <a:t>, </a:t>
            </a:r>
            <a:r>
              <a:rPr lang="en-US" dirty="0" err="1" smtClean="0"/>
              <a:t>glibenclamide</a:t>
            </a:r>
            <a:r>
              <a:rPr lang="en-US" dirty="0" smtClean="0"/>
              <a:t>/</a:t>
            </a:r>
            <a:r>
              <a:rPr lang="en-US" dirty="0" err="1" smtClean="0"/>
              <a:t>glyburide</a:t>
            </a:r>
            <a:r>
              <a:rPr lang="en-US" dirty="0" smtClean="0"/>
              <a:t>, </a:t>
            </a:r>
            <a:r>
              <a:rPr lang="en-US" dirty="0" err="1" smtClean="0"/>
              <a:t>glimepiride</a:t>
            </a:r>
            <a:r>
              <a:rPr lang="en-US" dirty="0" smtClean="0"/>
              <a:t>: </a:t>
            </a:r>
          </a:p>
          <a:p>
            <a:pPr lvl="3" eaLnBrk="1" fontAlgn="auto" hangingPunct="1">
              <a:spcAft>
                <a:spcPts val="0"/>
              </a:spcAft>
              <a:buFont typeface="Arial" pitchFamily="34" charset="0"/>
              <a:buChar char="–"/>
              <a:defRPr/>
            </a:pPr>
            <a:r>
              <a:rPr lang="en-US" dirty="0" smtClean="0"/>
              <a:t>intermediate duration of action</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fontScale="92500" lnSpcReduction="10000"/>
          </a:bodyPr>
          <a:lstStyle/>
          <a:p>
            <a:pPr eaLnBrk="1" hangingPunct="1">
              <a:buFont typeface="Arial" charset="0"/>
              <a:buNone/>
              <a:defRPr/>
            </a:pPr>
            <a:r>
              <a:rPr lang="en-US" b="1" dirty="0" smtClean="0"/>
              <a:t>First generation sulfonylurea drugs </a:t>
            </a:r>
          </a:p>
          <a:p>
            <a:pPr eaLnBrk="1" hangingPunct="1">
              <a:defRPr/>
            </a:pPr>
            <a:r>
              <a:rPr lang="en-US" dirty="0" err="1" smtClean="0"/>
              <a:t>Chlopropamide</a:t>
            </a:r>
            <a:r>
              <a:rPr lang="en-US" dirty="0" smtClean="0"/>
              <a:t> (</a:t>
            </a:r>
            <a:r>
              <a:rPr lang="en-US" dirty="0" err="1" smtClean="0"/>
              <a:t>diabenese</a:t>
            </a:r>
            <a:r>
              <a:rPr lang="en-US" dirty="0" smtClean="0"/>
              <a:t>): </a:t>
            </a:r>
          </a:p>
          <a:p>
            <a:pPr lvl="2" eaLnBrk="1" hangingPunct="1">
              <a:defRPr/>
            </a:pPr>
            <a:r>
              <a:rPr lang="en-US" dirty="0" smtClean="0"/>
              <a:t>Has a long duration of action- 60 hours</a:t>
            </a:r>
          </a:p>
          <a:p>
            <a:pPr lvl="2" eaLnBrk="1" hangingPunct="1">
              <a:defRPr/>
            </a:pPr>
            <a:r>
              <a:rPr lang="en-US" dirty="0" smtClean="0"/>
              <a:t>Adverse effects:</a:t>
            </a:r>
          </a:p>
          <a:p>
            <a:pPr lvl="3" eaLnBrk="1" hangingPunct="1">
              <a:defRPr/>
            </a:pPr>
            <a:r>
              <a:rPr lang="en-US" dirty="0" err="1" smtClean="0"/>
              <a:t>Chlopropamide</a:t>
            </a:r>
            <a:r>
              <a:rPr lang="en-US" dirty="0" smtClean="0"/>
              <a:t> is associated with </a:t>
            </a:r>
            <a:r>
              <a:rPr lang="en-US" u="sng" dirty="0" smtClean="0"/>
              <a:t>prolonged hypoglycemic reactions </a:t>
            </a:r>
            <a:r>
              <a:rPr lang="en-US" dirty="0" smtClean="0"/>
              <a:t>occurring more common in elderly patients, and the drug is </a:t>
            </a:r>
            <a:r>
              <a:rPr lang="en-US" u="sng" dirty="0" smtClean="0"/>
              <a:t>contraindicated in this group</a:t>
            </a:r>
          </a:p>
          <a:p>
            <a:pPr lvl="3" eaLnBrk="1" hangingPunct="1">
              <a:defRPr/>
            </a:pPr>
            <a:r>
              <a:rPr lang="en-US" dirty="0" smtClean="0"/>
              <a:t>Hematologic toxicity (transient </a:t>
            </a:r>
            <a:r>
              <a:rPr lang="en-US" dirty="0" err="1" smtClean="0"/>
              <a:t>leukopenia</a:t>
            </a:r>
            <a:r>
              <a:rPr lang="en-US" dirty="0" smtClean="0"/>
              <a:t>, thrombocytopenia); occurs in &lt; 1% of patients</a:t>
            </a:r>
          </a:p>
          <a:p>
            <a:pPr lvl="3" eaLnBrk="1" hangingPunct="1">
              <a:defRPr/>
            </a:pPr>
            <a:r>
              <a:rPr lang="en-US" dirty="0" smtClean="0"/>
              <a:t>hyperemic flush (increase of blood flow to different tissues in the body) after alcohol ingestion in genetically predisposed patients </a:t>
            </a:r>
          </a:p>
          <a:p>
            <a:pPr lvl="3" eaLnBrk="1" hangingPunct="1">
              <a:defRPr/>
            </a:pPr>
            <a:r>
              <a:rPr lang="en-US" dirty="0" err="1" smtClean="0"/>
              <a:t>dilutional</a:t>
            </a:r>
            <a:r>
              <a:rPr lang="en-US" dirty="0" smtClean="0"/>
              <a:t> </a:t>
            </a:r>
            <a:r>
              <a:rPr lang="en-US" dirty="0" err="1" smtClean="0"/>
              <a:t>hyponatremia</a:t>
            </a:r>
            <a:r>
              <a:rPr lang="en-US" dirty="0" smtClean="0"/>
              <a:t> (Low sodium levels due to excessive fluids)</a:t>
            </a:r>
          </a:p>
          <a:p>
            <a:pPr lvl="3" eaLnBrk="1" hangingPunct="1">
              <a:defRPr/>
            </a:pPr>
            <a:r>
              <a:rPr lang="en-US" dirty="0" smtClean="0"/>
              <a:t>Weight gain</a:t>
            </a:r>
          </a:p>
          <a:p>
            <a:pPr lvl="2" eaLnBrk="1" hangingPunct="1">
              <a:defRPr/>
            </a:pPr>
            <a:r>
              <a:rPr lang="en-US" dirty="0" err="1" smtClean="0"/>
              <a:t>Chlorpropamide</a:t>
            </a:r>
            <a:r>
              <a:rPr lang="en-US" dirty="0" smtClean="0"/>
              <a:t> and </a:t>
            </a:r>
            <a:r>
              <a:rPr lang="en-US" dirty="0" err="1" smtClean="0"/>
              <a:t>tolbutamide</a:t>
            </a:r>
            <a:r>
              <a:rPr lang="en-US" dirty="0" smtClean="0"/>
              <a:t> are extensively bound to serum proteins, </a:t>
            </a:r>
          </a:p>
          <a:p>
            <a:pPr lvl="3" eaLnBrk="1" hangingPunct="1">
              <a:defRPr/>
            </a:pPr>
            <a:r>
              <a:rPr lang="en-US" dirty="0" smtClean="0"/>
              <a:t>and drugs that compete for protein binding may enhance </a:t>
            </a:r>
            <a:r>
              <a:rPr lang="en-US" u="sng" dirty="0" smtClean="0"/>
              <a:t>their hypoglycemic effects</a:t>
            </a:r>
          </a:p>
          <a:p>
            <a:pPr lvl="3" eaLnBrk="1" hangingPunct="1">
              <a:defRPr/>
            </a:pPr>
            <a:endParaRPr lang="en-US" dirty="0" smtClean="0"/>
          </a:p>
        </p:txBody>
      </p:sp>
      <p:sp>
        <p:nvSpPr>
          <p:cNvPr id="18435" name="Title 1"/>
          <p:cNvSpPr>
            <a:spLocks noGrp="1"/>
          </p:cNvSpPr>
          <p:nvPr>
            <p:ph type="title"/>
          </p:nvPr>
        </p:nvSpPr>
        <p:spPr>
          <a:xfrm>
            <a:off x="457200" y="274638"/>
            <a:ext cx="8229600" cy="411162"/>
          </a:xfrm>
        </p:spPr>
        <p:txBody>
          <a:bodyPr>
            <a:normAutofit fontScale="90000"/>
          </a:bodyPr>
          <a:lstStyle/>
          <a:p>
            <a:pPr eaLnBrk="1" hangingPunct="1"/>
            <a:r>
              <a:rPr lang="en-US" smtClean="0"/>
              <a:t/>
            </a:r>
            <a:br>
              <a:rPr lang="en-US" smtClean="0"/>
            </a:br>
            <a:r>
              <a:rPr lang="en-US" smtClean="0"/>
              <a:t>Insulin secretagogues</a:t>
            </a:r>
            <a:br>
              <a:rPr lang="en-US" smtClean="0"/>
            </a:br>
            <a:endParaRPr lang="en-US" smtClean="0"/>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lvl="1" eaLnBrk="1" hangingPunct="1"/>
            <a:r>
              <a:rPr lang="en-US" smtClean="0"/>
              <a:t>Use of chlorpropamide and other first generation has diminished recently owing to their adverse effects as mentioned above;</a:t>
            </a:r>
          </a:p>
          <a:p>
            <a:pPr lvl="2" eaLnBrk="1" hangingPunct="1"/>
            <a:r>
              <a:rPr lang="en-US" smtClean="0"/>
              <a:t>They are currently not included in the </a:t>
            </a:r>
            <a:r>
              <a:rPr lang="en-US" b="1" smtClean="0"/>
              <a:t>Kenya national clinical guidelines for management of diabetes</a:t>
            </a:r>
          </a:p>
          <a:p>
            <a:pPr lvl="1" eaLnBrk="1" hangingPunct="1"/>
            <a:r>
              <a:rPr lang="en-US" u="sng" smtClean="0"/>
              <a:t>Second generation sulfonyureas are preferred to the first generation sulfonyureas-see next slides</a:t>
            </a:r>
          </a:p>
          <a:p>
            <a:endParaRPr lang="en-US" smtClean="0"/>
          </a:p>
        </p:txBody>
      </p:sp>
      <p:sp>
        <p:nvSpPr>
          <p:cNvPr id="19459" name="Title 1"/>
          <p:cNvSpPr>
            <a:spLocks noGrp="1"/>
          </p:cNvSpPr>
          <p:nvPr>
            <p:ph type="title"/>
          </p:nvPr>
        </p:nvSpPr>
        <p:spPr/>
        <p:txBody>
          <a:bodyPr>
            <a:normAutofit fontScale="90000"/>
          </a:bodyPr>
          <a:lstStyle/>
          <a:p>
            <a:pPr eaLnBrk="1" hangingPunct="1"/>
            <a:r>
              <a:rPr lang="en-US" smtClean="0"/>
              <a:t/>
            </a:r>
            <a:br>
              <a:rPr lang="en-US" smtClean="0"/>
            </a:br>
            <a:r>
              <a:rPr lang="en-US" smtClean="0"/>
              <a:t>Insulin secretagogues</a:t>
            </a:r>
            <a:br>
              <a:rPr lang="en-US" smtClean="0"/>
            </a:br>
            <a:endParaRPr lang="en-US" smtClean="0"/>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fontScale="77500" lnSpcReduction="20000"/>
          </a:bodyPr>
          <a:lstStyle/>
          <a:p>
            <a:pPr eaLnBrk="1" hangingPunct="1">
              <a:buFont typeface="Arial" charset="0"/>
              <a:buNone/>
              <a:defRPr/>
            </a:pPr>
            <a:r>
              <a:rPr lang="en-US" b="1" dirty="0" smtClean="0"/>
              <a:t>Second generation </a:t>
            </a:r>
            <a:r>
              <a:rPr lang="en-US" b="1" dirty="0" err="1" smtClean="0"/>
              <a:t>sulfonyureas</a:t>
            </a:r>
            <a:r>
              <a:rPr lang="en-US" dirty="0" smtClean="0"/>
              <a:t>;</a:t>
            </a:r>
          </a:p>
          <a:p>
            <a:pPr eaLnBrk="1" hangingPunct="1">
              <a:defRPr/>
            </a:pPr>
            <a:r>
              <a:rPr lang="en-US" dirty="0" err="1" smtClean="0"/>
              <a:t>Glyburide</a:t>
            </a:r>
            <a:r>
              <a:rPr lang="en-US" dirty="0" smtClean="0"/>
              <a:t>/</a:t>
            </a:r>
            <a:r>
              <a:rPr lang="en-US" dirty="0" err="1" smtClean="0"/>
              <a:t>glibenclamide</a:t>
            </a:r>
            <a:r>
              <a:rPr lang="en-US" dirty="0" smtClean="0"/>
              <a:t>, </a:t>
            </a:r>
            <a:r>
              <a:rPr lang="en-US" dirty="0" err="1" smtClean="0"/>
              <a:t>glipizide</a:t>
            </a:r>
            <a:r>
              <a:rPr lang="en-US" dirty="0" smtClean="0"/>
              <a:t>, and </a:t>
            </a:r>
            <a:r>
              <a:rPr lang="en-US" dirty="0" err="1" smtClean="0"/>
              <a:t>glimepiride</a:t>
            </a:r>
            <a:endParaRPr lang="en-US" dirty="0" smtClean="0"/>
          </a:p>
          <a:p>
            <a:pPr lvl="1" eaLnBrk="1" hangingPunct="1">
              <a:defRPr/>
            </a:pPr>
            <a:r>
              <a:rPr lang="en-US" dirty="0" smtClean="0"/>
              <a:t>These are more preferred than are the first-generation agents because they have </a:t>
            </a:r>
            <a:r>
              <a:rPr lang="en-US" u="sng" dirty="0" smtClean="0"/>
              <a:t>fewer adverse effects and drug interactions.</a:t>
            </a:r>
          </a:p>
          <a:p>
            <a:pPr lvl="1" eaLnBrk="1" hangingPunct="1">
              <a:defRPr/>
            </a:pPr>
            <a:r>
              <a:rPr lang="en-US" dirty="0" smtClean="0"/>
              <a:t>They should however be used with caution in </a:t>
            </a:r>
          </a:p>
          <a:p>
            <a:pPr lvl="2" eaLnBrk="1" hangingPunct="1">
              <a:defRPr/>
            </a:pPr>
            <a:r>
              <a:rPr lang="en-US" dirty="0" smtClean="0"/>
              <a:t>patients with </a:t>
            </a:r>
            <a:r>
              <a:rPr lang="en-US" u="sng" dirty="0" smtClean="0"/>
              <a:t>cardiovascular disease or in elderly patients</a:t>
            </a:r>
            <a:r>
              <a:rPr lang="en-US" dirty="0" smtClean="0"/>
              <a:t>, in whom </a:t>
            </a:r>
            <a:r>
              <a:rPr lang="en-US" u="sng" dirty="0" smtClean="0"/>
              <a:t>hypoglycemia would be especially dangerous</a:t>
            </a:r>
            <a:r>
              <a:rPr lang="en-US" dirty="0" smtClean="0"/>
              <a:t>.</a:t>
            </a:r>
            <a:endParaRPr lang="en-US" u="sng" dirty="0" smtClean="0"/>
          </a:p>
          <a:p>
            <a:pPr lvl="1" eaLnBrk="1" hangingPunct="1">
              <a:defRPr/>
            </a:pPr>
            <a:r>
              <a:rPr lang="en-US" dirty="0" smtClean="0"/>
              <a:t>1) </a:t>
            </a:r>
            <a:r>
              <a:rPr lang="en-US" dirty="0" err="1" smtClean="0"/>
              <a:t>Glyburide</a:t>
            </a:r>
            <a:r>
              <a:rPr lang="en-US" dirty="0" smtClean="0"/>
              <a:t>/</a:t>
            </a:r>
            <a:r>
              <a:rPr lang="en-US" dirty="0" err="1" smtClean="0"/>
              <a:t>glibenclamide</a:t>
            </a:r>
            <a:r>
              <a:rPr lang="en-US" dirty="0" smtClean="0"/>
              <a:t>:</a:t>
            </a:r>
          </a:p>
          <a:p>
            <a:pPr lvl="2" eaLnBrk="1" hangingPunct="1">
              <a:defRPr/>
            </a:pPr>
            <a:r>
              <a:rPr lang="en-US" dirty="0" smtClean="0"/>
              <a:t>metabolized in the liver into products with very low hypoglycemic activity</a:t>
            </a:r>
          </a:p>
          <a:p>
            <a:pPr lvl="2" eaLnBrk="1" hangingPunct="1">
              <a:defRPr/>
            </a:pPr>
            <a:r>
              <a:rPr lang="en-US" dirty="0" smtClean="0"/>
              <a:t>Duration of action: 10-24 hours</a:t>
            </a:r>
          </a:p>
          <a:p>
            <a:pPr lvl="3" eaLnBrk="1" hangingPunct="1">
              <a:defRPr/>
            </a:pPr>
            <a:r>
              <a:rPr lang="en-US" dirty="0" smtClean="0"/>
              <a:t>Usually given as a given as a single morning dose (2.5-5mg daily)</a:t>
            </a:r>
          </a:p>
          <a:p>
            <a:pPr lvl="2" eaLnBrk="1" hangingPunct="1">
              <a:defRPr/>
            </a:pPr>
            <a:r>
              <a:rPr lang="en-US" dirty="0" smtClean="0"/>
              <a:t>has few adverse effects other than its potential for causing hypoglycemia</a:t>
            </a:r>
          </a:p>
          <a:p>
            <a:pPr lvl="2" eaLnBrk="1" hangingPunct="1">
              <a:defRPr/>
            </a:pPr>
            <a:r>
              <a:rPr lang="en-US" dirty="0" smtClean="0"/>
              <a:t>It is </a:t>
            </a:r>
            <a:r>
              <a:rPr lang="en-US" u="sng" dirty="0" smtClean="0"/>
              <a:t>contraindicated in the presence of hepatic impairment and in patients with renal insufficiency</a:t>
            </a:r>
            <a:r>
              <a:rPr lang="en-US" dirty="0" smtClean="0"/>
              <a:t>.</a:t>
            </a:r>
          </a:p>
          <a:p>
            <a:pPr lvl="1" eaLnBrk="1" hangingPunct="1">
              <a:defRPr/>
            </a:pPr>
            <a:endParaRPr lang="en-US" u="sng" dirty="0"/>
          </a:p>
        </p:txBody>
      </p:sp>
      <p:sp>
        <p:nvSpPr>
          <p:cNvPr id="20483" name="Title 1"/>
          <p:cNvSpPr>
            <a:spLocks noGrp="1"/>
          </p:cNvSpPr>
          <p:nvPr>
            <p:ph type="title"/>
          </p:nvPr>
        </p:nvSpPr>
        <p:spPr/>
        <p:txBody>
          <a:bodyPr>
            <a:normAutofit fontScale="90000"/>
          </a:bodyPr>
          <a:lstStyle/>
          <a:p>
            <a:pPr eaLnBrk="1" hangingPunct="1"/>
            <a:r>
              <a:rPr lang="en-US" smtClean="0"/>
              <a:t/>
            </a:r>
            <a:br>
              <a:rPr lang="en-US" smtClean="0"/>
            </a:br>
            <a:r>
              <a:rPr lang="en-US" smtClean="0"/>
              <a:t>Insulin secretagogues</a:t>
            </a:r>
            <a:br>
              <a:rPr lang="en-US" smtClean="0"/>
            </a:br>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3C2E17-4A3B-4A58-B81A-32145560B6D6}"/>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Bulk forming purgatives</a:t>
            </a:r>
          </a:p>
        </p:txBody>
      </p:sp>
      <p:sp>
        <p:nvSpPr>
          <p:cNvPr id="3" name="Content Placeholder 2">
            <a:extLst>
              <a:ext uri="{FF2B5EF4-FFF2-40B4-BE49-F238E27FC236}">
                <a16:creationId xmlns:a16="http://schemas.microsoft.com/office/drawing/2014/main" xmlns="" id="{0E2FA357-FE29-4FBD-B188-1C61B438EF3F}"/>
              </a:ext>
            </a:extLst>
          </p:cNvPr>
          <p:cNvSpPr>
            <a:spLocks noGrp="1"/>
          </p:cNvSpPr>
          <p:nvPr>
            <p:ph idx="1"/>
          </p:nvPr>
        </p:nvSpPr>
        <p:spPr/>
        <p:txBody>
          <a:bodyPr>
            <a:normAutofit fontScale="77500" lnSpcReduction="20000"/>
          </a:bodyPr>
          <a:lstStyle/>
          <a:p>
            <a:pPr marL="0" indent="0">
              <a:buNone/>
            </a:pPr>
            <a:r>
              <a:rPr lang="en-US" b="1" dirty="0"/>
              <a:t>Osmotic or saline cathartics</a:t>
            </a:r>
          </a:p>
          <a:p>
            <a:r>
              <a:rPr lang="en-US" dirty="0"/>
              <a:t>They are poorly absorbed hold water through osmosis.</a:t>
            </a:r>
          </a:p>
          <a:p>
            <a:r>
              <a:rPr lang="en-US" dirty="0"/>
              <a:t>In addition the ions stimulate secretion and motility.</a:t>
            </a:r>
          </a:p>
          <a:p>
            <a:r>
              <a:rPr lang="en-US" dirty="0"/>
              <a:t>Main used salts are; magnesium sulphate, sodium sulphate, magnesium hydroxide, sodium potassium tartrate.</a:t>
            </a:r>
          </a:p>
          <a:p>
            <a:r>
              <a:rPr lang="en-US" dirty="0"/>
              <a:t>Sodium salts contraindicated in congestive heart failure.</a:t>
            </a:r>
          </a:p>
          <a:p>
            <a:pPr marL="0" indent="0">
              <a:buNone/>
            </a:pPr>
            <a:r>
              <a:rPr lang="en-US" dirty="0"/>
              <a:t>         </a:t>
            </a:r>
            <a:r>
              <a:rPr lang="en-US" b="1" dirty="0"/>
              <a:t>Considerations</a:t>
            </a:r>
          </a:p>
          <a:p>
            <a:r>
              <a:rPr lang="en-US" dirty="0"/>
              <a:t>Cause after constipation therefore not used routinely</a:t>
            </a:r>
          </a:p>
          <a:p>
            <a:r>
              <a:rPr lang="en-US" dirty="0"/>
              <a:t>Preferred for pre-operative care before colonoscopy and in poisoning.</a:t>
            </a:r>
          </a:p>
        </p:txBody>
      </p:sp>
    </p:spTree>
    <p:extLst>
      <p:ext uri="{BB962C8B-B14F-4D97-AF65-F5344CB8AC3E}">
        <p14:creationId xmlns:p14="http://schemas.microsoft.com/office/powerpoint/2010/main" xmlns="" val="706848403"/>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p:txBody>
          <a:bodyPr/>
          <a:lstStyle/>
          <a:p>
            <a:pPr lvl="1" eaLnBrk="1" hangingPunct="1"/>
            <a:r>
              <a:rPr lang="en-US" smtClean="0"/>
              <a:t>2) </a:t>
            </a:r>
            <a:r>
              <a:rPr lang="en-US" b="1" smtClean="0"/>
              <a:t>Glipizide</a:t>
            </a:r>
          </a:p>
          <a:p>
            <a:pPr lvl="2" eaLnBrk="1" hangingPunct="1"/>
            <a:r>
              <a:rPr lang="en-US" smtClean="0"/>
              <a:t>90% of the drug is metabolized in the liver to inactive products, and 10% is excreted unchanged in the urine.</a:t>
            </a:r>
          </a:p>
          <a:p>
            <a:pPr lvl="2" eaLnBrk="1" hangingPunct="1"/>
            <a:r>
              <a:rPr lang="en-US" smtClean="0"/>
              <a:t>Duration of action: 10-24 hours</a:t>
            </a:r>
          </a:p>
          <a:p>
            <a:pPr lvl="2" eaLnBrk="1" hangingPunct="1"/>
            <a:r>
              <a:rPr lang="en-US" smtClean="0"/>
              <a:t>Usually ingested 30 minutes before breakfast for maximal effect on post prandial hyperglycemia</a:t>
            </a:r>
          </a:p>
          <a:p>
            <a:pPr lvl="3" eaLnBrk="1" hangingPunct="1"/>
            <a:r>
              <a:rPr lang="en-US" smtClean="0"/>
              <a:t>absorption is delayed when the drug is taken with food</a:t>
            </a:r>
          </a:p>
          <a:p>
            <a:pPr lvl="2" eaLnBrk="1" hangingPunct="1"/>
            <a:r>
              <a:rPr lang="en-US" smtClean="0"/>
              <a:t>Glipizide therapy is </a:t>
            </a:r>
            <a:r>
              <a:rPr lang="en-US" b="1" smtClean="0"/>
              <a:t>contraindicated</a:t>
            </a:r>
            <a:r>
              <a:rPr lang="en-US" smtClean="0"/>
              <a:t> in patients with </a:t>
            </a:r>
          </a:p>
          <a:p>
            <a:pPr lvl="3" eaLnBrk="1" hangingPunct="1"/>
            <a:r>
              <a:rPr lang="en-US" u="sng" smtClean="0"/>
              <a:t>significant hepatic or renal impairment, who would be at high risk for hypoglycemia</a:t>
            </a:r>
            <a:r>
              <a:rPr lang="en-US" smtClean="0"/>
              <a:t>.</a:t>
            </a:r>
            <a:endParaRPr lang="en-US" b="1" smtClean="0"/>
          </a:p>
          <a:p>
            <a:pPr lvl="2" eaLnBrk="1" hangingPunct="1"/>
            <a:endParaRPr lang="en-US" smtClean="0"/>
          </a:p>
        </p:txBody>
      </p:sp>
      <p:sp>
        <p:nvSpPr>
          <p:cNvPr id="21507" name="Title 1"/>
          <p:cNvSpPr>
            <a:spLocks noGrp="1"/>
          </p:cNvSpPr>
          <p:nvPr>
            <p:ph type="title"/>
          </p:nvPr>
        </p:nvSpPr>
        <p:spPr/>
        <p:txBody>
          <a:bodyPr>
            <a:normAutofit fontScale="90000"/>
          </a:bodyPr>
          <a:lstStyle/>
          <a:p>
            <a:pPr eaLnBrk="1" hangingPunct="1"/>
            <a:r>
              <a:rPr lang="en-US" smtClean="0"/>
              <a:t/>
            </a:r>
            <a:br>
              <a:rPr lang="en-US" smtClean="0"/>
            </a:br>
            <a:r>
              <a:rPr lang="en-US" smtClean="0"/>
              <a:t>Insulin secretagogues</a:t>
            </a:r>
            <a:br>
              <a:rPr lang="en-US" smtClean="0"/>
            </a:br>
            <a:endParaRPr lang="en-US" smtClean="0"/>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pPr eaLnBrk="1" hangingPunct="1"/>
            <a:r>
              <a:rPr lang="en-US" b="1" smtClean="0"/>
              <a:t>3) Glimepiride</a:t>
            </a:r>
            <a:r>
              <a:rPr lang="en-US" smtClean="0"/>
              <a:t> </a:t>
            </a:r>
          </a:p>
          <a:p>
            <a:pPr lvl="1" eaLnBrk="1" hangingPunct="1"/>
            <a:r>
              <a:rPr lang="en-US" smtClean="0"/>
              <a:t>Has a long duration of action: 12-24 hours</a:t>
            </a:r>
          </a:p>
          <a:p>
            <a:pPr lvl="1" eaLnBrk="1" hangingPunct="1"/>
            <a:r>
              <a:rPr lang="en-US" smtClean="0"/>
              <a:t>Its given once-daily as monotherapy or in combination with insulin. </a:t>
            </a:r>
          </a:p>
          <a:p>
            <a:pPr lvl="1" eaLnBrk="1" hangingPunct="1"/>
            <a:r>
              <a:rPr lang="en-US" smtClean="0"/>
              <a:t>It achieves </a:t>
            </a:r>
            <a:r>
              <a:rPr lang="en-US" u="sng" smtClean="0"/>
              <a:t>blood glucose lowering with the lowest dose of any sulfonylurea compound</a:t>
            </a:r>
            <a:r>
              <a:rPr lang="en-US" smtClean="0"/>
              <a:t>. </a:t>
            </a:r>
          </a:p>
          <a:p>
            <a:pPr lvl="1" eaLnBrk="1" hangingPunct="1"/>
            <a:r>
              <a:rPr lang="en-US" smtClean="0"/>
              <a:t>It is </a:t>
            </a:r>
            <a:r>
              <a:rPr lang="en-US" u="sng" smtClean="0"/>
              <a:t>completely metabolized by the liver to inactive products</a:t>
            </a:r>
            <a:r>
              <a:rPr lang="en-US" smtClean="0"/>
              <a:t>.</a:t>
            </a:r>
          </a:p>
          <a:p>
            <a:pPr eaLnBrk="1" hangingPunct="1">
              <a:buFont typeface="Arial" charset="0"/>
              <a:buNone/>
            </a:pPr>
            <a:endParaRPr lang="en-US" smtClean="0"/>
          </a:p>
        </p:txBody>
      </p:sp>
      <p:sp>
        <p:nvSpPr>
          <p:cNvPr id="22531" name="Title 1"/>
          <p:cNvSpPr>
            <a:spLocks noGrp="1"/>
          </p:cNvSpPr>
          <p:nvPr>
            <p:ph type="title"/>
          </p:nvPr>
        </p:nvSpPr>
        <p:spPr/>
        <p:txBody>
          <a:bodyPr>
            <a:normAutofit fontScale="90000"/>
          </a:bodyPr>
          <a:lstStyle/>
          <a:p>
            <a:pPr eaLnBrk="1" hangingPunct="1"/>
            <a:r>
              <a:rPr lang="en-US" smtClean="0"/>
              <a:t/>
            </a:r>
            <a:br>
              <a:rPr lang="en-US" smtClean="0"/>
            </a:br>
            <a:r>
              <a:rPr lang="en-US" smtClean="0"/>
              <a:t>Insulin secretagogues</a:t>
            </a:r>
            <a:br>
              <a:rPr lang="en-US" smtClean="0"/>
            </a:br>
            <a:endParaRPr lang="en-US" smtClean="0"/>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pPr eaLnBrk="1" hangingPunct="1"/>
            <a:r>
              <a:rPr lang="en-US" smtClean="0"/>
              <a:t>4) others: </a:t>
            </a:r>
            <a:r>
              <a:rPr lang="en-US" b="1" smtClean="0"/>
              <a:t>Repaglinide, nateglinide</a:t>
            </a:r>
            <a:r>
              <a:rPr lang="en-US" smtClean="0"/>
              <a:t>: </a:t>
            </a:r>
          </a:p>
          <a:p>
            <a:pPr lvl="2" eaLnBrk="1" hangingPunct="1"/>
            <a:r>
              <a:rPr lang="en-US" smtClean="0"/>
              <a:t>These are fast-acting insulin secretagogues, thus being useful for administration just before a meal to </a:t>
            </a:r>
            <a:r>
              <a:rPr lang="en-US" u="sng" smtClean="0"/>
              <a:t>control postprandial glucose levels</a:t>
            </a:r>
            <a:r>
              <a:rPr lang="en-US" smtClean="0"/>
              <a:t>.</a:t>
            </a:r>
          </a:p>
          <a:p>
            <a:pPr eaLnBrk="1" hangingPunct="1"/>
            <a:r>
              <a:rPr lang="en-US" smtClean="0"/>
              <a:t>Adverse effects of insulin secretagogues:</a:t>
            </a:r>
          </a:p>
          <a:p>
            <a:pPr lvl="1" eaLnBrk="1" hangingPunct="1"/>
            <a:r>
              <a:rPr lang="en-US" smtClean="0"/>
              <a:t>Hypoglycemia, </a:t>
            </a:r>
          </a:p>
          <a:p>
            <a:pPr lvl="1" eaLnBrk="1" hangingPunct="1"/>
            <a:r>
              <a:rPr lang="en-US" smtClean="0"/>
              <a:t>weight gain</a:t>
            </a:r>
          </a:p>
          <a:p>
            <a:pPr lvl="1" eaLnBrk="1" hangingPunct="1">
              <a:buFont typeface="Arial" charset="0"/>
              <a:buNone/>
            </a:pPr>
            <a:endParaRPr lang="en-US" smtClean="0"/>
          </a:p>
          <a:p>
            <a:pPr eaLnBrk="1" hangingPunct="1">
              <a:buFont typeface="Arial" charset="0"/>
              <a:buNone/>
            </a:pPr>
            <a:endParaRPr lang="en-US" smtClean="0"/>
          </a:p>
        </p:txBody>
      </p:sp>
      <p:sp>
        <p:nvSpPr>
          <p:cNvPr id="23555" name="Title 1"/>
          <p:cNvSpPr>
            <a:spLocks noGrp="1"/>
          </p:cNvSpPr>
          <p:nvPr>
            <p:ph type="title"/>
          </p:nvPr>
        </p:nvSpPr>
        <p:spPr/>
        <p:txBody>
          <a:bodyPr>
            <a:normAutofit fontScale="90000"/>
          </a:bodyPr>
          <a:lstStyle/>
          <a:p>
            <a:pPr eaLnBrk="1" hangingPunct="1"/>
            <a:r>
              <a:rPr lang="en-US" smtClean="0"/>
              <a:t/>
            </a:r>
            <a:br>
              <a:rPr lang="en-US" smtClean="0"/>
            </a:br>
            <a:r>
              <a:rPr lang="en-US" smtClean="0"/>
              <a:t>Insulin secretagogues</a:t>
            </a:r>
            <a:br>
              <a:rPr lang="en-US" smtClean="0"/>
            </a:br>
            <a:endParaRPr lang="en-US" smtClean="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smtClean="0"/>
              <a:t/>
            </a:r>
            <a:br>
              <a:rPr lang="en-US" b="1" smtClean="0"/>
            </a:br>
            <a:r>
              <a:rPr lang="en-US" smtClean="0"/>
              <a:t>Biguanides</a:t>
            </a:r>
            <a:r>
              <a:rPr lang="en-US" b="1" smtClean="0"/>
              <a:t/>
            </a:r>
            <a:br>
              <a:rPr lang="en-US" b="1" smtClean="0"/>
            </a:br>
            <a:endParaRPr lang="en-US" smtClean="0"/>
          </a:p>
        </p:txBody>
      </p:sp>
      <p:sp>
        <p:nvSpPr>
          <p:cNvPr id="17411" name="Content Placeholder 2"/>
          <p:cNvSpPr>
            <a:spLocks noGrp="1"/>
          </p:cNvSpPr>
          <p:nvPr>
            <p:ph idx="1"/>
          </p:nvPr>
        </p:nvSpPr>
        <p:spPr/>
        <p:txBody>
          <a:bodyPr>
            <a:normAutofit lnSpcReduction="10000"/>
          </a:bodyPr>
          <a:lstStyle/>
          <a:p>
            <a:pPr eaLnBrk="1" hangingPunct="1">
              <a:defRPr/>
            </a:pPr>
            <a:r>
              <a:rPr lang="en-US" b="1" dirty="0" err="1" smtClean="0"/>
              <a:t>Metformin</a:t>
            </a:r>
            <a:r>
              <a:rPr lang="en-US" b="1" dirty="0" smtClean="0"/>
              <a:t> </a:t>
            </a:r>
            <a:r>
              <a:rPr lang="en-US" dirty="0" smtClean="0"/>
              <a:t>, </a:t>
            </a:r>
          </a:p>
          <a:p>
            <a:pPr lvl="1" eaLnBrk="1" hangingPunct="1">
              <a:defRPr/>
            </a:pPr>
            <a:r>
              <a:rPr lang="en-US" dirty="0" smtClean="0"/>
              <a:t>the primary member of the </a:t>
            </a:r>
            <a:r>
              <a:rPr lang="en-US" dirty="0" err="1" smtClean="0"/>
              <a:t>biguanide</a:t>
            </a:r>
            <a:r>
              <a:rPr lang="en-US" dirty="0" smtClean="0"/>
              <a:t> group, </a:t>
            </a:r>
          </a:p>
          <a:p>
            <a:pPr lvl="1" eaLnBrk="1" hangingPunct="1">
              <a:defRPr/>
            </a:pPr>
            <a:r>
              <a:rPr lang="en-US" dirty="0" smtClean="0"/>
              <a:t>Effects: </a:t>
            </a:r>
            <a:r>
              <a:rPr lang="en-US" dirty="0" err="1" smtClean="0"/>
              <a:t>biguanides</a:t>
            </a:r>
            <a:r>
              <a:rPr lang="en-US" dirty="0" smtClean="0"/>
              <a:t> reduce </a:t>
            </a:r>
            <a:r>
              <a:rPr lang="en-US" u="sng" dirty="0" smtClean="0"/>
              <a:t>postprandial and fasting glucose levels through;</a:t>
            </a:r>
          </a:p>
          <a:p>
            <a:pPr lvl="3" eaLnBrk="1" hangingPunct="1">
              <a:defRPr/>
            </a:pPr>
            <a:r>
              <a:rPr lang="en-US" dirty="0" smtClean="0"/>
              <a:t>inhibiting hepatic and renal </a:t>
            </a:r>
            <a:r>
              <a:rPr lang="en-US" dirty="0" err="1" smtClean="0"/>
              <a:t>gluconeogenesis</a:t>
            </a:r>
            <a:endParaRPr lang="en-US" dirty="0" smtClean="0"/>
          </a:p>
          <a:p>
            <a:pPr lvl="4" eaLnBrk="1" hangingPunct="1">
              <a:defRPr/>
            </a:pPr>
            <a:r>
              <a:rPr lang="en-US" dirty="0" smtClean="0"/>
              <a:t> as a consequence of blockade of </a:t>
            </a:r>
            <a:r>
              <a:rPr lang="en-US" dirty="0" err="1" smtClean="0"/>
              <a:t>gluconeogenesis</a:t>
            </a:r>
            <a:r>
              <a:rPr lang="en-US" dirty="0" smtClean="0"/>
              <a:t>, the drug may </a:t>
            </a:r>
            <a:r>
              <a:rPr lang="en-US" u="sng" dirty="0" smtClean="0"/>
              <a:t>impair the hepatic metabolism of lactic acid</a:t>
            </a:r>
          </a:p>
          <a:p>
            <a:pPr lvl="3" eaLnBrk="1" hangingPunct="1">
              <a:defRPr/>
            </a:pPr>
            <a:r>
              <a:rPr lang="en-US" dirty="0" smtClean="0"/>
              <a:t>stimulation of glucose uptake and </a:t>
            </a:r>
            <a:r>
              <a:rPr lang="en-US" dirty="0" err="1" smtClean="0"/>
              <a:t>glycolysis</a:t>
            </a:r>
            <a:r>
              <a:rPr lang="en-US" dirty="0" smtClean="0"/>
              <a:t> in peripheral tissues, </a:t>
            </a:r>
          </a:p>
          <a:p>
            <a:pPr lvl="3" eaLnBrk="1" hangingPunct="1">
              <a:defRPr/>
            </a:pPr>
            <a:r>
              <a:rPr lang="en-US" dirty="0" smtClean="0"/>
              <a:t>slowing of glucose absorption from the gastrointestinal tract, </a:t>
            </a:r>
          </a:p>
          <a:p>
            <a:pPr lvl="3" eaLnBrk="1" hangingPunct="1">
              <a:defRPr/>
            </a:pPr>
            <a:r>
              <a:rPr lang="en-US" dirty="0" smtClean="0"/>
              <a:t>reduction of plasma glucagon levels. </a:t>
            </a:r>
          </a:p>
          <a:p>
            <a:pPr lvl="3" eaLnBrk="1" hangingPunct="1">
              <a:buFont typeface="Arial" charset="0"/>
              <a:buNone/>
              <a:defRPr/>
            </a:pPr>
            <a:r>
              <a:rPr lang="en-US" dirty="0" smtClean="0"/>
              <a:t>(Figure 41–3). </a:t>
            </a:r>
          </a:p>
          <a:p>
            <a:pPr lvl="3" eaLnBrk="1" hangingPunct="1">
              <a:buFont typeface="Arial" charset="0"/>
              <a:buNone/>
              <a:defRPr/>
            </a:pPr>
            <a:endParaRPr lang="en-US" dirty="0" smtClean="0"/>
          </a:p>
          <a:p>
            <a:pPr lvl="3" eaLnBrk="1" hangingPunct="1">
              <a:defRPr/>
            </a:pPr>
            <a:endParaRPr lang="en-US" dirty="0" smtClean="0"/>
          </a:p>
          <a:p>
            <a:pPr eaLnBrk="1" hangingPunct="1">
              <a:defRPr/>
            </a:pPr>
            <a:endParaRPr lang="en-US" dirty="0" smtClean="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1" eaLnBrk="1" hangingPunct="1">
              <a:defRPr/>
            </a:pPr>
            <a:r>
              <a:rPr lang="en-US" dirty="0" err="1" smtClean="0"/>
              <a:t>Metformin</a:t>
            </a:r>
            <a:r>
              <a:rPr lang="en-US" dirty="0" smtClean="0"/>
              <a:t> also increases insulin sensitivity in patients with insulin resistance, </a:t>
            </a:r>
          </a:p>
          <a:p>
            <a:pPr lvl="2" eaLnBrk="1" hangingPunct="1">
              <a:defRPr/>
            </a:pPr>
            <a:r>
              <a:rPr lang="en-US" dirty="0" smtClean="0"/>
              <a:t>Thus reducing endogenous insulin production</a:t>
            </a:r>
          </a:p>
          <a:p>
            <a:pPr lvl="1" eaLnBrk="1" hangingPunct="1">
              <a:defRPr/>
            </a:pPr>
            <a:r>
              <a:rPr lang="en-US" dirty="0" smtClean="0"/>
              <a:t>Unlike insulin, </a:t>
            </a:r>
            <a:r>
              <a:rPr lang="en-US" dirty="0" err="1" smtClean="0"/>
              <a:t>secretagogues</a:t>
            </a:r>
            <a:r>
              <a:rPr lang="en-US" dirty="0" smtClean="0"/>
              <a:t>, or the </a:t>
            </a:r>
            <a:r>
              <a:rPr lang="en-US" dirty="0" err="1" smtClean="0"/>
              <a:t>thiazolidinediones</a:t>
            </a:r>
            <a:r>
              <a:rPr lang="en-US" dirty="0" smtClean="0"/>
              <a:t>, </a:t>
            </a:r>
            <a:r>
              <a:rPr lang="en-US" dirty="0" err="1" smtClean="0"/>
              <a:t>metformin</a:t>
            </a:r>
            <a:r>
              <a:rPr lang="en-US" dirty="0" smtClean="0"/>
              <a:t> </a:t>
            </a:r>
            <a:r>
              <a:rPr lang="en-US" u="sng" dirty="0" smtClean="0"/>
              <a:t>does not increase weight</a:t>
            </a:r>
            <a:r>
              <a:rPr lang="en-US" dirty="0" smtClean="0"/>
              <a:t>, </a:t>
            </a:r>
          </a:p>
          <a:p>
            <a:pPr lvl="2" eaLnBrk="1" hangingPunct="1">
              <a:defRPr/>
            </a:pPr>
            <a:r>
              <a:rPr lang="en-US" dirty="0" smtClean="0"/>
              <a:t>hence it is increasingly the </a:t>
            </a:r>
            <a:r>
              <a:rPr lang="en-US" u="sng" dirty="0" smtClean="0"/>
              <a:t>drug of first choice in overweight patients with type 2 diabetes</a:t>
            </a:r>
            <a:r>
              <a:rPr lang="en-US" dirty="0" smtClean="0"/>
              <a:t>. </a:t>
            </a:r>
          </a:p>
          <a:p>
            <a:pPr lvl="1" eaLnBrk="1" hangingPunct="1">
              <a:defRPr/>
            </a:pPr>
            <a:r>
              <a:rPr lang="en-US" dirty="0" smtClean="0"/>
              <a:t>Recent evidence suggests that </a:t>
            </a:r>
          </a:p>
          <a:p>
            <a:pPr lvl="2" eaLnBrk="1" hangingPunct="1">
              <a:defRPr/>
            </a:pPr>
            <a:r>
              <a:rPr lang="en-US" dirty="0" err="1" smtClean="0"/>
              <a:t>metformin</a:t>
            </a:r>
            <a:r>
              <a:rPr lang="en-US" dirty="0" smtClean="0"/>
              <a:t> reduces </a:t>
            </a:r>
            <a:r>
              <a:rPr lang="en-US" u="sng" dirty="0" smtClean="0"/>
              <a:t>the risk of diabetes in high-risk patients</a:t>
            </a:r>
            <a:r>
              <a:rPr lang="en-US" dirty="0" smtClean="0"/>
              <a:t>. </a:t>
            </a:r>
          </a:p>
          <a:p>
            <a:pPr lvl="1" eaLnBrk="1" hangingPunct="1">
              <a:defRPr/>
            </a:pPr>
            <a:r>
              <a:rPr lang="en-US" dirty="0" err="1" smtClean="0"/>
              <a:t>Metformin</a:t>
            </a:r>
            <a:r>
              <a:rPr lang="en-US" dirty="0" smtClean="0"/>
              <a:t> also has an effect in </a:t>
            </a:r>
          </a:p>
          <a:p>
            <a:pPr lvl="2" eaLnBrk="1" hangingPunct="1">
              <a:defRPr/>
            </a:pPr>
            <a:r>
              <a:rPr lang="en-US" dirty="0" smtClean="0"/>
              <a:t>restoring fertility in </a:t>
            </a:r>
            <a:r>
              <a:rPr lang="en-US" dirty="0" err="1" smtClean="0"/>
              <a:t>anovulatory</a:t>
            </a:r>
            <a:r>
              <a:rPr lang="en-US" dirty="0" smtClean="0"/>
              <a:t> women with polycystic ovary disease (PCOD) and evidence of insulin resistance.</a:t>
            </a:r>
          </a:p>
          <a:p>
            <a:pPr eaLnBrk="1" hangingPunct="1">
              <a:defRPr/>
            </a:pPr>
            <a:endParaRPr lang="en-US" dirty="0"/>
          </a:p>
        </p:txBody>
      </p:sp>
      <p:sp>
        <p:nvSpPr>
          <p:cNvPr id="25603" name="Title 1"/>
          <p:cNvSpPr>
            <a:spLocks noGrp="1"/>
          </p:cNvSpPr>
          <p:nvPr>
            <p:ph type="title"/>
          </p:nvPr>
        </p:nvSpPr>
        <p:spPr/>
        <p:txBody>
          <a:bodyPr/>
          <a:lstStyle/>
          <a:p>
            <a:pPr eaLnBrk="1" hangingPunct="1"/>
            <a:r>
              <a:rPr lang="en-US" b="1" smtClean="0"/>
              <a:t/>
            </a:r>
            <a:br>
              <a:rPr lang="en-US" b="1" smtClean="0"/>
            </a:br>
            <a:r>
              <a:rPr lang="en-US" smtClean="0"/>
              <a:t>Biguanides</a:t>
            </a:r>
            <a:r>
              <a:rPr lang="en-US" b="1" smtClean="0"/>
              <a:t/>
            </a:r>
            <a:br>
              <a:rPr lang="en-US" b="1" smtClean="0"/>
            </a:br>
            <a:endParaRPr lang="en-US" smtClean="0"/>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eaLnBrk="1" hangingPunct="1">
              <a:defRPr/>
            </a:pPr>
            <a:r>
              <a:rPr lang="en-US" dirty="0" smtClean="0"/>
              <a:t>Adverse effects:</a:t>
            </a:r>
          </a:p>
          <a:p>
            <a:pPr lvl="1" eaLnBrk="1" hangingPunct="1">
              <a:defRPr/>
            </a:pPr>
            <a:r>
              <a:rPr lang="en-US" dirty="0" smtClean="0"/>
              <a:t>Compared to the </a:t>
            </a:r>
            <a:r>
              <a:rPr lang="en-US" dirty="0" err="1" smtClean="0"/>
              <a:t>sulfonylureas</a:t>
            </a:r>
            <a:r>
              <a:rPr lang="en-US" dirty="0" smtClean="0"/>
              <a:t>, </a:t>
            </a:r>
            <a:r>
              <a:rPr lang="en-US" dirty="0" err="1" smtClean="0"/>
              <a:t>biguanides</a:t>
            </a:r>
            <a:r>
              <a:rPr lang="en-US" dirty="0" smtClean="0"/>
              <a:t> </a:t>
            </a:r>
            <a:r>
              <a:rPr lang="en-US" u="sng" dirty="0" smtClean="0"/>
              <a:t>DO NOT cause hypoglycemia. </a:t>
            </a:r>
          </a:p>
          <a:p>
            <a:pPr lvl="2" eaLnBrk="1" hangingPunct="1">
              <a:defRPr/>
            </a:pPr>
            <a:r>
              <a:rPr lang="en-US" u="sng" dirty="0" smtClean="0"/>
              <a:t>They also don’t cause weight gain</a:t>
            </a:r>
          </a:p>
          <a:p>
            <a:pPr lvl="1" eaLnBrk="1" hangingPunct="1">
              <a:defRPr/>
            </a:pPr>
            <a:r>
              <a:rPr lang="en-US" dirty="0" smtClean="0"/>
              <a:t>Common adverse effects of </a:t>
            </a:r>
            <a:r>
              <a:rPr lang="en-US" dirty="0" err="1" smtClean="0"/>
              <a:t>biguanides</a:t>
            </a:r>
            <a:r>
              <a:rPr lang="en-US" dirty="0" smtClean="0"/>
              <a:t>:</a:t>
            </a:r>
          </a:p>
          <a:p>
            <a:pPr lvl="2" eaLnBrk="1" hangingPunct="1">
              <a:defRPr/>
            </a:pPr>
            <a:r>
              <a:rPr lang="en-US" dirty="0" smtClean="0"/>
              <a:t>gastrointestinal distress (nausea, diarrhea), </a:t>
            </a:r>
          </a:p>
          <a:p>
            <a:pPr lvl="2" eaLnBrk="1" hangingPunct="1">
              <a:defRPr/>
            </a:pPr>
            <a:r>
              <a:rPr lang="en-US" dirty="0" smtClean="0"/>
              <a:t>lactic acidosis, </a:t>
            </a:r>
          </a:p>
          <a:p>
            <a:pPr lvl="3" eaLnBrk="1" hangingPunct="1">
              <a:defRPr/>
            </a:pPr>
            <a:r>
              <a:rPr lang="en-US" dirty="0" smtClean="0"/>
              <a:t>This occurs especially in patients with renal or liver disease, alcoholism, or conditions that predispose to tissue anoxia and lactic acid production (</a:t>
            </a:r>
            <a:r>
              <a:rPr lang="en-US" dirty="0" err="1" smtClean="0"/>
              <a:t>eg</a:t>
            </a:r>
            <a:r>
              <a:rPr lang="en-US" dirty="0" smtClean="0"/>
              <a:t>, chronic cardiopulmonary dysfunction).</a:t>
            </a:r>
          </a:p>
          <a:p>
            <a:pPr lvl="1" eaLnBrk="1" hangingPunct="1">
              <a:defRPr/>
            </a:pPr>
            <a:r>
              <a:rPr lang="en-US" dirty="0" err="1" smtClean="0"/>
              <a:t>Metformin</a:t>
            </a:r>
            <a:r>
              <a:rPr lang="en-US" dirty="0" smtClean="0"/>
              <a:t> and other </a:t>
            </a:r>
            <a:r>
              <a:rPr lang="en-US" dirty="0" err="1" smtClean="0"/>
              <a:t>biguanides</a:t>
            </a:r>
            <a:r>
              <a:rPr lang="en-US" dirty="0" smtClean="0"/>
              <a:t> are </a:t>
            </a:r>
            <a:r>
              <a:rPr lang="en-US" b="1" dirty="0" smtClean="0"/>
              <a:t>contraindicated</a:t>
            </a:r>
            <a:r>
              <a:rPr lang="en-US" dirty="0" smtClean="0"/>
              <a:t> in </a:t>
            </a:r>
          </a:p>
          <a:p>
            <a:pPr lvl="2" eaLnBrk="1" hangingPunct="1">
              <a:defRPr/>
            </a:pPr>
            <a:r>
              <a:rPr lang="en-US" u="sng" dirty="0" smtClean="0"/>
              <a:t>patients with renal disease, alcoholism, hepatic disease, or conditions predisposing to tissue anoxia (</a:t>
            </a:r>
            <a:r>
              <a:rPr lang="en-US" u="sng" dirty="0" err="1" smtClean="0"/>
              <a:t>eg</a:t>
            </a:r>
            <a:r>
              <a:rPr lang="en-US" u="sng" dirty="0" smtClean="0"/>
              <a:t>, chronic cardiopulmonary dysfunction) because of an increased risk of lactic acidosis</a:t>
            </a:r>
          </a:p>
          <a:p>
            <a:pPr lvl="1" eaLnBrk="1" hangingPunct="1">
              <a:defRPr/>
            </a:pPr>
            <a:endParaRPr lang="en-US" dirty="0" smtClean="0"/>
          </a:p>
          <a:p>
            <a:pPr lvl="3" eaLnBrk="1" hangingPunct="1">
              <a:defRPr/>
            </a:pPr>
            <a:endParaRPr lang="en-US" dirty="0" smtClean="0"/>
          </a:p>
          <a:p>
            <a:pPr eaLnBrk="1" hangingPunct="1">
              <a:buFont typeface="Arial" charset="0"/>
              <a:buNone/>
              <a:defRPr/>
            </a:pPr>
            <a:endParaRPr lang="en-US" dirty="0"/>
          </a:p>
        </p:txBody>
      </p:sp>
      <p:sp>
        <p:nvSpPr>
          <p:cNvPr id="26627" name="Title 1"/>
          <p:cNvSpPr>
            <a:spLocks noGrp="1"/>
          </p:cNvSpPr>
          <p:nvPr>
            <p:ph type="title"/>
          </p:nvPr>
        </p:nvSpPr>
        <p:spPr/>
        <p:txBody>
          <a:bodyPr/>
          <a:lstStyle/>
          <a:p>
            <a:pPr eaLnBrk="1" hangingPunct="1"/>
            <a:r>
              <a:rPr lang="en-US" b="1" smtClean="0"/>
              <a:t/>
            </a:r>
            <a:br>
              <a:rPr lang="en-US" b="1" smtClean="0"/>
            </a:br>
            <a:r>
              <a:rPr lang="en-US" smtClean="0"/>
              <a:t>Biguanides</a:t>
            </a:r>
            <a:r>
              <a:rPr lang="en-US" b="1" smtClean="0"/>
              <a:t/>
            </a:r>
            <a:br>
              <a:rPr lang="en-US" b="1" smtClean="0"/>
            </a:br>
            <a:endParaRPr lang="en-US" smtClean="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
            </a:r>
            <a:br>
              <a:rPr lang="en-US" smtClean="0"/>
            </a:br>
            <a:r>
              <a:rPr lang="en-US" smtClean="0"/>
              <a:t>Thiazolidinediones</a:t>
            </a:r>
            <a:br>
              <a:rPr lang="en-US" smtClean="0"/>
            </a:br>
            <a:endParaRPr lang="en-US" smtClean="0"/>
          </a:p>
        </p:txBody>
      </p:sp>
      <p:sp>
        <p:nvSpPr>
          <p:cNvPr id="27651" name="Content Placeholder 2"/>
          <p:cNvSpPr>
            <a:spLocks noGrp="1"/>
          </p:cNvSpPr>
          <p:nvPr>
            <p:ph idx="1"/>
          </p:nvPr>
        </p:nvSpPr>
        <p:spPr>
          <a:xfrm>
            <a:off x="457200" y="1600200"/>
            <a:ext cx="8229600" cy="4953000"/>
          </a:xfrm>
        </p:spPr>
        <p:txBody>
          <a:bodyPr/>
          <a:lstStyle/>
          <a:p>
            <a:pPr eaLnBrk="1" hangingPunct="1"/>
            <a:r>
              <a:rPr lang="en-US" b="1" smtClean="0"/>
              <a:t>Rosiglitazone</a:t>
            </a:r>
            <a:r>
              <a:rPr lang="en-US" smtClean="0"/>
              <a:t> and </a:t>
            </a:r>
            <a:r>
              <a:rPr lang="en-US" b="1" smtClean="0"/>
              <a:t>pioglitazone</a:t>
            </a:r>
          </a:p>
          <a:p>
            <a:pPr lvl="1" eaLnBrk="1" hangingPunct="1"/>
            <a:r>
              <a:rPr lang="en-US" smtClean="0"/>
              <a:t>The thiazolidinediones increase </a:t>
            </a:r>
            <a:r>
              <a:rPr lang="en-US" u="sng" smtClean="0"/>
              <a:t>target tissue sensitivity to insulin </a:t>
            </a:r>
          </a:p>
          <a:p>
            <a:pPr lvl="1" eaLnBrk="1" hangingPunct="1"/>
            <a:r>
              <a:rPr lang="en-US" smtClean="0"/>
              <a:t>Effects: Thiazolidinediones reduce both fasting and postprandial hyperglycemia by; </a:t>
            </a:r>
          </a:p>
          <a:p>
            <a:pPr lvl="2" eaLnBrk="1" hangingPunct="1"/>
            <a:r>
              <a:rPr lang="en-US" smtClean="0"/>
              <a:t>Increasing glucose uptake in muscle and adipose tissue </a:t>
            </a:r>
          </a:p>
          <a:p>
            <a:pPr lvl="2" eaLnBrk="1" hangingPunct="1">
              <a:buFont typeface="Arial" charset="0"/>
              <a:buNone/>
            </a:pPr>
            <a:r>
              <a:rPr lang="en-US" smtClean="0"/>
              <a:t>(Figure 41–3)</a:t>
            </a:r>
          </a:p>
          <a:p>
            <a:pPr lvl="2" eaLnBrk="1" hangingPunct="1"/>
            <a:r>
              <a:rPr lang="en-US" smtClean="0"/>
              <a:t>Inhibiting hepatic gluconeogenesis</a:t>
            </a:r>
          </a:p>
          <a:p>
            <a:pPr lvl="3" eaLnBrk="1" hangingPunct="1"/>
            <a:r>
              <a:rPr lang="en-US" smtClean="0"/>
              <a:t>Also have effects on lipid metabolism and the distribution of body fat. </a:t>
            </a:r>
          </a:p>
          <a:p>
            <a:pPr eaLnBrk="1" hangingPunct="1">
              <a:buFont typeface="Arial" charset="0"/>
              <a:buNone/>
            </a:pPr>
            <a:endParaRPr lang="en-US" smtClean="0"/>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fontScale="77500" lnSpcReduction="20000"/>
          </a:bodyPr>
          <a:lstStyle/>
          <a:p>
            <a:pPr eaLnBrk="1" hangingPunct="1">
              <a:defRPr/>
            </a:pPr>
            <a:r>
              <a:rPr lang="en-US" dirty="0" smtClean="0"/>
              <a:t>Use:</a:t>
            </a:r>
          </a:p>
          <a:p>
            <a:pPr lvl="1" eaLnBrk="1" hangingPunct="1">
              <a:defRPr/>
            </a:pPr>
            <a:r>
              <a:rPr lang="en-US" dirty="0" smtClean="0"/>
              <a:t>They are used as </a:t>
            </a:r>
            <a:r>
              <a:rPr lang="en-US" dirty="0" err="1" smtClean="0"/>
              <a:t>monotherapy</a:t>
            </a:r>
            <a:r>
              <a:rPr lang="en-US" dirty="0" smtClean="0"/>
              <a:t> or in combination with insulin or other oral </a:t>
            </a:r>
            <a:r>
              <a:rPr lang="en-US" dirty="0" err="1" smtClean="0"/>
              <a:t>antidiabetic</a:t>
            </a:r>
            <a:r>
              <a:rPr lang="en-US" dirty="0" smtClean="0"/>
              <a:t> drugs. </a:t>
            </a:r>
          </a:p>
          <a:p>
            <a:pPr lvl="1" eaLnBrk="1" hangingPunct="1">
              <a:defRPr/>
            </a:pPr>
            <a:r>
              <a:rPr lang="en-US" dirty="0" smtClean="0"/>
              <a:t>Like </a:t>
            </a:r>
            <a:r>
              <a:rPr lang="en-US" dirty="0" err="1" smtClean="0"/>
              <a:t>metformin</a:t>
            </a:r>
            <a:r>
              <a:rPr lang="en-US" dirty="0" smtClean="0"/>
              <a:t>, </a:t>
            </a:r>
          </a:p>
          <a:p>
            <a:pPr lvl="2" eaLnBrk="1" hangingPunct="1">
              <a:defRPr/>
            </a:pPr>
            <a:r>
              <a:rPr lang="en-US" dirty="0" smtClean="0"/>
              <a:t>the </a:t>
            </a:r>
            <a:r>
              <a:rPr lang="en-US" dirty="0" err="1" smtClean="0"/>
              <a:t>thiazolidinediones</a:t>
            </a:r>
            <a:r>
              <a:rPr lang="en-US" dirty="0" smtClean="0"/>
              <a:t> have been shown to reduce the risk of diabetes in high-risk patients.</a:t>
            </a:r>
          </a:p>
          <a:p>
            <a:pPr eaLnBrk="1" hangingPunct="1">
              <a:defRPr/>
            </a:pPr>
            <a:r>
              <a:rPr lang="en-US" dirty="0" smtClean="0"/>
              <a:t>Adverse effects: </a:t>
            </a:r>
          </a:p>
          <a:p>
            <a:pPr lvl="1" eaLnBrk="1" hangingPunct="1">
              <a:defRPr/>
            </a:pPr>
            <a:r>
              <a:rPr lang="en-US" dirty="0" smtClean="0"/>
              <a:t>Despite being efficacious in diabetes management and prevention, </a:t>
            </a:r>
            <a:r>
              <a:rPr lang="en-US" dirty="0" err="1" smtClean="0"/>
              <a:t>thiazolidinediones</a:t>
            </a:r>
            <a:r>
              <a:rPr lang="en-US" dirty="0" smtClean="0"/>
              <a:t> have several potentially life threatening adverse effects, </a:t>
            </a:r>
            <a:r>
              <a:rPr lang="en-US" u="sng" dirty="0" smtClean="0"/>
              <a:t>which limit their use</a:t>
            </a:r>
            <a:r>
              <a:rPr lang="en-US" dirty="0" smtClean="0"/>
              <a:t>;</a:t>
            </a:r>
          </a:p>
          <a:p>
            <a:pPr lvl="2" eaLnBrk="1" hangingPunct="1">
              <a:defRPr/>
            </a:pPr>
            <a:r>
              <a:rPr lang="en-US" dirty="0" smtClean="0"/>
              <a:t>Fluid retention, which presents as </a:t>
            </a:r>
          </a:p>
          <a:p>
            <a:pPr lvl="3" eaLnBrk="1" hangingPunct="1">
              <a:defRPr/>
            </a:pPr>
            <a:r>
              <a:rPr lang="en-US" dirty="0" smtClean="0"/>
              <a:t>mild anemia and edema and with an increasing risk of cardiovascular disease: heart failure, myocardial infarction</a:t>
            </a:r>
          </a:p>
          <a:p>
            <a:pPr lvl="2" eaLnBrk="1" hangingPunct="1">
              <a:defRPr/>
            </a:pPr>
            <a:r>
              <a:rPr lang="en-US" dirty="0" err="1" smtClean="0"/>
              <a:t>Hepatotoxicity</a:t>
            </a:r>
            <a:r>
              <a:rPr lang="en-US" dirty="0" smtClean="0"/>
              <a:t> </a:t>
            </a:r>
          </a:p>
          <a:p>
            <a:pPr lvl="2" eaLnBrk="1" hangingPunct="1">
              <a:defRPr/>
            </a:pPr>
            <a:r>
              <a:rPr lang="en-US" dirty="0" smtClean="0"/>
              <a:t>weight gain, </a:t>
            </a:r>
          </a:p>
          <a:p>
            <a:pPr lvl="2" eaLnBrk="1" hangingPunct="1">
              <a:defRPr/>
            </a:pPr>
            <a:r>
              <a:rPr lang="en-US" dirty="0" smtClean="0"/>
              <a:t>bone fractures in women, </a:t>
            </a:r>
          </a:p>
          <a:p>
            <a:pPr eaLnBrk="1" hangingPunct="1">
              <a:defRPr/>
            </a:pPr>
            <a:endParaRPr lang="en-US" dirty="0"/>
          </a:p>
        </p:txBody>
      </p:sp>
      <p:sp>
        <p:nvSpPr>
          <p:cNvPr id="28675" name="Title 1"/>
          <p:cNvSpPr>
            <a:spLocks noGrp="1"/>
          </p:cNvSpPr>
          <p:nvPr>
            <p:ph type="title"/>
          </p:nvPr>
        </p:nvSpPr>
        <p:spPr/>
        <p:txBody>
          <a:bodyPr/>
          <a:lstStyle/>
          <a:p>
            <a:pPr eaLnBrk="1" hangingPunct="1"/>
            <a:r>
              <a:rPr lang="en-US" smtClean="0"/>
              <a:t/>
            </a:r>
            <a:br>
              <a:rPr lang="en-US" smtClean="0"/>
            </a:br>
            <a:r>
              <a:rPr lang="en-US" smtClean="0"/>
              <a:t>Thiazolidinediones</a:t>
            </a:r>
            <a:br>
              <a:rPr lang="en-US" smtClean="0"/>
            </a:br>
            <a:endParaRPr lang="en-US" smtClean="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
            </a:r>
            <a:br>
              <a:rPr lang="en-US" smtClean="0"/>
            </a:br>
            <a:r>
              <a:rPr lang="en-US" smtClean="0"/>
              <a:t>alpha-Glucosidase Inhibitors</a:t>
            </a:r>
            <a:br>
              <a:rPr lang="en-US" smtClean="0"/>
            </a:br>
            <a:endParaRPr lang="en-US" smtClean="0"/>
          </a:p>
        </p:txBody>
      </p:sp>
      <p:sp>
        <p:nvSpPr>
          <p:cNvPr id="3" name="Content Placeholder 2"/>
          <p:cNvSpPr>
            <a:spLocks noGrp="1"/>
          </p:cNvSpPr>
          <p:nvPr>
            <p:ph idx="1"/>
          </p:nvPr>
        </p:nvSpPr>
        <p:spPr/>
        <p:txBody>
          <a:bodyPr>
            <a:normAutofit fontScale="77500" lnSpcReduction="20000"/>
          </a:bodyPr>
          <a:lstStyle/>
          <a:p>
            <a:pPr eaLnBrk="1" hangingPunct="1">
              <a:defRPr/>
            </a:pPr>
            <a:r>
              <a:rPr lang="en-US" b="1" dirty="0" err="1" smtClean="0"/>
              <a:t>Acarbose</a:t>
            </a:r>
            <a:r>
              <a:rPr lang="en-US" b="1" dirty="0" smtClean="0"/>
              <a:t> </a:t>
            </a:r>
            <a:r>
              <a:rPr lang="en-US" dirty="0" smtClean="0"/>
              <a:t>and </a:t>
            </a:r>
            <a:r>
              <a:rPr lang="en-US" dirty="0" err="1" smtClean="0"/>
              <a:t>miglitol</a:t>
            </a:r>
            <a:r>
              <a:rPr lang="en-US" dirty="0" smtClean="0"/>
              <a:t> </a:t>
            </a:r>
          </a:p>
          <a:p>
            <a:pPr lvl="1" eaLnBrk="1" hangingPunct="1">
              <a:defRPr/>
            </a:pPr>
            <a:r>
              <a:rPr lang="en-US" dirty="0" smtClean="0"/>
              <a:t>These are carbohydrate analogs acting within the intestine to inhibit </a:t>
            </a:r>
            <a:r>
              <a:rPr lang="en-US" b="1" dirty="0" smtClean="0"/>
              <a:t>alpha-</a:t>
            </a:r>
            <a:r>
              <a:rPr lang="en-US" b="1" dirty="0" err="1" smtClean="0"/>
              <a:t>glucosidase</a:t>
            </a:r>
            <a:r>
              <a:rPr lang="en-US" b="1" dirty="0" smtClean="0"/>
              <a:t>,</a:t>
            </a:r>
            <a:r>
              <a:rPr lang="en-US" dirty="0" smtClean="0"/>
              <a:t> </a:t>
            </a:r>
          </a:p>
          <a:p>
            <a:pPr lvl="2" eaLnBrk="1" hangingPunct="1">
              <a:defRPr/>
            </a:pPr>
            <a:r>
              <a:rPr lang="en-US" b="1" dirty="0" smtClean="0"/>
              <a:t>alpha-</a:t>
            </a:r>
            <a:r>
              <a:rPr lang="en-US" b="1" dirty="0" err="1" smtClean="0"/>
              <a:t>glucosidase</a:t>
            </a:r>
            <a:r>
              <a:rPr lang="en-US" b="1" dirty="0" smtClean="0"/>
              <a:t> </a:t>
            </a:r>
            <a:r>
              <a:rPr lang="en-US" dirty="0" smtClean="0"/>
              <a:t>is required for the conversion of complex starches, oligosaccharides, and disaccharides to the </a:t>
            </a:r>
            <a:r>
              <a:rPr lang="en-US" dirty="0" err="1" smtClean="0"/>
              <a:t>monosaccharides</a:t>
            </a:r>
            <a:r>
              <a:rPr lang="en-US" dirty="0" smtClean="0"/>
              <a:t> that can be transported out of the intestinal lumen and into the bloodstream. </a:t>
            </a:r>
          </a:p>
          <a:p>
            <a:pPr lvl="2" eaLnBrk="1" hangingPunct="1">
              <a:defRPr/>
            </a:pPr>
            <a:r>
              <a:rPr lang="en-US" dirty="0" smtClean="0"/>
              <a:t>The slowed absorption, consequently leads to reduction in postprandial hyperglycemia. </a:t>
            </a:r>
          </a:p>
          <a:p>
            <a:pPr lvl="1" eaLnBrk="1" hangingPunct="1">
              <a:defRPr/>
            </a:pPr>
            <a:r>
              <a:rPr lang="en-US" dirty="0" smtClean="0"/>
              <a:t>The drugs do not have an effect on fasting blood sugar. </a:t>
            </a:r>
          </a:p>
          <a:p>
            <a:pPr lvl="1" eaLnBrk="1" hangingPunct="1">
              <a:defRPr/>
            </a:pPr>
            <a:r>
              <a:rPr lang="en-US" dirty="0" smtClean="0"/>
              <a:t>Both can be used as </a:t>
            </a:r>
            <a:r>
              <a:rPr lang="en-US" dirty="0" err="1" smtClean="0"/>
              <a:t>monotherapy</a:t>
            </a:r>
            <a:r>
              <a:rPr lang="en-US" dirty="0" smtClean="0"/>
              <a:t> or in combination with other </a:t>
            </a:r>
            <a:r>
              <a:rPr lang="en-US" dirty="0" err="1" smtClean="0"/>
              <a:t>antidiabetic</a:t>
            </a:r>
            <a:r>
              <a:rPr lang="en-US" dirty="0" smtClean="0"/>
              <a:t> drugs. </a:t>
            </a:r>
          </a:p>
          <a:p>
            <a:pPr lvl="1" eaLnBrk="1" hangingPunct="1">
              <a:defRPr/>
            </a:pPr>
            <a:r>
              <a:rPr lang="en-US" dirty="0" smtClean="0"/>
              <a:t>They are taken just before a meal. </a:t>
            </a:r>
          </a:p>
          <a:p>
            <a:pPr lvl="1" eaLnBrk="1" hangingPunct="1">
              <a:defRPr/>
            </a:pPr>
            <a:r>
              <a:rPr lang="en-US" dirty="0" smtClean="0"/>
              <a:t>the -</a:t>
            </a:r>
            <a:r>
              <a:rPr lang="en-US" dirty="0" err="1" smtClean="0"/>
              <a:t>glucosidase</a:t>
            </a:r>
            <a:r>
              <a:rPr lang="en-US" dirty="0" smtClean="0"/>
              <a:t> inhibitors, like </a:t>
            </a:r>
            <a:r>
              <a:rPr lang="en-US" dirty="0" err="1" smtClean="0"/>
              <a:t>metformin</a:t>
            </a:r>
            <a:r>
              <a:rPr lang="en-US" dirty="0" smtClean="0"/>
              <a:t> and the </a:t>
            </a:r>
            <a:r>
              <a:rPr lang="en-US" dirty="0" err="1" smtClean="0"/>
              <a:t>thiazolidinediones</a:t>
            </a:r>
            <a:r>
              <a:rPr lang="en-US" dirty="0" smtClean="0"/>
              <a:t> have shown to be effective in preventing type 2 diabetes in </a:t>
            </a:r>
            <a:r>
              <a:rPr lang="en-US" dirty="0" err="1" smtClean="0"/>
              <a:t>prediabetic</a:t>
            </a:r>
            <a:r>
              <a:rPr lang="en-US" dirty="0" smtClean="0"/>
              <a:t> persons.</a:t>
            </a:r>
          </a:p>
          <a:p>
            <a:pPr eaLnBrk="1" hangingPunct="1">
              <a:defRPr/>
            </a:pPr>
            <a:endParaRPr lang="en-US" dirty="0"/>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eaLnBrk="1" hangingPunct="1">
              <a:defRPr/>
            </a:pPr>
            <a:r>
              <a:rPr lang="en-US" dirty="0" smtClean="0"/>
              <a:t>Adverse effects:</a:t>
            </a:r>
          </a:p>
          <a:p>
            <a:pPr lvl="1" eaLnBrk="1" hangingPunct="1">
              <a:defRPr/>
            </a:pPr>
            <a:r>
              <a:rPr lang="en-US" dirty="0" smtClean="0"/>
              <a:t>flatulence, </a:t>
            </a:r>
          </a:p>
          <a:p>
            <a:pPr lvl="1" eaLnBrk="1" hangingPunct="1">
              <a:defRPr/>
            </a:pPr>
            <a:r>
              <a:rPr lang="en-US" dirty="0" smtClean="0"/>
              <a:t>diarrhea, </a:t>
            </a:r>
          </a:p>
          <a:p>
            <a:pPr lvl="1" eaLnBrk="1" hangingPunct="1">
              <a:defRPr/>
            </a:pPr>
            <a:r>
              <a:rPr lang="en-US" dirty="0" smtClean="0"/>
              <a:t>abdominal pain </a:t>
            </a:r>
          </a:p>
          <a:p>
            <a:pPr lvl="2" eaLnBrk="1" hangingPunct="1">
              <a:defRPr/>
            </a:pPr>
            <a:r>
              <a:rPr lang="en-US" dirty="0" smtClean="0"/>
              <a:t>resulting from increased fermentation of unabsorbed carbohydrate by bacteria in the colon. </a:t>
            </a:r>
          </a:p>
          <a:p>
            <a:pPr eaLnBrk="1" hangingPunct="1">
              <a:defRPr/>
            </a:pPr>
            <a:r>
              <a:rPr lang="en-US" u="sng" dirty="0" smtClean="0"/>
              <a:t>alpha-</a:t>
            </a:r>
            <a:r>
              <a:rPr lang="en-US" u="sng" dirty="0" err="1" smtClean="0"/>
              <a:t>glucosidase</a:t>
            </a:r>
            <a:r>
              <a:rPr lang="en-US" u="sng" dirty="0" smtClean="0"/>
              <a:t> inhibitor induced hypoglycemia</a:t>
            </a:r>
            <a:r>
              <a:rPr lang="en-US" dirty="0" smtClean="0"/>
              <a:t> should be treated with </a:t>
            </a:r>
          </a:p>
          <a:p>
            <a:pPr lvl="2" eaLnBrk="1" hangingPunct="1">
              <a:defRPr/>
            </a:pPr>
            <a:r>
              <a:rPr lang="en-US" dirty="0" smtClean="0"/>
              <a:t>oral glucose (dextrose) and not sucrose, because the absorption of sucrose will be delayed.</a:t>
            </a:r>
          </a:p>
          <a:p>
            <a:pPr eaLnBrk="1" hangingPunct="1">
              <a:buFont typeface="Arial" charset="0"/>
              <a:buNone/>
              <a:defRPr/>
            </a:pPr>
            <a:endParaRPr lang="en-US" dirty="0"/>
          </a:p>
        </p:txBody>
      </p:sp>
      <p:sp>
        <p:nvSpPr>
          <p:cNvPr id="30723" name="Title 1"/>
          <p:cNvSpPr>
            <a:spLocks noGrp="1"/>
          </p:cNvSpPr>
          <p:nvPr>
            <p:ph type="title"/>
          </p:nvPr>
        </p:nvSpPr>
        <p:spPr/>
        <p:txBody>
          <a:bodyPr/>
          <a:lstStyle/>
          <a:p>
            <a:pPr eaLnBrk="1" hangingPunct="1"/>
            <a:r>
              <a:rPr lang="en-US" smtClean="0"/>
              <a:t/>
            </a:r>
            <a:br>
              <a:rPr lang="en-US" smtClean="0"/>
            </a:br>
            <a:r>
              <a:rPr lang="en-US" smtClean="0"/>
              <a:t>alpha-Glucosidase Inhibitors</a:t>
            </a:r>
            <a:br>
              <a:rPr lang="en-US" smtClean="0"/>
            </a:br>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GIT PHARMACOLOGY</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a:p>
          <a:p>
            <a:pPr marL="514350" indent="-514350">
              <a:buFont typeface="+mj-lt"/>
              <a:buAutoNum type="arabicPeriod"/>
            </a:pPr>
            <a:r>
              <a:rPr lang="en-US" dirty="0" smtClean="0"/>
              <a:t>Antacids</a:t>
            </a:r>
            <a:endParaRPr lang="en-US" dirty="0"/>
          </a:p>
          <a:p>
            <a:pPr marL="514350" indent="-514350">
              <a:buFont typeface="+mj-lt"/>
              <a:buAutoNum type="arabicPeriod"/>
            </a:pPr>
            <a:endParaRPr lang="en-US" dirty="0"/>
          </a:p>
          <a:p>
            <a:pPr marL="514350" indent="-514350">
              <a:buFont typeface="+mj-lt"/>
              <a:buAutoNum type="arabicPeriod"/>
            </a:pPr>
            <a:r>
              <a:rPr lang="en-US" dirty="0" smtClean="0"/>
              <a:t>Laxatives</a:t>
            </a:r>
            <a:endParaRPr lang="en-US" dirty="0"/>
          </a:p>
          <a:p>
            <a:pPr marL="514350" indent="-514350">
              <a:buFont typeface="+mj-lt"/>
              <a:buAutoNum type="arabicPeriod"/>
            </a:pPr>
            <a:endParaRPr lang="en-US" dirty="0"/>
          </a:p>
          <a:p>
            <a:pPr marL="514350" indent="-514350">
              <a:buFont typeface="+mj-lt"/>
              <a:buAutoNum type="arabicPeriod"/>
            </a:pPr>
            <a:r>
              <a:rPr lang="en-US" dirty="0" err="1" smtClean="0"/>
              <a:t>Antidiarrheals</a:t>
            </a:r>
            <a:endParaRPr lang="en-US" dirty="0"/>
          </a:p>
          <a:p>
            <a:pPr marL="514350" indent="-514350">
              <a:buFont typeface="+mj-lt"/>
              <a:buAutoNum type="arabicPeriod"/>
            </a:pPr>
            <a:endParaRPr lang="en-US" dirty="0"/>
          </a:p>
          <a:p>
            <a:pPr marL="514350" indent="-514350">
              <a:buFont typeface="+mj-lt"/>
              <a:buAutoNum type="arabicPeriod"/>
            </a:pPr>
            <a:r>
              <a:rPr lang="en-US" dirty="0" err="1" smtClean="0"/>
              <a:t>Antiemetics</a:t>
            </a:r>
            <a:r>
              <a:rPr lang="en-US" dirty="0" smtClean="0"/>
              <a:t> &amp; Drugs for motion sickness</a:t>
            </a:r>
          </a:p>
          <a:p>
            <a:pPr marL="514350" indent="-514350">
              <a:buFont typeface="+mj-lt"/>
              <a:buAutoNum type="arabicPeriod"/>
            </a:pPr>
            <a:r>
              <a:rPr lang="en-US" dirty="0" err="1" smtClean="0"/>
              <a:t>Antihemorrhoids</a:t>
            </a:r>
            <a:endParaRPr lang="en-US" dirty="0" smtClean="0"/>
          </a:p>
          <a:p>
            <a:pPr marL="514350" indent="-514350">
              <a:buFont typeface="+mj-lt"/>
              <a:buAutoNum type="arabicPeriod"/>
            </a:pPr>
            <a:r>
              <a:rPr lang="en-US" dirty="0" smtClean="0"/>
              <a:t>Antispasmodics</a:t>
            </a:r>
          </a:p>
          <a:p>
            <a:pPr marL="514350" indent="-514350">
              <a:buFont typeface="+mj-lt"/>
              <a:buAutoNum type="arabicPeriod"/>
            </a:pPr>
            <a:r>
              <a:rPr lang="en-US" dirty="0" smtClean="0"/>
              <a:t>Appetite </a:t>
            </a:r>
            <a:r>
              <a:rPr lang="en-US" dirty="0"/>
              <a:t>stimulants</a:t>
            </a:r>
          </a:p>
          <a:p>
            <a:pPr marL="514350" indent="-514350">
              <a:buFont typeface="+mj-lt"/>
              <a:buAutoNum type="arabicPeriod"/>
            </a:pPr>
            <a:endParaRPr lang="en-US" dirty="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C22CC4E-1E14-4CAD-AB85-225029C45A12}"/>
              </a:ext>
            </a:extLst>
          </p:cNvPr>
          <p:cNvSpPr>
            <a:spLocks noGrp="1"/>
          </p:cNvSpPr>
          <p:nvPr>
            <p:ph idx="1"/>
          </p:nvPr>
        </p:nvSpPr>
        <p:spPr>
          <a:xfrm>
            <a:off x="628650" y="211015"/>
            <a:ext cx="7886700" cy="5965948"/>
          </a:xfrm>
        </p:spPr>
        <p:txBody>
          <a:bodyPr>
            <a:normAutofit fontScale="62500" lnSpcReduction="20000"/>
          </a:bodyPr>
          <a:lstStyle/>
          <a:p>
            <a:pPr marL="0" indent="0">
              <a:buNone/>
            </a:pPr>
            <a:r>
              <a:rPr lang="en-US" b="1" dirty="0"/>
              <a:t>Lactulose</a:t>
            </a:r>
          </a:p>
          <a:p>
            <a:r>
              <a:rPr lang="en-US" dirty="0"/>
              <a:t>A synthetic disaccharide containing fructose and galactose absorbed in the GIT.</a:t>
            </a:r>
          </a:p>
          <a:p>
            <a:r>
              <a:rPr lang="en-US" dirty="0"/>
              <a:t>Produces soft stools within 1-3 days</a:t>
            </a:r>
          </a:p>
          <a:p>
            <a:r>
              <a:rPr lang="en-US" dirty="0"/>
              <a:t>Side effects; </a:t>
            </a:r>
            <a:r>
              <a:rPr lang="en-US" dirty="0" err="1"/>
              <a:t>abnominal</a:t>
            </a:r>
            <a:r>
              <a:rPr lang="en-US" dirty="0"/>
              <a:t> cramps, flatulence,</a:t>
            </a:r>
          </a:p>
          <a:p>
            <a:r>
              <a:rPr lang="en-US" dirty="0"/>
              <a:t>Contraindicated in patients requiring galactose free diet.</a:t>
            </a:r>
          </a:p>
          <a:p>
            <a:pPr marL="0" indent="0">
              <a:buNone/>
            </a:pPr>
            <a:r>
              <a:rPr lang="en-US" b="1" dirty="0"/>
              <a:t>Vegetable </a:t>
            </a:r>
            <a:r>
              <a:rPr lang="en-US" b="1" dirty="0" err="1"/>
              <a:t>fibres</a:t>
            </a:r>
            <a:endParaRPr lang="en-US" b="1" dirty="0"/>
          </a:p>
          <a:p>
            <a:r>
              <a:rPr lang="en-US" dirty="0"/>
              <a:t>Dietary </a:t>
            </a:r>
            <a:r>
              <a:rPr lang="en-US" dirty="0" err="1"/>
              <a:t>fibres</a:t>
            </a:r>
            <a:r>
              <a:rPr lang="en-US" dirty="0"/>
              <a:t> derived from whole grains, vegetables and fruits. They contains the indigestible portion of cell wall. </a:t>
            </a:r>
          </a:p>
          <a:p>
            <a:r>
              <a:rPr lang="en-US" dirty="0"/>
              <a:t>Dietary </a:t>
            </a:r>
            <a:r>
              <a:rPr lang="en-US" dirty="0" err="1"/>
              <a:t>fibre</a:t>
            </a:r>
            <a:r>
              <a:rPr lang="en-US" dirty="0"/>
              <a:t> act by binding water and ions in the intestine softens stool and promotes </a:t>
            </a:r>
            <a:r>
              <a:rPr lang="en-US" dirty="0" err="1"/>
              <a:t>peristables</a:t>
            </a:r>
            <a:r>
              <a:rPr lang="en-US" dirty="0"/>
              <a:t>. Also increases </a:t>
            </a:r>
            <a:r>
              <a:rPr lang="en-US" dirty="0" err="1"/>
              <a:t>faecel</a:t>
            </a:r>
            <a:r>
              <a:rPr lang="en-US" dirty="0"/>
              <a:t> mass.</a:t>
            </a:r>
          </a:p>
          <a:p>
            <a:pPr marL="0" indent="0">
              <a:buNone/>
            </a:pPr>
            <a:r>
              <a:rPr lang="en-US" b="1" dirty="0"/>
              <a:t>Indications</a:t>
            </a:r>
          </a:p>
          <a:p>
            <a:r>
              <a:rPr lang="en-US" dirty="0"/>
              <a:t>Prevention and treatment of functional constipation.</a:t>
            </a:r>
          </a:p>
          <a:p>
            <a:r>
              <a:rPr lang="en-US" dirty="0"/>
              <a:t>Used for symptomatic relief of mild diarrhea</a:t>
            </a:r>
          </a:p>
          <a:p>
            <a:pPr marL="0" indent="0">
              <a:buNone/>
            </a:pPr>
            <a:r>
              <a:rPr lang="en-US" b="1" dirty="0"/>
              <a:t>Adverse effects</a:t>
            </a:r>
          </a:p>
          <a:p>
            <a:pPr marL="0" indent="0">
              <a:buNone/>
            </a:pPr>
            <a:r>
              <a:rPr lang="en-US" dirty="0" err="1"/>
              <a:t>Flatulance</a:t>
            </a:r>
            <a:endParaRPr lang="en-US" dirty="0"/>
          </a:p>
          <a:p>
            <a:pPr marL="0" indent="0">
              <a:buNone/>
            </a:pPr>
            <a:r>
              <a:rPr lang="en-US" dirty="0"/>
              <a:t>Intestinal obstruction, </a:t>
            </a:r>
            <a:r>
              <a:rPr lang="en-US" dirty="0" err="1"/>
              <a:t>oesophageal</a:t>
            </a:r>
            <a:r>
              <a:rPr lang="en-US" dirty="0"/>
              <a:t> obstruction may occur.</a:t>
            </a:r>
          </a:p>
          <a:p>
            <a:pPr marL="0" indent="0">
              <a:buNone/>
            </a:pPr>
            <a:r>
              <a:rPr lang="en-US" b="1" dirty="0" err="1"/>
              <a:t>Contraidication</a:t>
            </a:r>
            <a:endParaRPr lang="en-US" b="1" dirty="0"/>
          </a:p>
          <a:p>
            <a:pPr marL="0" indent="0">
              <a:buNone/>
            </a:pPr>
            <a:r>
              <a:rPr lang="en-US" dirty="0"/>
              <a:t>Stenosis</a:t>
            </a:r>
          </a:p>
          <a:p>
            <a:pPr marL="0" indent="0">
              <a:buNone/>
            </a:pPr>
            <a:r>
              <a:rPr lang="en-US" dirty="0"/>
              <a:t>Ulceration</a:t>
            </a:r>
          </a:p>
          <a:p>
            <a:pPr marL="0" indent="0">
              <a:buNone/>
            </a:pPr>
            <a:endParaRPr lang="en-US" dirty="0"/>
          </a:p>
        </p:txBody>
      </p:sp>
    </p:spTree>
    <p:extLst>
      <p:ext uri="{BB962C8B-B14F-4D97-AF65-F5344CB8AC3E}">
        <p14:creationId xmlns:p14="http://schemas.microsoft.com/office/powerpoint/2010/main" xmlns="" val="2900834437"/>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Hypothalamic &amp; Pituitary Hormones</a:t>
            </a:r>
            <a:endParaRPr lang="en-US" dirty="0"/>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u="sng" dirty="0" smtClean="0"/>
              <a:t>hypothalamus</a:t>
            </a:r>
            <a:r>
              <a:rPr lang="en-US" dirty="0" smtClean="0"/>
              <a:t> and </a:t>
            </a:r>
            <a:r>
              <a:rPr lang="en-US" u="sng" dirty="0" smtClean="0"/>
              <a:t>pituitary gland </a:t>
            </a:r>
            <a:r>
              <a:rPr lang="en-US" dirty="0" smtClean="0"/>
              <a:t>produce hormones that play critical roles in regulation of:</a:t>
            </a:r>
          </a:p>
          <a:p>
            <a:pPr lvl="1"/>
            <a:r>
              <a:rPr lang="en-US" dirty="0" smtClean="0"/>
              <a:t>metabolism, </a:t>
            </a:r>
          </a:p>
          <a:p>
            <a:pPr lvl="1"/>
            <a:r>
              <a:rPr lang="en-US" dirty="0" smtClean="0"/>
              <a:t>growth,  </a:t>
            </a:r>
          </a:p>
          <a:p>
            <a:pPr lvl="1"/>
            <a:r>
              <a:rPr lang="en-US" dirty="0" smtClean="0"/>
              <a:t>reproduction. </a:t>
            </a:r>
          </a:p>
          <a:p>
            <a:r>
              <a:rPr lang="en-US" dirty="0" smtClean="0"/>
              <a:t>Several endocrine disorders are treated using:</a:t>
            </a:r>
          </a:p>
          <a:p>
            <a:pPr lvl="1"/>
            <a:r>
              <a:rPr lang="en-US" dirty="0" smtClean="0"/>
              <a:t>Preparations of </a:t>
            </a:r>
            <a:r>
              <a:rPr lang="en-US" u="sng" dirty="0" smtClean="0"/>
              <a:t>hypothalamus and pituitary hormones, </a:t>
            </a:r>
          </a:p>
          <a:p>
            <a:pPr lvl="2"/>
            <a:r>
              <a:rPr lang="en-US" dirty="0" smtClean="0"/>
              <a:t>including products made by </a:t>
            </a:r>
            <a:r>
              <a:rPr lang="en-US" u="sng" dirty="0" smtClean="0"/>
              <a:t>recombinant DNA technology</a:t>
            </a:r>
          </a:p>
          <a:p>
            <a:pPr lvl="1"/>
            <a:r>
              <a:rPr lang="en-US" dirty="0" smtClean="0"/>
              <a:t>drugs that </a:t>
            </a:r>
            <a:r>
              <a:rPr lang="en-US" u="sng" dirty="0" smtClean="0"/>
              <a:t>mimic or block their effects</a:t>
            </a:r>
          </a:p>
          <a:p>
            <a:endParaRPr lang="en-US" dirty="0"/>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smtClean="0"/>
              <a:t>Classification of the hypothalamic and pituitary hormones and their antagonists is often done according to the </a:t>
            </a:r>
            <a:r>
              <a:rPr lang="en-US" u="sng" dirty="0" smtClean="0"/>
              <a:t>anatomic site of release of the hormone that they mimic or block:</a:t>
            </a:r>
            <a:endParaRPr lang="en-US" dirty="0" smtClean="0"/>
          </a:p>
          <a:p>
            <a:pPr lvl="1"/>
            <a:r>
              <a:rPr lang="en-US" dirty="0" smtClean="0"/>
              <a:t>1) the hypothalamus;</a:t>
            </a:r>
          </a:p>
          <a:p>
            <a:pPr lvl="2"/>
            <a:r>
              <a:rPr lang="en-US" dirty="0" err="1" smtClean="0"/>
              <a:t>gonadotropin</a:t>
            </a:r>
            <a:r>
              <a:rPr lang="en-US" dirty="0" smtClean="0"/>
              <a:t>-releasing hormone (</a:t>
            </a:r>
            <a:r>
              <a:rPr lang="en-US" dirty="0" err="1" smtClean="0"/>
              <a:t>GnRH</a:t>
            </a:r>
            <a:r>
              <a:rPr lang="en-US" dirty="0" smtClean="0"/>
              <a:t>); </a:t>
            </a:r>
          </a:p>
          <a:p>
            <a:pPr lvl="1"/>
            <a:r>
              <a:rPr lang="en-US" dirty="0" smtClean="0"/>
              <a:t>2) the anterior pituitary for </a:t>
            </a:r>
          </a:p>
          <a:p>
            <a:pPr lvl="2"/>
            <a:r>
              <a:rPr lang="en-US" dirty="0" smtClean="0"/>
              <a:t>growth hormone (GH), </a:t>
            </a:r>
          </a:p>
          <a:p>
            <a:pPr lvl="2"/>
            <a:r>
              <a:rPr lang="en-US" dirty="0" smtClean="0"/>
              <a:t>the 2 </a:t>
            </a:r>
            <a:r>
              <a:rPr lang="en-US" dirty="0" err="1" smtClean="0"/>
              <a:t>gonadotropins</a:t>
            </a:r>
            <a:r>
              <a:rPr lang="en-US" dirty="0" smtClean="0"/>
              <a:t>; luteinizing hormone (LH) and follicle-stimulating hormone (FSH), </a:t>
            </a:r>
            <a:endParaRPr lang="en-US" dirty="0"/>
          </a:p>
          <a:p>
            <a:pPr lvl="2"/>
            <a:r>
              <a:rPr lang="en-US" dirty="0" err="1" smtClean="0"/>
              <a:t>prolactin</a:t>
            </a:r>
            <a:r>
              <a:rPr lang="en-US" dirty="0" smtClean="0"/>
              <a:t>;  </a:t>
            </a:r>
          </a:p>
          <a:p>
            <a:pPr lvl="1"/>
            <a:r>
              <a:rPr lang="en-US" dirty="0" smtClean="0"/>
              <a:t>3) the posterior pituitary;</a:t>
            </a:r>
          </a:p>
          <a:p>
            <a:pPr lvl="2"/>
            <a:r>
              <a:rPr lang="en-US" dirty="0" err="1" smtClean="0"/>
              <a:t>Oxytocin</a:t>
            </a:r>
            <a:endParaRPr lang="en-US" dirty="0"/>
          </a:p>
          <a:p>
            <a:pPr lvl="2"/>
            <a:r>
              <a:rPr lang="en-US" dirty="0" smtClean="0"/>
              <a:t>vasopressin (</a:t>
            </a:r>
            <a:r>
              <a:rPr lang="en-US" dirty="0" err="1" smtClean="0"/>
              <a:t>antidiuretic</a:t>
            </a:r>
            <a:r>
              <a:rPr lang="en-US" dirty="0" smtClean="0"/>
              <a:t> hormone [ADH]).</a:t>
            </a:r>
            <a:endParaRPr lang="en-US" dirty="0"/>
          </a:p>
          <a:p>
            <a:endParaRPr lang="en-US" dirty="0" smtClean="0"/>
          </a:p>
          <a:p>
            <a:pPr>
              <a:buNone/>
            </a:pPr>
            <a:r>
              <a:rPr lang="en-US" b="1" dirty="0" smtClean="0"/>
              <a:t>The hypothalamic-pituitary endocrine system: </a:t>
            </a:r>
          </a:p>
          <a:p>
            <a:pPr>
              <a:buNone/>
            </a:pPr>
            <a:r>
              <a:rPr lang="en-US" b="1" dirty="0"/>
              <a:t>	</a:t>
            </a:r>
            <a:r>
              <a:rPr lang="en-US" b="1" dirty="0" smtClean="0"/>
              <a:t>Figure 37-1</a:t>
            </a:r>
          </a:p>
          <a:p>
            <a:pPr>
              <a:buNone/>
            </a:pPr>
            <a:r>
              <a:rPr lang="en-US" b="1" dirty="0"/>
              <a:t>	</a:t>
            </a:r>
            <a:r>
              <a:rPr lang="en-US" b="1" dirty="0" smtClean="0"/>
              <a:t>Table 37–1</a:t>
            </a:r>
            <a:endParaRPr lang="en-US" b="1" dirty="0"/>
          </a:p>
        </p:txBody>
      </p:sp>
      <p:sp>
        <p:nvSpPr>
          <p:cNvPr id="4" name="Title 1"/>
          <p:cNvSpPr>
            <a:spLocks noGrp="1"/>
          </p:cNvSpPr>
          <p:nvPr>
            <p:ph type="title"/>
          </p:nvPr>
        </p:nvSpPr>
        <p:spPr/>
        <p:txBody>
          <a:bodyPr/>
          <a:lstStyle/>
          <a:p>
            <a:r>
              <a:rPr lang="en-US" dirty="0" smtClean="0"/>
              <a:t>Introduction </a:t>
            </a:r>
            <a:endParaRPr lang="en-US" dirty="0"/>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Anterior Pituitary Hormones &amp; Their Hypothalamic Regulators</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10000"/>
          </a:bodyPr>
          <a:lstStyle/>
          <a:p>
            <a:r>
              <a:rPr lang="en-US" b="1" dirty="0" smtClean="0"/>
              <a:t>Growth Hormone (GH) agonist</a:t>
            </a:r>
            <a:r>
              <a:rPr lang="en-US" dirty="0" smtClean="0"/>
              <a:t>: </a:t>
            </a:r>
            <a:r>
              <a:rPr lang="en-US" b="1" dirty="0" err="1" smtClean="0"/>
              <a:t>Somatropin</a:t>
            </a:r>
            <a:r>
              <a:rPr lang="en-US" dirty="0" smtClean="0"/>
              <a:t> </a:t>
            </a:r>
          </a:p>
          <a:p>
            <a:pPr lvl="1"/>
            <a:r>
              <a:rPr lang="en-US" dirty="0" err="1" smtClean="0"/>
              <a:t>Somatropin</a:t>
            </a:r>
            <a:r>
              <a:rPr lang="en-US" dirty="0" smtClean="0"/>
              <a:t> is a recombinant form of human GH; </a:t>
            </a:r>
          </a:p>
          <a:p>
            <a:pPr lvl="1"/>
            <a:r>
              <a:rPr lang="en-US" dirty="0" smtClean="0"/>
              <a:t>It’s a GH agonist:</a:t>
            </a:r>
          </a:p>
          <a:p>
            <a:pPr lvl="3"/>
            <a:r>
              <a:rPr lang="en-US" dirty="0" smtClean="0"/>
              <a:t>Acts through GH receptors to increase the production of </a:t>
            </a:r>
            <a:r>
              <a:rPr lang="en-US" u="sng" dirty="0" smtClean="0"/>
              <a:t>insulin like growth factor-1 (IGF-1) </a:t>
            </a:r>
          </a:p>
          <a:p>
            <a:pPr lvl="3"/>
            <a:r>
              <a:rPr lang="en-US" dirty="0" smtClean="0"/>
              <a:t>GH functions:</a:t>
            </a:r>
          </a:p>
          <a:p>
            <a:pPr lvl="4"/>
            <a:r>
              <a:rPr lang="en-US" dirty="0" smtClean="0"/>
              <a:t> normal growth during </a:t>
            </a:r>
            <a:r>
              <a:rPr lang="en-US" u="sng" dirty="0" smtClean="0"/>
              <a:t>childhood and adolescence </a:t>
            </a:r>
          </a:p>
          <a:p>
            <a:pPr lvl="4"/>
            <a:r>
              <a:rPr lang="en-US" dirty="0" smtClean="0"/>
              <a:t>Lifetime regulator of </a:t>
            </a:r>
            <a:r>
              <a:rPr lang="en-US" u="sng" dirty="0" smtClean="0"/>
              <a:t>lipid and carbohydrate metabolism and lean body mass. </a:t>
            </a:r>
          </a:p>
          <a:p>
            <a:pPr lvl="3"/>
            <a:r>
              <a:rPr lang="en-US" dirty="0" smtClean="0"/>
              <a:t>The effects of GH are primarily mediated through production of </a:t>
            </a:r>
            <a:r>
              <a:rPr lang="en-US" b="1" dirty="0" smtClean="0"/>
              <a:t>insulin-like growth factor 1</a:t>
            </a:r>
            <a:r>
              <a:rPr lang="en-US" dirty="0" smtClean="0"/>
              <a:t> (</a:t>
            </a:r>
            <a:r>
              <a:rPr lang="en-US" b="1" dirty="0" smtClean="0"/>
              <a:t>IGF-1</a:t>
            </a:r>
            <a:r>
              <a:rPr lang="en-US" dirty="0" smtClean="0"/>
              <a:t>) and </a:t>
            </a:r>
            <a:r>
              <a:rPr lang="en-US" b="1" dirty="0" smtClean="0"/>
              <a:t>2</a:t>
            </a:r>
            <a:r>
              <a:rPr lang="en-US" dirty="0" smtClean="0"/>
              <a:t> (</a:t>
            </a:r>
            <a:r>
              <a:rPr lang="en-US" b="1" dirty="0" smtClean="0"/>
              <a:t>IGF-2</a:t>
            </a:r>
            <a:r>
              <a:rPr lang="en-US" dirty="0" smtClean="0"/>
              <a:t>) in peripheral tissues</a:t>
            </a:r>
          </a:p>
          <a:p>
            <a:pPr lvl="2"/>
            <a:r>
              <a:rPr lang="en-US" dirty="0" smtClean="0"/>
              <a:t>Uses:</a:t>
            </a:r>
          </a:p>
          <a:p>
            <a:pPr lvl="3"/>
            <a:r>
              <a:rPr lang="en-US" dirty="0" smtClean="0"/>
              <a:t>Replacement in </a:t>
            </a:r>
            <a:r>
              <a:rPr lang="en-US" u="sng" dirty="0" smtClean="0"/>
              <a:t>GH deficiency</a:t>
            </a:r>
            <a:r>
              <a:rPr lang="en-US" dirty="0" smtClean="0"/>
              <a:t>; leads to increased final adult height in children with certain conditions associated with short stature; </a:t>
            </a:r>
          </a:p>
          <a:p>
            <a:pPr lvl="3"/>
            <a:r>
              <a:rPr lang="en-US" dirty="0" smtClean="0"/>
              <a:t>wasting in HIV infection; </a:t>
            </a:r>
          </a:p>
          <a:p>
            <a:pPr lvl="3"/>
            <a:r>
              <a:rPr lang="en-US" dirty="0" smtClean="0"/>
              <a:t>short bowel syndrome</a:t>
            </a:r>
            <a:endParaRPr lang="en-US" dirty="0"/>
          </a:p>
        </p:txBody>
      </p:sp>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b="1" dirty="0" smtClean="0"/>
              <a:t>IGF-1 agonist: </a:t>
            </a:r>
            <a:r>
              <a:rPr lang="en-US" b="1" dirty="0" err="1" smtClean="0"/>
              <a:t>Mecasermin</a:t>
            </a:r>
            <a:r>
              <a:rPr lang="en-US" b="1" dirty="0" smtClean="0"/>
              <a:t> </a:t>
            </a:r>
          </a:p>
          <a:p>
            <a:pPr lvl="1"/>
            <a:r>
              <a:rPr lang="en-US" dirty="0" err="1" smtClean="0"/>
              <a:t>Mecasermin</a:t>
            </a:r>
            <a:r>
              <a:rPr lang="en-US" dirty="0" smtClean="0"/>
              <a:t> is a recombinant form of IGF-1 that stimulates IGF-1 receptors</a:t>
            </a:r>
          </a:p>
          <a:p>
            <a:pPr lvl="1"/>
            <a:r>
              <a:rPr lang="en-US" dirty="0" smtClean="0"/>
              <a:t>Use: </a:t>
            </a:r>
          </a:p>
          <a:p>
            <a:pPr lvl="2"/>
            <a:r>
              <a:rPr lang="en-US" dirty="0" smtClean="0"/>
              <a:t>Replacement in </a:t>
            </a:r>
            <a:r>
              <a:rPr lang="en-US" u="sng" dirty="0" smtClean="0"/>
              <a:t>IGF-1 deficiency </a:t>
            </a:r>
            <a:r>
              <a:rPr lang="en-US" dirty="0" smtClean="0"/>
              <a:t>that is not responsive to exogenous GH </a:t>
            </a:r>
          </a:p>
          <a:p>
            <a:r>
              <a:rPr lang="en-US" b="1" dirty="0" smtClean="0"/>
              <a:t>Growth hormone antagonists</a:t>
            </a:r>
            <a:r>
              <a:rPr lang="en-US" dirty="0" smtClean="0"/>
              <a:t>:</a:t>
            </a:r>
          </a:p>
          <a:p>
            <a:pPr lvl="1"/>
            <a:r>
              <a:rPr lang="en-US" dirty="0" smtClean="0"/>
              <a:t>These are used to treat conditions of </a:t>
            </a:r>
            <a:r>
              <a:rPr lang="en-US" u="sng" dirty="0" smtClean="0"/>
              <a:t>excess GH</a:t>
            </a:r>
            <a:r>
              <a:rPr lang="en-US" dirty="0" smtClean="0"/>
              <a:t>;</a:t>
            </a:r>
          </a:p>
          <a:p>
            <a:pPr lvl="2"/>
            <a:r>
              <a:rPr lang="en-US" u="sng" dirty="0" err="1" smtClean="0"/>
              <a:t>Acromegally</a:t>
            </a:r>
            <a:r>
              <a:rPr lang="en-US" dirty="0" smtClean="0"/>
              <a:t> resulting from Growth hormone-secreting pituitary adenomas</a:t>
            </a:r>
          </a:p>
          <a:p>
            <a:pPr lvl="3"/>
            <a:r>
              <a:rPr lang="en-US" dirty="0" err="1" smtClean="0"/>
              <a:t>Acromegally</a:t>
            </a:r>
            <a:r>
              <a:rPr lang="en-US" dirty="0" smtClean="0"/>
              <a:t>: A syndrome of growth hormone (GH) excess in adults that is characterized by abnormal growth of tissues—particularly connective tissue—metabolic abnormalities, and cardiac dysfunction</a:t>
            </a:r>
          </a:p>
          <a:p>
            <a:r>
              <a:rPr lang="en-US" b="1" dirty="0" err="1" smtClean="0"/>
              <a:t>Somatostatin</a:t>
            </a:r>
            <a:r>
              <a:rPr lang="en-US" b="1" dirty="0" smtClean="0"/>
              <a:t> analogs: </a:t>
            </a:r>
            <a:r>
              <a:rPr lang="en-US" b="1" dirty="0" err="1" smtClean="0"/>
              <a:t>Octreotide</a:t>
            </a:r>
            <a:endParaRPr lang="en-US" b="1" dirty="0" smtClean="0"/>
          </a:p>
          <a:p>
            <a:pPr lvl="1"/>
            <a:r>
              <a:rPr lang="en-US" dirty="0" smtClean="0"/>
              <a:t> </a:t>
            </a:r>
            <a:r>
              <a:rPr lang="en-US" dirty="0" err="1" smtClean="0"/>
              <a:t>Somatostatin</a:t>
            </a:r>
            <a:r>
              <a:rPr lang="en-US" dirty="0" smtClean="0"/>
              <a:t> inhibits the release of </a:t>
            </a:r>
            <a:r>
              <a:rPr lang="en-US" u="sng" dirty="0" smtClean="0"/>
              <a:t>GH, glucagon, insulin, and </a:t>
            </a:r>
            <a:r>
              <a:rPr lang="en-US" u="sng" dirty="0" err="1" smtClean="0"/>
              <a:t>gastrin</a:t>
            </a:r>
            <a:endParaRPr lang="en-US" u="sng" dirty="0" smtClean="0"/>
          </a:p>
          <a:p>
            <a:pPr lvl="1"/>
            <a:r>
              <a:rPr lang="en-US" dirty="0" smtClean="0"/>
              <a:t> </a:t>
            </a:r>
            <a:r>
              <a:rPr lang="en-US" dirty="0" err="1" smtClean="0"/>
              <a:t>Octreotide</a:t>
            </a:r>
            <a:r>
              <a:rPr lang="en-US" dirty="0" smtClean="0"/>
              <a:t> and other </a:t>
            </a:r>
            <a:r>
              <a:rPr lang="en-US" dirty="0" err="1" smtClean="0"/>
              <a:t>somatostatin</a:t>
            </a:r>
            <a:r>
              <a:rPr lang="en-US" dirty="0" smtClean="0"/>
              <a:t> analogs are </a:t>
            </a:r>
            <a:r>
              <a:rPr lang="en-US" u="sng" dirty="0" smtClean="0"/>
              <a:t>agonists of </a:t>
            </a:r>
            <a:r>
              <a:rPr lang="en-US" u="sng" dirty="0" err="1" smtClean="0"/>
              <a:t>somatostatin</a:t>
            </a:r>
            <a:r>
              <a:rPr lang="en-US" u="sng" dirty="0" smtClean="0"/>
              <a:t> receptors</a:t>
            </a:r>
          </a:p>
          <a:p>
            <a:pPr lvl="1"/>
            <a:r>
              <a:rPr lang="en-US" dirty="0" smtClean="0"/>
              <a:t>Use: </a:t>
            </a:r>
            <a:r>
              <a:rPr lang="en-US" dirty="0" err="1" smtClean="0"/>
              <a:t>acromegaly</a:t>
            </a:r>
            <a:r>
              <a:rPr lang="en-US" dirty="0" smtClean="0"/>
              <a:t>, </a:t>
            </a:r>
            <a:r>
              <a:rPr lang="en-US" dirty="0" err="1" smtClean="0"/>
              <a:t>gastrinoma</a:t>
            </a:r>
            <a:r>
              <a:rPr lang="en-US" dirty="0" smtClean="0"/>
              <a:t>, </a:t>
            </a:r>
            <a:r>
              <a:rPr lang="en-US" dirty="0" err="1" smtClean="0"/>
              <a:t>glucagonoma</a:t>
            </a:r>
            <a:r>
              <a:rPr lang="en-US" dirty="0" smtClean="0"/>
              <a:t>, and other endocrine tumors</a:t>
            </a:r>
            <a:endParaRPr lang="en-US" dirty="0"/>
          </a:p>
        </p:txBody>
      </p:sp>
      <p:sp>
        <p:nvSpPr>
          <p:cNvPr id="4"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Anterior Pituitary Hormones &amp; Their Hypothalamic Regulators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638800"/>
          </a:xfrm>
        </p:spPr>
        <p:txBody>
          <a:bodyPr>
            <a:normAutofit fontScale="70000" lnSpcReduction="20000"/>
          </a:bodyPr>
          <a:lstStyle/>
          <a:p>
            <a:r>
              <a:rPr lang="en-US" b="1" dirty="0" smtClean="0"/>
              <a:t>Follicle-Stimulating Hormone (FSH), Luteinizing Hormone, and Their Analogs</a:t>
            </a:r>
          </a:p>
          <a:p>
            <a:pPr lvl="1"/>
            <a:r>
              <a:rPr lang="en-US" dirty="0" smtClean="0"/>
              <a:t>In women, </a:t>
            </a:r>
          </a:p>
          <a:p>
            <a:pPr lvl="2"/>
            <a:r>
              <a:rPr lang="en-US" dirty="0" smtClean="0"/>
              <a:t>FSH directs </a:t>
            </a:r>
            <a:r>
              <a:rPr lang="en-US" u="sng" dirty="0" smtClean="0"/>
              <a:t>follicle development</a:t>
            </a:r>
            <a:r>
              <a:rPr lang="en-US" dirty="0" smtClean="0"/>
              <a:t>, </a:t>
            </a:r>
            <a:endParaRPr lang="en-US" dirty="0"/>
          </a:p>
          <a:p>
            <a:pPr lvl="2"/>
            <a:r>
              <a:rPr lang="en-US" dirty="0" smtClean="0"/>
              <a:t>FSH and LH collaborate in the regulation of </a:t>
            </a:r>
            <a:r>
              <a:rPr lang="en-US" u="sng" dirty="0" smtClean="0"/>
              <a:t>ovarian </a:t>
            </a:r>
            <a:r>
              <a:rPr lang="en-US" u="sng" dirty="0" err="1" smtClean="0"/>
              <a:t>steroidogenesis</a:t>
            </a:r>
            <a:r>
              <a:rPr lang="en-US" dirty="0" smtClean="0"/>
              <a:t>: synthesis of </a:t>
            </a:r>
            <a:r>
              <a:rPr lang="en-US" u="sng" dirty="0" smtClean="0"/>
              <a:t>estrogens and </a:t>
            </a:r>
            <a:r>
              <a:rPr lang="en-US" u="sng" dirty="0" err="1" smtClean="0"/>
              <a:t>progestins</a:t>
            </a:r>
            <a:r>
              <a:rPr lang="en-US" u="sng" dirty="0" smtClean="0"/>
              <a:t> </a:t>
            </a:r>
          </a:p>
          <a:p>
            <a:pPr lvl="1"/>
            <a:r>
              <a:rPr lang="en-US" dirty="0" smtClean="0"/>
              <a:t>In men, </a:t>
            </a:r>
          </a:p>
          <a:p>
            <a:pPr lvl="2"/>
            <a:r>
              <a:rPr lang="en-US" dirty="0" smtClean="0"/>
              <a:t>FSH is the primary regulator of </a:t>
            </a:r>
            <a:r>
              <a:rPr lang="en-US" u="sng" dirty="0" smtClean="0"/>
              <a:t>spermatogenesis</a:t>
            </a:r>
            <a:r>
              <a:rPr lang="en-US" dirty="0" smtClean="0"/>
              <a:t>, </a:t>
            </a:r>
          </a:p>
          <a:p>
            <a:pPr lvl="2"/>
            <a:r>
              <a:rPr lang="en-US" dirty="0" smtClean="0"/>
              <a:t>LH is the main stimulus for </a:t>
            </a:r>
            <a:r>
              <a:rPr lang="en-US" u="sng" dirty="0" smtClean="0"/>
              <a:t>testicular </a:t>
            </a:r>
            <a:r>
              <a:rPr lang="en-US" u="sng" dirty="0" err="1" smtClean="0"/>
              <a:t>steroidogenesis</a:t>
            </a:r>
            <a:r>
              <a:rPr lang="en-US" dirty="0" smtClean="0"/>
              <a:t>: androgen production. </a:t>
            </a:r>
          </a:p>
          <a:p>
            <a:pPr lvl="1"/>
            <a:r>
              <a:rPr lang="en-US" dirty="0" smtClean="0"/>
              <a:t>Use:</a:t>
            </a:r>
          </a:p>
          <a:p>
            <a:pPr lvl="2"/>
            <a:r>
              <a:rPr lang="en-US" dirty="0" smtClean="0"/>
              <a:t>The </a:t>
            </a:r>
            <a:r>
              <a:rPr lang="en-US" dirty="0" err="1" smtClean="0"/>
              <a:t>gonadotropins</a:t>
            </a:r>
            <a:r>
              <a:rPr lang="en-US" dirty="0" smtClean="0"/>
              <a:t> and their analogs are used in combination to; </a:t>
            </a:r>
          </a:p>
          <a:p>
            <a:pPr lvl="3"/>
            <a:r>
              <a:rPr lang="en-US" dirty="0" smtClean="0"/>
              <a:t>stimulate spermatogenesis in infertile men</a:t>
            </a:r>
          </a:p>
          <a:p>
            <a:pPr lvl="3"/>
            <a:r>
              <a:rPr lang="en-US" dirty="0" smtClean="0"/>
              <a:t>induce ovulation in women with </a:t>
            </a:r>
            <a:r>
              <a:rPr lang="en-US" dirty="0" err="1" smtClean="0"/>
              <a:t>anovulation</a:t>
            </a:r>
            <a:r>
              <a:rPr lang="en-US" dirty="0" smtClean="0"/>
              <a:t> that is not responsive to less complicated treatments</a:t>
            </a:r>
          </a:p>
          <a:p>
            <a:pPr lvl="1"/>
            <a:r>
              <a:rPr lang="en-US" dirty="0" smtClean="0"/>
              <a:t>Preparations:</a:t>
            </a:r>
          </a:p>
          <a:p>
            <a:pPr lvl="2"/>
            <a:r>
              <a:rPr lang="en-US" b="1" dirty="0" err="1" smtClean="0"/>
              <a:t>Menotropins</a:t>
            </a:r>
            <a:r>
              <a:rPr lang="en-US" dirty="0" smtClean="0"/>
              <a:t>: a mixture of FSH and LH purified from the urine of postmenopausal women</a:t>
            </a:r>
          </a:p>
          <a:p>
            <a:pPr lvl="3"/>
            <a:r>
              <a:rPr lang="en-US" dirty="0" smtClean="0"/>
              <a:t>Postmenopausal women produce high levels of FSH and LH owing to the </a:t>
            </a:r>
            <a:r>
              <a:rPr lang="en-US" dirty="0" err="1" smtClean="0"/>
              <a:t>disinhibition</a:t>
            </a:r>
            <a:r>
              <a:rPr lang="en-US" dirty="0" smtClean="0"/>
              <a:t> of pituitary </a:t>
            </a:r>
            <a:r>
              <a:rPr lang="en-US" dirty="0" err="1" smtClean="0"/>
              <a:t>gonadotropin</a:t>
            </a:r>
            <a:r>
              <a:rPr lang="en-US" dirty="0" smtClean="0"/>
              <a:t> production that results from cessation of ovarian </a:t>
            </a:r>
            <a:r>
              <a:rPr lang="en-US" dirty="0" err="1" smtClean="0"/>
              <a:t>steroidogenesis</a:t>
            </a:r>
            <a:endParaRPr lang="en-US" dirty="0" smtClean="0"/>
          </a:p>
          <a:p>
            <a:pPr lvl="2"/>
            <a:r>
              <a:rPr lang="en-US" dirty="0" smtClean="0"/>
              <a:t>FSH and its analogs: </a:t>
            </a:r>
            <a:r>
              <a:rPr lang="en-US" b="1" dirty="0" err="1" smtClean="0"/>
              <a:t>Urofollitropin</a:t>
            </a:r>
            <a:endParaRPr lang="en-US" b="1" dirty="0" smtClean="0"/>
          </a:p>
          <a:p>
            <a:pPr lvl="2"/>
            <a:r>
              <a:rPr lang="en-US" dirty="0" smtClean="0"/>
              <a:t>LH analogs: </a:t>
            </a:r>
            <a:r>
              <a:rPr lang="en-US" b="1" dirty="0" err="1" smtClean="0"/>
              <a:t>Lutropin</a:t>
            </a:r>
            <a:r>
              <a:rPr lang="en-US" b="1" dirty="0" smtClean="0"/>
              <a:t>, Human chorionic </a:t>
            </a:r>
            <a:r>
              <a:rPr lang="en-US" b="1" dirty="0" err="1" smtClean="0"/>
              <a:t>gonadotropin</a:t>
            </a:r>
            <a:r>
              <a:rPr lang="en-US" b="1" dirty="0" smtClean="0"/>
              <a:t> (</a:t>
            </a:r>
            <a:r>
              <a:rPr lang="en-US" b="1" dirty="0" err="1" smtClean="0"/>
              <a:t>hCG</a:t>
            </a:r>
            <a:r>
              <a:rPr lang="en-US" b="1" dirty="0" smtClean="0"/>
              <a:t>)</a:t>
            </a:r>
          </a:p>
          <a:p>
            <a:pPr lvl="1">
              <a:buNone/>
            </a:pPr>
            <a:endParaRPr lang="en-US" dirty="0"/>
          </a:p>
        </p:txBody>
      </p:sp>
      <p:sp>
        <p:nvSpPr>
          <p:cNvPr id="4" name="Title 1"/>
          <p:cNvSpPr>
            <a:spLocks noGrp="1"/>
          </p:cNvSpPr>
          <p:nvPr>
            <p:ph type="title"/>
          </p:nvPr>
        </p:nvSpPr>
        <p:spPr>
          <a:xfrm>
            <a:off x="457200" y="274638"/>
            <a:ext cx="8229600" cy="715962"/>
          </a:xfrm>
        </p:spPr>
        <p:txBody>
          <a:bodyPr>
            <a:normAutofit fontScale="90000"/>
          </a:bodyPr>
          <a:lstStyle/>
          <a:p>
            <a:r>
              <a:rPr lang="en-US" sz="2700" dirty="0" smtClean="0"/>
              <a:t/>
            </a:r>
            <a:br>
              <a:rPr lang="en-US" sz="2700" dirty="0" smtClean="0"/>
            </a:br>
            <a:r>
              <a:rPr lang="en-US" sz="2700" dirty="0" smtClean="0"/>
              <a:t>Anterior Pituitary Hormones &amp; Their Hypothalamic Regulators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b="1" dirty="0" err="1" smtClean="0"/>
              <a:t>Gonadotropin</a:t>
            </a:r>
            <a:r>
              <a:rPr lang="en-US" b="1" dirty="0" smtClean="0"/>
              <a:t>-Releasing Hormone (</a:t>
            </a:r>
            <a:r>
              <a:rPr lang="en-US" b="1" dirty="0" err="1" smtClean="0"/>
              <a:t>GnRH</a:t>
            </a:r>
            <a:r>
              <a:rPr lang="en-US" b="1" dirty="0" smtClean="0"/>
              <a:t>) agonist: </a:t>
            </a:r>
            <a:r>
              <a:rPr lang="en-US" b="1" dirty="0" err="1" smtClean="0"/>
              <a:t>Leuprolide</a:t>
            </a:r>
            <a:endParaRPr lang="en-US" b="1" dirty="0" smtClean="0"/>
          </a:p>
          <a:p>
            <a:pPr lvl="1"/>
            <a:r>
              <a:rPr lang="en-US" u="sng" dirty="0" err="1" smtClean="0"/>
              <a:t>Leuprolide</a:t>
            </a:r>
            <a:r>
              <a:rPr lang="en-US" dirty="0" smtClean="0"/>
              <a:t> is a </a:t>
            </a:r>
            <a:r>
              <a:rPr lang="en-US" dirty="0" err="1" smtClean="0"/>
              <a:t>Gonadotropin</a:t>
            </a:r>
            <a:r>
              <a:rPr lang="en-US" dirty="0" smtClean="0"/>
              <a:t>-Releasing Hormone (</a:t>
            </a:r>
            <a:r>
              <a:rPr lang="en-US" dirty="0" err="1" smtClean="0"/>
              <a:t>GnRH</a:t>
            </a:r>
            <a:r>
              <a:rPr lang="en-US" dirty="0" smtClean="0"/>
              <a:t>) agonist</a:t>
            </a:r>
          </a:p>
          <a:p>
            <a:pPr lvl="1"/>
            <a:r>
              <a:rPr lang="en-US" dirty="0" smtClean="0"/>
              <a:t>Endogenous </a:t>
            </a:r>
            <a:r>
              <a:rPr lang="en-US" dirty="0" err="1" smtClean="0"/>
              <a:t>GnRH</a:t>
            </a:r>
            <a:r>
              <a:rPr lang="en-US" dirty="0" smtClean="0"/>
              <a:t>, produced in the hypothalamus stimulates production of </a:t>
            </a:r>
            <a:r>
              <a:rPr lang="en-US" dirty="0" err="1" smtClean="0"/>
              <a:t>gonadotropins</a:t>
            </a:r>
            <a:r>
              <a:rPr lang="en-US" dirty="0" smtClean="0"/>
              <a:t> (FSH and LH) in the anterior pituitary</a:t>
            </a:r>
          </a:p>
          <a:p>
            <a:pPr lvl="2"/>
            <a:r>
              <a:rPr lang="en-US" dirty="0" smtClean="0"/>
              <a:t>However, when administered continuously </a:t>
            </a:r>
            <a:r>
              <a:rPr lang="en-US" u="sng" dirty="0" smtClean="0"/>
              <a:t>as a drug, </a:t>
            </a:r>
            <a:r>
              <a:rPr lang="en-US" u="sng" dirty="0" err="1" smtClean="0"/>
              <a:t>GnRH</a:t>
            </a:r>
            <a:r>
              <a:rPr lang="en-US" u="sng" dirty="0" smtClean="0"/>
              <a:t> and its analogs inhibit LH and FSH release </a:t>
            </a:r>
            <a:r>
              <a:rPr lang="en-US" dirty="0" smtClean="0"/>
              <a:t>by </a:t>
            </a:r>
            <a:r>
              <a:rPr lang="en-US" dirty="0" err="1" smtClean="0"/>
              <a:t>downregulating</a:t>
            </a:r>
            <a:r>
              <a:rPr lang="en-US" dirty="0" smtClean="0"/>
              <a:t> </a:t>
            </a:r>
            <a:r>
              <a:rPr lang="en-US" dirty="0" err="1" smtClean="0"/>
              <a:t>GnRH</a:t>
            </a:r>
            <a:r>
              <a:rPr lang="en-US" dirty="0" smtClean="0"/>
              <a:t> receptors in the pituitary cells that normally release </a:t>
            </a:r>
            <a:r>
              <a:rPr lang="en-US" dirty="0" err="1" smtClean="0"/>
              <a:t>gonadotropins</a:t>
            </a:r>
            <a:endParaRPr lang="en-US" u="sng" dirty="0" smtClean="0"/>
          </a:p>
          <a:p>
            <a:pPr lvl="1"/>
            <a:r>
              <a:rPr lang="en-US" dirty="0" smtClean="0"/>
              <a:t>Use: Continuous </a:t>
            </a:r>
            <a:r>
              <a:rPr lang="en-US" dirty="0" err="1" smtClean="0"/>
              <a:t>GnRH</a:t>
            </a:r>
            <a:r>
              <a:rPr lang="en-US" dirty="0" smtClean="0"/>
              <a:t> agonist treatment is used to </a:t>
            </a:r>
            <a:r>
              <a:rPr lang="en-US" u="sng" dirty="0" smtClean="0"/>
              <a:t>suppress endogenous </a:t>
            </a:r>
            <a:r>
              <a:rPr lang="en-US" u="sng" dirty="0" err="1" smtClean="0"/>
              <a:t>gonadotropin</a:t>
            </a:r>
            <a:r>
              <a:rPr lang="en-US" u="sng" dirty="0" smtClean="0"/>
              <a:t> secretion </a:t>
            </a:r>
            <a:r>
              <a:rPr lang="en-US" dirty="0" smtClean="0"/>
              <a:t>in:</a:t>
            </a:r>
          </a:p>
          <a:p>
            <a:pPr lvl="2"/>
            <a:r>
              <a:rPr lang="en-US" dirty="0" smtClean="0"/>
              <a:t>women undergoing ovulation induction with </a:t>
            </a:r>
            <a:r>
              <a:rPr lang="en-US" dirty="0" err="1" smtClean="0"/>
              <a:t>gonadotropins</a:t>
            </a:r>
            <a:r>
              <a:rPr lang="en-US" dirty="0" smtClean="0"/>
              <a:t>,</a:t>
            </a:r>
          </a:p>
          <a:p>
            <a:pPr lvl="2"/>
            <a:r>
              <a:rPr lang="en-US" dirty="0" smtClean="0"/>
              <a:t>women with gynecologic disorders that benefit from </a:t>
            </a:r>
            <a:r>
              <a:rPr lang="en-US" u="sng" dirty="0" smtClean="0"/>
              <a:t>ovarian suppression (</a:t>
            </a:r>
            <a:r>
              <a:rPr lang="en-US" u="sng" dirty="0" err="1" smtClean="0"/>
              <a:t>e.g</a:t>
            </a:r>
            <a:r>
              <a:rPr lang="en-US" u="sng" dirty="0" smtClean="0"/>
              <a:t>, endometriosis, uterine </a:t>
            </a:r>
            <a:r>
              <a:rPr lang="en-US" u="sng" dirty="0" err="1" smtClean="0"/>
              <a:t>leiomyomata</a:t>
            </a:r>
            <a:r>
              <a:rPr lang="en-US" u="sng" dirty="0" smtClean="0"/>
              <a:t>), </a:t>
            </a:r>
          </a:p>
          <a:p>
            <a:pPr lvl="2"/>
            <a:r>
              <a:rPr lang="en-US" dirty="0" smtClean="0"/>
              <a:t>children with </a:t>
            </a:r>
            <a:r>
              <a:rPr lang="en-US" u="sng" dirty="0" smtClean="0"/>
              <a:t>precocious puberty</a:t>
            </a:r>
            <a:r>
              <a:rPr lang="en-US" dirty="0" smtClean="0"/>
              <a:t>, </a:t>
            </a:r>
          </a:p>
          <a:p>
            <a:pPr lvl="2"/>
            <a:r>
              <a:rPr lang="en-US" dirty="0" smtClean="0"/>
              <a:t>men with advanced </a:t>
            </a:r>
            <a:r>
              <a:rPr lang="en-US" u="sng" dirty="0" smtClean="0"/>
              <a:t>prostate cancer</a:t>
            </a:r>
            <a:r>
              <a:rPr lang="en-US" dirty="0" smtClean="0"/>
              <a:t>.</a:t>
            </a:r>
          </a:p>
          <a:p>
            <a:pPr lvl="1">
              <a:buNone/>
            </a:pPr>
            <a:endParaRPr lang="en-US" dirty="0"/>
          </a:p>
        </p:txBody>
      </p:sp>
      <p:sp>
        <p:nvSpPr>
          <p:cNvPr id="4"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Anterior Pituitary Hormones &amp; Their Hypothalamic Regulators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b="1" dirty="0" err="1" smtClean="0"/>
              <a:t>Gonadotropin</a:t>
            </a:r>
            <a:r>
              <a:rPr lang="en-US" b="1" dirty="0" smtClean="0"/>
              <a:t>-Releasing Hormone (</a:t>
            </a:r>
            <a:r>
              <a:rPr lang="en-US" b="1" dirty="0" err="1" smtClean="0"/>
              <a:t>GnRH</a:t>
            </a:r>
            <a:r>
              <a:rPr lang="en-US" b="1" dirty="0" smtClean="0"/>
              <a:t>) Antagonists: </a:t>
            </a:r>
            <a:r>
              <a:rPr lang="en-US" b="1" dirty="0" err="1" smtClean="0"/>
              <a:t>Ganirelix</a:t>
            </a:r>
            <a:r>
              <a:rPr lang="en-US" b="1" dirty="0" smtClean="0"/>
              <a:t> and </a:t>
            </a:r>
            <a:r>
              <a:rPr lang="en-US" b="1" dirty="0" err="1" smtClean="0"/>
              <a:t>cetrorelix</a:t>
            </a:r>
            <a:r>
              <a:rPr lang="en-US" b="1" dirty="0" smtClean="0"/>
              <a:t> </a:t>
            </a:r>
          </a:p>
          <a:p>
            <a:pPr lvl="1"/>
            <a:r>
              <a:rPr lang="en-US" dirty="0" smtClean="0"/>
              <a:t>These can be used during ovulation induction in place of </a:t>
            </a:r>
            <a:r>
              <a:rPr lang="en-US" dirty="0" err="1" smtClean="0"/>
              <a:t>GnRH</a:t>
            </a:r>
            <a:r>
              <a:rPr lang="en-US" dirty="0" smtClean="0"/>
              <a:t> agonists to </a:t>
            </a:r>
            <a:r>
              <a:rPr lang="en-US" u="sng" dirty="0" smtClean="0"/>
              <a:t>suppress endogenous </a:t>
            </a:r>
            <a:r>
              <a:rPr lang="en-US" u="sng" dirty="0" err="1" smtClean="0"/>
              <a:t>gonadotropin</a:t>
            </a:r>
            <a:r>
              <a:rPr lang="en-US" u="sng" dirty="0" smtClean="0"/>
              <a:t> production</a:t>
            </a:r>
            <a:r>
              <a:rPr lang="en-US" dirty="0" smtClean="0"/>
              <a:t>.</a:t>
            </a:r>
          </a:p>
          <a:p>
            <a:r>
              <a:rPr lang="en-US" b="1" dirty="0" err="1" smtClean="0"/>
              <a:t>Prolactin</a:t>
            </a:r>
            <a:r>
              <a:rPr lang="en-US" b="1" dirty="0" smtClean="0"/>
              <a:t> Antagonists (Dopamine D</a:t>
            </a:r>
            <a:r>
              <a:rPr lang="en-US" b="1" baseline="-25000" dirty="0" smtClean="0"/>
              <a:t>2</a:t>
            </a:r>
            <a:r>
              <a:rPr lang="en-US" b="1" dirty="0" smtClean="0"/>
              <a:t> Receptor Agonists): </a:t>
            </a:r>
            <a:r>
              <a:rPr lang="en-US" b="1" dirty="0" err="1" smtClean="0"/>
              <a:t>Bromocriptine</a:t>
            </a:r>
            <a:endParaRPr lang="en-US" b="1" dirty="0" smtClean="0"/>
          </a:p>
          <a:p>
            <a:pPr lvl="1"/>
            <a:r>
              <a:rPr lang="en-US" u="sng" dirty="0" err="1" smtClean="0"/>
              <a:t>Prolactin</a:t>
            </a:r>
            <a:r>
              <a:rPr lang="en-US" dirty="0" smtClean="0"/>
              <a:t> is an anterior pituitary hormone that regulates </a:t>
            </a:r>
            <a:r>
              <a:rPr lang="en-US" u="sng" dirty="0" smtClean="0"/>
              <a:t>lactation</a:t>
            </a:r>
          </a:p>
          <a:p>
            <a:pPr lvl="1"/>
            <a:r>
              <a:rPr lang="en-US" dirty="0" smtClean="0"/>
              <a:t>Dopamine serves as the </a:t>
            </a:r>
            <a:r>
              <a:rPr lang="en-US" u="sng" dirty="0" smtClean="0"/>
              <a:t>physiologic inhibitor of </a:t>
            </a:r>
            <a:r>
              <a:rPr lang="en-US" u="sng" dirty="0" err="1" smtClean="0"/>
              <a:t>prolactin</a:t>
            </a:r>
            <a:r>
              <a:rPr lang="en-US" u="sng" dirty="0" smtClean="0"/>
              <a:t> release</a:t>
            </a:r>
          </a:p>
          <a:p>
            <a:pPr lvl="1"/>
            <a:r>
              <a:rPr lang="en-US" dirty="0" err="1" smtClean="0"/>
              <a:t>Bromocriptine</a:t>
            </a:r>
            <a:r>
              <a:rPr lang="en-US" dirty="0"/>
              <a:t> </a:t>
            </a:r>
            <a:r>
              <a:rPr lang="en-US" dirty="0" smtClean="0"/>
              <a:t>and other dopamine agonists inhibit </a:t>
            </a:r>
            <a:r>
              <a:rPr lang="en-US" dirty="0" err="1" smtClean="0"/>
              <a:t>prolactin</a:t>
            </a:r>
            <a:r>
              <a:rPr lang="en-US" dirty="0" smtClean="0"/>
              <a:t> release</a:t>
            </a:r>
          </a:p>
          <a:p>
            <a:pPr lvl="1"/>
            <a:r>
              <a:rPr lang="en-US" dirty="0" smtClean="0"/>
              <a:t>Use:</a:t>
            </a:r>
          </a:p>
          <a:p>
            <a:pPr lvl="2"/>
            <a:r>
              <a:rPr lang="en-US" dirty="0" err="1" smtClean="0"/>
              <a:t>hyperprolactinemia</a:t>
            </a:r>
            <a:r>
              <a:rPr lang="en-US" dirty="0" smtClean="0"/>
              <a:t> and an associated syndrome of infertility and </a:t>
            </a:r>
            <a:r>
              <a:rPr lang="en-US" dirty="0" err="1" smtClean="0"/>
              <a:t>galactorrhea</a:t>
            </a:r>
            <a:r>
              <a:rPr lang="en-US" dirty="0"/>
              <a:t> </a:t>
            </a:r>
            <a:r>
              <a:rPr lang="en-US" dirty="0" smtClean="0"/>
              <a:t>resulting from </a:t>
            </a:r>
            <a:r>
              <a:rPr lang="en-US" u="sng" dirty="0" err="1" smtClean="0"/>
              <a:t>prolactin</a:t>
            </a:r>
            <a:r>
              <a:rPr lang="en-US" u="sng" dirty="0" smtClean="0"/>
              <a:t>-secreting adenomas</a:t>
            </a:r>
            <a:endParaRPr lang="en-US" u="sng" dirty="0"/>
          </a:p>
        </p:txBody>
      </p:sp>
      <p:sp>
        <p:nvSpPr>
          <p:cNvPr id="4"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Anterior Pituitary Hormones &amp; Their Hypothalamic Regulators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Posterior Pituitary Hormones</a:t>
            </a:r>
            <a:endParaRPr lang="en-US" dirty="0"/>
          </a:p>
        </p:txBody>
      </p:sp>
      <p:sp>
        <p:nvSpPr>
          <p:cNvPr id="3" name="Content Placeholder 2"/>
          <p:cNvSpPr>
            <a:spLocks noGrp="1"/>
          </p:cNvSpPr>
          <p:nvPr>
            <p:ph idx="1"/>
          </p:nvPr>
        </p:nvSpPr>
        <p:spPr/>
        <p:txBody>
          <a:bodyPr>
            <a:normAutofit/>
          </a:bodyPr>
          <a:lstStyle/>
          <a:p>
            <a:r>
              <a:rPr lang="en-US" b="1" dirty="0" err="1" smtClean="0"/>
              <a:t>Oxytocin</a:t>
            </a:r>
            <a:endParaRPr lang="en-US" b="1" dirty="0" smtClean="0"/>
          </a:p>
          <a:p>
            <a:pPr lvl="1"/>
            <a:r>
              <a:rPr lang="en-US" dirty="0" err="1" smtClean="0"/>
              <a:t>Oxytocin</a:t>
            </a:r>
            <a:r>
              <a:rPr lang="en-US" dirty="0" smtClean="0"/>
              <a:t> is synthesized in hypothalamus and transported to the posterior pituitary. </a:t>
            </a:r>
          </a:p>
          <a:p>
            <a:pPr lvl="1"/>
            <a:r>
              <a:rPr lang="en-US" dirty="0" smtClean="0"/>
              <a:t>It is an effective </a:t>
            </a:r>
            <a:r>
              <a:rPr lang="en-US" u="sng" dirty="0" smtClean="0"/>
              <a:t>stimulant of uterine contraction and is used intravenously to induce or reinforce labor</a:t>
            </a: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b="1" dirty="0" smtClean="0"/>
              <a:t>Vasopressin (</a:t>
            </a:r>
            <a:r>
              <a:rPr lang="en-US" b="1" dirty="0" err="1" smtClean="0"/>
              <a:t>Antidiuretic</a:t>
            </a:r>
            <a:r>
              <a:rPr lang="en-US" b="1" dirty="0" smtClean="0"/>
              <a:t> Hormone [ADH])</a:t>
            </a:r>
          </a:p>
          <a:p>
            <a:pPr lvl="1"/>
            <a:r>
              <a:rPr lang="en-US" dirty="0" smtClean="0"/>
              <a:t>Vasopressin is synthesized in the hypothalamus and released from nerve terminals in the posterior pituitary </a:t>
            </a:r>
          </a:p>
          <a:p>
            <a:pPr lvl="1"/>
            <a:r>
              <a:rPr lang="en-US" dirty="0" smtClean="0"/>
              <a:t>acts through V</a:t>
            </a:r>
            <a:r>
              <a:rPr lang="en-US" baseline="-25000" dirty="0" smtClean="0"/>
              <a:t>2</a:t>
            </a:r>
            <a:r>
              <a:rPr lang="en-US" dirty="0" smtClean="0"/>
              <a:t> receptors to increase the </a:t>
            </a:r>
            <a:r>
              <a:rPr lang="en-US" u="sng" dirty="0" smtClean="0"/>
              <a:t>insertion of water channels in the apical membranes </a:t>
            </a:r>
            <a:r>
              <a:rPr lang="en-US" dirty="0" smtClean="0"/>
              <a:t>of collecting duct cells in the kidney</a:t>
            </a:r>
          </a:p>
          <a:p>
            <a:pPr lvl="2"/>
            <a:r>
              <a:rPr lang="en-US" dirty="0" smtClean="0"/>
              <a:t>thereby providing an </a:t>
            </a:r>
            <a:r>
              <a:rPr lang="en-US" b="1" u="sng" dirty="0" err="1" smtClean="0"/>
              <a:t>antidiuretic</a:t>
            </a:r>
            <a:r>
              <a:rPr lang="en-US" b="1" u="sng" dirty="0" smtClean="0"/>
              <a:t> effect</a:t>
            </a:r>
            <a:r>
              <a:rPr lang="en-US" dirty="0" smtClean="0"/>
              <a:t>. </a:t>
            </a:r>
          </a:p>
          <a:p>
            <a:pPr lvl="1"/>
            <a:r>
              <a:rPr lang="en-US" dirty="0" err="1" smtClean="0"/>
              <a:t>Extrarenal</a:t>
            </a:r>
            <a:r>
              <a:rPr lang="en-US" dirty="0" smtClean="0"/>
              <a:t>  effects:</a:t>
            </a:r>
          </a:p>
          <a:p>
            <a:pPr lvl="2"/>
            <a:r>
              <a:rPr lang="en-US" dirty="0" smtClean="0"/>
              <a:t>V</a:t>
            </a:r>
            <a:r>
              <a:rPr lang="en-US" baseline="-25000" dirty="0" smtClean="0"/>
              <a:t>2</a:t>
            </a:r>
            <a:r>
              <a:rPr lang="en-US" dirty="0" smtClean="0"/>
              <a:t>-like receptors regulate the release of </a:t>
            </a:r>
            <a:r>
              <a:rPr lang="en-US" u="sng" dirty="0" smtClean="0"/>
              <a:t>coagulation factor VIII and von </a:t>
            </a:r>
            <a:r>
              <a:rPr lang="en-US" u="sng" dirty="0" err="1" smtClean="0"/>
              <a:t>Willebrand</a:t>
            </a:r>
            <a:r>
              <a:rPr lang="en-US" u="sng" dirty="0" smtClean="0"/>
              <a:t> factor</a:t>
            </a:r>
          </a:p>
          <a:p>
            <a:pPr lvl="1"/>
            <a:r>
              <a:rPr lang="en-US" b="1" dirty="0" err="1" smtClean="0"/>
              <a:t>Desmopressin</a:t>
            </a:r>
            <a:endParaRPr lang="en-US" dirty="0" smtClean="0"/>
          </a:p>
          <a:p>
            <a:pPr lvl="2"/>
            <a:r>
              <a:rPr lang="en-US" dirty="0" smtClean="0"/>
              <a:t>a selective agonist of V</a:t>
            </a:r>
            <a:r>
              <a:rPr lang="en-US" baseline="-25000" dirty="0" smtClean="0"/>
              <a:t>2</a:t>
            </a:r>
            <a:r>
              <a:rPr lang="en-US" dirty="0" smtClean="0"/>
              <a:t> receptors, </a:t>
            </a:r>
          </a:p>
          <a:p>
            <a:pPr lvl="2"/>
            <a:r>
              <a:rPr lang="en-US" dirty="0" smtClean="0"/>
              <a:t>Use:</a:t>
            </a:r>
          </a:p>
          <a:p>
            <a:pPr lvl="3"/>
            <a:r>
              <a:rPr lang="en-US" dirty="0" smtClean="0"/>
              <a:t>pituitary diabetes </a:t>
            </a:r>
            <a:r>
              <a:rPr lang="en-US" dirty="0" err="1" smtClean="0"/>
              <a:t>insipidus</a:t>
            </a:r>
            <a:endParaRPr lang="en-US" dirty="0"/>
          </a:p>
          <a:p>
            <a:pPr lvl="3"/>
            <a:r>
              <a:rPr lang="en-US" dirty="0" smtClean="0"/>
              <a:t>mild hemophilia A or von </a:t>
            </a:r>
            <a:r>
              <a:rPr lang="en-US" dirty="0" err="1" smtClean="0"/>
              <a:t>Willebrand</a:t>
            </a:r>
            <a:r>
              <a:rPr lang="en-US" dirty="0" smtClean="0"/>
              <a:t> disease.</a:t>
            </a:r>
          </a:p>
          <a:p>
            <a:endParaRPr lang="en-US" dirty="0"/>
          </a:p>
        </p:txBody>
      </p:sp>
      <p:sp>
        <p:nvSpPr>
          <p:cNvPr id="4" name="Title 1"/>
          <p:cNvSpPr>
            <a:spLocks noGrp="1"/>
          </p:cNvSpPr>
          <p:nvPr>
            <p:ph type="title"/>
          </p:nvPr>
        </p:nvSpPr>
        <p:spPr/>
        <p:txBody>
          <a:bodyPr/>
          <a:lstStyle/>
          <a:p>
            <a:r>
              <a:rPr lang="en-US" dirty="0" smtClean="0"/>
              <a:t>Posterior Pituitary Hormones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6FC3D68-BC1D-4609-8E47-2F68F3D9566F}"/>
              </a:ext>
            </a:extLst>
          </p:cNvPr>
          <p:cNvSpPr>
            <a:spLocks noGrp="1"/>
          </p:cNvSpPr>
          <p:nvPr>
            <p:ph idx="1"/>
          </p:nvPr>
        </p:nvSpPr>
        <p:spPr>
          <a:xfrm>
            <a:off x="628650" y="246185"/>
            <a:ext cx="7886700" cy="5930778"/>
          </a:xfrm>
        </p:spPr>
        <p:txBody>
          <a:bodyPr>
            <a:noAutofit/>
          </a:bodyPr>
          <a:lstStyle/>
          <a:p>
            <a:pPr marL="0" indent="0">
              <a:buNone/>
            </a:pPr>
            <a:r>
              <a:rPr lang="en-US" sz="2400" dirty="0"/>
              <a:t>       </a:t>
            </a:r>
            <a:r>
              <a:rPr lang="en-US" sz="2400" b="1" dirty="0"/>
              <a:t>Irritant and stimulant purgatives</a:t>
            </a:r>
          </a:p>
          <a:p>
            <a:r>
              <a:rPr lang="en-US" sz="2400" dirty="0"/>
              <a:t>They promote accumulation of water and electrolytes in the lumen.</a:t>
            </a:r>
          </a:p>
          <a:p>
            <a:r>
              <a:rPr lang="en-US" sz="2400" dirty="0"/>
              <a:t>Enhance intestinal motility</a:t>
            </a:r>
          </a:p>
          <a:p>
            <a:r>
              <a:rPr lang="en-US" sz="2400" dirty="0"/>
              <a:t>Increased water secretion is through activation of cAMP and synthesis of prostaglandins</a:t>
            </a:r>
          </a:p>
          <a:p>
            <a:r>
              <a:rPr lang="en-US" sz="2400" dirty="0" err="1"/>
              <a:t>Phenolpthalein</a:t>
            </a:r>
            <a:r>
              <a:rPr lang="en-US" sz="2400" dirty="0"/>
              <a:t> and </a:t>
            </a:r>
            <a:r>
              <a:rPr lang="en-US" sz="2400" dirty="0" err="1"/>
              <a:t>bisacodly</a:t>
            </a:r>
            <a:r>
              <a:rPr lang="en-US" sz="2400" dirty="0"/>
              <a:t> are widely used.</a:t>
            </a:r>
          </a:p>
          <a:p>
            <a:r>
              <a:rPr lang="en-US" sz="2400" b="1" dirty="0"/>
              <a:t>Castor oil </a:t>
            </a:r>
            <a:r>
              <a:rPr lang="en-US" sz="2400" dirty="0"/>
              <a:t>is </a:t>
            </a:r>
            <a:r>
              <a:rPr lang="en-US" sz="2400" dirty="0" err="1"/>
              <a:t>hydrolysed</a:t>
            </a:r>
            <a:r>
              <a:rPr lang="en-US" sz="2400" dirty="0"/>
              <a:t> to glycerol and </a:t>
            </a:r>
            <a:r>
              <a:rPr lang="en-US" sz="2400" dirty="0" err="1"/>
              <a:t>ricinoleic</a:t>
            </a:r>
            <a:r>
              <a:rPr lang="en-US" sz="2400" dirty="0"/>
              <a:t> acid which stimulates peristalsis. Effect in the small intestines causes rapid complete evacuation.</a:t>
            </a:r>
          </a:p>
          <a:p>
            <a:r>
              <a:rPr lang="en-US" sz="2400" dirty="0"/>
              <a:t>Side effects include; Cramping, dehydration.</a:t>
            </a:r>
          </a:p>
          <a:p>
            <a:r>
              <a:rPr lang="en-US" sz="2400" dirty="0"/>
              <a:t>Regular use </a:t>
            </a:r>
            <a:r>
              <a:rPr lang="en-US" sz="2400" dirty="0" err="1"/>
              <a:t>bordestroys</a:t>
            </a:r>
            <a:r>
              <a:rPr lang="en-US" sz="2400" dirty="0"/>
              <a:t> mucosa </a:t>
            </a:r>
          </a:p>
          <a:p>
            <a:r>
              <a:rPr lang="en-US" sz="2400" dirty="0"/>
              <a:t>Should be avoided in pregnant women, can </a:t>
            </a:r>
            <a:r>
              <a:rPr lang="en-US" sz="2400" dirty="0" err="1"/>
              <a:t>intiate</a:t>
            </a:r>
            <a:r>
              <a:rPr lang="en-US" sz="2400" dirty="0"/>
              <a:t> </a:t>
            </a:r>
            <a:r>
              <a:rPr lang="en-US" sz="2400" dirty="0" err="1"/>
              <a:t>labour</a:t>
            </a:r>
            <a:r>
              <a:rPr lang="en-US" sz="2400" dirty="0"/>
              <a:t>.</a:t>
            </a:r>
          </a:p>
          <a:p>
            <a:endParaRPr lang="en-US" sz="2400" dirty="0"/>
          </a:p>
        </p:txBody>
      </p:sp>
    </p:spTree>
    <p:extLst>
      <p:ext uri="{BB962C8B-B14F-4D97-AF65-F5344CB8AC3E}">
        <p14:creationId xmlns:p14="http://schemas.microsoft.com/office/powerpoint/2010/main" xmlns="" val="490482786"/>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Gonadal</a:t>
            </a:r>
            <a:r>
              <a:rPr lang="en-US" dirty="0" smtClean="0"/>
              <a:t> Hormones &amp; Inhibitors</a:t>
            </a:r>
            <a:endParaRPr lang="en-US" dirty="0"/>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dirty="0" smtClean="0"/>
              <a:t>The </a:t>
            </a:r>
            <a:r>
              <a:rPr lang="en-US" dirty="0" err="1" smtClean="0"/>
              <a:t>gonadal</a:t>
            </a:r>
            <a:r>
              <a:rPr lang="en-US" dirty="0" smtClean="0"/>
              <a:t> hormones:</a:t>
            </a:r>
          </a:p>
          <a:p>
            <a:pPr lvl="1"/>
            <a:r>
              <a:rPr lang="en-US" dirty="0" smtClean="0"/>
              <a:t>steroids of the ovary: estrogens and </a:t>
            </a:r>
            <a:r>
              <a:rPr lang="en-US" dirty="0" err="1" smtClean="0"/>
              <a:t>progestins</a:t>
            </a:r>
            <a:endParaRPr lang="en-US" dirty="0"/>
          </a:p>
          <a:p>
            <a:pPr lvl="1"/>
            <a:r>
              <a:rPr lang="en-US" dirty="0" smtClean="0"/>
              <a:t>Steroids of the testis: testosterone</a:t>
            </a:r>
          </a:p>
          <a:p>
            <a:r>
              <a:rPr lang="en-US" dirty="0" smtClean="0"/>
              <a:t>The ovarian steroids are widely used,</a:t>
            </a:r>
          </a:p>
          <a:p>
            <a:pPr lvl="1"/>
            <a:r>
              <a:rPr lang="en-US" dirty="0" smtClean="0"/>
              <a:t>With many synthetic estrogens and </a:t>
            </a:r>
            <a:r>
              <a:rPr lang="en-US" dirty="0" err="1" smtClean="0"/>
              <a:t>progestins</a:t>
            </a:r>
            <a:r>
              <a:rPr lang="en-US" dirty="0" smtClean="0"/>
              <a:t> having been produced, including;</a:t>
            </a:r>
          </a:p>
          <a:p>
            <a:pPr lvl="2"/>
            <a:r>
              <a:rPr lang="en-US" dirty="0" smtClean="0"/>
              <a:t>synthesis inhibitors, </a:t>
            </a:r>
          </a:p>
          <a:p>
            <a:pPr lvl="2"/>
            <a:r>
              <a:rPr lang="en-US" dirty="0" smtClean="0"/>
              <a:t>receptor antagonists, </a:t>
            </a:r>
          </a:p>
          <a:p>
            <a:pPr lvl="2"/>
            <a:r>
              <a:rPr lang="en-US" dirty="0" smtClean="0"/>
              <a:t>some drugs with mixed effects (</a:t>
            </a:r>
            <a:r>
              <a:rPr lang="en-US" dirty="0" err="1" smtClean="0"/>
              <a:t>ie</a:t>
            </a:r>
            <a:r>
              <a:rPr lang="en-US" dirty="0" smtClean="0"/>
              <a:t>, agonist effects in some tissues and antagonist effects in other tissues). </a:t>
            </a:r>
          </a:p>
          <a:p>
            <a:pPr lvl="1"/>
            <a:r>
              <a:rPr lang="en-US" dirty="0" smtClean="0"/>
              <a:t>Selective estrogen receptor modulators (SERMs)</a:t>
            </a:r>
          </a:p>
          <a:p>
            <a:pPr lvl="2"/>
            <a:r>
              <a:rPr lang="en-US" dirty="0" smtClean="0"/>
              <a:t>These are mixed agonists with estrogenic effects</a:t>
            </a:r>
          </a:p>
          <a:p>
            <a:pPr lvl="1"/>
            <a:r>
              <a:rPr lang="en-US" dirty="0" smtClean="0"/>
              <a:t>Androgens:</a:t>
            </a:r>
          </a:p>
          <a:p>
            <a:pPr lvl="2"/>
            <a:r>
              <a:rPr lang="en-US" dirty="0" smtClean="0"/>
              <a:t>Synthetic androgens are also available for clinical use. </a:t>
            </a:r>
          </a:p>
          <a:p>
            <a:pPr lvl="1"/>
            <a:r>
              <a:rPr lang="en-US" dirty="0" err="1" smtClean="0"/>
              <a:t>Antiandrogens</a:t>
            </a:r>
            <a:r>
              <a:rPr lang="en-US" dirty="0" smtClean="0"/>
              <a:t>:</a:t>
            </a:r>
          </a:p>
          <a:p>
            <a:pPr lvl="2"/>
            <a:r>
              <a:rPr lang="en-US" dirty="0" smtClean="0"/>
              <a:t>Important in the treatment of </a:t>
            </a:r>
            <a:r>
              <a:rPr lang="en-US" u="sng" dirty="0" smtClean="0"/>
              <a:t>prostate cancer and benign prostatic hyperplasia in men</a:t>
            </a:r>
            <a:r>
              <a:rPr lang="en-US" dirty="0" smtClean="0"/>
              <a:t> and </a:t>
            </a:r>
            <a:r>
              <a:rPr lang="en-US" u="sng" dirty="0" err="1" smtClean="0"/>
              <a:t>hyperandrogenism</a:t>
            </a:r>
            <a:r>
              <a:rPr lang="en-US" u="sng" dirty="0" smtClean="0"/>
              <a:t> in women</a:t>
            </a: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Ovarian Hormones</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b="1" dirty="0" smtClean="0"/>
              <a:t>Ovary</a:t>
            </a:r>
          </a:p>
          <a:p>
            <a:pPr lvl="1"/>
            <a:r>
              <a:rPr lang="en-US" dirty="0" smtClean="0"/>
              <a:t>the primary source of </a:t>
            </a:r>
            <a:r>
              <a:rPr lang="en-US" dirty="0" err="1" smtClean="0"/>
              <a:t>gonadal</a:t>
            </a:r>
            <a:r>
              <a:rPr lang="en-US" dirty="0" smtClean="0"/>
              <a:t> hormones in women during the childbearing years i.e., </a:t>
            </a:r>
            <a:r>
              <a:rPr lang="en-US" u="sng" dirty="0" smtClean="0"/>
              <a:t>between puberty and menopause</a:t>
            </a:r>
          </a:p>
          <a:p>
            <a:pPr lvl="2"/>
            <a:r>
              <a:rPr lang="en-US" dirty="0" smtClean="0"/>
              <a:t>A normal </a:t>
            </a:r>
            <a:r>
              <a:rPr lang="en-US" u="sng" dirty="0" smtClean="0"/>
              <a:t>menstrual cycle </a:t>
            </a:r>
            <a:r>
              <a:rPr lang="en-US" dirty="0" smtClean="0"/>
              <a:t>is regulated by </a:t>
            </a:r>
            <a:r>
              <a:rPr lang="en-US" u="sng" dirty="0" smtClean="0"/>
              <a:t>follicle-stimulating hormone (FSH) and luteinizing hormone (LH) </a:t>
            </a:r>
            <a:r>
              <a:rPr lang="en-US" dirty="0" smtClean="0"/>
              <a:t>from the pituitary, consisting of the following events: </a:t>
            </a:r>
          </a:p>
          <a:p>
            <a:pPr lvl="3"/>
            <a:r>
              <a:rPr lang="en-US" dirty="0" smtClean="0"/>
              <a:t>Maturation of a follicle in the ovary</a:t>
            </a:r>
          </a:p>
          <a:p>
            <a:pPr lvl="3"/>
            <a:r>
              <a:rPr lang="en-US" dirty="0" smtClean="0"/>
              <a:t>The follicle secretes increasing amounts of estrogen, </a:t>
            </a:r>
          </a:p>
          <a:p>
            <a:pPr lvl="3"/>
            <a:r>
              <a:rPr lang="en-US" dirty="0" smtClean="0"/>
              <a:t>Release of an ovum from the follicle, </a:t>
            </a:r>
            <a:endParaRPr lang="en-US" dirty="0"/>
          </a:p>
          <a:p>
            <a:pPr lvl="3"/>
            <a:r>
              <a:rPr lang="en-US" dirty="0" smtClean="0"/>
              <a:t>Transformation of the follicle into </a:t>
            </a:r>
            <a:r>
              <a:rPr lang="en-US" u="sng" dirty="0" smtClean="0"/>
              <a:t>a progesterone-secreting corpus </a:t>
            </a:r>
            <a:r>
              <a:rPr lang="en-US" u="sng" dirty="0" err="1" smtClean="0"/>
              <a:t>luteum</a:t>
            </a:r>
            <a:r>
              <a:rPr lang="en-US" u="sng" dirty="0" smtClean="0"/>
              <a:t>. </a:t>
            </a:r>
          </a:p>
          <a:p>
            <a:pPr lvl="2"/>
            <a:r>
              <a:rPr lang="en-US" dirty="0" smtClean="0"/>
              <a:t>In absence of fertilization and implantation of the ovum;</a:t>
            </a:r>
          </a:p>
          <a:p>
            <a:pPr lvl="3"/>
            <a:r>
              <a:rPr lang="en-US" dirty="0" smtClean="0"/>
              <a:t>the corpus </a:t>
            </a:r>
            <a:r>
              <a:rPr lang="en-US" dirty="0" err="1" smtClean="0"/>
              <a:t>luteum</a:t>
            </a:r>
            <a:r>
              <a:rPr lang="en-US" dirty="0" smtClean="0"/>
              <a:t> degenerates; </a:t>
            </a:r>
          </a:p>
          <a:p>
            <a:pPr lvl="3"/>
            <a:r>
              <a:rPr lang="en-US" dirty="0" smtClean="0"/>
              <a:t>the uterine </a:t>
            </a:r>
            <a:r>
              <a:rPr lang="en-US" dirty="0" err="1" smtClean="0"/>
              <a:t>endometrium</a:t>
            </a:r>
            <a:r>
              <a:rPr lang="en-US" dirty="0" smtClean="0"/>
              <a:t>, which has proliferated under the stimulation of estrogen and progesterone, is </a:t>
            </a:r>
            <a:r>
              <a:rPr lang="en-US" u="sng" dirty="0" smtClean="0"/>
              <a:t>shed as part of the menstrual flow, </a:t>
            </a:r>
          </a:p>
          <a:p>
            <a:pPr lvl="3"/>
            <a:r>
              <a:rPr lang="en-US" u="sng" dirty="0" smtClean="0"/>
              <a:t>and the cycle repeats. </a:t>
            </a:r>
            <a:endParaRPr lang="en-US" u="sng" dirty="0"/>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Estrogens</a:t>
            </a:r>
            <a:br>
              <a:rPr lang="en-US" dirty="0" smtClean="0"/>
            </a:br>
            <a:endParaRPr lang="en-US" dirty="0"/>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r>
              <a:rPr lang="en-US" dirty="0" smtClean="0"/>
              <a:t>Estrogen forms:</a:t>
            </a:r>
          </a:p>
          <a:p>
            <a:pPr lvl="1"/>
            <a:r>
              <a:rPr lang="en-US" dirty="0" smtClean="0"/>
              <a:t>Natural:</a:t>
            </a:r>
          </a:p>
          <a:p>
            <a:pPr lvl="2"/>
            <a:r>
              <a:rPr lang="en-US" dirty="0" err="1" smtClean="0"/>
              <a:t>Estradiol</a:t>
            </a:r>
            <a:r>
              <a:rPr lang="en-US" dirty="0" smtClean="0"/>
              <a:t>: the major ovarian estrogen in women</a:t>
            </a:r>
          </a:p>
          <a:p>
            <a:pPr lvl="2"/>
            <a:r>
              <a:rPr lang="en-US" dirty="0" err="1" smtClean="0"/>
              <a:t>Estrone</a:t>
            </a:r>
            <a:endParaRPr lang="en-US" dirty="0" smtClean="0"/>
          </a:p>
          <a:p>
            <a:pPr lvl="2"/>
            <a:r>
              <a:rPr lang="en-US" dirty="0" err="1"/>
              <a:t>estriol</a:t>
            </a:r>
            <a:endParaRPr lang="en-US" dirty="0" smtClean="0"/>
          </a:p>
          <a:p>
            <a:pPr lvl="1"/>
            <a:r>
              <a:rPr lang="en-US" dirty="0" smtClean="0"/>
              <a:t>Synthetic estrogens</a:t>
            </a:r>
          </a:p>
          <a:p>
            <a:pPr lvl="2"/>
            <a:r>
              <a:rPr lang="en-US" dirty="0" err="1" smtClean="0"/>
              <a:t>ethinyl</a:t>
            </a:r>
            <a:r>
              <a:rPr lang="en-US" dirty="0" smtClean="0"/>
              <a:t> </a:t>
            </a:r>
            <a:r>
              <a:rPr lang="en-US" dirty="0" err="1" smtClean="0"/>
              <a:t>estradiol</a:t>
            </a:r>
            <a:r>
              <a:rPr lang="en-US" dirty="0" smtClean="0"/>
              <a:t>, </a:t>
            </a:r>
          </a:p>
          <a:p>
            <a:pPr lvl="2"/>
            <a:r>
              <a:rPr lang="en-US" dirty="0" err="1" smtClean="0"/>
              <a:t>mestranol</a:t>
            </a:r>
            <a:endParaRPr lang="en-US" dirty="0" smtClean="0"/>
          </a:p>
          <a:p>
            <a:r>
              <a:rPr lang="en-US" dirty="0" smtClean="0"/>
              <a:t>Effects:</a:t>
            </a:r>
          </a:p>
          <a:p>
            <a:pPr lvl="1"/>
            <a:r>
              <a:rPr lang="en-US" dirty="0" smtClean="0"/>
              <a:t>normal female reproductive development;</a:t>
            </a:r>
          </a:p>
          <a:p>
            <a:pPr lvl="2"/>
            <a:r>
              <a:rPr lang="en-US" dirty="0" smtClean="0"/>
              <a:t>Estrogen is responsible for growth of the genital structures (vagina, uterus, and uterine tubes) during childhood and for the appearance of secondary sexual characteristics and the growth spurt associated with puberty. </a:t>
            </a:r>
          </a:p>
          <a:p>
            <a:pPr lvl="1"/>
            <a:r>
              <a:rPr lang="en-US" dirty="0" smtClean="0"/>
              <a:t>metabolic effects: </a:t>
            </a:r>
          </a:p>
          <a:p>
            <a:pPr lvl="2"/>
            <a:r>
              <a:rPr lang="en-US" dirty="0" smtClean="0"/>
              <a:t>Modification of serum protein levels and reduction of bone </a:t>
            </a:r>
            <a:r>
              <a:rPr lang="en-US" dirty="0" err="1" smtClean="0"/>
              <a:t>resorption</a:t>
            </a:r>
            <a:r>
              <a:rPr lang="en-US" dirty="0" smtClean="0"/>
              <a:t>. </a:t>
            </a:r>
          </a:p>
          <a:p>
            <a:pPr lvl="2"/>
            <a:r>
              <a:rPr lang="en-US" dirty="0" smtClean="0"/>
              <a:t>Enhanced  </a:t>
            </a:r>
            <a:r>
              <a:rPr lang="en-US" dirty="0" err="1" smtClean="0"/>
              <a:t>coagulability</a:t>
            </a:r>
            <a:r>
              <a:rPr lang="en-US" dirty="0" smtClean="0"/>
              <a:t> of blood</a:t>
            </a:r>
          </a:p>
          <a:p>
            <a:pPr lvl="2"/>
            <a:r>
              <a:rPr lang="en-US" dirty="0" smtClean="0"/>
              <a:t>Increase in plasma triglyceride levels while reducing low-density lipoprotein (LDL) cholesterol and increasing high-density lipoprotein (HDL) cholesterol. </a:t>
            </a:r>
          </a:p>
          <a:p>
            <a:pPr lvl="1"/>
            <a:r>
              <a:rPr lang="en-US" dirty="0" smtClean="0"/>
              <a:t>When administered continuously, especially in combination with a progestin, estrogen inhibits the </a:t>
            </a:r>
            <a:r>
              <a:rPr lang="en-US" u="sng" dirty="0" smtClean="0"/>
              <a:t>secretion of </a:t>
            </a:r>
            <a:r>
              <a:rPr lang="en-US" u="sng" dirty="0" err="1" smtClean="0"/>
              <a:t>gonadotropins</a:t>
            </a:r>
            <a:r>
              <a:rPr lang="en-US" u="sng" dirty="0" smtClean="0"/>
              <a:t> </a:t>
            </a:r>
            <a:r>
              <a:rPr lang="en-US" dirty="0" smtClean="0"/>
              <a:t>from the anterior pituitary;</a:t>
            </a:r>
          </a:p>
          <a:p>
            <a:pPr lvl="2"/>
            <a:r>
              <a:rPr lang="en-US" dirty="0" smtClean="0"/>
              <a:t>This forms the its basis for use as a </a:t>
            </a:r>
            <a:r>
              <a:rPr lang="en-US" u="sng" dirty="0" smtClean="0"/>
              <a:t>contraceptive </a:t>
            </a:r>
            <a:endParaRPr lang="en-US" u="sng" dirty="0"/>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Clinical use: see Table 40–1</a:t>
            </a:r>
          </a:p>
          <a:p>
            <a:pPr lvl="1"/>
            <a:r>
              <a:rPr lang="en-US" dirty="0" smtClean="0"/>
              <a:t>treatment of </a:t>
            </a:r>
            <a:r>
              <a:rPr lang="en-US" dirty="0" err="1" smtClean="0"/>
              <a:t>hypogonadism</a:t>
            </a:r>
            <a:r>
              <a:rPr lang="en-US" dirty="0" smtClean="0"/>
              <a:t> in young females.</a:t>
            </a:r>
          </a:p>
          <a:p>
            <a:pPr lvl="1"/>
            <a:r>
              <a:rPr lang="en-US" dirty="0" smtClean="0"/>
              <a:t>Hormone replacement therapy (HRT) in women with estrogen deficiency resulting from premature ovarian failure, menopause, or surgical removal of the ovaries. </a:t>
            </a:r>
          </a:p>
          <a:p>
            <a:pPr lvl="2"/>
            <a:r>
              <a:rPr lang="en-US" dirty="0" smtClean="0"/>
              <a:t>HRT is useful in:</a:t>
            </a:r>
          </a:p>
          <a:p>
            <a:pPr lvl="3"/>
            <a:r>
              <a:rPr lang="en-US" dirty="0" smtClean="0"/>
              <a:t>hot flushes and atrophic changes in the </a:t>
            </a:r>
            <a:r>
              <a:rPr lang="en-US" dirty="0" err="1" smtClean="0"/>
              <a:t>urogenital</a:t>
            </a:r>
            <a:r>
              <a:rPr lang="en-US" dirty="0" smtClean="0"/>
              <a:t> tract. </a:t>
            </a:r>
            <a:endParaRPr lang="en-US" dirty="0"/>
          </a:p>
          <a:p>
            <a:pPr lvl="3"/>
            <a:r>
              <a:rPr lang="en-US" dirty="0" smtClean="0"/>
              <a:t>Prevention of bone loss and osteoporosis. </a:t>
            </a:r>
          </a:p>
          <a:p>
            <a:pPr lvl="1"/>
            <a:r>
              <a:rPr lang="en-US" dirty="0" smtClean="0"/>
              <a:t>Estrogens combined with </a:t>
            </a:r>
            <a:r>
              <a:rPr lang="en-US" dirty="0" err="1" smtClean="0"/>
              <a:t>progestins</a:t>
            </a:r>
            <a:r>
              <a:rPr lang="en-US" dirty="0" smtClean="0"/>
              <a:t> in </a:t>
            </a:r>
            <a:r>
              <a:rPr lang="en-US" u="sng" dirty="0" smtClean="0"/>
              <a:t>hormonal contraceptives;</a:t>
            </a:r>
          </a:p>
          <a:p>
            <a:pPr lvl="2"/>
            <a:r>
              <a:rPr lang="en-US" dirty="0" smtClean="0"/>
              <a:t>Estrogen is used in combination with a progestin to prevent </a:t>
            </a:r>
            <a:r>
              <a:rPr lang="en-US" u="sng" dirty="0" smtClean="0"/>
              <a:t>estrogen-induced endometrial cancer</a:t>
            </a:r>
            <a:endParaRPr lang="en-US" u="sng" dirty="0"/>
          </a:p>
        </p:txBody>
      </p:sp>
      <p:sp>
        <p:nvSpPr>
          <p:cNvPr id="4" name="Title 1"/>
          <p:cNvSpPr>
            <a:spLocks noGrp="1"/>
          </p:cNvSpPr>
          <p:nvPr>
            <p:ph type="title"/>
          </p:nvPr>
        </p:nvSpPr>
        <p:spPr/>
        <p:txBody>
          <a:bodyPr>
            <a:normAutofit fontScale="90000"/>
          </a:bodyPr>
          <a:lstStyle/>
          <a:p>
            <a:r>
              <a:rPr lang="en-US" dirty="0" smtClean="0"/>
              <a:t/>
            </a:r>
            <a:br>
              <a:rPr lang="en-US" dirty="0" smtClean="0"/>
            </a:br>
            <a:r>
              <a:rPr lang="en-US" dirty="0" smtClean="0"/>
              <a:t>Estrogens</a:t>
            </a:r>
            <a:br>
              <a:rPr lang="en-US" dirty="0" smtClean="0"/>
            </a:br>
            <a:endParaRPr lang="en-US" dirty="0"/>
          </a:p>
        </p:txBody>
      </p:sp>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562600"/>
          </a:xfrm>
        </p:spPr>
        <p:txBody>
          <a:bodyPr>
            <a:normAutofit fontScale="62500" lnSpcReduction="20000"/>
          </a:bodyPr>
          <a:lstStyle/>
          <a:p>
            <a:r>
              <a:rPr lang="en-US" dirty="0" smtClean="0"/>
              <a:t>Adverse effects:</a:t>
            </a:r>
          </a:p>
          <a:p>
            <a:pPr lvl="1"/>
            <a:r>
              <a:rPr lang="en-US" dirty="0" smtClean="0"/>
              <a:t>Moderate adverse effects: </a:t>
            </a:r>
          </a:p>
          <a:p>
            <a:pPr lvl="2"/>
            <a:r>
              <a:rPr lang="en-US" dirty="0" smtClean="0"/>
              <a:t>Breakthrough bleeding, </a:t>
            </a:r>
          </a:p>
          <a:p>
            <a:pPr lvl="2"/>
            <a:r>
              <a:rPr lang="en-US" dirty="0" smtClean="0"/>
              <a:t>nausea, </a:t>
            </a:r>
          </a:p>
          <a:p>
            <a:pPr lvl="2"/>
            <a:r>
              <a:rPr lang="en-US" dirty="0" smtClean="0"/>
              <a:t>breast tenderness </a:t>
            </a:r>
          </a:p>
          <a:p>
            <a:pPr lvl="1"/>
            <a:r>
              <a:rPr lang="en-US" dirty="0" smtClean="0"/>
              <a:t>Serious adverse effects : </a:t>
            </a:r>
          </a:p>
          <a:p>
            <a:pPr lvl="2"/>
            <a:r>
              <a:rPr lang="en-US" dirty="0" err="1" smtClean="0"/>
              <a:t>Thromboembolism</a:t>
            </a:r>
            <a:r>
              <a:rPr lang="en-US" dirty="0" smtClean="0"/>
              <a:t>, </a:t>
            </a:r>
          </a:p>
          <a:p>
            <a:pPr lvl="2"/>
            <a:r>
              <a:rPr lang="en-US" dirty="0" smtClean="0"/>
              <a:t>gallbladder disease, </a:t>
            </a:r>
          </a:p>
          <a:p>
            <a:pPr lvl="2"/>
            <a:r>
              <a:rPr lang="en-US" dirty="0" err="1" smtClean="0"/>
              <a:t>hypertriglyceridemia</a:t>
            </a:r>
            <a:r>
              <a:rPr lang="en-US" dirty="0" smtClean="0"/>
              <a:t>, </a:t>
            </a:r>
          </a:p>
          <a:p>
            <a:pPr lvl="2"/>
            <a:r>
              <a:rPr lang="en-US" dirty="0" smtClean="0"/>
              <a:t>migraine headache, </a:t>
            </a:r>
          </a:p>
          <a:p>
            <a:pPr lvl="2"/>
            <a:r>
              <a:rPr lang="en-US" dirty="0" smtClean="0"/>
              <a:t>hypertension, </a:t>
            </a:r>
          </a:p>
          <a:p>
            <a:pPr lvl="2"/>
            <a:r>
              <a:rPr lang="en-US" dirty="0" smtClean="0"/>
              <a:t>depression </a:t>
            </a:r>
          </a:p>
          <a:p>
            <a:pPr lvl="2"/>
            <a:r>
              <a:rPr lang="en-US" dirty="0" smtClean="0"/>
              <a:t>In postmenopausal women: </a:t>
            </a:r>
          </a:p>
          <a:p>
            <a:pPr lvl="3"/>
            <a:r>
              <a:rPr lang="en-US" dirty="0" smtClean="0"/>
              <a:t>breast cancer, </a:t>
            </a:r>
          </a:p>
          <a:p>
            <a:pPr lvl="3"/>
            <a:r>
              <a:rPr lang="en-US" dirty="0" smtClean="0"/>
              <a:t>endometrial hyperplasia </a:t>
            </a:r>
          </a:p>
          <a:p>
            <a:r>
              <a:rPr lang="en-US" dirty="0" smtClean="0"/>
              <a:t>Drug interactions:</a:t>
            </a:r>
          </a:p>
          <a:p>
            <a:pPr lvl="1"/>
            <a:r>
              <a:rPr lang="en-US" dirty="0" err="1" smtClean="0"/>
              <a:t>Gonadal</a:t>
            </a:r>
            <a:r>
              <a:rPr lang="en-US" dirty="0" smtClean="0"/>
              <a:t> steroids and their derivatives are metabolized primarily by the </a:t>
            </a:r>
            <a:r>
              <a:rPr lang="en-US" dirty="0" err="1" smtClean="0"/>
              <a:t>cytochrome</a:t>
            </a:r>
            <a:r>
              <a:rPr lang="en-US" dirty="0" smtClean="0"/>
              <a:t> P450 3A4 (CYP3A4) family of enzyme</a:t>
            </a:r>
            <a:r>
              <a:rPr lang="en-US" i="1" dirty="0" smtClean="0"/>
              <a:t>s, </a:t>
            </a:r>
            <a:r>
              <a:rPr lang="en-US" dirty="0" smtClean="0"/>
              <a:t>hence,</a:t>
            </a:r>
            <a:r>
              <a:rPr lang="en-US" i="1" dirty="0" smtClean="0"/>
              <a:t> </a:t>
            </a:r>
            <a:r>
              <a:rPr lang="en-US" dirty="0" smtClean="0"/>
              <a:t>combination with </a:t>
            </a:r>
            <a:r>
              <a:rPr lang="en-US" dirty="0" err="1" smtClean="0"/>
              <a:t>cytochrome</a:t>
            </a:r>
            <a:r>
              <a:rPr lang="en-US" dirty="0" smtClean="0"/>
              <a:t> P450 inducers can lead to breakthrough bleeding and reduced contraceptive efficacy</a:t>
            </a:r>
          </a:p>
          <a:p>
            <a:pPr lvl="1"/>
            <a:r>
              <a:rPr lang="en-US" dirty="0" err="1" smtClean="0"/>
              <a:t>cytochrome</a:t>
            </a:r>
            <a:r>
              <a:rPr lang="en-US" dirty="0" smtClean="0"/>
              <a:t> P450 inducers: </a:t>
            </a:r>
            <a:r>
              <a:rPr lang="en-US" i="1" dirty="0" smtClean="0"/>
              <a:t>barbiturates, </a:t>
            </a:r>
            <a:r>
              <a:rPr lang="en-US" i="1" dirty="0" err="1" smtClean="0"/>
              <a:t>carbamazepine</a:t>
            </a:r>
            <a:r>
              <a:rPr lang="en-US" i="1" dirty="0" smtClean="0"/>
              <a:t>, corticosteroids, </a:t>
            </a:r>
            <a:r>
              <a:rPr lang="en-US" i="1" dirty="0" err="1" smtClean="0"/>
              <a:t>griseofulvin</a:t>
            </a:r>
            <a:r>
              <a:rPr lang="en-US" i="1" dirty="0" smtClean="0"/>
              <a:t>, </a:t>
            </a:r>
            <a:r>
              <a:rPr lang="en-US" i="1" dirty="0" err="1" smtClean="0"/>
              <a:t>phenytoin</a:t>
            </a:r>
            <a:r>
              <a:rPr lang="en-US" i="1" dirty="0" smtClean="0"/>
              <a:t>, </a:t>
            </a:r>
            <a:r>
              <a:rPr lang="en-US" i="1" dirty="0" err="1" smtClean="0"/>
              <a:t>pioglitazone</a:t>
            </a:r>
            <a:r>
              <a:rPr lang="en-US" i="1" dirty="0" smtClean="0"/>
              <a:t>, </a:t>
            </a:r>
            <a:r>
              <a:rPr lang="en-US" i="1" dirty="0" err="1" smtClean="0"/>
              <a:t>rifampin</a:t>
            </a:r>
            <a:r>
              <a:rPr lang="en-US" i="1" dirty="0" smtClean="0"/>
              <a:t>, and </a:t>
            </a:r>
            <a:r>
              <a:rPr lang="en-US" i="1" dirty="0" err="1" smtClean="0"/>
              <a:t>rifabutin</a:t>
            </a:r>
            <a:endParaRPr lang="en-US" dirty="0"/>
          </a:p>
        </p:txBody>
      </p:sp>
      <p:sp>
        <p:nvSpPr>
          <p:cNvPr id="4" name="Title 1"/>
          <p:cNvSpPr>
            <a:spLocks noGrp="1"/>
          </p:cNvSpPr>
          <p:nvPr>
            <p:ph type="title"/>
          </p:nvPr>
        </p:nvSpPr>
        <p:spPr/>
        <p:txBody>
          <a:bodyPr>
            <a:normAutofit fontScale="90000"/>
          </a:bodyPr>
          <a:lstStyle/>
          <a:p>
            <a:r>
              <a:rPr lang="en-US" dirty="0" smtClean="0"/>
              <a:t/>
            </a:r>
            <a:br>
              <a:rPr lang="en-US" dirty="0" smtClean="0"/>
            </a:br>
            <a:r>
              <a:rPr lang="en-US" dirty="0" smtClean="0"/>
              <a:t>Estrogens</a:t>
            </a:r>
            <a:br>
              <a:rPr lang="en-US" dirty="0" smtClean="0"/>
            </a:br>
            <a:endParaRPr lang="en-US" dirty="0"/>
          </a:p>
        </p:txBody>
      </p:sp>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err="1" smtClean="0"/>
              <a:t>Progestins</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dirty="0" smtClean="0"/>
              <a:t>Natural </a:t>
            </a:r>
            <a:r>
              <a:rPr lang="en-US" dirty="0" err="1" smtClean="0"/>
              <a:t>progestins</a:t>
            </a:r>
            <a:r>
              <a:rPr lang="en-US" dirty="0" smtClean="0"/>
              <a:t>:</a:t>
            </a:r>
          </a:p>
          <a:p>
            <a:pPr lvl="1"/>
            <a:r>
              <a:rPr lang="en-US" dirty="0" smtClean="0"/>
              <a:t>The major progestin in humans: Progesterone</a:t>
            </a:r>
          </a:p>
          <a:p>
            <a:pPr lvl="1"/>
            <a:r>
              <a:rPr lang="en-US" dirty="0" smtClean="0"/>
              <a:t>Besides its hormonal effects, progesterone is also the precursor to </a:t>
            </a:r>
            <a:r>
              <a:rPr lang="en-US" u="sng" dirty="0" smtClean="0"/>
              <a:t>estrogens</a:t>
            </a:r>
            <a:r>
              <a:rPr lang="en-US" u="sng" dirty="0"/>
              <a:t>, androgens, and </a:t>
            </a:r>
            <a:r>
              <a:rPr lang="en-US" u="sng" dirty="0" err="1"/>
              <a:t>adrenocortical</a:t>
            </a:r>
            <a:r>
              <a:rPr lang="en-US" u="sng" dirty="0"/>
              <a:t> </a:t>
            </a:r>
            <a:r>
              <a:rPr lang="en-US" u="sng" dirty="0" smtClean="0"/>
              <a:t>steroids</a:t>
            </a:r>
          </a:p>
          <a:p>
            <a:pPr lvl="1"/>
            <a:r>
              <a:rPr lang="en-US" u="sng" dirty="0" smtClean="0"/>
              <a:t>Progesterone is synthesized in ovaries, testis and adrenal from circulating cholesterol </a:t>
            </a:r>
          </a:p>
          <a:p>
            <a:r>
              <a:rPr lang="en-US" dirty="0" smtClean="0"/>
              <a:t>Forms:</a:t>
            </a:r>
          </a:p>
          <a:p>
            <a:pPr lvl="1"/>
            <a:r>
              <a:rPr lang="en-US" dirty="0" smtClean="0"/>
              <a:t>Oral progesterone preparations for HRT </a:t>
            </a:r>
          </a:p>
          <a:p>
            <a:pPr lvl="1"/>
            <a:r>
              <a:rPr lang="en-US" dirty="0" smtClean="0"/>
              <a:t>vaginal progesterone containing creams</a:t>
            </a:r>
          </a:p>
          <a:p>
            <a:pPr lvl="1"/>
            <a:r>
              <a:rPr lang="en-US" dirty="0" smtClean="0"/>
              <a:t>Synthetic </a:t>
            </a:r>
            <a:r>
              <a:rPr lang="en-US" dirty="0" err="1" smtClean="0"/>
              <a:t>progestins</a:t>
            </a:r>
            <a:r>
              <a:rPr lang="en-US" dirty="0" smtClean="0"/>
              <a:t>: </a:t>
            </a:r>
          </a:p>
          <a:p>
            <a:pPr lvl="2"/>
            <a:r>
              <a:rPr lang="en-US" dirty="0" err="1"/>
              <a:t>hydroxyprogesterone</a:t>
            </a:r>
            <a:r>
              <a:rPr lang="en-US" dirty="0"/>
              <a:t>, </a:t>
            </a:r>
            <a:endParaRPr lang="en-US" dirty="0" smtClean="0"/>
          </a:p>
          <a:p>
            <a:pPr lvl="2"/>
            <a:r>
              <a:rPr lang="en-US" dirty="0" err="1" smtClean="0"/>
              <a:t>medroxyprogesterone</a:t>
            </a:r>
            <a:r>
              <a:rPr lang="en-US" dirty="0"/>
              <a:t>, </a:t>
            </a:r>
            <a:endParaRPr lang="en-US" dirty="0" smtClean="0"/>
          </a:p>
          <a:p>
            <a:pPr lvl="2"/>
            <a:r>
              <a:rPr lang="en-US" dirty="0" err="1" smtClean="0"/>
              <a:t>megestrol</a:t>
            </a:r>
            <a:r>
              <a:rPr lang="en-US" dirty="0"/>
              <a:t>, </a:t>
            </a:r>
          </a:p>
          <a:p>
            <a:pPr lvl="2"/>
            <a:r>
              <a:rPr lang="en-US" dirty="0" err="1" smtClean="0"/>
              <a:t>dimethisterone</a:t>
            </a:r>
            <a:endParaRPr lang="en-US" dirty="0" smtClean="0"/>
          </a:p>
          <a:p>
            <a:pPr lvl="2"/>
            <a:r>
              <a:rPr lang="en-US" dirty="0" err="1" smtClean="0"/>
              <a:t>desogestrel</a:t>
            </a:r>
            <a:r>
              <a:rPr lang="en-US" dirty="0" smtClean="0"/>
              <a:t> </a:t>
            </a:r>
          </a:p>
          <a:p>
            <a:pPr lvl="2"/>
            <a:r>
              <a:rPr lang="en-US" dirty="0" err="1" smtClean="0"/>
              <a:t>gestodene</a:t>
            </a:r>
            <a:endParaRPr lang="en-US" dirty="0" smtClean="0"/>
          </a:p>
          <a:p>
            <a:pPr lvl="2"/>
            <a:r>
              <a:rPr lang="en-US" dirty="0" err="1" smtClean="0"/>
              <a:t>Norgestimate</a:t>
            </a:r>
            <a:endParaRPr lang="en-US" dirty="0" smtClean="0"/>
          </a:p>
          <a:p>
            <a:pPr lvl="1"/>
            <a:r>
              <a:rPr lang="en-US" dirty="0" smtClean="0"/>
              <a:t>Most synthetic </a:t>
            </a:r>
            <a:r>
              <a:rPr lang="en-US" dirty="0" err="1" smtClean="0"/>
              <a:t>progestins</a:t>
            </a:r>
            <a:r>
              <a:rPr lang="en-US" dirty="0" smtClean="0"/>
              <a:t> vary in their </a:t>
            </a:r>
            <a:r>
              <a:rPr lang="en-US" u="sng" dirty="0" smtClean="0"/>
              <a:t>degree of androgenic effects</a:t>
            </a:r>
            <a:r>
              <a:rPr lang="en-US" dirty="0" smtClean="0"/>
              <a:t>.</a:t>
            </a:r>
            <a:endParaRPr lang="en-US" dirty="0"/>
          </a:p>
        </p:txBody>
      </p:sp>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Effects</a:t>
            </a:r>
          </a:p>
          <a:p>
            <a:pPr lvl="1"/>
            <a:r>
              <a:rPr lang="en-US" dirty="0" smtClean="0"/>
              <a:t>Maintenance of pregnancy</a:t>
            </a:r>
          </a:p>
          <a:p>
            <a:pPr lvl="2"/>
            <a:r>
              <a:rPr lang="en-US" dirty="0" smtClean="0"/>
              <a:t>Through its induction of </a:t>
            </a:r>
            <a:r>
              <a:rPr lang="en-US" dirty="0" err="1" smtClean="0"/>
              <a:t>secretory</a:t>
            </a:r>
            <a:r>
              <a:rPr lang="en-US" dirty="0" smtClean="0"/>
              <a:t> changes in the </a:t>
            </a:r>
            <a:r>
              <a:rPr lang="en-US" dirty="0" err="1" smtClean="0"/>
              <a:t>endometrium</a:t>
            </a:r>
            <a:r>
              <a:rPr lang="en-US" dirty="0" smtClean="0"/>
              <a:t>, </a:t>
            </a:r>
            <a:r>
              <a:rPr lang="en-US" u="sng" dirty="0" smtClean="0"/>
              <a:t>progesterone</a:t>
            </a:r>
            <a:r>
              <a:rPr lang="en-US" dirty="0" smtClean="0"/>
              <a:t> plays an important role in the maintenance of pregnancy. </a:t>
            </a:r>
          </a:p>
          <a:p>
            <a:pPr lvl="2"/>
            <a:r>
              <a:rPr lang="en-US" dirty="0" smtClean="0"/>
              <a:t>Though the other </a:t>
            </a:r>
            <a:r>
              <a:rPr lang="en-US" dirty="0" err="1" smtClean="0"/>
              <a:t>progestins</a:t>
            </a:r>
            <a:r>
              <a:rPr lang="en-US" dirty="0" smtClean="0"/>
              <a:t> also have a stabilizing effect in the </a:t>
            </a:r>
            <a:r>
              <a:rPr lang="en-US" dirty="0" err="1" smtClean="0"/>
              <a:t>endometrium</a:t>
            </a:r>
            <a:r>
              <a:rPr lang="en-US" dirty="0" smtClean="0"/>
              <a:t>, they lack in the pregnancy supportive function. </a:t>
            </a:r>
          </a:p>
          <a:p>
            <a:pPr lvl="1"/>
            <a:r>
              <a:rPr lang="en-US" dirty="0" smtClean="0"/>
              <a:t>Metabolic effects:</a:t>
            </a:r>
          </a:p>
          <a:p>
            <a:pPr lvl="2"/>
            <a:r>
              <a:rPr lang="en-US" dirty="0" err="1" smtClean="0"/>
              <a:t>Progestins</a:t>
            </a:r>
            <a:r>
              <a:rPr lang="en-US" dirty="0" smtClean="0"/>
              <a:t> affect </a:t>
            </a:r>
            <a:r>
              <a:rPr lang="en-US" u="sng" dirty="0" smtClean="0"/>
              <a:t>carbohydrate metabolism and stimulate the deposition of fat</a:t>
            </a:r>
            <a:r>
              <a:rPr lang="en-US" dirty="0" smtClean="0"/>
              <a:t>, but lack significantly effects on plasma proteins</a:t>
            </a:r>
          </a:p>
          <a:p>
            <a:pPr lvl="1"/>
            <a:r>
              <a:rPr lang="en-US" dirty="0" err="1" smtClean="0"/>
              <a:t>Progestins</a:t>
            </a:r>
            <a:r>
              <a:rPr lang="en-US" dirty="0" smtClean="0"/>
              <a:t> in high doses suppress </a:t>
            </a:r>
            <a:r>
              <a:rPr lang="en-US" dirty="0" err="1" smtClean="0"/>
              <a:t>gonadotropin</a:t>
            </a:r>
            <a:r>
              <a:rPr lang="en-US" dirty="0" smtClean="0"/>
              <a:t> secretion </a:t>
            </a:r>
          </a:p>
          <a:p>
            <a:pPr lvl="2"/>
            <a:r>
              <a:rPr lang="en-US" dirty="0" smtClean="0"/>
              <a:t>and often cause </a:t>
            </a:r>
            <a:r>
              <a:rPr lang="en-US" dirty="0" err="1" smtClean="0"/>
              <a:t>anovulation</a:t>
            </a:r>
            <a:r>
              <a:rPr lang="en-US" dirty="0" smtClean="0"/>
              <a:t> in women.</a:t>
            </a:r>
          </a:p>
          <a:p>
            <a:endParaRPr lang="en-US" dirty="0"/>
          </a:p>
        </p:txBody>
      </p:sp>
      <p:sp>
        <p:nvSpPr>
          <p:cNvPr id="4" name="Title 1"/>
          <p:cNvSpPr>
            <a:spLocks noGrp="1"/>
          </p:cNvSpPr>
          <p:nvPr>
            <p:ph type="title"/>
          </p:nvPr>
        </p:nvSpPr>
        <p:spPr/>
        <p:txBody>
          <a:bodyPr>
            <a:normAutofit fontScale="90000"/>
          </a:bodyPr>
          <a:lstStyle/>
          <a:p>
            <a:r>
              <a:rPr lang="en-US" dirty="0" smtClean="0"/>
              <a:t/>
            </a:r>
            <a:br>
              <a:rPr lang="en-US" dirty="0" smtClean="0"/>
            </a:br>
            <a:r>
              <a:rPr lang="en-US" dirty="0" err="1" smtClean="0"/>
              <a:t>Progestins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smtClean="0"/>
              <a:t>Clinical Use</a:t>
            </a:r>
          </a:p>
          <a:p>
            <a:pPr lvl="1"/>
            <a:r>
              <a:rPr lang="en-US" dirty="0" smtClean="0"/>
              <a:t>Contraceptive use, </a:t>
            </a:r>
          </a:p>
          <a:p>
            <a:pPr lvl="2"/>
            <a:r>
              <a:rPr lang="en-US" dirty="0" err="1" smtClean="0"/>
              <a:t>Progestins</a:t>
            </a:r>
            <a:r>
              <a:rPr lang="en-US" dirty="0"/>
              <a:t> </a:t>
            </a:r>
            <a:r>
              <a:rPr lang="en-US" dirty="0" smtClean="0"/>
              <a:t>are used either alone or in combination with an estrogen for contraception. </a:t>
            </a:r>
          </a:p>
          <a:p>
            <a:pPr lvl="1"/>
            <a:r>
              <a:rPr lang="en-US" dirty="0" smtClean="0"/>
              <a:t>Hormone Replacement Therapy (HRT)</a:t>
            </a:r>
          </a:p>
          <a:p>
            <a:pPr lvl="2"/>
            <a:r>
              <a:rPr lang="en-US" dirty="0" err="1" smtClean="0"/>
              <a:t>Progestins</a:t>
            </a:r>
            <a:r>
              <a:rPr lang="en-US" dirty="0" smtClean="0"/>
              <a:t> are used in combination with an estrogen in HRT to prevent estrogen-induced endometrial cancer. </a:t>
            </a:r>
          </a:p>
          <a:p>
            <a:pPr lvl="1"/>
            <a:r>
              <a:rPr lang="en-US" dirty="0" smtClean="0"/>
              <a:t>Infertility problems:</a:t>
            </a:r>
          </a:p>
          <a:p>
            <a:pPr lvl="2"/>
            <a:r>
              <a:rPr lang="en-US" dirty="0" smtClean="0"/>
              <a:t>Progesterone is used in assisted reproductive technology methods to </a:t>
            </a:r>
            <a:r>
              <a:rPr lang="en-US" u="sng" dirty="0" smtClean="0"/>
              <a:t>promote and maintain pregnancy.</a:t>
            </a:r>
          </a:p>
          <a:p>
            <a:r>
              <a:rPr lang="en-US" dirty="0" smtClean="0"/>
              <a:t>Adverse effects</a:t>
            </a:r>
          </a:p>
          <a:p>
            <a:pPr lvl="1"/>
            <a:r>
              <a:rPr lang="en-US" u="sng" dirty="0" smtClean="0"/>
              <a:t>Increase in blood pressure</a:t>
            </a:r>
          </a:p>
          <a:p>
            <a:pPr lvl="1"/>
            <a:r>
              <a:rPr lang="en-US" u="sng" dirty="0" smtClean="0"/>
              <a:t>Decrease in HDL</a:t>
            </a:r>
            <a:r>
              <a:rPr lang="en-US" dirty="0" smtClean="0"/>
              <a:t> </a:t>
            </a:r>
          </a:p>
          <a:p>
            <a:pPr lvl="1"/>
            <a:r>
              <a:rPr lang="en-US" dirty="0" smtClean="0"/>
              <a:t>Reversible </a:t>
            </a:r>
            <a:r>
              <a:rPr lang="en-US" u="sng" dirty="0" smtClean="0"/>
              <a:t>decrease in bone density</a:t>
            </a:r>
            <a:r>
              <a:rPr lang="en-US" dirty="0" smtClean="0"/>
              <a:t> associated with long-term use of high doses in premenopausal women;</a:t>
            </a:r>
          </a:p>
          <a:p>
            <a:pPr lvl="2"/>
            <a:r>
              <a:rPr lang="en-US" dirty="0" smtClean="0"/>
              <a:t>a secondary effect of ovarian suppression and decreased ovarian production of estrogen </a:t>
            </a:r>
            <a:endParaRPr lang="en-US" dirty="0"/>
          </a:p>
          <a:p>
            <a:pPr lvl="2"/>
            <a:r>
              <a:rPr lang="en-US" dirty="0" smtClean="0"/>
              <a:t>resumption of ovulation is also delayed after termination of therapy.</a:t>
            </a:r>
          </a:p>
          <a:p>
            <a:endParaRPr lang="en-US" dirty="0"/>
          </a:p>
        </p:txBody>
      </p:sp>
      <p:sp>
        <p:nvSpPr>
          <p:cNvPr id="4" name="Title 1"/>
          <p:cNvSpPr>
            <a:spLocks noGrp="1"/>
          </p:cNvSpPr>
          <p:nvPr>
            <p:ph type="title"/>
          </p:nvPr>
        </p:nvSpPr>
        <p:spPr/>
        <p:txBody>
          <a:bodyPr>
            <a:normAutofit fontScale="90000"/>
          </a:bodyPr>
          <a:lstStyle/>
          <a:p>
            <a:r>
              <a:rPr lang="en-US" dirty="0" smtClean="0"/>
              <a:t/>
            </a:r>
            <a:br>
              <a:rPr lang="en-US" dirty="0" smtClean="0"/>
            </a:br>
            <a:r>
              <a:rPr lang="en-US" dirty="0" err="1" smtClean="0"/>
              <a:t>Progestins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Hormonal Contraceptives</a:t>
            </a:r>
            <a:br>
              <a:rPr lang="en-US" dirty="0" smtClean="0"/>
            </a:br>
            <a:endParaRPr lang="en-US"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r>
              <a:rPr lang="en-US" dirty="0" smtClean="0"/>
              <a:t>Hormonal contraceptives:</a:t>
            </a:r>
          </a:p>
          <a:p>
            <a:pPr lvl="1"/>
            <a:r>
              <a:rPr lang="en-US" dirty="0" smtClean="0"/>
              <a:t>Combined oral contraceptives (COCs): estrogen and a progestin</a:t>
            </a:r>
          </a:p>
          <a:p>
            <a:pPr lvl="1"/>
            <a:r>
              <a:rPr lang="en-US" dirty="0" smtClean="0"/>
              <a:t>Progestin only contraceptives (POCs). </a:t>
            </a:r>
          </a:p>
          <a:p>
            <a:r>
              <a:rPr lang="en-US" dirty="0" smtClean="0"/>
              <a:t>Several preparations available:</a:t>
            </a:r>
          </a:p>
          <a:p>
            <a:pPr lvl="1"/>
            <a:r>
              <a:rPr lang="en-US" dirty="0" smtClean="0"/>
              <a:t>oral pills, </a:t>
            </a:r>
          </a:p>
          <a:p>
            <a:pPr lvl="1"/>
            <a:r>
              <a:rPr lang="en-US" dirty="0" smtClean="0"/>
              <a:t>long-acting injections, </a:t>
            </a:r>
          </a:p>
          <a:p>
            <a:pPr lvl="1"/>
            <a:r>
              <a:rPr lang="en-US" dirty="0" err="1" smtClean="0"/>
              <a:t>transdermal</a:t>
            </a:r>
            <a:r>
              <a:rPr lang="en-US" dirty="0" smtClean="0"/>
              <a:t> patches, </a:t>
            </a:r>
          </a:p>
          <a:p>
            <a:pPr lvl="1"/>
            <a:r>
              <a:rPr lang="en-US" dirty="0" smtClean="0"/>
              <a:t>vaginal rings, </a:t>
            </a:r>
            <a:endParaRPr lang="en-US" dirty="0"/>
          </a:p>
          <a:p>
            <a:pPr lvl="1"/>
            <a:r>
              <a:rPr lang="en-US" dirty="0" smtClean="0"/>
              <a:t>intrauterine devices (IUDs) (Table 40–1). </a:t>
            </a:r>
          </a:p>
          <a:p>
            <a:r>
              <a:rPr lang="en-US" u="sng" dirty="0" smtClean="0"/>
              <a:t>Emergency contraception/</a:t>
            </a:r>
            <a:r>
              <a:rPr lang="en-US" u="sng" dirty="0" err="1" smtClean="0"/>
              <a:t>postcoital</a:t>
            </a:r>
            <a:r>
              <a:rPr lang="en-US" u="sng" dirty="0" smtClean="0"/>
              <a:t> contraceptives</a:t>
            </a:r>
            <a:r>
              <a:rPr lang="en-US" dirty="0" smtClean="0"/>
              <a:t>;</a:t>
            </a:r>
            <a:endParaRPr lang="en-US" dirty="0"/>
          </a:p>
          <a:p>
            <a:pPr lvl="1"/>
            <a:r>
              <a:rPr lang="en-US" dirty="0" smtClean="0"/>
              <a:t>prevent pregnancy if administered within 72 h after unprotected intercourse. </a:t>
            </a:r>
          </a:p>
          <a:p>
            <a:pPr lvl="1"/>
            <a:r>
              <a:rPr lang="en-US" dirty="0" smtClean="0"/>
              <a:t>Oral preparations:</a:t>
            </a:r>
          </a:p>
          <a:p>
            <a:pPr lvl="2"/>
            <a:r>
              <a:rPr lang="en-US" dirty="0" smtClean="0"/>
              <a:t>progestin (L-</a:t>
            </a:r>
            <a:r>
              <a:rPr lang="en-US" dirty="0" err="1" smtClean="0"/>
              <a:t>norgestrel</a:t>
            </a:r>
            <a:r>
              <a:rPr lang="en-US" dirty="0" smtClean="0"/>
              <a:t>) alone, </a:t>
            </a:r>
          </a:p>
          <a:p>
            <a:pPr lvl="2"/>
            <a:r>
              <a:rPr lang="en-US" dirty="0" smtClean="0"/>
              <a:t>estrogen alone, </a:t>
            </a:r>
          </a:p>
          <a:p>
            <a:pPr lvl="2"/>
            <a:r>
              <a:rPr lang="en-US" dirty="0" smtClean="0"/>
              <a:t>combination of an estrogen and a progestin </a:t>
            </a:r>
          </a:p>
          <a:p>
            <a:pPr lvl="1"/>
            <a:r>
              <a:rPr lang="en-US" dirty="0" smtClean="0"/>
              <a:t>The progestin-only preparation have a lower incidence of side effects compared to the estrogen-containing preparations.</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8AE980B-77A7-4492-8E32-278E0DE34055}"/>
              </a:ext>
            </a:extLst>
          </p:cNvPr>
          <p:cNvSpPr>
            <a:spLocks noGrp="1"/>
          </p:cNvSpPr>
          <p:nvPr>
            <p:ph idx="1"/>
          </p:nvPr>
        </p:nvSpPr>
        <p:spPr>
          <a:xfrm>
            <a:off x="628650" y="609601"/>
            <a:ext cx="7886700" cy="5567363"/>
          </a:xfrm>
        </p:spPr>
        <p:txBody>
          <a:bodyPr>
            <a:normAutofit fontScale="77500" lnSpcReduction="20000"/>
          </a:bodyPr>
          <a:lstStyle/>
          <a:p>
            <a:pPr marL="0" indent="0" algn="ctr">
              <a:buNone/>
            </a:pPr>
            <a:r>
              <a:rPr lang="en-US" b="1" dirty="0">
                <a:latin typeface="Times New Roman" panose="02020603050405020304" pitchFamily="18" charset="0"/>
                <a:cs typeface="Times New Roman" panose="02020603050405020304" pitchFamily="18" charset="0"/>
              </a:rPr>
              <a:t>Stool softeners</a:t>
            </a:r>
          </a:p>
          <a:p>
            <a:pPr marL="0" indent="0">
              <a:buNone/>
            </a:pPr>
            <a:r>
              <a:rPr lang="en-US" b="1" dirty="0">
                <a:latin typeface="Times New Roman" panose="02020603050405020304" pitchFamily="18" charset="0"/>
                <a:cs typeface="Times New Roman" panose="02020603050405020304" pitchFamily="18" charset="0"/>
              </a:rPr>
              <a:t>Docusates </a:t>
            </a:r>
          </a:p>
          <a:p>
            <a:r>
              <a:rPr lang="en-US" dirty="0">
                <a:latin typeface="Times New Roman" panose="02020603050405020304" pitchFamily="18" charset="0"/>
                <a:cs typeface="Times New Roman" panose="02020603050405020304" pitchFamily="18" charset="0"/>
              </a:rPr>
              <a:t>Used as an emulsifying, wetting and  dispersing agent.</a:t>
            </a:r>
          </a:p>
          <a:p>
            <a:r>
              <a:rPr lang="en-US" dirty="0">
                <a:latin typeface="Times New Roman" panose="02020603050405020304" pitchFamily="18" charset="0"/>
                <a:cs typeface="Times New Roman" panose="02020603050405020304" pitchFamily="18" charset="0"/>
              </a:rPr>
              <a:t> soften stool with 1-3days</a:t>
            </a:r>
          </a:p>
          <a:p>
            <a:pPr marL="0" indent="0">
              <a:buNone/>
            </a:pPr>
            <a:r>
              <a:rPr lang="en-US" b="1" dirty="0">
                <a:latin typeface="Times New Roman" panose="02020603050405020304" pitchFamily="18" charset="0"/>
                <a:cs typeface="Times New Roman" panose="02020603050405020304" pitchFamily="18" charset="0"/>
              </a:rPr>
              <a:t>Liquid paraffin</a:t>
            </a:r>
          </a:p>
          <a:p>
            <a:r>
              <a:rPr lang="en-US" dirty="0">
                <a:latin typeface="Times New Roman" panose="02020603050405020304" pitchFamily="18" charset="0"/>
                <a:cs typeface="Times New Roman" panose="02020603050405020304" pitchFamily="18" charset="0"/>
              </a:rPr>
              <a:t>It’s a mineral oil.</a:t>
            </a:r>
          </a:p>
          <a:p>
            <a:r>
              <a:rPr lang="en-US" dirty="0">
                <a:latin typeface="Times New Roman" panose="02020603050405020304" pitchFamily="18" charset="0"/>
                <a:cs typeface="Times New Roman" panose="02020603050405020304" pitchFamily="18" charset="0"/>
              </a:rPr>
              <a:t>Pharmacologically inert and acts as lubricants and softens stool.</a:t>
            </a:r>
          </a:p>
          <a:p>
            <a:pPr marL="0" indent="0">
              <a:buNone/>
            </a:pPr>
            <a:r>
              <a:rPr lang="en-US" b="1" dirty="0">
                <a:latin typeface="Times New Roman" panose="02020603050405020304" pitchFamily="18" charset="0"/>
                <a:cs typeface="Times New Roman" panose="02020603050405020304" pitchFamily="18" charset="0"/>
              </a:rPr>
              <a:t>Adverse effects of liquid paraffin</a:t>
            </a:r>
          </a:p>
          <a:p>
            <a:r>
              <a:rPr lang="en-US" dirty="0">
                <a:latin typeface="Times New Roman" panose="02020603050405020304" pitchFamily="18" charset="0"/>
                <a:cs typeface="Times New Roman" panose="02020603050405020304" pitchFamily="18" charset="0"/>
              </a:rPr>
              <a:t>Leakage of oil past anal sphincter</a:t>
            </a:r>
          </a:p>
          <a:p>
            <a:r>
              <a:rPr lang="en-US" dirty="0">
                <a:latin typeface="Times New Roman" panose="02020603050405020304" pitchFamily="18" charset="0"/>
                <a:cs typeface="Times New Roman" panose="02020603050405020304" pitchFamily="18" charset="0"/>
              </a:rPr>
              <a:t>Affect absorption of fat soluble vitamins.</a:t>
            </a:r>
          </a:p>
          <a:p>
            <a:pPr marL="0" indent="0">
              <a:buNone/>
            </a:pPr>
            <a:r>
              <a:rPr lang="en-US" b="1" dirty="0" err="1">
                <a:latin typeface="Times New Roman" panose="02020603050405020304" pitchFamily="18" charset="0"/>
                <a:cs typeface="Times New Roman" panose="02020603050405020304" pitchFamily="18" charset="0"/>
              </a:rPr>
              <a:t>Glcerin</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Used as a suppository, produces effects within 30mins.</a:t>
            </a:r>
          </a:p>
        </p:txBody>
      </p:sp>
    </p:spTree>
    <p:extLst>
      <p:ext uri="{BB962C8B-B14F-4D97-AF65-F5344CB8AC3E}">
        <p14:creationId xmlns:p14="http://schemas.microsoft.com/office/powerpoint/2010/main" xmlns="" val="388492404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562600"/>
          </a:xfrm>
        </p:spPr>
        <p:txBody>
          <a:bodyPr>
            <a:normAutofit fontScale="92500" lnSpcReduction="20000"/>
          </a:bodyPr>
          <a:lstStyle/>
          <a:p>
            <a:r>
              <a:rPr lang="en-US" dirty="0" smtClean="0"/>
              <a:t>Mechanism of Action</a:t>
            </a:r>
          </a:p>
          <a:p>
            <a:pPr lvl="1"/>
            <a:r>
              <a:rPr lang="en-US" dirty="0" smtClean="0"/>
              <a:t>hormonal contraceptives produce several actions:</a:t>
            </a:r>
          </a:p>
          <a:p>
            <a:pPr lvl="2"/>
            <a:r>
              <a:rPr lang="en-US" dirty="0" smtClean="0"/>
              <a:t> inhibition of ovulation (the primary action)</a:t>
            </a:r>
          </a:p>
          <a:p>
            <a:pPr lvl="2"/>
            <a:r>
              <a:rPr lang="en-US" dirty="0" smtClean="0"/>
              <a:t>effects on the cervical mucus glands, uterine tubes, and </a:t>
            </a:r>
            <a:r>
              <a:rPr lang="en-US" dirty="0" err="1" smtClean="0"/>
              <a:t>endometrium</a:t>
            </a:r>
            <a:r>
              <a:rPr lang="en-US" dirty="0" smtClean="0"/>
              <a:t> that decrease the likelihood of fertilization and implantation. </a:t>
            </a:r>
          </a:p>
          <a:p>
            <a:pPr lvl="1"/>
            <a:r>
              <a:rPr lang="en-US" dirty="0" smtClean="0"/>
              <a:t>The Progestin-only agents do not always inhibit ovulation</a:t>
            </a:r>
          </a:p>
          <a:p>
            <a:pPr lvl="2"/>
            <a:r>
              <a:rPr lang="en-US" dirty="0" smtClean="0"/>
              <a:t>And instead act through the other mechanisms mentioned above. </a:t>
            </a:r>
            <a:endParaRPr lang="en-US" dirty="0"/>
          </a:p>
          <a:p>
            <a:pPr lvl="1"/>
            <a:r>
              <a:rPr lang="en-US" dirty="0" err="1" smtClean="0"/>
              <a:t>Postcoital</a:t>
            </a:r>
            <a:r>
              <a:rPr lang="en-US" dirty="0" smtClean="0"/>
              <a:t> contraceptives; </a:t>
            </a:r>
          </a:p>
          <a:p>
            <a:pPr lvl="2"/>
            <a:r>
              <a:rPr lang="en-US" dirty="0" smtClean="0"/>
              <a:t>Their mechanisms not well understood. </a:t>
            </a:r>
          </a:p>
          <a:p>
            <a:pPr lvl="2"/>
            <a:r>
              <a:rPr lang="en-US" dirty="0" smtClean="0"/>
              <a:t>They inhibit ovulation when administered before the LH surge, </a:t>
            </a:r>
          </a:p>
          <a:p>
            <a:pPr lvl="2"/>
            <a:r>
              <a:rPr lang="en-US" dirty="0" smtClean="0"/>
              <a:t>They also affect:</a:t>
            </a:r>
          </a:p>
          <a:p>
            <a:pPr lvl="3"/>
            <a:r>
              <a:rPr lang="en-US" dirty="0" smtClean="0"/>
              <a:t>cervical mucus, tubal function, and the endometrial lining.</a:t>
            </a:r>
          </a:p>
          <a:p>
            <a:endParaRPr lang="en-US" dirty="0"/>
          </a:p>
        </p:txBody>
      </p:sp>
      <p:sp>
        <p:nvSpPr>
          <p:cNvPr id="4" name="Title 1"/>
          <p:cNvSpPr>
            <a:spLocks noGrp="1"/>
          </p:cNvSpPr>
          <p:nvPr>
            <p:ph type="title"/>
          </p:nvPr>
        </p:nvSpPr>
        <p:spPr>
          <a:xfrm>
            <a:off x="457200" y="274638"/>
            <a:ext cx="8229600" cy="944562"/>
          </a:xfrm>
        </p:spPr>
        <p:txBody>
          <a:bodyPr>
            <a:normAutofit fontScale="90000"/>
          </a:bodyPr>
          <a:lstStyle/>
          <a:p>
            <a:r>
              <a:rPr lang="en-US" dirty="0" smtClean="0"/>
              <a:t/>
            </a:r>
            <a:br>
              <a:rPr lang="en-US" dirty="0" smtClean="0"/>
            </a:br>
            <a:r>
              <a:rPr lang="en-US" dirty="0" smtClean="0"/>
              <a:t>Hormonal Contraceptives</a:t>
            </a:r>
            <a:br>
              <a:rPr lang="en-US" dirty="0" smtClean="0"/>
            </a:br>
            <a:endParaRPr lang="en-US" dirty="0"/>
          </a:p>
        </p:txBody>
      </p:sp>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Other Clinical Uses and Beneficial Effects</a:t>
            </a:r>
          </a:p>
          <a:p>
            <a:pPr lvl="1"/>
            <a:r>
              <a:rPr lang="en-US" dirty="0" smtClean="0"/>
              <a:t>COCs used in young women with primary </a:t>
            </a:r>
            <a:r>
              <a:rPr lang="en-US" dirty="0" err="1" smtClean="0"/>
              <a:t>hypogonadism</a:t>
            </a:r>
            <a:r>
              <a:rPr lang="en-US" dirty="0" smtClean="0"/>
              <a:t> to prevent estrogen deficiency. </a:t>
            </a:r>
          </a:p>
          <a:p>
            <a:pPr lvl="1"/>
            <a:r>
              <a:rPr lang="en-US" dirty="0" smtClean="0"/>
              <a:t>COCS and POCs used to treat:</a:t>
            </a:r>
          </a:p>
          <a:p>
            <a:pPr lvl="2"/>
            <a:r>
              <a:rPr lang="en-US" dirty="0" smtClean="0"/>
              <a:t>acne, </a:t>
            </a:r>
          </a:p>
          <a:p>
            <a:pPr lvl="2"/>
            <a:r>
              <a:rPr lang="en-US" dirty="0" err="1" smtClean="0"/>
              <a:t>hirsutism</a:t>
            </a:r>
            <a:r>
              <a:rPr lang="en-US" dirty="0" smtClean="0"/>
              <a:t>, </a:t>
            </a:r>
          </a:p>
          <a:p>
            <a:pPr lvl="2"/>
            <a:r>
              <a:rPr lang="en-US" dirty="0" err="1" smtClean="0"/>
              <a:t>dysmenorrhea</a:t>
            </a:r>
            <a:r>
              <a:rPr lang="en-US" dirty="0" smtClean="0"/>
              <a:t>, </a:t>
            </a:r>
          </a:p>
          <a:p>
            <a:pPr lvl="2"/>
            <a:r>
              <a:rPr lang="en-US" dirty="0" smtClean="0"/>
              <a:t>endometriosis. </a:t>
            </a:r>
          </a:p>
          <a:p>
            <a:pPr lvl="1"/>
            <a:r>
              <a:rPr lang="en-US" dirty="0" smtClean="0"/>
              <a:t>Use of COCs reduces risks of:</a:t>
            </a:r>
          </a:p>
          <a:p>
            <a:pPr lvl="2"/>
            <a:r>
              <a:rPr lang="en-US" dirty="0" smtClean="0"/>
              <a:t>ovarian cysts, </a:t>
            </a:r>
          </a:p>
          <a:p>
            <a:pPr lvl="2"/>
            <a:r>
              <a:rPr lang="en-US" dirty="0" smtClean="0"/>
              <a:t>Ovarian and endometrial cancer, </a:t>
            </a:r>
          </a:p>
          <a:p>
            <a:pPr lvl="2"/>
            <a:r>
              <a:rPr lang="en-US" dirty="0" smtClean="0"/>
              <a:t>benign breast disease, </a:t>
            </a:r>
          </a:p>
          <a:p>
            <a:pPr lvl="2"/>
            <a:r>
              <a:rPr lang="en-US" dirty="0" smtClean="0"/>
              <a:t>pelvic inflammatory disease</a:t>
            </a:r>
          </a:p>
          <a:p>
            <a:pPr lvl="2"/>
            <a:r>
              <a:rPr lang="en-US" dirty="0" smtClean="0"/>
              <a:t>ectopic pregnancy, </a:t>
            </a:r>
          </a:p>
          <a:p>
            <a:pPr lvl="2"/>
            <a:r>
              <a:rPr lang="en-US" dirty="0" smtClean="0"/>
              <a:t>iron deficiency anemia, </a:t>
            </a:r>
          </a:p>
          <a:p>
            <a:pPr lvl="2"/>
            <a:r>
              <a:rPr lang="en-US" dirty="0" smtClean="0"/>
              <a:t> rheumatoid arthritis.</a:t>
            </a:r>
          </a:p>
          <a:p>
            <a:endParaRPr lang="en-US" dirty="0"/>
          </a:p>
        </p:txBody>
      </p:sp>
      <p:sp>
        <p:nvSpPr>
          <p:cNvPr id="4" name="Title 1"/>
          <p:cNvSpPr>
            <a:spLocks noGrp="1"/>
          </p:cNvSpPr>
          <p:nvPr>
            <p:ph type="title"/>
          </p:nvPr>
        </p:nvSpPr>
        <p:spPr/>
        <p:txBody>
          <a:bodyPr>
            <a:normAutofit fontScale="90000"/>
          </a:bodyPr>
          <a:lstStyle/>
          <a:p>
            <a:r>
              <a:rPr lang="en-US" dirty="0" smtClean="0"/>
              <a:t/>
            </a:r>
            <a:br>
              <a:rPr lang="en-US" dirty="0" smtClean="0"/>
            </a:br>
            <a:r>
              <a:rPr lang="en-US" dirty="0" smtClean="0"/>
              <a:t>Hormonal Contraceptives</a:t>
            </a:r>
            <a:br>
              <a:rPr lang="en-US" dirty="0" smtClean="0"/>
            </a:br>
            <a:endParaRPr lang="en-US" dirty="0"/>
          </a:p>
        </p:txBody>
      </p:sp>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Adverse effects:</a:t>
            </a:r>
          </a:p>
          <a:p>
            <a:pPr lvl="1"/>
            <a:r>
              <a:rPr lang="en-US" dirty="0" smtClean="0"/>
              <a:t>The incidence of dose-dependent toxicity has been reduced with the introduction of </a:t>
            </a:r>
            <a:r>
              <a:rPr lang="en-US" u="sng" dirty="0" smtClean="0"/>
              <a:t>the low-dose combined oral contraceptives</a:t>
            </a:r>
          </a:p>
          <a:p>
            <a:pPr lvl="1"/>
            <a:r>
              <a:rPr lang="en-US" u="sng" dirty="0" smtClean="0"/>
              <a:t>Major Adverse effects:</a:t>
            </a:r>
          </a:p>
          <a:p>
            <a:pPr lvl="2"/>
            <a:r>
              <a:rPr lang="en-US" dirty="0" err="1" smtClean="0"/>
              <a:t>Thromboembolism</a:t>
            </a:r>
            <a:r>
              <a:rPr lang="en-US" dirty="0" smtClean="0"/>
              <a:t>:</a:t>
            </a:r>
          </a:p>
          <a:p>
            <a:pPr lvl="3"/>
            <a:r>
              <a:rPr lang="en-US" dirty="0" smtClean="0"/>
              <a:t>Risk of myocardial infarction, stroke, deep vein thrombosis, pulmonary embolism increased in older women, smokers, women with a personal or family history of such problems, and women with genetic predisposition to clotting malfunction</a:t>
            </a:r>
          </a:p>
          <a:p>
            <a:pPr lvl="2"/>
            <a:r>
              <a:rPr lang="en-US" dirty="0" smtClean="0"/>
              <a:t>Breast cancer</a:t>
            </a:r>
          </a:p>
          <a:p>
            <a:endParaRPr lang="en-US" dirty="0"/>
          </a:p>
        </p:txBody>
      </p:sp>
      <p:sp>
        <p:nvSpPr>
          <p:cNvPr id="4" name="Title 1"/>
          <p:cNvSpPr>
            <a:spLocks noGrp="1"/>
          </p:cNvSpPr>
          <p:nvPr>
            <p:ph type="title"/>
          </p:nvPr>
        </p:nvSpPr>
        <p:spPr/>
        <p:txBody>
          <a:bodyPr>
            <a:normAutofit fontScale="90000"/>
          </a:bodyPr>
          <a:lstStyle/>
          <a:p>
            <a:r>
              <a:rPr lang="en-US" dirty="0" smtClean="0"/>
              <a:t/>
            </a:r>
            <a:br>
              <a:rPr lang="en-US" dirty="0" smtClean="0"/>
            </a:br>
            <a:r>
              <a:rPr lang="en-US" dirty="0" smtClean="0"/>
              <a:t>Hormonal Contraceptives</a:t>
            </a:r>
            <a:br>
              <a:rPr lang="en-US" dirty="0" smtClean="0"/>
            </a:br>
            <a:endParaRPr lang="en-US" dirty="0"/>
          </a:p>
        </p:txBody>
      </p:sp>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Other adverse effects:</a:t>
            </a:r>
          </a:p>
          <a:p>
            <a:pPr lvl="1"/>
            <a:r>
              <a:rPr lang="en-US" dirty="0" smtClean="0"/>
              <a:t>breakthrough bleeding, especially during the first few months of therapy;</a:t>
            </a:r>
          </a:p>
          <a:p>
            <a:pPr lvl="1"/>
            <a:r>
              <a:rPr lang="en-US" dirty="0" smtClean="0"/>
              <a:t>nausea, </a:t>
            </a:r>
          </a:p>
          <a:p>
            <a:pPr lvl="1"/>
            <a:r>
              <a:rPr lang="en-US" dirty="0" smtClean="0"/>
              <a:t>breast tenderness, </a:t>
            </a:r>
          </a:p>
          <a:p>
            <a:pPr lvl="1"/>
            <a:r>
              <a:rPr lang="en-US" dirty="0" smtClean="0"/>
              <a:t>headache, </a:t>
            </a:r>
          </a:p>
          <a:p>
            <a:pPr lvl="1"/>
            <a:r>
              <a:rPr lang="en-US" dirty="0" smtClean="0"/>
              <a:t>skin pigmentation, </a:t>
            </a:r>
          </a:p>
          <a:p>
            <a:pPr lvl="1"/>
            <a:r>
              <a:rPr lang="en-US" dirty="0" smtClean="0"/>
              <a:t>depression. </a:t>
            </a:r>
          </a:p>
          <a:p>
            <a:pPr lvl="1"/>
            <a:r>
              <a:rPr lang="en-US" dirty="0" smtClean="0"/>
              <a:t>weight gain, acne, and </a:t>
            </a:r>
            <a:r>
              <a:rPr lang="en-US" dirty="0" err="1" smtClean="0"/>
              <a:t>hirsutism</a:t>
            </a:r>
            <a:r>
              <a:rPr lang="en-US" dirty="0" smtClean="0"/>
              <a:t>: associated with </a:t>
            </a:r>
            <a:r>
              <a:rPr lang="en-US" dirty="0" err="1" smtClean="0"/>
              <a:t>progestins</a:t>
            </a:r>
            <a:r>
              <a:rPr lang="en-US" dirty="0" smtClean="0"/>
              <a:t> with more androgenic effects</a:t>
            </a:r>
            <a:endParaRPr lang="en-US" dirty="0"/>
          </a:p>
        </p:txBody>
      </p:sp>
      <p:sp>
        <p:nvSpPr>
          <p:cNvPr id="4" name="Title 1"/>
          <p:cNvSpPr>
            <a:spLocks noGrp="1"/>
          </p:cNvSpPr>
          <p:nvPr>
            <p:ph type="title"/>
          </p:nvPr>
        </p:nvSpPr>
        <p:spPr/>
        <p:txBody>
          <a:bodyPr>
            <a:normAutofit fontScale="90000"/>
          </a:bodyPr>
          <a:lstStyle/>
          <a:p>
            <a:r>
              <a:rPr lang="en-US" dirty="0" smtClean="0"/>
              <a:t/>
            </a:r>
            <a:br>
              <a:rPr lang="en-US" dirty="0" smtClean="0"/>
            </a:br>
            <a:r>
              <a:rPr lang="en-US" dirty="0" smtClean="0"/>
              <a:t>Hormonal Contraceptives</a:t>
            </a:r>
            <a:br>
              <a:rPr lang="en-US" dirty="0" smtClean="0"/>
            </a:br>
            <a:endParaRPr lang="en-US" dirty="0"/>
          </a:p>
        </p:txBody>
      </p:sp>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Antiestrogens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Selective Estrogen Receptor Modulators (SERMs)</a:t>
            </a:r>
          </a:p>
          <a:p>
            <a:pPr lvl="1"/>
            <a:r>
              <a:rPr lang="en-US" dirty="0" smtClean="0"/>
              <a:t>These are mixed estrogen agonists that have estrogen agonist effects in some tissues and act as partial agonists or antagonists of estrogen in other tissues.</a:t>
            </a:r>
          </a:p>
          <a:p>
            <a:r>
              <a:rPr lang="en-US" dirty="0" smtClean="0"/>
              <a:t>Drugs: </a:t>
            </a:r>
          </a:p>
          <a:p>
            <a:pPr lvl="1"/>
            <a:r>
              <a:rPr lang="en-US" dirty="0" err="1" smtClean="0"/>
              <a:t>Tamoxifen</a:t>
            </a:r>
            <a:r>
              <a:rPr lang="en-US" dirty="0" smtClean="0"/>
              <a:t>: </a:t>
            </a:r>
          </a:p>
          <a:p>
            <a:pPr lvl="2"/>
            <a:r>
              <a:rPr lang="en-US" dirty="0" smtClean="0"/>
              <a:t>effective in the treatment of hormone-responsive breast cancer, where it acts as an </a:t>
            </a:r>
            <a:r>
              <a:rPr lang="en-US" i="1" dirty="0" smtClean="0"/>
              <a:t>antagonist</a:t>
            </a:r>
            <a:r>
              <a:rPr lang="en-US" dirty="0" smtClean="0"/>
              <a:t> to prevent receptor activation by endogenous estrogens</a:t>
            </a:r>
          </a:p>
          <a:p>
            <a:pPr lvl="1"/>
            <a:r>
              <a:rPr lang="en-US" dirty="0" err="1" smtClean="0"/>
              <a:t>Clomiphene</a:t>
            </a:r>
            <a:r>
              <a:rPr lang="en-US" dirty="0" smtClean="0"/>
              <a:t>:</a:t>
            </a:r>
          </a:p>
          <a:p>
            <a:pPr lvl="2"/>
            <a:r>
              <a:rPr lang="en-US" dirty="0" smtClean="0"/>
              <a:t>a </a:t>
            </a:r>
            <a:r>
              <a:rPr lang="en-US" dirty="0" err="1" smtClean="0"/>
              <a:t>nonsteroidal</a:t>
            </a:r>
            <a:r>
              <a:rPr lang="en-US" dirty="0" smtClean="0"/>
              <a:t> compound used to </a:t>
            </a:r>
            <a:r>
              <a:rPr lang="en-US" u="sng" dirty="0" smtClean="0"/>
              <a:t>induce ovulation in </a:t>
            </a:r>
            <a:r>
              <a:rPr lang="en-US" u="sng" dirty="0" err="1" smtClean="0"/>
              <a:t>anovulatory</a:t>
            </a:r>
            <a:r>
              <a:rPr lang="en-US" u="sng" dirty="0" smtClean="0"/>
              <a:t> women</a:t>
            </a:r>
            <a:r>
              <a:rPr lang="en-US" dirty="0" smtClean="0"/>
              <a:t> with infertility problems</a:t>
            </a:r>
          </a:p>
          <a:p>
            <a:pPr lvl="2"/>
            <a:r>
              <a:rPr lang="en-US" dirty="0" smtClean="0"/>
              <a:t>It selectively </a:t>
            </a:r>
            <a:r>
              <a:rPr lang="en-US" u="sng" dirty="0" smtClean="0"/>
              <a:t>blocks estrogen receptors in the pituitary</a:t>
            </a:r>
            <a:r>
              <a:rPr lang="en-US" dirty="0" smtClean="0"/>
              <a:t>, thereby </a:t>
            </a:r>
            <a:r>
              <a:rPr lang="en-US" u="sng" dirty="0" smtClean="0"/>
              <a:t>reducing negative feedback and increasing FSH and LH output</a:t>
            </a:r>
            <a:r>
              <a:rPr lang="en-US" dirty="0" smtClean="0"/>
              <a:t>. </a:t>
            </a:r>
          </a:p>
          <a:p>
            <a:pPr lvl="2"/>
            <a:r>
              <a:rPr lang="en-US" dirty="0" smtClean="0"/>
              <a:t>Increased levels of </a:t>
            </a:r>
            <a:r>
              <a:rPr lang="en-US" dirty="0" err="1" smtClean="0"/>
              <a:t>gonadotropins</a:t>
            </a:r>
            <a:r>
              <a:rPr lang="en-US" dirty="0" smtClean="0"/>
              <a:t> stimulates ovulation</a:t>
            </a:r>
            <a:endParaRPr lang="en-US" dirty="0"/>
          </a:p>
        </p:txBody>
      </p:sp>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Pure Estrogen Receptor Antagonists</a:t>
            </a:r>
          </a:p>
          <a:p>
            <a:pPr lvl="1"/>
            <a:r>
              <a:rPr lang="en-US" dirty="0" err="1" smtClean="0"/>
              <a:t>Fulvestrant</a:t>
            </a:r>
            <a:endParaRPr lang="en-US" dirty="0"/>
          </a:p>
          <a:p>
            <a:pPr lvl="2"/>
            <a:r>
              <a:rPr lang="en-US" dirty="0" smtClean="0"/>
              <a:t>A pure estrogen receptor antagonist (in all tissues). </a:t>
            </a:r>
          </a:p>
          <a:p>
            <a:pPr lvl="2"/>
            <a:r>
              <a:rPr lang="en-US" dirty="0" smtClean="0"/>
              <a:t>used in the treatment of women with breast cancer that has developed resistance to </a:t>
            </a:r>
            <a:r>
              <a:rPr lang="en-US" dirty="0" err="1" smtClean="0"/>
              <a:t>tamoxifen</a:t>
            </a:r>
            <a:r>
              <a:rPr lang="en-US" dirty="0" smtClean="0"/>
              <a:t>.</a:t>
            </a:r>
          </a:p>
          <a:p>
            <a:r>
              <a:rPr lang="en-US" dirty="0" smtClean="0"/>
              <a:t>Synthesis inhibitors:</a:t>
            </a:r>
          </a:p>
          <a:p>
            <a:pPr lvl="1"/>
            <a:r>
              <a:rPr lang="en-US" dirty="0" err="1" smtClean="0"/>
              <a:t>Anastrozole</a:t>
            </a:r>
            <a:r>
              <a:rPr lang="en-US" dirty="0" smtClean="0"/>
              <a:t> </a:t>
            </a:r>
          </a:p>
          <a:p>
            <a:pPr lvl="2"/>
            <a:r>
              <a:rPr lang="en-US" dirty="0" smtClean="0"/>
              <a:t>Reduces estrogen synthesis by inhibiting </a:t>
            </a:r>
            <a:r>
              <a:rPr lang="en-US" dirty="0" err="1" smtClean="0"/>
              <a:t>aromatase</a:t>
            </a:r>
            <a:r>
              <a:rPr lang="en-US" dirty="0" smtClean="0"/>
              <a:t> enzyme </a:t>
            </a:r>
          </a:p>
          <a:p>
            <a:pPr lvl="2"/>
            <a:r>
              <a:rPr lang="en-US" dirty="0" smtClean="0"/>
              <a:t>Use: Adjuvant treatment of hormone-responsive breast cancer</a:t>
            </a:r>
          </a:p>
          <a:p>
            <a:r>
              <a:rPr lang="en-US" dirty="0" err="1" smtClean="0"/>
              <a:t>GnRH</a:t>
            </a:r>
            <a:r>
              <a:rPr lang="en-US" dirty="0" smtClean="0"/>
              <a:t> agonist: </a:t>
            </a:r>
            <a:r>
              <a:rPr lang="en-US" dirty="0" err="1" smtClean="0"/>
              <a:t>Leuprolide</a:t>
            </a:r>
            <a:r>
              <a:rPr lang="en-US" dirty="0" smtClean="0"/>
              <a:t>, </a:t>
            </a:r>
          </a:p>
          <a:p>
            <a:pPr lvl="1"/>
            <a:r>
              <a:rPr lang="en-US" dirty="0" smtClean="0"/>
              <a:t>discussed earlier</a:t>
            </a:r>
          </a:p>
          <a:p>
            <a:r>
              <a:rPr lang="en-US" dirty="0" smtClean="0"/>
              <a:t> </a:t>
            </a:r>
            <a:r>
              <a:rPr lang="en-US" dirty="0" err="1" smtClean="0"/>
              <a:t>GnRH</a:t>
            </a:r>
            <a:r>
              <a:rPr lang="en-US" dirty="0" smtClean="0"/>
              <a:t> receptor </a:t>
            </a:r>
            <a:r>
              <a:rPr lang="en-US" dirty="0" err="1" smtClean="0"/>
              <a:t>antagonist:Ganirelix</a:t>
            </a:r>
            <a:r>
              <a:rPr lang="en-US" dirty="0" smtClean="0"/>
              <a:t>, </a:t>
            </a:r>
            <a:r>
              <a:rPr lang="en-US" dirty="0" err="1" smtClean="0"/>
              <a:t>cetrorelix</a:t>
            </a:r>
            <a:r>
              <a:rPr lang="en-US" dirty="0" smtClean="0"/>
              <a:t> </a:t>
            </a:r>
          </a:p>
          <a:p>
            <a:pPr lvl="1"/>
            <a:r>
              <a:rPr lang="en-US" dirty="0" smtClean="0"/>
              <a:t>Discussed earlier</a:t>
            </a:r>
          </a:p>
          <a:p>
            <a:r>
              <a:rPr lang="en-US" b="1" i="1" dirty="0" err="1" smtClean="0"/>
              <a:t>GnRH</a:t>
            </a:r>
            <a:r>
              <a:rPr lang="en-US" b="1" i="1" dirty="0" smtClean="0"/>
              <a:t> receptor antagonist</a:t>
            </a:r>
            <a:r>
              <a:rPr lang="en-US" i="1" dirty="0" smtClean="0"/>
              <a:t> </a:t>
            </a:r>
            <a:r>
              <a:rPr lang="en-US" dirty="0" err="1" smtClean="0"/>
              <a:t>Ganirelix</a:t>
            </a:r>
            <a:r>
              <a:rPr lang="en-US" dirty="0" smtClean="0"/>
              <a:t>, </a:t>
            </a:r>
            <a:r>
              <a:rPr lang="en-US" dirty="0" err="1" smtClean="0"/>
              <a:t>cetrorelix</a:t>
            </a:r>
            <a:r>
              <a:rPr lang="en-US" dirty="0" smtClean="0"/>
              <a:t> </a:t>
            </a:r>
            <a:endParaRPr lang="en-US" dirty="0"/>
          </a:p>
        </p:txBody>
      </p:sp>
      <p:sp>
        <p:nvSpPr>
          <p:cNvPr id="4" name="Title 1"/>
          <p:cNvSpPr>
            <a:spLocks noGrp="1"/>
          </p:cNvSpPr>
          <p:nvPr>
            <p:ph type="title"/>
          </p:nvPr>
        </p:nvSpPr>
        <p:spPr/>
        <p:txBody>
          <a:bodyPr/>
          <a:lstStyle/>
          <a:p>
            <a:r>
              <a:rPr lang="en-US" dirty="0" err="1" smtClean="0"/>
              <a:t>Antiestrogens</a:t>
            </a:r>
            <a:endParaRPr lang="en-US" dirty="0"/>
          </a:p>
        </p:txBody>
      </p:sp>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Antiprogestins</a:t>
            </a:r>
            <a:endParaRPr lang="en-US" dirty="0"/>
          </a:p>
        </p:txBody>
      </p:sp>
      <p:sp>
        <p:nvSpPr>
          <p:cNvPr id="3" name="Content Placeholder 2"/>
          <p:cNvSpPr>
            <a:spLocks noGrp="1"/>
          </p:cNvSpPr>
          <p:nvPr>
            <p:ph idx="1"/>
          </p:nvPr>
        </p:nvSpPr>
        <p:spPr/>
        <p:txBody>
          <a:bodyPr/>
          <a:lstStyle/>
          <a:p>
            <a:r>
              <a:rPr lang="en-US" dirty="0" err="1" smtClean="0"/>
              <a:t>Mifepristone</a:t>
            </a:r>
            <a:r>
              <a:rPr lang="en-US" dirty="0" smtClean="0"/>
              <a:t> </a:t>
            </a:r>
          </a:p>
          <a:p>
            <a:pPr lvl="1"/>
            <a:r>
              <a:rPr lang="en-US" dirty="0" smtClean="0"/>
              <a:t>Progestin and </a:t>
            </a:r>
            <a:r>
              <a:rPr lang="en-US" dirty="0" err="1" smtClean="0"/>
              <a:t>glucocorticoid</a:t>
            </a:r>
            <a:r>
              <a:rPr lang="en-US" dirty="0" smtClean="0"/>
              <a:t> receptor antagonist </a:t>
            </a:r>
          </a:p>
          <a:p>
            <a:pPr lvl="1"/>
            <a:r>
              <a:rPr lang="en-US" dirty="0" smtClean="0"/>
              <a:t>Used in combination with a prostaglandin (</a:t>
            </a:r>
            <a:r>
              <a:rPr lang="en-US" dirty="0" err="1" smtClean="0"/>
              <a:t>eg</a:t>
            </a:r>
            <a:r>
              <a:rPr lang="en-US" dirty="0" smtClean="0"/>
              <a:t>, </a:t>
            </a:r>
            <a:r>
              <a:rPr lang="en-US" dirty="0" err="1" smtClean="0"/>
              <a:t>misoprostol</a:t>
            </a:r>
            <a:r>
              <a:rPr lang="en-US" dirty="0" smtClean="0"/>
              <a:t>) for </a:t>
            </a:r>
            <a:r>
              <a:rPr lang="en-US" u="sng" dirty="0" smtClean="0"/>
              <a:t>medical abortion</a:t>
            </a:r>
            <a:endParaRPr lang="en-US" u="sng" dirty="0"/>
          </a:p>
        </p:txBody>
      </p:sp>
    </p:spTree>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Androgens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Production of testosterone and other androgens occurs in the </a:t>
            </a:r>
          </a:p>
          <a:p>
            <a:pPr lvl="1"/>
            <a:r>
              <a:rPr lang="en-US" dirty="0" smtClean="0"/>
              <a:t>testis, the adrenal, and, to a small extent, the ovary. </a:t>
            </a:r>
          </a:p>
          <a:p>
            <a:r>
              <a:rPr lang="en-US" dirty="0" smtClean="0"/>
              <a:t>Precursors to Testosterone synthesis: </a:t>
            </a:r>
          </a:p>
          <a:p>
            <a:pPr lvl="1"/>
            <a:r>
              <a:rPr lang="en-US" dirty="0" smtClean="0"/>
              <a:t>progesterone and </a:t>
            </a:r>
            <a:r>
              <a:rPr lang="en-US" dirty="0" err="1" smtClean="0"/>
              <a:t>dehydroepiandrosterone</a:t>
            </a:r>
            <a:r>
              <a:rPr lang="en-US" dirty="0" smtClean="0"/>
              <a:t> (DHEA). </a:t>
            </a:r>
          </a:p>
          <a:p>
            <a:r>
              <a:rPr lang="en-US" dirty="0" smtClean="0"/>
              <a:t>Testosterone is converted in several organs (</a:t>
            </a:r>
            <a:r>
              <a:rPr lang="en-US" dirty="0" err="1" smtClean="0"/>
              <a:t>eg</a:t>
            </a:r>
            <a:r>
              <a:rPr lang="en-US" dirty="0" smtClean="0"/>
              <a:t>, prostate) to the active hormone </a:t>
            </a:r>
          </a:p>
          <a:p>
            <a:pPr lvl="1"/>
            <a:r>
              <a:rPr lang="en-US" b="1" dirty="0" err="1" smtClean="0"/>
              <a:t>Dihydrotestosterone</a:t>
            </a:r>
            <a:r>
              <a:rPr lang="en-US" dirty="0" smtClean="0"/>
              <a:t> (DHT), </a:t>
            </a:r>
          </a:p>
          <a:p>
            <a:r>
              <a:rPr lang="en-US" dirty="0" smtClean="0"/>
              <a:t>Androgens:</a:t>
            </a:r>
          </a:p>
          <a:p>
            <a:pPr lvl="1"/>
            <a:r>
              <a:rPr lang="en-US" dirty="0" smtClean="0"/>
              <a:t>Testosterone</a:t>
            </a:r>
          </a:p>
          <a:p>
            <a:pPr lvl="1"/>
            <a:r>
              <a:rPr lang="en-US" dirty="0" err="1" smtClean="0"/>
              <a:t>Fluoxymesterone</a:t>
            </a:r>
            <a:r>
              <a:rPr lang="en-US" dirty="0" smtClean="0"/>
              <a:t>, </a:t>
            </a:r>
            <a:r>
              <a:rPr lang="en-US" dirty="0" err="1" smtClean="0"/>
              <a:t>methyltestosterone</a:t>
            </a:r>
            <a:endParaRPr lang="en-US" dirty="0" smtClean="0"/>
          </a:p>
          <a:p>
            <a:pPr lvl="1"/>
            <a:r>
              <a:rPr lang="it-IT" dirty="0" smtClean="0"/>
              <a:t>Testosterone esters (eg, testosterone cypionate)</a:t>
            </a:r>
          </a:p>
          <a:p>
            <a:pPr lvl="1"/>
            <a:r>
              <a:rPr lang="en-US" dirty="0" smtClean="0"/>
              <a:t>Anabolic steroids (</a:t>
            </a:r>
            <a:r>
              <a:rPr lang="en-US" dirty="0" err="1" smtClean="0"/>
              <a:t>eg</a:t>
            </a:r>
            <a:r>
              <a:rPr lang="en-US" dirty="0" smtClean="0"/>
              <a:t>, </a:t>
            </a:r>
            <a:r>
              <a:rPr lang="en-US" dirty="0" err="1" smtClean="0"/>
              <a:t>oxandrolone</a:t>
            </a:r>
            <a:r>
              <a:rPr lang="en-US" dirty="0" smtClean="0"/>
              <a:t>, </a:t>
            </a:r>
            <a:r>
              <a:rPr lang="en-US" dirty="0" err="1" smtClean="0"/>
              <a:t>nandrolone</a:t>
            </a:r>
            <a:r>
              <a:rPr lang="en-US" dirty="0" smtClean="0"/>
              <a:t> </a:t>
            </a:r>
            <a:r>
              <a:rPr lang="en-US" dirty="0" err="1" smtClean="0"/>
              <a:t>decanoate</a:t>
            </a:r>
            <a:r>
              <a:rPr lang="en-US" dirty="0" smtClean="0"/>
              <a:t>)</a:t>
            </a:r>
          </a:p>
          <a:p>
            <a:r>
              <a:rPr lang="en-US" dirty="0" smtClean="0"/>
              <a:t>Uses:</a:t>
            </a:r>
          </a:p>
          <a:p>
            <a:pPr lvl="1"/>
            <a:r>
              <a:rPr lang="en-US" dirty="0" smtClean="0"/>
              <a:t>Male </a:t>
            </a:r>
            <a:r>
              <a:rPr lang="en-US" dirty="0" err="1" smtClean="0"/>
              <a:t>hypogonadism</a:t>
            </a:r>
            <a:r>
              <a:rPr lang="en-US" dirty="0" smtClean="0"/>
              <a:t>; </a:t>
            </a:r>
          </a:p>
          <a:p>
            <a:pPr lvl="1"/>
            <a:r>
              <a:rPr lang="en-US" dirty="0" smtClean="0"/>
              <a:t>weight gain in patients with wasting syndromes</a:t>
            </a:r>
            <a:endParaRPr lang="en-US" dirty="0"/>
          </a:p>
        </p:txBody>
      </p:sp>
    </p:spTree>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Antiandrogens</a:t>
            </a:r>
            <a:endParaRPr lang="en-US" dirty="0"/>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en-US" i="1" dirty="0" smtClean="0"/>
              <a:t>5-reductase inhibitors </a:t>
            </a:r>
          </a:p>
          <a:p>
            <a:pPr lvl="1"/>
            <a:r>
              <a:rPr lang="en-US" dirty="0" err="1" smtClean="0"/>
              <a:t>Finasteride</a:t>
            </a:r>
            <a:r>
              <a:rPr lang="en-US" dirty="0" smtClean="0"/>
              <a:t> </a:t>
            </a:r>
          </a:p>
          <a:p>
            <a:pPr lvl="2"/>
            <a:r>
              <a:rPr lang="en-US" dirty="0" smtClean="0"/>
              <a:t>Inhibits the </a:t>
            </a:r>
            <a:r>
              <a:rPr lang="en-US" u="sng" dirty="0" smtClean="0"/>
              <a:t>5-reductase enzyme </a:t>
            </a:r>
            <a:r>
              <a:rPr lang="en-US" dirty="0" smtClean="0"/>
              <a:t>that converts testosterone to </a:t>
            </a:r>
            <a:r>
              <a:rPr lang="en-US" dirty="0" err="1" smtClean="0"/>
              <a:t>dihydrotestosterone</a:t>
            </a:r>
            <a:r>
              <a:rPr lang="en-US" dirty="0" smtClean="0"/>
              <a:t>, the active form of testosterone </a:t>
            </a:r>
          </a:p>
          <a:p>
            <a:pPr lvl="2"/>
            <a:r>
              <a:rPr lang="en-US" dirty="0" smtClean="0"/>
              <a:t>Uses:</a:t>
            </a:r>
          </a:p>
          <a:p>
            <a:pPr lvl="3"/>
            <a:r>
              <a:rPr lang="en-US" dirty="0" smtClean="0"/>
              <a:t>Benign prostatic hyperplasia (BPH), </a:t>
            </a:r>
          </a:p>
          <a:p>
            <a:pPr lvl="3"/>
            <a:r>
              <a:rPr lang="en-US" dirty="0" smtClean="0"/>
              <a:t>male-pattern hair loss</a:t>
            </a:r>
          </a:p>
          <a:p>
            <a:r>
              <a:rPr lang="en-US" i="1" dirty="0" smtClean="0"/>
              <a:t>Receptor antagonists </a:t>
            </a:r>
          </a:p>
          <a:p>
            <a:pPr lvl="1"/>
            <a:r>
              <a:rPr lang="en-US" dirty="0" err="1" smtClean="0"/>
              <a:t>Flutamide</a:t>
            </a:r>
            <a:r>
              <a:rPr lang="en-US" dirty="0" smtClean="0"/>
              <a:t> </a:t>
            </a:r>
          </a:p>
          <a:p>
            <a:pPr lvl="2"/>
            <a:r>
              <a:rPr lang="en-US" dirty="0" smtClean="0"/>
              <a:t>Causes competitive inhibition of androgen receptor </a:t>
            </a:r>
          </a:p>
          <a:p>
            <a:pPr lvl="2"/>
            <a:r>
              <a:rPr lang="en-US" dirty="0" smtClean="0"/>
              <a:t>use:</a:t>
            </a:r>
          </a:p>
          <a:p>
            <a:pPr lvl="3"/>
            <a:r>
              <a:rPr lang="en-US" dirty="0" smtClean="0"/>
              <a:t>Advanced prostate cancer</a:t>
            </a:r>
          </a:p>
          <a:p>
            <a:r>
              <a:rPr lang="en-US" i="1" dirty="0" smtClean="0"/>
              <a:t>Synthesis inhibitor </a:t>
            </a:r>
          </a:p>
          <a:p>
            <a:pPr lvl="1"/>
            <a:r>
              <a:rPr lang="en-US" dirty="0" err="1" smtClean="0"/>
              <a:t>Ketoconazole</a:t>
            </a:r>
            <a:endParaRPr lang="en-US" dirty="0"/>
          </a:p>
          <a:p>
            <a:pPr lvl="2"/>
            <a:r>
              <a:rPr lang="en-US" dirty="0" smtClean="0"/>
              <a:t>Causes inhibition of </a:t>
            </a:r>
            <a:r>
              <a:rPr lang="en-US" dirty="0" err="1" smtClean="0"/>
              <a:t>cytochrome</a:t>
            </a:r>
            <a:r>
              <a:rPr lang="en-US" dirty="0" smtClean="0"/>
              <a:t> P450 enzymes involved in androgen synthesis </a:t>
            </a:r>
          </a:p>
          <a:p>
            <a:pPr lvl="2"/>
            <a:r>
              <a:rPr lang="en-US" dirty="0" smtClean="0"/>
              <a:t>Use:</a:t>
            </a:r>
          </a:p>
          <a:p>
            <a:pPr lvl="3"/>
            <a:r>
              <a:rPr lang="en-US" dirty="0" smtClean="0"/>
              <a:t>Advanced prostate cancer that is resistant to first-line </a:t>
            </a:r>
            <a:r>
              <a:rPr lang="en-US" dirty="0" err="1" smtClean="0"/>
              <a:t>antiandrogen</a:t>
            </a:r>
            <a:r>
              <a:rPr lang="en-US" dirty="0" smtClean="0"/>
              <a:t> drugs</a:t>
            </a:r>
            <a:endParaRPr lang="en-US" dirty="0"/>
          </a:p>
        </p:txBody>
      </p:sp>
    </p:spTree>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Thyroid &amp; </a:t>
            </a:r>
            <a:r>
              <a:rPr lang="en-US" dirty="0" err="1" smtClean="0"/>
              <a:t>Antithyroid</a:t>
            </a:r>
            <a:r>
              <a:rPr lang="en-US" dirty="0" smtClean="0"/>
              <a:t> Drugs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D967C2B-F2D9-49C4-9E91-64480EEC1028}"/>
              </a:ext>
            </a:extLst>
          </p:cNvPr>
          <p:cNvSpPr>
            <a:spLocks noGrp="1"/>
          </p:cNvSpPr>
          <p:nvPr>
            <p:ph idx="1"/>
          </p:nvPr>
        </p:nvSpPr>
        <p:spPr>
          <a:xfrm>
            <a:off x="628650" y="867509"/>
            <a:ext cx="7886700" cy="5309455"/>
          </a:xfrm>
        </p:spPr>
        <p:txBody>
          <a:bodyPr>
            <a:normAutofit fontScale="85000" lnSpcReduction="10000"/>
          </a:bodyPr>
          <a:lstStyle/>
          <a:p>
            <a:pPr marL="0" indent="0">
              <a:buNone/>
            </a:pPr>
            <a:r>
              <a:rPr lang="en-US" b="1" dirty="0">
                <a:latin typeface="Times New Roman" panose="02020603050405020304" pitchFamily="18" charset="0"/>
                <a:cs typeface="Times New Roman" panose="02020603050405020304" pitchFamily="18" charset="0"/>
              </a:rPr>
              <a:t>Indication of laxatives</a:t>
            </a:r>
          </a:p>
          <a:p>
            <a:r>
              <a:rPr lang="en-US" dirty="0">
                <a:latin typeface="Times New Roman" panose="02020603050405020304" pitchFamily="18" charset="0"/>
                <a:cs typeface="Times New Roman" panose="02020603050405020304" pitchFamily="18" charset="0"/>
              </a:rPr>
              <a:t>Constipation not responding to non- pharmacological measures: </a:t>
            </a:r>
            <a:r>
              <a:rPr lang="en-US" dirty="0" err="1">
                <a:latin typeface="Times New Roman" panose="02020603050405020304" pitchFamily="18" charset="0"/>
                <a:cs typeface="Times New Roman" panose="02020603050405020304" pitchFamily="18" charset="0"/>
              </a:rPr>
              <a:t>fibre</a:t>
            </a:r>
            <a:r>
              <a:rPr lang="en-US" dirty="0">
                <a:latin typeface="Times New Roman" panose="02020603050405020304" pitchFamily="18" charset="0"/>
                <a:cs typeface="Times New Roman" panose="02020603050405020304" pitchFamily="18" charset="0"/>
              </a:rPr>
              <a:t> rich diet, regular exercise, regular bowel movements, ( bulk laxatives are the 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choice).</a:t>
            </a:r>
          </a:p>
          <a:p>
            <a:r>
              <a:rPr lang="en-US" dirty="0">
                <a:latin typeface="Times New Roman" panose="02020603050405020304" pitchFamily="18" charset="0"/>
                <a:cs typeface="Times New Roman" panose="02020603050405020304" pitchFamily="18" charset="0"/>
              </a:rPr>
              <a:t>Before and after surgery to produce soft stool in patients with </a:t>
            </a:r>
            <a:r>
              <a:rPr lang="en-US" dirty="0" err="1">
                <a:latin typeface="Times New Roman" panose="02020603050405020304" pitchFamily="18" charset="0"/>
                <a:cs typeface="Times New Roman" panose="02020603050405020304" pitchFamily="18" charset="0"/>
              </a:rPr>
              <a:t>haemorrhoids</a:t>
            </a:r>
            <a:r>
              <a:rPr lang="en-US" dirty="0">
                <a:latin typeface="Times New Roman" panose="02020603050405020304" pitchFamily="18" charset="0"/>
                <a:cs typeface="Times New Roman" panose="02020603050405020304" pitchFamily="18" charset="0"/>
              </a:rPr>
              <a:t> and fissures.</a:t>
            </a:r>
          </a:p>
          <a:p>
            <a:pPr marL="0" indent="0">
              <a:buNone/>
            </a:pPr>
            <a:r>
              <a:rPr lang="en-US" b="1" dirty="0">
                <a:latin typeface="Times New Roman" panose="02020603050405020304" pitchFamily="18" charset="0"/>
                <a:cs typeface="Times New Roman" panose="02020603050405020304" pitchFamily="18" charset="0"/>
              </a:rPr>
              <a:t>Contraindications</a:t>
            </a:r>
          </a:p>
          <a:p>
            <a:pPr marL="0" indent="0">
              <a:buNone/>
            </a:pPr>
            <a:r>
              <a:rPr lang="en-US" dirty="0">
                <a:latin typeface="Times New Roman" panose="02020603050405020304" pitchFamily="18" charset="0"/>
                <a:cs typeface="Times New Roman" panose="02020603050405020304" pitchFamily="18" charset="0"/>
              </a:rPr>
              <a:t>Undiagnosed </a:t>
            </a:r>
            <a:r>
              <a:rPr lang="en-US" dirty="0" err="1">
                <a:latin typeface="Times New Roman" panose="02020603050405020304" pitchFamily="18" charset="0"/>
                <a:cs typeface="Times New Roman" panose="02020603050405020304" pitchFamily="18" charset="0"/>
              </a:rPr>
              <a:t>abnominal</a:t>
            </a:r>
            <a:r>
              <a:rPr lang="en-US" dirty="0">
                <a:latin typeface="Times New Roman" panose="02020603050405020304" pitchFamily="18" charset="0"/>
                <a:cs typeface="Times New Roman" panose="02020603050405020304" pitchFamily="18" charset="0"/>
              </a:rPr>
              <a:t> pain</a:t>
            </a:r>
          </a:p>
          <a:p>
            <a:pPr marL="0" indent="0">
              <a:buNone/>
            </a:pPr>
            <a:r>
              <a:rPr lang="en-US" dirty="0">
                <a:latin typeface="Times New Roman" panose="02020603050405020304" pitchFamily="18" charset="0"/>
                <a:cs typeface="Times New Roman" panose="02020603050405020304" pitchFamily="18" charset="0"/>
              </a:rPr>
              <a:t>Appendicitis</a:t>
            </a:r>
          </a:p>
          <a:p>
            <a:pPr marL="0" indent="0">
              <a:buNone/>
            </a:pPr>
            <a:r>
              <a:rPr lang="en-US" dirty="0">
                <a:latin typeface="Times New Roman" panose="02020603050405020304" pitchFamily="18" charset="0"/>
                <a:cs typeface="Times New Roman" panose="02020603050405020304" pitchFamily="18" charset="0"/>
              </a:rPr>
              <a:t>Intestinal obstruction</a:t>
            </a:r>
          </a:p>
          <a:p>
            <a:pPr marL="0" indent="0">
              <a:buNone/>
            </a:pPr>
            <a:r>
              <a:rPr lang="en-US" dirty="0">
                <a:latin typeface="Times New Roman" panose="02020603050405020304" pitchFamily="18" charset="0"/>
                <a:cs typeface="Times New Roman" panose="02020603050405020304" pitchFamily="18" charset="0"/>
              </a:rPr>
              <a:t>Should be avoided during later stages of </a:t>
            </a:r>
            <a:r>
              <a:rPr lang="en-US" dirty="0" err="1">
                <a:latin typeface="Times New Roman" panose="02020603050405020304" pitchFamily="18" charset="0"/>
                <a:cs typeface="Times New Roman" panose="02020603050405020304" pitchFamily="18" charset="0"/>
              </a:rPr>
              <a:t>preganancy</a:t>
            </a:r>
            <a:r>
              <a:rPr lang="en-US" dirty="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21337673"/>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n-US" dirty="0" smtClean="0"/>
              <a:t>2 types of hormones secreted by the thyroid: </a:t>
            </a:r>
          </a:p>
          <a:p>
            <a:pPr lvl="1"/>
            <a:r>
              <a:rPr lang="en-US" dirty="0" smtClean="0"/>
              <a:t>iodine-containing amino acids:</a:t>
            </a:r>
          </a:p>
          <a:p>
            <a:pPr lvl="2"/>
            <a:r>
              <a:rPr lang="en-US" dirty="0" err="1" smtClean="0"/>
              <a:t>Thyroxine</a:t>
            </a:r>
            <a:r>
              <a:rPr lang="en-US" dirty="0" smtClean="0"/>
              <a:t> (T4) </a:t>
            </a:r>
          </a:p>
          <a:p>
            <a:pPr lvl="2"/>
            <a:r>
              <a:rPr lang="en-US" dirty="0" err="1" smtClean="0"/>
              <a:t>Triiodothyronine</a:t>
            </a:r>
            <a:r>
              <a:rPr lang="en-US" dirty="0" smtClean="0"/>
              <a:t> (T3)</a:t>
            </a:r>
          </a:p>
          <a:p>
            <a:pPr lvl="1"/>
            <a:r>
              <a:rPr lang="en-US" dirty="0" smtClean="0"/>
              <a:t>a peptide (</a:t>
            </a:r>
            <a:r>
              <a:rPr lang="en-US" dirty="0" err="1" smtClean="0"/>
              <a:t>calcitonin</a:t>
            </a:r>
            <a:r>
              <a:rPr lang="en-US" dirty="0" smtClean="0"/>
              <a:t>). </a:t>
            </a:r>
          </a:p>
          <a:p>
            <a:r>
              <a:rPr lang="en-US" dirty="0" err="1" smtClean="0"/>
              <a:t>Thyroxine</a:t>
            </a:r>
            <a:r>
              <a:rPr lang="en-US" dirty="0" smtClean="0"/>
              <a:t> and </a:t>
            </a:r>
            <a:r>
              <a:rPr lang="en-US" dirty="0" err="1" smtClean="0"/>
              <a:t>triiodothyronine</a:t>
            </a:r>
            <a:r>
              <a:rPr lang="en-US" dirty="0" smtClean="0"/>
              <a:t> have effects on: </a:t>
            </a:r>
          </a:p>
          <a:p>
            <a:pPr lvl="1"/>
            <a:r>
              <a:rPr lang="en-US" dirty="0" smtClean="0"/>
              <a:t>growth, </a:t>
            </a:r>
          </a:p>
          <a:p>
            <a:pPr lvl="1"/>
            <a:r>
              <a:rPr lang="en-US" dirty="0" smtClean="0"/>
              <a:t>development, </a:t>
            </a:r>
          </a:p>
          <a:p>
            <a:pPr lvl="1"/>
            <a:r>
              <a:rPr lang="en-US" dirty="0" smtClean="0"/>
              <a:t>metabolism. </a:t>
            </a:r>
          </a:p>
          <a:p>
            <a:r>
              <a:rPr lang="en-US" dirty="0" err="1" smtClean="0"/>
              <a:t>Calcitonin</a:t>
            </a:r>
            <a:r>
              <a:rPr lang="en-US" dirty="0" smtClean="0"/>
              <a:t> is important in calcium metabolism</a:t>
            </a:r>
          </a:p>
          <a:p>
            <a:r>
              <a:rPr lang="en-US" dirty="0" smtClean="0"/>
              <a:t>Drugs discussed in this section Include those used in treatment of </a:t>
            </a:r>
            <a:r>
              <a:rPr lang="en-US" u="sng" dirty="0" smtClean="0"/>
              <a:t>hypothyroidism and hyperthyroidism</a:t>
            </a:r>
            <a:r>
              <a:rPr lang="en-US" dirty="0" smtClean="0"/>
              <a:t>.</a:t>
            </a:r>
            <a:endParaRPr lang="en-US" dirty="0"/>
          </a:p>
        </p:txBody>
      </p:sp>
    </p:spTree>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dirty="0" smtClean="0"/>
              <a:t>Synthesis of thyroid hormones (</a:t>
            </a:r>
            <a:r>
              <a:rPr lang="en-US" dirty="0" err="1" smtClean="0"/>
              <a:t>Thyroxine</a:t>
            </a:r>
            <a:r>
              <a:rPr lang="en-US" dirty="0" smtClean="0"/>
              <a:t> and </a:t>
            </a:r>
            <a:r>
              <a:rPr lang="en-US" dirty="0" err="1" smtClean="0"/>
              <a:t>triiodothyronine</a:t>
            </a:r>
            <a:r>
              <a:rPr lang="en-US" dirty="0" smtClean="0"/>
              <a:t>) requires </a:t>
            </a:r>
            <a:r>
              <a:rPr lang="en-US" u="sng" dirty="0" smtClean="0"/>
              <a:t>iodine obtained from food or iodide supplements</a:t>
            </a:r>
            <a:r>
              <a:rPr lang="en-US" dirty="0" smtClean="0"/>
              <a:t>. </a:t>
            </a:r>
          </a:p>
          <a:p>
            <a:r>
              <a:rPr lang="en-US" b="1" dirty="0" smtClean="0"/>
              <a:t>Conversion of iodine to elemental iodine</a:t>
            </a:r>
          </a:p>
          <a:p>
            <a:pPr lvl="1"/>
            <a:r>
              <a:rPr lang="en-US" dirty="0" smtClean="0"/>
              <a:t>The thyroid gland actively </a:t>
            </a:r>
            <a:r>
              <a:rPr lang="en-US" u="sng" dirty="0" smtClean="0"/>
              <a:t>takes up iodine </a:t>
            </a:r>
            <a:r>
              <a:rPr lang="en-US" dirty="0" smtClean="0"/>
              <a:t>to be converted to </a:t>
            </a:r>
          </a:p>
          <a:p>
            <a:pPr lvl="1"/>
            <a:r>
              <a:rPr lang="en-US" u="sng" dirty="0" smtClean="0"/>
              <a:t>elemental iodine </a:t>
            </a:r>
            <a:r>
              <a:rPr lang="en-US" dirty="0" smtClean="0"/>
              <a:t>through the action of </a:t>
            </a:r>
            <a:r>
              <a:rPr lang="en-US" u="sng" dirty="0" smtClean="0"/>
              <a:t>thyroidal </a:t>
            </a:r>
            <a:r>
              <a:rPr lang="en-US" u="sng" dirty="0" err="1" smtClean="0"/>
              <a:t>peroxidase</a:t>
            </a:r>
            <a:endParaRPr lang="en-US" u="sng" dirty="0" smtClean="0"/>
          </a:p>
          <a:p>
            <a:pPr lvl="1">
              <a:buNone/>
            </a:pPr>
            <a:r>
              <a:rPr lang="en-US" dirty="0" smtClean="0"/>
              <a:t>See Figure 38–1</a:t>
            </a:r>
          </a:p>
          <a:p>
            <a:r>
              <a:rPr lang="en-US" b="1" dirty="0" smtClean="0"/>
              <a:t>Iodine </a:t>
            </a:r>
            <a:r>
              <a:rPr lang="en-US" b="1" dirty="0" err="1" smtClean="0"/>
              <a:t>organification</a:t>
            </a:r>
            <a:r>
              <a:rPr lang="en-US" b="1" dirty="0" smtClean="0"/>
              <a:t>:</a:t>
            </a:r>
          </a:p>
          <a:p>
            <a:pPr lvl="1"/>
            <a:r>
              <a:rPr lang="en-US" dirty="0" smtClean="0"/>
              <a:t>Tyrosine residues in </a:t>
            </a:r>
            <a:r>
              <a:rPr lang="en-US" dirty="0" err="1" smtClean="0"/>
              <a:t>thyroglobulin</a:t>
            </a:r>
            <a:r>
              <a:rPr lang="en-US" dirty="0" smtClean="0"/>
              <a:t> are iodinated to form: </a:t>
            </a:r>
          </a:p>
          <a:p>
            <a:pPr lvl="2"/>
            <a:r>
              <a:rPr lang="en-US" dirty="0" err="1" smtClean="0"/>
              <a:t>monoiodotyrosine</a:t>
            </a:r>
            <a:r>
              <a:rPr lang="en-US" dirty="0" smtClean="0"/>
              <a:t> (MIT) or </a:t>
            </a:r>
            <a:r>
              <a:rPr lang="en-US" dirty="0" err="1" smtClean="0"/>
              <a:t>diiodotyrosine</a:t>
            </a:r>
            <a:r>
              <a:rPr lang="en-US" dirty="0" smtClean="0"/>
              <a:t> (DIT) </a:t>
            </a:r>
          </a:p>
          <a:p>
            <a:pPr lvl="2"/>
            <a:r>
              <a:rPr lang="en-US" dirty="0" smtClean="0"/>
              <a:t>T</a:t>
            </a:r>
            <a:r>
              <a:rPr lang="en-US" baseline="-25000" dirty="0" smtClean="0"/>
              <a:t>4</a:t>
            </a:r>
            <a:r>
              <a:rPr lang="en-US" dirty="0" smtClean="0"/>
              <a:t> : combination of 2 molecules of DIT </a:t>
            </a:r>
          </a:p>
          <a:p>
            <a:pPr lvl="2"/>
            <a:r>
              <a:rPr lang="en-US" dirty="0" smtClean="0"/>
              <a:t>T</a:t>
            </a:r>
            <a:r>
              <a:rPr lang="en-US" baseline="-25000" dirty="0" smtClean="0"/>
              <a:t>3</a:t>
            </a:r>
            <a:r>
              <a:rPr lang="en-US" dirty="0" smtClean="0"/>
              <a:t> : 1 molecule of MIT plus DIT</a:t>
            </a:r>
          </a:p>
          <a:p>
            <a:pPr lvl="1"/>
            <a:r>
              <a:rPr lang="en-US" dirty="0" smtClean="0"/>
              <a:t>T</a:t>
            </a:r>
            <a:r>
              <a:rPr lang="en-US" baseline="-25000" dirty="0" smtClean="0"/>
              <a:t>4</a:t>
            </a:r>
            <a:r>
              <a:rPr lang="en-US" dirty="0" smtClean="0"/>
              <a:t> and T</a:t>
            </a:r>
            <a:r>
              <a:rPr lang="en-US" baseline="-25000" dirty="0" smtClean="0"/>
              <a:t>3</a:t>
            </a:r>
            <a:r>
              <a:rPr lang="en-US" dirty="0" smtClean="0"/>
              <a:t> are then liberated from the </a:t>
            </a:r>
            <a:r>
              <a:rPr lang="en-US" dirty="0" err="1" smtClean="0"/>
              <a:t>thyroglobulin</a:t>
            </a:r>
            <a:r>
              <a:rPr lang="en-US" dirty="0" smtClean="0"/>
              <a:t> </a:t>
            </a:r>
            <a:r>
              <a:rPr lang="en-US" u="sng" dirty="0" smtClean="0"/>
              <a:t>through proteolysis and subsequently released from the thyroid. </a:t>
            </a:r>
          </a:p>
          <a:p>
            <a:pPr lvl="1"/>
            <a:r>
              <a:rPr lang="en-US" dirty="0" smtClean="0"/>
              <a:t>The T</a:t>
            </a:r>
            <a:r>
              <a:rPr lang="en-US" baseline="-25000" dirty="0" smtClean="0"/>
              <a:t>4</a:t>
            </a:r>
            <a:r>
              <a:rPr lang="en-US" dirty="0" smtClean="0"/>
              <a:t> and T</a:t>
            </a:r>
            <a:r>
              <a:rPr lang="en-US" baseline="-25000" dirty="0" smtClean="0"/>
              <a:t>3</a:t>
            </a:r>
            <a:r>
              <a:rPr lang="en-US" dirty="0" smtClean="0"/>
              <a:t> that have been released are then transported in the blood by </a:t>
            </a:r>
            <a:r>
              <a:rPr lang="en-US" b="1" dirty="0" err="1" smtClean="0"/>
              <a:t>thyroxine</a:t>
            </a:r>
            <a:r>
              <a:rPr lang="en-US" b="1" dirty="0" smtClean="0"/>
              <a:t>-binding globulin,</a:t>
            </a:r>
            <a:r>
              <a:rPr lang="en-US" dirty="0" smtClean="0"/>
              <a:t> a protein synthesized in the liver.</a:t>
            </a:r>
          </a:p>
          <a:p>
            <a:endParaRPr lang="en-US" dirty="0"/>
          </a:p>
        </p:txBody>
      </p:sp>
      <p:sp>
        <p:nvSpPr>
          <p:cNvPr id="4" name="Title 1"/>
          <p:cNvSpPr>
            <a:spLocks noGrp="1"/>
          </p:cNvSpPr>
          <p:nvPr>
            <p:ph type="title"/>
          </p:nvPr>
        </p:nvSpPr>
        <p:spPr/>
        <p:txBody>
          <a:bodyPr/>
          <a:lstStyle/>
          <a:p>
            <a:r>
              <a:rPr lang="en-US" dirty="0" smtClean="0"/>
              <a:t>Introduction </a:t>
            </a:r>
            <a:endParaRPr lang="en-US" dirty="0"/>
          </a:p>
        </p:txBody>
      </p:sp>
    </p:spTree>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fontScale="77500" lnSpcReduction="20000"/>
          </a:bodyPr>
          <a:lstStyle/>
          <a:p>
            <a:pPr>
              <a:buNone/>
            </a:pPr>
            <a:r>
              <a:rPr lang="en-US" b="1" dirty="0" smtClean="0"/>
              <a:t>Effects of Thyroid Hormone:</a:t>
            </a:r>
          </a:p>
          <a:p>
            <a:r>
              <a:rPr lang="en-US" dirty="0" smtClean="0"/>
              <a:t>Thyroid hormones mediate important organ-level actions:</a:t>
            </a:r>
          </a:p>
          <a:p>
            <a:pPr lvl="1"/>
            <a:r>
              <a:rPr lang="en-US" dirty="0" smtClean="0"/>
              <a:t>normal growth and development of the nervous, skeletal, and reproductive systems</a:t>
            </a:r>
          </a:p>
          <a:p>
            <a:pPr lvl="1"/>
            <a:r>
              <a:rPr lang="en-US" dirty="0" smtClean="0"/>
              <a:t>control of metabolism of fats, carbohydrates, proteins, and vitamins. </a:t>
            </a:r>
          </a:p>
          <a:p>
            <a:r>
              <a:rPr lang="en-US" dirty="0" smtClean="0"/>
              <a:t>Features of excess thyroid activity (</a:t>
            </a:r>
            <a:r>
              <a:rPr lang="en-US" u="sng" dirty="0" smtClean="0"/>
              <a:t>hyperthyroidism/</a:t>
            </a:r>
            <a:r>
              <a:rPr lang="en-US" u="sng" dirty="0" err="1" smtClean="0"/>
              <a:t>thyrotoxicosis</a:t>
            </a:r>
            <a:r>
              <a:rPr lang="en-US" dirty="0" smtClean="0"/>
              <a:t>) or </a:t>
            </a:r>
          </a:p>
          <a:p>
            <a:pPr lvl="1"/>
            <a:r>
              <a:rPr lang="en-US" dirty="0" smtClean="0"/>
              <a:t>diminished thyroid activity (</a:t>
            </a:r>
            <a:r>
              <a:rPr lang="en-US" u="sng" dirty="0" smtClean="0"/>
              <a:t>hypothyroidism</a:t>
            </a:r>
            <a:r>
              <a:rPr lang="en-US" dirty="0" smtClean="0"/>
              <a:t>) can therefore be derived from the above functions </a:t>
            </a:r>
          </a:p>
          <a:p>
            <a:pPr lvl="1">
              <a:buNone/>
            </a:pPr>
            <a:r>
              <a:rPr lang="en-US" dirty="0" smtClean="0"/>
              <a:t>See Table 38–1.</a:t>
            </a:r>
          </a:p>
          <a:p>
            <a:r>
              <a:rPr lang="en-US" dirty="0" smtClean="0"/>
              <a:t>Note:</a:t>
            </a:r>
          </a:p>
          <a:p>
            <a:pPr lvl="1"/>
            <a:r>
              <a:rPr lang="en-US" dirty="0" smtClean="0"/>
              <a:t>The potency of T</a:t>
            </a:r>
            <a:r>
              <a:rPr lang="en-US" baseline="-25000" dirty="0" smtClean="0"/>
              <a:t>3</a:t>
            </a:r>
            <a:r>
              <a:rPr lang="en-US" dirty="0" smtClean="0"/>
              <a:t> is about 10 times more than T4 . </a:t>
            </a:r>
          </a:p>
          <a:p>
            <a:pPr lvl="1"/>
            <a:r>
              <a:rPr lang="en-US" u="sng" dirty="0" smtClean="0"/>
              <a:t>T</a:t>
            </a:r>
            <a:r>
              <a:rPr lang="en-US" u="sng" baseline="-25000" dirty="0" smtClean="0"/>
              <a:t>4</a:t>
            </a:r>
            <a:r>
              <a:rPr lang="en-US" u="sng" dirty="0" smtClean="0"/>
              <a:t> is converted to T</a:t>
            </a:r>
            <a:r>
              <a:rPr lang="en-US" u="sng" baseline="-25000" dirty="0" smtClean="0"/>
              <a:t>3</a:t>
            </a:r>
            <a:r>
              <a:rPr lang="en-US" u="sng" dirty="0" smtClean="0"/>
              <a:t> </a:t>
            </a:r>
            <a:r>
              <a:rPr lang="en-US" dirty="0" smtClean="0"/>
              <a:t>in target cells, the liver, and the kidneys, </a:t>
            </a:r>
          </a:p>
          <a:p>
            <a:pPr lvl="2"/>
            <a:r>
              <a:rPr lang="en-US" dirty="0" smtClean="0"/>
              <a:t>Hence most of the effect of circulating T</a:t>
            </a:r>
            <a:r>
              <a:rPr lang="en-US" baseline="-25000" dirty="0" smtClean="0"/>
              <a:t>4</a:t>
            </a:r>
            <a:r>
              <a:rPr lang="en-US" dirty="0" smtClean="0"/>
              <a:t> is probably due to T</a:t>
            </a:r>
            <a:r>
              <a:rPr lang="en-US" baseline="-25000" dirty="0" smtClean="0"/>
              <a:t>3</a:t>
            </a:r>
            <a:endParaRPr lang="en-US" dirty="0" smtClean="0"/>
          </a:p>
          <a:p>
            <a:endParaRPr lang="en-US" dirty="0"/>
          </a:p>
        </p:txBody>
      </p:sp>
      <p:sp>
        <p:nvSpPr>
          <p:cNvPr id="4" name="Title 1"/>
          <p:cNvSpPr>
            <a:spLocks noGrp="1"/>
          </p:cNvSpPr>
          <p:nvPr>
            <p:ph type="title"/>
          </p:nvPr>
        </p:nvSpPr>
        <p:spPr/>
        <p:txBody>
          <a:bodyPr/>
          <a:lstStyle/>
          <a:p>
            <a:r>
              <a:rPr lang="en-US" dirty="0" smtClean="0"/>
              <a:t>Introduction </a:t>
            </a:r>
            <a:endParaRPr lang="en-US" dirty="0"/>
          </a:p>
        </p:txBody>
      </p:sp>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use of thyroid hormones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Thyroid hormone therapy is indicated in </a:t>
            </a:r>
            <a:r>
              <a:rPr lang="en-US" u="sng" dirty="0" smtClean="0"/>
              <a:t>hypothyroidism</a:t>
            </a:r>
            <a:r>
              <a:rPr lang="en-US" dirty="0" smtClean="0"/>
              <a:t>:</a:t>
            </a:r>
          </a:p>
          <a:p>
            <a:pPr lvl="1"/>
            <a:r>
              <a:rPr lang="en-US" dirty="0" smtClean="0"/>
              <a:t>The therapy can be accomplished with either T4 or T</a:t>
            </a:r>
            <a:r>
              <a:rPr lang="en-US" baseline="-25000" dirty="0" smtClean="0"/>
              <a:t>3</a:t>
            </a:r>
            <a:r>
              <a:rPr lang="en-US" dirty="0" smtClean="0"/>
              <a:t> </a:t>
            </a:r>
          </a:p>
          <a:p>
            <a:pPr lvl="1"/>
            <a:r>
              <a:rPr lang="en-US" dirty="0" smtClean="0"/>
              <a:t>Synthetic forms are available for these:</a:t>
            </a:r>
          </a:p>
          <a:p>
            <a:pPr lvl="2"/>
            <a:r>
              <a:rPr lang="en-US" b="1" dirty="0" err="1" smtClean="0"/>
              <a:t>levothyroxine</a:t>
            </a:r>
            <a:r>
              <a:rPr lang="en-US" b="1" dirty="0" smtClean="0"/>
              <a:t> </a:t>
            </a:r>
            <a:r>
              <a:rPr lang="en-US" dirty="0" smtClean="0"/>
              <a:t>(T</a:t>
            </a:r>
            <a:r>
              <a:rPr lang="en-US" baseline="-25000" dirty="0" smtClean="0"/>
              <a:t>4</a:t>
            </a:r>
            <a:r>
              <a:rPr lang="en-US" dirty="0" smtClean="0"/>
              <a:t>)- usually the form of choice. </a:t>
            </a:r>
          </a:p>
          <a:p>
            <a:pPr lvl="2"/>
            <a:r>
              <a:rPr lang="en-US" dirty="0" smtClean="0"/>
              <a:t>T</a:t>
            </a:r>
            <a:r>
              <a:rPr lang="en-US" baseline="-25000" dirty="0" smtClean="0"/>
              <a:t>3</a:t>
            </a:r>
            <a:r>
              <a:rPr lang="en-US" dirty="0" smtClean="0"/>
              <a:t> (</a:t>
            </a:r>
            <a:r>
              <a:rPr lang="en-US" b="1" dirty="0" smtClean="0"/>
              <a:t> </a:t>
            </a:r>
            <a:r>
              <a:rPr lang="en-US" b="1" dirty="0" err="1" smtClean="0"/>
              <a:t>liothyronine</a:t>
            </a:r>
            <a:r>
              <a:rPr lang="en-US" b="1" dirty="0" smtClean="0"/>
              <a:t> </a:t>
            </a:r>
            <a:r>
              <a:rPr lang="en-US" dirty="0" smtClean="0"/>
              <a:t>)- faster acting but has a shorter half-life and is more expensive.</a:t>
            </a:r>
          </a:p>
          <a:p>
            <a:r>
              <a:rPr lang="en-US" dirty="0" smtClean="0"/>
              <a:t>Adverse effects:</a:t>
            </a:r>
          </a:p>
          <a:p>
            <a:pPr lvl="1"/>
            <a:r>
              <a:rPr lang="en-US" dirty="0" smtClean="0"/>
              <a:t>Manifestation of toxicity of thyroid hormone therapy presents with features of </a:t>
            </a:r>
            <a:r>
              <a:rPr lang="en-US" dirty="0" err="1" smtClean="0"/>
              <a:t>thyrotoxicosis</a:t>
            </a:r>
            <a:r>
              <a:rPr lang="en-US" dirty="0" smtClean="0"/>
              <a:t> </a:t>
            </a:r>
          </a:p>
          <a:p>
            <a:pPr lvl="1"/>
            <a:r>
              <a:rPr lang="en-US" dirty="0" smtClean="0"/>
              <a:t>Patients at </a:t>
            </a:r>
            <a:r>
              <a:rPr lang="en-US" u="sng" dirty="0" smtClean="0"/>
              <a:t>advanced age </a:t>
            </a:r>
            <a:r>
              <a:rPr lang="en-US" dirty="0" smtClean="0"/>
              <a:t>or those with </a:t>
            </a:r>
            <a:r>
              <a:rPr lang="en-US" u="sng" dirty="0" smtClean="0"/>
              <a:t>cardiovascular disease, and those with longstanding hypothyroidism</a:t>
            </a:r>
            <a:r>
              <a:rPr lang="en-US" dirty="0" smtClean="0"/>
              <a:t> are highly sensitive to the stimulatory effects of T4 </a:t>
            </a:r>
            <a:r>
              <a:rPr lang="en-US" u="sng" dirty="0" smtClean="0"/>
              <a:t>on the heart</a:t>
            </a:r>
            <a:r>
              <a:rPr lang="en-US" dirty="0" smtClean="0"/>
              <a:t>. </a:t>
            </a:r>
          </a:p>
          <a:p>
            <a:pPr lvl="2"/>
            <a:r>
              <a:rPr lang="en-US" dirty="0" smtClean="0"/>
              <a:t>Hence they should receive lower initial doses of T</a:t>
            </a:r>
            <a:r>
              <a:rPr lang="en-US" baseline="-25000" dirty="0" smtClean="0"/>
              <a:t>4</a:t>
            </a:r>
            <a:r>
              <a:rPr lang="en-US" dirty="0" smtClean="0"/>
              <a:t>.</a:t>
            </a:r>
          </a:p>
          <a:p>
            <a:endParaRPr lang="en-US" dirty="0"/>
          </a:p>
        </p:txBody>
      </p:sp>
    </p:spTree>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Antithyroid</a:t>
            </a:r>
            <a:r>
              <a:rPr lang="en-US" dirty="0" smtClean="0"/>
              <a:t> Drugs</a:t>
            </a:r>
            <a:endParaRPr lang="en-US" dirty="0"/>
          </a:p>
        </p:txBody>
      </p:sp>
      <p:sp>
        <p:nvSpPr>
          <p:cNvPr id="3" name="Content Placeholder 2"/>
          <p:cNvSpPr>
            <a:spLocks noGrp="1"/>
          </p:cNvSpPr>
          <p:nvPr>
            <p:ph idx="1"/>
          </p:nvPr>
        </p:nvSpPr>
        <p:spPr>
          <a:xfrm>
            <a:off x="457200" y="1600200"/>
            <a:ext cx="8229600" cy="4800600"/>
          </a:xfrm>
        </p:spPr>
        <p:txBody>
          <a:bodyPr>
            <a:normAutofit fontScale="62500" lnSpcReduction="20000"/>
          </a:bodyPr>
          <a:lstStyle/>
          <a:p>
            <a:r>
              <a:rPr lang="en-US" dirty="0" smtClean="0"/>
              <a:t>Figure 38-1 locates the various sites of action for </a:t>
            </a:r>
            <a:r>
              <a:rPr lang="en-US" dirty="0" err="1" smtClean="0"/>
              <a:t>antithyroid</a:t>
            </a:r>
            <a:r>
              <a:rPr lang="en-US" dirty="0" smtClean="0"/>
              <a:t> drugs:</a:t>
            </a:r>
          </a:p>
          <a:p>
            <a:r>
              <a:rPr lang="en-US" dirty="0" err="1" smtClean="0"/>
              <a:t>Antithyroid</a:t>
            </a:r>
            <a:r>
              <a:rPr lang="en-US" dirty="0" smtClean="0"/>
              <a:t> drugs are indicated in hyperthyroidism</a:t>
            </a:r>
          </a:p>
          <a:p>
            <a:r>
              <a:rPr lang="en-US" b="1" dirty="0" smtClean="0"/>
              <a:t>1) </a:t>
            </a:r>
            <a:r>
              <a:rPr lang="en-US" b="1" dirty="0" err="1" smtClean="0"/>
              <a:t>Thioamides</a:t>
            </a:r>
            <a:r>
              <a:rPr lang="en-US" dirty="0" smtClean="0"/>
              <a:t> </a:t>
            </a:r>
          </a:p>
          <a:p>
            <a:pPr lvl="1"/>
            <a:r>
              <a:rPr lang="en-US" dirty="0" err="1" smtClean="0"/>
              <a:t>Propylthiouracil</a:t>
            </a:r>
            <a:r>
              <a:rPr lang="en-US" dirty="0" smtClean="0"/>
              <a:t> (PTU), </a:t>
            </a:r>
            <a:r>
              <a:rPr lang="en-US" dirty="0" err="1" smtClean="0"/>
              <a:t>Methimazole</a:t>
            </a:r>
            <a:r>
              <a:rPr lang="en-US" dirty="0" smtClean="0"/>
              <a:t> </a:t>
            </a:r>
          </a:p>
          <a:p>
            <a:pPr lvl="2"/>
            <a:r>
              <a:rPr lang="en-US" dirty="0" smtClean="0"/>
              <a:t>Inhibit </a:t>
            </a:r>
            <a:r>
              <a:rPr lang="en-US" u="sng" dirty="0" smtClean="0"/>
              <a:t>thyroid </a:t>
            </a:r>
            <a:r>
              <a:rPr lang="en-US" u="sng" dirty="0" err="1" smtClean="0"/>
              <a:t>peroxidase</a:t>
            </a:r>
            <a:r>
              <a:rPr lang="en-US" u="sng" dirty="0" smtClean="0"/>
              <a:t> reactions</a:t>
            </a:r>
            <a:r>
              <a:rPr lang="en-US" dirty="0" smtClean="0"/>
              <a:t>, </a:t>
            </a:r>
            <a:r>
              <a:rPr lang="en-US" u="sng" dirty="0" smtClean="0"/>
              <a:t>iodine </a:t>
            </a:r>
            <a:r>
              <a:rPr lang="en-US" u="sng" dirty="0" err="1" smtClean="0"/>
              <a:t>organification</a:t>
            </a:r>
            <a:r>
              <a:rPr lang="en-US" dirty="0" smtClean="0"/>
              <a:t>, and </a:t>
            </a:r>
            <a:r>
              <a:rPr lang="en-US" u="sng" dirty="0" smtClean="0"/>
              <a:t>peripheral conversion of T4 to T</a:t>
            </a:r>
            <a:r>
              <a:rPr lang="en-US" u="sng" baseline="-25000" dirty="0" smtClean="0"/>
              <a:t>3</a:t>
            </a:r>
            <a:r>
              <a:rPr lang="en-US" u="sng" dirty="0" smtClean="0"/>
              <a:t> </a:t>
            </a:r>
          </a:p>
          <a:p>
            <a:r>
              <a:rPr lang="en-US" dirty="0" smtClean="0"/>
              <a:t>2)</a:t>
            </a:r>
            <a:r>
              <a:rPr lang="en-US" b="1" dirty="0" smtClean="0"/>
              <a:t> Iodides</a:t>
            </a:r>
            <a:r>
              <a:rPr lang="en-US" dirty="0" smtClean="0"/>
              <a:t> </a:t>
            </a:r>
          </a:p>
          <a:p>
            <a:pPr lvl="1"/>
            <a:r>
              <a:rPr lang="en-US" dirty="0" err="1" smtClean="0"/>
              <a:t>Lugol's</a:t>
            </a:r>
            <a:r>
              <a:rPr lang="en-US" dirty="0" smtClean="0"/>
              <a:t> solution and Potassium iodide </a:t>
            </a:r>
          </a:p>
          <a:p>
            <a:pPr lvl="2"/>
            <a:r>
              <a:rPr lang="en-US" dirty="0" smtClean="0"/>
              <a:t>Inhibit </a:t>
            </a:r>
            <a:r>
              <a:rPr lang="en-US" u="sng" dirty="0" smtClean="0"/>
              <a:t>iodine </a:t>
            </a:r>
            <a:r>
              <a:rPr lang="en-US" u="sng" dirty="0" err="1" smtClean="0"/>
              <a:t>organification</a:t>
            </a:r>
            <a:r>
              <a:rPr lang="en-US" u="sng" dirty="0" smtClean="0"/>
              <a:t> and hormone release</a:t>
            </a:r>
            <a:r>
              <a:rPr lang="en-US" dirty="0" smtClean="0"/>
              <a:t>; </a:t>
            </a:r>
          </a:p>
          <a:p>
            <a:pPr lvl="2"/>
            <a:r>
              <a:rPr lang="en-US" dirty="0" smtClean="0"/>
              <a:t>reduce size and </a:t>
            </a:r>
            <a:r>
              <a:rPr lang="en-US" dirty="0" err="1" smtClean="0"/>
              <a:t>vascularity</a:t>
            </a:r>
            <a:r>
              <a:rPr lang="en-US" dirty="0" smtClean="0"/>
              <a:t> of thyroid gland in preparation for surgical </a:t>
            </a:r>
            <a:r>
              <a:rPr lang="en-US" dirty="0" err="1" smtClean="0"/>
              <a:t>thyroidectomy</a:t>
            </a:r>
            <a:r>
              <a:rPr lang="en-US" dirty="0" smtClean="0"/>
              <a:t> </a:t>
            </a:r>
          </a:p>
          <a:p>
            <a:pPr lvl="1"/>
            <a:r>
              <a:rPr lang="en-US" dirty="0" smtClean="0"/>
              <a:t>Radioactive iodine (</a:t>
            </a:r>
            <a:r>
              <a:rPr lang="en-US" baseline="30000" dirty="0" smtClean="0"/>
              <a:t>131</a:t>
            </a:r>
            <a:r>
              <a:rPr lang="en-US" dirty="0" smtClean="0"/>
              <a:t>I)</a:t>
            </a:r>
          </a:p>
          <a:p>
            <a:pPr lvl="2"/>
            <a:r>
              <a:rPr lang="en-US" dirty="0" smtClean="0"/>
              <a:t>Radiation-induced destruction of thyroid parenchyma</a:t>
            </a:r>
          </a:p>
          <a:p>
            <a:pPr lvl="2"/>
            <a:endParaRPr lang="en-US" dirty="0" smtClean="0"/>
          </a:p>
          <a:p>
            <a:pPr lvl="1">
              <a:buNone/>
            </a:pPr>
            <a:r>
              <a:rPr lang="en-US" b="1" dirty="0" smtClean="0"/>
              <a:t>3) Beta blockers</a:t>
            </a:r>
            <a:r>
              <a:rPr lang="en-US" dirty="0" smtClean="0"/>
              <a:t> </a:t>
            </a:r>
          </a:p>
          <a:p>
            <a:pPr lvl="1"/>
            <a:r>
              <a:rPr lang="en-US" dirty="0" err="1" smtClean="0"/>
              <a:t>Propranolol</a:t>
            </a:r>
            <a:r>
              <a:rPr lang="en-US" dirty="0" smtClean="0"/>
              <a:t> </a:t>
            </a:r>
          </a:p>
          <a:p>
            <a:pPr lvl="2"/>
            <a:r>
              <a:rPr lang="en-US" dirty="0" smtClean="0"/>
              <a:t>useful in controlling the tachycardia and other cardiac abnormalities of severe </a:t>
            </a:r>
            <a:r>
              <a:rPr lang="en-US" dirty="0" err="1" smtClean="0"/>
              <a:t>thyrotoxicosis</a:t>
            </a:r>
            <a:r>
              <a:rPr lang="en-US" dirty="0" smtClean="0"/>
              <a:t> through inhibition of beta receptors. </a:t>
            </a:r>
          </a:p>
          <a:p>
            <a:pPr lvl="2"/>
            <a:r>
              <a:rPr lang="en-US" dirty="0" smtClean="0"/>
              <a:t>It</a:t>
            </a:r>
            <a:r>
              <a:rPr lang="en-US" b="1" dirty="0" smtClean="0"/>
              <a:t> </a:t>
            </a:r>
            <a:r>
              <a:rPr lang="en-US" dirty="0" smtClean="0"/>
              <a:t>also inhibits the peripheral conversion of T4 to T</a:t>
            </a:r>
            <a:r>
              <a:rPr lang="en-US" baseline="-25000" dirty="0" smtClean="0"/>
              <a:t>3</a:t>
            </a:r>
            <a:r>
              <a:rPr lang="en-US" dirty="0" smtClean="0"/>
              <a:t>.</a:t>
            </a:r>
            <a:br>
              <a:rPr lang="en-US" dirty="0" smtClean="0"/>
            </a:br>
            <a:endParaRPr lang="en-US" dirty="0"/>
          </a:p>
        </p:txBody>
      </p:sp>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Corticosteroids &amp; Antagonists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Corticosteroids:</a:t>
            </a:r>
          </a:p>
          <a:p>
            <a:pPr lvl="1"/>
            <a:r>
              <a:rPr lang="en-US" dirty="0" smtClean="0"/>
              <a:t>steroid hormones produced by the adrenal cortex.</a:t>
            </a:r>
          </a:p>
          <a:p>
            <a:r>
              <a:rPr lang="en-US" dirty="0" smtClean="0"/>
              <a:t>They exist in 2 major physiologic and pharmacologic groups: </a:t>
            </a:r>
          </a:p>
          <a:p>
            <a:pPr lvl="1"/>
            <a:r>
              <a:rPr lang="en-US" dirty="0" smtClean="0"/>
              <a:t>(1) </a:t>
            </a:r>
            <a:r>
              <a:rPr lang="en-US" dirty="0" err="1" smtClean="0"/>
              <a:t>glucocorticoids</a:t>
            </a:r>
            <a:r>
              <a:rPr lang="en-US" dirty="0" smtClean="0"/>
              <a:t>;</a:t>
            </a:r>
          </a:p>
          <a:p>
            <a:pPr lvl="2"/>
            <a:r>
              <a:rPr lang="en-US" dirty="0" smtClean="0"/>
              <a:t>have important effects on </a:t>
            </a:r>
            <a:r>
              <a:rPr lang="en-US" u="sng" dirty="0" smtClean="0"/>
              <a:t>intermediary metabolism, catabolism, immune responses, and inflammation</a:t>
            </a:r>
            <a:r>
              <a:rPr lang="en-US" dirty="0" smtClean="0"/>
              <a:t>; </a:t>
            </a:r>
          </a:p>
          <a:p>
            <a:pPr lvl="2"/>
            <a:r>
              <a:rPr lang="en-US" dirty="0" err="1" smtClean="0"/>
              <a:t>E.g</a:t>
            </a:r>
            <a:r>
              <a:rPr lang="en-US" dirty="0" smtClean="0"/>
              <a:t>: </a:t>
            </a:r>
            <a:r>
              <a:rPr lang="en-US" dirty="0" err="1" smtClean="0"/>
              <a:t>cortisol</a:t>
            </a:r>
            <a:endParaRPr lang="en-US" dirty="0" smtClean="0"/>
          </a:p>
          <a:p>
            <a:pPr lvl="1"/>
            <a:r>
              <a:rPr lang="en-US" dirty="0" smtClean="0"/>
              <a:t>(2) </a:t>
            </a:r>
            <a:r>
              <a:rPr lang="en-US" dirty="0" err="1" smtClean="0"/>
              <a:t>mineralocorticoids</a:t>
            </a:r>
            <a:r>
              <a:rPr lang="en-US" dirty="0" smtClean="0"/>
              <a:t>, </a:t>
            </a:r>
          </a:p>
          <a:p>
            <a:pPr lvl="2"/>
            <a:r>
              <a:rPr lang="en-US" dirty="0" smtClean="0"/>
              <a:t>regulate </a:t>
            </a:r>
            <a:r>
              <a:rPr lang="en-US" u="sng" dirty="0" smtClean="0"/>
              <a:t>sodium and potassium </a:t>
            </a:r>
            <a:r>
              <a:rPr lang="en-US" u="sng" dirty="0" err="1" smtClean="0"/>
              <a:t>reabsorption</a:t>
            </a:r>
            <a:r>
              <a:rPr lang="en-US" u="sng" dirty="0" smtClean="0"/>
              <a:t> in the collecting tubules of the kidney. </a:t>
            </a:r>
          </a:p>
          <a:p>
            <a:pPr lvl="2"/>
            <a:r>
              <a:rPr lang="en-US" u="sng" dirty="0" err="1" smtClean="0"/>
              <a:t>E.g</a:t>
            </a:r>
            <a:r>
              <a:rPr lang="en-US" u="sng" dirty="0" smtClean="0"/>
              <a:t>: </a:t>
            </a:r>
            <a:r>
              <a:rPr lang="en-US" u="sng" dirty="0" err="1" smtClean="0"/>
              <a:t>aldosterone</a:t>
            </a:r>
            <a:endParaRPr lang="en-US" u="sng" dirty="0" smtClean="0"/>
          </a:p>
          <a:p>
            <a:endParaRPr lang="en-US" dirty="0"/>
          </a:p>
        </p:txBody>
      </p:sp>
    </p:spTree>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b="1" dirty="0" smtClean="0"/>
              <a:t>Addison's disease</a:t>
            </a:r>
            <a:r>
              <a:rPr lang="en-US" dirty="0" smtClean="0"/>
              <a:t> </a:t>
            </a:r>
          </a:p>
          <a:p>
            <a:pPr lvl="1"/>
            <a:r>
              <a:rPr lang="en-US" dirty="0" smtClean="0"/>
              <a:t>Condition characterized by </a:t>
            </a:r>
            <a:r>
              <a:rPr lang="en-US" u="sng" dirty="0" smtClean="0"/>
              <a:t>partial or complete loss of </a:t>
            </a:r>
            <a:r>
              <a:rPr lang="en-US" u="sng" dirty="0" err="1" smtClean="0"/>
              <a:t>adrenocortical</a:t>
            </a:r>
            <a:r>
              <a:rPr lang="en-US" u="sng" dirty="0" smtClean="0"/>
              <a:t> function, including loss of </a:t>
            </a:r>
            <a:r>
              <a:rPr lang="en-US" u="sng" dirty="0" err="1" smtClean="0"/>
              <a:t>glucocorticoid</a:t>
            </a:r>
            <a:r>
              <a:rPr lang="en-US" u="sng" dirty="0" smtClean="0"/>
              <a:t> and </a:t>
            </a:r>
            <a:r>
              <a:rPr lang="en-US" u="sng" dirty="0" err="1" smtClean="0"/>
              <a:t>mineralocorticoid</a:t>
            </a:r>
            <a:r>
              <a:rPr lang="en-US" u="sng" dirty="0" smtClean="0"/>
              <a:t> function </a:t>
            </a:r>
          </a:p>
          <a:p>
            <a:r>
              <a:rPr lang="en-US" b="1" dirty="0" smtClean="0"/>
              <a:t>Adrenal suppression</a:t>
            </a:r>
            <a:r>
              <a:rPr lang="en-US" dirty="0" smtClean="0"/>
              <a:t> </a:t>
            </a:r>
          </a:p>
          <a:p>
            <a:pPr lvl="1"/>
            <a:r>
              <a:rPr lang="en-US" dirty="0" smtClean="0"/>
              <a:t>A condition characterized by suppression of the </a:t>
            </a:r>
            <a:r>
              <a:rPr lang="en-US" u="sng" dirty="0" smtClean="0"/>
              <a:t>ability of the adrenal cortex to produce corticosteroids</a:t>
            </a:r>
            <a:r>
              <a:rPr lang="en-US" dirty="0" smtClean="0"/>
              <a:t>. </a:t>
            </a:r>
          </a:p>
          <a:p>
            <a:pPr lvl="1"/>
            <a:r>
              <a:rPr lang="en-US" dirty="0" smtClean="0"/>
              <a:t>Most commonly occurs as a result of prolonged </a:t>
            </a:r>
            <a:r>
              <a:rPr lang="en-US" u="sng" dirty="0" smtClean="0"/>
              <a:t>exogenous </a:t>
            </a:r>
            <a:r>
              <a:rPr lang="en-US" u="sng" dirty="0" err="1" smtClean="0"/>
              <a:t>glucocorticoid</a:t>
            </a:r>
            <a:r>
              <a:rPr lang="en-US" u="sng" dirty="0" smtClean="0"/>
              <a:t> treatment </a:t>
            </a:r>
          </a:p>
          <a:p>
            <a:r>
              <a:rPr lang="en-US" b="1" dirty="0" smtClean="0"/>
              <a:t>Cushing's syndrome</a:t>
            </a:r>
            <a:r>
              <a:rPr lang="en-US" dirty="0" smtClean="0"/>
              <a:t> </a:t>
            </a:r>
          </a:p>
          <a:p>
            <a:pPr lvl="1"/>
            <a:r>
              <a:rPr lang="en-US" dirty="0" smtClean="0"/>
              <a:t>A metabolic disorder arising from </a:t>
            </a:r>
            <a:r>
              <a:rPr lang="en-US" u="sng" dirty="0" smtClean="0"/>
              <a:t>excess secretion of </a:t>
            </a:r>
            <a:r>
              <a:rPr lang="en-US" u="sng" dirty="0" err="1" smtClean="0"/>
              <a:t>adrenocorticoid</a:t>
            </a:r>
            <a:r>
              <a:rPr lang="en-US" u="sng" dirty="0" smtClean="0"/>
              <a:t> steroids</a:t>
            </a:r>
            <a:r>
              <a:rPr lang="en-US" dirty="0" smtClean="0"/>
              <a:t>;</a:t>
            </a:r>
          </a:p>
          <a:p>
            <a:pPr lvl="2"/>
            <a:r>
              <a:rPr lang="en-US" dirty="0" smtClean="0"/>
              <a:t>Occurs most commonly due </a:t>
            </a:r>
            <a:r>
              <a:rPr lang="en-US" u="sng" dirty="0" smtClean="0"/>
              <a:t>to increased amounts of ACTH </a:t>
            </a:r>
            <a:endParaRPr lang="en-US" u="sng" dirty="0"/>
          </a:p>
        </p:txBody>
      </p:sp>
      <p:sp>
        <p:nvSpPr>
          <p:cNvPr id="4" name="Title 1"/>
          <p:cNvSpPr>
            <a:spLocks noGrp="1"/>
          </p:cNvSpPr>
          <p:nvPr>
            <p:ph type="title"/>
          </p:nvPr>
        </p:nvSpPr>
        <p:spPr/>
        <p:txBody>
          <a:bodyPr/>
          <a:lstStyle/>
          <a:p>
            <a:r>
              <a:rPr lang="en-US" dirty="0" smtClean="0"/>
              <a:t>Introduction </a:t>
            </a:r>
            <a:endParaRPr lang="en-US" dirty="0"/>
          </a:p>
        </p:txBody>
      </p:sp>
    </p:spTree>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Glucocorticoids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Organ and Tissue Effects</a:t>
            </a:r>
          </a:p>
          <a:p>
            <a:pPr lvl="1"/>
            <a:r>
              <a:rPr lang="en-US" dirty="0" smtClean="0"/>
              <a:t>1) Metabolic Effects</a:t>
            </a:r>
          </a:p>
          <a:p>
            <a:pPr lvl="2"/>
            <a:r>
              <a:rPr lang="en-US" dirty="0" smtClean="0"/>
              <a:t>Stimulation of </a:t>
            </a:r>
            <a:r>
              <a:rPr lang="en-US" dirty="0" err="1" smtClean="0"/>
              <a:t>gluconeogenesis</a:t>
            </a:r>
            <a:r>
              <a:rPr lang="en-US" dirty="0" smtClean="0"/>
              <a:t>, resulting to;</a:t>
            </a:r>
          </a:p>
          <a:p>
            <a:pPr lvl="3"/>
            <a:r>
              <a:rPr lang="en-US" dirty="0" smtClean="0"/>
              <a:t> increase in blood glucose levels </a:t>
            </a:r>
          </a:p>
          <a:p>
            <a:pPr lvl="3"/>
            <a:r>
              <a:rPr lang="en-US" dirty="0" smtClean="0"/>
              <a:t>Catabolism of muscle protein</a:t>
            </a:r>
          </a:p>
          <a:p>
            <a:pPr lvl="3"/>
            <a:r>
              <a:rPr lang="en-US" dirty="0" smtClean="0"/>
              <a:t>insulin secretion</a:t>
            </a:r>
          </a:p>
          <a:p>
            <a:pPr lvl="3"/>
            <a:r>
              <a:rPr lang="en-US" dirty="0" smtClean="0"/>
              <a:t>Stimulation of both </a:t>
            </a:r>
            <a:r>
              <a:rPr lang="en-US" dirty="0" err="1" smtClean="0"/>
              <a:t>lipolysis</a:t>
            </a:r>
            <a:r>
              <a:rPr lang="en-US" dirty="0" smtClean="0"/>
              <a:t> and </a:t>
            </a:r>
            <a:r>
              <a:rPr lang="en-US" dirty="0" err="1" smtClean="0"/>
              <a:t>lipogenesis</a:t>
            </a:r>
            <a:r>
              <a:rPr lang="en-US" dirty="0" smtClean="0"/>
              <a:t>, </a:t>
            </a:r>
            <a:r>
              <a:rPr lang="en-US" u="sng" dirty="0" smtClean="0"/>
              <a:t>with a net increase of fat deposition in certain areas (</a:t>
            </a:r>
            <a:r>
              <a:rPr lang="en-US" u="sng" dirty="0" err="1" smtClean="0"/>
              <a:t>e.g</a:t>
            </a:r>
            <a:r>
              <a:rPr lang="en-US" u="sng" dirty="0" smtClean="0"/>
              <a:t>, the face and the shoulders and back).</a:t>
            </a:r>
          </a:p>
          <a:p>
            <a:pPr lvl="1"/>
            <a:r>
              <a:rPr lang="en-US" dirty="0" smtClean="0"/>
              <a:t>2) Catabolic Effects</a:t>
            </a:r>
          </a:p>
          <a:p>
            <a:pPr lvl="3"/>
            <a:r>
              <a:rPr lang="en-US" dirty="0" smtClean="0"/>
              <a:t>muscle protein catabolism;</a:t>
            </a:r>
          </a:p>
          <a:p>
            <a:pPr lvl="3"/>
            <a:r>
              <a:rPr lang="en-US" dirty="0" smtClean="0"/>
              <a:t>High concentration of the steroids may lead to: lymphoid and connective tissue, fat, and skin undergo wasting </a:t>
            </a:r>
          </a:p>
          <a:p>
            <a:pPr lvl="3"/>
            <a:r>
              <a:rPr lang="en-US" dirty="0" smtClean="0"/>
              <a:t>Osteoporosis may result from catabolic effects on bone. </a:t>
            </a:r>
          </a:p>
          <a:p>
            <a:pPr lvl="3"/>
            <a:r>
              <a:rPr lang="en-US" dirty="0" smtClean="0"/>
              <a:t>In children, the steroids may lead to growth inhibition.</a:t>
            </a:r>
          </a:p>
          <a:p>
            <a:pPr lvl="1"/>
            <a:endParaRPr lang="en-US" u="sng" dirty="0"/>
          </a:p>
        </p:txBody>
      </p:sp>
    </p:spTree>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dirty="0" smtClean="0"/>
              <a:t>3) Immunosuppressive Effects</a:t>
            </a:r>
          </a:p>
          <a:p>
            <a:pPr lvl="1"/>
            <a:r>
              <a:rPr lang="en-US" dirty="0" err="1" smtClean="0"/>
              <a:t>Glucocorticoids</a:t>
            </a:r>
            <a:r>
              <a:rPr lang="en-US" dirty="0" smtClean="0"/>
              <a:t> cause inhibition of </a:t>
            </a:r>
            <a:r>
              <a:rPr lang="en-US" u="sng" dirty="0" smtClean="0"/>
              <a:t>cell-mediated immunologic functions</a:t>
            </a:r>
            <a:r>
              <a:rPr lang="en-US" dirty="0" smtClean="0"/>
              <a:t>, especially those </a:t>
            </a:r>
            <a:r>
              <a:rPr lang="en-US" u="sng" dirty="0" smtClean="0"/>
              <a:t>dependent on lymphocytes</a:t>
            </a:r>
            <a:r>
              <a:rPr lang="en-US" dirty="0" smtClean="0"/>
              <a:t>. </a:t>
            </a:r>
          </a:p>
          <a:p>
            <a:pPr lvl="1"/>
            <a:r>
              <a:rPr lang="en-US" dirty="0" smtClean="0"/>
              <a:t>They are important in the </a:t>
            </a:r>
            <a:r>
              <a:rPr lang="en-US" u="sng" dirty="0" smtClean="0"/>
              <a:t>treatment of hematologic cancers </a:t>
            </a:r>
            <a:r>
              <a:rPr lang="en-US" dirty="0" smtClean="0"/>
              <a:t>due to their </a:t>
            </a:r>
            <a:r>
              <a:rPr lang="en-US" u="sng" dirty="0" smtClean="0"/>
              <a:t>active </a:t>
            </a:r>
            <a:r>
              <a:rPr lang="en-US" u="sng" dirty="0" err="1" smtClean="0"/>
              <a:t>lymphotoxic</a:t>
            </a:r>
            <a:r>
              <a:rPr lang="en-US" u="sng" dirty="0" smtClean="0"/>
              <a:t> effect</a:t>
            </a:r>
          </a:p>
          <a:p>
            <a:pPr lvl="1"/>
            <a:r>
              <a:rPr lang="en-US" dirty="0" err="1" smtClean="0"/>
              <a:t>Glucocorticoids</a:t>
            </a:r>
            <a:r>
              <a:rPr lang="en-US" dirty="0" smtClean="0"/>
              <a:t> are also useful in </a:t>
            </a:r>
            <a:r>
              <a:rPr lang="en-US" u="sng" dirty="0" smtClean="0"/>
              <a:t>delaying rejection reactions for transplanted organs;</a:t>
            </a:r>
          </a:p>
          <a:p>
            <a:pPr lvl="2"/>
            <a:r>
              <a:rPr lang="en-US" dirty="0" smtClean="0"/>
              <a:t>They do not interfere with the development of normal acquired immunity</a:t>
            </a:r>
          </a:p>
          <a:p>
            <a:r>
              <a:rPr lang="en-US" dirty="0" smtClean="0"/>
              <a:t>4) Anti-Inflammatory Effects</a:t>
            </a:r>
          </a:p>
          <a:p>
            <a:pPr lvl="1"/>
            <a:r>
              <a:rPr lang="en-US" dirty="0" err="1" smtClean="0"/>
              <a:t>Glucocorticoids</a:t>
            </a:r>
            <a:r>
              <a:rPr lang="en-US" dirty="0" smtClean="0"/>
              <a:t> affect the distribution and function of leukocytes in a dramatic way: </a:t>
            </a:r>
          </a:p>
          <a:p>
            <a:pPr lvl="2"/>
            <a:r>
              <a:rPr lang="en-US" dirty="0" smtClean="0"/>
              <a:t>they increase </a:t>
            </a:r>
            <a:r>
              <a:rPr lang="en-US" u="sng" dirty="0" err="1" smtClean="0"/>
              <a:t>neutrophils</a:t>
            </a:r>
            <a:r>
              <a:rPr lang="en-US" u="sng" dirty="0" smtClean="0"/>
              <a:t> and decrease lymphocytes, </a:t>
            </a:r>
            <a:r>
              <a:rPr lang="en-US" u="sng" dirty="0" err="1" smtClean="0"/>
              <a:t>eosinophils</a:t>
            </a:r>
            <a:r>
              <a:rPr lang="en-US" u="sng" dirty="0" smtClean="0"/>
              <a:t>, </a:t>
            </a:r>
            <a:r>
              <a:rPr lang="en-US" u="sng" dirty="0" err="1" smtClean="0"/>
              <a:t>basophils</a:t>
            </a:r>
            <a:r>
              <a:rPr lang="en-US" u="sng" dirty="0" smtClean="0"/>
              <a:t>, and </a:t>
            </a:r>
            <a:r>
              <a:rPr lang="en-US" u="sng" dirty="0" err="1" smtClean="0"/>
              <a:t>monocytes</a:t>
            </a:r>
            <a:r>
              <a:rPr lang="en-US" u="sng" dirty="0" smtClean="0"/>
              <a:t>. </a:t>
            </a:r>
          </a:p>
          <a:p>
            <a:pPr lvl="1"/>
            <a:r>
              <a:rPr lang="en-US" dirty="0" smtClean="0"/>
              <a:t>They also inhibit </a:t>
            </a:r>
            <a:r>
              <a:rPr lang="en-US" u="sng" dirty="0" smtClean="0"/>
              <a:t>migration of leukocytes</a:t>
            </a:r>
          </a:p>
          <a:p>
            <a:pPr lvl="1"/>
            <a:r>
              <a:rPr lang="en-US" u="sng" dirty="0" smtClean="0"/>
              <a:t>Cellular mechanisms: </a:t>
            </a:r>
            <a:r>
              <a:rPr lang="en-US" dirty="0" smtClean="0"/>
              <a:t>inhibition of </a:t>
            </a:r>
            <a:r>
              <a:rPr lang="en-US" dirty="0" err="1" smtClean="0"/>
              <a:t>phospholipase</a:t>
            </a:r>
            <a:r>
              <a:rPr lang="en-US" dirty="0" smtClean="0"/>
              <a:t> A</a:t>
            </a:r>
            <a:r>
              <a:rPr lang="en-US" baseline="-25000" dirty="0" smtClean="0"/>
              <a:t>2</a:t>
            </a:r>
            <a:r>
              <a:rPr lang="en-US" dirty="0" smtClean="0"/>
              <a:t> and other inflammatory processes</a:t>
            </a:r>
            <a:endParaRPr lang="en-US" u="sng" dirty="0" smtClean="0"/>
          </a:p>
          <a:p>
            <a:endParaRPr lang="en-US" dirty="0" smtClean="0"/>
          </a:p>
          <a:p>
            <a:endParaRPr lang="en-US" dirty="0"/>
          </a:p>
        </p:txBody>
      </p:sp>
      <p:sp>
        <p:nvSpPr>
          <p:cNvPr id="4" name="Title 1"/>
          <p:cNvSpPr>
            <a:spLocks noGrp="1"/>
          </p:cNvSpPr>
          <p:nvPr>
            <p:ph type="title"/>
          </p:nvPr>
        </p:nvSpPr>
        <p:spPr/>
        <p:txBody>
          <a:bodyPr/>
          <a:lstStyle/>
          <a:p>
            <a:r>
              <a:rPr lang="en-US" dirty="0" err="1" smtClean="0"/>
              <a:t>Glucocorticoids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4047429-C0FB-4DA0-B0B7-8F08B63C15E1}"/>
              </a:ext>
            </a:extLst>
          </p:cNvPr>
          <p:cNvSpPr>
            <a:spLocks noGrp="1"/>
          </p:cNvSpPr>
          <p:nvPr>
            <p:ph idx="1"/>
          </p:nvPr>
        </p:nvSpPr>
        <p:spPr>
          <a:xfrm>
            <a:off x="628650" y="797169"/>
            <a:ext cx="7886700" cy="5379794"/>
          </a:xfrm>
        </p:spPr>
        <p:txBody>
          <a:bodyPr/>
          <a:lstStyle/>
          <a:p>
            <a:pPr marL="0" indent="0" algn="ctr">
              <a:buNone/>
            </a:pPr>
            <a:r>
              <a:rPr lang="en-US" b="1" dirty="0">
                <a:latin typeface="Times New Roman" panose="02020603050405020304" pitchFamily="18" charset="0"/>
                <a:cs typeface="Times New Roman" panose="02020603050405020304" pitchFamily="18" charset="0"/>
              </a:rPr>
              <a:t>Anti- </a:t>
            </a:r>
            <a:r>
              <a:rPr lang="en-US" b="1" dirty="0" err="1">
                <a:latin typeface="Times New Roman" panose="02020603050405020304" pitchFamily="18" charset="0"/>
                <a:cs typeface="Times New Roman" panose="02020603050405020304" pitchFamily="18" charset="0"/>
              </a:rPr>
              <a:t>diarrhoeal</a:t>
            </a:r>
            <a:r>
              <a:rPr lang="en-US" b="1" dirty="0">
                <a:latin typeface="Times New Roman" panose="02020603050405020304" pitchFamily="18" charset="0"/>
                <a:cs typeface="Times New Roman" panose="02020603050405020304" pitchFamily="18" charset="0"/>
              </a:rPr>
              <a:t> agents</a:t>
            </a:r>
          </a:p>
          <a:p>
            <a:r>
              <a:rPr lang="en-US" dirty="0">
                <a:latin typeface="Times New Roman" panose="02020603050405020304" pitchFamily="18" charset="0"/>
                <a:cs typeface="Times New Roman" panose="02020603050405020304" pitchFamily="18" charset="0"/>
              </a:rPr>
              <a:t>Diarrhoea is marked by frequent passage of unformed or liquid stools.</a:t>
            </a:r>
          </a:p>
          <a:p>
            <a:pPr marL="0" indent="0">
              <a:buNone/>
            </a:pPr>
            <a:r>
              <a:rPr lang="en-US" b="1" dirty="0">
                <a:latin typeface="Times New Roman" panose="02020603050405020304" pitchFamily="18" charset="0"/>
                <a:cs typeface="Times New Roman" panose="02020603050405020304" pitchFamily="18" charset="0"/>
              </a:rPr>
              <a:t>Treatment of diarrhoea</a:t>
            </a:r>
          </a:p>
          <a:p>
            <a:r>
              <a:rPr lang="en-US" dirty="0">
                <a:latin typeface="Times New Roman" panose="02020603050405020304" pitchFamily="18" charset="0"/>
                <a:cs typeface="Times New Roman" panose="02020603050405020304" pitchFamily="18" charset="0"/>
              </a:rPr>
              <a:t>fluid and electrolyte replacement</a:t>
            </a:r>
          </a:p>
          <a:p>
            <a:r>
              <a:rPr lang="en-US" dirty="0">
                <a:latin typeface="Times New Roman" panose="02020603050405020304" pitchFamily="18" charset="0"/>
                <a:cs typeface="Times New Roman" panose="02020603050405020304" pitchFamily="18" charset="0"/>
              </a:rPr>
              <a:t>Nutritional management</a:t>
            </a:r>
          </a:p>
          <a:p>
            <a:r>
              <a:rPr lang="en-US" dirty="0">
                <a:latin typeface="Times New Roman" panose="02020603050405020304" pitchFamily="18" charset="0"/>
                <a:cs typeface="Times New Roman" panose="02020603050405020304" pitchFamily="18" charset="0"/>
              </a:rPr>
              <a:t>Drug therapy</a:t>
            </a:r>
          </a:p>
        </p:txBody>
      </p:sp>
    </p:spTree>
    <p:extLst>
      <p:ext uri="{BB962C8B-B14F-4D97-AF65-F5344CB8AC3E}">
        <p14:creationId xmlns:p14="http://schemas.microsoft.com/office/powerpoint/2010/main" xmlns="" val="1308054255"/>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5) Other Effects</a:t>
            </a:r>
          </a:p>
          <a:p>
            <a:pPr lvl="1"/>
            <a:r>
              <a:rPr lang="en-US" dirty="0" smtClean="0"/>
              <a:t>Some </a:t>
            </a:r>
            <a:r>
              <a:rPr lang="en-US" dirty="0" err="1" smtClean="0"/>
              <a:t>glucocorticoids</a:t>
            </a:r>
            <a:r>
              <a:rPr lang="en-US" dirty="0" smtClean="0"/>
              <a:t> like </a:t>
            </a:r>
            <a:r>
              <a:rPr lang="en-US" dirty="0" err="1" smtClean="0"/>
              <a:t>cortisol</a:t>
            </a:r>
            <a:r>
              <a:rPr lang="en-US" dirty="0" smtClean="0"/>
              <a:t> perform a role in normal renal excretion of water loads. </a:t>
            </a:r>
          </a:p>
          <a:p>
            <a:pPr lvl="1"/>
            <a:r>
              <a:rPr lang="en-US" dirty="0" smtClean="0"/>
              <a:t>They also have effects on the CNS; </a:t>
            </a:r>
          </a:p>
          <a:p>
            <a:pPr lvl="2"/>
            <a:r>
              <a:rPr lang="en-US" dirty="0" smtClean="0"/>
              <a:t>High doses of the drugs may cause profound </a:t>
            </a:r>
            <a:r>
              <a:rPr lang="en-US" u="sng" dirty="0" smtClean="0"/>
              <a:t>behavioral changes</a:t>
            </a:r>
            <a:r>
              <a:rPr lang="en-US" dirty="0" smtClean="0"/>
              <a:t>. </a:t>
            </a:r>
          </a:p>
          <a:p>
            <a:pPr lvl="1"/>
            <a:r>
              <a:rPr lang="en-US" dirty="0" smtClean="0"/>
              <a:t>Increase in gastric acid secretion and decreased resistance to ulcer formation may also be observed with large doses</a:t>
            </a:r>
          </a:p>
          <a:p>
            <a:endParaRPr lang="en-US" dirty="0"/>
          </a:p>
        </p:txBody>
      </p:sp>
      <p:sp>
        <p:nvSpPr>
          <p:cNvPr id="4" name="Title 1"/>
          <p:cNvSpPr>
            <a:spLocks noGrp="1"/>
          </p:cNvSpPr>
          <p:nvPr>
            <p:ph type="title"/>
          </p:nvPr>
        </p:nvSpPr>
        <p:spPr/>
        <p:txBody>
          <a:bodyPr/>
          <a:lstStyle/>
          <a:p>
            <a:r>
              <a:rPr lang="en-US" dirty="0" err="1" smtClean="0"/>
              <a:t>Glucocorticoids</a:t>
            </a:r>
            <a:endParaRPr lang="en-US" dirty="0"/>
          </a:p>
        </p:txBody>
      </p:sp>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Important </a:t>
            </a:r>
            <a:r>
              <a:rPr lang="en-US" dirty="0" err="1" smtClean="0"/>
              <a:t>Glucocorticoids</a:t>
            </a:r>
            <a:endParaRPr lang="en-US" dirty="0" smtClean="0"/>
          </a:p>
          <a:p>
            <a:r>
              <a:rPr lang="en-US" dirty="0" smtClean="0"/>
              <a:t>1) </a:t>
            </a:r>
            <a:r>
              <a:rPr lang="en-US" u="sng" dirty="0" err="1" smtClean="0"/>
              <a:t>Cortisol</a:t>
            </a:r>
            <a:r>
              <a:rPr lang="en-US" u="sng" dirty="0" smtClean="0"/>
              <a:t> (hydrocortisone)</a:t>
            </a:r>
          </a:p>
          <a:p>
            <a:pPr lvl="1"/>
            <a:r>
              <a:rPr lang="en-US" dirty="0" smtClean="0"/>
              <a:t>The major natural </a:t>
            </a:r>
            <a:r>
              <a:rPr lang="en-US" dirty="0" err="1" smtClean="0"/>
              <a:t>glucocorticoid</a:t>
            </a:r>
            <a:endParaRPr lang="en-US" dirty="0" smtClean="0"/>
          </a:p>
          <a:p>
            <a:pPr lvl="1"/>
            <a:r>
              <a:rPr lang="en-US" dirty="0" smtClean="0"/>
              <a:t>secretion of </a:t>
            </a:r>
            <a:r>
              <a:rPr lang="en-US" dirty="0" err="1" smtClean="0"/>
              <a:t>cortisol</a:t>
            </a:r>
            <a:r>
              <a:rPr lang="en-US" dirty="0" smtClean="0"/>
              <a:t> is physiologically regulated by </a:t>
            </a:r>
            <a:r>
              <a:rPr lang="en-US" dirty="0" err="1" smtClean="0"/>
              <a:t>adrenocorticotropin</a:t>
            </a:r>
            <a:r>
              <a:rPr lang="en-US" dirty="0" smtClean="0"/>
              <a:t> (ACTH)</a:t>
            </a:r>
          </a:p>
          <a:p>
            <a:pPr lvl="2"/>
            <a:r>
              <a:rPr lang="en-US" dirty="0" smtClean="0"/>
              <a:t>circadian rhythm: pattern of secretion varies during the day; </a:t>
            </a:r>
          </a:p>
          <a:p>
            <a:pPr lvl="3"/>
            <a:r>
              <a:rPr lang="en-US" dirty="0" smtClean="0"/>
              <a:t>the peak occurs in the morning and the trough occurs about midnight</a:t>
            </a:r>
          </a:p>
          <a:p>
            <a:endParaRPr lang="en-US" dirty="0"/>
          </a:p>
        </p:txBody>
      </p:sp>
      <p:sp>
        <p:nvSpPr>
          <p:cNvPr id="4" name="Title 1"/>
          <p:cNvSpPr>
            <a:spLocks noGrp="1"/>
          </p:cNvSpPr>
          <p:nvPr>
            <p:ph type="title"/>
          </p:nvPr>
        </p:nvSpPr>
        <p:spPr/>
        <p:txBody>
          <a:bodyPr/>
          <a:lstStyle/>
          <a:p>
            <a:r>
              <a:rPr lang="en-US" dirty="0" err="1" smtClean="0"/>
              <a:t>Glucocorticoids</a:t>
            </a:r>
            <a:endParaRPr lang="en-US" dirty="0"/>
          </a:p>
        </p:txBody>
      </p:sp>
    </p:spTree>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2) Synthetic </a:t>
            </a:r>
            <a:r>
              <a:rPr lang="en-US" dirty="0" err="1" smtClean="0"/>
              <a:t>glucocorticoids</a:t>
            </a:r>
            <a:r>
              <a:rPr lang="en-US" dirty="0" smtClean="0"/>
              <a:t>: </a:t>
            </a:r>
          </a:p>
          <a:p>
            <a:pPr lvl="1"/>
            <a:r>
              <a:rPr lang="en-US" dirty="0" smtClean="0"/>
              <a:t>The representative synthetic </a:t>
            </a:r>
            <a:r>
              <a:rPr lang="en-US" dirty="0" err="1" smtClean="0"/>
              <a:t>glucocorticoids</a:t>
            </a:r>
            <a:r>
              <a:rPr lang="en-US" dirty="0" smtClean="0"/>
              <a:t>:</a:t>
            </a:r>
          </a:p>
          <a:p>
            <a:pPr lvl="2"/>
            <a:r>
              <a:rPr lang="en-US" dirty="0" smtClean="0"/>
              <a:t>Prednisone (active metabolite, </a:t>
            </a:r>
            <a:r>
              <a:rPr lang="en-US" dirty="0" err="1" smtClean="0"/>
              <a:t>prednisolone</a:t>
            </a:r>
            <a:r>
              <a:rPr lang="en-US" dirty="0" smtClean="0"/>
              <a:t>), </a:t>
            </a:r>
          </a:p>
          <a:p>
            <a:pPr lvl="2"/>
            <a:r>
              <a:rPr lang="en-US" dirty="0" err="1" smtClean="0"/>
              <a:t>dexamethasone</a:t>
            </a:r>
            <a:r>
              <a:rPr lang="en-US" dirty="0" smtClean="0"/>
              <a:t>, </a:t>
            </a:r>
          </a:p>
          <a:p>
            <a:pPr lvl="2"/>
            <a:r>
              <a:rPr lang="en-US" dirty="0" err="1" smtClean="0"/>
              <a:t>Triamcinolone</a:t>
            </a:r>
            <a:endParaRPr lang="en-US" dirty="0" smtClean="0"/>
          </a:p>
          <a:p>
            <a:pPr lvl="1"/>
            <a:r>
              <a:rPr lang="en-US" dirty="0" smtClean="0"/>
              <a:t>compared with </a:t>
            </a:r>
            <a:r>
              <a:rPr lang="en-US" dirty="0" err="1" smtClean="0"/>
              <a:t>cortisol</a:t>
            </a:r>
            <a:r>
              <a:rPr lang="en-US" dirty="0" smtClean="0"/>
              <a:t>, these steroids have:</a:t>
            </a:r>
          </a:p>
          <a:p>
            <a:pPr lvl="2"/>
            <a:r>
              <a:rPr lang="en-US" dirty="0" smtClean="0"/>
              <a:t>longer half-life and duration of action, </a:t>
            </a:r>
          </a:p>
          <a:p>
            <a:pPr lvl="2"/>
            <a:r>
              <a:rPr lang="en-US" dirty="0" smtClean="0"/>
              <a:t>reduced salt-retaining effect, </a:t>
            </a:r>
          </a:p>
          <a:p>
            <a:pPr lvl="2"/>
            <a:r>
              <a:rPr lang="en-US" dirty="0" smtClean="0"/>
              <a:t>better penetration of lipid barriers for topical activity </a:t>
            </a:r>
          </a:p>
          <a:p>
            <a:pPr lvl="1">
              <a:buNone/>
            </a:pPr>
            <a:r>
              <a:rPr lang="en-US" dirty="0" smtClean="0"/>
              <a:t>Table 39–1 for a comparative summary of effects</a:t>
            </a:r>
          </a:p>
          <a:p>
            <a:r>
              <a:rPr lang="en-US" dirty="0" smtClean="0"/>
              <a:t>For Asthma and other conditions in which good surface activity on mucous membranes or skin is needed with minimal systemic effects, special </a:t>
            </a:r>
            <a:r>
              <a:rPr lang="en-US" dirty="0" err="1" smtClean="0"/>
              <a:t>glucocorticoids</a:t>
            </a:r>
            <a:r>
              <a:rPr lang="en-US" dirty="0" smtClean="0"/>
              <a:t> have been developed:</a:t>
            </a:r>
          </a:p>
          <a:p>
            <a:pPr lvl="1"/>
            <a:r>
              <a:rPr lang="en-US" dirty="0" err="1" smtClean="0"/>
              <a:t>Beclomethasone</a:t>
            </a:r>
            <a:r>
              <a:rPr lang="en-US" dirty="0" smtClean="0"/>
              <a:t> and </a:t>
            </a:r>
            <a:r>
              <a:rPr lang="en-US" dirty="0" err="1" smtClean="0"/>
              <a:t>budesonide</a:t>
            </a:r>
            <a:r>
              <a:rPr lang="en-US" dirty="0" smtClean="0"/>
              <a:t> </a:t>
            </a:r>
          </a:p>
          <a:p>
            <a:pPr lvl="2"/>
            <a:r>
              <a:rPr lang="en-US" dirty="0" smtClean="0"/>
              <a:t>These</a:t>
            </a:r>
            <a:r>
              <a:rPr lang="en-US" b="1" dirty="0" smtClean="0"/>
              <a:t> </a:t>
            </a:r>
            <a:r>
              <a:rPr lang="en-US" u="sng" dirty="0" smtClean="0"/>
              <a:t>readily penetrate the airway mucosa but have very short half-lives after they enter the blood, so that systemic effects and toxicity are greatly reduced</a:t>
            </a:r>
            <a:r>
              <a:rPr lang="en-US" dirty="0" smtClean="0"/>
              <a:t>.</a:t>
            </a:r>
          </a:p>
          <a:p>
            <a:pPr lvl="1"/>
            <a:endParaRPr lang="en-US" dirty="0"/>
          </a:p>
        </p:txBody>
      </p:sp>
      <p:sp>
        <p:nvSpPr>
          <p:cNvPr id="4" name="Title 1"/>
          <p:cNvSpPr>
            <a:spLocks noGrp="1"/>
          </p:cNvSpPr>
          <p:nvPr>
            <p:ph type="title"/>
          </p:nvPr>
        </p:nvSpPr>
        <p:spPr/>
        <p:txBody>
          <a:bodyPr/>
          <a:lstStyle/>
          <a:p>
            <a:r>
              <a:rPr lang="en-US" dirty="0" err="1" smtClean="0"/>
              <a:t>Glucocorticoids</a:t>
            </a:r>
            <a:endParaRPr lang="en-US" dirty="0"/>
          </a:p>
        </p:txBody>
      </p:sp>
    </p:spTree>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Adverse effects:</a:t>
            </a:r>
          </a:p>
          <a:p>
            <a:pPr lvl="1"/>
            <a:r>
              <a:rPr lang="en-US" dirty="0" smtClean="0"/>
              <a:t>metabolic effects which may be life threatening (growth inhibition, diabetes, muscle wasting, osteoporosis), </a:t>
            </a:r>
          </a:p>
          <a:p>
            <a:pPr lvl="1"/>
            <a:r>
              <a:rPr lang="en-US" dirty="0" smtClean="0"/>
              <a:t>salt retention</a:t>
            </a:r>
          </a:p>
          <a:p>
            <a:pPr lvl="1"/>
            <a:r>
              <a:rPr lang="en-US" dirty="0" smtClean="0"/>
              <a:t>psychosis. </a:t>
            </a:r>
          </a:p>
          <a:p>
            <a:r>
              <a:rPr lang="en-US" dirty="0" smtClean="0"/>
              <a:t>minimizing the toxicities associated with corticosteroids:</a:t>
            </a:r>
          </a:p>
          <a:p>
            <a:pPr lvl="1"/>
            <a:r>
              <a:rPr lang="en-US" dirty="0" smtClean="0"/>
              <a:t>local application (</a:t>
            </a:r>
            <a:r>
              <a:rPr lang="en-US" dirty="0" err="1" smtClean="0"/>
              <a:t>e.g</a:t>
            </a:r>
            <a:r>
              <a:rPr lang="en-US" dirty="0" smtClean="0"/>
              <a:t>, aerosols for asthma), </a:t>
            </a:r>
          </a:p>
          <a:p>
            <a:pPr lvl="1"/>
            <a:r>
              <a:rPr lang="en-US" dirty="0" smtClean="0"/>
              <a:t>alternate-day therapy (to reduce pituitary suppression),</a:t>
            </a:r>
          </a:p>
          <a:p>
            <a:pPr lvl="1"/>
            <a:r>
              <a:rPr lang="en-US" dirty="0" smtClean="0"/>
              <a:t>tapering the dose soon after achieving a therapeutic response. </a:t>
            </a:r>
          </a:p>
          <a:p>
            <a:pPr lvl="2"/>
            <a:r>
              <a:rPr lang="en-US" u="sng" dirty="0" smtClean="0"/>
              <a:t>Slow tapering, over the course of several months</a:t>
            </a:r>
            <a:r>
              <a:rPr lang="en-US" dirty="0" smtClean="0"/>
              <a:t>, is necessary for patients who have been in long term therapy to allow recovery of normal adrenal function. </a:t>
            </a:r>
          </a:p>
          <a:p>
            <a:pPr>
              <a:buNone/>
            </a:pPr>
            <a:endParaRPr lang="en-US" dirty="0"/>
          </a:p>
        </p:txBody>
      </p:sp>
      <p:sp>
        <p:nvSpPr>
          <p:cNvPr id="4" name="Title 1"/>
          <p:cNvSpPr>
            <a:spLocks noGrp="1"/>
          </p:cNvSpPr>
          <p:nvPr>
            <p:ph type="title"/>
          </p:nvPr>
        </p:nvSpPr>
        <p:spPr/>
        <p:txBody>
          <a:bodyPr/>
          <a:lstStyle/>
          <a:p>
            <a:r>
              <a:rPr lang="en-US" dirty="0" err="1" smtClean="0"/>
              <a:t>Glucocorticoids</a:t>
            </a:r>
            <a:endParaRPr lang="en-US" dirty="0"/>
          </a:p>
        </p:txBody>
      </p:sp>
    </p:spTree>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fontScale="62500" lnSpcReduction="20000"/>
          </a:bodyPr>
          <a:lstStyle/>
          <a:p>
            <a:pPr>
              <a:buNone/>
            </a:pPr>
            <a:r>
              <a:rPr lang="en-US" u="sng" dirty="0" smtClean="0"/>
              <a:t>Clinical uses of </a:t>
            </a:r>
            <a:r>
              <a:rPr lang="en-US" u="sng" dirty="0" err="1" smtClean="0"/>
              <a:t>glucocorticoids</a:t>
            </a:r>
            <a:r>
              <a:rPr lang="en-US" dirty="0" smtClean="0"/>
              <a:t>;</a:t>
            </a:r>
          </a:p>
          <a:p>
            <a:r>
              <a:rPr lang="en-US" dirty="0" smtClean="0"/>
              <a:t>Adrenal uses:</a:t>
            </a:r>
          </a:p>
          <a:p>
            <a:pPr lvl="1"/>
            <a:r>
              <a:rPr lang="en-US" dirty="0" smtClean="0"/>
              <a:t>chronic adrenal cortical insufficiency (Addison's disease) </a:t>
            </a:r>
          </a:p>
          <a:p>
            <a:pPr lvl="1"/>
            <a:r>
              <a:rPr lang="en-US" dirty="0" smtClean="0"/>
              <a:t>acute adrenal insufficiency associated with life-threatening shock, infection, or trauma.</a:t>
            </a:r>
          </a:p>
          <a:p>
            <a:r>
              <a:rPr lang="en-US" dirty="0" err="1" smtClean="0"/>
              <a:t>Nonadrenal</a:t>
            </a:r>
            <a:r>
              <a:rPr lang="en-US" dirty="0" smtClean="0"/>
              <a:t> uses:</a:t>
            </a:r>
          </a:p>
          <a:p>
            <a:pPr lvl="1"/>
            <a:r>
              <a:rPr lang="en-US" dirty="0" smtClean="0"/>
              <a:t>Several inflammatory or immunologic conditions: </a:t>
            </a:r>
          </a:p>
          <a:p>
            <a:pPr lvl="2"/>
            <a:r>
              <a:rPr lang="en-US" dirty="0" smtClean="0"/>
              <a:t>asthma, organ transplant rejection, collagen diseases, rheumatic disorders</a:t>
            </a:r>
          </a:p>
          <a:p>
            <a:pPr lvl="1"/>
            <a:r>
              <a:rPr lang="en-US" dirty="0" smtClean="0"/>
              <a:t>Hematologic cancers</a:t>
            </a:r>
          </a:p>
          <a:p>
            <a:pPr lvl="1"/>
            <a:r>
              <a:rPr lang="en-US" dirty="0" smtClean="0"/>
              <a:t>neurologic disorders, </a:t>
            </a:r>
          </a:p>
          <a:p>
            <a:pPr lvl="1"/>
            <a:r>
              <a:rPr lang="en-US" dirty="0" smtClean="0"/>
              <a:t>chemotherapy-induced vomiting, </a:t>
            </a:r>
          </a:p>
          <a:p>
            <a:pPr lvl="1"/>
            <a:r>
              <a:rPr lang="en-US" dirty="0" err="1" smtClean="0"/>
              <a:t>hypercalcemia</a:t>
            </a:r>
            <a:r>
              <a:rPr lang="en-US" dirty="0" smtClean="0"/>
              <a:t>,</a:t>
            </a:r>
          </a:p>
          <a:p>
            <a:pPr lvl="1"/>
            <a:r>
              <a:rPr lang="en-US" dirty="0" smtClean="0"/>
              <a:t>mountain sickness. </a:t>
            </a:r>
          </a:p>
          <a:p>
            <a:pPr lvl="1"/>
            <a:r>
              <a:rPr lang="en-US" dirty="0" smtClean="0"/>
              <a:t>premature labor:</a:t>
            </a:r>
          </a:p>
          <a:p>
            <a:pPr lvl="2"/>
            <a:r>
              <a:rPr lang="en-US" dirty="0" smtClean="0"/>
              <a:t> </a:t>
            </a:r>
            <a:r>
              <a:rPr lang="en-US" dirty="0" err="1" smtClean="0"/>
              <a:t>Betamethasone</a:t>
            </a:r>
            <a:r>
              <a:rPr lang="en-US" dirty="0" smtClean="0"/>
              <a:t>, is given to pregnant women in to hasten maturation of the fetal lungs. </a:t>
            </a:r>
          </a:p>
          <a:p>
            <a:pPr>
              <a:buNone/>
            </a:pPr>
            <a:r>
              <a:rPr lang="en-US" dirty="0" smtClean="0"/>
              <a:t>Note: </a:t>
            </a:r>
          </a:p>
          <a:p>
            <a:r>
              <a:rPr lang="en-US" dirty="0" smtClean="0"/>
              <a:t>The degree of benefit for use of corticosteroids varies considerably in different disorders, </a:t>
            </a:r>
          </a:p>
          <a:p>
            <a:pPr lvl="1"/>
            <a:r>
              <a:rPr lang="en-US" dirty="0" smtClean="0"/>
              <a:t>and the toxicity of the drugs may limit their chronic use.</a:t>
            </a:r>
          </a:p>
          <a:p>
            <a:pPr lvl="1"/>
            <a:endParaRPr lang="en-US" dirty="0" smtClean="0"/>
          </a:p>
          <a:p>
            <a:pPr lvl="1">
              <a:buNone/>
            </a:pPr>
            <a:endParaRPr lang="en-US" dirty="0" smtClean="0"/>
          </a:p>
          <a:p>
            <a:pPr lvl="1">
              <a:buNone/>
            </a:pPr>
            <a:endParaRPr lang="en-US" dirty="0"/>
          </a:p>
        </p:txBody>
      </p:sp>
      <p:sp>
        <p:nvSpPr>
          <p:cNvPr id="4" name="Title 1"/>
          <p:cNvSpPr>
            <a:spLocks noGrp="1"/>
          </p:cNvSpPr>
          <p:nvPr>
            <p:ph type="title"/>
          </p:nvPr>
        </p:nvSpPr>
        <p:spPr/>
        <p:txBody>
          <a:bodyPr/>
          <a:lstStyle/>
          <a:p>
            <a:r>
              <a:rPr lang="en-US" dirty="0" err="1" smtClean="0"/>
              <a:t>Glucocorticoids</a:t>
            </a:r>
            <a:endParaRPr lang="en-US" dirty="0"/>
          </a:p>
        </p:txBody>
      </p:sp>
    </p:spTree>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err="1" smtClean="0"/>
              <a:t>Mineralocorticoids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1) </a:t>
            </a:r>
            <a:r>
              <a:rPr lang="en-US" dirty="0" err="1" smtClean="0"/>
              <a:t>Aldosterone</a:t>
            </a:r>
            <a:endParaRPr lang="en-US" dirty="0" smtClean="0"/>
          </a:p>
          <a:p>
            <a:r>
              <a:rPr lang="en-US" dirty="0" smtClean="0"/>
              <a:t>The major natural </a:t>
            </a:r>
            <a:r>
              <a:rPr lang="en-US" dirty="0" err="1" smtClean="0"/>
              <a:t>mineralocorticoid</a:t>
            </a:r>
            <a:r>
              <a:rPr lang="en-US" dirty="0" smtClean="0"/>
              <a:t> in humans</a:t>
            </a:r>
          </a:p>
          <a:p>
            <a:r>
              <a:rPr lang="en-US" dirty="0" err="1" smtClean="0"/>
              <a:t>Aldosterone</a:t>
            </a:r>
            <a:r>
              <a:rPr lang="en-US" dirty="0" smtClean="0"/>
              <a:t> secretion is regulated by ACTH and by the </a:t>
            </a:r>
            <a:r>
              <a:rPr lang="en-US" dirty="0" err="1" smtClean="0"/>
              <a:t>renin-angiotensin</a:t>
            </a:r>
            <a:r>
              <a:rPr lang="en-US" dirty="0" smtClean="0"/>
              <a:t> system</a:t>
            </a:r>
          </a:p>
          <a:p>
            <a:pPr lvl="1"/>
            <a:r>
              <a:rPr lang="en-US" dirty="0" smtClean="0"/>
              <a:t>It plays an important role in regulation of </a:t>
            </a:r>
            <a:r>
              <a:rPr lang="en-US" u="sng" dirty="0" smtClean="0"/>
              <a:t>blood volume and blood pressure</a:t>
            </a:r>
            <a:r>
              <a:rPr lang="en-US" dirty="0" smtClean="0"/>
              <a:t> </a:t>
            </a:r>
          </a:p>
          <a:p>
            <a:pPr lvl="1"/>
            <a:r>
              <a:rPr lang="en-US" dirty="0" err="1" smtClean="0"/>
              <a:t>Aldosterone</a:t>
            </a:r>
            <a:r>
              <a:rPr lang="en-US" dirty="0" smtClean="0"/>
              <a:t> has a short half-life and little </a:t>
            </a:r>
            <a:r>
              <a:rPr lang="en-US" dirty="0" err="1" smtClean="0"/>
              <a:t>glucocorticoid</a:t>
            </a:r>
            <a:r>
              <a:rPr lang="en-US" dirty="0" smtClean="0"/>
              <a:t> activity </a:t>
            </a:r>
          </a:p>
          <a:p>
            <a:pPr lvl="1">
              <a:buNone/>
            </a:pPr>
            <a:r>
              <a:rPr lang="en-US" b="1" dirty="0" smtClean="0"/>
              <a:t>See Table 39-1</a:t>
            </a:r>
          </a:p>
          <a:p>
            <a:pPr>
              <a:buNone/>
            </a:pPr>
            <a:r>
              <a:rPr lang="en-US" dirty="0" smtClean="0"/>
              <a:t>2) Other </a:t>
            </a:r>
            <a:r>
              <a:rPr lang="en-US" dirty="0" err="1" smtClean="0"/>
              <a:t>Mineralocorticoids</a:t>
            </a:r>
            <a:endParaRPr lang="en-US" dirty="0" smtClean="0"/>
          </a:p>
          <a:p>
            <a:r>
              <a:rPr lang="en-US" dirty="0" err="1" smtClean="0"/>
              <a:t>Fludrocortisone</a:t>
            </a:r>
            <a:r>
              <a:rPr lang="en-US" b="1" dirty="0" smtClean="0"/>
              <a:t>: </a:t>
            </a:r>
            <a:r>
              <a:rPr lang="en-US" dirty="0" smtClean="0"/>
              <a:t>also</a:t>
            </a:r>
            <a:r>
              <a:rPr lang="en-US" b="1" dirty="0" smtClean="0"/>
              <a:t> </a:t>
            </a:r>
            <a:r>
              <a:rPr lang="en-US" dirty="0" smtClean="0"/>
              <a:t>has significant </a:t>
            </a:r>
            <a:r>
              <a:rPr lang="en-US" dirty="0" err="1" smtClean="0"/>
              <a:t>glucocorticoid</a:t>
            </a:r>
            <a:r>
              <a:rPr lang="en-US" dirty="0" smtClean="0"/>
              <a:t> activity</a:t>
            </a:r>
          </a:p>
          <a:p>
            <a:r>
              <a:rPr lang="en-US" dirty="0" err="1" smtClean="0"/>
              <a:t>Deoxycorticosterone</a:t>
            </a:r>
            <a:r>
              <a:rPr lang="en-US" dirty="0" smtClean="0"/>
              <a:t> (the naturally occurring precursor of </a:t>
            </a:r>
            <a:r>
              <a:rPr lang="en-US" dirty="0" err="1" smtClean="0"/>
              <a:t>aldosterone</a:t>
            </a:r>
            <a:r>
              <a:rPr lang="en-US" dirty="0" smtClean="0"/>
              <a:t>)</a:t>
            </a:r>
          </a:p>
          <a:p>
            <a:endParaRPr lang="en-US" dirty="0" smtClean="0"/>
          </a:p>
          <a:p>
            <a:r>
              <a:rPr lang="en-US" dirty="0" err="1" smtClean="0"/>
              <a:t>Fludrocortisone</a:t>
            </a:r>
            <a:r>
              <a:rPr lang="en-US" dirty="0" smtClean="0"/>
              <a:t> has a long duration of action;</a:t>
            </a:r>
          </a:p>
          <a:p>
            <a:pPr lvl="1"/>
            <a:r>
              <a:rPr lang="en-US" dirty="0" smtClean="0"/>
              <a:t>Hence preferred for replacement therapy after </a:t>
            </a:r>
            <a:r>
              <a:rPr lang="en-US" dirty="0" err="1" smtClean="0"/>
              <a:t>adrenalectomy</a:t>
            </a:r>
            <a:r>
              <a:rPr lang="en-US" dirty="0" smtClean="0"/>
              <a:t> and in other conditions in which </a:t>
            </a:r>
            <a:r>
              <a:rPr lang="en-US" dirty="0" err="1" smtClean="0"/>
              <a:t>mineralocorticoid</a:t>
            </a:r>
            <a:r>
              <a:rPr lang="en-US" dirty="0" smtClean="0"/>
              <a:t> therapy is needed.</a:t>
            </a:r>
          </a:p>
          <a:p>
            <a:endParaRPr lang="en-US" dirty="0"/>
          </a:p>
        </p:txBody>
      </p:sp>
    </p:spTree>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Corticosteroid Antagonists</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Receptor Antagonists</a:t>
            </a:r>
          </a:p>
          <a:p>
            <a:pPr lvl="1"/>
            <a:r>
              <a:rPr lang="en-US" dirty="0" err="1" smtClean="0"/>
              <a:t>Aldosterone</a:t>
            </a:r>
            <a:r>
              <a:rPr lang="en-US" dirty="0" smtClean="0"/>
              <a:t> antagonists: </a:t>
            </a:r>
          </a:p>
          <a:p>
            <a:pPr lvl="2"/>
            <a:r>
              <a:rPr lang="en-US" dirty="0" err="1" smtClean="0"/>
              <a:t>Spironolactone</a:t>
            </a:r>
            <a:r>
              <a:rPr lang="en-US" dirty="0" smtClean="0"/>
              <a:t> and </a:t>
            </a:r>
            <a:r>
              <a:rPr lang="en-US" dirty="0" err="1" smtClean="0"/>
              <a:t>eplerenone</a:t>
            </a:r>
            <a:endParaRPr lang="en-US" dirty="0" smtClean="0"/>
          </a:p>
          <a:p>
            <a:pPr lvl="1"/>
            <a:r>
              <a:rPr lang="en-US" dirty="0" err="1" smtClean="0"/>
              <a:t>Mifepristone</a:t>
            </a:r>
            <a:r>
              <a:rPr lang="en-US" dirty="0" smtClean="0"/>
              <a:t> (RU-486): </a:t>
            </a:r>
          </a:p>
          <a:p>
            <a:pPr lvl="2"/>
            <a:r>
              <a:rPr lang="en-US" dirty="0" smtClean="0"/>
              <a:t>a competitive inhibitor of </a:t>
            </a:r>
            <a:r>
              <a:rPr lang="en-US" u="sng" dirty="0" err="1" smtClean="0"/>
              <a:t>glucocorticoid</a:t>
            </a:r>
            <a:r>
              <a:rPr lang="en-US" u="sng" dirty="0" smtClean="0"/>
              <a:t> receptors </a:t>
            </a:r>
            <a:r>
              <a:rPr lang="en-US" dirty="0" smtClean="0"/>
              <a:t>as well as progesterone receptors;</a:t>
            </a:r>
          </a:p>
          <a:p>
            <a:pPr lvl="3"/>
            <a:r>
              <a:rPr lang="en-US" dirty="0" smtClean="0"/>
              <a:t>used in the treatment of </a:t>
            </a:r>
            <a:r>
              <a:rPr lang="en-US" u="sng" dirty="0" smtClean="0"/>
              <a:t>Cushing's syndrome</a:t>
            </a:r>
            <a:r>
              <a:rPr lang="en-US" dirty="0" smtClean="0"/>
              <a:t>.</a:t>
            </a:r>
          </a:p>
          <a:p>
            <a:r>
              <a:rPr lang="en-US" dirty="0" smtClean="0"/>
              <a:t>2) Synthesis Inhibitors</a:t>
            </a:r>
          </a:p>
          <a:p>
            <a:pPr lvl="1"/>
            <a:r>
              <a:rPr lang="en-US" dirty="0" smtClean="0"/>
              <a:t>Include drugs that inhibit adrenal steroid synthesis;</a:t>
            </a:r>
          </a:p>
          <a:p>
            <a:pPr lvl="2"/>
            <a:r>
              <a:rPr lang="en-US" dirty="0" err="1" smtClean="0"/>
              <a:t>ketoconazole</a:t>
            </a:r>
            <a:r>
              <a:rPr lang="en-US" dirty="0" smtClean="0"/>
              <a:t>, </a:t>
            </a:r>
            <a:r>
              <a:rPr lang="en-US" dirty="0" err="1" smtClean="0"/>
              <a:t>aminoglutethimide</a:t>
            </a:r>
            <a:r>
              <a:rPr lang="en-US" dirty="0" smtClean="0"/>
              <a:t>, and </a:t>
            </a:r>
            <a:r>
              <a:rPr lang="en-US" dirty="0" err="1" smtClean="0"/>
              <a:t>metyrapone</a:t>
            </a:r>
            <a:r>
              <a:rPr lang="en-US" dirty="0" smtClean="0"/>
              <a:t>. </a:t>
            </a:r>
            <a:r>
              <a:rPr lang="en-US" dirty="0" err="1" smtClean="0"/>
              <a:t>Ketoconazole</a:t>
            </a:r>
            <a:r>
              <a:rPr lang="en-US" dirty="0" smtClean="0"/>
              <a:t> </a:t>
            </a:r>
          </a:p>
          <a:p>
            <a:endParaRPr lang="en-US" dirty="0"/>
          </a:p>
        </p:txBody>
      </p:sp>
    </p:spTree>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Drugs That Affect Bone Mineral Homeostasis</a:t>
            </a:r>
            <a:endParaRPr lang="en-US" dirty="0"/>
          </a:p>
        </p:txBody>
      </p:sp>
    </p:spTree>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Calcium and phosphorus, </a:t>
            </a:r>
          </a:p>
          <a:p>
            <a:pPr lvl="1"/>
            <a:r>
              <a:rPr lang="en-US" dirty="0" smtClean="0"/>
              <a:t>the 2 major elements of bone, </a:t>
            </a:r>
          </a:p>
          <a:p>
            <a:pPr lvl="1"/>
            <a:r>
              <a:rPr lang="en-US" dirty="0" smtClean="0"/>
              <a:t>also required for the normal function of many other cells in the body. </a:t>
            </a:r>
          </a:p>
          <a:p>
            <a:r>
              <a:rPr lang="en-US" dirty="0" smtClean="0"/>
              <a:t>calcium and phosphate homeostasis. </a:t>
            </a:r>
          </a:p>
          <a:p>
            <a:pPr lvl="1"/>
            <a:r>
              <a:rPr lang="en-US" dirty="0" smtClean="0"/>
              <a:t>Primary regulators:</a:t>
            </a:r>
          </a:p>
          <a:p>
            <a:pPr lvl="2"/>
            <a:r>
              <a:rPr lang="en-US" dirty="0" smtClean="0"/>
              <a:t>Parathyroid hormone (PTH) and vitamin D </a:t>
            </a:r>
          </a:p>
          <a:p>
            <a:pPr lvl="2">
              <a:buNone/>
            </a:pPr>
            <a:r>
              <a:rPr lang="en-US" dirty="0" smtClean="0"/>
              <a:t>See Figure 42–1 </a:t>
            </a:r>
          </a:p>
          <a:p>
            <a:pPr lvl="1"/>
            <a:r>
              <a:rPr lang="en-US" dirty="0" smtClean="0"/>
              <a:t>Secondary regulators:</a:t>
            </a:r>
          </a:p>
          <a:p>
            <a:pPr lvl="2"/>
            <a:r>
              <a:rPr lang="en-US" dirty="0" err="1" smtClean="0"/>
              <a:t>calcitonin</a:t>
            </a:r>
            <a:r>
              <a:rPr lang="en-US" dirty="0" smtClean="0"/>
              <a:t>, </a:t>
            </a:r>
            <a:r>
              <a:rPr lang="en-US" dirty="0" err="1" smtClean="0"/>
              <a:t>glucocorticoids</a:t>
            </a:r>
            <a:r>
              <a:rPr lang="en-US" dirty="0" smtClean="0"/>
              <a:t>, and estrogens. </a:t>
            </a:r>
          </a:p>
          <a:p>
            <a:pPr lvl="1"/>
            <a:r>
              <a:rPr lang="en-US" dirty="0" smtClean="0"/>
              <a:t>Various bone mineral disorders (</a:t>
            </a:r>
            <a:r>
              <a:rPr lang="en-US" dirty="0" err="1" smtClean="0"/>
              <a:t>eg</a:t>
            </a:r>
            <a:r>
              <a:rPr lang="en-US" dirty="0" smtClean="0"/>
              <a:t>, osteoporosis, rickets, </a:t>
            </a:r>
            <a:r>
              <a:rPr lang="en-US" dirty="0" err="1" smtClean="0"/>
              <a:t>osteomalacia</a:t>
            </a:r>
            <a:r>
              <a:rPr lang="en-US" dirty="0" smtClean="0"/>
              <a:t> etc), </a:t>
            </a:r>
          </a:p>
          <a:p>
            <a:pPr lvl="2"/>
            <a:r>
              <a:rPr lang="en-US" dirty="0" smtClean="0"/>
              <a:t>are treated with the above hormones or their analogs or antagonists</a:t>
            </a:r>
          </a:p>
          <a:p>
            <a:endParaRPr lang="en-US" dirty="0"/>
          </a:p>
        </p:txBody>
      </p:sp>
    </p:spTree>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Hormonal regulators of bone mineral homeostasis</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smtClean="0"/>
              <a:t>Parathyroid hormone (PTH)</a:t>
            </a:r>
          </a:p>
          <a:p>
            <a:pPr lvl="1"/>
            <a:r>
              <a:rPr lang="en-US" dirty="0" smtClean="0"/>
              <a:t>produced in the </a:t>
            </a:r>
            <a:r>
              <a:rPr lang="en-US" dirty="0" err="1" smtClean="0"/>
              <a:t>para</a:t>
            </a:r>
            <a:r>
              <a:rPr lang="en-US" dirty="0" smtClean="0"/>
              <a:t>-thyroid gland</a:t>
            </a:r>
          </a:p>
          <a:p>
            <a:pPr lvl="1"/>
            <a:r>
              <a:rPr lang="en-US" dirty="0" smtClean="0"/>
              <a:t>It stimulates the production of the </a:t>
            </a:r>
            <a:r>
              <a:rPr lang="en-US" u="sng" dirty="0" smtClean="0"/>
              <a:t>active metabolite of vitamin D, 1,25(OH)</a:t>
            </a:r>
            <a:r>
              <a:rPr lang="en-US" u="sng" baseline="-25000" dirty="0" smtClean="0"/>
              <a:t>2</a:t>
            </a:r>
            <a:r>
              <a:rPr lang="en-US" u="sng" dirty="0" smtClean="0"/>
              <a:t>D</a:t>
            </a:r>
          </a:p>
          <a:p>
            <a:pPr lvl="2"/>
            <a:r>
              <a:rPr lang="en-US" u="sng" dirty="0" smtClean="0"/>
              <a:t>The active metabolite of </a:t>
            </a:r>
            <a:r>
              <a:rPr lang="en-US" u="sng" dirty="0" err="1" smtClean="0"/>
              <a:t>Vit</a:t>
            </a:r>
            <a:r>
              <a:rPr lang="en-US" u="sng" dirty="0" smtClean="0"/>
              <a:t> D leads to increased calcium and phosphate </a:t>
            </a:r>
          </a:p>
          <a:p>
            <a:pPr lvl="1"/>
            <a:r>
              <a:rPr lang="en-US" u="sng" dirty="0" smtClean="0"/>
              <a:t>PTH causes a net increase in calcium and decrease in phosphate</a:t>
            </a:r>
          </a:p>
          <a:p>
            <a:pPr lvl="1"/>
            <a:r>
              <a:rPr lang="en-US" dirty="0" smtClean="0"/>
              <a:t>synthesis and secretion of PTH is primarily regulated by the serum concentration of free ionized calcium; </a:t>
            </a:r>
          </a:p>
          <a:p>
            <a:pPr lvl="2"/>
            <a:r>
              <a:rPr lang="en-US" dirty="0" smtClean="0"/>
              <a:t>a drop in free ionized calcium stimulates PTH release. </a:t>
            </a:r>
          </a:p>
          <a:p>
            <a:pPr lvl="1"/>
            <a:r>
              <a:rPr lang="en-US" dirty="0" smtClean="0"/>
              <a:t>Active metabolites of vitamin D inhibit PTH synthesis</a:t>
            </a:r>
            <a:endParaRPr lang="en-US" u="sng" dirty="0" smtClean="0"/>
          </a:p>
          <a:p>
            <a:pPr lvl="1">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CC3368F-CBB3-4043-9B64-457450741443}"/>
              </a:ext>
            </a:extLst>
          </p:cNvPr>
          <p:cNvSpPr>
            <a:spLocks noGrp="1"/>
          </p:cNvSpPr>
          <p:nvPr>
            <p:ph idx="1"/>
          </p:nvPr>
        </p:nvSpPr>
        <p:spPr>
          <a:xfrm>
            <a:off x="628650" y="656493"/>
            <a:ext cx="7886700" cy="5520471"/>
          </a:xfrm>
        </p:spPr>
        <p:txBody>
          <a:bodyPr/>
          <a:lstStyle/>
          <a:p>
            <a:pPr marL="0" indent="0" algn="ctr">
              <a:buNone/>
            </a:pPr>
            <a:r>
              <a:rPr lang="en-US" b="1" dirty="0"/>
              <a:t>Drug Therapy</a:t>
            </a:r>
          </a:p>
          <a:p>
            <a:pPr marL="0" indent="0">
              <a:buNone/>
            </a:pPr>
            <a:r>
              <a:rPr lang="en-US" b="1" dirty="0"/>
              <a:t>Anti-diarrhea drugs include;</a:t>
            </a:r>
          </a:p>
          <a:p>
            <a:pPr marL="514350" indent="-514350">
              <a:buFont typeface="+mj-lt"/>
              <a:buAutoNum type="alphaLcParenR"/>
            </a:pPr>
            <a:r>
              <a:rPr lang="en-US" dirty="0"/>
              <a:t>Antimotility drugs</a:t>
            </a:r>
          </a:p>
          <a:p>
            <a:pPr marL="514350" indent="-514350">
              <a:buFont typeface="+mj-lt"/>
              <a:buAutoNum type="alphaLcParenR"/>
            </a:pPr>
            <a:r>
              <a:rPr lang="en-US" dirty="0" err="1"/>
              <a:t>Antisecretory</a:t>
            </a:r>
            <a:r>
              <a:rPr lang="en-US" dirty="0"/>
              <a:t> drugs </a:t>
            </a:r>
          </a:p>
          <a:p>
            <a:pPr marL="514350" indent="-514350">
              <a:buFont typeface="+mj-lt"/>
              <a:buAutoNum type="alphaLcParenR"/>
            </a:pPr>
            <a:r>
              <a:rPr lang="en-US" dirty="0"/>
              <a:t>Adsorbents</a:t>
            </a:r>
          </a:p>
          <a:p>
            <a:pPr marL="514350" indent="-514350">
              <a:buFont typeface="+mj-lt"/>
              <a:buAutoNum type="alphaLcParenR"/>
            </a:pPr>
            <a:r>
              <a:rPr lang="en-US" dirty="0"/>
              <a:t>Antibacterial agents</a:t>
            </a:r>
          </a:p>
        </p:txBody>
      </p:sp>
    </p:spTree>
    <p:extLst>
      <p:ext uri="{BB962C8B-B14F-4D97-AF65-F5344CB8AC3E}">
        <p14:creationId xmlns:p14="http://schemas.microsoft.com/office/powerpoint/2010/main" xmlns="" val="271059832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lnSpcReduction="10000"/>
          </a:bodyPr>
          <a:lstStyle/>
          <a:p>
            <a:r>
              <a:rPr lang="en-US" u="sng" dirty="0" smtClean="0"/>
              <a:t>Vitamin D</a:t>
            </a:r>
          </a:p>
          <a:p>
            <a:pPr lvl="1"/>
            <a:r>
              <a:rPr lang="en-US" dirty="0" smtClean="0"/>
              <a:t>Vitamin D, a fat-soluble vitamin</a:t>
            </a:r>
          </a:p>
          <a:p>
            <a:pPr lvl="1"/>
            <a:r>
              <a:rPr lang="en-US" dirty="0" smtClean="0"/>
              <a:t>Sources:</a:t>
            </a:r>
          </a:p>
          <a:p>
            <a:pPr lvl="2"/>
            <a:r>
              <a:rPr lang="en-US" dirty="0" smtClean="0"/>
              <a:t>synthesized in the skin from 7-dehydrocholesterol under the influence of ultraviolet light</a:t>
            </a:r>
          </a:p>
          <a:p>
            <a:pPr lvl="2"/>
            <a:r>
              <a:rPr lang="en-US" dirty="0" smtClean="0"/>
              <a:t>absorbed from the diet in the:</a:t>
            </a:r>
          </a:p>
          <a:p>
            <a:pPr lvl="3"/>
            <a:r>
              <a:rPr lang="en-US" dirty="0" smtClean="0"/>
              <a:t>natural form (vitamin D3 , </a:t>
            </a:r>
            <a:r>
              <a:rPr lang="en-US" b="1" dirty="0" err="1" smtClean="0"/>
              <a:t>cholecalciferol</a:t>
            </a:r>
            <a:r>
              <a:rPr lang="en-US" b="1" dirty="0" smtClean="0"/>
              <a:t> </a:t>
            </a:r>
            <a:r>
              <a:rPr lang="en-US" dirty="0" smtClean="0"/>
              <a:t>) or </a:t>
            </a:r>
          </a:p>
          <a:p>
            <a:pPr lvl="3"/>
            <a:r>
              <a:rPr lang="en-US" dirty="0" smtClean="0"/>
              <a:t>the plant form (vitamin D2 , </a:t>
            </a:r>
            <a:r>
              <a:rPr lang="en-US" b="1" dirty="0" err="1" smtClean="0"/>
              <a:t>ergocalciferol</a:t>
            </a:r>
            <a:r>
              <a:rPr lang="en-US" b="1" dirty="0" smtClean="0"/>
              <a:t> </a:t>
            </a:r>
            <a:r>
              <a:rPr lang="en-US" dirty="0" smtClean="0"/>
              <a:t>). </a:t>
            </a:r>
          </a:p>
          <a:p>
            <a:pPr lvl="1"/>
            <a:r>
              <a:rPr lang="en-US" dirty="0" smtClean="0"/>
              <a:t>Conversion into active form:</a:t>
            </a:r>
          </a:p>
          <a:p>
            <a:pPr lvl="2"/>
            <a:r>
              <a:rPr lang="en-US" dirty="0" smtClean="0"/>
              <a:t>Active metabolites  of </a:t>
            </a:r>
            <a:r>
              <a:rPr lang="en-US" dirty="0" err="1" smtClean="0"/>
              <a:t>Vit</a:t>
            </a:r>
            <a:r>
              <a:rPr lang="en-US" dirty="0" smtClean="0"/>
              <a:t> D are formed in:</a:t>
            </a:r>
          </a:p>
          <a:p>
            <a:pPr lvl="3"/>
            <a:r>
              <a:rPr lang="en-US" dirty="0" smtClean="0"/>
              <a:t> the liver: </a:t>
            </a:r>
            <a:r>
              <a:rPr lang="en-US" b="1" dirty="0" smtClean="0"/>
              <a:t>25-hydroxyvitamin D or </a:t>
            </a:r>
            <a:r>
              <a:rPr lang="en-US" b="1" dirty="0" err="1" smtClean="0"/>
              <a:t>calcifediol</a:t>
            </a:r>
            <a:endParaRPr lang="en-US" b="1" dirty="0" smtClean="0"/>
          </a:p>
          <a:p>
            <a:pPr lvl="3"/>
            <a:r>
              <a:rPr lang="en-US" dirty="0" smtClean="0"/>
              <a:t>kidney : </a:t>
            </a:r>
            <a:r>
              <a:rPr lang="en-US" b="1" dirty="0" smtClean="0"/>
              <a:t>1,25-dihydroxyvitamin D or </a:t>
            </a:r>
            <a:r>
              <a:rPr lang="en-US" b="1" dirty="0" err="1" smtClean="0"/>
              <a:t>calcitriol</a:t>
            </a:r>
            <a:endParaRPr lang="en-US" b="1" dirty="0" smtClean="0"/>
          </a:p>
        </p:txBody>
      </p:sp>
      <p:sp>
        <p:nvSpPr>
          <p:cNvPr id="4" name="Title 1"/>
          <p:cNvSpPr>
            <a:spLocks noGrp="1"/>
          </p:cNvSpPr>
          <p:nvPr>
            <p:ph type="title"/>
          </p:nvPr>
        </p:nvSpPr>
        <p:spPr/>
        <p:txBody>
          <a:bodyPr>
            <a:normAutofit/>
          </a:bodyPr>
          <a:lstStyle/>
          <a:p>
            <a:r>
              <a:rPr lang="en-US" sz="2800" dirty="0" smtClean="0"/>
              <a:t>Hormonal regulators of bone mineral homeostasis</a:t>
            </a:r>
            <a:endParaRPr lang="en-US" sz="2800" dirty="0"/>
          </a:p>
        </p:txBody>
      </p:sp>
    </p:spTree>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1"/>
            <a:r>
              <a:rPr lang="en-US" dirty="0" smtClean="0"/>
              <a:t>Functions of the active vitamin D metabolites </a:t>
            </a:r>
          </a:p>
          <a:p>
            <a:pPr lvl="2"/>
            <a:r>
              <a:rPr lang="en-US" dirty="0" smtClean="0"/>
              <a:t>cause a net increase in serum concentrations of calcium and phosphate by</a:t>
            </a:r>
          </a:p>
          <a:p>
            <a:pPr lvl="3"/>
            <a:r>
              <a:rPr lang="en-US" u="sng" dirty="0" smtClean="0"/>
              <a:t>increasing intestinal absorption and bone </a:t>
            </a:r>
            <a:r>
              <a:rPr lang="en-US" u="sng" dirty="0" err="1" smtClean="0"/>
              <a:t>resorption</a:t>
            </a:r>
            <a:r>
              <a:rPr lang="en-US" u="sng" dirty="0" smtClean="0"/>
              <a:t> and decreasing renal excretion </a:t>
            </a:r>
          </a:p>
          <a:p>
            <a:pPr lvl="2"/>
            <a:r>
              <a:rPr lang="en-US" dirty="0" smtClean="0"/>
              <a:t>required for normal mineralization of bone; </a:t>
            </a:r>
          </a:p>
          <a:p>
            <a:pPr lvl="3"/>
            <a:r>
              <a:rPr lang="en-US" dirty="0" smtClean="0"/>
              <a:t>deficiencies cause </a:t>
            </a:r>
            <a:r>
              <a:rPr lang="en-US" b="1" dirty="0" smtClean="0"/>
              <a:t>rickets</a:t>
            </a:r>
            <a:r>
              <a:rPr lang="en-US" dirty="0" smtClean="0"/>
              <a:t> in growing children and adolescents and </a:t>
            </a:r>
            <a:r>
              <a:rPr lang="en-US" b="1" dirty="0" err="1" smtClean="0"/>
              <a:t>osteomalacia</a:t>
            </a:r>
            <a:r>
              <a:rPr lang="en-US" dirty="0" smtClean="0"/>
              <a:t> in adults. </a:t>
            </a:r>
          </a:p>
          <a:p>
            <a:pPr lvl="2"/>
            <a:r>
              <a:rPr lang="en-US" dirty="0" smtClean="0"/>
              <a:t>inhibit PTH secretion directly and indirectly, by increasing serum calcium</a:t>
            </a:r>
          </a:p>
          <a:p>
            <a:pPr lvl="1"/>
            <a:r>
              <a:rPr lang="en-US" u="sng" dirty="0" smtClean="0"/>
              <a:t>Use of </a:t>
            </a:r>
            <a:r>
              <a:rPr lang="en-US" u="sng" dirty="0" err="1" smtClean="0"/>
              <a:t>Vit</a:t>
            </a:r>
            <a:r>
              <a:rPr lang="en-US" u="sng" dirty="0" smtClean="0"/>
              <a:t> D</a:t>
            </a:r>
          </a:p>
          <a:p>
            <a:pPr lvl="2"/>
            <a:r>
              <a:rPr lang="en-US" dirty="0" smtClean="0"/>
              <a:t>treatment of </a:t>
            </a:r>
            <a:r>
              <a:rPr lang="en-US" dirty="0" err="1" smtClean="0"/>
              <a:t>Vit</a:t>
            </a:r>
            <a:r>
              <a:rPr lang="en-US" dirty="0" smtClean="0"/>
              <a:t> D deficiency states, including </a:t>
            </a:r>
          </a:p>
          <a:p>
            <a:pPr lvl="3"/>
            <a:r>
              <a:rPr lang="en-US" dirty="0" smtClean="0"/>
              <a:t>nutritional deficiency, intestinal </a:t>
            </a:r>
            <a:r>
              <a:rPr lang="en-US" dirty="0" err="1" smtClean="0"/>
              <a:t>osteodystrophy</a:t>
            </a:r>
            <a:r>
              <a:rPr lang="en-US" dirty="0" smtClean="0"/>
              <a:t>, chronic kidney or liver disease, </a:t>
            </a:r>
            <a:r>
              <a:rPr lang="en-US" dirty="0" err="1" smtClean="0"/>
              <a:t>hypoparathyroidism</a:t>
            </a:r>
            <a:r>
              <a:rPr lang="en-US" dirty="0" smtClean="0"/>
              <a:t>, and </a:t>
            </a:r>
            <a:r>
              <a:rPr lang="en-US" dirty="0" err="1" smtClean="0"/>
              <a:t>nephrotic</a:t>
            </a:r>
            <a:r>
              <a:rPr lang="en-US" dirty="0" smtClean="0"/>
              <a:t> syndrome.</a:t>
            </a:r>
          </a:p>
          <a:p>
            <a:pPr lvl="2"/>
            <a:r>
              <a:rPr lang="en-US" dirty="0" smtClean="0"/>
              <a:t>used, in combination with </a:t>
            </a:r>
            <a:r>
              <a:rPr lang="en-US" u="sng" dirty="0" smtClean="0"/>
              <a:t>calcium supplementation</a:t>
            </a:r>
            <a:r>
              <a:rPr lang="en-US" dirty="0" smtClean="0"/>
              <a:t>, to prevent and </a:t>
            </a:r>
            <a:r>
              <a:rPr lang="en-US" u="sng" dirty="0" smtClean="0"/>
              <a:t>treat osteoporosis in older women and men</a:t>
            </a:r>
            <a:r>
              <a:rPr lang="en-US" dirty="0" smtClean="0"/>
              <a:t>.</a:t>
            </a:r>
            <a:endParaRPr lang="en-US" u="sng" dirty="0" smtClean="0"/>
          </a:p>
          <a:p>
            <a:pPr>
              <a:buNone/>
            </a:pPr>
            <a:endParaRPr lang="en-US" dirty="0"/>
          </a:p>
        </p:txBody>
      </p:sp>
      <p:sp>
        <p:nvSpPr>
          <p:cNvPr id="4" name="Title 1"/>
          <p:cNvSpPr>
            <a:spLocks noGrp="1"/>
          </p:cNvSpPr>
          <p:nvPr>
            <p:ph type="title"/>
          </p:nvPr>
        </p:nvSpPr>
        <p:spPr/>
        <p:txBody>
          <a:bodyPr>
            <a:normAutofit/>
          </a:bodyPr>
          <a:lstStyle/>
          <a:p>
            <a:r>
              <a:rPr lang="en-US" sz="2800" dirty="0" smtClean="0"/>
              <a:t>Hormonal regulators of bone mineral homeostasis</a:t>
            </a:r>
            <a:endParaRPr lang="en-US" sz="2800" dirty="0"/>
          </a:p>
        </p:txBody>
      </p:sp>
    </p:spTree>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u="sng" dirty="0" err="1" smtClean="0"/>
              <a:t>Calcitonin</a:t>
            </a:r>
            <a:r>
              <a:rPr lang="en-US" dirty="0" smtClean="0"/>
              <a:t> </a:t>
            </a:r>
          </a:p>
          <a:p>
            <a:pPr lvl="1"/>
            <a:r>
              <a:rPr lang="en-US" dirty="0" smtClean="0"/>
              <a:t>a peptide hormone secreted by the thyroid gland, that </a:t>
            </a:r>
            <a:r>
              <a:rPr lang="en-US" u="sng" dirty="0" smtClean="0"/>
              <a:t>decreases serum calcium and phosphate </a:t>
            </a:r>
            <a:r>
              <a:rPr lang="en-US" dirty="0" smtClean="0"/>
              <a:t>by </a:t>
            </a:r>
          </a:p>
          <a:p>
            <a:pPr lvl="2"/>
            <a:r>
              <a:rPr lang="en-US" u="sng" dirty="0" smtClean="0"/>
              <a:t>inhibiting bone </a:t>
            </a:r>
            <a:r>
              <a:rPr lang="en-US" u="sng" dirty="0" err="1" smtClean="0"/>
              <a:t>resorption</a:t>
            </a:r>
            <a:r>
              <a:rPr lang="en-US" u="sng" dirty="0" smtClean="0"/>
              <a:t> and inhibiting renal excretion of these minerals</a:t>
            </a:r>
          </a:p>
          <a:p>
            <a:pPr lvl="1"/>
            <a:r>
              <a:rPr lang="en-US" dirty="0" smtClean="0"/>
              <a:t>Used in osteoporosis</a:t>
            </a:r>
          </a:p>
          <a:p>
            <a:r>
              <a:rPr lang="en-US" u="sng" dirty="0" smtClean="0"/>
              <a:t>Estrogens</a:t>
            </a:r>
          </a:p>
          <a:p>
            <a:pPr lvl="1"/>
            <a:r>
              <a:rPr lang="en-US" dirty="0" smtClean="0"/>
              <a:t>Estrogens and selective estrogen receptor modulators (SERMs; </a:t>
            </a:r>
            <a:r>
              <a:rPr lang="en-US" dirty="0" err="1" smtClean="0"/>
              <a:t>eg</a:t>
            </a:r>
            <a:r>
              <a:rPr lang="en-US" dirty="0" smtClean="0"/>
              <a:t>, </a:t>
            </a:r>
            <a:r>
              <a:rPr lang="en-US" b="1" dirty="0" err="1" smtClean="0"/>
              <a:t>raloxifene</a:t>
            </a:r>
            <a:r>
              <a:rPr lang="en-US" b="1" dirty="0" smtClean="0"/>
              <a:t> </a:t>
            </a:r>
            <a:r>
              <a:rPr lang="en-US" dirty="0" smtClean="0"/>
              <a:t>) prevent or delay bone loss in postmenopausal women through </a:t>
            </a:r>
            <a:r>
              <a:rPr lang="en-US" u="sng" dirty="0" smtClean="0"/>
              <a:t>inhibition of PTH-stimulated bone </a:t>
            </a:r>
            <a:r>
              <a:rPr lang="en-US" u="sng" dirty="0" err="1" smtClean="0"/>
              <a:t>resorption</a:t>
            </a:r>
            <a:endParaRPr lang="en-US" u="sng" dirty="0" smtClean="0"/>
          </a:p>
          <a:p>
            <a:pPr lvl="1">
              <a:buNone/>
            </a:pPr>
            <a:endParaRPr lang="en-US" u="sng" dirty="0" smtClean="0"/>
          </a:p>
          <a:p>
            <a:endParaRPr lang="en-US" dirty="0" smtClean="0"/>
          </a:p>
        </p:txBody>
      </p:sp>
      <p:sp>
        <p:nvSpPr>
          <p:cNvPr id="4" name="Title 1"/>
          <p:cNvSpPr>
            <a:spLocks noGrp="1"/>
          </p:cNvSpPr>
          <p:nvPr>
            <p:ph type="title"/>
          </p:nvPr>
        </p:nvSpPr>
        <p:spPr/>
        <p:txBody>
          <a:bodyPr>
            <a:normAutofit/>
          </a:bodyPr>
          <a:lstStyle/>
          <a:p>
            <a:r>
              <a:rPr lang="en-US" sz="2800" dirty="0" smtClean="0"/>
              <a:t>Hormonal regulators of bone mineral homeostasis</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11EEE6E-2704-4637-8828-C7F8EF443ACA}"/>
              </a:ext>
            </a:extLst>
          </p:cNvPr>
          <p:cNvSpPr>
            <a:spLocks noGrp="1"/>
          </p:cNvSpPr>
          <p:nvPr>
            <p:ph idx="1"/>
          </p:nvPr>
        </p:nvSpPr>
        <p:spPr>
          <a:xfrm>
            <a:off x="628650" y="633047"/>
            <a:ext cx="7886700" cy="5543917"/>
          </a:xfrm>
        </p:spPr>
        <p:txBody>
          <a:bodyPr>
            <a:noAutofit/>
          </a:bodyPr>
          <a:lstStyle/>
          <a:p>
            <a:pPr marL="0" indent="0" algn="ctr">
              <a:buNone/>
            </a:pPr>
            <a:r>
              <a:rPr lang="en-US" sz="2800" b="1" dirty="0"/>
              <a:t>Atimotility drugs</a:t>
            </a:r>
          </a:p>
          <a:p>
            <a:pPr marL="0" indent="0">
              <a:buNone/>
            </a:pPr>
            <a:r>
              <a:rPr lang="en-US" sz="2800" dirty="0" err="1"/>
              <a:t>E.g</a:t>
            </a:r>
            <a:r>
              <a:rPr lang="en-US" sz="2800" dirty="0"/>
              <a:t> loperamide, diphenoxylate</a:t>
            </a:r>
          </a:p>
          <a:p>
            <a:pPr marL="0" indent="0">
              <a:buNone/>
            </a:pPr>
            <a:r>
              <a:rPr lang="en-US" sz="2800" b="1" dirty="0"/>
              <a:t>Loperamide </a:t>
            </a:r>
          </a:p>
          <a:p>
            <a:r>
              <a:rPr lang="en-US" sz="2800" dirty="0"/>
              <a:t>Acts mainly on GIT receptor.</a:t>
            </a:r>
          </a:p>
          <a:p>
            <a:r>
              <a:rPr lang="en-US" sz="2800" dirty="0"/>
              <a:t>Acts quickly and has a longer duration of action</a:t>
            </a:r>
          </a:p>
          <a:p>
            <a:r>
              <a:rPr lang="en-US" sz="2800" dirty="0"/>
              <a:t>Decreases GIT motility and is excreted unchanged indicated for non infective diarrhea, mild </a:t>
            </a:r>
            <a:r>
              <a:rPr lang="en-US" sz="2800" dirty="0" err="1"/>
              <a:t>travellors</a:t>
            </a:r>
            <a:r>
              <a:rPr lang="en-US" sz="2800" dirty="0"/>
              <a:t> diarrhea.</a:t>
            </a:r>
          </a:p>
          <a:p>
            <a:pPr marL="0" indent="0">
              <a:buNone/>
            </a:pPr>
            <a:r>
              <a:rPr lang="en-US" sz="2800" b="1" dirty="0"/>
              <a:t>Adverse effects</a:t>
            </a:r>
          </a:p>
          <a:p>
            <a:r>
              <a:rPr lang="en-US" sz="2800" dirty="0"/>
              <a:t>Skin rash , abdominal cramps with excessive use paralytic ileus</a:t>
            </a:r>
          </a:p>
          <a:p>
            <a:r>
              <a:rPr lang="en-US" sz="2800" dirty="0"/>
              <a:t>Contraindication; below 4years, infective diarrhea, ulcerative colitis</a:t>
            </a:r>
          </a:p>
        </p:txBody>
      </p:sp>
    </p:spTree>
    <p:extLst>
      <p:ext uri="{BB962C8B-B14F-4D97-AF65-F5344CB8AC3E}">
        <p14:creationId xmlns:p14="http://schemas.microsoft.com/office/powerpoint/2010/main" xmlns="" val="598740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875377B-6BAB-4DF0-9B42-206F01D80AF8}"/>
              </a:ext>
            </a:extLst>
          </p:cNvPr>
          <p:cNvSpPr>
            <a:spLocks noGrp="1"/>
          </p:cNvSpPr>
          <p:nvPr>
            <p:ph idx="1"/>
          </p:nvPr>
        </p:nvSpPr>
        <p:spPr>
          <a:xfrm>
            <a:off x="628650" y="715109"/>
            <a:ext cx="7886700" cy="4337538"/>
          </a:xfrm>
        </p:spPr>
        <p:txBody>
          <a:bodyPr>
            <a:normAutofit fontScale="85000" lnSpcReduction="10000"/>
          </a:bodyPr>
          <a:lstStyle/>
          <a:p>
            <a:pPr marL="0" indent="0" algn="ctr">
              <a:buNone/>
            </a:pPr>
            <a:r>
              <a:rPr lang="en-US" b="1" dirty="0" err="1"/>
              <a:t>Antisecretory</a:t>
            </a:r>
            <a:r>
              <a:rPr lang="en-US" b="1" dirty="0"/>
              <a:t> drugs</a:t>
            </a:r>
          </a:p>
          <a:p>
            <a:pPr marL="0" indent="0">
              <a:buNone/>
            </a:pPr>
            <a:r>
              <a:rPr lang="en-US" b="1" dirty="0" err="1"/>
              <a:t>Racecadotril</a:t>
            </a:r>
            <a:endParaRPr lang="en-US" b="1" dirty="0"/>
          </a:p>
          <a:p>
            <a:r>
              <a:rPr lang="en-US" dirty="0" err="1"/>
              <a:t>Enkephalinase</a:t>
            </a:r>
            <a:r>
              <a:rPr lang="en-US" dirty="0"/>
              <a:t> inhibitor that increases endogenous enkephalin level and reduce  intestinal hyper tension of water and electrolytes.</a:t>
            </a:r>
          </a:p>
          <a:p>
            <a:r>
              <a:rPr lang="en-US" dirty="0"/>
              <a:t>Used for systematic treatment of diarrhea.</a:t>
            </a:r>
          </a:p>
          <a:p>
            <a:r>
              <a:rPr lang="en-US" dirty="0"/>
              <a:t>Has no side effects like bloating and after constipation.</a:t>
            </a:r>
          </a:p>
          <a:p>
            <a:r>
              <a:rPr lang="en-US" dirty="0"/>
              <a:t>Should not be used in pregnancy, lactation and children.</a:t>
            </a:r>
          </a:p>
          <a:p>
            <a:endParaRPr lang="en-US" dirty="0"/>
          </a:p>
        </p:txBody>
      </p:sp>
    </p:spTree>
    <p:extLst>
      <p:ext uri="{BB962C8B-B14F-4D97-AF65-F5344CB8AC3E}">
        <p14:creationId xmlns:p14="http://schemas.microsoft.com/office/powerpoint/2010/main" xmlns="" val="3376681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7EBDA7A-E33C-42A9-B5C6-0B7E61DF80D9}"/>
              </a:ext>
            </a:extLst>
          </p:cNvPr>
          <p:cNvSpPr>
            <a:spLocks noGrp="1"/>
          </p:cNvSpPr>
          <p:nvPr>
            <p:ph idx="1"/>
          </p:nvPr>
        </p:nvSpPr>
        <p:spPr>
          <a:xfrm>
            <a:off x="628650" y="926123"/>
            <a:ext cx="7886700" cy="5250840"/>
          </a:xfrm>
        </p:spPr>
        <p:txBody>
          <a:bodyPr/>
          <a:lstStyle/>
          <a:p>
            <a:pPr marL="0" indent="0" algn="ctr">
              <a:buNone/>
            </a:pPr>
            <a:r>
              <a:rPr lang="en-US" b="1" dirty="0"/>
              <a:t>Adsorbents </a:t>
            </a:r>
          </a:p>
          <a:p>
            <a:r>
              <a:rPr lang="en-US" dirty="0"/>
              <a:t>Include kaolin, pectin, methylcellulose , magnesium </a:t>
            </a:r>
            <a:r>
              <a:rPr lang="en-US" dirty="0" err="1"/>
              <a:t>aluminium</a:t>
            </a:r>
            <a:r>
              <a:rPr lang="en-US" dirty="0"/>
              <a:t> silicate.</a:t>
            </a:r>
          </a:p>
          <a:p>
            <a:r>
              <a:rPr lang="en-US" dirty="0"/>
              <a:t>They act by absorbing microorganisms and/ toxins by altering normal flora or by protecting the mucosa of the intestines.</a:t>
            </a:r>
          </a:p>
          <a:p>
            <a:r>
              <a:rPr lang="en-US" dirty="0"/>
              <a:t>Their efficacy is doubtful</a:t>
            </a:r>
          </a:p>
        </p:txBody>
      </p:sp>
    </p:spTree>
    <p:extLst>
      <p:ext uri="{BB962C8B-B14F-4D97-AF65-F5344CB8AC3E}">
        <p14:creationId xmlns:p14="http://schemas.microsoft.com/office/powerpoint/2010/main" xmlns="" val="3217422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48E4DBD-49CF-4782-90E6-9824800C8A6C}"/>
              </a:ext>
            </a:extLst>
          </p:cNvPr>
          <p:cNvSpPr>
            <a:spLocks noGrp="1"/>
          </p:cNvSpPr>
          <p:nvPr>
            <p:ph idx="1"/>
          </p:nvPr>
        </p:nvSpPr>
        <p:spPr/>
        <p:txBody>
          <a:bodyPr>
            <a:normAutofit lnSpcReduction="10000"/>
          </a:bodyPr>
          <a:lstStyle/>
          <a:p>
            <a:pPr marL="0" indent="0" algn="ctr">
              <a:buNone/>
            </a:pPr>
            <a:r>
              <a:rPr lang="en-US" b="1" dirty="0"/>
              <a:t>Antimicrobial agents</a:t>
            </a:r>
          </a:p>
          <a:p>
            <a:r>
              <a:rPr lang="en-US" dirty="0"/>
              <a:t>Cholera; tetracyclines, norfloxacin/ciprofloxacin</a:t>
            </a:r>
          </a:p>
          <a:p>
            <a:r>
              <a:rPr lang="en-US" dirty="0"/>
              <a:t>Infections with </a:t>
            </a:r>
            <a:r>
              <a:rPr lang="en-US" dirty="0" err="1"/>
              <a:t>camphylobacter</a:t>
            </a:r>
            <a:r>
              <a:rPr lang="en-US" dirty="0"/>
              <a:t>; erythromycin and </a:t>
            </a:r>
            <a:r>
              <a:rPr lang="en-US" dirty="0" err="1"/>
              <a:t>flouroquinolones</a:t>
            </a:r>
            <a:endParaRPr lang="en-US" dirty="0"/>
          </a:p>
          <a:p>
            <a:r>
              <a:rPr lang="en-US" dirty="0"/>
              <a:t>Amoebiasis or giardiasis; metronidazole, diloxanide </a:t>
            </a:r>
            <a:r>
              <a:rPr lang="en-US" dirty="0" err="1"/>
              <a:t>furoate</a:t>
            </a:r>
            <a:r>
              <a:rPr lang="en-US" dirty="0"/>
              <a:t>, ornidazole</a:t>
            </a:r>
          </a:p>
          <a:p>
            <a:r>
              <a:rPr lang="en-US" dirty="0"/>
              <a:t>Shigella </a:t>
            </a:r>
            <a:r>
              <a:rPr lang="en-US" dirty="0" err="1"/>
              <a:t>spcs</a:t>
            </a:r>
            <a:r>
              <a:rPr lang="en-US" dirty="0"/>
              <a:t>, ciprofloxacin, norfloxacin or cotrimoxazole.</a:t>
            </a:r>
          </a:p>
          <a:p>
            <a:endParaRPr lang="en-US" dirty="0"/>
          </a:p>
        </p:txBody>
      </p:sp>
    </p:spTree>
    <p:extLst>
      <p:ext uri="{BB962C8B-B14F-4D97-AF65-F5344CB8AC3E}">
        <p14:creationId xmlns:p14="http://schemas.microsoft.com/office/powerpoint/2010/main" xmlns="" val="3650582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0" y="147638"/>
            <a:ext cx="8229600" cy="1371600"/>
          </a:xfrm>
        </p:spPr>
        <p:txBody>
          <a:bodyPr/>
          <a:lstStyle/>
          <a:p>
            <a:pPr eaLnBrk="1" hangingPunct="1"/>
            <a:r>
              <a:rPr lang="en-US" sz="3600" smtClean="0">
                <a:latin typeface="Verdana" charset="0"/>
                <a:sym typeface="Verdana" charset="0"/>
              </a:rPr>
              <a:t>GASTROINTESTINAL DISORDERS</a:t>
            </a:r>
          </a:p>
        </p:txBody>
      </p:sp>
      <p:sp>
        <p:nvSpPr>
          <p:cNvPr id="16387" name="Rectangle 2"/>
          <p:cNvSpPr>
            <a:spLocks noGrp="1" noChangeArrowheads="1"/>
          </p:cNvSpPr>
          <p:nvPr>
            <p:ph type="body" idx="1"/>
          </p:nvPr>
        </p:nvSpPr>
        <p:spPr>
          <a:xfrm>
            <a:off x="1079500" y="2235200"/>
            <a:ext cx="7696200" cy="4102100"/>
          </a:xfrm>
        </p:spPr>
        <p:txBody>
          <a:bodyPr/>
          <a:lstStyle/>
          <a:p>
            <a:pPr marL="0" indent="0" algn="l" eaLnBrk="1" hangingPunct="1">
              <a:buSzPct val="83000"/>
              <a:buFont typeface="Verdana" charset="0"/>
              <a:buChar char="•"/>
            </a:pPr>
            <a:r>
              <a:rPr lang="en-US" altLang="en-US" sz="2000" b="1" smtClean="0">
                <a:latin typeface="Verdana" charset="0"/>
                <a:sym typeface="Verdana" charset="0"/>
              </a:rPr>
              <a:t>Gastroesophageal Reflux Disease (GERD)</a:t>
            </a:r>
            <a:endParaRPr lang="en-US" altLang="en-US" sz="2000" b="1" smtClean="0">
              <a:latin typeface="Verdana" charset="0"/>
              <a:ea typeface="ヒラギノ角ゴ ProN W6" charset="-128"/>
              <a:sym typeface="Verdana" charset="0"/>
            </a:endParaRPr>
          </a:p>
          <a:p>
            <a:pPr marL="0" indent="0" algn="l" eaLnBrk="1" hangingPunct="1">
              <a:spcBef>
                <a:spcPts val="1200"/>
              </a:spcBef>
              <a:buSzPct val="83000"/>
              <a:buFont typeface="Verdana" charset="0"/>
              <a:buChar char="•"/>
            </a:pPr>
            <a:r>
              <a:rPr lang="en-US" altLang="en-US" sz="2000" b="1" smtClean="0">
                <a:latin typeface="Verdana" charset="0"/>
                <a:sym typeface="Verdana" charset="0"/>
              </a:rPr>
              <a:t>Peptic Ulcer Disease (PUD)</a:t>
            </a:r>
            <a:endParaRPr lang="en-US" altLang="en-US" sz="2000" b="1" smtClean="0">
              <a:latin typeface="Verdana" charset="0"/>
              <a:ea typeface="ヒラギノ角ゴ ProN W6" charset="-128"/>
              <a:sym typeface="Verdana" charset="0"/>
            </a:endParaRPr>
          </a:p>
          <a:p>
            <a:pPr marL="0" indent="0" algn="l" eaLnBrk="1" hangingPunct="1">
              <a:spcBef>
                <a:spcPts val="1200"/>
              </a:spcBef>
              <a:buSzPct val="83000"/>
              <a:buFont typeface="Verdana" charset="0"/>
              <a:buChar char="•"/>
            </a:pPr>
            <a:r>
              <a:rPr lang="en-US" altLang="en-US" sz="2000" b="1" smtClean="0">
                <a:latin typeface="Verdana" charset="0"/>
                <a:sym typeface="Verdana" charset="0"/>
              </a:rPr>
              <a:t>Duodenal Ulcer</a:t>
            </a:r>
            <a:endParaRPr lang="en-US" altLang="en-US" sz="2000" b="1" smtClean="0">
              <a:latin typeface="Verdana" charset="0"/>
              <a:ea typeface="ヒラギノ角ゴ ProN W6" charset="-128"/>
              <a:sym typeface="Verdana" charset="0"/>
            </a:endParaRPr>
          </a:p>
          <a:p>
            <a:pPr marL="0" indent="0" algn="l" eaLnBrk="1" hangingPunct="1">
              <a:spcBef>
                <a:spcPts val="1200"/>
              </a:spcBef>
              <a:buSzPct val="83000"/>
              <a:buFont typeface="Verdana" charset="0"/>
              <a:buChar char="•"/>
            </a:pPr>
            <a:r>
              <a:rPr lang="en-US" altLang="en-US" sz="2000" b="1" smtClean="0">
                <a:latin typeface="Verdana" charset="0"/>
                <a:sym typeface="Verdana" charset="0"/>
              </a:rPr>
              <a:t>Nausea</a:t>
            </a:r>
            <a:endParaRPr lang="en-US" altLang="en-US" sz="2000" b="1" smtClean="0">
              <a:latin typeface="Verdana" charset="0"/>
              <a:ea typeface="ヒラギノ角ゴ ProN W6" charset="-128"/>
              <a:sym typeface="Verdana" charset="0"/>
            </a:endParaRPr>
          </a:p>
          <a:p>
            <a:pPr marL="0" indent="0" algn="l" eaLnBrk="1" hangingPunct="1">
              <a:spcBef>
                <a:spcPts val="1200"/>
              </a:spcBef>
              <a:buSzPct val="83000"/>
              <a:buFont typeface="Verdana" charset="0"/>
              <a:buChar char="•"/>
            </a:pPr>
            <a:r>
              <a:rPr lang="en-US" altLang="en-US" sz="2000" b="1" smtClean="0">
                <a:latin typeface="Verdana" charset="0"/>
                <a:sym typeface="Verdana" charset="0"/>
              </a:rPr>
              <a:t>Emesis</a:t>
            </a:r>
            <a:endParaRPr lang="en-US" altLang="en-US" sz="2000" b="1" smtClean="0">
              <a:latin typeface="Verdana" charset="0"/>
              <a:ea typeface="ヒラギノ角ゴ ProN W6" charset="-128"/>
              <a:sym typeface="Verdana" charset="0"/>
            </a:endParaRPr>
          </a:p>
          <a:p>
            <a:pPr marL="0" indent="0" algn="l" eaLnBrk="1" hangingPunct="1">
              <a:spcBef>
                <a:spcPts val="1200"/>
              </a:spcBef>
              <a:buSzPct val="83000"/>
              <a:buFont typeface="Verdana" charset="0"/>
              <a:buChar char="•"/>
            </a:pPr>
            <a:r>
              <a:rPr lang="en-US" altLang="en-US" sz="2000" b="1" smtClean="0">
                <a:latin typeface="Verdana" charset="0"/>
                <a:sym typeface="Verdana" charset="0"/>
              </a:rPr>
              <a:t>IBS</a:t>
            </a:r>
            <a:endParaRPr lang="en-US" altLang="en-US" sz="2000" b="1" smtClean="0">
              <a:latin typeface="Verdana" charset="0"/>
              <a:ea typeface="ヒラギノ角ゴ ProN W6" charset="-128"/>
              <a:sym typeface="Verdana" charset="0"/>
            </a:endParaRPr>
          </a:p>
          <a:p>
            <a:pPr marL="0" indent="0" algn="l" eaLnBrk="1" hangingPunct="1">
              <a:spcBef>
                <a:spcPts val="1200"/>
              </a:spcBef>
              <a:buSzPct val="83000"/>
              <a:buFont typeface="Verdana" charset="0"/>
              <a:buChar char="•"/>
            </a:pPr>
            <a:r>
              <a:rPr lang="en-US" altLang="en-US" sz="2000" b="1" smtClean="0">
                <a:latin typeface="Verdana" charset="0"/>
                <a:sym typeface="Verdana" charset="0"/>
              </a:rPr>
              <a:t>Diarrhea</a:t>
            </a:r>
            <a:endParaRPr lang="en-US" altLang="en-US" sz="2000" b="1" smtClean="0">
              <a:latin typeface="Verdana" charset="0"/>
              <a:ea typeface="ヒラギノ角ゴ ProN W6" charset="-128"/>
              <a:sym typeface="Verdana" charset="0"/>
            </a:endParaRPr>
          </a:p>
          <a:p>
            <a:pPr marL="0" indent="0" algn="l" eaLnBrk="1" hangingPunct="1">
              <a:spcBef>
                <a:spcPts val="1200"/>
              </a:spcBef>
              <a:buSzPct val="83000"/>
              <a:buFont typeface="Verdana" charset="0"/>
              <a:buChar char="•"/>
            </a:pPr>
            <a:r>
              <a:rPr lang="en-US" altLang="en-US" sz="2000" b="1" smtClean="0">
                <a:latin typeface="Verdana" charset="0"/>
                <a:sym typeface="Verdana" charset="0"/>
              </a:rPr>
              <a:t>Constipation</a:t>
            </a:r>
            <a:endParaRPr lang="en-US" altLang="en-US" sz="2000" b="1" smtClean="0">
              <a:latin typeface="Verdana" charset="0"/>
              <a:ea typeface="ヒラギノ角ゴ ProN W6" charset="-128"/>
              <a:sym typeface="Verdana"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DB2AA71-829B-4C03-BFB1-18F03D2EB9FE}"/>
              </a:ext>
            </a:extLst>
          </p:cNvPr>
          <p:cNvSpPr>
            <a:spLocks noGrp="1"/>
          </p:cNvSpPr>
          <p:nvPr>
            <p:ph idx="1"/>
          </p:nvPr>
        </p:nvSpPr>
        <p:spPr>
          <a:xfrm>
            <a:off x="628650" y="914401"/>
            <a:ext cx="7886700" cy="4548554"/>
          </a:xfrm>
        </p:spPr>
        <p:txBody>
          <a:bodyPr/>
          <a:lstStyle/>
          <a:p>
            <a:pPr marL="0" indent="0" algn="ctr">
              <a:buNone/>
            </a:pPr>
            <a:r>
              <a:rPr lang="en-US" b="1" dirty="0"/>
              <a:t>Miscellaneous </a:t>
            </a:r>
          </a:p>
          <a:p>
            <a:r>
              <a:rPr lang="en-US" dirty="0"/>
              <a:t>Contain viable lactic acid bacilli.</a:t>
            </a:r>
          </a:p>
          <a:p>
            <a:r>
              <a:rPr lang="en-US" dirty="0"/>
              <a:t>Improve intestinal microflora</a:t>
            </a:r>
          </a:p>
          <a:p>
            <a:r>
              <a:rPr lang="en-US" dirty="0"/>
              <a:t>Known as probiotics</a:t>
            </a:r>
          </a:p>
          <a:p>
            <a:r>
              <a:rPr lang="en-US" dirty="0"/>
              <a:t>Useful in rotavirus diarrhoea and anti biotic induced diarrhoea</a:t>
            </a:r>
          </a:p>
        </p:txBody>
      </p:sp>
    </p:spTree>
    <p:extLst>
      <p:ext uri="{BB962C8B-B14F-4D97-AF65-F5344CB8AC3E}">
        <p14:creationId xmlns:p14="http://schemas.microsoft.com/office/powerpoint/2010/main" xmlns="" val="1629930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210956F-0A33-4263-A136-36F726BA8048}"/>
              </a:ext>
            </a:extLst>
          </p:cNvPr>
          <p:cNvSpPr>
            <a:spLocks noGrp="1"/>
          </p:cNvSpPr>
          <p:nvPr>
            <p:ph idx="1"/>
          </p:nvPr>
        </p:nvSpPr>
        <p:spPr>
          <a:xfrm>
            <a:off x="628650" y="586155"/>
            <a:ext cx="7886700" cy="5590809"/>
          </a:xfrm>
        </p:spPr>
        <p:txBody>
          <a:bodyPr>
            <a:normAutofit fontScale="77500" lnSpcReduction="20000"/>
          </a:bodyPr>
          <a:lstStyle/>
          <a:p>
            <a:pPr marL="0" indent="0" algn="ctr">
              <a:buNone/>
            </a:pPr>
            <a:r>
              <a:rPr lang="en-US" b="1" dirty="0"/>
              <a:t>D.ANTI EMETICS</a:t>
            </a:r>
          </a:p>
          <a:p>
            <a:r>
              <a:rPr lang="en-US" dirty="0" err="1"/>
              <a:t>Vomitting</a:t>
            </a:r>
            <a:r>
              <a:rPr lang="en-US" dirty="0"/>
              <a:t> is reflex action that results in forceful evacuation of </a:t>
            </a:r>
            <a:r>
              <a:rPr lang="en-US" dirty="0" err="1"/>
              <a:t>gatric</a:t>
            </a:r>
            <a:r>
              <a:rPr lang="en-US" dirty="0"/>
              <a:t> contents.</a:t>
            </a:r>
          </a:p>
          <a:p>
            <a:r>
              <a:rPr lang="en-US" dirty="0"/>
              <a:t>Conditions pregnancy, ulcers, motion sickness, chemotherapy.</a:t>
            </a:r>
          </a:p>
          <a:p>
            <a:pPr marL="0" indent="0">
              <a:buNone/>
            </a:pPr>
            <a:r>
              <a:rPr lang="en-US" b="1" dirty="0"/>
              <a:t>Anti emetics</a:t>
            </a:r>
          </a:p>
          <a:p>
            <a:pPr marL="0" indent="0">
              <a:buNone/>
            </a:pPr>
            <a:r>
              <a:rPr lang="en-US" dirty="0"/>
              <a:t>Applied to suppress or prevent vomiting.</a:t>
            </a:r>
          </a:p>
          <a:p>
            <a:pPr marL="0" indent="0">
              <a:buNone/>
            </a:pPr>
            <a:r>
              <a:rPr lang="en-US" b="1" dirty="0"/>
              <a:t>Classification</a:t>
            </a:r>
          </a:p>
          <a:p>
            <a:pPr marL="0" indent="0">
              <a:buNone/>
            </a:pPr>
            <a:r>
              <a:rPr lang="en-US" b="1" dirty="0"/>
              <a:t>Anti muscarinic: </a:t>
            </a:r>
            <a:r>
              <a:rPr lang="en-US" dirty="0"/>
              <a:t>scopolamine (hyoscine), dicyclomine</a:t>
            </a:r>
          </a:p>
          <a:p>
            <a:pPr marL="0" indent="0">
              <a:buNone/>
            </a:pPr>
            <a:r>
              <a:rPr lang="en-US" b="1" dirty="0"/>
              <a:t>H1 antagonist: </a:t>
            </a:r>
            <a:r>
              <a:rPr lang="en-US" dirty="0"/>
              <a:t>promethazine, doxylamine,</a:t>
            </a:r>
          </a:p>
          <a:p>
            <a:pPr marL="0" indent="0">
              <a:buNone/>
            </a:pPr>
            <a:r>
              <a:rPr lang="en-US" b="1" dirty="0"/>
              <a:t>Prokinetic drugs; </a:t>
            </a:r>
            <a:r>
              <a:rPr lang="en-US" dirty="0"/>
              <a:t>metoclopramide, domperidone, </a:t>
            </a:r>
            <a:r>
              <a:rPr lang="en-US" dirty="0" err="1"/>
              <a:t>cisapride</a:t>
            </a:r>
            <a:r>
              <a:rPr lang="en-US" dirty="0"/>
              <a:t>, </a:t>
            </a:r>
            <a:r>
              <a:rPr lang="en-US" dirty="0" err="1"/>
              <a:t>mosapride</a:t>
            </a:r>
            <a:r>
              <a:rPr lang="en-US" dirty="0"/>
              <a:t>.</a:t>
            </a:r>
          </a:p>
          <a:p>
            <a:pPr marL="0" indent="0">
              <a:buNone/>
            </a:pPr>
            <a:r>
              <a:rPr lang="en-US" b="1" dirty="0"/>
              <a:t>Neuroleptics; </a:t>
            </a:r>
            <a:r>
              <a:rPr lang="en-US" dirty="0"/>
              <a:t>phenothiazines, chlorpromazine</a:t>
            </a:r>
          </a:p>
          <a:p>
            <a:pPr marL="0" indent="0">
              <a:buNone/>
            </a:pPr>
            <a:r>
              <a:rPr lang="en-US" b="1" dirty="0"/>
              <a:t>Adjuvant antiemetics; </a:t>
            </a:r>
            <a:r>
              <a:rPr lang="en-US" dirty="0"/>
              <a:t>dexamethasone, benzodiazepines</a:t>
            </a:r>
            <a:endParaRPr lang="en-US" b="1" dirty="0"/>
          </a:p>
        </p:txBody>
      </p:sp>
    </p:spTree>
    <p:extLst>
      <p:ext uri="{BB962C8B-B14F-4D97-AF65-F5344CB8AC3E}">
        <p14:creationId xmlns:p14="http://schemas.microsoft.com/office/powerpoint/2010/main" xmlns="" val="281689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697B731-7495-4E86-BC7A-786FA2AC0944}"/>
              </a:ext>
            </a:extLst>
          </p:cNvPr>
          <p:cNvSpPr>
            <a:spLocks noGrp="1"/>
          </p:cNvSpPr>
          <p:nvPr>
            <p:ph idx="1"/>
          </p:nvPr>
        </p:nvSpPr>
        <p:spPr>
          <a:xfrm>
            <a:off x="567104" y="852609"/>
            <a:ext cx="7886700" cy="5559915"/>
          </a:xfrm>
        </p:spPr>
        <p:txBody>
          <a:bodyPr>
            <a:normAutofit fontScale="55000" lnSpcReduction="20000"/>
          </a:bodyPr>
          <a:lstStyle/>
          <a:p>
            <a:pPr marL="514350" indent="-514350" algn="ctr">
              <a:buFont typeface="+mj-lt"/>
              <a:buAutoNum type="arabicPeriod"/>
            </a:pPr>
            <a:r>
              <a:rPr lang="en-US" b="1" dirty="0" err="1"/>
              <a:t>Prokinetic</a:t>
            </a:r>
            <a:r>
              <a:rPr lang="en-US" b="1" dirty="0"/>
              <a:t> </a:t>
            </a:r>
            <a:r>
              <a:rPr lang="en-US" b="1" dirty="0" smtClean="0"/>
              <a:t>drugs(</a:t>
            </a:r>
            <a:r>
              <a:rPr lang="en-US" b="1" dirty="0" err="1" smtClean="0"/>
              <a:t>antimotion</a:t>
            </a:r>
            <a:r>
              <a:rPr lang="en-US" b="1" dirty="0" smtClean="0"/>
              <a:t>)</a:t>
            </a:r>
            <a:endParaRPr lang="en-US" b="1" dirty="0"/>
          </a:p>
          <a:p>
            <a:pPr marL="514350" indent="-514350">
              <a:buFont typeface="+mj-lt"/>
              <a:buAutoNum type="alphaLcPeriod"/>
            </a:pPr>
            <a:r>
              <a:rPr lang="en-US" b="1" dirty="0" err="1"/>
              <a:t>Metroclopramide</a:t>
            </a:r>
            <a:r>
              <a:rPr lang="en-US" b="1" dirty="0"/>
              <a:t> </a:t>
            </a:r>
          </a:p>
          <a:p>
            <a:r>
              <a:rPr lang="en-US" dirty="0"/>
              <a:t>Effective for all types of vomiting, post- operatively, radiation, chemotherapy.</a:t>
            </a:r>
          </a:p>
          <a:p>
            <a:r>
              <a:rPr lang="en-US" dirty="0"/>
              <a:t>Less effective in motion sickness.</a:t>
            </a:r>
          </a:p>
          <a:p>
            <a:r>
              <a:rPr lang="en-US" dirty="0"/>
              <a:t>Blocks dopamine receptors, enters CNS</a:t>
            </a:r>
          </a:p>
          <a:p>
            <a:pPr marL="0" indent="0">
              <a:buNone/>
            </a:pPr>
            <a:r>
              <a:rPr lang="en-US" b="1" dirty="0"/>
              <a:t>Side effects: </a:t>
            </a:r>
            <a:r>
              <a:rPr lang="en-US" dirty="0"/>
              <a:t>extrapyramidal effects, dystonia, dyskinesia.</a:t>
            </a:r>
          </a:p>
          <a:p>
            <a:pPr marL="0" indent="0">
              <a:buNone/>
            </a:pPr>
            <a:r>
              <a:rPr lang="en-US" b="1" dirty="0"/>
              <a:t>Indications;</a:t>
            </a:r>
            <a:r>
              <a:rPr lang="en-US" dirty="0"/>
              <a:t> </a:t>
            </a:r>
          </a:p>
          <a:p>
            <a:r>
              <a:rPr lang="en-US" dirty="0"/>
              <a:t>Anti emetic</a:t>
            </a:r>
          </a:p>
          <a:p>
            <a:r>
              <a:rPr lang="en-US" dirty="0" err="1"/>
              <a:t>Dyspesia</a:t>
            </a:r>
            <a:r>
              <a:rPr lang="en-US" dirty="0"/>
              <a:t> </a:t>
            </a:r>
          </a:p>
          <a:p>
            <a:r>
              <a:rPr lang="en-US" b="1" dirty="0"/>
              <a:t> </a:t>
            </a:r>
            <a:r>
              <a:rPr lang="en-US" dirty="0"/>
              <a:t>facilitate lactation</a:t>
            </a:r>
          </a:p>
          <a:p>
            <a:pPr marL="0" indent="0">
              <a:buNone/>
            </a:pPr>
            <a:r>
              <a:rPr lang="en-US" b="1" dirty="0"/>
              <a:t>b. Domperidone</a:t>
            </a:r>
          </a:p>
          <a:p>
            <a:r>
              <a:rPr lang="en-US" dirty="0"/>
              <a:t>Peripheral D2 receptor agonist .</a:t>
            </a:r>
          </a:p>
          <a:p>
            <a:r>
              <a:rPr lang="en-US" dirty="0"/>
              <a:t>Causes less extra pyramidal effects, </a:t>
            </a:r>
            <a:r>
              <a:rPr lang="en-US" dirty="0" err="1"/>
              <a:t>doesnot</a:t>
            </a:r>
            <a:r>
              <a:rPr lang="en-US" dirty="0"/>
              <a:t> cross the blood brain barrier.</a:t>
            </a:r>
          </a:p>
          <a:p>
            <a:r>
              <a:rPr lang="en-US" dirty="0"/>
              <a:t>Lower efficacy than metoclopramide</a:t>
            </a:r>
          </a:p>
          <a:p>
            <a:pPr marL="0" indent="0">
              <a:buNone/>
            </a:pPr>
            <a:r>
              <a:rPr lang="en-US" b="1" dirty="0"/>
              <a:t>Uses; </a:t>
            </a:r>
            <a:r>
              <a:rPr lang="en-US" dirty="0"/>
              <a:t>levodopa or bromocriptine induced vomiting.</a:t>
            </a:r>
          </a:p>
          <a:p>
            <a:pPr marL="0" indent="0">
              <a:buNone/>
            </a:pPr>
            <a:r>
              <a:rPr lang="en-US" b="1" dirty="0"/>
              <a:t>Side effects; </a:t>
            </a:r>
            <a:r>
              <a:rPr lang="en-US" dirty="0"/>
              <a:t>increased prolactin, </a:t>
            </a:r>
            <a:r>
              <a:rPr lang="en-US" dirty="0" err="1"/>
              <a:t>galactorrhoea</a:t>
            </a:r>
            <a:r>
              <a:rPr lang="en-US" dirty="0"/>
              <a:t>, dry mouth, rashes. Headache.</a:t>
            </a:r>
            <a:endParaRPr lang="en-US" b="1" dirty="0"/>
          </a:p>
          <a:p>
            <a:endParaRPr lang="en-US" dirty="0"/>
          </a:p>
          <a:p>
            <a:endParaRPr lang="en-US" dirty="0"/>
          </a:p>
          <a:p>
            <a:pPr marL="0" indent="0">
              <a:buNone/>
            </a:pPr>
            <a:endParaRPr lang="en-US" b="1" dirty="0"/>
          </a:p>
        </p:txBody>
      </p:sp>
    </p:spTree>
    <p:extLst>
      <p:ext uri="{BB962C8B-B14F-4D97-AF65-F5344CB8AC3E}">
        <p14:creationId xmlns:p14="http://schemas.microsoft.com/office/powerpoint/2010/main" xmlns="" val="2579134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22A95E7-1E58-42EA-B3C5-55B1B8316285}"/>
              </a:ext>
            </a:extLst>
          </p:cNvPr>
          <p:cNvSpPr>
            <a:spLocks noGrp="1"/>
          </p:cNvSpPr>
          <p:nvPr>
            <p:ph idx="1"/>
          </p:nvPr>
        </p:nvSpPr>
        <p:spPr>
          <a:xfrm>
            <a:off x="637442" y="1051902"/>
            <a:ext cx="7886700" cy="4351338"/>
          </a:xfrm>
        </p:spPr>
        <p:txBody>
          <a:bodyPr>
            <a:normAutofit fontScale="85000" lnSpcReduction="20000"/>
          </a:bodyPr>
          <a:lstStyle/>
          <a:p>
            <a:pPr marL="0" indent="0" algn="ctr">
              <a:buNone/>
            </a:pPr>
            <a:r>
              <a:rPr lang="en-US" dirty="0"/>
              <a:t>2. </a:t>
            </a:r>
            <a:r>
              <a:rPr lang="en-US" b="1" dirty="0"/>
              <a:t>Anti muscarinic</a:t>
            </a:r>
          </a:p>
          <a:p>
            <a:pPr marL="0" indent="0">
              <a:buNone/>
            </a:pPr>
            <a:r>
              <a:rPr lang="en-US" b="1" dirty="0"/>
              <a:t>Scopolamine (hyoscine)</a:t>
            </a:r>
          </a:p>
          <a:p>
            <a:r>
              <a:rPr lang="en-US" dirty="0"/>
              <a:t>Alkaloid related to atropine</a:t>
            </a:r>
          </a:p>
          <a:p>
            <a:r>
              <a:rPr lang="en-US" dirty="0"/>
              <a:t>Most effective in prophylaxis of motion sickness </a:t>
            </a:r>
          </a:p>
          <a:p>
            <a:r>
              <a:rPr lang="en-US" dirty="0"/>
              <a:t>Antimuscarinic  action blocks afferent pathways for vomiting reflex.</a:t>
            </a:r>
          </a:p>
          <a:p>
            <a:r>
              <a:rPr lang="en-US" dirty="0"/>
              <a:t>Has short duration of action</a:t>
            </a:r>
          </a:p>
          <a:p>
            <a:r>
              <a:rPr lang="en-US" dirty="0"/>
              <a:t>Produces anticholinergic effects; blurred vision, dry mouth, sedation.</a:t>
            </a:r>
          </a:p>
          <a:p>
            <a:r>
              <a:rPr lang="en-US" dirty="0"/>
              <a:t>Not effective with vomiting of other </a:t>
            </a:r>
            <a:r>
              <a:rPr lang="en-US" dirty="0" err="1"/>
              <a:t>aetiologies</a:t>
            </a:r>
            <a:r>
              <a:rPr lang="en-US" dirty="0"/>
              <a:t>.</a:t>
            </a:r>
          </a:p>
        </p:txBody>
      </p:sp>
    </p:spTree>
    <p:extLst>
      <p:ext uri="{BB962C8B-B14F-4D97-AF65-F5344CB8AC3E}">
        <p14:creationId xmlns:p14="http://schemas.microsoft.com/office/powerpoint/2010/main" xmlns="" val="1309748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436E334-BF09-4E91-BFE1-78AD989F44A3}"/>
              </a:ext>
            </a:extLst>
          </p:cNvPr>
          <p:cNvSpPr>
            <a:spLocks noGrp="1"/>
          </p:cNvSpPr>
          <p:nvPr>
            <p:ph idx="1"/>
          </p:nvPr>
        </p:nvSpPr>
        <p:spPr>
          <a:xfrm>
            <a:off x="408842" y="1016733"/>
            <a:ext cx="7886700" cy="4351338"/>
          </a:xfrm>
        </p:spPr>
        <p:txBody>
          <a:bodyPr>
            <a:normAutofit fontScale="85000" lnSpcReduction="10000"/>
          </a:bodyPr>
          <a:lstStyle/>
          <a:p>
            <a:pPr marL="0" indent="0" algn="ctr">
              <a:buNone/>
            </a:pPr>
            <a:r>
              <a:rPr lang="en-US" b="1" dirty="0"/>
              <a:t>3. Neuroleptics</a:t>
            </a:r>
          </a:p>
          <a:p>
            <a:r>
              <a:rPr lang="en-US" dirty="0"/>
              <a:t>Phenothiazines</a:t>
            </a:r>
            <a:r>
              <a:rPr lang="en-US" b="1" dirty="0"/>
              <a:t>: </a:t>
            </a:r>
            <a:r>
              <a:rPr lang="en-US" dirty="0"/>
              <a:t>chlorpromazine</a:t>
            </a:r>
          </a:p>
          <a:p>
            <a:r>
              <a:rPr lang="en-US" dirty="0"/>
              <a:t>potent anti emetics in vomiting due to drug toxicity, chemotherapy.</a:t>
            </a:r>
          </a:p>
          <a:p>
            <a:r>
              <a:rPr lang="en-US" dirty="0"/>
              <a:t>They act by blocking the D2 receptors in the medulla oblongata chemoreceptor trigger zone.</a:t>
            </a:r>
          </a:p>
          <a:p>
            <a:r>
              <a:rPr lang="en-US" dirty="0"/>
              <a:t>Not effective in motion sickness</a:t>
            </a:r>
          </a:p>
          <a:p>
            <a:r>
              <a:rPr lang="en-US" dirty="0"/>
              <a:t>Dosage is lower than antipsychotics</a:t>
            </a:r>
          </a:p>
          <a:p>
            <a:pPr marL="0" indent="0">
              <a:buNone/>
            </a:pPr>
            <a:r>
              <a:rPr lang="en-US" b="1" dirty="0"/>
              <a:t>Side effects; </a:t>
            </a:r>
            <a:r>
              <a:rPr lang="en-US" dirty="0"/>
              <a:t>sedation, extrapyramidal effects; dyskinesia, dystonia</a:t>
            </a:r>
            <a:endParaRPr lang="en-US" b="1" dirty="0"/>
          </a:p>
        </p:txBody>
      </p:sp>
    </p:spTree>
    <p:extLst>
      <p:ext uri="{BB962C8B-B14F-4D97-AF65-F5344CB8AC3E}">
        <p14:creationId xmlns:p14="http://schemas.microsoft.com/office/powerpoint/2010/main" xmlns="" val="1561866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1B7C688-3FA5-4C6F-91E6-84F399EE91D3}"/>
              </a:ext>
            </a:extLst>
          </p:cNvPr>
          <p:cNvSpPr>
            <a:spLocks noGrp="1"/>
          </p:cNvSpPr>
          <p:nvPr>
            <p:ph idx="1"/>
          </p:nvPr>
        </p:nvSpPr>
        <p:spPr/>
        <p:txBody>
          <a:bodyPr/>
          <a:lstStyle/>
          <a:p>
            <a:pPr marL="0" indent="0" algn="ctr">
              <a:buNone/>
            </a:pPr>
            <a:r>
              <a:rPr lang="en-US" b="1" dirty="0"/>
              <a:t>4.</a:t>
            </a:r>
            <a:r>
              <a:rPr lang="en-US" dirty="0"/>
              <a:t> </a:t>
            </a:r>
            <a:r>
              <a:rPr lang="en-US" b="1" dirty="0"/>
              <a:t>H1 antagonist</a:t>
            </a:r>
          </a:p>
          <a:p>
            <a:r>
              <a:rPr lang="en-US" dirty="0" err="1" smtClean="0"/>
              <a:t>Doxylamie</a:t>
            </a:r>
            <a:r>
              <a:rPr lang="en-US" dirty="0" smtClean="0"/>
              <a:t>(</a:t>
            </a:r>
            <a:r>
              <a:rPr lang="en-US" smtClean="0"/>
              <a:t>nosic) </a:t>
            </a:r>
            <a:r>
              <a:rPr lang="en-US" dirty="0"/>
              <a:t>useful in motion sickness</a:t>
            </a:r>
          </a:p>
          <a:p>
            <a:r>
              <a:rPr lang="en-US" dirty="0"/>
              <a:t>Modest effect on chemotherapy</a:t>
            </a:r>
          </a:p>
          <a:p>
            <a:r>
              <a:rPr lang="en-US" dirty="0"/>
              <a:t>Reduce extra pyramidal effects of D2 receptor antagonist.</a:t>
            </a:r>
          </a:p>
          <a:p>
            <a:r>
              <a:rPr lang="en-US" dirty="0"/>
              <a:t>Are antagonist therefore avoided in pregnancy.</a:t>
            </a:r>
          </a:p>
          <a:p>
            <a:endParaRPr lang="en-US" dirty="0"/>
          </a:p>
        </p:txBody>
      </p:sp>
    </p:spTree>
    <p:extLst>
      <p:ext uri="{BB962C8B-B14F-4D97-AF65-F5344CB8AC3E}">
        <p14:creationId xmlns:p14="http://schemas.microsoft.com/office/powerpoint/2010/main" xmlns="" val="200359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A18DE64-91BF-436C-B170-56B8E7534781}"/>
              </a:ext>
            </a:extLst>
          </p:cNvPr>
          <p:cNvSpPr>
            <a:spLocks noGrp="1"/>
          </p:cNvSpPr>
          <p:nvPr>
            <p:ph idx="1"/>
          </p:nvPr>
        </p:nvSpPr>
        <p:spPr>
          <a:xfrm>
            <a:off x="628650" y="890955"/>
            <a:ext cx="7886700" cy="4747846"/>
          </a:xfrm>
        </p:spPr>
        <p:txBody>
          <a:bodyPr>
            <a:normAutofit fontScale="85000" lnSpcReduction="20000"/>
          </a:bodyPr>
          <a:lstStyle/>
          <a:p>
            <a:pPr marL="0" indent="0" algn="ctr">
              <a:buNone/>
            </a:pPr>
            <a:r>
              <a:rPr lang="en-US" b="1" dirty="0"/>
              <a:t>Adjuvant antiemetics</a:t>
            </a:r>
          </a:p>
          <a:p>
            <a:pPr marL="0" indent="0">
              <a:buNone/>
            </a:pPr>
            <a:r>
              <a:rPr lang="en-US" b="1" dirty="0"/>
              <a:t>Corticosteroids; </a:t>
            </a:r>
            <a:r>
              <a:rPr lang="en-US" dirty="0"/>
              <a:t>dexamethasone, methylprednisolone, used to control chemotherapy vomiting.</a:t>
            </a:r>
          </a:p>
          <a:p>
            <a:r>
              <a:rPr lang="en-US" dirty="0"/>
              <a:t>Act by blocking prostaglandins.</a:t>
            </a:r>
          </a:p>
          <a:p>
            <a:r>
              <a:rPr lang="en-US" dirty="0"/>
              <a:t>Cause insomnia and hyperglycemia</a:t>
            </a:r>
          </a:p>
          <a:p>
            <a:pPr marL="0" indent="0">
              <a:buNone/>
            </a:pPr>
            <a:r>
              <a:rPr lang="en-US" b="1" dirty="0"/>
              <a:t>Cannabinoids; </a:t>
            </a:r>
            <a:r>
              <a:rPr lang="en-US" dirty="0"/>
              <a:t>tetrahydrocannabinol</a:t>
            </a:r>
          </a:p>
          <a:p>
            <a:r>
              <a:rPr lang="en-US" dirty="0"/>
              <a:t>active principle of marijuana </a:t>
            </a:r>
          </a:p>
          <a:p>
            <a:r>
              <a:rPr lang="en-US" dirty="0"/>
              <a:t>Reduce chemotherapy emesis.</a:t>
            </a:r>
          </a:p>
          <a:p>
            <a:r>
              <a:rPr lang="en-US" dirty="0"/>
              <a:t>For patients intolerant or refractory to others antiemetics</a:t>
            </a:r>
          </a:p>
          <a:p>
            <a:pPr marL="0" indent="0">
              <a:buNone/>
            </a:pPr>
            <a:r>
              <a:rPr lang="en-US" b="1" dirty="0"/>
              <a:t>Side effects; </a:t>
            </a:r>
            <a:r>
              <a:rPr lang="en-US" dirty="0"/>
              <a:t>hallucinations. Disorientation, vertigo, sedation</a:t>
            </a:r>
            <a:endParaRPr lang="en-US" b="1" dirty="0"/>
          </a:p>
        </p:txBody>
      </p:sp>
    </p:spTree>
    <p:extLst>
      <p:ext uri="{BB962C8B-B14F-4D97-AF65-F5344CB8AC3E}">
        <p14:creationId xmlns:p14="http://schemas.microsoft.com/office/powerpoint/2010/main" xmlns="" val="869539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457200" y="274638"/>
            <a:ext cx="8229600" cy="4954587"/>
          </a:xfrm>
        </p:spPr>
        <p:txBody>
          <a:bodyPr/>
          <a:lstStyle/>
          <a:p>
            <a:pPr algn="l"/>
            <a:r>
              <a:rPr lang="en-US" b="1" smtClean="0">
                <a:latin typeface="Calibri" charset="0"/>
              </a:rPr>
              <a:t>     </a:t>
            </a:r>
            <a:r>
              <a:rPr lang="en-US" b="1" smtClean="0">
                <a:latin typeface="Comic Sans MS" pitchFamily="66" charset="0"/>
              </a:rPr>
              <a:t>GASTROINTESTINAL 		  SYSTEM DRUGS</a:t>
            </a:r>
            <a:r>
              <a:rPr lang="en-US" b="1" smtClean="0">
                <a:latin typeface="Calibri" charset="0"/>
              </a:rPr>
              <a:t/>
            </a:r>
            <a:br>
              <a:rPr lang="en-US" b="1" smtClean="0">
                <a:latin typeface="Calibri" charset="0"/>
              </a:rPr>
            </a:br>
            <a:r>
              <a:rPr lang="en-US" sz="3200" b="1" smtClean="0">
                <a:latin typeface="Calibri" charset="0"/>
              </a:rPr>
              <a:t>A. DRUGS USED IN PEPTIC ULCERS</a:t>
            </a:r>
            <a:br>
              <a:rPr lang="en-US" sz="3200" b="1" smtClean="0">
                <a:latin typeface="Calibri" charset="0"/>
              </a:rPr>
            </a:br>
            <a:r>
              <a:rPr lang="en-US" sz="3200" b="1" smtClean="0">
                <a:latin typeface="Calibri" charset="0"/>
              </a:rPr>
              <a:t>B. ANTIEMETIC AGENTS</a:t>
            </a:r>
            <a:br>
              <a:rPr lang="en-US" sz="3200" b="1" smtClean="0">
                <a:latin typeface="Calibri" charset="0"/>
              </a:rPr>
            </a:br>
            <a:r>
              <a:rPr lang="en-US" sz="3200" b="1" smtClean="0">
                <a:latin typeface="Calibri" charset="0"/>
              </a:rPr>
              <a:t>C. ANTISPASMODICS</a:t>
            </a:r>
          </a:p>
        </p:txBody>
      </p:sp>
      <p:sp>
        <p:nvSpPr>
          <p:cNvPr id="2051" name="Date Placeholder 2"/>
          <p:cNvSpPr>
            <a:spLocks noGrp="1"/>
          </p:cNvSpPr>
          <p:nvPr>
            <p:ph type="dt" sz="quarter" idx="10"/>
          </p:nvPr>
        </p:nvSpPr>
        <p:spPr>
          <a:noFill/>
        </p:spPr>
        <p:txBody>
          <a:bodyPr/>
          <a:lstStyle/>
          <a:p>
            <a:fld id="{6CB59F96-5288-4E32-87B2-AD66739CDE3F}" type="datetime1">
              <a:rPr lang="en-US" smtClean="0"/>
              <a:pPr/>
              <a:t>01-Dec-19</a:t>
            </a:fld>
            <a:endParaRPr lang="en-US" smtClean="0"/>
          </a:p>
        </p:txBody>
      </p:sp>
      <p:sp>
        <p:nvSpPr>
          <p:cNvPr id="2052" name="Slide Number Placeholder 3"/>
          <p:cNvSpPr>
            <a:spLocks noGrp="1"/>
          </p:cNvSpPr>
          <p:nvPr>
            <p:ph type="sldNum" sz="quarter" idx="12"/>
          </p:nvPr>
        </p:nvSpPr>
        <p:spPr>
          <a:noFill/>
        </p:spPr>
        <p:txBody>
          <a:bodyPr/>
          <a:lstStyle/>
          <a:p>
            <a:fld id="{EB66D48D-E2B4-42A1-AC91-8D6DD12FD9FB}" type="slidenum">
              <a:rPr lang="en-US" smtClean="0"/>
              <a:pPr/>
              <a:t>47</a:t>
            </a:fld>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250825" y="188913"/>
            <a:ext cx="8642350" cy="6335712"/>
          </a:xfrm>
        </p:spPr>
        <p:txBody>
          <a:bodyPr/>
          <a:lstStyle/>
          <a:p>
            <a:pPr eaLnBrk="1" hangingPunct="1">
              <a:lnSpc>
                <a:spcPct val="80000"/>
              </a:lnSpc>
              <a:buFontTx/>
              <a:buNone/>
            </a:pPr>
            <a:r>
              <a:rPr lang="en-US" b="1" u="sng" smtClean="0">
                <a:latin typeface="Comic Sans MS" pitchFamily="66" charset="0"/>
              </a:rPr>
              <a:t>A: DRUGS FOR PEPTIC ULCERS</a:t>
            </a:r>
          </a:p>
          <a:p>
            <a:pPr eaLnBrk="1" hangingPunct="1">
              <a:lnSpc>
                <a:spcPct val="80000"/>
              </a:lnSpc>
              <a:buFontTx/>
              <a:buNone/>
            </a:pPr>
            <a:r>
              <a:rPr lang="en-US" b="1" smtClean="0">
                <a:latin typeface="Calibri" charset="0"/>
              </a:rPr>
              <a:t>Classification:</a:t>
            </a:r>
            <a:r>
              <a:rPr lang="en-US" smtClean="0">
                <a:latin typeface="Calibri" charset="0"/>
              </a:rPr>
              <a:t>	</a:t>
            </a:r>
          </a:p>
          <a:p>
            <a:pPr eaLnBrk="1" hangingPunct="1">
              <a:lnSpc>
                <a:spcPct val="80000"/>
              </a:lnSpc>
              <a:buFontTx/>
              <a:buNone/>
            </a:pPr>
            <a:r>
              <a:rPr lang="en-US" smtClean="0">
                <a:latin typeface="Calibri" charset="0"/>
              </a:rPr>
              <a:t>	♦ Reduction of gastric acid secretion</a:t>
            </a:r>
          </a:p>
          <a:p>
            <a:pPr eaLnBrk="1" hangingPunct="1">
              <a:lnSpc>
                <a:spcPct val="80000"/>
              </a:lnSpc>
              <a:buFontTx/>
              <a:buNone/>
            </a:pPr>
            <a:r>
              <a:rPr lang="en-US" smtClean="0">
                <a:latin typeface="Calibri" charset="0"/>
              </a:rPr>
              <a:t>			1. H</a:t>
            </a:r>
            <a:r>
              <a:rPr lang="en-US" baseline="-25000" smtClean="0">
                <a:latin typeface="Calibri" charset="0"/>
              </a:rPr>
              <a:t>2</a:t>
            </a:r>
            <a:r>
              <a:rPr lang="en-US" smtClean="0">
                <a:latin typeface="Calibri" charset="0"/>
              </a:rPr>
              <a:t>-histamine receptor blockers</a:t>
            </a:r>
          </a:p>
          <a:p>
            <a:pPr eaLnBrk="1" hangingPunct="1">
              <a:lnSpc>
                <a:spcPct val="80000"/>
              </a:lnSpc>
              <a:buFontTx/>
              <a:buNone/>
            </a:pPr>
            <a:r>
              <a:rPr lang="en-US" smtClean="0">
                <a:latin typeface="Calibri" charset="0"/>
              </a:rPr>
              <a:t>			2. Proton-pump inhibitors (PPI)</a:t>
            </a:r>
          </a:p>
          <a:p>
            <a:pPr eaLnBrk="1" hangingPunct="1">
              <a:lnSpc>
                <a:spcPct val="80000"/>
              </a:lnSpc>
              <a:buFontTx/>
              <a:buNone/>
            </a:pPr>
            <a:r>
              <a:rPr lang="en-US" smtClean="0">
                <a:latin typeface="Calibri" charset="0"/>
              </a:rPr>
              <a:t>			3. Anticholinergic agents</a:t>
            </a:r>
          </a:p>
          <a:p>
            <a:pPr eaLnBrk="1" hangingPunct="1">
              <a:lnSpc>
                <a:spcPct val="80000"/>
              </a:lnSpc>
              <a:buFontTx/>
              <a:buNone/>
            </a:pPr>
            <a:r>
              <a:rPr lang="en-US" smtClean="0">
                <a:latin typeface="Calibri" charset="0"/>
              </a:rPr>
              <a:t>	♦ Neutralization of secreted acid</a:t>
            </a:r>
          </a:p>
          <a:p>
            <a:pPr eaLnBrk="1" hangingPunct="1">
              <a:lnSpc>
                <a:spcPct val="80000"/>
              </a:lnSpc>
              <a:buFontTx/>
              <a:buNone/>
            </a:pPr>
            <a:r>
              <a:rPr lang="en-US" smtClean="0">
                <a:latin typeface="Calibri" charset="0"/>
              </a:rPr>
              <a:t>			4. Antacids</a:t>
            </a:r>
          </a:p>
          <a:p>
            <a:pPr eaLnBrk="1" hangingPunct="1">
              <a:lnSpc>
                <a:spcPct val="80000"/>
              </a:lnSpc>
              <a:buFontTx/>
              <a:buNone/>
            </a:pPr>
            <a:r>
              <a:rPr lang="en-US" smtClean="0">
                <a:latin typeface="Calibri" charset="0"/>
              </a:rPr>
              <a:t>	♦ Promoting mucosal protection (cytoprotectants)</a:t>
            </a:r>
          </a:p>
          <a:p>
            <a:pPr eaLnBrk="1" hangingPunct="1">
              <a:lnSpc>
                <a:spcPct val="80000"/>
              </a:lnSpc>
              <a:buFontTx/>
              <a:buNone/>
            </a:pPr>
            <a:r>
              <a:rPr lang="en-US" smtClean="0">
                <a:latin typeface="Calibri" charset="0"/>
              </a:rPr>
              <a:t>			5. Prostaglandins</a:t>
            </a:r>
          </a:p>
          <a:p>
            <a:pPr eaLnBrk="1" hangingPunct="1">
              <a:lnSpc>
                <a:spcPct val="80000"/>
              </a:lnSpc>
              <a:buFontTx/>
              <a:buNone/>
            </a:pPr>
            <a:r>
              <a:rPr lang="en-US" smtClean="0">
                <a:latin typeface="Calibri" charset="0"/>
              </a:rPr>
              <a:t>			6.  Sucralfate</a:t>
            </a:r>
          </a:p>
          <a:p>
            <a:pPr eaLnBrk="1" hangingPunct="1">
              <a:lnSpc>
                <a:spcPct val="80000"/>
              </a:lnSpc>
              <a:buFontTx/>
              <a:buNone/>
            </a:pPr>
            <a:r>
              <a:rPr lang="en-US" smtClean="0">
                <a:latin typeface="Calibri" charset="0"/>
              </a:rPr>
              <a:t>	♦ Eradication of </a:t>
            </a:r>
            <a:r>
              <a:rPr lang="en-US" i="1" smtClean="0">
                <a:latin typeface="Calibri" charset="0"/>
              </a:rPr>
              <a:t>H. pylori </a:t>
            </a:r>
            <a:r>
              <a:rPr lang="en-US" smtClean="0">
                <a:latin typeface="Calibri" charset="0"/>
              </a:rPr>
              <a:t>infection</a:t>
            </a:r>
          </a:p>
        </p:txBody>
      </p:sp>
      <p:sp>
        <p:nvSpPr>
          <p:cNvPr id="3075" name="Date Placeholder 2"/>
          <p:cNvSpPr>
            <a:spLocks noGrp="1"/>
          </p:cNvSpPr>
          <p:nvPr>
            <p:ph type="dt" sz="quarter" idx="10"/>
          </p:nvPr>
        </p:nvSpPr>
        <p:spPr>
          <a:noFill/>
        </p:spPr>
        <p:txBody>
          <a:bodyPr/>
          <a:lstStyle/>
          <a:p>
            <a:fld id="{CA933F78-5A18-4EC0-9FE0-ADF8CCABEA91}" type="datetime1">
              <a:rPr lang="en-US" smtClean="0"/>
              <a:pPr/>
              <a:t>01-Dec-19</a:t>
            </a:fld>
            <a:endParaRPr lang="en-US" smtClean="0"/>
          </a:p>
        </p:txBody>
      </p:sp>
      <p:sp>
        <p:nvSpPr>
          <p:cNvPr id="3076" name="Slide Number Placeholder 3"/>
          <p:cNvSpPr>
            <a:spLocks noGrp="1"/>
          </p:cNvSpPr>
          <p:nvPr>
            <p:ph type="sldNum" sz="quarter" idx="12"/>
          </p:nvPr>
        </p:nvSpPr>
        <p:spPr>
          <a:noFill/>
        </p:spPr>
        <p:txBody>
          <a:bodyPr/>
          <a:lstStyle/>
          <a:p>
            <a:fld id="{AEDCE7DC-7730-4AB8-B9DE-48F482A5CC23}" type="slidenum">
              <a:rPr lang="en-US" smtClean="0"/>
              <a:pPr/>
              <a:t>48</a:t>
            </a:fld>
            <a:endParaRPr lang="en-US" smtClean="0"/>
          </a:p>
        </p:txBody>
      </p:sp>
      <p:sp>
        <p:nvSpPr>
          <p:cNvPr id="3077" name="Footer Placeholder 4"/>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179388" y="188913"/>
            <a:ext cx="8785225" cy="6408737"/>
          </a:xfrm>
        </p:spPr>
        <p:txBody>
          <a:bodyPr/>
          <a:lstStyle/>
          <a:p>
            <a:pPr marL="514350" indent="-514350" eaLnBrk="1" hangingPunct="1">
              <a:lnSpc>
                <a:spcPct val="80000"/>
              </a:lnSpc>
              <a:buFontTx/>
              <a:buAutoNum type="arabicPeriod"/>
              <a:defRPr/>
            </a:pPr>
            <a:r>
              <a:rPr lang="en-US" b="1" dirty="0" smtClean="0">
                <a:latin typeface="Calibri" pitchFamily="34" charset="0"/>
                <a:cs typeface="Calibri" pitchFamily="34" charset="0"/>
              </a:rPr>
              <a:t>H</a:t>
            </a:r>
            <a:r>
              <a:rPr lang="en-US" b="1" baseline="-25000" dirty="0" smtClean="0">
                <a:latin typeface="Calibri" pitchFamily="34" charset="0"/>
                <a:cs typeface="Calibri" pitchFamily="34" charset="0"/>
              </a:rPr>
              <a:t>2</a:t>
            </a:r>
            <a:r>
              <a:rPr lang="en-US" b="1" dirty="0" smtClean="0">
                <a:latin typeface="Calibri" pitchFamily="34" charset="0"/>
                <a:cs typeface="Calibri" pitchFamily="34" charset="0"/>
              </a:rPr>
              <a:t>-HISTAMINE RECEPTOR ANTAGONISTS</a:t>
            </a:r>
            <a:endParaRPr lang="en-US" dirty="0" smtClean="0">
              <a:latin typeface="Calibri" pitchFamily="34" charset="0"/>
              <a:cs typeface="Calibri" pitchFamily="34" charset="0"/>
            </a:endParaRPr>
          </a:p>
          <a:p>
            <a:pPr eaLnBrk="1" hangingPunct="1">
              <a:lnSpc>
                <a:spcPct val="80000"/>
              </a:lnSpc>
              <a:buFontTx/>
              <a:buNone/>
              <a:defRPr/>
            </a:pPr>
            <a:r>
              <a:rPr lang="en-US" b="1" dirty="0" err="1" smtClean="0">
                <a:latin typeface="Calibri" pitchFamily="34" charset="0"/>
                <a:cs typeface="Calibri" pitchFamily="34" charset="0"/>
              </a:rPr>
              <a:t>Mxn</a:t>
            </a:r>
            <a:r>
              <a:rPr lang="en-US" dirty="0" smtClean="0">
                <a:latin typeface="Calibri" pitchFamily="34" charset="0"/>
                <a:cs typeface="Calibri" pitchFamily="34" charset="0"/>
              </a:rPr>
              <a:t>: competitive inhibitor of histamine-2 receptors in parietal cell.</a:t>
            </a:r>
          </a:p>
          <a:p>
            <a:pPr eaLnBrk="1" hangingPunct="1">
              <a:lnSpc>
                <a:spcPct val="80000"/>
              </a:lnSpc>
              <a:buFontTx/>
              <a:buNone/>
              <a:defRPr/>
            </a:pPr>
            <a:r>
              <a:rPr lang="en-US" b="1" dirty="0" smtClean="0">
                <a:latin typeface="Calibri" pitchFamily="34" charset="0"/>
                <a:cs typeface="Calibri" pitchFamily="34" charset="0"/>
              </a:rPr>
              <a:t>Effect:</a:t>
            </a:r>
          </a:p>
          <a:p>
            <a:pPr eaLnBrk="1" hangingPunct="1">
              <a:lnSpc>
                <a:spcPct val="80000"/>
              </a:lnSpc>
              <a:buFontTx/>
              <a:buNone/>
              <a:defRPr/>
            </a:pPr>
            <a:r>
              <a:rPr lang="en-GB" b="1" dirty="0" smtClean="0">
                <a:latin typeface="Calibri" pitchFamily="34" charset="0"/>
                <a:cs typeface="Calibri" pitchFamily="34" charset="0"/>
                <a:sym typeface="Symbol" pitchFamily="18" charset="2"/>
              </a:rPr>
              <a:t></a:t>
            </a:r>
            <a:r>
              <a:rPr lang="en-GB" dirty="0" smtClean="0">
                <a:latin typeface="Calibri" pitchFamily="34" charset="0"/>
                <a:cs typeface="Calibri" pitchFamily="34" charset="0"/>
                <a:sym typeface="Symbol" pitchFamily="18" charset="2"/>
              </a:rPr>
              <a:t> Reduces gastric acid secretion</a:t>
            </a:r>
            <a:r>
              <a:rPr lang="en-US" dirty="0" smtClean="0">
                <a:latin typeface="Calibri" pitchFamily="34" charset="0"/>
                <a:cs typeface="Calibri" pitchFamily="34" charset="0"/>
                <a:sym typeface="Symbol" pitchFamily="18" charset="2"/>
              </a:rPr>
              <a:t> and v</a:t>
            </a:r>
            <a:r>
              <a:rPr lang="en-GB" dirty="0" err="1" smtClean="0">
                <a:latin typeface="Calibri" pitchFamily="34" charset="0"/>
                <a:cs typeface="Calibri" pitchFamily="34" charset="0"/>
                <a:sym typeface="Symbol" pitchFamily="18" charset="2"/>
              </a:rPr>
              <a:t>olume</a:t>
            </a:r>
            <a:r>
              <a:rPr lang="en-GB" dirty="0" smtClean="0">
                <a:latin typeface="Calibri" pitchFamily="34" charset="0"/>
                <a:cs typeface="Calibri" pitchFamily="34" charset="0"/>
                <a:sym typeface="Symbol" pitchFamily="18" charset="2"/>
              </a:rPr>
              <a:t> of gastric juice </a:t>
            </a:r>
            <a:endParaRPr lang="en-US" dirty="0" smtClean="0">
              <a:latin typeface="Calibri" pitchFamily="34" charset="0"/>
              <a:cs typeface="Calibri" pitchFamily="34" charset="0"/>
              <a:sym typeface="Symbol" pitchFamily="18" charset="2"/>
            </a:endParaRPr>
          </a:p>
          <a:p>
            <a:pPr eaLnBrk="1" hangingPunct="1">
              <a:lnSpc>
                <a:spcPct val="80000"/>
              </a:lnSpc>
              <a:buFontTx/>
              <a:buNone/>
              <a:defRPr/>
            </a:pPr>
            <a:r>
              <a:rPr lang="en-US" dirty="0" smtClean="0">
                <a:latin typeface="Calibri" pitchFamily="34" charset="0"/>
                <a:cs typeface="Calibri" pitchFamily="34" charset="0"/>
              </a:rPr>
              <a:t>E.g. </a:t>
            </a:r>
            <a:r>
              <a:rPr lang="en-US" dirty="0" err="1" smtClean="0">
                <a:latin typeface="Calibri" pitchFamily="34" charset="0"/>
                <a:cs typeface="Calibri" pitchFamily="34" charset="0"/>
              </a:rPr>
              <a:t>Famotidine</a:t>
            </a:r>
            <a:r>
              <a:rPr lang="en-US" dirty="0" smtClean="0">
                <a:latin typeface="Calibri" pitchFamily="34" charset="0"/>
                <a:cs typeface="Calibri" pitchFamily="34" charset="0"/>
              </a:rPr>
              <a:t>, ranitidine, </a:t>
            </a:r>
            <a:r>
              <a:rPr lang="en-US" dirty="0" err="1" smtClean="0">
                <a:latin typeface="Calibri" pitchFamily="34" charset="0"/>
                <a:cs typeface="Calibri" pitchFamily="34" charset="0"/>
              </a:rPr>
              <a:t>nizatidine</a:t>
            </a:r>
            <a:r>
              <a:rPr lang="en-US" dirty="0" smtClean="0">
                <a:latin typeface="Calibri" pitchFamily="34" charset="0"/>
                <a:cs typeface="Calibri" pitchFamily="34" charset="0"/>
              </a:rPr>
              <a:t>, </a:t>
            </a:r>
            <a:r>
              <a:rPr lang="en-US" dirty="0" err="1" smtClean="0">
                <a:latin typeface="Calibri" pitchFamily="34" charset="0"/>
                <a:cs typeface="Calibri" pitchFamily="34" charset="0"/>
              </a:rPr>
              <a:t>cimetidine</a:t>
            </a:r>
            <a:endParaRPr lang="en-US" b="1" dirty="0" smtClean="0">
              <a:latin typeface="Calibri" pitchFamily="34" charset="0"/>
              <a:cs typeface="Calibri" pitchFamily="34" charset="0"/>
            </a:endParaRPr>
          </a:p>
          <a:p>
            <a:pPr eaLnBrk="1" hangingPunct="1">
              <a:lnSpc>
                <a:spcPct val="80000"/>
              </a:lnSpc>
              <a:buFontTx/>
              <a:buNone/>
              <a:defRPr/>
            </a:pPr>
            <a:r>
              <a:rPr lang="en-US" b="1" dirty="0" err="1" smtClean="0">
                <a:latin typeface="Calibri" pitchFamily="34" charset="0"/>
                <a:cs typeface="Calibri" pitchFamily="34" charset="0"/>
              </a:rPr>
              <a:t>Adm</a:t>
            </a:r>
            <a:r>
              <a:rPr lang="en-US" b="1" dirty="0" smtClean="0">
                <a:latin typeface="Calibri" pitchFamily="34" charset="0"/>
                <a:cs typeface="Calibri" pitchFamily="34" charset="0"/>
              </a:rPr>
              <a:t>: </a:t>
            </a:r>
            <a:r>
              <a:rPr lang="en-US" dirty="0" smtClean="0">
                <a:latin typeface="Calibri" pitchFamily="34" charset="0"/>
                <a:cs typeface="Calibri" pitchFamily="34" charset="0"/>
              </a:rPr>
              <a:t>per oral &amp; </a:t>
            </a:r>
            <a:r>
              <a:rPr lang="en-US" dirty="0" err="1" smtClean="0">
                <a:latin typeface="Calibri" pitchFamily="34" charset="0"/>
                <a:cs typeface="Calibri" pitchFamily="34" charset="0"/>
              </a:rPr>
              <a:t>parenteral</a:t>
            </a:r>
            <a:r>
              <a:rPr lang="en-US" dirty="0" smtClean="0">
                <a:latin typeface="Calibri" pitchFamily="34" charset="0"/>
                <a:cs typeface="Calibri" pitchFamily="34" charset="0"/>
              </a:rPr>
              <a:t>.</a:t>
            </a:r>
          </a:p>
          <a:p>
            <a:pPr eaLnBrk="1" hangingPunct="1">
              <a:lnSpc>
                <a:spcPct val="80000"/>
              </a:lnSpc>
              <a:buFontTx/>
              <a:buNone/>
              <a:defRPr/>
            </a:pPr>
            <a:r>
              <a:rPr lang="en-US" b="1" dirty="0" smtClean="0">
                <a:latin typeface="Calibri" pitchFamily="34" charset="0"/>
                <a:cs typeface="Calibri" pitchFamily="34" charset="0"/>
              </a:rPr>
              <a:t>Uses:</a:t>
            </a:r>
          </a:p>
          <a:p>
            <a:pPr eaLnBrk="1" hangingPunct="1">
              <a:lnSpc>
                <a:spcPct val="80000"/>
              </a:lnSpc>
              <a:defRPr/>
            </a:pPr>
            <a:r>
              <a:rPr lang="en-US" dirty="0" smtClean="0">
                <a:latin typeface="Calibri" pitchFamily="34" charset="0"/>
                <a:cs typeface="Calibri" pitchFamily="34" charset="0"/>
              </a:rPr>
              <a:t>Gastro-esophageal reflux disease (GERD)</a:t>
            </a:r>
          </a:p>
          <a:p>
            <a:pPr eaLnBrk="1" hangingPunct="1">
              <a:lnSpc>
                <a:spcPct val="80000"/>
              </a:lnSpc>
              <a:defRPr/>
            </a:pPr>
            <a:r>
              <a:rPr lang="en-US" dirty="0" smtClean="0">
                <a:latin typeface="Calibri" pitchFamily="34" charset="0"/>
                <a:cs typeface="Calibri" pitchFamily="34" charset="0"/>
              </a:rPr>
              <a:t>Peptic ulcer disease (PUD)</a:t>
            </a:r>
          </a:p>
          <a:p>
            <a:pPr eaLnBrk="1" hangingPunct="1">
              <a:lnSpc>
                <a:spcPct val="80000"/>
              </a:lnSpc>
              <a:defRPr/>
            </a:pPr>
            <a:r>
              <a:rPr lang="en-US" dirty="0" smtClean="0">
                <a:latin typeface="Calibri" pitchFamily="34" charset="0"/>
                <a:cs typeface="Calibri" pitchFamily="34" charset="0"/>
              </a:rPr>
              <a:t>Prevention of bleeding from stress-related gastritis.</a:t>
            </a:r>
          </a:p>
        </p:txBody>
      </p:sp>
      <p:sp>
        <p:nvSpPr>
          <p:cNvPr id="4099" name="Date Placeholder 2"/>
          <p:cNvSpPr>
            <a:spLocks noGrp="1"/>
          </p:cNvSpPr>
          <p:nvPr>
            <p:ph type="dt" sz="quarter" idx="10"/>
          </p:nvPr>
        </p:nvSpPr>
        <p:spPr>
          <a:noFill/>
        </p:spPr>
        <p:txBody>
          <a:bodyPr/>
          <a:lstStyle/>
          <a:p>
            <a:fld id="{4B74925C-7A80-4B0B-AE28-AD544B7AFD8E}" type="datetime1">
              <a:rPr lang="en-US" smtClean="0"/>
              <a:pPr/>
              <a:t>01-Dec-19</a:t>
            </a:fld>
            <a:endParaRPr lang="en-US" smtClean="0"/>
          </a:p>
        </p:txBody>
      </p:sp>
      <p:sp>
        <p:nvSpPr>
          <p:cNvPr id="4100" name="Slide Number Placeholder 3"/>
          <p:cNvSpPr>
            <a:spLocks noGrp="1"/>
          </p:cNvSpPr>
          <p:nvPr>
            <p:ph type="sldNum" sz="quarter" idx="12"/>
          </p:nvPr>
        </p:nvSpPr>
        <p:spPr>
          <a:noFill/>
        </p:spPr>
        <p:txBody>
          <a:bodyPr/>
          <a:lstStyle/>
          <a:p>
            <a:fld id="{DA7105C4-D52D-455A-BD9C-854825DA2113}" type="slidenum">
              <a:rPr lang="en-US" smtClean="0"/>
              <a:pPr/>
              <a:t>49</a:t>
            </a:fld>
            <a:endParaRPr lang="en-US" smtClean="0"/>
          </a:p>
        </p:txBody>
      </p:sp>
      <p:sp>
        <p:nvSpPr>
          <p:cNvPr id="4101" name="Footer Placeholder 4"/>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rrowheads="1"/>
          </p:cNvPicPr>
          <p:nvPr/>
        </p:nvPicPr>
        <p:blipFill>
          <a:blip r:embed="rId2"/>
          <a:srcRect/>
          <a:stretch>
            <a:fillRect/>
          </a:stretch>
        </p:blipFill>
        <p:spPr bwMode="auto">
          <a:xfrm>
            <a:off x="623888" y="1952625"/>
            <a:ext cx="3605212" cy="4160838"/>
          </a:xfrm>
          <a:prstGeom prst="rect">
            <a:avLst/>
          </a:prstGeom>
          <a:noFill/>
          <a:ln w="12700">
            <a:noFill/>
            <a:miter lim="800000"/>
            <a:headEnd/>
            <a:tailEnd/>
          </a:ln>
        </p:spPr>
      </p:pic>
      <p:sp>
        <p:nvSpPr>
          <p:cNvPr id="27651" name="Rectangle 2"/>
          <p:cNvSpPr>
            <a:spLocks/>
          </p:cNvSpPr>
          <p:nvPr/>
        </p:nvSpPr>
        <p:spPr bwMode="auto">
          <a:xfrm>
            <a:off x="609600" y="331788"/>
            <a:ext cx="8229600" cy="1092200"/>
          </a:xfrm>
          <a:prstGeom prst="rect">
            <a:avLst/>
          </a:prstGeom>
          <a:noFill/>
          <a:ln w="12700">
            <a:noFill/>
            <a:miter lim="800000"/>
            <a:headEnd/>
            <a:tailEnd/>
          </a:ln>
        </p:spPr>
        <p:txBody>
          <a:bodyPr lIns="0" tIns="0" rIns="0" bIns="0" anchor="ctr"/>
          <a:lstStyle/>
          <a:p>
            <a:pPr algn="ctr" eaLnBrk="1" hangingPunct="1"/>
            <a:r>
              <a:rPr lang="en-US" altLang="en-US" sz="3100">
                <a:solidFill>
                  <a:schemeClr val="tx1"/>
                </a:solidFill>
                <a:latin typeface="Calibri" charset="0"/>
                <a:sym typeface="Calibri" charset="0"/>
              </a:rPr>
              <a:t> </a:t>
            </a:r>
            <a:r>
              <a:rPr lang="en-US" altLang="en-US" sz="3100" b="1">
                <a:solidFill>
                  <a:schemeClr val="tx1"/>
                </a:solidFill>
                <a:latin typeface="Verdana" charset="0"/>
                <a:sym typeface="Verdana" charset="0"/>
              </a:rPr>
              <a:t>Gastroesophageal Reflux Disease (GERD)</a:t>
            </a:r>
          </a:p>
        </p:txBody>
      </p:sp>
      <p:pic>
        <p:nvPicPr>
          <p:cNvPr id="27652" name="Picture 3"/>
          <p:cNvPicPr>
            <a:picLocks noChangeArrowheads="1"/>
          </p:cNvPicPr>
          <p:nvPr/>
        </p:nvPicPr>
        <p:blipFill>
          <a:blip r:embed="rId3"/>
          <a:srcRect/>
          <a:stretch>
            <a:fillRect/>
          </a:stretch>
        </p:blipFill>
        <p:spPr bwMode="auto">
          <a:xfrm>
            <a:off x="4800600" y="1939925"/>
            <a:ext cx="3619500" cy="3365500"/>
          </a:xfrm>
          <a:prstGeom prst="rect">
            <a:avLst/>
          </a:prstGeom>
          <a:noFill/>
          <a:ln w="12700">
            <a:noFill/>
            <a:miter lim="800000"/>
            <a:headEnd/>
            <a:tailEnd/>
          </a:ln>
        </p:spPr>
      </p:pic>
      <p:sp>
        <p:nvSpPr>
          <p:cNvPr id="27653" name="Rectangle 4"/>
          <p:cNvSpPr>
            <a:spLocks/>
          </p:cNvSpPr>
          <p:nvPr/>
        </p:nvSpPr>
        <p:spPr bwMode="auto">
          <a:xfrm>
            <a:off x="4357688" y="5429250"/>
            <a:ext cx="4522787" cy="622300"/>
          </a:xfrm>
          <a:prstGeom prst="rect">
            <a:avLst/>
          </a:prstGeom>
          <a:noFill/>
          <a:ln w="12700">
            <a:noFill/>
            <a:miter lim="800000"/>
            <a:headEnd/>
            <a:tailEnd/>
          </a:ln>
        </p:spPr>
        <p:txBody>
          <a:bodyPr wrap="none" lIns="0" tIns="0" rIns="0" bIns="0" anchor="ctr">
            <a:spAutoFit/>
          </a:bodyPr>
          <a:lstStyle/>
          <a:p>
            <a:pPr algn="ctr" eaLnBrk="1" hangingPunct="1"/>
            <a:r>
              <a:rPr lang="en-US" altLang="en-US" sz="1800">
                <a:solidFill>
                  <a:schemeClr val="tx1"/>
                </a:solidFill>
                <a:latin typeface="Arial" charset="0"/>
                <a:cs typeface="Arial" charset="0"/>
                <a:sym typeface="Arial" charset="0"/>
              </a:rPr>
              <a:t>Endoscope of Barrett’s Esophagus</a:t>
            </a:r>
          </a:p>
          <a:p>
            <a:pPr algn="ctr" eaLnBrk="1" hangingPunct="1"/>
            <a:r>
              <a:rPr lang="en-US" altLang="en-US" sz="1800">
                <a:solidFill>
                  <a:schemeClr val="tx1"/>
                </a:solidFill>
                <a:latin typeface="Arial" charset="0"/>
                <a:cs typeface="Arial" charset="0"/>
                <a:sym typeface="Arial" charset="0"/>
              </a:rPr>
              <a:t>(can become malignant - needs monitoring)</a:t>
            </a:r>
          </a:p>
        </p:txBody>
      </p:sp>
      <p:sp>
        <p:nvSpPr>
          <p:cNvPr id="27654" name="Oval 5"/>
          <p:cNvSpPr>
            <a:spLocks/>
          </p:cNvSpPr>
          <p:nvPr/>
        </p:nvSpPr>
        <p:spPr bwMode="auto">
          <a:xfrm>
            <a:off x="2108200" y="2641600"/>
            <a:ext cx="1270000" cy="1270000"/>
          </a:xfrm>
          <a:prstGeom prst="ellipse">
            <a:avLst/>
          </a:prstGeom>
          <a:noFill/>
          <a:ln w="76200">
            <a:solidFill>
              <a:srgbClr val="FFFF00"/>
            </a:solidFill>
            <a:round/>
            <a:headEnd/>
            <a:tailEnd/>
          </a:ln>
        </p:spPr>
        <p:txBody>
          <a:bodyPr lIns="0" tIns="0" rIns="0" bIns="0"/>
          <a:lstStyle/>
          <a:p>
            <a:pPr algn="ctr" eaLnBrk="1" hangingPunct="1"/>
            <a:endParaRPr lang="en-US" alt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a:r>
              <a:rPr lang="en-US" sz="3200" b="1" smtClean="0">
                <a:latin typeface="Calibri" charset="0"/>
              </a:rPr>
              <a:t>S/E</a:t>
            </a:r>
          </a:p>
        </p:txBody>
      </p:sp>
      <p:sp>
        <p:nvSpPr>
          <p:cNvPr id="5123" name="Content Placeholder 2"/>
          <p:cNvSpPr>
            <a:spLocks noGrp="1"/>
          </p:cNvSpPr>
          <p:nvPr>
            <p:ph idx="1"/>
          </p:nvPr>
        </p:nvSpPr>
        <p:spPr/>
        <p:txBody>
          <a:bodyPr/>
          <a:lstStyle/>
          <a:p>
            <a:pPr>
              <a:buFontTx/>
              <a:buNone/>
            </a:pPr>
            <a:r>
              <a:rPr lang="en-US" smtClean="0">
                <a:latin typeface="Calibri" charset="0"/>
              </a:rPr>
              <a:t>S/E are few and minor. They include:</a:t>
            </a:r>
          </a:p>
          <a:p>
            <a:r>
              <a:rPr lang="en-US" smtClean="0">
                <a:latin typeface="Calibri" charset="0"/>
              </a:rPr>
              <a:t>Diarrhoea, headache, fatigue, myalgia.</a:t>
            </a:r>
          </a:p>
          <a:p>
            <a:r>
              <a:rPr lang="en-US" smtClean="0">
                <a:latin typeface="Calibri" charset="0"/>
              </a:rPr>
              <a:t>Cimetidine only causes:Gynaecomastia, impotence, galactorrhea </a:t>
            </a:r>
          </a:p>
          <a:p>
            <a:r>
              <a:rPr lang="en-US" smtClean="0">
                <a:latin typeface="Calibri" charset="0"/>
              </a:rPr>
              <a:t>Hypotension &amp; bradycardia.</a:t>
            </a:r>
          </a:p>
        </p:txBody>
      </p:sp>
      <p:sp>
        <p:nvSpPr>
          <p:cNvPr id="5124" name="Date Placeholder 3"/>
          <p:cNvSpPr>
            <a:spLocks noGrp="1"/>
          </p:cNvSpPr>
          <p:nvPr>
            <p:ph type="dt" sz="quarter" idx="10"/>
          </p:nvPr>
        </p:nvSpPr>
        <p:spPr>
          <a:noFill/>
        </p:spPr>
        <p:txBody>
          <a:bodyPr/>
          <a:lstStyle/>
          <a:p>
            <a:fld id="{DB3DA693-BE2D-4D2B-AE61-39175D21A51F}" type="datetime1">
              <a:rPr lang="en-US" smtClean="0"/>
              <a:pPr/>
              <a:t>01-Dec-19</a:t>
            </a:fld>
            <a:endParaRPr lang="en-US" smtClean="0"/>
          </a:p>
        </p:txBody>
      </p:sp>
      <p:sp>
        <p:nvSpPr>
          <p:cNvPr id="5125" name="Slide Number Placeholder 4"/>
          <p:cNvSpPr>
            <a:spLocks noGrp="1"/>
          </p:cNvSpPr>
          <p:nvPr>
            <p:ph type="sldNum" sz="quarter" idx="12"/>
          </p:nvPr>
        </p:nvSpPr>
        <p:spPr>
          <a:noFill/>
        </p:spPr>
        <p:txBody>
          <a:bodyPr/>
          <a:lstStyle/>
          <a:p>
            <a:fld id="{92331E0E-4B3C-4772-8E38-8C0E7EC3FCC3}" type="slidenum">
              <a:rPr lang="en-US" smtClean="0"/>
              <a:pPr/>
              <a:t>50</a:t>
            </a:fld>
            <a:endParaRPr lang="en-US" smtClean="0"/>
          </a:p>
        </p:txBody>
      </p:sp>
      <p:sp>
        <p:nvSpPr>
          <p:cNvPr id="5126" name="Footer Placeholder 5"/>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68313" y="404813"/>
            <a:ext cx="8229600" cy="6119812"/>
          </a:xfrm>
        </p:spPr>
        <p:txBody>
          <a:bodyPr>
            <a:normAutofit lnSpcReduction="10000"/>
          </a:bodyPr>
          <a:lstStyle/>
          <a:p>
            <a:pPr eaLnBrk="1" hangingPunct="1">
              <a:buFontTx/>
              <a:buNone/>
            </a:pPr>
            <a:r>
              <a:rPr lang="en-US" b="1" smtClean="0">
                <a:latin typeface="Calibri" charset="0"/>
              </a:rPr>
              <a:t>2. PR</a:t>
            </a:r>
            <a:r>
              <a:rPr lang="en-GB" b="1" smtClean="0">
                <a:latin typeface="Calibri" charset="0"/>
              </a:rPr>
              <a:t>O</a:t>
            </a:r>
            <a:r>
              <a:rPr lang="en-US" b="1" smtClean="0">
                <a:latin typeface="Calibri" charset="0"/>
              </a:rPr>
              <a:t>TON PUMP INHIBITORS (PPI)</a:t>
            </a:r>
          </a:p>
          <a:p>
            <a:pPr eaLnBrk="1" hangingPunct="1">
              <a:buFontTx/>
              <a:buNone/>
            </a:pPr>
            <a:r>
              <a:rPr lang="en-GB" smtClean="0">
                <a:latin typeface="Calibri" charset="0"/>
              </a:rPr>
              <a:t>E.g. Omeprazole, lansoprazole, esomeprazole.</a:t>
            </a:r>
          </a:p>
          <a:p>
            <a:pPr eaLnBrk="1" hangingPunct="1">
              <a:buFontTx/>
              <a:buNone/>
            </a:pPr>
            <a:r>
              <a:rPr lang="en-GB" b="1" smtClean="0">
                <a:latin typeface="Calibri" charset="0"/>
              </a:rPr>
              <a:t>Mxn: </a:t>
            </a:r>
            <a:r>
              <a:rPr lang="en-GB" smtClean="0">
                <a:latin typeface="Calibri" charset="0"/>
              </a:rPr>
              <a:t>inhibit H+/K+ ATPase pump, decreasing acid secretion.</a:t>
            </a:r>
          </a:p>
          <a:p>
            <a:pPr eaLnBrk="1" hangingPunct="1">
              <a:buFontTx/>
              <a:buNone/>
            </a:pPr>
            <a:r>
              <a:rPr lang="en-GB" b="1" smtClean="0">
                <a:latin typeface="Calibri" charset="0"/>
                <a:sym typeface="Symbol" pitchFamily="18" charset="2"/>
              </a:rPr>
              <a:t>Effects</a:t>
            </a:r>
            <a:r>
              <a:rPr lang="en-GB" smtClean="0">
                <a:latin typeface="Calibri" charset="0"/>
                <a:sym typeface="Symbol" pitchFamily="18" charset="2"/>
              </a:rPr>
              <a:t>:</a:t>
            </a:r>
          </a:p>
          <a:p>
            <a:pPr eaLnBrk="1" hangingPunct="1"/>
            <a:r>
              <a:rPr lang="en-GB" smtClean="0">
                <a:latin typeface="Calibri" charset="0"/>
                <a:sym typeface="Symbol" pitchFamily="18" charset="2"/>
              </a:rPr>
              <a:t>Inhibit both fasting and meal-stimulated acid </a:t>
            </a:r>
          </a:p>
          <a:p>
            <a:pPr eaLnBrk="1" hangingPunct="1">
              <a:buFontTx/>
              <a:buNone/>
            </a:pPr>
            <a:r>
              <a:rPr lang="en-GB" smtClean="0">
                <a:latin typeface="Calibri" charset="0"/>
                <a:sym typeface="Symbol" pitchFamily="18" charset="2"/>
              </a:rPr>
              <a:t>secretion (90-98% inhibition).</a:t>
            </a:r>
            <a:endParaRPr lang="en-GB" smtClean="0">
              <a:latin typeface="Calibri" charset="0"/>
            </a:endParaRPr>
          </a:p>
          <a:p>
            <a:pPr eaLnBrk="1" hangingPunct="1"/>
            <a:r>
              <a:rPr lang="en-GB" smtClean="0">
                <a:latin typeface="Calibri" charset="0"/>
                <a:sym typeface="Symbol" pitchFamily="18" charset="2"/>
              </a:rPr>
              <a:t>Reduce both v</a:t>
            </a:r>
            <a:r>
              <a:rPr lang="en-GB" smtClean="0">
                <a:latin typeface="Calibri" charset="0"/>
              </a:rPr>
              <a:t>olume of gastric juice and pepsin</a:t>
            </a:r>
          </a:p>
          <a:p>
            <a:pPr eaLnBrk="1" hangingPunct="1">
              <a:buFontTx/>
              <a:buNone/>
            </a:pPr>
            <a:r>
              <a:rPr lang="en-GB" b="1" smtClean="0">
                <a:latin typeface="Calibri" charset="0"/>
              </a:rPr>
              <a:t>Adm: </a:t>
            </a:r>
            <a:r>
              <a:rPr lang="en-GB" smtClean="0">
                <a:latin typeface="Calibri" charset="0"/>
              </a:rPr>
              <a:t>all per oral.</a:t>
            </a:r>
          </a:p>
          <a:p>
            <a:pPr eaLnBrk="1" hangingPunct="1">
              <a:buFontTx/>
              <a:buNone/>
            </a:pPr>
            <a:r>
              <a:rPr lang="en-GB" smtClean="0">
                <a:latin typeface="Calibri" charset="0"/>
              </a:rPr>
              <a:t>NB: They are the most effective drugs used.</a:t>
            </a:r>
          </a:p>
        </p:txBody>
      </p:sp>
      <p:sp>
        <p:nvSpPr>
          <p:cNvPr id="6147" name="Date Placeholder 2"/>
          <p:cNvSpPr>
            <a:spLocks noGrp="1"/>
          </p:cNvSpPr>
          <p:nvPr>
            <p:ph type="dt" sz="quarter" idx="10"/>
          </p:nvPr>
        </p:nvSpPr>
        <p:spPr>
          <a:noFill/>
        </p:spPr>
        <p:txBody>
          <a:bodyPr/>
          <a:lstStyle/>
          <a:p>
            <a:fld id="{C84BB741-30B1-4840-9522-77C4202BF8C5}" type="datetime1">
              <a:rPr lang="en-US" smtClean="0"/>
              <a:pPr/>
              <a:t>01-Dec-19</a:t>
            </a:fld>
            <a:endParaRPr lang="en-US" smtClean="0"/>
          </a:p>
        </p:txBody>
      </p:sp>
      <p:sp>
        <p:nvSpPr>
          <p:cNvPr id="6148" name="Slide Number Placeholder 3"/>
          <p:cNvSpPr>
            <a:spLocks noGrp="1"/>
          </p:cNvSpPr>
          <p:nvPr>
            <p:ph type="sldNum" sz="quarter" idx="12"/>
          </p:nvPr>
        </p:nvSpPr>
        <p:spPr>
          <a:noFill/>
        </p:spPr>
        <p:txBody>
          <a:bodyPr/>
          <a:lstStyle/>
          <a:p>
            <a:fld id="{FBE7E244-58F4-4AAD-9497-61978A1EB0D5}" type="slidenum">
              <a:rPr lang="en-US" smtClean="0"/>
              <a:pPr/>
              <a:t>51</a:t>
            </a:fld>
            <a:endParaRPr lang="en-US" smtClean="0"/>
          </a:p>
        </p:txBody>
      </p:sp>
      <p:sp>
        <p:nvSpPr>
          <p:cNvPr id="6149" name="Footer Placeholder 4"/>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3200" b="1" smtClean="0">
                <a:latin typeface="Calibri" charset="0"/>
              </a:rPr>
              <a:t>Clinical uses</a:t>
            </a:r>
          </a:p>
        </p:txBody>
      </p:sp>
      <p:sp>
        <p:nvSpPr>
          <p:cNvPr id="7171" name="Content Placeholder 2"/>
          <p:cNvSpPr>
            <a:spLocks noGrp="1"/>
          </p:cNvSpPr>
          <p:nvPr>
            <p:ph idx="1"/>
          </p:nvPr>
        </p:nvSpPr>
        <p:spPr>
          <a:xfrm>
            <a:off x="457200" y="1600200"/>
            <a:ext cx="8362950" cy="4852988"/>
          </a:xfrm>
        </p:spPr>
        <p:txBody>
          <a:bodyPr/>
          <a:lstStyle/>
          <a:p>
            <a:r>
              <a:rPr lang="en-US" smtClean="0">
                <a:latin typeface="Calibri" charset="0"/>
              </a:rPr>
              <a:t>DOC for GERD</a:t>
            </a:r>
          </a:p>
          <a:p>
            <a:r>
              <a:rPr lang="en-US" smtClean="0">
                <a:latin typeface="Calibri" charset="0"/>
              </a:rPr>
              <a:t>PUD</a:t>
            </a:r>
          </a:p>
          <a:p>
            <a:r>
              <a:rPr lang="en-US" smtClean="0">
                <a:latin typeface="Calibri" charset="0"/>
              </a:rPr>
              <a:t>NSAIDs-associated ulcers.</a:t>
            </a:r>
          </a:p>
          <a:p>
            <a:r>
              <a:rPr lang="en-US" smtClean="0">
                <a:latin typeface="Calibri" charset="0"/>
              </a:rPr>
              <a:t>Zollinger-Ellison syndrome (gastrinomas).</a:t>
            </a:r>
          </a:p>
          <a:p>
            <a:r>
              <a:rPr lang="en-US" i="1" smtClean="0">
                <a:latin typeface="Calibri" charset="0"/>
              </a:rPr>
              <a:t>Helicobacter pylori </a:t>
            </a:r>
            <a:r>
              <a:rPr lang="en-US" smtClean="0">
                <a:latin typeface="Calibri" charset="0"/>
              </a:rPr>
              <a:t>eradication.</a:t>
            </a:r>
          </a:p>
          <a:p>
            <a:pPr>
              <a:buFontTx/>
              <a:buNone/>
            </a:pPr>
            <a:r>
              <a:rPr lang="en-US" b="1" smtClean="0">
                <a:latin typeface="Calibri" charset="0"/>
              </a:rPr>
              <a:t>S/E:</a:t>
            </a:r>
          </a:p>
          <a:p>
            <a:r>
              <a:rPr lang="en-US" smtClean="0">
                <a:latin typeface="Calibri" charset="0"/>
              </a:rPr>
              <a:t>Diarrhoea, headache, abdominal pains</a:t>
            </a:r>
          </a:p>
          <a:p>
            <a:r>
              <a:rPr lang="en-US" smtClean="0">
                <a:latin typeface="Calibri" charset="0"/>
              </a:rPr>
              <a:t>Impaired vitamin B12 absorption</a:t>
            </a:r>
          </a:p>
        </p:txBody>
      </p:sp>
      <p:sp>
        <p:nvSpPr>
          <p:cNvPr id="7172" name="Date Placeholder 3"/>
          <p:cNvSpPr>
            <a:spLocks noGrp="1"/>
          </p:cNvSpPr>
          <p:nvPr>
            <p:ph type="dt" sz="quarter" idx="10"/>
          </p:nvPr>
        </p:nvSpPr>
        <p:spPr>
          <a:noFill/>
        </p:spPr>
        <p:txBody>
          <a:bodyPr/>
          <a:lstStyle/>
          <a:p>
            <a:fld id="{B4D958FA-EB1E-47DE-9FAE-B33DBADBA750}" type="datetime1">
              <a:rPr lang="en-US" smtClean="0"/>
              <a:pPr/>
              <a:t>01-Dec-19</a:t>
            </a:fld>
            <a:endParaRPr lang="en-US" smtClean="0"/>
          </a:p>
        </p:txBody>
      </p:sp>
      <p:sp>
        <p:nvSpPr>
          <p:cNvPr id="7173" name="Slide Number Placeholder 4"/>
          <p:cNvSpPr>
            <a:spLocks noGrp="1"/>
          </p:cNvSpPr>
          <p:nvPr>
            <p:ph type="sldNum" sz="quarter" idx="12"/>
          </p:nvPr>
        </p:nvSpPr>
        <p:spPr>
          <a:noFill/>
        </p:spPr>
        <p:txBody>
          <a:bodyPr/>
          <a:lstStyle/>
          <a:p>
            <a:fld id="{4EEF7C2D-C2A2-4D6C-8427-FF222A7C55D4}" type="slidenum">
              <a:rPr lang="en-US" smtClean="0"/>
              <a:pPr/>
              <a:t>52</a:t>
            </a:fld>
            <a:endParaRPr lang="en-US" smtClean="0"/>
          </a:p>
        </p:txBody>
      </p:sp>
      <p:sp>
        <p:nvSpPr>
          <p:cNvPr id="7174" name="Footer Placeholder 5"/>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457200" y="476250"/>
            <a:ext cx="8229600" cy="6121400"/>
          </a:xfrm>
        </p:spPr>
        <p:txBody>
          <a:bodyPr/>
          <a:lstStyle/>
          <a:p>
            <a:pPr eaLnBrk="1" hangingPunct="1">
              <a:lnSpc>
                <a:spcPct val="80000"/>
              </a:lnSpc>
              <a:buFontTx/>
              <a:buNone/>
            </a:pPr>
            <a:r>
              <a:rPr lang="en-US" b="1" smtClean="0">
                <a:latin typeface="Calibri" charset="0"/>
              </a:rPr>
              <a:t>3. ANTIMUSCARINIC AGENTS</a:t>
            </a:r>
          </a:p>
          <a:p>
            <a:pPr eaLnBrk="1" hangingPunct="1">
              <a:lnSpc>
                <a:spcPct val="80000"/>
              </a:lnSpc>
              <a:buFontTx/>
              <a:buNone/>
            </a:pPr>
            <a:r>
              <a:rPr lang="en-US" b="1" smtClean="0">
                <a:latin typeface="Calibri" charset="0"/>
              </a:rPr>
              <a:t>Mxn</a:t>
            </a:r>
            <a:r>
              <a:rPr lang="en-US" smtClean="0">
                <a:latin typeface="Calibri" charset="0"/>
              </a:rPr>
              <a:t>: inhibit acetylcholine-mediated acid secretion.</a:t>
            </a:r>
          </a:p>
          <a:p>
            <a:pPr eaLnBrk="1" hangingPunct="1">
              <a:lnSpc>
                <a:spcPct val="80000"/>
              </a:lnSpc>
              <a:buFontTx/>
              <a:buNone/>
            </a:pPr>
            <a:r>
              <a:rPr lang="en-US" smtClean="0">
                <a:latin typeface="Calibri" charset="0"/>
              </a:rPr>
              <a:t>E.g. </a:t>
            </a:r>
            <a:r>
              <a:rPr lang="en-GB" smtClean="0">
                <a:latin typeface="Calibri" charset="0"/>
              </a:rPr>
              <a:t>Pirenzepine, Telenzipine</a:t>
            </a:r>
            <a:endParaRPr lang="en-US" smtClean="0">
              <a:latin typeface="Calibri" charset="0"/>
            </a:endParaRPr>
          </a:p>
          <a:p>
            <a:pPr eaLnBrk="1" hangingPunct="1">
              <a:lnSpc>
                <a:spcPct val="80000"/>
              </a:lnSpc>
              <a:buFontTx/>
              <a:buNone/>
            </a:pPr>
            <a:endParaRPr lang="en-GB" smtClean="0">
              <a:latin typeface="Calibri" charset="0"/>
            </a:endParaRPr>
          </a:p>
          <a:p>
            <a:pPr eaLnBrk="1" hangingPunct="1">
              <a:lnSpc>
                <a:spcPct val="80000"/>
              </a:lnSpc>
              <a:buFontTx/>
              <a:buNone/>
            </a:pPr>
            <a:r>
              <a:rPr lang="en-US" b="1" smtClean="0">
                <a:latin typeface="Calibri" charset="0"/>
              </a:rPr>
              <a:t>Uses: </a:t>
            </a:r>
            <a:r>
              <a:rPr lang="en-US" smtClean="0">
                <a:latin typeface="Calibri" charset="0"/>
              </a:rPr>
              <a:t>(not commonly used).</a:t>
            </a:r>
          </a:p>
          <a:p>
            <a:pPr eaLnBrk="1" hangingPunct="1">
              <a:lnSpc>
                <a:spcPct val="80000"/>
              </a:lnSpc>
            </a:pPr>
            <a:r>
              <a:rPr lang="en-US" smtClean="0">
                <a:latin typeface="Calibri" charset="0"/>
              </a:rPr>
              <a:t>Peptic ulcer disease.</a:t>
            </a:r>
          </a:p>
          <a:p>
            <a:pPr eaLnBrk="1" hangingPunct="1">
              <a:lnSpc>
                <a:spcPct val="80000"/>
              </a:lnSpc>
              <a:buFontTx/>
              <a:buNone/>
            </a:pPr>
            <a:endParaRPr lang="en-US" b="1" smtClean="0">
              <a:latin typeface="Calibri" charset="0"/>
            </a:endParaRPr>
          </a:p>
        </p:txBody>
      </p:sp>
      <p:sp>
        <p:nvSpPr>
          <p:cNvPr id="8195" name="Date Placeholder 2"/>
          <p:cNvSpPr>
            <a:spLocks noGrp="1"/>
          </p:cNvSpPr>
          <p:nvPr>
            <p:ph type="dt" sz="quarter" idx="10"/>
          </p:nvPr>
        </p:nvSpPr>
        <p:spPr>
          <a:noFill/>
        </p:spPr>
        <p:txBody>
          <a:bodyPr/>
          <a:lstStyle/>
          <a:p>
            <a:fld id="{0ED931C7-6A0D-43C9-9C3E-720390CE477A}" type="datetime1">
              <a:rPr lang="en-US" smtClean="0"/>
              <a:pPr/>
              <a:t>01-Dec-19</a:t>
            </a:fld>
            <a:endParaRPr lang="en-US" smtClean="0"/>
          </a:p>
        </p:txBody>
      </p:sp>
      <p:sp>
        <p:nvSpPr>
          <p:cNvPr id="8196" name="Slide Number Placeholder 3"/>
          <p:cNvSpPr>
            <a:spLocks noGrp="1"/>
          </p:cNvSpPr>
          <p:nvPr>
            <p:ph type="sldNum" sz="quarter" idx="12"/>
          </p:nvPr>
        </p:nvSpPr>
        <p:spPr>
          <a:noFill/>
        </p:spPr>
        <p:txBody>
          <a:bodyPr/>
          <a:lstStyle/>
          <a:p>
            <a:fld id="{BD39825A-D82B-4957-9078-1B71FE6E5668}" type="slidenum">
              <a:rPr lang="en-US" smtClean="0"/>
              <a:pPr/>
              <a:t>53</a:t>
            </a:fld>
            <a:endParaRPr lang="en-US" smtClean="0"/>
          </a:p>
        </p:txBody>
      </p:sp>
      <p:sp>
        <p:nvSpPr>
          <p:cNvPr id="8197" name="Footer Placeholder 4"/>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79388" y="260350"/>
            <a:ext cx="8713787" cy="6337300"/>
          </a:xfrm>
        </p:spPr>
        <p:txBody>
          <a:bodyPr/>
          <a:lstStyle/>
          <a:p>
            <a:pPr eaLnBrk="1" hangingPunct="1">
              <a:lnSpc>
                <a:spcPct val="90000"/>
              </a:lnSpc>
              <a:buFontTx/>
              <a:buNone/>
            </a:pPr>
            <a:r>
              <a:rPr lang="en-US" b="1" smtClean="0">
                <a:latin typeface="Calibri" charset="0"/>
              </a:rPr>
              <a:t>4. PROSTAGLANDIN ANALOGUES</a:t>
            </a:r>
            <a:r>
              <a:rPr lang="en-US" smtClean="0">
                <a:latin typeface="Calibri" charset="0"/>
              </a:rPr>
              <a:t>	</a:t>
            </a:r>
          </a:p>
          <a:p>
            <a:pPr eaLnBrk="1" hangingPunct="1">
              <a:lnSpc>
                <a:spcPct val="90000"/>
              </a:lnSpc>
              <a:buFontTx/>
              <a:buNone/>
            </a:pPr>
            <a:r>
              <a:rPr lang="en-US" b="1" smtClean="0">
                <a:latin typeface="Calibri" charset="0"/>
              </a:rPr>
              <a:t>Effects:</a:t>
            </a:r>
          </a:p>
          <a:p>
            <a:pPr eaLnBrk="1" hangingPunct="1">
              <a:lnSpc>
                <a:spcPct val="90000"/>
              </a:lnSpc>
              <a:buFontTx/>
              <a:buNone/>
            </a:pPr>
            <a:r>
              <a:rPr lang="en-US" smtClean="0">
                <a:latin typeface="Calibri" charset="0"/>
              </a:rPr>
              <a:t>Stimulate mucus &amp; bicarbonate secretion</a:t>
            </a:r>
          </a:p>
          <a:p>
            <a:pPr eaLnBrk="1" hangingPunct="1">
              <a:lnSpc>
                <a:spcPct val="90000"/>
              </a:lnSpc>
              <a:buFontTx/>
              <a:buNone/>
            </a:pPr>
            <a:r>
              <a:rPr lang="en-US" smtClean="0">
                <a:latin typeface="Calibri" charset="0"/>
              </a:rPr>
              <a:t>Enhance mucosal blood flow</a:t>
            </a:r>
          </a:p>
          <a:p>
            <a:pPr eaLnBrk="1" hangingPunct="1">
              <a:lnSpc>
                <a:spcPct val="90000"/>
              </a:lnSpc>
              <a:buFontTx/>
              <a:buNone/>
            </a:pPr>
            <a:r>
              <a:rPr lang="en-US" smtClean="0">
                <a:latin typeface="Calibri" charset="0"/>
              </a:rPr>
              <a:t>Reduce histamine mediated acid production</a:t>
            </a:r>
          </a:p>
          <a:p>
            <a:pPr eaLnBrk="1" hangingPunct="1">
              <a:lnSpc>
                <a:spcPct val="90000"/>
              </a:lnSpc>
              <a:buFontTx/>
              <a:buNone/>
            </a:pPr>
            <a:r>
              <a:rPr lang="en-US" smtClean="0">
                <a:latin typeface="Calibri" charset="0"/>
              </a:rPr>
              <a:t>E.g. Misoprostol </a:t>
            </a:r>
          </a:p>
          <a:p>
            <a:pPr eaLnBrk="1" hangingPunct="1">
              <a:lnSpc>
                <a:spcPct val="90000"/>
              </a:lnSpc>
              <a:buFontTx/>
              <a:buNone/>
            </a:pPr>
            <a:r>
              <a:rPr lang="en-US" b="1" smtClean="0">
                <a:latin typeface="Calibri" charset="0"/>
              </a:rPr>
              <a:t>Adm: </a:t>
            </a:r>
            <a:r>
              <a:rPr lang="en-US" smtClean="0">
                <a:latin typeface="Calibri" charset="0"/>
              </a:rPr>
              <a:t>per oral</a:t>
            </a:r>
          </a:p>
          <a:p>
            <a:pPr eaLnBrk="1" hangingPunct="1">
              <a:lnSpc>
                <a:spcPct val="90000"/>
              </a:lnSpc>
              <a:buFontTx/>
              <a:buNone/>
            </a:pPr>
            <a:r>
              <a:rPr lang="en-US" b="1" smtClean="0">
                <a:latin typeface="Calibri" charset="0"/>
              </a:rPr>
              <a:t>Uses:</a:t>
            </a:r>
            <a:r>
              <a:rPr lang="en-US" smtClean="0">
                <a:latin typeface="Calibri" charset="0"/>
              </a:rPr>
              <a:t>Treatment &amp; prevention of NSAID- induced ulcers.</a:t>
            </a:r>
          </a:p>
          <a:p>
            <a:pPr eaLnBrk="1" hangingPunct="1">
              <a:lnSpc>
                <a:spcPct val="90000"/>
              </a:lnSpc>
              <a:buFontTx/>
              <a:buNone/>
            </a:pPr>
            <a:r>
              <a:rPr lang="en-US" b="1" smtClean="0">
                <a:latin typeface="Calibri" charset="0"/>
              </a:rPr>
              <a:t>S/E: </a:t>
            </a:r>
            <a:r>
              <a:rPr lang="en-US" smtClean="0">
                <a:latin typeface="Calibri" charset="0"/>
              </a:rPr>
              <a:t>diarrhoea, cramping abdominal pain.</a:t>
            </a:r>
          </a:p>
          <a:p>
            <a:pPr eaLnBrk="1" hangingPunct="1">
              <a:lnSpc>
                <a:spcPct val="90000"/>
              </a:lnSpc>
              <a:buFontTx/>
              <a:buNone/>
            </a:pPr>
            <a:r>
              <a:rPr lang="en-US" smtClean="0">
                <a:latin typeface="Calibri" charset="0"/>
              </a:rPr>
              <a:t>Uterine contraction</a:t>
            </a:r>
          </a:p>
          <a:p>
            <a:pPr eaLnBrk="1" hangingPunct="1">
              <a:lnSpc>
                <a:spcPct val="90000"/>
              </a:lnSpc>
              <a:buFontTx/>
              <a:buNone/>
            </a:pPr>
            <a:r>
              <a:rPr lang="en-US" b="1" smtClean="0">
                <a:latin typeface="Calibri" charset="0"/>
              </a:rPr>
              <a:t>C/I: </a:t>
            </a:r>
            <a:r>
              <a:rPr lang="en-US" smtClean="0">
                <a:latin typeface="Calibri" charset="0"/>
              </a:rPr>
              <a:t>pregnancy or suspected pregnancy.</a:t>
            </a:r>
            <a:endParaRPr lang="en-GB" smtClean="0">
              <a:latin typeface="Calibri" charset="0"/>
            </a:endParaRPr>
          </a:p>
        </p:txBody>
      </p:sp>
      <p:sp>
        <p:nvSpPr>
          <p:cNvPr id="9219" name="Date Placeholder 2"/>
          <p:cNvSpPr>
            <a:spLocks noGrp="1"/>
          </p:cNvSpPr>
          <p:nvPr>
            <p:ph type="dt" sz="quarter" idx="10"/>
          </p:nvPr>
        </p:nvSpPr>
        <p:spPr>
          <a:noFill/>
        </p:spPr>
        <p:txBody>
          <a:bodyPr/>
          <a:lstStyle/>
          <a:p>
            <a:fld id="{7D70A558-6877-4A53-8005-414873FFD2B7}" type="datetime1">
              <a:rPr lang="en-US" smtClean="0"/>
              <a:pPr/>
              <a:t>01-Dec-19</a:t>
            </a:fld>
            <a:endParaRPr lang="en-US" smtClean="0"/>
          </a:p>
        </p:txBody>
      </p:sp>
      <p:sp>
        <p:nvSpPr>
          <p:cNvPr id="9220" name="Slide Number Placeholder 3"/>
          <p:cNvSpPr>
            <a:spLocks noGrp="1"/>
          </p:cNvSpPr>
          <p:nvPr>
            <p:ph type="sldNum" sz="quarter" idx="12"/>
          </p:nvPr>
        </p:nvSpPr>
        <p:spPr>
          <a:noFill/>
        </p:spPr>
        <p:txBody>
          <a:bodyPr/>
          <a:lstStyle/>
          <a:p>
            <a:fld id="{9186CAEF-7682-428A-9957-1E24C3762523}" type="slidenum">
              <a:rPr lang="en-US" smtClean="0"/>
              <a:pPr/>
              <a:t>54</a:t>
            </a:fld>
            <a:endParaRPr lang="en-US" smtClean="0"/>
          </a:p>
        </p:txBody>
      </p:sp>
      <p:sp>
        <p:nvSpPr>
          <p:cNvPr id="9221" name="Footer Placeholder 4"/>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l"/>
            <a:r>
              <a:rPr lang="en-US" sz="3200" b="1" smtClean="0">
                <a:solidFill>
                  <a:schemeClr val="tx1"/>
                </a:solidFill>
                <a:latin typeface="Calibri" charset="0"/>
              </a:rPr>
              <a:t>5. SUCRALFATE </a:t>
            </a:r>
            <a:endParaRPr lang="en-US" sz="3200" smtClean="0">
              <a:solidFill>
                <a:schemeClr val="tx1"/>
              </a:solidFill>
            </a:endParaRPr>
          </a:p>
        </p:txBody>
      </p:sp>
      <p:sp>
        <p:nvSpPr>
          <p:cNvPr id="10243" name="Content Placeholder 2"/>
          <p:cNvSpPr>
            <a:spLocks noGrp="1"/>
          </p:cNvSpPr>
          <p:nvPr>
            <p:ph idx="1"/>
          </p:nvPr>
        </p:nvSpPr>
        <p:spPr/>
        <p:txBody>
          <a:bodyPr>
            <a:normAutofit lnSpcReduction="10000"/>
          </a:bodyPr>
          <a:lstStyle/>
          <a:p>
            <a:pPr eaLnBrk="1" hangingPunct="1">
              <a:lnSpc>
                <a:spcPct val="90000"/>
              </a:lnSpc>
              <a:buFontTx/>
              <a:buNone/>
            </a:pPr>
            <a:r>
              <a:rPr lang="en-US" b="1" smtClean="0">
                <a:latin typeface="Calibri" charset="0"/>
              </a:rPr>
              <a:t>Mxn: </a:t>
            </a:r>
            <a:r>
              <a:rPr lang="en-US" smtClean="0">
                <a:latin typeface="Calibri" charset="0"/>
              </a:rPr>
              <a:t>forms a viscous, paste that binds selectively to ulcers for up to 6 hrs.</a:t>
            </a:r>
          </a:p>
          <a:p>
            <a:pPr eaLnBrk="1" hangingPunct="1">
              <a:lnSpc>
                <a:spcPct val="90000"/>
              </a:lnSpc>
              <a:buFontTx/>
              <a:buNone/>
            </a:pPr>
            <a:r>
              <a:rPr lang="en-US" b="1" smtClean="0">
                <a:latin typeface="Calibri" charset="0"/>
              </a:rPr>
              <a:t>Effect: </a:t>
            </a:r>
            <a:r>
              <a:rPr lang="en-US" smtClean="0">
                <a:latin typeface="Calibri" charset="0"/>
              </a:rPr>
              <a:t>provide a physical barrier preventing further erosion.</a:t>
            </a:r>
          </a:p>
          <a:p>
            <a:pPr eaLnBrk="1" hangingPunct="1">
              <a:lnSpc>
                <a:spcPct val="90000"/>
              </a:lnSpc>
              <a:buFontTx/>
              <a:buNone/>
            </a:pPr>
            <a:r>
              <a:rPr lang="en-US" b="1" smtClean="0">
                <a:latin typeface="Calibri" charset="0"/>
              </a:rPr>
              <a:t>Adm: </a:t>
            </a:r>
            <a:r>
              <a:rPr lang="en-US" smtClean="0">
                <a:latin typeface="Calibri" charset="0"/>
              </a:rPr>
              <a:t>per oral, 1 hour before meals.</a:t>
            </a:r>
          </a:p>
          <a:p>
            <a:pPr eaLnBrk="1" hangingPunct="1">
              <a:lnSpc>
                <a:spcPct val="90000"/>
              </a:lnSpc>
              <a:buFontTx/>
              <a:buNone/>
            </a:pPr>
            <a:r>
              <a:rPr lang="en-US" b="1" smtClean="0">
                <a:latin typeface="Calibri" charset="0"/>
              </a:rPr>
              <a:t>Use: </a:t>
            </a:r>
            <a:r>
              <a:rPr lang="en-US" smtClean="0">
                <a:latin typeface="Calibri" charset="0"/>
              </a:rPr>
              <a:t>prevention of stress-related bleeding.</a:t>
            </a:r>
          </a:p>
          <a:p>
            <a:pPr eaLnBrk="1" hangingPunct="1">
              <a:lnSpc>
                <a:spcPct val="90000"/>
              </a:lnSpc>
              <a:buFontTx/>
              <a:buNone/>
            </a:pPr>
            <a:r>
              <a:rPr lang="en-US" b="1" smtClean="0">
                <a:latin typeface="Calibri" charset="0"/>
              </a:rPr>
              <a:t>S/E</a:t>
            </a:r>
            <a:r>
              <a:rPr lang="en-US" smtClean="0">
                <a:latin typeface="Calibri" charset="0"/>
              </a:rPr>
              <a:t>: constipation</a:t>
            </a:r>
          </a:p>
          <a:p>
            <a:pPr eaLnBrk="1" hangingPunct="1">
              <a:lnSpc>
                <a:spcPct val="90000"/>
              </a:lnSpc>
              <a:buFontTx/>
              <a:buNone/>
            </a:pPr>
            <a:endParaRPr lang="en-US" b="1" smtClean="0">
              <a:latin typeface="Calibri" charset="0"/>
            </a:endParaRPr>
          </a:p>
          <a:p>
            <a:pPr eaLnBrk="1" hangingPunct="1">
              <a:lnSpc>
                <a:spcPct val="90000"/>
              </a:lnSpc>
              <a:buFontTx/>
              <a:buNone/>
            </a:pPr>
            <a:r>
              <a:rPr lang="en-US" b="1" smtClean="0">
                <a:latin typeface="Calibri" charset="0"/>
              </a:rPr>
              <a:t>Other cytoprotectants</a:t>
            </a:r>
            <a:r>
              <a:rPr lang="en-US" smtClean="0">
                <a:latin typeface="Calibri" charset="0"/>
              </a:rPr>
              <a:t>:  bismuth compounds</a:t>
            </a:r>
          </a:p>
          <a:p>
            <a:pPr>
              <a:buFontTx/>
              <a:buNone/>
            </a:pPr>
            <a:endParaRPr lang="en-US" smtClean="0"/>
          </a:p>
        </p:txBody>
      </p:sp>
      <p:sp>
        <p:nvSpPr>
          <p:cNvPr id="10244" name="Date Placeholder 3"/>
          <p:cNvSpPr>
            <a:spLocks noGrp="1"/>
          </p:cNvSpPr>
          <p:nvPr>
            <p:ph type="dt" sz="quarter" idx="10"/>
          </p:nvPr>
        </p:nvSpPr>
        <p:spPr>
          <a:noFill/>
        </p:spPr>
        <p:txBody>
          <a:bodyPr/>
          <a:lstStyle/>
          <a:p>
            <a:fld id="{1090C9D9-5C9A-49C1-BB10-423A8482A04B}" type="datetime1">
              <a:rPr lang="en-US" smtClean="0"/>
              <a:pPr/>
              <a:t>01-Dec-19</a:t>
            </a:fld>
            <a:endParaRPr lang="en-US" smtClean="0"/>
          </a:p>
        </p:txBody>
      </p:sp>
      <p:sp>
        <p:nvSpPr>
          <p:cNvPr id="10245" name="Slide Number Placeholder 4"/>
          <p:cNvSpPr>
            <a:spLocks noGrp="1"/>
          </p:cNvSpPr>
          <p:nvPr>
            <p:ph type="sldNum" sz="quarter" idx="12"/>
          </p:nvPr>
        </p:nvSpPr>
        <p:spPr>
          <a:noFill/>
        </p:spPr>
        <p:txBody>
          <a:bodyPr/>
          <a:lstStyle/>
          <a:p>
            <a:fld id="{5E685B73-010D-44F6-8626-69977AB60ED4}" type="slidenum">
              <a:rPr lang="en-US" smtClean="0"/>
              <a:pPr/>
              <a:t>55</a:t>
            </a:fld>
            <a:endParaRPr lang="en-US" smtClean="0"/>
          </a:p>
        </p:txBody>
      </p:sp>
      <p:sp>
        <p:nvSpPr>
          <p:cNvPr id="10246" name="Footer Placeholder 5"/>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404813"/>
            <a:ext cx="8229600" cy="5721350"/>
          </a:xfrm>
        </p:spPr>
        <p:txBody>
          <a:bodyPr/>
          <a:lstStyle/>
          <a:p>
            <a:pPr eaLnBrk="1" hangingPunct="1">
              <a:lnSpc>
                <a:spcPct val="80000"/>
              </a:lnSpc>
              <a:buFontTx/>
              <a:buNone/>
            </a:pPr>
            <a:r>
              <a:rPr lang="en-US" b="1" smtClean="0">
                <a:latin typeface="Calibri" charset="0"/>
              </a:rPr>
              <a:t>6. ANTACIDS</a:t>
            </a:r>
          </a:p>
          <a:p>
            <a:pPr eaLnBrk="1" hangingPunct="1">
              <a:lnSpc>
                <a:spcPct val="80000"/>
              </a:lnSpc>
              <a:buFontTx/>
              <a:buNone/>
            </a:pPr>
            <a:r>
              <a:rPr lang="en-US" b="1" smtClean="0">
                <a:latin typeface="Calibri" charset="0"/>
              </a:rPr>
              <a:t>Mxn</a:t>
            </a:r>
            <a:r>
              <a:rPr lang="en-US" smtClean="0">
                <a:latin typeface="Calibri" charset="0"/>
              </a:rPr>
              <a:t>: neutralise gastric acid due to their alkaline </a:t>
            </a:r>
          </a:p>
          <a:p>
            <a:pPr eaLnBrk="1" hangingPunct="1">
              <a:lnSpc>
                <a:spcPct val="80000"/>
              </a:lnSpc>
              <a:buFontTx/>
              <a:buNone/>
            </a:pPr>
            <a:r>
              <a:rPr lang="en-US" smtClean="0">
                <a:latin typeface="Calibri" charset="0"/>
              </a:rPr>
              <a:t>nature.</a:t>
            </a:r>
          </a:p>
          <a:p>
            <a:pPr eaLnBrk="1" hangingPunct="1">
              <a:lnSpc>
                <a:spcPct val="80000"/>
              </a:lnSpc>
              <a:buFontTx/>
              <a:buNone/>
            </a:pPr>
            <a:r>
              <a:rPr lang="en-US" smtClean="0">
                <a:latin typeface="Calibri" charset="0"/>
              </a:rPr>
              <a:t>E.g. sodium bicarbonate (NaHCO</a:t>
            </a:r>
            <a:r>
              <a:rPr lang="en-US" baseline="-25000" smtClean="0">
                <a:latin typeface="Calibri" charset="0"/>
              </a:rPr>
              <a:t>3</a:t>
            </a:r>
            <a:r>
              <a:rPr lang="en-US" smtClean="0">
                <a:latin typeface="Calibri" charset="0"/>
              </a:rPr>
              <a:t>), magnessium hydroxide (Mg(OH)</a:t>
            </a:r>
            <a:r>
              <a:rPr lang="en-US" baseline="-25000" smtClean="0">
                <a:latin typeface="Calibri" charset="0"/>
              </a:rPr>
              <a:t>2</a:t>
            </a:r>
            <a:r>
              <a:rPr lang="en-US" smtClean="0">
                <a:latin typeface="Calibri" charset="0"/>
              </a:rPr>
              <a:t>, alluminium hydroxide (AL(OH)</a:t>
            </a:r>
            <a:r>
              <a:rPr lang="en-US" baseline="-25000" smtClean="0">
                <a:latin typeface="Calibri" charset="0"/>
              </a:rPr>
              <a:t>3</a:t>
            </a:r>
            <a:r>
              <a:rPr lang="en-US" smtClean="0">
                <a:latin typeface="Calibri" charset="0"/>
              </a:rPr>
              <a:t>,magnessoum trisilicate. </a:t>
            </a:r>
          </a:p>
          <a:p>
            <a:pPr eaLnBrk="1" hangingPunct="1">
              <a:lnSpc>
                <a:spcPct val="80000"/>
              </a:lnSpc>
              <a:buFontTx/>
              <a:buNone/>
            </a:pPr>
            <a:r>
              <a:rPr lang="en-GB" b="1" smtClean="0">
                <a:latin typeface="Calibri" charset="0"/>
              </a:rPr>
              <a:t>Adm: </a:t>
            </a:r>
            <a:r>
              <a:rPr lang="en-GB" smtClean="0">
                <a:latin typeface="Calibri" charset="0"/>
              </a:rPr>
              <a:t>per oral</a:t>
            </a:r>
          </a:p>
          <a:p>
            <a:pPr eaLnBrk="1" hangingPunct="1">
              <a:lnSpc>
                <a:spcPct val="80000"/>
              </a:lnSpc>
              <a:buFontTx/>
              <a:buNone/>
            </a:pPr>
            <a:r>
              <a:rPr lang="en-GB" b="1" smtClean="0">
                <a:latin typeface="Calibri" charset="0"/>
              </a:rPr>
              <a:t>S/E:</a:t>
            </a:r>
          </a:p>
          <a:p>
            <a:pPr eaLnBrk="1" hangingPunct="1">
              <a:lnSpc>
                <a:spcPct val="80000"/>
              </a:lnSpc>
            </a:pPr>
            <a:r>
              <a:rPr lang="en-GB" smtClean="0">
                <a:latin typeface="Calibri" charset="0"/>
              </a:rPr>
              <a:t>Metabolic alkalosis, belching, fluid retention (NaHCO</a:t>
            </a:r>
            <a:r>
              <a:rPr lang="en-GB" baseline="-25000" smtClean="0">
                <a:latin typeface="Calibri" charset="0"/>
              </a:rPr>
              <a:t>3</a:t>
            </a:r>
            <a:r>
              <a:rPr lang="en-GB" smtClean="0">
                <a:latin typeface="Calibri" charset="0"/>
              </a:rPr>
              <a:t>)</a:t>
            </a:r>
          </a:p>
          <a:p>
            <a:pPr eaLnBrk="1" hangingPunct="1">
              <a:lnSpc>
                <a:spcPct val="80000"/>
              </a:lnSpc>
            </a:pPr>
            <a:r>
              <a:rPr lang="en-GB" smtClean="0">
                <a:latin typeface="Calibri" charset="0"/>
              </a:rPr>
              <a:t>Diarrhoea {Mg(OH)</a:t>
            </a:r>
            <a:r>
              <a:rPr lang="en-GB" baseline="-25000" smtClean="0">
                <a:latin typeface="Calibri" charset="0"/>
              </a:rPr>
              <a:t>2</a:t>
            </a:r>
            <a:r>
              <a:rPr lang="en-GB" sz="3600" smtClean="0">
                <a:latin typeface="Calibri" charset="0"/>
              </a:rPr>
              <a:t>}</a:t>
            </a:r>
            <a:endParaRPr lang="en-GB" smtClean="0">
              <a:latin typeface="Calibri" charset="0"/>
            </a:endParaRPr>
          </a:p>
          <a:p>
            <a:pPr eaLnBrk="1" hangingPunct="1">
              <a:lnSpc>
                <a:spcPct val="80000"/>
              </a:lnSpc>
            </a:pPr>
            <a:r>
              <a:rPr lang="en-GB" smtClean="0">
                <a:latin typeface="Calibri" charset="0"/>
              </a:rPr>
              <a:t>Constipation {AL(OH)</a:t>
            </a:r>
            <a:r>
              <a:rPr lang="en-GB" baseline="-25000" smtClean="0">
                <a:latin typeface="Calibri" charset="0"/>
              </a:rPr>
              <a:t>3</a:t>
            </a:r>
            <a:r>
              <a:rPr lang="en-GB" smtClean="0">
                <a:latin typeface="Calibri" charset="0"/>
              </a:rPr>
              <a:t>}</a:t>
            </a:r>
          </a:p>
          <a:p>
            <a:pPr eaLnBrk="1" hangingPunct="1">
              <a:lnSpc>
                <a:spcPct val="80000"/>
              </a:lnSpc>
              <a:buFontTx/>
              <a:buNone/>
            </a:pPr>
            <a:endParaRPr lang="en-US" b="1" smtClean="0">
              <a:latin typeface="Calibri" charset="0"/>
            </a:endParaRPr>
          </a:p>
        </p:txBody>
      </p:sp>
      <p:sp>
        <p:nvSpPr>
          <p:cNvPr id="11267" name="Date Placeholder 2"/>
          <p:cNvSpPr>
            <a:spLocks noGrp="1"/>
          </p:cNvSpPr>
          <p:nvPr>
            <p:ph type="dt" sz="quarter" idx="10"/>
          </p:nvPr>
        </p:nvSpPr>
        <p:spPr>
          <a:noFill/>
        </p:spPr>
        <p:txBody>
          <a:bodyPr/>
          <a:lstStyle/>
          <a:p>
            <a:fld id="{6A80EFE4-087E-44FB-A3E5-E51F950F9DE6}" type="datetime1">
              <a:rPr lang="en-US" smtClean="0"/>
              <a:pPr/>
              <a:t>01-Dec-19</a:t>
            </a:fld>
            <a:endParaRPr lang="en-US" smtClean="0"/>
          </a:p>
        </p:txBody>
      </p:sp>
      <p:sp>
        <p:nvSpPr>
          <p:cNvPr id="11268" name="Slide Number Placeholder 3"/>
          <p:cNvSpPr>
            <a:spLocks noGrp="1"/>
          </p:cNvSpPr>
          <p:nvPr>
            <p:ph type="sldNum" sz="quarter" idx="12"/>
          </p:nvPr>
        </p:nvSpPr>
        <p:spPr>
          <a:noFill/>
        </p:spPr>
        <p:txBody>
          <a:bodyPr/>
          <a:lstStyle/>
          <a:p>
            <a:fld id="{9B2EFC98-E8F3-406B-9DF6-CCF912DE8BBA}" type="slidenum">
              <a:rPr lang="en-US" smtClean="0"/>
              <a:pPr/>
              <a:t>56</a:t>
            </a:fld>
            <a:endParaRPr lang="en-US" smtClean="0"/>
          </a:p>
        </p:txBody>
      </p:sp>
      <p:sp>
        <p:nvSpPr>
          <p:cNvPr id="11269" name="Footer Placeholder 4"/>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79388" y="404813"/>
            <a:ext cx="8713787" cy="6048375"/>
          </a:xfrm>
        </p:spPr>
        <p:txBody>
          <a:bodyPr/>
          <a:lstStyle/>
          <a:p>
            <a:pPr eaLnBrk="1" hangingPunct="1">
              <a:lnSpc>
                <a:spcPct val="80000"/>
              </a:lnSpc>
              <a:buFontTx/>
              <a:buNone/>
            </a:pPr>
            <a:r>
              <a:rPr lang="en-US" b="1" smtClean="0">
                <a:latin typeface="Calibri" charset="0"/>
              </a:rPr>
              <a:t>DRUGS FOR </a:t>
            </a:r>
            <a:r>
              <a:rPr lang="en-US" b="1" i="1" smtClean="0">
                <a:latin typeface="Calibri" charset="0"/>
              </a:rPr>
              <a:t>H. pylori </a:t>
            </a:r>
            <a:r>
              <a:rPr lang="en-US" b="1" smtClean="0">
                <a:latin typeface="Calibri" charset="0"/>
              </a:rPr>
              <a:t>ERADICATION</a:t>
            </a:r>
            <a:endParaRPr lang="en-US" smtClean="0">
              <a:latin typeface="Calibri" charset="0"/>
            </a:endParaRPr>
          </a:p>
          <a:p>
            <a:pPr eaLnBrk="1" hangingPunct="1">
              <a:lnSpc>
                <a:spcPct val="80000"/>
              </a:lnSpc>
            </a:pPr>
            <a:r>
              <a:rPr lang="en-US" smtClean="0">
                <a:latin typeface="Calibri" charset="0"/>
              </a:rPr>
              <a:t>A combination therapy is used in H.pylori associated ulcers for complete eradication. </a:t>
            </a:r>
          </a:p>
          <a:p>
            <a:pPr eaLnBrk="1" hangingPunct="1">
              <a:lnSpc>
                <a:spcPct val="80000"/>
              </a:lnSpc>
            </a:pPr>
            <a:endParaRPr lang="en-US" smtClean="0">
              <a:latin typeface="Calibri" charset="0"/>
            </a:endParaRPr>
          </a:p>
          <a:p>
            <a:pPr eaLnBrk="1" hangingPunct="1">
              <a:lnSpc>
                <a:spcPct val="80000"/>
              </a:lnSpc>
              <a:buFont typeface="Wingdings" charset="2"/>
              <a:buChar char="v"/>
            </a:pPr>
            <a:r>
              <a:rPr lang="en-US" smtClean="0">
                <a:latin typeface="Calibri" charset="0"/>
              </a:rPr>
              <a:t>PPI </a:t>
            </a:r>
            <a:r>
              <a:rPr lang="en-US" b="1" smtClean="0">
                <a:latin typeface="Calibri" charset="0"/>
              </a:rPr>
              <a:t>+ </a:t>
            </a:r>
            <a:r>
              <a:rPr lang="en-US" smtClean="0">
                <a:latin typeface="Calibri" charset="0"/>
              </a:rPr>
              <a:t>clarithromycin </a:t>
            </a:r>
            <a:r>
              <a:rPr lang="en-US" b="1" smtClean="0">
                <a:latin typeface="Calibri" charset="0"/>
              </a:rPr>
              <a:t>+ </a:t>
            </a:r>
            <a:r>
              <a:rPr lang="en-US" smtClean="0">
                <a:latin typeface="Calibri" charset="0"/>
              </a:rPr>
              <a:t>amoxicillin/metronidazole</a:t>
            </a:r>
            <a:r>
              <a:rPr lang="en-US" b="1" smtClean="0">
                <a:latin typeface="Calibri" charset="0"/>
              </a:rPr>
              <a:t>.</a:t>
            </a:r>
            <a:endParaRPr lang="en-US" smtClean="0">
              <a:latin typeface="Calibri" charset="0"/>
            </a:endParaRPr>
          </a:p>
        </p:txBody>
      </p:sp>
      <p:sp>
        <p:nvSpPr>
          <p:cNvPr id="12291" name="Date Placeholder 2"/>
          <p:cNvSpPr>
            <a:spLocks noGrp="1"/>
          </p:cNvSpPr>
          <p:nvPr>
            <p:ph type="dt" sz="quarter" idx="10"/>
          </p:nvPr>
        </p:nvSpPr>
        <p:spPr>
          <a:noFill/>
        </p:spPr>
        <p:txBody>
          <a:bodyPr/>
          <a:lstStyle/>
          <a:p>
            <a:fld id="{EF598F44-17C2-4BB5-AAB3-B76DB4F76AD8}" type="datetime1">
              <a:rPr lang="en-US" smtClean="0"/>
              <a:pPr/>
              <a:t>01-Dec-19</a:t>
            </a:fld>
            <a:endParaRPr lang="en-US" smtClean="0"/>
          </a:p>
        </p:txBody>
      </p:sp>
      <p:sp>
        <p:nvSpPr>
          <p:cNvPr id="12292" name="Slide Number Placeholder 3"/>
          <p:cNvSpPr>
            <a:spLocks noGrp="1"/>
          </p:cNvSpPr>
          <p:nvPr>
            <p:ph type="sldNum" sz="quarter" idx="12"/>
          </p:nvPr>
        </p:nvSpPr>
        <p:spPr>
          <a:noFill/>
        </p:spPr>
        <p:txBody>
          <a:bodyPr/>
          <a:lstStyle/>
          <a:p>
            <a:fld id="{4EE8D1A1-BBEC-45BD-B8AD-59CC4505198B}" type="slidenum">
              <a:rPr lang="en-US" smtClean="0"/>
              <a:pPr/>
              <a:t>57</a:t>
            </a:fld>
            <a:endParaRPr lang="en-US" smtClean="0"/>
          </a:p>
        </p:txBody>
      </p:sp>
      <p:sp>
        <p:nvSpPr>
          <p:cNvPr id="12293" name="Footer Placeholder 4"/>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250825" y="0"/>
            <a:ext cx="8713788" cy="6669088"/>
          </a:xfrm>
        </p:spPr>
        <p:txBody>
          <a:bodyPr/>
          <a:lstStyle/>
          <a:p>
            <a:pPr eaLnBrk="1" hangingPunct="1">
              <a:buFontTx/>
              <a:buNone/>
            </a:pPr>
            <a:r>
              <a:rPr lang="en-US" b="1" u="sng" smtClean="0">
                <a:latin typeface="Comic Sans MS" pitchFamily="66" charset="0"/>
              </a:rPr>
              <a:t>B: ANTIEMETIC AGENTS</a:t>
            </a:r>
          </a:p>
          <a:p>
            <a:pPr eaLnBrk="1" hangingPunct="1"/>
            <a:r>
              <a:rPr lang="en-US" smtClean="0">
                <a:latin typeface="Calibri" charset="0"/>
              </a:rPr>
              <a:t>Vomiting is controlled by vomiting centre in brainstem (rich in serotonin, histamine H</a:t>
            </a:r>
            <a:r>
              <a:rPr lang="en-US" baseline="-25000" smtClean="0">
                <a:latin typeface="Calibri" charset="0"/>
              </a:rPr>
              <a:t>1</a:t>
            </a:r>
            <a:r>
              <a:rPr lang="en-US" smtClean="0">
                <a:latin typeface="Calibri" charset="0"/>
              </a:rPr>
              <a:t> receptors)</a:t>
            </a:r>
          </a:p>
          <a:p>
            <a:pPr eaLnBrk="1" hangingPunct="1"/>
            <a:r>
              <a:rPr lang="en-US" smtClean="0">
                <a:latin typeface="Calibri" charset="0"/>
              </a:rPr>
              <a:t>Input to the vomiting centre comes from:</a:t>
            </a:r>
          </a:p>
          <a:p>
            <a:pPr lvl="1" eaLnBrk="1" hangingPunct="1"/>
            <a:r>
              <a:rPr lang="en-US" smtClean="0">
                <a:latin typeface="Calibri" charset="0"/>
              </a:rPr>
              <a:t>Chemoreceptor trigger zone (CTZ), rich in dopamine &amp;serotonin receptors.</a:t>
            </a:r>
          </a:p>
          <a:p>
            <a:pPr lvl="1" eaLnBrk="1" hangingPunct="1"/>
            <a:r>
              <a:rPr lang="en-US" smtClean="0">
                <a:latin typeface="Calibri" charset="0"/>
              </a:rPr>
              <a:t>Vestibular system </a:t>
            </a:r>
          </a:p>
          <a:p>
            <a:pPr lvl="1" eaLnBrk="1" hangingPunct="1"/>
            <a:r>
              <a:rPr lang="en-US" smtClean="0">
                <a:latin typeface="Calibri" charset="0"/>
              </a:rPr>
              <a:t>Irritation of pharynx (via vagus nerve)</a:t>
            </a:r>
          </a:p>
          <a:p>
            <a:pPr lvl="1" eaLnBrk="1" hangingPunct="1"/>
            <a:r>
              <a:rPr lang="en-US" smtClean="0">
                <a:latin typeface="Calibri" charset="0"/>
              </a:rPr>
              <a:t>Irritation of GIT mucosa (via serotonin receptors)</a:t>
            </a:r>
          </a:p>
          <a:p>
            <a:pPr lvl="1" eaLnBrk="1" hangingPunct="1">
              <a:buFontTx/>
              <a:buNone/>
            </a:pPr>
            <a:r>
              <a:rPr lang="en-US" sz="3200" i="1" smtClean="0">
                <a:latin typeface="Calibri" charset="0"/>
              </a:rPr>
              <a:t>NB: Antiemetics block this input to the vomiting centre.</a:t>
            </a:r>
          </a:p>
          <a:p>
            <a:pPr eaLnBrk="1" hangingPunct="1">
              <a:buFontTx/>
              <a:buNone/>
            </a:pPr>
            <a:endParaRPr lang="en-US" smtClean="0">
              <a:latin typeface="Calibri" charset="0"/>
            </a:endParaRPr>
          </a:p>
        </p:txBody>
      </p:sp>
      <p:sp>
        <p:nvSpPr>
          <p:cNvPr id="13315" name="Date Placeholder 2"/>
          <p:cNvSpPr>
            <a:spLocks noGrp="1"/>
          </p:cNvSpPr>
          <p:nvPr>
            <p:ph type="dt" sz="quarter" idx="10"/>
          </p:nvPr>
        </p:nvSpPr>
        <p:spPr>
          <a:noFill/>
        </p:spPr>
        <p:txBody>
          <a:bodyPr/>
          <a:lstStyle/>
          <a:p>
            <a:fld id="{8506983F-32EA-43C1-B7B6-90BD4EE7E644}" type="datetime1">
              <a:rPr lang="en-US" smtClean="0"/>
              <a:pPr/>
              <a:t>01-Dec-19</a:t>
            </a:fld>
            <a:endParaRPr lang="en-US" smtClean="0"/>
          </a:p>
        </p:txBody>
      </p:sp>
      <p:sp>
        <p:nvSpPr>
          <p:cNvPr id="13316" name="Slide Number Placeholder 3"/>
          <p:cNvSpPr>
            <a:spLocks noGrp="1"/>
          </p:cNvSpPr>
          <p:nvPr>
            <p:ph type="sldNum" sz="quarter" idx="12"/>
          </p:nvPr>
        </p:nvSpPr>
        <p:spPr>
          <a:noFill/>
        </p:spPr>
        <p:txBody>
          <a:bodyPr/>
          <a:lstStyle/>
          <a:p>
            <a:fld id="{D14376D2-A4AE-4450-8D34-E3C2BC21EC60}" type="slidenum">
              <a:rPr lang="en-US" smtClean="0"/>
              <a:pPr/>
              <a:t>58</a:t>
            </a:fld>
            <a:endParaRPr lang="en-US" smtClean="0"/>
          </a:p>
        </p:txBody>
      </p:sp>
      <p:sp>
        <p:nvSpPr>
          <p:cNvPr id="13317" name="Footer Placeholder 4"/>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79388" y="304800"/>
            <a:ext cx="8785225" cy="6324600"/>
          </a:xfrm>
        </p:spPr>
        <p:txBody>
          <a:bodyPr>
            <a:normAutofit lnSpcReduction="10000"/>
          </a:bodyPr>
          <a:lstStyle/>
          <a:p>
            <a:pPr marL="609600" indent="-609600" eaLnBrk="1" hangingPunct="1">
              <a:lnSpc>
                <a:spcPct val="90000"/>
              </a:lnSpc>
              <a:buFontTx/>
              <a:buNone/>
            </a:pPr>
            <a:r>
              <a:rPr lang="en-US" b="1" smtClean="0">
                <a:latin typeface="Calibri" charset="0"/>
              </a:rPr>
              <a:t>1: DOPAMINE D</a:t>
            </a:r>
            <a:r>
              <a:rPr lang="en-US" b="1" baseline="-25000" smtClean="0">
                <a:latin typeface="Calibri" charset="0"/>
              </a:rPr>
              <a:t>2</a:t>
            </a:r>
            <a:r>
              <a:rPr lang="en-US" b="1" smtClean="0">
                <a:latin typeface="Calibri" charset="0"/>
              </a:rPr>
              <a:t>-RECEPTORS BLOCKERS.</a:t>
            </a:r>
            <a:endParaRPr lang="en-US" smtClean="0">
              <a:latin typeface="Calibri" charset="0"/>
            </a:endParaRPr>
          </a:p>
          <a:p>
            <a:pPr marL="609600" indent="-609600" eaLnBrk="1" hangingPunct="1">
              <a:lnSpc>
                <a:spcPct val="90000"/>
              </a:lnSpc>
              <a:buFontTx/>
              <a:buNone/>
            </a:pPr>
            <a:r>
              <a:rPr lang="en-US" smtClean="0">
                <a:latin typeface="Calibri" charset="0"/>
              </a:rPr>
              <a:t>E.g. Chlorpromazine, metochlopramide, Domperidone, haloperidol, prochlorperazine.</a:t>
            </a:r>
          </a:p>
          <a:p>
            <a:pPr marL="609600" indent="-609600" eaLnBrk="1" hangingPunct="1">
              <a:lnSpc>
                <a:spcPct val="90000"/>
              </a:lnSpc>
              <a:buFontTx/>
              <a:buNone/>
            </a:pPr>
            <a:r>
              <a:rPr lang="en-US" b="1" smtClean="0">
                <a:latin typeface="Calibri" charset="0"/>
              </a:rPr>
              <a:t>Adm: </a:t>
            </a:r>
            <a:r>
              <a:rPr lang="en-US" smtClean="0">
                <a:latin typeface="Calibri" charset="0"/>
              </a:rPr>
              <a:t>per oral or parenterally.</a:t>
            </a:r>
          </a:p>
          <a:p>
            <a:pPr marL="609600" indent="-609600" eaLnBrk="1" hangingPunct="1">
              <a:lnSpc>
                <a:spcPct val="90000"/>
              </a:lnSpc>
              <a:buFontTx/>
              <a:buNone/>
            </a:pPr>
            <a:r>
              <a:rPr lang="en-US" b="1" smtClean="0">
                <a:latin typeface="Calibri" charset="0"/>
              </a:rPr>
              <a:t>Uses:</a:t>
            </a:r>
          </a:p>
          <a:p>
            <a:pPr marL="609600" indent="-609600" eaLnBrk="1" hangingPunct="1">
              <a:lnSpc>
                <a:spcPct val="90000"/>
              </a:lnSpc>
            </a:pPr>
            <a:r>
              <a:rPr lang="en-US" smtClean="0">
                <a:latin typeface="Calibri" charset="0"/>
              </a:rPr>
              <a:t>Post-operative nausea &amp; vomiting.</a:t>
            </a:r>
          </a:p>
          <a:p>
            <a:pPr marL="609600" indent="-609600" eaLnBrk="1" hangingPunct="1">
              <a:lnSpc>
                <a:spcPct val="90000"/>
              </a:lnSpc>
            </a:pPr>
            <a:r>
              <a:rPr lang="en-US" smtClean="0">
                <a:latin typeface="Calibri" charset="0"/>
              </a:rPr>
              <a:t>Intractable hiccup (chlorpromazine)</a:t>
            </a:r>
          </a:p>
          <a:p>
            <a:pPr marL="609600" indent="-609600" eaLnBrk="1" hangingPunct="1">
              <a:lnSpc>
                <a:spcPct val="90000"/>
              </a:lnSpc>
            </a:pPr>
            <a:r>
              <a:rPr lang="en-US" smtClean="0">
                <a:latin typeface="Calibri" charset="0"/>
              </a:rPr>
              <a:t>Chemotherapy induced nausea &amp; vomiting.</a:t>
            </a:r>
          </a:p>
          <a:p>
            <a:pPr marL="609600" indent="-609600" eaLnBrk="1" hangingPunct="1">
              <a:lnSpc>
                <a:spcPct val="90000"/>
              </a:lnSpc>
              <a:buFontTx/>
              <a:buNone/>
            </a:pPr>
            <a:r>
              <a:rPr lang="en-US" b="1" smtClean="0">
                <a:latin typeface="Calibri" charset="0"/>
              </a:rPr>
              <a:t>S/E: </a:t>
            </a:r>
          </a:p>
          <a:p>
            <a:pPr marL="609600" indent="-609600" eaLnBrk="1" hangingPunct="1">
              <a:lnSpc>
                <a:spcPct val="90000"/>
              </a:lnSpc>
            </a:pPr>
            <a:r>
              <a:rPr lang="en-US" smtClean="0">
                <a:latin typeface="Calibri" charset="0"/>
              </a:rPr>
              <a:t>Sedation, galactorrhea, gynecomastia, </a:t>
            </a:r>
          </a:p>
          <a:p>
            <a:pPr marL="609600" indent="-609600" eaLnBrk="1" hangingPunct="1">
              <a:lnSpc>
                <a:spcPct val="90000"/>
              </a:lnSpc>
            </a:pPr>
            <a:r>
              <a:rPr lang="en-US" smtClean="0">
                <a:latin typeface="Calibri" charset="0"/>
              </a:rPr>
              <a:t>impotence.</a:t>
            </a:r>
          </a:p>
          <a:p>
            <a:pPr marL="609600" indent="-609600" eaLnBrk="1" hangingPunct="1">
              <a:lnSpc>
                <a:spcPct val="90000"/>
              </a:lnSpc>
            </a:pPr>
            <a:r>
              <a:rPr lang="en-US" smtClean="0">
                <a:latin typeface="Calibri" charset="0"/>
              </a:rPr>
              <a:t>Extrapyramidal syndrome.</a:t>
            </a:r>
          </a:p>
        </p:txBody>
      </p:sp>
      <p:sp>
        <p:nvSpPr>
          <p:cNvPr id="14339" name="Date Placeholder 2"/>
          <p:cNvSpPr>
            <a:spLocks noGrp="1"/>
          </p:cNvSpPr>
          <p:nvPr>
            <p:ph type="dt" sz="quarter" idx="10"/>
          </p:nvPr>
        </p:nvSpPr>
        <p:spPr>
          <a:noFill/>
        </p:spPr>
        <p:txBody>
          <a:bodyPr/>
          <a:lstStyle/>
          <a:p>
            <a:fld id="{C4D4515D-5539-4C80-B90D-6BACA44580A7}" type="datetime1">
              <a:rPr lang="en-US" smtClean="0"/>
              <a:pPr/>
              <a:t>01-Dec-19</a:t>
            </a:fld>
            <a:endParaRPr lang="en-US" smtClean="0"/>
          </a:p>
        </p:txBody>
      </p:sp>
      <p:sp>
        <p:nvSpPr>
          <p:cNvPr id="14340" name="Slide Number Placeholder 3"/>
          <p:cNvSpPr>
            <a:spLocks noGrp="1"/>
          </p:cNvSpPr>
          <p:nvPr>
            <p:ph type="sldNum" sz="quarter" idx="12"/>
          </p:nvPr>
        </p:nvSpPr>
        <p:spPr>
          <a:noFill/>
        </p:spPr>
        <p:txBody>
          <a:bodyPr/>
          <a:lstStyle/>
          <a:p>
            <a:fld id="{0EAF1AF1-5B22-4FDF-9DD9-EE77DE1A632F}" type="slidenum">
              <a:rPr lang="en-US" smtClean="0"/>
              <a:pPr/>
              <a:t>59</a:t>
            </a:fld>
            <a:endParaRPr lang="en-US" smtClean="0"/>
          </a:p>
        </p:txBody>
      </p:sp>
      <p:sp>
        <p:nvSpPr>
          <p:cNvPr id="14341" name="Footer Placeholder 4"/>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Production of Ulcers</a:t>
            </a:r>
            <a:br>
              <a:rPr lang="en-US" b="1"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Ulcers</a:t>
            </a:r>
            <a:r>
              <a:rPr lang="en-US" dirty="0"/>
              <a:t>, open sores in the mucosal lining, occur in the stomach and intestines when:</a:t>
            </a:r>
          </a:p>
          <a:p>
            <a:endParaRPr lang="en-US" dirty="0"/>
          </a:p>
          <a:p>
            <a:r>
              <a:rPr lang="en-US" dirty="0"/>
              <a:t>Acid and pepsin activity is overactive from emotional stimulation or excessive alcohol. </a:t>
            </a:r>
          </a:p>
          <a:p>
            <a:endParaRPr lang="en-US" dirty="0"/>
          </a:p>
          <a:p>
            <a:r>
              <a:rPr lang="en-US" dirty="0"/>
              <a:t>Drugs inhibit mucus production(</a:t>
            </a:r>
            <a:r>
              <a:rPr lang="en-US" dirty="0" err="1"/>
              <a:t>ulcerogenic</a:t>
            </a:r>
            <a:r>
              <a:rPr lang="en-US" dirty="0"/>
              <a:t>) </a:t>
            </a:r>
            <a:r>
              <a:rPr lang="en-US" dirty="0" err="1"/>
              <a:t>egNSAIDS</a:t>
            </a:r>
            <a:r>
              <a:rPr lang="en-US" dirty="0"/>
              <a:t>.</a:t>
            </a:r>
          </a:p>
          <a:p>
            <a:endParaRPr lang="en-US" dirty="0"/>
          </a:p>
          <a:p>
            <a:r>
              <a:rPr lang="en-US" dirty="0"/>
              <a:t>Predisposing factors are present such as smoking, alcohol, </a:t>
            </a:r>
            <a:r>
              <a:rPr lang="en-US" dirty="0" err="1"/>
              <a:t>vagal</a:t>
            </a:r>
            <a:r>
              <a:rPr lang="en-US" dirty="0"/>
              <a:t> stimulation. </a:t>
            </a:r>
          </a:p>
          <a:p>
            <a:endParaRPr lang="en-US" dirty="0"/>
          </a:p>
          <a:p>
            <a:r>
              <a:rPr lang="en-US" dirty="0"/>
              <a:t>Presence of </a:t>
            </a:r>
            <a:r>
              <a:rPr lang="en-US" i="1" dirty="0"/>
              <a:t>Helicobacter pylori bacteria</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457200" y="333375"/>
            <a:ext cx="8229600" cy="6264275"/>
          </a:xfrm>
        </p:spPr>
        <p:txBody>
          <a:bodyPr/>
          <a:lstStyle/>
          <a:p>
            <a:pPr eaLnBrk="1" hangingPunct="1">
              <a:buFontTx/>
              <a:buNone/>
            </a:pPr>
            <a:r>
              <a:rPr lang="en-US" b="1" smtClean="0">
                <a:latin typeface="Calibri" charset="0"/>
              </a:rPr>
              <a:t>2: SEROTONIN 5-HT</a:t>
            </a:r>
            <a:r>
              <a:rPr lang="en-US" b="1" baseline="-25000" smtClean="0">
                <a:latin typeface="Calibri" charset="0"/>
              </a:rPr>
              <a:t>3</a:t>
            </a:r>
            <a:r>
              <a:rPr lang="en-US" b="1" smtClean="0">
                <a:latin typeface="Calibri" charset="0"/>
              </a:rPr>
              <a:t>-RECEPTOR BLOCKERS</a:t>
            </a:r>
            <a:r>
              <a:rPr lang="en-US" smtClean="0">
                <a:latin typeface="Calibri" charset="0"/>
              </a:rPr>
              <a:t>. </a:t>
            </a:r>
          </a:p>
          <a:p>
            <a:pPr eaLnBrk="1" hangingPunct="1">
              <a:buFontTx/>
              <a:buNone/>
            </a:pPr>
            <a:r>
              <a:rPr lang="en-US" smtClean="0">
                <a:latin typeface="Calibri" charset="0"/>
              </a:rPr>
              <a:t>E.g. ondansetron and granisetron</a:t>
            </a:r>
            <a:endParaRPr lang="en-US" b="1" smtClean="0">
              <a:latin typeface="Calibri" charset="0"/>
            </a:endParaRPr>
          </a:p>
          <a:p>
            <a:pPr eaLnBrk="1" hangingPunct="1">
              <a:buFontTx/>
              <a:buNone/>
            </a:pPr>
            <a:r>
              <a:rPr lang="en-US" b="1" smtClean="0">
                <a:latin typeface="Calibri" charset="0"/>
              </a:rPr>
              <a:t>Mxn</a:t>
            </a:r>
            <a:r>
              <a:rPr lang="en-US" smtClean="0">
                <a:latin typeface="Calibri" charset="0"/>
              </a:rPr>
              <a:t>: block serotonin receptors at the vomiting center, CTZ &amp; GIT.</a:t>
            </a:r>
          </a:p>
          <a:p>
            <a:pPr eaLnBrk="1" hangingPunct="1">
              <a:buFontTx/>
              <a:buNone/>
            </a:pPr>
            <a:r>
              <a:rPr lang="en-US" b="1" smtClean="0">
                <a:latin typeface="Calibri" charset="0"/>
              </a:rPr>
              <a:t>Adm</a:t>
            </a:r>
            <a:r>
              <a:rPr lang="en-US" smtClean="0">
                <a:latin typeface="Calibri" charset="0"/>
              </a:rPr>
              <a:t>: per oral or IV</a:t>
            </a:r>
          </a:p>
          <a:p>
            <a:pPr eaLnBrk="1" hangingPunct="1">
              <a:buFontTx/>
              <a:buNone/>
            </a:pPr>
            <a:r>
              <a:rPr lang="en-US" b="1" smtClean="0">
                <a:latin typeface="Calibri" charset="0"/>
              </a:rPr>
              <a:t>Uses:</a:t>
            </a:r>
          </a:p>
          <a:p>
            <a:pPr eaLnBrk="1" hangingPunct="1"/>
            <a:r>
              <a:rPr lang="en-US" smtClean="0">
                <a:latin typeface="Calibri" charset="0"/>
              </a:rPr>
              <a:t>Chemotherapy induced nausea &amp; vomiting</a:t>
            </a:r>
          </a:p>
          <a:p>
            <a:pPr eaLnBrk="1" hangingPunct="1"/>
            <a:r>
              <a:rPr lang="en-US" smtClean="0">
                <a:latin typeface="Calibri" charset="0"/>
              </a:rPr>
              <a:t>Post-operative nausea &amp; vomiting</a:t>
            </a:r>
          </a:p>
          <a:p>
            <a:pPr eaLnBrk="1" hangingPunct="1"/>
            <a:r>
              <a:rPr lang="en-US" smtClean="0">
                <a:latin typeface="Calibri" charset="0"/>
              </a:rPr>
              <a:t>Post-radiation nausea 7 vomiting</a:t>
            </a:r>
          </a:p>
          <a:p>
            <a:pPr eaLnBrk="1" hangingPunct="1">
              <a:buFontTx/>
              <a:buNone/>
            </a:pPr>
            <a:r>
              <a:rPr lang="en-US" b="1" smtClean="0">
                <a:latin typeface="Calibri" charset="0"/>
              </a:rPr>
              <a:t>S/E: </a:t>
            </a:r>
            <a:r>
              <a:rPr lang="en-US" smtClean="0">
                <a:latin typeface="Calibri" charset="0"/>
              </a:rPr>
              <a:t>headache, dizziness, constipation, hypotension, urinary retention.</a:t>
            </a:r>
            <a:endParaRPr lang="en-GB" smtClean="0">
              <a:latin typeface="Calibri" charset="0"/>
            </a:endParaRPr>
          </a:p>
        </p:txBody>
      </p:sp>
      <p:sp>
        <p:nvSpPr>
          <p:cNvPr id="15363" name="Date Placeholder 2"/>
          <p:cNvSpPr>
            <a:spLocks noGrp="1"/>
          </p:cNvSpPr>
          <p:nvPr>
            <p:ph type="dt" sz="quarter" idx="10"/>
          </p:nvPr>
        </p:nvSpPr>
        <p:spPr>
          <a:noFill/>
        </p:spPr>
        <p:txBody>
          <a:bodyPr/>
          <a:lstStyle/>
          <a:p>
            <a:fld id="{249F564E-7A90-4F4C-BF7E-62D090188784}" type="datetime1">
              <a:rPr lang="en-US" smtClean="0"/>
              <a:pPr/>
              <a:t>01-Dec-19</a:t>
            </a:fld>
            <a:endParaRPr lang="en-US" smtClean="0"/>
          </a:p>
        </p:txBody>
      </p:sp>
      <p:sp>
        <p:nvSpPr>
          <p:cNvPr id="15364" name="Slide Number Placeholder 3"/>
          <p:cNvSpPr>
            <a:spLocks noGrp="1"/>
          </p:cNvSpPr>
          <p:nvPr>
            <p:ph type="sldNum" sz="quarter" idx="12"/>
          </p:nvPr>
        </p:nvSpPr>
        <p:spPr>
          <a:noFill/>
        </p:spPr>
        <p:txBody>
          <a:bodyPr/>
          <a:lstStyle/>
          <a:p>
            <a:fld id="{041CB5CB-2431-4AAB-B5A7-7E654EF7796E}" type="slidenum">
              <a:rPr lang="en-US" smtClean="0"/>
              <a:pPr/>
              <a:t>60</a:t>
            </a:fld>
            <a:endParaRPr lang="en-US" smtClean="0"/>
          </a:p>
        </p:txBody>
      </p:sp>
      <p:sp>
        <p:nvSpPr>
          <p:cNvPr id="15365" name="Footer Placeholder 4"/>
          <p:cNvSpPr>
            <a:spLocks noGrp="1"/>
          </p:cNvSpPr>
          <p:nvPr>
            <p:ph type="ftr" sz="quarter" idx="11"/>
          </p:nvPr>
        </p:nvSpPr>
        <p:spPr>
          <a:noFill/>
        </p:spPr>
        <p:txBody>
          <a:bodyPr/>
          <a:lstStyle/>
          <a:p>
            <a:r>
              <a:rPr lang="en-US" smtClean="0"/>
              <a:t>PMM (2011)</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74638"/>
            <a:ext cx="8218487" cy="1066800"/>
          </a:xfrm>
        </p:spPr>
        <p:txBody>
          <a:bodyPr/>
          <a:lstStyle/>
          <a:p>
            <a:pPr algn="l"/>
            <a:r>
              <a:rPr lang="en-US" sz="3200" b="1" smtClean="0">
                <a:latin typeface="Calibri" charset="0"/>
              </a:rPr>
              <a:t>3. CORTICOSTEROIDS</a:t>
            </a:r>
            <a:endParaRPr lang="en-US" sz="3200" smtClean="0"/>
          </a:p>
        </p:txBody>
      </p:sp>
      <p:sp>
        <p:nvSpPr>
          <p:cNvPr id="16387" name="Content Placeholder 2"/>
          <p:cNvSpPr>
            <a:spLocks noGrp="1"/>
          </p:cNvSpPr>
          <p:nvPr>
            <p:ph idx="1"/>
          </p:nvPr>
        </p:nvSpPr>
        <p:spPr/>
        <p:txBody>
          <a:bodyPr/>
          <a:lstStyle/>
          <a:p>
            <a:pPr eaLnBrk="1" hangingPunct="1">
              <a:lnSpc>
                <a:spcPct val="80000"/>
              </a:lnSpc>
              <a:buFontTx/>
              <a:buNone/>
            </a:pPr>
            <a:r>
              <a:rPr lang="en-US" b="1" smtClean="0">
                <a:latin typeface="Calibri" charset="0"/>
              </a:rPr>
              <a:t>E.g. </a:t>
            </a:r>
            <a:r>
              <a:rPr lang="en-US" smtClean="0">
                <a:latin typeface="Calibri" charset="0"/>
              </a:rPr>
              <a:t>Dexamethasone, methylprednisolone</a:t>
            </a:r>
          </a:p>
          <a:p>
            <a:pPr eaLnBrk="1" hangingPunct="1">
              <a:lnSpc>
                <a:spcPct val="80000"/>
              </a:lnSpc>
              <a:buFontTx/>
              <a:buNone/>
            </a:pPr>
            <a:r>
              <a:rPr lang="en-US" b="1" smtClean="0">
                <a:latin typeface="Calibri" charset="0"/>
              </a:rPr>
              <a:t>Uses</a:t>
            </a:r>
            <a:r>
              <a:rPr lang="en-US" smtClean="0">
                <a:latin typeface="Calibri" charset="0"/>
              </a:rPr>
              <a:t>:</a:t>
            </a:r>
          </a:p>
          <a:p>
            <a:pPr eaLnBrk="1" hangingPunct="1">
              <a:lnSpc>
                <a:spcPct val="80000"/>
              </a:lnSpc>
            </a:pPr>
            <a:r>
              <a:rPr lang="en-US" smtClean="0">
                <a:latin typeface="Calibri" charset="0"/>
              </a:rPr>
              <a:t>Chemotherapy-induced nausea and vomiting</a:t>
            </a:r>
            <a:endParaRPr lang="en-US" b="1" smtClean="0">
              <a:latin typeface="Calibri" charset="0"/>
            </a:endParaRPr>
          </a:p>
          <a:p>
            <a:pPr eaLnBrk="1" hangingPunct="1">
              <a:lnSpc>
                <a:spcPct val="80000"/>
              </a:lnSpc>
              <a:buFont typeface="Symbol" pitchFamily="18" charset="2"/>
              <a:buNone/>
            </a:pPr>
            <a:endParaRPr lang="en-US" smtClean="0">
              <a:latin typeface="Calibri" charset="0"/>
            </a:endParaRPr>
          </a:p>
          <a:p>
            <a:pPr eaLnBrk="1" hangingPunct="1">
              <a:lnSpc>
                <a:spcPct val="80000"/>
              </a:lnSpc>
              <a:buFontTx/>
              <a:buNone/>
            </a:pPr>
            <a:r>
              <a:rPr lang="en-US" b="1" smtClean="0">
                <a:latin typeface="Calibri" charset="0"/>
              </a:rPr>
              <a:t>4. ANTIMUSCARINIC AGENTS</a:t>
            </a:r>
          </a:p>
          <a:p>
            <a:pPr eaLnBrk="1" hangingPunct="1">
              <a:lnSpc>
                <a:spcPct val="80000"/>
              </a:lnSpc>
              <a:buFontTx/>
              <a:buNone/>
            </a:pPr>
            <a:r>
              <a:rPr lang="en-US" smtClean="0">
                <a:latin typeface="Calibri" charset="0"/>
              </a:rPr>
              <a:t> E.g. scopolamine, hyoscine</a:t>
            </a:r>
            <a:endParaRPr lang="en-US" b="1" smtClean="0">
              <a:latin typeface="Calibri" charset="0"/>
            </a:endParaRPr>
          </a:p>
          <a:p>
            <a:pPr eaLnBrk="1" hangingPunct="1">
              <a:lnSpc>
                <a:spcPct val="80000"/>
              </a:lnSpc>
              <a:buFontTx/>
              <a:buNone/>
            </a:pPr>
            <a:r>
              <a:rPr lang="en-US" b="1" smtClean="0">
                <a:latin typeface="Calibri" charset="0"/>
              </a:rPr>
              <a:t>Uses:</a:t>
            </a:r>
            <a:r>
              <a:rPr lang="en-US" smtClean="0">
                <a:latin typeface="Calibri" charset="0"/>
              </a:rPr>
              <a:t> Prevention of motion sickness (taken before travelling)</a:t>
            </a:r>
          </a:p>
          <a:p>
            <a:endParaRPr lang="en-US" smtClean="0"/>
          </a:p>
        </p:txBody>
      </p:sp>
      <p:sp>
        <p:nvSpPr>
          <p:cNvPr id="16388" name="Date Placeholder 3"/>
          <p:cNvSpPr>
            <a:spLocks noGrp="1"/>
          </p:cNvSpPr>
          <p:nvPr>
            <p:ph type="dt" sz="quarter" idx="10"/>
          </p:nvPr>
        </p:nvSpPr>
        <p:spPr>
          <a:noFill/>
        </p:spPr>
        <p:txBody>
          <a:bodyPr/>
          <a:lstStyle/>
          <a:p>
            <a:fld id="{7E256411-A06B-40F8-949C-C8E7B4607B34}" type="datetime1">
              <a:rPr lang="en-US" smtClean="0"/>
              <a:pPr/>
              <a:t>01-Dec-19</a:t>
            </a:fld>
            <a:endParaRPr lang="en-US" smtClean="0"/>
          </a:p>
        </p:txBody>
      </p:sp>
      <p:sp>
        <p:nvSpPr>
          <p:cNvPr id="16389" name="Slide Number Placeholder 4"/>
          <p:cNvSpPr>
            <a:spLocks noGrp="1"/>
          </p:cNvSpPr>
          <p:nvPr>
            <p:ph type="sldNum" sz="quarter" idx="12"/>
          </p:nvPr>
        </p:nvSpPr>
        <p:spPr>
          <a:noFill/>
        </p:spPr>
        <p:txBody>
          <a:bodyPr/>
          <a:lstStyle/>
          <a:p>
            <a:fld id="{BBB3AE94-9CC5-48C2-872B-20CB7F77DE0B}" type="slidenum">
              <a:rPr lang="en-US" smtClean="0"/>
              <a:pPr/>
              <a:t>61</a:t>
            </a:fld>
            <a:endParaRPr lang="en-US" smtClean="0"/>
          </a:p>
        </p:txBody>
      </p:sp>
      <p:sp>
        <p:nvSpPr>
          <p:cNvPr id="16390" name="Footer Placeholder 5"/>
          <p:cNvSpPr>
            <a:spLocks noGrp="1"/>
          </p:cNvSpPr>
          <p:nvPr>
            <p:ph type="ftr" sz="quarter" idx="11"/>
          </p:nvPr>
        </p:nvSpPr>
        <p:spPr>
          <a:noFill/>
        </p:spPr>
        <p:txBody>
          <a:bodyPr/>
          <a:lstStyle/>
          <a:p>
            <a:r>
              <a:rPr lang="en-US" smtClean="0"/>
              <a:t>PMM (2011)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457200" y="333375"/>
            <a:ext cx="8229600" cy="6191250"/>
          </a:xfrm>
        </p:spPr>
        <p:txBody>
          <a:bodyPr/>
          <a:lstStyle/>
          <a:p>
            <a:pPr eaLnBrk="1" hangingPunct="1">
              <a:lnSpc>
                <a:spcPct val="80000"/>
              </a:lnSpc>
              <a:buFontTx/>
              <a:buNone/>
            </a:pPr>
            <a:r>
              <a:rPr lang="en-US" b="1" smtClean="0">
                <a:latin typeface="Calibri" charset="0"/>
              </a:rPr>
              <a:t>5. ANTIHISTAMINES</a:t>
            </a:r>
            <a:endParaRPr lang="en-US" smtClean="0">
              <a:latin typeface="Calibri" charset="0"/>
            </a:endParaRPr>
          </a:p>
          <a:p>
            <a:pPr eaLnBrk="1" hangingPunct="1">
              <a:lnSpc>
                <a:spcPct val="80000"/>
              </a:lnSpc>
              <a:buFontTx/>
              <a:buNone/>
            </a:pPr>
            <a:r>
              <a:rPr lang="en-US" b="1" smtClean="0">
                <a:latin typeface="Calibri" charset="0"/>
              </a:rPr>
              <a:t>Mxn</a:t>
            </a:r>
            <a:r>
              <a:rPr lang="en-US" smtClean="0">
                <a:latin typeface="Calibri" charset="0"/>
              </a:rPr>
              <a:t>: block histamine-1 receptors</a:t>
            </a:r>
          </a:p>
          <a:p>
            <a:pPr eaLnBrk="1" hangingPunct="1">
              <a:lnSpc>
                <a:spcPct val="80000"/>
              </a:lnSpc>
              <a:buFontTx/>
              <a:buNone/>
            </a:pPr>
            <a:r>
              <a:rPr lang="en-US" b="1" smtClean="0">
                <a:latin typeface="Calibri" charset="0"/>
              </a:rPr>
              <a:t>E.g. </a:t>
            </a:r>
            <a:r>
              <a:rPr lang="en-US" smtClean="0">
                <a:latin typeface="Calibri" charset="0"/>
              </a:rPr>
              <a:t>cinnarizine, cyclizine, diphenhydramine, promethazine</a:t>
            </a:r>
          </a:p>
          <a:p>
            <a:pPr eaLnBrk="1" hangingPunct="1">
              <a:lnSpc>
                <a:spcPct val="80000"/>
              </a:lnSpc>
              <a:buFontTx/>
              <a:buNone/>
            </a:pPr>
            <a:r>
              <a:rPr lang="en-US" b="1" smtClean="0">
                <a:latin typeface="Calibri" charset="0"/>
              </a:rPr>
              <a:t>Uses: </a:t>
            </a:r>
            <a:r>
              <a:rPr lang="en-US" smtClean="0">
                <a:latin typeface="Calibri" charset="0"/>
              </a:rPr>
              <a:t>prevention &amp; treatment of motion sickness</a:t>
            </a:r>
          </a:p>
          <a:p>
            <a:pPr eaLnBrk="1" hangingPunct="1">
              <a:lnSpc>
                <a:spcPct val="80000"/>
              </a:lnSpc>
              <a:buFontTx/>
              <a:buNone/>
            </a:pPr>
            <a:r>
              <a:rPr lang="en-US" b="1" smtClean="0">
                <a:latin typeface="Calibri" charset="0"/>
              </a:rPr>
              <a:t>S/E:</a:t>
            </a:r>
            <a:r>
              <a:rPr lang="en-US" smtClean="0">
                <a:latin typeface="Calibri" charset="0"/>
              </a:rPr>
              <a:t> dizziness, sedation, confussion, dry mouth, urinary retention.</a:t>
            </a:r>
            <a:endParaRPr lang="en-US" b="1" smtClean="0">
              <a:latin typeface="Calibri" charset="0"/>
            </a:endParaRPr>
          </a:p>
          <a:p>
            <a:pPr eaLnBrk="1" hangingPunct="1">
              <a:lnSpc>
                <a:spcPct val="80000"/>
              </a:lnSpc>
              <a:buFontTx/>
              <a:buNone/>
            </a:pPr>
            <a:endParaRPr lang="en-US" b="1" smtClean="0">
              <a:latin typeface="Calibri" charset="0"/>
            </a:endParaRPr>
          </a:p>
          <a:p>
            <a:pPr eaLnBrk="1" hangingPunct="1">
              <a:lnSpc>
                <a:spcPct val="80000"/>
              </a:lnSpc>
              <a:buFontTx/>
              <a:buNone/>
            </a:pPr>
            <a:endParaRPr lang="en-US" b="1" smtClean="0">
              <a:latin typeface="Calibri" charset="0"/>
            </a:endParaRPr>
          </a:p>
        </p:txBody>
      </p:sp>
      <p:sp>
        <p:nvSpPr>
          <p:cNvPr id="17411" name="Date Placeholder 2"/>
          <p:cNvSpPr>
            <a:spLocks noGrp="1"/>
          </p:cNvSpPr>
          <p:nvPr>
            <p:ph type="dt" sz="quarter" idx="10"/>
          </p:nvPr>
        </p:nvSpPr>
        <p:spPr>
          <a:noFill/>
        </p:spPr>
        <p:txBody>
          <a:bodyPr/>
          <a:lstStyle/>
          <a:p>
            <a:fld id="{FC83F894-8CA8-4B3F-802C-62B9D36B9E4A}" type="datetime1">
              <a:rPr lang="en-US" smtClean="0"/>
              <a:pPr/>
              <a:t>01-Dec-19</a:t>
            </a:fld>
            <a:endParaRPr lang="en-US" smtClean="0"/>
          </a:p>
        </p:txBody>
      </p:sp>
      <p:sp>
        <p:nvSpPr>
          <p:cNvPr id="17412" name="Slide Number Placeholder 3"/>
          <p:cNvSpPr>
            <a:spLocks noGrp="1"/>
          </p:cNvSpPr>
          <p:nvPr>
            <p:ph type="sldNum" sz="quarter" idx="12"/>
          </p:nvPr>
        </p:nvSpPr>
        <p:spPr>
          <a:noFill/>
        </p:spPr>
        <p:txBody>
          <a:bodyPr/>
          <a:lstStyle/>
          <a:p>
            <a:fld id="{9A036085-38D3-4B3A-9464-B3BD78C6DC3E}" type="slidenum">
              <a:rPr lang="en-US" smtClean="0"/>
              <a:pPr/>
              <a:t>62</a:t>
            </a:fld>
            <a:endParaRPr lang="en-US" smtClean="0"/>
          </a:p>
        </p:txBody>
      </p:sp>
      <p:sp>
        <p:nvSpPr>
          <p:cNvPr id="17413" name="Footer Placeholder 4"/>
          <p:cNvSpPr>
            <a:spLocks noGrp="1"/>
          </p:cNvSpPr>
          <p:nvPr>
            <p:ph type="ftr" sz="quarter" idx="11"/>
          </p:nvPr>
        </p:nvSpPr>
        <p:spPr>
          <a:noFill/>
        </p:spPr>
        <p:txBody>
          <a:bodyPr/>
          <a:lstStyle/>
          <a:p>
            <a:r>
              <a:rPr lang="en-US" smtClean="0"/>
              <a:t>PMM (2011)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a:r>
              <a:rPr lang="en-US" sz="3200" b="1" u="sng" smtClean="0">
                <a:latin typeface="Comic Sans MS" pitchFamily="66" charset="0"/>
              </a:rPr>
              <a:t>C: ANTISPASMODICS</a:t>
            </a:r>
          </a:p>
        </p:txBody>
      </p:sp>
      <p:sp>
        <p:nvSpPr>
          <p:cNvPr id="18435" name="Content Placeholder 2"/>
          <p:cNvSpPr>
            <a:spLocks noGrp="1"/>
          </p:cNvSpPr>
          <p:nvPr>
            <p:ph idx="1"/>
          </p:nvPr>
        </p:nvSpPr>
        <p:spPr/>
        <p:txBody>
          <a:bodyPr/>
          <a:lstStyle/>
          <a:p>
            <a:pPr>
              <a:buFontTx/>
              <a:buNone/>
            </a:pPr>
            <a:r>
              <a:rPr lang="en-US" smtClean="0"/>
              <a:t>1. </a:t>
            </a:r>
            <a:r>
              <a:rPr lang="en-US" b="1" smtClean="0"/>
              <a:t>Antimuscarinic agents</a:t>
            </a:r>
          </a:p>
          <a:p>
            <a:pPr>
              <a:buFontTx/>
              <a:buNone/>
            </a:pPr>
            <a:r>
              <a:rPr lang="en-US" smtClean="0"/>
              <a:t>e.g. hyoscyamine, dicyclomine.</a:t>
            </a:r>
          </a:p>
          <a:p>
            <a:pPr>
              <a:buFontTx/>
              <a:buNone/>
            </a:pPr>
            <a:r>
              <a:rPr lang="en-US" b="1" smtClean="0"/>
              <a:t>Mxn</a:t>
            </a:r>
            <a:r>
              <a:rPr lang="en-US" smtClean="0"/>
              <a:t>: inhibition of muscarinic receptors in intestinal smooth muscle.</a:t>
            </a:r>
          </a:p>
          <a:p>
            <a:pPr>
              <a:buFontTx/>
              <a:buNone/>
            </a:pPr>
            <a:r>
              <a:rPr lang="en-US" b="1" smtClean="0"/>
              <a:t>Use: </a:t>
            </a:r>
            <a:r>
              <a:rPr lang="en-US" smtClean="0"/>
              <a:t>relief of abdominal spasms &amp; cramps.</a:t>
            </a:r>
          </a:p>
          <a:p>
            <a:pPr>
              <a:buFontTx/>
              <a:buNone/>
            </a:pPr>
            <a:r>
              <a:rPr lang="en-US" b="1" smtClean="0"/>
              <a:t>S/E: </a:t>
            </a:r>
            <a:r>
              <a:rPr lang="en-US" smtClean="0"/>
              <a:t>dry mouth, visual disturbances, urinary retention, constipation.</a:t>
            </a:r>
          </a:p>
        </p:txBody>
      </p:sp>
      <p:sp>
        <p:nvSpPr>
          <p:cNvPr id="18436" name="Date Placeholder 3"/>
          <p:cNvSpPr>
            <a:spLocks noGrp="1"/>
          </p:cNvSpPr>
          <p:nvPr>
            <p:ph type="dt" sz="quarter" idx="10"/>
          </p:nvPr>
        </p:nvSpPr>
        <p:spPr>
          <a:noFill/>
        </p:spPr>
        <p:txBody>
          <a:bodyPr/>
          <a:lstStyle/>
          <a:p>
            <a:fld id="{1E97AF0C-6F49-430D-ADAE-A3A06C111F51}" type="datetime1">
              <a:rPr lang="en-US" smtClean="0"/>
              <a:pPr/>
              <a:t>01-Dec-19</a:t>
            </a:fld>
            <a:endParaRPr lang="en-US" smtClean="0"/>
          </a:p>
        </p:txBody>
      </p:sp>
      <p:sp>
        <p:nvSpPr>
          <p:cNvPr id="18437" name="Slide Number Placeholder 4"/>
          <p:cNvSpPr>
            <a:spLocks noGrp="1"/>
          </p:cNvSpPr>
          <p:nvPr>
            <p:ph type="sldNum" sz="quarter" idx="12"/>
          </p:nvPr>
        </p:nvSpPr>
        <p:spPr>
          <a:noFill/>
        </p:spPr>
        <p:txBody>
          <a:bodyPr/>
          <a:lstStyle/>
          <a:p>
            <a:fld id="{664351A4-A1B6-4AF3-8F7E-8D01A88C07C8}" type="slidenum">
              <a:rPr lang="en-US" smtClean="0"/>
              <a:pPr/>
              <a:t>63</a:t>
            </a:fld>
            <a:endParaRPr lang="en-US" smtClean="0"/>
          </a:p>
        </p:txBody>
      </p:sp>
      <p:sp>
        <p:nvSpPr>
          <p:cNvPr id="18438" name="Footer Placeholder 5"/>
          <p:cNvSpPr>
            <a:spLocks noGrp="1"/>
          </p:cNvSpPr>
          <p:nvPr>
            <p:ph type="ftr" sz="quarter" idx="11"/>
          </p:nvPr>
        </p:nvSpPr>
        <p:spPr>
          <a:noFill/>
        </p:spPr>
        <p:txBody>
          <a:bodyPr/>
          <a:lstStyle/>
          <a:p>
            <a:r>
              <a:rPr lang="en-US" smtClean="0"/>
              <a:t>PMM (2011)</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DRUGS USED IN SURGERY</a:t>
            </a:r>
            <a:endParaRPr lang="en-US" dirty="0"/>
          </a:p>
        </p:txBody>
      </p:sp>
      <p:sp>
        <p:nvSpPr>
          <p:cNvPr id="3" name="Content Placeholder 2"/>
          <p:cNvSpPr>
            <a:spLocks noGrp="1"/>
          </p:cNvSpPr>
          <p:nvPr>
            <p:ph idx="1"/>
          </p:nvPr>
        </p:nvSpPr>
        <p:spPr/>
        <p:txBody>
          <a:bodyPr/>
          <a:lstStyle/>
          <a:p>
            <a:r>
              <a:rPr lang="en-US" b="1" dirty="0" smtClean="0"/>
              <a:t>General </a:t>
            </a:r>
            <a:r>
              <a:rPr lang="en-US" b="1" dirty="0" err="1" smtClean="0"/>
              <a:t>anaesthesia</a:t>
            </a:r>
            <a:r>
              <a:rPr lang="en-US" dirty="0" smtClean="0"/>
              <a:t> </a:t>
            </a:r>
          </a:p>
          <a:p>
            <a:r>
              <a:rPr lang="en-US" dirty="0" smtClean="0"/>
              <a:t>Local </a:t>
            </a:r>
            <a:r>
              <a:rPr lang="en-US" b="1" dirty="0" err="1" smtClean="0"/>
              <a:t>anaesthesia</a:t>
            </a:r>
            <a:endParaRPr lang="en-US" b="1" dirty="0" smtClean="0"/>
          </a:p>
          <a:p>
            <a:r>
              <a:rPr lang="en-US" b="1" dirty="0" smtClean="0"/>
              <a:t>Depolarizing and non-depolarizing muscle relaxant agents</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ctrTitle"/>
          </p:nvPr>
        </p:nvSpPr>
        <p:spPr/>
        <p:txBody>
          <a:bodyPr>
            <a:normAutofit/>
          </a:bodyPr>
          <a:lstStyle/>
          <a:p>
            <a:pPr eaLnBrk="1" hangingPunct="1"/>
            <a:r>
              <a:rPr lang="en-US" b="1" dirty="0" smtClean="0"/>
              <a:t>III: ANAESTHETIC AGENTS</a:t>
            </a:r>
          </a:p>
        </p:txBody>
      </p:sp>
      <p:sp>
        <p:nvSpPr>
          <p:cNvPr id="39942"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a:t>
            </a:r>
          </a:p>
        </p:txBody>
      </p:sp>
      <p:sp>
        <p:nvSpPr>
          <p:cNvPr id="39940" name="Rectangle 16"/>
          <p:cNvSpPr>
            <a:spLocks noGrp="1" noChangeArrowheads="1"/>
          </p:cNvSpPr>
          <p:nvPr>
            <p:ph type="sldNum" sz="quarter" idx="12"/>
          </p:nvPr>
        </p:nvSpPr>
        <p:spPr/>
        <p:txBody>
          <a:bodyPr/>
          <a:lstStyle/>
          <a:p>
            <a:pPr>
              <a:defRPr/>
            </a:pPr>
            <a:fld id="{C452C6A2-72A5-4920-9001-2BED6F243ED0}" type="slidenum">
              <a:rPr lang="en-US"/>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295400"/>
          </a:xfrm>
        </p:spPr>
        <p:txBody>
          <a:bodyPr>
            <a:normAutofit fontScale="90000"/>
          </a:bodyPr>
          <a:lstStyle/>
          <a:p>
            <a:pPr algn="l" eaLnBrk="1" hangingPunct="1"/>
            <a:r>
              <a:rPr lang="en-US" b="1" dirty="0" smtClean="0"/>
              <a:t>General </a:t>
            </a:r>
            <a:r>
              <a:rPr lang="en-US" b="1" dirty="0" err="1" smtClean="0"/>
              <a:t>anaesthesia</a:t>
            </a:r>
            <a:r>
              <a:rPr lang="en-US" b="1" dirty="0" smtClean="0"/>
              <a:t/>
            </a:r>
            <a:br>
              <a:rPr lang="en-US" b="1" dirty="0" smtClean="0"/>
            </a:br>
            <a:r>
              <a:rPr lang="en-US" sz="3600" b="1" dirty="0" smtClean="0"/>
              <a:t>Concepts</a:t>
            </a:r>
          </a:p>
        </p:txBody>
      </p:sp>
      <p:sp>
        <p:nvSpPr>
          <p:cNvPr id="41987" name="Rectangle 3"/>
          <p:cNvSpPr>
            <a:spLocks noGrp="1" noChangeArrowheads="1"/>
          </p:cNvSpPr>
          <p:nvPr>
            <p:ph idx="1"/>
          </p:nvPr>
        </p:nvSpPr>
        <p:spPr>
          <a:xfrm>
            <a:off x="304800" y="1219200"/>
            <a:ext cx="8610600" cy="5486400"/>
          </a:xfrm>
        </p:spPr>
        <p:txBody>
          <a:bodyPr>
            <a:noAutofit/>
          </a:bodyPr>
          <a:lstStyle/>
          <a:p>
            <a:pPr eaLnBrk="1" hangingPunct="1"/>
            <a:r>
              <a:rPr lang="en-US" dirty="0" smtClean="0"/>
              <a:t>An</a:t>
            </a:r>
            <a:r>
              <a:rPr lang="en-US" b="1" dirty="0" smtClean="0"/>
              <a:t> Ideal </a:t>
            </a:r>
            <a:r>
              <a:rPr lang="en-US" dirty="0" err="1" smtClean="0"/>
              <a:t>Anaesthetic</a:t>
            </a:r>
            <a:r>
              <a:rPr lang="en-US" b="1" dirty="0" smtClean="0"/>
              <a:t> </a:t>
            </a:r>
            <a:r>
              <a:rPr lang="en-US" dirty="0" smtClean="0"/>
              <a:t>should cause </a:t>
            </a:r>
            <a:r>
              <a:rPr lang="en-US" b="1" dirty="0" smtClean="0"/>
              <a:t>unconsciousness, analgesia, amnesia, muscle relaxation </a:t>
            </a:r>
            <a:r>
              <a:rPr lang="en-US" dirty="0" smtClean="0"/>
              <a:t>and</a:t>
            </a:r>
            <a:r>
              <a:rPr lang="en-US" b="1" dirty="0" smtClean="0"/>
              <a:t> loss of reflexes.</a:t>
            </a:r>
            <a:endParaRPr lang="en-US" dirty="0" smtClean="0"/>
          </a:p>
          <a:p>
            <a:pPr eaLnBrk="1" hangingPunct="1"/>
            <a:r>
              <a:rPr lang="en-US" dirty="0" smtClean="0"/>
              <a:t>Anesthesia protocols involve use of: </a:t>
            </a:r>
          </a:p>
          <a:p>
            <a:pPr lvl="1"/>
            <a:r>
              <a:rPr lang="en-US" sz="3200" dirty="0" smtClean="0"/>
              <a:t>Premedication.</a:t>
            </a:r>
          </a:p>
          <a:p>
            <a:pPr lvl="1"/>
            <a:r>
              <a:rPr lang="en-US" sz="3200" dirty="0" smtClean="0"/>
              <a:t>Induction of </a:t>
            </a:r>
            <a:r>
              <a:rPr lang="en-US" sz="3200" dirty="0" err="1" smtClean="0"/>
              <a:t>anaesthesia</a:t>
            </a:r>
            <a:r>
              <a:rPr lang="en-US" sz="3200" dirty="0" smtClean="0"/>
              <a:t>: intravenous anesthetics.</a:t>
            </a:r>
          </a:p>
          <a:p>
            <a:pPr lvl="1"/>
            <a:r>
              <a:rPr lang="en-US" sz="3200" dirty="0" err="1" smtClean="0"/>
              <a:t>Maintainance</a:t>
            </a:r>
            <a:r>
              <a:rPr lang="en-US" sz="3200" dirty="0" smtClean="0"/>
              <a:t> of </a:t>
            </a:r>
            <a:r>
              <a:rPr lang="en-US" sz="3200" dirty="0" err="1" smtClean="0"/>
              <a:t>anaesthesia</a:t>
            </a:r>
            <a:r>
              <a:rPr lang="en-US" sz="3200" dirty="0" smtClean="0"/>
              <a:t>: inhaled </a:t>
            </a:r>
            <a:r>
              <a:rPr lang="en-US" sz="3200" dirty="0" err="1" smtClean="0"/>
              <a:t>anaesthetics</a:t>
            </a:r>
            <a:r>
              <a:rPr lang="en-US" sz="3200" dirty="0" smtClean="0"/>
              <a:t> and,</a:t>
            </a:r>
          </a:p>
          <a:p>
            <a:pPr lvl="1"/>
            <a:r>
              <a:rPr lang="en-US" sz="3200" dirty="0" smtClean="0"/>
              <a:t>Skeletal muscle relaxants.</a:t>
            </a:r>
          </a:p>
          <a:p>
            <a:pPr eaLnBrk="1" hangingPunct="1">
              <a:buFont typeface="Wingdings" pitchFamily="2" charset="2"/>
              <a:buNone/>
            </a:pPr>
            <a:endParaRPr lang="en-US" b="1" dirty="0" smtClean="0"/>
          </a:p>
        </p:txBody>
      </p:sp>
      <p:sp>
        <p:nvSpPr>
          <p:cNvPr id="40964" name="Slide Number Placeholder 5"/>
          <p:cNvSpPr>
            <a:spLocks noGrp="1"/>
          </p:cNvSpPr>
          <p:nvPr>
            <p:ph type="sldNum" sz="quarter" idx="12"/>
          </p:nvPr>
        </p:nvSpPr>
        <p:spPr/>
        <p:txBody>
          <a:bodyPr/>
          <a:lstStyle/>
          <a:p>
            <a:pPr>
              <a:defRPr/>
            </a:pPr>
            <a:fld id="{D647764C-E18B-4E85-A19D-CFE978C9BFCD}" type="slidenum">
              <a:rPr lang="en-US"/>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pPr algn="l"/>
            <a:r>
              <a:rPr lang="en-US" sz="3200" b="1" dirty="0" smtClean="0"/>
              <a:t>Premedication </a:t>
            </a:r>
            <a:endParaRPr lang="en-US" sz="3200" b="1" dirty="0"/>
          </a:p>
        </p:txBody>
      </p:sp>
      <p:sp>
        <p:nvSpPr>
          <p:cNvPr id="3" name="Content Placeholder 2"/>
          <p:cNvSpPr>
            <a:spLocks noGrp="1"/>
          </p:cNvSpPr>
          <p:nvPr>
            <p:ph idx="1"/>
          </p:nvPr>
        </p:nvSpPr>
        <p:spPr>
          <a:xfrm>
            <a:off x="228600" y="609600"/>
            <a:ext cx="8686800" cy="6096000"/>
          </a:xfrm>
        </p:spPr>
        <p:txBody>
          <a:bodyPr>
            <a:noAutofit/>
          </a:bodyPr>
          <a:lstStyle/>
          <a:p>
            <a:r>
              <a:rPr lang="en-US" dirty="0" smtClean="0"/>
              <a:t>Objectives are to: relief anxiety, reduce amount of secretions, reduce volume &amp;  increase pH of gastric contents.</a:t>
            </a:r>
          </a:p>
          <a:p>
            <a:pPr>
              <a:buFont typeface="Wingdings" pitchFamily="2" charset="2"/>
              <a:buChar char="v"/>
            </a:pPr>
            <a:r>
              <a:rPr lang="en-US" b="1" dirty="0" smtClean="0"/>
              <a:t>Benzodiazepines</a:t>
            </a:r>
            <a:r>
              <a:rPr lang="en-US" dirty="0" smtClean="0"/>
              <a:t>: used to reduce anxiety.</a:t>
            </a:r>
          </a:p>
          <a:p>
            <a:r>
              <a:rPr lang="en-US" dirty="0" smtClean="0"/>
              <a:t>E.g. </a:t>
            </a:r>
            <a:r>
              <a:rPr lang="en-US" dirty="0" err="1" smtClean="0"/>
              <a:t>temazepam</a:t>
            </a:r>
            <a:r>
              <a:rPr lang="en-US" dirty="0" smtClean="0"/>
              <a:t>, </a:t>
            </a:r>
            <a:r>
              <a:rPr lang="en-US" dirty="0" err="1" smtClean="0"/>
              <a:t>midazolam</a:t>
            </a:r>
            <a:r>
              <a:rPr lang="en-US" dirty="0" smtClean="0"/>
              <a:t>, diazepam, </a:t>
            </a:r>
            <a:r>
              <a:rPr lang="en-US" dirty="0" err="1" smtClean="0"/>
              <a:t>lorazepam</a:t>
            </a:r>
            <a:r>
              <a:rPr lang="en-US" dirty="0" smtClean="0"/>
              <a:t>.</a:t>
            </a:r>
          </a:p>
          <a:p>
            <a:pPr>
              <a:buFont typeface="Wingdings" pitchFamily="2" charset="2"/>
              <a:buChar char="v"/>
            </a:pPr>
            <a:r>
              <a:rPr lang="en-US" b="1" dirty="0" err="1" smtClean="0"/>
              <a:t>Antimuscarinic</a:t>
            </a:r>
            <a:r>
              <a:rPr lang="en-US" b="1" dirty="0" smtClean="0"/>
              <a:t> agents</a:t>
            </a:r>
            <a:r>
              <a:rPr lang="en-US" dirty="0" smtClean="0"/>
              <a:t>: to reduce secretions.</a:t>
            </a:r>
          </a:p>
          <a:p>
            <a:r>
              <a:rPr lang="en-US" dirty="0" smtClean="0"/>
              <a:t>E.g. Atropine. </a:t>
            </a:r>
            <a:r>
              <a:rPr lang="en-US" dirty="0" err="1" smtClean="0"/>
              <a:t>Adm</a:t>
            </a:r>
            <a:r>
              <a:rPr lang="en-US" dirty="0" smtClean="0"/>
              <a:t> I.M or P.O.</a:t>
            </a:r>
          </a:p>
          <a:p>
            <a:pPr>
              <a:buFont typeface="Wingdings" pitchFamily="2" charset="2"/>
              <a:buChar char="v"/>
            </a:pPr>
            <a:r>
              <a:rPr lang="en-US" b="1" dirty="0" smtClean="0"/>
              <a:t>H</a:t>
            </a:r>
            <a:r>
              <a:rPr lang="en-US" b="1" baseline="-25000" dirty="0" smtClean="0"/>
              <a:t>2</a:t>
            </a:r>
            <a:r>
              <a:rPr lang="en-US" b="1" dirty="0" smtClean="0"/>
              <a:t>-receptor antagonists</a:t>
            </a:r>
            <a:r>
              <a:rPr lang="en-US" dirty="0" smtClean="0"/>
              <a:t>: to reduce gastric acidity. E.g. ranitidine.</a:t>
            </a:r>
          </a:p>
          <a:p>
            <a:pPr>
              <a:buNone/>
            </a:pPr>
            <a:r>
              <a:rPr lang="en-US" b="1" dirty="0" smtClean="0"/>
              <a:t>NB: </a:t>
            </a:r>
            <a:r>
              <a:rPr lang="en-US" dirty="0" smtClean="0"/>
              <a:t>premedication is rarely used nowadays.</a:t>
            </a:r>
          </a:p>
          <a:p>
            <a:pPr>
              <a:buNone/>
            </a:pPr>
            <a:endParaRPr lang="en-US" b="1" dirty="0" smtClean="0"/>
          </a:p>
        </p:txBody>
      </p:sp>
      <p:sp>
        <p:nvSpPr>
          <p:cNvPr id="4" name="Slide Number Placeholder 3"/>
          <p:cNvSpPr>
            <a:spLocks noGrp="1"/>
          </p:cNvSpPr>
          <p:nvPr>
            <p:ph type="sldNum" sz="quarter" idx="12"/>
          </p:nvPr>
        </p:nvSpPr>
        <p:spPr/>
        <p:txBody>
          <a:bodyPr/>
          <a:lstStyle/>
          <a:p>
            <a:fld id="{3EFA2292-C8E1-4310-89A9-DDD7B6834CBE}"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609600"/>
          </a:xfrm>
        </p:spPr>
        <p:txBody>
          <a:bodyPr>
            <a:normAutofit/>
          </a:bodyPr>
          <a:lstStyle/>
          <a:p>
            <a:pPr algn="l" eaLnBrk="1" hangingPunct="1"/>
            <a:r>
              <a:rPr lang="en-US" sz="3200" b="1" dirty="0" smtClean="0"/>
              <a:t>Intravenous </a:t>
            </a:r>
            <a:r>
              <a:rPr lang="en-US" sz="3200" b="1" dirty="0" err="1" smtClean="0"/>
              <a:t>Anaesthetics</a:t>
            </a:r>
            <a:endParaRPr lang="en-US" sz="3200" b="1" dirty="0" smtClean="0"/>
          </a:p>
        </p:txBody>
      </p:sp>
      <p:sp>
        <p:nvSpPr>
          <p:cNvPr id="44035" name="Rectangle 3"/>
          <p:cNvSpPr>
            <a:spLocks noGrp="1" noChangeArrowheads="1"/>
          </p:cNvSpPr>
          <p:nvPr>
            <p:ph idx="1"/>
          </p:nvPr>
        </p:nvSpPr>
        <p:spPr>
          <a:xfrm>
            <a:off x="152400" y="685800"/>
            <a:ext cx="8839200" cy="6019800"/>
          </a:xfrm>
        </p:spPr>
        <p:txBody>
          <a:bodyPr>
            <a:normAutofit/>
          </a:bodyPr>
          <a:lstStyle/>
          <a:p>
            <a:pPr eaLnBrk="1" hangingPunct="1">
              <a:buFont typeface="Wingdings" pitchFamily="2" charset="2"/>
              <a:buChar char="v"/>
            </a:pPr>
            <a:r>
              <a:rPr lang="en-US" b="1" dirty="0" err="1" smtClean="0"/>
              <a:t>Propofol</a:t>
            </a:r>
            <a:r>
              <a:rPr lang="en-US" b="1" dirty="0" smtClean="0"/>
              <a:t>: </a:t>
            </a:r>
            <a:r>
              <a:rPr lang="en-US" dirty="0" smtClean="0"/>
              <a:t>rapid onset. There is complete and rapid recovery from its effects. Also has antiemetic actions. Used for short procedures. Causes pain on injection, hypotension.</a:t>
            </a:r>
          </a:p>
          <a:p>
            <a:pPr eaLnBrk="1" hangingPunct="1">
              <a:buFont typeface="Wingdings" pitchFamily="2" charset="2"/>
              <a:buChar char="v"/>
            </a:pPr>
            <a:r>
              <a:rPr lang="en-US" b="1" dirty="0" err="1" smtClean="0"/>
              <a:t>Ketamine</a:t>
            </a:r>
            <a:r>
              <a:rPr lang="en-US" b="1" dirty="0" smtClean="0"/>
              <a:t> </a:t>
            </a:r>
            <a:r>
              <a:rPr lang="en-US" dirty="0" smtClean="0"/>
              <a:t> causes “</a:t>
            </a:r>
            <a:r>
              <a:rPr lang="en-US" i="1" dirty="0" smtClean="0"/>
              <a:t>dissociative anesthesia.” </a:t>
            </a:r>
            <a:r>
              <a:rPr lang="en-US" dirty="0" smtClean="0"/>
              <a:t>can be administered booth I.M &amp; I.V. produces minimal respiratory depression. Causes an increase in blood pressure.</a:t>
            </a:r>
            <a:endParaRPr lang="en-US" b="1" dirty="0" smtClean="0"/>
          </a:p>
        </p:txBody>
      </p:sp>
      <p:sp>
        <p:nvSpPr>
          <p:cNvPr id="43012" name="Slide Number Placeholder 5"/>
          <p:cNvSpPr>
            <a:spLocks noGrp="1"/>
          </p:cNvSpPr>
          <p:nvPr>
            <p:ph type="sldNum" sz="quarter" idx="12"/>
          </p:nvPr>
        </p:nvSpPr>
        <p:spPr/>
        <p:txBody>
          <a:bodyPr/>
          <a:lstStyle/>
          <a:p>
            <a:pPr>
              <a:defRPr/>
            </a:pPr>
            <a:fld id="{4B15DAE0-D275-4FD0-9B6D-3FE1D98FB34C}" type="slidenum">
              <a:rPr lang="en-US"/>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152400"/>
            <a:ext cx="8229600" cy="609600"/>
          </a:xfrm>
        </p:spPr>
        <p:txBody>
          <a:bodyPr>
            <a:normAutofit fontScale="90000"/>
          </a:bodyPr>
          <a:lstStyle/>
          <a:p>
            <a:pPr algn="l" eaLnBrk="1" hangingPunct="1"/>
            <a:r>
              <a:rPr lang="en-US" b="1" dirty="0" smtClean="0"/>
              <a:t>Muscle relaxants</a:t>
            </a:r>
          </a:p>
        </p:txBody>
      </p:sp>
      <p:sp>
        <p:nvSpPr>
          <p:cNvPr id="7" name="Content Placeholder 6"/>
          <p:cNvSpPr>
            <a:spLocks noGrp="1"/>
          </p:cNvSpPr>
          <p:nvPr>
            <p:ph idx="1"/>
          </p:nvPr>
        </p:nvSpPr>
        <p:spPr>
          <a:xfrm>
            <a:off x="152400" y="838200"/>
            <a:ext cx="8763000" cy="5867400"/>
          </a:xfrm>
        </p:spPr>
        <p:txBody>
          <a:bodyPr>
            <a:normAutofit fontScale="92500" lnSpcReduction="20000"/>
          </a:bodyPr>
          <a:lstStyle/>
          <a:p>
            <a:pPr>
              <a:lnSpc>
                <a:spcPct val="90000"/>
              </a:lnSpc>
              <a:buFont typeface="Arial" charset="0"/>
              <a:buChar char="•"/>
              <a:defRPr/>
            </a:pPr>
            <a:r>
              <a:rPr lang="en-US" dirty="0" smtClean="0">
                <a:latin typeface="Calibri" pitchFamily="34" charset="0"/>
              </a:rPr>
              <a:t>Mainly used to: facilitate tracheal intubation, permit artificial ventilation &amp; relax muscles to make surgery possible.</a:t>
            </a:r>
          </a:p>
          <a:p>
            <a:pPr>
              <a:lnSpc>
                <a:spcPct val="90000"/>
              </a:lnSpc>
              <a:buFont typeface="Arial" charset="0"/>
              <a:buChar char="•"/>
              <a:defRPr/>
            </a:pPr>
            <a:r>
              <a:rPr lang="en-US" dirty="0" smtClean="0">
                <a:latin typeface="Calibri" pitchFamily="34" charset="0"/>
              </a:rPr>
              <a:t>All act by blocking transmission at the neuromuscular junction.</a:t>
            </a:r>
          </a:p>
          <a:p>
            <a:pPr>
              <a:lnSpc>
                <a:spcPct val="90000"/>
              </a:lnSpc>
              <a:buFont typeface="Arial" charset="0"/>
              <a:buChar char="•"/>
              <a:defRPr/>
            </a:pPr>
            <a:r>
              <a:rPr lang="en-US" dirty="0" smtClean="0">
                <a:latin typeface="Calibri" pitchFamily="34" charset="0"/>
              </a:rPr>
              <a:t>Two categories:</a:t>
            </a:r>
          </a:p>
          <a:p>
            <a:pPr>
              <a:lnSpc>
                <a:spcPct val="90000"/>
              </a:lnSpc>
              <a:buFont typeface="Wingdings" pitchFamily="2" charset="2"/>
              <a:buChar char="v"/>
              <a:defRPr/>
            </a:pPr>
            <a:r>
              <a:rPr lang="en-US" sz="3200" b="1" dirty="0" smtClean="0">
                <a:latin typeface="Calibri" pitchFamily="34" charset="0"/>
              </a:rPr>
              <a:t>Depolarizing  (non-competitive): </a:t>
            </a:r>
            <a:r>
              <a:rPr lang="en-US" sz="3200" dirty="0" err="1" smtClean="0">
                <a:latin typeface="Calibri" pitchFamily="34" charset="0"/>
              </a:rPr>
              <a:t>succinylcholine</a:t>
            </a:r>
            <a:r>
              <a:rPr lang="en-US" sz="3200" dirty="0" smtClean="0">
                <a:latin typeface="Calibri" pitchFamily="34" charset="0"/>
              </a:rPr>
              <a:t> (</a:t>
            </a:r>
            <a:r>
              <a:rPr lang="en-US" sz="3200" dirty="0" err="1" smtClean="0">
                <a:latin typeface="Calibri" pitchFamily="34" charset="0"/>
              </a:rPr>
              <a:t>suxamethonium</a:t>
            </a:r>
            <a:r>
              <a:rPr lang="en-US" sz="3200" dirty="0" smtClean="0">
                <a:latin typeface="Calibri" pitchFamily="34" charset="0"/>
              </a:rPr>
              <a:t>). Has a short duration of action (2-5 </a:t>
            </a:r>
            <a:r>
              <a:rPr lang="en-US" sz="3200" dirty="0" err="1" smtClean="0">
                <a:latin typeface="Calibri" pitchFamily="34" charset="0"/>
              </a:rPr>
              <a:t>mins</a:t>
            </a:r>
            <a:r>
              <a:rPr lang="en-US" sz="3200" dirty="0" smtClean="0">
                <a:latin typeface="Calibri" pitchFamily="34" charset="0"/>
              </a:rPr>
              <a:t>). Effect cannot be reversed by drugs.</a:t>
            </a:r>
            <a:endParaRPr lang="en-US" dirty="0" smtClean="0">
              <a:latin typeface="Calibri" pitchFamily="34" charset="0"/>
            </a:endParaRPr>
          </a:p>
          <a:p>
            <a:pPr>
              <a:buFont typeface="Wingdings" pitchFamily="2" charset="2"/>
              <a:buChar char="v"/>
            </a:pPr>
            <a:r>
              <a:rPr lang="en-US" b="1" dirty="0" smtClean="0">
                <a:latin typeface="Calibri" pitchFamily="34" charset="0"/>
              </a:rPr>
              <a:t>Non-depolarizing (competitive): </a:t>
            </a:r>
            <a:r>
              <a:rPr lang="en-US" dirty="0" err="1" smtClean="0">
                <a:latin typeface="Calibri" pitchFamily="34" charset="0"/>
              </a:rPr>
              <a:t>pancuronium</a:t>
            </a:r>
            <a:r>
              <a:rPr lang="en-US" dirty="0" smtClean="0">
                <a:latin typeface="Calibri" pitchFamily="34" charset="0"/>
              </a:rPr>
              <a:t>, </a:t>
            </a:r>
            <a:r>
              <a:rPr lang="en-US" dirty="0" err="1" smtClean="0">
                <a:latin typeface="Calibri" pitchFamily="34" charset="0"/>
              </a:rPr>
              <a:t>tubocurarine</a:t>
            </a:r>
            <a:r>
              <a:rPr lang="en-US" dirty="0" smtClean="0">
                <a:latin typeface="Calibri" pitchFamily="34" charset="0"/>
              </a:rPr>
              <a:t>, </a:t>
            </a:r>
            <a:r>
              <a:rPr lang="en-US" dirty="0" err="1" smtClean="0">
                <a:latin typeface="Calibri" pitchFamily="34" charset="0"/>
              </a:rPr>
              <a:t>mivacurium</a:t>
            </a:r>
            <a:r>
              <a:rPr lang="en-US" dirty="0" smtClean="0">
                <a:latin typeface="Calibri" pitchFamily="34" charset="0"/>
              </a:rPr>
              <a:t>, </a:t>
            </a:r>
            <a:r>
              <a:rPr lang="en-US" dirty="0" err="1" smtClean="0">
                <a:latin typeface="Calibri" pitchFamily="34" charset="0"/>
              </a:rPr>
              <a:t>vecuronium</a:t>
            </a:r>
            <a:r>
              <a:rPr lang="en-US" dirty="0" smtClean="0">
                <a:latin typeface="Calibri" pitchFamily="34" charset="0"/>
              </a:rPr>
              <a:t>, </a:t>
            </a:r>
            <a:r>
              <a:rPr lang="en-US" dirty="0" err="1" smtClean="0">
                <a:latin typeface="Calibri" pitchFamily="34" charset="0"/>
              </a:rPr>
              <a:t>rocuronium</a:t>
            </a:r>
            <a:r>
              <a:rPr lang="en-US" dirty="0" smtClean="0">
                <a:latin typeface="Calibri" pitchFamily="34" charset="0"/>
              </a:rPr>
              <a:t>. Effects can be reversed by </a:t>
            </a:r>
            <a:r>
              <a:rPr lang="en-US" dirty="0" err="1" smtClean="0">
                <a:latin typeface="Calibri" pitchFamily="34" charset="0"/>
              </a:rPr>
              <a:t>neostigmine</a:t>
            </a:r>
            <a:r>
              <a:rPr lang="en-US" dirty="0" smtClean="0">
                <a:latin typeface="Calibri" pitchFamily="34" charset="0"/>
              </a:rPr>
              <a:t>.</a:t>
            </a:r>
            <a:r>
              <a:rPr lang="en-US" dirty="0" smtClean="0"/>
              <a:t> </a:t>
            </a:r>
          </a:p>
          <a:p>
            <a:pPr>
              <a:buNone/>
            </a:pPr>
            <a:r>
              <a:rPr lang="en-US" b="1" dirty="0" smtClean="0"/>
              <a:t>General S/E of muscle relaxants</a:t>
            </a:r>
            <a:r>
              <a:rPr lang="en-US" dirty="0" smtClean="0"/>
              <a:t>: </a:t>
            </a:r>
            <a:r>
              <a:rPr lang="en-US" dirty="0" err="1" smtClean="0"/>
              <a:t>Hyperkalemia</a:t>
            </a:r>
            <a:r>
              <a:rPr lang="en-US" dirty="0" smtClean="0"/>
              <a:t>, Increased intracranial pressure, Muscle pain.</a:t>
            </a:r>
          </a:p>
          <a:p>
            <a:pPr>
              <a:lnSpc>
                <a:spcPct val="90000"/>
              </a:lnSpc>
              <a:buFont typeface="Wingdings" pitchFamily="2" charset="2"/>
              <a:buChar char="v"/>
              <a:defRPr/>
            </a:pPr>
            <a:endParaRPr lang="en-US" dirty="0" smtClean="0">
              <a:latin typeface="Calibri" pitchFamily="34" charset="0"/>
            </a:endParaRPr>
          </a:p>
        </p:txBody>
      </p:sp>
      <p:sp>
        <p:nvSpPr>
          <p:cNvPr id="6" name="Slide Number Placeholder 5"/>
          <p:cNvSpPr>
            <a:spLocks noGrp="1"/>
          </p:cNvSpPr>
          <p:nvPr>
            <p:ph type="sldNum" sz="quarter" idx="12"/>
          </p:nvPr>
        </p:nvSpPr>
        <p:spPr/>
        <p:txBody>
          <a:bodyPr/>
          <a:lstStyle/>
          <a:p>
            <a:pPr>
              <a:defRPr/>
            </a:pPr>
            <a:fld id="{FB882E1A-BC0D-4DF0-B574-8331127F56D7}" type="slidenum">
              <a:rPr lang="en-US"/>
              <a:pPr>
                <a:defRPr/>
              </a:pPr>
              <a:t>69</a:t>
            </a:fld>
            <a:endParaRPr lang="en-US"/>
          </a:p>
        </p:txBody>
      </p:sp>
      <p:sp>
        <p:nvSpPr>
          <p:cNvPr id="60423" name="Title 1"/>
          <p:cNvSpPr>
            <a:spLocks/>
          </p:cNvSpPr>
          <p:nvPr/>
        </p:nvSpPr>
        <p:spPr bwMode="auto">
          <a:xfrm>
            <a:off x="457200" y="304800"/>
            <a:ext cx="8229600" cy="1143000"/>
          </a:xfrm>
          <a:prstGeom prst="rect">
            <a:avLst/>
          </a:prstGeom>
          <a:noFill/>
          <a:ln w="9525">
            <a:noFill/>
            <a:miter lim="800000"/>
            <a:headEnd/>
            <a:tailEnd/>
          </a:ln>
        </p:spPr>
        <p:txBody>
          <a:bodyPr anchor="ctr"/>
          <a:lstStyle/>
          <a:p>
            <a:pPr algn="ctr" eaLnBrk="1" hangingPunct="1"/>
            <a:endParaRPr lang="en-US" sz="4400" b="1">
              <a:solidFill>
                <a:schemeClr val="accent2"/>
              </a:solidFill>
              <a:latin typeface="Calibri" pitchFamily="34" charset="0"/>
            </a:endParaRPr>
          </a:p>
        </p:txBody>
      </p:sp>
      <p:sp>
        <p:nvSpPr>
          <p:cNvPr id="2" name="Content Placeholder 2"/>
          <p:cNvSpPr>
            <a:spLocks/>
          </p:cNvSpPr>
          <p:nvPr/>
        </p:nvSpPr>
        <p:spPr bwMode="auto">
          <a:xfrm>
            <a:off x="457200" y="1676399"/>
            <a:ext cx="8229600" cy="4953001"/>
          </a:xfrm>
          <a:prstGeom prst="rect">
            <a:avLst/>
          </a:prstGeom>
          <a:noFill/>
          <a:ln w="9525">
            <a:noFill/>
            <a:miter lim="800000"/>
            <a:headEnd/>
            <a:tailEnd/>
          </a:ln>
        </p:spPr>
        <p:txBody>
          <a:bodyPr/>
          <a:lstStyle/>
          <a:p>
            <a:pPr marL="342900" indent="-342900" eaLnBrk="1" hangingPunct="1">
              <a:lnSpc>
                <a:spcPct val="90000"/>
              </a:lnSpc>
              <a:spcBef>
                <a:spcPct val="20000"/>
              </a:spcBef>
              <a:buFont typeface="Arial" charset="0"/>
              <a:buNone/>
              <a:defRPr/>
            </a:pPr>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of Anti-ulcer treatment</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a:t>
            </a:r>
            <a:r>
              <a:rPr lang="en-US" dirty="0"/>
              <a:t>. Reduce gastric acid secretion (</a:t>
            </a:r>
            <a:r>
              <a:rPr lang="en-US" b="1" i="1" dirty="0" err="1" smtClean="0"/>
              <a:t>antisecretory</a:t>
            </a:r>
            <a:r>
              <a:rPr lang="en-US" b="1" i="1" dirty="0" smtClean="0"/>
              <a:t>): </a:t>
            </a:r>
            <a:r>
              <a:rPr lang="en-US" dirty="0" smtClean="0"/>
              <a:t>antihistamines </a:t>
            </a:r>
            <a:r>
              <a:rPr lang="en-US" dirty="0"/>
              <a:t>(H2-receptor antagonists), prostaglandins, proton pump inhibitors, </a:t>
            </a:r>
            <a:r>
              <a:rPr lang="en-US" dirty="0" err="1"/>
              <a:t>anticholinergic</a:t>
            </a:r>
            <a:r>
              <a:rPr lang="en-US" dirty="0"/>
              <a:t> drugs. </a:t>
            </a:r>
          </a:p>
          <a:p>
            <a:endParaRPr lang="en-US" dirty="0"/>
          </a:p>
          <a:p>
            <a:r>
              <a:rPr lang="en-US" dirty="0"/>
              <a:t>2. Reduce gastric acid irritation on mucosal lining by neutralize gastric acid (</a:t>
            </a:r>
            <a:r>
              <a:rPr lang="en-US" b="1" i="1" dirty="0"/>
              <a:t>antacids) </a:t>
            </a:r>
          </a:p>
          <a:p>
            <a:r>
              <a:rPr lang="en-US" dirty="0"/>
              <a:t>3. Form a protective barrier/coat mucosal lining </a:t>
            </a:r>
            <a:r>
              <a:rPr lang="en-US" dirty="0" err="1"/>
              <a:t>eg</a:t>
            </a:r>
            <a:r>
              <a:rPr lang="en-US" dirty="0"/>
              <a:t> </a:t>
            </a:r>
            <a:r>
              <a:rPr lang="en-US" dirty="0" err="1"/>
              <a:t>sucralfate</a:t>
            </a:r>
            <a:endParaRPr lang="en-US" dirty="0"/>
          </a:p>
          <a:p>
            <a:r>
              <a:rPr lang="en-US" dirty="0"/>
              <a:t>4. Antibiotics</a:t>
            </a:r>
          </a:p>
          <a:p>
            <a:pPr>
              <a:buNone/>
            </a:pP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Neuromuscular-Blocking Drugs</a:t>
            </a:r>
          </a:p>
          <a:p>
            <a:pPr lvl="1"/>
            <a:r>
              <a:rPr lang="en-US" dirty="0" smtClean="0"/>
              <a:t>important for producing complete skeletal muscle relaxation in surgery; </a:t>
            </a:r>
          </a:p>
          <a:p>
            <a:r>
              <a:rPr lang="en-US" dirty="0" err="1" smtClean="0"/>
              <a:t>Nondepolarizing</a:t>
            </a:r>
            <a:r>
              <a:rPr lang="en-US" dirty="0" smtClean="0"/>
              <a:t> Group </a:t>
            </a:r>
          </a:p>
          <a:p>
            <a:pPr lvl="1"/>
            <a:r>
              <a:rPr lang="en-US" dirty="0" err="1" smtClean="0"/>
              <a:t>Prototype:</a:t>
            </a:r>
            <a:r>
              <a:rPr lang="en-US" b="1" dirty="0" err="1" smtClean="0"/>
              <a:t>Tubocurarine</a:t>
            </a:r>
            <a:r>
              <a:rPr lang="en-US" b="1" dirty="0" smtClean="0"/>
              <a:t> </a:t>
            </a:r>
            <a:r>
              <a:rPr lang="en-US" dirty="0" smtClean="0"/>
              <a:t>. </a:t>
            </a:r>
          </a:p>
          <a:p>
            <a:pPr lvl="1"/>
            <a:r>
              <a:rPr lang="en-US" dirty="0" smtClean="0"/>
              <a:t>Produces a competitive block at the end plate nicotinic receptor, causing flaccid paralysis that lasts 30–60 minutes (longer if large doses have been given). </a:t>
            </a:r>
          </a:p>
          <a:p>
            <a:pPr lvl="1"/>
            <a:r>
              <a:rPr lang="en-US" dirty="0" smtClean="0"/>
              <a:t>Other </a:t>
            </a:r>
            <a:r>
              <a:rPr lang="en-US" dirty="0" err="1" smtClean="0"/>
              <a:t>nondepolarizing</a:t>
            </a:r>
            <a:r>
              <a:rPr lang="en-US" dirty="0" smtClean="0"/>
              <a:t> blockers: </a:t>
            </a:r>
            <a:r>
              <a:rPr lang="en-US" dirty="0" err="1" smtClean="0"/>
              <a:t>Pancuronium</a:t>
            </a:r>
            <a:r>
              <a:rPr lang="en-US" dirty="0" smtClean="0"/>
              <a:t>, </a:t>
            </a:r>
            <a:r>
              <a:rPr lang="en-US" dirty="0" err="1" smtClean="0"/>
              <a:t>atracurium</a:t>
            </a:r>
            <a:r>
              <a:rPr lang="en-US" dirty="0" smtClean="0"/>
              <a:t>, </a:t>
            </a:r>
            <a:r>
              <a:rPr lang="en-US" dirty="0" err="1" smtClean="0"/>
              <a:t>vecuronium</a:t>
            </a:r>
            <a:r>
              <a:rPr lang="en-US" dirty="0" smtClean="0"/>
              <a:t> (these are shorter-acting)</a:t>
            </a:r>
          </a:p>
          <a:p>
            <a:r>
              <a:rPr lang="en-US" dirty="0" smtClean="0"/>
              <a:t>Depolarizing Group</a:t>
            </a:r>
          </a:p>
          <a:p>
            <a:pPr lvl="1"/>
            <a:r>
              <a:rPr lang="en-US" dirty="0" smtClean="0"/>
              <a:t>Prototype: </a:t>
            </a:r>
            <a:r>
              <a:rPr lang="en-US" b="1" dirty="0" err="1" smtClean="0"/>
              <a:t>Succinylcholine</a:t>
            </a:r>
            <a:endParaRPr lang="en-US" dirty="0" smtClean="0"/>
          </a:p>
          <a:p>
            <a:pPr lvl="1"/>
            <a:r>
              <a:rPr lang="en-US" dirty="0" smtClean="0"/>
              <a:t>These are nicotinic agonists, causing flaccid paralysis from persistent depolarization of the neuromuscular end plate</a:t>
            </a:r>
          </a:p>
          <a:p>
            <a:pPr lvl="1"/>
            <a:r>
              <a:rPr lang="en-US" dirty="0" smtClean="0"/>
              <a:t>More discussion on this in the topic on skeletal muscle relaxants</a:t>
            </a:r>
          </a:p>
          <a:p>
            <a:pPr lvl="1"/>
            <a:endParaRPr lang="en-US" dirty="0"/>
          </a:p>
        </p:txBody>
      </p:sp>
      <p:sp>
        <p:nvSpPr>
          <p:cNvPr id="4" name="Title 1"/>
          <p:cNvSpPr>
            <a:spLocks noGrp="1"/>
          </p:cNvSpPr>
          <p:nvPr>
            <p:ph type="title"/>
          </p:nvPr>
        </p:nvSpPr>
        <p:spPr/>
        <p:txBody>
          <a:bodyPr/>
          <a:lstStyle/>
          <a:p>
            <a:r>
              <a:rPr lang="en-US" dirty="0" err="1" smtClean="0"/>
              <a:t>Anticholinergic</a:t>
            </a:r>
            <a:r>
              <a:rPr lang="en-US" dirty="0" smtClean="0"/>
              <a:t> drugs</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lIns="0" rIns="0" bIns="0" anchor="b"/>
          <a:lstStyle/>
          <a:p>
            <a:pPr eaLnBrk="1" hangingPunct="1">
              <a:defRPr/>
            </a:pPr>
            <a:r>
              <a:rPr lang="en-US" smtClean="0"/>
              <a:t>Anaesthesia</a:t>
            </a:r>
          </a:p>
        </p:txBody>
      </p:sp>
      <p:sp>
        <p:nvSpPr>
          <p:cNvPr id="28675" name="Rectangle 3"/>
          <p:cNvSpPr>
            <a:spLocks noGrp="1" noChangeArrowheads="1"/>
          </p:cNvSpPr>
          <p:nvPr>
            <p:ph idx="4294967295"/>
          </p:nvPr>
        </p:nvSpPr>
        <p:spPr>
          <a:xfrm>
            <a:off x="457200" y="1947863"/>
            <a:ext cx="8229600" cy="3544887"/>
          </a:xfrm>
        </p:spPr>
        <p:txBody>
          <a:bodyPr/>
          <a:lstStyle/>
          <a:p>
            <a:pPr marL="273050" indent="-273050" eaLnBrk="1" hangingPunct="1">
              <a:defRPr/>
            </a:pPr>
            <a:r>
              <a:rPr lang="en-US" sz="2000" dirty="0" smtClean="0">
                <a:solidFill>
                  <a:srgbClr val="FF0066"/>
                </a:solidFill>
              </a:rPr>
              <a:t>Anesthesia</a:t>
            </a:r>
            <a:r>
              <a:rPr lang="en-US" sz="2000" dirty="0" smtClean="0"/>
              <a:t> – is a reversible condition of comfort, quiescence and physiological stability in a patient before, during and after performance of a procedure.</a:t>
            </a:r>
          </a:p>
          <a:p>
            <a:pPr marL="273050" indent="-273050" eaLnBrk="1" hangingPunct="1">
              <a:defRPr/>
            </a:pPr>
            <a:r>
              <a:rPr lang="en-US" sz="2000" dirty="0" smtClean="0">
                <a:solidFill>
                  <a:srgbClr val="FF0066"/>
                </a:solidFill>
              </a:rPr>
              <a:t>General anesthesia</a:t>
            </a:r>
            <a:r>
              <a:rPr lang="en-US" sz="2000" dirty="0" smtClean="0"/>
              <a:t> – for surgical procedure to render the patient unaware / unresponsive to the painful stimuli.</a:t>
            </a:r>
          </a:p>
          <a:p>
            <a:pPr marL="273050" indent="-273050" eaLnBrk="1" hangingPunct="1">
              <a:buFontTx/>
              <a:buNone/>
              <a:defRPr/>
            </a:pPr>
            <a:r>
              <a:rPr lang="en-US" sz="2000" dirty="0" smtClean="0"/>
              <a:t>   Drugs producing G. </a:t>
            </a:r>
            <a:r>
              <a:rPr lang="en-US" sz="2000" dirty="0" err="1" smtClean="0"/>
              <a:t>Anaesthesia</a:t>
            </a:r>
            <a:r>
              <a:rPr lang="en-US" sz="2000" dirty="0" smtClean="0"/>
              <a:t> – are called general </a:t>
            </a:r>
            <a:r>
              <a:rPr lang="en-US" sz="2000" dirty="0" err="1" smtClean="0"/>
              <a:t>anaesthetics</a:t>
            </a:r>
            <a:endParaRPr lang="en-US" sz="2000" dirty="0" smtClean="0"/>
          </a:p>
          <a:p>
            <a:pPr marL="273050" indent="-273050" eaLnBrk="1" hangingPunct="1">
              <a:defRPr/>
            </a:pPr>
            <a:r>
              <a:rPr lang="en-US" sz="2000" dirty="0" smtClean="0">
                <a:solidFill>
                  <a:srgbClr val="FF0066"/>
                </a:solidFill>
                <a:effectLst/>
              </a:rPr>
              <a:t>Local anesthesia</a:t>
            </a:r>
            <a:r>
              <a:rPr lang="en-US" sz="2000" dirty="0" smtClean="0">
                <a:effectLst/>
              </a:rPr>
              <a:t> -  reversible inhibition impulse generation and propagation in nerves. In sensory nerves, such an effect is desired when painful procedures must be performed, e.g., surgical or dental operations.</a:t>
            </a:r>
          </a:p>
          <a:p>
            <a:pPr marL="273050" indent="-273050" eaLnBrk="1" hangingPunct="1">
              <a:buFontTx/>
              <a:buNone/>
              <a:defRPr/>
            </a:pPr>
            <a:r>
              <a:rPr lang="en-US" sz="2000" dirty="0" smtClean="0">
                <a:effectLst/>
              </a:rPr>
              <a:t>   Drugs producing L. </a:t>
            </a:r>
            <a:r>
              <a:rPr lang="en-US" sz="2000" dirty="0" err="1" smtClean="0">
                <a:effectLst/>
              </a:rPr>
              <a:t>Anaesthesia</a:t>
            </a:r>
            <a:r>
              <a:rPr lang="en-US" sz="2000" dirty="0" smtClean="0">
                <a:effectLst/>
              </a:rPr>
              <a:t> – are called local </a:t>
            </a:r>
            <a:r>
              <a:rPr lang="en-US" sz="2000" dirty="0" err="1" smtClean="0">
                <a:effectLst/>
              </a:rPr>
              <a:t>anaesthetics</a:t>
            </a:r>
            <a:endParaRPr lang="en-US" sz="2000" dirty="0" smtClean="0">
              <a:effectLst/>
            </a:endParaRPr>
          </a:p>
          <a:p>
            <a:pPr marL="273050" indent="-273050" eaLnBrk="1" hangingPunct="1">
              <a:buFontTx/>
              <a:buNone/>
              <a:defRPr/>
            </a:pPr>
            <a:endParaRPr lang="en-US" sz="20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mtClean="0"/>
              <a:t>What are General anaesthetics ?</a:t>
            </a:r>
          </a:p>
        </p:txBody>
      </p:sp>
      <p:sp>
        <p:nvSpPr>
          <p:cNvPr id="3075" name="Rectangle 3"/>
          <p:cNvSpPr>
            <a:spLocks noGrp="1" noChangeArrowheads="1"/>
          </p:cNvSpPr>
          <p:nvPr>
            <p:ph type="body" idx="1"/>
          </p:nvPr>
        </p:nvSpPr>
        <p:spPr/>
        <p:txBody>
          <a:bodyPr/>
          <a:lstStyle/>
          <a:p>
            <a:pPr marL="609600" indent="-609600" eaLnBrk="1" hangingPunct="1">
              <a:lnSpc>
                <a:spcPct val="80000"/>
              </a:lnSpc>
              <a:defRPr/>
            </a:pPr>
            <a:r>
              <a:rPr lang="en-US" sz="2800" smtClean="0">
                <a:solidFill>
                  <a:srgbClr val="FF0000"/>
                </a:solidFill>
              </a:rPr>
              <a:t>General Anaesthetics </a:t>
            </a:r>
            <a:r>
              <a:rPr lang="en-US" sz="2800" smtClean="0"/>
              <a:t>are the drugs which produce reversible loss of all sensation and consciousness, or simply, </a:t>
            </a:r>
            <a:r>
              <a:rPr lang="en-US" sz="2800" i="1" smtClean="0">
                <a:effectLst/>
              </a:rPr>
              <a:t>a drug that brings about a reversible loss of consciousness.</a:t>
            </a:r>
          </a:p>
          <a:p>
            <a:pPr marL="609600" indent="-609600" eaLnBrk="1" hangingPunct="1">
              <a:lnSpc>
                <a:spcPct val="80000"/>
              </a:lnSpc>
              <a:defRPr/>
            </a:pPr>
            <a:r>
              <a:rPr lang="en-US" sz="2800" smtClean="0">
                <a:effectLst/>
              </a:rPr>
              <a:t>These drugs are generally administered by an anesthesiologist in order to induce or maintain general anesthesia to facilitate surgery.</a:t>
            </a:r>
          </a:p>
          <a:p>
            <a:pPr marL="609600" indent="-609600" eaLnBrk="1" hangingPunct="1">
              <a:lnSpc>
                <a:spcPct val="80000"/>
              </a:lnSpc>
              <a:defRPr/>
            </a:pPr>
            <a:r>
              <a:rPr lang="en-US" sz="2800" smtClean="0">
                <a:effectLst/>
              </a:rPr>
              <a:t>General anaesthetics are – mainly </a:t>
            </a:r>
            <a:r>
              <a:rPr lang="en-US" sz="2800" i="1" smtClean="0">
                <a:solidFill>
                  <a:srgbClr val="CC0000"/>
                </a:solidFill>
                <a:effectLst/>
              </a:rPr>
              <a:t>inhalation</a:t>
            </a:r>
            <a:r>
              <a:rPr lang="en-US" sz="2800" smtClean="0">
                <a:solidFill>
                  <a:srgbClr val="CC0000"/>
                </a:solidFill>
                <a:effectLst/>
              </a:rPr>
              <a:t> </a:t>
            </a:r>
            <a:r>
              <a:rPr lang="en-US" sz="2800" smtClean="0">
                <a:effectLst/>
              </a:rPr>
              <a:t>or </a:t>
            </a:r>
            <a:r>
              <a:rPr lang="en-US" sz="2800" i="1" smtClean="0">
                <a:solidFill>
                  <a:srgbClr val="CC0000"/>
                </a:solidFill>
                <a:effectLst/>
              </a:rPr>
              <a:t>intravenous </a:t>
            </a:r>
          </a:p>
          <a:p>
            <a:pPr marL="609600" indent="-609600" eaLnBrk="1" hangingPunct="1">
              <a:lnSpc>
                <a:spcPct val="80000"/>
              </a:lnSpc>
              <a:buFontTx/>
              <a:buNone/>
              <a:defRPr/>
            </a:pPr>
            <a:endParaRPr lang="en-US" sz="2800" i="1" smtClean="0">
              <a:solidFill>
                <a:srgbClr val="CC0000"/>
              </a:solidFill>
            </a:endParaRPr>
          </a:p>
          <a:p>
            <a:pPr marL="609600" indent="-609600" eaLnBrk="1" hangingPunct="1">
              <a:lnSpc>
                <a:spcPct val="80000"/>
              </a:lnSpc>
              <a:buFontTx/>
              <a:buNone/>
              <a:defRPr/>
            </a:pPr>
            <a:r>
              <a:rPr lang="en-US" sz="2800" smtClean="0"/>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normAutofit fontScale="90000"/>
          </a:bodyPr>
          <a:lstStyle/>
          <a:p>
            <a:pPr>
              <a:defRPr/>
            </a:pPr>
            <a:r>
              <a:rPr lang="en-US" sz="4000" smtClean="0"/>
              <a:t>What are the Drugs used as GA ? (Classification)</a:t>
            </a:r>
          </a:p>
        </p:txBody>
      </p:sp>
      <p:sp>
        <p:nvSpPr>
          <p:cNvPr id="11267" name="Rectangle 3"/>
          <p:cNvSpPr>
            <a:spLocks noGrp="1" noChangeArrowheads="1"/>
          </p:cNvSpPr>
          <p:nvPr>
            <p:ph type="body" sz="half" idx="4294967295"/>
          </p:nvPr>
        </p:nvSpPr>
        <p:spPr>
          <a:xfrm>
            <a:off x="457200" y="1905000"/>
            <a:ext cx="4038600" cy="4114800"/>
          </a:xfrm>
          <a:noFill/>
        </p:spPr>
        <p:txBody>
          <a:bodyPr/>
          <a:lstStyle/>
          <a:p>
            <a:pPr>
              <a:buFontTx/>
              <a:buNone/>
            </a:pPr>
            <a:r>
              <a:rPr lang="en-US" sz="2400" smtClean="0">
                <a:solidFill>
                  <a:srgbClr val="CC0000"/>
                </a:solidFill>
                <a:effectLst/>
              </a:rPr>
              <a:t>Inhalation:</a:t>
            </a:r>
          </a:p>
          <a:p>
            <a:r>
              <a:rPr lang="en-US" sz="2400" smtClean="0">
                <a:solidFill>
                  <a:srgbClr val="FF33CC"/>
                </a:solidFill>
                <a:effectLst/>
              </a:rPr>
              <a:t>Gase:</a:t>
            </a:r>
            <a:r>
              <a:rPr lang="en-US" sz="2400" smtClean="0">
                <a:effectLst/>
              </a:rPr>
              <a:t> Nitrous Oxide</a:t>
            </a:r>
          </a:p>
          <a:p>
            <a:r>
              <a:rPr lang="en-US" sz="2400" smtClean="0">
                <a:solidFill>
                  <a:srgbClr val="FF33CC"/>
                </a:solidFill>
                <a:effectLst/>
              </a:rPr>
              <a:t>Volatile liquids:</a:t>
            </a:r>
          </a:p>
          <a:p>
            <a:pPr lvl="1"/>
            <a:r>
              <a:rPr lang="en-US" sz="2000" smtClean="0">
                <a:effectLst/>
              </a:rPr>
              <a:t>Ether</a:t>
            </a:r>
          </a:p>
          <a:p>
            <a:pPr lvl="1"/>
            <a:r>
              <a:rPr lang="en-US" sz="2000" smtClean="0">
                <a:effectLst/>
              </a:rPr>
              <a:t>Halothane</a:t>
            </a:r>
          </a:p>
          <a:p>
            <a:pPr lvl="1"/>
            <a:r>
              <a:rPr lang="en-US" sz="2000" smtClean="0">
                <a:effectLst/>
              </a:rPr>
              <a:t>Enflurane</a:t>
            </a:r>
          </a:p>
          <a:p>
            <a:pPr lvl="1"/>
            <a:r>
              <a:rPr lang="en-US" sz="2000" smtClean="0">
                <a:effectLst/>
              </a:rPr>
              <a:t>Isoflurane</a:t>
            </a:r>
          </a:p>
          <a:p>
            <a:pPr lvl="1"/>
            <a:r>
              <a:rPr lang="en-US" sz="2000" smtClean="0">
                <a:effectLst/>
              </a:rPr>
              <a:t>Desflurane</a:t>
            </a:r>
          </a:p>
          <a:p>
            <a:pPr lvl="1"/>
            <a:r>
              <a:rPr lang="en-US" sz="2000" smtClean="0">
                <a:effectLst/>
              </a:rPr>
              <a:t>Sevoflurane</a:t>
            </a:r>
          </a:p>
          <a:p>
            <a:pPr lvl="1"/>
            <a:endParaRPr lang="en-US" sz="2000" smtClean="0">
              <a:effectLst/>
            </a:endParaRPr>
          </a:p>
          <a:p>
            <a:pPr lvl="1"/>
            <a:endParaRPr lang="en-US" sz="2000" smtClean="0">
              <a:effectLst/>
            </a:endParaRPr>
          </a:p>
        </p:txBody>
      </p:sp>
      <p:sp>
        <p:nvSpPr>
          <p:cNvPr id="11268" name="Rectangle 4"/>
          <p:cNvSpPr>
            <a:spLocks noGrp="1" noChangeArrowheads="1"/>
          </p:cNvSpPr>
          <p:nvPr>
            <p:ph type="body" sz="half" idx="4294967295"/>
          </p:nvPr>
        </p:nvSpPr>
        <p:spPr>
          <a:xfrm>
            <a:off x="4648200" y="1905000"/>
            <a:ext cx="4038600" cy="4114800"/>
          </a:xfrm>
          <a:noFill/>
        </p:spPr>
        <p:txBody>
          <a:bodyPr/>
          <a:lstStyle/>
          <a:p>
            <a:pPr>
              <a:buFontTx/>
              <a:buNone/>
            </a:pPr>
            <a:r>
              <a:rPr lang="en-US" sz="2400" smtClean="0">
                <a:solidFill>
                  <a:srgbClr val="CC0000"/>
                </a:solidFill>
                <a:effectLst/>
              </a:rPr>
              <a:t>Intravenous:</a:t>
            </a:r>
          </a:p>
          <a:p>
            <a:r>
              <a:rPr lang="en-US" sz="1800" smtClean="0">
                <a:solidFill>
                  <a:srgbClr val="FF33CC"/>
                </a:solidFill>
                <a:effectLst/>
              </a:rPr>
              <a:t>Inducing agents:</a:t>
            </a:r>
          </a:p>
          <a:p>
            <a:pPr>
              <a:buFontTx/>
              <a:buNone/>
            </a:pPr>
            <a:r>
              <a:rPr lang="en-US" sz="1800" smtClean="0">
                <a:effectLst/>
              </a:rPr>
              <a:t>     Thiopentone, Methohexitone sodium, propofol and etomidate</a:t>
            </a:r>
          </a:p>
          <a:p>
            <a:r>
              <a:rPr lang="en-US" sz="1800" smtClean="0">
                <a:solidFill>
                  <a:srgbClr val="FF33CC"/>
                </a:solidFill>
                <a:effectLst/>
              </a:rPr>
              <a:t>Benzodiazepines (slower acting):</a:t>
            </a:r>
          </a:p>
          <a:p>
            <a:pPr>
              <a:buFontTx/>
              <a:buNone/>
            </a:pPr>
            <a:r>
              <a:rPr lang="en-US" sz="1800" smtClean="0">
                <a:effectLst/>
              </a:rPr>
              <a:t>     Diazepam, Lorazepam, Midazolam</a:t>
            </a:r>
          </a:p>
          <a:p>
            <a:r>
              <a:rPr lang="en-US" sz="1800" smtClean="0">
                <a:solidFill>
                  <a:srgbClr val="FF33CC"/>
                </a:solidFill>
                <a:effectLst/>
              </a:rPr>
              <a:t>Dissociative anaesthesia:</a:t>
            </a:r>
          </a:p>
          <a:p>
            <a:pPr>
              <a:buFontTx/>
              <a:buNone/>
            </a:pPr>
            <a:r>
              <a:rPr lang="en-US" sz="1800" smtClean="0">
                <a:effectLst/>
              </a:rPr>
              <a:t>     Ketamine</a:t>
            </a:r>
          </a:p>
          <a:p>
            <a:r>
              <a:rPr lang="en-US" sz="1800" smtClean="0">
                <a:solidFill>
                  <a:srgbClr val="FF33CC"/>
                </a:solidFill>
                <a:effectLst/>
              </a:rPr>
              <a:t>Neurolept analgesia:</a:t>
            </a:r>
          </a:p>
          <a:p>
            <a:pPr>
              <a:buFontTx/>
              <a:buNone/>
            </a:pPr>
            <a:r>
              <a:rPr lang="en-US" sz="2000" smtClean="0">
                <a:effectLst/>
              </a:rPr>
              <a:t>    Fentanyl</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609600" indent="-609600" eaLnBrk="1" hangingPunct="1">
              <a:lnSpc>
                <a:spcPct val="80000"/>
              </a:lnSpc>
              <a:defRPr/>
            </a:pPr>
            <a:r>
              <a:rPr lang="en-US" dirty="0" smtClean="0"/>
              <a:t>Essential components of GA:</a:t>
            </a:r>
          </a:p>
        </p:txBody>
      </p:sp>
      <p:sp>
        <p:nvSpPr>
          <p:cNvPr id="3" name="Content Placeholder 2"/>
          <p:cNvSpPr>
            <a:spLocks noGrp="1"/>
          </p:cNvSpPr>
          <p:nvPr>
            <p:ph idx="1"/>
          </p:nvPr>
        </p:nvSpPr>
        <p:spPr/>
        <p:txBody>
          <a:bodyPr/>
          <a:lstStyle/>
          <a:p>
            <a:pPr marL="609600" indent="-609600" eaLnBrk="1" hangingPunct="1">
              <a:defRPr/>
            </a:pPr>
            <a:r>
              <a:rPr lang="en-US" sz="2000" smtClean="0">
                <a:solidFill>
                  <a:srgbClr val="FF0066"/>
                </a:solidFill>
              </a:rPr>
              <a:t>Triad </a:t>
            </a:r>
            <a:r>
              <a:rPr lang="en-US" sz="2000" smtClean="0"/>
              <a:t>of General Anesthesia:</a:t>
            </a:r>
          </a:p>
          <a:p>
            <a:pPr marL="990600" lvl="1" indent="-533400" eaLnBrk="1" hangingPunct="1">
              <a:defRPr/>
            </a:pPr>
            <a:r>
              <a:rPr lang="en-US" sz="2000" smtClean="0"/>
              <a:t>need for unconsciousness</a:t>
            </a:r>
          </a:p>
          <a:p>
            <a:pPr marL="990600" lvl="1" indent="-533400" eaLnBrk="1" hangingPunct="1">
              <a:defRPr/>
            </a:pPr>
            <a:r>
              <a:rPr lang="en-US" sz="2000" smtClean="0"/>
              <a:t>need for analgesia</a:t>
            </a:r>
          </a:p>
          <a:p>
            <a:pPr marL="990600" lvl="1" indent="-533400" eaLnBrk="1" hangingPunct="1">
              <a:defRPr/>
            </a:pPr>
            <a:r>
              <a:rPr lang="en-US" sz="2000" smtClean="0"/>
              <a:t>need for muscle relaxation</a:t>
            </a:r>
          </a:p>
          <a:p>
            <a:pPr marL="609600" indent="-609600" eaLnBrk="1" hangingPunct="1">
              <a:lnSpc>
                <a:spcPct val="80000"/>
              </a:lnSpc>
              <a:defRPr/>
            </a:pPr>
            <a:endParaRPr lang="en-US" sz="2000" smtClean="0"/>
          </a:p>
          <a:p>
            <a:pPr marL="609600" indent="-609600" eaLnBrk="1" hangingPunct="1">
              <a:lnSpc>
                <a:spcPct val="80000"/>
              </a:lnSpc>
              <a:defRPr/>
            </a:pPr>
            <a:r>
              <a:rPr lang="en-US" sz="2000" smtClean="0">
                <a:solidFill>
                  <a:srgbClr val="FF0066"/>
                </a:solidFill>
              </a:rPr>
              <a:t>Essential components of GA:</a:t>
            </a:r>
          </a:p>
          <a:p>
            <a:pPr marL="990600" lvl="1" indent="-533400" eaLnBrk="1" hangingPunct="1">
              <a:lnSpc>
                <a:spcPct val="80000"/>
              </a:lnSpc>
              <a:defRPr/>
            </a:pPr>
            <a:r>
              <a:rPr lang="en-US" sz="2000" smtClean="0"/>
              <a:t>Loss of all sensations – pain</a:t>
            </a:r>
          </a:p>
          <a:p>
            <a:pPr marL="990600" lvl="1" indent="-533400" eaLnBrk="1" hangingPunct="1">
              <a:lnSpc>
                <a:spcPct val="80000"/>
              </a:lnSpc>
              <a:defRPr/>
            </a:pPr>
            <a:r>
              <a:rPr lang="en-US" sz="2000" smtClean="0"/>
              <a:t>Unconsciousness </a:t>
            </a:r>
          </a:p>
          <a:p>
            <a:pPr marL="990600" lvl="1" indent="-533400" eaLnBrk="1" hangingPunct="1">
              <a:lnSpc>
                <a:spcPct val="80000"/>
              </a:lnSpc>
              <a:defRPr/>
            </a:pPr>
            <a:r>
              <a:rPr lang="en-US" sz="2000" smtClean="0"/>
              <a:t>Amnesia</a:t>
            </a:r>
          </a:p>
          <a:p>
            <a:pPr marL="990600" lvl="1" indent="-533400" eaLnBrk="1" hangingPunct="1">
              <a:lnSpc>
                <a:spcPct val="80000"/>
              </a:lnSpc>
              <a:defRPr/>
            </a:pPr>
            <a:r>
              <a:rPr lang="en-US" sz="2000" smtClean="0"/>
              <a:t>Immobility and muscle relaxation</a:t>
            </a:r>
          </a:p>
          <a:p>
            <a:pPr marL="990600" lvl="1" indent="-533400" eaLnBrk="1" hangingPunct="1">
              <a:lnSpc>
                <a:spcPct val="80000"/>
              </a:lnSpc>
              <a:defRPr/>
            </a:pPr>
            <a:r>
              <a:rPr lang="en-US" sz="2000" smtClean="0"/>
              <a:t>Loss of somatic and autonomic reflexes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S</a:t>
            </a:r>
            <a:r>
              <a:rPr lang="en-US" dirty="0" smtClean="0"/>
              <a:t>tages of GA</a:t>
            </a:r>
          </a:p>
        </p:txBody>
      </p:sp>
      <p:sp>
        <p:nvSpPr>
          <p:cNvPr id="3" name="Content Placeholder 2"/>
          <p:cNvSpPr>
            <a:spLocks noGrp="1"/>
          </p:cNvSpPr>
          <p:nvPr>
            <p:ph idx="1"/>
          </p:nvPr>
        </p:nvSpPr>
        <p:spPr/>
        <p:txBody>
          <a:bodyPr/>
          <a:lstStyle/>
          <a:p>
            <a:pPr eaLnBrk="1" hangingPunct="1">
              <a:buFontTx/>
              <a:buNone/>
              <a:defRPr/>
            </a:pPr>
            <a:r>
              <a:rPr lang="en-US" smtClean="0">
                <a:solidFill>
                  <a:srgbClr val="FF0000"/>
                </a:solidFill>
              </a:rPr>
              <a:t>Stage I: Stage of Analgesia</a:t>
            </a:r>
          </a:p>
          <a:p>
            <a:pPr>
              <a:defRPr/>
            </a:pPr>
            <a:r>
              <a:rPr lang="en-US" sz="2400" smtClean="0"/>
              <a:t>Starts from beginning of anaesthetic inhalation and lasts upto the loss of consciousness. </a:t>
            </a:r>
          </a:p>
          <a:p>
            <a:pPr>
              <a:defRPr/>
            </a:pPr>
            <a:r>
              <a:rPr lang="en-US" sz="2400" smtClean="0"/>
              <a:t>Pain is progressively abolished during this stage.</a:t>
            </a:r>
          </a:p>
          <a:p>
            <a:pPr>
              <a:defRPr/>
            </a:pPr>
            <a:r>
              <a:rPr lang="en-US" sz="2400" smtClean="0"/>
              <a:t>Patient remains conscious, can hear and see, and feels a dream like state. </a:t>
            </a:r>
          </a:p>
          <a:p>
            <a:pPr>
              <a:defRPr/>
            </a:pPr>
            <a:r>
              <a:rPr lang="en-US" sz="2400" smtClean="0"/>
              <a:t>Reflexes and respiration remain normal. </a:t>
            </a:r>
          </a:p>
          <a:p>
            <a:pPr>
              <a:defRPr/>
            </a:pPr>
            <a:r>
              <a:rPr lang="en-US" sz="2400" smtClean="0"/>
              <a:t>It is difficult to maintain - use is limited to short procedures only.</a:t>
            </a:r>
            <a:endParaRPr lang="en-US" sz="2400" smtClean="0">
              <a:solidFill>
                <a:schemeClr val="tx2"/>
              </a:solidFill>
            </a:endParaRPr>
          </a:p>
          <a:p>
            <a:pPr>
              <a:buFontTx/>
              <a:buNone/>
              <a:defRPr/>
            </a:pPr>
            <a:endParaRPr lang="en-US" sz="24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lstStyle/>
          <a:p>
            <a:r>
              <a:rPr lang="en-US" smtClean="0">
                <a:effectLst/>
              </a:rPr>
              <a:t>stages of GA – contd.</a:t>
            </a:r>
          </a:p>
        </p:txBody>
      </p:sp>
      <p:sp>
        <p:nvSpPr>
          <p:cNvPr id="54275" name="Rectangle 3"/>
          <p:cNvSpPr>
            <a:spLocks noGrp="1" noChangeArrowheads="1"/>
          </p:cNvSpPr>
          <p:nvPr>
            <p:ph type="body" idx="1"/>
          </p:nvPr>
        </p:nvSpPr>
        <p:spPr/>
        <p:txBody>
          <a:bodyPr/>
          <a:lstStyle/>
          <a:p>
            <a:pPr>
              <a:lnSpc>
                <a:spcPct val="80000"/>
              </a:lnSpc>
              <a:buFontTx/>
              <a:buNone/>
              <a:defRPr/>
            </a:pPr>
            <a:r>
              <a:rPr lang="en-US" sz="2000" smtClean="0">
                <a:solidFill>
                  <a:srgbClr val="FF0000"/>
                </a:solidFill>
              </a:rPr>
              <a:t>Stage II: Stage of Delirium and Excitement:</a:t>
            </a:r>
          </a:p>
          <a:p>
            <a:pPr>
              <a:lnSpc>
                <a:spcPct val="80000"/>
              </a:lnSpc>
              <a:defRPr/>
            </a:pPr>
            <a:r>
              <a:rPr lang="en-US" sz="2000" smtClean="0"/>
              <a:t>From loss of consciousness to beginning of regular respiration.</a:t>
            </a:r>
          </a:p>
          <a:p>
            <a:pPr>
              <a:lnSpc>
                <a:spcPct val="80000"/>
              </a:lnSpc>
              <a:defRPr/>
            </a:pPr>
            <a:r>
              <a:rPr lang="en-US" sz="2000" smtClean="0"/>
              <a:t>Excitement - patient may shout, struggle and hold his breath </a:t>
            </a:r>
          </a:p>
          <a:p>
            <a:pPr>
              <a:lnSpc>
                <a:spcPct val="80000"/>
              </a:lnSpc>
              <a:defRPr/>
            </a:pPr>
            <a:r>
              <a:rPr lang="en-US" sz="2000" smtClean="0"/>
              <a:t>Muscle tone increases, jaws are tightly closed. </a:t>
            </a:r>
          </a:p>
          <a:p>
            <a:pPr>
              <a:lnSpc>
                <a:spcPct val="80000"/>
              </a:lnSpc>
              <a:defRPr/>
            </a:pPr>
            <a:r>
              <a:rPr lang="en-US" sz="2000" smtClean="0"/>
              <a:t>breathing is jerky; vomiting, involuntary micturition or defecation may occur. </a:t>
            </a:r>
          </a:p>
          <a:p>
            <a:pPr>
              <a:lnSpc>
                <a:spcPct val="80000"/>
              </a:lnSpc>
              <a:defRPr/>
            </a:pPr>
            <a:r>
              <a:rPr lang="en-US" sz="2000" smtClean="0"/>
              <a:t>Heart rate and BP may rise and pupils dilate due to sympathetic stimulation. </a:t>
            </a:r>
          </a:p>
          <a:p>
            <a:pPr>
              <a:lnSpc>
                <a:spcPct val="80000"/>
              </a:lnSpc>
              <a:defRPr/>
            </a:pPr>
            <a:r>
              <a:rPr lang="en-US" sz="2000" smtClean="0"/>
              <a:t>No stimulus or operative procedure carried out during this stage.</a:t>
            </a:r>
          </a:p>
          <a:p>
            <a:pPr>
              <a:lnSpc>
                <a:spcPct val="80000"/>
              </a:lnSpc>
              <a:defRPr/>
            </a:pPr>
            <a:r>
              <a:rPr lang="en-US" sz="2000" smtClean="0">
                <a:effectLst/>
              </a:rPr>
              <a:t>Breatholding are commonly seen.  Potentially dangerous responses can occur during this stage including vomiting, laryngospasm and uncontrolled movement.</a:t>
            </a:r>
          </a:p>
          <a:p>
            <a:pPr>
              <a:lnSpc>
                <a:spcPct val="80000"/>
              </a:lnSpc>
              <a:defRPr/>
            </a:pPr>
            <a:r>
              <a:rPr lang="en-US" sz="2000" smtClean="0"/>
              <a:t>This stage is not found with modern anaesthesia – preanaesthetic medication, rapid induction etc.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r>
              <a:rPr lang="en-US" smtClean="0">
                <a:effectLst/>
              </a:rPr>
              <a:t>stages of GA – contd.</a:t>
            </a:r>
          </a:p>
        </p:txBody>
      </p:sp>
      <p:sp>
        <p:nvSpPr>
          <p:cNvPr id="55299" name="Rectangle 3"/>
          <p:cNvSpPr>
            <a:spLocks noGrp="1" noChangeArrowheads="1"/>
          </p:cNvSpPr>
          <p:nvPr>
            <p:ph type="body" idx="1"/>
          </p:nvPr>
        </p:nvSpPr>
        <p:spPr/>
        <p:txBody>
          <a:bodyPr/>
          <a:lstStyle/>
          <a:p>
            <a:pPr>
              <a:lnSpc>
                <a:spcPct val="90000"/>
              </a:lnSpc>
              <a:defRPr/>
            </a:pPr>
            <a:r>
              <a:rPr lang="en-US" sz="2400" smtClean="0">
                <a:solidFill>
                  <a:srgbClr val="FF0000"/>
                </a:solidFill>
              </a:rPr>
              <a:t>Stage III: Stage of Surgical anaesthesia</a:t>
            </a:r>
          </a:p>
          <a:p>
            <a:pPr>
              <a:lnSpc>
                <a:spcPct val="90000"/>
              </a:lnSpc>
              <a:defRPr/>
            </a:pPr>
            <a:r>
              <a:rPr lang="en-US" sz="2400" smtClean="0">
                <a:effectLst/>
              </a:rPr>
              <a:t>Extends from onset of regular respiration to cessation of spontaneous breathing. This has been divided into 4 planes: </a:t>
            </a:r>
          </a:p>
          <a:p>
            <a:pPr>
              <a:lnSpc>
                <a:spcPct val="90000"/>
              </a:lnSpc>
              <a:defRPr/>
            </a:pPr>
            <a:r>
              <a:rPr lang="en-US" sz="2400" i="1" smtClean="0">
                <a:solidFill>
                  <a:srgbClr val="FF33CC"/>
                </a:solidFill>
                <a:effectLst/>
              </a:rPr>
              <a:t>Plane </a:t>
            </a:r>
            <a:r>
              <a:rPr lang="en-US" sz="2400" smtClean="0">
                <a:solidFill>
                  <a:srgbClr val="FF33CC"/>
                </a:solidFill>
                <a:effectLst/>
              </a:rPr>
              <a:t>1:</a:t>
            </a:r>
            <a:r>
              <a:rPr lang="en-US" sz="2400" smtClean="0">
                <a:effectLst/>
              </a:rPr>
              <a:t> Roving eye balls. This plane ends when eyes become fixed. </a:t>
            </a:r>
            <a:endParaRPr lang="en-US" sz="2400" i="1" smtClean="0">
              <a:effectLst/>
            </a:endParaRPr>
          </a:p>
          <a:p>
            <a:pPr>
              <a:lnSpc>
                <a:spcPct val="90000"/>
              </a:lnSpc>
              <a:defRPr/>
            </a:pPr>
            <a:r>
              <a:rPr lang="en-US" sz="2400" i="1" smtClean="0">
                <a:solidFill>
                  <a:srgbClr val="FF33CC"/>
                </a:solidFill>
                <a:effectLst/>
              </a:rPr>
              <a:t>Plane </a:t>
            </a:r>
            <a:r>
              <a:rPr lang="en-US" sz="2400" smtClean="0">
                <a:solidFill>
                  <a:srgbClr val="FF33CC"/>
                </a:solidFill>
                <a:effectLst/>
              </a:rPr>
              <a:t>2:</a:t>
            </a:r>
            <a:r>
              <a:rPr lang="en-US" sz="2400" smtClean="0">
                <a:effectLst/>
              </a:rPr>
              <a:t> Loss of corneal and laryngeal reflexes. </a:t>
            </a:r>
            <a:endParaRPr lang="en-US" sz="2400" i="1" smtClean="0">
              <a:effectLst/>
            </a:endParaRPr>
          </a:p>
          <a:p>
            <a:pPr>
              <a:lnSpc>
                <a:spcPct val="90000"/>
              </a:lnSpc>
              <a:defRPr/>
            </a:pPr>
            <a:r>
              <a:rPr lang="en-US" sz="2400" i="1" smtClean="0">
                <a:solidFill>
                  <a:srgbClr val="FF33CC"/>
                </a:solidFill>
                <a:effectLst/>
              </a:rPr>
              <a:t>Plane </a:t>
            </a:r>
            <a:r>
              <a:rPr lang="en-US" sz="2400" smtClean="0">
                <a:solidFill>
                  <a:srgbClr val="FF33CC"/>
                </a:solidFill>
                <a:effectLst/>
              </a:rPr>
              <a:t>3:</a:t>
            </a:r>
            <a:r>
              <a:rPr lang="en-US" sz="2400" smtClean="0">
                <a:effectLst/>
              </a:rPr>
              <a:t> Pupil starts dilating and light reflex is lost. </a:t>
            </a:r>
            <a:endParaRPr lang="en-US" sz="2400" i="1" smtClean="0">
              <a:effectLst/>
            </a:endParaRPr>
          </a:p>
          <a:p>
            <a:pPr>
              <a:lnSpc>
                <a:spcPct val="90000"/>
              </a:lnSpc>
              <a:defRPr/>
            </a:pPr>
            <a:r>
              <a:rPr lang="en-US" sz="2400" i="1" smtClean="0">
                <a:solidFill>
                  <a:srgbClr val="FF33CC"/>
                </a:solidFill>
                <a:effectLst/>
              </a:rPr>
              <a:t>Plane </a:t>
            </a:r>
            <a:r>
              <a:rPr lang="en-US" sz="2400" smtClean="0">
                <a:solidFill>
                  <a:srgbClr val="FF33CC"/>
                </a:solidFill>
                <a:effectLst/>
              </a:rPr>
              <a:t>4:</a:t>
            </a:r>
            <a:r>
              <a:rPr lang="en-US" sz="2400" smtClean="0">
                <a:effectLst/>
              </a:rPr>
              <a:t> Intercostal paralysis, shallow abdominal respiration, dilated pupil.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r>
              <a:rPr lang="en-US" smtClean="0">
                <a:effectLst/>
              </a:rPr>
              <a:t>stages of GA – contd.</a:t>
            </a:r>
          </a:p>
        </p:txBody>
      </p:sp>
      <p:sp>
        <p:nvSpPr>
          <p:cNvPr id="56323" name="Rectangle 3"/>
          <p:cNvSpPr>
            <a:spLocks noGrp="1" noChangeArrowheads="1"/>
          </p:cNvSpPr>
          <p:nvPr>
            <p:ph type="body" idx="1"/>
          </p:nvPr>
        </p:nvSpPr>
        <p:spPr/>
        <p:txBody>
          <a:bodyPr/>
          <a:lstStyle/>
          <a:p>
            <a:pPr>
              <a:buFontTx/>
              <a:buNone/>
              <a:defRPr/>
            </a:pPr>
            <a:r>
              <a:rPr lang="en-US" dirty="0" smtClean="0">
                <a:solidFill>
                  <a:srgbClr val="FF0000"/>
                </a:solidFill>
              </a:rPr>
              <a:t>Stage IV: </a:t>
            </a:r>
            <a:r>
              <a:rPr lang="en-US" dirty="0" err="1" smtClean="0">
                <a:solidFill>
                  <a:srgbClr val="FF0000"/>
                </a:solidFill>
              </a:rPr>
              <a:t>Medullary</a:t>
            </a:r>
            <a:r>
              <a:rPr lang="en-US" dirty="0" smtClean="0">
                <a:solidFill>
                  <a:srgbClr val="FF0000"/>
                </a:solidFill>
              </a:rPr>
              <a:t> / respiratory </a:t>
            </a:r>
            <a:r>
              <a:rPr lang="en-US" dirty="0" smtClean="0">
                <a:solidFill>
                  <a:srgbClr val="FF0000"/>
                </a:solidFill>
                <a:effectLst/>
              </a:rPr>
              <a:t>paralysis</a:t>
            </a:r>
          </a:p>
          <a:p>
            <a:pPr>
              <a:defRPr/>
            </a:pPr>
            <a:r>
              <a:rPr lang="en-US" dirty="0" smtClean="0">
                <a:effectLst/>
              </a:rPr>
              <a:t>Cessation of breathing          failure of circulation         death. </a:t>
            </a:r>
          </a:p>
          <a:p>
            <a:pPr>
              <a:defRPr/>
            </a:pPr>
            <a:r>
              <a:rPr lang="en-US" dirty="0" smtClean="0">
                <a:effectLst/>
              </a:rPr>
              <a:t>Pupils:  widely dilated. </a:t>
            </a:r>
          </a:p>
          <a:p>
            <a:pPr>
              <a:defRPr/>
            </a:pPr>
            <a:r>
              <a:rPr lang="en-US" dirty="0" smtClean="0">
                <a:effectLst/>
              </a:rPr>
              <a:t>Muscles are totally flabby. </a:t>
            </a:r>
          </a:p>
          <a:p>
            <a:pPr>
              <a:defRPr/>
            </a:pPr>
            <a:r>
              <a:rPr lang="en-US" dirty="0" smtClean="0">
                <a:effectLst/>
              </a:rPr>
              <a:t>Pulse is imperceptible </a:t>
            </a:r>
          </a:p>
          <a:p>
            <a:pPr>
              <a:defRPr/>
            </a:pPr>
            <a:r>
              <a:rPr lang="en-US" dirty="0" smtClean="0">
                <a:effectLst/>
              </a:rPr>
              <a:t>BP is very low. </a:t>
            </a:r>
            <a:endParaRPr lang="en-US" dirty="0" smtClean="0">
              <a:solidFill>
                <a:srgbClr val="FF0000"/>
              </a:solidFill>
              <a:effectLst/>
            </a:endParaRPr>
          </a:p>
          <a:p>
            <a:pPr>
              <a:buFontTx/>
              <a:buNone/>
              <a:defRPr/>
            </a:pPr>
            <a:endParaRPr lang="en-US" dirty="0" smtClean="0">
              <a:solidFill>
                <a:srgbClr val="FF0000"/>
              </a:solidFill>
              <a:effectLst/>
            </a:endParaRPr>
          </a:p>
        </p:txBody>
      </p:sp>
      <p:sp>
        <p:nvSpPr>
          <p:cNvPr id="16388" name="Line 5"/>
          <p:cNvSpPr>
            <a:spLocks noChangeShapeType="1"/>
          </p:cNvSpPr>
          <p:nvPr/>
        </p:nvSpPr>
        <p:spPr bwMode="auto">
          <a:xfrm flipV="1">
            <a:off x="4800600" y="2514600"/>
            <a:ext cx="533400" cy="45719"/>
          </a:xfrm>
          <a:prstGeom prst="line">
            <a:avLst/>
          </a:prstGeom>
          <a:noFill/>
          <a:ln w="9525">
            <a:solidFill>
              <a:schemeClr val="tx1"/>
            </a:solidFill>
            <a:round/>
            <a:headEnd/>
            <a:tailEnd type="triangle" w="med" len="med"/>
          </a:ln>
        </p:spPr>
        <p:txBody>
          <a:bodyPr/>
          <a:lstStyle/>
          <a:p>
            <a:endParaRPr lang="en-US"/>
          </a:p>
        </p:txBody>
      </p:sp>
      <p:sp>
        <p:nvSpPr>
          <p:cNvPr id="16389" name="Line 7"/>
          <p:cNvSpPr>
            <a:spLocks noChangeShapeType="1"/>
          </p:cNvSpPr>
          <p:nvPr/>
        </p:nvSpPr>
        <p:spPr bwMode="auto">
          <a:xfrm flipV="1">
            <a:off x="5410200" y="2819400"/>
            <a:ext cx="0" cy="0"/>
          </a:xfrm>
          <a:prstGeom prst="line">
            <a:avLst/>
          </a:prstGeom>
          <a:noFill/>
          <a:ln w="9525">
            <a:solidFill>
              <a:schemeClr val="tx1"/>
            </a:solidFill>
            <a:round/>
            <a:headEnd/>
            <a:tailEnd type="triangle" w="med" len="med"/>
          </a:ln>
        </p:spPr>
        <p:txBody>
          <a:bodyPr/>
          <a:lstStyle/>
          <a:p>
            <a:endParaRPr lang="en-US"/>
          </a:p>
        </p:txBody>
      </p:sp>
      <p:sp>
        <p:nvSpPr>
          <p:cNvPr id="16390" name="Line 8"/>
          <p:cNvSpPr>
            <a:spLocks noChangeShapeType="1"/>
          </p:cNvSpPr>
          <p:nvPr/>
        </p:nvSpPr>
        <p:spPr bwMode="auto">
          <a:xfrm flipV="1">
            <a:off x="2743200" y="2971800"/>
            <a:ext cx="685800" cy="45719"/>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a:lstStyle/>
          <a:p>
            <a:r>
              <a:rPr lang="en-US" smtClean="0">
                <a:effectLst/>
              </a:rPr>
              <a:t>Phases of GA</a:t>
            </a:r>
          </a:p>
        </p:txBody>
      </p:sp>
      <p:sp>
        <p:nvSpPr>
          <p:cNvPr id="17411" name="Rectangle 3"/>
          <p:cNvSpPr>
            <a:spLocks noGrp="1" noChangeArrowheads="1"/>
          </p:cNvSpPr>
          <p:nvPr>
            <p:ph type="body" idx="1"/>
          </p:nvPr>
        </p:nvSpPr>
        <p:spPr>
          <a:noFill/>
        </p:spPr>
        <p:txBody>
          <a:bodyPr/>
          <a:lstStyle/>
          <a:p>
            <a:pPr>
              <a:buFontTx/>
              <a:buNone/>
            </a:pPr>
            <a:r>
              <a:rPr lang="en-US" smtClean="0">
                <a:effectLst/>
              </a:rPr>
              <a:t>There are 3 (three) phases:</a:t>
            </a:r>
          </a:p>
          <a:p>
            <a:r>
              <a:rPr lang="en-US" smtClean="0">
                <a:effectLst/>
              </a:rPr>
              <a:t>Induction</a:t>
            </a:r>
          </a:p>
          <a:p>
            <a:r>
              <a:rPr lang="en-US" smtClean="0">
                <a:effectLst/>
              </a:rPr>
              <a:t>Maintenance</a:t>
            </a:r>
          </a:p>
          <a:p>
            <a:r>
              <a:rPr lang="en-US" smtClean="0">
                <a:effectLst/>
              </a:rPr>
              <a:t>Recovery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A5C724-BF27-4B8E-9DED-0D41BE59B145}"/>
              </a:ext>
            </a:extLst>
          </p:cNvPr>
          <p:cNvSpPr>
            <a:spLocks noGrp="1"/>
          </p:cNvSpPr>
          <p:nvPr>
            <p:ph type="title"/>
          </p:nvPr>
        </p:nvSpPr>
        <p:spPr/>
        <p:txBody>
          <a:bodyPr>
            <a:normAutofit fontScale="90000"/>
          </a:bodyPr>
          <a:lstStyle/>
          <a:p>
            <a:r>
              <a:rPr lang="en-US" dirty="0"/>
              <a:t>GIT DRUGS   ( </a:t>
            </a:r>
            <a:r>
              <a:rPr lang="en-US" b="1" dirty="0"/>
              <a:t>PEPTIC ULCER  DISEASE)</a:t>
            </a:r>
          </a:p>
        </p:txBody>
      </p:sp>
      <p:sp>
        <p:nvSpPr>
          <p:cNvPr id="3" name="Content Placeholder 2">
            <a:extLst>
              <a:ext uri="{FF2B5EF4-FFF2-40B4-BE49-F238E27FC236}">
                <a16:creationId xmlns:a16="http://schemas.microsoft.com/office/drawing/2014/main" xmlns="" id="{29908C3B-65AE-4579-8C39-624A513DB332}"/>
              </a:ext>
            </a:extLst>
          </p:cNvPr>
          <p:cNvSpPr>
            <a:spLocks noGrp="1"/>
          </p:cNvSpPr>
          <p:nvPr>
            <p:ph idx="1"/>
          </p:nvPr>
        </p:nvSpPr>
        <p:spPr/>
        <p:txBody>
          <a:bodyPr>
            <a:normAutofit fontScale="77500" lnSpcReduction="20000"/>
          </a:bodyPr>
          <a:lstStyle/>
          <a:p>
            <a:pPr marL="0" indent="0">
              <a:buNone/>
            </a:pPr>
            <a:r>
              <a:rPr lang="en-US" b="1" dirty="0"/>
              <a:t>acid peptic disease includes:</a:t>
            </a:r>
          </a:p>
          <a:p>
            <a:r>
              <a:rPr lang="en-US" dirty="0"/>
              <a:t>peptic ulcers (gastric ulcer, duodenal ulcer , NSAIDS induced ulcers)</a:t>
            </a:r>
          </a:p>
          <a:p>
            <a:r>
              <a:rPr lang="en-US" dirty="0"/>
              <a:t>gasro   oesophageal reflux disease,</a:t>
            </a:r>
          </a:p>
          <a:p>
            <a:r>
              <a:rPr lang="en-US" dirty="0"/>
              <a:t> hypersecretory states like Zollinger Ellison Syndrome (ulcerogenic tumour of the islets of Langerhans. </a:t>
            </a:r>
          </a:p>
          <a:p>
            <a:pPr marL="0" indent="0">
              <a:buNone/>
            </a:pPr>
            <a:r>
              <a:rPr lang="en-US" b="1" dirty="0"/>
              <a:t>Principles of therapy</a:t>
            </a:r>
          </a:p>
          <a:p>
            <a:pPr marL="0" indent="0">
              <a:buNone/>
            </a:pPr>
            <a:r>
              <a:rPr lang="en-US" dirty="0"/>
              <a:t>The aim of therapy is to;</a:t>
            </a:r>
          </a:p>
          <a:p>
            <a:r>
              <a:rPr lang="en-US" dirty="0"/>
              <a:t> relieve symptoms,</a:t>
            </a:r>
          </a:p>
          <a:p>
            <a:r>
              <a:rPr lang="en-US" dirty="0"/>
              <a:t> induced ulcer healing and cure in the long run  </a:t>
            </a:r>
          </a:p>
          <a:p>
            <a:r>
              <a:rPr lang="en-US" dirty="0"/>
              <a:t> Decreased risk of complications </a:t>
            </a:r>
          </a:p>
          <a:p>
            <a:r>
              <a:rPr lang="en-US" dirty="0"/>
              <a:t> Stopping reoccurrence .</a:t>
            </a:r>
          </a:p>
        </p:txBody>
      </p:sp>
    </p:spTree>
    <p:extLst>
      <p:ext uri="{BB962C8B-B14F-4D97-AF65-F5344CB8AC3E}">
        <p14:creationId xmlns:p14="http://schemas.microsoft.com/office/powerpoint/2010/main" xmlns="" val="35705761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r>
              <a:rPr lang="en-US" smtClean="0">
                <a:effectLst/>
              </a:rPr>
              <a:t>Phases of GA – contd.</a:t>
            </a:r>
          </a:p>
        </p:txBody>
      </p:sp>
      <p:sp>
        <p:nvSpPr>
          <p:cNvPr id="18435" name="Rectangle 3"/>
          <p:cNvSpPr>
            <a:spLocks noGrp="1" noChangeArrowheads="1"/>
          </p:cNvSpPr>
          <p:nvPr>
            <p:ph type="body" idx="1"/>
          </p:nvPr>
        </p:nvSpPr>
        <p:spPr>
          <a:noFill/>
        </p:spPr>
        <p:txBody>
          <a:bodyPr/>
          <a:lstStyle/>
          <a:p>
            <a:pPr>
              <a:lnSpc>
                <a:spcPct val="90000"/>
              </a:lnSpc>
            </a:pPr>
            <a:r>
              <a:rPr lang="en-US" sz="2400" smtClean="0">
                <a:solidFill>
                  <a:srgbClr val="CC0000"/>
                </a:solidFill>
                <a:effectLst/>
              </a:rPr>
              <a:t>Induction:</a:t>
            </a:r>
            <a:r>
              <a:rPr lang="en-US" sz="2400" smtClean="0">
                <a:effectLst/>
              </a:rPr>
              <a:t> It is the period of time which begins with the beginning of administration of anaesthesia to the development of surgical anaesthesia (Induction time). Induction is generally done with IV anaesthetics like Thiopentone Sodium</a:t>
            </a:r>
          </a:p>
          <a:p>
            <a:pPr>
              <a:lnSpc>
                <a:spcPct val="90000"/>
              </a:lnSpc>
            </a:pPr>
            <a:r>
              <a:rPr lang="en-US" sz="2400" smtClean="0">
                <a:solidFill>
                  <a:srgbClr val="CC0000"/>
                </a:solidFill>
                <a:effectLst/>
              </a:rPr>
              <a:t>Maintenance:</a:t>
            </a:r>
            <a:r>
              <a:rPr lang="en-US" sz="2400" smtClean="0">
                <a:effectLst/>
              </a:rPr>
              <a:t> Sustaining the state of anaesthesia. Usually done with an admixture of Nitrous oxide and halogenated hydrocarbons</a:t>
            </a:r>
          </a:p>
          <a:p>
            <a:pPr>
              <a:lnSpc>
                <a:spcPct val="90000"/>
              </a:lnSpc>
            </a:pPr>
            <a:r>
              <a:rPr lang="en-US" sz="2400" smtClean="0">
                <a:solidFill>
                  <a:srgbClr val="CC0000"/>
                </a:solidFill>
                <a:effectLst/>
              </a:rPr>
              <a:t>Recovery:</a:t>
            </a:r>
            <a:r>
              <a:rPr lang="en-US" sz="2400" smtClean="0">
                <a:effectLst/>
              </a:rPr>
              <a:t> At the end of surgical procedure administration of anaesthetic is stopped and consciousness regains (recovery time)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Introduction </a:t>
            </a:r>
          </a:p>
        </p:txBody>
      </p:sp>
      <p:sp>
        <p:nvSpPr>
          <p:cNvPr id="3" name="Content Placeholder 2"/>
          <p:cNvSpPr>
            <a:spLocks noGrp="1"/>
          </p:cNvSpPr>
          <p:nvPr>
            <p:ph idx="1"/>
          </p:nvPr>
        </p:nvSpPr>
        <p:spPr/>
        <p:txBody>
          <a:bodyPr>
            <a:normAutofit fontScale="70000" lnSpcReduction="20000"/>
          </a:bodyPr>
          <a:lstStyle/>
          <a:p>
            <a:pPr eaLnBrk="1" hangingPunct="1">
              <a:defRPr/>
            </a:pPr>
            <a:r>
              <a:rPr lang="en-US" dirty="0" smtClean="0"/>
              <a:t>General anesthesia is a state characterized by: </a:t>
            </a:r>
          </a:p>
          <a:p>
            <a:pPr lvl="1" eaLnBrk="1" hangingPunct="1">
              <a:defRPr/>
            </a:pPr>
            <a:r>
              <a:rPr lang="en-US" dirty="0" smtClean="0"/>
              <a:t>unconsciousness, </a:t>
            </a:r>
          </a:p>
          <a:p>
            <a:pPr lvl="1" eaLnBrk="1" hangingPunct="1">
              <a:defRPr/>
            </a:pPr>
            <a:r>
              <a:rPr lang="en-US" dirty="0" smtClean="0"/>
              <a:t>analgesia, </a:t>
            </a:r>
          </a:p>
          <a:p>
            <a:pPr lvl="1" eaLnBrk="1" hangingPunct="1">
              <a:defRPr/>
            </a:pPr>
            <a:r>
              <a:rPr lang="en-US" dirty="0" smtClean="0"/>
              <a:t>amnesia, </a:t>
            </a:r>
          </a:p>
          <a:p>
            <a:pPr lvl="1" eaLnBrk="1" hangingPunct="1">
              <a:defRPr/>
            </a:pPr>
            <a:r>
              <a:rPr lang="en-US" dirty="0" smtClean="0"/>
              <a:t>skeletal muscle relaxation, </a:t>
            </a:r>
          </a:p>
          <a:p>
            <a:pPr lvl="1" eaLnBrk="1" hangingPunct="1">
              <a:defRPr/>
            </a:pPr>
            <a:r>
              <a:rPr lang="en-US" dirty="0" smtClean="0"/>
              <a:t>and loss of reflexes. </a:t>
            </a:r>
          </a:p>
          <a:p>
            <a:pPr eaLnBrk="1" hangingPunct="1">
              <a:defRPr/>
            </a:pPr>
            <a:r>
              <a:rPr lang="en-US" dirty="0" smtClean="0"/>
              <a:t>Drugs used as general anesthetics are; </a:t>
            </a:r>
          </a:p>
          <a:p>
            <a:pPr lvl="1" eaLnBrk="1" hangingPunct="1">
              <a:defRPr/>
            </a:pPr>
            <a:r>
              <a:rPr lang="en-US" b="1" dirty="0" smtClean="0"/>
              <a:t>CNS depressants </a:t>
            </a:r>
            <a:r>
              <a:rPr lang="en-US" dirty="0" smtClean="0"/>
              <a:t>with actions that can be </a:t>
            </a:r>
            <a:r>
              <a:rPr lang="en-US" b="1" dirty="0" smtClean="0"/>
              <a:t>induced</a:t>
            </a:r>
            <a:r>
              <a:rPr lang="en-US" dirty="0" smtClean="0"/>
              <a:t> and </a:t>
            </a:r>
            <a:r>
              <a:rPr lang="en-US" b="1" dirty="0" smtClean="0"/>
              <a:t>terminated</a:t>
            </a:r>
            <a:r>
              <a:rPr lang="en-US" dirty="0" smtClean="0"/>
              <a:t> more rapidly than those of conventional sedative-hypnotics</a:t>
            </a:r>
          </a:p>
          <a:p>
            <a:pPr eaLnBrk="1" hangingPunct="1">
              <a:defRPr/>
            </a:pPr>
            <a:r>
              <a:rPr lang="en-US" dirty="0" smtClean="0"/>
              <a:t>While </a:t>
            </a:r>
            <a:r>
              <a:rPr lang="en-US" u="sng" dirty="0" smtClean="0"/>
              <a:t>modern anesthetics </a:t>
            </a:r>
            <a:r>
              <a:rPr lang="en-US" dirty="0" smtClean="0"/>
              <a:t>act very rapidly and achieve deep anesthesia quickly, </a:t>
            </a:r>
          </a:p>
          <a:p>
            <a:pPr lvl="1" eaLnBrk="1" hangingPunct="1">
              <a:defRPr/>
            </a:pPr>
            <a:r>
              <a:rPr lang="en-US" dirty="0" smtClean="0"/>
              <a:t>older and more slowly acting anesthetics, progressively induce dose dependent central depression in  4 distinct stages (</a:t>
            </a:r>
            <a:r>
              <a:rPr lang="en-US" b="1" dirty="0" smtClean="0"/>
              <a:t>stages of anesthesia).</a:t>
            </a:r>
            <a:r>
              <a:rPr lang="en-US" dirty="0" smtClean="0"/>
              <a:t> </a:t>
            </a:r>
          </a:p>
          <a:p>
            <a:pPr lvl="1" eaLnBrk="1" hangingPunct="1">
              <a:defRPr/>
            </a:pP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381000"/>
            <a:ext cx="8229600" cy="715963"/>
          </a:xfrm>
        </p:spPr>
        <p:txBody>
          <a:bodyPr>
            <a:normAutofit fontScale="90000"/>
          </a:bodyPr>
          <a:lstStyle/>
          <a:p>
            <a:pPr eaLnBrk="1" hangingPunct="1"/>
            <a:r>
              <a:rPr lang="en-US" smtClean="0"/>
              <a:t/>
            </a:r>
            <a:br>
              <a:rPr lang="en-US" smtClean="0"/>
            </a:br>
            <a:r>
              <a:rPr lang="en-US" smtClean="0"/>
              <a:t>Stages of Anesthesia</a:t>
            </a:r>
            <a:br>
              <a:rPr lang="en-US" smtClean="0"/>
            </a:br>
            <a:endParaRPr lang="en-US" smtClean="0"/>
          </a:p>
        </p:txBody>
      </p:sp>
      <p:sp>
        <p:nvSpPr>
          <p:cNvPr id="3" name="Content Placeholder 2"/>
          <p:cNvSpPr>
            <a:spLocks noGrp="1"/>
          </p:cNvSpPr>
          <p:nvPr>
            <p:ph idx="1"/>
          </p:nvPr>
        </p:nvSpPr>
        <p:spPr>
          <a:xfrm>
            <a:off x="457200" y="1371600"/>
            <a:ext cx="8229600" cy="5105400"/>
          </a:xfrm>
        </p:spPr>
        <p:txBody>
          <a:bodyPr>
            <a:normAutofit fontScale="77500" lnSpcReduction="20000"/>
          </a:bodyPr>
          <a:lstStyle/>
          <a:p>
            <a:pPr eaLnBrk="1" hangingPunct="1">
              <a:defRPr/>
            </a:pPr>
            <a:r>
              <a:rPr lang="en-US" dirty="0" smtClean="0"/>
              <a:t>Stage 1: Analgesia</a:t>
            </a:r>
          </a:p>
          <a:p>
            <a:pPr lvl="1" eaLnBrk="1" hangingPunct="1">
              <a:defRPr/>
            </a:pPr>
            <a:r>
              <a:rPr lang="en-US" dirty="0" smtClean="0"/>
              <a:t>the patient has decreased awareness of pain, sometimes with amnesia. </a:t>
            </a:r>
          </a:p>
          <a:p>
            <a:pPr lvl="1" eaLnBrk="1" hangingPunct="1">
              <a:defRPr/>
            </a:pPr>
            <a:r>
              <a:rPr lang="en-US" dirty="0" smtClean="0"/>
              <a:t>Consciousness may be impaired but is not lost.</a:t>
            </a:r>
          </a:p>
          <a:p>
            <a:pPr eaLnBrk="1" hangingPunct="1">
              <a:defRPr/>
            </a:pPr>
            <a:r>
              <a:rPr lang="en-US" dirty="0" smtClean="0"/>
              <a:t>Stage 2: </a:t>
            </a:r>
            <a:r>
              <a:rPr lang="en-US" dirty="0" err="1" smtClean="0"/>
              <a:t>Disinhibition</a:t>
            </a:r>
            <a:endParaRPr lang="en-US" dirty="0" smtClean="0"/>
          </a:p>
          <a:p>
            <a:pPr lvl="1" eaLnBrk="1" hangingPunct="1">
              <a:defRPr/>
            </a:pPr>
            <a:r>
              <a:rPr lang="en-US" dirty="0" smtClean="0"/>
              <a:t>the patient appears to be delirious and excited. </a:t>
            </a:r>
          </a:p>
          <a:p>
            <a:pPr lvl="1" eaLnBrk="1" hangingPunct="1">
              <a:defRPr/>
            </a:pPr>
            <a:r>
              <a:rPr lang="en-US" dirty="0" smtClean="0"/>
              <a:t>Amnesia occurs, reflexes are enhanced, and respiration is typically irregular; retching and incontinence may occur.</a:t>
            </a:r>
          </a:p>
          <a:p>
            <a:pPr eaLnBrk="1" hangingPunct="1">
              <a:defRPr/>
            </a:pPr>
            <a:r>
              <a:rPr lang="en-US" dirty="0" smtClean="0"/>
              <a:t>Stage 3: Surgical Anesthesia</a:t>
            </a:r>
          </a:p>
          <a:p>
            <a:pPr lvl="1" eaLnBrk="1" hangingPunct="1">
              <a:defRPr/>
            </a:pPr>
            <a:r>
              <a:rPr lang="en-US" dirty="0" smtClean="0"/>
              <a:t>the patient is unconscious and has no pain reflexes; </a:t>
            </a:r>
          </a:p>
          <a:p>
            <a:pPr lvl="1" eaLnBrk="1" hangingPunct="1">
              <a:defRPr/>
            </a:pPr>
            <a:r>
              <a:rPr lang="en-US" dirty="0" smtClean="0"/>
              <a:t>respiration is very regular, and blood pressure is maintained.</a:t>
            </a:r>
          </a:p>
          <a:p>
            <a:pPr eaLnBrk="1" hangingPunct="1">
              <a:defRPr/>
            </a:pPr>
            <a:r>
              <a:rPr lang="en-US" dirty="0" smtClean="0"/>
              <a:t>Stage 4: </a:t>
            </a:r>
            <a:r>
              <a:rPr lang="en-US" dirty="0" err="1" smtClean="0"/>
              <a:t>Medullary</a:t>
            </a:r>
            <a:r>
              <a:rPr lang="en-US" dirty="0" smtClean="0"/>
              <a:t> Depression</a:t>
            </a:r>
          </a:p>
          <a:p>
            <a:pPr lvl="1" eaLnBrk="1" hangingPunct="1">
              <a:defRPr/>
            </a:pPr>
            <a:r>
              <a:rPr lang="en-US" dirty="0" smtClean="0"/>
              <a:t>the patient develops </a:t>
            </a:r>
            <a:r>
              <a:rPr lang="en-US" u="sng" dirty="0" smtClean="0"/>
              <a:t>severe respiratory </a:t>
            </a:r>
            <a:r>
              <a:rPr lang="en-US" dirty="0" smtClean="0"/>
              <a:t>and </a:t>
            </a:r>
            <a:r>
              <a:rPr lang="en-US" u="sng" dirty="0" smtClean="0"/>
              <a:t>cardiovascular depression</a:t>
            </a:r>
            <a:r>
              <a:rPr lang="en-US" dirty="0" smtClean="0"/>
              <a:t> that requires </a:t>
            </a:r>
            <a:r>
              <a:rPr lang="en-US" u="sng" dirty="0" smtClean="0"/>
              <a:t>mechanical and pharmacologic support.</a:t>
            </a:r>
          </a:p>
          <a:p>
            <a:pPr eaLnBrk="1" hangingPunct="1">
              <a:defRPr/>
            </a:pP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Classification of anesthetics</a:t>
            </a:r>
          </a:p>
        </p:txBody>
      </p:sp>
      <p:sp>
        <p:nvSpPr>
          <p:cNvPr id="30723" name="Content Placeholder 2"/>
          <p:cNvSpPr>
            <a:spLocks noGrp="1"/>
          </p:cNvSpPr>
          <p:nvPr>
            <p:ph idx="1"/>
          </p:nvPr>
        </p:nvSpPr>
        <p:spPr/>
        <p:txBody>
          <a:bodyPr>
            <a:normAutofit lnSpcReduction="10000"/>
          </a:bodyPr>
          <a:lstStyle/>
          <a:p>
            <a:pPr marL="514350" indent="-514350" eaLnBrk="1" hangingPunct="1">
              <a:buFont typeface="Arial" charset="0"/>
              <a:buAutoNum type="arabicParenR"/>
            </a:pPr>
            <a:r>
              <a:rPr lang="en-US" smtClean="0"/>
              <a:t>Inhaled: gases like nitrous oxide, halothane etc</a:t>
            </a:r>
          </a:p>
          <a:p>
            <a:pPr marL="514350" indent="-514350" eaLnBrk="1" hangingPunct="1">
              <a:buFont typeface="Arial" charset="0"/>
              <a:buAutoNum type="arabicParenR"/>
            </a:pPr>
            <a:r>
              <a:rPr lang="en-US" smtClean="0"/>
              <a:t>Intravenous:</a:t>
            </a:r>
          </a:p>
          <a:p>
            <a:pPr marL="914400" lvl="1" indent="-514350" eaLnBrk="1" hangingPunct="1"/>
            <a:r>
              <a:rPr lang="en-US" smtClean="0"/>
              <a:t>Barbiturates </a:t>
            </a:r>
          </a:p>
          <a:p>
            <a:pPr marL="914400" lvl="1" indent="-514350" eaLnBrk="1" hangingPunct="1"/>
            <a:r>
              <a:rPr lang="en-US" smtClean="0"/>
              <a:t>Benzodaizepines</a:t>
            </a:r>
          </a:p>
          <a:p>
            <a:pPr marL="914400" lvl="1" indent="-514350" eaLnBrk="1" hangingPunct="1"/>
            <a:r>
              <a:rPr lang="en-US" smtClean="0"/>
              <a:t>Dissociative anesthetics (ketamine)</a:t>
            </a:r>
          </a:p>
          <a:p>
            <a:pPr marL="914400" lvl="1" indent="-514350" eaLnBrk="1" hangingPunct="1"/>
            <a:r>
              <a:rPr lang="en-US" smtClean="0"/>
              <a:t>Imidazole </a:t>
            </a:r>
          </a:p>
          <a:p>
            <a:pPr marL="914400" lvl="1" indent="-514350" eaLnBrk="1" hangingPunct="1"/>
            <a:r>
              <a:rPr lang="en-US" smtClean="0"/>
              <a:t>Opiods</a:t>
            </a:r>
          </a:p>
          <a:p>
            <a:pPr marL="914400" lvl="1" indent="-514350" eaLnBrk="1" hangingPunct="1"/>
            <a:r>
              <a:rPr lang="en-US" smtClean="0"/>
              <a:t>Phenols </a:t>
            </a:r>
          </a:p>
          <a:p>
            <a:pPr marL="914400" lvl="1" indent="-514350" eaLnBrk="1" hangingPunct="1"/>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Inhaled anesthetics </a:t>
            </a:r>
          </a:p>
        </p:txBody>
      </p:sp>
      <p:sp>
        <p:nvSpPr>
          <p:cNvPr id="31747" name="Content Placeholder 2"/>
          <p:cNvSpPr>
            <a:spLocks noGrp="1"/>
          </p:cNvSpPr>
          <p:nvPr>
            <p:ph idx="1"/>
          </p:nvPr>
        </p:nvSpPr>
        <p:spPr/>
        <p:txBody>
          <a:bodyPr/>
          <a:lstStyle/>
          <a:p>
            <a:pPr lvl="1" eaLnBrk="1" hangingPunct="1"/>
            <a:r>
              <a:rPr lang="en-US" smtClean="0"/>
              <a:t>Drugs (gases): </a:t>
            </a:r>
          </a:p>
          <a:p>
            <a:pPr lvl="2" eaLnBrk="1" hangingPunct="1"/>
            <a:r>
              <a:rPr lang="en-US" smtClean="0"/>
              <a:t>Nitrous oxide, Halothane, Desflurane, Enflurane, Isoflurane, Sevoflurane </a:t>
            </a:r>
          </a:p>
          <a:p>
            <a:pPr lvl="1" eaLnBrk="1" hangingPunct="1"/>
            <a:r>
              <a:rPr lang="en-US" smtClean="0"/>
              <a:t>Mechanism of action: </a:t>
            </a:r>
          </a:p>
          <a:p>
            <a:pPr lvl="2" eaLnBrk="1" hangingPunct="1"/>
            <a:r>
              <a:rPr lang="en-US" smtClean="0"/>
              <a:t>Facilitate GABA-mediated inhibition</a:t>
            </a:r>
          </a:p>
          <a:p>
            <a:pPr lvl="1" eaLnBrk="1" hangingPunct="1"/>
            <a:r>
              <a:rPr lang="en-US" smtClean="0"/>
              <a:t>Effects: </a:t>
            </a:r>
          </a:p>
          <a:p>
            <a:pPr lvl="2" eaLnBrk="1" hangingPunct="1"/>
            <a:r>
              <a:rPr lang="en-US" smtClean="0"/>
              <a:t>increased cerebral blood flow; vasodilation; reduced cardiac output; decrease in respiratory functions</a:t>
            </a:r>
          </a:p>
          <a:p>
            <a:pPr lvl="1" eaLnBrk="1" hangingPunct="1"/>
            <a:endParaRPr lang="en-US" smtClean="0"/>
          </a:p>
          <a:p>
            <a:pPr lvl="1" eaLnBrk="1" hangingPunct="1"/>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Intravenous anesthetics</a:t>
            </a:r>
          </a:p>
        </p:txBody>
      </p:sp>
      <p:sp>
        <p:nvSpPr>
          <p:cNvPr id="3" name="Content Placeholder 2"/>
          <p:cNvSpPr>
            <a:spLocks noGrp="1"/>
          </p:cNvSpPr>
          <p:nvPr>
            <p:ph idx="1"/>
          </p:nvPr>
        </p:nvSpPr>
        <p:spPr>
          <a:xfrm>
            <a:off x="457200" y="1600200"/>
            <a:ext cx="8229600" cy="4724400"/>
          </a:xfrm>
        </p:spPr>
        <p:txBody>
          <a:bodyPr>
            <a:normAutofit lnSpcReduction="10000"/>
          </a:bodyPr>
          <a:lstStyle/>
          <a:p>
            <a:pPr eaLnBrk="1" hangingPunct="1">
              <a:defRPr/>
            </a:pPr>
            <a:r>
              <a:rPr lang="en-US" dirty="0" smtClean="0"/>
              <a:t>Barbiturates: </a:t>
            </a:r>
          </a:p>
          <a:p>
            <a:pPr lvl="1" eaLnBrk="1" hangingPunct="1">
              <a:defRPr/>
            </a:pPr>
            <a:r>
              <a:rPr lang="en-US" dirty="0" smtClean="0"/>
              <a:t>Drugs:</a:t>
            </a:r>
          </a:p>
          <a:p>
            <a:pPr lvl="2" eaLnBrk="1" hangingPunct="1">
              <a:defRPr/>
            </a:pPr>
            <a:r>
              <a:rPr lang="en-US" dirty="0" smtClean="0"/>
              <a:t>Thiopental, </a:t>
            </a:r>
            <a:r>
              <a:rPr lang="en-US" dirty="0" err="1" smtClean="0"/>
              <a:t>Thioamylal</a:t>
            </a:r>
            <a:r>
              <a:rPr lang="en-US" dirty="0" smtClean="0"/>
              <a:t>, </a:t>
            </a:r>
            <a:r>
              <a:rPr lang="en-US" dirty="0" err="1" smtClean="0"/>
              <a:t>Methohexital</a:t>
            </a:r>
            <a:endParaRPr lang="en-US" dirty="0" smtClean="0"/>
          </a:p>
          <a:p>
            <a:pPr lvl="1" eaLnBrk="1" hangingPunct="1">
              <a:defRPr/>
            </a:pPr>
            <a:r>
              <a:rPr lang="en-US" dirty="0" smtClean="0"/>
              <a:t>Mechanism of action: </a:t>
            </a:r>
          </a:p>
          <a:p>
            <a:pPr lvl="2" eaLnBrk="1" hangingPunct="1">
              <a:defRPr/>
            </a:pPr>
            <a:r>
              <a:rPr lang="en-US" dirty="0" smtClean="0"/>
              <a:t>facilitate GABA-mediated inhibition</a:t>
            </a:r>
          </a:p>
          <a:p>
            <a:pPr lvl="1" eaLnBrk="1" hangingPunct="1">
              <a:defRPr/>
            </a:pPr>
            <a:r>
              <a:rPr lang="en-US" dirty="0" smtClean="0"/>
              <a:t>Effects: </a:t>
            </a:r>
          </a:p>
          <a:p>
            <a:pPr lvl="2" eaLnBrk="1" hangingPunct="1">
              <a:defRPr/>
            </a:pPr>
            <a:r>
              <a:rPr lang="en-US" dirty="0" smtClean="0"/>
              <a:t>Cause depression of circulatory and respiratory systems</a:t>
            </a:r>
          </a:p>
          <a:p>
            <a:pPr lvl="1" eaLnBrk="1" hangingPunct="1">
              <a:defRPr/>
            </a:pPr>
            <a:r>
              <a:rPr lang="en-US" dirty="0" smtClean="0"/>
              <a:t>Recovery is mainly due to redistribution from brain to other tissues owing to their high lipid solubility</a:t>
            </a:r>
          </a:p>
          <a:p>
            <a:pPr lvl="1" eaLnBrk="1" hangingPunct="1">
              <a:defRPr/>
            </a:pPr>
            <a:endParaRPr lang="en-US" dirty="0" smtClean="0"/>
          </a:p>
          <a:p>
            <a:pPr eaLnBrk="1" hangingPunct="1">
              <a:defRPr/>
            </a:pPr>
            <a:endParaRPr lang="en-US" dirty="0" smtClean="0"/>
          </a:p>
          <a:p>
            <a:pPr eaLnBrk="1" hangingPunct="1">
              <a:buFont typeface="Arial" charset="0"/>
              <a:buNone/>
              <a:defRPr/>
            </a:pP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eaLnBrk="1" hangingPunct="1">
              <a:defRPr/>
            </a:pPr>
            <a:r>
              <a:rPr lang="en-US" dirty="0" smtClean="0"/>
              <a:t>Benzodiazepines: </a:t>
            </a:r>
          </a:p>
          <a:p>
            <a:pPr lvl="1" eaLnBrk="1" hangingPunct="1">
              <a:defRPr/>
            </a:pPr>
            <a:r>
              <a:rPr lang="en-US" dirty="0" smtClean="0"/>
              <a:t>Drugs:</a:t>
            </a:r>
          </a:p>
          <a:p>
            <a:pPr lvl="2" eaLnBrk="1" hangingPunct="1">
              <a:defRPr/>
            </a:pPr>
            <a:r>
              <a:rPr lang="en-US" dirty="0" err="1" smtClean="0"/>
              <a:t>Midazolam</a:t>
            </a:r>
            <a:endParaRPr lang="en-US" dirty="0" smtClean="0"/>
          </a:p>
          <a:p>
            <a:pPr lvl="1" eaLnBrk="1" hangingPunct="1">
              <a:defRPr/>
            </a:pPr>
            <a:r>
              <a:rPr lang="en-US" dirty="0" smtClean="0"/>
              <a:t>Mechanism of action: </a:t>
            </a:r>
          </a:p>
          <a:p>
            <a:pPr lvl="2" eaLnBrk="1" hangingPunct="1">
              <a:defRPr/>
            </a:pPr>
            <a:r>
              <a:rPr lang="en-US" dirty="0" smtClean="0"/>
              <a:t>facilitate GABA-mediated inhibition</a:t>
            </a:r>
          </a:p>
          <a:p>
            <a:pPr lvl="1" eaLnBrk="1" hangingPunct="1">
              <a:defRPr/>
            </a:pPr>
            <a:r>
              <a:rPr lang="en-US" dirty="0" smtClean="0"/>
              <a:t>Effects: </a:t>
            </a:r>
          </a:p>
          <a:p>
            <a:pPr lvl="2" eaLnBrk="1" hangingPunct="1">
              <a:defRPr/>
            </a:pPr>
            <a:r>
              <a:rPr lang="en-US" dirty="0" smtClean="0"/>
              <a:t>Cause less depressant activity on circulatory and respiratory systems than barbiturates</a:t>
            </a:r>
          </a:p>
          <a:p>
            <a:pPr lvl="1" eaLnBrk="1" hangingPunct="1">
              <a:defRPr/>
            </a:pPr>
            <a:r>
              <a:rPr lang="en-US" dirty="0" smtClean="0"/>
              <a:t>Have slower onset but longer duration of action than barbiturates</a:t>
            </a:r>
          </a:p>
          <a:p>
            <a:pPr lvl="1" eaLnBrk="1" hangingPunct="1">
              <a:defRPr/>
            </a:pPr>
            <a:r>
              <a:rPr lang="en-US" dirty="0" smtClean="0"/>
              <a:t>Reversal of respiratory depression is done with </a:t>
            </a:r>
            <a:r>
              <a:rPr lang="en-US" b="1" dirty="0" err="1" smtClean="0"/>
              <a:t>flumazenil</a:t>
            </a:r>
            <a:endParaRPr lang="en-US" b="1" dirty="0" smtClean="0"/>
          </a:p>
          <a:p>
            <a:pPr eaLnBrk="1" hangingPunct="1">
              <a:defRPr/>
            </a:pPr>
            <a:endParaRPr lang="en-US" dirty="0"/>
          </a:p>
        </p:txBody>
      </p:sp>
      <p:sp>
        <p:nvSpPr>
          <p:cNvPr id="33795" name="Title 1"/>
          <p:cNvSpPr>
            <a:spLocks noGrp="1"/>
          </p:cNvSpPr>
          <p:nvPr>
            <p:ph type="title"/>
          </p:nvPr>
        </p:nvSpPr>
        <p:spPr/>
        <p:txBody>
          <a:bodyPr/>
          <a:lstStyle/>
          <a:p>
            <a:pPr eaLnBrk="1" hangingPunct="1"/>
            <a:r>
              <a:rPr lang="en-US" smtClean="0"/>
              <a:t>Intravenous anesthetics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eaLnBrk="1" hangingPunct="1">
              <a:defRPr/>
            </a:pPr>
            <a:r>
              <a:rPr lang="en-US" dirty="0" smtClean="0"/>
              <a:t>Dissociative anesthetic</a:t>
            </a:r>
            <a:r>
              <a:rPr lang="en-US" i="1" dirty="0" smtClean="0"/>
              <a:t>: </a:t>
            </a:r>
          </a:p>
          <a:p>
            <a:pPr lvl="1" eaLnBrk="1" hangingPunct="1">
              <a:defRPr/>
            </a:pPr>
            <a:r>
              <a:rPr lang="en-US" dirty="0" smtClean="0"/>
              <a:t>Drugs:</a:t>
            </a:r>
          </a:p>
          <a:p>
            <a:pPr lvl="2" eaLnBrk="1" hangingPunct="1">
              <a:defRPr/>
            </a:pPr>
            <a:r>
              <a:rPr lang="en-US" dirty="0" err="1" smtClean="0"/>
              <a:t>Ketamine</a:t>
            </a:r>
            <a:r>
              <a:rPr lang="en-US" i="1" dirty="0" smtClean="0"/>
              <a:t> </a:t>
            </a:r>
          </a:p>
          <a:p>
            <a:pPr lvl="1" eaLnBrk="1" hangingPunct="1">
              <a:defRPr/>
            </a:pPr>
            <a:r>
              <a:rPr lang="en-US" dirty="0" smtClean="0"/>
              <a:t>Mechanism of action: </a:t>
            </a:r>
          </a:p>
          <a:p>
            <a:pPr lvl="2" eaLnBrk="1" hangingPunct="1">
              <a:defRPr/>
            </a:pPr>
            <a:r>
              <a:rPr lang="en-US" dirty="0" smtClean="0"/>
              <a:t>Blocks excitation by glutamate at </a:t>
            </a:r>
            <a:r>
              <a:rPr lang="en-US" i="1" u="sng" dirty="0" smtClean="0"/>
              <a:t>N-</a:t>
            </a:r>
            <a:r>
              <a:rPr lang="en-US" u="sng" dirty="0" smtClean="0"/>
              <a:t>methyl-D-</a:t>
            </a:r>
            <a:r>
              <a:rPr lang="en-US" u="sng" dirty="0" err="1" smtClean="0"/>
              <a:t>aspartate</a:t>
            </a:r>
            <a:r>
              <a:rPr lang="en-US" u="sng" dirty="0" smtClean="0"/>
              <a:t> (</a:t>
            </a:r>
            <a:r>
              <a:rPr lang="en-US" dirty="0" smtClean="0"/>
              <a:t>NMDA) receptors</a:t>
            </a:r>
          </a:p>
          <a:p>
            <a:pPr lvl="1" eaLnBrk="1" hangingPunct="1">
              <a:defRPr/>
            </a:pPr>
            <a:r>
              <a:rPr lang="en-US" dirty="0" smtClean="0"/>
              <a:t>Effects: </a:t>
            </a:r>
          </a:p>
          <a:p>
            <a:pPr lvl="2" eaLnBrk="1" hangingPunct="1">
              <a:defRPr/>
            </a:pPr>
            <a:r>
              <a:rPr lang="en-US" dirty="0" smtClean="0"/>
              <a:t>Analgesia, amnesia and catatonia </a:t>
            </a:r>
            <a:r>
              <a:rPr lang="en-US" u="sng" dirty="0" smtClean="0"/>
              <a:t>but "consciousness" retained</a:t>
            </a:r>
            <a:r>
              <a:rPr lang="en-US" dirty="0" smtClean="0"/>
              <a:t>; cardiovascular (CV) stimulation</a:t>
            </a:r>
          </a:p>
          <a:p>
            <a:pPr lvl="1" eaLnBrk="1" hangingPunct="1">
              <a:defRPr/>
            </a:pPr>
            <a:r>
              <a:rPr lang="en-US" dirty="0" smtClean="0"/>
              <a:t>Terminated through hepatic metabolism</a:t>
            </a:r>
          </a:p>
          <a:p>
            <a:pPr eaLnBrk="1" hangingPunct="1">
              <a:defRPr/>
            </a:pPr>
            <a:endParaRPr lang="en-US" dirty="0"/>
          </a:p>
        </p:txBody>
      </p:sp>
      <p:sp>
        <p:nvSpPr>
          <p:cNvPr id="34819" name="Title 1"/>
          <p:cNvSpPr>
            <a:spLocks noGrp="1"/>
          </p:cNvSpPr>
          <p:nvPr>
            <p:ph type="title"/>
          </p:nvPr>
        </p:nvSpPr>
        <p:spPr/>
        <p:txBody>
          <a:bodyPr/>
          <a:lstStyle/>
          <a:p>
            <a:pPr eaLnBrk="1" hangingPunct="1"/>
            <a:r>
              <a:rPr lang="en-US" smtClean="0"/>
              <a:t>Intravenous anesthetics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eaLnBrk="1" hangingPunct="1">
              <a:defRPr/>
            </a:pPr>
            <a:r>
              <a:rPr lang="en-US" dirty="0" smtClean="0"/>
              <a:t>Phenols:</a:t>
            </a:r>
          </a:p>
          <a:p>
            <a:pPr lvl="1" eaLnBrk="1" hangingPunct="1">
              <a:defRPr/>
            </a:pPr>
            <a:r>
              <a:rPr lang="en-US" dirty="0" smtClean="0"/>
              <a:t>Drugs: </a:t>
            </a:r>
            <a:r>
              <a:rPr lang="en-US" dirty="0" err="1" smtClean="0"/>
              <a:t>Propofol</a:t>
            </a:r>
            <a:r>
              <a:rPr lang="en-US" dirty="0" smtClean="0"/>
              <a:t>, </a:t>
            </a:r>
            <a:r>
              <a:rPr lang="en-US" dirty="0" err="1" smtClean="0"/>
              <a:t>Fospropofol</a:t>
            </a:r>
            <a:endParaRPr lang="en-US" dirty="0" smtClean="0"/>
          </a:p>
          <a:p>
            <a:pPr lvl="1" eaLnBrk="1" hangingPunct="1">
              <a:defRPr/>
            </a:pPr>
            <a:r>
              <a:rPr lang="en-US" dirty="0" smtClean="0"/>
              <a:t>Effects: </a:t>
            </a:r>
            <a:r>
              <a:rPr lang="en-US" dirty="0" err="1" smtClean="0"/>
              <a:t>vasodilation</a:t>
            </a:r>
            <a:r>
              <a:rPr lang="en-US" dirty="0" smtClean="0"/>
              <a:t> and hypotension; negative </a:t>
            </a:r>
            <a:r>
              <a:rPr lang="en-US" dirty="0" err="1" smtClean="0"/>
              <a:t>inotropy</a:t>
            </a:r>
            <a:endParaRPr lang="en-US" dirty="0" smtClean="0"/>
          </a:p>
          <a:p>
            <a:pPr eaLnBrk="1" hangingPunct="1">
              <a:defRPr/>
            </a:pPr>
            <a:r>
              <a:rPr lang="en-US" dirty="0" err="1" smtClean="0"/>
              <a:t>Opioids</a:t>
            </a:r>
            <a:r>
              <a:rPr lang="en-US" dirty="0" smtClean="0"/>
              <a:t>:</a:t>
            </a:r>
          </a:p>
          <a:p>
            <a:pPr lvl="1" eaLnBrk="1" hangingPunct="1">
              <a:defRPr/>
            </a:pPr>
            <a:r>
              <a:rPr lang="en-US" dirty="0" smtClean="0"/>
              <a:t>Drugs: </a:t>
            </a:r>
            <a:r>
              <a:rPr lang="en-US" dirty="0" err="1" smtClean="0"/>
              <a:t>Fentanyl</a:t>
            </a:r>
            <a:r>
              <a:rPr lang="en-US" dirty="0" smtClean="0"/>
              <a:t>, </a:t>
            </a:r>
            <a:r>
              <a:rPr lang="en-US" dirty="0" err="1" smtClean="0"/>
              <a:t>Alfentanil</a:t>
            </a:r>
            <a:r>
              <a:rPr lang="en-US" dirty="0" smtClean="0"/>
              <a:t>, </a:t>
            </a:r>
            <a:r>
              <a:rPr lang="en-US" dirty="0" err="1" smtClean="0"/>
              <a:t>Remifentanil</a:t>
            </a:r>
            <a:r>
              <a:rPr lang="en-US" dirty="0" smtClean="0"/>
              <a:t>, Morphine</a:t>
            </a:r>
          </a:p>
          <a:p>
            <a:pPr lvl="1" eaLnBrk="1" hangingPunct="1">
              <a:defRPr/>
            </a:pPr>
            <a:r>
              <a:rPr lang="en-US" dirty="0" smtClean="0"/>
              <a:t>Mechanism of action: Interact with receptors for endogenous </a:t>
            </a:r>
            <a:r>
              <a:rPr lang="en-US" dirty="0" err="1" smtClean="0"/>
              <a:t>opioid</a:t>
            </a:r>
            <a:r>
              <a:rPr lang="en-US" dirty="0" smtClean="0"/>
              <a:t> peptides</a:t>
            </a:r>
          </a:p>
          <a:p>
            <a:pPr lvl="1" eaLnBrk="1" hangingPunct="1">
              <a:defRPr/>
            </a:pPr>
            <a:r>
              <a:rPr lang="en-US" dirty="0" smtClean="0"/>
              <a:t>Effects: Marked analgesia, respiratory depression</a:t>
            </a:r>
          </a:p>
          <a:p>
            <a:pPr lvl="1" eaLnBrk="1" hangingPunct="1">
              <a:defRPr/>
            </a:pPr>
            <a:r>
              <a:rPr lang="en-US" dirty="0" smtClean="0"/>
              <a:t>Respiratory depression—reversed by </a:t>
            </a:r>
            <a:r>
              <a:rPr lang="en-US" dirty="0" err="1" smtClean="0"/>
              <a:t>naloxone</a:t>
            </a:r>
            <a:r>
              <a:rPr lang="en-US" dirty="0" smtClean="0"/>
              <a:t> </a:t>
            </a:r>
          </a:p>
          <a:p>
            <a:pPr lvl="1" eaLnBrk="1" hangingPunct="1">
              <a:defRPr/>
            </a:pPr>
            <a:endParaRPr lang="en-US" dirty="0"/>
          </a:p>
        </p:txBody>
      </p:sp>
      <p:sp>
        <p:nvSpPr>
          <p:cNvPr id="35843" name="Title 1"/>
          <p:cNvSpPr>
            <a:spLocks noGrp="1"/>
          </p:cNvSpPr>
          <p:nvPr>
            <p:ph type="title"/>
          </p:nvPr>
        </p:nvSpPr>
        <p:spPr/>
        <p:txBody>
          <a:bodyPr/>
          <a:lstStyle/>
          <a:p>
            <a:pPr eaLnBrk="1" hangingPunct="1"/>
            <a:r>
              <a:rPr lang="en-US" smtClean="0"/>
              <a:t>Intravenous anesthetics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p:txBody>
          <a:bodyPr/>
          <a:lstStyle/>
          <a:p>
            <a:pPr eaLnBrk="1" hangingPunct="1"/>
            <a:r>
              <a:rPr lang="en-US" smtClean="0"/>
              <a:t>Imidazole:</a:t>
            </a:r>
          </a:p>
          <a:p>
            <a:pPr lvl="1" eaLnBrk="1" hangingPunct="1"/>
            <a:r>
              <a:rPr lang="en-US" smtClean="0"/>
              <a:t>Drug: Etomidate</a:t>
            </a:r>
          </a:p>
          <a:p>
            <a:pPr lvl="1" eaLnBrk="1" hangingPunct="1"/>
            <a:r>
              <a:rPr lang="en-US" smtClean="0"/>
              <a:t>Has minimal effects on CV and respiratory functions </a:t>
            </a:r>
          </a:p>
          <a:p>
            <a:pPr lvl="1" eaLnBrk="1" hangingPunct="1"/>
            <a:r>
              <a:rPr lang="en-US" smtClean="0"/>
              <a:t>Has short duration due to redistribution </a:t>
            </a:r>
          </a:p>
        </p:txBody>
      </p:sp>
      <p:sp>
        <p:nvSpPr>
          <p:cNvPr id="36867" name="Title 1"/>
          <p:cNvSpPr>
            <a:spLocks noGrp="1"/>
          </p:cNvSpPr>
          <p:nvPr>
            <p:ph type="title"/>
          </p:nvPr>
        </p:nvSpPr>
        <p:spPr/>
        <p:txBody>
          <a:bodyPr/>
          <a:lstStyle/>
          <a:p>
            <a:pPr eaLnBrk="1" hangingPunct="1"/>
            <a:r>
              <a:rPr lang="en-US" smtClean="0"/>
              <a:t>Intravenous anesthetics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4E3B1-DAC6-4C5A-AE53-7737C3B74D73}"/>
              </a:ext>
            </a:extLst>
          </p:cNvPr>
          <p:cNvSpPr>
            <a:spLocks noGrp="1"/>
          </p:cNvSpPr>
          <p:nvPr>
            <p:ph type="title"/>
          </p:nvPr>
        </p:nvSpPr>
        <p:spPr/>
        <p:txBody>
          <a:bodyPr>
            <a:normAutofit fontScale="90000"/>
          </a:bodyPr>
          <a:lstStyle/>
          <a:p>
            <a:r>
              <a:rPr lang="en-US" dirty="0"/>
              <a:t>Classification of agents used in treatment of peptic ulcer:</a:t>
            </a:r>
          </a:p>
        </p:txBody>
      </p:sp>
      <p:sp>
        <p:nvSpPr>
          <p:cNvPr id="3" name="Content Placeholder 2">
            <a:extLst>
              <a:ext uri="{FF2B5EF4-FFF2-40B4-BE49-F238E27FC236}">
                <a16:creationId xmlns:a16="http://schemas.microsoft.com/office/drawing/2014/main" xmlns="" id="{1056A81B-64A5-44D7-9D24-3CEC1A0011B2}"/>
              </a:ext>
            </a:extLst>
          </p:cNvPr>
          <p:cNvSpPr>
            <a:spLocks noGrp="1"/>
          </p:cNvSpPr>
          <p:nvPr>
            <p:ph idx="1"/>
          </p:nvPr>
        </p:nvSpPr>
        <p:spPr/>
        <p:txBody>
          <a:bodyPr>
            <a:normAutofit fontScale="85000" lnSpcReduction="20000"/>
          </a:bodyPr>
          <a:lstStyle/>
          <a:p>
            <a:r>
              <a:rPr lang="en-US" b="1" dirty="0"/>
              <a:t>Inhibition of acid secretion</a:t>
            </a:r>
          </a:p>
          <a:p>
            <a:pPr>
              <a:buFont typeface="Wingdings" panose="05000000000000000000" pitchFamily="2" charset="2"/>
              <a:buChar char="Ø"/>
            </a:pPr>
            <a:r>
              <a:rPr lang="en-US" dirty="0"/>
              <a:t>H2 receptor agonist e.g. cimetidine, ranitidine, famotidine roxatidine.</a:t>
            </a:r>
          </a:p>
          <a:p>
            <a:pPr>
              <a:buFont typeface="Wingdings" panose="05000000000000000000" pitchFamily="2" charset="2"/>
              <a:buChar char="Ø"/>
            </a:pPr>
            <a:r>
              <a:rPr lang="en-US" dirty="0"/>
              <a:t>Proton pump inhibitors e.g. omeprazole, pantoprazole, esomeprazole, lansoprazole.</a:t>
            </a:r>
          </a:p>
          <a:p>
            <a:pPr>
              <a:buFont typeface="Wingdings" panose="05000000000000000000" pitchFamily="2" charset="2"/>
              <a:buChar char="Ø"/>
            </a:pPr>
            <a:r>
              <a:rPr lang="en-US" dirty="0"/>
              <a:t>Anticholinergics e.g. pirenzepine.</a:t>
            </a:r>
          </a:p>
          <a:p>
            <a:pPr>
              <a:buFont typeface="Wingdings" panose="05000000000000000000" pitchFamily="2" charset="2"/>
              <a:buChar char="Ø"/>
            </a:pPr>
            <a:r>
              <a:rPr lang="en-US" dirty="0"/>
              <a:t>Prostaglandin analogue e.g. misoprostol.</a:t>
            </a:r>
          </a:p>
          <a:p>
            <a:r>
              <a:rPr lang="en-US" b="1" dirty="0"/>
              <a:t>neutralization of gastric acids</a:t>
            </a:r>
          </a:p>
          <a:p>
            <a:pPr>
              <a:buFont typeface="Wingdings" panose="05000000000000000000" pitchFamily="2" charset="2"/>
              <a:buChar char="Ø"/>
            </a:pPr>
            <a:r>
              <a:rPr lang="en-US" dirty="0"/>
              <a:t>Sodium bicarbonate systemic</a:t>
            </a:r>
          </a:p>
          <a:p>
            <a:pPr>
              <a:buFont typeface="Wingdings" panose="05000000000000000000" pitchFamily="2" charset="2"/>
              <a:buChar char="Ø"/>
            </a:pPr>
            <a:r>
              <a:rPr lang="en-US" dirty="0"/>
              <a:t>Non systemic: magnesium hydroxide, aluminium hydroxide, magnesium trisilicate.</a:t>
            </a:r>
          </a:p>
        </p:txBody>
      </p:sp>
    </p:spTree>
    <p:extLst>
      <p:ext uri="{BB962C8B-B14F-4D97-AF65-F5344CB8AC3E}">
        <p14:creationId xmlns:p14="http://schemas.microsoft.com/office/powerpoint/2010/main" xmlns="" val="25860035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normAutofit fontScale="90000"/>
          </a:bodyPr>
          <a:lstStyle/>
          <a:p>
            <a:r>
              <a:rPr lang="en-US" sz="4000" smtClean="0">
                <a:effectLst/>
              </a:rPr>
              <a:t>Properties of an Ideal anaesthetic agent:</a:t>
            </a:r>
          </a:p>
        </p:txBody>
      </p:sp>
      <p:sp>
        <p:nvSpPr>
          <p:cNvPr id="23555" name="Rectangle 3"/>
          <p:cNvSpPr>
            <a:spLocks noGrp="1" noChangeArrowheads="1"/>
          </p:cNvSpPr>
          <p:nvPr>
            <p:ph type="body" idx="1"/>
          </p:nvPr>
        </p:nvSpPr>
        <p:spPr>
          <a:noFill/>
        </p:spPr>
        <p:txBody>
          <a:bodyPr/>
          <a:lstStyle/>
          <a:p>
            <a:pPr>
              <a:lnSpc>
                <a:spcPct val="90000"/>
              </a:lnSpc>
            </a:pPr>
            <a:r>
              <a:rPr lang="en-US" sz="2800" smtClean="0">
                <a:solidFill>
                  <a:srgbClr val="FF0066"/>
                </a:solidFill>
                <a:effectLst/>
              </a:rPr>
              <a:t>For Patient:</a:t>
            </a:r>
          </a:p>
          <a:p>
            <a:pPr lvl="1">
              <a:lnSpc>
                <a:spcPct val="90000"/>
              </a:lnSpc>
              <a:buFontTx/>
              <a:buChar char="-"/>
            </a:pPr>
            <a:r>
              <a:rPr lang="en-US" sz="2400" smtClean="0">
                <a:effectLst/>
              </a:rPr>
              <a:t>Pleasant, non-irritating and should not cause nausea or vomiting</a:t>
            </a:r>
          </a:p>
          <a:p>
            <a:pPr lvl="1">
              <a:lnSpc>
                <a:spcPct val="90000"/>
              </a:lnSpc>
              <a:buFontTx/>
              <a:buChar char="-"/>
            </a:pPr>
            <a:r>
              <a:rPr lang="en-US" sz="2400" smtClean="0">
                <a:effectLst/>
              </a:rPr>
              <a:t>Induction and recovery should be fast</a:t>
            </a:r>
          </a:p>
          <a:p>
            <a:pPr>
              <a:lnSpc>
                <a:spcPct val="90000"/>
              </a:lnSpc>
              <a:buFontTx/>
              <a:buNone/>
            </a:pPr>
            <a:endParaRPr lang="en-US" sz="2800" smtClean="0">
              <a:effectLst/>
            </a:endParaRPr>
          </a:p>
          <a:p>
            <a:pPr>
              <a:lnSpc>
                <a:spcPct val="90000"/>
              </a:lnSpc>
            </a:pPr>
            <a:r>
              <a:rPr lang="en-US" sz="2800" smtClean="0">
                <a:solidFill>
                  <a:srgbClr val="FF0066"/>
                </a:solidFill>
                <a:effectLst/>
              </a:rPr>
              <a:t>For Surgeon:</a:t>
            </a:r>
          </a:p>
          <a:p>
            <a:pPr>
              <a:lnSpc>
                <a:spcPct val="90000"/>
              </a:lnSpc>
              <a:buFontTx/>
              <a:buNone/>
            </a:pPr>
            <a:r>
              <a:rPr lang="en-US" sz="2800" smtClean="0">
                <a:effectLst/>
              </a:rPr>
              <a:t>    - analgesia, immobility and muscle relaxation</a:t>
            </a:r>
          </a:p>
          <a:p>
            <a:pPr>
              <a:lnSpc>
                <a:spcPct val="90000"/>
              </a:lnSpc>
              <a:buFontTx/>
              <a:buNone/>
            </a:pPr>
            <a:r>
              <a:rPr lang="en-US" sz="2800" smtClean="0">
                <a:effectLst/>
              </a:rPr>
              <a:t>    - nonexplosive and noninflammable</a:t>
            </a:r>
          </a:p>
          <a:p>
            <a:pPr>
              <a:lnSpc>
                <a:spcPct val="90000"/>
              </a:lnSpc>
              <a:buFontTx/>
              <a:buNone/>
            </a:pPr>
            <a:r>
              <a:rPr lang="en-US" sz="2800" smtClean="0">
                <a:effectLst/>
              </a:rPr>
              <a:t>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r>
              <a:rPr lang="en-US" smtClean="0">
                <a:effectLst/>
              </a:rPr>
              <a:t>Properties of GA – contd.</a:t>
            </a:r>
          </a:p>
        </p:txBody>
      </p:sp>
      <p:sp>
        <p:nvSpPr>
          <p:cNvPr id="24579" name="Rectangle 3"/>
          <p:cNvSpPr>
            <a:spLocks noGrp="1" noChangeArrowheads="1"/>
          </p:cNvSpPr>
          <p:nvPr>
            <p:ph type="body" idx="1"/>
          </p:nvPr>
        </p:nvSpPr>
        <p:spPr>
          <a:noFill/>
        </p:spPr>
        <p:txBody>
          <a:bodyPr/>
          <a:lstStyle/>
          <a:p>
            <a:r>
              <a:rPr lang="en-US" sz="2800" smtClean="0">
                <a:solidFill>
                  <a:srgbClr val="FF0066"/>
                </a:solidFill>
                <a:effectLst/>
              </a:rPr>
              <a:t>For the anaesthetist:</a:t>
            </a:r>
          </a:p>
          <a:p>
            <a:pPr>
              <a:buFontTx/>
              <a:buNone/>
            </a:pPr>
            <a:r>
              <a:rPr lang="en-US" sz="2800" smtClean="0">
                <a:effectLst/>
              </a:rPr>
              <a:t>   - Margin of safety</a:t>
            </a:r>
          </a:p>
          <a:p>
            <a:pPr>
              <a:buFontTx/>
              <a:buNone/>
            </a:pPr>
            <a:r>
              <a:rPr lang="en-US" sz="2800" smtClean="0">
                <a:effectLst/>
              </a:rPr>
              <a:t>   - Heart, liver and other organs</a:t>
            </a:r>
          </a:p>
          <a:p>
            <a:pPr>
              <a:buFontTx/>
              <a:buNone/>
            </a:pPr>
            <a:r>
              <a:rPr lang="en-US" sz="2800" smtClean="0">
                <a:effectLst/>
              </a:rPr>
              <a:t>   - Potent</a:t>
            </a:r>
          </a:p>
          <a:p>
            <a:pPr>
              <a:buFontTx/>
              <a:buNone/>
            </a:pPr>
            <a:r>
              <a:rPr lang="en-US" sz="2800" smtClean="0">
                <a:effectLst/>
              </a:rPr>
              <a:t>   - Cheap, stable and easily stored</a:t>
            </a:r>
          </a:p>
          <a:p>
            <a:pPr>
              <a:buFontTx/>
              <a:buNone/>
            </a:pPr>
            <a:r>
              <a:rPr lang="en-US" sz="2800" smtClean="0">
                <a:effectLst/>
              </a:rPr>
              <a:t>   - Rubber tubing or soda lime</a:t>
            </a:r>
          </a:p>
          <a:p>
            <a:pPr>
              <a:buFontTx/>
              <a:buNone/>
            </a:pPr>
            <a:r>
              <a:rPr lang="en-US" sz="2800" smtClean="0">
                <a:effectLst/>
              </a:rPr>
              <a:t>   - Rapid adjustment of depth of anaesthesia</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ga03"/>
          <p:cNvPicPr>
            <a:picLocks noChangeAspect="1" noChangeArrowheads="1"/>
          </p:cNvPicPr>
          <p:nvPr/>
        </p:nvPicPr>
        <p:blipFill>
          <a:blip r:embed="rId2"/>
          <a:srcRect/>
          <a:stretch>
            <a:fillRect/>
          </a:stretch>
        </p:blipFill>
        <p:spPr bwMode="auto">
          <a:xfrm>
            <a:off x="-152400" y="0"/>
            <a:ext cx="9525000" cy="672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ctrTitle"/>
          </p:nvPr>
        </p:nvSpPr>
        <p:spPr/>
        <p:txBody>
          <a:bodyPr/>
          <a:lstStyle/>
          <a:p>
            <a:pPr eaLnBrk="1" hangingPunct="1"/>
            <a:r>
              <a:rPr lang="en-US" smtClean="0"/>
              <a:t>Local anaesthetics </a:t>
            </a:r>
          </a:p>
        </p:txBody>
      </p:sp>
      <p:sp>
        <p:nvSpPr>
          <p:cNvPr id="5" name="Subtitle 4"/>
          <p:cNvSpPr>
            <a:spLocks noGrp="1"/>
          </p:cNvSpPr>
          <p:nvPr>
            <p:ph type="subTitle" idx="1"/>
          </p:nvPr>
        </p:nvSpPr>
        <p:spPr/>
        <p:txBody>
          <a:bodyPr/>
          <a:lstStyle/>
          <a:p>
            <a:pPr eaLnBrk="1" hangingPunct="1">
              <a:defRPr/>
            </a:pP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Local anaesthesia</a:t>
            </a:r>
          </a:p>
        </p:txBody>
      </p:sp>
      <p:sp>
        <p:nvSpPr>
          <p:cNvPr id="3" name="Content Placeholder 2"/>
          <p:cNvSpPr>
            <a:spLocks noGrp="1"/>
          </p:cNvSpPr>
          <p:nvPr>
            <p:ph idx="1"/>
          </p:nvPr>
        </p:nvSpPr>
        <p:spPr/>
        <p:txBody>
          <a:bodyPr/>
          <a:lstStyle/>
          <a:p>
            <a:pPr marL="609600" indent="-609600">
              <a:defRPr/>
            </a:pPr>
            <a:r>
              <a:rPr lang="en-US" smtClean="0"/>
              <a:t>Some terms related to Local anaesthesia:</a:t>
            </a:r>
          </a:p>
          <a:p>
            <a:pPr marL="990600" lvl="1" indent="-533400">
              <a:buFont typeface="Tahoma" pitchFamily="34" charset="0"/>
              <a:buAutoNum type="arabicPeriod"/>
              <a:defRPr/>
            </a:pPr>
            <a:r>
              <a:rPr lang="en-US" sz="2000" smtClean="0">
                <a:solidFill>
                  <a:srgbClr val="FF0066"/>
                </a:solidFill>
              </a:rPr>
              <a:t>Surface anaesthesia</a:t>
            </a:r>
            <a:r>
              <a:rPr lang="en-US" sz="2000" smtClean="0"/>
              <a:t>: Ointment / jelly / solutions applied on mucous membrane.</a:t>
            </a:r>
          </a:p>
          <a:p>
            <a:pPr marL="990600" lvl="1" indent="-533400">
              <a:buFont typeface="Tahoma" pitchFamily="34" charset="0"/>
              <a:buAutoNum type="arabicPeriod"/>
              <a:defRPr/>
            </a:pPr>
            <a:r>
              <a:rPr lang="en-US" sz="2000" smtClean="0">
                <a:solidFill>
                  <a:srgbClr val="FF0066"/>
                </a:solidFill>
              </a:rPr>
              <a:t>Infiltration anaesthesia</a:t>
            </a:r>
            <a:r>
              <a:rPr lang="en-US" sz="2000" smtClean="0"/>
              <a:t>: Injection of the LA to produce analgesia over an area.</a:t>
            </a:r>
          </a:p>
          <a:p>
            <a:pPr marL="990600" lvl="1" indent="-533400">
              <a:buFont typeface="Tahoma" pitchFamily="34" charset="0"/>
              <a:buAutoNum type="arabicPeriod"/>
              <a:defRPr/>
            </a:pPr>
            <a:r>
              <a:rPr lang="en-US" sz="2000" smtClean="0">
                <a:solidFill>
                  <a:srgbClr val="FF0066"/>
                </a:solidFill>
              </a:rPr>
              <a:t>Regional anaesthesia</a:t>
            </a:r>
            <a:r>
              <a:rPr lang="en-US" sz="2000" smtClean="0"/>
              <a:t>: spinal, epidural and IV regional anaesthesia.</a:t>
            </a:r>
          </a:p>
          <a:p>
            <a:pPr marL="990600" lvl="1" indent="-533400">
              <a:buFont typeface="Tahoma" pitchFamily="34" charset="0"/>
              <a:buNone/>
              <a:defRPr/>
            </a:pPr>
            <a:r>
              <a:rPr lang="en-US" sz="2000" smtClean="0">
                <a:solidFill>
                  <a:srgbClr val="FF0066"/>
                </a:solidFill>
              </a:rPr>
              <a:t>Spinal</a:t>
            </a:r>
            <a:r>
              <a:rPr lang="en-US" sz="2000" smtClean="0"/>
              <a:t> – sub-arachnoid space.</a:t>
            </a:r>
          </a:p>
          <a:p>
            <a:pPr marL="990600" lvl="1" indent="-533400">
              <a:buFont typeface="Tahoma" pitchFamily="34" charset="0"/>
              <a:buNone/>
              <a:defRPr/>
            </a:pPr>
            <a:r>
              <a:rPr lang="en-US" sz="2000" smtClean="0">
                <a:solidFill>
                  <a:srgbClr val="FF0066"/>
                </a:solidFill>
              </a:rPr>
              <a:t>Epidural </a:t>
            </a:r>
            <a:r>
              <a:rPr lang="en-US" sz="2000" smtClean="0"/>
              <a:t>– between spinal bone and dura matter.</a:t>
            </a:r>
          </a:p>
          <a:p>
            <a:pPr marL="990600" lvl="1" indent="-533400">
              <a:buFont typeface="Tahoma" pitchFamily="34" charset="0"/>
              <a:buNone/>
              <a:defRPr/>
            </a:pPr>
            <a:r>
              <a:rPr lang="en-US" sz="2000" smtClean="0">
                <a:solidFill>
                  <a:srgbClr val="FF0066"/>
                </a:solidFill>
              </a:rPr>
              <a:t>IV Regional</a:t>
            </a:r>
            <a:r>
              <a:rPr lang="en-US" sz="2000" smtClean="0"/>
              <a:t> – limited to limbs and practically upper limbs.</a:t>
            </a:r>
          </a:p>
          <a:p>
            <a:pPr marL="990600" lvl="1" indent="-533400">
              <a:buFont typeface="Tahoma" pitchFamily="34" charset="0"/>
              <a:buNone/>
              <a:defRPr/>
            </a:pPr>
            <a:endParaRPr lang="en-US" sz="2000" smtClean="0"/>
          </a:p>
          <a:p>
            <a:pPr marL="990600" lvl="1" indent="-533400">
              <a:buFont typeface="Tahoma" pitchFamily="34" charset="0"/>
              <a:buNone/>
              <a:defRPr/>
            </a:pPr>
            <a:endParaRPr lang="en-US" sz="2000" smtClean="0"/>
          </a:p>
          <a:p>
            <a:pPr marL="990600" lvl="1" indent="-533400">
              <a:defRPr/>
            </a:pPr>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Local </a:t>
            </a:r>
            <a:r>
              <a:rPr lang="en-IN" dirty="0" smtClean="0"/>
              <a:t>Anaesthesia</a:t>
            </a:r>
            <a:endParaRPr lang="en-IN" dirty="0"/>
          </a:p>
        </p:txBody>
      </p:sp>
      <p:sp>
        <p:nvSpPr>
          <p:cNvPr id="4" name="Content Placeholder 3"/>
          <p:cNvSpPr>
            <a:spLocks noGrp="1"/>
          </p:cNvSpPr>
          <p:nvPr>
            <p:ph sz="quarter" idx="4294967295"/>
          </p:nvPr>
        </p:nvSpPr>
        <p:spPr>
          <a:xfrm>
            <a:off x="609600" y="1600200"/>
            <a:ext cx="7924800" cy="4114800"/>
          </a:xfrm>
          <a:prstGeom prst="rect">
            <a:avLst/>
          </a:prstGeom>
          <a:scene3d>
            <a:camera prst="orthographicFront">
              <a:rot lat="0" lon="0" rev="0"/>
            </a:camera>
            <a:lightRig rig="balanced" dir="t">
              <a:rot lat="0" lon="0" rev="8700000"/>
            </a:lightRig>
          </a:scene3d>
          <a:sp3d>
            <a:bevelT w="190500" h="38100" prst="convex"/>
          </a:sp3d>
        </p:spPr>
        <p:txBody>
          <a:bodyPr>
            <a:normAutofit/>
          </a:bodyPr>
          <a:lstStyle/>
          <a:p>
            <a:r>
              <a:rPr lang="en-IN" dirty="0"/>
              <a:t>L</a:t>
            </a:r>
            <a:r>
              <a:rPr lang="en-IN" dirty="0" smtClean="0"/>
              <a:t>oss </a:t>
            </a:r>
            <a:r>
              <a:rPr lang="en-IN" dirty="0"/>
              <a:t>of sensory perceptions </a:t>
            </a:r>
            <a:r>
              <a:rPr lang="en-IN" dirty="0" smtClean="0"/>
              <a:t>by reversibly inhibiting </a:t>
            </a:r>
            <a:r>
              <a:rPr lang="en-IN" dirty="0"/>
              <a:t>the propagation of signals along nerve pathways in a specific area of the </a:t>
            </a:r>
            <a:r>
              <a:rPr lang="en-IN" dirty="0" smtClean="0"/>
              <a:t>body.</a:t>
            </a:r>
            <a:endParaRPr lang="en-IN" dirty="0"/>
          </a:p>
          <a:p>
            <a:r>
              <a:rPr lang="en-IN" dirty="0" smtClean="0"/>
              <a:t>LAs </a:t>
            </a:r>
            <a:r>
              <a:rPr lang="en-IN" dirty="0"/>
              <a:t>block generation and conduction of impulse at all parts of neurons where they come in contact. </a:t>
            </a:r>
          </a:p>
        </p:txBody>
      </p:sp>
      <p:sp>
        <p:nvSpPr>
          <p:cNvPr id="5" name="Date Placeholder 4"/>
          <p:cNvSpPr>
            <a:spLocks noGrp="1"/>
          </p:cNvSpPr>
          <p:nvPr>
            <p:ph type="dt" sz="half" idx="10"/>
          </p:nvPr>
        </p:nvSpPr>
        <p:spPr/>
        <p:txBody>
          <a:bodyPr/>
          <a:lstStyle/>
          <a:p>
            <a:fld id="{8FD38DCA-2DEB-4A6C-B202-C5213C20D674}" type="datetime1">
              <a:rPr lang="en-US" smtClean="0"/>
              <a:pPr/>
              <a:t>01-Dec-19</a:t>
            </a:fld>
            <a:endParaRPr lang="en-US"/>
          </a:p>
        </p:txBody>
      </p:sp>
      <p:sp>
        <p:nvSpPr>
          <p:cNvPr id="6" name="Footer Placeholder 5"/>
          <p:cNvSpPr>
            <a:spLocks noGrp="1"/>
          </p:cNvSpPr>
          <p:nvPr>
            <p:ph type="ftr" sz="quarter" idx="11"/>
          </p:nvPr>
        </p:nvSpPr>
        <p:spPr/>
        <p:txBody>
          <a:bodyPr/>
          <a:lstStyle/>
          <a:p>
            <a:r>
              <a:rPr lang="en-US" smtClean="0"/>
              <a:t>RK</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95</a:t>
            </a:fld>
            <a:endParaRPr lang="en-US"/>
          </a:p>
        </p:txBody>
      </p:sp>
    </p:spTree>
    <p:extLst>
      <p:ext uri="{BB962C8B-B14F-4D97-AF65-F5344CB8AC3E}">
        <p14:creationId xmlns="" xmlns:p14="http://schemas.microsoft.com/office/powerpoint/2010/main" val="2125485965"/>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idx="1"/>
          </p:nvPr>
        </p:nvSpPr>
        <p:spPr/>
        <p:txBody>
          <a:bodyPr/>
          <a:lstStyle/>
          <a:p>
            <a:r>
              <a:rPr lang="en-US" altLang="en-US" dirty="0" smtClean="0"/>
              <a:t>Local anesthetics produce a transient and reversible loss of sensation (</a:t>
            </a:r>
            <a:r>
              <a:rPr lang="en-US" altLang="en-US" b="1" dirty="0" smtClean="0"/>
              <a:t>analgesia</a:t>
            </a:r>
            <a:r>
              <a:rPr lang="en-US" altLang="en-US" dirty="0" smtClean="0"/>
              <a:t>) in a circumscribed region of the body </a:t>
            </a:r>
            <a:r>
              <a:rPr lang="en-US" altLang="en-US" b="1" u="sng" dirty="0" smtClean="0"/>
              <a:t>without loss of consciousness.</a:t>
            </a:r>
            <a:r>
              <a:rPr lang="en-US" altLang="en-US" u="sng" dirty="0" smtClean="0"/>
              <a:t> </a:t>
            </a:r>
          </a:p>
          <a:p>
            <a:endParaRPr lang="en-US" altLang="en-US" dirty="0" smtClean="0"/>
          </a:p>
          <a:p>
            <a:r>
              <a:rPr lang="en-US" altLang="en-US" dirty="0" smtClean="0"/>
              <a:t>Normally, the process is </a:t>
            </a:r>
            <a:r>
              <a:rPr lang="en-US" altLang="en-US" u="sng" dirty="0" smtClean="0"/>
              <a:t>completely reversible</a:t>
            </a:r>
            <a:r>
              <a:rPr lang="en-US" alt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dirty="0" smtClean="0"/>
              <a:t>Introduction cont…</a:t>
            </a:r>
          </a:p>
        </p:txBody>
      </p:sp>
      <p:sp>
        <p:nvSpPr>
          <p:cNvPr id="3" name="Content Placeholder 2"/>
          <p:cNvSpPr>
            <a:spLocks noGrp="1"/>
          </p:cNvSpPr>
          <p:nvPr>
            <p:ph idx="1"/>
          </p:nvPr>
        </p:nvSpPr>
        <p:spPr/>
        <p:txBody>
          <a:bodyPr>
            <a:normAutofit fontScale="77500" lnSpcReduction="20000"/>
          </a:bodyPr>
          <a:lstStyle/>
          <a:p>
            <a:pPr eaLnBrk="1" hangingPunct="1">
              <a:defRPr/>
            </a:pPr>
            <a:r>
              <a:rPr lang="en-US" dirty="0" smtClean="0"/>
              <a:t>Local anesthesia</a:t>
            </a:r>
          </a:p>
          <a:p>
            <a:pPr lvl="1" eaLnBrk="1" hangingPunct="1">
              <a:defRPr/>
            </a:pPr>
            <a:r>
              <a:rPr lang="en-US" dirty="0" smtClean="0"/>
              <a:t>the condition that results when </a:t>
            </a:r>
            <a:r>
              <a:rPr lang="en-US" u="sng" dirty="0" smtClean="0"/>
              <a:t>sensory transmission </a:t>
            </a:r>
            <a:r>
              <a:rPr lang="en-US" dirty="0" smtClean="0"/>
              <a:t>from a </a:t>
            </a:r>
            <a:r>
              <a:rPr lang="en-US" u="sng" dirty="0" smtClean="0"/>
              <a:t>local area </a:t>
            </a:r>
            <a:r>
              <a:rPr lang="en-US" dirty="0" smtClean="0"/>
              <a:t>of the body to the CNS is </a:t>
            </a:r>
            <a:r>
              <a:rPr lang="en-US" u="sng" dirty="0" smtClean="0"/>
              <a:t>blocked</a:t>
            </a:r>
            <a:r>
              <a:rPr lang="en-US" dirty="0" smtClean="0"/>
              <a:t>. </a:t>
            </a:r>
          </a:p>
          <a:p>
            <a:pPr eaLnBrk="1" hangingPunct="1">
              <a:defRPr/>
            </a:pPr>
            <a:r>
              <a:rPr lang="en-US" dirty="0" smtClean="0"/>
              <a:t>The local anesthetics </a:t>
            </a:r>
          </a:p>
          <a:p>
            <a:pPr lvl="1" eaLnBrk="1" hangingPunct="1">
              <a:defRPr/>
            </a:pPr>
            <a:r>
              <a:rPr lang="en-US" dirty="0" smtClean="0"/>
              <a:t>constitute a group of chemically similar agents (esters and amides) that </a:t>
            </a:r>
            <a:r>
              <a:rPr lang="en-US" u="sng" dirty="0" smtClean="0"/>
              <a:t>block the sodium channels of excitable membranes</a:t>
            </a:r>
            <a:r>
              <a:rPr lang="en-US" dirty="0" smtClean="0"/>
              <a:t>. </a:t>
            </a:r>
          </a:p>
          <a:p>
            <a:pPr eaLnBrk="1" hangingPunct="1">
              <a:defRPr/>
            </a:pPr>
            <a:r>
              <a:rPr lang="en-US" dirty="0" smtClean="0"/>
              <a:t>The drugs can be administered by injection in the target area, or by topical application in some cases, </a:t>
            </a:r>
          </a:p>
          <a:p>
            <a:pPr lvl="1" eaLnBrk="1" hangingPunct="1">
              <a:defRPr/>
            </a:pPr>
            <a:r>
              <a:rPr lang="en-US" dirty="0" smtClean="0"/>
              <a:t>Hence the anesthetic effect can be restricted to a localized area (e.g., the cornea or an arm). </a:t>
            </a:r>
          </a:p>
          <a:p>
            <a:pPr eaLnBrk="1" hangingPunct="1">
              <a:defRPr/>
            </a:pPr>
            <a:r>
              <a:rPr lang="en-US" dirty="0" smtClean="0"/>
              <a:t>When given intravenously, local anesthetics have effects on other tissues.</a:t>
            </a:r>
          </a:p>
          <a:p>
            <a:pPr eaLnBrk="1" hangingPunct="1">
              <a:defRPr/>
            </a:pP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altLang="en-US" smtClean="0"/>
          </a:p>
        </p:txBody>
      </p:sp>
      <p:sp>
        <p:nvSpPr>
          <p:cNvPr id="9219" name="Rectangle 3"/>
          <p:cNvSpPr>
            <a:spLocks noGrp="1" noChangeArrowheads="1"/>
          </p:cNvSpPr>
          <p:nvPr>
            <p:ph type="body" idx="1"/>
          </p:nvPr>
        </p:nvSpPr>
        <p:spPr>
          <a:xfrm>
            <a:off x="457200" y="838200"/>
            <a:ext cx="8229600" cy="4525963"/>
          </a:xfrm>
        </p:spPr>
        <p:txBody>
          <a:bodyPr/>
          <a:lstStyle/>
          <a:p>
            <a:pPr marL="609600" indent="-609600" eaLnBrk="1" hangingPunct="1">
              <a:lnSpc>
                <a:spcPct val="90000"/>
              </a:lnSpc>
              <a:buFont typeface="Arial" charset="0"/>
              <a:buNone/>
            </a:pPr>
            <a:endParaRPr lang="en-US" altLang="en-US" sz="2400" dirty="0" smtClean="0"/>
          </a:p>
          <a:p>
            <a:pPr marL="609600" indent="-609600" eaLnBrk="1" hangingPunct="1">
              <a:lnSpc>
                <a:spcPct val="90000"/>
              </a:lnSpc>
            </a:pPr>
            <a:r>
              <a:rPr lang="en-US" altLang="en-US" dirty="0" smtClean="0"/>
              <a:t>Local anesthetics gain access to the inner axonal membrane by</a:t>
            </a:r>
          </a:p>
          <a:p>
            <a:pPr marL="609600" indent="-609600" eaLnBrk="1" hangingPunct="1">
              <a:lnSpc>
                <a:spcPct val="90000"/>
              </a:lnSpc>
            </a:pPr>
            <a:endParaRPr lang="en-US" altLang="en-US" dirty="0" smtClean="0"/>
          </a:p>
          <a:p>
            <a:pPr marL="990600" lvl="1" indent="-533400" eaLnBrk="1" hangingPunct="1">
              <a:lnSpc>
                <a:spcPct val="90000"/>
              </a:lnSpc>
              <a:buFontTx/>
              <a:buAutoNum type="arabicPeriod"/>
            </a:pPr>
            <a:r>
              <a:rPr lang="en-US" altLang="en-US" sz="3200" dirty="0" smtClean="0"/>
              <a:t>traversing sodium channels while they are more often in an open configuration </a:t>
            </a:r>
          </a:p>
          <a:p>
            <a:pPr marL="990600" lvl="1" indent="-533400" eaLnBrk="1" hangingPunct="1">
              <a:lnSpc>
                <a:spcPct val="90000"/>
              </a:lnSpc>
              <a:buFontTx/>
              <a:buAutoNum type="arabicPeriod"/>
            </a:pPr>
            <a:endParaRPr lang="en-US" altLang="en-US" sz="3200" dirty="0" smtClean="0"/>
          </a:p>
          <a:p>
            <a:pPr marL="990600" lvl="1" indent="-533400" eaLnBrk="1" hangingPunct="1">
              <a:lnSpc>
                <a:spcPct val="90000"/>
              </a:lnSpc>
              <a:buFontTx/>
              <a:buAutoNum type="arabicPeriod"/>
            </a:pPr>
            <a:r>
              <a:rPr lang="en-US" altLang="en-US" sz="3200" dirty="0" smtClean="0"/>
              <a:t>passage directly through the plasma membrane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3" end="3"/>
                                            </p:txEl>
                                          </p:spTgt>
                                        </p:tgtEl>
                                        <p:attrNameLst>
                                          <p:attrName>style.visibility</p:attrName>
                                        </p:attrNameLst>
                                      </p:cBhvr>
                                      <p:to>
                                        <p:strVal val="visible"/>
                                      </p:to>
                                    </p:set>
                                    <p:animEffect transition="in" filter="blinds(horizontal)">
                                      <p:cBhvr>
                                        <p:cTn id="7" dur="500"/>
                                        <p:tgtEl>
                                          <p:spTgt spid="9219">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5" end="5"/>
                                            </p:txEl>
                                          </p:spTgt>
                                        </p:tgtEl>
                                        <p:attrNameLst>
                                          <p:attrName>style.visibility</p:attrName>
                                        </p:attrNameLst>
                                      </p:cBhvr>
                                      <p:to>
                                        <p:strVal val="visible"/>
                                      </p:to>
                                    </p:set>
                                    <p:animEffect transition="in" filter="blinds(horizontal)">
                                      <p:cBhvr>
                                        <p:cTn id="1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228600" y="1752600"/>
            <a:ext cx="8610600" cy="3970338"/>
          </a:xfrm>
          <a:prstGeom prst="rect">
            <a:avLst/>
          </a:prstGeom>
          <a:noFill/>
          <a:ln w="9525">
            <a:noFill/>
            <a:miter lim="800000"/>
            <a:headEnd/>
            <a:tailEnd/>
          </a:ln>
        </p:spPr>
        <p:txBody>
          <a:bodyPr>
            <a:spAutoFit/>
          </a:bodyPr>
          <a:lstStyle/>
          <a:p>
            <a:pPr eaLnBrk="1" hangingPunct="1">
              <a:spcBef>
                <a:spcPct val="50000"/>
              </a:spcBef>
              <a:buClr>
                <a:schemeClr val="accent1"/>
              </a:buClr>
              <a:buFont typeface="Arial" charset="0"/>
              <a:buChar char="•"/>
            </a:pPr>
            <a:r>
              <a:rPr lang="en-US" altLang="en-US" sz="3600"/>
              <a:t>Sympathetic block (vasodilatation)</a:t>
            </a:r>
          </a:p>
          <a:p>
            <a:pPr eaLnBrk="1" hangingPunct="1">
              <a:spcBef>
                <a:spcPct val="50000"/>
              </a:spcBef>
              <a:buClr>
                <a:schemeClr val="accent1"/>
              </a:buClr>
              <a:buFont typeface="Arial" charset="0"/>
              <a:buChar char="•"/>
            </a:pPr>
            <a:r>
              <a:rPr lang="en-US" altLang="en-US" sz="3600"/>
              <a:t>Loss of pain and temperature sensation</a:t>
            </a:r>
          </a:p>
          <a:p>
            <a:pPr eaLnBrk="1" hangingPunct="1">
              <a:spcBef>
                <a:spcPct val="50000"/>
              </a:spcBef>
              <a:buClr>
                <a:schemeClr val="accent1"/>
              </a:buClr>
              <a:buFont typeface="Arial" charset="0"/>
              <a:buChar char="•"/>
            </a:pPr>
            <a:r>
              <a:rPr lang="en-US" altLang="en-US" sz="3600"/>
              <a:t>Loss of proprioception</a:t>
            </a:r>
          </a:p>
          <a:p>
            <a:pPr eaLnBrk="1" hangingPunct="1">
              <a:spcBef>
                <a:spcPct val="50000"/>
              </a:spcBef>
              <a:buClr>
                <a:schemeClr val="accent1"/>
              </a:buClr>
              <a:buFont typeface="Arial" charset="0"/>
              <a:buChar char="•"/>
            </a:pPr>
            <a:r>
              <a:rPr lang="en-US" altLang="en-US" sz="3600"/>
              <a:t>Loss of touch and pressure sensation</a:t>
            </a:r>
          </a:p>
          <a:p>
            <a:pPr eaLnBrk="1" hangingPunct="1">
              <a:spcBef>
                <a:spcPct val="50000"/>
              </a:spcBef>
              <a:buClr>
                <a:schemeClr val="accent1"/>
              </a:buClr>
              <a:buFont typeface="Arial" charset="0"/>
              <a:buChar char="•"/>
            </a:pPr>
            <a:r>
              <a:rPr lang="en-US" altLang="en-US" sz="3600"/>
              <a:t>Loss of motor function</a:t>
            </a:r>
            <a:endParaRPr lang="en-US" altLang="en-US" sz="3600">
              <a:latin typeface="Wingdings" pitchFamily="2" charset="2"/>
            </a:endParaRPr>
          </a:p>
        </p:txBody>
      </p:sp>
      <p:sp>
        <p:nvSpPr>
          <p:cNvPr id="19459" name="Line 4"/>
          <p:cNvSpPr>
            <a:spLocks noChangeShapeType="1"/>
          </p:cNvSpPr>
          <p:nvPr/>
        </p:nvSpPr>
        <p:spPr bwMode="auto">
          <a:xfrm>
            <a:off x="8382000" y="1676400"/>
            <a:ext cx="0" cy="3429000"/>
          </a:xfrm>
          <a:prstGeom prst="line">
            <a:avLst/>
          </a:prstGeom>
          <a:noFill/>
          <a:ln w="127000">
            <a:solidFill>
              <a:srgbClr val="FFFF00"/>
            </a:solidFill>
            <a:round/>
            <a:headEnd/>
            <a:tailEnd type="triangle" w="lg" len="lg"/>
          </a:ln>
        </p:spPr>
        <p:txBody>
          <a:bodyPr wrap="none" anchor="ctr"/>
          <a:lstStyle/>
          <a:p>
            <a:endParaRPr lang="en-US"/>
          </a:p>
        </p:txBody>
      </p:sp>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b="1" dirty="0" smtClean="0"/>
              <a:t> Sequence of clinical anesthesia</a:t>
            </a:r>
            <a:br>
              <a:rPr lang="en-US" b="1" dirty="0" smtClean="0"/>
            </a:br>
            <a:endParaRPr lang="en-US"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18478</Words>
  <Application>Microsoft Office PowerPoint</Application>
  <PresentationFormat>On-screen Show (4:3)</PresentationFormat>
  <Paragraphs>3055</Paragraphs>
  <Slides>352</Slides>
  <Notes>45</Notes>
  <HiddenSlides>0</HiddenSlides>
  <MMClips>2</MMClips>
  <ScaleCrop>false</ScaleCrop>
  <HeadingPairs>
    <vt:vector size="4" baseType="variant">
      <vt:variant>
        <vt:lpstr>Theme</vt:lpstr>
      </vt:variant>
      <vt:variant>
        <vt:i4>1</vt:i4>
      </vt:variant>
      <vt:variant>
        <vt:lpstr>Slide Titles</vt:lpstr>
      </vt:variant>
      <vt:variant>
        <vt:i4>352</vt:i4>
      </vt:variant>
    </vt:vector>
  </HeadingPairs>
  <TitlesOfParts>
    <vt:vector size="353" baseType="lpstr">
      <vt:lpstr>Office Theme</vt:lpstr>
      <vt:lpstr>Pharmacology II</vt:lpstr>
      <vt:lpstr>Slide 2</vt:lpstr>
      <vt:lpstr>GIT PHARMACOLOGY</vt:lpstr>
      <vt:lpstr>GASTROINTESTINAL DISORDERS</vt:lpstr>
      <vt:lpstr>Slide 5</vt:lpstr>
      <vt:lpstr>Production of Ulcers </vt:lpstr>
      <vt:lpstr>Goals of Anti-ulcer treatment </vt:lpstr>
      <vt:lpstr>GIT DRUGS   ( PEPTIC ULCER  DISEASE)</vt:lpstr>
      <vt:lpstr>Classification of agents used in treatment of peptic ulcer:</vt:lpstr>
      <vt:lpstr>Slide 10</vt:lpstr>
      <vt:lpstr>Two weeks regimen</vt:lpstr>
      <vt:lpstr>Histamine2 -Receptor Antagonists</vt:lpstr>
      <vt:lpstr>Slide 13</vt:lpstr>
      <vt:lpstr>Slide 14</vt:lpstr>
      <vt:lpstr>Slide 15</vt:lpstr>
      <vt:lpstr>Slide 16</vt:lpstr>
      <vt:lpstr>Proton Pump Inhibitor</vt:lpstr>
      <vt:lpstr>Slide 18</vt:lpstr>
      <vt:lpstr>Slide 19</vt:lpstr>
      <vt:lpstr>Slide 20</vt:lpstr>
      <vt:lpstr>Slide 21</vt:lpstr>
      <vt:lpstr>Prostaglandins analogue</vt:lpstr>
      <vt:lpstr>                            MUCOSAL PROTECTANT</vt:lpstr>
      <vt:lpstr>colloidal bismuth compounds</vt:lpstr>
      <vt:lpstr>considerations</vt:lpstr>
      <vt:lpstr>LAXATIVES</vt:lpstr>
      <vt:lpstr>Slide 27</vt:lpstr>
      <vt:lpstr>Slide 28</vt:lpstr>
      <vt:lpstr>Bulk forming purgatives</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     GASTROINTESTINAL     SYSTEM DRUGS A. DRUGS USED IN PEPTIC ULCERS B. ANTIEMETIC AGENTS C. ANTISPASMODICS</vt:lpstr>
      <vt:lpstr>Slide 48</vt:lpstr>
      <vt:lpstr>Slide 49</vt:lpstr>
      <vt:lpstr>S/E</vt:lpstr>
      <vt:lpstr>Slide 51</vt:lpstr>
      <vt:lpstr>Clinical uses</vt:lpstr>
      <vt:lpstr>Slide 53</vt:lpstr>
      <vt:lpstr>Slide 54</vt:lpstr>
      <vt:lpstr>5. SUCRALFATE </vt:lpstr>
      <vt:lpstr>Slide 56</vt:lpstr>
      <vt:lpstr>Slide 57</vt:lpstr>
      <vt:lpstr>Slide 58</vt:lpstr>
      <vt:lpstr>Slide 59</vt:lpstr>
      <vt:lpstr>Slide 60</vt:lpstr>
      <vt:lpstr>3. CORTICOSTEROIDS</vt:lpstr>
      <vt:lpstr>Slide 62</vt:lpstr>
      <vt:lpstr>C: ANTISPASMODICS</vt:lpstr>
      <vt:lpstr> DRUGS USED IN SURGERY</vt:lpstr>
      <vt:lpstr>III: ANAESTHETIC AGENTS</vt:lpstr>
      <vt:lpstr>General anaesthesia Concepts</vt:lpstr>
      <vt:lpstr>Premedication </vt:lpstr>
      <vt:lpstr>Intravenous Anaesthetics</vt:lpstr>
      <vt:lpstr>Muscle relaxants</vt:lpstr>
      <vt:lpstr>Anticholinergic drugs</vt:lpstr>
      <vt:lpstr>Anaesthesia</vt:lpstr>
      <vt:lpstr>What are General anaesthetics ?</vt:lpstr>
      <vt:lpstr>What are the Drugs used as GA ? (Classification)</vt:lpstr>
      <vt:lpstr>Essential components of GA:</vt:lpstr>
      <vt:lpstr>Stages of GA</vt:lpstr>
      <vt:lpstr>stages of GA – contd.</vt:lpstr>
      <vt:lpstr>stages of GA – contd.</vt:lpstr>
      <vt:lpstr>stages of GA – contd.</vt:lpstr>
      <vt:lpstr>Phases of GA</vt:lpstr>
      <vt:lpstr>Phases of GA – contd.</vt:lpstr>
      <vt:lpstr>Introduction </vt:lpstr>
      <vt:lpstr> Stages of Anesthesia </vt:lpstr>
      <vt:lpstr>Classification of anesthetics</vt:lpstr>
      <vt:lpstr>Inhaled anesthetics </vt:lpstr>
      <vt:lpstr>Intravenous anesthetics</vt:lpstr>
      <vt:lpstr>Intravenous anesthetics</vt:lpstr>
      <vt:lpstr>Intravenous anesthetics</vt:lpstr>
      <vt:lpstr>Intravenous anesthetics</vt:lpstr>
      <vt:lpstr>Intravenous anesthetics</vt:lpstr>
      <vt:lpstr>Properties of an Ideal anaesthetic agent:</vt:lpstr>
      <vt:lpstr>Properties of GA – contd.</vt:lpstr>
      <vt:lpstr>Slide 92</vt:lpstr>
      <vt:lpstr>Local anaesthetics </vt:lpstr>
      <vt:lpstr>Local anaesthesia</vt:lpstr>
      <vt:lpstr>Local Anaesthesia</vt:lpstr>
      <vt:lpstr>Definition </vt:lpstr>
      <vt:lpstr>Introduction cont…</vt:lpstr>
      <vt:lpstr>Slide 98</vt:lpstr>
      <vt:lpstr> Sequence of clinical anesthesia </vt:lpstr>
      <vt:lpstr>Slide 100</vt:lpstr>
      <vt:lpstr>Slide 101</vt:lpstr>
      <vt:lpstr>Pharmacokinetics </vt:lpstr>
      <vt:lpstr>Classification </vt:lpstr>
      <vt:lpstr>Mechanism of action</vt:lpstr>
      <vt:lpstr>Pharmacokinetics </vt:lpstr>
      <vt:lpstr>Clinical applications</vt:lpstr>
      <vt:lpstr>Slide 107</vt:lpstr>
      <vt:lpstr>Progression of local anesthesia</vt:lpstr>
      <vt:lpstr>PHARMACOLOGICAL ACTIONS</vt:lpstr>
      <vt:lpstr>Techniques of administration</vt:lpstr>
      <vt:lpstr> Topical Anesthesia </vt:lpstr>
      <vt:lpstr>Infiltration</vt:lpstr>
      <vt:lpstr>Epidural Anesthesia</vt:lpstr>
      <vt:lpstr>Spinal anesthesia</vt:lpstr>
      <vt:lpstr>Toxicity</vt:lpstr>
      <vt:lpstr>Prevention of toxicities</vt:lpstr>
      <vt:lpstr> ANTICONVULSANTS (ANTIEPILEPTIC) DRUGS </vt:lpstr>
      <vt:lpstr>Epilepsy</vt:lpstr>
      <vt:lpstr>Slide 119</vt:lpstr>
      <vt:lpstr>Background</vt:lpstr>
      <vt:lpstr>Nerve Cell Communication</vt:lpstr>
      <vt:lpstr> TYPES OF SEIZURES  </vt:lpstr>
      <vt:lpstr>Slide 123</vt:lpstr>
      <vt:lpstr>Partial (focal) Seizures</vt:lpstr>
      <vt:lpstr>Partial (focal) Seizures</vt:lpstr>
      <vt:lpstr>Generalized Seizures </vt:lpstr>
      <vt:lpstr>Generalized Seizures </vt:lpstr>
      <vt:lpstr>Tonic-Clonic Seizure</vt:lpstr>
      <vt:lpstr>Generalized Seizures </vt:lpstr>
      <vt:lpstr>Absence Seizure</vt:lpstr>
      <vt:lpstr>Antiepileptic Drug</vt:lpstr>
      <vt:lpstr>Treatment</vt:lpstr>
      <vt:lpstr>Treatment </vt:lpstr>
      <vt:lpstr>Mechanisms of Action </vt:lpstr>
      <vt:lpstr>There are Many Adverse Effects of Therapeutics!!!!</vt:lpstr>
      <vt:lpstr>Phenytoin Induced Gingival Hyperplasia</vt:lpstr>
      <vt:lpstr>Long-Term Adverse  Effects of AEDs</vt:lpstr>
      <vt:lpstr>Slide 138</vt:lpstr>
      <vt:lpstr>Slide 139</vt:lpstr>
      <vt:lpstr>Mechanisms of Action</vt:lpstr>
      <vt:lpstr>Classification of antiepileptics </vt:lpstr>
      <vt:lpstr>CARBAMAZEPINE</vt:lpstr>
      <vt:lpstr>PHENYTION</vt:lpstr>
      <vt:lpstr>VALPROIC ACID</vt:lpstr>
      <vt:lpstr>OTHER OLDER ANTIEPILEPTIC DRUGS.</vt:lpstr>
      <vt:lpstr>NEWER ANTIEPILEPTIC DRUGS</vt:lpstr>
      <vt:lpstr>General Principles in Epilepsy Treatment</vt:lpstr>
      <vt:lpstr>Slide 148</vt:lpstr>
      <vt:lpstr>Summary</vt:lpstr>
      <vt:lpstr>Slide 150</vt:lpstr>
      <vt:lpstr>Na+ Channel Drugs</vt:lpstr>
      <vt:lpstr>GABA Drugs</vt:lpstr>
      <vt:lpstr>Ca2+ Channel Drugs</vt:lpstr>
      <vt:lpstr>Primary Generalized Tonic-Clonic (Grand Mal) Seizures </vt:lpstr>
      <vt:lpstr>Partial, Including Secondarily Generalized  Seizures</vt:lpstr>
      <vt:lpstr>Absence (Petit Mal) </vt:lpstr>
      <vt:lpstr>Atypical Absence, Myoclonic, Atonic Seizures</vt:lpstr>
      <vt:lpstr>CNS Depressants  HYPNOTICS AND SEDATIVES</vt:lpstr>
      <vt:lpstr>Slide 159</vt:lpstr>
      <vt:lpstr>Slide 160</vt:lpstr>
      <vt:lpstr>Sleep</vt:lpstr>
      <vt:lpstr>Slide 162</vt:lpstr>
      <vt:lpstr>Slide 163</vt:lpstr>
      <vt:lpstr>Slide 164</vt:lpstr>
      <vt:lpstr>Barbiturates: Four Categories</vt:lpstr>
      <vt:lpstr>Barbiturates: Four Categories (cont’d)</vt:lpstr>
      <vt:lpstr>Therapeutic Index</vt:lpstr>
      <vt:lpstr>Barbiturates:  Mechanism of Action</vt:lpstr>
      <vt:lpstr>Barbiturates: Drug Effects</vt:lpstr>
      <vt:lpstr>Barbiturates: Indications</vt:lpstr>
      <vt:lpstr>Barbiturates: Adverse Effects</vt:lpstr>
      <vt:lpstr>Barbiturates: Adverse Effects (cont’d)</vt:lpstr>
      <vt:lpstr>Barbiturates: Adverse Effects (cont’d)</vt:lpstr>
      <vt:lpstr>Barbiturates: Toxicity and Overdose</vt:lpstr>
      <vt:lpstr>Barbiturates: Drug Interactions</vt:lpstr>
      <vt:lpstr>Common Barbiturates</vt:lpstr>
      <vt:lpstr>CNS Depressants: Benzodiazepines</vt:lpstr>
      <vt:lpstr>Benzodiazepines:   Classification</vt:lpstr>
      <vt:lpstr>Benzodiazepines: Sedative-Hypnotic Types</vt:lpstr>
      <vt:lpstr>CNS Depressants: Nonbenzodiazepine Hypnotics</vt:lpstr>
      <vt:lpstr>Benzodiazepines: Mechanism of Action</vt:lpstr>
      <vt:lpstr>Benzodiazepines: Drug Effects</vt:lpstr>
      <vt:lpstr>Benzodiazepines: Indications</vt:lpstr>
      <vt:lpstr>Benzodiazepines: Indications (cont’d)</vt:lpstr>
      <vt:lpstr>Benzodiazepines: Adverse Effects</vt:lpstr>
      <vt:lpstr>CNS Depressants:   Nursing Implications</vt:lpstr>
      <vt:lpstr>Nursing Implications</vt:lpstr>
      <vt:lpstr>Nursing Implications (cont’d)</vt:lpstr>
      <vt:lpstr>Nursing Implications (cont’d)</vt:lpstr>
      <vt:lpstr>Nursing Implications (cont’d)</vt:lpstr>
      <vt:lpstr>BARBITURATES CLASSIFIED ACCORDING TO THEIR   DURATIONS OF ACTION</vt:lpstr>
      <vt:lpstr>Slide 192</vt:lpstr>
      <vt:lpstr>BARBITURATES</vt:lpstr>
      <vt:lpstr>BARBITURATES</vt:lpstr>
      <vt:lpstr>BARBITURATES</vt:lpstr>
      <vt:lpstr> THERAPEUTIC USES </vt:lpstr>
      <vt:lpstr>THERAPEUTIC USES</vt:lpstr>
      <vt:lpstr> ADVERSE EFFECTS </vt:lpstr>
      <vt:lpstr>ADVERSE EFFECTS</vt:lpstr>
      <vt:lpstr>ADVERSE EFFECTS </vt:lpstr>
      <vt:lpstr>THE TREATMENT OF ACUTE BARBITURATE INTOXICATION</vt:lpstr>
      <vt:lpstr> THE TREATMENT OF ACUTE BARBITURATE INTOXICATION</vt:lpstr>
      <vt:lpstr>Slide 203</vt:lpstr>
      <vt:lpstr>COMPARISON OF THE DURATIONS OF ACTION OF THE BENZODIAZEPINES</vt:lpstr>
      <vt:lpstr>Effects of benzodiazepine</vt:lpstr>
      <vt:lpstr>Slide 206</vt:lpstr>
      <vt:lpstr>PHARMACOKINETICS</vt:lpstr>
      <vt:lpstr> ADVERSE EFFECTS </vt:lpstr>
      <vt:lpstr>  FLUMAZENIL: A BENZODIAZEPINE RECEPTOR ANTAGONIST </vt:lpstr>
      <vt:lpstr>BDZ Actions</vt:lpstr>
      <vt:lpstr>BDZ Actions</vt:lpstr>
      <vt:lpstr>Therapeutic Uses</vt:lpstr>
      <vt:lpstr>Therapeutic Uses</vt:lpstr>
      <vt:lpstr>Therapeutic Uses</vt:lpstr>
      <vt:lpstr>Slide 215</vt:lpstr>
      <vt:lpstr>Slide 216</vt:lpstr>
      <vt:lpstr>Antianxiety drugs (anxyolitics) </vt:lpstr>
      <vt:lpstr>Antianxiety drugs (classification)</vt:lpstr>
      <vt:lpstr>Antianxiety drugs classification cont.</vt:lpstr>
      <vt:lpstr>Medical uses of tranquilizers</vt:lpstr>
      <vt:lpstr>Antipsychotics and bipolar drugs</vt:lpstr>
      <vt:lpstr>Introduction</vt:lpstr>
      <vt:lpstr>PSYCHOTROPIC DRUGS</vt:lpstr>
      <vt:lpstr>Slide 224</vt:lpstr>
      <vt:lpstr>Classification of neuroleptics (cont.)</vt:lpstr>
      <vt:lpstr>Mechanisms of action of neuroleptics</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Introduction </vt:lpstr>
      <vt:lpstr>Antipsychotic drugs</vt:lpstr>
      <vt:lpstr>Antipsychotic drugs</vt:lpstr>
      <vt:lpstr>Antipsychotic drugs</vt:lpstr>
      <vt:lpstr>Antipsychotic drugs</vt:lpstr>
      <vt:lpstr>Antipsychotic drugs</vt:lpstr>
      <vt:lpstr>Antipsychotic drugs</vt:lpstr>
      <vt:lpstr>Antipsychotic drugs</vt:lpstr>
      <vt:lpstr>Antipsychotic drugs</vt:lpstr>
      <vt:lpstr>Antipsychotic drugs</vt:lpstr>
      <vt:lpstr>Antipsychotic drugs</vt:lpstr>
      <vt:lpstr>Antipsychotic drugs</vt:lpstr>
      <vt:lpstr>Drugs for Bipolar (Manic-Depressive) Disorder</vt:lpstr>
      <vt:lpstr>Antidepressants </vt:lpstr>
      <vt:lpstr>Slide 256</vt:lpstr>
      <vt:lpstr>Antidepressants </vt:lpstr>
      <vt:lpstr>Depression Overview</vt:lpstr>
      <vt:lpstr>Symptoms of Depression </vt:lpstr>
      <vt:lpstr>Antidepressant Drug Classification</vt:lpstr>
      <vt:lpstr>AD Classification</vt:lpstr>
      <vt:lpstr>Introduction </vt:lpstr>
      <vt:lpstr>Introduction </vt:lpstr>
      <vt:lpstr>Classification</vt:lpstr>
      <vt:lpstr>Slide 265</vt:lpstr>
      <vt:lpstr>Slide 266</vt:lpstr>
      <vt:lpstr>Slide 267</vt:lpstr>
      <vt:lpstr>Slide 268</vt:lpstr>
      <vt:lpstr>Slide 269</vt:lpstr>
      <vt:lpstr>Slide 270</vt:lpstr>
      <vt:lpstr>Pancreatic Hormones, Antidiabetic Agents, &amp; Glucagon</vt:lpstr>
      <vt:lpstr>Introduction </vt:lpstr>
      <vt:lpstr> Diabetes Mellitus </vt:lpstr>
      <vt:lpstr> Diabetes Mellitus </vt:lpstr>
      <vt:lpstr>Antidiabetic drugs</vt:lpstr>
      <vt:lpstr>Insulin </vt:lpstr>
      <vt:lpstr>Insulin </vt:lpstr>
      <vt:lpstr>Insulin </vt:lpstr>
      <vt:lpstr>Insulin </vt:lpstr>
      <vt:lpstr>Insulin </vt:lpstr>
      <vt:lpstr>Insulin </vt:lpstr>
      <vt:lpstr>Insulin </vt:lpstr>
      <vt:lpstr>Insulin </vt:lpstr>
      <vt:lpstr>Insulin </vt:lpstr>
      <vt:lpstr>Noninsulin Antidiabetic Drugs</vt:lpstr>
      <vt:lpstr> Insulin secretagogues </vt:lpstr>
      <vt:lpstr> Insulin secretagogues </vt:lpstr>
      <vt:lpstr> Insulin secretagogues </vt:lpstr>
      <vt:lpstr> Insulin secretagogues </vt:lpstr>
      <vt:lpstr> Insulin secretagogues </vt:lpstr>
      <vt:lpstr> Insulin secretagogues </vt:lpstr>
      <vt:lpstr> Insulin secretagogues </vt:lpstr>
      <vt:lpstr> Biguanides </vt:lpstr>
      <vt:lpstr> Biguanides </vt:lpstr>
      <vt:lpstr> Biguanides </vt:lpstr>
      <vt:lpstr> Thiazolidinediones </vt:lpstr>
      <vt:lpstr> Thiazolidinediones </vt:lpstr>
      <vt:lpstr> alpha-Glucosidase Inhibitors </vt:lpstr>
      <vt:lpstr> alpha-Glucosidase Inhibitors </vt:lpstr>
      <vt:lpstr>Hypothalamic &amp; Pituitary Hormones</vt:lpstr>
      <vt:lpstr>Introduction </vt:lpstr>
      <vt:lpstr>Introduction </vt:lpstr>
      <vt:lpstr> Anterior Pituitary Hormones &amp; Their Hypothalamic Regulators </vt:lpstr>
      <vt:lpstr> Anterior Pituitary Hormones &amp; Their Hypothalamic Regulators </vt:lpstr>
      <vt:lpstr> Anterior Pituitary Hormones &amp; Their Hypothalamic Regulators </vt:lpstr>
      <vt:lpstr> Anterior Pituitary Hormones &amp; Their Hypothalamic Regulators </vt:lpstr>
      <vt:lpstr> Anterior Pituitary Hormones &amp; Their Hypothalamic Regulators </vt:lpstr>
      <vt:lpstr>Posterior Pituitary Hormones</vt:lpstr>
      <vt:lpstr>Posterior Pituitary Hormones</vt:lpstr>
      <vt:lpstr>Gonadal Hormones &amp; Inhibitors</vt:lpstr>
      <vt:lpstr>Introduction </vt:lpstr>
      <vt:lpstr>Ovarian Hormones</vt:lpstr>
      <vt:lpstr> Estrogens </vt:lpstr>
      <vt:lpstr> Estrogens </vt:lpstr>
      <vt:lpstr> Estrogens </vt:lpstr>
      <vt:lpstr> Progestins </vt:lpstr>
      <vt:lpstr> Progestins </vt:lpstr>
      <vt:lpstr> Progestins </vt:lpstr>
      <vt:lpstr> Hormonal Contraceptives </vt:lpstr>
      <vt:lpstr> Hormonal Contraceptives </vt:lpstr>
      <vt:lpstr> Hormonal Contraceptives </vt:lpstr>
      <vt:lpstr> Hormonal Contraceptives </vt:lpstr>
      <vt:lpstr> Hormonal Contraceptives </vt:lpstr>
      <vt:lpstr>Antiestrogens</vt:lpstr>
      <vt:lpstr>Antiestrogens</vt:lpstr>
      <vt:lpstr>Antiprogestins</vt:lpstr>
      <vt:lpstr>Androgens</vt:lpstr>
      <vt:lpstr>Antiandrogens</vt:lpstr>
      <vt:lpstr>Thyroid &amp; Antithyroid Drugs</vt:lpstr>
      <vt:lpstr>Introduction </vt:lpstr>
      <vt:lpstr>Introduction </vt:lpstr>
      <vt:lpstr>Introduction </vt:lpstr>
      <vt:lpstr>Clinical use of thyroid hormones</vt:lpstr>
      <vt:lpstr>Antithyroid Drugs</vt:lpstr>
      <vt:lpstr>Corticosteroids &amp; Antagonists</vt:lpstr>
      <vt:lpstr>Introduction </vt:lpstr>
      <vt:lpstr>Introduction </vt:lpstr>
      <vt:lpstr>Glucocorticoids</vt:lpstr>
      <vt:lpstr>Glucocorticoids</vt:lpstr>
      <vt:lpstr>Glucocorticoids</vt:lpstr>
      <vt:lpstr>Glucocorticoids</vt:lpstr>
      <vt:lpstr>Glucocorticoids</vt:lpstr>
      <vt:lpstr>Glucocorticoids</vt:lpstr>
      <vt:lpstr>Glucocorticoids</vt:lpstr>
      <vt:lpstr> Mineralocorticoids </vt:lpstr>
      <vt:lpstr> Corticosteroid Antagonists </vt:lpstr>
      <vt:lpstr>Drugs That Affect Bone Mineral Homeostasis</vt:lpstr>
      <vt:lpstr>Introduction </vt:lpstr>
      <vt:lpstr>Hormonal regulators of bone mineral homeostasis</vt:lpstr>
      <vt:lpstr>Hormonal regulators of bone mineral homeostasis</vt:lpstr>
      <vt:lpstr>Hormonal regulators of bone mineral homeostasis</vt:lpstr>
      <vt:lpstr>Hormonal regulators of bone mineral homeostasis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WESLEY MAYAKA</dc:creator>
  <cp:lastModifiedBy>DR. WESLEY MAYAKA</cp:lastModifiedBy>
  <cp:revision>28</cp:revision>
  <dcterms:created xsi:type="dcterms:W3CDTF">2019-11-18T16:31:35Z</dcterms:created>
  <dcterms:modified xsi:type="dcterms:W3CDTF">2019-12-01T22:17:36Z</dcterms:modified>
</cp:coreProperties>
</file>