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7" r:id="rId2"/>
    <p:sldId id="258" r:id="rId3"/>
    <p:sldId id="297" r:id="rId4"/>
    <p:sldId id="259" r:id="rId5"/>
    <p:sldId id="260" r:id="rId6"/>
    <p:sldId id="298" r:id="rId7"/>
    <p:sldId id="261" r:id="rId8"/>
    <p:sldId id="262" r:id="rId9"/>
    <p:sldId id="263" r:id="rId10"/>
    <p:sldId id="299" r:id="rId11"/>
    <p:sldId id="264" r:id="rId12"/>
    <p:sldId id="300" r:id="rId13"/>
    <p:sldId id="265" r:id="rId14"/>
    <p:sldId id="266" r:id="rId15"/>
    <p:sldId id="267" r:id="rId16"/>
    <p:sldId id="301" r:id="rId17"/>
    <p:sldId id="268" r:id="rId18"/>
    <p:sldId id="302" r:id="rId19"/>
    <p:sldId id="269" r:id="rId20"/>
    <p:sldId id="303" r:id="rId21"/>
    <p:sldId id="304" r:id="rId22"/>
    <p:sldId id="270" r:id="rId23"/>
    <p:sldId id="271" r:id="rId24"/>
    <p:sldId id="272" r:id="rId25"/>
    <p:sldId id="273" r:id="rId26"/>
    <p:sldId id="274" r:id="rId27"/>
    <p:sldId id="305" r:id="rId28"/>
    <p:sldId id="275" r:id="rId29"/>
    <p:sldId id="306" r:id="rId30"/>
    <p:sldId id="276" r:id="rId31"/>
    <p:sldId id="277" r:id="rId32"/>
    <p:sldId id="307" r:id="rId33"/>
    <p:sldId id="278" r:id="rId34"/>
    <p:sldId id="279" r:id="rId35"/>
    <p:sldId id="308" r:id="rId36"/>
    <p:sldId id="280" r:id="rId37"/>
    <p:sldId id="309" r:id="rId38"/>
    <p:sldId id="281" r:id="rId39"/>
    <p:sldId id="282" r:id="rId40"/>
    <p:sldId id="310" r:id="rId41"/>
    <p:sldId id="283" r:id="rId42"/>
    <p:sldId id="284" r:id="rId43"/>
    <p:sldId id="311" r:id="rId44"/>
    <p:sldId id="285" r:id="rId45"/>
    <p:sldId id="286" r:id="rId46"/>
    <p:sldId id="312" r:id="rId47"/>
    <p:sldId id="287" r:id="rId48"/>
    <p:sldId id="288" r:id="rId49"/>
    <p:sldId id="289" r:id="rId50"/>
    <p:sldId id="313" r:id="rId51"/>
    <p:sldId id="290" r:id="rId52"/>
    <p:sldId id="291" r:id="rId53"/>
    <p:sldId id="292" r:id="rId54"/>
    <p:sldId id="314" r:id="rId55"/>
    <p:sldId id="293" r:id="rId56"/>
    <p:sldId id="294" r:id="rId57"/>
    <p:sldId id="315" r:id="rId58"/>
    <p:sldId id="295" r:id="rId59"/>
    <p:sldId id="296" r:id="rId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viewProps" Target="viewProps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61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theme" Target="theme/theme1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DD6BB9-5176-4125-86A5-9081235669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B7443-1A0E-491C-9CE5-03B283135C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DB9E91A-CF62-4CC8-8FC9-D10E1A90C7ED}" type="datetimeFigureOut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C96535-381E-42EB-8F62-06B3231A08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45F341-4A24-4F65-AB76-D805E7893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FD9B2-A8C5-4A91-B7FD-68CE2F7661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DFA31-C981-4F40-B33E-3D6883B8A1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BA4466-D901-482A-B8EB-C8E50E9339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0BFF4DD4-277A-4AE7-A1F7-81D8A72FCA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DE6362F6-E300-4036-87E6-FBB49B5701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754CE9B2-AED2-4BCB-A6DE-DE42546FEA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6EC29C-075C-40AC-BC29-8D2372BD192D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1E487-9CEC-4442-AD0E-AD6956814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7072E-4572-4412-852F-35695C4160F9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3D5E3-9557-4527-B43E-B4D9A326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7403E-5C8A-40DC-8F08-A53098F1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88A99-E75A-416C-80D5-2F5B217880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20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DBE8E-CAB0-4F3F-BD63-A3939320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DB9A4-273B-4C50-9BEC-0C738CFB07AC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9E5DC-B912-434B-BB53-D8078EC3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675F8-20FB-42DF-A449-B0F6F320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4F718-9A2E-4B09-9D2C-1C6E75474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63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94D87-DBC4-4EC7-B23E-088F8021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CF5A4-1315-450F-9FF3-4EFBFD741C33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D8609-741D-419D-AB55-6CC0069F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80FEB-9C0B-4BF5-B437-6E20D3FF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58487-8F1D-4CDE-AEFA-110821BAEC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07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3D462-0C3D-4945-88CB-2452CC6F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4011F-6979-4AA9-A6FC-CB743E3C4457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3F17-38D0-4B9C-824B-ED452916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A63D8-6D1E-4410-BE15-F7BA81EA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C11DF-9D47-42B3-B9A1-E675583A1E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76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8696C-0FD0-4DD1-870F-1F7FC98EC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FEA8E-D682-41D4-97DC-5F27B687AB1D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F99D8-1A24-4E85-831B-AC780F9D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0C9C8-D157-4A2A-BDDA-F2B1EC14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67641-2BE0-4CDF-9E2E-25E5F6F903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77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FB412F-EEB9-4698-B044-1712209BB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F8243-7BF1-4B93-9771-12B20EAAC687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6277453-C489-41DA-AC24-331417DF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F79618-5999-4C47-9003-C1A56B1D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0C72D-9AA1-4D1B-AD8D-2754C80A9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75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D84745-B794-4DCF-9984-3248FDBF4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97C2-0497-4D3B-AE76-5E12BE2C2F18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BE4DCB5-F024-427A-9F9F-925DE1D6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5D767CA-2726-4DD3-9173-ADD261C7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9A65F-96F6-4CCA-B1BC-4AF0D0EB0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88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29D22D-C982-4425-9A3D-3C9699FA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75423-45A8-4DF5-8DD8-A0BEB99104D5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9390E8-8614-4541-B369-1227E479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D98CDC-7FF7-49A7-90FA-482116F6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204D9-27E7-41C5-985F-0B6822C8B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67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F2D6C9-69FE-4E79-BD74-C4C2986E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07C2-9C25-4A5E-996F-10EE7FF39467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5A61BAE-9BBF-4986-90E1-CB2306CD6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5DA3AC-C859-491A-B355-2E0847C6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0B4C3-2071-489A-A417-B6BCAB710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50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37FC98-A04E-4095-BF5B-FBEADDDF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29187-8074-4E64-9AC0-11D127AF7A1A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3693BC-1DEC-4462-8AB4-D36693B9E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10510A-3421-467C-B8FB-BE7C6A0B4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76C3C-E69D-499C-BAC5-9EE28E552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82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678AFD-2C29-4DBD-B0A7-A31A23FC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749E4-6245-4017-A351-D2A4F7D290BD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5BA5B8-3DAD-4319-AC23-AA3D5DDA6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58DB7C-9AD0-4951-8CDA-7DE4C616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9DD30-EE40-41AD-A6EF-A5712B27C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19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1BEC29E-896E-4BC8-B467-EEAD82DA42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5AF7DF-380E-48E7-8447-AC86A931AE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98F3B-902E-44A2-AAF5-2752F8E10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E2DED2-E196-498A-99CD-11995CA2D427}" type="datetime4">
              <a:rPr lang="en-US"/>
              <a:pPr>
                <a:defRPr/>
              </a:pPr>
              <a:t>April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B6BD5-BCDE-450C-8681-C2AEE8232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C288C-34F7-4F15-B358-3BBC6AC72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E50566D-4695-48E7-A912-35BBC3E792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CD9AF6C4-CA68-4B23-8609-4DBA786F12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latin typeface="Comic Sans MS" panose="030F0702030302020204" pitchFamily="66" charset="0"/>
              </a:rPr>
              <a:t>CHEMOTHERAPEUTIC AGENTS</a:t>
            </a:r>
            <a:endParaRPr lang="en-US" altLang="en-US" b="1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Definition</a:t>
            </a:r>
            <a:r>
              <a:rPr lang="en-US" altLang="en-US"/>
              <a:t>: Substances/chemicals that kill or inhibit the growth of infective agents or cancerous cells in the body</a:t>
            </a:r>
            <a:endParaRPr lang="en-US" altLang="en-US" b="1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Antibiotics</a:t>
            </a:r>
            <a:r>
              <a:rPr lang="en-US" altLang="en-US"/>
              <a:t> – substances produced by microorganisms that in very dilute concentration kill or inhibit other microorganisms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The </a:t>
            </a:r>
            <a:r>
              <a:rPr lang="en-US" altLang="en-US" b="1"/>
              <a:t>goal</a:t>
            </a:r>
            <a:r>
              <a:rPr lang="en-US" altLang="en-US"/>
              <a:t> of these agents is to be </a:t>
            </a:r>
            <a:r>
              <a:rPr lang="en-US" altLang="en-US" b="1"/>
              <a:t>toxic</a:t>
            </a:r>
            <a:r>
              <a:rPr lang="en-US" altLang="en-US"/>
              <a:t> (kill or sufficiently inhibit growth of microorganism or cancerous tissue) while being minimally </a:t>
            </a:r>
            <a:r>
              <a:rPr lang="en-US" altLang="en-US" b="1"/>
              <a:t>harmless</a:t>
            </a:r>
            <a:r>
              <a:rPr lang="en-US" altLang="en-US"/>
              <a:t> to the host or non-cancerous tissue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0D2681-EAEC-48C2-A4AE-6A2A5441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74CF28-D8B1-4279-A11D-9DDD2FA6E7A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E1CE4DE1-3D5A-401A-91DA-2A454CD89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229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3200" b="1" u="sng" dirty="0">
              <a:latin typeface="+mn-lt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B3EDB-108D-4F8A-BB99-3BCB72D63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573F37-2D0B-45DD-A0CB-CCE4896C585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2117ADE-4106-4D5B-988C-F53B65A0A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0988"/>
            <a:ext cx="822960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Have cross-sensitivity with cephalosporins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2) GIT upset such as nausea, vomiting and diarrhoea.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3) Blood disorders – neutropenia, anemia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4)Hepatitis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/>
              <a:t>	5) Convulsions – with very high doses.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B973EA0C-623D-4685-88BA-4191EDFD4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b="1" dirty="0" err="1">
                <a:latin typeface="Calibri" pitchFamily="34" charset="0"/>
                <a:cs typeface="Arial" charset="0"/>
              </a:rPr>
              <a:t>Penicillins</a:t>
            </a:r>
            <a:r>
              <a:rPr lang="en-US" sz="3200" b="1" dirty="0">
                <a:latin typeface="Calibri" pitchFamily="34" charset="0"/>
                <a:cs typeface="Arial" charset="0"/>
              </a:rPr>
              <a:t>: Spectrum and uses</a:t>
            </a:r>
          </a:p>
          <a:p>
            <a:pPr marL="514350" indent="-514350">
              <a:lnSpc>
                <a:spcPct val="8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en-US" sz="3200" b="1" dirty="0">
                <a:latin typeface="Calibri" pitchFamily="34" charset="0"/>
                <a:cs typeface="Arial" charset="0"/>
              </a:rPr>
              <a:t>Narrow  spectrum; </a:t>
            </a:r>
            <a:r>
              <a:rPr lang="el-GR" sz="3200" dirty="0">
                <a:latin typeface="Calibri" pitchFamily="34" charset="0"/>
                <a:cs typeface="Arial" charset="0"/>
              </a:rPr>
              <a:t>β</a:t>
            </a:r>
            <a:r>
              <a:rPr lang="en-US" sz="3200" dirty="0">
                <a:latin typeface="Calibri" pitchFamily="34" charset="0"/>
                <a:cs typeface="Arial" charset="0"/>
              </a:rPr>
              <a:t>-</a:t>
            </a:r>
            <a:r>
              <a:rPr lang="en-US" sz="3200" dirty="0" err="1">
                <a:latin typeface="Calibri" pitchFamily="34" charset="0"/>
                <a:cs typeface="Arial" charset="0"/>
              </a:rPr>
              <a:t>lactamase</a:t>
            </a:r>
            <a:r>
              <a:rPr lang="en-US" sz="3200" dirty="0">
                <a:latin typeface="Calibri" pitchFamily="34" charset="0"/>
                <a:cs typeface="Arial" charset="0"/>
              </a:rPr>
              <a:t> sensitive,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b="1" dirty="0">
                <a:latin typeface="Arial" charset="0"/>
                <a:cs typeface="Arial" charset="0"/>
              </a:rPr>
              <a:t>DOC</a:t>
            </a:r>
            <a:r>
              <a:rPr lang="en-US" sz="3200" dirty="0">
                <a:latin typeface="Arial" charset="0"/>
                <a:cs typeface="Arial" charset="0"/>
              </a:rPr>
              <a:t> for streptococcal, pneumococcal, </a:t>
            </a:r>
            <a:r>
              <a:rPr lang="en-US" sz="3200" dirty="0" err="1">
                <a:latin typeface="Arial" charset="0"/>
                <a:cs typeface="Arial" charset="0"/>
              </a:rPr>
              <a:t>gonococcal</a:t>
            </a:r>
            <a:r>
              <a:rPr lang="en-US" sz="3200" dirty="0">
                <a:latin typeface="Arial" charset="0"/>
                <a:cs typeface="Arial" charset="0"/>
              </a:rPr>
              <a:t> and meningococcal infections,</a:t>
            </a:r>
            <a:r>
              <a:rPr lang="en-US" sz="3200" dirty="0">
                <a:latin typeface="Calibri" pitchFamily="34" charset="0"/>
                <a:cs typeface="Arial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b="1" u="sng" dirty="0">
                <a:latin typeface="Calibri" pitchFamily="34" charset="0"/>
                <a:cs typeface="Arial" charset="0"/>
              </a:rPr>
              <a:t>Uses:</a:t>
            </a:r>
            <a:r>
              <a:rPr lang="en-US" sz="3200" dirty="0">
                <a:latin typeface="Calibri" pitchFamily="34" charset="0"/>
                <a:cs typeface="Arial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b="1" dirty="0" err="1">
                <a:latin typeface="Calibri" pitchFamily="34" charset="0"/>
                <a:cs typeface="Arial" charset="0"/>
              </a:rPr>
              <a:t>Benzylpenicillin</a:t>
            </a:r>
            <a:r>
              <a:rPr lang="en-US" sz="3200" dirty="0">
                <a:latin typeface="Calibri" pitchFamily="34" charset="0"/>
                <a:cs typeface="Arial" charset="0"/>
              </a:rPr>
              <a:t> (Pen G)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Streptococcal Pneumonia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Meningococcal meningitis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anthrax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Gas gangrene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tetanus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Diphtheria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3200" dirty="0">
                <a:latin typeface="Calibri" pitchFamily="34" charset="0"/>
                <a:cs typeface="Arial" charset="0"/>
              </a:rPr>
              <a:t>	Syphilis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3200" dirty="0">
              <a:latin typeface="Calibri" pitchFamily="34" charset="0"/>
              <a:cs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E3BF51-8B03-4122-A730-DD31E676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D6B682-2C05-43BF-8640-115024F9542A}" type="slidenum">
              <a:rPr lang="en-US" altLang="en-US" sz="3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 sz="3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D5210C77-13D2-4C08-A59D-EE639F39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84582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F06795-DE17-48B6-96F4-68171201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D9E261-B475-417F-84C0-D0C236E336EB}" type="slidenum">
              <a:rPr lang="en-US" altLang="en-US" sz="3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 sz="3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244CDDF4-7F5B-4B54-9B54-DDDD0CE08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33400"/>
            <a:ext cx="8382000" cy="580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Benzathine penicillin</a:t>
            </a:r>
            <a:r>
              <a:rPr lang="en-US" altLang="en-US" sz="3200">
                <a:latin typeface="Calibri" panose="020F0502020204030204" pitchFamily="34" charset="0"/>
              </a:rPr>
              <a:t> – administered I.M, has a half life of &gt; 14 days.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Uses: Rheumatic heart disease (dose of 1.2 MU  monthly), syphilis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Procaine penicillin</a:t>
            </a:r>
            <a:r>
              <a:rPr lang="en-US" altLang="en-US" sz="3200">
                <a:latin typeface="Calibri" panose="020F0502020204030204" pitchFamily="34" charset="0"/>
              </a:rPr>
              <a:t> – slow release IM administration.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Phenoxymethylpenicillin</a:t>
            </a:r>
            <a:r>
              <a:rPr lang="en-US" altLang="en-US" sz="3200">
                <a:latin typeface="Calibri" panose="020F0502020204030204" pitchFamily="34" charset="0"/>
              </a:rPr>
              <a:t> (pen V)– administered per oral.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Uses – Non-acute infections such as streptococcal pneumonia, streptococcal pharyngitis.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7D4A4055-7AFF-483C-B5C2-A7B5F3DEB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82296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 u="sng">
                <a:latin typeface="Calibri" panose="020F0502020204030204" pitchFamily="34" charset="0"/>
              </a:rPr>
              <a:t>2. Antistaphyloccocal penicillins</a:t>
            </a:r>
            <a:r>
              <a:rPr lang="en-US" altLang="en-US" sz="3200" b="1">
                <a:latin typeface="Calibri" panose="020F0502020204030204" pitchFamily="34" charset="0"/>
              </a:rPr>
              <a:t>:</a:t>
            </a:r>
            <a:r>
              <a:rPr lang="en-US" altLang="en-US" sz="3200">
                <a:latin typeface="Calibri" panose="020F0502020204030204" pitchFamily="34" charset="0"/>
              </a:rPr>
              <a:t> Narrow spectrum, </a:t>
            </a:r>
            <a:r>
              <a:rPr lang="el-GR" altLang="en-US" sz="3200" u="sng">
                <a:latin typeface="Calibri" panose="020F0502020204030204" pitchFamily="34" charset="0"/>
              </a:rPr>
              <a:t>β</a:t>
            </a:r>
            <a:r>
              <a:rPr lang="en-US" altLang="en-US" sz="3200" u="sng">
                <a:latin typeface="Calibri" panose="020F0502020204030204" pitchFamily="34" charset="0"/>
              </a:rPr>
              <a:t>-lactamase resistant.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Examples: Oxacillin, cloxacillin, dicloxacillin, Flucloxacillin (administered per oral)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Methicillin, Nafcillin (administered parenterally).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Uses</a:t>
            </a:r>
            <a:r>
              <a:rPr lang="en-US" altLang="en-US" sz="3200">
                <a:latin typeface="Calibri" panose="020F0502020204030204" pitchFamily="34" charset="0"/>
              </a:rPr>
              <a:t>:  </a:t>
            </a:r>
            <a:r>
              <a:rPr lang="el-GR" altLang="en-US" sz="3200">
                <a:latin typeface="Calibri" panose="020F0502020204030204" pitchFamily="34" charset="0"/>
              </a:rPr>
              <a:t>β</a:t>
            </a:r>
            <a:r>
              <a:rPr lang="en-US" altLang="en-US" sz="3200">
                <a:latin typeface="Calibri" panose="020F0502020204030204" pitchFamily="34" charset="0"/>
              </a:rPr>
              <a:t>-lactamase producing staphylococcal infections of bone, joint.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 u="sng">
                <a:latin typeface="Calibri" panose="020F0502020204030204" pitchFamily="34" charset="0"/>
              </a:rPr>
              <a:t>3. Extended spectrum</a:t>
            </a:r>
            <a:r>
              <a:rPr lang="en-US" altLang="en-US" sz="3200" b="1">
                <a:latin typeface="Calibri" panose="020F0502020204030204" pitchFamily="34" charset="0"/>
              </a:rPr>
              <a:t>: </a:t>
            </a:r>
            <a:r>
              <a:rPr lang="el-GR" altLang="en-US" sz="3200" u="sng">
                <a:latin typeface="Calibri" panose="020F0502020204030204" pitchFamily="34" charset="0"/>
              </a:rPr>
              <a:t>β</a:t>
            </a:r>
            <a:r>
              <a:rPr lang="en-US" altLang="en-US" sz="3200" u="sng">
                <a:latin typeface="Calibri" panose="020F0502020204030204" pitchFamily="34" charset="0"/>
              </a:rPr>
              <a:t>-lactamase sensitive</a:t>
            </a:r>
            <a:r>
              <a:rPr lang="en-US" altLang="en-US" sz="3200" b="1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Examples: ampicillin, amoxycillin)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Uses</a:t>
            </a: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Respiratory infections; Sinusitis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Otitis media; Urinary tract infections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>
                <a:latin typeface="Calibri" panose="020F0502020204030204" pitchFamily="34" charset="0"/>
              </a:rPr>
              <a:t>Prophylaxis during dental procedures.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595C76-07B0-4DA2-B8F2-0CDF7484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88A7F2-8E78-476C-A9FF-F2673DDFFE7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720AE3-A038-403E-853C-80E5C01762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4. Antipseudomonal penicillins</a:t>
            </a:r>
            <a:r>
              <a:rPr lang="en-US" altLang="en-US" b="1"/>
              <a:t>,</a:t>
            </a:r>
            <a:r>
              <a:rPr lang="en-US" altLang="en-US"/>
              <a:t> </a:t>
            </a:r>
            <a:r>
              <a:rPr lang="en-US" altLang="en-US" u="sng"/>
              <a:t>broad spectrum, b-lactamase sensitive</a:t>
            </a:r>
            <a:r>
              <a:rPr lang="en-US" altLang="en-US"/>
              <a:t>, most administerd pareteral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E.g. Piperacillin, carbenicillin,  tircacillin, azlocillin, mezlocillin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NB. Penicillins inactivate aminoglycosides if given in same syringe or IV infusion (but the two act synergistically).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6C034B-F19F-4D26-A8B5-CF47F224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274115-5A2F-438D-8CE3-622A540A629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E3F78447-5E5E-445A-B1F7-EAAF34CAB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ii). </a:t>
            </a:r>
            <a:r>
              <a:rPr lang="en-US" altLang="en-US" sz="3200" b="1" u="sng">
                <a:latin typeface="Calibri" panose="020F0502020204030204" pitchFamily="34" charset="0"/>
              </a:rPr>
              <a:t>CEPHALOSPORINS</a:t>
            </a: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Mechanism of action:</a:t>
            </a:r>
            <a:r>
              <a:rPr lang="en-US" altLang="en-US" sz="3200">
                <a:latin typeface="Calibri" panose="020F0502020204030204" pitchFamily="34" charset="0"/>
              </a:rPr>
              <a:t> cell wall synthesis inhibitors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●they are more resistant to β-lactamases compared to penicillins</a:t>
            </a:r>
            <a:endParaRPr lang="en-US" altLang="en-US" sz="3200" b="1" u="sng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Adm</a:t>
            </a:r>
            <a:r>
              <a:rPr lang="en-US" altLang="en-US" sz="3200" b="1">
                <a:latin typeface="Calibri" panose="020F0502020204030204" pitchFamily="34" charset="0"/>
              </a:rPr>
              <a:t>:</a:t>
            </a:r>
            <a:r>
              <a:rPr lang="en-US" altLang="en-US" sz="3200">
                <a:latin typeface="Calibri" panose="020F0502020204030204" pitchFamily="34" charset="0"/>
              </a:rPr>
              <a:t> most are given parenterally due to poor GIT absorption.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Distribution</a:t>
            </a:r>
            <a:r>
              <a:rPr lang="en-US" altLang="en-US" sz="3200" b="1">
                <a:latin typeface="Calibri" panose="020F0502020204030204" pitchFamily="34" charset="0"/>
              </a:rPr>
              <a:t>: </a:t>
            </a:r>
            <a:r>
              <a:rPr lang="en-US" altLang="en-US" sz="3200">
                <a:latin typeface="Calibri" panose="020F0502020204030204" pitchFamily="34" charset="0"/>
              </a:rPr>
              <a:t>Wide including – bone, joints, soft tissues, pleural, pericardial, placenta. 3</a:t>
            </a:r>
            <a:r>
              <a:rPr lang="en-US" altLang="en-US" sz="3200" baseline="30000">
                <a:latin typeface="Calibri" panose="020F0502020204030204" pitchFamily="34" charset="0"/>
              </a:rPr>
              <a:t>rd</a:t>
            </a:r>
            <a:r>
              <a:rPr lang="en-US" altLang="en-US" sz="3200">
                <a:latin typeface="Calibri" panose="020F0502020204030204" pitchFamily="34" charset="0"/>
              </a:rPr>
              <a:t> generation cross the meninges adequately.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Elimination</a:t>
            </a:r>
            <a:r>
              <a:rPr lang="en-US" altLang="en-US" sz="3200" b="1">
                <a:latin typeface="Calibri" panose="020F0502020204030204" pitchFamily="34" charset="0"/>
              </a:rPr>
              <a:t>: </a:t>
            </a:r>
            <a:r>
              <a:rPr lang="en-US" altLang="en-US" sz="3200">
                <a:latin typeface="Calibri" panose="020F0502020204030204" pitchFamily="34" charset="0"/>
              </a:rPr>
              <a:t> Short half life  (1-4hrs) –hence require multiple dosing	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Most eliminated by Renal excretion.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Some eliminated primarily by biliary excretion e.g. ceftriaxone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B0387D-ABD1-4A4B-945C-B22C9C4F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DAB7BC-0847-4CB7-8FA6-073F8245DA4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4841A4B7-D973-4802-BAAF-FAD44CFA2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86868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DE6A28-7338-4910-A4F3-6F8BCBCB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35C181-1C2F-4DD6-B6B3-59C1B81A9F7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D722147-0AB3-4986-98B7-AB39F7AB2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33400"/>
            <a:ext cx="8534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S/E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1) Hypersensitivity reactions – have a cross allergy with penicillins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2) Long-term use can lead to: thrombocytopenia, neutropenia, Reversible renal damage, Abnormal liver function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3) Opportunistic infections.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4) Cholelithiasis especially with ceftriaxone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5) Intolerance to alcohol - Disulfiram like reaction especially with cefamandole</a:t>
            </a:r>
            <a:endParaRPr lang="en-US" altLang="en-US" sz="3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F4B8BC4F-1F4F-46F7-9015-59B93B97A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Cephalosporins</a:t>
            </a: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1</a:t>
            </a:r>
            <a:r>
              <a:rPr lang="en-US" altLang="en-US" sz="3200" b="1" baseline="30000">
                <a:latin typeface="Calibri" panose="020F0502020204030204" pitchFamily="34" charset="0"/>
              </a:rPr>
              <a:t>st</a:t>
            </a:r>
            <a:r>
              <a:rPr lang="en-US" altLang="en-US" sz="3200" b="1">
                <a:latin typeface="Calibri" panose="020F0502020204030204" pitchFamily="34" charset="0"/>
              </a:rPr>
              <a:t> generation:</a:t>
            </a:r>
            <a:r>
              <a:rPr lang="en-US" altLang="en-US" sz="3200">
                <a:latin typeface="Calibri" panose="020F0502020204030204" pitchFamily="34" charset="0"/>
              </a:rPr>
              <a:t>	E.g. </a:t>
            </a:r>
            <a:r>
              <a:rPr lang="en-US" altLang="en-US" sz="3200" u="sng">
                <a:latin typeface="Calibri" panose="020F0502020204030204" pitchFamily="34" charset="0"/>
              </a:rPr>
              <a:t>cephalexin</a:t>
            </a:r>
            <a:r>
              <a:rPr lang="en-US" altLang="en-US" sz="3200">
                <a:latin typeface="Calibri" panose="020F0502020204030204" pitchFamily="34" charset="0"/>
              </a:rPr>
              <a:t>, cefazolin, cefadroxil, cephadrin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Uses</a:t>
            </a:r>
            <a:r>
              <a:rPr lang="en-US" altLang="en-US" sz="3200">
                <a:latin typeface="Calibri" panose="020F0502020204030204" pitchFamily="34" charset="0"/>
              </a:rPr>
              <a:t>: bone infections, skin &amp; soft tissue infections, uncomplicated UTIs.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2</a:t>
            </a:r>
            <a:r>
              <a:rPr lang="en-US" altLang="en-US" sz="3200" b="1" baseline="30000">
                <a:latin typeface="Calibri" panose="020F0502020204030204" pitchFamily="34" charset="0"/>
              </a:rPr>
              <a:t>nd</a:t>
            </a:r>
            <a:r>
              <a:rPr lang="en-US" altLang="en-US" sz="3200" b="1">
                <a:latin typeface="Calibri" panose="020F0502020204030204" pitchFamily="34" charset="0"/>
              </a:rPr>
              <a:t> generation: </a:t>
            </a:r>
            <a:r>
              <a:rPr lang="en-US" altLang="en-US" sz="3200">
                <a:latin typeface="Calibri" panose="020F0502020204030204" pitchFamily="34" charset="0"/>
              </a:rPr>
              <a:t>	E.g. cefaclor, </a:t>
            </a:r>
            <a:r>
              <a:rPr lang="en-US" altLang="en-US" sz="3200" u="sng">
                <a:latin typeface="Calibri" panose="020F0502020204030204" pitchFamily="34" charset="0"/>
              </a:rPr>
              <a:t>cefuroxime</a:t>
            </a:r>
            <a:r>
              <a:rPr lang="en-US" altLang="en-US" sz="3200">
                <a:latin typeface="Calibri" panose="020F0502020204030204" pitchFamily="34" charset="0"/>
              </a:rPr>
              <a:t>, </a:t>
            </a:r>
            <a:r>
              <a:rPr lang="en-US" altLang="en-US" sz="3200" u="sng">
                <a:latin typeface="Calibri" panose="020F0502020204030204" pitchFamily="34" charset="0"/>
              </a:rPr>
              <a:t>cefoxitin</a:t>
            </a:r>
            <a:r>
              <a:rPr lang="en-US" altLang="en-US" sz="3200">
                <a:latin typeface="Calibri" panose="020F0502020204030204" pitchFamily="34" charset="0"/>
              </a:rPr>
              <a:t>, cefamandole, cefotetan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Uses</a:t>
            </a:r>
            <a:r>
              <a:rPr lang="en-US" altLang="en-US" sz="3200">
                <a:latin typeface="Calibri" panose="020F0502020204030204" pitchFamily="34" charset="0"/>
              </a:rPr>
              <a:t>: 	• intraabdominal sepsis  (caused by anerobes)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	•Pelvic inflammatory diseases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	•bronchitis, pneumonia &amp; otitis media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en-US" sz="32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0208D3-2FB1-4B93-89C9-7A3D00FF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D16896-C2AC-458A-B9AD-1A63CC8BECA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748BC10E-3030-4127-9EBE-F83900AC6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3</a:t>
            </a:r>
            <a:r>
              <a:rPr lang="en-US" altLang="en-US" sz="3200" b="1" baseline="30000">
                <a:latin typeface="Calibri" panose="020F0502020204030204" pitchFamily="34" charset="0"/>
              </a:rPr>
              <a:t>rd</a:t>
            </a:r>
            <a:r>
              <a:rPr lang="en-US" altLang="en-US" sz="3200" b="1">
                <a:latin typeface="Calibri" panose="020F0502020204030204" pitchFamily="34" charset="0"/>
              </a:rPr>
              <a:t> generation:</a:t>
            </a:r>
            <a:r>
              <a:rPr lang="en-US" altLang="en-US" sz="3200">
                <a:latin typeface="Calibri" panose="020F0502020204030204" pitchFamily="34" charset="0"/>
              </a:rPr>
              <a:t>	E.g. </a:t>
            </a:r>
            <a:r>
              <a:rPr lang="en-US" altLang="en-US" sz="3200" u="sng">
                <a:latin typeface="Calibri" panose="020F0502020204030204" pitchFamily="34" charset="0"/>
              </a:rPr>
              <a:t>Ceftriaxone</a:t>
            </a:r>
            <a:r>
              <a:rPr lang="en-US" altLang="en-US" sz="3200">
                <a:latin typeface="Calibri" panose="020F0502020204030204" pitchFamily="34" charset="0"/>
              </a:rPr>
              <a:t>, </a:t>
            </a:r>
            <a:r>
              <a:rPr lang="en-US" altLang="en-US" sz="3200" u="sng">
                <a:latin typeface="Calibri" panose="020F0502020204030204" pitchFamily="34" charset="0"/>
              </a:rPr>
              <a:t>cefotaxime</a:t>
            </a:r>
            <a:r>
              <a:rPr lang="en-US" altLang="en-US" sz="3200">
                <a:latin typeface="Calibri" panose="020F0502020204030204" pitchFamily="34" charset="0"/>
              </a:rPr>
              <a:t>, ceftazidime, ceftizoxime, cefoperazone, </a:t>
            </a:r>
            <a:r>
              <a:rPr lang="en-US" altLang="en-US" sz="3200" u="sng">
                <a:latin typeface="Calibri" panose="020F0502020204030204" pitchFamily="34" charset="0"/>
              </a:rPr>
              <a:t>cefixime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Uses</a:t>
            </a:r>
            <a:r>
              <a:rPr lang="en-US" altLang="en-US" sz="3200">
                <a:latin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	•Pseudomonas infections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	•CNS infections- meningitis due to </a:t>
            </a:r>
            <a:r>
              <a:rPr lang="en-US" altLang="en-US" sz="3200" i="1">
                <a:latin typeface="Calibri" panose="020F0502020204030204" pitchFamily="34" charset="0"/>
              </a:rPr>
              <a:t>H. influenza </a:t>
            </a:r>
            <a:r>
              <a:rPr lang="en-US" altLang="en-US" sz="3200">
                <a:latin typeface="Calibri" panose="020F0502020204030204" pitchFamily="34" charset="0"/>
              </a:rPr>
              <a:t>in children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 		•Gonorrhea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	•Bone infections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4</a:t>
            </a:r>
            <a:r>
              <a:rPr lang="en-US" altLang="en-US" sz="3200" b="1" baseline="30000">
                <a:latin typeface="Calibri" panose="020F0502020204030204" pitchFamily="34" charset="0"/>
              </a:rPr>
              <a:t>th</a:t>
            </a:r>
            <a:r>
              <a:rPr lang="en-US" altLang="en-US" sz="3200" b="1">
                <a:latin typeface="Calibri" panose="020F0502020204030204" pitchFamily="34" charset="0"/>
              </a:rPr>
              <a:t> generation:</a:t>
            </a:r>
            <a:r>
              <a:rPr lang="en-US" altLang="en-US" sz="3200">
                <a:latin typeface="Calibri" panose="020F0502020204030204" pitchFamily="34" charset="0"/>
              </a:rPr>
              <a:t> e.g </a:t>
            </a:r>
            <a:r>
              <a:rPr lang="en-US" altLang="en-US" sz="3200" u="sng">
                <a:latin typeface="Calibri" panose="020F0502020204030204" pitchFamily="34" charset="0"/>
              </a:rPr>
              <a:t>cefepime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Uses</a:t>
            </a:r>
            <a:r>
              <a:rPr lang="en-US" altLang="en-US" sz="3200">
                <a:latin typeface="Calibri" panose="020F0502020204030204" pitchFamily="34" charset="0"/>
              </a:rPr>
              <a:t>: Pneumonia due to multidrug resistant bacteria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endParaRPr lang="en-US" altLang="en-US" sz="3200" u="sng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</a:pPr>
            <a:r>
              <a:rPr lang="en-US" altLang="en-US" sz="3200" u="sng">
                <a:latin typeface="Calibri" panose="020F0502020204030204" pitchFamily="34" charset="0"/>
              </a:rPr>
              <a:t>Other beta-lactam antibiotics </a:t>
            </a:r>
            <a:r>
              <a:rPr lang="en-US" altLang="en-US" sz="3200">
                <a:latin typeface="Calibri" panose="020F0502020204030204" pitchFamily="34" charset="0"/>
              </a:rPr>
              <a:t>are carbapenems e.g imipenem; monobactams e.g aztreonam.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87E374-2A15-4D47-A4A6-9EF4F489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20CBC0-DB30-48F9-B82E-6C60365696B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A6A14B42-1BC0-44BE-BEDD-E75FF6886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b). VANCOMYCIN</a:t>
            </a:r>
            <a:r>
              <a:rPr lang="en-US" altLang="en-US" sz="3200">
                <a:latin typeface="Calibri" panose="020F0502020204030204" pitchFamily="34" charset="0"/>
              </a:rPr>
              <a:t> – bacteriocidal, </a:t>
            </a:r>
            <a:r>
              <a:rPr lang="el-GR" altLang="en-US" sz="3200">
                <a:latin typeface="Calibri" panose="020F0502020204030204" pitchFamily="34" charset="0"/>
              </a:rPr>
              <a:t>β</a:t>
            </a:r>
            <a:r>
              <a:rPr lang="en-US" altLang="en-US" sz="3200">
                <a:latin typeface="Calibri" panose="020F0502020204030204" pitchFamily="34" charset="0"/>
              </a:rPr>
              <a:t>-lactamase resistant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Mechanism of action: inhibits bacterial cell wall synthesis.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Administered : IV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Distribution:  widely distributed in the body ( enters meninges if they are inflamed).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Elimination: t1/2 – 8hrs, undergoes Renal excretion.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S/E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ototoxic – causing tinnitus, deafness.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Nephrotoxic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Hypersenstitivy reaction called maculopapular rash (REDMAN syndrome)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A8DC3-BD60-46BE-AA1A-4128AF00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3F2058-B980-4357-B1CD-5D8F96C404C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B880ED00-B1E7-4280-8882-12DD1E2F53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Terminologies</a:t>
            </a: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1. Bactericidal vs bacteriostatic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/>
              <a:t>a) bacteriostatic</a:t>
            </a:r>
            <a:r>
              <a:rPr lang="en-US" altLang="en-US"/>
              <a:t> – agents that inhibit the growth (replication) of the infective agent.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Best if the body has an effective immune defense.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b) bacteriocidal</a:t>
            </a:r>
            <a:r>
              <a:rPr lang="en-US" altLang="en-US"/>
              <a:t> – agents that kills the sensitive infective agent. Best in patients with an impaired immune system.</a:t>
            </a: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These</a:t>
            </a:r>
            <a:r>
              <a:rPr lang="en-US" altLang="en-US" b="1"/>
              <a:t> </a:t>
            </a:r>
            <a:r>
              <a:rPr lang="en-US" altLang="en-US"/>
              <a:t>agents are indicated when host </a:t>
            </a:r>
            <a:r>
              <a:rPr lang="en-US" altLang="en-US" b="1"/>
              <a:t>immune defense is impaired,</a:t>
            </a:r>
            <a:r>
              <a:rPr lang="en-US" altLang="en-US"/>
              <a:t> in neutropenic patients (e.g. cancer) or in life threatening situations – endocarditis, meningitis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44BF7-2ECD-4ABD-B4C9-EBE83B5F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9CD425-18F5-406A-BA4C-999C03F7B67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B1B2CE53-33B2-456E-9F1B-9D4759247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Uses: 	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DOC in pseudomembraneous colitis caused by </a:t>
            </a:r>
            <a:r>
              <a:rPr lang="en-US" altLang="en-US" sz="3200" i="1">
                <a:latin typeface="Calibri" panose="020F0502020204030204" pitchFamily="34" charset="0"/>
              </a:rPr>
              <a:t>C.difficile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Methicillin Resistant Staphylococcal Aureus (MRSA) infections-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• Streptococcal Endocarditis in combination with an aminoglycoside.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Other inhibitors of cell wall synthesis include: Teicoplanin, fosfomycin, bacitracin, cycloserine.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2000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D5EEF6-1930-4785-A631-6CFF2AA0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CC9881-647E-49EC-8DBD-D0CA9A8B5F0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>
            <a:extLst>
              <a:ext uri="{FF2B5EF4-FFF2-40B4-BE49-F238E27FC236}">
                <a16:creationId xmlns:a16="http://schemas.microsoft.com/office/drawing/2014/main" id="{FEF480FB-823F-4180-9DDE-1A9FEC98D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4582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 u="sng">
                <a:latin typeface="Calibri" panose="020F0502020204030204" pitchFamily="34" charset="0"/>
              </a:rPr>
              <a:t>2. Protein synthesis inhibitors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a). Tetracylines</a:t>
            </a:r>
            <a:r>
              <a:rPr lang="en-US" altLang="en-US" sz="3200">
                <a:latin typeface="Calibri" panose="020F0502020204030204" pitchFamily="34" charset="0"/>
              </a:rPr>
              <a:t>– Bacteriostatic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 u="sng">
                <a:latin typeface="Calibri" panose="020F0502020204030204" pitchFamily="34" charset="0"/>
              </a:rPr>
              <a:t>Mechanism: </a:t>
            </a:r>
            <a:r>
              <a:rPr lang="en-US" altLang="en-US" sz="3200" u="sng">
                <a:latin typeface="Calibri" panose="020F0502020204030204" pitchFamily="34" charset="0"/>
              </a:rPr>
              <a:t>binds reversibly to the 30s ribosomal subunit to inhibit protein synthesis.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E.g. tetracycline, chlortetracycline, oxytetracycline, doxyclycine, minocyline, demeclocycline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Administered</a:t>
            </a:r>
            <a:r>
              <a:rPr lang="en-US" altLang="en-US" sz="3200">
                <a:latin typeface="Calibri" panose="020F0502020204030204" pitchFamily="34" charset="0"/>
              </a:rPr>
              <a:t> – per oral.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Absorption-</a:t>
            </a:r>
            <a:r>
              <a:rPr lang="en-US" altLang="en-US" sz="3200">
                <a:latin typeface="Calibri" panose="020F0502020204030204" pitchFamily="34" charset="0"/>
              </a:rPr>
              <a:t> moderate, impaired in presence of metal ions  &amp; presence of food but doxyclycline and minocyline are completely absorbed.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Distribution:</a:t>
            </a:r>
            <a:r>
              <a:rPr lang="en-US" altLang="en-US" sz="3200">
                <a:latin typeface="Calibri" panose="020F0502020204030204" pitchFamily="34" charset="0"/>
              </a:rPr>
              <a:t> wide including placenta, breast milk but not meninges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Elimination:</a:t>
            </a:r>
            <a:r>
              <a:rPr lang="en-US" altLang="en-US" sz="3200">
                <a:latin typeface="Calibri" panose="020F0502020204030204" pitchFamily="34" charset="0"/>
              </a:rPr>
              <a:t> Biliary and renal excretion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9D0A13-55A0-499B-8428-E255D8D1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E786F0-A093-4AF0-90EE-01BDE8517E5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EAC60CA9-12B2-4F66-B094-FAD7FD0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4582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S/E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1) GIT irritation, Diarrhea, opportunistic infections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2) Deposited in growing bones, teeth to cause discoloration and bone deformity.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3) Photosensitivity (especially with Doxycycline)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4) Vit B deficiency –which can cause impaired mucosal regeneration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5) Fetal hepatotoxicity (in pregnant women)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6) Minocycline can cause vestibular disturbance (ataxia, vertigo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1E489F-39FD-46E7-8DA9-0A8D44C6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02141A-0963-413A-8D9B-C0A059173AB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>
            <a:extLst>
              <a:ext uri="{FF2B5EF4-FFF2-40B4-BE49-F238E27FC236}">
                <a16:creationId xmlns:a16="http://schemas.microsoft.com/office/drawing/2014/main" id="{23490E06-48E3-4337-8F9F-76808D5EB3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Tetracyclines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/>
              <a:t>Contra –indications</a:t>
            </a: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-Pregnant or breastfeeding women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-Children below 8 years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-Renally impairment(except doxyclycline)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/>
              <a:t>Uses: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•Cholera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 Mycoplasma pneumonia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 Chlymydial infections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 Lyme disease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 Rickettsial diseases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	• Neisseria meningitidis – Minocyline only.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D8E165-9A79-49CC-81C6-04296E44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334B27-C023-4634-B4FF-15FAEF40655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300A086F-4C72-40CF-8D2A-A40A9A826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b). AMINOGLYCOSIDES</a:t>
            </a:r>
            <a:r>
              <a:rPr lang="en-US" altLang="en-US"/>
              <a:t> – bactericidal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Highly polar compounds with poor penetration into tissues.</a:t>
            </a:r>
            <a:endParaRPr lang="en-US" altLang="en-US" b="1"/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Mechanism</a:t>
            </a:r>
            <a:r>
              <a:rPr lang="en-US" altLang="en-US"/>
              <a:t>:  binds 30s ribosomal subunit inhibiting protein synthesis.</a:t>
            </a:r>
            <a:endParaRPr lang="en-US" altLang="en-US" b="1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E.g. Gentamycin, streptomycin, amikacin, tobramycin, netilmycin, sisomicin, kanamycin, neomycin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Adm</a:t>
            </a:r>
            <a:r>
              <a:rPr lang="en-US" altLang="en-US"/>
              <a:t> – pareteral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Distribution:</a:t>
            </a:r>
            <a:r>
              <a:rPr lang="en-US" altLang="en-US"/>
              <a:t> distributed into most body fluids, but very poor penetration into CSF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Elimination:</a:t>
            </a:r>
            <a:r>
              <a:rPr lang="en-US" altLang="en-US"/>
              <a:t>  Short t</a:t>
            </a:r>
            <a:r>
              <a:rPr lang="en-US" altLang="en-US" baseline="-25000"/>
              <a:t>1/2</a:t>
            </a:r>
            <a:r>
              <a:rPr lang="en-US" altLang="en-US"/>
              <a:t> (2-5 hrs) – hence multiple dosing. Eliminated by the kidneys.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93374F-A6CE-4A91-BF34-5640B1B0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3FE516-2260-43CA-97DD-130FF7B3BBE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D717ED38-5579-4AFE-A2ED-780CE5397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2296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en-US" sz="3200" b="1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S/E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1). Ototoxicity (vestibular and auditory damage)- deafness, vertigo, ataxia, tinnitus.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2) Nephrotoxicity: reversible, related to dose and length of treatment.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Increased risk with inefficient renal clearance e.g dehydration, impaired renal blood flow, preexisting renal disease, age.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3). Neuromuscular junction blockade –  hence can cause aggravation of myasthenia gravis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	4) Hematological abnormalities – bone marrow depression, anemia, bleeding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9A31CE-F8B0-4CD3-8594-9605E884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6994AC-44F7-4ACC-871E-58A8ECF40A0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8600D564-F38A-4551-AC6F-C34EF5406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err="1">
                <a:latin typeface="+mn-lt"/>
                <a:cs typeface="+mn-cs"/>
              </a:rPr>
              <a:t>Aminoglycosides</a:t>
            </a:r>
            <a:endParaRPr lang="en-US" sz="3200" dirty="0">
              <a:latin typeface="+mn-lt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Uses:</a:t>
            </a:r>
            <a:r>
              <a:rPr lang="en-US" sz="3200" dirty="0">
                <a:latin typeface="+mn-lt"/>
                <a:cs typeface="+mn-cs"/>
              </a:rPr>
              <a:t>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Infection with enteric organisms in combination with an agent against anaerobes (</a:t>
            </a:r>
            <a:r>
              <a:rPr lang="en-US" sz="3200" dirty="0" err="1">
                <a:latin typeface="+mn-lt"/>
                <a:cs typeface="+mn-cs"/>
              </a:rPr>
              <a:t>metronidazole</a:t>
            </a:r>
            <a:r>
              <a:rPr lang="en-US" sz="3200" dirty="0">
                <a:latin typeface="+mn-lt"/>
                <a:cs typeface="+mn-cs"/>
              </a:rPr>
              <a:t>), pelvic and abdominal infections. 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 Bacterial </a:t>
            </a:r>
            <a:r>
              <a:rPr lang="en-US" sz="3200" dirty="0" err="1">
                <a:latin typeface="+mn-lt"/>
                <a:cs typeface="+mn-cs"/>
              </a:rPr>
              <a:t>endocarditis</a:t>
            </a:r>
            <a:r>
              <a:rPr lang="en-US" sz="3200" dirty="0">
                <a:latin typeface="+mn-lt"/>
                <a:cs typeface="+mn-cs"/>
              </a:rPr>
              <a:t> in combination with other drugs (</a:t>
            </a:r>
            <a:r>
              <a:rPr lang="en-US" sz="3200" dirty="0" err="1">
                <a:latin typeface="+mn-lt"/>
                <a:cs typeface="+mn-cs"/>
              </a:rPr>
              <a:t>penicillins</a:t>
            </a:r>
            <a:r>
              <a:rPr lang="en-US" sz="3200" dirty="0">
                <a:latin typeface="+mn-lt"/>
                <a:cs typeface="+mn-cs"/>
              </a:rPr>
              <a:t>)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 Tuberculosis (streptomycin, is one of the regimens)</a:t>
            </a:r>
            <a:endParaRPr lang="en-US" sz="3200" dirty="0">
              <a:latin typeface="+mn-lt"/>
              <a:cs typeface="Arial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 Plague</a:t>
            </a:r>
            <a:endParaRPr lang="en-US" sz="3200" dirty="0">
              <a:latin typeface="+mn-lt"/>
              <a:cs typeface="Arial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 Brucellosis</a:t>
            </a:r>
            <a:endParaRPr lang="en-US" sz="3200" dirty="0">
              <a:latin typeface="+mn-lt"/>
              <a:cs typeface="Arial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Arial" charset="0"/>
              </a:rPr>
              <a:t>•</a:t>
            </a:r>
            <a:r>
              <a:rPr lang="en-US" sz="3200" dirty="0">
                <a:latin typeface="+mn-lt"/>
                <a:cs typeface="+mn-cs"/>
              </a:rPr>
              <a:t> bacterial  infection of Skin, conjunctiva and external ear (topical) :Neomycin, </a:t>
            </a:r>
            <a:r>
              <a:rPr lang="en-US" sz="3200" dirty="0" err="1">
                <a:latin typeface="+mn-lt"/>
                <a:cs typeface="+mn-cs"/>
              </a:rPr>
              <a:t>framycetin</a:t>
            </a:r>
            <a:r>
              <a:rPr lang="en-US" sz="3200" dirty="0"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u="sng" dirty="0">
              <a:solidFill>
                <a:srgbClr val="CC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  <a:cs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5809BB-3EBA-44E9-AAFA-77DCBB0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FA1D6A-B894-4F71-B34C-ACDB3AF06A0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ED042CCE-B89C-447D-AA98-E09D8E1AF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  <a:cs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03CFFF-69F7-469F-AD77-DB89870E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555E34C-2864-432E-91EC-ECDA61003D2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38ACA88-F32C-4175-A11E-65A209017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"/>
            <a:ext cx="7924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/>
              <a:t>c). SPECTINOMYCIN</a:t>
            </a:r>
            <a:endParaRPr lang="en-US" altLang="en-US" sz="3200" b="1"/>
          </a:p>
          <a:p>
            <a:pPr eaLnBrk="1" hangingPunct="1"/>
            <a:r>
              <a:rPr lang="en-US" altLang="en-US" sz="3200" b="1"/>
              <a:t>Mechanism</a:t>
            </a:r>
            <a:r>
              <a:rPr lang="en-US" altLang="en-US" sz="3200"/>
              <a:t>:  inhibits protein synthesis.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3200"/>
              <a:t>Has features very similar to aminoglycosides</a:t>
            </a:r>
            <a:endParaRPr lang="en-US" altLang="en-US" sz="3200" b="1" u="sng"/>
          </a:p>
          <a:p>
            <a:pPr eaLnBrk="1" hangingPunct="1"/>
            <a:r>
              <a:rPr lang="en-US" altLang="en-US" sz="3200" b="1"/>
              <a:t>Uses</a:t>
            </a:r>
            <a:r>
              <a:rPr lang="en-US" altLang="en-US" sz="3200"/>
              <a:t>: limited to N.gonorrhea resistant or allergic to other preferred drugs.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FA40CB0D-5B37-4B85-A2FB-3E52DE96C0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d). CHLORAMPHENICOL</a:t>
            </a:r>
            <a:r>
              <a:rPr lang="en-US" altLang="en-US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Largely Bacteriostatic.</a:t>
            </a:r>
            <a:endParaRPr lang="en-US" altLang="en-US" b="1" u="sng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/>
              <a:t>Mechanism</a:t>
            </a:r>
            <a:r>
              <a:rPr lang="en-US" altLang="en-US"/>
              <a:t>; binds reversibly to the 50s ribosomal subunit inhibiting protein synthesis.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NB. Macrolides and clindamycin bind to the same site and may interfere w/ each others activities</a:t>
            </a:r>
            <a:endParaRPr lang="en-US" altLang="en-US" b="1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/>
              <a:t>Administration</a:t>
            </a:r>
            <a:r>
              <a:rPr lang="en-US" altLang="en-US"/>
              <a:t> – oral (bitter taste masked by encapsulation), parenteral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/>
              <a:t>Absorption:</a:t>
            </a:r>
            <a:r>
              <a:rPr lang="en-US" altLang="en-US"/>
              <a:t>  rapid and complete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/>
              <a:t>Distribution:</a:t>
            </a:r>
            <a:r>
              <a:rPr lang="en-US" altLang="en-US"/>
              <a:t> well into all tissues including brain. Undergoes some protein binding(30-50%)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2A6B30-FC4E-4351-B0A9-B2D39656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D13D9D-9683-4993-A6EB-1954A77E672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B678877F-41AF-4709-888A-A0ED3158E6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/>
              <a:t>Elimination:</a:t>
            </a:r>
            <a:r>
              <a:rPr lang="en-US" altLang="en-US"/>
              <a:t> undergoes liver metabolism </a:t>
            </a:r>
            <a:endParaRPr lang="en-US" altLang="en-US" b="1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b="1"/>
              <a:t>Drug interactions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It inhibits hepatic enzymes, hence increqasing the plasma levels of Warfarin, phenytoin, tolbutamide and chlorpropamide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/>
              <a:t>Uses:</a:t>
            </a:r>
            <a:r>
              <a:rPr lang="en-US" altLang="en-US"/>
              <a:t> only serious infections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/>
              <a:t>1) Emperic treatment of bacterial meningitis in conjunction with benzylpenicillin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/>
              <a:t>2) Emperic treatment of brain abscess in conjunction with a penicillin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/>
              <a:t>3) Salmonella  infections- typhoid (2nd line drug)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/>
              <a:t>4) Bacterial conjunctivitis ( topical)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40CFE9-9E34-4FE9-AD78-D041D130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0E611D-C8E8-4221-9763-82C9C09CED7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593977AD-7776-4724-B3B9-357294AE44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Bacteriocidal drugs exhibit either:-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concentration dependent killing</a:t>
            </a:r>
            <a:r>
              <a:rPr lang="en-US" altLang="en-US"/>
              <a:t> – rate and extent of cidal activity increases with conc. of drug e.g. aminoglycosides, quinolones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time-dependent killing </a:t>
            </a:r>
            <a:r>
              <a:rPr lang="en-US" altLang="en-US"/>
              <a:t>– rate and extent of killing is maximal above the minimum bactericidal conc. and does not increase beyond this.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6A3EC2-C210-4322-ABDA-E083D4C74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8BA38D-82E2-4F60-ABA3-9B52ACCDCA4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CE94F50E-B97C-479B-80FD-7AA983379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"/>
            <a:ext cx="82296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latin typeface="Calibri" panose="020F0502020204030204" pitchFamily="34" charset="0"/>
              </a:rPr>
              <a:t>CHLORAMPHENICOL</a:t>
            </a:r>
            <a:r>
              <a:rPr lang="en-US" altLang="en-US" sz="3200" b="1">
                <a:latin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Calibri" panose="020F0502020204030204" pitchFamily="34" charset="0"/>
              </a:rPr>
              <a:t>S/E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1). Bone marrow depression causing pancytopenia (rare)	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2) Grey baby syndrome- vomiting, diarrhea, poor blood flow (flaccid, cold, grey ashen)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3) Hypersensitivity reactions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4) Alteration of GIT flora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>
                <a:latin typeface="Calibri" panose="020F0502020204030204" pitchFamily="34" charset="0"/>
              </a:rPr>
              <a:t>5) Hemolytic anemia with G6PDH deficiency</a:t>
            </a:r>
          </a:p>
          <a:p>
            <a:pPr eaLnBrk="1" hangingPunct="1"/>
            <a:endParaRPr lang="en-US" altLang="en-US" sz="3200" b="1">
              <a:latin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D325CB-33E6-407C-B875-A6E73143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66D4E2-73A0-4A2E-9645-C1E36E7693C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949D81A-3111-467F-885C-7A6085E92A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5344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e). MACROLIDE      </a:t>
            </a:r>
            <a:r>
              <a:rPr lang="en-US" altLang="en-US"/>
              <a:t>Largely – bacteriostatic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Mxn</a:t>
            </a:r>
            <a:r>
              <a:rPr lang="en-US" altLang="en-US"/>
              <a:t>: binds to the 50s ribosomal subunit and interferes with protein synthesis.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E.g. erythromycin, clarithromycin, Azithromycin.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Administration:</a:t>
            </a:r>
            <a:r>
              <a:rPr lang="en-US" altLang="en-US"/>
              <a:t> – oral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Absorption:</a:t>
            </a:r>
            <a:r>
              <a:rPr lang="en-US" altLang="en-US"/>
              <a:t>  good for clarithromycin; food interferes with azithromycin  absorption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</a:t>
            </a:r>
            <a:r>
              <a:rPr lang="en-US" altLang="en-US"/>
              <a:t>: wide, crosses into placenta, but not into CSF, taken up by phagocytic cells.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Azithromycin is deposited in tissues from where it is  released slowly.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4B66B8-F780-4917-B32F-360B3846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1B92CA-8E3B-4FB0-B8D4-32702B537AC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F42804-8CFB-447B-894F-B91CB8C4B8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5344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Elimination:</a:t>
            </a:r>
            <a:r>
              <a:rPr lang="en-US" altLang="en-US"/>
              <a:t>  t1/2 1-5 hrs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Erythromycin and Azithromycin: Biliary excretion  (adjust dose in hepatic dysfunction)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Clarithromycin: liver metabolism and urinary excretion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S/E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1). Cholestatic jaundice (reversible) – erythromycin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2) GIT irritation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Drug interactions</a:t>
            </a:r>
            <a:r>
              <a:rPr lang="en-US" altLang="en-US"/>
              <a:t> – Erythromycin and clarithromycin (but not azithromycin) inhibit Cytochrome P450 enzymes. They can increase plasma levels of: 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n-US" altLang="en-US"/>
              <a:t>Warfarin, Carbamazepine, Theophylline, Oral digoxin, Methylpredisolone 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4326B3-CC21-424C-8845-487370C73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34F294-2628-4B2C-BBF5-571071644C6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684E06A-B85E-4FA6-9B1D-9FB80586A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Uses: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Erythromycin (mostly gm +ve bacteria)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DOC in community acquired pneumonia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Diphtheria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Azithromycin and Clarithromycin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•</a:t>
            </a:r>
            <a:r>
              <a:rPr lang="en-US" altLang="en-US"/>
              <a:t>DOC in chlamydial infections (cervicitis, urethritis, conjunctivitis)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•</a:t>
            </a:r>
            <a:r>
              <a:rPr lang="en-US" altLang="en-US"/>
              <a:t>Respiratory tract infections (caused by </a:t>
            </a:r>
            <a:r>
              <a:rPr lang="en-US" altLang="en-US" i="1"/>
              <a:t>H. influenza</a:t>
            </a:r>
            <a:r>
              <a:rPr lang="en-US" altLang="en-US"/>
              <a:t>, atypical pneumonia)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•</a:t>
            </a:r>
            <a:r>
              <a:rPr lang="en-US" altLang="en-US"/>
              <a:t>Soft tissue infections; Toxoplasmosis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•</a:t>
            </a:r>
            <a:r>
              <a:rPr lang="en-US" altLang="en-US"/>
              <a:t>Substitute in persons allergic to penicillins.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Clarithromycin – H.pylori eradication.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0D8F71-A9B3-4DED-A12D-22E13CA1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46FDDA-7663-45C2-BCF6-E90A2E0E6BA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528BD7C-74EF-46BB-8E1A-3B8B20392A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f). LINCOSAMIDES </a:t>
            </a:r>
            <a:r>
              <a:rPr lang="en-US" altLang="en-US"/>
              <a:t>E.g. Clindamycin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Mxn</a:t>
            </a:r>
            <a:r>
              <a:rPr lang="en-US" altLang="en-US"/>
              <a:t>: inhibits translocation process in protein synthesis.</a:t>
            </a:r>
            <a:endParaRPr lang="en-US" altLang="en-US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Administration</a:t>
            </a:r>
            <a:r>
              <a:rPr lang="en-US" altLang="en-US"/>
              <a:t>– oral and parenteral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Distribution:</a:t>
            </a:r>
            <a:r>
              <a:rPr lang="en-US" altLang="en-US"/>
              <a:t> good penetration into all tissues (bone, abscesses, phagocytic cells) except brain,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</a:t>
            </a:r>
            <a:r>
              <a:rPr lang="en-US" altLang="en-US"/>
              <a:t>: liver metabolism, urinary and biliary excretion.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S/E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1). Pseudomembranous colitis (alteration of normal flora, </a:t>
            </a:r>
            <a:r>
              <a:rPr lang="en-US" altLang="en-US" i="1"/>
              <a:t>C. difficile</a:t>
            </a:r>
            <a:r>
              <a:rPr lang="en-US" altLang="en-US"/>
              <a:t>); stop treatment if diarrhea occurs and manage with metronidazole or vancomycin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BC4BC-D317-40ED-82AA-8F91C580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76E8B4-C11A-46C7-9B01-A5C92830979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AA2E385-4F6D-45CE-A505-17879162F8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2) Hypersensitivity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3) GIT irritation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4) Impaired liver function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Uses</a:t>
            </a:r>
            <a:r>
              <a:rPr lang="en-US" altLang="en-US" b="1" i="1"/>
              <a:t>:</a:t>
            </a:r>
            <a:r>
              <a:rPr lang="en-US" altLang="en-US" i="1"/>
              <a:t> Bacteroides fragilis </a:t>
            </a:r>
            <a:r>
              <a:rPr lang="en-US" altLang="en-US"/>
              <a:t>infections – abdominal sepsis, dental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-Staphylococcal bone and joint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-Non-sexually transmitted genital tract infections (combined with an aminoglycoside)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2E82C-3980-4134-B3C0-BE04A85F6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BE659E-BB4C-4877-946D-C11FC9A6F56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8B31397-6B49-44D8-92F2-B3816F6864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3. Inhibitors of nucleic acid synthesis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a). QUINOLONES</a:t>
            </a:r>
            <a:r>
              <a:rPr lang="en-US" altLang="en-US"/>
              <a:t> -Bacteriocidal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Mxn: </a:t>
            </a:r>
            <a:r>
              <a:rPr lang="en-US" altLang="en-US"/>
              <a:t>inhibits DNA gyrase (topoisomerase II) hence inhibition of DNA synthesis.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/>
              <a:t>Absorption </a:t>
            </a:r>
            <a:r>
              <a:rPr lang="en-US" altLang="en-US"/>
              <a:t>– good  per oral.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Al</a:t>
            </a:r>
            <a:r>
              <a:rPr lang="en-US" altLang="en-US" baseline="30000"/>
              <a:t>3+</a:t>
            </a:r>
            <a:r>
              <a:rPr lang="en-US" altLang="en-US"/>
              <a:t>, Mg</a:t>
            </a:r>
            <a:r>
              <a:rPr lang="en-US" altLang="en-US" baseline="30000"/>
              <a:t>2+</a:t>
            </a:r>
            <a:r>
              <a:rPr lang="en-US" altLang="en-US"/>
              <a:t>, sucralfate and ferrous compounds interfere with absorption.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Distribution:</a:t>
            </a:r>
            <a:r>
              <a:rPr lang="en-US" altLang="en-US"/>
              <a:t> achieves effective conc. in a wide range of tissues esp. kidney,  lung, prostate, phagocytes.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FD0E92-7F5F-436E-9C46-A8258A9E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483B07-B98F-4603-954B-E004A399CC5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D8A1A26-C494-4B64-86B6-28559E1EF3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Elimination:</a:t>
            </a:r>
            <a:r>
              <a:rPr lang="en-US" altLang="en-US"/>
              <a:t> t</a:t>
            </a:r>
            <a:r>
              <a:rPr lang="en-US" altLang="en-US" baseline="-25000"/>
              <a:t>1/2</a:t>
            </a:r>
            <a:r>
              <a:rPr lang="en-US" altLang="en-US"/>
              <a:t> 2-10 hrs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Undergoes hepatic metabolism followed by biliary and renal clearance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S/E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GIT irritation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Hypersensitivity reactions – skin rashes, photosensitivity, anaphylaxis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3) Arthropathy especially in children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4) CNS disturbance – especially with prior CNS pathology or use of theophyllilne or NSAIDS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i="1"/>
              <a:t>Caution: don’t drive or use machinery when on these drugs.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63248C-47B9-46E1-A622-2036B504E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88C747-908C-4A37-A610-F73DDC3F514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67A2FB9-4059-4CA0-ACD1-EDE29DAB91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FLOUROQUINOLONES</a:t>
            </a: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USES: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Urinary tract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GIT infections e.g. </a:t>
            </a:r>
            <a:r>
              <a:rPr lang="en-US" altLang="en-US" i="1"/>
              <a:t>Salmonella typhi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3) Respiratory tract infections esp. </a:t>
            </a:r>
            <a:r>
              <a:rPr lang="en-US" altLang="en-US" i="1"/>
              <a:t>P.aeruginosa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4) Gonorrhea, cervicitis, Septicemia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	6) Osteomyelitis caused by gram-ve bacteria.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E.g. </a:t>
            </a:r>
            <a:r>
              <a:rPr lang="en-US" altLang="en-US" u="sng"/>
              <a:t>ciprofloxacin</a:t>
            </a:r>
            <a:r>
              <a:rPr lang="en-US" altLang="en-US"/>
              <a:t>, enoxacin, ofloxacin, </a:t>
            </a:r>
            <a:r>
              <a:rPr lang="en-US" altLang="en-US" u="sng"/>
              <a:t>lomefloxacine</a:t>
            </a:r>
            <a:r>
              <a:rPr lang="en-US" altLang="en-US"/>
              <a:t>, </a:t>
            </a:r>
            <a:r>
              <a:rPr lang="en-US" altLang="en-US" u="sng"/>
              <a:t>levofloxacin</a:t>
            </a:r>
            <a:r>
              <a:rPr lang="en-US" altLang="en-US"/>
              <a:t>, Sparfloxacin, clinafloxacin, </a:t>
            </a:r>
            <a:r>
              <a:rPr lang="en-US" altLang="en-US" u="sng"/>
              <a:t>Norfloxacin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/>
              <a:t>C/I</a:t>
            </a:r>
          </a:p>
          <a:p>
            <a:pPr eaLnBrk="1" hangingPunct="1"/>
            <a:r>
              <a:rPr lang="en-US" altLang="en-US"/>
              <a:t>Children under 18 years</a:t>
            </a:r>
          </a:p>
          <a:p>
            <a:pPr eaLnBrk="1" hangingPunct="1"/>
            <a:r>
              <a:rPr lang="en-US" altLang="en-US"/>
              <a:t>Pregnancy and lactation.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u="sng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CB2727-7758-43D9-910E-2E5DEEF1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6D5190-D8B0-42DA-B0AD-ACDD56130F9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C197550-4B1E-4E06-A72C-7CD897B062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4. Folic acid synthesis inhibitors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a). SULPHONAMIDES – </a:t>
            </a:r>
            <a:r>
              <a:rPr lang="en-US" altLang="en-US"/>
              <a:t>Bacteriostatic, broad spectrum.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Mxn</a:t>
            </a:r>
            <a:r>
              <a:rPr lang="en-US" altLang="en-US"/>
              <a:t>: Competitively inhibit dihydropteroate synthetase hence interfering with folic acid synthesis.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Administation:</a:t>
            </a:r>
            <a:r>
              <a:rPr lang="en-US" altLang="en-US"/>
              <a:t> oral and topical (silversulphadiazine)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Absorption:</a:t>
            </a:r>
            <a:r>
              <a:rPr lang="en-US" altLang="en-US"/>
              <a:t> rapid for most (e.g. sulphamethoxazole), poor for sulphasalazine.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Distribution:</a:t>
            </a:r>
            <a:r>
              <a:rPr lang="en-US" altLang="en-US"/>
              <a:t> well into most tissues including CSF, placenta, inflammatory exudates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2B594C-C935-47A5-B48F-5A3DA6E3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33D07F-D86C-4EA3-92D5-6B2666FC20D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04395A68-C63F-4B39-BC86-A0161FD6E2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534400" cy="640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>
                <a:cs typeface="Calibri" panose="020F0502020204030204" pitchFamily="34" charset="0"/>
              </a:rPr>
              <a:t>2. Postantibiotic effect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●</a:t>
            </a:r>
            <a:r>
              <a:rPr lang="en-US" altLang="en-US"/>
              <a:t>Persistent microbial suppression even after the plasma concentration of a drug falls below the minimum inhibitory concentration. e.g. aminoglycosides, quinolones.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3. Spectrum</a:t>
            </a:r>
            <a:r>
              <a:rPr lang="en-US" altLang="en-US"/>
              <a:t> of a chemotherapeutic agent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●</a:t>
            </a:r>
            <a:r>
              <a:rPr lang="en-US" altLang="en-US"/>
              <a:t> Narrow – sensitivity limited to a small group of organisms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●</a:t>
            </a:r>
            <a:r>
              <a:rPr lang="en-US" altLang="en-US"/>
              <a:t> Broad – many groups of organism sensitive to the effect of that agent (often inclusive of both gram negative and positive. A common side effect is superinfection.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1533AA-DA22-4F36-864D-095C9C07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0E4A55-83C4-4330-B559-0B20121867C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C95600C-4CF1-4ACD-867D-B6F4D1F782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Elimination:</a:t>
            </a:r>
            <a:r>
              <a:rPr lang="en-US" altLang="en-US"/>
              <a:t> t</a:t>
            </a:r>
            <a:r>
              <a:rPr lang="en-US" altLang="en-US" baseline="-25000"/>
              <a:t>1/2</a:t>
            </a:r>
            <a:r>
              <a:rPr lang="en-US" altLang="en-US"/>
              <a:t> varies;</a:t>
            </a:r>
            <a:r>
              <a:rPr lang="en-US" altLang="en-US"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•</a:t>
            </a:r>
            <a:r>
              <a:rPr lang="en-US" altLang="en-US"/>
              <a:t>Liver metabolism and renal clearance.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S/E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Hypersenstivity-inform of anaphylaxis, stevens-Johnson syndrome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Bone marrow depression (causes macrocytic anemia in high doses, avoid in pregnancy)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3) Crystalluria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4) CNS  disturbance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5) Teratogenic  ( C/I in pregnancy)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658F05-A2CB-4ED9-8385-62B94CB49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80DD3D-71E9-4EAD-8616-53EB577583E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43BD4A49-1FCA-4AC9-817D-AFF1879C7E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Sulphonamides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examples:</a:t>
            </a:r>
            <a:endParaRPr lang="en-US" altLang="en-US" u="sng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u="sng"/>
              <a:t>Systemic drugs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1. Short acting –sulfisoxazole, sulfamethizole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2. Intermediate acting – sulphamethoxazole, sulfadiazine, sulfadimidine,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3. Long acting – sulfametopyrazine, sulfadoxine.</a:t>
            </a:r>
            <a:endParaRPr lang="en-US" altLang="en-US" u="sng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u="sng"/>
              <a:t>Non-systemic/local effect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1. Oral nonabsorbable (GIT effect)- sulfasalazine.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2. Topical – sulfacetamide (eye), Silver sulfadiazine (burns, wounds), Mefenide - (burns, wounds)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825759-3334-40BB-8DDF-2396EF6B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ABA5E0-8BAD-4499-ADD4-1D3A43F0D73E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F1FBC88-CA69-4B42-B2B3-D3E7067F0C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SULPHONAMIDES</a:t>
            </a: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Uses:</a:t>
            </a:r>
            <a:r>
              <a:rPr lang="en-US" altLang="en-US"/>
              <a:t> </a:t>
            </a:r>
            <a:r>
              <a:rPr lang="en-US" altLang="en-US" u="sng"/>
              <a:t>single drug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Silversulphadiazine – (topical) prophylaxis and treatment of infected burns, pressure sores, skin ulcers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inflammatory bowel disease -  sulphasalazine or sulphapyridine + saliclylate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3) some sexually transmitted infections – chlamydia, trachoma, chancroid.</a:t>
            </a:r>
            <a:endParaRPr lang="en-US" altLang="en-US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Combined</a:t>
            </a:r>
            <a:r>
              <a:rPr lang="en-US" altLang="en-US"/>
              <a:t> – (</a:t>
            </a:r>
            <a:r>
              <a:rPr lang="en-US" altLang="en-US" b="1"/>
              <a:t>Trimethoprim + sulphamethoxazole = </a:t>
            </a:r>
            <a:r>
              <a:rPr lang="en-US" altLang="en-US" b="1" u="sng"/>
              <a:t>co-trimoxazole </a:t>
            </a:r>
            <a:r>
              <a:rPr lang="en-US" altLang="en-US" b="1" i="1"/>
              <a:t>(septrin)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14D38D-20E0-4949-ACCA-A347C039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F9575A-9ABB-48AC-A2EC-DBDB2D0B823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99EB84A-85AB-4F82-839E-2988F112D7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Uses of co-trimoxazole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Pneumocystis jiroveci pneumonia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Toxoplasmosis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3) Norcadiosis (pneumonia and brain abscesses).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4) Chronic urinary tract infections.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5) Chronic bronchitis (2nd line drug)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6) Otitis media (2nd line drug)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7. Enteric bacterial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8. Respiratory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Dosage (septrin):</a:t>
            </a:r>
            <a:r>
              <a:rPr lang="en-US" altLang="en-US"/>
              <a:t> 960mg-1.44g BD (P.O)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FC5773-AA72-4805-B160-48DE0184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688BD5-2914-453A-98FC-B00F3C8E896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37C70C7-81D3-4248-9FB6-D880CD45CC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b). TRIMETHORIM          </a:t>
            </a:r>
            <a:r>
              <a:rPr lang="en-US" altLang="en-US"/>
              <a:t>Bacteriostatic and broad specrum.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Mxn</a:t>
            </a:r>
            <a:r>
              <a:rPr lang="en-US" altLang="en-US"/>
              <a:t>: inhibitor of dihydrofolate reductase leading to the inhibition of folic acid synthesis</a:t>
            </a:r>
            <a:endParaRPr lang="en-US" altLang="en-US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Administration:</a:t>
            </a:r>
            <a:r>
              <a:rPr lang="en-US" altLang="en-US"/>
              <a:t>  oral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Abs:</a:t>
            </a:r>
            <a:r>
              <a:rPr lang="en-US" altLang="en-US"/>
              <a:t> rapid and complete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Distribution:</a:t>
            </a:r>
            <a:r>
              <a:rPr lang="en-US" altLang="en-US"/>
              <a:t> wide especially prostatic and vaginal fluids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Elimination:</a:t>
            </a:r>
            <a:r>
              <a:rPr lang="en-US" altLang="en-US"/>
              <a:t> t</a:t>
            </a:r>
            <a:r>
              <a:rPr lang="en-US" altLang="en-US" baseline="-25000"/>
              <a:t>1/2</a:t>
            </a:r>
            <a:r>
              <a:rPr lang="en-US" altLang="en-US"/>
              <a:t> 10 hrs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	•</a:t>
            </a:r>
            <a:r>
              <a:rPr lang="en-US" altLang="en-US"/>
              <a:t>Liver metabolism and urinary excretion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Uses:</a:t>
            </a:r>
            <a:r>
              <a:rPr lang="en-US" altLang="en-US"/>
              <a:t> as a </a:t>
            </a:r>
            <a:r>
              <a:rPr lang="en-US" altLang="en-US" u="sng"/>
              <a:t>single drug</a:t>
            </a: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1) Urinary tract infections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2) Respiratory infections</a:t>
            </a:r>
            <a:endParaRPr lang="en-US" altLang="en-US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5E7BF2-9256-403F-80E7-B57BA02C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884DD2-BA9D-4CC8-AA27-C7681D5F11F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E3A01660-E4DF-434B-90B5-4E5D741B99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5. ANTIMYCOBACTERIAL AGENTS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a) Drugs used in tuberculosis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Mycobacterium tuberculosis is difficult to treat due to: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It has a characteristic lipid-rich cell wall (made of of mycolic acid)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long duration of therapy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Able to survive in macrophage hence greater inaccessibility to drugs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very slow growing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dormant states are very resistant to chemicals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11951-0ECA-4A28-BB6B-BDF57E76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85F2A6-8C49-412E-8FA2-B39AB90FFD2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B3AA2D6C-B396-4684-9F90-7297EB0909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5. ANTIMYCOBACTERIAL AGENTS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a) Drugs used in tuberculosis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Mycobacterium tuberculosis is difficult to treat due to: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Emergence of multi-drug resistant strains.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side effects associated with some drugs interfere with compliance.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association of TB with HIV/AIDS further weakens the immunity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nature of transmission: inhalation of droplets.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55A039-3EFE-4EF3-AF79-E3395FE0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4ACEE7-44FC-4D73-9D98-B99C69FBD4B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E0508C3C-463C-4857-B227-66CD5CBB80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 u="sng"/>
              <a:t>1</a:t>
            </a:r>
            <a:r>
              <a:rPr lang="en-US" altLang="en-US" sz="2800" b="1" u="sng" baseline="30000"/>
              <a:t>st</a:t>
            </a:r>
            <a:r>
              <a:rPr lang="en-US" altLang="en-US" sz="2800" b="1" u="sng"/>
              <a:t> line drugs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1. Isoniazid (INH)</a:t>
            </a:r>
            <a:r>
              <a:rPr lang="en-US" altLang="en-US" sz="2800"/>
              <a:t>  - Bacteriocidal for dividing  bacilli, Bacteriostatic for semidormant bacilli.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u="sng"/>
              <a:t>Mxn</a:t>
            </a:r>
            <a:r>
              <a:rPr lang="en-US" altLang="en-US" sz="2800"/>
              <a:t>: inhibits synthesis of mycolic acid.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Has a structure similar to pyridoxine (vit B</a:t>
            </a:r>
            <a:r>
              <a:rPr lang="en-US" altLang="en-US" sz="2800" baseline="-25000"/>
              <a:t>6</a:t>
            </a:r>
            <a:r>
              <a:rPr lang="en-US" altLang="en-US" sz="28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u="sng"/>
              <a:t>Administration</a:t>
            </a:r>
            <a:r>
              <a:rPr lang="en-US" altLang="en-US" sz="2800"/>
              <a:t>: per oral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u="sng"/>
              <a:t>Absorption</a:t>
            </a:r>
            <a:r>
              <a:rPr lang="en-US" altLang="en-US" sz="2800"/>
              <a:t>: well absorbed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u="sng"/>
              <a:t>Distribution</a:t>
            </a:r>
            <a:r>
              <a:rPr lang="en-US" altLang="en-US" sz="2800"/>
              <a:t>: to all body tissues and fluids including CSF and enters macrophages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u="sng"/>
              <a:t>Elimination</a:t>
            </a:r>
            <a:r>
              <a:rPr lang="en-US" altLang="en-US" sz="280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Undergoes liver metabolism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 t</a:t>
            </a:r>
            <a:r>
              <a:rPr lang="en-US" altLang="en-US" sz="2800" baseline="-25000"/>
              <a:t>1/2</a:t>
            </a:r>
            <a:r>
              <a:rPr lang="en-US" altLang="en-US" sz="2800"/>
              <a:t>  average: 1-3 hrs.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Renal excretion of metabolites &amp; INH itself. Less amounts excreted via breast milk.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CCD145-4342-4A0B-ADEE-7A85C505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F003F86-215C-48CF-99CF-2F2FD808A52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>
            <a:extLst>
              <a:ext uri="{FF2B5EF4-FFF2-40B4-BE49-F238E27FC236}">
                <a16:creationId xmlns:a16="http://schemas.microsoft.com/office/drawing/2014/main" id="{84C8B94B-439A-4825-B4A1-87E7EDFE53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382000" cy="67056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b="1" u="sng" dirty="0"/>
              <a:t>S/E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Peripheral neuropathy – most frequent S/E, especially in diabetics, malnutrition, alcoholics: NB. There is need to supplement pyridoxine.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/>
              <a:t>2. </a:t>
            </a:r>
            <a:r>
              <a:rPr lang="en-US" dirty="0" err="1"/>
              <a:t>Hepatotoxicity</a:t>
            </a:r>
            <a:r>
              <a:rPr lang="en-US" dirty="0"/>
              <a:t> –  most severe S/E – nausea, vomiting, </a:t>
            </a:r>
            <a:r>
              <a:rPr lang="en-US" u="sng" dirty="0"/>
              <a:t>jaundice, right upper </a:t>
            </a:r>
            <a:r>
              <a:rPr lang="en-US" u="sng" dirty="0" err="1"/>
              <a:t>quandrant</a:t>
            </a:r>
            <a:r>
              <a:rPr lang="en-US" u="sng" dirty="0"/>
              <a:t> pain (</a:t>
            </a:r>
            <a:r>
              <a:rPr lang="en-US" dirty="0"/>
              <a:t>discontinue the drug).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/>
              <a:t>3.</a:t>
            </a:r>
            <a:r>
              <a:rPr lang="en-US" b="1" dirty="0"/>
              <a:t> </a:t>
            </a:r>
            <a:r>
              <a:rPr lang="en-US" dirty="0" err="1"/>
              <a:t>Hypersenstitivity</a:t>
            </a:r>
            <a:r>
              <a:rPr lang="en-US" dirty="0"/>
              <a:t> reactions – rash, fever.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4. Hematological and GIT disturbance, Anemia</a:t>
            </a:r>
            <a:endParaRPr lang="en-US" i="1" dirty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6. CNS toxicity (rare) -  memory loss, </a:t>
            </a:r>
            <a:r>
              <a:rPr lang="en-US" dirty="0" err="1"/>
              <a:t>inco</a:t>
            </a:r>
            <a:r>
              <a:rPr lang="en-US" dirty="0"/>
              <a:t>-ordination, seizures, optic neuritis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b="1" u="sng" dirty="0"/>
              <a:t>Drug</a:t>
            </a:r>
            <a:r>
              <a:rPr lang="en-US" b="1" dirty="0"/>
              <a:t> </a:t>
            </a:r>
            <a:r>
              <a:rPr lang="en-US" b="1" u="sng" dirty="0"/>
              <a:t>interactions</a:t>
            </a:r>
            <a:endParaRPr lang="en-US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/>
              <a:t>Inhibits metabolism of anticonvulsants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A9C521-EAAE-4A51-875A-03F41704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444014E-EE8E-4F80-ADB2-618AE98351A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>
            <a:extLst>
              <a:ext uri="{FF2B5EF4-FFF2-40B4-BE49-F238E27FC236}">
                <a16:creationId xmlns:a16="http://schemas.microsoft.com/office/drawing/2014/main" id="{8ED05A48-12E7-4BE3-B0E3-C55BE0A627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4582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2. RIFAMPICIN </a:t>
            </a:r>
            <a:r>
              <a:rPr lang="en-US" altLang="en-US"/>
              <a:t>(rifampin)– Bacteriocidal (to both intracellular &amp; extracellular bacteria)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Mechanism:</a:t>
            </a: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Inhibits RNA synthesis and is active especially against semidormant bacilli.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b="1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Administration</a:t>
            </a:r>
            <a:r>
              <a:rPr lang="en-US" altLang="en-US" b="1"/>
              <a:t>:  </a:t>
            </a:r>
            <a:r>
              <a:rPr lang="en-US" altLang="en-US"/>
              <a:t>per</a:t>
            </a:r>
            <a:r>
              <a:rPr lang="en-US" altLang="en-US" b="1"/>
              <a:t> </a:t>
            </a:r>
            <a:r>
              <a:rPr lang="en-US" altLang="en-US"/>
              <a:t>oral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Absorption</a:t>
            </a:r>
            <a:r>
              <a:rPr lang="en-US" altLang="en-US" b="1"/>
              <a:t>: </a:t>
            </a:r>
            <a:r>
              <a:rPr lang="en-US" altLang="en-US"/>
              <a:t>adequately absorbed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Distribution</a:t>
            </a:r>
            <a:r>
              <a:rPr lang="en-US" altLang="en-US"/>
              <a:t>: wide into most tissues and fluids, into phagocytes, abscesses, inflamed meninges.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Elimination</a:t>
            </a:r>
            <a:r>
              <a:rPr lang="en-US" altLang="en-US"/>
              <a:t>: t</a:t>
            </a:r>
            <a:r>
              <a:rPr lang="en-US" altLang="en-US" baseline="-25000"/>
              <a:t>1/2</a:t>
            </a:r>
            <a:r>
              <a:rPr lang="en-US" altLang="en-US"/>
              <a:t> – 4 hrs ( but it’s a powerful enzyme inducer &amp; induces its own metabolism)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-Liver metabolism; most excreted into bile.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6875D2-773A-4A9F-B9AE-A4FE9C89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24202E-0288-442F-A810-16F5D3EC3C5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25F55469-DA6C-4934-B0B5-220E75202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162800" cy="381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latin typeface="Comic Sans MS" panose="030F0702030302020204" pitchFamily="66" charset="0"/>
              </a:rPr>
              <a:t>Classification of ANTIBACTERIALS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AC41BBCF-4BA1-4266-8031-A3355763E8B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1000" y="838200"/>
            <a:ext cx="41148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1. Inhibitors of cell wall synthesis</a:t>
            </a:r>
            <a:endParaRPr lang="en-US" altLang="en-US" sz="3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a). Beta-lactams  (penicillins and cephalosporins)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b). Vancomycin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c). Others: teicoplanin, Bacitracin, Cycloserine, Fosfomycin</a:t>
            </a:r>
            <a:endParaRPr lang="en-US" altLang="en-US" sz="32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2. Protein synthesis inhibitors</a:t>
            </a:r>
            <a:endParaRPr lang="en-US" altLang="en-US" sz="3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Tetracylines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</a:t>
            </a:r>
            <a:endParaRPr lang="en-US" altLang="en-US" sz="32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E8D24C6E-7C1C-4618-A9CA-796527E4C01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572000" y="685800"/>
            <a:ext cx="4114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Aminoglycosides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Chloramphenicol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Macrolides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Lincosamides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Spectinomycin</a:t>
            </a:r>
            <a:endParaRPr lang="en-US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3. Inhibitors of folic acid synthesis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Sulphonamides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Trimethoprim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4. Inhibitors of nucleic acid synthesis</a:t>
            </a:r>
            <a:endParaRPr lang="en-US" altLang="en-US" sz="3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Quinolones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D48D1-0EFE-41CB-9D85-612B914D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6362AC-CA78-4620-BE22-57EC360A06A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>
            <a:extLst>
              <a:ext uri="{FF2B5EF4-FFF2-40B4-BE49-F238E27FC236}">
                <a16:creationId xmlns:a16="http://schemas.microsoft.com/office/drawing/2014/main" id="{0B94BF78-F5E8-4614-9C2B-4155A4BD36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4582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S/E</a:t>
            </a:r>
            <a:r>
              <a:rPr lang="en-US" altLang="en-US" b="1"/>
              <a:t>: </a:t>
            </a:r>
            <a:r>
              <a:rPr lang="en-US" altLang="en-US"/>
              <a:t>minor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1. GIT irritation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2. Hypersenstivity – fever, flushing, itching, rash, influenza-like syndrome, acute hemolytic anemia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3. Cholestatic jaundice (rise in bilirubin), hepatitis – especially in those with hepatic insufficiency, alcoholics, (NB. Monitor liver function)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4. Renal damage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5. Stains body fluids</a:t>
            </a:r>
            <a:r>
              <a:rPr lang="en-US" altLang="en-US" b="1" i="1"/>
              <a:t> orange-red </a:t>
            </a:r>
            <a:r>
              <a:rPr lang="en-US" altLang="en-US"/>
              <a:t>(in eyes this may permanently stain contact lenses)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01B107-3D34-4D74-A8B3-8437E3EF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FA73D8-B544-4C85-B096-D0B9A7AE0C24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41F0891F-BE2C-45DE-B749-70181359EF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2296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Rifampicin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Drug interactions</a:t>
            </a:r>
            <a:r>
              <a:rPr lang="en-US" altLang="en-US" sz="2800" b="1"/>
              <a:t> </a:t>
            </a:r>
            <a:r>
              <a:rPr lang="en-US" altLang="en-US" sz="2800"/>
              <a:t>(it is a powerful enzyme inducer)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Anticoagulants, anticonvulsants, oral hypoglycemics, contraceptives, protease inhibitors, cyclosporine, dapsone, chloramphenicol, ketoconazole. </a:t>
            </a:r>
            <a:endParaRPr lang="en-US" altLang="en-US" sz="2800" u="sng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 b="1" u="sng"/>
              <a:t>Uses</a:t>
            </a:r>
            <a:r>
              <a:rPr lang="en-US" altLang="en-US" sz="2800" b="1"/>
              <a:t>: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1. Mycobacterial prophylaxis – those sensitive to INH, or at risk of TB resistant to INH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2. Atypical mycobacteria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3. Meninigoccal elimination in carriers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4. Menigitis due to resistant pneumococci (co-administer with a ceftriaxone)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5. Severe staphylococcal infections – in bones, prosthetic valve endocarditis.</a:t>
            </a:r>
            <a:endParaRPr lang="en-US" altLang="en-US" sz="2800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C/I</a:t>
            </a:r>
            <a:r>
              <a:rPr lang="en-US" altLang="en-US" sz="2800"/>
              <a:t>: impaired liver function, pregnancy and lactation, newborn infants.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08D814-C334-4E8A-A7CE-FADC2AD6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AED9BA-408B-430E-85A6-59BE7F74EAB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>
            <a:extLst>
              <a:ext uri="{FF2B5EF4-FFF2-40B4-BE49-F238E27FC236}">
                <a16:creationId xmlns:a16="http://schemas.microsoft.com/office/drawing/2014/main" id="{C4E030FC-8C4B-4D9A-9711-7BC5F70F3E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3. PYRAZINAMIDE </a:t>
            </a:r>
            <a:r>
              <a:rPr lang="en-US" altLang="en-US" sz="2800"/>
              <a:t>– Bacteriocidal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Mxn</a:t>
            </a:r>
            <a:r>
              <a:rPr lang="en-US" altLang="en-US" sz="2800" b="1"/>
              <a:t>: </a:t>
            </a:r>
            <a:r>
              <a:rPr lang="en-US" altLang="en-US" sz="2800"/>
              <a:t>unknown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It’s a prodrug converted to active form- </a:t>
            </a:r>
            <a:r>
              <a:rPr lang="en-US" altLang="en-US" sz="2800" i="1"/>
              <a:t>pyrazinoic acid </a:t>
            </a:r>
            <a:r>
              <a:rPr lang="en-US" altLang="en-US" sz="2800"/>
              <a:t>by pyrazinamidase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active in acidic environment (e.g. lysosomes), active especially on semidormant bacteria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Administration</a:t>
            </a:r>
            <a:r>
              <a:rPr lang="en-US" altLang="en-US" sz="2800" b="1"/>
              <a:t>: </a:t>
            </a:r>
            <a:r>
              <a:rPr lang="en-US" altLang="en-US" sz="2800"/>
              <a:t>per</a:t>
            </a:r>
            <a:r>
              <a:rPr lang="en-US" altLang="en-US" sz="2800" b="1"/>
              <a:t> </a:t>
            </a:r>
            <a:r>
              <a:rPr lang="en-US" altLang="en-US" sz="2800"/>
              <a:t>oral &amp; well absorbed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Distribution</a:t>
            </a:r>
            <a:r>
              <a:rPr lang="en-US" altLang="en-US" sz="2800" b="1"/>
              <a:t>: </a:t>
            </a:r>
            <a:r>
              <a:rPr lang="en-US" altLang="en-US" sz="2800"/>
              <a:t>wide including CSF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Elimination</a:t>
            </a:r>
            <a:r>
              <a:rPr lang="en-US" altLang="en-US" sz="2800" b="1"/>
              <a:t>:  </a:t>
            </a:r>
            <a:r>
              <a:rPr lang="en-US" altLang="en-US" sz="2800"/>
              <a:t>t</a:t>
            </a:r>
            <a:r>
              <a:rPr lang="en-US" altLang="en-US" sz="2800" baseline="-25000"/>
              <a:t>1/2</a:t>
            </a:r>
            <a:r>
              <a:rPr lang="en-US" altLang="en-US" sz="2800"/>
              <a:t> -9 hrs. undergoes extensive metabolism in liver.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u="sng"/>
              <a:t>S/E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Hepatotoxicity, GIT irritation, Anemia, Urticaria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Hyperuricemia  and arthralgia </a:t>
            </a:r>
            <a:r>
              <a:rPr lang="en-US" altLang="en-US" sz="2800" i="1"/>
              <a:t>(a NSAID treatment is sufficient)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C/I: </a:t>
            </a:r>
            <a:r>
              <a:rPr lang="en-US" altLang="en-US" sz="2800"/>
              <a:t>hepatic insufficiency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4EC070-ADF2-48DA-A27B-B91B628C5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192933-ABEE-4914-BAF8-5E06F0FB1A1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D64E1EF8-DE6B-4458-9AAE-FCCA50AD25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4.ETHAMBUTOL</a:t>
            </a:r>
            <a:r>
              <a:rPr lang="en-US" altLang="en-US"/>
              <a:t>- Bacteriostatic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Mechanism</a:t>
            </a:r>
            <a:r>
              <a:rPr lang="en-US" altLang="en-US" b="1"/>
              <a:t>: </a:t>
            </a:r>
            <a:r>
              <a:rPr lang="en-US" altLang="en-US"/>
              <a:t>inhibits mycobacterial enzyme involved in cell wall synthesis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Administration</a:t>
            </a:r>
            <a:r>
              <a:rPr lang="en-US" altLang="en-US" b="1"/>
              <a:t>: </a:t>
            </a:r>
            <a:r>
              <a:rPr lang="en-US" altLang="en-US"/>
              <a:t>per</a:t>
            </a:r>
            <a:r>
              <a:rPr lang="en-US" altLang="en-US" b="1"/>
              <a:t> </a:t>
            </a:r>
            <a:r>
              <a:rPr lang="en-US" altLang="en-US"/>
              <a:t>oral &amp; well absorbed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 u="sng"/>
              <a:t>Distribution</a:t>
            </a:r>
            <a:r>
              <a:rPr lang="en-US" altLang="en-US" b="1"/>
              <a:t>: </a:t>
            </a:r>
            <a:r>
              <a:rPr lang="en-US" altLang="en-US"/>
              <a:t>achieves</a:t>
            </a:r>
            <a:r>
              <a:rPr lang="en-US" altLang="en-US" b="1"/>
              <a:t> </a:t>
            </a:r>
            <a:r>
              <a:rPr lang="en-US" altLang="en-US"/>
              <a:t>effective concentration in most tissues; penetrates  only inflamed meninges.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Elimination</a:t>
            </a:r>
            <a:r>
              <a:rPr lang="en-US" altLang="en-US"/>
              <a:t>: t</a:t>
            </a:r>
            <a:r>
              <a:rPr lang="en-US" altLang="en-US" baseline="-25000"/>
              <a:t>1/2</a:t>
            </a:r>
            <a:r>
              <a:rPr lang="en-US" altLang="en-US"/>
              <a:t> -4hrs.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Undergoes renal clearance (</a:t>
            </a:r>
            <a:r>
              <a:rPr lang="en-US" altLang="en-US" i="1"/>
              <a:t>NB. Monitor Renal function</a:t>
            </a:r>
            <a:r>
              <a:rPr lang="en-US" altLang="en-US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S/E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u="sng"/>
              <a:t>Optic neuritis </a:t>
            </a:r>
            <a:r>
              <a:rPr lang="en-US" altLang="en-US"/>
              <a:t>–can be unilateral or bilateral leading to decreased visual acuity, red-green color blindness.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EFC7C3-6FAE-43E2-882E-A773CB21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51410A-EC78-4156-A88D-A3D14FEE308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C54CE3BE-CAD5-4128-89F2-AB16B9E8C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/>
              <a:t>S/E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NB:it is reversible if prompt discontinuation of drug.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	Examine visual function regularly.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Peripheral neuritis(rare)-in the form of numbness, tingling sensation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GIT disturbances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u="sng"/>
              <a:t>Interaction</a:t>
            </a:r>
            <a:r>
              <a:rPr lang="en-US" altLang="en-US"/>
              <a:t> – inhibits uric acid excretion (worsens gout).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C/I: </a:t>
            </a:r>
            <a:r>
              <a:rPr lang="en-US" altLang="en-US"/>
              <a:t>optic neuritis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1181C6-91D4-4882-A260-08732A7F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424222-89A5-4F15-9C9C-6E59A301585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>
            <a:extLst>
              <a:ext uri="{FF2B5EF4-FFF2-40B4-BE49-F238E27FC236}">
                <a16:creationId xmlns:a16="http://schemas.microsoft.com/office/drawing/2014/main" id="{E1BA0164-3FFE-42D4-B467-FD99FAAB99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5. STREPTOMYCIN- (</a:t>
            </a:r>
            <a:r>
              <a:rPr lang="en-US" altLang="en-US"/>
              <a:t>an</a:t>
            </a:r>
            <a:r>
              <a:rPr lang="en-US" altLang="en-US" b="1"/>
              <a:t> </a:t>
            </a:r>
            <a:r>
              <a:rPr lang="en-US" altLang="en-US"/>
              <a:t>aminoglycoside): 2</a:t>
            </a:r>
            <a:r>
              <a:rPr lang="en-US" altLang="en-US" baseline="30000"/>
              <a:t>nd</a:t>
            </a:r>
            <a:r>
              <a:rPr lang="en-US" altLang="en-US"/>
              <a:t> line.</a:t>
            </a:r>
          </a:p>
          <a:p>
            <a:pPr eaLnBrk="1" hangingPunct="1">
              <a:buFontTx/>
              <a:buNone/>
            </a:pPr>
            <a:r>
              <a:rPr lang="en-US" altLang="en-US" b="1" u="sng"/>
              <a:t>USES</a:t>
            </a:r>
            <a:r>
              <a:rPr lang="en-US" altLang="en-US" b="1"/>
              <a:t>:  </a:t>
            </a:r>
          </a:p>
          <a:p>
            <a:pPr eaLnBrk="1" hangingPunct="1"/>
            <a:r>
              <a:rPr lang="en-US" altLang="en-US"/>
              <a:t>Severe tuberculosis (life threatening) – miliary TB (disseminated), tuberculous meningitis, resistant TB.</a:t>
            </a:r>
          </a:p>
          <a:p>
            <a:pPr eaLnBrk="1" hangingPunct="1">
              <a:buFontTx/>
              <a:buNone/>
            </a:pPr>
            <a:r>
              <a:rPr lang="en-US" altLang="en-US" b="1" u="sng"/>
              <a:t>S/E</a:t>
            </a:r>
            <a:r>
              <a:rPr lang="en-US" altLang="en-US"/>
              <a:t> – see notes on aminoglycosides. </a:t>
            </a:r>
          </a:p>
          <a:p>
            <a:pPr eaLnBrk="1" hangingPunct="1">
              <a:buFontTx/>
              <a:buNone/>
            </a:pPr>
            <a:r>
              <a:rPr lang="en-US" altLang="en-US"/>
              <a:t>	-limit treatment duration to 6 months </a:t>
            </a:r>
          </a:p>
          <a:p>
            <a:pPr eaLnBrk="1" hangingPunct="1">
              <a:buFontTx/>
              <a:buNone/>
            </a:pPr>
            <a:r>
              <a:rPr lang="en-US" altLang="en-US" b="1"/>
              <a:t>Dose: </a:t>
            </a:r>
            <a:r>
              <a:rPr lang="en-US" altLang="en-US"/>
              <a:t>15mg/kg/d (I.M only).</a:t>
            </a:r>
            <a:endParaRPr lang="en-US" altLang="en-US" b="1"/>
          </a:p>
          <a:p>
            <a:pPr eaLnBrk="1" hangingPunct="1">
              <a:buFontTx/>
              <a:buNone/>
            </a:pPr>
            <a:r>
              <a:rPr lang="en-US" altLang="en-US" b="1"/>
              <a:t>2</a:t>
            </a:r>
            <a:r>
              <a:rPr lang="en-US" altLang="en-US" b="1" baseline="30000"/>
              <a:t>nd</a:t>
            </a:r>
            <a:r>
              <a:rPr lang="en-US" altLang="en-US" b="1"/>
              <a:t> line drugs</a:t>
            </a:r>
          </a:p>
          <a:p>
            <a:pPr eaLnBrk="1" hangingPunct="1">
              <a:buFontTx/>
              <a:buNone/>
            </a:pPr>
            <a:r>
              <a:rPr lang="en-US" altLang="en-US"/>
              <a:t>They include </a:t>
            </a:r>
            <a:r>
              <a:rPr lang="en-US" altLang="en-US" b="1"/>
              <a:t>amikacin, ethionamide, ciprofloxacin, capreomycin, cycloserine e.t.c.</a:t>
            </a: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BB6613-04F8-46E0-A661-F5A7C435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F7E768-F0E0-467F-8646-A92A6B2F8CC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>
            <a:extLst>
              <a:ext uri="{FF2B5EF4-FFF2-40B4-BE49-F238E27FC236}">
                <a16:creationId xmlns:a16="http://schemas.microsoft.com/office/drawing/2014/main" id="{58E97833-FF91-4971-936C-B1024BF28D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/>
              <a:t>b). DRUGS USED IN LEPROSY</a:t>
            </a:r>
            <a:r>
              <a:rPr lang="en-US" altLang="en-US"/>
              <a:t> (</a:t>
            </a:r>
            <a:r>
              <a:rPr lang="en-US" altLang="en-US" i="1"/>
              <a:t>M. leprae</a:t>
            </a:r>
            <a:r>
              <a:rPr lang="en-US" altLang="en-US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The two major forms of leprosy are: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/>
              <a:t>Tuberculoid  type – with few bacilli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/>
              <a:t> lepromatous type – with numerous bacilli</a:t>
            </a:r>
            <a:endParaRPr lang="en-US" altLang="en-US" sz="32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1. Dapsone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u="sng"/>
              <a:t>Mechanism</a:t>
            </a:r>
            <a:r>
              <a:rPr lang="en-US" altLang="en-US" u="sng"/>
              <a:t>: </a:t>
            </a:r>
            <a:r>
              <a:rPr lang="en-US" altLang="en-US"/>
              <a:t>folic acid synthesis inhibitor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u="sng"/>
              <a:t>Administration</a:t>
            </a:r>
            <a:r>
              <a:rPr lang="en-US" altLang="en-US"/>
              <a:t>: per oral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u="sng"/>
              <a:t>Absorption</a:t>
            </a:r>
            <a:r>
              <a:rPr lang="en-US" altLang="en-US"/>
              <a:t>: well absorbed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u="sng"/>
              <a:t>Distribution</a:t>
            </a:r>
            <a:r>
              <a:rPr lang="en-US" altLang="en-US"/>
              <a:t>: wide into tissues and fluids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 u="sng"/>
              <a:t>Elimination</a:t>
            </a:r>
            <a:r>
              <a:rPr lang="en-US" altLang="en-US"/>
              <a:t>: t</a:t>
            </a:r>
            <a:r>
              <a:rPr lang="en-US" altLang="en-US" baseline="-25000"/>
              <a:t>1/2</a:t>
            </a:r>
            <a:r>
              <a:rPr lang="en-US" altLang="en-US"/>
              <a:t> – 1-2 days </a:t>
            </a:r>
            <a:r>
              <a:rPr lang="en-US" altLang="en-US" i="1"/>
              <a:t>(average =27 hrs)</a:t>
            </a:r>
            <a:r>
              <a:rPr lang="en-US" altLang="en-US"/>
              <a:t> – retained in organs e.g. liver, kidney, skin, muscle.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		-Biliary excretion and renal excretion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D27C8F-5FD6-46CE-8F30-9B33BC95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340F6D-77A0-4A63-B74C-48559497A22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>
            <a:extLst>
              <a:ext uri="{FF2B5EF4-FFF2-40B4-BE49-F238E27FC236}">
                <a16:creationId xmlns:a16="http://schemas.microsoft.com/office/drawing/2014/main" id="{0E3EB6C3-90D1-40E3-A0E0-223A731D9E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 u="sng"/>
              <a:t>S/E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Hemolysis (mild)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GIT disturbance  (anorexia, nausea, vomiting)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Hypersensitivity - Allergic dermatitis, fever, erythema nodosum leprosum (leproid-like reaction) (administer corticosteroid for the latter)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Neuropathy</a:t>
            </a:r>
            <a:endParaRPr lang="en-US" altLang="en-US" i="1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0DA8B1-B127-4053-AD54-333B4080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E97BF0-7EB8-4A1A-8301-3AF74BFD4EB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F3CCEDC-BAEE-4C8C-BB14-AD60462489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2. CLOFAZIMINE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Mechanism:</a:t>
            </a:r>
            <a:r>
              <a:rPr lang="en-US" altLang="en-US"/>
              <a:t> interferes with DNA functioning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Administration</a:t>
            </a:r>
            <a:r>
              <a:rPr lang="en-US" altLang="en-US"/>
              <a:t>: per oral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Absorption</a:t>
            </a:r>
            <a:r>
              <a:rPr lang="en-US" altLang="en-US"/>
              <a:t>: variable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Elimination</a:t>
            </a:r>
            <a:r>
              <a:rPr lang="en-US" altLang="en-US"/>
              <a:t>: biliary excretion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t</a:t>
            </a:r>
            <a:r>
              <a:rPr lang="en-US" altLang="en-US" baseline="-25000"/>
              <a:t>1/2</a:t>
            </a:r>
            <a:r>
              <a:rPr lang="en-US" altLang="en-US"/>
              <a:t> – long (2 months) due to storage in tissues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/>
              <a:t>such as reticuloendothelial system (macrophages) and skin from where it is slowly released.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u="sng"/>
              <a:t>S/E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Red-brown discoloration of skin and urine (wounds – blue-black color)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GIT disturbance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CNS disturbance – headache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2E28DF-44DC-4E25-8506-8B9C1214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7C7F0B-BDBF-44FA-83A8-5C57C780189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726CA8CA-9ADC-4B61-B87F-F930F4E706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3820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3. RIFAMPICIN</a:t>
            </a:r>
          </a:p>
          <a:p>
            <a:pPr eaLnBrk="1" hangingPunct="1"/>
            <a:r>
              <a:rPr lang="en-US" altLang="en-US" u="sng"/>
              <a:t>Uses</a:t>
            </a:r>
            <a:r>
              <a:rPr lang="en-US" altLang="en-US"/>
              <a:t>: In combination with dapsone to reduce resistance</a:t>
            </a:r>
          </a:p>
          <a:p>
            <a:pPr eaLnBrk="1" hangingPunct="1"/>
            <a:r>
              <a:rPr lang="en-US" altLang="en-US" u="sng"/>
              <a:t>Dose: </a:t>
            </a:r>
            <a:r>
              <a:rPr lang="en-US" altLang="en-US"/>
              <a:t>600mg OD (P.O)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u="sng"/>
              <a:t>Other minor drugs-  </a:t>
            </a:r>
            <a:r>
              <a:rPr lang="en-US" altLang="en-US" b="1"/>
              <a:t>Ethionamide</a:t>
            </a:r>
            <a:r>
              <a:rPr lang="en-US" altLang="en-US"/>
              <a:t> &amp; </a:t>
            </a:r>
            <a:r>
              <a:rPr lang="en-US" altLang="en-US" b="1"/>
              <a:t>Thalidomide</a:t>
            </a:r>
            <a:endParaRPr lang="en-US" altLang="en-US" b="1" u="sng"/>
          </a:p>
          <a:p>
            <a:pPr eaLnBrk="1" hangingPunct="1">
              <a:buFontTx/>
              <a:buNone/>
            </a:pPr>
            <a:r>
              <a:rPr lang="en-US" altLang="en-US" b="1" u="sng"/>
              <a:t>Treatment Regimens for leprosy</a:t>
            </a:r>
          </a:p>
          <a:p>
            <a:pPr eaLnBrk="1" hangingPunct="1"/>
            <a:r>
              <a:rPr lang="en-US" altLang="en-US"/>
              <a:t>Tuberculoid leprosy- Dapsone &amp; rifampicin for 6 months</a:t>
            </a:r>
          </a:p>
          <a:p>
            <a:pPr eaLnBrk="1" hangingPunct="1"/>
            <a:r>
              <a:rPr lang="en-US" altLang="en-US"/>
              <a:t>Lepromatous leprosy- dapsone, rifampicin, &amp; clofazimine for upto 2 years or more </a:t>
            </a:r>
            <a:r>
              <a:rPr lang="en-US" altLang="en-US" i="1"/>
              <a:t>(follow up for 4-6 yrs)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0D8EE1-FE90-4C5D-86D8-226514CE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EC183F-7487-4AE5-962C-2CFA0AC2B5C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85F02560-BB25-4610-83B6-712A07E93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162800" cy="762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latin typeface="Comic Sans MS" panose="030F0702030302020204" pitchFamily="66" charset="0"/>
              </a:rPr>
              <a:t>Classification of ANTIBACTERIALS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157AFC78-E4EE-4EB3-BBEB-EBB23CEB4D7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1000" y="914400"/>
            <a:ext cx="4114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32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5. Antimycobacterials</a:t>
            </a:r>
            <a:endParaRPr lang="en-US" altLang="en-US" sz="3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a). </a:t>
            </a:r>
            <a:r>
              <a:rPr lang="en-US" altLang="en-US" sz="3200" u="sng"/>
              <a:t>Drugs for TB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Isoniazid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Rifampicin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Pyrazinamide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Ethambutol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Streptomycin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others: Ethionamide, Cycloserine, Aminosalicylic acid, Capreomycin, Ciprofloxacin.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3200"/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D28D2DB6-CB05-4BDA-8EE1-C2D84E34CD8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572000" y="1219200"/>
            <a:ext cx="41148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3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b). </a:t>
            </a:r>
            <a:r>
              <a:rPr lang="en-US" altLang="en-US" sz="3200" u="sng"/>
              <a:t>Drugs for leprosy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Clofazimine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/>
              <a:t>	Dapsone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200" b="1"/>
              <a:t>	</a:t>
            </a:r>
            <a:r>
              <a:rPr lang="en-US" altLang="en-US" sz="3200"/>
              <a:t>Rifampicin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CEA07-1E56-45FC-AEA6-5DAF67E4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958933-7C28-4E38-9501-71ADF251E77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01416D06-DE30-4EE9-A604-CEA9E22D4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8600"/>
            <a:ext cx="83820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u="sng">
                <a:latin typeface="Comic Sans MS" panose="030F0702030302020204" pitchFamily="66" charset="0"/>
              </a:rPr>
              <a:t>1.Inhibitors of cell wall synthesis</a:t>
            </a:r>
            <a:endParaRPr lang="en-US" altLang="en-US" b="1" u="sng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u="sng"/>
              <a:t>a). β-LACTAM ANTIBACTERIALS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 u="sng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b="1"/>
              <a:t>Mechanism of action:</a:t>
            </a:r>
            <a:r>
              <a:rPr lang="en-US" altLang="en-US"/>
              <a:t> inhibit bacterial cell wall synthesis.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Active only in organisms whose cell wall is formed of peptidoglycan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Require actively dividing cells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 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Classes</a:t>
            </a:r>
            <a:r>
              <a:rPr lang="en-US" altLang="en-US"/>
              <a:t> of beta lactams</a:t>
            </a:r>
            <a:endParaRPr lang="en-US" altLang="en-US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cs typeface="Arial" panose="020B0604020202020204" pitchFamily="34" charset="0"/>
              </a:rPr>
              <a:t>►</a:t>
            </a:r>
            <a:r>
              <a:rPr lang="en-US" altLang="en-US"/>
              <a:t>Penicillins		 </a:t>
            </a:r>
            <a:r>
              <a:rPr lang="en-US" altLang="en-US">
                <a:cs typeface="Arial" panose="020B0604020202020204" pitchFamily="34" charset="0"/>
              </a:rPr>
              <a:t>►</a:t>
            </a:r>
            <a:r>
              <a:rPr lang="en-US" altLang="en-US"/>
              <a:t> Cephalosporins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cs typeface="Arial" panose="020B0604020202020204" pitchFamily="34" charset="0"/>
              </a:rPr>
              <a:t>►</a:t>
            </a:r>
            <a:r>
              <a:rPr lang="en-US" altLang="en-US"/>
              <a:t> Carbapenems 		 </a:t>
            </a:r>
            <a:r>
              <a:rPr lang="en-US" altLang="en-US">
                <a:cs typeface="Arial" panose="020B0604020202020204" pitchFamily="34" charset="0"/>
              </a:rPr>
              <a:t>►</a:t>
            </a:r>
            <a:r>
              <a:rPr lang="en-US" altLang="en-US"/>
              <a:t> Monobactams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5D8DFD-3239-4F3C-A930-C48A4397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E295F2-F8D5-476C-BF93-FEB10BA6C49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1C815CB3-316A-4C11-B7E1-E04754774B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u="sng"/>
              <a:t>β-lactamase</a:t>
            </a:r>
            <a:r>
              <a:rPr lang="en-US" altLang="en-US"/>
              <a:t> – several enzymes(upto 100), that hydrolyze the beta lactam ring leading to lose of activity.</a:t>
            </a:r>
            <a:endParaRPr lang="en-US" altLang="en-US" b="1" u="sng"/>
          </a:p>
          <a:p>
            <a:pPr eaLnBrk="1" hangingPunct="1">
              <a:lnSpc>
                <a:spcPct val="90000"/>
              </a:lnSpc>
            </a:pPr>
            <a:r>
              <a:rPr lang="en-US" altLang="en-US" b="1" u="sng"/>
              <a:t>β-lactamase inhibitors</a:t>
            </a:r>
            <a:r>
              <a:rPr lang="en-US" altLang="en-US"/>
              <a:t> – Clavulanic acid, sulbactam, tazobactam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These bind to and inactivate the β-lactamase enzyme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They are combined with some penicillins to increase the spectrum to cover β-lactamase producing organisms. E.g. Amoxicillin+clavulanic acid = Augmentin  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CB02B0-EA35-4FB4-A940-6AEB8EA2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1A9DF6-57E9-4A26-B2B5-5DEDD20839A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A7CB4507-3094-4D1D-B473-7211AA34C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8229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 err="1">
                <a:latin typeface="+mn-lt"/>
                <a:cs typeface="+mn-cs"/>
              </a:rPr>
              <a:t>i</a:t>
            </a:r>
            <a:r>
              <a:rPr lang="en-US" sz="3200" b="1" u="sng" dirty="0">
                <a:latin typeface="+mn-lt"/>
                <a:cs typeface="+mn-cs"/>
              </a:rPr>
              <a:t>). PENICILLINS</a:t>
            </a:r>
            <a:r>
              <a:rPr lang="en-US" sz="3200" b="1" dirty="0">
                <a:latin typeface="+mn-lt"/>
                <a:cs typeface="+mn-cs"/>
              </a:rPr>
              <a:t> in general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latin typeface="+mn-lt"/>
                <a:cs typeface="+mn-cs"/>
              </a:rPr>
              <a:t>P’kinetics</a:t>
            </a:r>
            <a:endParaRPr lang="en-US" sz="3200" b="1" u="sng" dirty="0">
              <a:latin typeface="+mn-lt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b="1" dirty="0" err="1">
                <a:latin typeface="+mn-lt"/>
                <a:cs typeface="+mn-cs"/>
              </a:rPr>
              <a:t>Adm</a:t>
            </a:r>
            <a:r>
              <a:rPr lang="en-US" sz="3200" dirty="0">
                <a:latin typeface="+mn-lt"/>
                <a:cs typeface="+mn-cs"/>
              </a:rPr>
              <a:t> –most of them administered </a:t>
            </a:r>
            <a:r>
              <a:rPr lang="en-US" sz="3200" dirty="0" err="1">
                <a:latin typeface="+mn-lt"/>
                <a:cs typeface="+mn-cs"/>
              </a:rPr>
              <a:t>parenteral</a:t>
            </a: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>
                <a:latin typeface="+mn-lt"/>
                <a:cs typeface="+mn-cs"/>
              </a:rPr>
              <a:t>e.g</a:t>
            </a: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dirty="0" err="1">
                <a:latin typeface="+mn-lt"/>
                <a:cs typeface="+mn-cs"/>
              </a:rPr>
              <a:t>benzylpenicillin</a:t>
            </a:r>
            <a:endParaRPr lang="en-US" sz="3200" dirty="0">
              <a:latin typeface="+mn-lt"/>
              <a:cs typeface="+mn-cs"/>
            </a:endParaRP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b="1" dirty="0">
                <a:latin typeface="+mn-lt"/>
                <a:cs typeface="+mn-cs"/>
              </a:rPr>
              <a:t>Distribution:</a:t>
            </a:r>
            <a:r>
              <a:rPr lang="en-US" sz="3200" dirty="0">
                <a:latin typeface="+mn-lt"/>
                <a:cs typeface="+mn-cs"/>
              </a:rPr>
              <a:t>	Wide but with poor penetration into cells esp.  CSF, eye. It can penetrate  inflamed meninges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b="1" dirty="0">
                <a:latin typeface="+mn-lt"/>
                <a:cs typeface="+mn-cs"/>
              </a:rPr>
              <a:t>Elimination:</a:t>
            </a:r>
            <a:r>
              <a:rPr lang="en-US" sz="3200" dirty="0">
                <a:latin typeface="+mn-lt"/>
                <a:cs typeface="+mn-cs"/>
              </a:rPr>
              <a:t>  	Short t</a:t>
            </a:r>
            <a:r>
              <a:rPr lang="en-US" sz="3200" baseline="-25000" dirty="0">
                <a:latin typeface="+mn-lt"/>
                <a:cs typeface="+mn-cs"/>
              </a:rPr>
              <a:t>1/2</a:t>
            </a:r>
            <a:r>
              <a:rPr lang="en-US" sz="3200" dirty="0">
                <a:latin typeface="+mn-lt"/>
                <a:cs typeface="+mn-cs"/>
              </a:rPr>
              <a:t> (&lt;2 hr) – hence requires multiple dosing	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	Eliminated by Renal tubular secretion.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3200" b="1" dirty="0">
                <a:latin typeface="+mn-lt"/>
                <a:cs typeface="+mn-cs"/>
              </a:rPr>
              <a:t>S/E</a:t>
            </a:r>
          </a:p>
          <a:p>
            <a:pPr marL="34290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	1) Hypersensitivity reactions – fever, itching, rashes, </a:t>
            </a:r>
            <a:r>
              <a:rPr lang="en-US" sz="3200" dirty="0" err="1">
                <a:latin typeface="+mn-lt"/>
                <a:cs typeface="+mn-cs"/>
              </a:rPr>
              <a:t>angioneurotic</a:t>
            </a:r>
            <a:r>
              <a:rPr lang="en-US" sz="3200" dirty="0">
                <a:latin typeface="+mn-lt"/>
                <a:cs typeface="+mn-cs"/>
              </a:rPr>
              <a:t> edema, anaphylactic shock.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9B84A2-C64C-4BB6-9F94-F6D56CE6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C489553-C31F-4DA9-A86F-829BFEE4A7B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2613</Words>
  <Application>Microsoft Office PowerPoint</Application>
  <PresentationFormat>On-screen Show (4:3)</PresentationFormat>
  <Paragraphs>571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Classification of ANTIBACTERIALS</vt:lpstr>
      <vt:lpstr>Classification of ANTIBACTERIALS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pius</dc:creator>
  <cp:lastModifiedBy>Unknown User</cp:lastModifiedBy>
  <cp:revision>23</cp:revision>
  <dcterms:created xsi:type="dcterms:W3CDTF">2011-11-29T13:20:59Z</dcterms:created>
  <dcterms:modified xsi:type="dcterms:W3CDTF">2021-04-26T16:17:05Z</dcterms:modified>
</cp:coreProperties>
</file>