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notesMasterIdLst>
    <p:notesMasterId r:id="rId68"/>
  </p:notesMasterIdLst>
  <p:sldIdLst>
    <p:sldId id="259" r:id="rId2"/>
    <p:sldId id="275" r:id="rId3"/>
    <p:sldId id="273" r:id="rId4"/>
    <p:sldId id="294" r:id="rId5"/>
    <p:sldId id="295" r:id="rId6"/>
    <p:sldId id="271" r:id="rId7"/>
    <p:sldId id="269" r:id="rId8"/>
    <p:sldId id="274" r:id="rId9"/>
    <p:sldId id="297" r:id="rId10"/>
    <p:sldId id="267" r:id="rId11"/>
    <p:sldId id="268" r:id="rId12"/>
    <p:sldId id="270" r:id="rId13"/>
    <p:sldId id="296" r:id="rId14"/>
    <p:sldId id="277" r:id="rId15"/>
    <p:sldId id="298" r:id="rId16"/>
    <p:sldId id="299" r:id="rId17"/>
    <p:sldId id="300" r:id="rId18"/>
    <p:sldId id="301" r:id="rId19"/>
    <p:sldId id="302" r:id="rId20"/>
    <p:sldId id="315" r:id="rId21"/>
    <p:sldId id="371" r:id="rId22"/>
    <p:sldId id="372" r:id="rId23"/>
    <p:sldId id="316" r:id="rId24"/>
    <p:sldId id="373" r:id="rId25"/>
    <p:sldId id="317" r:id="rId26"/>
    <p:sldId id="318" r:id="rId27"/>
    <p:sldId id="374" r:id="rId28"/>
    <p:sldId id="375" r:id="rId29"/>
    <p:sldId id="376" r:id="rId30"/>
    <p:sldId id="319" r:id="rId31"/>
    <p:sldId id="377" r:id="rId32"/>
    <p:sldId id="320" r:id="rId33"/>
    <p:sldId id="378" r:id="rId34"/>
    <p:sldId id="321" r:id="rId35"/>
    <p:sldId id="322" r:id="rId36"/>
    <p:sldId id="379" r:id="rId37"/>
    <p:sldId id="323" r:id="rId38"/>
    <p:sldId id="380" r:id="rId39"/>
    <p:sldId id="381" r:id="rId40"/>
    <p:sldId id="324" r:id="rId41"/>
    <p:sldId id="382" r:id="rId42"/>
    <p:sldId id="325" r:id="rId43"/>
    <p:sldId id="383" r:id="rId44"/>
    <p:sldId id="326" r:id="rId45"/>
    <p:sldId id="384" r:id="rId46"/>
    <p:sldId id="327" r:id="rId47"/>
    <p:sldId id="328" r:id="rId48"/>
    <p:sldId id="385" r:id="rId49"/>
    <p:sldId id="329" r:id="rId50"/>
    <p:sldId id="386" r:id="rId51"/>
    <p:sldId id="387" r:id="rId52"/>
    <p:sldId id="330" r:id="rId53"/>
    <p:sldId id="388" r:id="rId54"/>
    <p:sldId id="331" r:id="rId55"/>
    <p:sldId id="389" r:id="rId56"/>
    <p:sldId id="338" r:id="rId57"/>
    <p:sldId id="339" r:id="rId58"/>
    <p:sldId id="340" r:id="rId59"/>
    <p:sldId id="341" r:id="rId60"/>
    <p:sldId id="342" r:id="rId61"/>
    <p:sldId id="343" r:id="rId62"/>
    <p:sldId id="344" r:id="rId63"/>
    <p:sldId id="345" r:id="rId64"/>
    <p:sldId id="346" r:id="rId65"/>
    <p:sldId id="347" r:id="rId66"/>
    <p:sldId id="293"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9" autoAdjust="0"/>
    <p:restoredTop sz="94615" autoAdjust="0"/>
  </p:normalViewPr>
  <p:slideViewPr>
    <p:cSldViewPr>
      <p:cViewPr>
        <p:scale>
          <a:sx n="55" d="100"/>
          <a:sy n="55" d="100"/>
        </p:scale>
        <p:origin x="-936" y="-72"/>
      </p:cViewPr>
      <p:guideLst>
        <p:guide orient="horz" pos="2160"/>
        <p:guide pos="2880"/>
      </p:guideLst>
    </p:cSldViewPr>
  </p:slideViewPr>
  <p:outlineViewPr>
    <p:cViewPr>
      <p:scale>
        <a:sx n="33" d="100"/>
        <a:sy n="33" d="100"/>
      </p:scale>
      <p:origin x="54" y="2706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B3F47-83DB-48C7-B114-D2A413AD496F}" type="datetimeFigureOut">
              <a:rPr lang="en-US" smtClean="0"/>
              <a:pPr/>
              <a:t>6/13/2015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4E031D-C228-4BEA-8C78-3139309B6167}" type="slidenum">
              <a:rPr lang="en-US" smtClean="0"/>
              <a:pPr/>
              <a:t>‹#›</a:t>
            </a:fld>
            <a:endParaRPr lang="en-US"/>
          </a:p>
        </p:txBody>
      </p:sp>
    </p:spTree>
    <p:extLst>
      <p:ext uri="{BB962C8B-B14F-4D97-AF65-F5344CB8AC3E}">
        <p14:creationId xmlns:p14="http://schemas.microsoft.com/office/powerpoint/2010/main" val="294192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3474" name="Rectangle 7"/>
          <p:cNvSpPr>
            <a:spLocks noGrp="1" noChangeArrowheads="1"/>
          </p:cNvSpPr>
          <p:nvPr>
            <p:ph type="sldNum" sz="quarter"/>
          </p:nvPr>
        </p:nvSpPr>
        <p:spPr>
          <a:noFill/>
        </p:spPr>
        <p:txBody>
          <a:bodyPr/>
          <a:lstStyle>
            <a:lvl1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1pPr>
            <a:lvl2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2pPr>
            <a:lvl3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3pPr>
            <a:lvl4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4pPr>
            <a:lvl5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5pPr>
            <a:lvl6pPr marL="2378560" indent="-216233" defTabSz="456491" eaLnBrk="0" fontAlgn="base" hangingPunct="0">
              <a:spcBef>
                <a:spcPct val="0"/>
              </a:spcBef>
              <a:spcAft>
                <a:spcPct val="0"/>
              </a:spcAft>
              <a:buClr>
                <a:srgbClr val="000000"/>
              </a:buClr>
              <a:buSzPct val="100000"/>
              <a:buFont typeface="Times New Roman" pitchFamily="18" charse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6pPr>
            <a:lvl7pPr marL="2811026" indent="-216233" defTabSz="456491" eaLnBrk="0" fontAlgn="base" hangingPunct="0">
              <a:spcBef>
                <a:spcPct val="0"/>
              </a:spcBef>
              <a:spcAft>
                <a:spcPct val="0"/>
              </a:spcAft>
              <a:buClr>
                <a:srgbClr val="000000"/>
              </a:buClr>
              <a:buSzPct val="100000"/>
              <a:buFont typeface="Times New Roman" pitchFamily="18" charse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7pPr>
            <a:lvl8pPr marL="3243491" indent="-216233" defTabSz="456491" eaLnBrk="0" fontAlgn="base" hangingPunct="0">
              <a:spcBef>
                <a:spcPct val="0"/>
              </a:spcBef>
              <a:spcAft>
                <a:spcPct val="0"/>
              </a:spcAft>
              <a:buClr>
                <a:srgbClr val="000000"/>
              </a:buClr>
              <a:buSzPct val="100000"/>
              <a:buFont typeface="Times New Roman" pitchFamily="18" charse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8pPr>
            <a:lvl9pPr marL="3675957" indent="-216233" defTabSz="456491" eaLnBrk="0" fontAlgn="base" hangingPunct="0">
              <a:spcBef>
                <a:spcPct val="0"/>
              </a:spcBef>
              <a:spcAft>
                <a:spcPct val="0"/>
              </a:spcAft>
              <a:buClr>
                <a:srgbClr val="000000"/>
              </a:buClr>
              <a:buSzPct val="100000"/>
              <a:buFont typeface="Times New Roman" pitchFamily="18" charse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9pPr>
          </a:lstStyle>
          <a:p>
            <a:pPr eaLnBrk="1" hangingPunct="1"/>
            <a:fld id="{1C322B2F-A7FA-463D-AC9A-E2849F61C609}" type="slidenum">
              <a:rPr lang="en-US" sz="1200" baseline="0">
                <a:solidFill>
                  <a:srgbClr val="000000"/>
                </a:solidFill>
                <a:latin typeface="Times New Roman" pitchFamily="18" charset="0"/>
              </a:rPr>
              <a:pPr eaLnBrk="1" hangingPunct="1"/>
              <a:t>3</a:t>
            </a:fld>
            <a:endParaRPr lang="en-US" sz="1200" baseline="0">
              <a:solidFill>
                <a:srgbClr val="000000"/>
              </a:solidFill>
              <a:latin typeface="Times New Roman" pitchFamily="18" charset="0"/>
            </a:endParaRPr>
          </a:p>
        </p:txBody>
      </p:sp>
      <p:sp>
        <p:nvSpPr>
          <p:cNvPr id="233475" name="Rectangle 1"/>
          <p:cNvSpPr>
            <a:spLocks noGrp="1" noRot="1" noChangeAspect="1" noChangeArrowheads="1" noTextEdit="1"/>
          </p:cNvSpPr>
          <p:nvPr>
            <p:ph type="sldImg"/>
          </p:nvPr>
        </p:nvSpPr>
        <p:spPr>
          <a:xfrm>
            <a:off x="1144588" y="685800"/>
            <a:ext cx="4570412" cy="34290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3476" name="Rectangle 2"/>
          <p:cNvSpPr>
            <a:spLocks noGrp="1" noChangeArrowheads="1"/>
          </p:cNvSpPr>
          <p:nvPr>
            <p:ph type="body" idx="1"/>
          </p:nvPr>
        </p:nvSpPr>
        <p:spPr>
          <a:xfrm>
            <a:off x="686098" y="4343704"/>
            <a:ext cx="5485805" cy="411389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2" tIns="45716" rIns="91432" bIns="45716" anchor="ctr"/>
          <a:lstStyle/>
          <a:p>
            <a:endParaRPr lang="en-US" smtClean="0"/>
          </a:p>
        </p:txBody>
      </p:sp>
    </p:spTree>
    <p:extLst>
      <p:ext uri="{BB962C8B-B14F-4D97-AF65-F5344CB8AC3E}">
        <p14:creationId xmlns:p14="http://schemas.microsoft.com/office/powerpoint/2010/main" val="126606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7570" name="Rectangle 7"/>
          <p:cNvSpPr>
            <a:spLocks noGrp="1" noChangeArrowheads="1"/>
          </p:cNvSpPr>
          <p:nvPr>
            <p:ph type="sldNum" sz="quarter"/>
          </p:nvPr>
        </p:nvSpPr>
        <p:spPr>
          <a:noFill/>
        </p:spPr>
        <p:txBody>
          <a:bodyPr/>
          <a:lstStyle>
            <a:lvl1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1pPr>
            <a:lvl2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2pPr>
            <a:lvl3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3pPr>
            <a:lvl4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4pPr>
            <a:lvl5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5pPr>
            <a:lvl6pPr marL="2378560" indent="-216233" defTabSz="456491" eaLnBrk="0" fontAlgn="base" hangingPunct="0">
              <a:spcBef>
                <a:spcPct val="0"/>
              </a:spcBef>
              <a:spcAft>
                <a:spcPct val="0"/>
              </a:spcAft>
              <a:buClr>
                <a:srgbClr val="000000"/>
              </a:buClr>
              <a:buSzPct val="100000"/>
              <a:buFont typeface="Times New Roman" pitchFamily="18" charse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6pPr>
            <a:lvl7pPr marL="2811026" indent="-216233" defTabSz="456491" eaLnBrk="0" fontAlgn="base" hangingPunct="0">
              <a:spcBef>
                <a:spcPct val="0"/>
              </a:spcBef>
              <a:spcAft>
                <a:spcPct val="0"/>
              </a:spcAft>
              <a:buClr>
                <a:srgbClr val="000000"/>
              </a:buClr>
              <a:buSzPct val="100000"/>
              <a:buFont typeface="Times New Roman" pitchFamily="18" charse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7pPr>
            <a:lvl8pPr marL="3243491" indent="-216233" defTabSz="456491" eaLnBrk="0" fontAlgn="base" hangingPunct="0">
              <a:spcBef>
                <a:spcPct val="0"/>
              </a:spcBef>
              <a:spcAft>
                <a:spcPct val="0"/>
              </a:spcAft>
              <a:buClr>
                <a:srgbClr val="000000"/>
              </a:buClr>
              <a:buSzPct val="100000"/>
              <a:buFont typeface="Times New Roman" pitchFamily="18" charse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8pPr>
            <a:lvl9pPr marL="3675957" indent="-216233" defTabSz="456491" eaLnBrk="0" fontAlgn="base" hangingPunct="0">
              <a:spcBef>
                <a:spcPct val="0"/>
              </a:spcBef>
              <a:spcAft>
                <a:spcPct val="0"/>
              </a:spcAft>
              <a:buClr>
                <a:srgbClr val="000000"/>
              </a:buClr>
              <a:buSzPct val="100000"/>
              <a:buFont typeface="Times New Roman" pitchFamily="18" charse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9pPr>
          </a:lstStyle>
          <a:p>
            <a:pPr eaLnBrk="1" hangingPunct="1"/>
            <a:fld id="{75DAA28B-3283-45A2-B104-542BF89B9C48}" type="slidenum">
              <a:rPr lang="en-US" sz="1200" baseline="0">
                <a:solidFill>
                  <a:srgbClr val="000000"/>
                </a:solidFill>
                <a:latin typeface="Times New Roman" pitchFamily="18" charset="0"/>
              </a:rPr>
              <a:pPr eaLnBrk="1" hangingPunct="1"/>
              <a:t>6</a:t>
            </a:fld>
            <a:endParaRPr lang="en-US" sz="1200" baseline="0">
              <a:solidFill>
                <a:srgbClr val="000000"/>
              </a:solidFill>
              <a:latin typeface="Times New Roman" pitchFamily="18" charset="0"/>
            </a:endParaRPr>
          </a:p>
        </p:txBody>
      </p:sp>
      <p:sp>
        <p:nvSpPr>
          <p:cNvPr id="237571" name="Rectangle 1"/>
          <p:cNvSpPr>
            <a:spLocks noGrp="1" noRot="1" noChangeAspect="1" noChangeArrowheads="1" noTextEdit="1"/>
          </p:cNvSpPr>
          <p:nvPr>
            <p:ph type="sldImg"/>
          </p:nvPr>
        </p:nvSpPr>
        <p:spPr>
          <a:xfrm>
            <a:off x="1144588" y="685800"/>
            <a:ext cx="4570412" cy="34290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7572" name="Rectangle 2"/>
          <p:cNvSpPr>
            <a:spLocks noGrp="1" noChangeArrowheads="1"/>
          </p:cNvSpPr>
          <p:nvPr>
            <p:ph type="body" idx="1"/>
          </p:nvPr>
        </p:nvSpPr>
        <p:spPr>
          <a:xfrm>
            <a:off x="686098" y="4343704"/>
            <a:ext cx="5485805" cy="411389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2" tIns="45716" rIns="91432" bIns="45716" anchor="ctr"/>
          <a:lstStyle/>
          <a:p>
            <a:endParaRPr lang="en-US" smtClean="0"/>
          </a:p>
        </p:txBody>
      </p:sp>
    </p:spTree>
    <p:extLst>
      <p:ext uri="{BB962C8B-B14F-4D97-AF65-F5344CB8AC3E}">
        <p14:creationId xmlns:p14="http://schemas.microsoft.com/office/powerpoint/2010/main" val="2440411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9138" name="Rectangle 7"/>
          <p:cNvSpPr>
            <a:spLocks noGrp="1" noChangeArrowheads="1"/>
          </p:cNvSpPr>
          <p:nvPr>
            <p:ph type="sldNum" sz="quarter"/>
          </p:nvPr>
        </p:nvSpPr>
        <p:spPr>
          <a:noFill/>
        </p:spPr>
        <p:txBody>
          <a:bodyPr/>
          <a:lstStyle>
            <a:lvl1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1pPr>
            <a:lvl2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2pPr>
            <a:lvl3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3pPr>
            <a:lvl4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4pPr>
            <a:lvl5pPr defTabSz="456491" eaLnBrk="0" hangingPunc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5pPr>
            <a:lvl6pPr marL="2378560" indent="-216233" defTabSz="456491" eaLnBrk="0" fontAlgn="base" hangingPunct="0">
              <a:spcBef>
                <a:spcPct val="0"/>
              </a:spcBef>
              <a:spcAft>
                <a:spcPct val="0"/>
              </a:spcAft>
              <a:buClr>
                <a:srgbClr val="000000"/>
              </a:buClr>
              <a:buSzPct val="100000"/>
              <a:buFont typeface="Times New Roman" pitchFamily="18" charse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6pPr>
            <a:lvl7pPr marL="2811026" indent="-216233" defTabSz="456491" eaLnBrk="0" fontAlgn="base" hangingPunct="0">
              <a:spcBef>
                <a:spcPct val="0"/>
              </a:spcBef>
              <a:spcAft>
                <a:spcPct val="0"/>
              </a:spcAft>
              <a:buClr>
                <a:srgbClr val="000000"/>
              </a:buClr>
              <a:buSzPct val="100000"/>
              <a:buFont typeface="Times New Roman" pitchFamily="18" charse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7pPr>
            <a:lvl8pPr marL="3243491" indent="-216233" defTabSz="456491" eaLnBrk="0" fontAlgn="base" hangingPunct="0">
              <a:spcBef>
                <a:spcPct val="0"/>
              </a:spcBef>
              <a:spcAft>
                <a:spcPct val="0"/>
              </a:spcAft>
              <a:buClr>
                <a:srgbClr val="000000"/>
              </a:buClr>
              <a:buSzPct val="100000"/>
              <a:buFont typeface="Times New Roman" pitchFamily="18" charse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8pPr>
            <a:lvl9pPr marL="3675957" indent="-216233" defTabSz="456491" eaLnBrk="0" fontAlgn="base" hangingPunct="0">
              <a:spcBef>
                <a:spcPct val="0"/>
              </a:spcBef>
              <a:spcAft>
                <a:spcPct val="0"/>
              </a:spcAft>
              <a:buClr>
                <a:srgbClr val="000000"/>
              </a:buClr>
              <a:buSzPct val="100000"/>
              <a:buFont typeface="Times New Roman" pitchFamily="18" charset="0"/>
              <a:tabLst>
                <a:tab pos="0" algn="l"/>
                <a:tab pos="914485" algn="l"/>
                <a:tab pos="1828969" algn="l"/>
                <a:tab pos="2743453" algn="l"/>
                <a:tab pos="3657937" algn="l"/>
                <a:tab pos="4570920" algn="l"/>
                <a:tab pos="5485405" algn="l"/>
                <a:tab pos="6399888" algn="l"/>
                <a:tab pos="7314373" algn="l"/>
                <a:tab pos="8228857" algn="l"/>
                <a:tab pos="9143342" algn="l"/>
                <a:tab pos="10057826" algn="l"/>
              </a:tabLst>
              <a:defRPr sz="3800" baseline="-25000">
                <a:solidFill>
                  <a:schemeClr val="bg1"/>
                </a:solidFill>
                <a:latin typeface="Arial" charset="0"/>
                <a:cs typeface="Arial" charset="0"/>
              </a:defRPr>
            </a:lvl9pPr>
          </a:lstStyle>
          <a:p>
            <a:pPr eaLnBrk="1" hangingPunct="1"/>
            <a:fld id="{0CFEF1EE-6BB9-4242-B300-7245CD781083}" type="slidenum">
              <a:rPr lang="en-US" sz="1200" baseline="0">
                <a:solidFill>
                  <a:srgbClr val="000000"/>
                </a:solidFill>
                <a:latin typeface="Times New Roman" pitchFamily="18" charset="0"/>
              </a:rPr>
              <a:pPr eaLnBrk="1" hangingPunct="1"/>
              <a:t>8</a:t>
            </a:fld>
            <a:endParaRPr lang="en-US" sz="1200" baseline="0">
              <a:solidFill>
                <a:srgbClr val="000000"/>
              </a:solidFill>
              <a:latin typeface="Times New Roman" pitchFamily="18" charset="0"/>
            </a:endParaRPr>
          </a:p>
        </p:txBody>
      </p:sp>
      <p:sp>
        <p:nvSpPr>
          <p:cNvPr id="219139" name="Rectangle 1"/>
          <p:cNvSpPr>
            <a:spLocks noGrp="1" noRot="1" noChangeAspect="1" noChangeArrowheads="1" noTextEdit="1"/>
          </p:cNvSpPr>
          <p:nvPr>
            <p:ph type="sldImg"/>
          </p:nvPr>
        </p:nvSpPr>
        <p:spPr>
          <a:xfrm>
            <a:off x="1144588" y="685800"/>
            <a:ext cx="4570412" cy="34290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9140" name="Rectangle 2"/>
          <p:cNvSpPr>
            <a:spLocks noGrp="1" noChangeArrowheads="1"/>
          </p:cNvSpPr>
          <p:nvPr>
            <p:ph type="body" idx="1"/>
          </p:nvPr>
        </p:nvSpPr>
        <p:spPr>
          <a:xfrm>
            <a:off x="686098" y="4343704"/>
            <a:ext cx="5485805" cy="411389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2" tIns="45716" rIns="91432" bIns="45716" anchor="ctr"/>
          <a:lstStyle/>
          <a:p>
            <a:endParaRPr lang="en-US" dirty="0" smtClean="0"/>
          </a:p>
        </p:txBody>
      </p:sp>
    </p:spTree>
    <p:extLst>
      <p:ext uri="{BB962C8B-B14F-4D97-AF65-F5344CB8AC3E}">
        <p14:creationId xmlns:p14="http://schemas.microsoft.com/office/powerpoint/2010/main" val="2044761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450A9A-9D77-4AC4-868B-D4FC568A2858}" type="slidenum">
              <a:rPr lang="en-US" smtClean="0"/>
              <a:pPr/>
              <a:t>20</a:t>
            </a:fld>
            <a:endParaRPr lang="en-US"/>
          </a:p>
        </p:txBody>
      </p:sp>
    </p:spTree>
    <p:extLst>
      <p:ext uri="{BB962C8B-B14F-4D97-AF65-F5344CB8AC3E}">
        <p14:creationId xmlns:p14="http://schemas.microsoft.com/office/powerpoint/2010/main" val="4038578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00726BE-F6CD-4D91-9051-314FD1774264}" type="datetimeFigureOut">
              <a:rPr lang="en-US" smtClean="0"/>
              <a:pPr/>
              <a:t>6/13/2015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13F54F9-FA9A-4A13-9BA8-24E879F52BD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0726BE-F6CD-4D91-9051-314FD1774264}" type="datetimeFigureOut">
              <a:rPr lang="en-US" smtClean="0"/>
              <a:pPr/>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F54F9-FA9A-4A13-9BA8-24E879F52B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0726BE-F6CD-4D91-9051-314FD1774264}" type="datetimeFigureOut">
              <a:rPr lang="en-US" smtClean="0"/>
              <a:pPr/>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F54F9-FA9A-4A13-9BA8-24E879F52BD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8013" cy="11414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7013" cy="4524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24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A563A481-554D-4200-AAC1-54875AA8FEE7}" type="slidenum">
              <a:rPr lang="en-US"/>
              <a:pPr>
                <a:defRPr/>
              </a:pPr>
              <a:t>‹#›</a:t>
            </a:fld>
            <a:endParaRPr lang="en-US"/>
          </a:p>
        </p:txBody>
      </p:sp>
    </p:spTree>
    <p:extLst>
      <p:ext uri="{BB962C8B-B14F-4D97-AF65-F5344CB8AC3E}">
        <p14:creationId xmlns:p14="http://schemas.microsoft.com/office/powerpoint/2010/main" val="2652626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0726BE-F6CD-4D91-9051-314FD1774264}" type="datetimeFigureOut">
              <a:rPr lang="en-US" smtClean="0"/>
              <a:pPr/>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F54F9-FA9A-4A13-9BA8-24E879F52BD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00726BE-F6CD-4D91-9051-314FD1774264}" type="datetimeFigureOut">
              <a:rPr lang="en-US" smtClean="0"/>
              <a:pPr/>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F54F9-FA9A-4A13-9BA8-24E879F52BD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0726BE-F6CD-4D91-9051-314FD1774264}" type="datetimeFigureOut">
              <a:rPr lang="en-US" smtClean="0"/>
              <a:pPr/>
              <a:t>6/13/2015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3F54F9-FA9A-4A13-9BA8-24E879F52BD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00726BE-F6CD-4D91-9051-314FD1774264}" type="datetimeFigureOut">
              <a:rPr lang="en-US" smtClean="0"/>
              <a:pPr/>
              <a:t>6/13/2015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3F54F9-FA9A-4A13-9BA8-24E879F52BD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00726BE-F6CD-4D91-9051-314FD1774264}" type="datetimeFigureOut">
              <a:rPr lang="en-US" smtClean="0"/>
              <a:pPr/>
              <a:t>6/13/2015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3F54F9-FA9A-4A13-9BA8-24E879F52BD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0726BE-F6CD-4D91-9051-314FD1774264}" type="datetimeFigureOut">
              <a:rPr lang="en-US" smtClean="0"/>
              <a:pPr/>
              <a:t>6/13/2015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3F54F9-FA9A-4A13-9BA8-24E879F52B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0726BE-F6CD-4D91-9051-314FD1774264}" type="datetimeFigureOut">
              <a:rPr lang="en-US" smtClean="0"/>
              <a:pPr/>
              <a:t>6/13/2015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3F54F9-FA9A-4A13-9BA8-24E879F52BD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00726BE-F6CD-4D91-9051-314FD1774264}" type="datetimeFigureOut">
              <a:rPr lang="en-US" smtClean="0"/>
              <a:pPr/>
              <a:t>6/13/2015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13F54F9-FA9A-4A13-9BA8-24E879F52BD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00726BE-F6CD-4D91-9051-314FD1774264}" type="datetimeFigureOut">
              <a:rPr lang="en-US" smtClean="0"/>
              <a:pPr/>
              <a:t>6/13/2015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13F54F9-FA9A-4A13-9BA8-24E879F52BD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304800"/>
            <a:ext cx="8229600" cy="6400800"/>
          </a:xfrm>
        </p:spPr>
        <p:txBody>
          <a:bodyPr>
            <a:noAutofit/>
          </a:bodyPr>
          <a:lstStyle/>
          <a:p>
            <a:pPr>
              <a:lnSpc>
                <a:spcPct val="150000"/>
              </a:lnSpc>
              <a:buNone/>
            </a:pPr>
            <a:r>
              <a:rPr lang="sw-KE" sz="1800" b="1" dirty="0" smtClean="0"/>
              <a:t>Physiological Changes in the gastro intestinal system </a:t>
            </a:r>
            <a:endParaRPr lang="sw-KE" sz="1800" dirty="0" smtClean="0"/>
          </a:p>
          <a:p>
            <a:pPr lvl="0">
              <a:lnSpc>
                <a:spcPct val="150000"/>
              </a:lnSpc>
            </a:pPr>
            <a:r>
              <a:rPr lang="sw-KE" sz="1800" dirty="0" smtClean="0"/>
              <a:t>Gums become edematous soft and spongy during pregnancy probably owing to the effect of estrogen which can lead to bleeding when mildly traumatized as with a tooth brush</a:t>
            </a:r>
          </a:p>
          <a:p>
            <a:pPr lvl="0">
              <a:lnSpc>
                <a:spcPct val="150000"/>
              </a:lnSpc>
            </a:pPr>
            <a:r>
              <a:rPr lang="sw-KE" sz="1800" dirty="0" smtClean="0"/>
              <a:t>Profuse salvation or ptyalism is an occasional complain in pregnancy. Its apparently caused by stimulation of the salivary glands due to the ingestion of starch.</a:t>
            </a:r>
          </a:p>
          <a:p>
            <a:pPr lvl="0">
              <a:lnSpc>
                <a:spcPct val="150000"/>
              </a:lnSpc>
            </a:pPr>
            <a:r>
              <a:rPr lang="sw-KE" sz="1800" dirty="0" smtClean="0"/>
              <a:t>Dietary changes such as a version to coffee, alcohol and fired food also cravings for salted and spiced foods which is due to dulling of the sense of taste in pregnancy </a:t>
            </a:r>
          </a:p>
          <a:p>
            <a:pPr lvl="0">
              <a:lnSpc>
                <a:spcPct val="150000"/>
              </a:lnSpc>
            </a:pPr>
            <a:r>
              <a:rPr lang="sw-KE" sz="1800" dirty="0" smtClean="0"/>
              <a:t>Pica is the term given to bizarre cravings for and compulsive secret chewing of food or ingestion of non-food substances like ice, coal, disinfectants, which are less significant unless it inhibits iron absorption</a:t>
            </a:r>
          </a:p>
          <a:p>
            <a:pPr lvl="0">
              <a:lnSpc>
                <a:spcPct val="150000"/>
              </a:lnSpc>
            </a:pPr>
            <a:r>
              <a:rPr lang="sw-KE" sz="1800" dirty="0" smtClean="0"/>
              <a:t>Women experience nausea and vomiting and increase in appetite with daily intake increasing up to 200kcal</a:t>
            </a:r>
          </a:p>
          <a:p>
            <a:pPr>
              <a:lnSpc>
                <a:spcPct val="150000"/>
              </a:lnSpc>
            </a:pPr>
            <a:endParaRPr lang="sw-KE" sz="1800" dirty="0">
              <a:solidFill>
                <a:srgbClr val="002060"/>
              </a:solidFill>
            </a:endParaRPr>
          </a:p>
        </p:txBody>
      </p:sp>
    </p:spTree>
    <p:extLst>
      <p:ext uri="{BB962C8B-B14F-4D97-AF65-F5344CB8AC3E}">
        <p14:creationId xmlns:p14="http://schemas.microsoft.com/office/powerpoint/2010/main" val="4125614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52400" y="1447800"/>
            <a:ext cx="8305800" cy="5257800"/>
          </a:xfrm>
        </p:spPr>
        <p:txBody>
          <a:bodyPr>
            <a:noAutofit/>
          </a:bodyPr>
          <a:lstStyle/>
          <a:p>
            <a:pPr>
              <a:lnSpc>
                <a:spcPct val="160000"/>
              </a:lnSpc>
              <a:buNone/>
            </a:pPr>
            <a:r>
              <a:rPr lang="sw-KE" sz="1700" b="1" dirty="0" smtClean="0"/>
              <a:t>Blood volume</a:t>
            </a:r>
            <a:endParaRPr lang="sw-KE" sz="1700" dirty="0" smtClean="0"/>
          </a:p>
          <a:p>
            <a:pPr lvl="0">
              <a:lnSpc>
                <a:spcPct val="160000"/>
              </a:lnSpc>
            </a:pPr>
            <a:r>
              <a:rPr lang="sw-KE" sz="1700" dirty="0" smtClean="0"/>
              <a:t>The two major components of blood; plasma and cells, undergo dramatic adaption. The total maternal blood flow increases by 30 -50% in singleton pregnancies with a mean of 33%. The higher circulating volume is required to</a:t>
            </a:r>
          </a:p>
          <a:p>
            <a:pPr lvl="0">
              <a:lnSpc>
                <a:spcPct val="160000"/>
              </a:lnSpc>
            </a:pPr>
            <a:r>
              <a:rPr lang="sw-KE" sz="1700" dirty="0" smtClean="0"/>
              <a:t>Protect the mother (aid fetus) against the harmful effect of impaired various return in the supine and erect positions.</a:t>
            </a:r>
          </a:p>
          <a:p>
            <a:pPr lvl="0">
              <a:lnSpc>
                <a:spcPct val="160000"/>
              </a:lnSpc>
            </a:pPr>
            <a:r>
              <a:rPr lang="sw-KE" sz="1700" dirty="0" smtClean="0"/>
              <a:t>Melt the demand of the enlonged uterus with a greatly hypertrophied vascular system and provide extra blood flow for placental perfusion at the choriodecidual interface.</a:t>
            </a:r>
          </a:p>
          <a:p>
            <a:pPr lvl="0">
              <a:lnSpc>
                <a:spcPct val="160000"/>
              </a:lnSpc>
            </a:pPr>
            <a:r>
              <a:rPr lang="sw-KE" sz="1700" dirty="0" smtClean="0"/>
              <a:t>Supply extra metabolic needs of the foetus.</a:t>
            </a:r>
          </a:p>
          <a:p>
            <a:pPr lvl="0">
              <a:lnSpc>
                <a:spcPct val="160000"/>
              </a:lnSpc>
            </a:pPr>
            <a:r>
              <a:rPr lang="sw-KE" sz="1700" dirty="0" smtClean="0"/>
              <a:t>Counter balance the effect of increased arterial and venous capacity.</a:t>
            </a:r>
          </a:p>
          <a:p>
            <a:pPr lvl="0">
              <a:lnSpc>
                <a:spcPct val="160000"/>
              </a:lnSpc>
            </a:pPr>
            <a:r>
              <a:rPr lang="sw-KE" sz="1700" dirty="0" smtClean="0"/>
              <a:t>Safeguard the mother against advice effects of excessive blood loss at the delivery.</a:t>
            </a:r>
            <a:endParaRPr lang="sw-KE" sz="1700" dirty="0"/>
          </a:p>
        </p:txBody>
      </p:sp>
    </p:spTree>
    <p:extLst>
      <p:ext uri="{BB962C8B-B14F-4D97-AF65-F5344CB8AC3E}">
        <p14:creationId xmlns:p14="http://schemas.microsoft.com/office/powerpoint/2010/main" val="22396865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228600" y="381000"/>
            <a:ext cx="8229600" cy="6172200"/>
          </a:xfrm>
        </p:spPr>
        <p:txBody>
          <a:bodyPr>
            <a:normAutofit fontScale="62500" lnSpcReduction="20000"/>
          </a:bodyPr>
          <a:lstStyle/>
          <a:p>
            <a:pPr>
              <a:lnSpc>
                <a:spcPct val="170000"/>
              </a:lnSpc>
              <a:buNone/>
            </a:pPr>
            <a:r>
              <a:rPr lang="sw-KE" b="1" dirty="0" smtClean="0"/>
              <a:t>			Iron metabolism</a:t>
            </a:r>
            <a:endParaRPr lang="sw-KE" dirty="0" smtClean="0"/>
          </a:p>
          <a:p>
            <a:pPr>
              <a:lnSpc>
                <a:spcPct val="170000"/>
              </a:lnSpc>
            </a:pPr>
            <a:r>
              <a:rPr lang="sw-KE" dirty="0" smtClean="0"/>
              <a:t>The increase red cell mass and the need of the developing fetus and placenta lead to increased iron requirements in pregnancy with some increase in iron absorption. Iron demand increase from 2mg to 4mg daily. The total average requirements of pregnancy average about 1000mg: 500mg to increase blood cell mass and about 300mg are transported to the fetus while the remains 200mg are needed to compensate for insensible loss in skin, stool and urine.</a:t>
            </a:r>
          </a:p>
          <a:p>
            <a:pPr>
              <a:lnSpc>
                <a:spcPct val="170000"/>
              </a:lnSpc>
            </a:pPr>
            <a:r>
              <a:rPr lang="sw-KE" dirty="0" smtClean="0"/>
              <a:t>The purpose of supplementation is to maintain iron stores in order to prevent the development of true anaemia rather than to raui the haemoglobin level: for inslaite 30.60mg iron be given to women with iron stores and 120 -240mg per day to women without stores Iron deficiency anaemia can be assessed by extraction of serem ferritin concentrations to assess iron stores  in the first trimester than haemoglobin levels. Which loss their value as a result of haemodilution.Serum ferritin levels of less than 50g/dl in early pregnancy will be an indication for daily iron supplements while women with levels of 80g/dl are unlikely to need supplements.</a:t>
            </a:r>
            <a:endParaRPr lang="sw-KE" dirty="0"/>
          </a:p>
        </p:txBody>
      </p:sp>
    </p:spTree>
    <p:extLst>
      <p:ext uri="{BB962C8B-B14F-4D97-AF65-F5344CB8AC3E}">
        <p14:creationId xmlns:p14="http://schemas.microsoft.com/office/powerpoint/2010/main" val="4025809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304800" y="533400"/>
            <a:ext cx="8001000" cy="6096000"/>
          </a:xfrm>
        </p:spPr>
        <p:txBody>
          <a:bodyPr>
            <a:normAutofit fontScale="70000" lnSpcReduction="20000"/>
          </a:bodyPr>
          <a:lstStyle/>
          <a:p>
            <a:pPr>
              <a:buNone/>
            </a:pPr>
            <a:r>
              <a:rPr lang="sw-KE" b="1" dirty="0" smtClean="0"/>
              <a:t>			Plasma protein</a:t>
            </a:r>
            <a:endParaRPr lang="sw-KE" dirty="0" smtClean="0"/>
          </a:p>
          <a:p>
            <a:pPr>
              <a:lnSpc>
                <a:spcPct val="160000"/>
              </a:lnSpc>
            </a:pPr>
            <a:r>
              <a:rPr lang="sw-KE" dirty="0" smtClean="0"/>
              <a:t>The total serum protein content falls within the first trimester and remains reduced throughout pregnancy. An albumen concentration falls quite abruptly in early pregnancy and then move slowly until late pregnancy.</a:t>
            </a:r>
          </a:p>
          <a:p>
            <a:pPr>
              <a:lnSpc>
                <a:spcPct val="160000"/>
              </a:lnSpc>
            </a:pPr>
            <a:r>
              <a:rPr lang="sw-KE" dirty="0" smtClean="0"/>
              <a:t>Albumen plays an important role, not only as a carrier protein for some hormones, drugs, free fatty acids and unconfrigected bourbon, but also because of its influence in decreasing colloid osmotic pressure.</a:t>
            </a:r>
          </a:p>
          <a:p>
            <a:pPr>
              <a:lnSpc>
                <a:spcPct val="160000"/>
              </a:lnSpc>
            </a:pPr>
            <a:r>
              <a:rPr lang="sw-KE" dirty="0" smtClean="0"/>
              <a:t>A fall in colloid osmotic pressure allows water to move from the plasma into the cells or out of vessels and plays a part in the increasing fragility of red blood cells, in oedema of the lower limbs and possibly also in the increased glomerular filtration rate.</a:t>
            </a:r>
          </a:p>
          <a:p>
            <a:pPr>
              <a:lnSpc>
                <a:spcPct val="160000"/>
              </a:lnSpc>
            </a:pPr>
            <a:r>
              <a:rPr lang="sw-KE" dirty="0" smtClean="0"/>
              <a:t>Peripheral oedema in the lower limbs in late pregnancy is a feature of normal uncomplicated pregnancy and has been removed from most definitions of pre-eclipsed.</a:t>
            </a:r>
            <a:endParaRPr lang="sw-KE" dirty="0"/>
          </a:p>
        </p:txBody>
      </p:sp>
    </p:spTree>
    <p:extLst>
      <p:ext uri="{BB962C8B-B14F-4D97-AF65-F5344CB8AC3E}">
        <p14:creationId xmlns:p14="http://schemas.microsoft.com/office/powerpoint/2010/main" val="1159584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382000" cy="5867400"/>
          </a:xfrm>
        </p:spPr>
        <p:txBody>
          <a:bodyPr>
            <a:normAutofit/>
          </a:bodyPr>
          <a:lstStyle/>
          <a:p>
            <a:pPr>
              <a:buNone/>
            </a:pPr>
            <a:r>
              <a:rPr lang="sw-KE" sz="1600" b="1" dirty="0" smtClean="0"/>
              <a:t>Clotting factors</a:t>
            </a:r>
            <a:endParaRPr lang="sw-KE" sz="1600" dirty="0" smtClean="0"/>
          </a:p>
          <a:p>
            <a:pPr>
              <a:lnSpc>
                <a:spcPct val="150000"/>
              </a:lnSpc>
            </a:pPr>
            <a:r>
              <a:rPr lang="sw-KE" sz="1800" dirty="0" smtClean="0"/>
              <a:t>Major changes in the coagulation system lead to the hypercoagulable state of normal pregnancy. The increased tendency of clot is caused by reduced plasma fibrinolytic activity and an increase in circulating fibrin degradation products in the plasma.</a:t>
            </a:r>
          </a:p>
          <a:p>
            <a:pPr>
              <a:lnSpc>
                <a:spcPct val="150000"/>
              </a:lnSpc>
            </a:pPr>
            <a:r>
              <a:rPr lang="sw-KE" sz="1800" dirty="0" smtClean="0"/>
              <a:t>From about 3</a:t>
            </a:r>
            <a:r>
              <a:rPr lang="sw-KE" sz="1800" baseline="30000" dirty="0" smtClean="0"/>
              <a:t>rd</a:t>
            </a:r>
            <a:r>
              <a:rPr lang="sw-KE" sz="1800" dirty="0" smtClean="0"/>
              <a:t> month of gestation there is 50% increase in the synthesis of plasma fibrinogen concentration (factor 2); it is necessary for the body to deal with the frequent disruptions in the integrity of the vascular tree in the placental bed and prevention of hemorrhage at the time of placental separation.</a:t>
            </a:r>
          </a:p>
          <a:p>
            <a:pPr>
              <a:lnSpc>
                <a:spcPct val="150000"/>
              </a:lnSpc>
            </a:pPr>
            <a:r>
              <a:rPr lang="sw-KE" sz="1800" dirty="0" smtClean="0"/>
              <a:t>Coagulation factors vii,viii and x are also increased in pregnancy. Factors ii (prothrombin and v remain constant or show a slight fall.</a:t>
            </a:r>
          </a:p>
          <a:p>
            <a:pPr>
              <a:lnSpc>
                <a:spcPct val="200000"/>
              </a:lnSpc>
              <a:buNone/>
            </a:pPr>
            <a:endParaRPr lang="en-US" sz="1400" dirty="0">
              <a:solidFill>
                <a:schemeClr val="accent3">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762000"/>
            <a:ext cx="8458200" cy="5715000"/>
          </a:xfrm>
        </p:spPr>
        <p:txBody>
          <a:bodyPr>
            <a:normAutofit/>
          </a:bodyPr>
          <a:lstStyle/>
          <a:p>
            <a:pPr>
              <a:lnSpc>
                <a:spcPct val="200000"/>
              </a:lnSpc>
              <a:buNone/>
            </a:pPr>
            <a:r>
              <a:rPr lang="sw-KE" sz="1600" b="1" dirty="0" smtClean="0"/>
              <a:t>White blood cells (leucocytes)</a:t>
            </a:r>
            <a:endParaRPr lang="sw-KE" sz="1600" dirty="0" smtClean="0"/>
          </a:p>
          <a:p>
            <a:pPr>
              <a:lnSpc>
                <a:spcPct val="200000"/>
              </a:lnSpc>
            </a:pPr>
            <a:r>
              <a:rPr lang="sw-KE" sz="1600" dirty="0" smtClean="0"/>
              <a:t>From 2 mouths the total whit cells count rises in pregnancy and reach a peak at 30 weeks, mainly because of the increase in number of neutrophil polymorph nuclear leucocytes. This enhances the blood’s phagocytic and bactericidal properties. Number of oesinophils, basophiles and monocytes remain relatively constant, and the lymphocytes count does not alter significantly.</a:t>
            </a:r>
          </a:p>
          <a:p>
            <a:pPr>
              <a:lnSpc>
                <a:spcPct val="200000"/>
              </a:lnSpc>
              <a:buNone/>
            </a:pPr>
            <a:r>
              <a:rPr lang="sw-KE" sz="1600" dirty="0" smtClean="0"/>
              <a:t> </a:t>
            </a:r>
          </a:p>
          <a:p>
            <a:pPr>
              <a:lnSpc>
                <a:spcPct val="200000"/>
              </a:lnSpc>
            </a:pPr>
            <a:r>
              <a:rPr lang="sw-KE" sz="1600" dirty="0" smtClean="0"/>
              <a:t>There is no change in the proportion of circulating T cells and B cells. The metabolic activity of granulocytes increases during pregnancy, possibly resulting from the stimulation of oestrogen.</a:t>
            </a:r>
          </a:p>
          <a:p>
            <a:pPr>
              <a:lnSpc>
                <a:spcPct val="200000"/>
              </a:lnSpc>
            </a:pPr>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304800"/>
            <a:ext cx="8458200" cy="6324600"/>
          </a:xfrm>
        </p:spPr>
        <p:txBody>
          <a:bodyPr>
            <a:noAutofit/>
          </a:bodyPr>
          <a:lstStyle/>
          <a:p>
            <a:r>
              <a:rPr lang="en-US" sz="2800" b="1" dirty="0">
                <a:solidFill>
                  <a:schemeClr val="tx1"/>
                </a:solidFill>
                <a:latin typeface="+mj-lt"/>
              </a:rPr>
              <a:t>CHANGES IN THE RESPIRATORY SYSTEM</a:t>
            </a:r>
          </a:p>
          <a:p>
            <a:pPr algn="just">
              <a:buFont typeface="Arial" pitchFamily="34" charset="0"/>
              <a:buChar char="•"/>
            </a:pPr>
            <a:r>
              <a:rPr lang="en-US" sz="2200" dirty="0">
                <a:solidFill>
                  <a:schemeClr val="tx1"/>
                </a:solidFill>
                <a:latin typeface="+mj-lt"/>
              </a:rPr>
              <a:t>Increased cardiac output leads to substantial increase in pulmonary blood flow,  the blood volume expansion and </a:t>
            </a:r>
            <a:r>
              <a:rPr lang="en-US" sz="2200" dirty="0" err="1">
                <a:solidFill>
                  <a:schemeClr val="tx1"/>
                </a:solidFill>
                <a:latin typeface="+mj-lt"/>
              </a:rPr>
              <a:t>vasodilation</a:t>
            </a:r>
            <a:r>
              <a:rPr lang="en-US" sz="2200" dirty="0">
                <a:solidFill>
                  <a:schemeClr val="tx1"/>
                </a:solidFill>
                <a:latin typeface="+mj-lt"/>
              </a:rPr>
              <a:t> result in </a:t>
            </a:r>
            <a:r>
              <a:rPr lang="en-US" sz="2200" dirty="0" err="1">
                <a:solidFill>
                  <a:schemeClr val="tx1"/>
                </a:solidFill>
                <a:latin typeface="+mj-lt"/>
              </a:rPr>
              <a:t>hyperaemia</a:t>
            </a:r>
            <a:r>
              <a:rPr lang="en-US" sz="2200" dirty="0">
                <a:solidFill>
                  <a:schemeClr val="tx1"/>
                </a:solidFill>
                <a:latin typeface="+mj-lt"/>
              </a:rPr>
              <a:t> and </a:t>
            </a:r>
            <a:r>
              <a:rPr lang="en-US" sz="2200" dirty="0" err="1">
                <a:solidFill>
                  <a:schemeClr val="tx1"/>
                </a:solidFill>
                <a:latin typeface="+mj-lt"/>
              </a:rPr>
              <a:t>oedema</a:t>
            </a:r>
            <a:r>
              <a:rPr lang="en-US" sz="2200" dirty="0">
                <a:solidFill>
                  <a:schemeClr val="tx1"/>
                </a:solidFill>
                <a:latin typeface="+mj-lt"/>
              </a:rPr>
              <a:t>  of the upper respiratory mucosa  which predispose pregnant women to nasal congestion, </a:t>
            </a:r>
            <a:r>
              <a:rPr lang="en-US" sz="2200" dirty="0" err="1">
                <a:solidFill>
                  <a:schemeClr val="tx1"/>
                </a:solidFill>
                <a:latin typeface="+mj-lt"/>
              </a:rPr>
              <a:t>epistaxis</a:t>
            </a:r>
            <a:r>
              <a:rPr lang="en-US" sz="2200" dirty="0">
                <a:solidFill>
                  <a:schemeClr val="tx1"/>
                </a:solidFill>
                <a:latin typeface="+mj-lt"/>
              </a:rPr>
              <a:t> and even change in </a:t>
            </a:r>
            <a:r>
              <a:rPr lang="en-US" sz="2200" dirty="0" smtClean="0">
                <a:solidFill>
                  <a:schemeClr val="tx1"/>
                </a:solidFill>
                <a:latin typeface="+mj-lt"/>
              </a:rPr>
              <a:t>voice.</a:t>
            </a:r>
            <a:endParaRPr lang="en-US" sz="2200" dirty="0">
              <a:solidFill>
                <a:schemeClr val="tx1"/>
              </a:solidFill>
              <a:latin typeface="+mj-lt"/>
            </a:endParaRPr>
          </a:p>
          <a:p>
            <a:pPr algn="just">
              <a:buFont typeface="Arial" pitchFamily="34" charset="0"/>
              <a:buChar char="•"/>
            </a:pPr>
            <a:r>
              <a:rPr lang="en-US" sz="2200" dirty="0">
                <a:solidFill>
                  <a:schemeClr val="tx1"/>
                </a:solidFill>
                <a:latin typeface="+mj-lt"/>
              </a:rPr>
              <a:t>Up to 70% of pregnant women experiences </a:t>
            </a:r>
            <a:r>
              <a:rPr lang="en-US" sz="2200" dirty="0" err="1">
                <a:solidFill>
                  <a:schemeClr val="tx1"/>
                </a:solidFill>
                <a:latin typeface="+mj-lt"/>
              </a:rPr>
              <a:t>dyspnoea</a:t>
            </a:r>
            <a:r>
              <a:rPr lang="en-US" sz="2200" dirty="0">
                <a:solidFill>
                  <a:schemeClr val="tx1"/>
                </a:solidFill>
                <a:latin typeface="+mj-lt"/>
              </a:rPr>
              <a:t> and shortness in breath which is associated with increased sensitivity of the respiratory centre to carbon dioxide owing to the effects of progesterone and </a:t>
            </a:r>
            <a:r>
              <a:rPr lang="en-US" sz="2200" dirty="0" err="1">
                <a:solidFill>
                  <a:schemeClr val="tx1"/>
                </a:solidFill>
                <a:latin typeface="+mj-lt"/>
              </a:rPr>
              <a:t>oestrogen</a:t>
            </a:r>
            <a:r>
              <a:rPr lang="en-US" sz="2200" dirty="0">
                <a:solidFill>
                  <a:schemeClr val="tx1"/>
                </a:solidFill>
                <a:latin typeface="+mj-lt"/>
              </a:rPr>
              <a:t>, there is also hyperventilation in pregnancy which may lead to </a:t>
            </a:r>
            <a:r>
              <a:rPr lang="en-US" sz="2200" dirty="0" err="1">
                <a:solidFill>
                  <a:schemeClr val="tx1"/>
                </a:solidFill>
                <a:latin typeface="+mj-lt"/>
              </a:rPr>
              <a:t>dyspnoea</a:t>
            </a:r>
            <a:r>
              <a:rPr lang="en-US" sz="2200" dirty="0">
                <a:solidFill>
                  <a:schemeClr val="tx1"/>
                </a:solidFill>
                <a:latin typeface="+mj-lt"/>
              </a:rPr>
              <a:t> and </a:t>
            </a:r>
            <a:r>
              <a:rPr lang="en-US" sz="2200" dirty="0" smtClean="0">
                <a:solidFill>
                  <a:schemeClr val="tx1"/>
                </a:solidFill>
                <a:latin typeface="+mj-lt"/>
              </a:rPr>
              <a:t>dizziness.</a:t>
            </a:r>
          </a:p>
          <a:p>
            <a:pPr algn="just">
              <a:buFont typeface="Arial" pitchFamily="34" charset="0"/>
              <a:buChar char="•"/>
            </a:pPr>
            <a:r>
              <a:rPr lang="en-US" sz="2400" dirty="0" smtClean="0">
                <a:solidFill>
                  <a:schemeClr val="tx1"/>
                </a:solidFill>
                <a:latin typeface="Times" pitchFamily="18" charset="0"/>
              </a:rPr>
              <a:t>As the uterus enlarges, the diagram is </a:t>
            </a:r>
            <a:r>
              <a:rPr lang="en-US" sz="2400" dirty="0" err="1" smtClean="0">
                <a:solidFill>
                  <a:schemeClr val="tx1"/>
                </a:solidFill>
                <a:latin typeface="Times" pitchFamily="18" charset="0"/>
              </a:rPr>
              <a:t>eleviated</a:t>
            </a:r>
            <a:r>
              <a:rPr lang="en-US" sz="2400" dirty="0" smtClean="0">
                <a:solidFill>
                  <a:schemeClr val="tx1"/>
                </a:solidFill>
                <a:latin typeface="Times" pitchFamily="18" charset="0"/>
              </a:rPr>
              <a:t> by as much as 4cm, the ribcage is displaced upwards </a:t>
            </a:r>
          </a:p>
          <a:p>
            <a:pPr algn="just"/>
            <a:endParaRPr lang="en-US" sz="2200" dirty="0">
              <a:solidFill>
                <a:schemeClr val="tx1"/>
              </a:solidFill>
              <a:latin typeface="+mj-lt"/>
            </a:endParaRPr>
          </a:p>
          <a:p>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pitchFamily="18" charset="0"/>
              </a:rPr>
              <a:t>The shape of the chest changes as the </a:t>
            </a:r>
            <a:r>
              <a:rPr lang="en-US" dirty="0" err="1" smtClean="0">
                <a:latin typeface="Times" pitchFamily="18" charset="0"/>
              </a:rPr>
              <a:t>anteroposterior</a:t>
            </a:r>
            <a:r>
              <a:rPr lang="en-US" dirty="0" smtClean="0">
                <a:latin typeface="Times" pitchFamily="18" charset="0"/>
              </a:rPr>
              <a:t> and transverse diameters each increase by about 2 cm, resulting in a 5-7 cm expansion of the chest circumference. The lower ribs flare out and due to elevation of the diaphragm, the total long capacity is reduced by 5% which improves air flow along the bronchial tree</a:t>
            </a:r>
          </a:p>
          <a:p>
            <a:pPr algn="just"/>
            <a:r>
              <a:rPr lang="en-US" dirty="0" smtClean="0">
                <a:latin typeface="Times" pitchFamily="18" charset="0"/>
              </a:rPr>
              <a:t>Expansion of the ribcage causes tidal volume to be increased by 30-40%, enhanced tidal volume contributes to an increase in </a:t>
            </a:r>
            <a:r>
              <a:rPr lang="en-US" dirty="0" err="1" smtClean="0">
                <a:latin typeface="Times" pitchFamily="18" charset="0"/>
              </a:rPr>
              <a:t>inspiratory</a:t>
            </a:r>
            <a:r>
              <a:rPr lang="en-US" dirty="0" smtClean="0">
                <a:latin typeface="Times" pitchFamily="18" charset="0"/>
              </a:rPr>
              <a:t> capacity</a:t>
            </a:r>
          </a:p>
          <a:p>
            <a:pPr algn="just"/>
            <a:r>
              <a:rPr lang="en-US" dirty="0" smtClean="0">
                <a:latin typeface="Times" pitchFamily="18" charset="0"/>
              </a:rPr>
              <a:t>The rise in tidal volume and decrease in residual volume facilitates a 15-20% increase in oxygen consumption, which supports the additional metabolic requirements of the mother and fetus. The hyperventilation of pregnancy causes a 15-20% decrease in maternal arterial carbon dioxide partial pressure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fontScale="32500" lnSpcReduction="20000"/>
          </a:bodyPr>
          <a:lstStyle/>
          <a:p>
            <a:pPr algn="ctr">
              <a:buNone/>
            </a:pPr>
            <a:r>
              <a:rPr lang="en-US" sz="4500" b="1" dirty="0" smtClean="0"/>
              <a:t>CHANGES IN THE URINARY SYSTEM</a:t>
            </a:r>
            <a:endParaRPr lang="en-US" sz="4500" dirty="0" smtClean="0"/>
          </a:p>
          <a:p>
            <a:r>
              <a:rPr lang="en-US" sz="7200" dirty="0" smtClean="0"/>
              <a:t>The kidney increases in weight and lengthen by 1 cm</a:t>
            </a:r>
          </a:p>
          <a:p>
            <a:r>
              <a:rPr lang="en-US" sz="7200" dirty="0" smtClean="0"/>
              <a:t>Under the influence of progesterone the calyces and read </a:t>
            </a:r>
            <a:r>
              <a:rPr lang="en-US" sz="7200" dirty="0" err="1" smtClean="0"/>
              <a:t>pelves</a:t>
            </a:r>
            <a:r>
              <a:rPr lang="en-US" sz="7200" dirty="0" smtClean="0"/>
              <a:t> dilate, the </a:t>
            </a:r>
            <a:r>
              <a:rPr lang="en-US" sz="7200" dirty="0" err="1" smtClean="0"/>
              <a:t>ureters</a:t>
            </a:r>
            <a:r>
              <a:rPr lang="en-US" sz="7200" dirty="0" smtClean="0"/>
              <a:t> also dilate and lengthen and are thrown into curves of varying size</a:t>
            </a:r>
          </a:p>
          <a:p>
            <a:r>
              <a:rPr lang="en-US" sz="7200" dirty="0" smtClean="0"/>
              <a:t>The lumen in the distal third of the </a:t>
            </a:r>
            <a:r>
              <a:rPr lang="en-US" sz="7200" dirty="0" err="1" smtClean="0"/>
              <a:t>ureters</a:t>
            </a:r>
            <a:r>
              <a:rPr lang="en-US" sz="7200" dirty="0" smtClean="0"/>
              <a:t> may decrease in size because of hyperplasia, promoting compensatory dilatation in the upper 2/3. The right </a:t>
            </a:r>
            <a:r>
              <a:rPr lang="en-US" sz="7200" dirty="0" err="1" smtClean="0"/>
              <a:t>ureter</a:t>
            </a:r>
            <a:r>
              <a:rPr lang="en-US" sz="7200" dirty="0" smtClean="0"/>
              <a:t> is usually more dilated than the left owing to the </a:t>
            </a:r>
            <a:r>
              <a:rPr lang="en-US" sz="7200" dirty="0" err="1" smtClean="0"/>
              <a:t>dextrorotation</a:t>
            </a:r>
            <a:r>
              <a:rPr lang="en-US" sz="7200" dirty="0" smtClean="0"/>
              <a:t> of the uterus and as pregnancy advances the supine or upright posture may cause partial </a:t>
            </a:r>
            <a:r>
              <a:rPr lang="en-US" sz="7200" dirty="0" err="1" smtClean="0"/>
              <a:t>ureteric</a:t>
            </a:r>
            <a:r>
              <a:rPr lang="en-US" sz="7200" dirty="0" smtClean="0"/>
              <a:t> obstruction as the enlarged uterus compresses both </a:t>
            </a:r>
            <a:r>
              <a:rPr lang="en-US" sz="7200" dirty="0" err="1" smtClean="0"/>
              <a:t>ureters</a:t>
            </a:r>
            <a:r>
              <a:rPr lang="en-US" sz="7200" dirty="0" smtClean="0"/>
              <a:t> at the pelvic brim,  all these factors can lead to urinary stasis and increased risk of urinary tract infection in the pregnancy</a:t>
            </a:r>
          </a:p>
          <a:p>
            <a:r>
              <a:rPr lang="en-US" sz="7200" dirty="0" err="1" smtClean="0"/>
              <a:t>Vesicoureteric</a:t>
            </a:r>
            <a:r>
              <a:rPr lang="en-US" sz="7200" dirty="0" smtClean="0"/>
              <a:t> reflux occurs in at least 30% of regnant women at or near term, the enlarging </a:t>
            </a:r>
            <a:r>
              <a:rPr lang="en-US" sz="7200" dirty="0" err="1" smtClean="0"/>
              <a:t>ureters</a:t>
            </a:r>
            <a:r>
              <a:rPr lang="en-US" sz="7200" dirty="0" smtClean="0"/>
              <a:t> displaces the </a:t>
            </a:r>
            <a:r>
              <a:rPr lang="en-US" sz="7200" dirty="0" err="1" smtClean="0"/>
              <a:t>ureters</a:t>
            </a:r>
            <a:r>
              <a:rPr lang="en-US" sz="7200" dirty="0" smtClean="0"/>
              <a:t> laterally so that as they pass through the muscle wall into the bladder they become shorter and perpendicular and therefore less efficient at the junction</a:t>
            </a:r>
          </a:p>
          <a:p>
            <a:endParaRPr lang="en-US" sz="55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After the fourth month of pregnancy the bladder </a:t>
            </a:r>
            <a:r>
              <a:rPr lang="en-US" dirty="0" err="1" smtClean="0"/>
              <a:t>trigon</a:t>
            </a:r>
            <a:r>
              <a:rPr lang="en-US" dirty="0" smtClean="0"/>
              <a:t> is lifted and there is thickening of its intra-</a:t>
            </a:r>
            <a:r>
              <a:rPr lang="en-US" dirty="0" err="1" smtClean="0"/>
              <a:t>ureteric</a:t>
            </a:r>
            <a:r>
              <a:rPr lang="en-US" dirty="0" smtClean="0"/>
              <a:t> margin owing to the enlarging uterus</a:t>
            </a:r>
          </a:p>
          <a:p>
            <a:r>
              <a:rPr lang="en-US" dirty="0" smtClean="0"/>
              <a:t>The muscles of the internal urethral sphincter relax, which along with pressure from the pregnant uterus on the bladder causes a significant number of women to experience some degree of incontinence   </a:t>
            </a:r>
          </a:p>
          <a:p>
            <a:r>
              <a:rPr lang="en-US" dirty="0" smtClean="0"/>
              <a:t>The urgency of </a:t>
            </a:r>
            <a:r>
              <a:rPr lang="en-US" dirty="0" err="1" smtClean="0"/>
              <a:t>micturation</a:t>
            </a:r>
            <a:r>
              <a:rPr lang="en-US" dirty="0" smtClean="0"/>
              <a:t> and urge incontinence also increase in pregnancy. Partly due to the effects of progesterone on the </a:t>
            </a:r>
            <a:r>
              <a:rPr lang="en-US" dirty="0" err="1" smtClean="0"/>
              <a:t>dextrusor</a:t>
            </a:r>
            <a:r>
              <a:rPr lang="en-US" dirty="0" smtClean="0"/>
              <a:t> muscle</a:t>
            </a:r>
          </a:p>
          <a:p>
            <a:r>
              <a:rPr lang="en-US" dirty="0" smtClean="0"/>
              <a:t>The </a:t>
            </a:r>
            <a:r>
              <a:rPr lang="en-US" dirty="0" err="1" smtClean="0"/>
              <a:t>nocturia</a:t>
            </a:r>
            <a:r>
              <a:rPr lang="en-US" dirty="0" smtClean="0"/>
              <a:t> and urinary frequency associated with pregnancy is due to the combination of factors such as change in sleeping patterns, pressure effects of the enlarging uterus and the bladder and reduced bladder capacity due to the increased pressure. Over the three trimesters serum urea declines from non pregnancy levels of 4.3 mm/l to 3.5, 3.3 and 3.1 mm/l and mean serum </a:t>
            </a:r>
            <a:r>
              <a:rPr lang="en-US" dirty="0" err="1" smtClean="0"/>
              <a:t>creatinine</a:t>
            </a:r>
            <a:r>
              <a:rPr lang="en-US" dirty="0" smtClean="0"/>
              <a:t> levels decrease from 73 mm/l before pregnancy to 65, 51 and 47 mm/l respectively.</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p:spPr>
        <p:txBody>
          <a:bodyPr>
            <a:normAutofit fontScale="77500" lnSpcReduction="20000"/>
          </a:bodyPr>
          <a:lstStyle/>
          <a:p>
            <a:r>
              <a:rPr lang="en-US" dirty="0"/>
              <a:t>As pregnancy advances a smaller proportion of uric acid is excreted by the kidneys, which is associated with increasing serum uric acid concentration </a:t>
            </a:r>
          </a:p>
          <a:p>
            <a:r>
              <a:rPr lang="en-US" dirty="0"/>
              <a:t>There is minimal increase in total protein excretion with up to 5000 mg in 24 hour period being considered, physiological, a factor that makes the diagnosis of renal disease in pregnancy more difficult</a:t>
            </a:r>
          </a:p>
          <a:p>
            <a:r>
              <a:rPr lang="en-US" dirty="0"/>
              <a:t>Amino acids and water soluble vitamins are also found in much greater amounts in the urine of pregnant women</a:t>
            </a:r>
          </a:p>
          <a:p>
            <a:r>
              <a:rPr lang="en-US" dirty="0"/>
              <a:t>The increased </a:t>
            </a:r>
            <a:r>
              <a:rPr lang="en-US" dirty="0" err="1"/>
              <a:t>glumerular</a:t>
            </a:r>
            <a:r>
              <a:rPr lang="en-US" dirty="0"/>
              <a:t> filtration rate coupled with impaired tubular re-absorption capacity for filtered glucose results in excretion of glucose (</a:t>
            </a:r>
            <a:r>
              <a:rPr lang="en-US" dirty="0" err="1"/>
              <a:t>glycosuria</a:t>
            </a:r>
            <a:r>
              <a:rPr lang="en-US" dirty="0"/>
              <a:t>) at some time during pregnancy in 50% of women.</a:t>
            </a:r>
          </a:p>
          <a:p>
            <a:r>
              <a:rPr lang="en-US" dirty="0"/>
              <a:t>The urine is more alkaline owing to the presence of glucose and to the increased renal loss of bicarbonate caused by the </a:t>
            </a:r>
            <a:r>
              <a:rPr lang="en-US" dirty="0" err="1"/>
              <a:t>alkalaemia</a:t>
            </a:r>
            <a:r>
              <a:rPr lang="en-US" dirty="0"/>
              <a:t> of pregnancy </a:t>
            </a:r>
          </a:p>
          <a:p>
            <a:r>
              <a:rPr lang="en-US" dirty="0"/>
              <a:t>Stimulated by </a:t>
            </a:r>
            <a:r>
              <a:rPr lang="en-US" dirty="0" err="1"/>
              <a:t>oestrogen</a:t>
            </a:r>
            <a:r>
              <a:rPr lang="en-US" dirty="0"/>
              <a:t> secretion there is increased renal production of the enzyme rennin, rennin acts in </a:t>
            </a:r>
            <a:r>
              <a:rPr lang="en-US" dirty="0" err="1"/>
              <a:t>angiotensinogen</a:t>
            </a:r>
            <a:r>
              <a:rPr lang="en-US" dirty="0"/>
              <a:t> to form increased amounts of </a:t>
            </a:r>
            <a:r>
              <a:rPr lang="en-US" dirty="0" err="1"/>
              <a:t>angiotensin</a:t>
            </a:r>
            <a:r>
              <a:rPr lang="en-US" dirty="0"/>
              <a:t> I and II, increased production of </a:t>
            </a:r>
            <a:r>
              <a:rPr lang="en-US" dirty="0" err="1"/>
              <a:t>angiotensin</a:t>
            </a:r>
            <a:r>
              <a:rPr lang="en-US" dirty="0"/>
              <a:t> II also stimulates the release of increased levels of </a:t>
            </a:r>
            <a:r>
              <a:rPr lang="en-US" dirty="0" err="1"/>
              <a:t>aldosterone</a:t>
            </a:r>
            <a:r>
              <a:rPr lang="en-US" dirty="0"/>
              <a:t>, </a:t>
            </a:r>
            <a:r>
              <a:rPr lang="en-US" dirty="0" err="1"/>
              <a:t>aldosterone</a:t>
            </a:r>
            <a:r>
              <a:rPr lang="en-US" dirty="0"/>
              <a:t> prevents increased loss of sodium.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400800"/>
          </a:xfrm>
        </p:spPr>
        <p:txBody>
          <a:bodyPr>
            <a:normAutofit fontScale="92500" lnSpcReduction="10000"/>
          </a:bodyPr>
          <a:lstStyle/>
          <a:p>
            <a:pPr lvl="0">
              <a:lnSpc>
                <a:spcPct val="150000"/>
              </a:lnSpc>
            </a:pPr>
            <a:r>
              <a:rPr lang="sw-KE" sz="1600" dirty="0" smtClean="0"/>
              <a:t>Theirs resenting of the hypothalamus which controls body fat by progesterone so that new level of fats store is reset so the body achieves new level of fats by eating more and spending less energy this fucultating the mother to enter 3</a:t>
            </a:r>
            <a:r>
              <a:rPr lang="sw-KE" sz="1600" baseline="30000" dirty="0" smtClean="0"/>
              <a:t>rd</a:t>
            </a:r>
            <a:r>
              <a:rPr lang="sw-KE" sz="1600" dirty="0" smtClean="0"/>
              <a:t> trimester with 3.5kg of accumulated fat store which provides energy bank for last trimester when fat storage stops and energy is required for growth of the fetus.</a:t>
            </a:r>
          </a:p>
          <a:p>
            <a:pPr lvl="0">
              <a:lnSpc>
                <a:spcPct val="150000"/>
              </a:lnSpc>
            </a:pPr>
            <a:r>
              <a:rPr lang="sw-KE" sz="1600" dirty="0" smtClean="0"/>
              <a:t>Increase in thirst is due to resetting of the osmotic threshold for thirst and vasopressin. This contributes towards fall in plasma osmolality leasiding to increased water retention also HCG may influence osmoregulation in pregnancy.</a:t>
            </a:r>
          </a:p>
          <a:p>
            <a:pPr lvl="0">
              <a:lnSpc>
                <a:spcPct val="150000"/>
              </a:lnSpc>
            </a:pPr>
            <a:r>
              <a:rPr lang="sw-KE" sz="1600" dirty="0" smtClean="0"/>
              <a:t>The stomach and intestines are displaced by the enlarging uterus; appendix displaced upwards and laterally so that appendicitis is mistaken by pyelonephritisAt term the stomach attains vertical position rather than its normal horizontal leading to intragastic pressure and change in the angle of the gastro esophageal junction leading to greater esophageal reflux</a:t>
            </a:r>
          </a:p>
          <a:p>
            <a:pPr lvl="0">
              <a:lnSpc>
                <a:spcPct val="150000"/>
              </a:lnSpc>
            </a:pPr>
            <a:r>
              <a:rPr lang="sw-KE" sz="1600" dirty="0" smtClean="0"/>
              <a:t>Upward displacement of the stomach leads to reception of gastric and intestinal tone and motility plus relation of the lower esophageal sphincter tone allowing gastric acid reflux into the lower esophagus</a:t>
            </a:r>
          </a:p>
          <a:p>
            <a:pPr lvl="0">
              <a:lnSpc>
                <a:spcPct val="150000"/>
              </a:lnSpc>
            </a:pPr>
            <a:r>
              <a:rPr lang="sw-KE" sz="1600" dirty="0" smtClean="0"/>
              <a:t>In the liver gall bladder becomes dilated during pregnancy and rateof emptying is sluggish owing to effects of progesterone and bile may become thickened with increased risk of cholestasis.</a:t>
            </a:r>
          </a:p>
          <a:p>
            <a:pPr lvl="0">
              <a:lnSpc>
                <a:spcPct val="150000"/>
              </a:lnSpc>
            </a:pPr>
            <a:r>
              <a:rPr lang="sw-KE" sz="1600" dirty="0" smtClean="0"/>
              <a:t>The incomplete emptying of the gall bladder resulting in retention of cholesterol crystal, aprequisite for gall stones which are common in a symptomatic pregnant women</a:t>
            </a:r>
          </a:p>
          <a:p>
            <a:pPr lvl="0">
              <a:lnSpc>
                <a:spcPct val="150000"/>
              </a:lnSpc>
            </a:pPr>
            <a:endParaRPr lang="sw-KE" sz="1600" dirty="0" smtClean="0"/>
          </a:p>
          <a:p>
            <a:pPr>
              <a:lnSpc>
                <a:spcPct val="150000"/>
              </a:lnSpc>
              <a:buNone/>
            </a:pPr>
            <a:endParaRPr lang="sw-KE"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381000" y="2520791"/>
            <a:ext cx="8458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PHSIOLOGICAL CHANGES IN THE REPRODUCTIVE SYSTEM</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After conception, the uterus develop to provide a nutritive and protective environment in which the fetus will develop and grow</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lvl="0" indent="0" eaLnBrk="0" fontAlgn="base" hangingPunct="0">
              <a:spcBef>
                <a:spcPct val="0"/>
              </a:spcBef>
              <a:spcAft>
                <a:spcPct val="0"/>
              </a:spcAft>
              <a:buClrTx/>
              <a:buSzTx/>
              <a:buNone/>
            </a:pPr>
            <a:r>
              <a:rPr lang="en-US" sz="2800" b="1" dirty="0">
                <a:latin typeface="Times New Roman" pitchFamily="18" charset="0"/>
                <a:ea typeface="Calibri" pitchFamily="34" charset="0"/>
                <a:cs typeface="Times New Roman" pitchFamily="18" charset="0"/>
              </a:rPr>
              <a:t>Decidua</a:t>
            </a:r>
            <a:endParaRPr lang="en-US" sz="2400" dirty="0">
              <a:latin typeface="Arial" pitchFamily="34" charset="0"/>
              <a:cs typeface="Arial" pitchFamily="34" charset="0"/>
            </a:endParaRPr>
          </a:p>
          <a:p>
            <a:pPr eaLnBrk="0" fontAlgn="base" hangingPunct="0">
              <a:spcBef>
                <a:spcPct val="0"/>
              </a:spcBef>
              <a:spcAft>
                <a:spcPct val="0"/>
              </a:spcAft>
              <a:buClrTx/>
              <a:buSzTx/>
            </a:pPr>
            <a:r>
              <a:rPr lang="en-US" sz="2800" dirty="0">
                <a:latin typeface="Times New Roman" pitchFamily="18" charset="0"/>
                <a:ea typeface="Calibri" pitchFamily="34" charset="0"/>
                <a:cs typeface="Times New Roman" pitchFamily="18" charset="0"/>
              </a:rPr>
              <a:t>After embedding of the blastocyst there is thickening and increased </a:t>
            </a:r>
            <a:r>
              <a:rPr lang="en-US" sz="2800" dirty="0" err="1">
                <a:latin typeface="Times New Roman" pitchFamily="18" charset="0"/>
                <a:ea typeface="Calibri" pitchFamily="34" charset="0"/>
                <a:cs typeface="Times New Roman" pitchFamily="18" charset="0"/>
              </a:rPr>
              <a:t>vasularity</a:t>
            </a:r>
            <a:r>
              <a:rPr lang="en-US" sz="2800" dirty="0">
                <a:latin typeface="Times New Roman" pitchFamily="18" charset="0"/>
                <a:ea typeface="Calibri" pitchFamily="34" charset="0"/>
                <a:cs typeface="Times New Roman" pitchFamily="18" charset="0"/>
              </a:rPr>
              <a:t> of the lining of the uterus or decidua</a:t>
            </a:r>
            <a:r>
              <a:rPr lang="en-US" sz="2800" dirty="0" smtClean="0">
                <a:latin typeface="Times New Roman" pitchFamily="18" charset="0"/>
                <a:ea typeface="Calibri" pitchFamily="34" charset="0"/>
                <a:cs typeface="Times New Roman" pitchFamily="18" charset="0"/>
              </a:rPr>
              <a:t>.</a:t>
            </a:r>
          </a:p>
          <a:p>
            <a:pPr eaLnBrk="0" fontAlgn="base" hangingPunct="0">
              <a:spcBef>
                <a:spcPct val="0"/>
              </a:spcBef>
              <a:spcAft>
                <a:spcPct val="0"/>
              </a:spcAft>
              <a:buClrTx/>
              <a:buSzTx/>
            </a:pPr>
            <a:r>
              <a:rPr lang="en-US" sz="2800" dirty="0" smtClean="0">
                <a:latin typeface="Times New Roman" pitchFamily="18" charset="0"/>
                <a:ea typeface="Calibri" pitchFamily="34" charset="0"/>
                <a:cs typeface="Times New Roman" pitchFamily="18" charset="0"/>
              </a:rPr>
              <a:t> </a:t>
            </a:r>
            <a:r>
              <a:rPr lang="en-US" sz="2800" dirty="0" err="1">
                <a:latin typeface="Times New Roman" pitchFamily="18" charset="0"/>
                <a:ea typeface="Calibri" pitchFamily="34" charset="0"/>
                <a:cs typeface="Times New Roman" pitchFamily="18" charset="0"/>
              </a:rPr>
              <a:t>Decidulisation</a:t>
            </a:r>
            <a:r>
              <a:rPr lang="en-US" sz="2800" dirty="0">
                <a:latin typeface="Times New Roman" pitchFamily="18" charset="0"/>
                <a:ea typeface="Calibri" pitchFamily="34" charset="0"/>
                <a:cs typeface="Times New Roman" pitchFamily="18" charset="0"/>
              </a:rPr>
              <a:t>, influenced by progesterone and estrogen is most marked in the fundus and upper body of the uterus.</a:t>
            </a:r>
            <a:endParaRPr lang="en-US" sz="2400" dirty="0">
              <a:latin typeface="Arial" pitchFamily="34" charset="0"/>
              <a:cs typeface="Arial" pitchFamily="34" charset="0"/>
            </a:endParaRPr>
          </a:p>
          <a:p>
            <a:pPr eaLnBrk="0" fontAlgn="base" hangingPunct="0">
              <a:spcBef>
                <a:spcPct val="0"/>
              </a:spcBef>
              <a:spcAft>
                <a:spcPct val="0"/>
              </a:spcAft>
              <a:buClrTx/>
              <a:buSzTx/>
            </a:pPr>
            <a:r>
              <a:rPr lang="en-US" sz="2800" dirty="0">
                <a:latin typeface="Times New Roman" pitchFamily="18" charset="0"/>
                <a:ea typeface="Calibri" pitchFamily="34" charset="0"/>
                <a:cs typeface="Times New Roman" pitchFamily="18" charset="0"/>
              </a:rPr>
              <a:t>The decidua maintains functional quiescence of the uterus during pregnancy, </a:t>
            </a:r>
            <a:endParaRPr lang="en-US" dirty="0"/>
          </a:p>
        </p:txBody>
      </p:sp>
    </p:spTree>
    <p:extLst>
      <p:ext uri="{BB962C8B-B14F-4D97-AF65-F5344CB8AC3E}">
        <p14:creationId xmlns:p14="http://schemas.microsoft.com/office/powerpoint/2010/main" val="3631652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eaLnBrk="0" fontAlgn="base" hangingPunct="0">
              <a:spcBef>
                <a:spcPct val="0"/>
              </a:spcBef>
              <a:spcAft>
                <a:spcPct val="0"/>
              </a:spcAft>
              <a:buClrTx/>
              <a:buSzTx/>
            </a:pPr>
            <a:r>
              <a:rPr lang="en-US" sz="2800" dirty="0">
                <a:latin typeface="Times New Roman" pitchFamily="18" charset="0"/>
                <a:ea typeface="Calibri" pitchFamily="34" charset="0"/>
                <a:cs typeface="Times New Roman" pitchFamily="18" charset="0"/>
              </a:rPr>
              <a:t>spontaneous </a:t>
            </a:r>
            <a:r>
              <a:rPr lang="en-US" sz="2800" dirty="0" err="1">
                <a:latin typeface="Times New Roman" pitchFamily="18" charset="0"/>
                <a:ea typeface="Calibri" pitchFamily="34" charset="0"/>
                <a:cs typeface="Times New Roman" pitchFamily="18" charset="0"/>
              </a:rPr>
              <a:t>labour</a:t>
            </a:r>
            <a:r>
              <a:rPr lang="en-US" sz="2800" dirty="0">
                <a:latin typeface="Times New Roman" pitchFamily="18" charset="0"/>
                <a:ea typeface="Calibri" pitchFamily="34" charset="0"/>
                <a:cs typeface="Times New Roman" pitchFamily="18" charset="0"/>
              </a:rPr>
              <a:t> results from the activation of the decidua with resultant prostaglandin release following withdrawal of placenta hormones. </a:t>
            </a:r>
            <a:endParaRPr lang="en-US" sz="2800" dirty="0" smtClean="0">
              <a:latin typeface="Times New Roman" pitchFamily="18" charset="0"/>
              <a:ea typeface="Calibri" pitchFamily="34" charset="0"/>
              <a:cs typeface="Times New Roman" pitchFamily="18" charset="0"/>
            </a:endParaRPr>
          </a:p>
          <a:p>
            <a:pPr eaLnBrk="0" fontAlgn="base" hangingPunct="0">
              <a:spcBef>
                <a:spcPct val="0"/>
              </a:spcBef>
              <a:spcAft>
                <a:spcPct val="0"/>
              </a:spcAft>
              <a:buClrTx/>
              <a:buSzTx/>
            </a:pPr>
            <a:r>
              <a:rPr lang="en-US" sz="2800" dirty="0" smtClean="0">
                <a:latin typeface="Times New Roman" pitchFamily="18" charset="0"/>
                <a:ea typeface="Calibri" pitchFamily="34" charset="0"/>
                <a:cs typeface="Times New Roman" pitchFamily="18" charset="0"/>
              </a:rPr>
              <a:t>The </a:t>
            </a:r>
            <a:r>
              <a:rPr lang="en-US" sz="2800" dirty="0">
                <a:latin typeface="Times New Roman" pitchFamily="18" charset="0"/>
                <a:ea typeface="Calibri" pitchFamily="34" charset="0"/>
                <a:cs typeface="Times New Roman" pitchFamily="18" charset="0"/>
              </a:rPr>
              <a:t>decidua and trophoblast also produce </a:t>
            </a:r>
            <a:r>
              <a:rPr lang="en-US" sz="2800" dirty="0" err="1">
                <a:latin typeface="Times New Roman" pitchFamily="18" charset="0"/>
                <a:ea typeface="Calibri" pitchFamily="34" charset="0"/>
                <a:cs typeface="Times New Roman" pitchFamily="18" charset="0"/>
              </a:rPr>
              <a:t>relaxin</a:t>
            </a:r>
            <a:r>
              <a:rPr lang="en-US" sz="2800" dirty="0">
                <a:latin typeface="Times New Roman" pitchFamily="18" charset="0"/>
                <a:ea typeface="Calibri" pitchFamily="34" charset="0"/>
                <a:cs typeface="Times New Roman" pitchFamily="18" charset="0"/>
              </a:rPr>
              <a:t> which appears to promote </a:t>
            </a:r>
            <a:r>
              <a:rPr lang="en-US" sz="2800" dirty="0" err="1">
                <a:latin typeface="Times New Roman" pitchFamily="18" charset="0"/>
                <a:ea typeface="Calibri" pitchFamily="34" charset="0"/>
                <a:cs typeface="Times New Roman" pitchFamily="18" charset="0"/>
              </a:rPr>
              <a:t>myometrical</a:t>
            </a:r>
            <a:r>
              <a:rPr lang="en-US" sz="2800" dirty="0">
                <a:latin typeface="Times New Roman" pitchFamily="18" charset="0"/>
                <a:ea typeface="Calibri" pitchFamily="34" charset="0"/>
                <a:cs typeface="Times New Roman" pitchFamily="18" charset="0"/>
              </a:rPr>
              <a:t> </a:t>
            </a:r>
            <a:r>
              <a:rPr lang="en-US" sz="2800" dirty="0" smtClean="0">
                <a:latin typeface="Times New Roman" pitchFamily="18" charset="0"/>
                <a:ea typeface="Calibri" pitchFamily="34" charset="0"/>
                <a:cs typeface="Times New Roman" pitchFamily="18" charset="0"/>
              </a:rPr>
              <a:t>relaxation. </a:t>
            </a:r>
            <a:endParaRPr lang="en-US" sz="2800" dirty="0">
              <a:latin typeface="Arial" pitchFamily="34" charset="0"/>
              <a:cs typeface="Arial" pitchFamily="34" charset="0"/>
            </a:endParaRPr>
          </a:p>
          <a:p>
            <a:endParaRPr lang="en-US" dirty="0"/>
          </a:p>
          <a:p>
            <a:endParaRPr lang="en-US" dirty="0"/>
          </a:p>
        </p:txBody>
      </p:sp>
    </p:spTree>
    <p:extLst>
      <p:ext uri="{BB962C8B-B14F-4D97-AF65-F5344CB8AC3E}">
        <p14:creationId xmlns:p14="http://schemas.microsoft.com/office/powerpoint/2010/main" val="1460344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28600" y="-167413"/>
            <a:ext cx="85344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Myometrium</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early pregnancy, uterine growth is due to hyperplasia (increased in number due to division) and hypertrophy (increase in size) of myometrical cells under the influence of estrogen.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 gestation increases, hyperplasia is less important and hypertrophy accounts for most of the growth of the uterus.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the latter half of pregnancy the uterus expands mechanically owing to distension of muscle cells by the growing fetus and placenta.</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3200400"/>
          <a:ext cx="8001000" cy="3083560"/>
        </p:xfrm>
        <a:graphic>
          <a:graphicData uri="http://schemas.openxmlformats.org/drawingml/2006/table">
            <a:tbl>
              <a:tblPr/>
              <a:tblGrid>
                <a:gridCol w="2667000"/>
                <a:gridCol w="2667000"/>
                <a:gridCol w="2667000"/>
              </a:tblGrid>
              <a:tr h="889000">
                <a:tc>
                  <a:txBody>
                    <a:bodyPr/>
                    <a:lstStyle/>
                    <a:p>
                      <a:pPr marL="0" marR="0">
                        <a:lnSpc>
                          <a:spcPct val="150000"/>
                        </a:lnSpc>
                        <a:spcBef>
                          <a:spcPts val="0"/>
                        </a:spcBef>
                        <a:spcAft>
                          <a:spcPts val="0"/>
                        </a:spcAft>
                      </a:pP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b="1" dirty="0">
                          <a:latin typeface="Times New Roman"/>
                          <a:ea typeface="Calibri"/>
                          <a:cs typeface="Times New Roman"/>
                        </a:rPr>
                        <a:t>Prior to pregnancy </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b="1">
                          <a:latin typeface="Times New Roman"/>
                          <a:ea typeface="Calibri"/>
                          <a:cs typeface="Times New Roman"/>
                        </a:rPr>
                        <a:t>At term</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9000">
                <a:tc>
                  <a:txBody>
                    <a:bodyPr/>
                    <a:lstStyle/>
                    <a:p>
                      <a:pPr marL="0" marR="0">
                        <a:lnSpc>
                          <a:spcPct val="150000"/>
                        </a:lnSpc>
                        <a:spcBef>
                          <a:spcPts val="0"/>
                        </a:spcBef>
                        <a:spcAft>
                          <a:spcPts val="0"/>
                        </a:spcAft>
                      </a:pPr>
                      <a:r>
                        <a:rPr lang="en-US" sz="2400" dirty="0">
                          <a:latin typeface="Times New Roman"/>
                          <a:ea typeface="Calibri"/>
                          <a:cs typeface="Times New Roman"/>
                        </a:rPr>
                        <a:t>Increase weight of the uterus</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dirty="0">
                          <a:latin typeface="Times New Roman"/>
                          <a:ea typeface="Calibri"/>
                          <a:cs typeface="Times New Roman"/>
                        </a:rPr>
                        <a:t>50 to 60g</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a:latin typeface="Times New Roman"/>
                          <a:ea typeface="Calibri"/>
                          <a:cs typeface="Times New Roman"/>
                        </a:rPr>
                        <a:t>1000 g</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9000">
                <a:tc>
                  <a:txBody>
                    <a:bodyPr/>
                    <a:lstStyle/>
                    <a:p>
                      <a:pPr marL="0" marR="0">
                        <a:lnSpc>
                          <a:spcPct val="150000"/>
                        </a:lnSpc>
                        <a:spcBef>
                          <a:spcPts val="0"/>
                        </a:spcBef>
                        <a:spcAft>
                          <a:spcPts val="0"/>
                        </a:spcAft>
                      </a:pPr>
                      <a:r>
                        <a:rPr lang="en-US" sz="2400" dirty="0">
                          <a:latin typeface="Times New Roman"/>
                          <a:ea typeface="Calibri"/>
                          <a:cs typeface="Times New Roman"/>
                        </a:rPr>
                        <a:t>Increase in size of uterus</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dirty="0">
                          <a:latin typeface="Times New Roman"/>
                          <a:ea typeface="Calibri"/>
                          <a:cs typeface="Times New Roman"/>
                        </a:rPr>
                        <a:t>7.5 x5x 2.5 cm</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dirty="0">
                          <a:latin typeface="Times New Roman"/>
                          <a:ea typeface="Calibri"/>
                          <a:cs typeface="Times New Roman"/>
                        </a:rPr>
                        <a:t>30 x 22.5 x 20 cm</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95235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609600" y="1143000"/>
            <a:ext cx="80772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During the first few months of pregnancy the uterine walls become substantially thicker and less firm, growing from 1 cm to 2.5 cm by 4 months. </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Then as gestation advances they gradually become thinner. </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By term the uterus has become a muscular sac with soft, readily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identable</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walls of 0.5-1 cm or less in thickness making palpation of the fetus relatively easy.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Hyperplasia and hypertrophy of the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myometrial</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cells leads to the three layers of Myometrium becoming more clearly defined.</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304800" y="1918394"/>
            <a:ext cx="8153400"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Muscle layers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outer longitudinal layer of muscle fibres is thin. It consists of a network of bundles of smooth muscles.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These pass longitudinally from the front of the isthmus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anteriorly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over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fundus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into the vault of the vagina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posteriorly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extend into the round and transverse ligaments.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9319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05342"/>
            <a:ext cx="8991600" cy="3539430"/>
          </a:xfrm>
          <a:prstGeom prst="rect">
            <a:avLst/>
          </a:prstGeom>
        </p:spPr>
        <p:txBody>
          <a:bodyPr wrap="square">
            <a:spAutoFit/>
          </a:bodyPr>
          <a:lstStyle/>
          <a:p>
            <a:pPr marL="342900" lvl="0" indent="-342900" eaLnBrk="0" fontAlgn="base" hangingPunct="0">
              <a:spcBef>
                <a:spcPct val="0"/>
              </a:spcBef>
              <a:spcAft>
                <a:spcPct val="0"/>
              </a:spcAft>
              <a:buFont typeface="Arial" panose="020B0604020202020204" pitchFamily="34" charset="0"/>
              <a:buChar char="•"/>
            </a:pPr>
            <a:r>
              <a:rPr lang="en-US" sz="2800" dirty="0">
                <a:latin typeface="Times New Roman" pitchFamily="18" charset="0"/>
                <a:ea typeface="Calibri" pitchFamily="34" charset="0"/>
                <a:cs typeface="Times New Roman" pitchFamily="18" charset="0"/>
              </a:rPr>
              <a:t>The thicker middle layer comprises interlocked spiral </a:t>
            </a:r>
            <a:r>
              <a:rPr lang="en-US" sz="2800" dirty="0" err="1">
                <a:latin typeface="Times New Roman" pitchFamily="18" charset="0"/>
                <a:ea typeface="Calibri" pitchFamily="34" charset="0"/>
                <a:cs typeface="Times New Roman" pitchFamily="18" charset="0"/>
              </a:rPr>
              <a:t>myometrical</a:t>
            </a:r>
            <a:r>
              <a:rPr lang="en-US" sz="2800" dirty="0">
                <a:latin typeface="Times New Roman" pitchFamily="18" charset="0"/>
                <a:ea typeface="Calibri" pitchFamily="34" charset="0"/>
                <a:cs typeface="Times New Roman" pitchFamily="18" charset="0"/>
              </a:rPr>
              <a:t> </a:t>
            </a:r>
            <a:r>
              <a:rPr lang="en-US" sz="2800" dirty="0" err="1">
                <a:latin typeface="Times New Roman" pitchFamily="18" charset="0"/>
                <a:ea typeface="Calibri" pitchFamily="34" charset="0"/>
                <a:cs typeface="Times New Roman" pitchFamily="18" charset="0"/>
              </a:rPr>
              <a:t>fibres</a:t>
            </a:r>
            <a:r>
              <a:rPr lang="en-US" sz="2800" dirty="0">
                <a:latin typeface="Times New Roman" pitchFamily="18" charset="0"/>
                <a:ea typeface="Calibri" pitchFamily="34" charset="0"/>
                <a:cs typeface="Times New Roman" pitchFamily="18" charset="0"/>
              </a:rPr>
              <a:t> that are perforated in all directions by blood vessels. </a:t>
            </a:r>
            <a:endParaRPr lang="en-US" sz="2800" dirty="0" smtClean="0">
              <a:latin typeface="Times New Roman" pitchFamily="18" charset="0"/>
              <a:ea typeface="Calibri" pitchFamily="34" charset="0"/>
              <a:cs typeface="Times New Roman" pitchFamily="18" charset="0"/>
            </a:endParaRPr>
          </a:p>
          <a:p>
            <a:pPr marL="342900" lvl="0" indent="-34290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Each </a:t>
            </a:r>
            <a:r>
              <a:rPr lang="en-US" sz="2800" dirty="0">
                <a:latin typeface="Times New Roman" pitchFamily="18" charset="0"/>
                <a:ea typeface="Calibri" pitchFamily="34" charset="0"/>
                <a:cs typeface="Times New Roman" pitchFamily="18" charset="0"/>
              </a:rPr>
              <a:t>cell in this layer has a double curve so that the interlacing of any two gives the appropriate form of a figure of eight. </a:t>
            </a:r>
            <a:endParaRPr lang="en-US" sz="2800" dirty="0" smtClean="0">
              <a:latin typeface="Times New Roman" pitchFamily="18" charset="0"/>
              <a:ea typeface="Calibri" pitchFamily="34" charset="0"/>
              <a:cs typeface="Times New Roman" pitchFamily="18" charset="0"/>
            </a:endParaRPr>
          </a:p>
          <a:p>
            <a:pPr marL="342900" lvl="0" indent="-34290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Due </a:t>
            </a:r>
            <a:r>
              <a:rPr lang="en-US" sz="2800" dirty="0">
                <a:latin typeface="Times New Roman" pitchFamily="18" charset="0"/>
                <a:ea typeface="Calibri" pitchFamily="34" charset="0"/>
                <a:cs typeface="Times New Roman" pitchFamily="18" charset="0"/>
              </a:rPr>
              <a:t>to this arrangement, contraction of these cells after delivery causes constriction of the blood vessels</a:t>
            </a:r>
            <a:r>
              <a:rPr lang="en-US" sz="2800" dirty="0" smtClean="0">
                <a:latin typeface="Times New Roman" pitchFamily="18" charset="0"/>
                <a:ea typeface="Calibri" pitchFamily="34" charset="0"/>
                <a:cs typeface="Times New Roman" pitchFamily="18" charset="0"/>
              </a:rPr>
              <a:t>.</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29442112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443841"/>
            <a:ext cx="8305800" cy="3046988"/>
          </a:xfrm>
          <a:prstGeom prst="rect">
            <a:avLst/>
          </a:prstGeom>
        </p:spPr>
        <p:txBody>
          <a:bodyPr wrap="square">
            <a:spAutoFit/>
          </a:bodyPr>
          <a:lstStyle/>
          <a:p>
            <a:pPr marL="342900" lvl="0" indent="-342900" eaLnBrk="0" fontAlgn="base" hangingPunct="0">
              <a:spcBef>
                <a:spcPct val="0"/>
              </a:spcBef>
              <a:spcAft>
                <a:spcPct val="0"/>
              </a:spcAft>
              <a:buFont typeface="Arial" panose="020B0604020202020204" pitchFamily="34" charset="0"/>
              <a:buChar char="•"/>
            </a:pPr>
            <a:r>
              <a:rPr lang="en-US" sz="3200" dirty="0">
                <a:solidFill>
                  <a:prstClr val="black"/>
                </a:solidFill>
                <a:latin typeface="Times New Roman" pitchFamily="18" charset="0"/>
                <a:ea typeface="Calibri" pitchFamily="34" charset="0"/>
                <a:cs typeface="Times New Roman" pitchFamily="18" charset="0"/>
              </a:rPr>
              <a:t>The inner circular layer is arranged concentrically around the longitudinal axis of the uterus and bundle formation is diffuse. It forms sphincters around the opening of the uterine tubes and around the internal cervical </a:t>
            </a:r>
            <a:r>
              <a:rPr lang="en-US" sz="3200" dirty="0" err="1">
                <a:solidFill>
                  <a:prstClr val="black"/>
                </a:solidFill>
                <a:latin typeface="Times New Roman" pitchFamily="18" charset="0"/>
                <a:ea typeface="Calibri" pitchFamily="34" charset="0"/>
                <a:cs typeface="Times New Roman" pitchFamily="18" charset="0"/>
              </a:rPr>
              <a:t>os</a:t>
            </a:r>
            <a:r>
              <a:rPr lang="en-US" sz="3200" dirty="0">
                <a:solidFill>
                  <a:prstClr val="black"/>
                </a:solidFill>
                <a:latin typeface="Times New Roman" pitchFamily="18" charset="0"/>
                <a:ea typeface="Calibri" pitchFamily="34" charset="0"/>
                <a:cs typeface="Times New Roman" pitchFamily="18" charset="0"/>
              </a:rPr>
              <a:t>.</a:t>
            </a:r>
            <a:endParaRPr lang="en-US" sz="3200" dirty="0">
              <a:solidFill>
                <a:prstClr val="black"/>
              </a:solidFill>
            </a:endParaRPr>
          </a:p>
        </p:txBody>
      </p:sp>
    </p:spTree>
    <p:extLst>
      <p:ext uri="{BB962C8B-B14F-4D97-AF65-F5344CB8AC3E}">
        <p14:creationId xmlns:p14="http://schemas.microsoft.com/office/powerpoint/2010/main" val="2142103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304800" y="152400"/>
            <a:ext cx="8229600" cy="6705600"/>
          </a:xfrm>
        </p:spPr>
        <p:txBody>
          <a:bodyPr>
            <a:normAutofit fontScale="92500"/>
          </a:bodyPr>
          <a:lstStyle/>
          <a:p>
            <a:pPr>
              <a:buNone/>
            </a:pPr>
            <a:r>
              <a:rPr lang="sw-KE" b="1" dirty="0" smtClean="0"/>
              <a:t>Physiological Changes in metabolism</a:t>
            </a:r>
            <a:endParaRPr lang="sw-KE" dirty="0" smtClean="0"/>
          </a:p>
          <a:p>
            <a:pPr lvl="0">
              <a:lnSpc>
                <a:spcPct val="150000"/>
              </a:lnSpc>
            </a:pPr>
            <a:r>
              <a:rPr lang="sw-KE" dirty="0" smtClean="0"/>
              <a:t>In order to provide for increased in basal metabolic rate or oxygen consumption as well as the needs of rapidly growing fetus, uterus and placenta the pregnant women undergoes profound metabolic changes</a:t>
            </a:r>
          </a:p>
          <a:p>
            <a:pPr lvl="0">
              <a:lnSpc>
                <a:spcPct val="150000"/>
              </a:lnSpc>
            </a:pPr>
            <a:r>
              <a:rPr lang="sw-KE" dirty="0" smtClean="0"/>
              <a:t>There is increased dietary intake of approximately 200kcal in addition to gastro intestinal changes in pregnancy accompanied by characteristic alterations in metabolism of carbohydrate, fats and protein metabolism is enhanced to supply for increased needs i.e. maternal needs and fetal growth</a:t>
            </a:r>
          </a:p>
        </p:txBody>
      </p:sp>
      <p:sp>
        <p:nvSpPr>
          <p:cNvPr id="110594" name="Slide Number Placeholder 6"/>
          <p:cNvSpPr>
            <a:spLocks noGrp="1"/>
          </p:cNvSpPr>
          <p:nvPr>
            <p:ph type="sldNum" sz="quarter" idx="12"/>
          </p:nvPr>
        </p:nvSpPr>
        <p:spPr>
          <a:noFill/>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9pPr>
          </a:lstStyle>
          <a:p>
            <a:pPr eaLnBrk="1" hangingPunct="1"/>
            <a:fld id="{687C4C12-EAD6-4300-95C0-07CA5DCF5578}" type="slidenum">
              <a:rPr lang="en-US" sz="2400" baseline="0" smtClean="0">
                <a:solidFill>
                  <a:srgbClr val="000000"/>
                </a:solidFill>
                <a:latin typeface="Times New Roman" pitchFamily="18" charset="0"/>
              </a:rPr>
              <a:pPr eaLnBrk="1" hangingPunct="1"/>
              <a:t>3</a:t>
            </a:fld>
            <a:endParaRPr lang="en-US" sz="2400" baseline="0" smtClean="0">
              <a:solidFill>
                <a:srgbClr val="000000"/>
              </a:solidFill>
              <a:latin typeface="Times New Roman" pitchFamily="18" charset="0"/>
            </a:endParaRPr>
          </a:p>
        </p:txBody>
      </p:sp>
    </p:spTree>
    <p:extLst>
      <p:ext uri="{BB962C8B-B14F-4D97-AF65-F5344CB8AC3E}">
        <p14:creationId xmlns:p14="http://schemas.microsoft.com/office/powerpoint/2010/main" val="18069265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915400" cy="3416320"/>
          </a:xfrm>
          <a:prstGeom prst="rect">
            <a:avLst/>
          </a:prstGeom>
        </p:spPr>
        <p:txBody>
          <a:bodyPr wrap="square">
            <a:spAutoFit/>
          </a:bodyPr>
          <a:lstStyle/>
          <a:p>
            <a:pPr marL="342900" indent="-342900">
              <a:buFont typeface="Arial" panose="020B0604020202020204" pitchFamily="34" charset="0"/>
              <a:buChar char="•"/>
            </a:pPr>
            <a:r>
              <a:rPr lang="en-US" sz="2400" dirty="0"/>
              <a:t>The Myometrium is both contractile (can lengthen and shorten) and elastic (can enlarge and stretch) to accommodate the growing fetus and allow involution following the birth. Thin sheets of connective tissue composed of collagen, elastic fibres, fibroblasts and most cells separate the interconnecting bundles of 10-50 partially overlapping smooth muscle cells. The collagenous connective tissue supports the muscle fibres and provides a transmission network for the tension developed by contraction of the smooth muscle elements.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305342"/>
            <a:ext cx="8686800" cy="5262979"/>
          </a:xfrm>
          <a:prstGeom prst="rect">
            <a:avLst/>
          </a:prstGeom>
        </p:spPr>
        <p:txBody>
          <a:bodyPr wrap="square">
            <a:spAutoFit/>
          </a:bodyPr>
          <a:lstStyle/>
          <a:p>
            <a:pPr marL="457200" indent="-457200">
              <a:buFont typeface="Arial" panose="020B0604020202020204" pitchFamily="34" charset="0"/>
              <a:buChar char="•"/>
            </a:pPr>
            <a:r>
              <a:rPr lang="en-US" sz="2800" dirty="0"/>
              <a:t>Around the bundles of smooth muscle cells are blood and lymphatic vessels and nerve cells. </a:t>
            </a:r>
            <a:endParaRPr lang="en-US" sz="2800" dirty="0" smtClean="0"/>
          </a:p>
          <a:p>
            <a:pPr marL="457200" indent="-457200">
              <a:buFont typeface="Arial" panose="020B0604020202020204" pitchFamily="34" charset="0"/>
              <a:buChar char="•"/>
            </a:pPr>
            <a:r>
              <a:rPr lang="en-US" sz="2800" dirty="0" smtClean="0"/>
              <a:t>The </a:t>
            </a:r>
            <a:r>
              <a:rPr lang="en-US" sz="2800" dirty="0" err="1"/>
              <a:t>myometrical</a:t>
            </a:r>
            <a:r>
              <a:rPr lang="en-US" sz="2800" dirty="0"/>
              <a:t> smooth muscle cells increase in pregnancy up to 15-20 times their non-pregnant length, or from 0.05 to 0.6 mm</a:t>
            </a:r>
            <a:r>
              <a:rPr lang="en-US" sz="2800" dirty="0" smtClean="0"/>
              <a:t>.</a:t>
            </a:r>
          </a:p>
          <a:p>
            <a:pPr marL="457200" indent="-457200">
              <a:buFont typeface="Arial" panose="020B0604020202020204" pitchFamily="34" charset="0"/>
              <a:buChar char="•"/>
            </a:pPr>
            <a:r>
              <a:rPr lang="en-US" sz="2800" dirty="0" smtClean="0"/>
              <a:t>The </a:t>
            </a:r>
            <a:r>
              <a:rPr lang="en-US" sz="2800" dirty="0"/>
              <a:t>contractile ability of the Myometrium is dependent on the interaction between two contractile proteins, actin and myosin. </a:t>
            </a:r>
            <a:endParaRPr lang="en-US" sz="2800" dirty="0" smtClean="0"/>
          </a:p>
          <a:p>
            <a:pPr marL="457200" indent="-457200">
              <a:buFont typeface="Arial" panose="020B0604020202020204" pitchFamily="34" charset="0"/>
              <a:buChar char="•"/>
            </a:pPr>
            <a:r>
              <a:rPr lang="en-US" sz="2800" dirty="0" smtClean="0"/>
              <a:t>The </a:t>
            </a:r>
            <a:r>
              <a:rPr lang="en-US" sz="2800" dirty="0"/>
              <a:t>interaction of actin and myosin brings about contraction whereas their separation brings about relaxation under the influence of intracellular free calcium.</a:t>
            </a:r>
          </a:p>
        </p:txBody>
      </p:sp>
    </p:spTree>
    <p:extLst>
      <p:ext uri="{BB962C8B-B14F-4D97-AF65-F5344CB8AC3E}">
        <p14:creationId xmlns:p14="http://schemas.microsoft.com/office/powerpoint/2010/main" val="19637480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457200" y="1256705"/>
            <a:ext cx="83058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coordination of synchronous contractions across the whole organ is due to the presence of gap junctions that connect myometrical cells and provide connections for electrical activity. </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Gap junctions are absent for most of the pregnancy but appear in significant numbers near term, manifesting themselves as Braxton hicks contractions.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997839"/>
            <a:ext cx="8839200" cy="4524315"/>
          </a:xfrm>
          <a:prstGeom prst="rect">
            <a:avLst/>
          </a:prstGeom>
        </p:spPr>
        <p:txBody>
          <a:bodyPr wrap="square">
            <a:spAutoFit/>
          </a:bodyPr>
          <a:lstStyle/>
          <a:p>
            <a:pPr marL="342900" lvl="0" indent="-342900" fontAlgn="base">
              <a:spcBef>
                <a:spcPct val="0"/>
              </a:spcBef>
              <a:spcAft>
                <a:spcPct val="0"/>
              </a:spcAft>
              <a:buFont typeface="Arial" panose="020B0604020202020204" pitchFamily="34" charset="0"/>
              <a:buChar char="•"/>
            </a:pPr>
            <a:r>
              <a:rPr lang="en-US" sz="3200" dirty="0">
                <a:latin typeface="Times New Roman" pitchFamily="18" charset="0"/>
                <a:ea typeface="Calibri" pitchFamily="34" charset="0"/>
                <a:cs typeface="Times New Roman" pitchFamily="18" charset="0"/>
              </a:rPr>
              <a:t>Formation of gap junctions is </a:t>
            </a:r>
            <a:r>
              <a:rPr lang="en-US" sz="3200" dirty="0" smtClean="0">
                <a:latin typeface="Times New Roman" pitchFamily="18" charset="0"/>
                <a:ea typeface="Calibri" pitchFamily="34" charset="0"/>
                <a:cs typeface="Times New Roman" pitchFamily="18" charset="0"/>
              </a:rPr>
              <a:t>promoted by </a:t>
            </a:r>
            <a:r>
              <a:rPr lang="en-US" sz="3200" dirty="0" err="1">
                <a:latin typeface="Times New Roman" pitchFamily="18" charset="0"/>
                <a:ea typeface="Calibri" pitchFamily="34" charset="0"/>
                <a:cs typeface="Times New Roman" pitchFamily="18" charset="0"/>
              </a:rPr>
              <a:t>oestrogens</a:t>
            </a:r>
            <a:r>
              <a:rPr lang="en-US" sz="3200" dirty="0">
                <a:latin typeface="Times New Roman" pitchFamily="18" charset="0"/>
                <a:ea typeface="Calibri" pitchFamily="34" charset="0"/>
                <a:cs typeface="Times New Roman" pitchFamily="18" charset="0"/>
              </a:rPr>
              <a:t> and prostaglandins. </a:t>
            </a:r>
            <a:endParaRPr lang="en-US" sz="3200" dirty="0" smtClean="0">
              <a:latin typeface="Times New Roman" pitchFamily="18" charset="0"/>
              <a:ea typeface="Calibri" pitchFamily="34" charset="0"/>
              <a:cs typeface="Times New Roman" pitchFamily="18" charset="0"/>
            </a:endParaRPr>
          </a:p>
          <a:p>
            <a:pPr marL="342900" lvl="0" indent="-342900" fontAlgn="base">
              <a:spcBef>
                <a:spcPct val="0"/>
              </a:spcBef>
              <a:spcAft>
                <a:spcPct val="0"/>
              </a:spcAft>
              <a:buFont typeface="Arial" panose="020B0604020202020204" pitchFamily="34" charset="0"/>
              <a:buChar char="•"/>
            </a:pPr>
            <a:r>
              <a:rPr lang="en-US" sz="3200" dirty="0" smtClean="0">
                <a:latin typeface="Times New Roman" pitchFamily="18" charset="0"/>
                <a:ea typeface="Calibri" pitchFamily="34" charset="0"/>
                <a:cs typeface="Times New Roman" pitchFamily="18" charset="0"/>
              </a:rPr>
              <a:t>Progesterone</a:t>
            </a:r>
            <a:r>
              <a:rPr lang="en-US" sz="3200" dirty="0">
                <a:latin typeface="Times New Roman" pitchFamily="18" charset="0"/>
                <a:ea typeface="Calibri" pitchFamily="34" charset="0"/>
                <a:cs typeface="Times New Roman" pitchFamily="18" charset="0"/>
              </a:rPr>
              <a:t>, prostacyclin and </a:t>
            </a:r>
            <a:r>
              <a:rPr lang="en-US" sz="3200" dirty="0" err="1">
                <a:latin typeface="Times New Roman" pitchFamily="18" charset="0"/>
                <a:ea typeface="Calibri" pitchFamily="34" charset="0"/>
                <a:cs typeface="Times New Roman" pitchFamily="18" charset="0"/>
              </a:rPr>
              <a:t>relaxin</a:t>
            </a:r>
            <a:r>
              <a:rPr lang="en-US" sz="3200" dirty="0">
                <a:latin typeface="Times New Roman" pitchFamily="18" charset="0"/>
                <a:ea typeface="Calibri" pitchFamily="34" charset="0"/>
                <a:cs typeface="Times New Roman" pitchFamily="18" charset="0"/>
              </a:rPr>
              <a:t>, however are all involved in inhibiting the formation of gap junctions by reducing cell excitability and cell connections and so limiting </a:t>
            </a:r>
            <a:r>
              <a:rPr lang="en-US" sz="3200" dirty="0" err="1">
                <a:latin typeface="Times New Roman" pitchFamily="18" charset="0"/>
                <a:ea typeface="Calibri" pitchFamily="34" charset="0"/>
                <a:cs typeface="Times New Roman" pitchFamily="18" charset="0"/>
              </a:rPr>
              <a:t>myometrical</a:t>
            </a:r>
            <a:r>
              <a:rPr lang="en-US" sz="3200" dirty="0">
                <a:latin typeface="Times New Roman" pitchFamily="18" charset="0"/>
                <a:ea typeface="Calibri" pitchFamily="34" charset="0"/>
                <a:cs typeface="Times New Roman" pitchFamily="18" charset="0"/>
              </a:rPr>
              <a:t> activity to small clumps of cells, thus maintaining uterine quiescence during pregnancy until the </a:t>
            </a:r>
            <a:r>
              <a:rPr lang="en-US" sz="3200" dirty="0" err="1">
                <a:latin typeface="Times New Roman" pitchFamily="18" charset="0"/>
                <a:ea typeface="Calibri" pitchFamily="34" charset="0"/>
                <a:cs typeface="Times New Roman" pitchFamily="18" charset="0"/>
              </a:rPr>
              <a:t>fuetus</a:t>
            </a:r>
            <a:r>
              <a:rPr lang="en-US" sz="3200" dirty="0">
                <a:latin typeface="Times New Roman" pitchFamily="18" charset="0"/>
                <a:ea typeface="Calibri" pitchFamily="34" charset="0"/>
                <a:cs typeface="Times New Roman" pitchFamily="18" charset="0"/>
              </a:rPr>
              <a:t> is viable.</a:t>
            </a:r>
            <a:endParaRPr lang="en-US" sz="3200" dirty="0">
              <a:latin typeface="Arial" pitchFamily="34" charset="0"/>
              <a:cs typeface="Arial" pitchFamily="34" charset="0"/>
            </a:endParaRPr>
          </a:p>
        </p:txBody>
      </p:sp>
    </p:spTree>
    <p:extLst>
      <p:ext uri="{BB962C8B-B14F-4D97-AF65-F5344CB8AC3E}">
        <p14:creationId xmlns:p14="http://schemas.microsoft.com/office/powerpoint/2010/main" val="18173905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52400" y="34290"/>
            <a:ext cx="86868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Uterine activity can be measured a early as seven weeks gestation; when Braxton Hicks contractions can occur every 20-30 minutes and may reach a pressure of up to 10mmhg.</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These contractions facilitate uterine blood flow through the intervillous spaces of the placenta promoting oxygen delivery to the fetus.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By the 3</a:t>
            </a:r>
            <a:r>
              <a:rPr kumimoji="0" lang="en-US" sz="28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rd</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trimester the contractions may become more rhythmic and noticeable and may reach a pressure of 20-40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mmhg</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occurring every 10-20 minutes but usually cease with walking or exercise. </a:t>
            </a: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Braxton Hicks contractions are usually painless but may cause some discomfort when their intensity exceeds 15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mmhg</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hence sometimes called false labour.</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04800" y="1304329"/>
            <a:ext cx="81534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the last few weeks of pregnancy,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prelabour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occurs, in which further increases in myometrical contractions cause the muscle fibres of the fundus to be drawn up. </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actively contracting upper uterine segment becomes thicker and shorter in length and exerts a slow, steady pull on the relatively fixed cervix causing the beginning of cervical stretching and ripening known as effacement and thinning and stretching of the passive lower uterine segment.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136339"/>
            <a:ext cx="8610600" cy="3108543"/>
          </a:xfrm>
          <a:prstGeom prst="rect">
            <a:avLst/>
          </a:prstGeom>
        </p:spPr>
        <p:txBody>
          <a:bodyPr wrap="square">
            <a:spAutoFit/>
          </a:bodyPr>
          <a:lstStyle/>
          <a:p>
            <a:pPr marL="342900" lvl="0" indent="-342900" fontAlgn="base">
              <a:spcBef>
                <a:spcPct val="0"/>
              </a:spcBef>
              <a:spcAft>
                <a:spcPct val="0"/>
              </a:spcAft>
              <a:buFont typeface="Arial" panose="020B0604020202020204" pitchFamily="34" charset="0"/>
              <a:buChar char="•"/>
            </a:pPr>
            <a:r>
              <a:rPr lang="en-US" sz="2800" dirty="0">
                <a:latin typeface="Times New Roman" pitchFamily="18" charset="0"/>
                <a:ea typeface="Calibri" pitchFamily="34" charset="0"/>
                <a:cs typeface="Times New Roman" pitchFamily="18" charset="0"/>
              </a:rPr>
              <a:t>There is little rebound between contractions hence there is no cervical dilation at this time. These </a:t>
            </a:r>
            <a:r>
              <a:rPr lang="en-US" sz="2800" dirty="0">
                <a:latin typeface="Calibri"/>
                <a:ea typeface="Calibri" pitchFamily="34" charset="0"/>
                <a:cs typeface="Times New Roman" pitchFamily="18" charset="0"/>
              </a:rPr>
              <a:t>“</a:t>
            </a:r>
            <a:r>
              <a:rPr lang="en-US" sz="2800" dirty="0" err="1">
                <a:latin typeface="Times New Roman" pitchFamily="18" charset="0"/>
                <a:ea typeface="Calibri" pitchFamily="34" charset="0"/>
                <a:cs typeface="Times New Roman" pitchFamily="18" charset="0"/>
              </a:rPr>
              <a:t>prelabour</a:t>
            </a:r>
            <a:r>
              <a:rPr lang="en-US" sz="2800" dirty="0">
                <a:latin typeface="Calibri"/>
                <a:ea typeface="Calibri" pitchFamily="34" charset="0"/>
                <a:cs typeface="Times New Roman" pitchFamily="18" charset="0"/>
              </a:rPr>
              <a:t>”</a:t>
            </a:r>
            <a:r>
              <a:rPr lang="en-US" sz="2800" dirty="0">
                <a:latin typeface="Times New Roman" pitchFamily="18" charset="0"/>
                <a:ea typeface="Calibri" pitchFamily="34" charset="0"/>
                <a:cs typeface="Times New Roman" pitchFamily="18" charset="0"/>
              </a:rPr>
              <a:t> contractions allow the pacemaker activity of the fundus to promote the coordinated, fundal-dominant contractions necessary for </a:t>
            </a:r>
            <a:r>
              <a:rPr lang="en-US" sz="2800" dirty="0" err="1">
                <a:latin typeface="Times New Roman" pitchFamily="18" charset="0"/>
                <a:ea typeface="Calibri" pitchFamily="34" charset="0"/>
                <a:cs typeface="Times New Roman" pitchFamily="18" charset="0"/>
              </a:rPr>
              <a:t>labour</a:t>
            </a:r>
            <a:r>
              <a:rPr lang="en-US" sz="2800" dirty="0">
                <a:latin typeface="Times New Roman" pitchFamily="18" charset="0"/>
                <a:ea typeface="Calibri" pitchFamily="34" charset="0"/>
                <a:cs typeface="Times New Roman" pitchFamily="18" charset="0"/>
              </a:rPr>
              <a:t>. The decreasing availability of progesterone to </a:t>
            </a:r>
            <a:r>
              <a:rPr lang="en-US" sz="2800" dirty="0" err="1">
                <a:latin typeface="Times New Roman" pitchFamily="18" charset="0"/>
                <a:ea typeface="Calibri" pitchFamily="34" charset="0"/>
                <a:cs typeface="Times New Roman" pitchFamily="18" charset="0"/>
              </a:rPr>
              <a:t>myometrical</a:t>
            </a:r>
            <a:r>
              <a:rPr lang="en-US" sz="2800" dirty="0">
                <a:latin typeface="Times New Roman" pitchFamily="18" charset="0"/>
                <a:ea typeface="Calibri" pitchFamily="34" charset="0"/>
                <a:cs typeface="Times New Roman" pitchFamily="18" charset="0"/>
              </a:rPr>
              <a:t> cells allows the effects of </a:t>
            </a:r>
            <a:r>
              <a:rPr lang="en-US" sz="2800" dirty="0" err="1">
                <a:latin typeface="Times New Roman" pitchFamily="18" charset="0"/>
                <a:ea typeface="Calibri" pitchFamily="34" charset="0"/>
                <a:cs typeface="Times New Roman" pitchFamily="18" charset="0"/>
              </a:rPr>
              <a:t>oestrogen</a:t>
            </a:r>
            <a:r>
              <a:rPr lang="en-US" sz="2800" dirty="0">
                <a:latin typeface="Times New Roman" pitchFamily="18" charset="0"/>
                <a:ea typeface="Calibri" pitchFamily="34" charset="0"/>
                <a:cs typeface="Times New Roman" pitchFamily="18" charset="0"/>
              </a:rPr>
              <a:t> to dominate.</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15194167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28600" y="1304865"/>
            <a:ext cx="86106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perimetrium</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perimetrium is a thin layer of peritoneum that protects the uterus. It provides a relatively inelastic base upon which the Myometrium develops tension to increase intrauterine pressure. It does not totally cover the uterus, being deflated over the bladder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anteriorly</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 form the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uterovesical</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pouch and over the rectum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posteriorly</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 form the pouch of Douglas.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89898"/>
            <a:ext cx="9144000" cy="3539430"/>
          </a:xfrm>
          <a:prstGeom prst="rect">
            <a:avLst/>
          </a:prstGeom>
        </p:spPr>
        <p:txBody>
          <a:bodyPr wrap="square">
            <a:spAutoFit/>
          </a:bodyPr>
          <a:lstStyle/>
          <a:p>
            <a:pPr marL="457200" indent="-457200">
              <a:buFont typeface="Arial" panose="020B0604020202020204" pitchFamily="34" charset="0"/>
              <a:buChar char="•"/>
            </a:pPr>
            <a:r>
              <a:rPr lang="en-US" sz="2800" dirty="0">
                <a:latin typeface="Times New Roman" pitchFamily="18" charset="0"/>
                <a:ea typeface="Calibri" pitchFamily="34" charset="0"/>
                <a:cs typeface="Times New Roman" pitchFamily="18" charset="0"/>
              </a:rPr>
              <a:t>The double folds of </a:t>
            </a:r>
            <a:r>
              <a:rPr lang="en-US" sz="2800" dirty="0" err="1">
                <a:latin typeface="Times New Roman" pitchFamily="18" charset="0"/>
                <a:ea typeface="Calibri" pitchFamily="34" charset="0"/>
                <a:cs typeface="Times New Roman" pitchFamily="18" charset="0"/>
              </a:rPr>
              <a:t>perimetrium</a:t>
            </a:r>
            <a:r>
              <a:rPr lang="en-US" sz="2800" dirty="0">
                <a:latin typeface="Times New Roman" pitchFamily="18" charset="0"/>
                <a:ea typeface="Calibri" pitchFamily="34" charset="0"/>
                <a:cs typeface="Times New Roman" pitchFamily="18" charset="0"/>
              </a:rPr>
              <a:t> (broad ligaments) hanging from the uterine tubes and extending to the lateral walls of the pelvis, become longer and wider with increasing tension exerted on them as the uterus enlarges and rises out of the pelvis. </a:t>
            </a:r>
            <a:endParaRPr lang="en-US" sz="2800" dirty="0" smtClean="0">
              <a:latin typeface="Times New Roman" pitchFamily="18" charset="0"/>
              <a:ea typeface="Calibri" pitchFamily="34" charset="0"/>
              <a:cs typeface="Times New Roman" pitchFamily="18" charset="0"/>
            </a:endParaRPr>
          </a:p>
          <a:p>
            <a:pPr marL="457200" indent="-457200">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The </a:t>
            </a:r>
            <a:r>
              <a:rPr lang="en-US" sz="2800" dirty="0">
                <a:latin typeface="Times New Roman" pitchFamily="18" charset="0"/>
                <a:ea typeface="Calibri" pitchFamily="34" charset="0"/>
                <a:cs typeface="Times New Roman" pitchFamily="18" charset="0"/>
              </a:rPr>
              <a:t>anterior and posterior folds open out so that they are no longer in opposition and can therefore accommodate the greatly enlarged uterine and ovarian arteries and veins.</a:t>
            </a:r>
            <a:r>
              <a:rPr lang="en-US" sz="2800" dirty="0"/>
              <a:t> </a:t>
            </a:r>
            <a:endParaRPr lang="en-US" sz="2800" dirty="0" smtClean="0"/>
          </a:p>
        </p:txBody>
      </p:sp>
    </p:spTree>
    <p:extLst>
      <p:ext uri="{BB962C8B-B14F-4D97-AF65-F5344CB8AC3E}">
        <p14:creationId xmlns:p14="http://schemas.microsoft.com/office/powerpoint/2010/main" val="2570362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413338"/>
            <a:ext cx="8686800" cy="2246769"/>
          </a:xfrm>
          <a:prstGeom prst="rect">
            <a:avLst/>
          </a:prstGeom>
        </p:spPr>
        <p:txBody>
          <a:bodyPr wrap="square">
            <a:spAutoFit/>
          </a:bodyPr>
          <a:lstStyle/>
          <a:p>
            <a:pPr marL="457200" indent="-457200">
              <a:buFont typeface="Arial" panose="020B0604020202020204" pitchFamily="34" charset="0"/>
              <a:buChar char="•"/>
            </a:pPr>
            <a:r>
              <a:rPr lang="en-US" sz="2800" dirty="0"/>
              <a:t>The round ligaments (contained within the hanging folds of </a:t>
            </a:r>
            <a:r>
              <a:rPr lang="en-US" sz="2800" dirty="0" err="1"/>
              <a:t>perimetrium</a:t>
            </a:r>
            <a:r>
              <a:rPr lang="en-US" sz="2800" dirty="0"/>
              <a:t>) provide some anterior support for the enlarging uterus and undergo considerable hypertrophy and stretching during pregnancy which may cause discomfort or strain.</a:t>
            </a:r>
          </a:p>
        </p:txBody>
      </p:sp>
    </p:spTree>
    <p:extLst>
      <p:ext uri="{BB962C8B-B14F-4D97-AF65-F5344CB8AC3E}">
        <p14:creationId xmlns:p14="http://schemas.microsoft.com/office/powerpoint/2010/main" val="516841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lnSpcReduction="10000"/>
          </a:bodyPr>
          <a:lstStyle/>
          <a:p>
            <a:pPr lvl="0">
              <a:lnSpc>
                <a:spcPct val="150000"/>
              </a:lnSpc>
            </a:pPr>
            <a:r>
              <a:rPr lang="sw-KE" dirty="0" smtClean="0"/>
              <a:t>Protein metabolism is increased to supply substrate for maternal and fetal growth</a:t>
            </a:r>
          </a:p>
          <a:p>
            <a:pPr lvl="0">
              <a:lnSpc>
                <a:spcPct val="150000"/>
              </a:lnSpc>
            </a:pPr>
            <a:r>
              <a:rPr lang="sw-KE" dirty="0" smtClean="0"/>
              <a:t>Fat metabolism increases as evidenced by elevation in all lipid functions in the blood</a:t>
            </a:r>
          </a:p>
          <a:p>
            <a:pPr lvl="0">
              <a:lnSpc>
                <a:spcPct val="150000"/>
              </a:lnSpc>
            </a:pPr>
            <a:r>
              <a:rPr lang="sw-KE" dirty="0" smtClean="0"/>
              <a:t>Carbohydrates metabolism however demonstrates the most drastic changes</a:t>
            </a:r>
          </a:p>
          <a:p>
            <a:pPr lvl="0">
              <a:lnSpc>
                <a:spcPct val="150000"/>
              </a:lnSpc>
            </a:pPr>
            <a:r>
              <a:rPr lang="sw-KE" dirty="0" smtClean="0"/>
              <a:t>Glucose is continuously required by the growing fetus is met when she takes glucose. When the mother easts and  secondary by enhanced secretion of insulin in response to glucose</a:t>
            </a:r>
          </a:p>
          <a:p>
            <a:pPr>
              <a:lnSpc>
                <a:spcPct val="150000"/>
              </a:lnSpc>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1846659"/>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Blood supply</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 a result of increased cardiac output, the uterine blood flow progressively increases from approximately 50ml/min at 10 week</a:t>
            </a:r>
            <a:r>
              <a:rPr kumimoji="0" lang="en-US"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gestation and reaching a maximum of 450-700ml at term. 80%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perfuses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placenta and 20%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perfuses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Myometrium. The uterine arteries course along the lateral walls of the uterus giving off 9-14 branches each of which penetrates the outer third of the Myometrium. At this level the uterine arteries anastomose with the ovarian arteries.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166843"/>
            <a:ext cx="8763000" cy="5693866"/>
          </a:xfrm>
          <a:prstGeom prst="rect">
            <a:avLst/>
          </a:prstGeom>
        </p:spPr>
        <p:txBody>
          <a:bodyPr wrap="square">
            <a:spAutoFit/>
          </a:bodyPr>
          <a:lstStyle/>
          <a:p>
            <a:pPr marL="457200" lvl="0" indent="-457200" eaLnBrk="0" fontAlgn="base" hangingPunct="0">
              <a:spcBef>
                <a:spcPct val="0"/>
              </a:spcBef>
              <a:spcAft>
                <a:spcPct val="0"/>
              </a:spcAft>
              <a:buFont typeface="Arial" panose="020B0604020202020204" pitchFamily="34" charset="0"/>
              <a:buChar char="•"/>
            </a:pPr>
            <a:r>
              <a:rPr lang="en-US" sz="2800" dirty="0">
                <a:latin typeface="Times New Roman" pitchFamily="18" charset="0"/>
                <a:ea typeface="Calibri" pitchFamily="34" charset="0"/>
                <a:cs typeface="Times New Roman" pitchFamily="18" charset="0"/>
              </a:rPr>
              <a:t>The resulting network of arteries then penetrates into the basal layer of the endometrium developing into spiral arteries to supply the decidua. </a:t>
            </a:r>
            <a:endParaRPr lang="en-US" sz="2800" dirty="0" smtClean="0">
              <a:latin typeface="Times New Roman" pitchFamily="18" charset="0"/>
              <a:ea typeface="Calibri" pitchFamily="34" charset="0"/>
              <a:cs typeface="Times New Roman" pitchFamily="18" charset="0"/>
            </a:endParaRPr>
          </a:p>
          <a:p>
            <a:pPr marL="457200" lvl="0" indent="-45720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By </a:t>
            </a:r>
            <a:r>
              <a:rPr lang="en-US" sz="2800" dirty="0">
                <a:latin typeface="Times New Roman" pitchFamily="18" charset="0"/>
                <a:ea typeface="Calibri" pitchFamily="34" charset="0"/>
                <a:cs typeface="Times New Roman" pitchFamily="18" charset="0"/>
              </a:rPr>
              <a:t>about 16 weeks the spiral arteries are remodeled to and promote the flow of maternal blood into the lacunae and </a:t>
            </a:r>
            <a:r>
              <a:rPr lang="en-US" sz="2800" dirty="0" err="1">
                <a:latin typeface="Times New Roman" pitchFamily="18" charset="0"/>
                <a:ea typeface="Calibri" pitchFamily="34" charset="0"/>
                <a:cs typeface="Times New Roman" pitchFamily="18" charset="0"/>
              </a:rPr>
              <a:t>intervillous</a:t>
            </a:r>
            <a:r>
              <a:rPr lang="en-US" sz="2800" dirty="0">
                <a:latin typeface="Times New Roman" pitchFamily="18" charset="0"/>
                <a:ea typeface="Calibri" pitchFamily="34" charset="0"/>
                <a:cs typeface="Times New Roman" pitchFamily="18" charset="0"/>
              </a:rPr>
              <a:t> spaces.</a:t>
            </a:r>
            <a:endParaRPr lang="en-US" sz="2800" dirty="0">
              <a:latin typeface="Arial" pitchFamily="34" charset="0"/>
              <a:cs typeface="Arial" pitchFamily="34" charset="0"/>
            </a:endParaRPr>
          </a:p>
          <a:p>
            <a:pPr marL="457200" lvl="0" indent="-457200" eaLnBrk="0" fontAlgn="base" hangingPunct="0">
              <a:spcBef>
                <a:spcPct val="0"/>
              </a:spcBef>
              <a:spcAft>
                <a:spcPct val="0"/>
              </a:spcAft>
              <a:buFont typeface="Arial" panose="020B0604020202020204" pitchFamily="34" charset="0"/>
              <a:buChar char="•"/>
            </a:pPr>
            <a:r>
              <a:rPr lang="en-US" sz="2800" dirty="0">
                <a:latin typeface="Times New Roman" pitchFamily="18" charset="0"/>
                <a:ea typeface="Calibri" pitchFamily="34" charset="0"/>
                <a:cs typeface="Times New Roman" pitchFamily="18" charset="0"/>
              </a:rPr>
              <a:t>The cursing of blood through these enlarged and increasingly coiled arteries produces the uterine souffl</a:t>
            </a:r>
            <a:r>
              <a:rPr lang="en-US" sz="2800" dirty="0">
                <a:latin typeface="Calibri"/>
                <a:ea typeface="Calibri" pitchFamily="34" charset="0"/>
                <a:cs typeface="Times New Roman" pitchFamily="18" charset="0"/>
              </a:rPr>
              <a:t>é</a:t>
            </a:r>
            <a:r>
              <a:rPr lang="en-US" sz="2800" dirty="0">
                <a:latin typeface="Times New Roman" pitchFamily="18" charset="0"/>
                <a:ea typeface="Calibri" pitchFamily="34" charset="0"/>
                <a:cs typeface="Times New Roman" pitchFamily="18" charset="0"/>
              </a:rPr>
              <a:t>, which may be heard with a </a:t>
            </a:r>
            <a:r>
              <a:rPr lang="en-US" sz="2800" dirty="0" err="1">
                <a:latin typeface="Times New Roman" pitchFamily="18" charset="0"/>
                <a:ea typeface="Calibri" pitchFamily="34" charset="0"/>
                <a:cs typeface="Times New Roman" pitchFamily="18" charset="0"/>
              </a:rPr>
              <a:t>sonicade</a:t>
            </a:r>
            <a:r>
              <a:rPr lang="en-US" sz="2800" dirty="0">
                <a:latin typeface="Times New Roman" pitchFamily="18" charset="0"/>
                <a:ea typeface="Calibri" pitchFamily="34" charset="0"/>
                <a:cs typeface="Times New Roman" pitchFamily="18" charset="0"/>
              </a:rPr>
              <a:t>. </a:t>
            </a:r>
            <a:endParaRPr lang="en-US" sz="2800" dirty="0" smtClean="0">
              <a:latin typeface="Times New Roman" pitchFamily="18" charset="0"/>
              <a:ea typeface="Calibri" pitchFamily="34" charset="0"/>
              <a:cs typeface="Times New Roman" pitchFamily="18" charset="0"/>
            </a:endParaRPr>
          </a:p>
          <a:p>
            <a:pPr marL="457200" lvl="0" indent="-45720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As </a:t>
            </a:r>
            <a:r>
              <a:rPr lang="en-US" sz="2800" dirty="0">
                <a:latin typeface="Times New Roman" pitchFamily="18" charset="0"/>
                <a:ea typeface="Calibri" pitchFamily="34" charset="0"/>
                <a:cs typeface="Times New Roman" pitchFamily="18" charset="0"/>
              </a:rPr>
              <a:t>the uterus grows and stretches however, the uterine spiral arteries become greatly increased in diameter and uncoiled to provide the necessary extra length and to accommodate the increased </a:t>
            </a:r>
            <a:r>
              <a:rPr lang="en-US" sz="2800" dirty="0" err="1">
                <a:latin typeface="Times New Roman" pitchFamily="18" charset="0"/>
                <a:ea typeface="Calibri" pitchFamily="34" charset="0"/>
                <a:cs typeface="Times New Roman" pitchFamily="18" charset="0"/>
              </a:rPr>
              <a:t>uteroplacental</a:t>
            </a:r>
            <a:r>
              <a:rPr lang="en-US" sz="2800" dirty="0">
                <a:latin typeface="Times New Roman" pitchFamily="18" charset="0"/>
                <a:ea typeface="Calibri" pitchFamily="34" charset="0"/>
                <a:cs typeface="Times New Roman" pitchFamily="18" charset="0"/>
              </a:rPr>
              <a:t> blood flow.</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7766634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52400" y="2093416"/>
            <a:ext cx="8763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Changes in uterine shape and size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 the first few weeks the uterus maintains its original pear shape but as pregnancy advances, the corpus and fundus assume a more globular form in anticipation of fetal growth and also to accommodate increasing amounts of liquor and placental tissue.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By 10 weeks, the uterus is about the size of an orange.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355"/>
            <a:ext cx="8763000" cy="6124754"/>
          </a:xfrm>
          <a:prstGeom prst="rect">
            <a:avLst/>
          </a:prstGeom>
        </p:spPr>
        <p:txBody>
          <a:bodyPr wrap="square">
            <a:spAutoFit/>
          </a:bodyPr>
          <a:lstStyle/>
          <a:p>
            <a:pPr lvl="0" eaLnBrk="0" fontAlgn="base" hangingPunct="0">
              <a:spcBef>
                <a:spcPct val="0"/>
              </a:spcBef>
              <a:spcAft>
                <a:spcPct val="0"/>
              </a:spcAft>
            </a:pPr>
            <a:r>
              <a:rPr lang="en-US" sz="2800" b="1" dirty="0">
                <a:latin typeface="Times New Roman" pitchFamily="18" charset="0"/>
                <a:ea typeface="Calibri" pitchFamily="34" charset="0"/>
                <a:cs typeface="Times New Roman" pitchFamily="18" charset="0"/>
              </a:rPr>
              <a:t>12</a:t>
            </a:r>
            <a:r>
              <a:rPr lang="en-US" sz="2800" b="1" baseline="30000" dirty="0">
                <a:latin typeface="Times New Roman" pitchFamily="18" charset="0"/>
                <a:ea typeface="Calibri" pitchFamily="34" charset="0"/>
                <a:cs typeface="Times New Roman" pitchFamily="18" charset="0"/>
              </a:rPr>
              <a:t>th</a:t>
            </a:r>
            <a:r>
              <a:rPr lang="en-US" sz="2800" b="1" dirty="0">
                <a:latin typeface="Times New Roman" pitchFamily="18" charset="0"/>
                <a:ea typeface="Calibri" pitchFamily="34" charset="0"/>
                <a:cs typeface="Times New Roman" pitchFamily="18" charset="0"/>
              </a:rPr>
              <a:t> week of pregnancy </a:t>
            </a:r>
            <a:endParaRPr lang="en-US" sz="2800" dirty="0">
              <a:latin typeface="Arial" pitchFamily="34" charset="0"/>
              <a:cs typeface="Arial" pitchFamily="34" charset="0"/>
            </a:endParaRPr>
          </a:p>
          <a:p>
            <a:pPr marL="457200" lvl="0" indent="-457200" eaLnBrk="0" fontAlgn="base" hangingPunct="0">
              <a:spcBef>
                <a:spcPct val="0"/>
              </a:spcBef>
              <a:spcAft>
                <a:spcPct val="0"/>
              </a:spcAft>
              <a:buFont typeface="Arial" panose="020B0604020202020204" pitchFamily="34" charset="0"/>
              <a:buChar char="•"/>
            </a:pPr>
            <a:r>
              <a:rPr lang="en-US" sz="2800" dirty="0">
                <a:latin typeface="Times New Roman" pitchFamily="18" charset="0"/>
                <a:ea typeface="Calibri" pitchFamily="34" charset="0"/>
                <a:cs typeface="Times New Roman" pitchFamily="18" charset="0"/>
              </a:rPr>
              <a:t>The uterus is about the size of a grape fruit. </a:t>
            </a:r>
            <a:endParaRPr lang="en-US" sz="2800" dirty="0" smtClean="0">
              <a:latin typeface="Times New Roman" pitchFamily="18" charset="0"/>
              <a:ea typeface="Calibri" pitchFamily="34" charset="0"/>
              <a:cs typeface="Times New Roman" pitchFamily="18" charset="0"/>
            </a:endParaRPr>
          </a:p>
          <a:p>
            <a:pPr marL="457200" lvl="0" indent="-45720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It </a:t>
            </a:r>
            <a:r>
              <a:rPr lang="en-US" sz="2800" dirty="0">
                <a:latin typeface="Times New Roman" pitchFamily="18" charset="0"/>
                <a:ea typeface="Calibri" pitchFamily="34" charset="0"/>
                <a:cs typeface="Times New Roman" pitchFamily="18" charset="0"/>
              </a:rPr>
              <a:t>is no longer </a:t>
            </a:r>
            <a:r>
              <a:rPr lang="en-US" sz="2800" dirty="0" err="1">
                <a:latin typeface="Times New Roman" pitchFamily="18" charset="0"/>
                <a:ea typeface="Calibri" pitchFamily="34" charset="0"/>
                <a:cs typeface="Times New Roman" pitchFamily="18" charset="0"/>
              </a:rPr>
              <a:t>anteverted</a:t>
            </a:r>
            <a:r>
              <a:rPr lang="en-US" sz="2800" dirty="0">
                <a:latin typeface="Times New Roman" pitchFamily="18" charset="0"/>
                <a:ea typeface="Calibri" pitchFamily="34" charset="0"/>
                <a:cs typeface="Times New Roman" pitchFamily="18" charset="0"/>
              </a:rPr>
              <a:t> and </a:t>
            </a:r>
            <a:r>
              <a:rPr lang="en-US" sz="2800" dirty="0" err="1">
                <a:latin typeface="Times New Roman" pitchFamily="18" charset="0"/>
                <a:ea typeface="Calibri" pitchFamily="34" charset="0"/>
                <a:cs typeface="Times New Roman" pitchFamily="18" charset="0"/>
              </a:rPr>
              <a:t>anteflexed</a:t>
            </a:r>
            <a:r>
              <a:rPr lang="en-US" sz="2800" dirty="0">
                <a:latin typeface="Times New Roman" pitchFamily="18" charset="0"/>
                <a:ea typeface="Calibri" pitchFamily="34" charset="0"/>
                <a:cs typeface="Times New Roman" pitchFamily="18" charset="0"/>
              </a:rPr>
              <a:t> and has risen out of the pelvis and become upright. </a:t>
            </a:r>
            <a:endParaRPr lang="en-US" sz="2800" dirty="0" smtClean="0">
              <a:latin typeface="Times New Roman" pitchFamily="18" charset="0"/>
              <a:ea typeface="Calibri" pitchFamily="34" charset="0"/>
              <a:cs typeface="Times New Roman" pitchFamily="18" charset="0"/>
            </a:endParaRPr>
          </a:p>
          <a:p>
            <a:pPr marL="457200" lvl="0" indent="-45720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The </a:t>
            </a:r>
            <a:r>
              <a:rPr lang="en-US" sz="2800" dirty="0">
                <a:latin typeface="Times New Roman" pitchFamily="18" charset="0"/>
                <a:ea typeface="Calibri" pitchFamily="34" charset="0"/>
                <a:cs typeface="Times New Roman" pitchFamily="18" charset="0"/>
              </a:rPr>
              <a:t>fundus may be palpated abdominally above the symphysis pubis. </a:t>
            </a:r>
            <a:endParaRPr lang="en-US" sz="2800" dirty="0" smtClean="0">
              <a:latin typeface="Times New Roman" pitchFamily="18" charset="0"/>
              <a:ea typeface="Calibri" pitchFamily="34" charset="0"/>
              <a:cs typeface="Times New Roman" pitchFamily="18" charset="0"/>
            </a:endParaRPr>
          </a:p>
          <a:p>
            <a:pPr marL="457200" lvl="0" indent="-45720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The </a:t>
            </a:r>
            <a:r>
              <a:rPr lang="en-US" sz="2800" dirty="0">
                <a:latin typeface="Times New Roman" pitchFamily="18" charset="0"/>
                <a:ea typeface="Calibri" pitchFamily="34" charset="0"/>
                <a:cs typeface="Times New Roman" pitchFamily="18" charset="0"/>
              </a:rPr>
              <a:t>uterus usually inclines and rotates to the right so that the left margin of the uterus faces anteriorly, probably owing to the presence of the recto sigmoid colon on the left side of the pelvis. </a:t>
            </a:r>
            <a:endParaRPr lang="en-US" sz="2800" dirty="0" smtClean="0">
              <a:latin typeface="Times New Roman" pitchFamily="18" charset="0"/>
              <a:ea typeface="Calibri" pitchFamily="34" charset="0"/>
              <a:cs typeface="Times New Roman" pitchFamily="18" charset="0"/>
            </a:endParaRPr>
          </a:p>
          <a:p>
            <a:pPr marL="457200" lvl="0" indent="-45720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The </a:t>
            </a:r>
            <a:r>
              <a:rPr lang="en-US" sz="2800" dirty="0">
                <a:latin typeface="Times New Roman" pitchFamily="18" charset="0"/>
                <a:ea typeface="Calibri" pitchFamily="34" charset="0"/>
                <a:cs typeface="Times New Roman" pitchFamily="18" charset="0"/>
              </a:rPr>
              <a:t>globular upper segment is sitting on an elongated stalks formed from the isthmus, which softens and which will treble in length from 7 to 25 mm between the 12</a:t>
            </a:r>
            <a:r>
              <a:rPr lang="en-US" sz="2800" baseline="30000" dirty="0">
                <a:latin typeface="Times New Roman" pitchFamily="18" charset="0"/>
                <a:ea typeface="Calibri" pitchFamily="34" charset="0"/>
                <a:cs typeface="Times New Roman" pitchFamily="18" charset="0"/>
              </a:rPr>
              <a:t>th</a:t>
            </a:r>
            <a:r>
              <a:rPr lang="en-US" sz="2800" dirty="0">
                <a:latin typeface="Times New Roman" pitchFamily="18" charset="0"/>
                <a:ea typeface="Calibri" pitchFamily="34" charset="0"/>
                <a:cs typeface="Times New Roman" pitchFamily="18" charset="0"/>
              </a:rPr>
              <a:t> and 36</a:t>
            </a:r>
            <a:r>
              <a:rPr lang="en-US" sz="2800" baseline="30000" dirty="0">
                <a:latin typeface="Times New Roman" pitchFamily="18" charset="0"/>
                <a:ea typeface="Calibri" pitchFamily="34" charset="0"/>
                <a:cs typeface="Times New Roman" pitchFamily="18" charset="0"/>
              </a:rPr>
              <a:t>th</a:t>
            </a:r>
            <a:r>
              <a:rPr lang="en-US" sz="2800" dirty="0">
                <a:latin typeface="Times New Roman" pitchFamily="18" charset="0"/>
                <a:ea typeface="Calibri" pitchFamily="34" charset="0"/>
                <a:cs typeface="Times New Roman" pitchFamily="18" charset="0"/>
              </a:rPr>
              <a:t> week.</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367765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57200" y="865287"/>
            <a:ext cx="83058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16</a:t>
            </a:r>
            <a:r>
              <a:rPr kumimoji="0" lang="en-US" sz="32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th</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week of pregnancy</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By 16 weeks the fetus has grown enough to put pressure on the isthmus, causing it to unfold so that the uterus becomes more spherical in shape. The isthmus and cervix develop into the lower uterine segment which is thinner and contains less muscle and blood vessels than the corpus, and is the site of incision for the majority of caesarian sections.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82177"/>
            <a:ext cx="8839200" cy="4401205"/>
          </a:xfrm>
          <a:prstGeom prst="rect">
            <a:avLst/>
          </a:prstGeom>
        </p:spPr>
        <p:txBody>
          <a:bodyPr wrap="square">
            <a:spAutoFit/>
          </a:bodyPr>
          <a:lstStyle/>
          <a:p>
            <a:pPr lvl="0" eaLnBrk="0" fontAlgn="base" hangingPunct="0">
              <a:spcBef>
                <a:spcPct val="0"/>
              </a:spcBef>
              <a:spcAft>
                <a:spcPct val="0"/>
              </a:spcAft>
            </a:pPr>
            <a:r>
              <a:rPr lang="en-US" sz="2800" b="1" dirty="0">
                <a:solidFill>
                  <a:prstClr val="black"/>
                </a:solidFill>
                <a:latin typeface="Times New Roman" pitchFamily="18" charset="0"/>
                <a:ea typeface="Calibri" pitchFamily="34" charset="0"/>
                <a:cs typeface="Times New Roman" pitchFamily="18" charset="0"/>
              </a:rPr>
              <a:t>20</a:t>
            </a:r>
            <a:r>
              <a:rPr lang="en-US" sz="2800" b="1" baseline="30000" dirty="0">
                <a:solidFill>
                  <a:prstClr val="black"/>
                </a:solidFill>
                <a:latin typeface="Times New Roman" pitchFamily="18" charset="0"/>
                <a:ea typeface="Calibri" pitchFamily="34" charset="0"/>
                <a:cs typeface="Times New Roman" pitchFamily="18" charset="0"/>
              </a:rPr>
              <a:t>th</a:t>
            </a:r>
            <a:r>
              <a:rPr lang="en-US" sz="2800" b="1" dirty="0">
                <a:solidFill>
                  <a:prstClr val="black"/>
                </a:solidFill>
                <a:latin typeface="Times New Roman" pitchFamily="18" charset="0"/>
                <a:ea typeface="Calibri" pitchFamily="34" charset="0"/>
                <a:cs typeface="Times New Roman" pitchFamily="18" charset="0"/>
              </a:rPr>
              <a:t> week of pregnancy</a:t>
            </a:r>
            <a:endParaRPr lang="en-US" sz="2800" dirty="0">
              <a:solidFill>
                <a:prstClr val="black"/>
              </a:solidFill>
              <a:latin typeface="Arial" pitchFamily="34" charset="0"/>
              <a:cs typeface="Arial" pitchFamily="34" charset="0"/>
            </a:endParaRPr>
          </a:p>
          <a:p>
            <a:pPr marL="457200" lvl="0" indent="-457200" eaLnBrk="0" fontAlgn="base" hangingPunct="0">
              <a:spcBef>
                <a:spcPct val="0"/>
              </a:spcBef>
              <a:spcAft>
                <a:spcPct val="0"/>
              </a:spcAft>
              <a:buFont typeface="Arial" panose="020B0604020202020204" pitchFamily="34" charset="0"/>
              <a:buChar char="•"/>
            </a:pPr>
            <a:r>
              <a:rPr lang="en-US" sz="2800" dirty="0">
                <a:solidFill>
                  <a:prstClr val="black"/>
                </a:solidFill>
                <a:latin typeface="Times New Roman" pitchFamily="18" charset="0"/>
                <a:ea typeface="Calibri" pitchFamily="34" charset="0"/>
                <a:cs typeface="Times New Roman" pitchFamily="18" charset="0"/>
              </a:rPr>
              <a:t>At 20 weeks the fundus of the uterus can be palpated at the level of the umbilicus. </a:t>
            </a:r>
            <a:endParaRPr lang="en-US" sz="2800" dirty="0" smtClean="0">
              <a:solidFill>
                <a:prstClr val="black"/>
              </a:solidFill>
              <a:latin typeface="Times New Roman" pitchFamily="18" charset="0"/>
              <a:ea typeface="Calibri" pitchFamily="34" charset="0"/>
              <a:cs typeface="Times New Roman" pitchFamily="18" charset="0"/>
            </a:endParaRPr>
          </a:p>
          <a:p>
            <a:pPr marL="457200" lvl="0" indent="-457200" eaLnBrk="0" fontAlgn="base" hangingPunct="0">
              <a:spcBef>
                <a:spcPct val="0"/>
              </a:spcBef>
              <a:spcAft>
                <a:spcPct val="0"/>
              </a:spcAft>
              <a:buFont typeface="Arial" panose="020B0604020202020204" pitchFamily="34" charset="0"/>
              <a:buChar char="•"/>
            </a:pPr>
            <a:r>
              <a:rPr lang="en-US" sz="2800" dirty="0" smtClean="0">
                <a:solidFill>
                  <a:prstClr val="black"/>
                </a:solidFill>
                <a:latin typeface="Times New Roman" pitchFamily="18" charset="0"/>
                <a:ea typeface="Calibri" pitchFamily="34" charset="0"/>
                <a:cs typeface="Times New Roman" pitchFamily="18" charset="0"/>
              </a:rPr>
              <a:t>From </a:t>
            </a:r>
            <a:r>
              <a:rPr lang="en-US" sz="2800" dirty="0">
                <a:solidFill>
                  <a:prstClr val="black"/>
                </a:solidFill>
                <a:latin typeface="Times New Roman" pitchFamily="18" charset="0"/>
                <a:ea typeface="Calibri" pitchFamily="34" charset="0"/>
                <a:cs typeface="Times New Roman" pitchFamily="18" charset="0"/>
              </a:rPr>
              <a:t>this stage of gestation until term the uterus becomes more cylindrical or avoid in shape and has a thicker more rounded, dome </a:t>
            </a:r>
            <a:r>
              <a:rPr lang="en-US" sz="2800" dirty="0">
                <a:solidFill>
                  <a:prstClr val="black"/>
                </a:solidFill>
                <a:latin typeface="Calibri"/>
                <a:ea typeface="Calibri" pitchFamily="34" charset="0"/>
                <a:cs typeface="Times New Roman" pitchFamily="18" charset="0"/>
              </a:rPr>
              <a:t>–</a:t>
            </a:r>
            <a:r>
              <a:rPr lang="en-US" sz="2800" dirty="0">
                <a:solidFill>
                  <a:prstClr val="black"/>
                </a:solidFill>
                <a:latin typeface="Times New Roman" pitchFamily="18" charset="0"/>
                <a:ea typeface="Calibri" pitchFamily="34" charset="0"/>
                <a:cs typeface="Times New Roman" pitchFamily="18" charset="0"/>
              </a:rPr>
              <a:t>shaped fundus. </a:t>
            </a:r>
            <a:endParaRPr lang="en-US" sz="2800" dirty="0" smtClean="0">
              <a:solidFill>
                <a:prstClr val="black"/>
              </a:solidFill>
              <a:latin typeface="Times New Roman" pitchFamily="18" charset="0"/>
              <a:ea typeface="Calibri" pitchFamily="34" charset="0"/>
              <a:cs typeface="Times New Roman" pitchFamily="18" charset="0"/>
            </a:endParaRPr>
          </a:p>
          <a:p>
            <a:pPr marL="457200" lvl="0" indent="-457200" eaLnBrk="0" fontAlgn="base" hangingPunct="0">
              <a:spcBef>
                <a:spcPct val="0"/>
              </a:spcBef>
              <a:spcAft>
                <a:spcPct val="0"/>
              </a:spcAft>
              <a:buFont typeface="Arial" panose="020B0604020202020204" pitchFamily="34" charset="0"/>
              <a:buChar char="•"/>
            </a:pPr>
            <a:r>
              <a:rPr lang="en-US" sz="2800" dirty="0" smtClean="0">
                <a:solidFill>
                  <a:prstClr val="black"/>
                </a:solidFill>
                <a:latin typeface="Times New Roman" pitchFamily="18" charset="0"/>
                <a:ea typeface="Calibri" pitchFamily="34" charset="0"/>
                <a:cs typeface="Times New Roman" pitchFamily="18" charset="0"/>
              </a:rPr>
              <a:t>As </a:t>
            </a:r>
            <a:r>
              <a:rPr lang="en-US" sz="2800" dirty="0">
                <a:solidFill>
                  <a:prstClr val="black"/>
                </a:solidFill>
                <a:latin typeface="Times New Roman" pitchFamily="18" charset="0"/>
                <a:ea typeface="Calibri" pitchFamily="34" charset="0"/>
                <a:cs typeface="Times New Roman" pitchFamily="18" charset="0"/>
              </a:rPr>
              <a:t>the uterus continues to rise in the abdomen, the uterine tubes become progressively more vertical which causes increasing tension on the broad and round ligaments.</a:t>
            </a:r>
            <a:endParaRPr lang="en-US" sz="28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8443324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04800" y="762000"/>
            <a:ext cx="86106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30</a:t>
            </a:r>
            <a:r>
              <a:rPr kumimoji="0" lang="en-US" sz="28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th</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week of pregnancy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lower uterine segment is still not complete but can be defined as the portion lying between the line of attachment of the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uterovesical</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pouch of peritoneum superiorly and the internal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inferiorly. At 30 weeks the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fundus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may be palpated midway between the umbilicus and the xiphisternum.</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Assessment of fetal size by abdominal palpation has been reported to be inaccurate as there is considerable variability in the site of the umbilicus.</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304800" y="635199"/>
            <a:ext cx="82296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38</a:t>
            </a:r>
            <a:r>
              <a:rPr kumimoji="0" lang="en-US" sz="28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th</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week of pregnancy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uterus now reaches the level of the xiphisternum. The uterine tubes appear to be inserted slightly above the middle of the uterus. </a:t>
            </a: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 the upper segment muscle contractions increase in frequency and strength, the lower uterine segment develops more rapidly and is stretched radially, which along with cervical effacement and softening of the tissues of the pelvic floor, permits the fetal presentation to begin its descent of the fetus into the upper pelvis.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74838"/>
            <a:ext cx="8610600" cy="4524315"/>
          </a:xfrm>
          <a:prstGeom prst="rect">
            <a:avLst/>
          </a:prstGeom>
        </p:spPr>
        <p:txBody>
          <a:bodyPr wrap="square">
            <a:spAutoFit/>
          </a:bodyPr>
          <a:lstStyle/>
          <a:p>
            <a:pPr marL="457200" lvl="0" indent="-457200" eaLnBrk="0" fontAlgn="base" hangingPunct="0">
              <a:spcBef>
                <a:spcPct val="0"/>
              </a:spcBef>
              <a:spcAft>
                <a:spcPct val="0"/>
              </a:spcAft>
              <a:buFont typeface="Arial" panose="020B0604020202020204" pitchFamily="34" charset="0"/>
              <a:buChar char="•"/>
            </a:pPr>
            <a:r>
              <a:rPr lang="en-US" sz="3200" dirty="0">
                <a:latin typeface="Times New Roman" pitchFamily="18" charset="0"/>
                <a:ea typeface="Calibri" pitchFamily="34" charset="0"/>
                <a:cs typeface="Times New Roman" pitchFamily="18" charset="0"/>
              </a:rPr>
              <a:t>This leads to a reduction in fundal height known a lightening, relieving pressure in the pelvis, which may lead to constipation, urinary frequency and sometimes increased vaginal discharge. </a:t>
            </a:r>
            <a:endParaRPr lang="en-US" sz="3200" dirty="0" smtClean="0">
              <a:latin typeface="Times New Roman" pitchFamily="18" charset="0"/>
              <a:ea typeface="Calibri" pitchFamily="34" charset="0"/>
              <a:cs typeface="Times New Roman" pitchFamily="18" charset="0"/>
            </a:endParaRPr>
          </a:p>
          <a:p>
            <a:pPr marL="457200" lvl="0" indent="-457200" eaLnBrk="0" fontAlgn="base" hangingPunct="0">
              <a:spcBef>
                <a:spcPct val="0"/>
              </a:spcBef>
              <a:spcAft>
                <a:spcPct val="0"/>
              </a:spcAft>
              <a:buFont typeface="Arial" panose="020B0604020202020204" pitchFamily="34" charset="0"/>
              <a:buChar char="•"/>
            </a:pPr>
            <a:r>
              <a:rPr lang="en-US" sz="3200" dirty="0" smtClean="0">
                <a:latin typeface="Times New Roman" pitchFamily="18" charset="0"/>
                <a:ea typeface="Calibri" pitchFamily="34" charset="0"/>
                <a:cs typeface="Times New Roman" pitchFamily="18" charset="0"/>
              </a:rPr>
              <a:t>This </a:t>
            </a:r>
            <a:r>
              <a:rPr lang="en-US" sz="3200" dirty="0">
                <a:latin typeface="Times New Roman" pitchFamily="18" charset="0"/>
                <a:ea typeface="Calibri" pitchFamily="34" charset="0"/>
                <a:cs typeface="Times New Roman" pitchFamily="18" charset="0"/>
              </a:rPr>
              <a:t>also encourages further descent of the fetus into the pelvis. In majority of </a:t>
            </a:r>
            <a:r>
              <a:rPr lang="en-US" sz="3200" dirty="0" err="1">
                <a:latin typeface="Times New Roman" pitchFamily="18" charset="0"/>
                <a:ea typeface="Calibri" pitchFamily="34" charset="0"/>
                <a:cs typeface="Times New Roman" pitchFamily="18" charset="0"/>
              </a:rPr>
              <a:t>multiporous</a:t>
            </a:r>
            <a:r>
              <a:rPr lang="en-US" sz="3200" dirty="0">
                <a:latin typeface="Times New Roman" pitchFamily="18" charset="0"/>
                <a:ea typeface="Calibri" pitchFamily="34" charset="0"/>
                <a:cs typeface="Times New Roman" pitchFamily="18" charset="0"/>
              </a:rPr>
              <a:t> women however, engagement rarely occurs prior to </a:t>
            </a:r>
            <a:r>
              <a:rPr lang="en-US" sz="3200" dirty="0" err="1">
                <a:latin typeface="Times New Roman" pitchFamily="18" charset="0"/>
                <a:ea typeface="Calibri" pitchFamily="34" charset="0"/>
                <a:cs typeface="Times New Roman" pitchFamily="18" charset="0"/>
              </a:rPr>
              <a:t>labour</a:t>
            </a:r>
            <a:r>
              <a:rPr lang="en-US" sz="3200" dirty="0">
                <a:latin typeface="Times New Roman" pitchFamily="18" charset="0"/>
                <a:ea typeface="Calibri" pitchFamily="34" charset="0"/>
                <a:cs typeface="Times New Roman" pitchFamily="18" charset="0"/>
              </a:rPr>
              <a:t>.</a:t>
            </a:r>
            <a:endParaRPr lang="en-US" sz="3200" dirty="0">
              <a:latin typeface="Arial" pitchFamily="34" charset="0"/>
              <a:cs typeface="Arial" pitchFamily="34" charset="0"/>
            </a:endParaRPr>
          </a:p>
        </p:txBody>
      </p:sp>
    </p:spTree>
    <p:extLst>
      <p:ext uri="{BB962C8B-B14F-4D97-AF65-F5344CB8AC3E}">
        <p14:creationId xmlns:p14="http://schemas.microsoft.com/office/powerpoint/2010/main" val="19908683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52400" y="-158590"/>
            <a:ext cx="89916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cervix</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cervix is composed of only about 10% muscular tissue, the remainder being collagenous tissue with a marked difference in the ratio of smooth muscle to collagen between the different regions. </a:t>
            </a: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Although the contractile strength is 40 times higher at the fundus than at the distal cervix, muscular activity of the cervix, muscular activity of the cervix is sufficient to cause constriction during contractions in early labour. This may explain how the cervix does not dilate with Braxton Hicks contractions before the onset of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normAutofit fontScale="77500" lnSpcReduction="20000"/>
          </a:bodyPr>
          <a:lstStyle/>
          <a:p>
            <a:pPr>
              <a:lnSpc>
                <a:spcPct val="160000"/>
              </a:lnSpc>
              <a:buNone/>
            </a:pPr>
            <a:r>
              <a:rPr lang="sw-KE" b="1" dirty="0" smtClean="0"/>
              <a:t>Changes in cardiovascular system </a:t>
            </a:r>
            <a:endParaRPr lang="sw-KE" dirty="0" smtClean="0"/>
          </a:p>
          <a:p>
            <a:pPr>
              <a:lnSpc>
                <a:spcPct val="160000"/>
              </a:lnSpc>
            </a:pPr>
            <a:r>
              <a:rPr lang="sw-KE" dirty="0" smtClean="0"/>
              <a:t>Profound changes take place in the cardiovascular system that would normally be considered pathological but in pregnancy are physiological. Understanding of these changes is important in the care of women with normal pregnancies as well as for the management of women with pre-existing cardiovascular disease whose health may be seriously compromised with the increased demands of pregnancy </a:t>
            </a:r>
          </a:p>
          <a:p>
            <a:pPr>
              <a:lnSpc>
                <a:spcPct val="160000"/>
              </a:lnSpc>
              <a:buNone/>
            </a:pPr>
            <a:r>
              <a:rPr lang="sw-KE" b="1" dirty="0" smtClean="0"/>
              <a:t>The heart</a:t>
            </a:r>
            <a:endParaRPr lang="sw-KE" dirty="0" smtClean="0"/>
          </a:p>
          <a:p>
            <a:pPr lvl="0">
              <a:lnSpc>
                <a:spcPct val="160000"/>
              </a:lnSpc>
            </a:pPr>
            <a:r>
              <a:rPr lang="sw-KE" dirty="0" smtClean="0"/>
              <a:t>The heart enlarges by about 12% between early and late pregnancy</a:t>
            </a:r>
          </a:p>
          <a:p>
            <a:pPr lvl="0">
              <a:lnSpc>
                <a:spcPct val="160000"/>
              </a:lnSpc>
            </a:pPr>
            <a:r>
              <a:rPr lang="sw-KE" dirty="0" smtClean="0"/>
              <a:t>Distension of the heart chambers is due partly to increasing myometrial hypertrophy but mostly increased diastolic filling (particularly in the left reutical) in parallel with the increasing blood volume</a:t>
            </a:r>
          </a:p>
          <a:p>
            <a:pPr>
              <a:lnSpc>
                <a:spcPct val="300000"/>
              </a:lnSpc>
            </a:pPr>
            <a:endParaRPr lang="en-US" b="1"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51344"/>
            <a:ext cx="7848600" cy="4832092"/>
          </a:xfrm>
          <a:prstGeom prst="rect">
            <a:avLst/>
          </a:prstGeom>
        </p:spPr>
        <p:txBody>
          <a:bodyPr wrap="square">
            <a:spAutoFit/>
          </a:bodyPr>
          <a:lstStyle/>
          <a:p>
            <a:pPr marL="285750" lvl="0" indent="-285750" eaLnBrk="0" fontAlgn="base" hangingPunct="0">
              <a:spcBef>
                <a:spcPct val="0"/>
              </a:spcBef>
              <a:spcAft>
                <a:spcPct val="0"/>
              </a:spcAft>
              <a:buFont typeface="Arial" panose="020B0604020202020204" pitchFamily="34" charset="0"/>
              <a:buChar char="•"/>
            </a:pPr>
            <a:r>
              <a:rPr lang="en-US" sz="2800" dirty="0">
                <a:latin typeface="Times New Roman" pitchFamily="18" charset="0"/>
                <a:ea typeface="Calibri" pitchFamily="34" charset="0"/>
                <a:cs typeface="Times New Roman" pitchFamily="18" charset="0"/>
              </a:rPr>
              <a:t>During pregnancy the cervix remains firmly closed providing a seal against external contamination and holding in the content of the uterus. </a:t>
            </a:r>
            <a:endParaRPr lang="en-US" sz="2800" dirty="0" smtClean="0">
              <a:latin typeface="Times New Roman" pitchFamily="18" charset="0"/>
              <a:ea typeface="Calibri" pitchFamily="34" charset="0"/>
              <a:cs typeface="Times New Roman" pitchFamily="18" charset="0"/>
            </a:endParaRPr>
          </a:p>
          <a:p>
            <a:pPr marL="285750" lvl="0" indent="-28575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It </a:t>
            </a:r>
            <a:r>
              <a:rPr lang="en-US" sz="2800" dirty="0">
                <a:latin typeface="Times New Roman" pitchFamily="18" charset="0"/>
                <a:ea typeface="Calibri" pitchFamily="34" charset="0"/>
                <a:cs typeface="Times New Roman" pitchFamily="18" charset="0"/>
              </a:rPr>
              <a:t>remains 2.5 cm long throughout pregnancy but becomes softer and swollen under the influence of </a:t>
            </a:r>
            <a:r>
              <a:rPr lang="en-US" sz="2800" dirty="0" err="1">
                <a:latin typeface="Times New Roman" pitchFamily="18" charset="0"/>
                <a:ea typeface="Calibri" pitchFamily="34" charset="0"/>
                <a:cs typeface="Times New Roman" pitchFamily="18" charset="0"/>
              </a:rPr>
              <a:t>oestradiol</a:t>
            </a:r>
            <a:r>
              <a:rPr lang="en-US" sz="2800" dirty="0">
                <a:latin typeface="Times New Roman" pitchFamily="18" charset="0"/>
                <a:ea typeface="Calibri" pitchFamily="34" charset="0"/>
                <a:cs typeface="Times New Roman" pitchFamily="18" charset="0"/>
              </a:rPr>
              <a:t> and progesterone. </a:t>
            </a:r>
            <a:endParaRPr lang="en-US" sz="2800" dirty="0" smtClean="0">
              <a:latin typeface="Times New Roman" pitchFamily="18" charset="0"/>
              <a:ea typeface="Calibri" pitchFamily="34" charset="0"/>
              <a:cs typeface="Times New Roman" pitchFamily="18" charset="0"/>
            </a:endParaRPr>
          </a:p>
          <a:p>
            <a:pPr marL="285750" lvl="0" indent="-28575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Its </a:t>
            </a:r>
            <a:r>
              <a:rPr lang="en-US" sz="2800" dirty="0">
                <a:latin typeface="Times New Roman" pitchFamily="18" charset="0"/>
                <a:ea typeface="Calibri" pitchFamily="34" charset="0"/>
                <a:cs typeface="Times New Roman" pitchFamily="18" charset="0"/>
              </a:rPr>
              <a:t>increased vascularity makes it look bluish in </a:t>
            </a:r>
            <a:r>
              <a:rPr lang="en-US" sz="2800" dirty="0" err="1">
                <a:latin typeface="Times New Roman" pitchFamily="18" charset="0"/>
                <a:ea typeface="Calibri" pitchFamily="34" charset="0"/>
                <a:cs typeface="Times New Roman" pitchFamily="18" charset="0"/>
              </a:rPr>
              <a:t>colour</a:t>
            </a:r>
            <a:r>
              <a:rPr lang="en-US" sz="2800" dirty="0">
                <a:latin typeface="Times New Roman" pitchFamily="18" charset="0"/>
                <a:ea typeface="Calibri" pitchFamily="34" charset="0"/>
                <a:cs typeface="Times New Roman" pitchFamily="18" charset="0"/>
              </a:rPr>
              <a:t>. </a:t>
            </a:r>
            <a:r>
              <a:rPr lang="en-US" sz="2800" dirty="0" err="1">
                <a:latin typeface="Times New Roman" pitchFamily="18" charset="0"/>
                <a:ea typeface="Calibri" pitchFamily="34" charset="0"/>
                <a:cs typeface="Times New Roman" pitchFamily="18" charset="0"/>
              </a:rPr>
              <a:t>Oestradiol</a:t>
            </a:r>
            <a:r>
              <a:rPr lang="en-US" sz="2800" dirty="0">
                <a:latin typeface="Times New Roman" pitchFamily="18" charset="0"/>
                <a:ea typeface="Calibri" pitchFamily="34" charset="0"/>
                <a:cs typeface="Times New Roman" pitchFamily="18" charset="0"/>
              </a:rPr>
              <a:t> stimulates growth of the columnar epithelium of the cervical canal. </a:t>
            </a:r>
            <a:endParaRPr lang="en-US" sz="2800" dirty="0" smtClean="0">
              <a:latin typeface="Times New Roman" pitchFamily="18" charset="0"/>
              <a:ea typeface="Calibri" pitchFamily="34" charset="0"/>
              <a:cs typeface="Times New Roman" pitchFamily="18" charset="0"/>
            </a:endParaRPr>
          </a:p>
          <a:p>
            <a:pPr marL="285750" lvl="0" indent="-28575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When </a:t>
            </a:r>
            <a:r>
              <a:rPr lang="en-US" sz="2800" dirty="0">
                <a:latin typeface="Times New Roman" pitchFamily="18" charset="0"/>
                <a:ea typeface="Calibri" pitchFamily="34" charset="0"/>
                <a:cs typeface="Times New Roman" pitchFamily="18" charset="0"/>
              </a:rPr>
              <a:t>this becomes visible at the external </a:t>
            </a:r>
            <a:r>
              <a:rPr lang="en-US" sz="2800" dirty="0" err="1">
                <a:latin typeface="Times New Roman" pitchFamily="18" charset="0"/>
                <a:ea typeface="Calibri" pitchFamily="34" charset="0"/>
                <a:cs typeface="Times New Roman" pitchFamily="18" charset="0"/>
              </a:rPr>
              <a:t>os</a:t>
            </a:r>
            <a:r>
              <a:rPr lang="en-US" sz="2800" dirty="0">
                <a:latin typeface="Times New Roman" pitchFamily="18" charset="0"/>
                <a:ea typeface="Calibri" pitchFamily="34" charset="0"/>
                <a:cs typeface="Times New Roman" pitchFamily="18" charset="0"/>
              </a:rPr>
              <a:t> it can give the appearance of erosion, or an </a:t>
            </a:r>
            <a:r>
              <a:rPr lang="en-US" sz="2800" dirty="0" err="1">
                <a:latin typeface="Times New Roman" pitchFamily="18" charset="0"/>
                <a:ea typeface="Calibri" pitchFamily="34" charset="0"/>
                <a:cs typeface="Times New Roman" pitchFamily="18" charset="0"/>
              </a:rPr>
              <a:t>ectropion</a:t>
            </a:r>
            <a:r>
              <a:rPr lang="en-US" sz="2800" dirty="0" smtClean="0">
                <a:latin typeface="Times New Roman" pitchFamily="18" charset="0"/>
                <a:ea typeface="Calibri" pitchFamily="34" charset="0"/>
                <a:cs typeface="Times New Roman" pitchFamily="18" charset="0"/>
              </a:rPr>
              <a:t>.</a:t>
            </a:r>
          </a:p>
        </p:txBody>
      </p:sp>
    </p:spTree>
    <p:extLst>
      <p:ext uri="{BB962C8B-B14F-4D97-AF65-F5344CB8AC3E}">
        <p14:creationId xmlns:p14="http://schemas.microsoft.com/office/powerpoint/2010/main" val="25086987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413338"/>
            <a:ext cx="8001000" cy="2677656"/>
          </a:xfrm>
          <a:prstGeom prst="rect">
            <a:avLst/>
          </a:prstGeom>
        </p:spPr>
        <p:txBody>
          <a:bodyPr wrap="square">
            <a:spAutoFit/>
          </a:bodyPr>
          <a:lstStyle/>
          <a:p>
            <a:pPr marL="285750" lvl="0" indent="-285750" eaLnBrk="0" fontAlgn="base" hangingPunct="0">
              <a:spcBef>
                <a:spcPct val="0"/>
              </a:spcBef>
              <a:spcAft>
                <a:spcPct val="0"/>
              </a:spcAft>
              <a:buFont typeface="Arial" panose="020B0604020202020204" pitchFamily="34" charset="0"/>
              <a:buChar char="•"/>
            </a:pPr>
            <a:r>
              <a:rPr lang="en-US" sz="2800" dirty="0">
                <a:latin typeface="Times New Roman" pitchFamily="18" charset="0"/>
                <a:ea typeface="Calibri" pitchFamily="34" charset="0"/>
                <a:cs typeface="Times New Roman" pitchFamily="18" charset="0"/>
              </a:rPr>
              <a:t>Under the influence of progesterone the mucous glands become distended and increase in complexity resulting in the secretion of thick, viscous mucoid discharge. </a:t>
            </a:r>
            <a:endParaRPr lang="en-US" sz="2800" dirty="0" smtClean="0">
              <a:latin typeface="Times New Roman" pitchFamily="18" charset="0"/>
              <a:ea typeface="Calibri" pitchFamily="34" charset="0"/>
              <a:cs typeface="Times New Roman" pitchFamily="18" charset="0"/>
            </a:endParaRPr>
          </a:p>
          <a:p>
            <a:pPr marL="285750" lvl="0" indent="-28575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It </a:t>
            </a:r>
            <a:r>
              <a:rPr lang="en-US" sz="2800" dirty="0">
                <a:latin typeface="Times New Roman" pitchFamily="18" charset="0"/>
                <a:ea typeface="Calibri" pitchFamily="34" charset="0"/>
                <a:cs typeface="Times New Roman" pitchFamily="18" charset="0"/>
              </a:rPr>
              <a:t>forms a cervical plug called the operculum, which provides a protection from ascending infection</a:t>
            </a:r>
            <a:r>
              <a:rPr lang="en-US" sz="2800" dirty="0">
                <a:latin typeface="Arial" pitchFamily="34" charset="0"/>
                <a:cs typeface="Arial" pitchFamily="34" charset="0"/>
              </a:rPr>
              <a:t> </a:t>
            </a:r>
          </a:p>
        </p:txBody>
      </p:sp>
    </p:spTree>
    <p:extLst>
      <p:ext uri="{BB962C8B-B14F-4D97-AF65-F5344CB8AC3E}">
        <p14:creationId xmlns:p14="http://schemas.microsoft.com/office/powerpoint/2010/main" val="30822182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304800" y="1368861"/>
            <a:ext cx="84582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 uterine activity builds up during pregnancy the cervix gradually softens or ripens and the canal dilates. Some dilatation of the external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may be detectable clinically by 24 weeks and in 1/3 of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primigravidae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internal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will open by the 32</a:t>
            </a:r>
            <a:r>
              <a:rPr kumimoji="0" lang="en-US" sz="2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nd</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week. The enzyme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collagenase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prostaglandins are both involved in cervical opening.</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Theoretically, effacement or taking up of the cervix normally occurs in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primigravida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during the last 2 weeks of pregnancy but does not usually take place in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multigravida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until labour begins. Clinically however, there are many variations in the state of the cervix at the onset of labour.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859340"/>
            <a:ext cx="8610600" cy="4832092"/>
          </a:xfrm>
          <a:prstGeom prst="rect">
            <a:avLst/>
          </a:prstGeom>
        </p:spPr>
        <p:txBody>
          <a:bodyPr wrap="square">
            <a:spAutoFit/>
          </a:bodyPr>
          <a:lstStyle/>
          <a:p>
            <a:pPr marL="457200" lvl="0" indent="-457200" eaLnBrk="0" fontAlgn="base" hangingPunct="0">
              <a:spcBef>
                <a:spcPct val="0"/>
              </a:spcBef>
              <a:spcAft>
                <a:spcPct val="0"/>
              </a:spcAft>
              <a:buFont typeface="Arial" panose="020B0604020202020204" pitchFamily="34" charset="0"/>
              <a:buChar char="•"/>
            </a:pPr>
            <a:r>
              <a:rPr lang="en-US" sz="2800" dirty="0">
                <a:latin typeface="Times New Roman" pitchFamily="18" charset="0"/>
                <a:ea typeface="Calibri" pitchFamily="34" charset="0"/>
                <a:cs typeface="Times New Roman" pitchFamily="18" charset="0"/>
              </a:rPr>
              <a:t>Effacement of the cervix is a mechanism whereby the connective tissue of the long firm cervix is progressively softened and shortened from the top downwards</a:t>
            </a:r>
            <a:r>
              <a:rPr lang="en-US" sz="2800" dirty="0" smtClean="0">
                <a:latin typeface="Times New Roman" pitchFamily="18" charset="0"/>
                <a:ea typeface="Calibri" pitchFamily="34" charset="0"/>
                <a:cs typeface="Times New Roman" pitchFamily="18" charset="0"/>
              </a:rPr>
              <a:t>.</a:t>
            </a:r>
          </a:p>
          <a:p>
            <a:pPr marL="457200" lvl="0" indent="-45720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The </a:t>
            </a:r>
            <a:r>
              <a:rPr lang="en-US" sz="2800" dirty="0">
                <a:latin typeface="Times New Roman" pitchFamily="18" charset="0"/>
                <a:ea typeface="Calibri" pitchFamily="34" charset="0"/>
                <a:cs typeface="Times New Roman" pitchFamily="18" charset="0"/>
              </a:rPr>
              <a:t>softened muscular </a:t>
            </a:r>
            <a:r>
              <a:rPr lang="en-US" sz="2800" dirty="0" err="1">
                <a:latin typeface="Times New Roman" pitchFamily="18" charset="0"/>
                <a:ea typeface="Calibri" pitchFamily="34" charset="0"/>
                <a:cs typeface="Times New Roman" pitchFamily="18" charset="0"/>
              </a:rPr>
              <a:t>fibres</a:t>
            </a:r>
            <a:r>
              <a:rPr lang="en-US" sz="2800" dirty="0">
                <a:latin typeface="Times New Roman" pitchFamily="18" charset="0"/>
                <a:ea typeface="Calibri" pitchFamily="34" charset="0"/>
                <a:cs typeface="Times New Roman" pitchFamily="18" charset="0"/>
              </a:rPr>
              <a:t> at the level of the internal cervical </a:t>
            </a:r>
            <a:r>
              <a:rPr lang="en-US" sz="2800" dirty="0" err="1">
                <a:latin typeface="Times New Roman" pitchFamily="18" charset="0"/>
                <a:ea typeface="Calibri" pitchFamily="34" charset="0"/>
                <a:cs typeface="Times New Roman" pitchFamily="18" charset="0"/>
              </a:rPr>
              <a:t>os</a:t>
            </a:r>
            <a:r>
              <a:rPr lang="en-US" sz="2800" dirty="0">
                <a:latin typeface="Times New Roman" pitchFamily="18" charset="0"/>
                <a:ea typeface="Calibri" pitchFamily="34" charset="0"/>
                <a:cs typeface="Times New Roman" pitchFamily="18" charset="0"/>
              </a:rPr>
              <a:t> are pulled upwards or </a:t>
            </a:r>
            <a:r>
              <a:rPr lang="en-US" sz="2800" dirty="0">
                <a:latin typeface="Calibri"/>
                <a:ea typeface="Calibri" pitchFamily="34" charset="0"/>
                <a:cs typeface="Times New Roman" pitchFamily="18" charset="0"/>
              </a:rPr>
              <a:t>“</a:t>
            </a:r>
            <a:r>
              <a:rPr lang="en-US" sz="2800" dirty="0">
                <a:latin typeface="Times New Roman" pitchFamily="18" charset="0"/>
                <a:ea typeface="Calibri" pitchFamily="34" charset="0"/>
                <a:cs typeface="Times New Roman" pitchFamily="18" charset="0"/>
              </a:rPr>
              <a:t>taken up</a:t>
            </a:r>
            <a:r>
              <a:rPr lang="en-US" sz="2800" dirty="0">
                <a:latin typeface="Calibri"/>
                <a:ea typeface="Calibri" pitchFamily="34" charset="0"/>
                <a:cs typeface="Times New Roman" pitchFamily="18" charset="0"/>
              </a:rPr>
              <a:t>”</a:t>
            </a:r>
            <a:r>
              <a:rPr lang="en-US" sz="2800" dirty="0">
                <a:latin typeface="Times New Roman" pitchFamily="18" charset="0"/>
                <a:ea typeface="Calibri" pitchFamily="34" charset="0"/>
                <a:cs typeface="Times New Roman" pitchFamily="18" charset="0"/>
              </a:rPr>
              <a:t> into the lower uterine segment and around the fetal presenting part and the fore waters. </a:t>
            </a:r>
            <a:endParaRPr lang="en-US" sz="2800" dirty="0" smtClean="0">
              <a:latin typeface="Times New Roman" pitchFamily="18" charset="0"/>
              <a:ea typeface="Calibri" pitchFamily="34" charset="0"/>
              <a:cs typeface="Times New Roman" pitchFamily="18" charset="0"/>
            </a:endParaRPr>
          </a:p>
          <a:p>
            <a:pPr marL="457200" lvl="0" indent="-45720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The </a:t>
            </a:r>
            <a:r>
              <a:rPr lang="en-US" sz="2800" dirty="0">
                <a:latin typeface="Times New Roman" pitchFamily="18" charset="0"/>
                <a:ea typeface="Calibri" pitchFamily="34" charset="0"/>
                <a:cs typeface="Times New Roman" pitchFamily="18" charset="0"/>
              </a:rPr>
              <a:t>canal that was about 2.5 cm becomes a mere circular orifice with paper thin edges. The mucus plus is expelled as effacement progresses.</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922926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228600" y="12919"/>
            <a:ext cx="83058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vagina</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During pregnancy the muscle layer hypertrophies and oestrogen causes the vaginal epithelium to become thicker and more vascular. </a:t>
            </a: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Its violet colour is probably due to hyperemia. The altered composition of the surrounding connective tissue increases the elasticity of the vagina making dilatation easier during the birth of the baby.</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pregnancy there is an increased rate of desquamation of the superficial vaginal mucosa cells.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859340"/>
            <a:ext cx="8534400" cy="4832092"/>
          </a:xfrm>
          <a:prstGeom prst="rect">
            <a:avLst/>
          </a:prstGeom>
        </p:spPr>
        <p:txBody>
          <a:bodyPr wrap="square">
            <a:spAutoFit/>
          </a:bodyPr>
          <a:lstStyle/>
          <a:p>
            <a:pPr marL="457200" lvl="0" indent="-457200" eaLnBrk="0" fontAlgn="base" hangingPunct="0">
              <a:spcBef>
                <a:spcPct val="0"/>
              </a:spcBef>
              <a:spcAft>
                <a:spcPct val="0"/>
              </a:spcAft>
              <a:buFont typeface="Arial" panose="020B0604020202020204" pitchFamily="34" charset="0"/>
              <a:buChar char="•"/>
            </a:pPr>
            <a:r>
              <a:rPr lang="en-US" sz="2800" dirty="0">
                <a:latin typeface="Times New Roman" pitchFamily="18" charset="0"/>
                <a:ea typeface="Calibri" pitchFamily="34" charset="0"/>
                <a:cs typeface="Times New Roman" pitchFamily="18" charset="0"/>
              </a:rPr>
              <a:t>These epithelial cells release more glycogen, which is acted on by </a:t>
            </a:r>
            <a:r>
              <a:rPr lang="en-US" sz="2800" dirty="0" err="1">
                <a:latin typeface="Times New Roman" pitchFamily="18" charset="0"/>
                <a:ea typeface="Calibri" pitchFamily="34" charset="0"/>
                <a:cs typeface="Times New Roman" pitchFamily="18" charset="0"/>
              </a:rPr>
              <a:t>doderleins</a:t>
            </a:r>
            <a:r>
              <a:rPr lang="en-US" sz="2800" dirty="0">
                <a:latin typeface="Times New Roman" pitchFamily="18" charset="0"/>
                <a:ea typeface="Calibri" pitchFamily="34" charset="0"/>
                <a:cs typeface="Times New Roman" pitchFamily="18" charset="0"/>
              </a:rPr>
              <a:t> bacilli a normal commensal of the vagina producing lactic acid and hydrogen peroxide. </a:t>
            </a:r>
            <a:endParaRPr lang="en-US" sz="2800" dirty="0" smtClean="0">
              <a:latin typeface="Times New Roman" pitchFamily="18" charset="0"/>
              <a:ea typeface="Calibri" pitchFamily="34" charset="0"/>
              <a:cs typeface="Times New Roman" pitchFamily="18" charset="0"/>
            </a:endParaRPr>
          </a:p>
          <a:p>
            <a:pPr marL="457200" lvl="0" indent="-45720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This </a:t>
            </a:r>
            <a:r>
              <a:rPr lang="en-US" sz="2800" dirty="0">
                <a:latin typeface="Times New Roman" pitchFamily="18" charset="0"/>
                <a:ea typeface="Calibri" pitchFamily="34" charset="0"/>
                <a:cs typeface="Times New Roman" pitchFamily="18" charset="0"/>
              </a:rPr>
              <a:t>leads to the increased and more acidic (pH 4.5-5.0) white vaginal discharge known as leucorrhoea. </a:t>
            </a:r>
            <a:endParaRPr lang="en-US" sz="2800" dirty="0" smtClean="0">
              <a:latin typeface="Times New Roman" pitchFamily="18" charset="0"/>
              <a:ea typeface="Calibri" pitchFamily="34" charset="0"/>
              <a:cs typeface="Times New Roman" pitchFamily="18" charset="0"/>
            </a:endParaRPr>
          </a:p>
          <a:p>
            <a:pPr marL="457200" lvl="0" indent="-457200" eaLnBrk="0" fontAlgn="base" hangingPunct="0">
              <a:spcBef>
                <a:spcPct val="0"/>
              </a:spcBef>
              <a:spcAft>
                <a:spcPct val="0"/>
              </a:spcAft>
              <a:buFont typeface="Arial" panose="020B0604020202020204" pitchFamily="34" charset="0"/>
              <a:buChar char="•"/>
            </a:pPr>
            <a:r>
              <a:rPr lang="en-US" sz="2800" dirty="0" smtClean="0">
                <a:latin typeface="Times New Roman" pitchFamily="18" charset="0"/>
                <a:ea typeface="Calibri" pitchFamily="34" charset="0"/>
                <a:cs typeface="Times New Roman" pitchFamily="18" charset="0"/>
              </a:rPr>
              <a:t>While </a:t>
            </a:r>
            <a:r>
              <a:rPr lang="en-US" sz="2800" dirty="0">
                <a:latin typeface="Times New Roman" pitchFamily="18" charset="0"/>
                <a:ea typeface="Calibri" pitchFamily="34" charset="0"/>
                <a:cs typeface="Times New Roman" pitchFamily="18" charset="0"/>
              </a:rPr>
              <a:t>this provides an extra degree of protection against ascending infection by some organisms, others such as Candida </a:t>
            </a:r>
            <a:r>
              <a:rPr lang="en-US" sz="2800" dirty="0" err="1">
                <a:latin typeface="Times New Roman" pitchFamily="18" charset="0"/>
                <a:ea typeface="Calibri" pitchFamily="34" charset="0"/>
                <a:cs typeface="Times New Roman" pitchFamily="18" charset="0"/>
              </a:rPr>
              <a:t>albicans</a:t>
            </a:r>
            <a:r>
              <a:rPr lang="en-US" sz="2800" dirty="0">
                <a:latin typeface="Times New Roman" pitchFamily="18" charset="0"/>
                <a:ea typeface="Calibri" pitchFamily="34" charset="0"/>
                <a:cs typeface="Times New Roman" pitchFamily="18" charset="0"/>
              </a:rPr>
              <a:t> can more easily establish themselves resulting in more frequent occurrence of vaginitis in pregnancy.</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2829717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normAutofit fontScale="90000"/>
          </a:bodyPr>
          <a:lstStyle/>
          <a:p>
            <a:r>
              <a:rPr lang="en-US" b="1" u="sng" dirty="0"/>
              <a:t>SKELETAL CHANGES </a:t>
            </a:r>
            <a:r>
              <a:rPr lang="en-US" dirty="0"/>
              <a:t/>
            </a:r>
            <a:br>
              <a:rPr lang="en-US" dirty="0"/>
            </a:br>
            <a:endParaRPr lang="en-US" dirty="0"/>
          </a:p>
        </p:txBody>
      </p:sp>
      <p:sp>
        <p:nvSpPr>
          <p:cNvPr id="3" name="Subtitle 2"/>
          <p:cNvSpPr>
            <a:spLocks noGrp="1"/>
          </p:cNvSpPr>
          <p:nvPr>
            <p:ph type="subTitle" idx="1"/>
          </p:nvPr>
        </p:nvSpPr>
        <p:spPr>
          <a:xfrm>
            <a:off x="1371600" y="1524000"/>
            <a:ext cx="6400800" cy="4495800"/>
          </a:xfrm>
        </p:spPr>
        <p:txBody>
          <a:bodyPr>
            <a:normAutofit fontScale="62500" lnSpcReduction="20000"/>
          </a:bodyPr>
          <a:lstStyle/>
          <a:p>
            <a:pPr algn="l"/>
            <a:r>
              <a:rPr lang="en-US" dirty="0"/>
              <a:t>Mechanical and hormonal influences results in progressive modification of posture, gait and joint mobility throughout pregnancy. </a:t>
            </a:r>
          </a:p>
          <a:p>
            <a:pPr lvl="0" algn="l"/>
            <a:r>
              <a:rPr lang="en-US" dirty="0"/>
              <a:t>The evolutionary derived curvature and reinforcement of the lumbar vertebrae enable women to compensate for the bipedal obstetric load.</a:t>
            </a:r>
          </a:p>
          <a:p>
            <a:pPr lvl="0" algn="l"/>
            <a:r>
              <a:rPr lang="en-US" dirty="0"/>
              <a:t>Posture alters to compensate for the enlarging uterus, and a progressive </a:t>
            </a:r>
            <a:r>
              <a:rPr lang="en-US" dirty="0" err="1"/>
              <a:t>lordosis</a:t>
            </a:r>
            <a:r>
              <a:rPr lang="en-US" dirty="0"/>
              <a:t> shifts the woman’s centre of gravity back over her legs.</a:t>
            </a:r>
          </a:p>
          <a:p>
            <a:pPr lvl="0" algn="l"/>
            <a:r>
              <a:rPr lang="en-US" dirty="0"/>
              <a:t>There’s increased mobility of sacroiliac and </a:t>
            </a:r>
            <a:r>
              <a:rPr lang="en-US" dirty="0" err="1"/>
              <a:t>saccroccogeal</a:t>
            </a:r>
            <a:r>
              <a:rPr lang="en-US" dirty="0"/>
              <a:t> joints, which contribute to the alteration in maternal posture leading to the characteristics waddling gait of pregnancy and low back pain</a:t>
            </a:r>
          </a:p>
          <a:p>
            <a:pPr lvl="0" algn="l"/>
            <a:r>
              <a:rPr lang="en-US" dirty="0"/>
              <a:t>The muscles of abdominal wall may stretch and lose some tone further aggravating back pain.</a:t>
            </a:r>
          </a:p>
          <a:p>
            <a:pPr lvl="0" algn="l"/>
            <a:r>
              <a:rPr lang="en-US" dirty="0"/>
              <a:t>Relaxation of the pelvic joints is due to hormonal influences </a:t>
            </a:r>
          </a:p>
          <a:p>
            <a:pPr lvl="0" algn="l"/>
            <a:r>
              <a:rPr lang="en-US" dirty="0" err="1"/>
              <a:t>Oestrogen</a:t>
            </a:r>
            <a:r>
              <a:rPr lang="en-US" dirty="0"/>
              <a:t> modifies the connective tissue making it more pliable this causes the joint capsules to relax / making the pelvic joint mobile.</a:t>
            </a:r>
          </a:p>
          <a:p>
            <a:pPr lvl="0" algn="l"/>
            <a:r>
              <a:rPr lang="en-US" dirty="0"/>
              <a:t>Progesterone has the effect of relaxing or weakening the pelvic ligament </a:t>
            </a:r>
          </a:p>
          <a:p>
            <a:pPr lvl="0" algn="l"/>
            <a:r>
              <a:rPr lang="en-US" dirty="0"/>
              <a:t>Relaxing remodels collagen </a:t>
            </a:r>
            <a:r>
              <a:rPr lang="en-US" dirty="0" err="1"/>
              <a:t>fibres</a:t>
            </a:r>
            <a:r>
              <a:rPr lang="en-US" dirty="0"/>
              <a:t> and softening pelvic joints and ligaments in preparation for birth. This allows some expansion of the pelvic cavity during descent of the fetal head in </a:t>
            </a:r>
            <a:r>
              <a:rPr lang="en-US" dirty="0" err="1"/>
              <a:t>labour</a:t>
            </a:r>
            <a:r>
              <a:rPr lang="en-US" dirty="0"/>
              <a:t> but further predisposes the woman to pelvic girdle instability.</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u="sng" dirty="0" smtClean="0"/>
              <a:t/>
            </a:r>
            <a:br>
              <a:rPr lang="en-US" b="1" u="sng" dirty="0" smtClean="0"/>
            </a:br>
            <a:r>
              <a:rPr lang="en-US" b="1" u="sng" dirty="0" smtClean="0"/>
              <a:t>SKIN </a:t>
            </a:r>
            <a:r>
              <a:rPr lang="en-US" b="1" u="sng" dirty="0"/>
              <a:t>CHANGES </a:t>
            </a:r>
            <a:r>
              <a:rPr lang="en-US" dirty="0"/>
              <a:t/>
            </a:r>
            <a:br>
              <a:rPr lang="en-US" dirty="0"/>
            </a:br>
            <a:endParaRPr lang="en-US" dirty="0"/>
          </a:p>
        </p:txBody>
      </p:sp>
      <p:sp>
        <p:nvSpPr>
          <p:cNvPr id="3" name="Content Placeholder 2"/>
          <p:cNvSpPr>
            <a:spLocks noGrp="1"/>
          </p:cNvSpPr>
          <p:nvPr>
            <p:ph idx="1"/>
          </p:nvPr>
        </p:nvSpPr>
        <p:spPr>
          <a:xfrm>
            <a:off x="457200" y="1066800"/>
            <a:ext cx="8229600" cy="5059363"/>
          </a:xfrm>
        </p:spPr>
        <p:txBody>
          <a:bodyPr>
            <a:normAutofit fontScale="85000" lnSpcReduction="10000"/>
          </a:bodyPr>
          <a:lstStyle/>
          <a:p>
            <a:pPr lvl="0"/>
            <a:r>
              <a:rPr lang="en-US" dirty="0"/>
              <a:t>Changes in the skin, hair, nails, sebaceous and sweat glands are predominantly modulated by hormonal, immunologic and metabolic factors. Certain changes have genetic predisposition, particularly </a:t>
            </a:r>
            <a:r>
              <a:rPr lang="en-US" dirty="0" err="1"/>
              <a:t>striae</a:t>
            </a:r>
            <a:r>
              <a:rPr lang="en-US" dirty="0"/>
              <a:t> </a:t>
            </a:r>
            <a:r>
              <a:rPr lang="en-US" dirty="0" err="1"/>
              <a:t>graviduram</a:t>
            </a:r>
            <a:r>
              <a:rPr lang="en-US" dirty="0"/>
              <a:t> and pigmentation changes.</a:t>
            </a:r>
          </a:p>
          <a:p>
            <a:pPr lvl="0"/>
            <a:r>
              <a:rPr lang="en-US" dirty="0"/>
              <a:t>Skin darkening earliest sings of pregnancy done to increase in </a:t>
            </a:r>
            <a:r>
              <a:rPr lang="en-US" dirty="0" err="1"/>
              <a:t>melanocyte</a:t>
            </a:r>
            <a:r>
              <a:rPr lang="en-US" dirty="0"/>
              <a:t> stimulating hormone, </a:t>
            </a:r>
            <a:r>
              <a:rPr lang="en-US" dirty="0" err="1"/>
              <a:t>progresterone</a:t>
            </a:r>
            <a:r>
              <a:rPr lang="en-US" dirty="0"/>
              <a:t> and </a:t>
            </a:r>
            <a:r>
              <a:rPr lang="en-US" dirty="0" err="1"/>
              <a:t>oestrogen</a:t>
            </a:r>
            <a:r>
              <a:rPr lang="en-US" dirty="0"/>
              <a:t> serum levels.</a:t>
            </a:r>
          </a:p>
          <a:p>
            <a:pPr lvl="0"/>
            <a:r>
              <a:rPr lang="en-US" dirty="0" err="1"/>
              <a:t>Hyperpigmentation</a:t>
            </a:r>
            <a:r>
              <a:rPr lang="en-US" dirty="0"/>
              <a:t> is more marked in dark skinned women and more pronounced in areas that are normally </a:t>
            </a:r>
            <a:r>
              <a:rPr lang="en-US" dirty="0" err="1"/>
              <a:t>pigmental</a:t>
            </a:r>
            <a:r>
              <a:rPr lang="en-US" dirty="0"/>
              <a:t> e.g. areola, genitalia and umbilical, in areas prone to friction such as </a:t>
            </a:r>
            <a:r>
              <a:rPr lang="en-US" dirty="0" err="1"/>
              <a:t>axillae</a:t>
            </a:r>
            <a:r>
              <a:rPr lang="en-US" dirty="0"/>
              <a:t> and inner thighs and in recent scars.</a:t>
            </a:r>
          </a:p>
          <a:p>
            <a:pPr lvl="0"/>
            <a:r>
              <a:rPr lang="en-US" dirty="0"/>
              <a:t>Linea alba is a line that lies over the midline of the rectus muscles from the umbilical to the </a:t>
            </a:r>
            <a:r>
              <a:rPr lang="en-US" dirty="0" err="1"/>
              <a:t>symphysis</a:t>
            </a:r>
            <a:r>
              <a:rPr lang="en-US" dirty="0"/>
              <a:t> pubis. </a:t>
            </a:r>
            <a:r>
              <a:rPr lang="en-US" dirty="0" err="1"/>
              <a:t>Hyperpigmentation</a:t>
            </a:r>
            <a:r>
              <a:rPr lang="en-US" dirty="0"/>
              <a:t> causes it to darken resulting in the </a:t>
            </a:r>
            <a:r>
              <a:rPr lang="en-US" dirty="0" err="1"/>
              <a:t>linea</a:t>
            </a:r>
            <a:r>
              <a:rPr lang="en-US" dirty="0"/>
              <a:t> </a:t>
            </a:r>
            <a:r>
              <a:rPr lang="en-US" dirty="0" err="1"/>
              <a:t>nigra</a:t>
            </a:r>
            <a:r>
              <a:rPr lang="en-US" dirty="0"/>
              <a:t>.</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7500" lnSpcReduction="20000"/>
          </a:bodyPr>
          <a:lstStyle/>
          <a:p>
            <a:pPr lvl="0"/>
            <a:r>
              <a:rPr lang="en-US" dirty="0"/>
              <a:t>Pigmentation of the face affects </a:t>
            </a:r>
            <a:r>
              <a:rPr lang="en-US" dirty="0" err="1"/>
              <a:t>upto</a:t>
            </a:r>
            <a:r>
              <a:rPr lang="en-US" dirty="0"/>
              <a:t> 75% of pregnant women known as </a:t>
            </a:r>
            <a:r>
              <a:rPr lang="en-US" dirty="0" err="1"/>
              <a:t>chloasma</a:t>
            </a:r>
            <a:r>
              <a:rPr lang="en-US" dirty="0"/>
              <a:t> or </a:t>
            </a:r>
            <a:r>
              <a:rPr lang="en-US" dirty="0" err="1"/>
              <a:t>melasma</a:t>
            </a:r>
            <a:r>
              <a:rPr lang="en-US" dirty="0"/>
              <a:t> or “mask of pregnancy” its caused by melanin deposition into epidermal </a:t>
            </a:r>
            <a:r>
              <a:rPr lang="en-US" dirty="0" err="1"/>
              <a:t>ordermal</a:t>
            </a:r>
            <a:r>
              <a:rPr lang="en-US" dirty="0"/>
              <a:t> macrophages, further exacerbated by sun exposure.</a:t>
            </a:r>
          </a:p>
          <a:p>
            <a:pPr lvl="0"/>
            <a:r>
              <a:rPr lang="en-US" dirty="0"/>
              <a:t>As maternal size increases, stretching occurs in the collagen layer of the skin particularly over the breasts, abdomen and thighs. This results in </a:t>
            </a:r>
            <a:r>
              <a:rPr lang="en-US" dirty="0" err="1"/>
              <a:t>striae</a:t>
            </a:r>
            <a:r>
              <a:rPr lang="en-US" dirty="0"/>
              <a:t> </a:t>
            </a:r>
            <a:r>
              <a:rPr lang="en-US" dirty="0" err="1"/>
              <a:t>gravidarum</a:t>
            </a:r>
            <a:r>
              <a:rPr lang="en-US" dirty="0"/>
              <a:t> (stretch </a:t>
            </a:r>
            <a:r>
              <a:rPr lang="en-US" dirty="0" err="1"/>
              <a:t>macks</a:t>
            </a:r>
            <a:r>
              <a:rPr lang="en-US" dirty="0"/>
              <a:t>) caused by thin fear’s occurring in the dermal collagen. </a:t>
            </a:r>
            <a:r>
              <a:rPr lang="en-US" dirty="0" err="1"/>
              <a:t>Aetiology</a:t>
            </a:r>
            <a:r>
              <a:rPr lang="en-US" dirty="0"/>
              <a:t> hormones </a:t>
            </a:r>
            <a:r>
              <a:rPr lang="en-US" dirty="0" err="1"/>
              <a:t>adrenorticoids</a:t>
            </a:r>
            <a:r>
              <a:rPr lang="en-US" dirty="0"/>
              <a:t> (</a:t>
            </a:r>
            <a:r>
              <a:rPr lang="en-US" dirty="0" err="1"/>
              <a:t>oestrogens</a:t>
            </a:r>
            <a:r>
              <a:rPr lang="en-US" dirty="0"/>
              <a:t> and relaxing which modify collagen and possibly </a:t>
            </a:r>
            <a:r>
              <a:rPr lang="en-US" dirty="0" err="1"/>
              <a:t>elastin</a:t>
            </a:r>
            <a:r>
              <a:rPr lang="en-US" dirty="0"/>
              <a:t> tissue.</a:t>
            </a:r>
          </a:p>
          <a:p>
            <a:pPr lvl="0"/>
            <a:r>
              <a:rPr lang="en-US" dirty="0"/>
              <a:t>Arise in temperature by 0.2 – 0.4</a:t>
            </a:r>
            <a:r>
              <a:rPr lang="en-US" baseline="30000" dirty="0"/>
              <a:t>0</a:t>
            </a:r>
            <a:r>
              <a:rPr lang="en-US" dirty="0"/>
              <a:t>C occurs as a result of the effects of progesterone and the increased basal metabolic rate. As a result, pregnant women “feel the heat” and often sweat profusely particularly in hot, humid, climates. Peripheral </a:t>
            </a:r>
            <a:r>
              <a:rPr lang="en-US" dirty="0" err="1"/>
              <a:t>vasodilation</a:t>
            </a:r>
            <a:r>
              <a:rPr lang="en-US" dirty="0"/>
              <a:t> and acceleration of sweat gland activity help placental and fetal metabolism.</a:t>
            </a:r>
          </a:p>
          <a:p>
            <a:pPr lvl="0"/>
            <a:r>
              <a:rPr lang="en-US" dirty="0" err="1"/>
              <a:t>Angiomas</a:t>
            </a:r>
            <a:r>
              <a:rPr lang="en-US" dirty="0"/>
              <a:t> or vascular spiders (minutes red </a:t>
            </a:r>
            <a:r>
              <a:rPr lang="en-US" dirty="0" err="1"/>
              <a:t>elarations</a:t>
            </a:r>
            <a:r>
              <a:rPr lang="en-US" dirty="0"/>
              <a:t> on the skin of the face, neck, arms and chest) and </a:t>
            </a:r>
            <a:r>
              <a:rPr lang="en-US" dirty="0" err="1"/>
              <a:t>palmar</a:t>
            </a:r>
            <a:r>
              <a:rPr lang="en-US" dirty="0"/>
              <a:t> </a:t>
            </a:r>
            <a:r>
              <a:rPr lang="en-US" dirty="0" err="1"/>
              <a:t>erythema</a:t>
            </a:r>
            <a:r>
              <a:rPr lang="en-US" dirty="0"/>
              <a:t> (reddening of the palms) occur as a result of high </a:t>
            </a:r>
            <a:r>
              <a:rPr lang="en-US" dirty="0" err="1"/>
              <a:t>oestrogen</a:t>
            </a:r>
            <a:r>
              <a:rPr lang="en-US" dirty="0"/>
              <a:t> levels.</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371600"/>
          </a:xfrm>
        </p:spPr>
        <p:txBody>
          <a:bodyPr>
            <a:normAutofit fontScale="90000"/>
          </a:bodyPr>
          <a:lstStyle/>
          <a:p>
            <a:r>
              <a:rPr lang="en-US" b="1" u="sng" dirty="0" smtClean="0"/>
              <a:t/>
            </a:r>
            <a:br>
              <a:rPr lang="en-US" b="1" u="sng" dirty="0" smtClean="0"/>
            </a:br>
            <a:r>
              <a:rPr lang="en-US" b="1" u="sng" dirty="0" smtClean="0"/>
              <a:t>CHANGES </a:t>
            </a:r>
            <a:r>
              <a:rPr lang="en-US" b="1" u="sng" dirty="0"/>
              <a:t>IN BREAST IN CHRONOLOGICAL ORDER </a:t>
            </a:r>
            <a:r>
              <a:rPr lang="en-US" dirty="0"/>
              <a:t/>
            </a:r>
            <a:br>
              <a:rPr lang="en-US" dirty="0"/>
            </a:br>
            <a:endParaRPr lang="en-US" dirty="0"/>
          </a:p>
        </p:txBody>
      </p:sp>
      <p:sp>
        <p:nvSpPr>
          <p:cNvPr id="3" name="Content Placeholder 2"/>
          <p:cNvSpPr>
            <a:spLocks noGrp="1"/>
          </p:cNvSpPr>
          <p:nvPr>
            <p:ph idx="1"/>
          </p:nvPr>
        </p:nvSpPr>
        <p:spPr>
          <a:xfrm>
            <a:off x="457200" y="1600200"/>
            <a:ext cx="8229600" cy="4648200"/>
          </a:xfrm>
        </p:spPr>
        <p:txBody>
          <a:bodyPr>
            <a:normAutofit fontScale="85000" lnSpcReduction="20000"/>
          </a:bodyPr>
          <a:lstStyle/>
          <a:p>
            <a:r>
              <a:rPr lang="en-US" b="1" dirty="0"/>
              <a:t>3-4 weeks –</a:t>
            </a:r>
            <a:r>
              <a:rPr lang="en-US" dirty="0"/>
              <a:t> Prickling, tingling sensation due to increased blood supply around the nipple.</a:t>
            </a:r>
          </a:p>
          <a:p>
            <a:r>
              <a:rPr lang="en-US" b="1" dirty="0"/>
              <a:t>6-8 weeks –</a:t>
            </a:r>
            <a:r>
              <a:rPr lang="en-US" dirty="0"/>
              <a:t> Increase in size, painful, tense and nodular due to hypertrophy of the alveoli.</a:t>
            </a:r>
          </a:p>
          <a:p>
            <a:r>
              <a:rPr lang="en-US" b="1" dirty="0"/>
              <a:t>8-12 weeks –</a:t>
            </a:r>
            <a:r>
              <a:rPr lang="en-US" dirty="0"/>
              <a:t> Montgomery’s tubercles become more prominent on the </a:t>
            </a:r>
            <a:r>
              <a:rPr lang="en-US" dirty="0" err="1"/>
              <a:t>aveola</a:t>
            </a:r>
            <a:r>
              <a:rPr lang="en-US" dirty="0"/>
              <a:t>. These </a:t>
            </a:r>
            <a:r>
              <a:rPr lang="en-US" dirty="0" err="1"/>
              <a:t>hypertropha</a:t>
            </a:r>
            <a:r>
              <a:rPr lang="en-US" dirty="0"/>
              <a:t> sebaceous glands secrete sebum, which keeps the nipple soft and supple.</a:t>
            </a:r>
          </a:p>
          <a:p>
            <a:r>
              <a:rPr lang="en-US" dirty="0"/>
              <a:t>The pigmented area around the nipple (primary </a:t>
            </a:r>
            <a:r>
              <a:rPr lang="en-US" dirty="0" err="1"/>
              <a:t>aveola</a:t>
            </a:r>
            <a:r>
              <a:rPr lang="en-US" dirty="0"/>
              <a:t>) darkens and may enlarge and become more erectile.</a:t>
            </a:r>
          </a:p>
          <a:p>
            <a:r>
              <a:rPr lang="en-US" b="1" dirty="0"/>
              <a:t>16 weeks</a:t>
            </a:r>
            <a:r>
              <a:rPr lang="en-US" dirty="0"/>
              <a:t> – colostrums can be expressed </a:t>
            </a:r>
          </a:p>
          <a:p>
            <a:r>
              <a:rPr lang="en-US" dirty="0"/>
              <a:t>Secondly </a:t>
            </a:r>
            <a:r>
              <a:rPr lang="en-US" dirty="0" err="1"/>
              <a:t>aveola</a:t>
            </a:r>
            <a:r>
              <a:rPr lang="en-US" dirty="0"/>
              <a:t> develops with further </a:t>
            </a:r>
            <a:r>
              <a:rPr lang="en-US" dirty="0" err="1"/>
              <a:t>extention</a:t>
            </a:r>
            <a:r>
              <a:rPr lang="en-US" dirty="0"/>
              <a:t> of the pigmented area that is often molted in appearance.</a:t>
            </a:r>
          </a:p>
          <a:p>
            <a:r>
              <a:rPr lang="en-US" b="1" dirty="0"/>
              <a:t>Late pregnancy</a:t>
            </a:r>
            <a:r>
              <a:rPr lang="en-US" dirty="0"/>
              <a:t> – </a:t>
            </a:r>
            <a:r>
              <a:rPr lang="en-US" dirty="0" err="1"/>
              <a:t>Colostrum</a:t>
            </a:r>
            <a:r>
              <a:rPr lang="en-US" dirty="0"/>
              <a:t> may leak from the breasts; progesterone causes the nipple to become more prominent and mobile.</a:t>
            </a:r>
          </a:p>
          <a:p>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381000"/>
            <a:ext cx="8229600" cy="6248400"/>
          </a:xfrm>
        </p:spPr>
        <p:txBody>
          <a:bodyPr>
            <a:normAutofit fontScale="92500"/>
          </a:bodyPr>
          <a:lstStyle/>
          <a:p>
            <a:pPr lvl="0">
              <a:lnSpc>
                <a:spcPct val="160000"/>
              </a:lnSpc>
            </a:pPr>
            <a:r>
              <a:rPr lang="sw-KE" sz="1700" dirty="0" smtClean="0"/>
              <a:t>Ejection fraction increases during early pregnancy and improvement in myocardial contractility is through to be due to lengthening of muscle fibres or to the reduction in after load associated with the marked peripheral vasodilatation that is characteristic in pregnancy.</a:t>
            </a:r>
          </a:p>
          <a:p>
            <a:pPr lvl="0">
              <a:lnSpc>
                <a:spcPct val="160000"/>
              </a:lnSpc>
            </a:pPr>
            <a:r>
              <a:rPr lang="sw-KE" sz="1700" dirty="0" smtClean="0"/>
              <a:t>During late pregnancy the degree of vasodilatation decreases and the ejection fraction also diminishes.</a:t>
            </a:r>
          </a:p>
          <a:p>
            <a:pPr lvl="0">
              <a:lnSpc>
                <a:spcPct val="160000"/>
              </a:lnSpc>
            </a:pPr>
            <a:r>
              <a:rPr lang="sw-KE" sz="1700" dirty="0" smtClean="0"/>
              <a:t>Growing uterus elevates the diaphragm the great vessels are unfolded and the heart is correspondingly displaced upwards with the apex moved laterally to the left by about 15</a:t>
            </a:r>
            <a:r>
              <a:rPr lang="sw-KE" sz="1700" baseline="30000" dirty="0" smtClean="0"/>
              <a:t>o </a:t>
            </a:r>
            <a:r>
              <a:rPr lang="sw-KE" sz="1700" dirty="0" smtClean="0"/>
              <a:t>This can give an exaggerated impression of cardiac enlargement and accounts for the left axial deviation seen on electrocardiograms (ECG) in pregnancy and for the apex beat appearing in the fourth rather than the fifth intercostals space.</a:t>
            </a:r>
          </a:p>
          <a:p>
            <a:pPr lvl="0">
              <a:lnSpc>
                <a:spcPct val="160000"/>
              </a:lnSpc>
            </a:pPr>
            <a:r>
              <a:rPr lang="sw-KE" sz="1700" dirty="0" smtClean="0"/>
              <a:t>The ECG and radiographic changes are similar to those seen in ischemic heart disease but are considered normal in pregnancy.</a:t>
            </a:r>
          </a:p>
          <a:p>
            <a:pPr lvl="0">
              <a:lnSpc>
                <a:spcPct val="160000"/>
              </a:lnSpc>
            </a:pPr>
            <a:r>
              <a:rPr lang="sw-KE" sz="1700" dirty="0" smtClean="0"/>
              <a:t>ECG also often reveals a Q wave and inverted T wave in lead III which should not be misconstructed as suggestive pulmonary embolus.</a:t>
            </a:r>
            <a:endParaRPr lang="sw-KE" sz="1700" dirty="0"/>
          </a:p>
        </p:txBody>
      </p:sp>
      <p:sp>
        <p:nvSpPr>
          <p:cNvPr id="114690" name="Slide Number Placeholder 6"/>
          <p:cNvSpPr>
            <a:spLocks noGrp="1"/>
          </p:cNvSpPr>
          <p:nvPr>
            <p:ph type="sldNum" sz="quarter" idx="12"/>
          </p:nvPr>
        </p:nvSpPr>
        <p:spPr>
          <a:noFill/>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9pPr>
          </a:lstStyle>
          <a:p>
            <a:pPr eaLnBrk="1" hangingPunct="1"/>
            <a:fld id="{6CEFAE49-A8C8-4431-B696-9219FCBA4A6E}" type="slidenum">
              <a:rPr lang="en-US" sz="2400" baseline="0" smtClean="0">
                <a:solidFill>
                  <a:srgbClr val="000000"/>
                </a:solidFill>
                <a:latin typeface="Times New Roman" pitchFamily="18" charset="0"/>
              </a:rPr>
              <a:pPr eaLnBrk="1" hangingPunct="1"/>
              <a:t>6</a:t>
            </a:fld>
            <a:endParaRPr lang="en-US" sz="2400" baseline="0" smtClean="0">
              <a:solidFill>
                <a:srgbClr val="000000"/>
              </a:solidFill>
              <a:latin typeface="Times New Roman" pitchFamily="18" charset="0"/>
            </a:endParaRPr>
          </a:p>
        </p:txBody>
      </p:sp>
    </p:spTree>
    <p:extLst>
      <p:ext uri="{BB962C8B-B14F-4D97-AF65-F5344CB8AC3E}">
        <p14:creationId xmlns:p14="http://schemas.microsoft.com/office/powerpoint/2010/main" val="37732674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u="sng" dirty="0" smtClean="0"/>
              <a:t/>
            </a:r>
            <a:br>
              <a:rPr lang="en-US" b="1" u="sng" dirty="0" smtClean="0"/>
            </a:br>
            <a:r>
              <a:rPr lang="en-US" b="1" u="sng" dirty="0" smtClean="0"/>
              <a:t>CHANGES </a:t>
            </a:r>
            <a:r>
              <a:rPr lang="en-US" b="1" u="sng" dirty="0"/>
              <a:t>IN THE ENDOCRINE SYSTEM </a:t>
            </a:r>
            <a:r>
              <a:rPr lang="en-US" dirty="0"/>
              <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pPr algn="ctr">
              <a:buNone/>
            </a:pPr>
            <a:r>
              <a:rPr lang="en-US" b="1" dirty="0" smtClean="0"/>
              <a:t>PLACENTAL </a:t>
            </a:r>
            <a:r>
              <a:rPr lang="en-US" b="1" dirty="0"/>
              <a:t>HORMONES </a:t>
            </a:r>
            <a:endParaRPr lang="en-US" b="1" dirty="0" smtClean="0"/>
          </a:p>
          <a:p>
            <a:pPr lvl="0"/>
            <a:r>
              <a:rPr lang="en-US" dirty="0"/>
              <a:t>HCG levels increases rapidly in early pregnancy, doubling every 2 days with maximal levels being attained at 8-10 weeks. Thereafter levels begin to decline and a nadir is reached by around 20 weeks, after which this lower level is maintained for the remainder of pregnancy.</a:t>
            </a:r>
          </a:p>
          <a:p>
            <a:pPr lvl="0"/>
            <a:r>
              <a:rPr lang="en-US" dirty="0"/>
              <a:t>The defection of HCG in blood or urine is almost always indicative of pregnancy since HCG is synthesized in the fetal kidneys and is also found in fetal blood and amniotic fluid. </a:t>
            </a:r>
          </a:p>
          <a:p>
            <a:pPr lvl="0"/>
            <a:r>
              <a:rPr lang="en-US" dirty="0"/>
              <a:t>Besides stimulating the maternal thyroid gland, the main function of </a:t>
            </a:r>
            <a:r>
              <a:rPr lang="en-US" dirty="0" err="1"/>
              <a:t>hcg</a:t>
            </a:r>
            <a:r>
              <a:rPr lang="en-US" dirty="0"/>
              <a:t> is to maintain the corpus </a:t>
            </a:r>
            <a:r>
              <a:rPr lang="en-US" dirty="0" err="1"/>
              <a:t>luteum</a:t>
            </a:r>
            <a:r>
              <a:rPr lang="en-US" dirty="0"/>
              <a:t> in order to ensure secretion of progesterone (and to a lesser extent </a:t>
            </a:r>
            <a:r>
              <a:rPr lang="en-US" dirty="0" err="1"/>
              <a:t>relaxin</a:t>
            </a:r>
            <a:r>
              <a:rPr lang="en-US" dirty="0"/>
              <a:t>) until placental production is adequate after 0-11 weeks after which concentrations of </a:t>
            </a:r>
            <a:r>
              <a:rPr lang="en-US" dirty="0" err="1"/>
              <a:t>hcg</a:t>
            </a:r>
            <a:r>
              <a:rPr lang="en-US" dirty="0"/>
              <a:t> gradually decreases until it has completely disappeared 2 weeks after birth.</a:t>
            </a:r>
          </a:p>
          <a:p>
            <a:pPr lvl="0"/>
            <a:r>
              <a:rPr lang="en-US" dirty="0"/>
              <a:t>Human placental </a:t>
            </a:r>
            <a:r>
              <a:rPr lang="en-US" dirty="0" err="1"/>
              <a:t>lactogen</a:t>
            </a:r>
            <a:r>
              <a:rPr lang="en-US" dirty="0"/>
              <a:t> (</a:t>
            </a:r>
            <a:r>
              <a:rPr lang="en-US" dirty="0" err="1"/>
              <a:t>hpl</a:t>
            </a:r>
            <a:r>
              <a:rPr lang="en-US" dirty="0"/>
              <a:t>) rise until it peaks around 34-36 weeks gestation, is role it to regulate glucose availability for the fetus. </a:t>
            </a:r>
            <a:r>
              <a:rPr lang="en-US" dirty="0" err="1"/>
              <a:t>Hpl</a:t>
            </a:r>
            <a:r>
              <a:rPr lang="en-US" dirty="0"/>
              <a:t> is an insulin antagonist that increases maternal metabolism and use of fat for energy and reduces glucose uptake and use by maternal cells. As a result more glucose is available for transport to the fetus. Hence promote fetal growth.</a:t>
            </a:r>
          </a:p>
          <a:p>
            <a:pPr algn="ctr">
              <a:buNone/>
            </a:pP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pPr lvl="0"/>
            <a:r>
              <a:rPr lang="en-US" dirty="0"/>
              <a:t>The placenta secretes over 20 different </a:t>
            </a:r>
            <a:r>
              <a:rPr lang="en-US" dirty="0" err="1"/>
              <a:t>oestrogens</a:t>
            </a:r>
            <a:r>
              <a:rPr lang="en-US" dirty="0"/>
              <a:t> into the maternal circulation but major ones are </a:t>
            </a:r>
            <a:r>
              <a:rPr lang="en-US" dirty="0" err="1"/>
              <a:t>oestradiol</a:t>
            </a:r>
            <a:r>
              <a:rPr lang="en-US" dirty="0"/>
              <a:t>, </a:t>
            </a:r>
            <a:r>
              <a:rPr lang="en-US" dirty="0" err="1"/>
              <a:t>oestrus</a:t>
            </a:r>
            <a:r>
              <a:rPr lang="en-US" dirty="0"/>
              <a:t> </a:t>
            </a:r>
            <a:r>
              <a:rPr lang="en-US" dirty="0" err="1"/>
              <a:t>oestriol</a:t>
            </a:r>
            <a:r>
              <a:rPr lang="en-US" dirty="0"/>
              <a:t>, the latter being the largest fraction.</a:t>
            </a:r>
          </a:p>
          <a:p>
            <a:pPr lvl="0"/>
            <a:r>
              <a:rPr lang="en-US" dirty="0" err="1"/>
              <a:t>Oestradiol</a:t>
            </a:r>
            <a:r>
              <a:rPr lang="en-US" dirty="0"/>
              <a:t> and </a:t>
            </a:r>
            <a:r>
              <a:rPr lang="en-US" dirty="0" err="1"/>
              <a:t>oestrone</a:t>
            </a:r>
            <a:r>
              <a:rPr lang="en-US" dirty="0"/>
              <a:t> are directly synthesized by the </a:t>
            </a:r>
            <a:r>
              <a:rPr lang="en-US" dirty="0" err="1"/>
              <a:t>syncytio</a:t>
            </a:r>
            <a:r>
              <a:rPr lang="en-US" dirty="0"/>
              <a:t> </a:t>
            </a:r>
            <a:r>
              <a:rPr lang="en-US" dirty="0" err="1"/>
              <a:t>trophobiast</a:t>
            </a:r>
            <a:r>
              <a:rPr lang="en-US" dirty="0"/>
              <a:t>. Urinary and plasma </a:t>
            </a:r>
            <a:r>
              <a:rPr lang="en-US" dirty="0" err="1"/>
              <a:t>oestriol</a:t>
            </a:r>
            <a:r>
              <a:rPr lang="en-US" dirty="0"/>
              <a:t> levels increase progressively throughout pregnancy until 38 weeks gestation.</a:t>
            </a:r>
          </a:p>
          <a:p>
            <a:pPr lvl="0"/>
            <a:r>
              <a:rPr lang="en-US" dirty="0" err="1"/>
              <a:t>Oestrogen</a:t>
            </a:r>
            <a:r>
              <a:rPr lang="en-US" dirty="0"/>
              <a:t> levels are low in the first trimester, then increases in second trimester and remain steadily elevated until </a:t>
            </a:r>
            <a:r>
              <a:rPr lang="en-US" dirty="0" err="1"/>
              <a:t>labour</a:t>
            </a:r>
            <a:r>
              <a:rPr lang="en-US" dirty="0"/>
              <a:t>. </a:t>
            </a:r>
          </a:p>
          <a:p>
            <a:pPr lvl="0"/>
            <a:r>
              <a:rPr lang="en-US" dirty="0"/>
              <a:t>Progesterone is the principal pre-pregnancy </a:t>
            </a:r>
            <a:r>
              <a:rPr lang="en-US" dirty="0" err="1"/>
              <a:t>factix</a:t>
            </a:r>
            <a:r>
              <a:rPr lang="en-US" dirty="0"/>
              <a:t> – placental productions of progesterone increases steadily throughout pregnancy until it reaches maximal levels around 38 weeks. Its produced initially by the corpus </a:t>
            </a:r>
            <a:r>
              <a:rPr lang="en-US" dirty="0" err="1"/>
              <a:t>luteum</a:t>
            </a:r>
            <a:r>
              <a:rPr lang="en-US" dirty="0"/>
              <a:t> under the influence of </a:t>
            </a:r>
            <a:r>
              <a:rPr lang="en-US" dirty="0" err="1"/>
              <a:t>hcg</a:t>
            </a:r>
            <a:r>
              <a:rPr lang="en-US" dirty="0"/>
              <a:t> during the first 6-8 weeks after conception. Thereafter it is </a:t>
            </a:r>
            <a:r>
              <a:rPr lang="en-US" dirty="0" err="1"/>
              <a:t>syntrusiled</a:t>
            </a:r>
            <a:r>
              <a:rPr lang="en-US" dirty="0"/>
              <a:t> primary by the </a:t>
            </a:r>
            <a:r>
              <a:rPr lang="en-US" dirty="0" err="1"/>
              <a:t>syncytiotrophoblast</a:t>
            </a:r>
            <a:r>
              <a:rPr lang="en-US" dirty="0"/>
              <a:t>. Some 90% is secreted into maternal circulation and the remaining 10% is used by the fetal adrenals to produce </a:t>
            </a:r>
            <a:r>
              <a:rPr lang="en-US" dirty="0" err="1"/>
              <a:t>glucocorticoid</a:t>
            </a:r>
            <a:r>
              <a:rPr lang="en-US" dirty="0"/>
              <a:t> and mineral corticoids.</a:t>
            </a:r>
          </a:p>
          <a:p>
            <a:pPr lvl="0"/>
            <a:r>
              <a:rPr lang="en-US" dirty="0"/>
              <a:t>During pregnancy progesterone acts to maintain </a:t>
            </a:r>
            <a:r>
              <a:rPr lang="en-US" dirty="0" err="1"/>
              <a:t>myometrial</a:t>
            </a:r>
            <a:r>
              <a:rPr lang="en-US" dirty="0"/>
              <a:t> quiescence, construct </a:t>
            </a:r>
            <a:r>
              <a:rPr lang="en-US" dirty="0" err="1"/>
              <a:t>myometrial</a:t>
            </a:r>
            <a:r>
              <a:rPr lang="en-US" dirty="0"/>
              <a:t> vessels, inhibit </a:t>
            </a:r>
            <a:r>
              <a:rPr lang="en-US" dirty="0" err="1"/>
              <a:t>ploactin</a:t>
            </a:r>
            <a:r>
              <a:rPr lang="en-US" dirty="0"/>
              <a:t> secretion helps suppress maternal immunological responses to fetal antigen and therefore prevent rejection of the fetus, relax smooth muscle in the gastrointestinal and urinary systems, increases basal body temperature and increase sodium and chloride excretion, it also stimulates the appetite, fat storage and the respiratory </a:t>
            </a:r>
            <a:r>
              <a:rPr lang="en-US" dirty="0" err="1"/>
              <a:t>centres</a:t>
            </a:r>
            <a:r>
              <a:rPr lang="en-US" dirty="0" smtClean="0"/>
              <a:t>.</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PITUITARY </a:t>
            </a:r>
            <a:r>
              <a:rPr lang="en-US" b="1" dirty="0"/>
              <a:t>GLAND AND ITS HORMONES </a:t>
            </a:r>
            <a:r>
              <a:rPr lang="en-US" dirty="0"/>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a:t>The anterior pituitary gland develops a more convex, dome shaped surface and increases in size and weight during pregnancy by 30-50% from an average of 660mg in non pregnancy to 700mg during pregnancy.</a:t>
            </a:r>
          </a:p>
          <a:p>
            <a:pPr lvl="0"/>
            <a:r>
              <a:rPr lang="en-US" dirty="0"/>
              <a:t>Pituitary FSH secretion is inhibited by the negative feedback of progesterone and </a:t>
            </a:r>
            <a:r>
              <a:rPr lang="en-US" dirty="0" err="1"/>
              <a:t>oestrogen</a:t>
            </a:r>
            <a:r>
              <a:rPr lang="en-US" dirty="0"/>
              <a:t> and </a:t>
            </a:r>
            <a:r>
              <a:rPr lang="en-US" dirty="0" err="1"/>
              <a:t>acrr</a:t>
            </a:r>
            <a:r>
              <a:rPr lang="en-US" dirty="0"/>
              <a:t> by inhibit (</a:t>
            </a:r>
            <a:r>
              <a:rPr lang="en-US" dirty="0" err="1"/>
              <a:t>aglycoprotein</a:t>
            </a:r>
            <a:r>
              <a:rPr lang="en-US" dirty="0"/>
              <a:t> hormone produced in the corpus </a:t>
            </a:r>
            <a:r>
              <a:rPr lang="en-US" dirty="0" err="1"/>
              <a:t>luteum</a:t>
            </a:r>
            <a:r>
              <a:rPr lang="en-US" dirty="0"/>
              <a:t> and placenta).</a:t>
            </a:r>
          </a:p>
          <a:p>
            <a:pPr lvl="0"/>
            <a:r>
              <a:rPr lang="en-US" dirty="0"/>
              <a:t>Levels of FSH and Lt are low by 6-7 weeks and are </a:t>
            </a:r>
            <a:r>
              <a:rPr lang="en-US" dirty="0" err="1"/>
              <a:t>underectable</a:t>
            </a:r>
            <a:r>
              <a:rPr lang="en-US" dirty="0"/>
              <a:t> by mid pregnancy.</a:t>
            </a:r>
          </a:p>
          <a:p>
            <a:pPr lvl="0"/>
            <a:r>
              <a:rPr lang="en-US" dirty="0"/>
              <a:t>TSH falls </a:t>
            </a:r>
            <a:r>
              <a:rPr lang="en-US" dirty="0" err="1"/>
              <a:t>duting</a:t>
            </a:r>
            <a:r>
              <a:rPr lang="en-US" dirty="0"/>
              <a:t> the first trimester as a result of the mild thyrotrophic effect of </a:t>
            </a:r>
            <a:r>
              <a:rPr lang="en-US" dirty="0" err="1"/>
              <a:t>hcg</a:t>
            </a:r>
            <a:r>
              <a:rPr lang="en-US" dirty="0"/>
              <a:t>. It then rises rapidly by 20 weeks and </a:t>
            </a:r>
            <a:r>
              <a:rPr lang="en-US" dirty="0" err="1"/>
              <a:t>plateces</a:t>
            </a:r>
            <a:r>
              <a:rPr lang="en-US" dirty="0"/>
              <a:t> </a:t>
            </a:r>
            <a:r>
              <a:rPr lang="en-US" dirty="0" err="1"/>
              <a:t>unti</a:t>
            </a:r>
            <a:r>
              <a:rPr lang="en-US" dirty="0"/>
              <a:t> term. TSH increases both the synthesis and release of </a:t>
            </a:r>
            <a:r>
              <a:rPr lang="en-US" dirty="0" err="1"/>
              <a:t>thyrocine</a:t>
            </a:r>
            <a:r>
              <a:rPr lang="en-US" dirty="0"/>
              <a:t> (T</a:t>
            </a:r>
            <a:r>
              <a:rPr lang="en-US" baseline="-25000" dirty="0"/>
              <a:t>4</a:t>
            </a:r>
            <a:r>
              <a:rPr lang="en-US" dirty="0"/>
              <a:t>) and </a:t>
            </a:r>
            <a:r>
              <a:rPr lang="en-US" dirty="0" err="1"/>
              <a:t>Triodothyronine</a:t>
            </a:r>
            <a:r>
              <a:rPr lang="en-US" dirty="0"/>
              <a:t> (T</a:t>
            </a:r>
            <a:r>
              <a:rPr lang="en-US" baseline="-25000" dirty="0"/>
              <a:t>4</a:t>
            </a:r>
            <a:r>
              <a:rPr lang="en-US" dirty="0"/>
              <a:t>).</a:t>
            </a:r>
          </a:p>
          <a:p>
            <a:pPr lvl="0"/>
            <a:r>
              <a:rPr lang="en-US" dirty="0" err="1"/>
              <a:t>Actin</a:t>
            </a:r>
            <a:r>
              <a:rPr lang="en-US" dirty="0"/>
              <a:t> secretion and plasma levels increases progressively in the 2</a:t>
            </a:r>
            <a:r>
              <a:rPr lang="en-US" baseline="30000" dirty="0"/>
              <a:t>nd</a:t>
            </a:r>
            <a:r>
              <a:rPr lang="en-US" dirty="0"/>
              <a:t> and 3</a:t>
            </a:r>
            <a:r>
              <a:rPr lang="en-US" baseline="30000" dirty="0"/>
              <a:t>rd</a:t>
            </a:r>
            <a:r>
              <a:rPr lang="en-US" dirty="0"/>
              <a:t> trimesters and a peak during </a:t>
            </a:r>
            <a:r>
              <a:rPr lang="en-US" dirty="0" err="1"/>
              <a:t>labour</a:t>
            </a:r>
            <a:r>
              <a:rPr lang="en-US" dirty="0"/>
              <a:t>, thus stimulating release of </a:t>
            </a:r>
            <a:r>
              <a:rPr lang="en-US" dirty="0" err="1"/>
              <a:t>cortisol</a:t>
            </a:r>
            <a:r>
              <a:rPr lang="en-US" dirty="0"/>
              <a:t> by the adrenal gland.</a:t>
            </a:r>
          </a:p>
          <a:p>
            <a:pPr lvl="0"/>
            <a:r>
              <a:rPr lang="en-US" dirty="0" err="1"/>
              <a:t>Prolactin</a:t>
            </a:r>
            <a:r>
              <a:rPr lang="en-US" dirty="0"/>
              <a:t> concentration in pregnancy reach levels that would be considered pathological in the non-pregnant women, the anterior pituitary gland is responsible for most of it increase </a:t>
            </a:r>
            <a:r>
              <a:rPr lang="en-US" dirty="0" err="1"/>
              <a:t>prolactin</a:t>
            </a:r>
            <a:r>
              <a:rPr lang="en-US" dirty="0"/>
              <a:t> is also produced by the breasts, the </a:t>
            </a:r>
            <a:r>
              <a:rPr lang="en-US" dirty="0" err="1"/>
              <a:t>decidus</a:t>
            </a:r>
            <a:r>
              <a:rPr lang="en-US" dirty="0"/>
              <a:t> and is found in high concentrations in the amniotic fluid </a:t>
            </a:r>
            <a:r>
              <a:rPr lang="en-US" dirty="0" err="1"/>
              <a:t>prolactin</a:t>
            </a:r>
            <a:r>
              <a:rPr lang="en-US" dirty="0"/>
              <a:t> promotes mammary development and stimulated lactation.</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lvl="0"/>
            <a:r>
              <a:rPr lang="en-US" dirty="0"/>
              <a:t>The posterior pituitary glands produces vasopressin and </a:t>
            </a:r>
            <a:r>
              <a:rPr lang="en-US" dirty="0" err="1"/>
              <a:t>oxytocin</a:t>
            </a:r>
            <a:r>
              <a:rPr lang="en-US" dirty="0"/>
              <a:t> vasopressin levels are within normal ranges in pregnancy, however, the threshold at which its secreted is reset with a decline in plasma </a:t>
            </a:r>
            <a:r>
              <a:rPr lang="en-US" dirty="0" err="1"/>
              <a:t>osmolarily</a:t>
            </a:r>
            <a:r>
              <a:rPr lang="en-US" dirty="0"/>
              <a:t>. It also modulates blood pressure, electrolyte balance.</a:t>
            </a:r>
          </a:p>
          <a:p>
            <a:r>
              <a:rPr lang="en-US" dirty="0" err="1"/>
              <a:t>Oxytoxin</a:t>
            </a:r>
            <a:r>
              <a:rPr lang="en-US" dirty="0"/>
              <a:t> is not only produced by posterior but also by the </a:t>
            </a:r>
            <a:r>
              <a:rPr lang="en-US" dirty="0" err="1"/>
              <a:t>myometrium</a:t>
            </a:r>
            <a:r>
              <a:rPr lang="en-US" dirty="0"/>
              <a:t>, deciduas, placenta and fetal membranes under the influence of </a:t>
            </a:r>
            <a:r>
              <a:rPr lang="en-US" dirty="0" err="1"/>
              <a:t>oestrogen</a:t>
            </a:r>
            <a:r>
              <a:rPr lang="en-US" dirty="0"/>
              <a:t>, the uterus becomes increasing sensitive to </a:t>
            </a:r>
            <a:r>
              <a:rPr lang="en-US" dirty="0" err="1"/>
              <a:t>oxytocin</a:t>
            </a:r>
            <a:r>
              <a:rPr lang="en-US" dirty="0"/>
              <a:t> receptors in the </a:t>
            </a:r>
            <a:r>
              <a:rPr lang="en-US" dirty="0" err="1"/>
              <a:t>myometrium</a:t>
            </a:r>
            <a:r>
              <a:rPr lang="en-US" dirty="0"/>
              <a:t> in spite of this, </a:t>
            </a:r>
            <a:r>
              <a:rPr lang="en-US" dirty="0" err="1"/>
              <a:t>oxytocin</a:t>
            </a:r>
            <a:r>
              <a:rPr lang="en-US" dirty="0"/>
              <a:t> concentration in the maternal circulation does not begin until the expulsive stage of </a:t>
            </a:r>
            <a:r>
              <a:rPr lang="en-US" dirty="0" err="1"/>
              <a:t>labour</a:t>
            </a:r>
            <a:r>
              <a:rPr lang="en-US" dirty="0"/>
              <a:t> begins. When it stimulates contraction in the </a:t>
            </a:r>
            <a:r>
              <a:rPr lang="en-US" dirty="0" err="1"/>
              <a:t>myometrium</a:t>
            </a:r>
            <a:r>
              <a:rPr lang="en-US" dirty="0"/>
              <a:t> and after the baby is born, causes contraction of </a:t>
            </a:r>
            <a:r>
              <a:rPr lang="en-US" dirty="0" err="1"/>
              <a:t>myoepituecial</a:t>
            </a:r>
            <a:r>
              <a:rPr lang="en-US" dirty="0"/>
              <a:t> cells of the breast resulting in mild ejection.</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THYROID FUNCTION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There is moderate enlargement of the thyroid gland in pregnancy. The changes in maternal thyroid hormones are essential for the normal development of the fetal brain and for supporting the altered carbohydrate, protein and lipid metabolism of pregnancy and changes in basal metabolic rate.</a:t>
            </a:r>
          </a:p>
          <a:p>
            <a:pPr>
              <a:buNone/>
            </a:pP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ADRENAL GLANDS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Adrenal gland increases only slightly in size during pregnancy</a:t>
            </a:r>
          </a:p>
          <a:p>
            <a:pPr lvl="0"/>
            <a:r>
              <a:rPr lang="en-US" dirty="0" err="1"/>
              <a:t>Aldosterone</a:t>
            </a:r>
            <a:r>
              <a:rPr lang="en-US" dirty="0"/>
              <a:t> regulates fluid electrolyte imbalance by controlling sodium re-absorption and potassium and bicarbonate excretion in the distal renal tubule.</a:t>
            </a:r>
          </a:p>
          <a:p>
            <a:pPr lvl="0"/>
            <a:r>
              <a:rPr lang="en-US" dirty="0"/>
              <a:t>During </a:t>
            </a:r>
            <a:r>
              <a:rPr lang="en-US" dirty="0" err="1"/>
              <a:t>labour</a:t>
            </a:r>
            <a:r>
              <a:rPr lang="en-US" dirty="0"/>
              <a:t> adrenaline and </a:t>
            </a:r>
            <a:r>
              <a:rPr lang="en-US" dirty="0" err="1"/>
              <a:t>noradrenaline</a:t>
            </a:r>
            <a:r>
              <a:rPr lang="en-US" dirty="0"/>
              <a:t> increases as a result of stress and muscle activity.</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2057400"/>
            <a:ext cx="7851648" cy="990600"/>
          </a:xfrm>
        </p:spPr>
        <p:txBody>
          <a:bodyPr/>
          <a:lstStyle/>
          <a:p>
            <a:pPr algn="ctr"/>
            <a:r>
              <a:rPr lang="en-US" dirty="0" smtClean="0">
                <a:solidFill>
                  <a:srgbClr val="C00000"/>
                </a:solidFill>
                <a:latin typeface="Bradley Hand ITC" pitchFamily="66" charset="0"/>
              </a:rPr>
              <a:t>-The end-</a:t>
            </a:r>
            <a:endParaRPr lang="sw-KE" dirty="0">
              <a:solidFill>
                <a:srgbClr val="C00000"/>
              </a:solidFill>
              <a:latin typeface="Bradley Hand ITC" pitchFamily="66" charset="0"/>
            </a:endParaRPr>
          </a:p>
        </p:txBody>
      </p:sp>
      <p:sp>
        <p:nvSpPr>
          <p:cNvPr id="5" name="Subtitle 4"/>
          <p:cNvSpPr>
            <a:spLocks noGrp="1"/>
          </p:cNvSpPr>
          <p:nvPr>
            <p:ph type="subTitle" idx="1"/>
          </p:nvPr>
        </p:nvSpPr>
        <p:spPr>
          <a:xfrm>
            <a:off x="762000" y="4343400"/>
            <a:ext cx="7854696" cy="810064"/>
          </a:xfrm>
        </p:spPr>
        <p:txBody>
          <a:bodyPr>
            <a:noAutofit/>
          </a:bodyPr>
          <a:lstStyle/>
          <a:p>
            <a:pPr algn="ctr"/>
            <a:r>
              <a:rPr lang="en-US" sz="4800" dirty="0" smtClean="0">
                <a:solidFill>
                  <a:srgbClr val="C00000"/>
                </a:solidFill>
              </a:rPr>
              <a:t>THANK YOU</a:t>
            </a:r>
            <a:endParaRPr lang="sw-KE" sz="4800" dirty="0">
              <a:solidFill>
                <a:srgbClr val="C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152400" y="1295400"/>
            <a:ext cx="8610600" cy="5562600"/>
          </a:xfrm>
        </p:spPr>
        <p:txBody>
          <a:bodyPr>
            <a:noAutofit/>
          </a:bodyPr>
          <a:lstStyle/>
          <a:p>
            <a:pPr>
              <a:buNone/>
            </a:pPr>
            <a:r>
              <a:rPr lang="sw-KE" sz="1800" b="1" dirty="0" smtClean="0"/>
              <a:t>Cardiac output</a:t>
            </a:r>
            <a:endParaRPr lang="sw-KE" sz="1800" dirty="0" smtClean="0"/>
          </a:p>
          <a:p>
            <a:pPr>
              <a:lnSpc>
                <a:spcPct val="150000"/>
              </a:lnSpc>
            </a:pPr>
            <a:r>
              <a:rPr lang="sw-KE" sz="1800" dirty="0" smtClean="0"/>
              <a:t>Increased cardiac output ranges from 35 – 50 % in pregnancy from an average of 5l/min before pregnancy to approximately 7l/min by the 20th week. The increased cardiac output allows blood floor to the kidneys, brain and coronary arteries to remain unchanged, while the distribution to other organs varies as pregnancy advances. Example; uterus receives 3% of cardiac output in early pregnancy but 17% at term (400ml/min extra) whole the breast receives 1% of cordial output in early pregnancy and 2% at term.</a:t>
            </a:r>
          </a:p>
          <a:p>
            <a:pPr>
              <a:lnSpc>
                <a:spcPct val="150000"/>
              </a:lnSpc>
            </a:pPr>
            <a:r>
              <a:rPr lang="sw-KE" sz="1800" dirty="0" smtClean="0"/>
              <a:t>Increased cardiac output is due to increased stroke volume and heart. Stroke volume increases by 10% during the first half of pregnancy and reaches a peak at 20 weeks gestation that is maintained until term. Cardiac output rise to a peak at 28 – 32 weeks after which it declines towards non-pregnant values at term.</a:t>
            </a:r>
            <a:endParaRPr lang="sw-KE" sz="1800" dirty="0"/>
          </a:p>
        </p:txBody>
      </p:sp>
    </p:spTree>
    <p:extLst>
      <p:ext uri="{BB962C8B-B14F-4D97-AF65-F5344CB8AC3E}">
        <p14:creationId xmlns:p14="http://schemas.microsoft.com/office/powerpoint/2010/main" val="3658280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152400" y="609600"/>
            <a:ext cx="8305800" cy="6019800"/>
          </a:xfrm>
        </p:spPr>
        <p:txBody>
          <a:bodyPr>
            <a:normAutofit/>
          </a:bodyPr>
          <a:lstStyle/>
          <a:p>
            <a:pPr>
              <a:lnSpc>
                <a:spcPct val="200000"/>
              </a:lnSpc>
              <a:buNone/>
            </a:pPr>
            <a:endParaRPr lang="en-US" sz="1500" b="1" dirty="0" smtClean="0">
              <a:solidFill>
                <a:srgbClr val="C00000"/>
              </a:solidFill>
            </a:endParaRPr>
          </a:p>
          <a:p>
            <a:pPr>
              <a:lnSpc>
                <a:spcPct val="150000"/>
              </a:lnSpc>
              <a:buNone/>
            </a:pPr>
            <a:r>
              <a:rPr lang="sw-KE" sz="1600" b="1" dirty="0" smtClean="0"/>
              <a:t>Blood pressure. </a:t>
            </a:r>
            <a:endParaRPr lang="sw-KE" sz="1600" dirty="0" smtClean="0"/>
          </a:p>
          <a:p>
            <a:pPr>
              <a:lnSpc>
                <a:spcPct val="150000"/>
              </a:lnSpc>
            </a:pPr>
            <a:r>
              <a:rPr lang="sw-KE" sz="1600" dirty="0" smtClean="0"/>
              <a:t>As the cardiac output is raised but arterial blood pressure is reduced by 10% it follows the resistance to flow must be decreased. The decreased peripheral vascular resistance begins at 5 weeks gestations reaches a nadir in the second trimester and then gradually rises as the term is approached. Reduced peripheral resistance is caused by the mechanism controlling vascular activity (and therefore the vasodilatation of early pregnancy). Agents that may be responsible for peripheral vasodilatation include prostacyclin (a vasodilator) and thromboxaneA2 (a vasoconstrictor), endothehens (vasoconstrictors) and nitric oxide (a vasodilators)</a:t>
            </a:r>
          </a:p>
          <a:p>
            <a:pPr>
              <a:lnSpc>
                <a:spcPct val="150000"/>
              </a:lnSpc>
            </a:pPr>
            <a:r>
              <a:rPr lang="sw-KE" sz="1600" dirty="0" smtClean="0"/>
              <a:t>Early pregnancy is associated with marked decrease in diastolic blood pressure but with little change in systolic pressure. With reduced vascular resistance the systolic blood pressure falls an average of 5 – 10 mmHg below baseline levels and diastolic falls 10 – 15 mmHg by 24 weeks gestation and it rises gradually returning to the pregnant levels at term.</a:t>
            </a:r>
          </a:p>
          <a:p>
            <a:pPr>
              <a:lnSpc>
                <a:spcPct val="150000"/>
              </a:lnSpc>
              <a:buNone/>
            </a:pPr>
            <a:endParaRPr lang="sw-KE" sz="1600" dirty="0" smtClean="0">
              <a:solidFill>
                <a:srgbClr val="002060"/>
              </a:solidFill>
            </a:endParaRPr>
          </a:p>
        </p:txBody>
      </p:sp>
      <p:sp>
        <p:nvSpPr>
          <p:cNvPr id="96258" name="Slide Number Placeholder 6"/>
          <p:cNvSpPr>
            <a:spLocks noGrp="1"/>
          </p:cNvSpPr>
          <p:nvPr>
            <p:ph type="sldNum" sz="quarter" idx="12"/>
          </p:nvPr>
        </p:nvSpPr>
        <p:spPr>
          <a:noFill/>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000" baseline="-25000">
                <a:solidFill>
                  <a:schemeClr val="bg1"/>
                </a:solidFill>
                <a:latin typeface="Arial" charset="0"/>
                <a:cs typeface="Arial" charset="0"/>
              </a:defRPr>
            </a:lvl9pPr>
          </a:lstStyle>
          <a:p>
            <a:pPr eaLnBrk="1" hangingPunct="1"/>
            <a:fld id="{01C58A10-262E-4BEA-BB93-DCBB5C1AA4DF}" type="slidenum">
              <a:rPr lang="en-US" sz="2400" baseline="0" smtClean="0">
                <a:solidFill>
                  <a:srgbClr val="000000"/>
                </a:solidFill>
                <a:latin typeface="Times New Roman" pitchFamily="18" charset="0"/>
              </a:rPr>
              <a:pPr eaLnBrk="1" hangingPunct="1"/>
              <a:t>8</a:t>
            </a:fld>
            <a:endParaRPr lang="en-US" sz="2400" baseline="0" smtClean="0">
              <a:solidFill>
                <a:srgbClr val="000000"/>
              </a:solidFill>
              <a:latin typeface="Times New Roman" pitchFamily="18" charset="0"/>
            </a:endParaRPr>
          </a:p>
        </p:txBody>
      </p:sp>
    </p:spTree>
    <p:extLst>
      <p:ext uri="{BB962C8B-B14F-4D97-AF65-F5344CB8AC3E}">
        <p14:creationId xmlns:p14="http://schemas.microsoft.com/office/powerpoint/2010/main" val="31446676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382000" cy="5410200"/>
          </a:xfrm>
        </p:spPr>
        <p:txBody>
          <a:bodyPr>
            <a:normAutofit lnSpcReduction="10000"/>
          </a:bodyPr>
          <a:lstStyle/>
          <a:p>
            <a:pPr>
              <a:lnSpc>
                <a:spcPct val="150000"/>
              </a:lnSpc>
              <a:buNone/>
            </a:pPr>
            <a:r>
              <a:rPr lang="sw-KE" sz="1800" b="1" dirty="0" smtClean="0"/>
              <a:t>Blood flow</a:t>
            </a:r>
            <a:endParaRPr lang="sw-KE" sz="1800" dirty="0" smtClean="0"/>
          </a:p>
          <a:p>
            <a:pPr>
              <a:lnSpc>
                <a:spcPct val="150000"/>
              </a:lnSpc>
            </a:pPr>
            <a:r>
              <a:rPr lang="sw-KE" sz="1800" dirty="0" smtClean="0"/>
              <a:t>Blood flow in the lower limbs is showed down in late pregnancy, poor venous return and increased venous pressure in the legs contribute to the increased dispensability and pressure in the veins of the legs, vulva, rectum and pelvis leading to dependent oedema, varicose veins of legs of legs and vulva and haemorholds.</a:t>
            </a:r>
          </a:p>
          <a:p>
            <a:pPr>
              <a:lnSpc>
                <a:spcPct val="150000"/>
              </a:lnSpc>
            </a:pPr>
            <a:r>
              <a:rPr lang="sw-KE" sz="1800" dirty="0" smtClean="0"/>
              <a:t>The brain, kidney and coronary arteries receive the same fraction of cardiac output throughout pregnancy. Renal output increase by 70 – 80 % (400 mls per minute above non-pregnant levels. Blood flow is increased to the capillaries of the mucous membrane and skin particularly in the hands and feet, reaching maximum of 500ml/minute by the 36th week. This helps to eliminate the excess heat produced by the increased metabolism of the maternal-fetal mass and cardio respiratory work of pregnancy. </a:t>
            </a:r>
          </a:p>
          <a:p>
            <a:pPr>
              <a:lnSpc>
                <a:spcPct val="150000"/>
              </a:lnSpc>
              <a:buNone/>
            </a:pPr>
            <a:endParaRPr lang="en-US" sz="1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2688</TotalTime>
  <Words>6333</Words>
  <Application>Microsoft Office PowerPoint</Application>
  <PresentationFormat>On-screen Show (4:3)</PresentationFormat>
  <Paragraphs>249</Paragraphs>
  <Slides>66</Slides>
  <Notes>4</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SKELETAL CHANGES  </vt:lpstr>
      <vt:lpstr> SKIN CHANGES  </vt:lpstr>
      <vt:lpstr>PowerPoint Presentation</vt:lpstr>
      <vt:lpstr> CHANGES IN BREAST IN CHRONOLOGICAL ORDER  </vt:lpstr>
      <vt:lpstr> CHANGES IN THE ENDOCRINE SYSTEM  </vt:lpstr>
      <vt:lpstr>PowerPoint Presentation</vt:lpstr>
      <vt:lpstr> PITUITARY GLAND AND ITS HORMONES  </vt:lpstr>
      <vt:lpstr>PowerPoint Presentation</vt:lpstr>
      <vt:lpstr>THYROID FUNCTION  </vt:lpstr>
      <vt:lpstr>ADRENAL GLANDS  </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Windows 8</dc:title>
  <dc:creator>Long</dc:creator>
  <cp:lastModifiedBy>Admin</cp:lastModifiedBy>
  <cp:revision>188</cp:revision>
  <dcterms:created xsi:type="dcterms:W3CDTF">2011-09-28T18:10:17Z</dcterms:created>
  <dcterms:modified xsi:type="dcterms:W3CDTF">2015-06-13T05:38:41Z</dcterms:modified>
</cp:coreProperties>
</file>