
<file path=[Content_Types].xml><?xml version="1.0" encoding="utf-8"?>
<Types xmlns="http://schemas.openxmlformats.org/package/2006/content-types">
  <Default Extension="fntdata" ContentType="application/x-fontdata"/>
  <Default Extension="xml" ContentType="application/xml"/>
  <Default Extension="jpeg" ContentType="image/jpeg"/>
  <Default Extension="rels" ContentType="application/vnd.openxmlformats-package.relationships+xml"/>
  <Default Extension="font" ContentType="application/x-fontdata"/>
  <Override PartName="/ppt/slides/slide65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57.xml" ContentType="application/vnd.openxmlformats-officedocument.presentationml.slide+xml"/>
  <Override PartName="/ppt/slides/slide30.xml" ContentType="application/vnd.openxmlformats-officedocument.presentationml.slide+xml"/>
  <Override PartName="/ppt/slides/slide9.xml" ContentType="application/vnd.openxmlformats-officedocument.presentationml.slide+xml"/>
  <Override PartName="/ppt/slides/slide31.xml" ContentType="application/vnd.openxmlformats-officedocument.presentationml.slide+xml"/>
  <Override PartName="/ppt/tableStyles.xml" ContentType="application/vnd.openxmlformats-officedocument.presentationml.tableStyles+xml"/>
  <Override PartName="/ppt/slides/slide13.xml" ContentType="application/vnd.openxmlformats-officedocument.presentationml.slide+xml"/>
  <Override PartName="/ppt/slides/slide48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22.xml" ContentType="application/vnd.openxmlformats-officedocument.presentationml.slide+xml"/>
  <Override PartName="/ppt/slides/slide47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55.xml" ContentType="application/vnd.openxmlformats-officedocument.presentationml.slide+xml"/>
  <Override PartName="/ppt/slides/slide8.xml" ContentType="application/vnd.openxmlformats-officedocument.presentationml.slide+xml"/>
  <Override PartName="/ppt/slides/slide56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64.xml" ContentType="application/vnd.openxmlformats-officedocument.presentationml.slid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38.xml" ContentType="application/vnd.openxmlformats-officedocument.presentationml.slide+xml"/>
  <Override PartName="/ppt/slides/slide4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1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slides/slide54.xml" ContentType="application/vnd.openxmlformats-officedocument.presentationml.slide+xml"/>
  <Override PartName="/ppt/slides/slide7.xml" ContentType="application/vnd.openxmlformats-officedocument.presentationml.slide+xml"/>
  <Override PartName="/ppt/slides/slide67.xml" ContentType="application/vnd.openxmlformats-officedocument.presentationml.slide+xml"/>
  <Override PartName="/ppt/slides/slide24.xml" ContentType="application/vnd.openxmlformats-officedocument.presentationml.slide+xml"/>
  <Override PartName="/ppt/slides/slide37.xml" ContentType="application/vnd.openxmlformats-officedocument.presentationml.slide+xml"/>
  <Override PartName="/ppt/slides/slide53.xml" ContentType="application/vnd.openxmlformats-officedocument.presentationml.slide+xml"/>
  <Override PartName="/ppt/slides/slide10.xml" ContentType="application/vnd.openxmlformats-officedocument.presentationml.slide+xml"/>
  <Override PartName="/ppt/slides/slide66.xml" ContentType="application/vnd.openxmlformats-officedocument.presentationml.slide+xml"/>
  <Override PartName="/ppt/slides/slide70.xml" ContentType="application/vnd.openxmlformats-officedocument.presentationml.slide+xml"/>
  <Override PartName="/ppt/slides/slide4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9.xml" ContentType="application/vnd.openxmlformats-officedocument.presentationml.slide+xml"/>
  <Override PartName="/ppt/slides/slide49.xml" ContentType="application/vnd.openxmlformats-officedocument.presentationml.slide+xml"/>
  <Override PartName="/ppt/slides/slide6.xml" ContentType="application/vnd.openxmlformats-officedocument.presentationml.slide+xml"/>
  <Override PartName="/ppt/slides/slide36.xml" ContentType="application/vnd.openxmlformats-officedocument.presentationml.slide+xml"/>
  <Override PartName="/ppt/slides/slide23.xml" ContentType="application/vnd.openxmlformats-officedocument.presentationml.slide+xml"/>
  <Override PartName="/ppt/slides/slide35.xml" ContentType="application/vnd.openxmlformats-officedocument.presentationml.slide+xml"/>
  <Override PartName="/ppt/slides/slide60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s/slide18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26.xml" ContentType="application/vnd.openxmlformats-officedocument.presentationml.slide+xml"/>
  <Override PartName="/ppt/slides/slide6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69.xml" ContentType="application/vnd.openxmlformats-officedocument.presentationml.slide+xml"/>
  <Override PartName="/ppt/slides/slide17.xml" ContentType="application/vnd.openxmlformats-officedocument.presentationml.slide+xml"/>
  <Override PartName="/ppt/slides/slide4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5.xml" ContentType="application/vnd.openxmlformats-officedocument.presentationml.slide+xml"/>
  <Override PartName="/ppt/slides/slide68.xml" ContentType="application/vnd.openxmlformats-officedocument.presentationml.slide+xml"/>
  <Override PartName="/ppt/slides/slide51.xml" ContentType="application/vnd.openxmlformats-officedocument.presentationml.slide+xml"/>
  <Override PartName="/ppt/slides/slide1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59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0.xml" ContentType="application/vnd.openxmlformats-officedocument.presentationml.slide+xml"/>
  <Override PartName="/ppt/slides/slide20.xml" ContentType="application/vnd.openxmlformats-officedocument.presentationml.slide+xml"/>
  <Override PartName="/ppt/slides/slide33.xml" ContentType="application/vnd.openxmlformats-officedocument.presentationml.slide+xml"/>
  <Override PartName="/ppt/slides/slide63.xml" ContentType="application/vnd.openxmlformats-officedocument.presentationml.slide+xml"/>
  <Override PartName="/ppt/slides/slide1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5.xml" ContentType="application/vnd.openxmlformats-officedocument.presentationml.slide+xml"/>
  <Override PartName="/ppt/slides/slide58.xml" ContentType="application/vnd.openxmlformats-officedocument.presentationml.slide+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slides/slide62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embedTrueTypeFonts="1">
  <p:sldMasterIdLst>
    <p:sldMasterId r:id="rId1" id="2147483768"/>
  </p:sldMasterIdLst>
  <p:notesMasterIdLst>
    <p:notesMasterId r:id="rId74"/>
  </p:notesMasterIdLst>
  <p:sldIdLst>
    <p:sldId r:id="rId2" id="256"/>
    <p:sldId r:id="rId3" id="257"/>
    <p:sldId r:id="rId4" id="258"/>
    <p:sldId r:id="rId5" id="259"/>
    <p:sldId r:id="rId6" id="260"/>
    <p:sldId r:id="rId7" id="261"/>
    <p:sldId r:id="rId8" id="262"/>
    <p:sldId r:id="rId9" id="263"/>
    <p:sldId r:id="rId10" id="264"/>
    <p:sldId r:id="rId11" id="265"/>
    <p:sldId r:id="rId12" id="266"/>
    <p:sldId r:id="rId13" id="267"/>
    <p:sldId r:id="rId14" id="268"/>
    <p:sldId r:id="rId15" id="269"/>
    <p:sldId r:id="rId16" id="270"/>
    <p:sldId r:id="rId17" id="271"/>
    <p:sldId r:id="rId18" id="272"/>
    <p:sldId r:id="rId19" id="273"/>
    <p:sldId r:id="rId20" id="274"/>
    <p:sldId r:id="rId21" id="326"/>
    <p:sldId r:id="rId22" id="327"/>
    <p:sldId r:id="rId23" id="275"/>
    <p:sldId r:id="rId24" id="276"/>
    <p:sldId r:id="rId25" id="277"/>
    <p:sldId r:id="rId26" id="278"/>
    <p:sldId r:id="rId27" id="279"/>
    <p:sldId r:id="rId28" id="280"/>
    <p:sldId r:id="rId29" id="281"/>
    <p:sldId r:id="rId30" id="282"/>
    <p:sldId r:id="rId31" id="283"/>
    <p:sldId r:id="rId32" id="284"/>
    <p:sldId r:id="rId33" id="285"/>
    <p:sldId r:id="rId34" id="286"/>
    <p:sldId r:id="rId35" id="287"/>
    <p:sldId r:id="rId36" id="288"/>
    <p:sldId r:id="rId37" id="289"/>
    <p:sldId r:id="rId38" id="290"/>
    <p:sldId r:id="rId39" id="291"/>
    <p:sldId r:id="rId40" id="292"/>
    <p:sldId r:id="rId41" id="293"/>
    <p:sldId r:id="rId42" id="294"/>
    <p:sldId r:id="rId43" id="295"/>
    <p:sldId r:id="rId44" id="296"/>
    <p:sldId r:id="rId45" id="297"/>
    <p:sldId r:id="rId46" id="298"/>
    <p:sldId r:id="rId47" id="299"/>
    <p:sldId r:id="rId48" id="300"/>
    <p:sldId r:id="rId49" id="301"/>
    <p:sldId r:id="rId50" id="302"/>
    <p:sldId r:id="rId51" id="303"/>
    <p:sldId r:id="rId52" id="304"/>
    <p:sldId r:id="rId53" id="305"/>
    <p:sldId r:id="rId54" id="306"/>
    <p:sldId r:id="rId55" id="307"/>
    <p:sldId r:id="rId56" id="308"/>
    <p:sldId r:id="rId57" id="309"/>
    <p:sldId r:id="rId58" id="310"/>
    <p:sldId r:id="rId59" id="324"/>
    <p:sldId r:id="rId60" id="311"/>
    <p:sldId r:id="rId61" id="312"/>
    <p:sldId r:id="rId62" id="313"/>
    <p:sldId r:id="rId63" id="314"/>
    <p:sldId r:id="rId64" id="315"/>
    <p:sldId r:id="rId65" id="316"/>
    <p:sldId r:id="rId66" id="325"/>
    <p:sldId r:id="rId67" id="317"/>
    <p:sldId r:id="rId68" id="318"/>
    <p:sldId r:id="rId69" id="319"/>
    <p:sldId r:id="rId70" id="320"/>
    <p:sldId r:id="rId71" id="321"/>
    <p:sldId r:id="rId72" id="322"/>
    <p:sldId r:id="rId73" id="323"/>
  </p:sldIdLst>
  <p:sldSz cx="9144000" cy="6858000" type="screen4x3"/>
  <p:notesSz cx="6858000" cy="9144000"/>
  <p:embeddedFontLst>
    <p:embeddedFont>
      <p:font typeface="WPS Special 1"/>
      <p:regular r:id="rId79"/>
    </p:embeddedFont>
  </p:embeddedFontLst>
  <p:defaultTextStyle>
    <a:defPPr>
      <a:defRPr lang="en-US"/>
    </a:defPPr>
    <a:lvl1pPr algn="l" marL="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4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 ?><Relationships xmlns="http://schemas.openxmlformats.org/package/2006/relationships"><Relationship Id="rId76" Type="http://schemas.openxmlformats.org/officeDocument/2006/relationships/viewProps" Target="viewProps.xml" /><Relationship Id="rId74" Type="http://schemas.openxmlformats.org/officeDocument/2006/relationships/notesMaster" Target="notesMasters/notesMaster1.xml" /><Relationship Id="rId78" Type="http://schemas.openxmlformats.org/officeDocument/2006/relationships/tableStyles" Target="tableStyles.xml" /><Relationship Id="rId77" Type="http://schemas.openxmlformats.org/officeDocument/2006/relationships/theme" Target="theme/theme1.xml" /><Relationship Id="rId7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40" Type="http://schemas.openxmlformats.org/officeDocument/2006/relationships/slide" Target="slides/slide39.xml" /><Relationship Id="rId42" Type="http://schemas.openxmlformats.org/officeDocument/2006/relationships/slide" Target="slides/slide41.xml" /><Relationship Id="rId41" Type="http://schemas.openxmlformats.org/officeDocument/2006/relationships/slide" Target="slides/slide40.xml" /><Relationship Id="rId44" Type="http://schemas.openxmlformats.org/officeDocument/2006/relationships/slide" Target="slides/slide43.xml" /><Relationship Id="rId43" Type="http://schemas.openxmlformats.org/officeDocument/2006/relationships/slide" Target="slides/slide42.xml" /><Relationship Id="rId46" Type="http://schemas.openxmlformats.org/officeDocument/2006/relationships/slide" Target="slides/slide45.xml" /><Relationship Id="rId45" Type="http://schemas.openxmlformats.org/officeDocument/2006/relationships/slide" Target="slides/slide44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48" Type="http://schemas.openxmlformats.org/officeDocument/2006/relationships/slide" Target="slides/slide47.xml" /><Relationship Id="rId47" Type="http://schemas.openxmlformats.org/officeDocument/2006/relationships/slide" Target="slides/slide46.xml" /><Relationship Id="rId49" Type="http://schemas.openxmlformats.org/officeDocument/2006/relationships/slide" Target="slides/slide48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73" Type="http://schemas.openxmlformats.org/officeDocument/2006/relationships/slide" Target="slides/slide72.xml" /><Relationship Id="rId72" Type="http://schemas.openxmlformats.org/officeDocument/2006/relationships/slide" Target="slides/slide71.xml" /><Relationship Id="rId31" Type="http://schemas.openxmlformats.org/officeDocument/2006/relationships/slide" Target="slides/slide30.xml" /><Relationship Id="rId30" Type="http://schemas.openxmlformats.org/officeDocument/2006/relationships/slide" Target="slides/slide29.xml" /><Relationship Id="rId33" Type="http://schemas.openxmlformats.org/officeDocument/2006/relationships/slide" Target="slides/slide32.xml" /><Relationship Id="rId32" Type="http://schemas.openxmlformats.org/officeDocument/2006/relationships/slide" Target="slides/slide31.xml" /><Relationship Id="rId35" Type="http://schemas.openxmlformats.org/officeDocument/2006/relationships/slide" Target="slides/slide34.xml" /><Relationship Id="rId34" Type="http://schemas.openxmlformats.org/officeDocument/2006/relationships/slide" Target="slides/slide33.xml" /><Relationship Id="rId71" Type="http://schemas.openxmlformats.org/officeDocument/2006/relationships/slide" Target="slides/slide70.xml" /><Relationship Id="rId70" Type="http://schemas.openxmlformats.org/officeDocument/2006/relationships/slide" Target="slides/slide69.xml" /><Relationship Id="rId37" Type="http://schemas.openxmlformats.org/officeDocument/2006/relationships/slide" Target="slides/slide36.xml" /><Relationship Id="rId36" Type="http://schemas.openxmlformats.org/officeDocument/2006/relationships/slide" Target="slides/slide35.xml" /><Relationship Id="rId39" Type="http://schemas.openxmlformats.org/officeDocument/2006/relationships/slide" Target="slides/slide38.xml" /><Relationship Id="rId38" Type="http://schemas.openxmlformats.org/officeDocument/2006/relationships/slide" Target="slides/slide37.xml" /><Relationship Id="rId62" Type="http://schemas.openxmlformats.org/officeDocument/2006/relationships/slide" Target="slides/slide61.xml" /><Relationship Id="rId61" Type="http://schemas.openxmlformats.org/officeDocument/2006/relationships/slide" Target="slides/slide60.xml" /><Relationship Id="rId64" Type="http://schemas.openxmlformats.org/officeDocument/2006/relationships/slide" Target="slides/slide63.xml" /><Relationship Id="rId20" Type="http://schemas.openxmlformats.org/officeDocument/2006/relationships/slide" Target="slides/slide19.xml" /><Relationship Id="rId63" Type="http://schemas.openxmlformats.org/officeDocument/2006/relationships/slide" Target="slides/slide62.xml" /><Relationship Id="rId66" Type="http://schemas.openxmlformats.org/officeDocument/2006/relationships/slide" Target="slides/slide65.xml" /><Relationship Id="rId22" Type="http://schemas.openxmlformats.org/officeDocument/2006/relationships/slide" Target="slides/slide21.xml" /><Relationship Id="rId21" Type="http://schemas.openxmlformats.org/officeDocument/2006/relationships/slide" Target="slides/slide20.xml" /><Relationship Id="rId65" Type="http://schemas.openxmlformats.org/officeDocument/2006/relationships/slide" Target="slides/slide64.xml" /><Relationship Id="rId68" Type="http://schemas.openxmlformats.org/officeDocument/2006/relationships/slide" Target="slides/slide67.xml" /><Relationship Id="rId24" Type="http://schemas.openxmlformats.org/officeDocument/2006/relationships/slide" Target="slides/slide23.xml" /><Relationship Id="rId23" Type="http://schemas.openxmlformats.org/officeDocument/2006/relationships/slide" Target="slides/slide22.xml" /><Relationship Id="rId67" Type="http://schemas.openxmlformats.org/officeDocument/2006/relationships/slide" Target="slides/slide66.xml" /><Relationship Id="rId60" Type="http://schemas.openxmlformats.org/officeDocument/2006/relationships/slide" Target="slides/slide59.xml" /><Relationship Id="rId26" Type="http://schemas.openxmlformats.org/officeDocument/2006/relationships/slide" Target="slides/slide25.xml" /><Relationship Id="rId69" Type="http://schemas.openxmlformats.org/officeDocument/2006/relationships/slide" Target="slides/slide68.xml" /><Relationship Id="rId25" Type="http://schemas.openxmlformats.org/officeDocument/2006/relationships/slide" Target="slides/slide24.xml" /><Relationship Id="rId28" Type="http://schemas.openxmlformats.org/officeDocument/2006/relationships/slide" Target="slides/slide27.xml" /><Relationship Id="rId27" Type="http://schemas.openxmlformats.org/officeDocument/2006/relationships/slide" Target="slides/slide26.xml" /><Relationship Id="rId29" Type="http://schemas.openxmlformats.org/officeDocument/2006/relationships/slide" Target="slides/slide28.xml" /><Relationship Id="rId51" Type="http://schemas.openxmlformats.org/officeDocument/2006/relationships/slide" Target="slides/slide50.xml" /><Relationship Id="rId50" Type="http://schemas.openxmlformats.org/officeDocument/2006/relationships/slide" Target="slides/slide49.xml" /><Relationship Id="rId53" Type="http://schemas.openxmlformats.org/officeDocument/2006/relationships/slide" Target="slides/slide52.xml" /><Relationship Id="rId52" Type="http://schemas.openxmlformats.org/officeDocument/2006/relationships/slide" Target="slides/slide51.xml" /><Relationship Id="rId55" Type="http://schemas.openxmlformats.org/officeDocument/2006/relationships/slide" Target="slides/slide54.xml" /><Relationship Id="rId11" Type="http://schemas.openxmlformats.org/officeDocument/2006/relationships/slide" Target="slides/slide10.xml" /><Relationship Id="rId10" Type="http://schemas.openxmlformats.org/officeDocument/2006/relationships/slide" Target="slides/slide9.xml" /><Relationship Id="rId54" Type="http://schemas.openxmlformats.org/officeDocument/2006/relationships/slide" Target="slides/slide53.xml" /><Relationship Id="rId13" Type="http://schemas.openxmlformats.org/officeDocument/2006/relationships/slide" Target="slides/slide12.xml" /><Relationship Id="rId57" Type="http://schemas.openxmlformats.org/officeDocument/2006/relationships/slide" Target="slides/slide56.xml" /><Relationship Id="rId56" Type="http://schemas.openxmlformats.org/officeDocument/2006/relationships/slide" Target="slides/slide55.xml" /><Relationship Id="rId12" Type="http://schemas.openxmlformats.org/officeDocument/2006/relationships/slide" Target="slides/slide11.xml" /><Relationship Id="rId15" Type="http://schemas.openxmlformats.org/officeDocument/2006/relationships/slide" Target="slides/slide14.xml" /><Relationship Id="rId59" Type="http://schemas.openxmlformats.org/officeDocument/2006/relationships/slide" Target="slides/slide58.xml" /><Relationship Id="rId58" Type="http://schemas.openxmlformats.org/officeDocument/2006/relationships/slide" Target="slides/slide57.xml" /><Relationship Id="rId14" Type="http://schemas.openxmlformats.org/officeDocument/2006/relationships/slide" Target="slides/slide13.xml" /><Relationship Id="rId17" Type="http://schemas.openxmlformats.org/officeDocument/2006/relationships/slide" Target="slides/slide16.xml" /><Relationship Id="rId16" Type="http://schemas.openxmlformats.org/officeDocument/2006/relationships/slide" Target="slides/slide15.xml" /><Relationship Id="rId19" Type="http://schemas.openxmlformats.org/officeDocument/2006/relationships/slide" Target="slides/slide18.xml" /><Relationship Id="rId18" Type="http://schemas.openxmlformats.org/officeDocument/2006/relationships/slide" Target="slides/slide17.xml" /><Relationship Id="rId79" Type="http://schemas.openxmlformats.org/officeDocument/2006/relationships/font" Target="fonts/WPS_Specail_1.fntdata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8AD04-4D15-4401-8044-23BABC6AC44E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C236A-121D-439E-8F0C-E0669E102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C236A-121D-439E-8F0C-E0669E10241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C2DA12-6522-4D3E-9AA0-14B0954F2BEC}" type="datetimeFigureOut">
              <a:rPr lang="en-US" smtClean="0"/>
              <a:pPr/>
              <a:t>10/7/2015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F674EEE-A0BB-4269-9C43-303C010885F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CELLS, TISSUES AND ORGANISATION OF THE BODY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lysosomes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Spherical membranous bags containing digestive enzymes (acid </a:t>
            </a:r>
            <a:r>
              <a:rPr lang="en-US" dirty="0" err="1" smtClean="0"/>
              <a:t>hydrolases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Digest ingested bacteria, viruses, and toxins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Degrade nonfunctional organelles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Break down and release glycogen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Break down bone to release Ca2</a:t>
            </a:r>
            <a:r>
              <a:rPr lang="en-US" baseline="30000" dirty="0" smtClean="0"/>
              <a:t>+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Destroy cells in injured or </a:t>
            </a:r>
            <a:r>
              <a:rPr lang="en-US" dirty="0" err="1" smtClean="0"/>
              <a:t>nonuseful</a:t>
            </a:r>
            <a:r>
              <a:rPr lang="en-US" dirty="0" smtClean="0"/>
              <a:t> tissue (autolysis)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cystoskeleton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are extensive network of tiny protein fibres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microfilaments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smallest</a:t>
            </a:r>
          </a:p>
          <a:p>
            <a:r>
              <a:rPr lang="en-GB" dirty="0" smtClean="0"/>
              <a:t>They are involved in movement and contraction</a:t>
            </a:r>
          </a:p>
          <a:p>
            <a:r>
              <a:rPr lang="en-GB" dirty="0" smtClean="0"/>
              <a:t>Provide </a:t>
            </a:r>
            <a:r>
              <a:rPr lang="en-GB" dirty="0" err="1" smtClean="0"/>
              <a:t>structureal</a:t>
            </a:r>
            <a:r>
              <a:rPr lang="en-GB" dirty="0" smtClean="0"/>
              <a:t> support and maintain the characteristic shape of the cell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microtubules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are involved in movement of:</a:t>
            </a:r>
          </a:p>
          <a:p>
            <a:pPr lvl="1"/>
            <a:r>
              <a:rPr lang="en-GB" dirty="0" smtClean="0"/>
              <a:t>Organelles within the cell</a:t>
            </a:r>
          </a:p>
          <a:p>
            <a:pPr lvl="1"/>
            <a:r>
              <a:rPr lang="en-GB" dirty="0" smtClean="0"/>
              <a:t>Chromosomes during cell division</a:t>
            </a:r>
          </a:p>
          <a:p>
            <a:pPr lvl="1"/>
            <a:r>
              <a:rPr lang="en-GB" dirty="0" smtClean="0"/>
              <a:t>Cell extensions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</a:t>
            </a:r>
            <a:r>
              <a:rPr lang="en-GB" dirty="0" err="1" smtClean="0"/>
              <a:t>centrosome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Directs microtubules with the cell</a:t>
            </a:r>
          </a:p>
          <a:p>
            <a:r>
              <a:rPr lang="en-GB" dirty="0" smtClean="0"/>
              <a:t>Plays an important role during cell division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1143000"/>
          </a:xfrm>
        </p:spPr>
        <p:txBody>
          <a:bodyPr/>
          <a:lstStyle/>
          <a:p>
            <a:r>
              <a:rPr lang="en-GB" dirty="0" smtClean="0"/>
              <a:t>4. Cell extensions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project outside in some cells and </a:t>
            </a:r>
            <a:r>
              <a:rPr lang="en-GB" dirty="0" err="1" smtClean="0"/>
              <a:t>consits</a:t>
            </a:r>
            <a:r>
              <a:rPr lang="en-GB" dirty="0" smtClean="0"/>
              <a:t> of microtubules</a:t>
            </a:r>
          </a:p>
          <a:p>
            <a:r>
              <a:rPr lang="en-GB" dirty="0" smtClean="0"/>
              <a:t>They include:</a:t>
            </a:r>
          </a:p>
          <a:p>
            <a:pPr lvl="1"/>
            <a:r>
              <a:rPr lang="en-GB" dirty="0" err="1" smtClean="0"/>
              <a:t>Microvilli</a:t>
            </a:r>
            <a:r>
              <a:rPr lang="en-GB" dirty="0" smtClean="0"/>
              <a:t>- they increase the surface area for </a:t>
            </a:r>
            <a:r>
              <a:rPr lang="en-GB" dirty="0" err="1" smtClean="0"/>
              <a:t>absoption</a:t>
            </a:r>
            <a:endParaRPr lang="en-GB" dirty="0" smtClean="0"/>
          </a:p>
          <a:p>
            <a:pPr lvl="1"/>
            <a:r>
              <a:rPr lang="en-GB" dirty="0" smtClean="0"/>
              <a:t>Cilia- hair like projection in free boarders</a:t>
            </a:r>
          </a:p>
          <a:p>
            <a:pPr lvl="1"/>
            <a:r>
              <a:rPr lang="en-GB" dirty="0" smtClean="0"/>
              <a:t>Flagella-single whip like projection like the tail of a spermatozoa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changes from formation of the cell until it reproduces</a:t>
            </a:r>
          </a:p>
          <a:p>
            <a:r>
              <a:rPr lang="en-US" dirty="0" smtClean="0"/>
              <a:t>Includes:</a:t>
            </a:r>
          </a:p>
          <a:p>
            <a:pPr lvl="1"/>
            <a:r>
              <a:rPr lang="en-US" dirty="0" err="1" smtClean="0"/>
              <a:t>Interphase</a:t>
            </a:r>
            <a:endParaRPr lang="en-US" dirty="0" smtClean="0"/>
          </a:p>
          <a:p>
            <a:pPr lvl="1"/>
            <a:r>
              <a:rPr lang="en-US" dirty="0" smtClean="0"/>
              <a:t>Cell division (mitotic phase)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Interphase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Longest phase with 3 phases</a:t>
            </a:r>
          </a:p>
          <a:p>
            <a:pPr lvl="1"/>
            <a:r>
              <a:rPr lang="en-GB" dirty="0" smtClean="0"/>
              <a:t>First gap phase (</a:t>
            </a:r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GB" dirty="0" smtClean="0"/>
              <a:t>)- cell grows in size and volume. Some cells do not continue with the cycle and enter the resting phase (</a:t>
            </a:r>
            <a:r>
              <a:rPr lang="en-US" dirty="0" smtClean="0"/>
              <a:t>G</a:t>
            </a:r>
            <a:r>
              <a:rPr lang="en-US" baseline="-25000" dirty="0" smtClean="0"/>
              <a:t>0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Synthesis of DNA phase(S phase) cells replicate 2 DNA copies. The cell now has 92 chromosomes and is now ready for division</a:t>
            </a:r>
          </a:p>
          <a:p>
            <a:pPr lvl="1"/>
            <a:r>
              <a:rPr lang="en-GB" dirty="0" smtClean="0"/>
              <a:t>Second gap phase (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)-there is further growth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mitosis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continous</a:t>
            </a:r>
            <a:r>
              <a:rPr lang="en-GB" dirty="0" smtClean="0"/>
              <a:t> process.</a:t>
            </a:r>
          </a:p>
          <a:p>
            <a:pPr lvl="1"/>
            <a:r>
              <a:rPr lang="en-GB" dirty="0" smtClean="0"/>
              <a:t>Prophase-</a:t>
            </a:r>
            <a:r>
              <a:rPr lang="en-US" dirty="0" smtClean="0"/>
              <a:t>Chromosomes become visible, each with two </a:t>
            </a:r>
            <a:r>
              <a:rPr lang="en-US" dirty="0" err="1" smtClean="0"/>
              <a:t>chromatids</a:t>
            </a:r>
            <a:r>
              <a:rPr lang="en-US" dirty="0" smtClean="0"/>
              <a:t> joined at a </a:t>
            </a:r>
            <a:r>
              <a:rPr lang="en-US" dirty="0" err="1" smtClean="0"/>
              <a:t>centromere</a:t>
            </a:r>
            <a:r>
              <a:rPr lang="en-US" dirty="0" smtClean="0"/>
              <a:t>. The </a:t>
            </a:r>
            <a:r>
              <a:rPr lang="en-US" dirty="0" err="1" smtClean="0"/>
              <a:t>chromatids</a:t>
            </a:r>
            <a:r>
              <a:rPr lang="en-US" dirty="0" smtClean="0"/>
              <a:t> are joined  to each other at the </a:t>
            </a:r>
            <a:r>
              <a:rPr lang="en-US" dirty="0" err="1" smtClean="0"/>
              <a:t>centromere</a:t>
            </a:r>
            <a:r>
              <a:rPr lang="en-US" dirty="0" smtClean="0"/>
              <a:t>. The mitotic </a:t>
            </a:r>
            <a:r>
              <a:rPr lang="en-US" dirty="0" err="1" smtClean="0"/>
              <a:t>appratus</a:t>
            </a:r>
            <a:r>
              <a:rPr lang="en-US" dirty="0" smtClean="0"/>
              <a:t> appear. The </a:t>
            </a:r>
            <a:r>
              <a:rPr lang="en-US" dirty="0" err="1" smtClean="0"/>
              <a:t>centrioles</a:t>
            </a:r>
            <a:r>
              <a:rPr lang="en-US" dirty="0" smtClean="0"/>
              <a:t> migrate to each end of the cell and the nuclear envelope disappears</a:t>
            </a:r>
          </a:p>
          <a:p>
            <a:pPr lvl="1"/>
            <a:r>
              <a:rPr lang="en-US" dirty="0" smtClean="0"/>
              <a:t>Metaphase-the </a:t>
            </a:r>
            <a:r>
              <a:rPr lang="en-US" dirty="0" err="1" smtClean="0"/>
              <a:t>chromatids</a:t>
            </a:r>
            <a:r>
              <a:rPr lang="en-US" dirty="0" smtClean="0"/>
              <a:t> align on the centre of the spindle</a:t>
            </a:r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ctied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None/>
            </a:pPr>
            <a:endParaRPr lang="en-US" dirty="0" smtClean="0"/>
          </a:p>
          <a:p>
            <a:pPr lvl="1"/>
            <a:r>
              <a:rPr lang="en-US" dirty="0" smtClean="0"/>
              <a:t>Anaphase -Shortest phase. One of each </a:t>
            </a:r>
            <a:r>
              <a:rPr lang="en-US" dirty="0" err="1" smtClean="0"/>
              <a:t>chromatid</a:t>
            </a:r>
            <a:r>
              <a:rPr lang="en-US" dirty="0" smtClean="0"/>
              <a:t>  migrate to each of the end  of the spindle as the </a:t>
            </a:r>
            <a:r>
              <a:rPr lang="en-US" dirty="0" err="1" smtClean="0"/>
              <a:t>mcrotubules</a:t>
            </a:r>
            <a:r>
              <a:rPr lang="en-US" dirty="0" smtClean="0"/>
              <a:t> that form the mitotic spindle contract</a:t>
            </a:r>
          </a:p>
          <a:p>
            <a:pPr lvl="1"/>
            <a:r>
              <a:rPr lang="en-US" dirty="0" err="1" smtClean="0"/>
              <a:t>Telophase</a:t>
            </a:r>
            <a:r>
              <a:rPr lang="en-US" dirty="0" smtClean="0"/>
              <a:t>- the mitotic spindle disappears, the chromosomes uncoil and the nuclear envelope reforms</a:t>
            </a:r>
          </a:p>
          <a:p>
            <a:pPr lvl="1">
              <a:buNone/>
            </a:pPr>
            <a:r>
              <a:rPr lang="en-US" dirty="0" smtClean="0"/>
              <a:t>After this the cytoplasm , intracellular organelles and plasma membrane split forming two cells, this is called </a:t>
            </a:r>
            <a:r>
              <a:rPr lang="en-US" dirty="0" err="1" smtClean="0"/>
              <a:t>cytokinesis</a:t>
            </a:r>
            <a:endParaRPr lang="en-US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CELL: STRUCTURE AND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human body develops from a single cell called the zygote, which results from the fusion of the ovum and the spermatozoon</a:t>
            </a:r>
          </a:p>
          <a:p>
            <a:r>
              <a:rPr lang="en-GB" dirty="0" smtClean="0"/>
              <a:t> Cell multiplication follows and, as the </a:t>
            </a:r>
            <a:r>
              <a:rPr lang="en-GB" dirty="0" err="1" smtClean="0"/>
              <a:t>fetus</a:t>
            </a:r>
            <a:r>
              <a:rPr lang="en-GB" dirty="0" smtClean="0"/>
              <a:t> grows, cells with different structural and functional specialisations develop, all with the same genetic make-up as the zygote</a:t>
            </a:r>
          </a:p>
          <a:p>
            <a:r>
              <a:rPr lang="en-GB" dirty="0" smtClean="0"/>
              <a:t>A cell consists of a plasma membrane and a number of organelles floating in a watery fluid called </a:t>
            </a:r>
            <a:r>
              <a:rPr lang="en-GB" dirty="0" err="1" smtClean="0"/>
              <a:t>cytosol</a:t>
            </a:r>
            <a:r>
              <a:rPr lang="en-GB" dirty="0" smtClean="0"/>
              <a:t> which include: the nucleus, mitochondria, </a:t>
            </a:r>
            <a:r>
              <a:rPr lang="en-GB" dirty="0" err="1" smtClean="0"/>
              <a:t>ribosomes</a:t>
            </a:r>
            <a:r>
              <a:rPr lang="en-GB" dirty="0" smtClean="0"/>
              <a:t>, endoplasmic reticulum, Golgi apparatus, </a:t>
            </a:r>
            <a:r>
              <a:rPr lang="en-GB" dirty="0" err="1" smtClean="0"/>
              <a:t>lysosomes</a:t>
            </a:r>
            <a:r>
              <a:rPr lang="en-GB" dirty="0" smtClean="0"/>
              <a:t>, microfilaments and microtubules.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to genetics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800" i="1" dirty="0" smtClean="0"/>
              <a:t>Genetics is the study of genes</a:t>
            </a:r>
          </a:p>
          <a:p>
            <a:r>
              <a:rPr lang="en-GB" sz="800" i="1" dirty="0" smtClean="0"/>
              <a:t>The information needed to develop into a functioning member of a species is passed on as deoxyribonucleic acid (DNA)</a:t>
            </a:r>
          </a:p>
          <a:p>
            <a:r>
              <a:rPr lang="en-GB" sz="800" i="1" dirty="0" smtClean="0"/>
              <a:t>DNA is organised into functional units called genes, which are part of a larger structure called chromosomes</a:t>
            </a:r>
          </a:p>
          <a:p>
            <a:r>
              <a:rPr lang="en-GB" sz="800" i="1" dirty="0" smtClean="0"/>
              <a:t>The name given to all genetic material in a cell is genome</a:t>
            </a:r>
            <a:endParaRPr lang="en-GB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Ctied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800" dirty="0" smtClean="0"/>
              <a:t>Chromosomes </a:t>
            </a:r>
            <a:endParaRPr lang="en-GB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TISSUES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of cells similar in structure and function</a:t>
            </a:r>
          </a:p>
          <a:p>
            <a:r>
              <a:rPr lang="en-US" dirty="0" smtClean="0"/>
              <a:t>Types of tissues</a:t>
            </a:r>
          </a:p>
          <a:p>
            <a:pPr lvl="1"/>
            <a:r>
              <a:rPr lang="en-US" dirty="0" smtClean="0"/>
              <a:t>Epithelial tissue</a:t>
            </a:r>
          </a:p>
          <a:p>
            <a:pPr lvl="1"/>
            <a:r>
              <a:rPr lang="en-US" dirty="0" smtClean="0"/>
              <a:t>Connective tissue</a:t>
            </a:r>
          </a:p>
          <a:p>
            <a:pPr lvl="1"/>
            <a:r>
              <a:rPr lang="en-US" dirty="0" smtClean="0"/>
              <a:t>Muscle tissue</a:t>
            </a:r>
          </a:p>
          <a:p>
            <a:pPr lvl="1"/>
            <a:r>
              <a:rPr lang="en-US" dirty="0" smtClean="0"/>
              <a:t>Nerve tissue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 l="1118" t="2032" r="73042" b="5678"/>
          <a:stretch>
            <a:fillRect/>
          </a:stretch>
        </p:blipFill>
        <p:spPr bwMode="auto">
          <a:xfrm>
            <a:off x="346075" y="571500"/>
            <a:ext cx="2200275" cy="5908675"/>
          </a:xfrm>
          <a:prstGeom prst="rect">
            <a:avLst/>
          </a:prstGeom>
          <a:noFill/>
        </p:spPr>
      </p:pic>
      <p:sp>
        <p:nvSpPr>
          <p:cNvPr id="5" name="Freeform 10"/>
          <p:cNvSpPr>
            <a:spLocks/>
          </p:cNvSpPr>
          <p:nvPr/>
        </p:nvSpPr>
        <p:spPr bwMode="auto">
          <a:xfrm>
            <a:off x="1490663" y="822325"/>
            <a:ext cx="1146175" cy="323850"/>
          </a:xfrm>
          <a:custGeom>
            <a:avLst/>
            <a:gdLst/>
            <a:ahLst/>
            <a:cxnLst>
              <a:cxn ang="0">
                <a:pos x="722" y="204"/>
              </a:cxn>
              <a:cxn ang="0">
                <a:pos x="562" y="204"/>
              </a:cxn>
              <a:cxn ang="0">
                <a:pos x="0" y="0"/>
              </a:cxn>
            </a:cxnLst>
            <a:rect l="0" t="0" r="r" b="b"/>
            <a:pathLst>
              <a:path w="722" h="204">
                <a:moveTo>
                  <a:pt x="722" y="204"/>
                </a:moveTo>
                <a:lnTo>
                  <a:pt x="562" y="204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 flipH="1">
            <a:off x="1541463" y="1146175"/>
            <a:ext cx="841375" cy="193675"/>
          </a:xfrm>
          <a:prstGeom prst="line">
            <a:avLst/>
          </a:prstGeom>
          <a:noFill/>
          <a:ln w="9525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H="1">
            <a:off x="1731963" y="1146175"/>
            <a:ext cx="650875" cy="485775"/>
          </a:xfrm>
          <a:prstGeom prst="line">
            <a:avLst/>
          </a:prstGeom>
          <a:noFill/>
          <a:ln w="9525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2020888" y="1866900"/>
            <a:ext cx="615950" cy="266700"/>
          </a:xfrm>
          <a:custGeom>
            <a:avLst/>
            <a:gdLst/>
            <a:ahLst/>
            <a:cxnLst>
              <a:cxn ang="0">
                <a:pos x="388" y="0"/>
              </a:cxn>
              <a:cxn ang="0">
                <a:pos x="228" y="0"/>
              </a:cxn>
              <a:cxn ang="0">
                <a:pos x="0" y="168"/>
              </a:cxn>
            </a:cxnLst>
            <a:rect l="0" t="0" r="r" b="b"/>
            <a:pathLst>
              <a:path w="388" h="168">
                <a:moveTo>
                  <a:pt x="388" y="0"/>
                </a:moveTo>
                <a:lnTo>
                  <a:pt x="228" y="0"/>
                </a:lnTo>
                <a:lnTo>
                  <a:pt x="0" y="168"/>
                </a:lnTo>
              </a:path>
            </a:pathLst>
          </a:custGeom>
          <a:noFill/>
          <a:ln w="9525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" name="Freeform 14"/>
          <p:cNvSpPr>
            <a:spLocks/>
          </p:cNvSpPr>
          <p:nvPr/>
        </p:nvSpPr>
        <p:spPr bwMode="auto">
          <a:xfrm>
            <a:off x="1674813" y="3181350"/>
            <a:ext cx="962025" cy="515938"/>
          </a:xfrm>
          <a:custGeom>
            <a:avLst/>
            <a:gdLst/>
            <a:ahLst/>
            <a:cxnLst>
              <a:cxn ang="0">
                <a:pos x="606" y="325"/>
              </a:cxn>
              <a:cxn ang="0">
                <a:pos x="446" y="325"/>
              </a:cxn>
              <a:cxn ang="0">
                <a:pos x="0" y="0"/>
              </a:cxn>
            </a:cxnLst>
            <a:rect l="0" t="0" r="r" b="b"/>
            <a:pathLst>
              <a:path w="606" h="325">
                <a:moveTo>
                  <a:pt x="606" y="325"/>
                </a:moveTo>
                <a:lnTo>
                  <a:pt x="446" y="325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" name="Freeform 15"/>
          <p:cNvSpPr>
            <a:spLocks/>
          </p:cNvSpPr>
          <p:nvPr/>
        </p:nvSpPr>
        <p:spPr bwMode="auto">
          <a:xfrm>
            <a:off x="1782763" y="4427538"/>
            <a:ext cx="854075" cy="222250"/>
          </a:xfrm>
          <a:custGeom>
            <a:avLst/>
            <a:gdLst/>
            <a:ahLst/>
            <a:cxnLst>
              <a:cxn ang="0">
                <a:pos x="538" y="140"/>
              </a:cxn>
              <a:cxn ang="0">
                <a:pos x="378" y="140"/>
              </a:cxn>
              <a:cxn ang="0">
                <a:pos x="0" y="0"/>
              </a:cxn>
            </a:cxnLst>
            <a:rect l="0" t="0" r="r" b="b"/>
            <a:pathLst>
              <a:path w="538" h="140">
                <a:moveTo>
                  <a:pt x="538" y="140"/>
                </a:moveTo>
                <a:lnTo>
                  <a:pt x="378" y="14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" name="Freeform 16"/>
          <p:cNvSpPr>
            <a:spLocks/>
          </p:cNvSpPr>
          <p:nvPr/>
        </p:nvSpPr>
        <p:spPr bwMode="auto">
          <a:xfrm>
            <a:off x="1116013" y="4608513"/>
            <a:ext cx="1520825" cy="320675"/>
          </a:xfrm>
          <a:custGeom>
            <a:avLst/>
            <a:gdLst/>
            <a:ahLst/>
            <a:cxnLst>
              <a:cxn ang="0">
                <a:pos x="958" y="202"/>
              </a:cxn>
              <a:cxn ang="0">
                <a:pos x="798" y="202"/>
              </a:cxn>
              <a:cxn ang="0">
                <a:pos x="0" y="0"/>
              </a:cxn>
            </a:cxnLst>
            <a:rect l="0" t="0" r="r" b="b"/>
            <a:pathLst>
              <a:path w="958" h="202">
                <a:moveTo>
                  <a:pt x="958" y="202"/>
                </a:moveTo>
                <a:lnTo>
                  <a:pt x="798" y="202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Freeform 17"/>
          <p:cNvSpPr>
            <a:spLocks/>
          </p:cNvSpPr>
          <p:nvPr/>
        </p:nvSpPr>
        <p:spPr bwMode="auto">
          <a:xfrm>
            <a:off x="1868488" y="5202238"/>
            <a:ext cx="768350" cy="47625"/>
          </a:xfrm>
          <a:custGeom>
            <a:avLst/>
            <a:gdLst/>
            <a:ahLst/>
            <a:cxnLst>
              <a:cxn ang="0">
                <a:pos x="484" y="0"/>
              </a:cxn>
              <a:cxn ang="0">
                <a:pos x="324" y="0"/>
              </a:cxn>
              <a:cxn ang="0">
                <a:pos x="0" y="30"/>
              </a:cxn>
            </a:cxnLst>
            <a:rect l="0" t="0" r="r" b="b"/>
            <a:pathLst>
              <a:path w="484" h="30">
                <a:moveTo>
                  <a:pt x="484" y="0"/>
                </a:moveTo>
                <a:lnTo>
                  <a:pt x="324" y="0"/>
                </a:lnTo>
                <a:lnTo>
                  <a:pt x="0" y="30"/>
                </a:lnTo>
              </a:path>
            </a:pathLst>
          </a:custGeom>
          <a:noFill/>
          <a:ln w="9525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2220913" y="3175000"/>
            <a:ext cx="415925" cy="241300"/>
          </a:xfrm>
          <a:custGeom>
            <a:avLst/>
            <a:gdLst/>
            <a:ahLst/>
            <a:cxnLst>
              <a:cxn ang="0">
                <a:pos x="262" y="152"/>
              </a:cxn>
              <a:cxn ang="0">
                <a:pos x="102" y="152"/>
              </a:cxn>
              <a:cxn ang="0">
                <a:pos x="0" y="0"/>
              </a:cxn>
            </a:cxnLst>
            <a:rect l="0" t="0" r="r" b="b"/>
            <a:pathLst>
              <a:path w="262" h="152">
                <a:moveTo>
                  <a:pt x="262" y="152"/>
                </a:moveTo>
                <a:lnTo>
                  <a:pt x="102" y="152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" name="Freeform 19"/>
          <p:cNvSpPr>
            <a:spLocks/>
          </p:cNvSpPr>
          <p:nvPr/>
        </p:nvSpPr>
        <p:spPr bwMode="auto">
          <a:xfrm>
            <a:off x="1458913" y="2146300"/>
            <a:ext cx="1177925" cy="127000"/>
          </a:xfrm>
          <a:custGeom>
            <a:avLst/>
            <a:gdLst/>
            <a:ahLst/>
            <a:cxnLst>
              <a:cxn ang="0">
                <a:pos x="742" y="0"/>
              </a:cxn>
              <a:cxn ang="0">
                <a:pos x="582" y="0"/>
              </a:cxn>
              <a:cxn ang="0">
                <a:pos x="0" y="80"/>
              </a:cxn>
            </a:cxnLst>
            <a:rect l="0" t="0" r="r" b="b"/>
            <a:pathLst>
              <a:path w="742" h="80">
                <a:moveTo>
                  <a:pt x="742" y="0"/>
                </a:moveTo>
                <a:lnTo>
                  <a:pt x="582" y="0"/>
                </a:lnTo>
                <a:lnTo>
                  <a:pt x="0" y="80"/>
                </a:lnTo>
              </a:path>
            </a:pathLst>
          </a:custGeom>
          <a:noFill/>
          <a:ln w="9525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" name="Freeform 20"/>
          <p:cNvSpPr>
            <a:spLocks/>
          </p:cNvSpPr>
          <p:nvPr/>
        </p:nvSpPr>
        <p:spPr bwMode="auto">
          <a:xfrm>
            <a:off x="1684338" y="2425700"/>
            <a:ext cx="952500" cy="139700"/>
          </a:xfrm>
          <a:custGeom>
            <a:avLst/>
            <a:gdLst/>
            <a:ahLst/>
            <a:cxnLst>
              <a:cxn ang="0">
                <a:pos x="600" y="0"/>
              </a:cxn>
              <a:cxn ang="0">
                <a:pos x="440" y="0"/>
              </a:cxn>
              <a:cxn ang="0">
                <a:pos x="0" y="88"/>
              </a:cxn>
            </a:cxnLst>
            <a:rect l="0" t="0" r="r" b="b"/>
            <a:pathLst>
              <a:path w="600" h="88">
                <a:moveTo>
                  <a:pt x="600" y="0"/>
                </a:moveTo>
                <a:lnTo>
                  <a:pt x="440" y="0"/>
                </a:lnTo>
                <a:lnTo>
                  <a:pt x="0" y="88"/>
                </a:lnTo>
              </a:path>
            </a:pathLst>
          </a:custGeom>
          <a:noFill/>
          <a:ln w="9525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670175" y="690563"/>
            <a:ext cx="4584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231F20"/>
                </a:solidFill>
                <a:latin typeface="Arial Black" charset="0"/>
              </a:rPr>
              <a:t>Nervous tissue:</a:t>
            </a:r>
            <a:r>
              <a:rPr lang="en-US" sz="1800" b="1">
                <a:solidFill>
                  <a:srgbClr val="231F20"/>
                </a:solidFill>
                <a:latin typeface="Arial" charset="0"/>
              </a:rPr>
              <a:t> Internal communication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• Brain, spinal cord, and nerves</a:t>
            </a:r>
            <a:endParaRPr lang="en-US" sz="1800">
              <a:latin typeface="Arial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663825" y="1411288"/>
            <a:ext cx="51308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231F20"/>
                </a:solidFill>
                <a:latin typeface="Arial Black" charset="0"/>
              </a:rPr>
              <a:t>Muscle tissue:</a:t>
            </a:r>
            <a:r>
              <a:rPr lang="en-US" sz="1800" b="1">
                <a:solidFill>
                  <a:srgbClr val="231F20"/>
                </a:solidFill>
                <a:latin typeface="Arial" charset="0"/>
              </a:rPr>
              <a:t> Contracts to cause movement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• Muscles attached to bones (skeletal)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• Muscles of heart (cardiac)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• Muscles of walls of hollow organs (smooth)</a:t>
            </a:r>
            <a:endParaRPr lang="en-US" sz="1800">
              <a:latin typeface="Arial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663825" y="2690813"/>
            <a:ext cx="61722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231F20"/>
                </a:solidFill>
                <a:latin typeface="Arial Black" charset="0"/>
              </a:rPr>
              <a:t>Epithelial tissue:</a:t>
            </a:r>
            <a:r>
              <a:rPr lang="en-US" sz="1800" b="1">
                <a:solidFill>
                  <a:srgbClr val="231F20"/>
                </a:solidFill>
                <a:latin typeface="Arial" charset="0"/>
              </a:rPr>
              <a:t> Forms boundaries between different 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environments, protects, secretes, absorbs, filters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• Skin surface (epidermis)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• Lining of GI tract organs and other hollow organs</a:t>
            </a:r>
            <a:endParaRPr lang="en-US" sz="1800">
              <a:latin typeface="Arial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2663825" y="3925888"/>
            <a:ext cx="5156200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231F20"/>
                </a:solidFill>
                <a:latin typeface="Arial Black" charset="0"/>
              </a:rPr>
              <a:t>Connective tissue:</a:t>
            </a:r>
            <a:r>
              <a:rPr lang="en-US" sz="1800" b="1">
                <a:solidFill>
                  <a:srgbClr val="231F20"/>
                </a:solidFill>
                <a:latin typeface="Arial" charset="0"/>
              </a:rPr>
              <a:t> Supports, protects, binds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other tissues together</a:t>
            </a: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• Bones</a:t>
            </a: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• Tendons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231F20"/>
                </a:solidFill>
                <a:latin typeface="Arial" charset="0"/>
              </a:rPr>
              <a:t>• Fat and other soft padding tissue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EPITHELIAL TISSUE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found covering the body and lining cavities, tubes and glands. </a:t>
            </a:r>
          </a:p>
          <a:p>
            <a:r>
              <a:rPr lang="en-GB" dirty="0" smtClean="0"/>
              <a:t>The structure of epithelium is closely related to its functions which include:</a:t>
            </a:r>
          </a:p>
          <a:p>
            <a:pPr lvl="1"/>
            <a:r>
              <a:rPr lang="en-GB" dirty="0" smtClean="0"/>
              <a:t>protection of underlying structures</a:t>
            </a:r>
          </a:p>
          <a:p>
            <a:pPr lvl="1"/>
            <a:r>
              <a:rPr lang="en-GB" dirty="0" smtClean="0"/>
              <a:t>secretion</a:t>
            </a:r>
          </a:p>
          <a:p>
            <a:pPr lvl="1"/>
            <a:r>
              <a:rPr lang="en-GB" dirty="0" smtClean="0"/>
              <a:t>absorption</a:t>
            </a:r>
          </a:p>
          <a:p>
            <a:r>
              <a:rPr lang="en-GB" dirty="0" smtClean="0"/>
              <a:t>They maybe:</a:t>
            </a:r>
          </a:p>
          <a:p>
            <a:pPr lvl="1"/>
            <a:r>
              <a:rPr lang="en-GB" dirty="0" smtClean="0"/>
              <a:t>Simple- single layer</a:t>
            </a:r>
          </a:p>
          <a:p>
            <a:pPr lvl="1"/>
            <a:r>
              <a:rPr lang="en-GB" dirty="0" smtClean="0"/>
              <a:t>Stratified- several layers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Simple epithelium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Simple epithelium consists of a single layer of identical cells</a:t>
            </a:r>
          </a:p>
          <a:p>
            <a:r>
              <a:rPr lang="en-GB" dirty="0" smtClean="0"/>
              <a:t>It is usually found on absorptive or </a:t>
            </a:r>
            <a:r>
              <a:rPr lang="en-GB" dirty="0" err="1" smtClean="0"/>
              <a:t>secretory</a:t>
            </a:r>
            <a:r>
              <a:rPr lang="en-GB" dirty="0" smtClean="0"/>
              <a:t> surfaces, where the single layer enhances these processes, and not usually on surfaces subject to stress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 </a:t>
            </a:r>
            <a:r>
              <a:rPr lang="en-GB" dirty="0" err="1" smtClean="0"/>
              <a:t>Squamous</a:t>
            </a:r>
            <a:r>
              <a:rPr lang="en-GB" dirty="0" smtClean="0"/>
              <a:t> (pavement) epithelium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Single layer of flattened cells fitting closely together like flat stones, forming a thin and very smooth membrane.</a:t>
            </a:r>
          </a:p>
          <a:p>
            <a:r>
              <a:rPr lang="en-GB" dirty="0" smtClean="0"/>
              <a:t>Diffusion takes place freely through this thin, smooth,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Cuboidal</a:t>
            </a:r>
            <a:r>
              <a:rPr lang="en-GB" dirty="0" smtClean="0"/>
              <a:t> epithelium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Cube-shaped cells fitting closely together lying on a basement membrane</a:t>
            </a:r>
          </a:p>
          <a:p>
            <a:r>
              <a:rPr lang="en-GB" dirty="0" smtClean="0"/>
              <a:t>It forms the tubules of the kidneys and is found in some glands.</a:t>
            </a:r>
          </a:p>
          <a:p>
            <a:r>
              <a:rPr lang="en-GB" dirty="0" smtClean="0"/>
              <a:t>Is actively involved in secretion, absorption and excretion.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Columnar epithelium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Single layer of cells, rectangular in shape, on a basement membrane </a:t>
            </a:r>
          </a:p>
          <a:p>
            <a:r>
              <a:rPr lang="en-GB" dirty="0" smtClean="0"/>
              <a:t>Lines many organs and has adaptation that are suited to a specific function like in the small intestines they have </a:t>
            </a:r>
            <a:r>
              <a:rPr lang="en-GB" dirty="0" err="1" smtClean="0"/>
              <a:t>microvilli</a:t>
            </a:r>
            <a:r>
              <a:rPr lang="en-GB" dirty="0" smtClean="0"/>
              <a:t> which increase the surface area for absorption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Stratified epithelia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Several layers of cells of various shapes.</a:t>
            </a:r>
          </a:p>
          <a:p>
            <a:r>
              <a:rPr lang="en-GB" dirty="0" smtClean="0"/>
              <a:t>There is continual cell division in the lower(basal) layers pushing cells above nearer the surface where they are shed</a:t>
            </a:r>
          </a:p>
          <a:p>
            <a:r>
              <a:rPr lang="en-GB" dirty="0" smtClean="0"/>
              <a:t>They protect underlying structures from mechanical wear and tear</a:t>
            </a:r>
          </a:p>
          <a:p>
            <a:r>
              <a:rPr lang="en-GB" dirty="0" smtClean="0"/>
              <a:t>There two main types: stratified </a:t>
            </a:r>
            <a:r>
              <a:rPr lang="en-GB" dirty="0" err="1" smtClean="0"/>
              <a:t>squamous</a:t>
            </a:r>
            <a:r>
              <a:rPr lang="en-GB" dirty="0" smtClean="0"/>
              <a:t> and transitional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Plasma membrane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plasma membrane consists of two layers of phospholipids with some protein  and a sugar molecules embedded in them.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phospholipid</a:t>
            </a:r>
            <a:r>
              <a:rPr lang="en-GB" dirty="0" smtClean="0"/>
              <a:t> molecules have a head which is electrically charged and </a:t>
            </a:r>
            <a:r>
              <a:rPr lang="en-GB" i="1" dirty="0" smtClean="0"/>
              <a:t>hydrophilic (meaning 'water loving') </a:t>
            </a:r>
            <a:r>
              <a:rPr lang="en-GB" dirty="0" smtClean="0"/>
              <a:t>and a tail which has no charge and is </a:t>
            </a:r>
            <a:r>
              <a:rPr lang="en-GB" i="1" dirty="0" smtClean="0"/>
              <a:t>hydrophobic </a:t>
            </a:r>
            <a:r>
              <a:rPr lang="en-GB" dirty="0" smtClean="0"/>
              <a:t>(meaning 'water hating').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Stratified </a:t>
            </a:r>
            <a:r>
              <a:rPr lang="en-GB" dirty="0" err="1" smtClean="0"/>
              <a:t>squamous</a:t>
            </a:r>
            <a:r>
              <a:rPr lang="en-GB" dirty="0" smtClean="0"/>
              <a:t> epithelium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Composed of a number of layers of cells </a:t>
            </a:r>
          </a:p>
          <a:p>
            <a:r>
              <a:rPr lang="en-GB" dirty="0" smtClean="0"/>
              <a:t>In the deepest layers the cells are mainly columnar and as they grow towards the surface, they become flattened and are then shed.</a:t>
            </a:r>
          </a:p>
          <a:p>
            <a:r>
              <a:rPr lang="en-GB" dirty="0" smtClean="0"/>
              <a:t>Can be </a:t>
            </a:r>
            <a:r>
              <a:rPr lang="en-GB" dirty="0" smtClean="0"/>
              <a:t>keratinised </a:t>
            </a:r>
            <a:r>
              <a:rPr lang="en-GB" dirty="0" smtClean="0"/>
              <a:t>or non-keratinised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Keratinised stratified epithelium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Found on dry surfaces that are subjected to wear and tear</a:t>
            </a:r>
          </a:p>
          <a:p>
            <a:r>
              <a:rPr lang="en-GB" dirty="0" smtClean="0"/>
              <a:t>The surface layer consists of dead epithelial cells that have lost the nuclei and the protein keratin has been added.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Non-keratinised stratified epithelium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Found on wet surfaces that may be subjected to wear and tear but are protected from drying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Transitional epithelium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composed of several layers of pear-shaped cells and is found lining the urinary bladder. </a:t>
            </a:r>
          </a:p>
          <a:p>
            <a:r>
              <a:rPr lang="en-GB" dirty="0" smtClean="0"/>
              <a:t>It allows for stretching as the bladder fills.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CONNECTIVE TISSUE 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most abundant tissue in the body.</a:t>
            </a:r>
          </a:p>
          <a:p>
            <a:r>
              <a:rPr lang="en-GB" dirty="0" smtClean="0"/>
              <a:t>The cells forming the connective tissues are more widely separated from each other than those forming the epithelium, and intercellular substance (matrix) is present in considerably larger amounts.</a:t>
            </a:r>
          </a:p>
          <a:p>
            <a:r>
              <a:rPr lang="en-GB" dirty="0" smtClean="0"/>
              <a:t>Major functions are:</a:t>
            </a:r>
          </a:p>
          <a:p>
            <a:pPr lvl="1"/>
            <a:r>
              <a:rPr lang="en-GB" dirty="0" smtClean="0"/>
              <a:t>binding and structural support</a:t>
            </a:r>
          </a:p>
          <a:p>
            <a:pPr lvl="1"/>
            <a:r>
              <a:rPr lang="en-GB" dirty="0" smtClean="0"/>
              <a:t> protection</a:t>
            </a:r>
          </a:p>
          <a:p>
            <a:pPr lvl="1"/>
            <a:r>
              <a:rPr lang="en-GB" dirty="0" smtClean="0"/>
              <a:t>transport</a:t>
            </a:r>
          </a:p>
          <a:p>
            <a:pPr lvl="1"/>
            <a:r>
              <a:rPr lang="en-GB" dirty="0" smtClean="0"/>
              <a:t>insulation.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Cells in connective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Connective tissue, excluding blood is found in all organs supporting the specialised tissue. </a:t>
            </a:r>
          </a:p>
          <a:p>
            <a:r>
              <a:rPr lang="en-GB" dirty="0" smtClean="0"/>
              <a:t>The cells involved include:</a:t>
            </a:r>
          </a:p>
          <a:p>
            <a:pPr lvl="1"/>
            <a:r>
              <a:rPr lang="en-GB" dirty="0" smtClean="0"/>
              <a:t>fibroblasts</a:t>
            </a:r>
          </a:p>
          <a:p>
            <a:pPr lvl="1"/>
            <a:r>
              <a:rPr lang="en-GB" dirty="0" smtClean="0"/>
              <a:t>fat cells</a:t>
            </a:r>
          </a:p>
          <a:p>
            <a:pPr lvl="1"/>
            <a:r>
              <a:rPr lang="en-GB" dirty="0" smtClean="0"/>
              <a:t>macrophages</a:t>
            </a:r>
          </a:p>
          <a:p>
            <a:pPr lvl="1"/>
            <a:r>
              <a:rPr lang="en-GB" dirty="0" smtClean="0"/>
              <a:t>leukocytes</a:t>
            </a:r>
          </a:p>
          <a:p>
            <a:pPr lvl="1"/>
            <a:r>
              <a:rPr lang="en-GB" dirty="0" smtClean="0"/>
              <a:t>mast cells.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fibroblasts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Large flat cells with irregular processes. </a:t>
            </a:r>
          </a:p>
          <a:p>
            <a:r>
              <a:rPr lang="en-GB" dirty="0" smtClean="0"/>
              <a:t>Produce collagen and elastic fibres and a matrix of extracellular material. </a:t>
            </a:r>
          </a:p>
          <a:p>
            <a:r>
              <a:rPr lang="en-GB" dirty="0" smtClean="0"/>
              <a:t>Very fine collagen fibres, sometimes called </a:t>
            </a:r>
            <a:r>
              <a:rPr lang="en-GB" dirty="0" err="1" smtClean="0"/>
              <a:t>reticulin</a:t>
            </a:r>
            <a:r>
              <a:rPr lang="en-GB" dirty="0" smtClean="0"/>
              <a:t> fibres, are found in very active tissue, such as the liver and lymphoid tissue. </a:t>
            </a:r>
          </a:p>
          <a:p>
            <a:r>
              <a:rPr lang="en-GB" dirty="0" smtClean="0"/>
              <a:t>They are particularly active in tissue repair (wound healing) where they may bind together the cut surfaces of wounds or form granulation tissue following tissue destruction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Fat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Occur singly or in groups in many types of connective tissue and are especially abundant in adipose tissue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macrophages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Irregular-shaped cells with granules in the cytoplasm. Some are fixed and others are motile. </a:t>
            </a:r>
          </a:p>
          <a:p>
            <a:r>
              <a:rPr lang="en-GB" dirty="0" smtClean="0"/>
              <a:t>Important part of the body's defence mechanisms </a:t>
            </a:r>
          </a:p>
          <a:p>
            <a:r>
              <a:rPr lang="en-GB" dirty="0" smtClean="0"/>
              <a:t>Their activities are typical of those of the macrophage/</a:t>
            </a:r>
            <a:r>
              <a:rPr lang="en-GB" dirty="0" err="1" smtClean="0"/>
              <a:t>monocyte</a:t>
            </a:r>
            <a:r>
              <a:rPr lang="en-GB" dirty="0" smtClean="0"/>
              <a:t> defence system, e.g. </a:t>
            </a:r>
            <a:r>
              <a:rPr lang="en-GB" dirty="0" err="1" smtClean="0"/>
              <a:t>monocytes</a:t>
            </a:r>
            <a:r>
              <a:rPr lang="en-GB" dirty="0" smtClean="0"/>
              <a:t> in blood, phagocytes in the alveoli of the lungs, </a:t>
            </a:r>
            <a:r>
              <a:rPr lang="en-GB" dirty="0" err="1" smtClean="0"/>
              <a:t>Kupffer</a:t>
            </a:r>
            <a:r>
              <a:rPr lang="en-GB" dirty="0" smtClean="0"/>
              <a:t> cells in liver sinusoids, fibroblasts in lymph nodes and spleen and </a:t>
            </a:r>
            <a:r>
              <a:rPr lang="en-GB" dirty="0" err="1" smtClean="0"/>
              <a:t>microglial</a:t>
            </a:r>
            <a:r>
              <a:rPr lang="en-GB" dirty="0" smtClean="0"/>
              <a:t> cells in the brain.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leukocytes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White blood cells are normally found in small numbers in healthy connective tissue but migrate in significant numbers during infection when they play an important part in tissue defence.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Functions of the plasma membrane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Branched carbohydrate molecules attached to the outside of some membrane protein molecules give the cell its immunological identity</a:t>
            </a:r>
          </a:p>
          <a:p>
            <a:r>
              <a:rPr lang="en-GB" dirty="0" smtClean="0"/>
              <a:t>They can act as specific receptors for hormones and other chemical messengers</a:t>
            </a:r>
          </a:p>
          <a:p>
            <a:r>
              <a:rPr lang="en-GB" dirty="0" smtClean="0"/>
              <a:t>Some are enzymes</a:t>
            </a:r>
          </a:p>
          <a:p>
            <a:r>
              <a:rPr lang="en-GB" dirty="0" smtClean="0"/>
              <a:t>Some are involved in transport across the membrane.</a:t>
            </a:r>
            <a:endParaRPr lang="en-GB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Plasma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develop into B-lymphocytes</a:t>
            </a:r>
          </a:p>
          <a:p>
            <a:r>
              <a:rPr lang="en-GB" dirty="0" smtClean="0"/>
              <a:t>They synthesise and secrete specific defensive antibodies into the blood and tissues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Mast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Similar to </a:t>
            </a:r>
            <a:r>
              <a:rPr lang="en-GB" dirty="0" err="1" smtClean="0"/>
              <a:t>basophil</a:t>
            </a:r>
            <a:r>
              <a:rPr lang="en-GB" dirty="0" smtClean="0"/>
              <a:t> leukocytes</a:t>
            </a:r>
          </a:p>
          <a:p>
            <a:r>
              <a:rPr lang="en-GB" dirty="0" smtClean="0"/>
              <a:t>They are found in loose connective tissue and under the fibrous capsule of some organs, e.g. liver and spleen, and in considerable numbers round blood vessels.</a:t>
            </a:r>
          </a:p>
          <a:p>
            <a:r>
              <a:rPr lang="en-GB" dirty="0" smtClean="0"/>
              <a:t>They produce granules containing </a:t>
            </a:r>
            <a:r>
              <a:rPr lang="en-GB" i="1" dirty="0" smtClean="0"/>
              <a:t>heparin, histamine </a:t>
            </a:r>
            <a:r>
              <a:rPr lang="en-GB" dirty="0" smtClean="0"/>
              <a:t>and other substances, which are released when the cells are damaged by disease or injury.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Loose (</a:t>
            </a:r>
            <a:r>
              <a:rPr lang="en-GB" dirty="0" err="1" smtClean="0"/>
              <a:t>areolar</a:t>
            </a:r>
            <a:r>
              <a:rPr lang="en-GB" dirty="0" smtClean="0"/>
              <a:t>) connective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most generalised of all connective tissue.</a:t>
            </a:r>
          </a:p>
          <a:p>
            <a:r>
              <a:rPr lang="en-GB" dirty="0" smtClean="0"/>
              <a:t>Matrix is semisolid with many fibroblasts and some fat cells, mast cells and macrophages widely separated by elastic and collagen fibres. </a:t>
            </a:r>
          </a:p>
          <a:p>
            <a:r>
              <a:rPr lang="en-GB" dirty="0" smtClean="0"/>
              <a:t>Found in almost every part of the body providing elasticity and tensile strength. </a:t>
            </a:r>
          </a:p>
          <a:p>
            <a:r>
              <a:rPr lang="en-GB" dirty="0" smtClean="0"/>
              <a:t>Connects and supports other tissues like:</a:t>
            </a:r>
          </a:p>
          <a:p>
            <a:pPr lvl="1"/>
            <a:r>
              <a:rPr lang="en-GB" dirty="0" smtClean="0"/>
              <a:t>under the skin</a:t>
            </a:r>
          </a:p>
          <a:p>
            <a:pPr lvl="1"/>
            <a:r>
              <a:rPr lang="en-GB" dirty="0" smtClean="0"/>
              <a:t>between muscles</a:t>
            </a:r>
          </a:p>
          <a:p>
            <a:pPr lvl="1"/>
            <a:r>
              <a:rPr lang="en-GB" dirty="0" smtClean="0"/>
              <a:t>supporting blood vessels and nerves</a:t>
            </a:r>
          </a:p>
          <a:p>
            <a:pPr lvl="1"/>
            <a:r>
              <a:rPr lang="en-GB" dirty="0" smtClean="0"/>
              <a:t>in the alimentary canal</a:t>
            </a:r>
          </a:p>
          <a:p>
            <a:pPr lvl="1"/>
            <a:r>
              <a:rPr lang="en-GB" dirty="0" smtClean="0"/>
              <a:t>in glands supporting </a:t>
            </a:r>
            <a:r>
              <a:rPr lang="en-GB" dirty="0" err="1" smtClean="0"/>
              <a:t>secretory</a:t>
            </a:r>
            <a:r>
              <a:rPr lang="en-GB" dirty="0" smtClean="0"/>
              <a:t> cells.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Adipose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Consists of fat cells (</a:t>
            </a:r>
            <a:r>
              <a:rPr lang="en-GB" dirty="0" err="1" smtClean="0"/>
              <a:t>adipocytes</a:t>
            </a:r>
            <a:r>
              <a:rPr lang="en-GB" dirty="0" smtClean="0"/>
              <a:t>), containing large fat globules, in a matrix of </a:t>
            </a:r>
            <a:r>
              <a:rPr lang="en-GB" dirty="0" err="1" smtClean="0"/>
              <a:t>areolar</a:t>
            </a:r>
            <a:r>
              <a:rPr lang="en-GB" dirty="0" smtClean="0"/>
              <a:t> tissue. </a:t>
            </a:r>
          </a:p>
          <a:p>
            <a:r>
              <a:rPr lang="en-GB" dirty="0" smtClean="0"/>
              <a:t>Two types: white and brown.</a:t>
            </a:r>
          </a:p>
          <a:p>
            <a:r>
              <a:rPr lang="en-GB" b="1" dirty="0" smtClean="0"/>
              <a:t>White adipose tissue. </a:t>
            </a:r>
            <a:r>
              <a:rPr lang="en-GB" dirty="0" smtClean="0"/>
              <a:t>This makes up 20 to 25% of body weight in well-nourished adults. The amount of adipose tissue in an individual is determined by the balance between energy intake and expenditure. </a:t>
            </a:r>
          </a:p>
          <a:p>
            <a:r>
              <a:rPr lang="en-GB" dirty="0" smtClean="0"/>
              <a:t>Supports the kidneys and the eyes, between muscle fibres and under the skin, where it acts as a thermal insulator.</a:t>
            </a:r>
          </a:p>
          <a:p>
            <a:r>
              <a:rPr lang="en-GB" b="1" dirty="0" smtClean="0"/>
              <a:t>Brown adipose tissue. </a:t>
            </a:r>
            <a:r>
              <a:rPr lang="en-GB" dirty="0" smtClean="0"/>
              <a:t>This is present in the newborn and in small amounts in adults. </a:t>
            </a:r>
          </a:p>
          <a:p>
            <a:r>
              <a:rPr lang="en-GB" dirty="0" smtClean="0"/>
              <a:t>It has a more extensive capillary network than white adipose tissue. </a:t>
            </a:r>
          </a:p>
          <a:p>
            <a:r>
              <a:rPr lang="en-GB" dirty="0" smtClean="0"/>
              <a:t>When metabolised, it produces less energy and more heat  maintains of body temperature.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Lymphoid or reticular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Has a semisolid matrix with fine branching </a:t>
            </a:r>
            <a:r>
              <a:rPr lang="en-GB" dirty="0" err="1" smtClean="0"/>
              <a:t>reticulin</a:t>
            </a:r>
            <a:r>
              <a:rPr lang="en-GB" dirty="0" smtClean="0"/>
              <a:t> fibres.</a:t>
            </a:r>
          </a:p>
          <a:p>
            <a:r>
              <a:rPr lang="en-GB" dirty="0" smtClean="0"/>
              <a:t> It contains reticular cells and white blood cells (</a:t>
            </a:r>
            <a:r>
              <a:rPr lang="en-GB" dirty="0" err="1" smtClean="0"/>
              <a:t>monocytes</a:t>
            </a:r>
            <a:r>
              <a:rPr lang="en-GB" dirty="0" smtClean="0"/>
              <a:t> and lymphocytes)</a:t>
            </a:r>
          </a:p>
          <a:p>
            <a:r>
              <a:rPr lang="en-GB" dirty="0" smtClean="0"/>
              <a:t>Lymphoid tissue is found in the blood and other organs of the lymphatic system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Dense connective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Contains more fibres and fewer cells than loose tissue</a:t>
            </a:r>
          </a:p>
          <a:p>
            <a:r>
              <a:rPr lang="en-GB" dirty="0" smtClean="0"/>
              <a:t>Two types:</a:t>
            </a:r>
          </a:p>
          <a:p>
            <a:pPr lvl="1"/>
            <a:r>
              <a:rPr lang="en-GB" dirty="0" smtClean="0"/>
              <a:t>Fibrous tissue</a:t>
            </a:r>
          </a:p>
          <a:p>
            <a:pPr lvl="1"/>
            <a:r>
              <a:rPr lang="en-GB" dirty="0" smtClean="0"/>
              <a:t>Elastic tissue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Fibrous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Made up mainly of closely packed bundles of collagen fibres with very little matrix. </a:t>
            </a:r>
          </a:p>
          <a:p>
            <a:r>
              <a:rPr lang="en-GB" dirty="0" err="1" smtClean="0"/>
              <a:t>Fibrocytes</a:t>
            </a:r>
            <a:r>
              <a:rPr lang="en-GB" dirty="0" smtClean="0"/>
              <a:t> are few in number and are found lying in rows between the bundles of fibres. </a:t>
            </a:r>
          </a:p>
          <a:p>
            <a:r>
              <a:rPr lang="en-GB" dirty="0" smtClean="0"/>
              <a:t>Fibrous tissue is found:</a:t>
            </a:r>
          </a:p>
          <a:p>
            <a:r>
              <a:rPr lang="en-GB" dirty="0" smtClean="0"/>
              <a:t>Forming the ligaments</a:t>
            </a:r>
          </a:p>
          <a:p>
            <a:r>
              <a:rPr lang="en-GB" dirty="0" smtClean="0"/>
              <a:t>As an outer protective covering for bone, called </a:t>
            </a:r>
            <a:r>
              <a:rPr lang="en-GB" i="1" dirty="0" err="1" smtClean="0"/>
              <a:t>Periosteum</a:t>
            </a:r>
            <a:endParaRPr lang="en-GB" i="1" dirty="0" smtClean="0"/>
          </a:p>
          <a:p>
            <a:r>
              <a:rPr lang="en-GB" dirty="0" smtClean="0"/>
              <a:t>As an outer protective covering of some organs, e.g. the kidneys, lymph nodes and the brain</a:t>
            </a:r>
          </a:p>
          <a:p>
            <a:r>
              <a:rPr lang="en-GB" dirty="0" smtClean="0"/>
              <a:t>Forming muscle sheaths, called </a:t>
            </a:r>
            <a:r>
              <a:rPr lang="en-GB" i="1" dirty="0" smtClean="0"/>
              <a:t>muscle fascia, which </a:t>
            </a:r>
            <a:r>
              <a:rPr lang="en-GB" dirty="0" smtClean="0"/>
              <a:t>extend beyond the muscle to become the tendon that attaches the muscle to bone.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Elastic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Capable of considerable extension and recoil. </a:t>
            </a:r>
          </a:p>
          <a:p>
            <a:r>
              <a:rPr lang="en-GB" dirty="0" smtClean="0"/>
              <a:t>Has few cells and the matrix consists mainly of masses of </a:t>
            </a:r>
            <a:r>
              <a:rPr lang="en-GB" i="1" dirty="0" smtClean="0"/>
              <a:t>elastic fibres secreted by fibroblasts. </a:t>
            </a:r>
          </a:p>
          <a:p>
            <a:r>
              <a:rPr lang="en-GB" dirty="0" smtClean="0"/>
              <a:t>Found in organs where alteration of shape is required, e.g. in large blood vessel walls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Fluid connective tissue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Cartilage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 specialized fibrous connective tissue found in adults and forming most of the temporary skeleton in the embryo</a:t>
            </a:r>
          </a:p>
          <a:p>
            <a:r>
              <a:rPr lang="en-GB" dirty="0" smtClean="0"/>
              <a:t>Firmer tissue than any of the other connective tissues; the </a:t>
            </a:r>
          </a:p>
          <a:p>
            <a:r>
              <a:rPr lang="en-GB" dirty="0" smtClean="0"/>
              <a:t>Cells are called </a:t>
            </a:r>
            <a:r>
              <a:rPr lang="en-GB" i="1" dirty="0" err="1" smtClean="0"/>
              <a:t>chondrocytes</a:t>
            </a:r>
            <a:endParaRPr lang="en-GB" dirty="0" smtClean="0"/>
          </a:p>
          <a:p>
            <a:r>
              <a:rPr lang="en-GB" dirty="0" smtClean="0"/>
              <a:t>Three types:</a:t>
            </a:r>
          </a:p>
          <a:p>
            <a:pPr lvl="1"/>
            <a:r>
              <a:rPr lang="en-GB" dirty="0" smtClean="0"/>
              <a:t>hyaline cartilage</a:t>
            </a:r>
          </a:p>
          <a:p>
            <a:pPr lvl="1"/>
            <a:r>
              <a:rPr lang="en-GB" dirty="0" err="1" smtClean="0"/>
              <a:t>fibrocartilage</a:t>
            </a:r>
            <a:endParaRPr lang="en-GB" dirty="0" smtClean="0"/>
          </a:p>
          <a:p>
            <a:pPr lvl="1"/>
            <a:r>
              <a:rPr lang="en-GB" dirty="0" smtClean="0"/>
              <a:t>elastic </a:t>
            </a:r>
            <a:r>
              <a:rPr lang="en-GB" dirty="0" err="1" smtClean="0"/>
              <a:t>fibrocartilage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Organelles</a:t>
            </a:r>
            <a:br>
              <a:rPr lang="en-GB" dirty="0" smtClean="0"/>
            </a:br>
            <a:r>
              <a:rPr lang="en-GB" dirty="0" smtClean="0"/>
              <a:t>	1. </a:t>
            </a:r>
            <a:r>
              <a:rPr lang="en-GB" dirty="0" err="1" smtClean="0"/>
              <a:t>nucleaus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Genetic library with blueprints for nearly all cellular proteins</a:t>
            </a:r>
          </a:p>
          <a:p>
            <a:r>
              <a:rPr lang="en-US" dirty="0" smtClean="0"/>
              <a:t>Responds to signals and dictates kinds and amounts of proteins to be synthesized</a:t>
            </a:r>
          </a:p>
          <a:p>
            <a:r>
              <a:rPr lang="en-US" dirty="0" smtClean="0"/>
              <a:t>Most cells are </a:t>
            </a:r>
            <a:r>
              <a:rPr lang="en-US" dirty="0" err="1" smtClean="0"/>
              <a:t>uninucleate</a:t>
            </a:r>
            <a:endParaRPr lang="en-US" dirty="0" smtClean="0"/>
          </a:p>
          <a:p>
            <a:r>
              <a:rPr lang="en-US" dirty="0" smtClean="0"/>
              <a:t>Red blood cells are </a:t>
            </a:r>
            <a:r>
              <a:rPr lang="en-US" dirty="0" err="1" smtClean="0"/>
              <a:t>anucleate</a:t>
            </a:r>
            <a:endParaRPr lang="en-US" dirty="0" smtClean="0"/>
          </a:p>
          <a:p>
            <a:r>
              <a:rPr lang="en-US" dirty="0" smtClean="0"/>
              <a:t>Skeletal muscle cells, bone destruction cells, and some liver cells are multinucleate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Hyaline cartilage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 smooth bluish-white tissue.</a:t>
            </a:r>
          </a:p>
          <a:p>
            <a:r>
              <a:rPr lang="en-GB" dirty="0" err="1" smtClean="0"/>
              <a:t>Chondrocytes</a:t>
            </a:r>
            <a:r>
              <a:rPr lang="en-GB" dirty="0" smtClean="0"/>
              <a:t> are in small groups within cell nests and the matrix is solid and smooth</a:t>
            </a:r>
          </a:p>
          <a:p>
            <a:r>
              <a:rPr lang="en-GB" dirty="0" smtClean="0"/>
              <a:t>Is found:</a:t>
            </a:r>
          </a:p>
          <a:p>
            <a:pPr lvl="1"/>
            <a:r>
              <a:rPr lang="en-GB" dirty="0" smtClean="0"/>
              <a:t>on the surface of the parts of the bones that form joints</a:t>
            </a:r>
          </a:p>
          <a:p>
            <a:pPr lvl="1"/>
            <a:r>
              <a:rPr lang="en-GB" dirty="0" smtClean="0"/>
              <a:t>forming the costal cartilages, which attach the ribs to the sternum</a:t>
            </a:r>
          </a:p>
          <a:p>
            <a:pPr lvl="1"/>
            <a:r>
              <a:rPr lang="en-GB" dirty="0" smtClean="0"/>
              <a:t>forming part of the larynx, trachea and bronchi.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Fibrocartilage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Consists of dense masses of white collagen fibres in </a:t>
            </a:r>
            <a:r>
              <a:rPr lang="en-GB" dirty="0" err="1" smtClean="0"/>
              <a:t>amatrix</a:t>
            </a:r>
            <a:r>
              <a:rPr lang="en-GB" dirty="0" smtClean="0"/>
              <a:t> similar to that of hyaline cartilage with the  cells widely dispersed.  </a:t>
            </a:r>
          </a:p>
          <a:p>
            <a:r>
              <a:rPr lang="en-GB" dirty="0" smtClean="0"/>
              <a:t>A tough, slightly flexible supporting tissue found:</a:t>
            </a:r>
          </a:p>
          <a:p>
            <a:pPr lvl="1"/>
            <a:r>
              <a:rPr lang="en-GB" dirty="0" smtClean="0"/>
              <a:t>as pads between the bodies of the vertebrae, called the </a:t>
            </a:r>
            <a:r>
              <a:rPr lang="en-GB" dirty="0" err="1" smtClean="0"/>
              <a:t>intervertebral</a:t>
            </a:r>
            <a:r>
              <a:rPr lang="en-GB" dirty="0" smtClean="0"/>
              <a:t> discs</a:t>
            </a:r>
          </a:p>
          <a:p>
            <a:pPr lvl="1"/>
            <a:r>
              <a:rPr lang="en-GB" dirty="0" smtClean="0"/>
              <a:t>between the articulating surfaces of the bones of the knee joint, called </a:t>
            </a:r>
            <a:r>
              <a:rPr lang="en-GB" dirty="0" err="1" smtClean="0"/>
              <a:t>semilunar</a:t>
            </a:r>
            <a:r>
              <a:rPr lang="en-GB" dirty="0" smtClean="0"/>
              <a:t> cartilages</a:t>
            </a:r>
          </a:p>
          <a:p>
            <a:pPr lvl="1"/>
            <a:r>
              <a:rPr lang="en-GB" dirty="0" smtClean="0"/>
              <a:t>on the rim of the bony sockets of the hip and shoulder joints, deepening the cavities without restricting movement</a:t>
            </a:r>
          </a:p>
          <a:p>
            <a:pPr lvl="1"/>
            <a:r>
              <a:rPr lang="en-GB" dirty="0" smtClean="0"/>
              <a:t>as ligaments joining bones.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Elastic </a:t>
            </a:r>
            <a:r>
              <a:rPr lang="en-GB" dirty="0" err="1" smtClean="0"/>
              <a:t>fibrocartilage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flexible tissue consists of yellow elastic fibres lying in a solid matrix. </a:t>
            </a:r>
          </a:p>
          <a:p>
            <a:r>
              <a:rPr lang="en-GB" dirty="0" smtClean="0"/>
              <a:t>The cells lie between the fibres. </a:t>
            </a:r>
          </a:p>
          <a:p>
            <a:r>
              <a:rPr lang="en-GB" dirty="0" smtClean="0"/>
              <a:t>Forms the </a:t>
            </a:r>
            <a:r>
              <a:rPr lang="en-GB" dirty="0" err="1" smtClean="0"/>
              <a:t>pinna</a:t>
            </a:r>
            <a:r>
              <a:rPr lang="en-GB" dirty="0" smtClean="0"/>
              <a:t> or lobe of the ear, the epiglottis and part of the tunica media of blood vessel walls.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Bone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Connective tissue with cells (</a:t>
            </a:r>
            <a:r>
              <a:rPr lang="en-GB" dirty="0" err="1" smtClean="0"/>
              <a:t>osteocytes</a:t>
            </a:r>
            <a:r>
              <a:rPr lang="en-GB" dirty="0" smtClean="0"/>
              <a:t>) surrounded by a matrix of collagen fibres that is strengthened by inorganic salts, especially calcium and phosphate.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Muscle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three types of muscle tissue, which consists of specialised contractile cells:</a:t>
            </a:r>
          </a:p>
          <a:p>
            <a:pPr lvl="1"/>
            <a:r>
              <a:rPr lang="en-GB" dirty="0" smtClean="0"/>
              <a:t>skeletal muscle</a:t>
            </a:r>
          </a:p>
          <a:p>
            <a:pPr lvl="1"/>
            <a:r>
              <a:rPr lang="en-GB" dirty="0" smtClean="0"/>
              <a:t>smooth muscle</a:t>
            </a:r>
          </a:p>
          <a:p>
            <a:pPr lvl="1"/>
            <a:r>
              <a:rPr lang="en-GB" dirty="0" smtClean="0"/>
              <a:t>cardiac muscle.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Skeletal muscle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Muscles that move the bones</a:t>
            </a:r>
          </a:p>
          <a:p>
            <a:r>
              <a:rPr lang="en-GB" dirty="0" smtClean="0"/>
              <a:t>They are striated and  voluntary</a:t>
            </a:r>
          </a:p>
          <a:p>
            <a:r>
              <a:rPr lang="en-GB" dirty="0" smtClean="0"/>
              <a:t>The fibres are </a:t>
            </a:r>
            <a:r>
              <a:rPr lang="en-GB" dirty="0" err="1" smtClean="0"/>
              <a:t>cyrindrical</a:t>
            </a:r>
            <a:r>
              <a:rPr lang="en-GB" dirty="0" smtClean="0"/>
              <a:t> containing several nuclei</a:t>
            </a:r>
          </a:p>
          <a:p>
            <a:r>
              <a:rPr lang="en-GB" dirty="0" smtClean="0"/>
              <a:t>Its contraction is controlled by motor nerve impulses originating in the brain or the spinal cord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Smooth muscle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Are non-striated and involuntary</a:t>
            </a:r>
          </a:p>
          <a:p>
            <a:r>
              <a:rPr lang="en-GB" dirty="0" smtClean="0"/>
              <a:t>The cells are seen to be spindle shaped with only one central nucleus.</a:t>
            </a:r>
          </a:p>
          <a:p>
            <a:r>
              <a:rPr lang="en-GB" dirty="0" smtClean="0"/>
              <a:t>Contraction is slow and sustained longer</a:t>
            </a:r>
          </a:p>
          <a:p>
            <a:r>
              <a:rPr lang="en-GB" dirty="0" smtClean="0"/>
              <a:t>Found in the walls of hollow organs</a:t>
            </a:r>
          </a:p>
          <a:p>
            <a:r>
              <a:rPr lang="en-GB" dirty="0" smtClean="0"/>
              <a:t>They:</a:t>
            </a:r>
          </a:p>
          <a:p>
            <a:pPr lvl="1"/>
            <a:r>
              <a:rPr lang="en-GB" dirty="0" smtClean="0"/>
              <a:t>regulating the diameter of blood vessels and parts of the respiratory tract</a:t>
            </a:r>
          </a:p>
          <a:p>
            <a:pPr lvl="1"/>
            <a:r>
              <a:rPr lang="en-GB" dirty="0" smtClean="0"/>
              <a:t>propelling contents of the </a:t>
            </a:r>
            <a:r>
              <a:rPr lang="en-GB" dirty="0" err="1" smtClean="0"/>
              <a:t>ureters</a:t>
            </a:r>
            <a:r>
              <a:rPr lang="en-GB" dirty="0" smtClean="0"/>
              <a:t>, ducts of glands and alimentary tract</a:t>
            </a:r>
          </a:p>
          <a:p>
            <a:pPr lvl="1"/>
            <a:r>
              <a:rPr lang="en-GB" dirty="0" smtClean="0"/>
              <a:t> expelling contents of the urinary bladder and uterus.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Cardiac muscles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Found exclusively in the wall of the heart.</a:t>
            </a:r>
          </a:p>
          <a:p>
            <a:r>
              <a:rPr lang="en-GB" dirty="0" smtClean="0"/>
              <a:t>Has  cross-stripes characteristic of voluntary muscle </a:t>
            </a:r>
          </a:p>
          <a:p>
            <a:r>
              <a:rPr lang="en-GB" dirty="0" smtClean="0"/>
              <a:t>Each fibre (cell) has a nucleus and one or more branches.</a:t>
            </a:r>
          </a:p>
          <a:p>
            <a:r>
              <a:rPr lang="en-GB" dirty="0" smtClean="0"/>
              <a:t>The ends of the cells and their branches are in very close contact with the ends and branches of adjacent cells. </a:t>
            </a:r>
          </a:p>
          <a:p>
            <a:r>
              <a:rPr lang="en-GB" dirty="0" smtClean="0"/>
              <a:t>These 'joints', or </a:t>
            </a:r>
            <a:r>
              <a:rPr lang="en-GB" i="1" dirty="0" smtClean="0"/>
              <a:t>intercalated discs, can be seen as lines which are </a:t>
            </a:r>
            <a:r>
              <a:rPr lang="en-GB" dirty="0" smtClean="0"/>
              <a:t>thicker and darker than the ordinary cross-stripes.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Cardiac muscles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This arrangement gives cardiac muscle the appearance of a sheet of muscle rather than a very large number of individual fibres. </a:t>
            </a:r>
          </a:p>
          <a:p>
            <a:r>
              <a:rPr lang="en-GB" dirty="0" smtClean="0"/>
              <a:t>The end-to-end continuity of cardiac muscle cells has significance in relation to the way the heart contracts. A wave of contraction spreads from cell to cell across the intercalated discs which means that cells do not need to be stimulated individually.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Nervous tissue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types of tissue are found in the nervous system:</a:t>
            </a:r>
          </a:p>
          <a:p>
            <a:pPr lvl="1"/>
            <a:r>
              <a:rPr lang="en-GB" dirty="0" smtClean="0"/>
              <a:t>excitable cells — these are called neurones and they initiate, receive, conduct and transmit information</a:t>
            </a:r>
          </a:p>
          <a:p>
            <a:pPr lvl="1"/>
            <a:r>
              <a:rPr lang="en-GB" dirty="0" smtClean="0"/>
              <a:t>non-excitable cells — these support the neurones.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2. mitochondria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Double-membrane structure with </a:t>
            </a:r>
            <a:r>
              <a:rPr lang="en-US" dirty="0" err="1" smtClean="0"/>
              <a:t>shelflike</a:t>
            </a:r>
            <a:r>
              <a:rPr lang="en-US" dirty="0" smtClean="0"/>
              <a:t> </a:t>
            </a:r>
            <a:r>
              <a:rPr lang="en-US" dirty="0" err="1" smtClean="0"/>
              <a:t>cristae</a:t>
            </a:r>
            <a:endParaRPr lang="en-US" dirty="0" smtClean="0"/>
          </a:p>
          <a:p>
            <a:r>
              <a:rPr lang="en-US" dirty="0" smtClean="0"/>
              <a:t>Provide most of cell’s ATP via aerobic cellular respiration</a:t>
            </a:r>
          </a:p>
          <a:p>
            <a:r>
              <a:rPr lang="en-GB" dirty="0" smtClean="0"/>
              <a:t>Most active cells types have the greatest number of mitochondria, e.g. liver, muscle and spermatozoa</a:t>
            </a:r>
            <a:endParaRPr lang="en-GB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Tissue regeneration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It has three categories of tissues:</a:t>
            </a:r>
          </a:p>
          <a:p>
            <a:r>
              <a:rPr lang="en-GB" b="1" dirty="0" smtClean="0"/>
              <a:t>Labile cells- </a:t>
            </a:r>
            <a:r>
              <a:rPr lang="en-GB" dirty="0" smtClean="0"/>
              <a:t>replication is a continuous process like cells in:  skin, mucous membrane, </a:t>
            </a:r>
            <a:r>
              <a:rPr lang="en-GB" dirty="0" err="1" smtClean="0"/>
              <a:t>secretory</a:t>
            </a:r>
            <a:r>
              <a:rPr lang="en-GB" dirty="0" smtClean="0"/>
              <a:t> glands , ducts, uterus</a:t>
            </a:r>
          </a:p>
          <a:p>
            <a:r>
              <a:rPr lang="en-GB" b="1" dirty="0" smtClean="0"/>
              <a:t>Stable cells- </a:t>
            </a:r>
            <a:r>
              <a:rPr lang="en-GB" dirty="0" smtClean="0"/>
              <a:t>have the ability to replicate but do so infrequent like. liver, kidney and pancreatic cell</a:t>
            </a:r>
          </a:p>
          <a:p>
            <a:r>
              <a:rPr lang="en-GB" b="1" dirty="0" smtClean="0"/>
              <a:t>Permanent cells-</a:t>
            </a:r>
            <a:r>
              <a:rPr lang="en-GB" dirty="0" smtClean="0"/>
              <a:t>unable to replicate after normal growth is complete like nerve cells (neurones) skeletal and cardiac muscle.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Membranes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Sheets of epithelial tissue and their supporting connective tissue that cover or line internal structures or cavities.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Epithelial membranes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Sheets of epithelial tissue and supporting structures that line many internal structures. </a:t>
            </a:r>
          </a:p>
          <a:p>
            <a:r>
              <a:rPr lang="en-GB" dirty="0" smtClean="0"/>
              <a:t>They include:</a:t>
            </a:r>
          </a:p>
          <a:p>
            <a:pPr lvl="1"/>
            <a:r>
              <a:rPr lang="en-GB" dirty="0" smtClean="0"/>
              <a:t>Mucous membrane</a:t>
            </a:r>
          </a:p>
          <a:p>
            <a:pPr lvl="1"/>
            <a:r>
              <a:rPr lang="en-GB" dirty="0" smtClean="0"/>
              <a:t>Serous membrane</a:t>
            </a:r>
          </a:p>
          <a:p>
            <a:pPr lvl="1"/>
            <a:r>
              <a:rPr lang="en-GB" dirty="0" err="1" smtClean="0"/>
              <a:t>Cutaneous</a:t>
            </a:r>
            <a:r>
              <a:rPr lang="en-GB" dirty="0" smtClean="0"/>
              <a:t> membrane (skin)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Mucous membrane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This is the moist lining of the alimentary tract, respiratory tract and genitourinary tracts and is sometimes referred to as the mucosa. </a:t>
            </a:r>
          </a:p>
          <a:p>
            <a:r>
              <a:rPr lang="en-GB" dirty="0" smtClean="0"/>
              <a:t>Consists of epithelial cells, some of which produce a secretion called mucus, a slimy tenacious fluid. </a:t>
            </a:r>
          </a:p>
          <a:p>
            <a:r>
              <a:rPr lang="en-GB" dirty="0" smtClean="0"/>
              <a:t>As it accumulates the cells become distended and finally burst, discharging the mucus on to the free surface. </a:t>
            </a:r>
          </a:p>
          <a:p>
            <a:r>
              <a:rPr lang="en-GB" dirty="0" smtClean="0"/>
              <a:t>As the cells fill up with mucus they have the appearance of a goblet or flask and are known as goblet cells</a:t>
            </a:r>
          </a:p>
          <a:p>
            <a:r>
              <a:rPr lang="en-GB" dirty="0" smtClean="0"/>
              <a:t>Organs lined by mucous membrane have a moist slippery surface. </a:t>
            </a:r>
          </a:p>
          <a:p>
            <a:r>
              <a:rPr lang="en-GB" dirty="0" smtClean="0"/>
              <a:t>Mucus protects the lining membrane from mechanical and chemical injury and in the respiratory tract it traps inhaled foreign particles, preventing them from entering the alveoli of the lungs.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Serous membrane (</a:t>
            </a:r>
            <a:r>
              <a:rPr lang="en-GB" dirty="0" err="1" smtClean="0"/>
              <a:t>serosa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secrete serous watery fluid.</a:t>
            </a:r>
          </a:p>
          <a:p>
            <a:r>
              <a:rPr lang="en-GB" dirty="0" smtClean="0"/>
              <a:t>Consists of a double layer of loose </a:t>
            </a:r>
            <a:r>
              <a:rPr lang="en-GB" dirty="0" err="1" smtClean="0"/>
              <a:t>areolar</a:t>
            </a:r>
            <a:r>
              <a:rPr lang="en-GB" dirty="0" smtClean="0"/>
              <a:t> connective tissue lined by simple </a:t>
            </a:r>
            <a:r>
              <a:rPr lang="en-GB" dirty="0" err="1" smtClean="0"/>
              <a:t>squamous</a:t>
            </a:r>
            <a:r>
              <a:rPr lang="en-GB" dirty="0" smtClean="0"/>
              <a:t> epithelium. </a:t>
            </a:r>
          </a:p>
          <a:p>
            <a:r>
              <a:rPr lang="en-GB" dirty="0" smtClean="0"/>
              <a:t>The parietal layer lines a cavity and the visceral layer surrounds organs within the cavity.</a:t>
            </a:r>
          </a:p>
          <a:p>
            <a:r>
              <a:rPr lang="en-GB" dirty="0" smtClean="0"/>
              <a:t> The two layers are separated by serous fluid secreted by the epithelium.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Serous membrane (</a:t>
            </a:r>
            <a:r>
              <a:rPr lang="en-GB" dirty="0" err="1" smtClean="0"/>
              <a:t>serosa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Found in:</a:t>
            </a:r>
          </a:p>
          <a:p>
            <a:pPr lvl="1"/>
            <a:r>
              <a:rPr lang="en-GB" dirty="0" smtClean="0"/>
              <a:t> the pleura lining the thoracic cavity and surrounding the lungs </a:t>
            </a:r>
          </a:p>
          <a:p>
            <a:pPr lvl="1"/>
            <a:r>
              <a:rPr lang="en-GB" dirty="0" smtClean="0"/>
              <a:t>the pericardium lining the pericardial cavity and surrounding the heart </a:t>
            </a:r>
          </a:p>
          <a:p>
            <a:pPr lvl="1"/>
            <a:r>
              <a:rPr lang="en-GB" dirty="0" smtClean="0"/>
              <a:t>the peritoneum lining the abdominal cavity and surrounding abdominal organs </a:t>
            </a:r>
          </a:p>
          <a:p>
            <a:r>
              <a:rPr lang="en-GB" dirty="0" smtClean="0"/>
              <a:t>The serous fluid :</a:t>
            </a:r>
          </a:p>
          <a:p>
            <a:pPr lvl="1"/>
            <a:r>
              <a:rPr lang="en-GB" dirty="0" smtClean="0"/>
              <a:t>enables an organ to glide freely within the cavity without being damaged by friction between it and adjacent organs.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Synovial membrane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This membrane is found lining the joint cavities and surrounding tendons, which could be injured by rubbing against bones, e.g. over the wrist joint.</a:t>
            </a:r>
          </a:p>
          <a:p>
            <a:r>
              <a:rPr lang="en-GB" dirty="0" smtClean="0"/>
              <a:t>It is made up of </a:t>
            </a:r>
            <a:r>
              <a:rPr lang="en-GB" dirty="0" err="1" smtClean="0"/>
              <a:t>areolar</a:t>
            </a:r>
            <a:r>
              <a:rPr lang="en-GB" dirty="0" smtClean="0"/>
              <a:t> connective tissue and elastic fibres</a:t>
            </a:r>
          </a:p>
          <a:p>
            <a:r>
              <a:rPr lang="en-GB" dirty="0" smtClean="0"/>
              <a:t>Synovial membrane secretes clear, sticky, oily synovial fluid, which acts as a lubricant to the joints and helps to maintain their stability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Glands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i="1" dirty="0" smtClean="0"/>
              <a:t>Glands are groups of epithelial cells which produce specialised </a:t>
            </a:r>
            <a:r>
              <a:rPr lang="en-GB" dirty="0" smtClean="0"/>
              <a:t>secretions. </a:t>
            </a:r>
          </a:p>
          <a:p>
            <a:r>
              <a:rPr lang="en-GB" dirty="0" smtClean="0"/>
              <a:t>Glands that discharge their secretion on to the epithelial surface of an organ, either directly or through a </a:t>
            </a:r>
            <a:r>
              <a:rPr lang="en-GB" i="1" dirty="0" smtClean="0"/>
              <a:t>duct, are called exocrine glands and produce saliva, mucus. </a:t>
            </a:r>
            <a:endParaRPr lang="en-GB" dirty="0" smtClean="0"/>
          </a:p>
          <a:p>
            <a:r>
              <a:rPr lang="en-GB" dirty="0" smtClean="0"/>
              <a:t>Other glands discharge their secretions into blood and lymph are called </a:t>
            </a:r>
            <a:r>
              <a:rPr lang="en-GB" i="1" dirty="0" smtClean="0"/>
              <a:t>endocrine glands (ductless glands) and their secretions are hormones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Cavities of the body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organs that make up the systems of the body are contained in four </a:t>
            </a:r>
            <a:r>
              <a:rPr lang="en-GB" i="1" dirty="0" smtClean="0"/>
              <a:t>cavities:</a:t>
            </a:r>
          </a:p>
          <a:p>
            <a:pPr lvl="1"/>
            <a:r>
              <a:rPr lang="en-GB" i="1" dirty="0" smtClean="0"/>
              <a:t>cranial</a:t>
            </a:r>
          </a:p>
          <a:p>
            <a:pPr lvl="1"/>
            <a:r>
              <a:rPr lang="en-GB" dirty="0" smtClean="0"/>
              <a:t>thoracic</a:t>
            </a:r>
          </a:p>
          <a:p>
            <a:pPr lvl="1"/>
            <a:r>
              <a:rPr lang="en-GB" dirty="0" smtClean="0"/>
              <a:t>abdominal</a:t>
            </a:r>
          </a:p>
          <a:p>
            <a:pPr lvl="1"/>
            <a:r>
              <a:rPr lang="en-GB" dirty="0" smtClean="0"/>
              <a:t>pelvic.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Cranial cavity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cranial cavity contains the </a:t>
            </a:r>
            <a:r>
              <a:rPr lang="en-GB" i="1" dirty="0" smtClean="0"/>
              <a:t>brain, and its boundaries </a:t>
            </a:r>
            <a:r>
              <a:rPr lang="en-GB" dirty="0" smtClean="0"/>
              <a:t>are formed by the bones of the skull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3. </a:t>
            </a:r>
            <a:r>
              <a:rPr lang="en-GB" dirty="0" err="1" smtClean="0"/>
              <a:t>ribosomes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Granules containing protein and RNA</a:t>
            </a:r>
          </a:p>
          <a:p>
            <a:r>
              <a:rPr lang="en-US" dirty="0" smtClean="0"/>
              <a:t>Site of protein synthesis</a:t>
            </a:r>
          </a:p>
          <a:p>
            <a:r>
              <a:rPr lang="en-US" dirty="0" smtClean="0"/>
              <a:t>Free </a:t>
            </a:r>
            <a:r>
              <a:rPr lang="en-US" dirty="0" err="1" smtClean="0"/>
              <a:t>ribosomes</a:t>
            </a:r>
            <a:r>
              <a:rPr lang="en-US" dirty="0" smtClean="0"/>
              <a:t> synthesize soluble proteins </a:t>
            </a:r>
          </a:p>
          <a:p>
            <a:r>
              <a:rPr lang="en-US" dirty="0" smtClean="0"/>
              <a:t>Membrane-bound </a:t>
            </a:r>
            <a:r>
              <a:rPr lang="en-US" dirty="0" err="1" smtClean="0"/>
              <a:t>ribosomes</a:t>
            </a:r>
            <a:r>
              <a:rPr lang="en-US" dirty="0" smtClean="0"/>
              <a:t> (on rough ER) synthesize proteins to be incorporated into membranes or exported from the cell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Thoracic cavity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This cavity is situated in the upper part of the trunk. </a:t>
            </a:r>
          </a:p>
          <a:p>
            <a:r>
              <a:rPr lang="en-GB" dirty="0" smtClean="0"/>
              <a:t>The main organs and structures contained in the thoracic cavity are:</a:t>
            </a:r>
          </a:p>
          <a:p>
            <a:pPr lvl="1"/>
            <a:r>
              <a:rPr lang="en-GB" dirty="0" smtClean="0"/>
              <a:t>the trachea, 2 bronchi, 2 lungs</a:t>
            </a:r>
          </a:p>
          <a:p>
            <a:pPr lvl="1"/>
            <a:r>
              <a:rPr lang="en-GB" dirty="0" smtClean="0"/>
              <a:t>the heart, aorta, superior and inferior vena cava, numerous other blood vessels</a:t>
            </a:r>
          </a:p>
          <a:p>
            <a:pPr lvl="1"/>
            <a:r>
              <a:rPr lang="en-GB" dirty="0" smtClean="0"/>
              <a:t>the oesophagus</a:t>
            </a:r>
          </a:p>
          <a:p>
            <a:pPr lvl="1"/>
            <a:r>
              <a:rPr lang="en-GB" dirty="0" smtClean="0"/>
              <a:t>lymph vessels and lymph nodes</a:t>
            </a:r>
          </a:p>
          <a:p>
            <a:pPr lvl="1"/>
            <a:r>
              <a:rPr lang="en-GB" dirty="0" smtClean="0"/>
              <a:t>nerves.</a:t>
            </a:r>
          </a:p>
          <a:p>
            <a:r>
              <a:rPr lang="en-GB" dirty="0" smtClean="0"/>
              <a:t>The </a:t>
            </a:r>
            <a:r>
              <a:rPr lang="en-GB" i="1" dirty="0" err="1" smtClean="0"/>
              <a:t>mediastinum</a:t>
            </a:r>
            <a:r>
              <a:rPr lang="en-GB" i="1" dirty="0" smtClean="0"/>
              <a:t> is the name given to the space </a:t>
            </a:r>
            <a:r>
              <a:rPr lang="en-GB" dirty="0" smtClean="0"/>
              <a:t>between the lungs including the structures found there, such as the heart, oesophagus and blood vessels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Abdominal cavity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This is the largest cavity in the body and is oval in shape</a:t>
            </a:r>
          </a:p>
          <a:p>
            <a:r>
              <a:rPr lang="en-GB" dirty="0" smtClean="0"/>
              <a:t>By convention, the abdominal cavity is divided into the nine regions</a:t>
            </a:r>
          </a:p>
          <a:p>
            <a:r>
              <a:rPr lang="en-GB" dirty="0" smtClean="0"/>
              <a:t>Most of the space in the abdominal cavity is occupied by the organs and glands involved in the digestion and absorption of food </a:t>
            </a:r>
          </a:p>
          <a:p>
            <a:r>
              <a:rPr lang="en-GB" dirty="0" smtClean="0"/>
              <a:t>These are:</a:t>
            </a:r>
          </a:p>
          <a:p>
            <a:pPr lvl="1"/>
            <a:r>
              <a:rPr lang="en-GB" dirty="0" smtClean="0"/>
              <a:t>the stomach, small intestine and most of the large intestine</a:t>
            </a:r>
          </a:p>
          <a:p>
            <a:pPr lvl="1"/>
            <a:r>
              <a:rPr lang="en-GB" dirty="0" smtClean="0"/>
              <a:t>the liver, gall bladder, bile ducts and pancreas. </a:t>
            </a:r>
          </a:p>
          <a:p>
            <a:r>
              <a:rPr lang="en-GB" dirty="0" smtClean="0"/>
              <a:t>Other structures include:</a:t>
            </a:r>
          </a:p>
          <a:p>
            <a:pPr lvl="1"/>
            <a:r>
              <a:rPr lang="en-GB" dirty="0" smtClean="0"/>
              <a:t>the spleen</a:t>
            </a:r>
          </a:p>
          <a:p>
            <a:pPr lvl="1"/>
            <a:r>
              <a:rPr lang="en-GB" dirty="0" smtClean="0"/>
              <a:t>2 kidneys and the upper part of the </a:t>
            </a:r>
            <a:r>
              <a:rPr lang="en-GB" dirty="0" err="1" smtClean="0"/>
              <a:t>ureters</a:t>
            </a:r>
            <a:endParaRPr lang="en-GB" dirty="0" smtClean="0"/>
          </a:p>
          <a:p>
            <a:pPr lvl="1"/>
            <a:r>
              <a:rPr lang="en-GB" dirty="0" smtClean="0"/>
              <a:t>2 adrenal (suprarenal) glands</a:t>
            </a:r>
          </a:p>
          <a:p>
            <a:pPr lvl="1"/>
            <a:r>
              <a:rPr lang="en-GB" dirty="0" smtClean="0"/>
              <a:t>numerous blood vessels, lymph vessels, nerves</a:t>
            </a:r>
          </a:p>
          <a:p>
            <a:pPr lvl="1"/>
            <a:r>
              <a:rPr lang="en-GB" dirty="0" smtClean="0"/>
              <a:t> lymph nodes.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Pelvic cavity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The pelvic cavity is roughly funnel shaped and extends from the lower end of the abdominal cavity</a:t>
            </a:r>
          </a:p>
          <a:p>
            <a:r>
              <a:rPr lang="en-GB" dirty="0" smtClean="0"/>
              <a:t>The pelvic cavity contains the following structures:</a:t>
            </a:r>
          </a:p>
          <a:p>
            <a:pPr lvl="1"/>
            <a:r>
              <a:rPr lang="en-GB" dirty="0" smtClean="0"/>
              <a:t>sigmoid colon, rectum and anus</a:t>
            </a:r>
          </a:p>
          <a:p>
            <a:pPr lvl="1"/>
            <a:r>
              <a:rPr lang="en-GB" dirty="0" smtClean="0"/>
              <a:t>some loops of the small intestine</a:t>
            </a:r>
          </a:p>
          <a:p>
            <a:pPr lvl="1"/>
            <a:r>
              <a:rPr lang="en-GB" dirty="0" smtClean="0"/>
              <a:t>urinary bladder, lower parts of the </a:t>
            </a:r>
            <a:r>
              <a:rPr lang="en-GB" dirty="0" err="1" smtClean="0"/>
              <a:t>ureters</a:t>
            </a:r>
            <a:r>
              <a:rPr lang="en-GB" dirty="0" smtClean="0"/>
              <a:t> and the urethra</a:t>
            </a:r>
          </a:p>
          <a:p>
            <a:pPr lvl="1"/>
            <a:r>
              <a:rPr lang="en-GB" dirty="0" smtClean="0"/>
              <a:t> in the female, the organs of the reproductive system: the uterus, uterine tubes, ovaries and vagina </a:t>
            </a:r>
          </a:p>
          <a:p>
            <a:pPr lvl="1"/>
            <a:r>
              <a:rPr lang="en-GB" dirty="0" smtClean="0"/>
              <a:t>in the male, some of the organs of the reproductive system: the prostate gland, seminal vesicles, spermatic cords, deferent ducts (vas deferens), ejaculatory ducts and the urethra common </a:t>
            </a:r>
            <a:r>
              <a:rPr lang="en-GB" smtClean="0"/>
              <a:t>to the reproductive </a:t>
            </a:r>
            <a:r>
              <a:rPr lang="en-GB" dirty="0" smtClean="0"/>
              <a:t>and urinary systems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Endoplasmic reticulum (ER)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series of interconnecting membranous canals in the cytoplasm.</a:t>
            </a:r>
          </a:p>
          <a:p>
            <a:r>
              <a:rPr lang="en-GB" dirty="0" smtClean="0"/>
              <a:t>Two types: smooth and rough</a:t>
            </a:r>
          </a:p>
          <a:p>
            <a:r>
              <a:rPr lang="en-GB" dirty="0" smtClean="0"/>
              <a:t>Rough ER </a:t>
            </a:r>
            <a:r>
              <a:rPr lang="en-US" dirty="0" smtClean="0"/>
              <a:t>manufactures all secreted proteins</a:t>
            </a:r>
          </a:p>
          <a:p>
            <a:r>
              <a:rPr lang="en-US" dirty="0" smtClean="0"/>
              <a:t>Smooth ER:</a:t>
            </a:r>
          </a:p>
          <a:p>
            <a:pPr lvl="1"/>
            <a:r>
              <a:rPr lang="en-US" dirty="0" smtClean="0"/>
              <a:t> </a:t>
            </a:r>
            <a:r>
              <a:rPr lang="en-US" sz="2400" dirty="0" smtClean="0"/>
              <a:t>In the liver—lipid and cholesterol metabolism, breakdown of glycogen, and, along with kidneys, detoxification of drugs, pesticides, and carcinogens </a:t>
            </a:r>
          </a:p>
          <a:p>
            <a:pPr lvl="1"/>
            <a:r>
              <a:rPr lang="en-US" sz="2400" dirty="0" smtClean="0"/>
              <a:t>Synthesis of steroid-based hormones </a:t>
            </a:r>
          </a:p>
          <a:p>
            <a:pPr lvl="1"/>
            <a:r>
              <a:rPr lang="en-US" sz="2400" dirty="0" smtClean="0"/>
              <a:t>In intestinal cells—absorption, synthesis, and transport of fats</a:t>
            </a:r>
          </a:p>
          <a:p>
            <a:pPr lvl="1"/>
            <a:r>
              <a:rPr lang="en-US" sz="2400" dirty="0" smtClean="0"/>
              <a:t>In skeletal and cardiac muscle—storage and release of calcium</a:t>
            </a:r>
          </a:p>
          <a:p>
            <a:endParaRPr lang="en-US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Golgi apparatus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Stacked and flattened membranous sacs</a:t>
            </a:r>
          </a:p>
          <a:p>
            <a:r>
              <a:rPr lang="en-US" dirty="0" smtClean="0"/>
              <a:t>Modifies, concentrates, and packages proteins and lipids </a:t>
            </a:r>
            <a:r>
              <a:rPr lang="en-GB" dirty="0" smtClean="0"/>
              <a:t>into membrane-bound vesicles called </a:t>
            </a:r>
            <a:r>
              <a:rPr lang="en-GB" dirty="0" err="1" smtClean="0"/>
              <a:t>secretory</a:t>
            </a:r>
            <a:r>
              <a:rPr lang="en-GB" dirty="0" smtClean="0"/>
              <a:t> granules. </a:t>
            </a:r>
          </a:p>
          <a:p>
            <a:r>
              <a:rPr lang="en-GB" dirty="0" smtClean="0"/>
              <a:t>The vesicles are stored and, when needed, move to the plasma membrane, through which the proteins are exported.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2543</TotalTime>
  <Words>3538</Words>
  <Application>Microsoft Office PowerPoint</Application>
  <PresentationFormat>On-screen Show (4:3)</PresentationFormat>
  <Paragraphs>371</Paragraphs>
  <Slides>72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Solstice</vt:lpstr>
      <vt:lpstr>CELLS, TISSUES AND ORGANISATION OF THE BODY</vt:lpstr>
      <vt:lpstr>CELL: STRUCTURE AND FUNCTION</vt:lpstr>
      <vt:lpstr>Plasma membrane</vt:lpstr>
      <vt:lpstr>Functions of the plasma membrane</vt:lpstr>
      <vt:lpstr>Organelles  1. nucleaus</vt:lpstr>
      <vt:lpstr> 2. mitochondria</vt:lpstr>
      <vt:lpstr> 3. ribosomes </vt:lpstr>
      <vt:lpstr>Endoplasmic reticulum (ER)</vt:lpstr>
      <vt:lpstr>Golgi apparatus</vt:lpstr>
      <vt:lpstr>lysosomes</vt:lpstr>
      <vt:lpstr>cystoskeleton</vt:lpstr>
      <vt:lpstr>1. microfilaments</vt:lpstr>
      <vt:lpstr>2. microtubules</vt:lpstr>
      <vt:lpstr>3. centrosome</vt:lpstr>
      <vt:lpstr>4. Cell extensions</vt:lpstr>
      <vt:lpstr>CELL CYCLE</vt:lpstr>
      <vt:lpstr>Interphase</vt:lpstr>
      <vt:lpstr>mitosis</vt:lpstr>
      <vt:lpstr>ctied</vt:lpstr>
      <vt:lpstr>Introduction to genetics</vt:lpstr>
      <vt:lpstr>Ctied </vt:lpstr>
      <vt:lpstr>TISSUES </vt:lpstr>
      <vt:lpstr>Slide 23</vt:lpstr>
      <vt:lpstr>EPITHELIAL TISSUE</vt:lpstr>
      <vt:lpstr>Simple epithelium</vt:lpstr>
      <vt:lpstr>1. Squamous (pavement) epithelium</vt:lpstr>
      <vt:lpstr>Cuboidal epithelium</vt:lpstr>
      <vt:lpstr>Columnar epithelium</vt:lpstr>
      <vt:lpstr>Stratified epithelia</vt:lpstr>
      <vt:lpstr>Stratified squamous epithelium</vt:lpstr>
      <vt:lpstr>Keratinised stratified epithelium</vt:lpstr>
      <vt:lpstr>Non-keratinised stratified epithelium</vt:lpstr>
      <vt:lpstr>Transitional epithelium</vt:lpstr>
      <vt:lpstr>CONNECTIVE TISSUE </vt:lpstr>
      <vt:lpstr>Cells in connective tissue</vt:lpstr>
      <vt:lpstr>fibroblasts</vt:lpstr>
      <vt:lpstr>Fat cells</vt:lpstr>
      <vt:lpstr>macrophages</vt:lpstr>
      <vt:lpstr>leukocytes</vt:lpstr>
      <vt:lpstr>Plasma cells</vt:lpstr>
      <vt:lpstr>Mast cells</vt:lpstr>
      <vt:lpstr>Loose (areolar) connective tissue</vt:lpstr>
      <vt:lpstr>Adipose tissue</vt:lpstr>
      <vt:lpstr>Lymphoid or reticular tissue</vt:lpstr>
      <vt:lpstr>Dense connective tissue</vt:lpstr>
      <vt:lpstr>Fibrous tissue</vt:lpstr>
      <vt:lpstr>Elastic tissue</vt:lpstr>
      <vt:lpstr>blood</vt:lpstr>
      <vt:lpstr>Cartilage </vt:lpstr>
      <vt:lpstr>Hyaline cartilage</vt:lpstr>
      <vt:lpstr>Fibrocartilage </vt:lpstr>
      <vt:lpstr>Elastic fibrocartilage</vt:lpstr>
      <vt:lpstr>Bone </vt:lpstr>
      <vt:lpstr>Muscle tissue</vt:lpstr>
      <vt:lpstr>Skeletal muscle tissue</vt:lpstr>
      <vt:lpstr>Smooth muscle tissue</vt:lpstr>
      <vt:lpstr>Cardiac muscles</vt:lpstr>
      <vt:lpstr>Cardiac muscles</vt:lpstr>
      <vt:lpstr>Nervous tissue</vt:lpstr>
      <vt:lpstr>Tissue regeneration</vt:lpstr>
      <vt:lpstr>Membranes </vt:lpstr>
      <vt:lpstr>Epithelial membranes</vt:lpstr>
      <vt:lpstr>Mucous membrane</vt:lpstr>
      <vt:lpstr>Serous membrane (serosa)</vt:lpstr>
      <vt:lpstr>Serous membrane (serosa)</vt:lpstr>
      <vt:lpstr>Synovial membrane</vt:lpstr>
      <vt:lpstr>Glands </vt:lpstr>
      <vt:lpstr>Cavities of the body</vt:lpstr>
      <vt:lpstr>Cranial cavity</vt:lpstr>
      <vt:lpstr>Thoracic cavity</vt:lpstr>
      <vt:lpstr>Abdominal cavity</vt:lpstr>
      <vt:lpstr>Pelvic cavity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CELLS, TISSUES AND ORGANISATION OF THE BODY</dc:title>
  <dc:creator>MR &amp;MRS K MUTIRIA</dc:creator>
  <cp:lastModifiedBy>MR N MRS MUTIRIA</cp:lastModifiedBy>
  <cp:revision>108</cp:revision>
  <dcterms:created xsi:type="dcterms:W3CDTF">2013-08-12T12:31:47Z</dcterms:created>
  <dcterms:modified xsi:type="dcterms:W3CDTF">2015-10-07T09:56:06Z</dcterms:modified>
</cp:coreProperties>
</file>