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65" r:id="rId6"/>
    <p:sldId id="262" r:id="rId7"/>
    <p:sldId id="263" r:id="rId8"/>
    <p:sldId id="259" r:id="rId9"/>
    <p:sldId id="260" r:id="rId10"/>
    <p:sldId id="275" r:id="rId11"/>
    <p:sldId id="264" r:id="rId12"/>
    <p:sldId id="266" r:id="rId13"/>
    <p:sldId id="267" r:id="rId14"/>
    <p:sldId id="268" r:id="rId15"/>
    <p:sldId id="269" r:id="rId16"/>
    <p:sldId id="270" r:id="rId17"/>
    <p:sldId id="271" r:id="rId18"/>
    <p:sldId id="274" r:id="rId19"/>
    <p:sldId id="272" r:id="rId20"/>
    <p:sldId id="273" r:id="rId21"/>
    <p:sldId id="276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48C4B-9026-4983-B2A3-E30F8E69B03A}" type="datetimeFigureOut">
              <a:rPr lang="en-US" smtClean="0"/>
              <a:t>16-May-22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71EE3-C104-4AEB-9149-4133952E8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911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48C4B-9026-4983-B2A3-E30F8E69B03A}" type="datetimeFigureOut">
              <a:rPr lang="en-US" smtClean="0"/>
              <a:t>16-May-22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71EE3-C104-4AEB-9149-4133952E8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619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48C4B-9026-4983-B2A3-E30F8E69B03A}" type="datetimeFigureOut">
              <a:rPr lang="en-US" smtClean="0"/>
              <a:t>16-May-22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71EE3-C104-4AEB-9149-4133952E8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456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48C4B-9026-4983-B2A3-E30F8E69B03A}" type="datetimeFigureOut">
              <a:rPr lang="en-US" smtClean="0"/>
              <a:t>16-May-22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71EE3-C104-4AEB-9149-4133952E8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433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48C4B-9026-4983-B2A3-E30F8E69B03A}" type="datetimeFigureOut">
              <a:rPr lang="en-US" smtClean="0"/>
              <a:t>16-May-22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71EE3-C104-4AEB-9149-4133952E8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569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48C4B-9026-4983-B2A3-E30F8E69B03A}" type="datetimeFigureOut">
              <a:rPr lang="en-US" smtClean="0"/>
              <a:t>16-May-22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71EE3-C104-4AEB-9149-4133952E8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056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48C4B-9026-4983-B2A3-E30F8E69B03A}" type="datetimeFigureOut">
              <a:rPr lang="en-US" smtClean="0"/>
              <a:t>16-May-22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71EE3-C104-4AEB-9149-4133952E8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205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48C4B-9026-4983-B2A3-E30F8E69B03A}" type="datetimeFigureOut">
              <a:rPr lang="en-US" smtClean="0"/>
              <a:t>16-May-22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71EE3-C104-4AEB-9149-4133952E8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806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48C4B-9026-4983-B2A3-E30F8E69B03A}" type="datetimeFigureOut">
              <a:rPr lang="en-US" smtClean="0"/>
              <a:t>16-May-22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71EE3-C104-4AEB-9149-4133952E8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003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48C4B-9026-4983-B2A3-E30F8E69B03A}" type="datetimeFigureOut">
              <a:rPr lang="en-US" smtClean="0"/>
              <a:t>16-May-22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71EE3-C104-4AEB-9149-4133952E8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763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48C4B-9026-4983-B2A3-E30F8E69B03A}" type="datetimeFigureOut">
              <a:rPr lang="en-US" smtClean="0"/>
              <a:t>16-May-22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71EE3-C104-4AEB-9149-4133952E8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819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548C4B-9026-4983-B2A3-E30F8E69B03A}" type="datetimeFigureOut">
              <a:rPr lang="en-US" smtClean="0"/>
              <a:t>16-May-22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B71EE3-C104-4AEB-9149-4133952E84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634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Mirriam kivuva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Placenta examination and estimation of blood loss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153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Show video on placenta exam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1538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Estimation of blood loss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Fully soaked gauze 10mls</a:t>
            </a:r>
          </a:p>
          <a:p>
            <a:r>
              <a:rPr lang="en-US" dirty="0" smtClean="0"/>
              <a:t>Full soaked drape 20mls </a:t>
            </a:r>
          </a:p>
          <a:p>
            <a:r>
              <a:rPr lang="en-US" dirty="0" smtClean="0"/>
              <a:t>Fully soaked bedsheet 100mls</a:t>
            </a:r>
          </a:p>
          <a:p>
            <a:r>
              <a:rPr lang="en-US" dirty="0" smtClean="0"/>
              <a:t>Measure mls of fresh blood plus clots</a:t>
            </a:r>
          </a:p>
          <a:p>
            <a:r>
              <a:rPr lang="en-US" dirty="0" smtClean="0"/>
              <a:t>Remove clots and measure the amount of liquid blood </a:t>
            </a:r>
          </a:p>
          <a:p>
            <a:r>
              <a:rPr lang="en-US" dirty="0" smtClean="0"/>
              <a:t>To get amount of clots subtract total amount(</a:t>
            </a:r>
            <a:r>
              <a:rPr lang="en-US" dirty="0" err="1" smtClean="0"/>
              <a:t>liquidblood+clots</a:t>
            </a:r>
            <a:r>
              <a:rPr lang="en-US" dirty="0" smtClean="0"/>
              <a:t>)minus liquid blood </a:t>
            </a:r>
          </a:p>
          <a:p>
            <a:r>
              <a:rPr lang="en-US" dirty="0" smtClean="0"/>
              <a:t>Clots mls x 2</a:t>
            </a:r>
          </a:p>
          <a:p>
            <a:pPr marL="0" indent="0">
              <a:buNone/>
            </a:pPr>
            <a:r>
              <a:rPr lang="en-US" dirty="0" smtClean="0"/>
              <a:t>Add to get the total estimated blood loss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4893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Perineal tears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Lacerations that involve the perineum  and the vulva following delivery</a:t>
            </a:r>
          </a:p>
          <a:p>
            <a:r>
              <a:rPr lang="en-US" dirty="0" smtClean="0"/>
              <a:t>Prevention is by early episiotomy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323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1</a:t>
            </a:r>
            <a:r>
              <a:rPr lang="en-US" b="1" baseline="30000" dirty="0" smtClean="0"/>
              <a:t>st</a:t>
            </a:r>
            <a:r>
              <a:rPr lang="en-US" b="1" dirty="0" smtClean="0"/>
              <a:t> degree</a:t>
            </a:r>
            <a:r>
              <a:rPr lang="en-US" dirty="0" smtClean="0"/>
              <a:t>-involves vaginal mucosa and the skin of the perineum (fourchette only)</a:t>
            </a:r>
          </a:p>
          <a:p>
            <a:r>
              <a:rPr lang="en-US" b="1" dirty="0" smtClean="0"/>
              <a:t>2</a:t>
            </a:r>
            <a:r>
              <a:rPr lang="en-US" b="1" baseline="30000" dirty="0" smtClean="0"/>
              <a:t>nd</a:t>
            </a:r>
            <a:r>
              <a:rPr lang="en-US" b="1" dirty="0" smtClean="0"/>
              <a:t> degree</a:t>
            </a:r>
            <a:r>
              <a:rPr lang="en-US" dirty="0" smtClean="0"/>
              <a:t>-involves fourchette and the perineal muscles</a:t>
            </a:r>
          </a:p>
          <a:p>
            <a:r>
              <a:rPr lang="en-US" b="1" dirty="0" smtClean="0"/>
              <a:t>3</a:t>
            </a:r>
            <a:r>
              <a:rPr lang="en-US" b="1" baseline="30000" dirty="0" smtClean="0"/>
              <a:t>rd</a:t>
            </a:r>
            <a:r>
              <a:rPr lang="en-US" b="1" dirty="0" smtClean="0"/>
              <a:t> degree- </a:t>
            </a:r>
            <a:r>
              <a:rPr lang="en-US" dirty="0" smtClean="0"/>
              <a:t>involves those in 2</a:t>
            </a:r>
            <a:r>
              <a:rPr lang="en-US" baseline="30000" dirty="0" smtClean="0"/>
              <a:t>nd</a:t>
            </a:r>
            <a:r>
              <a:rPr lang="en-US" dirty="0" smtClean="0"/>
              <a:t> plus anal sphincter muscles</a:t>
            </a:r>
          </a:p>
          <a:p>
            <a:r>
              <a:rPr lang="en-US" b="1" dirty="0" smtClean="0"/>
              <a:t>4</a:t>
            </a:r>
            <a:r>
              <a:rPr lang="en-US" b="1" baseline="30000" dirty="0" smtClean="0"/>
              <a:t>th</a:t>
            </a:r>
            <a:r>
              <a:rPr lang="en-US" b="1" dirty="0" smtClean="0"/>
              <a:t> degree- </a:t>
            </a:r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plus rectal mucosa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1162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Predisposing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Rigid perineum especially in primigravida</a:t>
            </a:r>
          </a:p>
          <a:p>
            <a:r>
              <a:rPr lang="en-US" dirty="0" smtClean="0"/>
              <a:t>Previous tears</a:t>
            </a:r>
          </a:p>
          <a:p>
            <a:r>
              <a:rPr lang="en-US" dirty="0" err="1" smtClean="0"/>
              <a:t>Malpresentation</a:t>
            </a:r>
            <a:r>
              <a:rPr lang="en-US" dirty="0" smtClean="0"/>
              <a:t> large diameters distending the perineum</a:t>
            </a:r>
          </a:p>
          <a:p>
            <a:r>
              <a:rPr lang="en-US" dirty="0" smtClean="0"/>
              <a:t>Large babies</a:t>
            </a:r>
          </a:p>
          <a:p>
            <a:r>
              <a:rPr lang="en-US" dirty="0" smtClean="0"/>
              <a:t>Instrumental delivery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389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and 2</a:t>
            </a:r>
            <a:r>
              <a:rPr lang="en-US" baseline="30000" dirty="0" smtClean="0"/>
              <a:t>nd</a:t>
            </a:r>
            <a:r>
              <a:rPr lang="en-US" dirty="0" smtClean="0"/>
              <a:t> repair are under L/A while 3</a:t>
            </a:r>
            <a:r>
              <a:rPr lang="en-US" baseline="30000" dirty="0" smtClean="0"/>
              <a:t>rd</a:t>
            </a:r>
            <a:r>
              <a:rPr lang="en-US" dirty="0" smtClean="0"/>
              <a:t> and 4</a:t>
            </a:r>
            <a:r>
              <a:rPr lang="en-US" baseline="30000" dirty="0" smtClean="0"/>
              <a:t>th</a:t>
            </a:r>
            <a:r>
              <a:rPr lang="en-US" dirty="0" smtClean="0"/>
              <a:t> is under G/A</a:t>
            </a:r>
          </a:p>
          <a:p>
            <a:r>
              <a:rPr lang="en-US" dirty="0" smtClean="0"/>
              <a:t>Repair should be immediate to prevent infections and permanent damage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5324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Episiotomy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an incision made through the perineal tissues to enlarge vaginal opening during delivery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1534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episiotomy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Medial</a:t>
            </a:r>
            <a:r>
              <a:rPr lang="en-US" dirty="0" smtClean="0"/>
              <a:t> –follows line of insertion of the perineal muscle</a:t>
            </a:r>
          </a:p>
          <a:p>
            <a:r>
              <a:rPr lang="en-US" b="1" dirty="0" smtClean="0"/>
              <a:t>Mediolateral</a:t>
            </a:r>
            <a:r>
              <a:rPr lang="en-US" dirty="0" smtClean="0"/>
              <a:t>-begins at the middle of the fourchette and is directed 45 degrees to midline toward a point midway of ischial tuberosity and anus </a:t>
            </a:r>
          </a:p>
          <a:p>
            <a:r>
              <a:rPr lang="en-US" dirty="0" smtClean="0"/>
              <a:t>It’s the best since it reduces the risk of damaging the anal sphincter and Bartholin's gland 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09061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Episiotomy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0632" y="1690688"/>
            <a:ext cx="11951367" cy="5624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3143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Shorten second stage </a:t>
            </a:r>
            <a:r>
              <a:rPr lang="en-US" dirty="0" err="1" smtClean="0"/>
              <a:t>ie</a:t>
            </a:r>
            <a:r>
              <a:rPr lang="en-US" dirty="0" smtClean="0"/>
              <a:t> fetal </a:t>
            </a:r>
            <a:r>
              <a:rPr lang="en-US" dirty="0" err="1" smtClean="0"/>
              <a:t>distress,maternal</a:t>
            </a:r>
            <a:r>
              <a:rPr lang="en-US" dirty="0" smtClean="0"/>
              <a:t> distress</a:t>
            </a:r>
          </a:p>
          <a:p>
            <a:r>
              <a:rPr lang="en-US" dirty="0" smtClean="0"/>
              <a:t>Previous bad tear</a:t>
            </a:r>
          </a:p>
          <a:p>
            <a:r>
              <a:rPr lang="en-US" dirty="0" smtClean="0"/>
              <a:t>Tight perineum</a:t>
            </a:r>
          </a:p>
          <a:p>
            <a:r>
              <a:rPr lang="en-US" dirty="0" smtClean="0"/>
              <a:t>Malpresentation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1582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Placenta Examination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Measure the length of the umbilical cord (normal average of 50cm)</a:t>
            </a:r>
          </a:p>
          <a:p>
            <a:r>
              <a:rPr lang="en-US" dirty="0" smtClean="0"/>
              <a:t>Inspect the cord for any true and false </a:t>
            </a:r>
            <a:r>
              <a:rPr lang="en-US" altLang="en-US" dirty="0" smtClean="0"/>
              <a:t>knots(lumps of </a:t>
            </a:r>
            <a:r>
              <a:rPr lang="en-US" altLang="en-US" dirty="0" err="1" smtClean="0"/>
              <a:t>whartons</a:t>
            </a:r>
            <a:r>
              <a:rPr lang="en-US" altLang="en-US" dirty="0" smtClean="0"/>
              <a:t> jelly)</a:t>
            </a:r>
            <a:endParaRPr lang="en-US" dirty="0" smtClean="0"/>
          </a:p>
          <a:p>
            <a:r>
              <a:rPr lang="en-US" altLang="en-US" dirty="0" smtClean="0"/>
              <a:t>Hold the end of the cord and check</a:t>
            </a:r>
            <a:r>
              <a:rPr lang="en-US" dirty="0" smtClean="0"/>
              <a:t> Identify the three blood vessels(2 arteries and 1 vein)</a:t>
            </a:r>
            <a:r>
              <a:rPr lang="en-US" altLang="en-US" dirty="0" smtClean="0"/>
              <a:t> arteries-smaller lumen, vein larger lumen</a:t>
            </a:r>
          </a:p>
          <a:p>
            <a:r>
              <a:rPr lang="en-US" altLang="en-US" dirty="0" smtClean="0"/>
              <a:t>One artery-renal agenesis(failure of kidneys to develop 1 or both)</a:t>
            </a:r>
            <a:endParaRPr lang="en-US" dirty="0" smtClean="0"/>
          </a:p>
          <a:p>
            <a:r>
              <a:rPr lang="en-US" dirty="0" smtClean="0"/>
              <a:t>Determine the insertion of the cord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201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Education to mother with episiotomy or perineal tear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Clean the area with warm saline at least 3 times a day</a:t>
            </a:r>
          </a:p>
          <a:p>
            <a:r>
              <a:rPr lang="en-US" dirty="0" smtClean="0"/>
              <a:t>Clean herself after opening the bowel from front to back</a:t>
            </a:r>
          </a:p>
          <a:p>
            <a:r>
              <a:rPr lang="en-US" dirty="0" smtClean="0"/>
              <a:t>Change pad frequently</a:t>
            </a:r>
          </a:p>
          <a:p>
            <a:r>
              <a:rPr lang="en-US" dirty="0" smtClean="0"/>
              <a:t>Avoid sex till the area is well healed</a:t>
            </a:r>
          </a:p>
          <a:p>
            <a:r>
              <a:rPr lang="en-US" dirty="0" smtClean="0"/>
              <a:t>Balanced diet to aid healing</a:t>
            </a:r>
          </a:p>
          <a:p>
            <a:r>
              <a:rPr lang="en-US" dirty="0" smtClean="0"/>
              <a:t>Keep the area clean and dry at all times</a:t>
            </a:r>
          </a:p>
          <a:p>
            <a:r>
              <a:rPr lang="en-US" dirty="0" smtClean="0"/>
              <a:t>Take exercise to ensure blood circulation</a:t>
            </a:r>
          </a:p>
          <a:p>
            <a:r>
              <a:rPr lang="en-US" dirty="0" smtClean="0"/>
              <a:t>Watch for signs of infection and seek medical attention.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846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end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Questions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0577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Types of cord insertion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Central insertion-in the middle of the placenta</a:t>
            </a:r>
          </a:p>
          <a:p>
            <a:r>
              <a:rPr lang="en-US" dirty="0" smtClean="0"/>
              <a:t>Lateral insertion-not exactly at the Centre of the placenta</a:t>
            </a:r>
          </a:p>
          <a:p>
            <a:r>
              <a:rPr lang="en-US" dirty="0" smtClean="0"/>
              <a:t>Battledore insertion-at the edge of the placenta </a:t>
            </a:r>
          </a:p>
          <a:p>
            <a:r>
              <a:rPr lang="en-US" dirty="0" smtClean="0"/>
              <a:t>Velamentous insertion-on the membranes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4342397"/>
            <a:ext cx="2800350" cy="16383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87943" y="4244264"/>
            <a:ext cx="2540668" cy="183456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28611" y="4094747"/>
            <a:ext cx="2143125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3355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Check the membranes for </a:t>
            </a:r>
            <a:r>
              <a:rPr lang="en-US" b="1" dirty="0" smtClean="0"/>
              <a:t>completeness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en-US" dirty="0" smtClean="0"/>
              <a:t>Hold the cord with one hand and allow the placenta and the membranes to hang down</a:t>
            </a:r>
          </a:p>
          <a:p>
            <a:pPr>
              <a:buNone/>
            </a:pPr>
            <a:r>
              <a:rPr lang="en-US" altLang="en-US" dirty="0" smtClean="0"/>
              <a:t>- Inserts the other hand inside the membranes, with the fingers spread out.</a:t>
            </a:r>
          </a:p>
          <a:p>
            <a:pPr>
              <a:buNone/>
            </a:pPr>
            <a:r>
              <a:rPr lang="en-US" altLang="en-US" dirty="0" smtClean="0"/>
              <a:t>-inspect the membranes for completeness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07291" y="3910262"/>
            <a:ext cx="2316681" cy="2814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79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Maternal side                   fetal side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40419" y="1973179"/>
            <a:ext cx="5126456" cy="453590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6875" y="2076839"/>
            <a:ext cx="5438272" cy="4459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98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Examine the maternal and fetal surfaces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altLang="en-US" b="1" dirty="0" smtClean="0"/>
              <a:t>Maternal surface </a:t>
            </a:r>
          </a:p>
          <a:p>
            <a:r>
              <a:rPr lang="en-US" altLang="en-US" dirty="0" smtClean="0"/>
              <a:t>Hold the placenta in the palms of the hands, with the maternal side facing upwards</a:t>
            </a:r>
          </a:p>
          <a:p>
            <a:r>
              <a:rPr lang="en-US" altLang="en-US" dirty="0" smtClean="0"/>
              <a:t>Completeness of lobes</a:t>
            </a:r>
          </a:p>
          <a:p>
            <a:r>
              <a:rPr lang="en-US" altLang="en-US" dirty="0" smtClean="0"/>
              <a:t>Diameter of placenta-18-22 cm average 20cm</a:t>
            </a:r>
          </a:p>
          <a:p>
            <a:r>
              <a:rPr lang="en-US" altLang="en-US" dirty="0" smtClean="0"/>
              <a:t>Thickness-2-3cm  av-2.5 cm</a:t>
            </a:r>
            <a:endParaRPr lang="en-US" dirty="0" smtClean="0"/>
          </a:p>
          <a:p>
            <a:r>
              <a:rPr lang="en-US" dirty="0" smtClean="0"/>
              <a:t>Maternal side is dark red in Colour while fetal surface is white  shiny and covered by the amnion</a:t>
            </a:r>
          </a:p>
          <a:p>
            <a:r>
              <a:rPr lang="en-US" dirty="0" smtClean="0"/>
              <a:t>Check for presence of crystal substances on maternal surface which would indicate post mature placenta</a:t>
            </a:r>
          </a:p>
          <a:p>
            <a:r>
              <a:rPr lang="en-US" dirty="0" smtClean="0"/>
              <a:t>Check the lobes for completeness</a:t>
            </a:r>
          </a:p>
          <a:p>
            <a:r>
              <a:rPr lang="en-US" dirty="0" smtClean="0"/>
              <a:t>Should be 18-22 average of 20 lobes </a:t>
            </a:r>
          </a:p>
          <a:p>
            <a:r>
              <a:rPr lang="en-US" dirty="0" smtClean="0"/>
              <a:t>Presence of a hole is an evidence of a missing lobe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4760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Maternal surface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9705" y="1974198"/>
            <a:ext cx="11165306" cy="4775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8157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Ct,,,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91126"/>
            <a:ext cx="10515600" cy="557062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en-US" b="1" dirty="0" smtClean="0"/>
              <a:t>Fetal surface </a:t>
            </a:r>
          </a:p>
          <a:p>
            <a:r>
              <a:rPr lang="en-US" altLang="en-US" b="1" dirty="0" smtClean="0"/>
              <a:t> branches of umbilical veins and arteries should be visible spreading out from central point of insertion.</a:t>
            </a:r>
          </a:p>
          <a:p>
            <a:r>
              <a:rPr lang="en-US" dirty="0" smtClean="0"/>
              <a:t>Follow blood vessels to rule out extra lobe because lobes are usually linked by blood vessels</a:t>
            </a:r>
          </a:p>
          <a:p>
            <a:pPr marL="0" indent="0">
              <a:buNone/>
            </a:pPr>
            <a:r>
              <a:rPr lang="en-US" b="1" dirty="0" smtClean="0"/>
              <a:t>Examine the membranes </a:t>
            </a:r>
          </a:p>
          <a:p>
            <a:r>
              <a:rPr lang="en-US" b="1" dirty="0" smtClean="0"/>
              <a:t>Chorion</a:t>
            </a:r>
            <a:r>
              <a:rPr lang="en-US" dirty="0" smtClean="0"/>
              <a:t>-thick opaque, friable peels to the edge of the placenta</a:t>
            </a:r>
          </a:p>
          <a:p>
            <a:r>
              <a:rPr lang="en-US" b="1" dirty="0" smtClean="0"/>
              <a:t>Amnion</a:t>
            </a:r>
            <a:r>
              <a:rPr lang="en-US" dirty="0" smtClean="0"/>
              <a:t>-smooth tough,translucent,and peels to the insertion of the cord</a:t>
            </a:r>
          </a:p>
          <a:p>
            <a:pPr marL="0" indent="0">
              <a:buNone/>
            </a:pPr>
            <a:r>
              <a:rPr lang="en-US" b="1" dirty="0" smtClean="0"/>
              <a:t>Check for abnormalities in the placenta</a:t>
            </a:r>
          </a:p>
          <a:p>
            <a:r>
              <a:rPr lang="en-US" b="1" dirty="0" err="1" smtClean="0"/>
              <a:t>Succenturiate</a:t>
            </a:r>
            <a:r>
              <a:rPr lang="en-US" b="1" dirty="0" smtClean="0"/>
              <a:t> lobe-an </a:t>
            </a:r>
            <a:r>
              <a:rPr lang="en-US" dirty="0" smtClean="0"/>
              <a:t>extra lobe that may be left behind and cause PPH and infections</a:t>
            </a:r>
          </a:p>
          <a:p>
            <a:r>
              <a:rPr lang="en-US" b="1" dirty="0" smtClean="0"/>
              <a:t>Placenta </a:t>
            </a:r>
            <a:r>
              <a:rPr lang="en-US" b="1" dirty="0" err="1" smtClean="0"/>
              <a:t>bipatita</a:t>
            </a:r>
            <a:r>
              <a:rPr lang="en-US" dirty="0" smtClean="0"/>
              <a:t>-placenta divided into but joined together</a:t>
            </a:r>
          </a:p>
          <a:p>
            <a:r>
              <a:rPr lang="en-US" b="1" dirty="0" smtClean="0"/>
              <a:t>Placenta circumvallate </a:t>
            </a:r>
            <a:r>
              <a:rPr lang="en-US" dirty="0" smtClean="0"/>
              <a:t>–placenta with double membranes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6659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Take the weight  </a:t>
            </a:r>
          </a:p>
          <a:p>
            <a:r>
              <a:rPr lang="en-US" dirty="0" smtClean="0"/>
              <a:t>Weight of the placenta should be 1/6 of babies weight</a:t>
            </a:r>
          </a:p>
          <a:p>
            <a:r>
              <a:rPr lang="en-US" altLang="en-US" dirty="0"/>
              <a:t>I</a:t>
            </a:r>
            <a:r>
              <a:rPr lang="en-US" altLang="en-US" dirty="0" smtClean="0"/>
              <a:t>f the membranes or placenta is not complete, take immediate action</a:t>
            </a:r>
          </a:p>
          <a:p>
            <a:r>
              <a:rPr lang="en-US" altLang="en-US" dirty="0" smtClean="0"/>
              <a:t>consult the woman about her culture practices, and then dispose of the placenta according to national protocols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2033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</TotalTime>
  <Words>704</Words>
  <Application>Microsoft Office PowerPoint</Application>
  <PresentationFormat>Widescreen</PresentationFormat>
  <Paragraphs>97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Office Theme</vt:lpstr>
      <vt:lpstr>Mirriam kivuva </vt:lpstr>
      <vt:lpstr>Placenta Examination</vt:lpstr>
      <vt:lpstr>Types of cord insertion</vt:lpstr>
      <vt:lpstr>Check the membranes for completeness</vt:lpstr>
      <vt:lpstr>Maternal side                   fetal side </vt:lpstr>
      <vt:lpstr>Examine the maternal and fetal surfaces </vt:lpstr>
      <vt:lpstr>Maternal surface </vt:lpstr>
      <vt:lpstr>Ct,,,</vt:lpstr>
      <vt:lpstr>Ct…</vt:lpstr>
      <vt:lpstr>Show video on placenta exam</vt:lpstr>
      <vt:lpstr>Estimation of blood loss</vt:lpstr>
      <vt:lpstr>Perineal tears </vt:lpstr>
      <vt:lpstr>classification</vt:lpstr>
      <vt:lpstr>Predisposing factors</vt:lpstr>
      <vt:lpstr>Management </vt:lpstr>
      <vt:lpstr>Episiotomy </vt:lpstr>
      <vt:lpstr>Types of episiotomy</vt:lpstr>
      <vt:lpstr>Episiotomy </vt:lpstr>
      <vt:lpstr>Indications</vt:lpstr>
      <vt:lpstr>Education to mother with episiotomy or perineal tear</vt:lpstr>
      <vt:lpstr>The end </vt:lpstr>
    </vt:vector>
  </TitlesOfParts>
  <Company>CtrlSoft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Mirriam kivuva</dc:title>
  <dc:creator>USER</dc:creator>
  <cp:lastModifiedBy>Windows User</cp:lastModifiedBy>
  <cp:revision>27</cp:revision>
  <dcterms:created xsi:type="dcterms:W3CDTF">2019-02-14T05:53:28Z</dcterms:created>
  <dcterms:modified xsi:type="dcterms:W3CDTF">2022-05-16T05:00:21Z</dcterms:modified>
</cp:coreProperties>
</file>