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9144000" cy="6858000"/>
  <p:defaultTextStyle>
    <a:defPPr>
      <a:defRPr lang="en-K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5112" y="5344667"/>
            <a:ext cx="8628888" cy="12191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7998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1403603"/>
            <a:ext cx="9144000" cy="22158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9740" y="1658238"/>
            <a:ext cx="8224519" cy="1245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E3A2F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4E3A2F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E3A2F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E3A2F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799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15112" y="1046988"/>
            <a:ext cx="8628888" cy="1828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3540" y="575817"/>
            <a:ext cx="8376919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4E3A2F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2739" y="1492331"/>
            <a:ext cx="8478520" cy="43249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4E3A2F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edicinehealth.com/slideshow_smoking_effects/article_em.htm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1658238"/>
            <a:ext cx="8181340" cy="1245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0" b="1" i="1" dirty="0">
                <a:solidFill>
                  <a:srgbClr val="FF0000"/>
                </a:solidFill>
                <a:latin typeface="Comic Sans MS"/>
                <a:cs typeface="Comic Sans MS"/>
              </a:rPr>
              <a:t>POLYCYTHEMIA</a:t>
            </a:r>
            <a:endParaRPr sz="8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2776" y="1036319"/>
            <a:ext cx="5925312" cy="54102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575817"/>
            <a:ext cx="53828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CLINICAL</a:t>
            </a:r>
            <a:r>
              <a:rPr spc="-35" dirty="0"/>
              <a:t> MANIFESTATIONS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561111"/>
            <a:ext cx="7985759" cy="4645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30100"/>
              </a:lnSpc>
              <a:spcBef>
                <a:spcPts val="100"/>
              </a:spcBef>
            </a:pPr>
            <a:r>
              <a:rPr sz="2100" spc="-70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100" spc="-65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sz="3000" b="1" spc="-5" dirty="0">
                <a:solidFill>
                  <a:srgbClr val="4E3A2F"/>
                </a:solidFill>
                <a:latin typeface="Arial"/>
                <a:cs typeface="Arial"/>
              </a:rPr>
              <a:t>SYMPTOMS </a:t>
            </a:r>
            <a:r>
              <a:rPr sz="3000" b="1" spc="-30" dirty="0">
                <a:solidFill>
                  <a:srgbClr val="4E3A2F"/>
                </a:solidFill>
                <a:latin typeface="Arial"/>
                <a:cs typeface="Arial"/>
              </a:rPr>
              <a:t>RESULTS </a:t>
            </a:r>
            <a:r>
              <a:rPr sz="3000" b="1" dirty="0">
                <a:solidFill>
                  <a:srgbClr val="4E3A2F"/>
                </a:solidFill>
                <a:latin typeface="Arial"/>
                <a:cs typeface="Arial"/>
              </a:rPr>
              <a:t>FROM INCREASED </a:t>
            </a:r>
            <a:r>
              <a:rPr sz="3000" b="1" spc="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4E3A2F"/>
                </a:solidFill>
                <a:latin typeface="Arial"/>
                <a:cs typeface="Arial"/>
              </a:rPr>
              <a:t>BLOOD</a:t>
            </a:r>
            <a:r>
              <a:rPr sz="3000" b="1" spc="-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4E3A2F"/>
                </a:solidFill>
                <a:latin typeface="Arial"/>
                <a:cs typeface="Arial"/>
              </a:rPr>
              <a:t>VOLUME: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800"/>
              </a:spcBef>
              <a:buClr>
                <a:srgbClr val="EFA12D"/>
              </a:buClr>
              <a:buSzPct val="70000"/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Cyanosis</a:t>
            </a:r>
            <a:endParaRPr sz="30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1805"/>
              </a:spcBef>
              <a:buClr>
                <a:srgbClr val="EFA12D"/>
              </a:buClr>
              <a:buSzPct val="70000"/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Reddened</a:t>
            </a:r>
            <a:r>
              <a:rPr sz="3000" spc="-3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face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with</a:t>
            </a:r>
            <a:r>
              <a:rPr sz="30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engorged</a:t>
            </a:r>
            <a:r>
              <a:rPr sz="3000" spc="-3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retinal</a:t>
            </a:r>
            <a:r>
              <a:rPr sz="30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veins</a:t>
            </a:r>
            <a:endParaRPr sz="30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1800"/>
              </a:spcBef>
              <a:buClr>
                <a:srgbClr val="EFA12D"/>
              </a:buClr>
              <a:buSzPct val="70000"/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Itching</a:t>
            </a:r>
            <a:r>
              <a:rPr sz="30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after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bath</a:t>
            </a:r>
            <a:endParaRPr sz="30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1800"/>
              </a:spcBef>
              <a:buClr>
                <a:srgbClr val="EFA12D"/>
              </a:buClr>
              <a:buSzPct val="70000"/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Feeling</a:t>
            </a:r>
            <a:r>
              <a:rPr sz="3000" spc="-5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of fullness</a:t>
            </a:r>
            <a:r>
              <a:rPr sz="3000" spc="-3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in</a:t>
            </a:r>
            <a:r>
              <a:rPr sz="30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head</a:t>
            </a:r>
            <a:r>
              <a:rPr sz="3000" spc="-2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with</a:t>
            </a:r>
            <a:r>
              <a:rPr sz="3000" spc="-3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headache</a:t>
            </a:r>
            <a:endParaRPr sz="30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1800"/>
              </a:spcBef>
              <a:buClr>
                <a:srgbClr val="EFA12D"/>
              </a:buClr>
              <a:buSzPct val="70000"/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Weakness,</a:t>
            </a:r>
            <a:r>
              <a:rPr sz="30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fatigue</a:t>
            </a:r>
            <a:r>
              <a:rPr sz="3000" spc="-3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and</a:t>
            </a:r>
            <a:r>
              <a:rPr sz="30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dizziness</a:t>
            </a:r>
            <a:endParaRPr sz="3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686255"/>
            <a:ext cx="8467725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EFA12D"/>
              </a:buClr>
              <a:buSzPct val="70000"/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3000" spc="-15" dirty="0">
                <a:solidFill>
                  <a:srgbClr val="4E3A2F"/>
                </a:solidFill>
                <a:latin typeface="Arial MT"/>
                <a:cs typeface="Arial MT"/>
              </a:rPr>
              <a:t>Tinnitus</a:t>
            </a:r>
            <a:r>
              <a:rPr sz="3000" spc="-4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(ringing</a:t>
            </a:r>
            <a:r>
              <a:rPr sz="3000" spc="-2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or</a:t>
            </a:r>
            <a:r>
              <a:rPr sz="3000" spc="-2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buzzing</a:t>
            </a:r>
            <a:r>
              <a:rPr sz="3000" spc="-4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in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 the</a:t>
            </a:r>
            <a:r>
              <a:rPr sz="30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ears.)</a:t>
            </a:r>
            <a:endParaRPr sz="3000">
              <a:latin typeface="Arial MT"/>
              <a:cs typeface="Arial MT"/>
            </a:endParaRPr>
          </a:p>
          <a:p>
            <a:pPr marL="355600" marR="5080" indent="-342900">
              <a:lnSpc>
                <a:spcPct val="140000"/>
              </a:lnSpc>
              <a:spcBef>
                <a:spcPts val="725"/>
              </a:spcBef>
              <a:buClr>
                <a:srgbClr val="EFA12D"/>
              </a:buClr>
              <a:buSzPct val="70000"/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Parasthesia,</a:t>
            </a:r>
            <a:r>
              <a:rPr sz="30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numbness, burning</a:t>
            </a:r>
            <a:r>
              <a:rPr sz="30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or</a:t>
            </a:r>
            <a:r>
              <a:rPr sz="3000" spc="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weakness</a:t>
            </a:r>
            <a:r>
              <a:rPr sz="30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in </a:t>
            </a:r>
            <a:r>
              <a:rPr sz="3000" spc="-8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hands</a:t>
            </a:r>
            <a:r>
              <a:rPr sz="3000" spc="-2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and</a:t>
            </a:r>
            <a:r>
              <a:rPr sz="30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legs.</a:t>
            </a:r>
            <a:endParaRPr sz="30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2160"/>
              </a:spcBef>
              <a:buClr>
                <a:srgbClr val="EFA12D"/>
              </a:buClr>
              <a:buSzPct val="70000"/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3000" spc="-10" dirty="0">
                <a:solidFill>
                  <a:srgbClr val="4E3A2F"/>
                </a:solidFill>
                <a:latin typeface="Arial MT"/>
                <a:cs typeface="Arial MT"/>
              </a:rPr>
              <a:t>Visual</a:t>
            </a:r>
            <a:r>
              <a:rPr sz="3000" spc="-5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disturbances</a:t>
            </a:r>
            <a:endParaRPr sz="30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2160"/>
              </a:spcBef>
              <a:buClr>
                <a:srgbClr val="EFA12D"/>
              </a:buClr>
              <a:buSzPct val="70000"/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Nose</a:t>
            </a:r>
            <a:r>
              <a:rPr sz="3000" spc="-3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bleeding</a:t>
            </a:r>
            <a:endParaRPr sz="30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2165"/>
              </a:spcBef>
              <a:buClr>
                <a:srgbClr val="EFA12D"/>
              </a:buClr>
              <a:buSzPct val="70000"/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Abdominal</a:t>
            </a:r>
            <a:r>
              <a:rPr sz="3000" spc="-2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bloating</a:t>
            </a:r>
            <a:endParaRPr sz="3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686255"/>
            <a:ext cx="8359775" cy="4141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70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100" spc="260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sz="3000" b="1" spc="-5" dirty="0">
                <a:solidFill>
                  <a:srgbClr val="4E3A2F"/>
                </a:solidFill>
                <a:latin typeface="Arial"/>
                <a:cs typeface="Arial"/>
              </a:rPr>
              <a:t>SYMPTOMS </a:t>
            </a:r>
            <a:r>
              <a:rPr sz="3000" b="1" dirty="0">
                <a:solidFill>
                  <a:srgbClr val="4E3A2F"/>
                </a:solidFill>
                <a:latin typeface="Arial"/>
                <a:cs typeface="Arial"/>
              </a:rPr>
              <a:t>FROM</a:t>
            </a:r>
            <a:r>
              <a:rPr sz="3000" b="1" spc="-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4E3A2F"/>
                </a:solidFill>
                <a:latin typeface="Arial"/>
                <a:cs typeface="Arial"/>
              </a:rPr>
              <a:t>INCREASED</a:t>
            </a:r>
            <a:r>
              <a:rPr sz="3000" b="1" spc="-4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000" b="1" spc="-25" dirty="0">
                <a:solidFill>
                  <a:srgbClr val="4E3A2F"/>
                </a:solidFill>
                <a:latin typeface="Arial"/>
                <a:cs typeface="Arial"/>
              </a:rPr>
              <a:t>VISCOSITY: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165"/>
              </a:spcBef>
              <a:buClr>
                <a:srgbClr val="EFA12D"/>
              </a:buClr>
              <a:buSzPct val="70000"/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Angina</a:t>
            </a:r>
            <a:endParaRPr sz="30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2160"/>
              </a:spcBef>
              <a:buClr>
                <a:srgbClr val="EFA12D"/>
              </a:buClr>
              <a:buSzPct val="70000"/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Dyspnea</a:t>
            </a:r>
            <a:endParaRPr sz="30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2160"/>
              </a:spcBef>
              <a:buClr>
                <a:srgbClr val="EFA12D"/>
              </a:buClr>
              <a:buSzPct val="70000"/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Hypoxia</a:t>
            </a:r>
            <a:endParaRPr sz="30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2160"/>
              </a:spcBef>
              <a:buClr>
                <a:srgbClr val="EFA12D"/>
              </a:buClr>
              <a:buSzPct val="70000"/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Bone</a:t>
            </a:r>
            <a:r>
              <a:rPr sz="3000" spc="-2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and joint</a:t>
            </a:r>
            <a:r>
              <a:rPr sz="3000" spc="-2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pain</a:t>
            </a:r>
            <a:endParaRPr sz="30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2165"/>
              </a:spcBef>
              <a:buClr>
                <a:srgbClr val="EFA12D"/>
              </a:buClr>
              <a:buSzPct val="70000"/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thrombophlebitis</a:t>
            </a:r>
            <a:endParaRPr sz="3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84175"/>
            <a:ext cx="7883525" cy="5605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70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100" spc="245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sz="3000" b="1" dirty="0">
                <a:solidFill>
                  <a:srgbClr val="4E3A2F"/>
                </a:solidFill>
                <a:latin typeface="Arial"/>
                <a:cs typeface="Arial"/>
              </a:rPr>
              <a:t>OTHER</a:t>
            </a:r>
            <a:r>
              <a:rPr sz="3000" b="1" spc="-1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4E3A2F"/>
                </a:solidFill>
                <a:latin typeface="Arial"/>
                <a:cs typeface="Arial"/>
              </a:rPr>
              <a:t>SYMPTOMS</a:t>
            </a:r>
            <a:r>
              <a:rPr sz="3000" b="1" spc="-13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4E3A2F"/>
                </a:solidFill>
                <a:latin typeface="Arial"/>
                <a:cs typeface="Arial"/>
              </a:rPr>
              <a:t>ARE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165"/>
              </a:spcBef>
              <a:buClr>
                <a:srgbClr val="EFA12D"/>
              </a:buClr>
              <a:buSzPct val="70000"/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3000" spc="-10" dirty="0">
                <a:solidFill>
                  <a:srgbClr val="4E3A2F"/>
                </a:solidFill>
                <a:latin typeface="Arial MT"/>
                <a:cs typeface="Arial MT"/>
              </a:rPr>
              <a:t>Weight</a:t>
            </a:r>
            <a:r>
              <a:rPr sz="3000" spc="-6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loss</a:t>
            </a:r>
            <a:endParaRPr sz="30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2160"/>
              </a:spcBef>
              <a:buClr>
                <a:srgbClr val="EFA12D"/>
              </a:buClr>
              <a:buSzPct val="70000"/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Breathing</a:t>
            </a:r>
            <a:r>
              <a:rPr sz="3000" spc="-3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difficulty</a:t>
            </a:r>
            <a:r>
              <a:rPr sz="3000" spc="-3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when</a:t>
            </a:r>
            <a:r>
              <a:rPr sz="3000" spc="-2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lying</a:t>
            </a:r>
            <a:r>
              <a:rPr sz="3000" spc="-4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down</a:t>
            </a:r>
            <a:endParaRPr sz="30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2160"/>
              </a:spcBef>
              <a:buClr>
                <a:srgbClr val="EFA12D"/>
              </a:buClr>
              <a:buSzPct val="70000"/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Chronic</a:t>
            </a:r>
            <a:r>
              <a:rPr sz="3000" spc="-7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cough</a:t>
            </a:r>
            <a:endParaRPr sz="30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2160"/>
              </a:spcBef>
              <a:buClr>
                <a:srgbClr val="EFA12D"/>
              </a:buClr>
              <a:buSzPct val="70000"/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Night</a:t>
            </a:r>
            <a:r>
              <a:rPr sz="3000" spc="-4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sweats</a:t>
            </a:r>
            <a:r>
              <a:rPr sz="3000" spc="-2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and</a:t>
            </a:r>
            <a:r>
              <a:rPr sz="3000" spc="-3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sleep</a:t>
            </a:r>
            <a:r>
              <a:rPr sz="3000" spc="-2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disturbances</a:t>
            </a:r>
            <a:endParaRPr sz="30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2165"/>
              </a:spcBef>
              <a:buClr>
                <a:srgbClr val="EFA12D"/>
              </a:buClr>
              <a:buSzPct val="70000"/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Burning</a:t>
            </a:r>
            <a:r>
              <a:rPr sz="3000" spc="-3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sensation</a:t>
            </a:r>
            <a:r>
              <a:rPr sz="30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over fingers or toes</a:t>
            </a:r>
            <a:endParaRPr sz="30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2160"/>
              </a:spcBef>
              <a:buClr>
                <a:srgbClr val="EFA12D"/>
              </a:buClr>
              <a:buSzPct val="70000"/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Splenomegaly</a:t>
            </a:r>
            <a:r>
              <a:rPr sz="3000" spc="-6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and</a:t>
            </a:r>
            <a:r>
              <a:rPr sz="3000" spc="-4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hepatomegaly</a:t>
            </a:r>
            <a:endParaRPr sz="30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2160"/>
              </a:spcBef>
              <a:buClr>
                <a:srgbClr val="EFA12D"/>
              </a:buClr>
              <a:buSzPct val="70000"/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Formation</a:t>
            </a:r>
            <a:r>
              <a:rPr sz="30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of</a:t>
            </a:r>
            <a:r>
              <a:rPr sz="30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blood</a:t>
            </a:r>
            <a:r>
              <a:rPr sz="3000" spc="-3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clots</a:t>
            </a:r>
            <a:r>
              <a:rPr sz="30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in</a:t>
            </a:r>
            <a:r>
              <a:rPr sz="30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the</a:t>
            </a:r>
            <a:r>
              <a:rPr sz="30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blood</a:t>
            </a:r>
            <a:r>
              <a:rPr sz="3000" spc="-4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vessels</a:t>
            </a:r>
            <a:endParaRPr sz="3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2776" y="1036319"/>
            <a:ext cx="2781300" cy="54102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575817"/>
            <a:ext cx="22402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DIAGNOSIS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6400" marR="579755" indent="-342900">
              <a:lnSpc>
                <a:spcPct val="120100"/>
              </a:lnSpc>
              <a:spcBef>
                <a:spcPts val="95"/>
              </a:spcBef>
            </a:pPr>
            <a:r>
              <a:rPr sz="2100" spc="-70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100" spc="-65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b="1" spc="-25" dirty="0">
                <a:latin typeface="Arial"/>
                <a:cs typeface="Arial"/>
              </a:rPr>
              <a:t>HISTORY </a:t>
            </a:r>
            <a:r>
              <a:rPr b="1" dirty="0">
                <a:latin typeface="Arial"/>
                <a:cs typeface="Arial"/>
              </a:rPr>
              <a:t>COLLECTION AND PHYSICAL </a:t>
            </a:r>
            <a:r>
              <a:rPr b="1" spc="5" dirty="0">
                <a:latin typeface="Arial"/>
                <a:cs typeface="Arial"/>
              </a:rPr>
              <a:t> </a:t>
            </a:r>
            <a:r>
              <a:rPr b="1" spc="-20" dirty="0">
                <a:latin typeface="Arial"/>
                <a:cs typeface="Arial"/>
              </a:rPr>
              <a:t>EXAMINATION:</a:t>
            </a:r>
            <a:endParaRPr sz="2100">
              <a:latin typeface="Arial"/>
              <a:cs typeface="Arial"/>
            </a:endParaRPr>
          </a:p>
          <a:p>
            <a:pPr marL="63500" marR="5080" indent="1828800">
              <a:lnSpc>
                <a:spcPct val="200000"/>
              </a:lnSpc>
            </a:pPr>
            <a:r>
              <a:rPr spc="-5" dirty="0"/>
              <a:t>History usually includes questions </a:t>
            </a:r>
            <a:r>
              <a:rPr dirty="0"/>
              <a:t> </a:t>
            </a:r>
            <a:r>
              <a:rPr spc="-5" dirty="0"/>
              <a:t>about</a:t>
            </a:r>
            <a:r>
              <a:rPr dirty="0"/>
              <a:t> </a:t>
            </a:r>
            <a:r>
              <a:rPr spc="-5" dirty="0"/>
              <a:t>smoking,</a:t>
            </a:r>
            <a:r>
              <a:rPr spc="15" dirty="0"/>
              <a:t> </a:t>
            </a:r>
            <a:r>
              <a:rPr spc="-5" dirty="0"/>
              <a:t>living</a:t>
            </a:r>
            <a:r>
              <a:rPr spc="5" dirty="0"/>
              <a:t> </a:t>
            </a:r>
            <a:r>
              <a:rPr dirty="0"/>
              <a:t>at</a:t>
            </a:r>
            <a:r>
              <a:rPr spc="-5" dirty="0"/>
              <a:t> high</a:t>
            </a:r>
            <a:r>
              <a:rPr dirty="0"/>
              <a:t> </a:t>
            </a:r>
            <a:r>
              <a:rPr spc="-5" dirty="0"/>
              <a:t>altitudes,</a:t>
            </a:r>
            <a:r>
              <a:rPr dirty="0"/>
              <a:t> </a:t>
            </a:r>
            <a:r>
              <a:rPr spc="-5" dirty="0"/>
              <a:t>breathing </a:t>
            </a:r>
            <a:r>
              <a:rPr spc="-819" dirty="0"/>
              <a:t> </a:t>
            </a:r>
            <a:r>
              <a:rPr spc="-30" dirty="0"/>
              <a:t>difficulty,</a:t>
            </a:r>
            <a:r>
              <a:rPr spc="-10" dirty="0"/>
              <a:t> </a:t>
            </a:r>
            <a:r>
              <a:rPr dirty="0"/>
              <a:t>sleep</a:t>
            </a:r>
            <a:r>
              <a:rPr spc="-40" dirty="0"/>
              <a:t> </a:t>
            </a:r>
            <a:r>
              <a:rPr dirty="0"/>
              <a:t>disturbances</a:t>
            </a:r>
            <a:r>
              <a:rPr spc="-30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chronic</a:t>
            </a:r>
            <a:r>
              <a:rPr spc="-30" dirty="0"/>
              <a:t> </a:t>
            </a:r>
            <a:r>
              <a:rPr dirty="0"/>
              <a:t>cough.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312011"/>
            <a:ext cx="8285480" cy="4552950"/>
          </a:xfrm>
          <a:prstGeom prst="rect">
            <a:avLst/>
          </a:prstGeom>
        </p:spPr>
        <p:txBody>
          <a:bodyPr vert="horz" wrap="square" lIns="0" tIns="2273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89"/>
              </a:spcBef>
            </a:pPr>
            <a:r>
              <a:rPr sz="2250" spc="-7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250" spc="80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sz="3200" b="1" dirty="0">
                <a:solidFill>
                  <a:srgbClr val="4E3A2F"/>
                </a:solidFill>
                <a:latin typeface="Arial"/>
                <a:cs typeface="Arial"/>
              </a:rPr>
              <a:t>Blood</a:t>
            </a:r>
            <a:r>
              <a:rPr sz="3200" b="1" spc="-5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Arial"/>
                <a:cs typeface="Arial"/>
              </a:rPr>
              <a:t>tests</a:t>
            </a:r>
            <a:endParaRPr sz="32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1695"/>
              </a:spcBef>
            </a:pP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The</a:t>
            </a:r>
            <a:r>
              <a:rPr sz="3200" spc="-4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blood</a:t>
            </a:r>
            <a:r>
              <a:rPr sz="32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studies</a:t>
            </a:r>
            <a:r>
              <a:rPr sz="3200" spc="-3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will</a:t>
            </a:r>
            <a:r>
              <a:rPr sz="32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show</a:t>
            </a:r>
            <a:endParaRPr sz="32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2305"/>
              </a:spcBef>
              <a:buClr>
                <a:srgbClr val="EFA12D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i="1" dirty="0">
                <a:solidFill>
                  <a:srgbClr val="4E3A2F"/>
                </a:solidFill>
                <a:latin typeface="Arial"/>
                <a:cs typeface="Arial"/>
              </a:rPr>
              <a:t>An</a:t>
            </a:r>
            <a:r>
              <a:rPr sz="3200" i="1" spc="-1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i="1" dirty="0">
                <a:solidFill>
                  <a:srgbClr val="4E3A2F"/>
                </a:solidFill>
                <a:latin typeface="Arial"/>
                <a:cs typeface="Arial"/>
              </a:rPr>
              <a:t>increase</a:t>
            </a:r>
            <a:r>
              <a:rPr sz="3200" i="1" spc="-4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i="1" dirty="0">
                <a:solidFill>
                  <a:srgbClr val="4E3A2F"/>
                </a:solidFill>
                <a:latin typeface="Arial"/>
                <a:cs typeface="Arial"/>
              </a:rPr>
              <a:t>in</a:t>
            </a:r>
            <a:r>
              <a:rPr sz="3200" i="1" spc="-2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i="1" dirty="0">
                <a:solidFill>
                  <a:srgbClr val="4E3A2F"/>
                </a:solidFill>
                <a:latin typeface="Arial"/>
                <a:cs typeface="Arial"/>
              </a:rPr>
              <a:t>the</a:t>
            </a:r>
            <a:r>
              <a:rPr sz="3200" i="1" spc="-2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i="1" spc="-5" dirty="0">
                <a:solidFill>
                  <a:srgbClr val="4E3A2F"/>
                </a:solidFill>
                <a:latin typeface="Arial"/>
                <a:cs typeface="Arial"/>
              </a:rPr>
              <a:t>number</a:t>
            </a:r>
            <a:r>
              <a:rPr sz="3200" i="1" spc="-2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i="1" dirty="0">
                <a:solidFill>
                  <a:srgbClr val="4E3A2F"/>
                </a:solidFill>
                <a:latin typeface="Arial"/>
                <a:cs typeface="Arial"/>
              </a:rPr>
              <a:t>of</a:t>
            </a:r>
            <a:r>
              <a:rPr sz="3200" i="1" spc="-1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i="1" dirty="0">
                <a:solidFill>
                  <a:srgbClr val="4E3A2F"/>
                </a:solidFill>
                <a:latin typeface="Arial"/>
                <a:cs typeface="Arial"/>
              </a:rPr>
              <a:t>red</a:t>
            </a:r>
            <a:r>
              <a:rPr sz="3200" i="1" spc="-3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i="1" spc="-5" dirty="0">
                <a:solidFill>
                  <a:srgbClr val="4E3A2F"/>
                </a:solidFill>
                <a:latin typeface="Arial"/>
                <a:cs typeface="Arial"/>
              </a:rPr>
              <a:t>blood</a:t>
            </a:r>
            <a:r>
              <a:rPr sz="3200" i="1" spc="-2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i="1" dirty="0">
                <a:solidFill>
                  <a:srgbClr val="4E3A2F"/>
                </a:solidFill>
                <a:latin typeface="Arial"/>
                <a:cs typeface="Arial"/>
              </a:rPr>
              <a:t>cells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05"/>
              </a:spcBef>
              <a:buClr>
                <a:srgbClr val="EFA12D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i="1" spc="-5" dirty="0">
                <a:solidFill>
                  <a:srgbClr val="4E3A2F"/>
                </a:solidFill>
                <a:latin typeface="Arial"/>
                <a:cs typeface="Arial"/>
              </a:rPr>
              <a:t>Elevated</a:t>
            </a:r>
            <a:r>
              <a:rPr sz="3200" i="1" spc="-1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i="1" spc="-5" dirty="0">
                <a:solidFill>
                  <a:srgbClr val="4E3A2F"/>
                </a:solidFill>
                <a:latin typeface="Arial"/>
                <a:cs typeface="Arial"/>
              </a:rPr>
              <a:t>hematocrit</a:t>
            </a:r>
            <a:r>
              <a:rPr sz="3200" i="1" spc="-1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i="1" spc="-5" dirty="0">
                <a:solidFill>
                  <a:srgbClr val="4E3A2F"/>
                </a:solidFill>
                <a:latin typeface="Arial"/>
                <a:cs typeface="Arial"/>
              </a:rPr>
              <a:t>measurement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05"/>
              </a:spcBef>
              <a:buClr>
                <a:srgbClr val="EFA12D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i="1" spc="-5" dirty="0">
                <a:solidFill>
                  <a:srgbClr val="4E3A2F"/>
                </a:solidFill>
                <a:latin typeface="Arial"/>
                <a:cs typeface="Arial"/>
              </a:rPr>
              <a:t>Elevated</a:t>
            </a:r>
            <a:r>
              <a:rPr sz="3200" i="1" spc="-2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i="1" spc="-5" dirty="0">
                <a:solidFill>
                  <a:srgbClr val="4E3A2F"/>
                </a:solidFill>
                <a:latin typeface="Arial"/>
                <a:cs typeface="Arial"/>
              </a:rPr>
              <a:t>levels</a:t>
            </a:r>
            <a:r>
              <a:rPr sz="3200" i="1" dirty="0">
                <a:solidFill>
                  <a:srgbClr val="4E3A2F"/>
                </a:solidFill>
                <a:latin typeface="Arial"/>
                <a:cs typeface="Arial"/>
              </a:rPr>
              <a:t> of</a:t>
            </a:r>
            <a:r>
              <a:rPr sz="3200" i="1" spc="-2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i="1" spc="-5" dirty="0">
                <a:solidFill>
                  <a:srgbClr val="4E3A2F"/>
                </a:solidFill>
                <a:latin typeface="Arial"/>
                <a:cs typeface="Arial"/>
              </a:rPr>
              <a:t>hemoglobin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05"/>
              </a:spcBef>
              <a:buClr>
                <a:srgbClr val="EFA12D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i="1" spc="-30" dirty="0">
                <a:solidFill>
                  <a:srgbClr val="4E3A2F"/>
                </a:solidFill>
                <a:latin typeface="Arial"/>
                <a:cs typeface="Arial"/>
              </a:rPr>
              <a:t>Very</a:t>
            </a:r>
            <a:r>
              <a:rPr sz="3200" i="1" spc="-2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i="1" dirty="0">
                <a:solidFill>
                  <a:srgbClr val="4E3A2F"/>
                </a:solidFill>
                <a:latin typeface="Arial"/>
                <a:cs typeface="Arial"/>
              </a:rPr>
              <a:t>low</a:t>
            </a:r>
            <a:r>
              <a:rPr sz="3200" i="1" spc="-5" dirty="0">
                <a:solidFill>
                  <a:srgbClr val="4E3A2F"/>
                </a:solidFill>
                <a:latin typeface="Arial"/>
                <a:cs typeface="Arial"/>
              </a:rPr>
              <a:t> levels</a:t>
            </a:r>
            <a:r>
              <a:rPr sz="3200" i="1" spc="-1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i="1" dirty="0">
                <a:solidFill>
                  <a:srgbClr val="4E3A2F"/>
                </a:solidFill>
                <a:latin typeface="Arial"/>
                <a:cs typeface="Arial"/>
              </a:rPr>
              <a:t>of</a:t>
            </a:r>
            <a:r>
              <a:rPr sz="3200" i="1" spc="-1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i="1" spc="-5" dirty="0">
                <a:solidFill>
                  <a:srgbClr val="4E3A2F"/>
                </a:solidFill>
                <a:latin typeface="Arial"/>
                <a:cs typeface="Arial"/>
              </a:rPr>
              <a:t>erythropoietin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323771"/>
            <a:ext cx="8507730" cy="3700145"/>
          </a:xfrm>
          <a:prstGeom prst="rect">
            <a:avLst/>
          </a:prstGeom>
        </p:spPr>
        <p:txBody>
          <a:bodyPr vert="horz" wrap="square" lIns="0" tIns="264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85"/>
              </a:spcBef>
            </a:pPr>
            <a:r>
              <a:rPr sz="2250" spc="-7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250" spc="90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sz="3200" b="1" dirty="0">
                <a:solidFill>
                  <a:srgbClr val="4E3A2F"/>
                </a:solidFill>
                <a:latin typeface="Arial"/>
                <a:cs typeface="Arial"/>
              </a:rPr>
              <a:t>Bone</a:t>
            </a:r>
            <a:r>
              <a:rPr sz="3200" b="1" spc="-3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Arial"/>
                <a:cs typeface="Arial"/>
              </a:rPr>
              <a:t>marrow</a:t>
            </a:r>
            <a:r>
              <a:rPr sz="3200" b="1" spc="-2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Arial"/>
                <a:cs typeface="Arial"/>
              </a:rPr>
              <a:t>aspiration</a:t>
            </a:r>
            <a:r>
              <a:rPr sz="3200" b="1" spc="-4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Arial"/>
                <a:cs typeface="Arial"/>
              </a:rPr>
              <a:t>or</a:t>
            </a:r>
            <a:r>
              <a:rPr sz="3200" b="1" spc="-5" dirty="0">
                <a:solidFill>
                  <a:srgbClr val="4E3A2F"/>
                </a:solidFill>
                <a:latin typeface="Arial"/>
                <a:cs typeface="Arial"/>
              </a:rPr>
              <a:t> biopsy</a:t>
            </a:r>
            <a:endParaRPr sz="3200">
              <a:latin typeface="Arial"/>
              <a:cs typeface="Arial"/>
            </a:endParaRPr>
          </a:p>
          <a:p>
            <a:pPr marL="12700" marR="5080" indent="1941830">
              <a:lnSpc>
                <a:spcPct val="150000"/>
              </a:lnSpc>
              <a:spcBef>
                <a:spcPts val="60"/>
              </a:spcBef>
            </a:pP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If </a:t>
            </a:r>
            <a:r>
              <a:rPr sz="3200" spc="-10" dirty="0">
                <a:solidFill>
                  <a:srgbClr val="4E3A2F"/>
                </a:solidFill>
                <a:latin typeface="Arial MT"/>
                <a:cs typeface="Arial MT"/>
              </a:rPr>
              <a:t>an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examination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of the </a:t>
            </a:r>
            <a:r>
              <a:rPr sz="3200" spc="-10" dirty="0">
                <a:solidFill>
                  <a:srgbClr val="4E3A2F"/>
                </a:solidFill>
                <a:latin typeface="Arial MT"/>
                <a:cs typeface="Arial MT"/>
              </a:rPr>
              <a:t>bone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marrow shows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that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it's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producing higher than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normal</a:t>
            </a:r>
            <a:r>
              <a:rPr sz="3200" spc="-3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numbers</a:t>
            </a:r>
            <a:r>
              <a:rPr sz="32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of</a:t>
            </a:r>
            <a:r>
              <a:rPr sz="32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blood</a:t>
            </a:r>
            <a:r>
              <a:rPr sz="32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cells,</a:t>
            </a:r>
            <a:r>
              <a:rPr sz="32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it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may</a:t>
            </a:r>
            <a:r>
              <a:rPr sz="32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be</a:t>
            </a:r>
            <a:r>
              <a:rPr sz="32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a</a:t>
            </a:r>
            <a:r>
              <a:rPr sz="32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sign </a:t>
            </a:r>
            <a:r>
              <a:rPr sz="3200" spc="-87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of</a:t>
            </a:r>
            <a:r>
              <a:rPr sz="32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polycythemia.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575002"/>
            <a:ext cx="7466965" cy="42291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sz="2250" spc="-7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250" spc="-70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sz="3200" b="1" dirty="0">
                <a:solidFill>
                  <a:srgbClr val="4E3A2F"/>
                </a:solidFill>
                <a:latin typeface="Arial"/>
                <a:cs typeface="Arial"/>
              </a:rPr>
              <a:t>OTHER DIAGNOSTING MEASSURES </a:t>
            </a:r>
            <a:r>
              <a:rPr sz="3200" b="1" spc="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Arial"/>
                <a:cs typeface="Arial"/>
              </a:rPr>
              <a:t>ARE,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980"/>
              </a:spcBef>
              <a:buClr>
                <a:srgbClr val="EFA12D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Chest</a:t>
            </a:r>
            <a:r>
              <a:rPr sz="3200" spc="-5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X-Ray</a:t>
            </a:r>
            <a:endParaRPr sz="32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2695"/>
              </a:spcBef>
              <a:buClr>
                <a:srgbClr val="EFA12D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Electrocardiogram</a:t>
            </a:r>
            <a:endParaRPr sz="32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2685"/>
              </a:spcBef>
              <a:buClr>
                <a:srgbClr val="EFA12D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Echocardiogram</a:t>
            </a:r>
            <a:endParaRPr sz="32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2690"/>
              </a:spcBef>
              <a:buClr>
                <a:srgbClr val="EFA12D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SpO</a:t>
            </a:r>
            <a:r>
              <a:rPr sz="1600" spc="-5" dirty="0">
                <a:solidFill>
                  <a:srgbClr val="4E3A2F"/>
                </a:solidFill>
                <a:latin typeface="Arial MT"/>
                <a:cs typeface="Arial MT"/>
              </a:rPr>
              <a:t>2</a:t>
            </a:r>
            <a:r>
              <a:rPr sz="16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measurement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5175" y="830580"/>
            <a:ext cx="3447288" cy="54102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370078"/>
            <a:ext cx="29044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MANAGEMENT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363344"/>
            <a:ext cx="8039100" cy="4934585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sz="2100" spc="-70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100" spc="225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sz="3000" b="1" spc="-25" dirty="0">
                <a:solidFill>
                  <a:srgbClr val="4E3A2F"/>
                </a:solidFill>
                <a:latin typeface="Arial"/>
                <a:cs typeface="Arial"/>
              </a:rPr>
              <a:t>PHLEBOTOMY:</a:t>
            </a:r>
            <a:endParaRPr sz="3000">
              <a:latin typeface="Arial"/>
              <a:cs typeface="Arial"/>
            </a:endParaRPr>
          </a:p>
          <a:p>
            <a:pPr marL="12700" marR="168910" indent="1935480">
              <a:lnSpc>
                <a:spcPct val="130000"/>
              </a:lnSpc>
              <a:spcBef>
                <a:spcPts val="245"/>
              </a:spcBef>
            </a:pP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Drawing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a certain amount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of blood </a:t>
            </a:r>
            <a:r>
              <a:rPr sz="30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out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of the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veins in a procedure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called </a:t>
            </a:r>
            <a:r>
              <a:rPr sz="30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phlebotomy</a:t>
            </a:r>
            <a:r>
              <a:rPr sz="3000" spc="-4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is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usually</a:t>
            </a:r>
            <a:r>
              <a:rPr sz="3000" spc="-3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the</a:t>
            </a:r>
            <a:r>
              <a:rPr sz="30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first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treatment option </a:t>
            </a:r>
            <a:r>
              <a:rPr sz="3000" spc="-819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for</a:t>
            </a:r>
            <a:r>
              <a:rPr sz="30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people</a:t>
            </a:r>
            <a:r>
              <a:rPr sz="3000" spc="-3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with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 polycythemia.</a:t>
            </a:r>
            <a:endParaRPr sz="3000">
              <a:latin typeface="Arial MT"/>
              <a:cs typeface="Arial MT"/>
            </a:endParaRPr>
          </a:p>
          <a:p>
            <a:pPr marL="12700" marR="5080" indent="1828800">
              <a:lnSpc>
                <a:spcPct val="130000"/>
              </a:lnSpc>
              <a:spcBef>
                <a:spcPts val="720"/>
              </a:spcBef>
            </a:pP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This reduces the number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of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blood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 cells</a:t>
            </a:r>
            <a:r>
              <a:rPr sz="30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and</a:t>
            </a:r>
            <a:r>
              <a:rPr sz="30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decreases</a:t>
            </a:r>
            <a:r>
              <a:rPr sz="30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your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blood</a:t>
            </a:r>
            <a:r>
              <a:rPr sz="30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volume,</a:t>
            </a:r>
            <a:r>
              <a:rPr sz="3000" spc="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making </a:t>
            </a:r>
            <a:r>
              <a:rPr sz="3000" spc="-819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it easier</a:t>
            </a:r>
            <a:r>
              <a:rPr sz="3000" spc="-2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for</a:t>
            </a:r>
            <a:r>
              <a:rPr sz="30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your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blood</a:t>
            </a:r>
            <a:r>
              <a:rPr sz="30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to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function</a:t>
            </a:r>
            <a:r>
              <a:rPr sz="30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30" dirty="0">
                <a:solidFill>
                  <a:srgbClr val="4E3A2F"/>
                </a:solidFill>
                <a:latin typeface="Arial MT"/>
                <a:cs typeface="Arial MT"/>
              </a:rPr>
              <a:t>properly.</a:t>
            </a:r>
            <a:endParaRPr sz="3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537208"/>
            <a:ext cx="8218170" cy="3612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850" spc="-5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	</a:t>
            </a:r>
            <a:r>
              <a:rPr sz="2700" b="1" spc="-5" dirty="0">
                <a:solidFill>
                  <a:srgbClr val="4E3A2F"/>
                </a:solidFill>
                <a:latin typeface="Arial"/>
                <a:cs typeface="Arial"/>
              </a:rPr>
              <a:t>Low-dose</a:t>
            </a:r>
            <a:r>
              <a:rPr sz="2700" b="1" spc="-1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700" b="1" spc="-5" dirty="0">
                <a:solidFill>
                  <a:srgbClr val="4E3A2F"/>
                </a:solidFill>
                <a:latin typeface="Arial"/>
                <a:cs typeface="Arial"/>
              </a:rPr>
              <a:t>aspirin</a:t>
            </a:r>
            <a:endParaRPr sz="2700">
              <a:latin typeface="Arial"/>
              <a:cs typeface="Arial"/>
            </a:endParaRPr>
          </a:p>
          <a:p>
            <a:pPr marL="12700" marR="5080" indent="1828800">
              <a:lnSpc>
                <a:spcPts val="6160"/>
              </a:lnSpc>
              <a:spcBef>
                <a:spcPts val="409"/>
              </a:spcBef>
            </a:pP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The</a:t>
            </a:r>
            <a:r>
              <a:rPr sz="27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doctor</a:t>
            </a:r>
            <a:r>
              <a:rPr sz="27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may</a:t>
            </a:r>
            <a:r>
              <a:rPr sz="27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recommend</a:t>
            </a:r>
            <a:r>
              <a:rPr sz="27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that</a:t>
            </a:r>
            <a:r>
              <a:rPr sz="2700" spc="-3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to</a:t>
            </a:r>
            <a:r>
              <a:rPr sz="27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take</a:t>
            </a:r>
            <a:r>
              <a:rPr sz="2700" spc="-3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a </a:t>
            </a:r>
            <a:r>
              <a:rPr sz="2700" spc="-73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low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dose</a:t>
            </a:r>
            <a:r>
              <a:rPr sz="27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of</a:t>
            </a:r>
            <a:r>
              <a:rPr sz="27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aspirin</a:t>
            </a:r>
            <a:r>
              <a:rPr sz="27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to</a:t>
            </a:r>
            <a:r>
              <a:rPr sz="27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reduce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your</a:t>
            </a:r>
            <a:r>
              <a:rPr sz="27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risk</a:t>
            </a:r>
            <a:r>
              <a:rPr sz="2700" spc="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of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 blood</a:t>
            </a:r>
            <a:r>
              <a:rPr sz="27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clots.</a:t>
            </a:r>
            <a:endParaRPr sz="2700">
              <a:latin typeface="Arial MT"/>
              <a:cs typeface="Arial MT"/>
            </a:endParaRPr>
          </a:p>
          <a:p>
            <a:pPr marL="12700" marR="422909" indent="1828800">
              <a:lnSpc>
                <a:spcPts val="6160"/>
              </a:lnSpc>
              <a:spcBef>
                <a:spcPts val="445"/>
              </a:spcBef>
            </a:pP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Low-dose</a:t>
            </a:r>
            <a:r>
              <a:rPr sz="27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aspirin</a:t>
            </a:r>
            <a:r>
              <a:rPr sz="27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may</a:t>
            </a:r>
            <a:r>
              <a:rPr sz="27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also</a:t>
            </a:r>
            <a:r>
              <a:rPr sz="27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help</a:t>
            </a:r>
            <a:r>
              <a:rPr sz="27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reduce </a:t>
            </a:r>
            <a:r>
              <a:rPr sz="2700" spc="-73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burning</a:t>
            </a:r>
            <a:r>
              <a:rPr sz="27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pain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in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 your feet</a:t>
            </a:r>
            <a:r>
              <a:rPr sz="27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or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 hands.</a:t>
            </a:r>
            <a:endParaRPr sz="27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2776" y="1036319"/>
            <a:ext cx="2817876" cy="54102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575817"/>
            <a:ext cx="22777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DEFINITION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3540" y="1485321"/>
            <a:ext cx="8086090" cy="2953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spcBef>
                <a:spcPts val="105"/>
              </a:spcBef>
            </a:pPr>
            <a:r>
              <a:rPr sz="2250" spc="-7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250" spc="-70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It is an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abnormally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increased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concentration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 of</a:t>
            </a:r>
            <a:r>
              <a:rPr sz="32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haemoglobin</a:t>
            </a:r>
            <a:r>
              <a:rPr sz="32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in</a:t>
            </a:r>
            <a:r>
              <a:rPr sz="32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the</a:t>
            </a:r>
            <a:r>
              <a:rPr sz="32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blood,</a:t>
            </a:r>
            <a:r>
              <a:rPr sz="32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either</a:t>
            </a:r>
            <a:r>
              <a:rPr sz="32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through </a:t>
            </a:r>
            <a:r>
              <a:rPr sz="3200" spc="-87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reduction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of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plasma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volume or increase in </a:t>
            </a:r>
            <a:r>
              <a:rPr sz="32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red</a:t>
            </a:r>
            <a:r>
              <a:rPr sz="3200" spc="-3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cell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numbers.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0"/>
            <a:ext cx="7864475" cy="5916295"/>
          </a:xfrm>
          <a:prstGeom prst="rect">
            <a:avLst/>
          </a:prstGeom>
        </p:spPr>
        <p:txBody>
          <a:bodyPr vert="horz" wrap="square" lIns="0" tIns="2146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90"/>
              </a:spcBef>
            </a:pPr>
            <a:r>
              <a:rPr sz="2100" spc="-70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100" spc="260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sz="3000" b="1" spc="-5" dirty="0">
                <a:solidFill>
                  <a:srgbClr val="4E3A2F"/>
                </a:solidFill>
                <a:latin typeface="Arial"/>
                <a:cs typeface="Arial"/>
              </a:rPr>
              <a:t>Medication</a:t>
            </a:r>
            <a:r>
              <a:rPr sz="3000" b="1" spc="2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4E3A2F"/>
                </a:solidFill>
                <a:latin typeface="Arial"/>
                <a:cs typeface="Arial"/>
              </a:rPr>
              <a:t>to decrease</a:t>
            </a:r>
            <a:r>
              <a:rPr sz="3000" b="1" spc="-3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4E3A2F"/>
                </a:solidFill>
                <a:latin typeface="Arial"/>
                <a:cs typeface="Arial"/>
              </a:rPr>
              <a:t>blood</a:t>
            </a:r>
            <a:r>
              <a:rPr sz="3000" b="1" spc="2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4E3A2F"/>
                </a:solidFill>
                <a:latin typeface="Arial"/>
                <a:cs typeface="Arial"/>
              </a:rPr>
              <a:t>cells.</a:t>
            </a:r>
            <a:endParaRPr sz="3000">
              <a:latin typeface="Arial"/>
              <a:cs typeface="Arial"/>
            </a:endParaRPr>
          </a:p>
          <a:p>
            <a:pPr marL="12700" marR="5080" indent="1828800">
              <a:lnSpc>
                <a:spcPct val="140000"/>
              </a:lnSpc>
              <a:spcBef>
                <a:spcPts val="145"/>
              </a:spcBef>
            </a:pP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For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people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with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polycythemia, who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aren't helped by phlebotomy alone,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medications, such as hydroxyurea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(Droxia, </a:t>
            </a:r>
            <a:r>
              <a:rPr sz="30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Hydrea), </a:t>
            </a:r>
            <a:r>
              <a:rPr sz="3000" spc="-10" dirty="0">
                <a:solidFill>
                  <a:srgbClr val="4E3A2F"/>
                </a:solidFill>
                <a:latin typeface="Arial MT"/>
                <a:cs typeface="Arial MT"/>
              </a:rPr>
              <a:t>to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suppress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the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bone marrow's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ability </a:t>
            </a:r>
            <a:r>
              <a:rPr sz="3000" spc="-82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to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 produce</a:t>
            </a:r>
            <a:r>
              <a:rPr sz="3000" spc="-2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blood</a:t>
            </a:r>
            <a:r>
              <a:rPr sz="3000" spc="-3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cells</a:t>
            </a:r>
            <a:r>
              <a:rPr sz="30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may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be</a:t>
            </a:r>
            <a:r>
              <a:rPr sz="3000" spc="-2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used.</a:t>
            </a:r>
            <a:endParaRPr sz="3000">
              <a:latin typeface="Arial MT"/>
              <a:cs typeface="Arial MT"/>
            </a:endParaRPr>
          </a:p>
          <a:p>
            <a:pPr marL="12700" marR="641985" indent="1828800">
              <a:lnSpc>
                <a:spcPct val="140000"/>
              </a:lnSpc>
              <a:spcBef>
                <a:spcPts val="720"/>
              </a:spcBef>
            </a:pP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Interferon</a:t>
            </a:r>
            <a:r>
              <a:rPr sz="3000" spc="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alpha</a:t>
            </a:r>
            <a:r>
              <a:rPr sz="3000" spc="-3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may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 be</a:t>
            </a:r>
            <a:r>
              <a:rPr sz="30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used </a:t>
            </a:r>
            <a:r>
              <a:rPr sz="3000" spc="-10" dirty="0">
                <a:solidFill>
                  <a:srgbClr val="4E3A2F"/>
                </a:solidFill>
                <a:latin typeface="Arial MT"/>
                <a:cs typeface="Arial MT"/>
              </a:rPr>
              <a:t>to </a:t>
            </a:r>
            <a:r>
              <a:rPr sz="3000" spc="-8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stimulate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the immune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system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to fight the </a:t>
            </a:r>
            <a:r>
              <a:rPr sz="30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overproduction</a:t>
            </a:r>
            <a:r>
              <a:rPr sz="3000" spc="-3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of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red</a:t>
            </a:r>
            <a:r>
              <a:rPr sz="30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blood</a:t>
            </a:r>
            <a:r>
              <a:rPr sz="3000" spc="-2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cells.</a:t>
            </a:r>
            <a:endParaRPr sz="3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0"/>
            <a:ext cx="7852409" cy="3700145"/>
          </a:xfrm>
          <a:prstGeom prst="rect">
            <a:avLst/>
          </a:prstGeom>
        </p:spPr>
        <p:txBody>
          <a:bodyPr vert="horz" wrap="square" lIns="0" tIns="264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85"/>
              </a:spcBef>
            </a:pPr>
            <a:r>
              <a:rPr sz="2250" spc="-7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250" spc="90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sz="3200" b="1" dirty="0">
                <a:solidFill>
                  <a:srgbClr val="4E3A2F"/>
                </a:solidFill>
                <a:latin typeface="Arial"/>
                <a:cs typeface="Arial"/>
              </a:rPr>
              <a:t>Therapy</a:t>
            </a:r>
            <a:r>
              <a:rPr sz="3200" b="1" spc="-4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Arial"/>
                <a:cs typeface="Arial"/>
              </a:rPr>
              <a:t>to</a:t>
            </a:r>
            <a:r>
              <a:rPr sz="3200" b="1" spc="-2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Arial"/>
                <a:cs typeface="Arial"/>
              </a:rPr>
              <a:t>reduce</a:t>
            </a:r>
            <a:r>
              <a:rPr sz="3200" b="1" spc="-4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Arial"/>
                <a:cs typeface="Arial"/>
              </a:rPr>
              <a:t>itching.</a:t>
            </a:r>
            <a:endParaRPr sz="3200">
              <a:latin typeface="Arial"/>
              <a:cs typeface="Arial"/>
            </a:endParaRPr>
          </a:p>
          <a:p>
            <a:pPr marL="12700" marR="5080" indent="1828800">
              <a:lnSpc>
                <a:spcPct val="150000"/>
              </a:lnSpc>
              <a:spcBef>
                <a:spcPts val="60"/>
              </a:spcBef>
            </a:pP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If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you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have bother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some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itching,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doctor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may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prescribe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medication,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such </a:t>
            </a:r>
            <a:r>
              <a:rPr sz="32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as</a:t>
            </a:r>
            <a:r>
              <a:rPr sz="32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antihistamines,</a:t>
            </a:r>
            <a:r>
              <a:rPr sz="32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or</a:t>
            </a:r>
            <a:r>
              <a:rPr sz="3200" spc="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recommend</a:t>
            </a:r>
            <a:r>
              <a:rPr sz="3200" spc="-3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ultraviolet </a:t>
            </a:r>
            <a:r>
              <a:rPr sz="3200" spc="-87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light</a:t>
            </a:r>
            <a:r>
              <a:rPr sz="32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treatment</a:t>
            </a:r>
            <a:r>
              <a:rPr sz="3200" spc="-2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to</a:t>
            </a:r>
            <a:r>
              <a:rPr sz="32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relieve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your</a:t>
            </a:r>
            <a:r>
              <a:rPr sz="3200" spc="-2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discomfort.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9435" y="1046988"/>
            <a:ext cx="9084945" cy="661670"/>
            <a:chOff x="59435" y="1046988"/>
            <a:chExt cx="9084945" cy="66167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435" y="1068324"/>
              <a:ext cx="6015228" cy="64007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01056" y="1068324"/>
              <a:ext cx="3163824" cy="640079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3540" y="520954"/>
            <a:ext cx="7855584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20" dirty="0"/>
              <a:t>LIFESTYLE</a:t>
            </a:r>
            <a:r>
              <a:rPr sz="4300" spc="-45" dirty="0"/>
              <a:t> </a:t>
            </a:r>
            <a:r>
              <a:rPr sz="4300" dirty="0"/>
              <a:t>AND</a:t>
            </a:r>
            <a:r>
              <a:rPr sz="4300" spc="-10" dirty="0"/>
              <a:t> </a:t>
            </a:r>
            <a:r>
              <a:rPr sz="4300" spc="-5" dirty="0"/>
              <a:t>HOME</a:t>
            </a:r>
            <a:r>
              <a:rPr sz="4300" spc="30" dirty="0"/>
              <a:t> </a:t>
            </a:r>
            <a:r>
              <a:rPr sz="4300" dirty="0"/>
              <a:t>REMEDIES</a:t>
            </a:r>
            <a:endParaRPr sz="4300"/>
          </a:p>
        </p:txBody>
      </p:sp>
      <p:sp>
        <p:nvSpPr>
          <p:cNvPr id="6" name="object 6"/>
          <p:cNvSpPr txBox="1"/>
          <p:nvPr/>
        </p:nvSpPr>
        <p:spPr>
          <a:xfrm>
            <a:off x="383540" y="1477810"/>
            <a:ext cx="8509635" cy="373316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2250" spc="-7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250" spc="65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Arial"/>
                <a:cs typeface="Arial"/>
              </a:rPr>
              <a:t>Exercise.</a:t>
            </a:r>
            <a:endParaRPr sz="3200">
              <a:latin typeface="Arial"/>
              <a:cs typeface="Arial"/>
            </a:endParaRPr>
          </a:p>
          <a:p>
            <a:pPr marL="12700" marR="5080" indent="194183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Moderate</a:t>
            </a:r>
            <a:r>
              <a:rPr sz="3200" spc="-3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exercise,</a:t>
            </a:r>
            <a:r>
              <a:rPr sz="3200" spc="-4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such</a:t>
            </a:r>
            <a:r>
              <a:rPr sz="32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as</a:t>
            </a:r>
            <a:r>
              <a:rPr sz="32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walking, </a:t>
            </a:r>
            <a:r>
              <a:rPr sz="3200" spc="-87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can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improve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the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blood </a:t>
            </a:r>
            <a:r>
              <a:rPr sz="3200" spc="-40" dirty="0">
                <a:solidFill>
                  <a:srgbClr val="4E3A2F"/>
                </a:solidFill>
                <a:latin typeface="Arial MT"/>
                <a:cs typeface="Arial MT"/>
              </a:rPr>
              <a:t>flow,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which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decreases </a:t>
            </a:r>
            <a:r>
              <a:rPr sz="32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your</a:t>
            </a:r>
            <a:r>
              <a:rPr sz="3200" spc="-3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risk</a:t>
            </a:r>
            <a:r>
              <a:rPr sz="3200" spc="-2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of</a:t>
            </a:r>
            <a:r>
              <a:rPr sz="32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blood</a:t>
            </a:r>
            <a:r>
              <a:rPr sz="32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clots.</a:t>
            </a:r>
            <a:endParaRPr sz="3200">
              <a:latin typeface="Arial MT"/>
              <a:cs typeface="Arial MT"/>
            </a:endParaRPr>
          </a:p>
          <a:p>
            <a:pPr marL="12700" marR="1557020" indent="182880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Leg</a:t>
            </a:r>
            <a:r>
              <a:rPr sz="3200" spc="-3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and</a:t>
            </a:r>
            <a:r>
              <a:rPr sz="3200" spc="-4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ankle</a:t>
            </a:r>
            <a:r>
              <a:rPr sz="32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stretches</a:t>
            </a:r>
            <a:r>
              <a:rPr sz="3200" spc="-5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and </a:t>
            </a:r>
            <a:r>
              <a:rPr sz="3200" spc="-869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exercises also can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improve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the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blood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circulation.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915133"/>
            <a:ext cx="7762240" cy="480568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2250" spc="-7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250" spc="80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sz="3200" b="1" spc="-25" dirty="0">
                <a:solidFill>
                  <a:srgbClr val="4E3A2F"/>
                </a:solidFill>
                <a:latin typeface="Arial"/>
                <a:cs typeface="Arial"/>
              </a:rPr>
              <a:t>Avoid</a:t>
            </a:r>
            <a:r>
              <a:rPr sz="3200" b="1" spc="-4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Arial"/>
                <a:cs typeface="Arial"/>
              </a:rPr>
              <a:t>tobacco.</a:t>
            </a:r>
            <a:endParaRPr sz="3200">
              <a:latin typeface="Arial"/>
              <a:cs typeface="Arial"/>
            </a:endParaRPr>
          </a:p>
          <a:p>
            <a:pPr marL="12700" marR="5080" indent="1828800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Using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tobacco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can cause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blood</a:t>
            </a:r>
            <a:r>
              <a:rPr sz="32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vessels</a:t>
            </a:r>
            <a:r>
              <a:rPr sz="3200" spc="-3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to</a:t>
            </a:r>
            <a:r>
              <a:rPr sz="3200" spc="-2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30" dirty="0">
                <a:solidFill>
                  <a:srgbClr val="4E3A2F"/>
                </a:solidFill>
                <a:latin typeface="Arial MT"/>
                <a:cs typeface="Arial MT"/>
              </a:rPr>
              <a:t>narrow,</a:t>
            </a:r>
            <a:r>
              <a:rPr sz="32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increasing</a:t>
            </a:r>
            <a:r>
              <a:rPr sz="3200" spc="-3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the</a:t>
            </a:r>
            <a:r>
              <a:rPr sz="3200" spc="-3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risk </a:t>
            </a:r>
            <a:r>
              <a:rPr sz="3200" spc="-87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of</a:t>
            </a:r>
            <a:r>
              <a:rPr sz="32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heart</a:t>
            </a:r>
            <a:r>
              <a:rPr sz="3200" spc="-3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attack</a:t>
            </a:r>
            <a:r>
              <a:rPr sz="32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or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stroke</a:t>
            </a:r>
            <a:r>
              <a:rPr sz="3200" spc="-3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due to</a:t>
            </a:r>
            <a:r>
              <a:rPr sz="32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blood</a:t>
            </a:r>
            <a:r>
              <a:rPr sz="32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clots.</a:t>
            </a:r>
            <a:endParaRPr sz="3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250" spc="-7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250" spc="85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sz="3200" b="1" spc="-25" dirty="0">
                <a:solidFill>
                  <a:srgbClr val="4E3A2F"/>
                </a:solidFill>
                <a:latin typeface="Arial"/>
                <a:cs typeface="Arial"/>
              </a:rPr>
              <a:t>Watch</a:t>
            </a:r>
            <a:r>
              <a:rPr sz="3200" b="1" spc="-4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Arial"/>
                <a:cs typeface="Arial"/>
              </a:rPr>
              <a:t>for</a:t>
            </a:r>
            <a:r>
              <a:rPr sz="3200" b="1" spc="-2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Arial"/>
                <a:cs typeface="Arial"/>
              </a:rPr>
              <a:t>sores.</a:t>
            </a:r>
            <a:endParaRPr sz="3200">
              <a:latin typeface="Arial"/>
              <a:cs typeface="Arial"/>
            </a:endParaRPr>
          </a:p>
          <a:p>
            <a:pPr marL="12700" marR="33020" indent="182880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Poor circulation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can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make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it </a:t>
            </a:r>
            <a:r>
              <a:rPr sz="32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10" dirty="0">
                <a:solidFill>
                  <a:srgbClr val="4E3A2F"/>
                </a:solidFill>
                <a:latin typeface="Arial MT"/>
                <a:cs typeface="Arial MT"/>
              </a:rPr>
              <a:t>difficult</a:t>
            </a:r>
            <a:r>
              <a:rPr sz="32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for</a:t>
            </a:r>
            <a:r>
              <a:rPr sz="32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sores</a:t>
            </a:r>
            <a:r>
              <a:rPr sz="32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to</a:t>
            </a:r>
            <a:r>
              <a:rPr sz="32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heal,</a:t>
            </a:r>
            <a:r>
              <a:rPr sz="32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particularly</a:t>
            </a:r>
            <a:r>
              <a:rPr sz="32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on</a:t>
            </a:r>
            <a:r>
              <a:rPr sz="32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the </a:t>
            </a:r>
            <a:r>
              <a:rPr sz="3200" spc="-869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hands and feet.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Inspect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feet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regularly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and tell</a:t>
            </a:r>
            <a:r>
              <a:rPr sz="32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the</a:t>
            </a:r>
            <a:r>
              <a:rPr sz="32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doctor</a:t>
            </a:r>
            <a:r>
              <a:rPr sz="32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about</a:t>
            </a:r>
            <a:r>
              <a:rPr sz="32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any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sores.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317497"/>
            <a:ext cx="8001000" cy="4339590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sz="2100" spc="-70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100" spc="254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sz="3000" b="1" spc="-5" dirty="0">
                <a:solidFill>
                  <a:srgbClr val="4E3A2F"/>
                </a:solidFill>
                <a:latin typeface="Arial"/>
                <a:cs typeface="Arial"/>
              </a:rPr>
              <a:t>Be</a:t>
            </a:r>
            <a:r>
              <a:rPr sz="3000" b="1" spc="-1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4E3A2F"/>
                </a:solidFill>
                <a:latin typeface="Arial"/>
                <a:cs typeface="Arial"/>
              </a:rPr>
              <a:t>good</a:t>
            </a:r>
            <a:r>
              <a:rPr sz="3000" b="1" spc="-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4E3A2F"/>
                </a:solidFill>
                <a:latin typeface="Arial"/>
                <a:cs typeface="Arial"/>
              </a:rPr>
              <a:t>to</a:t>
            </a:r>
            <a:r>
              <a:rPr sz="3000" b="1" spc="-1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4E3A2F"/>
                </a:solidFill>
                <a:latin typeface="Arial"/>
                <a:cs typeface="Arial"/>
              </a:rPr>
              <a:t>your</a:t>
            </a:r>
            <a:r>
              <a:rPr sz="3000" b="1" spc="-1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4E3A2F"/>
                </a:solidFill>
                <a:latin typeface="Arial"/>
                <a:cs typeface="Arial"/>
              </a:rPr>
              <a:t>skin.</a:t>
            </a:r>
            <a:endParaRPr sz="3000">
              <a:latin typeface="Arial"/>
              <a:cs typeface="Arial"/>
            </a:endParaRPr>
          </a:p>
          <a:p>
            <a:pPr marL="12700" marR="80010" indent="1828800">
              <a:lnSpc>
                <a:spcPct val="130000"/>
              </a:lnSpc>
              <a:spcBef>
                <a:spcPts val="244"/>
              </a:spcBef>
            </a:pPr>
            <a:r>
              <a:rPr sz="3000" spc="-170" dirty="0">
                <a:solidFill>
                  <a:srgbClr val="4E3A2F"/>
                </a:solidFill>
                <a:latin typeface="Arial MT"/>
                <a:cs typeface="Arial MT"/>
              </a:rPr>
              <a:t>To</a:t>
            </a:r>
            <a:r>
              <a:rPr sz="3000" spc="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reduce</a:t>
            </a:r>
            <a:r>
              <a:rPr sz="30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itching, bath</a:t>
            </a:r>
            <a:r>
              <a:rPr sz="30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in cool</a:t>
            </a:r>
            <a:r>
              <a:rPr sz="30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water </a:t>
            </a:r>
            <a:r>
              <a:rPr sz="3000" spc="-819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and</a:t>
            </a:r>
            <a:r>
              <a:rPr sz="30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pat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your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skin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d</a:t>
            </a:r>
            <a:r>
              <a:rPr sz="3000" spc="-20" dirty="0">
                <a:solidFill>
                  <a:srgbClr val="4E3A2F"/>
                </a:solidFill>
                <a:latin typeface="Arial MT"/>
                <a:cs typeface="Arial MT"/>
              </a:rPr>
              <a:t>r</a:t>
            </a:r>
            <a:r>
              <a:rPr sz="3000" spc="-229" dirty="0">
                <a:solidFill>
                  <a:srgbClr val="4E3A2F"/>
                </a:solidFill>
                <a:latin typeface="Arial MT"/>
                <a:cs typeface="Arial MT"/>
              </a:rPr>
              <a:t>y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.</a:t>
            </a:r>
            <a:r>
              <a:rPr sz="3000" spc="-16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45" dirty="0">
                <a:solidFill>
                  <a:srgbClr val="4E3A2F"/>
                </a:solidFill>
                <a:latin typeface="Arial MT"/>
                <a:cs typeface="Arial MT"/>
              </a:rPr>
              <a:t>A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void</a:t>
            </a:r>
            <a:r>
              <a:rPr sz="3000" spc="-2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hot tubs,</a:t>
            </a:r>
            <a:r>
              <a:rPr sz="30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heated  whirlpools,</a:t>
            </a:r>
            <a:r>
              <a:rPr sz="3000" spc="-4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and</a:t>
            </a:r>
            <a:r>
              <a:rPr sz="3000" spc="-2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hot</a:t>
            </a:r>
            <a:r>
              <a:rPr sz="30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showers</a:t>
            </a:r>
            <a:r>
              <a:rPr sz="30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or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baths.</a:t>
            </a:r>
            <a:endParaRPr sz="3000">
              <a:latin typeface="Arial MT"/>
              <a:cs typeface="Arial MT"/>
            </a:endParaRPr>
          </a:p>
          <a:p>
            <a:pPr marL="12700" marR="5080" indent="1828800" algn="just">
              <a:lnSpc>
                <a:spcPct val="130000"/>
              </a:lnSpc>
              <a:spcBef>
                <a:spcPts val="720"/>
              </a:spcBef>
            </a:pPr>
            <a:r>
              <a:rPr sz="3000" spc="-35" dirty="0">
                <a:solidFill>
                  <a:srgbClr val="4E3A2F"/>
                </a:solidFill>
                <a:latin typeface="Arial MT"/>
                <a:cs typeface="Arial MT"/>
              </a:rPr>
              <a:t>Try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not to scratch,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as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it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can damage </a:t>
            </a:r>
            <a:r>
              <a:rPr sz="3000" spc="-819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your skin and increase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the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risk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of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infection. Use </a:t>
            </a:r>
            <a:r>
              <a:rPr sz="3000" spc="-819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lotion</a:t>
            </a:r>
            <a:r>
              <a:rPr sz="30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to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keep</a:t>
            </a:r>
            <a:r>
              <a:rPr sz="30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your</a:t>
            </a:r>
            <a:r>
              <a:rPr sz="30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skin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 moist.</a:t>
            </a:r>
            <a:endParaRPr sz="3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340358"/>
            <a:ext cx="8168640" cy="4156710"/>
          </a:xfrm>
          <a:prstGeom prst="rect">
            <a:avLst/>
          </a:prstGeom>
        </p:spPr>
        <p:txBody>
          <a:bodyPr vert="horz" wrap="square" lIns="0" tIns="2489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60"/>
              </a:spcBef>
            </a:pPr>
            <a:r>
              <a:rPr sz="2100" spc="-70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100" spc="265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sz="3000" b="1" spc="-20" dirty="0">
                <a:solidFill>
                  <a:srgbClr val="4E3A2F"/>
                </a:solidFill>
                <a:latin typeface="Arial"/>
                <a:cs typeface="Arial"/>
              </a:rPr>
              <a:t>Avoid</a:t>
            </a:r>
            <a:r>
              <a:rPr sz="3000" b="1" spc="-5" dirty="0">
                <a:solidFill>
                  <a:srgbClr val="4E3A2F"/>
                </a:solidFill>
                <a:latin typeface="Arial"/>
                <a:cs typeface="Arial"/>
              </a:rPr>
              <a:t> extreme</a:t>
            </a:r>
            <a:r>
              <a:rPr sz="3000" b="1" spc="-2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4E3A2F"/>
                </a:solidFill>
                <a:latin typeface="Arial"/>
                <a:cs typeface="Arial"/>
              </a:rPr>
              <a:t>temperatures.</a:t>
            </a:r>
            <a:endParaRPr sz="3000">
              <a:latin typeface="Arial"/>
              <a:cs typeface="Arial"/>
            </a:endParaRPr>
          </a:p>
          <a:p>
            <a:pPr marL="12700" marR="5080" indent="1828800">
              <a:lnSpc>
                <a:spcPct val="150000"/>
              </a:lnSpc>
              <a:spcBef>
                <a:spcPts val="60"/>
              </a:spcBef>
            </a:pP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Poor blood flow increases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the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risk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of </a:t>
            </a:r>
            <a:r>
              <a:rPr sz="30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injury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from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hot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and cold temperatures.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In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cold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25" dirty="0">
                <a:solidFill>
                  <a:srgbClr val="4E3A2F"/>
                </a:solidFill>
                <a:latin typeface="Arial MT"/>
                <a:cs typeface="Arial MT"/>
              </a:rPr>
              <a:t>weather,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always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 wear warm</a:t>
            </a:r>
            <a:r>
              <a:rPr sz="3000" spc="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clothing,</a:t>
            </a:r>
            <a:r>
              <a:rPr sz="30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particularly </a:t>
            </a:r>
            <a:r>
              <a:rPr sz="3000" spc="-819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on your hands and feet.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In hot </a:t>
            </a:r>
            <a:r>
              <a:rPr sz="3000" spc="-25" dirty="0">
                <a:solidFill>
                  <a:srgbClr val="4E3A2F"/>
                </a:solidFill>
                <a:latin typeface="Arial MT"/>
                <a:cs typeface="Arial MT"/>
              </a:rPr>
              <a:t>weather,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protect </a:t>
            </a:r>
            <a:r>
              <a:rPr sz="30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yourself from</a:t>
            </a:r>
            <a:r>
              <a:rPr sz="30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the</a:t>
            </a:r>
            <a:r>
              <a:rPr sz="30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sun and</a:t>
            </a:r>
            <a:r>
              <a:rPr sz="30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drink</a:t>
            </a:r>
            <a:r>
              <a:rPr sz="30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plenty</a:t>
            </a:r>
            <a:r>
              <a:rPr sz="3000" spc="-3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of liquids.</a:t>
            </a:r>
            <a:endParaRPr sz="3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2776" y="1036319"/>
            <a:ext cx="5390388" cy="54102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575817"/>
            <a:ext cx="48488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NURSING</a:t>
            </a:r>
            <a:r>
              <a:rPr spc="-65" dirty="0"/>
              <a:t> </a:t>
            </a:r>
            <a:r>
              <a:rPr spc="-15" dirty="0"/>
              <a:t>MANAGEMENT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3540" y="1677415"/>
            <a:ext cx="8295005" cy="3729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850" spc="-5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	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Monitor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for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peripheral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and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cerebral</a:t>
            </a:r>
            <a:r>
              <a:rPr sz="27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thrombosis.</a:t>
            </a:r>
            <a:endParaRPr sz="27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945"/>
              </a:spcBef>
              <a:tabLst>
                <a:tab pos="354965" algn="l"/>
              </a:tabLst>
            </a:pPr>
            <a:r>
              <a:rPr sz="1850" spc="-5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	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Assist</a:t>
            </a:r>
            <a:r>
              <a:rPr sz="2700" spc="-3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the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 patient</a:t>
            </a:r>
            <a:r>
              <a:rPr sz="27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for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 ambulation</a:t>
            </a:r>
            <a:endParaRPr sz="27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945"/>
              </a:spcBef>
              <a:tabLst>
                <a:tab pos="354965" algn="l"/>
              </a:tabLst>
            </a:pPr>
            <a:r>
              <a:rPr sz="1850" spc="-5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	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Perform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 phlebotomy</a:t>
            </a:r>
            <a:r>
              <a:rPr sz="27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as per</a:t>
            </a:r>
            <a:r>
              <a:rPr sz="27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doctors</a:t>
            </a:r>
            <a:r>
              <a:rPr sz="27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order</a:t>
            </a:r>
            <a:endParaRPr sz="27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945"/>
              </a:spcBef>
              <a:tabLst>
                <a:tab pos="354965" algn="l"/>
              </a:tabLst>
            </a:pPr>
            <a:r>
              <a:rPr sz="1850" spc="-5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	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Administer</a:t>
            </a:r>
            <a:r>
              <a:rPr sz="27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iv</a:t>
            </a:r>
            <a:r>
              <a:rPr sz="2700" spc="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fluids</a:t>
            </a:r>
            <a:r>
              <a:rPr sz="2700" spc="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and</a:t>
            </a:r>
            <a:r>
              <a:rPr sz="2700" spc="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encourage</a:t>
            </a:r>
            <a:r>
              <a:rPr sz="27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to take</a:t>
            </a:r>
            <a:r>
              <a:rPr sz="27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oral</a:t>
            </a:r>
            <a:r>
              <a:rPr sz="2700" spc="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fluids</a:t>
            </a:r>
            <a:endParaRPr sz="27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945"/>
              </a:spcBef>
              <a:tabLst>
                <a:tab pos="354965" algn="l"/>
              </a:tabLst>
            </a:pPr>
            <a:r>
              <a:rPr sz="1850" spc="-5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	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Administer</a:t>
            </a:r>
            <a:r>
              <a:rPr sz="2700" spc="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pain</a:t>
            </a:r>
            <a:r>
              <a:rPr sz="2700" spc="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management</a:t>
            </a:r>
            <a:r>
              <a:rPr sz="2700" spc="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measures</a:t>
            </a:r>
            <a:endParaRPr sz="27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945"/>
              </a:spcBef>
              <a:tabLst>
                <a:tab pos="354965" algn="l"/>
              </a:tabLst>
            </a:pPr>
            <a:r>
              <a:rPr sz="1850" spc="-50" dirty="0">
                <a:solidFill>
                  <a:srgbClr val="EFA12D"/>
                </a:solidFill>
                <a:latin typeface="Microsoft Sans Serif"/>
                <a:cs typeface="Microsoft Sans Serif"/>
              </a:rPr>
              <a:t>🞭	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Advice</a:t>
            </a:r>
            <a:r>
              <a:rPr sz="2700" spc="-3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to</a:t>
            </a:r>
            <a:r>
              <a:rPr sz="27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do</a:t>
            </a:r>
            <a:r>
              <a:rPr sz="2700" spc="-2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regular</a:t>
            </a:r>
            <a:r>
              <a:rPr sz="27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exercise</a:t>
            </a:r>
            <a:endParaRPr sz="27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728927"/>
            <a:ext cx="8331834" cy="30022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spc="-7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250" spc="90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Instruct</a:t>
            </a:r>
            <a:r>
              <a:rPr sz="3200" spc="-4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to</a:t>
            </a:r>
            <a:r>
              <a:rPr sz="32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avoid</a:t>
            </a:r>
            <a:r>
              <a:rPr sz="3200" spc="-4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tobacco</a:t>
            </a:r>
            <a:endParaRPr sz="3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690"/>
              </a:spcBef>
            </a:pPr>
            <a:r>
              <a:rPr sz="2250" spc="-7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250" spc="95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Advise</a:t>
            </a:r>
            <a:r>
              <a:rPr sz="32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to</a:t>
            </a:r>
            <a:r>
              <a:rPr sz="32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maintain</a:t>
            </a:r>
            <a:r>
              <a:rPr sz="32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skin</a:t>
            </a:r>
            <a:r>
              <a:rPr sz="3200" spc="-3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hygiene</a:t>
            </a:r>
            <a:endParaRPr sz="3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690"/>
              </a:spcBef>
            </a:pPr>
            <a:r>
              <a:rPr sz="2250" spc="-7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250" spc="95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sz="3200" spc="-15" dirty="0">
                <a:solidFill>
                  <a:srgbClr val="4E3A2F"/>
                </a:solidFill>
                <a:latin typeface="Arial MT"/>
                <a:cs typeface="Arial MT"/>
              </a:rPr>
              <a:t>Avoid</a:t>
            </a:r>
            <a:r>
              <a:rPr sz="32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extreme</a:t>
            </a:r>
            <a:r>
              <a:rPr sz="3200" spc="-5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temperatures</a:t>
            </a:r>
            <a:endParaRPr sz="3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690"/>
              </a:spcBef>
            </a:pPr>
            <a:r>
              <a:rPr sz="2250" spc="-7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250" spc="90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Provide</a:t>
            </a:r>
            <a:r>
              <a:rPr sz="3200" spc="-3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psychological</a:t>
            </a:r>
            <a:r>
              <a:rPr sz="3200" spc="-4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support</a:t>
            </a:r>
            <a:r>
              <a:rPr sz="3200" spc="-4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to</a:t>
            </a:r>
            <a:r>
              <a:rPr sz="32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the</a:t>
            </a:r>
            <a:r>
              <a:rPr sz="3200" spc="-2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patient.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2776" y="1036319"/>
            <a:ext cx="4732020" cy="54102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575817"/>
            <a:ext cx="4191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NURSING</a:t>
            </a:r>
            <a:r>
              <a:rPr spc="-80" dirty="0"/>
              <a:t> </a:t>
            </a:r>
            <a:r>
              <a:rPr spc="-15" dirty="0"/>
              <a:t>DIAGNOSIS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0" marR="43180" indent="-342900">
              <a:lnSpc>
                <a:spcPct val="150100"/>
              </a:lnSpc>
              <a:spcBef>
                <a:spcPts val="100"/>
              </a:spcBef>
            </a:pPr>
            <a:r>
              <a:rPr sz="2100" spc="-70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100" spc="-65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spc="-5" dirty="0"/>
              <a:t>Impaired </a:t>
            </a:r>
            <a:r>
              <a:rPr dirty="0"/>
              <a:t>tissue </a:t>
            </a:r>
            <a:r>
              <a:rPr spc="-5" dirty="0"/>
              <a:t>perfusion </a:t>
            </a:r>
            <a:r>
              <a:rPr dirty="0"/>
              <a:t>related </a:t>
            </a:r>
            <a:r>
              <a:rPr spc="-10" dirty="0"/>
              <a:t>to </a:t>
            </a:r>
            <a:r>
              <a:rPr dirty="0"/>
              <a:t>phlebotomy </a:t>
            </a:r>
            <a:r>
              <a:rPr spc="5" dirty="0"/>
              <a:t> </a:t>
            </a:r>
            <a:r>
              <a:rPr spc="-5" dirty="0"/>
              <a:t>as</a:t>
            </a:r>
            <a:r>
              <a:rPr dirty="0"/>
              <a:t> </a:t>
            </a:r>
            <a:r>
              <a:rPr spc="-5" dirty="0"/>
              <a:t>evidenced</a:t>
            </a:r>
            <a:r>
              <a:rPr spc="-30" dirty="0"/>
              <a:t> </a:t>
            </a:r>
            <a:r>
              <a:rPr spc="-5" dirty="0"/>
              <a:t>by</a:t>
            </a:r>
            <a:r>
              <a:rPr dirty="0"/>
              <a:t> </a:t>
            </a:r>
            <a:r>
              <a:rPr spc="-5" dirty="0"/>
              <a:t>cyanosis.</a:t>
            </a:r>
            <a:endParaRPr sz="2100">
              <a:latin typeface="Microsoft Sans Serif"/>
              <a:cs typeface="Microsoft Sans Serif"/>
            </a:endParaRPr>
          </a:p>
          <a:p>
            <a:pPr marL="406400" marR="577850" indent="-342900">
              <a:lnSpc>
                <a:spcPct val="150100"/>
              </a:lnSpc>
              <a:spcBef>
                <a:spcPts val="715"/>
              </a:spcBef>
            </a:pPr>
            <a:r>
              <a:rPr sz="2100" spc="-70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100" spc="-65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dirty="0"/>
              <a:t>Acute </a:t>
            </a:r>
            <a:r>
              <a:rPr spc="-5" dirty="0"/>
              <a:t>pain related </a:t>
            </a:r>
            <a:r>
              <a:rPr dirty="0"/>
              <a:t>to </a:t>
            </a:r>
            <a:r>
              <a:rPr spc="-5" dirty="0"/>
              <a:t>surgical intervention as </a:t>
            </a:r>
            <a:r>
              <a:rPr dirty="0"/>
              <a:t> </a:t>
            </a:r>
            <a:r>
              <a:rPr spc="-5" dirty="0"/>
              <a:t>evidenced</a:t>
            </a:r>
            <a:r>
              <a:rPr spc="-15" dirty="0"/>
              <a:t> </a:t>
            </a:r>
            <a:r>
              <a:rPr spc="-5" dirty="0"/>
              <a:t>by</a:t>
            </a:r>
            <a:r>
              <a:rPr spc="-20" dirty="0"/>
              <a:t> </a:t>
            </a:r>
            <a:r>
              <a:rPr spc="-5" dirty="0"/>
              <a:t>verbalization</a:t>
            </a:r>
            <a:endParaRPr sz="2100">
              <a:latin typeface="Microsoft Sans Serif"/>
              <a:cs typeface="Microsoft Sans Serif"/>
            </a:endParaRPr>
          </a:p>
          <a:p>
            <a:pPr marL="406400" marR="5080" indent="-342900">
              <a:lnSpc>
                <a:spcPct val="150100"/>
              </a:lnSpc>
              <a:spcBef>
                <a:spcPts val="720"/>
              </a:spcBef>
            </a:pPr>
            <a:r>
              <a:rPr sz="2100" spc="-70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100" spc="-65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spc="-5" dirty="0"/>
              <a:t>Impaired breath pattern related </a:t>
            </a:r>
            <a:r>
              <a:rPr dirty="0"/>
              <a:t>to </a:t>
            </a:r>
            <a:r>
              <a:rPr spc="-5" dirty="0"/>
              <a:t>decreased </a:t>
            </a:r>
            <a:r>
              <a:rPr dirty="0"/>
              <a:t> </a:t>
            </a:r>
            <a:r>
              <a:rPr spc="-5" dirty="0"/>
              <a:t>level</a:t>
            </a:r>
            <a:r>
              <a:rPr spc="-20" dirty="0"/>
              <a:t> </a:t>
            </a:r>
            <a:r>
              <a:rPr dirty="0"/>
              <a:t>of</a:t>
            </a:r>
            <a:r>
              <a:rPr spc="5" dirty="0"/>
              <a:t> </a:t>
            </a:r>
            <a:r>
              <a:rPr dirty="0"/>
              <a:t>RBC </a:t>
            </a:r>
            <a:r>
              <a:rPr spc="-5" dirty="0"/>
              <a:t>in</a:t>
            </a:r>
            <a:r>
              <a:rPr spc="5" dirty="0"/>
              <a:t> </a:t>
            </a:r>
            <a:r>
              <a:rPr spc="-5" dirty="0"/>
              <a:t>blood</a:t>
            </a:r>
            <a:r>
              <a:rPr spc="-15" dirty="0"/>
              <a:t> </a:t>
            </a:r>
            <a:r>
              <a:rPr spc="-5" dirty="0"/>
              <a:t>as</a:t>
            </a:r>
            <a:r>
              <a:rPr spc="5" dirty="0"/>
              <a:t> </a:t>
            </a:r>
            <a:r>
              <a:rPr spc="-5" dirty="0"/>
              <a:t>evidenced</a:t>
            </a:r>
            <a:r>
              <a:rPr spc="-20" dirty="0"/>
              <a:t> </a:t>
            </a:r>
            <a:r>
              <a:rPr spc="-5" dirty="0"/>
              <a:t>by</a:t>
            </a:r>
            <a:r>
              <a:rPr spc="5" dirty="0"/>
              <a:t> </a:t>
            </a:r>
            <a:r>
              <a:rPr spc="-5" dirty="0"/>
              <a:t>dyspnea.</a:t>
            </a:r>
            <a:endParaRPr sz="21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526539"/>
            <a:ext cx="8509635" cy="422148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84"/>
              </a:spcBef>
            </a:pPr>
            <a:r>
              <a:rPr sz="2250" spc="-7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250" spc="-70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Imbalanced nutrition less than body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requirement</a:t>
            </a:r>
            <a:r>
              <a:rPr sz="32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related</a:t>
            </a:r>
            <a:r>
              <a:rPr sz="3200" spc="-2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to</a:t>
            </a:r>
            <a:r>
              <a:rPr sz="32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less</a:t>
            </a:r>
            <a:r>
              <a:rPr sz="32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oral</a:t>
            </a:r>
            <a:r>
              <a:rPr sz="32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intake</a:t>
            </a:r>
            <a:r>
              <a:rPr sz="3200" spc="-2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of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 food </a:t>
            </a:r>
            <a:r>
              <a:rPr sz="3200" spc="-87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as</a:t>
            </a:r>
            <a:r>
              <a:rPr sz="32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evidenced</a:t>
            </a:r>
            <a:r>
              <a:rPr sz="3200" spc="-2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by</a:t>
            </a:r>
            <a:r>
              <a:rPr sz="32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weight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loss.</a:t>
            </a:r>
            <a:endParaRPr sz="3200">
              <a:latin typeface="Arial MT"/>
              <a:cs typeface="Arial MT"/>
            </a:endParaRPr>
          </a:p>
          <a:p>
            <a:pPr marL="355600" marR="363220" indent="-342900">
              <a:lnSpc>
                <a:spcPct val="90000"/>
              </a:lnSpc>
              <a:spcBef>
                <a:spcPts val="770"/>
              </a:spcBef>
            </a:pPr>
            <a:r>
              <a:rPr sz="2250" spc="-7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250" spc="-70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Fear and anxiety related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to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outcome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of </a:t>
            </a:r>
            <a:r>
              <a:rPr sz="32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disease</a:t>
            </a:r>
            <a:r>
              <a:rPr sz="3200" spc="-2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condition</a:t>
            </a:r>
            <a:r>
              <a:rPr sz="3200" spc="-2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as</a:t>
            </a:r>
            <a:r>
              <a:rPr sz="32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evidenced</a:t>
            </a:r>
            <a:r>
              <a:rPr sz="32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by</a:t>
            </a:r>
            <a:r>
              <a:rPr sz="32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frequent </a:t>
            </a:r>
            <a:r>
              <a:rPr sz="3200" spc="-87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doubts.</a:t>
            </a:r>
            <a:endParaRPr sz="3200">
              <a:latin typeface="Arial MT"/>
              <a:cs typeface="Arial MT"/>
            </a:endParaRPr>
          </a:p>
          <a:p>
            <a:pPr marL="355600" marR="1106170" indent="-342900" algn="just">
              <a:lnSpc>
                <a:spcPct val="90000"/>
              </a:lnSpc>
              <a:spcBef>
                <a:spcPts val="765"/>
              </a:spcBef>
            </a:pPr>
            <a:r>
              <a:rPr sz="2250" spc="-7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Knowledge deficit regarding home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care </a:t>
            </a:r>
            <a:r>
              <a:rPr sz="32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management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as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evidenced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by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frequent </a:t>
            </a:r>
            <a:r>
              <a:rPr sz="3200" spc="-87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doubts.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485321"/>
            <a:ext cx="8155940" cy="2221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spcBef>
                <a:spcPts val="105"/>
              </a:spcBef>
            </a:pPr>
            <a:r>
              <a:rPr sz="2250" spc="-7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250" spc="-70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Arial MT"/>
                <a:cs typeface="Arial MT"/>
              </a:rPr>
              <a:t>People </a:t>
            </a:r>
            <a:r>
              <a:rPr sz="3200" dirty="0">
                <a:latin typeface="Arial MT"/>
                <a:cs typeface="Arial MT"/>
              </a:rPr>
              <a:t>with </a:t>
            </a:r>
            <a:r>
              <a:rPr sz="3200" spc="-5" dirty="0">
                <a:latin typeface="Arial MT"/>
                <a:cs typeface="Arial MT"/>
              </a:rPr>
              <a:t>polycythemia have </a:t>
            </a:r>
            <a:r>
              <a:rPr sz="3200" dirty="0">
                <a:latin typeface="Arial MT"/>
                <a:cs typeface="Arial MT"/>
              </a:rPr>
              <a:t>an increase 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in </a:t>
            </a:r>
            <a:r>
              <a:rPr sz="3200" spc="-5" dirty="0">
                <a:latin typeface="Arial MT"/>
                <a:cs typeface="Arial MT"/>
              </a:rPr>
              <a:t>hematocrit, hemoglobin </a:t>
            </a:r>
            <a:r>
              <a:rPr sz="3200" dirty="0">
                <a:latin typeface="Arial MT"/>
                <a:cs typeface="Arial MT"/>
              </a:rPr>
              <a:t>or red </a:t>
            </a:r>
            <a:r>
              <a:rPr sz="3200" spc="-5" dirty="0">
                <a:latin typeface="Arial MT"/>
                <a:cs typeface="Arial MT"/>
              </a:rPr>
              <a:t>blood cell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count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above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the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normal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limits.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2776" y="1036319"/>
            <a:ext cx="3444240" cy="54102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575817"/>
            <a:ext cx="29057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RISK</a:t>
            </a:r>
            <a:r>
              <a:rPr spc="-75" dirty="0"/>
              <a:t> </a:t>
            </a:r>
            <a:r>
              <a:rPr spc="-45" dirty="0"/>
              <a:t>FACTORS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3540" y="1677415"/>
            <a:ext cx="8044815" cy="4224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850" spc="-5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	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chronic</a:t>
            </a:r>
            <a:r>
              <a:rPr sz="2700" spc="-4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hypoxia</a:t>
            </a:r>
            <a:endParaRPr sz="27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945"/>
              </a:spcBef>
              <a:tabLst>
                <a:tab pos="354965" algn="l"/>
              </a:tabLst>
            </a:pPr>
            <a:r>
              <a:rPr sz="1850" spc="-5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	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long-term</a:t>
            </a:r>
            <a:r>
              <a:rPr sz="27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cigarette</a:t>
            </a:r>
            <a:r>
              <a:rPr sz="27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u="heavy" spc="-5" dirty="0">
                <a:solidFill>
                  <a:srgbClr val="AC1F1F"/>
                </a:solidFill>
                <a:uFill>
                  <a:solidFill>
                    <a:srgbClr val="AC1F1F"/>
                  </a:solidFill>
                </a:uFill>
                <a:latin typeface="Arial MT"/>
                <a:cs typeface="Arial MT"/>
                <a:hlinkClick r:id="rId3"/>
              </a:rPr>
              <a:t>smoking</a:t>
            </a:r>
            <a:endParaRPr sz="27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945"/>
              </a:spcBef>
              <a:tabLst>
                <a:tab pos="354965" algn="l"/>
              </a:tabLst>
            </a:pPr>
            <a:r>
              <a:rPr sz="1850" spc="-5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	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familial and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genetic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predisposition</a:t>
            </a:r>
            <a:endParaRPr sz="27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945"/>
              </a:spcBef>
              <a:tabLst>
                <a:tab pos="354965" algn="l"/>
              </a:tabLst>
            </a:pPr>
            <a:r>
              <a:rPr sz="1850" spc="-5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	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living</a:t>
            </a:r>
            <a:r>
              <a:rPr sz="27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in</a:t>
            </a:r>
            <a:r>
              <a:rPr sz="27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high</a:t>
            </a:r>
            <a:r>
              <a:rPr sz="27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altitudes</a:t>
            </a:r>
            <a:endParaRPr sz="2700">
              <a:latin typeface="Arial MT"/>
              <a:cs typeface="Arial MT"/>
            </a:endParaRPr>
          </a:p>
          <a:p>
            <a:pPr marL="355600" marR="5080" indent="-342900">
              <a:lnSpc>
                <a:spcPct val="140000"/>
              </a:lnSpc>
              <a:spcBef>
                <a:spcPts val="650"/>
              </a:spcBef>
              <a:tabLst>
                <a:tab pos="354965" algn="l"/>
              </a:tabLst>
            </a:pPr>
            <a:r>
              <a:rPr sz="1850" spc="-5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	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long-term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exposure</a:t>
            </a:r>
            <a:r>
              <a:rPr sz="27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to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 carbon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monoxide</a:t>
            </a:r>
            <a:r>
              <a:rPr sz="27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(tunnel </a:t>
            </a:r>
            <a:r>
              <a:rPr sz="27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workers,</a:t>
            </a:r>
            <a:r>
              <a:rPr sz="27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car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garage</a:t>
            </a:r>
            <a:r>
              <a:rPr sz="27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attendants,</a:t>
            </a:r>
            <a:r>
              <a:rPr sz="2700" spc="-3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residents</a:t>
            </a:r>
            <a:r>
              <a:rPr sz="27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of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 highly </a:t>
            </a:r>
            <a:r>
              <a:rPr sz="2700" spc="-73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2700" spc="-5" dirty="0">
                <a:solidFill>
                  <a:srgbClr val="4E3A2F"/>
                </a:solidFill>
                <a:latin typeface="Arial MT"/>
                <a:cs typeface="Arial MT"/>
              </a:rPr>
              <a:t>polluted </a:t>
            </a:r>
            <a:r>
              <a:rPr sz="2700" dirty="0">
                <a:solidFill>
                  <a:srgbClr val="4E3A2F"/>
                </a:solidFill>
                <a:latin typeface="Arial MT"/>
                <a:cs typeface="Arial MT"/>
              </a:rPr>
              <a:t>cities)</a:t>
            </a:r>
            <a:endParaRPr sz="27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2776" y="1036319"/>
            <a:ext cx="1836420" cy="54102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575817"/>
            <a:ext cx="1294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0" dirty="0"/>
              <a:t>T</a:t>
            </a:r>
            <a:r>
              <a:rPr spc="-5" dirty="0"/>
              <a:t>YPES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3540" y="1728927"/>
            <a:ext cx="6203950" cy="30022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spc="-7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250" spc="90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sz="3200" spc="-10" dirty="0">
                <a:solidFill>
                  <a:srgbClr val="4E3A2F"/>
                </a:solidFill>
                <a:latin typeface="Arial MT"/>
                <a:cs typeface="Arial MT"/>
              </a:rPr>
              <a:t>PRIMARY</a:t>
            </a:r>
            <a:r>
              <a:rPr sz="3200" spc="-7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20" dirty="0">
                <a:solidFill>
                  <a:srgbClr val="4E3A2F"/>
                </a:solidFill>
                <a:latin typeface="Arial MT"/>
                <a:cs typeface="Arial MT"/>
              </a:rPr>
              <a:t>POLYCYTHEMIA</a:t>
            </a:r>
            <a:endParaRPr sz="3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690"/>
              </a:spcBef>
            </a:pPr>
            <a:r>
              <a:rPr sz="2250" spc="-7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250" spc="85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SECONDARY</a:t>
            </a:r>
            <a:r>
              <a:rPr sz="3200" spc="-9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20" dirty="0">
                <a:solidFill>
                  <a:srgbClr val="4E3A2F"/>
                </a:solidFill>
                <a:latin typeface="Arial MT"/>
                <a:cs typeface="Arial MT"/>
              </a:rPr>
              <a:t>POLYCYTHEMIA</a:t>
            </a:r>
            <a:endParaRPr sz="3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690"/>
              </a:spcBef>
            </a:pPr>
            <a:r>
              <a:rPr sz="2250" spc="-7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250" spc="90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sz="3200" spc="-30" dirty="0">
                <a:solidFill>
                  <a:srgbClr val="4E3A2F"/>
                </a:solidFill>
                <a:latin typeface="Arial MT"/>
                <a:cs typeface="Arial MT"/>
              </a:rPr>
              <a:t>RELATIVE</a:t>
            </a:r>
            <a:r>
              <a:rPr sz="3200" spc="-2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20" dirty="0">
                <a:solidFill>
                  <a:srgbClr val="4E3A2F"/>
                </a:solidFill>
                <a:latin typeface="Arial MT"/>
                <a:cs typeface="Arial MT"/>
              </a:rPr>
              <a:t>POLYCYTHEMIA</a:t>
            </a:r>
            <a:endParaRPr sz="3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690"/>
              </a:spcBef>
            </a:pPr>
            <a:r>
              <a:rPr sz="2250" spc="-7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250" spc="80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STRESS</a:t>
            </a:r>
            <a:r>
              <a:rPr sz="32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20" dirty="0">
                <a:solidFill>
                  <a:srgbClr val="4E3A2F"/>
                </a:solidFill>
                <a:latin typeface="Arial MT"/>
                <a:cs typeface="Arial MT"/>
              </a:rPr>
              <a:t>POLYCYTHEMIA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2776" y="1036319"/>
            <a:ext cx="9031605" cy="541020"/>
            <a:chOff x="112776" y="1036319"/>
            <a:chExt cx="9031605" cy="5410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2776" y="1036319"/>
              <a:ext cx="2549652" cy="54102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95499" y="1036319"/>
              <a:ext cx="3619500" cy="54102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3540" y="575817"/>
            <a:ext cx="50603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PRIMARY</a:t>
            </a:r>
            <a:r>
              <a:rPr spc="-30" dirty="0"/>
              <a:t> </a:t>
            </a:r>
            <a:r>
              <a:rPr spc="-25" dirty="0"/>
              <a:t>POLYCYTHEMIA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83540" y="1485321"/>
            <a:ext cx="8487410" cy="3782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50000"/>
              </a:lnSpc>
              <a:spcBef>
                <a:spcPts val="105"/>
              </a:spcBef>
            </a:pPr>
            <a:r>
              <a:rPr sz="2250" spc="-7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 </a:t>
            </a:r>
            <a:r>
              <a:rPr sz="3200" b="1" dirty="0">
                <a:solidFill>
                  <a:srgbClr val="4E3A2F"/>
                </a:solidFill>
                <a:latin typeface="Arial"/>
                <a:cs typeface="Arial"/>
              </a:rPr>
              <a:t>Primary Polycythemia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occurs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when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excess </a:t>
            </a:r>
            <a:r>
              <a:rPr sz="32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red</a:t>
            </a:r>
            <a:r>
              <a:rPr sz="3200" spc="-3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blood</a:t>
            </a:r>
            <a:r>
              <a:rPr sz="32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cells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are</a:t>
            </a:r>
            <a:r>
              <a:rPr sz="32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produced</a:t>
            </a:r>
            <a:r>
              <a:rPr sz="3200" spc="-3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as a</a:t>
            </a:r>
            <a:r>
              <a:rPr sz="3200" spc="-3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result</a:t>
            </a:r>
            <a:r>
              <a:rPr sz="3200" spc="-2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of</a:t>
            </a:r>
            <a:r>
              <a:rPr sz="32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an </a:t>
            </a:r>
            <a:r>
              <a:rPr sz="3200" spc="-87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abnormality</a:t>
            </a:r>
            <a:r>
              <a:rPr sz="3200" spc="-1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of</a:t>
            </a:r>
            <a:r>
              <a:rPr sz="32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the</a:t>
            </a:r>
            <a:r>
              <a:rPr sz="32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bone</a:t>
            </a:r>
            <a:r>
              <a:rPr sz="3200" spc="-30" dirty="0">
                <a:solidFill>
                  <a:srgbClr val="4E3A2F"/>
                </a:solidFill>
                <a:latin typeface="Arial MT"/>
                <a:cs typeface="Arial MT"/>
              </a:rPr>
              <a:t> marrow.</a:t>
            </a:r>
            <a:endParaRPr sz="3200">
              <a:latin typeface="Arial MT"/>
              <a:cs typeface="Arial MT"/>
            </a:endParaRPr>
          </a:p>
          <a:p>
            <a:pPr marL="355600" marR="137795" indent="-342900" algn="just">
              <a:lnSpc>
                <a:spcPct val="150000"/>
              </a:lnSpc>
              <a:spcBef>
                <a:spcPts val="770"/>
              </a:spcBef>
            </a:pPr>
            <a:r>
              <a:rPr sz="2250" spc="-7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Often,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excess white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blood cells and platelets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 are</a:t>
            </a:r>
            <a:r>
              <a:rPr sz="3200" spc="-3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also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produced.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2776" y="1036319"/>
            <a:ext cx="9031605" cy="541020"/>
            <a:chOff x="112776" y="1036319"/>
            <a:chExt cx="9031605" cy="5410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2776" y="1036319"/>
              <a:ext cx="3145536" cy="54102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1383" y="1036319"/>
              <a:ext cx="3619500" cy="54102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3540" y="575817"/>
            <a:ext cx="56578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SECONDARY</a:t>
            </a:r>
            <a:r>
              <a:rPr spc="15" dirty="0"/>
              <a:t> </a:t>
            </a:r>
            <a:r>
              <a:rPr spc="-25" dirty="0"/>
              <a:t>POLYCYTHEMIA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06400" marR="5080" indent="-342900">
              <a:lnSpc>
                <a:spcPct val="150000"/>
              </a:lnSpc>
              <a:spcBef>
                <a:spcPts val="105"/>
              </a:spcBef>
            </a:pPr>
            <a:r>
              <a:rPr sz="2250" spc="-7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250" spc="-70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sz="3200" b="1" spc="-5" dirty="0">
                <a:latin typeface="Arial"/>
                <a:cs typeface="Arial"/>
              </a:rPr>
              <a:t>Secondary polycythemia </a:t>
            </a:r>
            <a:r>
              <a:rPr sz="3200" dirty="0"/>
              <a:t>is </a:t>
            </a:r>
            <a:r>
              <a:rPr sz="3200" spc="-5" dirty="0"/>
              <a:t>usually due </a:t>
            </a:r>
            <a:r>
              <a:rPr sz="3200" dirty="0"/>
              <a:t>to </a:t>
            </a:r>
            <a:r>
              <a:rPr sz="3200" spc="5" dirty="0"/>
              <a:t> </a:t>
            </a:r>
            <a:r>
              <a:rPr sz="3200" spc="-5" dirty="0"/>
              <a:t>increased erythropoietin </a:t>
            </a:r>
            <a:r>
              <a:rPr sz="3200" dirty="0"/>
              <a:t>(EPO) </a:t>
            </a:r>
            <a:r>
              <a:rPr sz="3200" spc="-5" dirty="0"/>
              <a:t>production </a:t>
            </a:r>
            <a:r>
              <a:rPr sz="3200" dirty="0"/>
              <a:t> </a:t>
            </a:r>
            <a:r>
              <a:rPr sz="3200" spc="-5" dirty="0"/>
              <a:t>either </a:t>
            </a:r>
            <a:r>
              <a:rPr sz="3200" dirty="0"/>
              <a:t>in </a:t>
            </a:r>
            <a:r>
              <a:rPr sz="3200" spc="-5" dirty="0"/>
              <a:t>response </a:t>
            </a:r>
            <a:r>
              <a:rPr sz="3200" dirty="0"/>
              <a:t>to </a:t>
            </a:r>
            <a:r>
              <a:rPr sz="3200" spc="-5" dirty="0"/>
              <a:t>chronic </a:t>
            </a:r>
            <a:r>
              <a:rPr sz="3200" dirty="0"/>
              <a:t>hypoxia (low </a:t>
            </a:r>
            <a:r>
              <a:rPr sz="3200" spc="5" dirty="0"/>
              <a:t> </a:t>
            </a:r>
            <a:r>
              <a:rPr sz="3200" spc="-5" dirty="0"/>
              <a:t>blood</a:t>
            </a:r>
            <a:r>
              <a:rPr sz="3200" spc="-10" dirty="0"/>
              <a:t> </a:t>
            </a:r>
            <a:r>
              <a:rPr sz="3200" dirty="0"/>
              <a:t>oxygen</a:t>
            </a:r>
            <a:r>
              <a:rPr sz="3200" spc="-35" dirty="0"/>
              <a:t> </a:t>
            </a:r>
            <a:r>
              <a:rPr sz="3200" spc="-5" dirty="0"/>
              <a:t>level)</a:t>
            </a:r>
            <a:r>
              <a:rPr sz="3200" dirty="0"/>
              <a:t> or</a:t>
            </a:r>
            <a:r>
              <a:rPr sz="3200" spc="-15" dirty="0"/>
              <a:t> </a:t>
            </a:r>
            <a:r>
              <a:rPr sz="3200" dirty="0"/>
              <a:t>from</a:t>
            </a:r>
            <a:r>
              <a:rPr sz="3200" spc="-25" dirty="0"/>
              <a:t> </a:t>
            </a:r>
            <a:r>
              <a:rPr sz="3200" dirty="0"/>
              <a:t>an</a:t>
            </a:r>
            <a:r>
              <a:rPr sz="3200" spc="-5" dirty="0"/>
              <a:t> erythropoietin </a:t>
            </a:r>
            <a:r>
              <a:rPr sz="3200" spc="-875" dirty="0"/>
              <a:t> </a:t>
            </a:r>
            <a:r>
              <a:rPr sz="3200" dirty="0"/>
              <a:t>secreting</a:t>
            </a:r>
            <a:r>
              <a:rPr sz="3200" spc="-45" dirty="0"/>
              <a:t> </a:t>
            </a:r>
            <a:r>
              <a:rPr sz="3200" spc="-35" dirty="0"/>
              <a:t>tumor.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2776" y="1036319"/>
            <a:ext cx="9031605" cy="541020"/>
            <a:chOff x="112776" y="1036319"/>
            <a:chExt cx="9031605" cy="5410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2776" y="1036319"/>
              <a:ext cx="2537460" cy="54102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83308" y="1036319"/>
              <a:ext cx="3619500" cy="54102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3540" y="575817"/>
            <a:ext cx="50482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RELATIVE</a:t>
            </a:r>
            <a:r>
              <a:rPr spc="-20" dirty="0"/>
              <a:t> </a:t>
            </a:r>
            <a:r>
              <a:rPr spc="-25" dirty="0"/>
              <a:t>POLYCYTHEMIA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83540" y="1492331"/>
            <a:ext cx="8491220" cy="4233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50100"/>
              </a:lnSpc>
              <a:spcBef>
                <a:spcPts val="100"/>
              </a:spcBef>
            </a:pPr>
            <a:r>
              <a:rPr sz="2100" spc="-70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100" spc="-65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sz="3000" b="1" spc="-5" dirty="0">
                <a:solidFill>
                  <a:srgbClr val="4E3A2F"/>
                </a:solidFill>
                <a:latin typeface="Arial"/>
                <a:cs typeface="Arial"/>
              </a:rPr>
              <a:t>Relative erythrocytosis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is an increase in RBC </a:t>
            </a:r>
            <a:r>
              <a:rPr sz="30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numbers</a:t>
            </a:r>
            <a:r>
              <a:rPr sz="30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without</a:t>
            </a:r>
            <a:r>
              <a:rPr sz="3000" spc="-3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an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increase</a:t>
            </a:r>
            <a:r>
              <a:rPr sz="3000" spc="-3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in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total</a:t>
            </a:r>
            <a:r>
              <a:rPr sz="30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RBC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mass.</a:t>
            </a:r>
            <a:endParaRPr sz="3000">
              <a:latin typeface="Arial MT"/>
              <a:cs typeface="Arial MT"/>
            </a:endParaRPr>
          </a:p>
          <a:p>
            <a:pPr marL="355600" marR="11430" indent="-342900">
              <a:lnSpc>
                <a:spcPct val="150000"/>
              </a:lnSpc>
              <a:spcBef>
                <a:spcPts val="720"/>
              </a:spcBef>
            </a:pPr>
            <a:r>
              <a:rPr sz="2100" spc="-70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100" spc="-65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sz="3000" spc="-30" dirty="0">
                <a:solidFill>
                  <a:srgbClr val="4E3A2F"/>
                </a:solidFill>
                <a:latin typeface="Arial MT"/>
                <a:cs typeface="Arial MT"/>
              </a:rPr>
              <a:t>Usually,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this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is caused by loss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of plasma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volume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 with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resultant hemo-concentration, as seen in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severe dehydration related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to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vomiting and </a:t>
            </a:r>
            <a:r>
              <a:rPr sz="300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4E3A2F"/>
                </a:solidFill>
                <a:latin typeface="Arial MT"/>
                <a:cs typeface="Arial MT"/>
              </a:rPr>
              <a:t>diarrhea.</a:t>
            </a:r>
            <a:endParaRPr sz="3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2776" y="1036319"/>
            <a:ext cx="9031605" cy="541020"/>
            <a:chOff x="112776" y="1036319"/>
            <a:chExt cx="9031605" cy="5410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2776" y="1036319"/>
              <a:ext cx="2228088" cy="54102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73936" y="1036319"/>
              <a:ext cx="3619500" cy="54102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3540" y="575817"/>
            <a:ext cx="47383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STRESS</a:t>
            </a:r>
            <a:r>
              <a:rPr spc="-25" dirty="0"/>
              <a:t> POLYCYTHEMIA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83540" y="1485321"/>
            <a:ext cx="8241030" cy="4416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spcBef>
                <a:spcPts val="105"/>
              </a:spcBef>
            </a:pPr>
            <a:r>
              <a:rPr sz="2250" spc="-75" dirty="0">
                <a:solidFill>
                  <a:srgbClr val="EFA12D"/>
                </a:solidFill>
                <a:latin typeface="Microsoft Sans Serif"/>
                <a:cs typeface="Microsoft Sans Serif"/>
              </a:rPr>
              <a:t>🞭</a:t>
            </a:r>
            <a:r>
              <a:rPr sz="2250" spc="-70" dirty="0">
                <a:solidFill>
                  <a:srgbClr val="EFA12D"/>
                </a:solidFill>
                <a:latin typeface="Microsoft Sans Serif"/>
                <a:cs typeface="Microsoft Sans Serif"/>
              </a:rPr>
              <a:t> </a:t>
            </a:r>
            <a:r>
              <a:rPr sz="3200" b="1" dirty="0">
                <a:solidFill>
                  <a:srgbClr val="4E3A2F"/>
                </a:solidFill>
                <a:latin typeface="Arial"/>
                <a:cs typeface="Arial"/>
              </a:rPr>
              <a:t>Stress </a:t>
            </a:r>
            <a:r>
              <a:rPr sz="3200" b="1" spc="-5" dirty="0">
                <a:solidFill>
                  <a:srgbClr val="4E3A2F"/>
                </a:solidFill>
                <a:latin typeface="Arial"/>
                <a:cs typeface="Arial"/>
              </a:rPr>
              <a:t>polycythemia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is a term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applied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to a </a:t>
            </a:r>
            <a:r>
              <a:rPr sz="32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chronic (long standing)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state of low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plasma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 volume which is seen commonly in active, </a:t>
            </a:r>
            <a:r>
              <a:rPr sz="32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hard</a:t>
            </a:r>
            <a:r>
              <a:rPr sz="3200" spc="-2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working,</a:t>
            </a:r>
            <a:r>
              <a:rPr sz="3200" spc="-3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anxious,</a:t>
            </a:r>
            <a:r>
              <a:rPr sz="32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middle-aged</a:t>
            </a:r>
            <a:r>
              <a:rPr sz="3200" spc="-3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men.</a:t>
            </a:r>
            <a:r>
              <a:rPr sz="3200" spc="-1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In </a:t>
            </a:r>
            <a:r>
              <a:rPr sz="3200" spc="-87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these people, the red blood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cell volume is </a:t>
            </a:r>
            <a:r>
              <a:rPr sz="3200" spc="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normal,</a:t>
            </a:r>
            <a:r>
              <a:rPr sz="3200" spc="-2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but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the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plasma</a:t>
            </a:r>
            <a:r>
              <a:rPr sz="3200" spc="-2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4E3A2F"/>
                </a:solidFill>
                <a:latin typeface="Arial MT"/>
                <a:cs typeface="Arial MT"/>
              </a:rPr>
              <a:t>volume </a:t>
            </a:r>
            <a:r>
              <a:rPr sz="3200" spc="-10" dirty="0">
                <a:solidFill>
                  <a:srgbClr val="4E3A2F"/>
                </a:solidFill>
                <a:latin typeface="Arial MT"/>
                <a:cs typeface="Arial MT"/>
              </a:rPr>
              <a:t>is</a:t>
            </a:r>
            <a:r>
              <a:rPr sz="3200" spc="-5" dirty="0">
                <a:solidFill>
                  <a:srgbClr val="4E3A2F"/>
                </a:solidFill>
                <a:latin typeface="Arial MT"/>
                <a:cs typeface="Arial MT"/>
              </a:rPr>
              <a:t> </a:t>
            </a:r>
            <a:r>
              <a:rPr sz="3200" spc="-50" dirty="0">
                <a:solidFill>
                  <a:srgbClr val="4E3A2F"/>
                </a:solidFill>
                <a:latin typeface="Arial MT"/>
                <a:cs typeface="Arial MT"/>
              </a:rPr>
              <a:t>low.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C1F1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1051</Words>
  <Application>Microsoft Office PowerPoint</Application>
  <PresentationFormat>On-screen Show (4:3)</PresentationFormat>
  <Paragraphs>110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Arial MT</vt:lpstr>
      <vt:lpstr>Calibri</vt:lpstr>
      <vt:lpstr>Comic Sans MS</vt:lpstr>
      <vt:lpstr>Franklin Gothic Medium</vt:lpstr>
      <vt:lpstr>Microsoft Sans Serif</vt:lpstr>
      <vt:lpstr>Wingdings</vt:lpstr>
      <vt:lpstr>Office Theme</vt:lpstr>
      <vt:lpstr>PowerPoint Presentation</vt:lpstr>
      <vt:lpstr>DEFINITION</vt:lpstr>
      <vt:lpstr>🞭 People with polycythemia have an increase  in hematocrit, hemoglobin or red blood cell  count above the normal limits.</vt:lpstr>
      <vt:lpstr>RISK FACTORS</vt:lpstr>
      <vt:lpstr>TYPES</vt:lpstr>
      <vt:lpstr>PRIMARY POLYCYTHEMIA</vt:lpstr>
      <vt:lpstr>SECONDARY POLYCYTHEMIA</vt:lpstr>
      <vt:lpstr>RELATIVE POLYCYTHEMIA</vt:lpstr>
      <vt:lpstr>STRESS POLYCYTHEMIA</vt:lpstr>
      <vt:lpstr>CLINICAL MANIFESTATIONS</vt:lpstr>
      <vt:lpstr>PowerPoint Presentation</vt:lpstr>
      <vt:lpstr>PowerPoint Presentation</vt:lpstr>
      <vt:lpstr>PowerPoint Presentation</vt:lpstr>
      <vt:lpstr>DIAGNOSIS</vt:lpstr>
      <vt:lpstr>PowerPoint Presentation</vt:lpstr>
      <vt:lpstr>PowerPoint Presentation</vt:lpstr>
      <vt:lpstr>PowerPoint Presentation</vt:lpstr>
      <vt:lpstr>MANAGEMENT</vt:lpstr>
      <vt:lpstr>PowerPoint Presentation</vt:lpstr>
      <vt:lpstr>PowerPoint Presentation</vt:lpstr>
      <vt:lpstr>PowerPoint Presentation</vt:lpstr>
      <vt:lpstr>LIFESTYLE AND HOME REMEDIES</vt:lpstr>
      <vt:lpstr>PowerPoint Presentation</vt:lpstr>
      <vt:lpstr>PowerPoint Presentation</vt:lpstr>
      <vt:lpstr>PowerPoint Presentation</vt:lpstr>
      <vt:lpstr>NURSING MANAGEMENT</vt:lpstr>
      <vt:lpstr>PowerPoint Presentation</vt:lpstr>
      <vt:lpstr>NURSING DIAGNOSIS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sammiehngigs kiurire</cp:lastModifiedBy>
  <cp:revision>1</cp:revision>
  <dcterms:created xsi:type="dcterms:W3CDTF">2021-07-01T07:39:58Z</dcterms:created>
  <dcterms:modified xsi:type="dcterms:W3CDTF">2021-07-01T07:45:10Z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2019-07-06T00:00:00Z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2021-07-01T00:00:00Z</vt:filetime>
  </property>
</Properties>
</file>