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9144000" cy="6858000"/>
  <p:defaultTextStyle>
    <a:defPPr>
      <a:defRPr lang="en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5112" y="5344667"/>
            <a:ext cx="8628888" cy="1219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1403603"/>
            <a:ext cx="9144000" cy="22158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9740" y="1658238"/>
            <a:ext cx="8224519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E3A2F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E3A2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E3A2F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E3A2F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15112" y="1046988"/>
            <a:ext cx="8628888" cy="182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540" y="575817"/>
            <a:ext cx="837691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E3A2F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2739" y="1492331"/>
            <a:ext cx="8478520" cy="4324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4E3A2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edicinehealth.com/slideshow_smoking_effects/article_em.htm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658238"/>
            <a:ext cx="8181340" cy="1245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b="1" i="1" dirty="0">
                <a:solidFill>
                  <a:srgbClr val="FF0000"/>
                </a:solidFill>
                <a:latin typeface="Comic Sans MS"/>
                <a:cs typeface="Comic Sans MS"/>
              </a:rPr>
              <a:t>POLYCYTHEMIA</a:t>
            </a:r>
            <a:endParaRPr sz="8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776" y="1036319"/>
            <a:ext cx="5925312" cy="5410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53828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CLINICAL</a:t>
            </a:r>
            <a:r>
              <a:rPr spc="-35" dirty="0"/>
              <a:t> MANIFESTATIONS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61111"/>
            <a:ext cx="7985759" cy="464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30100"/>
              </a:lnSpc>
              <a:spcBef>
                <a:spcPts val="10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-6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SYMPTOMS </a:t>
            </a:r>
            <a:r>
              <a:rPr sz="3000" b="1" spc="-30" dirty="0">
                <a:solidFill>
                  <a:srgbClr val="4E3A2F"/>
                </a:solidFill>
                <a:latin typeface="Arial"/>
                <a:cs typeface="Arial"/>
              </a:rPr>
              <a:t>RESULTS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FROM INCREASED </a:t>
            </a:r>
            <a:r>
              <a:rPr sz="3000" b="1" spc="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BLOOD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VOLUME: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Cyanosis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805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Reddened</a:t>
            </a:r>
            <a:r>
              <a:rPr sz="30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face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with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engorged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retinal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veins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Itching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after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bath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Feeling</a:t>
            </a:r>
            <a:r>
              <a:rPr sz="3000" spc="-5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 fullness</a:t>
            </a:r>
            <a:r>
              <a:rPr sz="30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in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head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with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headache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Weakness,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fatigue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and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dizziness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686255"/>
            <a:ext cx="846772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Tinnitus</a:t>
            </a:r>
            <a:r>
              <a:rPr sz="3000" spc="-4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(ringing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or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buzzing</a:t>
            </a:r>
            <a:r>
              <a:rPr sz="30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in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the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ears.)</a:t>
            </a:r>
            <a:endParaRPr sz="3000">
              <a:latin typeface="Arial MT"/>
              <a:cs typeface="Arial MT"/>
            </a:endParaRPr>
          </a:p>
          <a:p>
            <a:pPr marL="355600" marR="5080" indent="-342900">
              <a:lnSpc>
                <a:spcPct val="140000"/>
              </a:lnSpc>
              <a:spcBef>
                <a:spcPts val="725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Parasthesia,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numbness, burning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or</a:t>
            </a:r>
            <a:r>
              <a:rPr sz="30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weakness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in </a:t>
            </a:r>
            <a:r>
              <a:rPr sz="3000" spc="-8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hands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and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legs.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Visual</a:t>
            </a:r>
            <a:r>
              <a:rPr sz="3000" spc="-5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disturbances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Nose</a:t>
            </a:r>
            <a:r>
              <a:rPr sz="30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bleeding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5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Abdominal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bloating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686255"/>
            <a:ext cx="8359775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26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SYMPTOMS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FROM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INCREASED</a:t>
            </a:r>
            <a:r>
              <a:rPr sz="3000" b="1" spc="-4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spc="-25" dirty="0">
                <a:solidFill>
                  <a:srgbClr val="4E3A2F"/>
                </a:solidFill>
                <a:latin typeface="Arial"/>
                <a:cs typeface="Arial"/>
              </a:rPr>
              <a:t>VISCOSITY: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165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Angina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Dyspnea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Hypoxia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Bone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and joint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pain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5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thrombophlebitis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84175"/>
            <a:ext cx="7883525" cy="5605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24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OTHER</a:t>
            </a:r>
            <a:r>
              <a:rPr sz="3000" b="1" spc="-1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SYMPTOMS</a:t>
            </a:r>
            <a:r>
              <a:rPr sz="3000" b="1" spc="-13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ARE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165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Weight</a:t>
            </a:r>
            <a:r>
              <a:rPr sz="3000" spc="-6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loss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Breathing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difficulty</a:t>
            </a:r>
            <a:r>
              <a:rPr sz="30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when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lying</a:t>
            </a:r>
            <a:r>
              <a:rPr sz="3000" spc="-4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down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Chronic</a:t>
            </a:r>
            <a:r>
              <a:rPr sz="3000" spc="-7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cough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Night</a:t>
            </a:r>
            <a:r>
              <a:rPr sz="30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sweats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and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sleep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disturbances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5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Burning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sensation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over fingers or toes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Splenomegaly</a:t>
            </a:r>
            <a:r>
              <a:rPr sz="3000" spc="-6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and</a:t>
            </a:r>
            <a:r>
              <a:rPr sz="30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hepatomegaly</a:t>
            </a:r>
            <a:endParaRPr sz="3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EFA12D"/>
              </a:buClr>
              <a:buSzPct val="7000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Formation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0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clots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in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0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vessels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776" y="1036319"/>
            <a:ext cx="2781300" cy="5410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22402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DIAGNOSIS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6400" marR="579755" indent="-342900">
              <a:lnSpc>
                <a:spcPct val="120100"/>
              </a:lnSpc>
              <a:spcBef>
                <a:spcPts val="95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-6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b="1" spc="-25" dirty="0">
                <a:latin typeface="Arial"/>
                <a:cs typeface="Arial"/>
              </a:rPr>
              <a:t>HISTORY </a:t>
            </a:r>
            <a:r>
              <a:rPr b="1" dirty="0">
                <a:latin typeface="Arial"/>
                <a:cs typeface="Arial"/>
              </a:rPr>
              <a:t>COLLECTION AND PHYSICAL </a:t>
            </a:r>
            <a:r>
              <a:rPr b="1" spc="5" dirty="0">
                <a:latin typeface="Arial"/>
                <a:cs typeface="Arial"/>
              </a:rPr>
              <a:t> </a:t>
            </a:r>
            <a:r>
              <a:rPr b="1" spc="-20" dirty="0">
                <a:latin typeface="Arial"/>
                <a:cs typeface="Arial"/>
              </a:rPr>
              <a:t>EXAMINATION:</a:t>
            </a:r>
            <a:endParaRPr sz="2100">
              <a:latin typeface="Arial"/>
              <a:cs typeface="Arial"/>
            </a:endParaRPr>
          </a:p>
          <a:p>
            <a:pPr marL="63500" marR="5080" indent="1828800">
              <a:lnSpc>
                <a:spcPct val="200000"/>
              </a:lnSpc>
            </a:pPr>
            <a:r>
              <a:rPr spc="-5" dirty="0"/>
              <a:t>History usually includes questions </a:t>
            </a:r>
            <a:r>
              <a:rPr dirty="0"/>
              <a:t> </a:t>
            </a:r>
            <a:r>
              <a:rPr spc="-5" dirty="0"/>
              <a:t>about</a:t>
            </a:r>
            <a:r>
              <a:rPr dirty="0"/>
              <a:t> </a:t>
            </a:r>
            <a:r>
              <a:rPr spc="-5" dirty="0"/>
              <a:t>smoking,</a:t>
            </a:r>
            <a:r>
              <a:rPr spc="15" dirty="0"/>
              <a:t> </a:t>
            </a:r>
            <a:r>
              <a:rPr spc="-5" dirty="0"/>
              <a:t>living</a:t>
            </a:r>
            <a:r>
              <a:rPr spc="5" dirty="0"/>
              <a:t> </a:t>
            </a:r>
            <a:r>
              <a:rPr dirty="0"/>
              <a:t>at</a:t>
            </a:r>
            <a:r>
              <a:rPr spc="-5" dirty="0"/>
              <a:t> high</a:t>
            </a:r>
            <a:r>
              <a:rPr dirty="0"/>
              <a:t> </a:t>
            </a:r>
            <a:r>
              <a:rPr spc="-5" dirty="0"/>
              <a:t>altitudes,</a:t>
            </a:r>
            <a:r>
              <a:rPr dirty="0"/>
              <a:t> </a:t>
            </a:r>
            <a:r>
              <a:rPr spc="-5" dirty="0"/>
              <a:t>breathing </a:t>
            </a:r>
            <a:r>
              <a:rPr spc="-819" dirty="0"/>
              <a:t> </a:t>
            </a:r>
            <a:r>
              <a:rPr spc="-30" dirty="0"/>
              <a:t>difficulty,</a:t>
            </a:r>
            <a:r>
              <a:rPr spc="-10" dirty="0"/>
              <a:t> </a:t>
            </a:r>
            <a:r>
              <a:rPr dirty="0"/>
              <a:t>sleep</a:t>
            </a:r>
            <a:r>
              <a:rPr spc="-40" dirty="0"/>
              <a:t> </a:t>
            </a:r>
            <a:r>
              <a:rPr dirty="0"/>
              <a:t>disturbances</a:t>
            </a:r>
            <a:r>
              <a:rPr spc="-3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chronic</a:t>
            </a:r>
            <a:r>
              <a:rPr spc="-30" dirty="0"/>
              <a:t> </a:t>
            </a:r>
            <a:r>
              <a:rPr dirty="0"/>
              <a:t>cough.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312011"/>
            <a:ext cx="8285480" cy="4552950"/>
          </a:xfrm>
          <a:prstGeom prst="rect">
            <a:avLst/>
          </a:prstGeom>
        </p:spPr>
        <p:txBody>
          <a:bodyPr vert="horz" wrap="square" lIns="0" tIns="2273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9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8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Blood</a:t>
            </a:r>
            <a:r>
              <a:rPr sz="3200" b="1" spc="-5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Arial"/>
                <a:cs typeface="Arial"/>
              </a:rPr>
              <a:t>tests</a:t>
            </a:r>
            <a:endParaRPr sz="32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1695"/>
              </a:spcBef>
            </a:pP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200" spc="-4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studies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will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show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305"/>
              </a:spcBef>
              <a:buClr>
                <a:srgbClr val="EFA12D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An</a:t>
            </a:r>
            <a:r>
              <a:rPr sz="3200" i="1" spc="-1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increase</a:t>
            </a:r>
            <a:r>
              <a:rPr sz="3200" i="1" spc="-4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in</a:t>
            </a:r>
            <a:r>
              <a:rPr sz="3200" i="1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the</a:t>
            </a:r>
            <a:r>
              <a:rPr sz="3200" i="1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number</a:t>
            </a:r>
            <a:r>
              <a:rPr sz="3200" i="1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of</a:t>
            </a:r>
            <a:r>
              <a:rPr sz="3200" i="1" spc="-1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red</a:t>
            </a:r>
            <a:r>
              <a:rPr sz="3200" i="1" spc="-3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blood</a:t>
            </a:r>
            <a:r>
              <a:rPr sz="3200" i="1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cells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305"/>
              </a:spcBef>
              <a:buClr>
                <a:srgbClr val="EFA12D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Elevated</a:t>
            </a:r>
            <a:r>
              <a:rPr sz="3200" i="1" spc="-1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hematocrit</a:t>
            </a:r>
            <a:r>
              <a:rPr sz="3200" i="1" spc="-1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measurement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305"/>
              </a:spcBef>
              <a:buClr>
                <a:srgbClr val="EFA12D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Elevated</a:t>
            </a:r>
            <a:r>
              <a:rPr sz="3200" i="1" spc="-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levels</a:t>
            </a: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 of</a:t>
            </a:r>
            <a:r>
              <a:rPr sz="3200" i="1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hemoglobin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305"/>
              </a:spcBef>
              <a:buClr>
                <a:srgbClr val="EFA12D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i="1" spc="-30" dirty="0">
                <a:solidFill>
                  <a:srgbClr val="4E3A2F"/>
                </a:solidFill>
                <a:latin typeface="Arial"/>
                <a:cs typeface="Arial"/>
              </a:rPr>
              <a:t>Very</a:t>
            </a:r>
            <a:r>
              <a:rPr sz="3200" i="1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low</a:t>
            </a: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 levels</a:t>
            </a:r>
            <a:r>
              <a:rPr sz="3200" i="1" spc="-1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4E3A2F"/>
                </a:solidFill>
                <a:latin typeface="Arial"/>
                <a:cs typeface="Arial"/>
              </a:rPr>
              <a:t>of</a:t>
            </a:r>
            <a:r>
              <a:rPr sz="3200" i="1" spc="-1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4E3A2F"/>
                </a:solidFill>
                <a:latin typeface="Arial"/>
                <a:cs typeface="Arial"/>
              </a:rPr>
              <a:t>erythropoietin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323771"/>
            <a:ext cx="8507730" cy="3700145"/>
          </a:xfrm>
          <a:prstGeom prst="rect">
            <a:avLst/>
          </a:prstGeom>
        </p:spPr>
        <p:txBody>
          <a:bodyPr vert="horz" wrap="square" lIns="0" tIns="264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8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9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Bone</a:t>
            </a:r>
            <a:r>
              <a:rPr sz="3200" b="1" spc="-3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marrow</a:t>
            </a:r>
            <a:r>
              <a:rPr sz="3200" b="1" spc="-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aspiration</a:t>
            </a:r>
            <a:r>
              <a:rPr sz="3200" b="1" spc="-4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or</a:t>
            </a:r>
            <a:r>
              <a:rPr sz="3200" b="1" spc="-5" dirty="0">
                <a:solidFill>
                  <a:srgbClr val="4E3A2F"/>
                </a:solidFill>
                <a:latin typeface="Arial"/>
                <a:cs typeface="Arial"/>
              </a:rPr>
              <a:t> biopsy</a:t>
            </a:r>
            <a:endParaRPr sz="3200">
              <a:latin typeface="Arial"/>
              <a:cs typeface="Arial"/>
            </a:endParaRPr>
          </a:p>
          <a:p>
            <a:pPr marL="12700" marR="5080" indent="1941830">
              <a:lnSpc>
                <a:spcPct val="150000"/>
              </a:lnSpc>
              <a:spcBef>
                <a:spcPts val="60"/>
              </a:spcBef>
            </a:pP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If 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an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examination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 the 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bone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marrow shows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that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it's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producing higher than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normal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numbers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cells,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it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may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be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sign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polycythemia.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575002"/>
            <a:ext cx="7466965" cy="4229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OTHER DIAGNOSTING MEASSURES </a:t>
            </a:r>
            <a:r>
              <a:rPr sz="3200" b="1" spc="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ARE,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980"/>
              </a:spcBef>
              <a:buClr>
                <a:srgbClr val="EFA12D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Chest</a:t>
            </a:r>
            <a:r>
              <a:rPr sz="3200" spc="-5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X-Ray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695"/>
              </a:spcBef>
              <a:buClr>
                <a:srgbClr val="EFA12D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Electrocardiogram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685"/>
              </a:spcBef>
              <a:buClr>
                <a:srgbClr val="EFA12D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Echocardiogram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690"/>
              </a:spcBef>
              <a:buClr>
                <a:srgbClr val="EFA12D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SpO</a:t>
            </a:r>
            <a:r>
              <a:rPr sz="1600" spc="-5" dirty="0">
                <a:solidFill>
                  <a:srgbClr val="4E3A2F"/>
                </a:solidFill>
                <a:latin typeface="Arial MT"/>
                <a:cs typeface="Arial MT"/>
              </a:rPr>
              <a:t>2</a:t>
            </a:r>
            <a:r>
              <a:rPr sz="16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measurement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175" y="830580"/>
            <a:ext cx="3447288" cy="5410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370078"/>
            <a:ext cx="29044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363344"/>
            <a:ext cx="8039100" cy="4934585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22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000" b="1" spc="-25" dirty="0">
                <a:solidFill>
                  <a:srgbClr val="4E3A2F"/>
                </a:solidFill>
                <a:latin typeface="Arial"/>
                <a:cs typeface="Arial"/>
              </a:rPr>
              <a:t>PHLEBOTOMY:</a:t>
            </a:r>
            <a:endParaRPr sz="3000">
              <a:latin typeface="Arial"/>
              <a:cs typeface="Arial"/>
            </a:endParaRPr>
          </a:p>
          <a:p>
            <a:pPr marL="12700" marR="168910" indent="1935480">
              <a:lnSpc>
                <a:spcPct val="130000"/>
              </a:lnSpc>
              <a:spcBef>
                <a:spcPts val="245"/>
              </a:spcBef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Drawing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 certain amount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 blood 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out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 the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veins in a procedure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called 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phlebotomy</a:t>
            </a:r>
            <a:r>
              <a:rPr sz="30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is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usually</a:t>
            </a:r>
            <a:r>
              <a:rPr sz="30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first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treatment option </a:t>
            </a:r>
            <a:r>
              <a:rPr sz="3000" spc="-819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for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people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with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polycythemia.</a:t>
            </a:r>
            <a:endParaRPr sz="3000">
              <a:latin typeface="Arial MT"/>
              <a:cs typeface="Arial MT"/>
            </a:endParaRPr>
          </a:p>
          <a:p>
            <a:pPr marL="12700" marR="5080" indent="1828800">
              <a:lnSpc>
                <a:spcPct val="130000"/>
              </a:lnSpc>
              <a:spcBef>
                <a:spcPts val="720"/>
              </a:spcBef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This reduces the number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blood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cells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and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decreases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your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volume,</a:t>
            </a:r>
            <a:r>
              <a:rPr sz="30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making </a:t>
            </a:r>
            <a:r>
              <a:rPr sz="3000" spc="-819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it easier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for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your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to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function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properly.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537208"/>
            <a:ext cx="8218170" cy="3612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b="1" spc="-5" dirty="0">
                <a:solidFill>
                  <a:srgbClr val="4E3A2F"/>
                </a:solidFill>
                <a:latin typeface="Arial"/>
                <a:cs typeface="Arial"/>
              </a:rPr>
              <a:t>Low-dose</a:t>
            </a:r>
            <a:r>
              <a:rPr sz="2700" b="1" spc="-1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4E3A2F"/>
                </a:solidFill>
                <a:latin typeface="Arial"/>
                <a:cs typeface="Arial"/>
              </a:rPr>
              <a:t>aspirin</a:t>
            </a:r>
            <a:endParaRPr sz="2700">
              <a:latin typeface="Arial"/>
              <a:cs typeface="Arial"/>
            </a:endParaRPr>
          </a:p>
          <a:p>
            <a:pPr marL="12700" marR="5080" indent="1828800">
              <a:lnSpc>
                <a:spcPts val="6160"/>
              </a:lnSpc>
              <a:spcBef>
                <a:spcPts val="409"/>
              </a:spcBef>
            </a:pP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27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doctor</a:t>
            </a:r>
            <a:r>
              <a:rPr sz="27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may</a:t>
            </a:r>
            <a:r>
              <a:rPr sz="27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recommend</a:t>
            </a:r>
            <a:r>
              <a:rPr sz="27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that</a:t>
            </a:r>
            <a:r>
              <a:rPr sz="27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27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take</a:t>
            </a:r>
            <a:r>
              <a:rPr sz="27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a </a:t>
            </a:r>
            <a:r>
              <a:rPr sz="2700" spc="-7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low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dose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aspirin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reduce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your</a:t>
            </a:r>
            <a:r>
              <a:rPr sz="27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risk</a:t>
            </a:r>
            <a:r>
              <a:rPr sz="2700" spc="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 blood</a:t>
            </a:r>
            <a:r>
              <a:rPr sz="27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clots.</a:t>
            </a:r>
            <a:endParaRPr sz="2700">
              <a:latin typeface="Arial MT"/>
              <a:cs typeface="Arial MT"/>
            </a:endParaRPr>
          </a:p>
          <a:p>
            <a:pPr marL="12700" marR="422909" indent="1828800">
              <a:lnSpc>
                <a:spcPts val="6160"/>
              </a:lnSpc>
              <a:spcBef>
                <a:spcPts val="445"/>
              </a:spcBef>
            </a:pP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Low-dose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aspirin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may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also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help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reduce </a:t>
            </a:r>
            <a:r>
              <a:rPr sz="2700" spc="-7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burning</a:t>
            </a:r>
            <a:r>
              <a:rPr sz="27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pain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in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 your feet</a:t>
            </a:r>
            <a:r>
              <a:rPr sz="27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or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 hands.</a:t>
            </a:r>
            <a:endParaRPr sz="2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776" y="1036319"/>
            <a:ext cx="2817876" cy="5410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22777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DEFINITION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485321"/>
            <a:ext cx="8086090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It is an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abnormally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increased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concentration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of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haemoglobin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in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blood,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either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through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reduction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plasma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volume or increase in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red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cell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numbers.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0"/>
            <a:ext cx="7864475" cy="5916295"/>
          </a:xfrm>
          <a:prstGeom prst="rect">
            <a:avLst/>
          </a:prstGeom>
        </p:spPr>
        <p:txBody>
          <a:bodyPr vert="horz" wrap="square" lIns="0" tIns="214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9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26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Medication</a:t>
            </a:r>
            <a:r>
              <a:rPr sz="3000" b="1" spc="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to decrease</a:t>
            </a:r>
            <a:r>
              <a:rPr sz="3000" b="1" spc="-3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blood</a:t>
            </a:r>
            <a:r>
              <a:rPr sz="3000" b="1" spc="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cells.</a:t>
            </a:r>
            <a:endParaRPr sz="3000">
              <a:latin typeface="Arial"/>
              <a:cs typeface="Arial"/>
            </a:endParaRPr>
          </a:p>
          <a:p>
            <a:pPr marL="12700" marR="5080" indent="1828800">
              <a:lnSpc>
                <a:spcPct val="140000"/>
              </a:lnSpc>
              <a:spcBef>
                <a:spcPts val="145"/>
              </a:spcBef>
            </a:pP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For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people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with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polycythemia, who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aren't helped by phlebotomy alone,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medications, such as hydroxyurea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(Droxia, 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Hydrea), 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to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suppress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bone marrow's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ability </a:t>
            </a:r>
            <a:r>
              <a:rPr sz="3000" spc="-8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produce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0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cells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may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be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used.</a:t>
            </a:r>
            <a:endParaRPr sz="3000">
              <a:latin typeface="Arial MT"/>
              <a:cs typeface="Arial MT"/>
            </a:endParaRPr>
          </a:p>
          <a:p>
            <a:pPr marL="12700" marR="641985" indent="1828800">
              <a:lnSpc>
                <a:spcPct val="140000"/>
              </a:lnSpc>
              <a:spcBef>
                <a:spcPts val="720"/>
              </a:spcBef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Interferon</a:t>
            </a:r>
            <a:r>
              <a:rPr sz="30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alpha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may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be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used 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to </a:t>
            </a:r>
            <a:r>
              <a:rPr sz="3000" spc="-8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stimulate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the immune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system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to fight the 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overproduction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red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cells.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0"/>
            <a:ext cx="7852409" cy="3700145"/>
          </a:xfrm>
          <a:prstGeom prst="rect">
            <a:avLst/>
          </a:prstGeom>
        </p:spPr>
        <p:txBody>
          <a:bodyPr vert="horz" wrap="square" lIns="0" tIns="264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8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9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Therapy</a:t>
            </a:r>
            <a:r>
              <a:rPr sz="3200" b="1" spc="-4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to</a:t>
            </a:r>
            <a:r>
              <a:rPr sz="3200" b="1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reduce</a:t>
            </a:r>
            <a:r>
              <a:rPr sz="3200" b="1" spc="-4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itching.</a:t>
            </a:r>
            <a:endParaRPr sz="3200">
              <a:latin typeface="Arial"/>
              <a:cs typeface="Arial"/>
            </a:endParaRPr>
          </a:p>
          <a:p>
            <a:pPr marL="12700" marR="5080" indent="1828800">
              <a:lnSpc>
                <a:spcPct val="150000"/>
              </a:lnSpc>
              <a:spcBef>
                <a:spcPts val="60"/>
              </a:spcBef>
            </a:pP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If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you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have bother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some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itching,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doctor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may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prescribe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medication,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such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as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antihistamines,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or</a:t>
            </a:r>
            <a:r>
              <a:rPr sz="32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recommend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ultraviolet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light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treatment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relieve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your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discomfort.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435" y="1046988"/>
            <a:ext cx="9084945" cy="661670"/>
            <a:chOff x="59435" y="1046988"/>
            <a:chExt cx="9084945" cy="6616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35" y="1068324"/>
              <a:ext cx="6015228" cy="64007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01056" y="1068324"/>
              <a:ext cx="3163824" cy="640079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20954"/>
            <a:ext cx="7855584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20" dirty="0"/>
              <a:t>LIFESTYLE</a:t>
            </a:r>
            <a:r>
              <a:rPr sz="4300" spc="-45" dirty="0"/>
              <a:t> </a:t>
            </a:r>
            <a:r>
              <a:rPr sz="4300" dirty="0"/>
              <a:t>AND</a:t>
            </a:r>
            <a:r>
              <a:rPr sz="4300" spc="-10" dirty="0"/>
              <a:t> </a:t>
            </a:r>
            <a:r>
              <a:rPr sz="4300" spc="-5" dirty="0"/>
              <a:t>HOME</a:t>
            </a:r>
            <a:r>
              <a:rPr sz="4300" spc="30" dirty="0"/>
              <a:t> </a:t>
            </a:r>
            <a:r>
              <a:rPr sz="4300" dirty="0"/>
              <a:t>REMEDIES</a:t>
            </a:r>
            <a:endParaRPr sz="4300"/>
          </a:p>
        </p:txBody>
      </p:sp>
      <p:sp>
        <p:nvSpPr>
          <p:cNvPr id="6" name="object 6"/>
          <p:cNvSpPr txBox="1"/>
          <p:nvPr/>
        </p:nvSpPr>
        <p:spPr>
          <a:xfrm>
            <a:off x="383540" y="1477810"/>
            <a:ext cx="8509635" cy="373316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6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Arial"/>
                <a:cs typeface="Arial"/>
              </a:rPr>
              <a:t>Exercise.</a:t>
            </a:r>
            <a:endParaRPr sz="3200">
              <a:latin typeface="Arial"/>
              <a:cs typeface="Arial"/>
            </a:endParaRPr>
          </a:p>
          <a:p>
            <a:pPr marL="12700" marR="5080" indent="194183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Moderate</a:t>
            </a:r>
            <a:r>
              <a:rPr sz="32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exercise,</a:t>
            </a:r>
            <a:r>
              <a:rPr sz="32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such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as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walking,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can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improve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the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 </a:t>
            </a:r>
            <a:r>
              <a:rPr sz="3200" spc="-40" dirty="0">
                <a:solidFill>
                  <a:srgbClr val="4E3A2F"/>
                </a:solidFill>
                <a:latin typeface="Arial MT"/>
                <a:cs typeface="Arial MT"/>
              </a:rPr>
              <a:t>flow,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which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decreases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your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risk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clots.</a:t>
            </a:r>
            <a:endParaRPr sz="3200">
              <a:latin typeface="Arial MT"/>
              <a:cs typeface="Arial MT"/>
            </a:endParaRPr>
          </a:p>
          <a:p>
            <a:pPr marL="12700" marR="1557020" indent="18288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Leg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and</a:t>
            </a:r>
            <a:r>
              <a:rPr sz="32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ankle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stretches</a:t>
            </a:r>
            <a:r>
              <a:rPr sz="3200" spc="-5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and </a:t>
            </a:r>
            <a:r>
              <a:rPr sz="3200" spc="-869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exercises also can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improve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the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circulation.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15133"/>
            <a:ext cx="7762240" cy="480568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8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b="1" spc="-25" dirty="0">
                <a:solidFill>
                  <a:srgbClr val="4E3A2F"/>
                </a:solidFill>
                <a:latin typeface="Arial"/>
                <a:cs typeface="Arial"/>
              </a:rPr>
              <a:t>Avoid</a:t>
            </a:r>
            <a:r>
              <a:rPr sz="3200" b="1" spc="-4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tobacco.</a:t>
            </a:r>
            <a:endParaRPr sz="3200">
              <a:latin typeface="Arial"/>
              <a:cs typeface="Arial"/>
            </a:endParaRPr>
          </a:p>
          <a:p>
            <a:pPr marL="12700" marR="5080" indent="18288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Using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tobacco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can cause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vessels</a:t>
            </a:r>
            <a:r>
              <a:rPr sz="32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narrow,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increasing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risk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heart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attack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or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stroke</a:t>
            </a:r>
            <a:r>
              <a:rPr sz="32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due to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clots.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8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b="1" spc="-25" dirty="0">
                <a:solidFill>
                  <a:srgbClr val="4E3A2F"/>
                </a:solidFill>
                <a:latin typeface="Arial"/>
                <a:cs typeface="Arial"/>
              </a:rPr>
              <a:t>Watch</a:t>
            </a:r>
            <a:r>
              <a:rPr sz="3200" b="1" spc="-4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for</a:t>
            </a:r>
            <a:r>
              <a:rPr sz="3200" b="1" spc="-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sores.</a:t>
            </a:r>
            <a:endParaRPr sz="3200">
              <a:latin typeface="Arial"/>
              <a:cs typeface="Arial"/>
            </a:endParaRPr>
          </a:p>
          <a:p>
            <a:pPr marL="12700" marR="33020" indent="18288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Poor circulation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can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make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it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difficult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for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sores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heal,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particularly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on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the </a:t>
            </a:r>
            <a:r>
              <a:rPr sz="3200" spc="-869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hands and feet.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Inspect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feet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regularly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and tell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doctor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about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any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sores.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317497"/>
            <a:ext cx="8001000" cy="433959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254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Be</a:t>
            </a:r>
            <a:r>
              <a:rPr sz="3000" b="1" spc="-1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good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to</a:t>
            </a:r>
            <a:r>
              <a:rPr sz="3000" b="1" spc="-1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your</a:t>
            </a:r>
            <a:r>
              <a:rPr sz="3000" b="1" spc="-1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Arial"/>
                <a:cs typeface="Arial"/>
              </a:rPr>
              <a:t>skin.</a:t>
            </a:r>
            <a:endParaRPr sz="3000">
              <a:latin typeface="Arial"/>
              <a:cs typeface="Arial"/>
            </a:endParaRPr>
          </a:p>
          <a:p>
            <a:pPr marL="12700" marR="80010" indent="1828800">
              <a:lnSpc>
                <a:spcPct val="130000"/>
              </a:lnSpc>
              <a:spcBef>
                <a:spcPts val="244"/>
              </a:spcBef>
            </a:pPr>
            <a:r>
              <a:rPr sz="3000" spc="-17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30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reduce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itching, bath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in cool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water </a:t>
            </a:r>
            <a:r>
              <a:rPr sz="3000" spc="-819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and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pat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your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skin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d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r</a:t>
            </a:r>
            <a:r>
              <a:rPr sz="3000" spc="-229" dirty="0">
                <a:solidFill>
                  <a:srgbClr val="4E3A2F"/>
                </a:solidFill>
                <a:latin typeface="Arial MT"/>
                <a:cs typeface="Arial MT"/>
              </a:rPr>
              <a:t>y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.</a:t>
            </a:r>
            <a:r>
              <a:rPr sz="3000" spc="-16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45" dirty="0">
                <a:solidFill>
                  <a:srgbClr val="4E3A2F"/>
                </a:solidFill>
                <a:latin typeface="Arial MT"/>
                <a:cs typeface="Arial MT"/>
              </a:rPr>
              <a:t>A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void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hot tubs,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heated  whirlpools,</a:t>
            </a:r>
            <a:r>
              <a:rPr sz="30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and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hot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showers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or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baths.</a:t>
            </a:r>
            <a:endParaRPr sz="3000">
              <a:latin typeface="Arial MT"/>
              <a:cs typeface="Arial MT"/>
            </a:endParaRPr>
          </a:p>
          <a:p>
            <a:pPr marL="12700" marR="5080" indent="1828800" algn="just">
              <a:lnSpc>
                <a:spcPct val="130000"/>
              </a:lnSpc>
              <a:spcBef>
                <a:spcPts val="720"/>
              </a:spcBef>
            </a:pPr>
            <a:r>
              <a:rPr sz="3000" spc="-35" dirty="0">
                <a:solidFill>
                  <a:srgbClr val="4E3A2F"/>
                </a:solidFill>
                <a:latin typeface="Arial MT"/>
                <a:cs typeface="Arial MT"/>
              </a:rPr>
              <a:t>Try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not to scratch,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as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it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can damage </a:t>
            </a:r>
            <a:r>
              <a:rPr sz="3000" spc="-819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your skin and increase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risk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infection. Use </a:t>
            </a:r>
            <a:r>
              <a:rPr sz="3000" spc="-819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lotion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to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keep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your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skin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moist.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340358"/>
            <a:ext cx="8168640" cy="4156710"/>
          </a:xfrm>
          <a:prstGeom prst="rect">
            <a:avLst/>
          </a:prstGeom>
        </p:spPr>
        <p:txBody>
          <a:bodyPr vert="horz" wrap="square" lIns="0" tIns="248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6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26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000" b="1" spc="-20" dirty="0">
                <a:solidFill>
                  <a:srgbClr val="4E3A2F"/>
                </a:solidFill>
                <a:latin typeface="Arial"/>
                <a:cs typeface="Arial"/>
              </a:rPr>
              <a:t>Avoid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 extreme</a:t>
            </a:r>
            <a:r>
              <a:rPr sz="3000" b="1" spc="-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temperatures.</a:t>
            </a:r>
            <a:endParaRPr sz="3000">
              <a:latin typeface="Arial"/>
              <a:cs typeface="Arial"/>
            </a:endParaRPr>
          </a:p>
          <a:p>
            <a:pPr marL="12700" marR="5080" indent="1828800">
              <a:lnSpc>
                <a:spcPct val="150000"/>
              </a:lnSpc>
              <a:spcBef>
                <a:spcPts val="60"/>
              </a:spcBef>
            </a:pP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Poor blood flow increases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risk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 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injury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from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hot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and cold temperatures.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In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cold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weather,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always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wear warm</a:t>
            </a:r>
            <a:r>
              <a:rPr sz="3000" spc="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clothing,</a:t>
            </a:r>
            <a:r>
              <a:rPr sz="30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particularly </a:t>
            </a:r>
            <a:r>
              <a:rPr sz="3000" spc="-819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on your hands and feet.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In hot </a:t>
            </a:r>
            <a:r>
              <a:rPr sz="3000" spc="-25" dirty="0">
                <a:solidFill>
                  <a:srgbClr val="4E3A2F"/>
                </a:solidFill>
                <a:latin typeface="Arial MT"/>
                <a:cs typeface="Arial MT"/>
              </a:rPr>
              <a:t>weather,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protect 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yourself from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sun and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drink</a:t>
            </a:r>
            <a:r>
              <a:rPr sz="30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plenty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 liquids.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776" y="1036319"/>
            <a:ext cx="5390388" cy="5410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48488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NURSING</a:t>
            </a:r>
            <a:r>
              <a:rPr spc="-65" dirty="0"/>
              <a:t> </a:t>
            </a:r>
            <a:r>
              <a:rPr spc="-15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677415"/>
            <a:ext cx="8295005" cy="3729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Monitor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for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peripheral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and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cerebral</a:t>
            </a:r>
            <a:r>
              <a:rPr sz="27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thrombosis.</a:t>
            </a:r>
            <a:endParaRPr sz="2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Assist</a:t>
            </a:r>
            <a:r>
              <a:rPr sz="27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 patient</a:t>
            </a:r>
            <a:r>
              <a:rPr sz="27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for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 ambulation</a:t>
            </a:r>
            <a:endParaRPr sz="2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Perform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 phlebotomy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as per</a:t>
            </a:r>
            <a:r>
              <a:rPr sz="27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doctors</a:t>
            </a:r>
            <a:r>
              <a:rPr sz="27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order</a:t>
            </a:r>
            <a:endParaRPr sz="2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Administer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iv</a:t>
            </a:r>
            <a:r>
              <a:rPr sz="27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fluids</a:t>
            </a:r>
            <a:r>
              <a:rPr sz="27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and</a:t>
            </a:r>
            <a:r>
              <a:rPr sz="27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encourage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to take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oral</a:t>
            </a:r>
            <a:r>
              <a:rPr sz="27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fluids</a:t>
            </a:r>
            <a:endParaRPr sz="2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Administer</a:t>
            </a:r>
            <a:r>
              <a:rPr sz="27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pain</a:t>
            </a:r>
            <a:r>
              <a:rPr sz="2700" spc="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management</a:t>
            </a:r>
            <a:r>
              <a:rPr sz="2700" spc="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measures</a:t>
            </a:r>
            <a:endParaRPr sz="2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354965" algn="l"/>
              </a:tabLst>
            </a:pPr>
            <a:r>
              <a:rPr sz="1850" spc="-5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Advice</a:t>
            </a:r>
            <a:r>
              <a:rPr sz="27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27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do</a:t>
            </a:r>
            <a:r>
              <a:rPr sz="27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regular</a:t>
            </a:r>
            <a:r>
              <a:rPr sz="27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exercise</a:t>
            </a:r>
            <a:endParaRPr sz="2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728927"/>
            <a:ext cx="8331834" cy="30022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9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Instruct</a:t>
            </a:r>
            <a:r>
              <a:rPr sz="32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avoid</a:t>
            </a:r>
            <a:r>
              <a:rPr sz="3200" spc="-4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tobacco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690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9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Advise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maintain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skin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hygiene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690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9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Avoid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extreme</a:t>
            </a:r>
            <a:r>
              <a:rPr sz="3200" spc="-5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temperatures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690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9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Provide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psychological</a:t>
            </a:r>
            <a:r>
              <a:rPr sz="3200" spc="-4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support</a:t>
            </a:r>
            <a:r>
              <a:rPr sz="3200" spc="-4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patient.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776" y="1036319"/>
            <a:ext cx="4732020" cy="5410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4191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NURSING</a:t>
            </a:r>
            <a:r>
              <a:rPr spc="-80" dirty="0"/>
              <a:t> </a:t>
            </a:r>
            <a:r>
              <a:rPr spc="-15" dirty="0"/>
              <a:t>DIAGNOSIS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0" marR="43180" indent="-342900">
              <a:lnSpc>
                <a:spcPct val="150100"/>
              </a:lnSpc>
              <a:spcBef>
                <a:spcPts val="10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-6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pc="-5" dirty="0"/>
              <a:t>Impaired </a:t>
            </a:r>
            <a:r>
              <a:rPr dirty="0"/>
              <a:t>tissue </a:t>
            </a:r>
            <a:r>
              <a:rPr spc="-5" dirty="0"/>
              <a:t>perfusion </a:t>
            </a:r>
            <a:r>
              <a:rPr dirty="0"/>
              <a:t>related </a:t>
            </a:r>
            <a:r>
              <a:rPr spc="-10" dirty="0"/>
              <a:t>to </a:t>
            </a:r>
            <a:r>
              <a:rPr dirty="0"/>
              <a:t>phlebotomy </a:t>
            </a:r>
            <a:r>
              <a:rPr spc="5" dirty="0"/>
              <a:t> </a:t>
            </a:r>
            <a:r>
              <a:rPr spc="-5" dirty="0"/>
              <a:t>as</a:t>
            </a:r>
            <a:r>
              <a:rPr dirty="0"/>
              <a:t> </a:t>
            </a:r>
            <a:r>
              <a:rPr spc="-5" dirty="0"/>
              <a:t>evidenced</a:t>
            </a:r>
            <a:r>
              <a:rPr spc="-30" dirty="0"/>
              <a:t> </a:t>
            </a:r>
            <a:r>
              <a:rPr spc="-5" dirty="0"/>
              <a:t>by</a:t>
            </a:r>
            <a:r>
              <a:rPr dirty="0"/>
              <a:t> </a:t>
            </a:r>
            <a:r>
              <a:rPr spc="-5" dirty="0"/>
              <a:t>cyanosis.</a:t>
            </a:r>
            <a:endParaRPr sz="2100">
              <a:latin typeface="Microsoft Sans Serif"/>
              <a:cs typeface="Microsoft Sans Serif"/>
            </a:endParaRPr>
          </a:p>
          <a:p>
            <a:pPr marL="406400" marR="577850" indent="-342900">
              <a:lnSpc>
                <a:spcPct val="150100"/>
              </a:lnSpc>
              <a:spcBef>
                <a:spcPts val="715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-6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dirty="0"/>
              <a:t>Acute </a:t>
            </a:r>
            <a:r>
              <a:rPr spc="-5" dirty="0"/>
              <a:t>pain related </a:t>
            </a:r>
            <a:r>
              <a:rPr dirty="0"/>
              <a:t>to </a:t>
            </a:r>
            <a:r>
              <a:rPr spc="-5" dirty="0"/>
              <a:t>surgical intervention as </a:t>
            </a:r>
            <a:r>
              <a:rPr dirty="0"/>
              <a:t> </a:t>
            </a:r>
            <a:r>
              <a:rPr spc="-5" dirty="0"/>
              <a:t>evidenced</a:t>
            </a:r>
            <a:r>
              <a:rPr spc="-15" dirty="0"/>
              <a:t> </a:t>
            </a:r>
            <a:r>
              <a:rPr spc="-5" dirty="0"/>
              <a:t>by</a:t>
            </a:r>
            <a:r>
              <a:rPr spc="-20" dirty="0"/>
              <a:t> </a:t>
            </a:r>
            <a:r>
              <a:rPr spc="-5" dirty="0"/>
              <a:t>verbalization</a:t>
            </a:r>
            <a:endParaRPr sz="2100">
              <a:latin typeface="Microsoft Sans Serif"/>
              <a:cs typeface="Microsoft Sans Serif"/>
            </a:endParaRPr>
          </a:p>
          <a:p>
            <a:pPr marL="406400" marR="5080" indent="-342900">
              <a:lnSpc>
                <a:spcPct val="150100"/>
              </a:lnSpc>
              <a:spcBef>
                <a:spcPts val="72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-6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pc="-5" dirty="0"/>
              <a:t>Impaired breath pattern related </a:t>
            </a:r>
            <a:r>
              <a:rPr dirty="0"/>
              <a:t>to </a:t>
            </a:r>
            <a:r>
              <a:rPr spc="-5" dirty="0"/>
              <a:t>decreased </a:t>
            </a:r>
            <a:r>
              <a:rPr dirty="0"/>
              <a:t> </a:t>
            </a:r>
            <a:r>
              <a:rPr spc="-5" dirty="0"/>
              <a:t>level</a:t>
            </a:r>
            <a:r>
              <a:rPr spc="-20" dirty="0"/>
              <a:t> </a:t>
            </a:r>
            <a:r>
              <a:rPr dirty="0"/>
              <a:t>of</a:t>
            </a:r>
            <a:r>
              <a:rPr spc="5" dirty="0"/>
              <a:t> </a:t>
            </a:r>
            <a:r>
              <a:rPr dirty="0"/>
              <a:t>RBC </a:t>
            </a:r>
            <a:r>
              <a:rPr spc="-5" dirty="0"/>
              <a:t>in</a:t>
            </a:r>
            <a:r>
              <a:rPr spc="5" dirty="0"/>
              <a:t> </a:t>
            </a:r>
            <a:r>
              <a:rPr spc="-5" dirty="0"/>
              <a:t>blood</a:t>
            </a:r>
            <a:r>
              <a:rPr spc="-15" dirty="0"/>
              <a:t> </a:t>
            </a:r>
            <a:r>
              <a:rPr spc="-5" dirty="0"/>
              <a:t>as</a:t>
            </a:r>
            <a:r>
              <a:rPr spc="5" dirty="0"/>
              <a:t> </a:t>
            </a:r>
            <a:r>
              <a:rPr spc="-5" dirty="0"/>
              <a:t>evidenced</a:t>
            </a:r>
            <a:r>
              <a:rPr spc="-20" dirty="0"/>
              <a:t> </a:t>
            </a:r>
            <a:r>
              <a:rPr spc="-5" dirty="0"/>
              <a:t>by</a:t>
            </a:r>
            <a:r>
              <a:rPr spc="5" dirty="0"/>
              <a:t> </a:t>
            </a:r>
            <a:r>
              <a:rPr spc="-5" dirty="0"/>
              <a:t>dyspnea.</a:t>
            </a:r>
            <a:endParaRPr sz="21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526539"/>
            <a:ext cx="8509635" cy="422148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84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Imbalanced nutrition less than body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requirement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related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less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oral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intake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 food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as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evidenced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by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weight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loss.</a:t>
            </a:r>
            <a:endParaRPr sz="3200">
              <a:latin typeface="Arial MT"/>
              <a:cs typeface="Arial MT"/>
            </a:endParaRPr>
          </a:p>
          <a:p>
            <a:pPr marL="355600" marR="363220" indent="-342900">
              <a:lnSpc>
                <a:spcPct val="90000"/>
              </a:lnSpc>
              <a:spcBef>
                <a:spcPts val="770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Fear and anxiety related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to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outcome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disease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condition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as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evidenced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by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frequent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doubts.</a:t>
            </a:r>
            <a:endParaRPr sz="3200">
              <a:latin typeface="Arial MT"/>
              <a:cs typeface="Arial MT"/>
            </a:endParaRPr>
          </a:p>
          <a:p>
            <a:pPr marL="355600" marR="1106170" indent="-342900" algn="just">
              <a:lnSpc>
                <a:spcPct val="90000"/>
              </a:lnSpc>
              <a:spcBef>
                <a:spcPts val="76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Knowledge deficit regarding home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care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management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as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evidenced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by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frequent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doubts.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85321"/>
            <a:ext cx="8155940" cy="2221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Arial MT"/>
                <a:cs typeface="Arial MT"/>
              </a:rPr>
              <a:t>People </a:t>
            </a:r>
            <a:r>
              <a:rPr sz="3200" dirty="0">
                <a:latin typeface="Arial MT"/>
                <a:cs typeface="Arial MT"/>
              </a:rPr>
              <a:t>with </a:t>
            </a:r>
            <a:r>
              <a:rPr sz="3200" spc="-5" dirty="0">
                <a:latin typeface="Arial MT"/>
                <a:cs typeface="Arial MT"/>
              </a:rPr>
              <a:t>polycythemia have </a:t>
            </a:r>
            <a:r>
              <a:rPr sz="3200" dirty="0">
                <a:latin typeface="Arial MT"/>
                <a:cs typeface="Arial MT"/>
              </a:rPr>
              <a:t>an increase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in </a:t>
            </a:r>
            <a:r>
              <a:rPr sz="3200" spc="-5" dirty="0">
                <a:latin typeface="Arial MT"/>
                <a:cs typeface="Arial MT"/>
              </a:rPr>
              <a:t>hematocrit, hemoglobin </a:t>
            </a:r>
            <a:r>
              <a:rPr sz="3200" dirty="0">
                <a:latin typeface="Arial MT"/>
                <a:cs typeface="Arial MT"/>
              </a:rPr>
              <a:t>or red </a:t>
            </a:r>
            <a:r>
              <a:rPr sz="3200" spc="-5" dirty="0">
                <a:latin typeface="Arial MT"/>
                <a:cs typeface="Arial MT"/>
              </a:rPr>
              <a:t>blood cell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count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above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the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normal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limits.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776" y="1036319"/>
            <a:ext cx="3444240" cy="5410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29057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RISK</a:t>
            </a:r>
            <a:r>
              <a:rPr spc="-75" dirty="0"/>
              <a:t> </a:t>
            </a:r>
            <a:r>
              <a:rPr spc="-45" dirty="0"/>
              <a:t>FACTORS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677415"/>
            <a:ext cx="8044815" cy="422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chronic</a:t>
            </a:r>
            <a:r>
              <a:rPr sz="2700" spc="-4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hypoxia</a:t>
            </a:r>
            <a:endParaRPr sz="2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long-term</a:t>
            </a:r>
            <a:r>
              <a:rPr sz="27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cigarette</a:t>
            </a:r>
            <a:r>
              <a:rPr sz="27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u="heavy" spc="-5" dirty="0">
                <a:solidFill>
                  <a:srgbClr val="AC1F1F"/>
                </a:solidFill>
                <a:uFill>
                  <a:solidFill>
                    <a:srgbClr val="AC1F1F"/>
                  </a:solidFill>
                </a:uFill>
                <a:latin typeface="Arial MT"/>
                <a:cs typeface="Arial MT"/>
                <a:hlinkClick r:id="rId3"/>
              </a:rPr>
              <a:t>smoking</a:t>
            </a:r>
            <a:endParaRPr sz="2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familial and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genetic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predisposition</a:t>
            </a:r>
            <a:endParaRPr sz="27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living</a:t>
            </a:r>
            <a:r>
              <a:rPr sz="27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in</a:t>
            </a:r>
            <a:r>
              <a:rPr sz="27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high</a:t>
            </a:r>
            <a:r>
              <a:rPr sz="27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altitudes</a:t>
            </a:r>
            <a:endParaRPr sz="2700">
              <a:latin typeface="Arial MT"/>
              <a:cs typeface="Arial MT"/>
            </a:endParaRPr>
          </a:p>
          <a:p>
            <a:pPr marL="355600" marR="5080" indent="-342900">
              <a:lnSpc>
                <a:spcPct val="140000"/>
              </a:lnSpc>
              <a:spcBef>
                <a:spcPts val="650"/>
              </a:spcBef>
              <a:tabLst>
                <a:tab pos="354965" algn="l"/>
              </a:tabLst>
            </a:pPr>
            <a:r>
              <a:rPr sz="1850" spc="-5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	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long-term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exposure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to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 carbon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monoxide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(tunnel </a:t>
            </a:r>
            <a:r>
              <a:rPr sz="27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workers,</a:t>
            </a:r>
            <a:r>
              <a:rPr sz="27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car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garage</a:t>
            </a:r>
            <a:r>
              <a:rPr sz="27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attendants,</a:t>
            </a:r>
            <a:r>
              <a:rPr sz="27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residents</a:t>
            </a:r>
            <a:r>
              <a:rPr sz="27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 highly </a:t>
            </a:r>
            <a:r>
              <a:rPr sz="2700" spc="-7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2700" spc="-5" dirty="0">
                <a:solidFill>
                  <a:srgbClr val="4E3A2F"/>
                </a:solidFill>
                <a:latin typeface="Arial MT"/>
                <a:cs typeface="Arial MT"/>
              </a:rPr>
              <a:t>polluted </a:t>
            </a:r>
            <a:r>
              <a:rPr sz="2700" dirty="0">
                <a:solidFill>
                  <a:srgbClr val="4E3A2F"/>
                </a:solidFill>
                <a:latin typeface="Arial MT"/>
                <a:cs typeface="Arial MT"/>
              </a:rPr>
              <a:t>cities)</a:t>
            </a:r>
            <a:endParaRPr sz="2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776" y="1036319"/>
            <a:ext cx="1836420" cy="5410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1294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T</a:t>
            </a:r>
            <a:r>
              <a:rPr spc="-5" dirty="0"/>
              <a:t>YPES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728927"/>
            <a:ext cx="6203950" cy="30022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9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PRIMARY</a:t>
            </a:r>
            <a:r>
              <a:rPr sz="3200" spc="-7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POLYCYTHEMIA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690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8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SECONDARY</a:t>
            </a:r>
            <a:r>
              <a:rPr sz="3200" spc="-9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POLYCYTHEMIA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690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9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RELATIVE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POLYCYTHEMIA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690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8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STRESS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POLYCYTHEMIA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6" y="1036319"/>
            <a:ext cx="9031605" cy="541020"/>
            <a:chOff x="112776" y="1036319"/>
            <a:chExt cx="9031605" cy="5410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776" y="1036319"/>
              <a:ext cx="2549652" cy="5410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95499" y="1036319"/>
              <a:ext cx="3619500" cy="54102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50603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PRIMARY</a:t>
            </a:r>
            <a:r>
              <a:rPr spc="-30" dirty="0"/>
              <a:t> </a:t>
            </a:r>
            <a:r>
              <a:rPr spc="-25" dirty="0"/>
              <a:t>POLYCYTHEMIA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3540" y="1485321"/>
            <a:ext cx="8487410" cy="3782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10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Primary Polycythemia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occurs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when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excess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red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cells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are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produced</a:t>
            </a:r>
            <a:r>
              <a:rPr sz="32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as a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result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an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abnormality</a:t>
            </a:r>
            <a:r>
              <a:rPr sz="3200" spc="-1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bone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marrow.</a:t>
            </a:r>
            <a:endParaRPr sz="3200">
              <a:latin typeface="Arial MT"/>
              <a:cs typeface="Arial MT"/>
            </a:endParaRPr>
          </a:p>
          <a:p>
            <a:pPr marL="355600" marR="137795" indent="-342900" algn="just">
              <a:lnSpc>
                <a:spcPct val="150000"/>
              </a:lnSpc>
              <a:spcBef>
                <a:spcPts val="770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Often,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excess white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blood cells and platelets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are</a:t>
            </a:r>
            <a:r>
              <a:rPr sz="3200" spc="-3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also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produced.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6" y="1036319"/>
            <a:ext cx="9031605" cy="541020"/>
            <a:chOff x="112776" y="1036319"/>
            <a:chExt cx="9031605" cy="5410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776" y="1036319"/>
              <a:ext cx="3145536" cy="5410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1383" y="1036319"/>
              <a:ext cx="3619500" cy="54102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56578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SECONDARY</a:t>
            </a:r>
            <a:r>
              <a:rPr spc="15" dirty="0"/>
              <a:t> </a:t>
            </a:r>
            <a:r>
              <a:rPr spc="-25" dirty="0"/>
              <a:t>POLYCYTHEMIA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6400" marR="5080" indent="-342900">
              <a:lnSpc>
                <a:spcPct val="150000"/>
              </a:lnSpc>
              <a:spcBef>
                <a:spcPts val="10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b="1" spc="-5" dirty="0">
                <a:latin typeface="Arial"/>
                <a:cs typeface="Arial"/>
              </a:rPr>
              <a:t>Secondary polycythemia </a:t>
            </a:r>
            <a:r>
              <a:rPr sz="3200" dirty="0"/>
              <a:t>is </a:t>
            </a:r>
            <a:r>
              <a:rPr sz="3200" spc="-5" dirty="0"/>
              <a:t>usually due </a:t>
            </a:r>
            <a:r>
              <a:rPr sz="3200" dirty="0"/>
              <a:t>to </a:t>
            </a:r>
            <a:r>
              <a:rPr sz="3200" spc="5" dirty="0"/>
              <a:t> </a:t>
            </a:r>
            <a:r>
              <a:rPr sz="3200" spc="-5" dirty="0"/>
              <a:t>increased erythropoietin </a:t>
            </a:r>
            <a:r>
              <a:rPr sz="3200" dirty="0"/>
              <a:t>(EPO) </a:t>
            </a:r>
            <a:r>
              <a:rPr sz="3200" spc="-5" dirty="0"/>
              <a:t>production </a:t>
            </a:r>
            <a:r>
              <a:rPr sz="3200" dirty="0"/>
              <a:t> </a:t>
            </a:r>
            <a:r>
              <a:rPr sz="3200" spc="-5" dirty="0"/>
              <a:t>either </a:t>
            </a:r>
            <a:r>
              <a:rPr sz="3200" dirty="0"/>
              <a:t>in </a:t>
            </a:r>
            <a:r>
              <a:rPr sz="3200" spc="-5" dirty="0"/>
              <a:t>response </a:t>
            </a:r>
            <a:r>
              <a:rPr sz="3200" dirty="0"/>
              <a:t>to </a:t>
            </a:r>
            <a:r>
              <a:rPr sz="3200" spc="-5" dirty="0"/>
              <a:t>chronic </a:t>
            </a:r>
            <a:r>
              <a:rPr sz="3200" dirty="0"/>
              <a:t>hypoxia (low </a:t>
            </a:r>
            <a:r>
              <a:rPr sz="3200" spc="5" dirty="0"/>
              <a:t> </a:t>
            </a:r>
            <a:r>
              <a:rPr sz="3200" spc="-5" dirty="0"/>
              <a:t>blood</a:t>
            </a:r>
            <a:r>
              <a:rPr sz="3200" spc="-10" dirty="0"/>
              <a:t> </a:t>
            </a:r>
            <a:r>
              <a:rPr sz="3200" dirty="0"/>
              <a:t>oxygen</a:t>
            </a:r>
            <a:r>
              <a:rPr sz="3200" spc="-35" dirty="0"/>
              <a:t> </a:t>
            </a:r>
            <a:r>
              <a:rPr sz="3200" spc="-5" dirty="0"/>
              <a:t>level)</a:t>
            </a:r>
            <a:r>
              <a:rPr sz="3200" dirty="0"/>
              <a:t> or</a:t>
            </a:r>
            <a:r>
              <a:rPr sz="3200" spc="-15" dirty="0"/>
              <a:t> </a:t>
            </a:r>
            <a:r>
              <a:rPr sz="3200" dirty="0"/>
              <a:t>from</a:t>
            </a:r>
            <a:r>
              <a:rPr sz="3200" spc="-25" dirty="0"/>
              <a:t> </a:t>
            </a:r>
            <a:r>
              <a:rPr sz="3200" dirty="0"/>
              <a:t>an</a:t>
            </a:r>
            <a:r>
              <a:rPr sz="3200" spc="-5" dirty="0"/>
              <a:t> erythropoietin </a:t>
            </a:r>
            <a:r>
              <a:rPr sz="3200" spc="-875" dirty="0"/>
              <a:t> </a:t>
            </a:r>
            <a:r>
              <a:rPr sz="3200" dirty="0"/>
              <a:t>secreting</a:t>
            </a:r>
            <a:r>
              <a:rPr sz="3200" spc="-45" dirty="0"/>
              <a:t> </a:t>
            </a:r>
            <a:r>
              <a:rPr sz="3200" spc="-35" dirty="0"/>
              <a:t>tumor.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6" y="1036319"/>
            <a:ext cx="9031605" cy="541020"/>
            <a:chOff x="112776" y="1036319"/>
            <a:chExt cx="9031605" cy="5410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776" y="1036319"/>
              <a:ext cx="2537460" cy="5410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83308" y="1036319"/>
              <a:ext cx="3619500" cy="54102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50482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RELATIVE</a:t>
            </a:r>
            <a:r>
              <a:rPr spc="-20" dirty="0"/>
              <a:t> </a:t>
            </a:r>
            <a:r>
              <a:rPr spc="-25" dirty="0"/>
              <a:t>POLYCYTHEMIA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3540" y="1492331"/>
            <a:ext cx="8491220" cy="423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100"/>
              </a:lnSpc>
              <a:spcBef>
                <a:spcPts val="10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-6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Arial"/>
                <a:cs typeface="Arial"/>
              </a:rPr>
              <a:t>Relative erythrocytosis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is an increase in RBC 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numbers</a:t>
            </a:r>
            <a:r>
              <a:rPr sz="30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without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an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increase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in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total</a:t>
            </a:r>
            <a:r>
              <a:rPr sz="30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RBC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mass.</a:t>
            </a:r>
            <a:endParaRPr sz="3000">
              <a:latin typeface="Arial MT"/>
              <a:cs typeface="Arial MT"/>
            </a:endParaRPr>
          </a:p>
          <a:p>
            <a:pPr marL="355600" marR="11430" indent="-342900">
              <a:lnSpc>
                <a:spcPct val="150000"/>
              </a:lnSpc>
              <a:spcBef>
                <a:spcPts val="720"/>
              </a:spcBef>
            </a:pPr>
            <a:r>
              <a:rPr sz="210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100" spc="-65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000" spc="-30" dirty="0">
                <a:solidFill>
                  <a:srgbClr val="4E3A2F"/>
                </a:solidFill>
                <a:latin typeface="Arial MT"/>
                <a:cs typeface="Arial MT"/>
              </a:rPr>
              <a:t>Usually,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this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is caused by loss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of plasma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volume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with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resultant hemo-concentration, as seen in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severe dehydration related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to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vomiting and </a:t>
            </a:r>
            <a:r>
              <a:rPr sz="30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Arial MT"/>
                <a:cs typeface="Arial MT"/>
              </a:rPr>
              <a:t>diarrhea.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6" y="1036319"/>
            <a:ext cx="9031605" cy="541020"/>
            <a:chOff x="112776" y="1036319"/>
            <a:chExt cx="9031605" cy="5410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776" y="1036319"/>
              <a:ext cx="2228088" cy="5410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73936" y="1036319"/>
              <a:ext cx="3619500" cy="54102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4738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STRESS</a:t>
            </a:r>
            <a:r>
              <a:rPr spc="-25" dirty="0"/>
              <a:t> POLYCYTHEMIA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3540" y="1485321"/>
            <a:ext cx="8241030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5"/>
              </a:spcBef>
            </a:pPr>
            <a:r>
              <a:rPr sz="2250" spc="-75" dirty="0">
                <a:solidFill>
                  <a:srgbClr val="EFA12D"/>
                </a:solidFill>
                <a:latin typeface="Microsoft Sans Serif"/>
                <a:cs typeface="Microsoft Sans Serif"/>
              </a:rPr>
              <a:t>🞭</a:t>
            </a:r>
            <a:r>
              <a:rPr sz="2250" spc="-70" dirty="0">
                <a:solidFill>
                  <a:srgbClr val="EFA12D"/>
                </a:solidFill>
                <a:latin typeface="Microsoft Sans Serif"/>
                <a:cs typeface="Microsoft Sans Serif"/>
              </a:rPr>
              <a:t> </a:t>
            </a:r>
            <a:r>
              <a:rPr sz="3200" b="1" dirty="0">
                <a:solidFill>
                  <a:srgbClr val="4E3A2F"/>
                </a:solidFill>
                <a:latin typeface="Arial"/>
                <a:cs typeface="Arial"/>
              </a:rPr>
              <a:t>Stress </a:t>
            </a:r>
            <a:r>
              <a:rPr sz="3200" b="1" spc="-5" dirty="0">
                <a:solidFill>
                  <a:srgbClr val="4E3A2F"/>
                </a:solidFill>
                <a:latin typeface="Arial"/>
                <a:cs typeface="Arial"/>
              </a:rPr>
              <a:t>polycythemia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is a term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applied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to a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chronic (long standing)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state of low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plasma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volume which is seen commonly in active,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hard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working,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anxious,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middle-aged</a:t>
            </a:r>
            <a:r>
              <a:rPr sz="3200" spc="-3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men.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In </a:t>
            </a:r>
            <a:r>
              <a:rPr sz="3200" spc="-87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these people, the red blood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cell volume is </a:t>
            </a:r>
            <a:r>
              <a:rPr sz="3200" spc="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normal,</a:t>
            </a:r>
            <a:r>
              <a:rPr sz="3200" spc="-2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but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plasma</a:t>
            </a:r>
            <a:r>
              <a:rPr sz="3200" spc="-2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4E3A2F"/>
                </a:solidFill>
                <a:latin typeface="Arial MT"/>
                <a:cs typeface="Arial MT"/>
              </a:rPr>
              <a:t>volume </a:t>
            </a:r>
            <a:r>
              <a:rPr sz="3200" spc="-10" dirty="0">
                <a:solidFill>
                  <a:srgbClr val="4E3A2F"/>
                </a:solidFill>
                <a:latin typeface="Arial MT"/>
                <a:cs typeface="Arial MT"/>
              </a:rPr>
              <a:t>is</a:t>
            </a:r>
            <a:r>
              <a:rPr sz="3200" spc="-5" dirty="0">
                <a:solidFill>
                  <a:srgbClr val="4E3A2F"/>
                </a:solidFill>
                <a:latin typeface="Arial MT"/>
                <a:cs typeface="Arial MT"/>
              </a:rPr>
              <a:t> </a:t>
            </a:r>
            <a:r>
              <a:rPr sz="3200" spc="-50" dirty="0">
                <a:solidFill>
                  <a:srgbClr val="4E3A2F"/>
                </a:solidFill>
                <a:latin typeface="Arial MT"/>
                <a:cs typeface="Arial MT"/>
              </a:rPr>
              <a:t>low.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C1F1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1051</Words>
  <Application>Microsoft Office PowerPoint</Application>
  <PresentationFormat>On-screen Show (4:3)</PresentationFormat>
  <Paragraphs>110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Arial MT</vt:lpstr>
      <vt:lpstr>Calibri</vt:lpstr>
      <vt:lpstr>Comic Sans MS</vt:lpstr>
      <vt:lpstr>Franklin Gothic Medium</vt:lpstr>
      <vt:lpstr>Microsoft Sans Serif</vt:lpstr>
      <vt:lpstr>Wingdings</vt:lpstr>
      <vt:lpstr>Office Theme</vt:lpstr>
      <vt:lpstr>PowerPoint Presentation</vt:lpstr>
      <vt:lpstr>DEFINITION</vt:lpstr>
      <vt:lpstr>🞭 People with polycythemia have an increase  in hematocrit, hemoglobin or red blood cell  count above the normal limits.</vt:lpstr>
      <vt:lpstr>RISK FACTORS</vt:lpstr>
      <vt:lpstr>TYPES</vt:lpstr>
      <vt:lpstr>PRIMARY POLYCYTHEMIA</vt:lpstr>
      <vt:lpstr>SECONDARY POLYCYTHEMIA</vt:lpstr>
      <vt:lpstr>RELATIVE POLYCYTHEMIA</vt:lpstr>
      <vt:lpstr>STRESS POLYCYTHEMIA</vt:lpstr>
      <vt:lpstr>CLINICAL MANIFESTATIONS</vt:lpstr>
      <vt:lpstr>PowerPoint Presentation</vt:lpstr>
      <vt:lpstr>PowerPoint Presentation</vt:lpstr>
      <vt:lpstr>PowerPoint Presentation</vt:lpstr>
      <vt:lpstr>DIAGNOSIS</vt:lpstr>
      <vt:lpstr>PowerPoint Presentation</vt:lpstr>
      <vt:lpstr>PowerPoint Presentation</vt:lpstr>
      <vt:lpstr>PowerPoint Presentation</vt:lpstr>
      <vt:lpstr>MANAGEMENT</vt:lpstr>
      <vt:lpstr>PowerPoint Presentation</vt:lpstr>
      <vt:lpstr>PowerPoint Presentation</vt:lpstr>
      <vt:lpstr>PowerPoint Presentation</vt:lpstr>
      <vt:lpstr>LIFESTYLE AND HOME REMEDIES</vt:lpstr>
      <vt:lpstr>PowerPoint Presentation</vt:lpstr>
      <vt:lpstr>PowerPoint Presentation</vt:lpstr>
      <vt:lpstr>PowerPoint Presentation</vt:lpstr>
      <vt:lpstr>NURSING MANAGEMENT</vt:lpstr>
      <vt:lpstr>PowerPoint Presentation</vt:lpstr>
      <vt:lpstr>NURSING DIAGNOSIS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sammiehngigs kiurire</cp:lastModifiedBy>
  <cp:revision>1</cp:revision>
  <dcterms:created xsi:type="dcterms:W3CDTF">2021-07-01T07:39:58Z</dcterms:created>
  <dcterms:modified xsi:type="dcterms:W3CDTF">2021-07-01T07:45:10Z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2021-07-01T00:00:00Z</vt:filetime>
  </property>
</Properties>
</file>