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12192000" cy="6858000"/>
  <p:defaultTextStyle>
    <a:defPPr>
      <a:defRPr lang="en-K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54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300" y="4572"/>
            <a:ext cx="24384" cy="218084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528" y="2176272"/>
            <a:ext cx="190500" cy="1905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9644" y="0"/>
            <a:ext cx="975852" cy="199034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549396"/>
            <a:ext cx="219456" cy="661415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44" y="1382267"/>
            <a:ext cx="309372" cy="574548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4482084"/>
            <a:ext cx="242315" cy="2362200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4027" y="4867656"/>
            <a:ext cx="975844" cy="1990343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71612" y="0"/>
            <a:ext cx="529304" cy="626363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532107" y="5551932"/>
            <a:ext cx="507492" cy="1296923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631168" y="4572"/>
            <a:ext cx="384048" cy="1725167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440668" y="4867655"/>
            <a:ext cx="384048" cy="19811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10055" y="4572"/>
            <a:ext cx="22859" cy="218084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29283" y="2176272"/>
            <a:ext cx="190500" cy="1905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24711" y="4021835"/>
            <a:ext cx="190500" cy="188975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90827" y="0"/>
            <a:ext cx="983487" cy="199034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7155" y="4572"/>
            <a:ext cx="237744" cy="1089660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9144"/>
            <a:ext cx="524256" cy="466343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62355" y="5480303"/>
            <a:ext cx="513588" cy="1373123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94944" y="4572"/>
            <a:ext cx="385572" cy="1740407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0" y="4881371"/>
            <a:ext cx="443484" cy="195833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95883" y="4572"/>
            <a:ext cx="813816" cy="4026407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319783" y="4867655"/>
            <a:ext cx="978819" cy="199034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04444" y="9144"/>
            <a:ext cx="833628" cy="683513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12619" y="440512"/>
            <a:ext cx="7366761" cy="1416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75764" y="1650173"/>
            <a:ext cx="8617585" cy="4735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9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31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33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31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34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37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39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41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43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43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43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45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47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51.png"/><Relationship Id="rId2" Type="http://schemas.openxmlformats.org/officeDocument/2006/relationships/image" Target="../media/image1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49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0055" y="4572"/>
              <a:ext cx="22859" cy="21808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9283" y="2176272"/>
              <a:ext cx="190500" cy="1905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4711" y="4021835"/>
            <a:ext cx="190500" cy="18897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90827" y="0"/>
            <a:ext cx="983487" cy="199034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7155" y="4572"/>
            <a:ext cx="237744" cy="10896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9144"/>
            <a:ext cx="524256" cy="466343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62355" y="5480303"/>
            <a:ext cx="513588" cy="137312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94944" y="4572"/>
            <a:ext cx="385572" cy="174040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4881371"/>
            <a:ext cx="443484" cy="195833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95883" y="4572"/>
            <a:ext cx="813816" cy="4026407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504444" y="9144"/>
            <a:ext cx="1794510" cy="6849109"/>
            <a:chOff x="504444" y="9144"/>
            <a:chExt cx="1794510" cy="6849109"/>
          </a:xfrm>
        </p:grpSpPr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19783" y="4867655"/>
              <a:ext cx="978819" cy="199034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04444" y="9144"/>
              <a:ext cx="833628" cy="683513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2757932" y="2652140"/>
            <a:ext cx="7023100" cy="18322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800" b="1" u="heavy" spc="9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PORTAL</a:t>
            </a:r>
            <a:r>
              <a:rPr sz="4800" b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 </a:t>
            </a:r>
            <a:r>
              <a:rPr sz="4800" b="1" u="heavy" spc="10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HYPERTENSION</a:t>
            </a:r>
            <a:endParaRPr sz="4800" dirty="0">
              <a:latin typeface="Trebuchet MS"/>
              <a:cs typeface="Trebuchet MS"/>
            </a:endParaRPr>
          </a:p>
          <a:p>
            <a:pPr marL="1475105" marR="1459865" indent="-1905" algn="ctr">
              <a:lnSpc>
                <a:spcPct val="153800"/>
              </a:lnSpc>
              <a:spcBef>
                <a:spcPts val="605"/>
              </a:spcBef>
            </a:pPr>
            <a:r>
              <a:rPr lang="en-US" sz="2100" i="1" spc="-145" dirty="0">
                <a:solidFill>
                  <a:srgbClr val="7B95A2"/>
                </a:solidFill>
                <a:latin typeface="Verdana"/>
                <a:cs typeface="Verdana"/>
              </a:rPr>
              <a:t>Samuel </a:t>
            </a:r>
            <a:r>
              <a:rPr lang="en-US" sz="2100" i="1" spc="-145" dirty="0" err="1">
                <a:solidFill>
                  <a:srgbClr val="7B95A2"/>
                </a:solidFill>
                <a:latin typeface="Verdana"/>
                <a:cs typeface="Verdana"/>
              </a:rPr>
              <a:t>Ngigi</a:t>
            </a:r>
            <a:r>
              <a:rPr lang="en-US" sz="2100" i="1" spc="-145" dirty="0">
                <a:solidFill>
                  <a:srgbClr val="7B95A2"/>
                </a:solidFill>
                <a:latin typeface="Verdana"/>
                <a:cs typeface="Verdana"/>
              </a:rPr>
              <a:t> K.</a:t>
            </a:r>
          </a:p>
          <a:p>
            <a:pPr marL="1475105" marR="1459865" indent="-1905" algn="ctr">
              <a:lnSpc>
                <a:spcPct val="153800"/>
              </a:lnSpc>
              <a:spcBef>
                <a:spcPts val="605"/>
              </a:spcBef>
            </a:pPr>
            <a:r>
              <a:rPr lang="en-US" sz="2100" i="1" spc="-145" dirty="0">
                <a:solidFill>
                  <a:srgbClr val="7B95A2"/>
                </a:solidFill>
                <a:latin typeface="Verdana"/>
                <a:cs typeface="Verdana"/>
              </a:rPr>
              <a:t>KMTC</a:t>
            </a:r>
            <a:endParaRPr sz="21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64814" y="493267"/>
            <a:ext cx="58540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PATHOPHYSIOLOGY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72385" y="1393647"/>
            <a:ext cx="8434705" cy="4614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Portal</a:t>
            </a:r>
            <a:r>
              <a:rPr sz="20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vascular</a:t>
            </a:r>
            <a:r>
              <a:rPr sz="20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resistance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is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increased</a:t>
            </a:r>
            <a:r>
              <a:rPr sz="20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sz="20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chronic</a:t>
            </a:r>
            <a:r>
              <a:rPr sz="20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liver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disease.</a:t>
            </a:r>
            <a:endParaRPr sz="2000">
              <a:latin typeface="Lucida Sans Unicode"/>
              <a:cs typeface="Lucida Sans Unicode"/>
            </a:endParaRPr>
          </a:p>
          <a:p>
            <a:pPr marL="198755" algn="ctr">
              <a:lnSpc>
                <a:spcPct val="100000"/>
              </a:lnSpc>
              <a:spcBef>
                <a:spcPts val="1480"/>
              </a:spcBef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Liver</a:t>
            </a:r>
            <a:r>
              <a:rPr sz="2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cell</a:t>
            </a:r>
            <a:r>
              <a:rPr sz="20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injury</a:t>
            </a:r>
            <a:endParaRPr sz="2000">
              <a:latin typeface="Lucida Sans Unicode"/>
              <a:cs typeface="Lucida Sans Unicode"/>
            </a:endParaRPr>
          </a:p>
          <a:p>
            <a:pPr marL="196850" algn="ctr">
              <a:lnSpc>
                <a:spcPct val="100000"/>
              </a:lnSpc>
              <a:spcBef>
                <a:spcPts val="2014"/>
              </a:spcBef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Stellate</a:t>
            </a:r>
            <a:r>
              <a:rPr sz="20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cell</a:t>
            </a:r>
            <a:r>
              <a:rPr sz="20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activation</a:t>
            </a:r>
            <a:endParaRPr sz="2000">
              <a:latin typeface="Lucida Sans Unicode"/>
              <a:cs typeface="Lucida Sans Unicode"/>
            </a:endParaRPr>
          </a:p>
          <a:p>
            <a:pPr marL="199390" algn="ctr">
              <a:lnSpc>
                <a:spcPct val="100000"/>
              </a:lnSpc>
              <a:spcBef>
                <a:spcPts val="1664"/>
              </a:spcBef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Stellate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cells</a:t>
            </a:r>
            <a:r>
              <a:rPr sz="20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transform</a:t>
            </a:r>
            <a:r>
              <a:rPr sz="20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into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myofibroblast</a:t>
            </a:r>
            <a:endParaRPr sz="2000">
              <a:latin typeface="Lucida Sans Unicode"/>
              <a:cs typeface="Lucida Sans Unicode"/>
            </a:endParaRPr>
          </a:p>
          <a:p>
            <a:pPr marL="197485" algn="ctr">
              <a:lnSpc>
                <a:spcPct val="100000"/>
              </a:lnSpc>
              <a:spcBef>
                <a:spcPts val="1480"/>
              </a:spcBef>
            </a:pP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De novo</a:t>
            </a:r>
            <a:r>
              <a:rPr sz="20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expression</a:t>
            </a:r>
            <a:r>
              <a:rPr sz="20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 specific</a:t>
            </a:r>
            <a:r>
              <a:rPr sz="2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smooth</a:t>
            </a:r>
            <a:r>
              <a:rPr sz="20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muscle</a:t>
            </a:r>
            <a:r>
              <a:rPr sz="20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protein</a:t>
            </a:r>
            <a:r>
              <a:rPr sz="20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alpha-actin</a:t>
            </a:r>
            <a:endParaRPr sz="2000">
              <a:latin typeface="Lucida Sans Unicode"/>
              <a:cs typeface="Lucida Sans Unicode"/>
            </a:endParaRPr>
          </a:p>
          <a:p>
            <a:pPr marL="2714625">
              <a:lnSpc>
                <a:spcPct val="100000"/>
              </a:lnSpc>
              <a:spcBef>
                <a:spcPts val="895"/>
              </a:spcBef>
              <a:tabLst>
                <a:tab pos="4708525" algn="l"/>
              </a:tabLst>
            </a:pPr>
            <a:r>
              <a:rPr sz="13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Endothelin,</a:t>
            </a:r>
            <a:r>
              <a:rPr sz="13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NO	</a:t>
            </a:r>
            <a:r>
              <a:rPr sz="13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Prostaglandins</a:t>
            </a:r>
            <a:endParaRPr sz="13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Lucida Sans Unicode"/>
              <a:cs typeface="Lucida Sans Unicode"/>
            </a:endParaRPr>
          </a:p>
          <a:p>
            <a:pPr marL="196850" algn="ctr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Contraction</a:t>
            </a:r>
            <a:r>
              <a:rPr sz="20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of activated cells</a:t>
            </a:r>
            <a:endParaRPr sz="2000">
              <a:latin typeface="Lucida Sans Unicode"/>
              <a:cs typeface="Lucida Sans Unicode"/>
            </a:endParaRPr>
          </a:p>
          <a:p>
            <a:pPr marL="196850" algn="ctr">
              <a:lnSpc>
                <a:spcPct val="100000"/>
              </a:lnSpc>
              <a:spcBef>
                <a:spcPts val="1475"/>
              </a:spcBef>
            </a:pP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Abnormal</a:t>
            </a:r>
            <a:r>
              <a:rPr sz="20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blood</a:t>
            </a:r>
            <a:r>
              <a:rPr sz="20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flow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pattern</a:t>
            </a:r>
            <a:r>
              <a:rPr sz="20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causing</a:t>
            </a:r>
            <a:r>
              <a:rPr sz="20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increased</a:t>
            </a:r>
            <a:r>
              <a:rPr sz="20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resistance</a:t>
            </a:r>
            <a:endParaRPr sz="2000">
              <a:latin typeface="Lucida Sans Unicode"/>
              <a:cs typeface="Lucida Sans Unicode"/>
            </a:endParaRPr>
          </a:p>
          <a:p>
            <a:pPr marL="2755900">
              <a:lnSpc>
                <a:spcPct val="100000"/>
              </a:lnSpc>
              <a:spcBef>
                <a:spcPts val="894"/>
              </a:spcBef>
            </a:pPr>
            <a:r>
              <a:rPr sz="13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fibrogenesis</a:t>
            </a:r>
            <a:endParaRPr sz="13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Lucida Sans Unicode"/>
              <a:cs typeface="Lucida Sans Unicode"/>
            </a:endParaRPr>
          </a:p>
          <a:p>
            <a:pPr marL="196215" algn="ctr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Increased</a:t>
            </a:r>
            <a:r>
              <a:rPr sz="20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resistance</a:t>
            </a:r>
            <a:r>
              <a:rPr sz="2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leads</a:t>
            </a:r>
            <a:r>
              <a:rPr sz="20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portal</a:t>
            </a:r>
            <a:r>
              <a:rPr sz="20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hypertension</a:t>
            </a:r>
            <a:endParaRPr sz="2000">
              <a:latin typeface="Lucida Sans Unicode"/>
              <a:cs typeface="Lucida Sans Unicod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129528" y="2186939"/>
            <a:ext cx="321945" cy="311150"/>
            <a:chOff x="6129528" y="2186939"/>
            <a:chExt cx="321945" cy="311150"/>
          </a:xfrm>
        </p:grpSpPr>
        <p:sp>
          <p:nvSpPr>
            <p:cNvPr id="5" name="object 5"/>
            <p:cNvSpPr/>
            <p:nvPr/>
          </p:nvSpPr>
          <p:spPr>
            <a:xfrm>
              <a:off x="6137148" y="2194559"/>
              <a:ext cx="306705" cy="295910"/>
            </a:xfrm>
            <a:custGeom>
              <a:avLst/>
              <a:gdLst/>
              <a:ahLst/>
              <a:cxnLst/>
              <a:rect l="l" t="t" r="r" b="b"/>
              <a:pathLst>
                <a:path w="306704" h="295910">
                  <a:moveTo>
                    <a:pt x="229742" y="0"/>
                  </a:moveTo>
                  <a:lnTo>
                    <a:pt x="76580" y="0"/>
                  </a:lnTo>
                  <a:lnTo>
                    <a:pt x="76580" y="147827"/>
                  </a:lnTo>
                  <a:lnTo>
                    <a:pt x="0" y="147827"/>
                  </a:lnTo>
                  <a:lnTo>
                    <a:pt x="153162" y="295655"/>
                  </a:lnTo>
                  <a:lnTo>
                    <a:pt x="306324" y="147827"/>
                  </a:lnTo>
                  <a:lnTo>
                    <a:pt x="229742" y="147827"/>
                  </a:lnTo>
                  <a:lnTo>
                    <a:pt x="229742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37148" y="2194559"/>
              <a:ext cx="306705" cy="295910"/>
            </a:xfrm>
            <a:custGeom>
              <a:avLst/>
              <a:gdLst/>
              <a:ahLst/>
              <a:cxnLst/>
              <a:rect l="l" t="t" r="r" b="b"/>
              <a:pathLst>
                <a:path w="306704" h="295910">
                  <a:moveTo>
                    <a:pt x="0" y="147827"/>
                  </a:moveTo>
                  <a:lnTo>
                    <a:pt x="76580" y="147827"/>
                  </a:lnTo>
                  <a:lnTo>
                    <a:pt x="76580" y="0"/>
                  </a:lnTo>
                  <a:lnTo>
                    <a:pt x="229742" y="0"/>
                  </a:lnTo>
                  <a:lnTo>
                    <a:pt x="229742" y="147827"/>
                  </a:lnTo>
                  <a:lnTo>
                    <a:pt x="306324" y="147827"/>
                  </a:lnTo>
                  <a:lnTo>
                    <a:pt x="153162" y="295655"/>
                  </a:lnTo>
                  <a:lnTo>
                    <a:pt x="0" y="147827"/>
                  </a:lnTo>
                  <a:close/>
                </a:path>
              </a:pathLst>
            </a:custGeom>
            <a:ln w="15240">
              <a:solidFill>
                <a:srgbClr val="3897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129528" y="2706623"/>
            <a:ext cx="321945" cy="317500"/>
            <a:chOff x="6129528" y="2706623"/>
            <a:chExt cx="321945" cy="317500"/>
          </a:xfrm>
        </p:grpSpPr>
        <p:sp>
          <p:nvSpPr>
            <p:cNvPr id="8" name="object 8"/>
            <p:cNvSpPr/>
            <p:nvPr/>
          </p:nvSpPr>
          <p:spPr>
            <a:xfrm>
              <a:off x="6137148" y="2714243"/>
              <a:ext cx="306705" cy="302260"/>
            </a:xfrm>
            <a:custGeom>
              <a:avLst/>
              <a:gdLst/>
              <a:ahLst/>
              <a:cxnLst/>
              <a:rect l="l" t="t" r="r" b="b"/>
              <a:pathLst>
                <a:path w="306704" h="302260">
                  <a:moveTo>
                    <a:pt x="229742" y="0"/>
                  </a:moveTo>
                  <a:lnTo>
                    <a:pt x="76580" y="0"/>
                  </a:lnTo>
                  <a:lnTo>
                    <a:pt x="76580" y="150875"/>
                  </a:lnTo>
                  <a:lnTo>
                    <a:pt x="0" y="150875"/>
                  </a:lnTo>
                  <a:lnTo>
                    <a:pt x="153162" y="301751"/>
                  </a:lnTo>
                  <a:lnTo>
                    <a:pt x="306324" y="150875"/>
                  </a:lnTo>
                  <a:lnTo>
                    <a:pt x="229742" y="150875"/>
                  </a:lnTo>
                  <a:lnTo>
                    <a:pt x="229742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37148" y="2714243"/>
              <a:ext cx="306705" cy="302260"/>
            </a:xfrm>
            <a:custGeom>
              <a:avLst/>
              <a:gdLst/>
              <a:ahLst/>
              <a:cxnLst/>
              <a:rect l="l" t="t" r="r" b="b"/>
              <a:pathLst>
                <a:path w="306704" h="302260">
                  <a:moveTo>
                    <a:pt x="0" y="150875"/>
                  </a:moveTo>
                  <a:lnTo>
                    <a:pt x="76580" y="150875"/>
                  </a:lnTo>
                  <a:lnTo>
                    <a:pt x="76580" y="0"/>
                  </a:lnTo>
                  <a:lnTo>
                    <a:pt x="229742" y="0"/>
                  </a:lnTo>
                  <a:lnTo>
                    <a:pt x="229742" y="150875"/>
                  </a:lnTo>
                  <a:lnTo>
                    <a:pt x="306324" y="150875"/>
                  </a:lnTo>
                  <a:lnTo>
                    <a:pt x="153162" y="301751"/>
                  </a:lnTo>
                  <a:lnTo>
                    <a:pt x="0" y="150875"/>
                  </a:lnTo>
                  <a:close/>
                </a:path>
              </a:pathLst>
            </a:custGeom>
            <a:ln w="15239">
              <a:solidFill>
                <a:srgbClr val="3897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6129528" y="3268979"/>
            <a:ext cx="321945" cy="312420"/>
            <a:chOff x="6129528" y="3268979"/>
            <a:chExt cx="321945" cy="312420"/>
          </a:xfrm>
        </p:grpSpPr>
        <p:sp>
          <p:nvSpPr>
            <p:cNvPr id="11" name="object 11"/>
            <p:cNvSpPr/>
            <p:nvPr/>
          </p:nvSpPr>
          <p:spPr>
            <a:xfrm>
              <a:off x="6137148" y="3276599"/>
              <a:ext cx="306705" cy="297180"/>
            </a:xfrm>
            <a:custGeom>
              <a:avLst/>
              <a:gdLst/>
              <a:ahLst/>
              <a:cxnLst/>
              <a:rect l="l" t="t" r="r" b="b"/>
              <a:pathLst>
                <a:path w="306704" h="297179">
                  <a:moveTo>
                    <a:pt x="229742" y="0"/>
                  </a:moveTo>
                  <a:lnTo>
                    <a:pt x="76580" y="0"/>
                  </a:lnTo>
                  <a:lnTo>
                    <a:pt x="76580" y="148589"/>
                  </a:lnTo>
                  <a:lnTo>
                    <a:pt x="0" y="148589"/>
                  </a:lnTo>
                  <a:lnTo>
                    <a:pt x="153162" y="297179"/>
                  </a:lnTo>
                  <a:lnTo>
                    <a:pt x="306324" y="148589"/>
                  </a:lnTo>
                  <a:lnTo>
                    <a:pt x="229742" y="148589"/>
                  </a:lnTo>
                  <a:lnTo>
                    <a:pt x="229742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37148" y="3276599"/>
              <a:ext cx="306705" cy="297180"/>
            </a:xfrm>
            <a:custGeom>
              <a:avLst/>
              <a:gdLst/>
              <a:ahLst/>
              <a:cxnLst/>
              <a:rect l="l" t="t" r="r" b="b"/>
              <a:pathLst>
                <a:path w="306704" h="297179">
                  <a:moveTo>
                    <a:pt x="0" y="148589"/>
                  </a:moveTo>
                  <a:lnTo>
                    <a:pt x="76580" y="148589"/>
                  </a:lnTo>
                  <a:lnTo>
                    <a:pt x="76580" y="0"/>
                  </a:lnTo>
                  <a:lnTo>
                    <a:pt x="229742" y="0"/>
                  </a:lnTo>
                  <a:lnTo>
                    <a:pt x="229742" y="148589"/>
                  </a:lnTo>
                  <a:lnTo>
                    <a:pt x="306324" y="148589"/>
                  </a:lnTo>
                  <a:lnTo>
                    <a:pt x="153162" y="297179"/>
                  </a:lnTo>
                  <a:lnTo>
                    <a:pt x="0" y="148589"/>
                  </a:lnTo>
                  <a:close/>
                </a:path>
              </a:pathLst>
            </a:custGeom>
            <a:ln w="15239">
              <a:solidFill>
                <a:srgbClr val="3897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6129528" y="3854196"/>
            <a:ext cx="321945" cy="431800"/>
            <a:chOff x="6129528" y="3854196"/>
            <a:chExt cx="321945" cy="431800"/>
          </a:xfrm>
        </p:grpSpPr>
        <p:sp>
          <p:nvSpPr>
            <p:cNvPr id="14" name="object 14"/>
            <p:cNvSpPr/>
            <p:nvPr/>
          </p:nvSpPr>
          <p:spPr>
            <a:xfrm>
              <a:off x="6137148" y="3861816"/>
              <a:ext cx="306705" cy="416559"/>
            </a:xfrm>
            <a:custGeom>
              <a:avLst/>
              <a:gdLst/>
              <a:ahLst/>
              <a:cxnLst/>
              <a:rect l="l" t="t" r="r" b="b"/>
              <a:pathLst>
                <a:path w="306704" h="416560">
                  <a:moveTo>
                    <a:pt x="229742" y="0"/>
                  </a:moveTo>
                  <a:lnTo>
                    <a:pt x="76580" y="0"/>
                  </a:lnTo>
                  <a:lnTo>
                    <a:pt x="76580" y="262889"/>
                  </a:lnTo>
                  <a:lnTo>
                    <a:pt x="0" y="262889"/>
                  </a:lnTo>
                  <a:lnTo>
                    <a:pt x="153162" y="416051"/>
                  </a:lnTo>
                  <a:lnTo>
                    <a:pt x="306324" y="262889"/>
                  </a:lnTo>
                  <a:lnTo>
                    <a:pt x="229742" y="262889"/>
                  </a:lnTo>
                  <a:lnTo>
                    <a:pt x="229742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137148" y="3861816"/>
              <a:ext cx="306705" cy="416559"/>
            </a:xfrm>
            <a:custGeom>
              <a:avLst/>
              <a:gdLst/>
              <a:ahLst/>
              <a:cxnLst/>
              <a:rect l="l" t="t" r="r" b="b"/>
              <a:pathLst>
                <a:path w="306704" h="416560">
                  <a:moveTo>
                    <a:pt x="0" y="262889"/>
                  </a:moveTo>
                  <a:lnTo>
                    <a:pt x="76580" y="262889"/>
                  </a:lnTo>
                  <a:lnTo>
                    <a:pt x="76580" y="0"/>
                  </a:lnTo>
                  <a:lnTo>
                    <a:pt x="229742" y="0"/>
                  </a:lnTo>
                  <a:lnTo>
                    <a:pt x="229742" y="262889"/>
                  </a:lnTo>
                  <a:lnTo>
                    <a:pt x="306324" y="262889"/>
                  </a:lnTo>
                  <a:lnTo>
                    <a:pt x="153162" y="416051"/>
                  </a:lnTo>
                  <a:lnTo>
                    <a:pt x="0" y="262889"/>
                  </a:lnTo>
                  <a:close/>
                </a:path>
              </a:pathLst>
            </a:custGeom>
            <a:ln w="15240">
              <a:solidFill>
                <a:srgbClr val="3897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129528" y="4590288"/>
            <a:ext cx="321945" cy="312420"/>
            <a:chOff x="6129528" y="4590288"/>
            <a:chExt cx="321945" cy="312420"/>
          </a:xfrm>
        </p:grpSpPr>
        <p:sp>
          <p:nvSpPr>
            <p:cNvPr id="17" name="object 17"/>
            <p:cNvSpPr/>
            <p:nvPr/>
          </p:nvSpPr>
          <p:spPr>
            <a:xfrm>
              <a:off x="6137148" y="4597908"/>
              <a:ext cx="306705" cy="297180"/>
            </a:xfrm>
            <a:custGeom>
              <a:avLst/>
              <a:gdLst/>
              <a:ahLst/>
              <a:cxnLst/>
              <a:rect l="l" t="t" r="r" b="b"/>
              <a:pathLst>
                <a:path w="306704" h="297179">
                  <a:moveTo>
                    <a:pt x="229742" y="0"/>
                  </a:moveTo>
                  <a:lnTo>
                    <a:pt x="76580" y="0"/>
                  </a:lnTo>
                  <a:lnTo>
                    <a:pt x="76580" y="148590"/>
                  </a:lnTo>
                  <a:lnTo>
                    <a:pt x="0" y="148590"/>
                  </a:lnTo>
                  <a:lnTo>
                    <a:pt x="153162" y="297180"/>
                  </a:lnTo>
                  <a:lnTo>
                    <a:pt x="306324" y="148590"/>
                  </a:lnTo>
                  <a:lnTo>
                    <a:pt x="229742" y="148590"/>
                  </a:lnTo>
                  <a:lnTo>
                    <a:pt x="229742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137148" y="4597908"/>
              <a:ext cx="306705" cy="297180"/>
            </a:xfrm>
            <a:custGeom>
              <a:avLst/>
              <a:gdLst/>
              <a:ahLst/>
              <a:cxnLst/>
              <a:rect l="l" t="t" r="r" b="b"/>
              <a:pathLst>
                <a:path w="306704" h="297179">
                  <a:moveTo>
                    <a:pt x="0" y="148590"/>
                  </a:moveTo>
                  <a:lnTo>
                    <a:pt x="76580" y="148590"/>
                  </a:lnTo>
                  <a:lnTo>
                    <a:pt x="76580" y="0"/>
                  </a:lnTo>
                  <a:lnTo>
                    <a:pt x="229742" y="0"/>
                  </a:lnTo>
                  <a:lnTo>
                    <a:pt x="229742" y="148590"/>
                  </a:lnTo>
                  <a:lnTo>
                    <a:pt x="306324" y="148590"/>
                  </a:lnTo>
                  <a:lnTo>
                    <a:pt x="153162" y="297180"/>
                  </a:lnTo>
                  <a:lnTo>
                    <a:pt x="0" y="148590"/>
                  </a:lnTo>
                  <a:close/>
                </a:path>
              </a:pathLst>
            </a:custGeom>
            <a:ln w="15239">
              <a:solidFill>
                <a:srgbClr val="3897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6121908" y="5250179"/>
            <a:ext cx="329565" cy="506095"/>
            <a:chOff x="6121908" y="5250179"/>
            <a:chExt cx="329565" cy="506095"/>
          </a:xfrm>
        </p:grpSpPr>
        <p:sp>
          <p:nvSpPr>
            <p:cNvPr id="20" name="object 20"/>
            <p:cNvSpPr/>
            <p:nvPr/>
          </p:nvSpPr>
          <p:spPr>
            <a:xfrm>
              <a:off x="6129528" y="5257799"/>
              <a:ext cx="314325" cy="490855"/>
            </a:xfrm>
            <a:custGeom>
              <a:avLst/>
              <a:gdLst/>
              <a:ahLst/>
              <a:cxnLst/>
              <a:rect l="l" t="t" r="r" b="b"/>
              <a:pathLst>
                <a:path w="314325" h="490854">
                  <a:moveTo>
                    <a:pt x="235458" y="0"/>
                  </a:moveTo>
                  <a:lnTo>
                    <a:pt x="78486" y="0"/>
                  </a:lnTo>
                  <a:lnTo>
                    <a:pt x="78486" y="333756"/>
                  </a:lnTo>
                  <a:lnTo>
                    <a:pt x="0" y="333756"/>
                  </a:lnTo>
                  <a:lnTo>
                    <a:pt x="156972" y="490728"/>
                  </a:lnTo>
                  <a:lnTo>
                    <a:pt x="313944" y="333756"/>
                  </a:lnTo>
                  <a:lnTo>
                    <a:pt x="235458" y="333756"/>
                  </a:lnTo>
                  <a:lnTo>
                    <a:pt x="235458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129528" y="5257799"/>
              <a:ext cx="314325" cy="490855"/>
            </a:xfrm>
            <a:custGeom>
              <a:avLst/>
              <a:gdLst/>
              <a:ahLst/>
              <a:cxnLst/>
              <a:rect l="l" t="t" r="r" b="b"/>
              <a:pathLst>
                <a:path w="314325" h="490854">
                  <a:moveTo>
                    <a:pt x="0" y="333756"/>
                  </a:moveTo>
                  <a:lnTo>
                    <a:pt x="78486" y="333756"/>
                  </a:lnTo>
                  <a:lnTo>
                    <a:pt x="78486" y="0"/>
                  </a:lnTo>
                  <a:lnTo>
                    <a:pt x="235458" y="0"/>
                  </a:lnTo>
                  <a:lnTo>
                    <a:pt x="235458" y="333756"/>
                  </a:lnTo>
                  <a:lnTo>
                    <a:pt x="313944" y="333756"/>
                  </a:lnTo>
                  <a:lnTo>
                    <a:pt x="156972" y="490728"/>
                  </a:lnTo>
                  <a:lnTo>
                    <a:pt x="0" y="333756"/>
                  </a:lnTo>
                  <a:close/>
                </a:path>
              </a:pathLst>
            </a:custGeom>
            <a:ln w="15240">
              <a:solidFill>
                <a:srgbClr val="3897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76704" y="289636"/>
            <a:ext cx="6672580" cy="141605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 marR="5080">
              <a:lnSpc>
                <a:spcPts val="5190"/>
              </a:lnSpc>
              <a:spcBef>
                <a:spcPts val="750"/>
              </a:spcBef>
            </a:pPr>
            <a:r>
              <a:rPr spc="-5" dirty="0"/>
              <a:t>PATHOPHYSIOLOGY IN </a:t>
            </a:r>
            <a:r>
              <a:rPr spc="-1505" dirty="0"/>
              <a:t> </a:t>
            </a:r>
            <a:r>
              <a:rPr dirty="0"/>
              <a:t>CIRRHOSIS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76704" y="1768370"/>
            <a:ext cx="8534400" cy="32245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20000"/>
              </a:lnSpc>
              <a:spcBef>
                <a:spcPts val="95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Portal</a:t>
            </a:r>
            <a:r>
              <a:rPr sz="28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venous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blood</a:t>
            </a:r>
            <a:r>
              <a:rPr sz="28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is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diverted</a:t>
            </a:r>
            <a:r>
              <a:rPr sz="28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into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collateral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channels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some</a:t>
            </a:r>
            <a:r>
              <a:rPr sz="2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bypass the</a:t>
            </a:r>
            <a:r>
              <a:rPr sz="2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liver</a:t>
            </a:r>
            <a:r>
              <a:rPr sz="2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cells</a:t>
            </a:r>
            <a:r>
              <a:rPr sz="2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is </a:t>
            </a:r>
            <a:r>
              <a:rPr sz="2800" spc="-869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shunted</a:t>
            </a:r>
            <a:r>
              <a:rPr sz="2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directly</a:t>
            </a:r>
            <a:r>
              <a:rPr sz="28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into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hepatic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venous 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radicles</a:t>
            </a:r>
            <a:r>
              <a:rPr sz="2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 fibrous</a:t>
            </a:r>
            <a:r>
              <a:rPr sz="2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septa.</a:t>
            </a:r>
            <a:endParaRPr sz="2800">
              <a:latin typeface="Lucida Sans Unicode"/>
              <a:cs typeface="Lucida Sans Unicode"/>
            </a:endParaRPr>
          </a:p>
          <a:p>
            <a:pPr marL="355600" marR="15494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These</a:t>
            </a:r>
            <a:r>
              <a:rPr sz="2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portohepatic</a:t>
            </a:r>
            <a:r>
              <a:rPr sz="28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anastomosis</a:t>
            </a:r>
            <a:r>
              <a:rPr sz="2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develop</a:t>
            </a:r>
            <a:r>
              <a:rPr sz="2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from </a:t>
            </a:r>
            <a:r>
              <a:rPr sz="2800" spc="-869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pre-existing</a:t>
            </a:r>
            <a:r>
              <a:rPr sz="28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sinusoids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enclosed</a:t>
            </a:r>
            <a:r>
              <a:rPr sz="2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septa</a:t>
            </a:r>
            <a:endParaRPr sz="2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0216" y="4939179"/>
            <a:ext cx="9577705" cy="132397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80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regenerating</a:t>
            </a:r>
            <a:r>
              <a:rPr sz="16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nodules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become</a:t>
            </a:r>
            <a:r>
              <a:rPr sz="16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divorced</a:t>
            </a:r>
            <a:r>
              <a:rPr sz="16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from</a:t>
            </a:r>
            <a:r>
              <a:rPr sz="16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their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portal</a:t>
            </a:r>
            <a:r>
              <a:rPr sz="16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blood</a:t>
            </a:r>
            <a:r>
              <a:rPr sz="16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supply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16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are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nourished</a:t>
            </a:r>
            <a:endParaRPr sz="1600">
              <a:latin typeface="Lucida Sans Unicode"/>
              <a:cs typeface="Lucida Sans Unicode"/>
            </a:endParaRPr>
          </a:p>
          <a:p>
            <a:pPr marL="355600">
              <a:lnSpc>
                <a:spcPct val="100000"/>
              </a:lnSpc>
              <a:spcBef>
                <a:spcPts val="385"/>
              </a:spcBef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by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hepatic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artery.</a:t>
            </a:r>
            <a:endParaRPr sz="1600">
              <a:latin typeface="Lucida Sans Unicode"/>
              <a:cs typeface="Lucida Sans Unicode"/>
            </a:endParaRPr>
          </a:p>
          <a:p>
            <a:pPr marL="355600" marR="410845" indent="-342900">
              <a:lnSpc>
                <a:spcPct val="120000"/>
              </a:lnSpc>
              <a:spcBef>
                <a:spcPts val="1010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obstruction</a:t>
            </a:r>
            <a:r>
              <a:rPr sz="16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portal</a:t>
            </a:r>
            <a:r>
              <a:rPr sz="16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flow</a:t>
            </a:r>
            <a:r>
              <a:rPr sz="16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is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partially</a:t>
            </a:r>
            <a:r>
              <a:rPr sz="16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due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nodules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which</a:t>
            </a:r>
            <a:r>
              <a:rPr sz="16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compress</a:t>
            </a:r>
            <a:r>
              <a:rPr sz="16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hepatic</a:t>
            </a:r>
            <a:r>
              <a:rPr sz="16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venous </a:t>
            </a:r>
            <a:r>
              <a:rPr sz="1600" spc="-4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radicles</a:t>
            </a:r>
            <a:endParaRPr sz="160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30224" y="323088"/>
            <a:ext cx="10134600" cy="4531360"/>
            <a:chOff x="1030224" y="323088"/>
            <a:chExt cx="10134600" cy="45313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0224" y="323088"/>
              <a:ext cx="10134600" cy="45308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1476" y="396240"/>
              <a:ext cx="9912096" cy="430834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31570" y="386334"/>
              <a:ext cx="9932670" cy="4328795"/>
            </a:xfrm>
            <a:custGeom>
              <a:avLst/>
              <a:gdLst/>
              <a:ahLst/>
              <a:cxnLst/>
              <a:rect l="l" t="t" r="r" b="b"/>
              <a:pathLst>
                <a:path w="9932670" h="4328795">
                  <a:moveTo>
                    <a:pt x="218948" y="0"/>
                  </a:moveTo>
                  <a:lnTo>
                    <a:pt x="9932162" y="0"/>
                  </a:lnTo>
                  <a:lnTo>
                    <a:pt x="9932162" y="4109720"/>
                  </a:lnTo>
                  <a:lnTo>
                    <a:pt x="9927590" y="4153280"/>
                  </a:lnTo>
                  <a:lnTo>
                    <a:pt x="9915144" y="4194429"/>
                  </a:lnTo>
                  <a:lnTo>
                    <a:pt x="9894824" y="4231894"/>
                  </a:lnTo>
                  <a:lnTo>
                    <a:pt x="9868154" y="4264279"/>
                  </a:lnTo>
                  <a:lnTo>
                    <a:pt x="9835388" y="4290949"/>
                  </a:lnTo>
                  <a:lnTo>
                    <a:pt x="9798304" y="4311269"/>
                  </a:lnTo>
                  <a:lnTo>
                    <a:pt x="9757156" y="4323715"/>
                  </a:lnTo>
                  <a:lnTo>
                    <a:pt x="9713214" y="4328286"/>
                  </a:lnTo>
                  <a:lnTo>
                    <a:pt x="0" y="4328286"/>
                  </a:lnTo>
                  <a:lnTo>
                    <a:pt x="0" y="218948"/>
                  </a:lnTo>
                  <a:lnTo>
                    <a:pt x="4521" y="175387"/>
                  </a:lnTo>
                  <a:lnTo>
                    <a:pt x="17399" y="134238"/>
                  </a:lnTo>
                  <a:lnTo>
                    <a:pt x="37363" y="96774"/>
                  </a:lnTo>
                  <a:lnTo>
                    <a:pt x="64389" y="64388"/>
                  </a:lnTo>
                  <a:lnTo>
                    <a:pt x="96812" y="37337"/>
                  </a:lnTo>
                  <a:lnTo>
                    <a:pt x="134251" y="17399"/>
                  </a:lnTo>
                  <a:lnTo>
                    <a:pt x="175387" y="4571"/>
                  </a:lnTo>
                  <a:lnTo>
                    <a:pt x="218948" y="0"/>
                  </a:lnTo>
                  <a:close/>
                </a:path>
              </a:pathLst>
            </a:custGeom>
            <a:ln w="19812">
              <a:solidFill>
                <a:srgbClr val="AFC0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89504" y="88390"/>
            <a:ext cx="7060692" cy="67696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5291" y="418846"/>
            <a:ext cx="809370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COLLATERAL</a:t>
            </a:r>
            <a:r>
              <a:rPr spc="-80" dirty="0"/>
              <a:t> </a:t>
            </a:r>
            <a:r>
              <a:rPr dirty="0"/>
              <a:t>CIRCULATION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58008" y="1650898"/>
            <a:ext cx="8590915" cy="2712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20000"/>
              </a:lnSpc>
              <a:spcBef>
                <a:spcPts val="100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Normally</a:t>
            </a:r>
            <a:r>
              <a:rPr sz="28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100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%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of the portal</a:t>
            </a:r>
            <a:r>
              <a:rPr sz="2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venous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blood</a:t>
            </a:r>
            <a:r>
              <a:rPr sz="2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flow </a:t>
            </a:r>
            <a:r>
              <a:rPr sz="2800" spc="-869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can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be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recovered</a:t>
            </a:r>
            <a:r>
              <a:rPr sz="28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from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hepatic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veins, 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whereas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cirrhosis</a:t>
            </a:r>
            <a:r>
              <a:rPr sz="28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only</a:t>
            </a:r>
            <a:r>
              <a:rPr sz="2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13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%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is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obtained.</a:t>
            </a:r>
            <a:endParaRPr sz="2800">
              <a:latin typeface="Lucida Sans Unicode"/>
              <a:cs typeface="Lucida Sans Unicode"/>
            </a:endParaRPr>
          </a:p>
          <a:p>
            <a:pPr marL="355600" marR="72390" indent="-342900">
              <a:lnSpc>
                <a:spcPct val="120000"/>
              </a:lnSpc>
              <a:spcBef>
                <a:spcPts val="994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remainder</a:t>
            </a:r>
            <a:r>
              <a:rPr sz="2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enters</a:t>
            </a:r>
            <a:r>
              <a:rPr sz="2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collateral</a:t>
            </a:r>
            <a:r>
              <a:rPr sz="2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channels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which </a:t>
            </a:r>
            <a:r>
              <a:rPr sz="2800" spc="-869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form</a:t>
            </a:r>
            <a:r>
              <a:rPr sz="2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four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main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groups</a:t>
            </a:r>
            <a:endParaRPr sz="2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" y="4572"/>
              <a:ext cx="24384" cy="21808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28" y="2176272"/>
              <a:ext cx="190500" cy="1905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9644" y="0"/>
            <a:ext cx="975852" cy="19903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549396"/>
            <a:ext cx="219456" cy="6614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44" y="1382267"/>
            <a:ext cx="309372" cy="57454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482084"/>
            <a:ext cx="1200150" cy="2376170"/>
            <a:chOff x="0" y="4482084"/>
            <a:chExt cx="1200150" cy="2376170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482084"/>
              <a:ext cx="242315" cy="2362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4027" y="4867656"/>
              <a:ext cx="975844" cy="1990343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71612" y="0"/>
            <a:ext cx="529304" cy="62636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532107" y="5551932"/>
            <a:ext cx="507492" cy="129692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631168" y="4572"/>
            <a:ext cx="384048" cy="172516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440668" y="4867655"/>
            <a:ext cx="384048" cy="1981199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20216" y="354583"/>
            <a:ext cx="541083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COLLATERAL</a:t>
            </a:r>
            <a:r>
              <a:rPr sz="3200" spc="-35" dirty="0"/>
              <a:t> </a:t>
            </a:r>
            <a:r>
              <a:rPr sz="3200" dirty="0"/>
              <a:t>CIRCULATION</a:t>
            </a:r>
            <a:endParaRPr sz="3200"/>
          </a:p>
        </p:txBody>
      </p:sp>
      <p:grpSp>
        <p:nvGrpSpPr>
          <p:cNvPr id="17" name="object 17"/>
          <p:cNvGrpSpPr/>
          <p:nvPr/>
        </p:nvGrpSpPr>
        <p:grpSpPr>
          <a:xfrm>
            <a:off x="6800088" y="536448"/>
            <a:ext cx="4358640" cy="6068695"/>
            <a:chOff x="6800088" y="536448"/>
            <a:chExt cx="4358640" cy="6068695"/>
          </a:xfrm>
        </p:grpSpPr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00088" y="536448"/>
              <a:ext cx="4358640" cy="606856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11340" y="609600"/>
              <a:ext cx="4136135" cy="584606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901434" y="599694"/>
              <a:ext cx="4156075" cy="5866765"/>
            </a:xfrm>
            <a:custGeom>
              <a:avLst/>
              <a:gdLst/>
              <a:ahLst/>
              <a:cxnLst/>
              <a:rect l="l" t="t" r="r" b="b"/>
              <a:pathLst>
                <a:path w="4156075" h="5866765">
                  <a:moveTo>
                    <a:pt x="241808" y="0"/>
                  </a:moveTo>
                  <a:lnTo>
                    <a:pt x="4156075" y="0"/>
                  </a:lnTo>
                  <a:lnTo>
                    <a:pt x="4156075" y="5624347"/>
                  </a:lnTo>
                  <a:lnTo>
                    <a:pt x="4150995" y="5673166"/>
                  </a:lnTo>
                  <a:lnTo>
                    <a:pt x="4137025" y="5718454"/>
                  </a:lnTo>
                  <a:lnTo>
                    <a:pt x="4114673" y="5759424"/>
                  </a:lnTo>
                  <a:lnTo>
                    <a:pt x="4085336" y="5795429"/>
                  </a:lnTo>
                  <a:lnTo>
                    <a:pt x="4049776" y="5824829"/>
                  </a:lnTo>
                  <a:lnTo>
                    <a:pt x="4008755" y="5847181"/>
                  </a:lnTo>
                  <a:lnTo>
                    <a:pt x="3963416" y="5861189"/>
                  </a:lnTo>
                  <a:lnTo>
                    <a:pt x="3914648" y="5866180"/>
                  </a:lnTo>
                  <a:lnTo>
                    <a:pt x="0" y="5866180"/>
                  </a:lnTo>
                  <a:lnTo>
                    <a:pt x="0" y="241807"/>
                  </a:lnTo>
                  <a:lnTo>
                    <a:pt x="1270" y="217296"/>
                  </a:lnTo>
                  <a:lnTo>
                    <a:pt x="19050" y="147700"/>
                  </a:lnTo>
                  <a:lnTo>
                    <a:pt x="41275" y="106806"/>
                  </a:lnTo>
                  <a:lnTo>
                    <a:pt x="70739" y="70738"/>
                  </a:lnTo>
                  <a:lnTo>
                    <a:pt x="106807" y="41275"/>
                  </a:lnTo>
                  <a:lnTo>
                    <a:pt x="147700" y="19050"/>
                  </a:lnTo>
                  <a:lnTo>
                    <a:pt x="193040" y="4952"/>
                  </a:lnTo>
                  <a:lnTo>
                    <a:pt x="241808" y="0"/>
                  </a:lnTo>
                  <a:close/>
                </a:path>
              </a:pathLst>
            </a:custGeom>
            <a:ln w="19812">
              <a:solidFill>
                <a:srgbClr val="AFC0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131824" y="1044407"/>
            <a:ext cx="5398770" cy="11201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30"/>
              </a:spcBef>
              <a:buSzPct val="121212"/>
              <a:buFont typeface="Arial MT"/>
              <a:buChar char="•"/>
              <a:tabLst>
                <a:tab pos="299085" algn="l"/>
                <a:tab pos="299720" algn="l"/>
                <a:tab pos="1228090" algn="l"/>
              </a:tabLst>
            </a:pPr>
            <a:r>
              <a:rPr sz="1650" b="1" i="1" u="sng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Group</a:t>
            </a:r>
            <a:r>
              <a:rPr sz="1650" b="1" i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i="1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I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:	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(At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the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cardia</a:t>
            </a:r>
            <a:r>
              <a:rPr sz="16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stomach</a:t>
            </a:r>
            <a:r>
              <a:rPr sz="16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at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the anus)</a:t>
            </a:r>
            <a:endParaRPr sz="1600">
              <a:latin typeface="Lucida Sans Unicode"/>
              <a:cs typeface="Lucida Sans Unicode"/>
            </a:endParaRPr>
          </a:p>
          <a:p>
            <a:pPr marR="2038350" algn="r">
              <a:lnSpc>
                <a:spcPct val="100000"/>
              </a:lnSpc>
              <a:spcBef>
                <a:spcPts val="1385"/>
              </a:spcBef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At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16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cardia</a:t>
            </a:r>
            <a:r>
              <a:rPr sz="16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of stomach</a:t>
            </a:r>
            <a:endParaRPr sz="1600">
              <a:latin typeface="Lucida Sans Unicode"/>
              <a:cs typeface="Lucida Sans Unicode"/>
            </a:endParaRPr>
          </a:p>
          <a:p>
            <a:pPr marR="1979295" algn="r">
              <a:lnSpc>
                <a:spcPct val="100000"/>
              </a:lnSpc>
              <a:spcBef>
                <a:spcPts val="1380"/>
              </a:spcBef>
            </a:pP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Left</a:t>
            </a:r>
            <a:r>
              <a:rPr sz="16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gastric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vein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31824" y="2314448"/>
            <a:ext cx="13557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Portal</a:t>
            </a:r>
            <a:r>
              <a:rPr sz="16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System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60877" y="2314448"/>
            <a:ext cx="2102485" cy="689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Posterior</a:t>
            </a:r>
            <a:r>
              <a:rPr sz="16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gastric vein</a:t>
            </a:r>
            <a:endParaRPr sz="1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390"/>
              </a:spcBef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Short</a:t>
            </a:r>
            <a:r>
              <a:rPr sz="16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gastric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veins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11755" y="3573526"/>
            <a:ext cx="1401445" cy="689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ANASTOMOSE</a:t>
            </a:r>
            <a:endParaRPr sz="1600">
              <a:latin typeface="Lucida Sans Unicode"/>
              <a:cs typeface="Lucida Sans Unicode"/>
            </a:endParaRPr>
          </a:p>
          <a:p>
            <a:pPr marL="532130">
              <a:lnSpc>
                <a:spcPct val="100000"/>
              </a:lnSpc>
              <a:spcBef>
                <a:spcPts val="1390"/>
              </a:spcBef>
            </a:pP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WITH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31824" y="5253354"/>
            <a:ext cx="13125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Caval</a:t>
            </a:r>
            <a:r>
              <a:rPr sz="16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system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960877" y="4832730"/>
            <a:ext cx="2945765" cy="11087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Intercostal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veins</a:t>
            </a:r>
            <a:endParaRPr sz="1600">
              <a:latin typeface="Lucida Sans Unicode"/>
              <a:cs typeface="Lucida Sans Unicode"/>
            </a:endParaRPr>
          </a:p>
          <a:p>
            <a:pPr marL="12700" marR="5080">
              <a:lnSpc>
                <a:spcPct val="171900"/>
              </a:lnSpc>
              <a:spcBef>
                <a:spcPts val="10"/>
              </a:spcBef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Diaphragmo-esophageal vein </a:t>
            </a:r>
            <a:r>
              <a:rPr sz="1600" spc="-4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Azygous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minor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veins</a:t>
            </a:r>
            <a:endParaRPr sz="1600">
              <a:latin typeface="Lucida Sans Unicode"/>
              <a:cs typeface="Lucida Sans Unicode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505200" y="3284220"/>
            <a:ext cx="802005" cy="1545590"/>
            <a:chOff x="3505200" y="3284220"/>
            <a:chExt cx="802005" cy="1545590"/>
          </a:xfrm>
        </p:grpSpPr>
        <p:sp>
          <p:nvSpPr>
            <p:cNvPr id="28" name="object 28"/>
            <p:cNvSpPr/>
            <p:nvPr/>
          </p:nvSpPr>
          <p:spPr>
            <a:xfrm>
              <a:off x="3512820" y="3291840"/>
              <a:ext cx="786765" cy="1530350"/>
            </a:xfrm>
            <a:custGeom>
              <a:avLst/>
              <a:gdLst/>
              <a:ahLst/>
              <a:cxnLst/>
              <a:rect l="l" t="t" r="r" b="b"/>
              <a:pathLst>
                <a:path w="786764" h="1530350">
                  <a:moveTo>
                    <a:pt x="589788" y="0"/>
                  </a:moveTo>
                  <a:lnTo>
                    <a:pt x="196595" y="0"/>
                  </a:lnTo>
                  <a:lnTo>
                    <a:pt x="196595" y="1136904"/>
                  </a:lnTo>
                  <a:lnTo>
                    <a:pt x="0" y="1136904"/>
                  </a:lnTo>
                  <a:lnTo>
                    <a:pt x="393191" y="1530096"/>
                  </a:lnTo>
                  <a:lnTo>
                    <a:pt x="786383" y="1136904"/>
                  </a:lnTo>
                  <a:lnTo>
                    <a:pt x="589788" y="1136904"/>
                  </a:lnTo>
                  <a:lnTo>
                    <a:pt x="589788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512820" y="3291840"/>
              <a:ext cx="786765" cy="1530350"/>
            </a:xfrm>
            <a:custGeom>
              <a:avLst/>
              <a:gdLst/>
              <a:ahLst/>
              <a:cxnLst/>
              <a:rect l="l" t="t" r="r" b="b"/>
              <a:pathLst>
                <a:path w="786764" h="1530350">
                  <a:moveTo>
                    <a:pt x="0" y="1136904"/>
                  </a:moveTo>
                  <a:lnTo>
                    <a:pt x="196595" y="1136904"/>
                  </a:lnTo>
                  <a:lnTo>
                    <a:pt x="196595" y="0"/>
                  </a:lnTo>
                  <a:lnTo>
                    <a:pt x="589788" y="0"/>
                  </a:lnTo>
                  <a:lnTo>
                    <a:pt x="589788" y="1136904"/>
                  </a:lnTo>
                  <a:lnTo>
                    <a:pt x="786383" y="1136904"/>
                  </a:lnTo>
                  <a:lnTo>
                    <a:pt x="393191" y="1530096"/>
                  </a:lnTo>
                  <a:lnTo>
                    <a:pt x="0" y="1136904"/>
                  </a:lnTo>
                  <a:close/>
                </a:path>
              </a:pathLst>
            </a:custGeom>
            <a:ln w="15240">
              <a:solidFill>
                <a:srgbClr val="3897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2493264" y="1924811"/>
            <a:ext cx="375285" cy="1039494"/>
          </a:xfrm>
          <a:custGeom>
            <a:avLst/>
            <a:gdLst/>
            <a:ahLst/>
            <a:cxnLst/>
            <a:rect l="l" t="t" r="r" b="b"/>
            <a:pathLst>
              <a:path w="375285" h="1039494">
                <a:moveTo>
                  <a:pt x="374904" y="1039367"/>
                </a:moveTo>
                <a:lnTo>
                  <a:pt x="315663" y="1032874"/>
                </a:lnTo>
                <a:lnTo>
                  <a:pt x="264206" y="1014792"/>
                </a:lnTo>
                <a:lnTo>
                  <a:pt x="223625" y="987219"/>
                </a:lnTo>
                <a:lnTo>
                  <a:pt x="197010" y="952252"/>
                </a:lnTo>
                <a:lnTo>
                  <a:pt x="187452" y="911987"/>
                </a:lnTo>
                <a:lnTo>
                  <a:pt x="187452" y="647064"/>
                </a:lnTo>
                <a:lnTo>
                  <a:pt x="177893" y="606799"/>
                </a:lnTo>
                <a:lnTo>
                  <a:pt x="151278" y="571832"/>
                </a:lnTo>
                <a:lnTo>
                  <a:pt x="110697" y="544259"/>
                </a:lnTo>
                <a:lnTo>
                  <a:pt x="59240" y="526177"/>
                </a:lnTo>
                <a:lnTo>
                  <a:pt x="0" y="519684"/>
                </a:lnTo>
                <a:lnTo>
                  <a:pt x="59240" y="513190"/>
                </a:lnTo>
                <a:lnTo>
                  <a:pt x="110697" y="495108"/>
                </a:lnTo>
                <a:lnTo>
                  <a:pt x="151278" y="467535"/>
                </a:lnTo>
                <a:lnTo>
                  <a:pt x="177893" y="432568"/>
                </a:lnTo>
                <a:lnTo>
                  <a:pt x="187452" y="392302"/>
                </a:lnTo>
                <a:lnTo>
                  <a:pt x="187452" y="127380"/>
                </a:lnTo>
                <a:lnTo>
                  <a:pt x="197010" y="87115"/>
                </a:lnTo>
                <a:lnTo>
                  <a:pt x="223625" y="52148"/>
                </a:lnTo>
                <a:lnTo>
                  <a:pt x="264206" y="24575"/>
                </a:lnTo>
                <a:lnTo>
                  <a:pt x="315663" y="6493"/>
                </a:lnTo>
                <a:lnTo>
                  <a:pt x="374904" y="0"/>
                </a:lnTo>
              </a:path>
            </a:pathLst>
          </a:custGeom>
          <a:ln w="9144">
            <a:solidFill>
              <a:srgbClr val="4FD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482595" y="4821935"/>
            <a:ext cx="386080" cy="1155700"/>
          </a:xfrm>
          <a:custGeom>
            <a:avLst/>
            <a:gdLst/>
            <a:ahLst/>
            <a:cxnLst/>
            <a:rect l="l" t="t" r="r" b="b"/>
            <a:pathLst>
              <a:path w="386080" h="1155700">
                <a:moveTo>
                  <a:pt x="385572" y="1155192"/>
                </a:moveTo>
                <a:lnTo>
                  <a:pt x="334338" y="1149740"/>
                </a:lnTo>
                <a:lnTo>
                  <a:pt x="288290" y="1134356"/>
                </a:lnTo>
                <a:lnTo>
                  <a:pt x="249269" y="1110492"/>
                </a:lnTo>
                <a:lnTo>
                  <a:pt x="219117" y="1079605"/>
                </a:lnTo>
                <a:lnTo>
                  <a:pt x="199675" y="1043148"/>
                </a:lnTo>
                <a:lnTo>
                  <a:pt x="192786" y="1002576"/>
                </a:lnTo>
                <a:lnTo>
                  <a:pt x="192786" y="730250"/>
                </a:lnTo>
                <a:lnTo>
                  <a:pt x="185896" y="689661"/>
                </a:lnTo>
                <a:lnTo>
                  <a:pt x="166454" y="653193"/>
                </a:lnTo>
                <a:lnTo>
                  <a:pt x="136302" y="622299"/>
                </a:lnTo>
                <a:lnTo>
                  <a:pt x="97282" y="598433"/>
                </a:lnTo>
                <a:lnTo>
                  <a:pt x="51233" y="583047"/>
                </a:lnTo>
                <a:lnTo>
                  <a:pt x="0" y="577595"/>
                </a:lnTo>
                <a:lnTo>
                  <a:pt x="51233" y="572144"/>
                </a:lnTo>
                <a:lnTo>
                  <a:pt x="97281" y="556758"/>
                </a:lnTo>
                <a:lnTo>
                  <a:pt x="136302" y="532891"/>
                </a:lnTo>
                <a:lnTo>
                  <a:pt x="166454" y="501998"/>
                </a:lnTo>
                <a:lnTo>
                  <a:pt x="185896" y="465530"/>
                </a:lnTo>
                <a:lnTo>
                  <a:pt x="192786" y="424941"/>
                </a:lnTo>
                <a:lnTo>
                  <a:pt x="192786" y="152653"/>
                </a:lnTo>
                <a:lnTo>
                  <a:pt x="199675" y="112065"/>
                </a:lnTo>
                <a:lnTo>
                  <a:pt x="219117" y="75597"/>
                </a:lnTo>
                <a:lnTo>
                  <a:pt x="249269" y="44704"/>
                </a:lnTo>
                <a:lnTo>
                  <a:pt x="288289" y="20837"/>
                </a:lnTo>
                <a:lnTo>
                  <a:pt x="334338" y="5451"/>
                </a:lnTo>
                <a:lnTo>
                  <a:pt x="385572" y="0"/>
                </a:lnTo>
              </a:path>
            </a:pathLst>
          </a:custGeom>
          <a:ln w="9144">
            <a:solidFill>
              <a:srgbClr val="4FD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" y="4572"/>
              <a:ext cx="24384" cy="21808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28" y="2176272"/>
              <a:ext cx="190500" cy="1905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9644" y="0"/>
            <a:ext cx="975852" cy="19903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549396"/>
            <a:ext cx="219456" cy="6614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44" y="1382267"/>
            <a:ext cx="309372" cy="57454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482084"/>
            <a:ext cx="1200150" cy="2376170"/>
            <a:chOff x="0" y="4482084"/>
            <a:chExt cx="1200150" cy="2376170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482084"/>
              <a:ext cx="242315" cy="2362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4027" y="4867656"/>
              <a:ext cx="975844" cy="1990343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71612" y="0"/>
            <a:ext cx="529304" cy="62636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532107" y="5551932"/>
            <a:ext cx="507492" cy="129692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631168" y="4572"/>
            <a:ext cx="384048" cy="172516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440668" y="4867655"/>
            <a:ext cx="384048" cy="1981199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20216" y="354583"/>
            <a:ext cx="541083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COLLATERAL</a:t>
            </a:r>
            <a:r>
              <a:rPr sz="3200" spc="-35" dirty="0"/>
              <a:t> </a:t>
            </a:r>
            <a:r>
              <a:rPr sz="3200" dirty="0"/>
              <a:t>CIRCULATION</a:t>
            </a:r>
            <a:endParaRPr sz="3200"/>
          </a:p>
        </p:txBody>
      </p:sp>
      <p:grpSp>
        <p:nvGrpSpPr>
          <p:cNvPr id="17" name="object 17"/>
          <p:cNvGrpSpPr/>
          <p:nvPr/>
        </p:nvGrpSpPr>
        <p:grpSpPr>
          <a:xfrm>
            <a:off x="6824471" y="536448"/>
            <a:ext cx="4334510" cy="6033770"/>
            <a:chOff x="6824471" y="536448"/>
            <a:chExt cx="4334510" cy="6033770"/>
          </a:xfrm>
        </p:grpSpPr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24471" y="536448"/>
              <a:ext cx="4334256" cy="603351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35723" y="609600"/>
              <a:ext cx="4111371" cy="581101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925817" y="599694"/>
              <a:ext cx="4131945" cy="5831205"/>
            </a:xfrm>
            <a:custGeom>
              <a:avLst/>
              <a:gdLst/>
              <a:ahLst/>
              <a:cxnLst/>
              <a:rect l="l" t="t" r="r" b="b"/>
              <a:pathLst>
                <a:path w="4131945" h="5831205">
                  <a:moveTo>
                    <a:pt x="240283" y="0"/>
                  </a:moveTo>
                  <a:lnTo>
                    <a:pt x="4131436" y="0"/>
                  </a:lnTo>
                  <a:lnTo>
                    <a:pt x="4131436" y="5590616"/>
                  </a:lnTo>
                  <a:lnTo>
                    <a:pt x="4126483" y="5639041"/>
                  </a:lnTo>
                  <a:lnTo>
                    <a:pt x="4112513" y="5683910"/>
                  </a:lnTo>
                  <a:lnTo>
                    <a:pt x="4090542" y="5724893"/>
                  </a:lnTo>
                  <a:lnTo>
                    <a:pt x="4061079" y="5760516"/>
                  </a:lnTo>
                  <a:lnTo>
                    <a:pt x="4025518" y="5789930"/>
                  </a:lnTo>
                  <a:lnTo>
                    <a:pt x="3984498" y="5811875"/>
                  </a:lnTo>
                  <a:lnTo>
                    <a:pt x="3939666" y="5825858"/>
                  </a:lnTo>
                  <a:lnTo>
                    <a:pt x="3891153" y="5830849"/>
                  </a:lnTo>
                  <a:lnTo>
                    <a:pt x="0" y="5830849"/>
                  </a:lnTo>
                  <a:lnTo>
                    <a:pt x="0" y="240283"/>
                  </a:lnTo>
                  <a:lnTo>
                    <a:pt x="1270" y="216026"/>
                  </a:lnTo>
                  <a:lnTo>
                    <a:pt x="19050" y="146938"/>
                  </a:lnTo>
                  <a:lnTo>
                    <a:pt x="40893" y="106425"/>
                  </a:lnTo>
                  <a:lnTo>
                    <a:pt x="70357" y="70357"/>
                  </a:lnTo>
                  <a:lnTo>
                    <a:pt x="106425" y="40893"/>
                  </a:lnTo>
                  <a:lnTo>
                    <a:pt x="146938" y="19050"/>
                  </a:lnTo>
                  <a:lnTo>
                    <a:pt x="191770" y="4952"/>
                  </a:lnTo>
                  <a:lnTo>
                    <a:pt x="240283" y="0"/>
                  </a:lnTo>
                  <a:close/>
                </a:path>
              </a:pathLst>
            </a:custGeom>
            <a:ln w="19811">
              <a:solidFill>
                <a:srgbClr val="AFC0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131824" y="1044407"/>
            <a:ext cx="2066925" cy="7004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30"/>
              </a:spcBef>
              <a:buSzPct val="121212"/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50" b="1" i="1" u="sng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Group</a:t>
            </a:r>
            <a:r>
              <a:rPr sz="1650" b="1" i="1" u="sng" spc="-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i="1" u="sng" spc="-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I:</a:t>
            </a:r>
            <a:endParaRPr sz="1650">
              <a:latin typeface="Trebuchet MS"/>
              <a:cs typeface="Trebuchet MS"/>
            </a:endParaRPr>
          </a:p>
          <a:p>
            <a:pPr marL="927100">
              <a:lnSpc>
                <a:spcPct val="100000"/>
              </a:lnSpc>
              <a:spcBef>
                <a:spcPts val="1385"/>
              </a:spcBef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At</a:t>
            </a:r>
            <a:r>
              <a:rPr sz="16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16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anus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31824" y="2314448"/>
            <a:ext cx="13500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Portal</a:t>
            </a:r>
            <a:r>
              <a:rPr sz="16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system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60877" y="2314448"/>
            <a:ext cx="28232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Superior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haemorrhoidal</a:t>
            </a:r>
            <a:r>
              <a:rPr sz="16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vein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75764" y="3573526"/>
            <a:ext cx="1238250" cy="689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Anastomose</a:t>
            </a:r>
            <a:endParaRPr sz="1600">
              <a:latin typeface="Lucida Sans Unicode"/>
              <a:cs typeface="Lucida Sans Unicode"/>
            </a:endParaRPr>
          </a:p>
          <a:p>
            <a:pPr marR="5715" algn="ctr">
              <a:lnSpc>
                <a:spcPct val="100000"/>
              </a:lnSpc>
              <a:spcBef>
                <a:spcPts val="1390"/>
              </a:spcBef>
            </a:pP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with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31824" y="5253354"/>
            <a:ext cx="13125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Caval</a:t>
            </a:r>
            <a:r>
              <a:rPr sz="16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system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960877" y="4832730"/>
            <a:ext cx="2742565" cy="689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Middle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haemorrhodal</a:t>
            </a:r>
            <a:r>
              <a:rPr sz="16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vein</a:t>
            </a:r>
            <a:endParaRPr sz="1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390"/>
              </a:spcBef>
            </a:pP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Inferior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Haemorrhoidal</a:t>
            </a:r>
            <a:r>
              <a:rPr sz="16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vein</a:t>
            </a:r>
            <a:endParaRPr sz="1600">
              <a:latin typeface="Lucida Sans Unicode"/>
              <a:cs typeface="Lucida Sans Unicode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505200" y="3284220"/>
            <a:ext cx="833755" cy="1545590"/>
            <a:chOff x="3505200" y="3284220"/>
            <a:chExt cx="833755" cy="1545590"/>
          </a:xfrm>
        </p:grpSpPr>
        <p:sp>
          <p:nvSpPr>
            <p:cNvPr id="28" name="object 28"/>
            <p:cNvSpPr/>
            <p:nvPr/>
          </p:nvSpPr>
          <p:spPr>
            <a:xfrm>
              <a:off x="3512820" y="3291840"/>
              <a:ext cx="818515" cy="1530350"/>
            </a:xfrm>
            <a:custGeom>
              <a:avLst/>
              <a:gdLst/>
              <a:ahLst/>
              <a:cxnLst/>
              <a:rect l="l" t="t" r="r" b="b"/>
              <a:pathLst>
                <a:path w="818514" h="1530350">
                  <a:moveTo>
                    <a:pt x="613790" y="0"/>
                  </a:moveTo>
                  <a:lnTo>
                    <a:pt x="204596" y="0"/>
                  </a:lnTo>
                  <a:lnTo>
                    <a:pt x="204596" y="1120902"/>
                  </a:lnTo>
                  <a:lnTo>
                    <a:pt x="0" y="1120902"/>
                  </a:lnTo>
                  <a:lnTo>
                    <a:pt x="409193" y="1530096"/>
                  </a:lnTo>
                  <a:lnTo>
                    <a:pt x="818388" y="1120902"/>
                  </a:lnTo>
                  <a:lnTo>
                    <a:pt x="613790" y="1120902"/>
                  </a:lnTo>
                  <a:lnTo>
                    <a:pt x="613790" y="0"/>
                  </a:lnTo>
                  <a:close/>
                </a:path>
              </a:pathLst>
            </a:custGeom>
            <a:solidFill>
              <a:srgbClr val="4FD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512820" y="3291840"/>
              <a:ext cx="818515" cy="1530350"/>
            </a:xfrm>
            <a:custGeom>
              <a:avLst/>
              <a:gdLst/>
              <a:ahLst/>
              <a:cxnLst/>
              <a:rect l="l" t="t" r="r" b="b"/>
              <a:pathLst>
                <a:path w="818514" h="1530350">
                  <a:moveTo>
                    <a:pt x="0" y="1120902"/>
                  </a:moveTo>
                  <a:lnTo>
                    <a:pt x="204596" y="1120902"/>
                  </a:lnTo>
                  <a:lnTo>
                    <a:pt x="204596" y="0"/>
                  </a:lnTo>
                  <a:lnTo>
                    <a:pt x="613790" y="0"/>
                  </a:lnTo>
                  <a:lnTo>
                    <a:pt x="613790" y="1120902"/>
                  </a:lnTo>
                  <a:lnTo>
                    <a:pt x="818388" y="1120902"/>
                  </a:lnTo>
                  <a:lnTo>
                    <a:pt x="409193" y="1530096"/>
                  </a:lnTo>
                  <a:lnTo>
                    <a:pt x="0" y="1120902"/>
                  </a:lnTo>
                  <a:close/>
                </a:path>
              </a:pathLst>
            </a:custGeom>
            <a:ln w="15240">
              <a:solidFill>
                <a:srgbClr val="3897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2493264" y="1924811"/>
            <a:ext cx="375285" cy="1039494"/>
          </a:xfrm>
          <a:custGeom>
            <a:avLst/>
            <a:gdLst/>
            <a:ahLst/>
            <a:cxnLst/>
            <a:rect l="l" t="t" r="r" b="b"/>
            <a:pathLst>
              <a:path w="375285" h="1039494">
                <a:moveTo>
                  <a:pt x="374904" y="1039367"/>
                </a:moveTo>
                <a:lnTo>
                  <a:pt x="315663" y="1032874"/>
                </a:lnTo>
                <a:lnTo>
                  <a:pt x="264206" y="1014792"/>
                </a:lnTo>
                <a:lnTo>
                  <a:pt x="223625" y="987219"/>
                </a:lnTo>
                <a:lnTo>
                  <a:pt x="197010" y="952252"/>
                </a:lnTo>
                <a:lnTo>
                  <a:pt x="187452" y="911987"/>
                </a:lnTo>
                <a:lnTo>
                  <a:pt x="187452" y="647064"/>
                </a:lnTo>
                <a:lnTo>
                  <a:pt x="177893" y="606799"/>
                </a:lnTo>
                <a:lnTo>
                  <a:pt x="151278" y="571832"/>
                </a:lnTo>
                <a:lnTo>
                  <a:pt x="110697" y="544259"/>
                </a:lnTo>
                <a:lnTo>
                  <a:pt x="59240" y="526177"/>
                </a:lnTo>
                <a:lnTo>
                  <a:pt x="0" y="519684"/>
                </a:lnTo>
                <a:lnTo>
                  <a:pt x="59240" y="513190"/>
                </a:lnTo>
                <a:lnTo>
                  <a:pt x="110697" y="495108"/>
                </a:lnTo>
                <a:lnTo>
                  <a:pt x="151278" y="467535"/>
                </a:lnTo>
                <a:lnTo>
                  <a:pt x="177893" y="432568"/>
                </a:lnTo>
                <a:lnTo>
                  <a:pt x="187452" y="392302"/>
                </a:lnTo>
                <a:lnTo>
                  <a:pt x="187452" y="127380"/>
                </a:lnTo>
                <a:lnTo>
                  <a:pt x="197010" y="87115"/>
                </a:lnTo>
                <a:lnTo>
                  <a:pt x="223625" y="52148"/>
                </a:lnTo>
                <a:lnTo>
                  <a:pt x="264206" y="24575"/>
                </a:lnTo>
                <a:lnTo>
                  <a:pt x="315663" y="6493"/>
                </a:lnTo>
                <a:lnTo>
                  <a:pt x="374904" y="0"/>
                </a:lnTo>
              </a:path>
            </a:pathLst>
          </a:custGeom>
          <a:ln w="9144">
            <a:solidFill>
              <a:srgbClr val="4FD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482595" y="4821935"/>
            <a:ext cx="386080" cy="1155700"/>
          </a:xfrm>
          <a:custGeom>
            <a:avLst/>
            <a:gdLst/>
            <a:ahLst/>
            <a:cxnLst/>
            <a:rect l="l" t="t" r="r" b="b"/>
            <a:pathLst>
              <a:path w="386080" h="1155700">
                <a:moveTo>
                  <a:pt x="385572" y="1155192"/>
                </a:moveTo>
                <a:lnTo>
                  <a:pt x="334338" y="1149740"/>
                </a:lnTo>
                <a:lnTo>
                  <a:pt x="288290" y="1134356"/>
                </a:lnTo>
                <a:lnTo>
                  <a:pt x="249269" y="1110492"/>
                </a:lnTo>
                <a:lnTo>
                  <a:pt x="219117" y="1079605"/>
                </a:lnTo>
                <a:lnTo>
                  <a:pt x="199675" y="1043148"/>
                </a:lnTo>
                <a:lnTo>
                  <a:pt x="192786" y="1002576"/>
                </a:lnTo>
                <a:lnTo>
                  <a:pt x="192786" y="730250"/>
                </a:lnTo>
                <a:lnTo>
                  <a:pt x="185896" y="689661"/>
                </a:lnTo>
                <a:lnTo>
                  <a:pt x="166454" y="653193"/>
                </a:lnTo>
                <a:lnTo>
                  <a:pt x="136302" y="622299"/>
                </a:lnTo>
                <a:lnTo>
                  <a:pt x="97282" y="598433"/>
                </a:lnTo>
                <a:lnTo>
                  <a:pt x="51233" y="583047"/>
                </a:lnTo>
                <a:lnTo>
                  <a:pt x="0" y="577595"/>
                </a:lnTo>
                <a:lnTo>
                  <a:pt x="51233" y="572144"/>
                </a:lnTo>
                <a:lnTo>
                  <a:pt x="97281" y="556758"/>
                </a:lnTo>
                <a:lnTo>
                  <a:pt x="136302" y="532891"/>
                </a:lnTo>
                <a:lnTo>
                  <a:pt x="166454" y="501998"/>
                </a:lnTo>
                <a:lnTo>
                  <a:pt x="185896" y="465530"/>
                </a:lnTo>
                <a:lnTo>
                  <a:pt x="192786" y="424941"/>
                </a:lnTo>
                <a:lnTo>
                  <a:pt x="192786" y="152653"/>
                </a:lnTo>
                <a:lnTo>
                  <a:pt x="199675" y="112065"/>
                </a:lnTo>
                <a:lnTo>
                  <a:pt x="219117" y="75597"/>
                </a:lnTo>
                <a:lnTo>
                  <a:pt x="249269" y="44704"/>
                </a:lnTo>
                <a:lnTo>
                  <a:pt x="288289" y="20837"/>
                </a:lnTo>
                <a:lnTo>
                  <a:pt x="334338" y="5451"/>
                </a:lnTo>
                <a:lnTo>
                  <a:pt x="385572" y="0"/>
                </a:lnTo>
              </a:path>
            </a:pathLst>
          </a:custGeom>
          <a:ln w="9144">
            <a:solidFill>
              <a:srgbClr val="4FD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" y="4572"/>
              <a:ext cx="24384" cy="21808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28" y="2176272"/>
              <a:ext cx="190500" cy="1905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9644" y="0"/>
            <a:ext cx="975852" cy="19903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549396"/>
            <a:ext cx="219456" cy="6614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44" y="1382267"/>
            <a:ext cx="309372" cy="57454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482084"/>
            <a:ext cx="1200150" cy="2376170"/>
            <a:chOff x="0" y="4482084"/>
            <a:chExt cx="1200150" cy="2376170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482084"/>
              <a:ext cx="242315" cy="2362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4027" y="4867656"/>
              <a:ext cx="975844" cy="1990343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71612" y="0"/>
            <a:ext cx="529304" cy="62636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532107" y="5551932"/>
            <a:ext cx="507492" cy="129692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631168" y="4572"/>
            <a:ext cx="384048" cy="172516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440668" y="4867655"/>
            <a:ext cx="384048" cy="1981199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20216" y="354583"/>
            <a:ext cx="541083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COLLATERAL</a:t>
            </a:r>
            <a:r>
              <a:rPr sz="3200" spc="-35" dirty="0"/>
              <a:t> </a:t>
            </a:r>
            <a:r>
              <a:rPr sz="3200" dirty="0"/>
              <a:t>CIRCULATION</a:t>
            </a:r>
            <a:endParaRPr sz="3200"/>
          </a:p>
        </p:txBody>
      </p:sp>
      <p:grpSp>
        <p:nvGrpSpPr>
          <p:cNvPr id="17" name="object 17"/>
          <p:cNvGrpSpPr/>
          <p:nvPr/>
        </p:nvGrpSpPr>
        <p:grpSpPr>
          <a:xfrm>
            <a:off x="6876288" y="536448"/>
            <a:ext cx="4282440" cy="5960745"/>
            <a:chOff x="6876288" y="536448"/>
            <a:chExt cx="4282440" cy="5960745"/>
          </a:xfrm>
        </p:grpSpPr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76288" y="536448"/>
              <a:ext cx="4282440" cy="596036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87540" y="609600"/>
              <a:ext cx="4059554" cy="573786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977634" y="599694"/>
              <a:ext cx="4079875" cy="5758180"/>
            </a:xfrm>
            <a:custGeom>
              <a:avLst/>
              <a:gdLst/>
              <a:ahLst/>
              <a:cxnLst/>
              <a:rect l="l" t="t" r="r" b="b"/>
              <a:pathLst>
                <a:path w="4079875" h="5758180">
                  <a:moveTo>
                    <a:pt x="237490" y="0"/>
                  </a:moveTo>
                  <a:lnTo>
                    <a:pt x="4079494" y="0"/>
                  </a:lnTo>
                  <a:lnTo>
                    <a:pt x="4079494" y="5520626"/>
                  </a:lnTo>
                  <a:lnTo>
                    <a:pt x="4074541" y="5568137"/>
                  </a:lnTo>
                  <a:lnTo>
                    <a:pt x="4060825" y="5612472"/>
                  </a:lnTo>
                  <a:lnTo>
                    <a:pt x="4038854" y="5653074"/>
                  </a:lnTo>
                  <a:lnTo>
                    <a:pt x="4009898" y="5688266"/>
                  </a:lnTo>
                  <a:lnTo>
                    <a:pt x="3975100" y="5717273"/>
                  </a:lnTo>
                  <a:lnTo>
                    <a:pt x="3934460" y="5739244"/>
                  </a:lnTo>
                  <a:lnTo>
                    <a:pt x="3890391" y="5752833"/>
                  </a:lnTo>
                  <a:lnTo>
                    <a:pt x="3842385" y="5757824"/>
                  </a:lnTo>
                  <a:lnTo>
                    <a:pt x="0" y="5757824"/>
                  </a:lnTo>
                  <a:lnTo>
                    <a:pt x="0" y="237489"/>
                  </a:lnTo>
                  <a:lnTo>
                    <a:pt x="1270" y="213232"/>
                  </a:lnTo>
                  <a:lnTo>
                    <a:pt x="18542" y="145414"/>
                  </a:lnTo>
                  <a:lnTo>
                    <a:pt x="40513" y="104775"/>
                  </a:lnTo>
                  <a:lnTo>
                    <a:pt x="69596" y="69595"/>
                  </a:lnTo>
                  <a:lnTo>
                    <a:pt x="104775" y="40512"/>
                  </a:lnTo>
                  <a:lnTo>
                    <a:pt x="145415" y="18541"/>
                  </a:lnTo>
                  <a:lnTo>
                    <a:pt x="189484" y="4952"/>
                  </a:lnTo>
                  <a:lnTo>
                    <a:pt x="237490" y="0"/>
                  </a:lnTo>
                  <a:close/>
                </a:path>
              </a:pathLst>
            </a:custGeom>
            <a:ln w="19812">
              <a:solidFill>
                <a:srgbClr val="AFC0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131824" y="1044407"/>
            <a:ext cx="4943475" cy="17049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30"/>
              </a:spcBef>
              <a:buSzPct val="121212"/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50" b="1" i="1" u="sng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Group</a:t>
            </a:r>
            <a:r>
              <a:rPr sz="1650" b="1" i="1" u="sng" spc="-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i="1" u="sng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II:</a:t>
            </a:r>
            <a:endParaRPr sz="1650">
              <a:latin typeface="Trebuchet MS"/>
              <a:cs typeface="Trebuchet MS"/>
            </a:endParaRPr>
          </a:p>
          <a:p>
            <a:pPr marL="927100">
              <a:lnSpc>
                <a:spcPct val="100000"/>
              </a:lnSpc>
              <a:spcBef>
                <a:spcPts val="1385"/>
              </a:spcBef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At</a:t>
            </a:r>
            <a:r>
              <a:rPr sz="16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16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umbilicus.</a:t>
            </a:r>
            <a:endParaRPr sz="1600">
              <a:latin typeface="Lucida Sans Unicode"/>
              <a:cs typeface="Lucida Sans Unicode"/>
            </a:endParaRPr>
          </a:p>
          <a:p>
            <a:pPr marL="12700" marR="5080" indent="914400">
              <a:lnSpc>
                <a:spcPct val="120000"/>
              </a:lnSpc>
              <a:spcBef>
                <a:spcPts val="994"/>
              </a:spcBef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 the</a:t>
            </a:r>
            <a:r>
              <a:rPr sz="16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falciform</a:t>
            </a:r>
            <a:r>
              <a:rPr sz="16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ligament</a:t>
            </a:r>
            <a:r>
              <a:rPr sz="16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through</a:t>
            </a:r>
            <a:r>
              <a:rPr sz="16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the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paraumbilical</a:t>
            </a:r>
            <a:r>
              <a:rPr sz="16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veins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anastomosing</a:t>
            </a:r>
            <a:r>
              <a:rPr sz="16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with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superficial </a:t>
            </a:r>
            <a:r>
              <a:rPr sz="1600" spc="-4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abdominal</a:t>
            </a:r>
            <a:r>
              <a:rPr sz="16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veins</a:t>
            </a:r>
            <a:endParaRPr sz="1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" y="4572"/>
              <a:ext cx="24384" cy="21808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28" y="2176272"/>
              <a:ext cx="190500" cy="1905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9644" y="0"/>
            <a:ext cx="975852" cy="19903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549396"/>
            <a:ext cx="219456" cy="6614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44" y="1382267"/>
            <a:ext cx="309372" cy="57454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482084"/>
            <a:ext cx="1200150" cy="2376170"/>
            <a:chOff x="0" y="4482084"/>
            <a:chExt cx="1200150" cy="2376170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482084"/>
              <a:ext cx="242315" cy="2362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4027" y="4867656"/>
              <a:ext cx="975844" cy="1990343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71612" y="0"/>
            <a:ext cx="529304" cy="62636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532107" y="5551932"/>
            <a:ext cx="507492" cy="129692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631168" y="4572"/>
            <a:ext cx="384048" cy="172516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440668" y="4867655"/>
            <a:ext cx="384048" cy="1981199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20216" y="354583"/>
            <a:ext cx="541083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COLLATERAL</a:t>
            </a:r>
            <a:r>
              <a:rPr sz="3200" spc="-35" dirty="0"/>
              <a:t> </a:t>
            </a:r>
            <a:r>
              <a:rPr sz="3200" dirty="0"/>
              <a:t>CIRCULATION</a:t>
            </a:r>
            <a:endParaRPr sz="3200"/>
          </a:p>
        </p:txBody>
      </p:sp>
      <p:grpSp>
        <p:nvGrpSpPr>
          <p:cNvPr id="17" name="object 17"/>
          <p:cNvGrpSpPr/>
          <p:nvPr/>
        </p:nvGrpSpPr>
        <p:grpSpPr>
          <a:xfrm>
            <a:off x="6824471" y="536448"/>
            <a:ext cx="4334510" cy="6033770"/>
            <a:chOff x="6824471" y="536448"/>
            <a:chExt cx="4334510" cy="6033770"/>
          </a:xfrm>
        </p:grpSpPr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24471" y="536448"/>
              <a:ext cx="4334256" cy="603351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35723" y="609600"/>
              <a:ext cx="4111371" cy="581101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925817" y="599694"/>
              <a:ext cx="4131945" cy="5831205"/>
            </a:xfrm>
            <a:custGeom>
              <a:avLst/>
              <a:gdLst/>
              <a:ahLst/>
              <a:cxnLst/>
              <a:rect l="l" t="t" r="r" b="b"/>
              <a:pathLst>
                <a:path w="4131945" h="5831205">
                  <a:moveTo>
                    <a:pt x="240283" y="0"/>
                  </a:moveTo>
                  <a:lnTo>
                    <a:pt x="4131436" y="0"/>
                  </a:lnTo>
                  <a:lnTo>
                    <a:pt x="4131436" y="5590616"/>
                  </a:lnTo>
                  <a:lnTo>
                    <a:pt x="4126483" y="5639041"/>
                  </a:lnTo>
                  <a:lnTo>
                    <a:pt x="4112513" y="5683910"/>
                  </a:lnTo>
                  <a:lnTo>
                    <a:pt x="4090542" y="5724893"/>
                  </a:lnTo>
                  <a:lnTo>
                    <a:pt x="4061079" y="5760516"/>
                  </a:lnTo>
                  <a:lnTo>
                    <a:pt x="4025518" y="5789930"/>
                  </a:lnTo>
                  <a:lnTo>
                    <a:pt x="3984498" y="5811875"/>
                  </a:lnTo>
                  <a:lnTo>
                    <a:pt x="3939666" y="5825858"/>
                  </a:lnTo>
                  <a:lnTo>
                    <a:pt x="3891153" y="5830849"/>
                  </a:lnTo>
                  <a:lnTo>
                    <a:pt x="0" y="5830849"/>
                  </a:lnTo>
                  <a:lnTo>
                    <a:pt x="0" y="240283"/>
                  </a:lnTo>
                  <a:lnTo>
                    <a:pt x="1270" y="216026"/>
                  </a:lnTo>
                  <a:lnTo>
                    <a:pt x="19050" y="146938"/>
                  </a:lnTo>
                  <a:lnTo>
                    <a:pt x="40893" y="106425"/>
                  </a:lnTo>
                  <a:lnTo>
                    <a:pt x="70357" y="70357"/>
                  </a:lnTo>
                  <a:lnTo>
                    <a:pt x="106425" y="40893"/>
                  </a:lnTo>
                  <a:lnTo>
                    <a:pt x="146938" y="19050"/>
                  </a:lnTo>
                  <a:lnTo>
                    <a:pt x="191770" y="4952"/>
                  </a:lnTo>
                  <a:lnTo>
                    <a:pt x="240283" y="0"/>
                  </a:lnTo>
                  <a:close/>
                </a:path>
              </a:pathLst>
            </a:custGeom>
            <a:ln w="19811">
              <a:solidFill>
                <a:srgbClr val="AFC0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131824" y="1044407"/>
            <a:ext cx="5666105" cy="17049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30"/>
              </a:spcBef>
              <a:buSzPct val="121212"/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50" b="1" i="1" u="sng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Group</a:t>
            </a:r>
            <a:r>
              <a:rPr sz="1650" b="1" i="1" u="sng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i="1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III:</a:t>
            </a:r>
            <a:endParaRPr sz="1650">
              <a:latin typeface="Trebuchet MS"/>
              <a:cs typeface="Trebuchet MS"/>
            </a:endParaRPr>
          </a:p>
          <a:p>
            <a:pPr marL="927100">
              <a:lnSpc>
                <a:spcPct val="100000"/>
              </a:lnSpc>
              <a:spcBef>
                <a:spcPts val="1385"/>
              </a:spcBef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Where the abdominal</a:t>
            </a:r>
            <a:r>
              <a:rPr sz="16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organs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are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contact</a:t>
            </a:r>
            <a:r>
              <a:rPr sz="16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with</a:t>
            </a:r>
            <a:endParaRPr sz="1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retroperitoneal</a:t>
            </a:r>
            <a:r>
              <a:rPr sz="16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tissues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or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adherent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abdominal</a:t>
            </a:r>
            <a:r>
              <a:rPr sz="16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wall.</a:t>
            </a:r>
            <a:endParaRPr sz="1600">
              <a:latin typeface="Lucida Sans Unicode"/>
              <a:cs typeface="Lucida Sans Unicode"/>
            </a:endParaRPr>
          </a:p>
          <a:p>
            <a:pPr marL="12700" marR="266065" indent="914400">
              <a:lnSpc>
                <a:spcPct val="120000"/>
              </a:lnSpc>
              <a:spcBef>
                <a:spcPts val="994"/>
              </a:spcBef>
            </a:pP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These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collaterals</a:t>
            </a:r>
            <a:r>
              <a:rPr sz="16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run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from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liver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diaphragm </a:t>
            </a:r>
            <a:r>
              <a:rPr sz="1600" spc="-4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spleenorenal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ligament</a:t>
            </a:r>
            <a:r>
              <a:rPr sz="16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omentum.</a:t>
            </a:r>
            <a:endParaRPr sz="1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" y="4572"/>
              <a:ext cx="24384" cy="21808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28" y="2176272"/>
              <a:ext cx="190500" cy="1905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9644" y="0"/>
            <a:ext cx="975852" cy="19903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549396"/>
            <a:ext cx="219456" cy="6614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44" y="1382267"/>
            <a:ext cx="309372" cy="57454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482084"/>
            <a:ext cx="1200150" cy="2376170"/>
            <a:chOff x="0" y="4482084"/>
            <a:chExt cx="1200150" cy="2376170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482084"/>
              <a:ext cx="242315" cy="2362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4027" y="4867656"/>
              <a:ext cx="975844" cy="1990343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71612" y="0"/>
            <a:ext cx="529304" cy="62636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532107" y="5551932"/>
            <a:ext cx="507492" cy="129692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631168" y="4572"/>
            <a:ext cx="384048" cy="172516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440668" y="4867655"/>
            <a:ext cx="384048" cy="1981199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20216" y="354583"/>
            <a:ext cx="541083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COLLATERAL</a:t>
            </a:r>
            <a:r>
              <a:rPr sz="3200" spc="-35" dirty="0"/>
              <a:t> </a:t>
            </a:r>
            <a:r>
              <a:rPr sz="3200" dirty="0"/>
              <a:t>CIRCULATION</a:t>
            </a:r>
            <a:endParaRPr sz="3200"/>
          </a:p>
        </p:txBody>
      </p:sp>
      <p:grpSp>
        <p:nvGrpSpPr>
          <p:cNvPr id="17" name="object 17"/>
          <p:cNvGrpSpPr/>
          <p:nvPr/>
        </p:nvGrpSpPr>
        <p:grpSpPr>
          <a:xfrm>
            <a:off x="6824471" y="516636"/>
            <a:ext cx="4334510" cy="6033770"/>
            <a:chOff x="6824471" y="516636"/>
            <a:chExt cx="4334510" cy="6033770"/>
          </a:xfrm>
        </p:grpSpPr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24471" y="516636"/>
              <a:ext cx="4334256" cy="603351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35723" y="589788"/>
              <a:ext cx="4111371" cy="581101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925817" y="579882"/>
              <a:ext cx="4131945" cy="5831205"/>
            </a:xfrm>
            <a:custGeom>
              <a:avLst/>
              <a:gdLst/>
              <a:ahLst/>
              <a:cxnLst/>
              <a:rect l="l" t="t" r="r" b="b"/>
              <a:pathLst>
                <a:path w="4131945" h="5831205">
                  <a:moveTo>
                    <a:pt x="240283" y="0"/>
                  </a:moveTo>
                  <a:lnTo>
                    <a:pt x="4131436" y="0"/>
                  </a:lnTo>
                  <a:lnTo>
                    <a:pt x="4131436" y="5590616"/>
                  </a:lnTo>
                  <a:lnTo>
                    <a:pt x="4126483" y="5639041"/>
                  </a:lnTo>
                  <a:lnTo>
                    <a:pt x="4112513" y="5683910"/>
                  </a:lnTo>
                  <a:lnTo>
                    <a:pt x="4090542" y="5724893"/>
                  </a:lnTo>
                  <a:lnTo>
                    <a:pt x="4061079" y="5760516"/>
                  </a:lnTo>
                  <a:lnTo>
                    <a:pt x="4025518" y="5789930"/>
                  </a:lnTo>
                  <a:lnTo>
                    <a:pt x="3984498" y="5811875"/>
                  </a:lnTo>
                  <a:lnTo>
                    <a:pt x="3939666" y="5825858"/>
                  </a:lnTo>
                  <a:lnTo>
                    <a:pt x="3891153" y="5830849"/>
                  </a:lnTo>
                  <a:lnTo>
                    <a:pt x="0" y="5830849"/>
                  </a:lnTo>
                  <a:lnTo>
                    <a:pt x="0" y="240283"/>
                  </a:lnTo>
                  <a:lnTo>
                    <a:pt x="1270" y="216026"/>
                  </a:lnTo>
                  <a:lnTo>
                    <a:pt x="19050" y="146938"/>
                  </a:lnTo>
                  <a:lnTo>
                    <a:pt x="40893" y="106425"/>
                  </a:lnTo>
                  <a:lnTo>
                    <a:pt x="70357" y="70357"/>
                  </a:lnTo>
                  <a:lnTo>
                    <a:pt x="106425" y="40893"/>
                  </a:lnTo>
                  <a:lnTo>
                    <a:pt x="146938" y="19050"/>
                  </a:lnTo>
                  <a:lnTo>
                    <a:pt x="191770" y="4952"/>
                  </a:lnTo>
                  <a:lnTo>
                    <a:pt x="240283" y="0"/>
                  </a:lnTo>
                  <a:close/>
                </a:path>
              </a:pathLst>
            </a:custGeom>
            <a:ln w="19811">
              <a:solidFill>
                <a:srgbClr val="AFC0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131824" y="1044407"/>
            <a:ext cx="5464810" cy="12858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30"/>
              </a:spcBef>
              <a:buSzPct val="121212"/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50" b="1" i="1" u="sng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Group</a:t>
            </a:r>
            <a:r>
              <a:rPr sz="1650" b="1" i="1" u="sng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i="1" u="sng" spc="-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IV:</a:t>
            </a:r>
            <a:endParaRPr sz="1650">
              <a:latin typeface="Trebuchet MS"/>
              <a:cs typeface="Trebuchet MS"/>
            </a:endParaRPr>
          </a:p>
          <a:p>
            <a:pPr marL="12700" marR="5080" indent="914400">
              <a:lnSpc>
                <a:spcPct val="120100"/>
              </a:lnSpc>
              <a:spcBef>
                <a:spcPts val="994"/>
              </a:spcBef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Portal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venous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blood</a:t>
            </a:r>
            <a:r>
              <a:rPr sz="16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is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carried</a:t>
            </a:r>
            <a:r>
              <a:rPr sz="16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the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left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renal </a:t>
            </a:r>
            <a:r>
              <a:rPr sz="1600" spc="-4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vein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through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blood</a:t>
            </a:r>
            <a:r>
              <a:rPr sz="16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entering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directly</a:t>
            </a:r>
            <a:r>
              <a:rPr sz="16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from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splenic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vein.</a:t>
            </a:r>
            <a:endParaRPr sz="1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56557" y="449326"/>
            <a:ext cx="34315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u="heavy" spc="515" dirty="0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D</a:t>
            </a:r>
            <a:r>
              <a:rPr b="1" u="heavy" spc="-125" dirty="0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E</a:t>
            </a:r>
            <a:r>
              <a:rPr b="1" u="heavy" spc="-130" dirty="0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F</a:t>
            </a:r>
            <a:r>
              <a:rPr b="1" u="heavy" spc="-55" dirty="0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I</a:t>
            </a:r>
            <a:r>
              <a:rPr b="1" u="heavy" spc="150" dirty="0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NIT</a:t>
            </a:r>
            <a:r>
              <a:rPr b="1" u="heavy" spc="90" dirty="0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I</a:t>
            </a:r>
            <a:r>
              <a:rPr b="1" u="heavy" spc="345" dirty="0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52014" y="1636315"/>
            <a:ext cx="8462645" cy="38849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19100"/>
              </a:lnSpc>
              <a:spcBef>
                <a:spcPts val="100"/>
              </a:spcBef>
              <a:buSzPct val="118644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950" i="1" spc="-130" dirty="0">
                <a:solidFill>
                  <a:srgbClr val="FFFFFF"/>
                </a:solidFill>
                <a:latin typeface="Verdana"/>
                <a:cs typeface="Verdana"/>
              </a:rPr>
              <a:t>Portal</a:t>
            </a:r>
            <a:r>
              <a:rPr sz="2950" i="1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950" i="1" spc="-135" dirty="0">
                <a:solidFill>
                  <a:srgbClr val="FFFFFF"/>
                </a:solidFill>
                <a:latin typeface="Verdana"/>
                <a:cs typeface="Verdana"/>
              </a:rPr>
              <a:t>hypertension</a:t>
            </a:r>
            <a:r>
              <a:rPr sz="2950" i="1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is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defined</a:t>
            </a:r>
            <a:r>
              <a:rPr sz="2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as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elevation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of</a:t>
            </a:r>
            <a:r>
              <a:rPr sz="2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hepatic</a:t>
            </a:r>
            <a:r>
              <a:rPr sz="2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venous</a:t>
            </a:r>
            <a:r>
              <a:rPr sz="2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pressure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gradient</a:t>
            </a:r>
            <a:r>
              <a:rPr sz="2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&gt; 5 </a:t>
            </a:r>
            <a:r>
              <a:rPr sz="2800" spc="-869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mmhg.</a:t>
            </a:r>
            <a:endParaRPr sz="2800">
              <a:latin typeface="Lucida Sans Unicode"/>
              <a:cs typeface="Lucida Sans Unicode"/>
            </a:endParaRPr>
          </a:p>
          <a:p>
            <a:pPr marL="355600" marR="749300" indent="-342900">
              <a:lnSpc>
                <a:spcPct val="120000"/>
              </a:lnSpc>
              <a:spcBef>
                <a:spcPts val="994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Clinically</a:t>
            </a:r>
            <a:r>
              <a:rPr sz="28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significant</a:t>
            </a:r>
            <a:r>
              <a:rPr sz="28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portal</a:t>
            </a:r>
            <a:r>
              <a:rPr sz="2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hypertension</a:t>
            </a:r>
            <a:r>
              <a:rPr sz="2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is </a:t>
            </a:r>
            <a:r>
              <a:rPr sz="2800" spc="-869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present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when</a:t>
            </a:r>
            <a:r>
              <a:rPr sz="2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gradient</a:t>
            </a:r>
            <a:r>
              <a:rPr sz="28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exceeds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10</a:t>
            </a:r>
            <a:r>
              <a:rPr sz="2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mmHg.</a:t>
            </a:r>
            <a:endParaRPr sz="2800">
              <a:latin typeface="Lucida Sans Unicode"/>
              <a:cs typeface="Lucida Sans Unicode"/>
            </a:endParaRPr>
          </a:p>
          <a:p>
            <a:pPr marL="355600" marR="468630" indent="-342900">
              <a:lnSpc>
                <a:spcPct val="120000"/>
              </a:lnSpc>
              <a:spcBef>
                <a:spcPts val="1010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Risk</a:t>
            </a:r>
            <a:r>
              <a:rPr sz="2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variceal</a:t>
            </a:r>
            <a:r>
              <a:rPr sz="28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bleeding</a:t>
            </a:r>
            <a:r>
              <a:rPr sz="2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increases</a:t>
            </a:r>
            <a:r>
              <a:rPr sz="2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beyond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sz="2800" spc="-869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gradient</a:t>
            </a:r>
            <a:r>
              <a:rPr sz="28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2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12</a:t>
            </a:r>
            <a:r>
              <a:rPr sz="2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mmHg.</a:t>
            </a:r>
            <a:endParaRPr sz="2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5764" y="278714"/>
            <a:ext cx="5760085" cy="141605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 marR="5080">
              <a:lnSpc>
                <a:spcPts val="5190"/>
              </a:lnSpc>
              <a:spcBef>
                <a:spcPts val="750"/>
              </a:spcBef>
            </a:pPr>
            <a:r>
              <a:rPr dirty="0"/>
              <a:t>ASCITES</a:t>
            </a:r>
            <a:r>
              <a:rPr spc="-40" dirty="0"/>
              <a:t> </a:t>
            </a:r>
            <a:r>
              <a:rPr spc="-5" dirty="0"/>
              <a:t>IN</a:t>
            </a:r>
            <a:r>
              <a:rPr spc="-40" dirty="0"/>
              <a:t> </a:t>
            </a:r>
            <a:r>
              <a:rPr dirty="0"/>
              <a:t>PORTAL </a:t>
            </a:r>
            <a:r>
              <a:rPr spc="-1505" dirty="0"/>
              <a:t> </a:t>
            </a:r>
            <a:r>
              <a:rPr dirty="0"/>
              <a:t>HYPERTENSION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927100">
              <a:lnSpc>
                <a:spcPct val="100000"/>
              </a:lnSpc>
              <a:spcBef>
                <a:spcPts val="885"/>
              </a:spcBef>
            </a:pPr>
            <a:r>
              <a:rPr dirty="0"/>
              <a:t>Factors</a:t>
            </a:r>
            <a:r>
              <a:rPr spc="-20" dirty="0"/>
              <a:t> </a:t>
            </a:r>
            <a:r>
              <a:rPr spc="-5" dirty="0"/>
              <a:t>involved</a:t>
            </a:r>
            <a:r>
              <a:rPr dirty="0"/>
              <a:t> </a:t>
            </a:r>
            <a:r>
              <a:rPr spc="-5" dirty="0"/>
              <a:t>in</a:t>
            </a:r>
            <a:r>
              <a:rPr dirty="0"/>
              <a:t> </a:t>
            </a:r>
            <a:r>
              <a:rPr spc="-5" dirty="0"/>
              <a:t>the </a:t>
            </a:r>
            <a:r>
              <a:rPr dirty="0"/>
              <a:t>pathogenesis</a:t>
            </a:r>
            <a:r>
              <a:rPr spc="-30" dirty="0"/>
              <a:t> </a:t>
            </a:r>
            <a:r>
              <a:rPr dirty="0"/>
              <a:t>of </a:t>
            </a:r>
            <a:r>
              <a:rPr spc="-5" dirty="0"/>
              <a:t>ascites</a:t>
            </a:r>
          </a:p>
          <a:p>
            <a:pPr marL="355600" indent="-342900">
              <a:lnSpc>
                <a:spcPct val="100000"/>
              </a:lnSpc>
              <a:spcBef>
                <a:spcPts val="1475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pc="-5" dirty="0"/>
              <a:t>Increased</a:t>
            </a:r>
            <a:r>
              <a:rPr spc="-30" dirty="0"/>
              <a:t> </a:t>
            </a:r>
            <a:r>
              <a:rPr spc="-5" dirty="0"/>
              <a:t>portal</a:t>
            </a:r>
            <a:r>
              <a:rPr spc="-20" dirty="0"/>
              <a:t> </a:t>
            </a:r>
            <a:r>
              <a:rPr spc="-5" dirty="0"/>
              <a:t>pressure</a:t>
            </a:r>
            <a:r>
              <a:rPr spc="-15" dirty="0"/>
              <a:t> </a:t>
            </a:r>
            <a:r>
              <a:rPr dirty="0"/>
              <a:t>with</a:t>
            </a:r>
            <a:r>
              <a:rPr spc="-5" dirty="0"/>
              <a:t> vasodilation</a:t>
            </a:r>
            <a:r>
              <a:rPr spc="-20" dirty="0"/>
              <a:t> </a:t>
            </a:r>
            <a:r>
              <a:rPr dirty="0"/>
              <a:t>of splanchnic</a:t>
            </a:r>
            <a:r>
              <a:rPr spc="-45" dirty="0"/>
              <a:t> </a:t>
            </a:r>
            <a:r>
              <a:rPr spc="-5" dirty="0"/>
              <a:t>arterial</a:t>
            </a:r>
          </a:p>
          <a:p>
            <a:pPr marL="355600">
              <a:lnSpc>
                <a:spcPct val="100000"/>
              </a:lnSpc>
              <a:spcBef>
                <a:spcPts val="484"/>
              </a:spcBef>
            </a:pPr>
            <a:r>
              <a:rPr dirty="0"/>
              <a:t>system.</a:t>
            </a:r>
          </a:p>
          <a:p>
            <a:pPr marL="355600" marR="116205" indent="-342900">
              <a:lnSpc>
                <a:spcPct val="120100"/>
              </a:lnSpc>
              <a:spcBef>
                <a:spcPts val="995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/>
              <a:t>Sodium </a:t>
            </a:r>
            <a:r>
              <a:rPr spc="-5" dirty="0"/>
              <a:t>retention due to activation of the raas due to </a:t>
            </a:r>
            <a:r>
              <a:rPr dirty="0"/>
              <a:t> </a:t>
            </a:r>
            <a:r>
              <a:rPr spc="-5" dirty="0"/>
              <a:t>hyperaldosteronism, </a:t>
            </a:r>
            <a:r>
              <a:rPr dirty="0"/>
              <a:t>causing </a:t>
            </a:r>
            <a:r>
              <a:rPr spc="-5" dirty="0"/>
              <a:t>fluid accumulation and expansion of </a:t>
            </a:r>
            <a:r>
              <a:rPr spc="-620" dirty="0"/>
              <a:t> </a:t>
            </a:r>
            <a:r>
              <a:rPr spc="-5" dirty="0"/>
              <a:t>ecf</a:t>
            </a:r>
          </a:p>
          <a:p>
            <a:pPr marL="355600" marR="5080" indent="-342900">
              <a:lnSpc>
                <a:spcPct val="120000"/>
              </a:lnSpc>
              <a:spcBef>
                <a:spcPts val="1005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/>
              <a:t>Sodium </a:t>
            </a:r>
            <a:r>
              <a:rPr spc="-5" dirty="0"/>
              <a:t>retention is also the </a:t>
            </a:r>
            <a:r>
              <a:rPr dirty="0"/>
              <a:t>consequence </a:t>
            </a:r>
            <a:r>
              <a:rPr spc="-5" dirty="0"/>
              <a:t>of </a:t>
            </a:r>
            <a:r>
              <a:rPr dirty="0"/>
              <a:t>a </a:t>
            </a:r>
            <a:r>
              <a:rPr spc="-5" dirty="0"/>
              <a:t>homeostatic </a:t>
            </a:r>
            <a:r>
              <a:rPr dirty="0"/>
              <a:t> </a:t>
            </a:r>
            <a:r>
              <a:rPr spc="-5" dirty="0"/>
              <a:t>response </a:t>
            </a:r>
            <a:r>
              <a:rPr dirty="0"/>
              <a:t>caused </a:t>
            </a:r>
            <a:r>
              <a:rPr spc="-5" dirty="0"/>
              <a:t>by underfilling of arterial circulation </a:t>
            </a:r>
            <a:r>
              <a:rPr dirty="0"/>
              <a:t>secondary </a:t>
            </a:r>
            <a:r>
              <a:rPr spc="-5" dirty="0"/>
              <a:t>to </a:t>
            </a:r>
            <a:r>
              <a:rPr spc="-620" dirty="0"/>
              <a:t> </a:t>
            </a:r>
            <a:r>
              <a:rPr dirty="0"/>
              <a:t>splanchnic</a:t>
            </a:r>
            <a:r>
              <a:rPr spc="-50" dirty="0"/>
              <a:t> </a:t>
            </a:r>
            <a:r>
              <a:rPr spc="-5" dirty="0"/>
              <a:t>vasodilatation.</a:t>
            </a:r>
          </a:p>
          <a:p>
            <a:pPr marL="355600" indent="-342900">
              <a:lnSpc>
                <a:spcPct val="100000"/>
              </a:lnSpc>
              <a:spcBef>
                <a:spcPts val="1480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pc="-5" dirty="0"/>
              <a:t>Increased</a:t>
            </a:r>
            <a:r>
              <a:rPr spc="-25" dirty="0"/>
              <a:t> </a:t>
            </a:r>
            <a:r>
              <a:rPr spc="-5" dirty="0"/>
              <a:t>production</a:t>
            </a:r>
            <a:r>
              <a:rPr dirty="0"/>
              <a:t> </a:t>
            </a:r>
            <a:r>
              <a:rPr spc="-5" dirty="0"/>
              <a:t>of</a:t>
            </a:r>
            <a:r>
              <a:rPr spc="-35" dirty="0"/>
              <a:t> </a:t>
            </a:r>
            <a:r>
              <a:rPr dirty="0"/>
              <a:t>splanchnic</a:t>
            </a:r>
            <a:r>
              <a:rPr spc="-30" dirty="0"/>
              <a:t> </a:t>
            </a:r>
            <a:r>
              <a:rPr spc="-5" dirty="0"/>
              <a:t>lymph.</a:t>
            </a:r>
          </a:p>
          <a:p>
            <a:pPr marL="355600" indent="-342900">
              <a:lnSpc>
                <a:spcPct val="100000"/>
              </a:lnSpc>
              <a:spcBef>
                <a:spcPts val="1475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pc="-5" dirty="0"/>
              <a:t>Hypoalbuminaemia.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9735" y="1787651"/>
            <a:ext cx="246887" cy="21336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38576" y="229361"/>
            <a:ext cx="58680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CLINICAL</a:t>
            </a:r>
            <a:r>
              <a:rPr spc="-70" dirty="0"/>
              <a:t> </a:t>
            </a:r>
            <a:r>
              <a:rPr spc="-5" dirty="0"/>
              <a:t>FEATURES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05608" y="1093719"/>
            <a:ext cx="8630920" cy="474980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355600" indent="-342900" algn="just">
              <a:lnSpc>
                <a:spcPct val="100000"/>
              </a:lnSpc>
              <a:spcBef>
                <a:spcPts val="1100"/>
              </a:spcBef>
              <a:buSzPct val="125000"/>
              <a:buFont typeface="Arial MT"/>
              <a:buChar char="•"/>
              <a:tabLst>
                <a:tab pos="355600" algn="l"/>
              </a:tabLst>
            </a:pPr>
            <a:r>
              <a:rPr sz="2600" dirty="0">
                <a:solidFill>
                  <a:srgbClr val="FFFFFF"/>
                </a:solidFill>
                <a:latin typeface="Lucida Sans Unicode"/>
                <a:cs typeface="Lucida Sans Unicode"/>
              </a:rPr>
              <a:t>History:</a:t>
            </a:r>
            <a:endParaRPr sz="2600">
              <a:latin typeface="Lucida Sans Unicode"/>
              <a:cs typeface="Lucida Sans Unicode"/>
            </a:endParaRPr>
          </a:p>
          <a:p>
            <a:pPr marL="927100" algn="just">
              <a:lnSpc>
                <a:spcPct val="100000"/>
              </a:lnSpc>
              <a:spcBef>
                <a:spcPts val="994"/>
              </a:spcBef>
            </a:pPr>
            <a:r>
              <a:rPr sz="2600" dirty="0">
                <a:solidFill>
                  <a:srgbClr val="FFFFFF"/>
                </a:solidFill>
                <a:latin typeface="Lucida Sans Unicode"/>
                <a:cs typeface="Lucida Sans Unicode"/>
              </a:rPr>
              <a:t>Cirrhosis</a:t>
            </a:r>
            <a:r>
              <a:rPr sz="26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is</a:t>
            </a:r>
            <a:r>
              <a:rPr sz="26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dirty="0">
                <a:solidFill>
                  <a:srgbClr val="FFFFFF"/>
                </a:solidFill>
                <a:latin typeface="Lucida Sans Unicode"/>
                <a:cs typeface="Lucida Sans Unicode"/>
              </a:rPr>
              <a:t>commonest</a:t>
            </a:r>
            <a:r>
              <a:rPr sz="2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cause.</a:t>
            </a:r>
            <a:endParaRPr sz="2600">
              <a:latin typeface="Lucida Sans Unicode"/>
              <a:cs typeface="Lucida Sans Unicode"/>
            </a:endParaRPr>
          </a:p>
          <a:p>
            <a:pPr marL="12700" marR="678815" indent="914400" algn="just">
              <a:lnSpc>
                <a:spcPct val="100000"/>
              </a:lnSpc>
              <a:spcBef>
                <a:spcPts val="1000"/>
              </a:spcBef>
            </a:pPr>
            <a:r>
              <a:rPr sz="2600" dirty="0">
                <a:solidFill>
                  <a:srgbClr val="FFFFFF"/>
                </a:solidFill>
                <a:latin typeface="Lucida Sans Unicode"/>
                <a:cs typeface="Lucida Sans Unicode"/>
              </a:rPr>
              <a:t>Past abdominal </a:t>
            </a:r>
            <a:r>
              <a:rPr sz="2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infectious conditions, is </a:t>
            </a:r>
            <a:r>
              <a:rPr sz="26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important</a:t>
            </a:r>
            <a:r>
              <a:rPr sz="2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sz="2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extrahepatic</a:t>
            </a:r>
            <a:r>
              <a:rPr sz="2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portal</a:t>
            </a:r>
            <a:r>
              <a:rPr sz="2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vein</a:t>
            </a:r>
            <a:r>
              <a:rPr sz="2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thrombosis.</a:t>
            </a:r>
            <a:endParaRPr sz="2600">
              <a:latin typeface="Lucida Sans Unicode"/>
              <a:cs typeface="Lucida Sans Unicode"/>
            </a:endParaRPr>
          </a:p>
          <a:p>
            <a:pPr marL="12700" marR="585470" indent="914400" algn="just">
              <a:lnSpc>
                <a:spcPct val="100000"/>
              </a:lnSpc>
              <a:spcBef>
                <a:spcPts val="1010"/>
              </a:spcBef>
            </a:pPr>
            <a:r>
              <a:rPr sz="2600" dirty="0">
                <a:solidFill>
                  <a:srgbClr val="FFFFFF"/>
                </a:solidFill>
                <a:latin typeface="Lucida Sans Unicode"/>
                <a:cs typeface="Lucida Sans Unicode"/>
              </a:rPr>
              <a:t>Inherited </a:t>
            </a:r>
            <a:r>
              <a:rPr sz="2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or acquired thrombotic conditions </a:t>
            </a:r>
            <a:r>
              <a:rPr sz="2600" spc="-8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dirty="0">
                <a:solidFill>
                  <a:srgbClr val="FFFFFF"/>
                </a:solidFill>
                <a:latin typeface="Lucida Sans Unicode"/>
                <a:cs typeface="Lucida Sans Unicode"/>
              </a:rPr>
              <a:t>drugs like sex hormones </a:t>
            </a:r>
            <a:r>
              <a:rPr sz="2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predispose to portal and </a:t>
            </a:r>
            <a:r>
              <a:rPr sz="2600" spc="-8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dirty="0">
                <a:solidFill>
                  <a:srgbClr val="FFFFFF"/>
                </a:solidFill>
                <a:latin typeface="Lucida Sans Unicode"/>
                <a:cs typeface="Lucida Sans Unicode"/>
              </a:rPr>
              <a:t>hepatic</a:t>
            </a:r>
            <a:r>
              <a:rPr sz="26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dirty="0">
                <a:solidFill>
                  <a:srgbClr val="FFFFFF"/>
                </a:solidFill>
                <a:latin typeface="Lucida Sans Unicode"/>
                <a:cs typeface="Lucida Sans Unicode"/>
              </a:rPr>
              <a:t>vein </a:t>
            </a:r>
            <a:r>
              <a:rPr sz="2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thrombosis.</a:t>
            </a:r>
            <a:endParaRPr sz="2600">
              <a:latin typeface="Lucida Sans Unicode"/>
              <a:cs typeface="Lucida Sans Unicode"/>
            </a:endParaRPr>
          </a:p>
          <a:p>
            <a:pPr marL="927100" algn="just">
              <a:lnSpc>
                <a:spcPct val="100000"/>
              </a:lnSpc>
              <a:spcBef>
                <a:spcPts val="994"/>
              </a:spcBef>
            </a:pPr>
            <a:r>
              <a:rPr sz="2600" dirty="0">
                <a:solidFill>
                  <a:srgbClr val="FFFFFF"/>
                </a:solidFill>
                <a:latin typeface="Lucida Sans Unicode"/>
                <a:cs typeface="Lucida Sans Unicode"/>
              </a:rPr>
              <a:t>Haematemesis</a:t>
            </a:r>
            <a:r>
              <a:rPr sz="26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dirty="0">
                <a:solidFill>
                  <a:srgbClr val="FFFFFF"/>
                </a:solidFill>
                <a:latin typeface="Lucida Sans Unicode"/>
                <a:cs typeface="Lucida Sans Unicode"/>
              </a:rPr>
              <a:t>is the</a:t>
            </a:r>
            <a:r>
              <a:rPr sz="2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dirty="0">
                <a:solidFill>
                  <a:srgbClr val="FFFFFF"/>
                </a:solidFill>
                <a:latin typeface="Lucida Sans Unicode"/>
                <a:cs typeface="Lucida Sans Unicode"/>
              </a:rPr>
              <a:t>commonest</a:t>
            </a:r>
            <a:r>
              <a:rPr sz="2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presentation.</a:t>
            </a:r>
            <a:endParaRPr sz="2600">
              <a:latin typeface="Lucida Sans Unicode"/>
              <a:cs typeface="Lucida Sans Unicode"/>
            </a:endParaRPr>
          </a:p>
          <a:p>
            <a:pPr marL="12700" marR="5080" indent="914400" algn="just">
              <a:lnSpc>
                <a:spcPct val="100000"/>
              </a:lnSpc>
              <a:spcBef>
                <a:spcPts val="1000"/>
              </a:spcBef>
            </a:pPr>
            <a:r>
              <a:rPr sz="2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Melaena </a:t>
            </a:r>
            <a:r>
              <a:rPr sz="2600" dirty="0">
                <a:solidFill>
                  <a:srgbClr val="FFFFFF"/>
                </a:solidFill>
                <a:latin typeface="Lucida Sans Unicode"/>
                <a:cs typeface="Lucida Sans Unicode"/>
              </a:rPr>
              <a:t>without </a:t>
            </a:r>
            <a:r>
              <a:rPr sz="2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haematemesis </a:t>
            </a:r>
            <a:r>
              <a:rPr sz="2600" dirty="0">
                <a:solidFill>
                  <a:srgbClr val="FFFFFF"/>
                </a:solidFill>
                <a:latin typeface="Lucida Sans Unicode"/>
                <a:cs typeface="Lucida Sans Unicode"/>
              </a:rPr>
              <a:t>may </a:t>
            </a:r>
            <a:r>
              <a:rPr sz="2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result </a:t>
            </a:r>
            <a:r>
              <a:rPr sz="2600" dirty="0">
                <a:solidFill>
                  <a:srgbClr val="FFFFFF"/>
                </a:solidFill>
                <a:latin typeface="Lucida Sans Unicode"/>
                <a:cs typeface="Lucida Sans Unicode"/>
              </a:rPr>
              <a:t>from </a:t>
            </a:r>
            <a:r>
              <a:rPr sz="2600" spc="-8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dirty="0">
                <a:solidFill>
                  <a:srgbClr val="FFFFFF"/>
                </a:solidFill>
                <a:latin typeface="Lucida Sans Unicode"/>
                <a:cs typeface="Lucida Sans Unicode"/>
              </a:rPr>
              <a:t>bleeding</a:t>
            </a:r>
            <a:r>
              <a:rPr sz="26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dirty="0">
                <a:solidFill>
                  <a:srgbClr val="FFFFFF"/>
                </a:solidFill>
                <a:latin typeface="Lucida Sans Unicode"/>
                <a:cs typeface="Lucida Sans Unicode"/>
              </a:rPr>
              <a:t>varices</a:t>
            </a:r>
            <a:endParaRPr sz="2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" y="4572"/>
              <a:ext cx="24384" cy="21808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28" y="2176272"/>
              <a:ext cx="190500" cy="1905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9644" y="0"/>
            <a:ext cx="975852" cy="19903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549396"/>
            <a:ext cx="219456" cy="6614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44" y="1382267"/>
            <a:ext cx="309372" cy="57454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482084"/>
            <a:ext cx="1200150" cy="2376170"/>
            <a:chOff x="0" y="4482084"/>
            <a:chExt cx="1200150" cy="2376170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482084"/>
              <a:ext cx="242315" cy="2362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4027" y="4867656"/>
              <a:ext cx="975844" cy="1990343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71612" y="0"/>
            <a:ext cx="529304" cy="62636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532107" y="5551932"/>
            <a:ext cx="507492" cy="129692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631168" y="4572"/>
            <a:ext cx="384048" cy="172516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440668" y="4867655"/>
            <a:ext cx="384048" cy="1981199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20216" y="673100"/>
            <a:ext cx="39236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CLINICAL</a:t>
            </a:r>
            <a:r>
              <a:rPr sz="3200" spc="-45" dirty="0"/>
              <a:t> </a:t>
            </a:r>
            <a:r>
              <a:rPr sz="3200" spc="-5" dirty="0"/>
              <a:t>FEATURES</a:t>
            </a:r>
            <a:endParaRPr sz="3200"/>
          </a:p>
        </p:txBody>
      </p:sp>
      <p:sp>
        <p:nvSpPr>
          <p:cNvPr id="17" name="object 17"/>
          <p:cNvSpPr txBox="1"/>
          <p:nvPr/>
        </p:nvSpPr>
        <p:spPr>
          <a:xfrm>
            <a:off x="1122070" y="1582673"/>
            <a:ext cx="5139055" cy="3382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SzPct val="125000"/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Abdominal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wall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veins:</a:t>
            </a:r>
            <a:endParaRPr sz="1600">
              <a:latin typeface="Lucida Sans Unicode"/>
              <a:cs typeface="Lucida Sans Unicode"/>
            </a:endParaRPr>
          </a:p>
          <a:p>
            <a:pPr marL="12700" marR="173355" indent="913765">
              <a:lnSpc>
                <a:spcPct val="120000"/>
              </a:lnSpc>
              <a:spcBef>
                <a:spcPts val="1010"/>
              </a:spcBef>
            </a:pP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Prominent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collateral</a:t>
            </a:r>
            <a:r>
              <a:rPr sz="16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veins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radiating</a:t>
            </a:r>
            <a:r>
              <a:rPr sz="16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from </a:t>
            </a:r>
            <a:r>
              <a:rPr sz="1600" spc="-4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umbilicus</a:t>
            </a:r>
            <a:r>
              <a:rPr sz="16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are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termed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caput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medusa.</a:t>
            </a:r>
            <a:endParaRPr sz="1600">
              <a:latin typeface="Lucida Sans Unicode"/>
              <a:cs typeface="Lucida Sans Unicode"/>
            </a:endParaRPr>
          </a:p>
          <a:p>
            <a:pPr marL="12700" marR="5080" indent="913765">
              <a:lnSpc>
                <a:spcPct val="120000"/>
              </a:lnSpc>
              <a:spcBef>
                <a:spcPts val="994"/>
              </a:spcBef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venous</a:t>
            </a:r>
            <a:r>
              <a:rPr sz="16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hum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may</a:t>
            </a:r>
            <a:r>
              <a:rPr sz="16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be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heard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usually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the </a:t>
            </a:r>
            <a:r>
              <a:rPr sz="1600" spc="-4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region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xiphoid</a:t>
            </a:r>
            <a:r>
              <a:rPr sz="16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process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or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umbilicus.</a:t>
            </a:r>
            <a:endParaRPr sz="1600">
              <a:latin typeface="Lucida Sans Unicode"/>
              <a:cs typeface="Lucida Sans Unicode"/>
            </a:endParaRPr>
          </a:p>
          <a:p>
            <a:pPr marL="299085" indent="-287020">
              <a:lnSpc>
                <a:spcPct val="100000"/>
              </a:lnSpc>
              <a:spcBef>
                <a:spcPts val="1380"/>
              </a:spcBef>
              <a:buSzPct val="125000"/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Spleenomegaly</a:t>
            </a:r>
            <a:r>
              <a:rPr sz="16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(Mild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6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moderate)</a:t>
            </a:r>
            <a:endParaRPr sz="1600">
              <a:latin typeface="Lucida Sans Unicode"/>
              <a:cs typeface="Lucida Sans Unicode"/>
            </a:endParaRPr>
          </a:p>
          <a:p>
            <a:pPr marL="299085" indent="-287020">
              <a:lnSpc>
                <a:spcPct val="100000"/>
              </a:lnSpc>
              <a:spcBef>
                <a:spcPts val="1395"/>
              </a:spcBef>
              <a:buSzPct val="125000"/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Ascites</a:t>
            </a:r>
            <a:endParaRPr sz="1600">
              <a:latin typeface="Lucida Sans Unicode"/>
              <a:cs typeface="Lucida Sans Unicode"/>
            </a:endParaRPr>
          </a:p>
          <a:p>
            <a:pPr marL="299085" indent="-287020">
              <a:lnSpc>
                <a:spcPct val="100000"/>
              </a:lnSpc>
              <a:spcBef>
                <a:spcPts val="1380"/>
              </a:spcBef>
              <a:buSzPct val="125000"/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Anorectal</a:t>
            </a:r>
            <a:r>
              <a:rPr sz="16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varices</a:t>
            </a:r>
            <a:endParaRPr sz="1600">
              <a:latin typeface="Lucida Sans Unicode"/>
              <a:cs typeface="Lucida Sans Unicode"/>
            </a:endParaRPr>
          </a:p>
          <a:p>
            <a:pPr marL="299085" indent="-287020">
              <a:lnSpc>
                <a:spcPct val="100000"/>
              </a:lnSpc>
              <a:spcBef>
                <a:spcPts val="1380"/>
              </a:spcBef>
              <a:buSzPct val="125000"/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Fetor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hepaticus</a:t>
            </a:r>
            <a:endParaRPr sz="1600">
              <a:latin typeface="Lucida Sans Unicode"/>
              <a:cs typeface="Lucida Sans Unicode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269480" y="536448"/>
            <a:ext cx="3889375" cy="5404485"/>
            <a:chOff x="7269480" y="536448"/>
            <a:chExt cx="3889375" cy="5404485"/>
          </a:xfrm>
        </p:grpSpPr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69480" y="536448"/>
              <a:ext cx="3889248" cy="540410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80732" y="609600"/>
              <a:ext cx="3666744" cy="51816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370826" y="599694"/>
              <a:ext cx="3687445" cy="5201920"/>
            </a:xfrm>
            <a:custGeom>
              <a:avLst/>
              <a:gdLst/>
              <a:ahLst/>
              <a:cxnLst/>
              <a:rect l="l" t="t" r="r" b="b"/>
              <a:pathLst>
                <a:path w="3687445" h="5201920">
                  <a:moveTo>
                    <a:pt x="215392" y="0"/>
                  </a:moveTo>
                  <a:lnTo>
                    <a:pt x="3686937" y="0"/>
                  </a:lnTo>
                  <a:lnTo>
                    <a:pt x="3686937" y="4986401"/>
                  </a:lnTo>
                  <a:lnTo>
                    <a:pt x="3682365" y="5029187"/>
                  </a:lnTo>
                  <a:lnTo>
                    <a:pt x="3669919" y="5069954"/>
                  </a:lnTo>
                  <a:lnTo>
                    <a:pt x="3649979" y="5106606"/>
                  </a:lnTo>
                  <a:lnTo>
                    <a:pt x="3623691" y="5138204"/>
                  </a:lnTo>
                  <a:lnTo>
                    <a:pt x="3591687" y="5164848"/>
                  </a:lnTo>
                  <a:lnTo>
                    <a:pt x="3555110" y="5184419"/>
                  </a:lnTo>
                  <a:lnTo>
                    <a:pt x="3514725" y="5196890"/>
                  </a:lnTo>
                  <a:lnTo>
                    <a:pt x="3471545" y="5201411"/>
                  </a:lnTo>
                  <a:lnTo>
                    <a:pt x="0" y="5201411"/>
                  </a:lnTo>
                  <a:lnTo>
                    <a:pt x="0" y="215391"/>
                  </a:lnTo>
                  <a:lnTo>
                    <a:pt x="4572" y="172211"/>
                  </a:lnTo>
                  <a:lnTo>
                    <a:pt x="17018" y="131825"/>
                  </a:lnTo>
                  <a:lnTo>
                    <a:pt x="36956" y="95250"/>
                  </a:lnTo>
                  <a:lnTo>
                    <a:pt x="63246" y="63245"/>
                  </a:lnTo>
                  <a:lnTo>
                    <a:pt x="95250" y="36956"/>
                  </a:lnTo>
                  <a:lnTo>
                    <a:pt x="131825" y="17017"/>
                  </a:lnTo>
                  <a:lnTo>
                    <a:pt x="172212" y="4571"/>
                  </a:lnTo>
                  <a:lnTo>
                    <a:pt x="215392" y="0"/>
                  </a:lnTo>
                  <a:close/>
                </a:path>
              </a:pathLst>
            </a:custGeom>
            <a:ln w="19812">
              <a:solidFill>
                <a:srgbClr val="AFC0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" y="4572"/>
              <a:ext cx="24384" cy="21808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28" y="2176272"/>
              <a:ext cx="190500" cy="1905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9644" y="0"/>
            <a:ext cx="975852" cy="19903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549396"/>
            <a:ext cx="219456" cy="6614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44" y="1382267"/>
            <a:ext cx="309372" cy="57454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482084"/>
            <a:ext cx="1200150" cy="2376170"/>
            <a:chOff x="0" y="4482084"/>
            <a:chExt cx="1200150" cy="2376170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482084"/>
              <a:ext cx="242315" cy="2362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4027" y="4867656"/>
              <a:ext cx="975844" cy="1990343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71612" y="0"/>
            <a:ext cx="529304" cy="62636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532107" y="5551932"/>
            <a:ext cx="507492" cy="129692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631168" y="4572"/>
            <a:ext cx="384048" cy="172516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440668" y="4867655"/>
            <a:ext cx="384048" cy="1981199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515236" y="627075"/>
            <a:ext cx="7661909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DIAGNOSIS </a:t>
            </a:r>
            <a:r>
              <a:rPr sz="3200" dirty="0"/>
              <a:t>OF</a:t>
            </a:r>
            <a:r>
              <a:rPr sz="3200" spc="10" dirty="0"/>
              <a:t> </a:t>
            </a:r>
            <a:r>
              <a:rPr sz="3200" dirty="0"/>
              <a:t>PORTAL</a:t>
            </a:r>
            <a:r>
              <a:rPr sz="3200" spc="20" dirty="0"/>
              <a:t> </a:t>
            </a:r>
            <a:r>
              <a:rPr sz="3200" dirty="0"/>
              <a:t>HYPERTENSION</a:t>
            </a:r>
            <a:endParaRPr sz="3200"/>
          </a:p>
        </p:txBody>
      </p:sp>
      <p:sp>
        <p:nvSpPr>
          <p:cNvPr id="17" name="object 17"/>
          <p:cNvSpPr txBox="1"/>
          <p:nvPr/>
        </p:nvSpPr>
        <p:spPr>
          <a:xfrm>
            <a:off x="1515236" y="1764538"/>
            <a:ext cx="4827270" cy="2301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SzPct val="125000"/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Imaging</a:t>
            </a:r>
            <a:r>
              <a:rPr sz="20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:</a:t>
            </a:r>
            <a:endParaRPr sz="2000">
              <a:latin typeface="Lucida Sans Unicode"/>
              <a:cs typeface="Lucida Sans Unicode"/>
            </a:endParaRPr>
          </a:p>
          <a:p>
            <a:pPr marL="927100">
              <a:lnSpc>
                <a:spcPct val="100000"/>
              </a:lnSpc>
              <a:spcBef>
                <a:spcPts val="1475"/>
              </a:spcBef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Ultrasonography</a:t>
            </a:r>
            <a:endParaRPr sz="2000">
              <a:latin typeface="Lucida Sans Unicode"/>
              <a:cs typeface="Lucida Sans Unicode"/>
            </a:endParaRPr>
          </a:p>
          <a:p>
            <a:pPr marL="927100">
              <a:lnSpc>
                <a:spcPct val="100000"/>
              </a:lnSpc>
              <a:spcBef>
                <a:spcPts val="1475"/>
              </a:spcBef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Doppler</a:t>
            </a:r>
            <a:r>
              <a:rPr sz="20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Ultrasonography</a:t>
            </a:r>
            <a:endParaRPr sz="2000">
              <a:latin typeface="Lucida Sans Unicode"/>
              <a:cs typeface="Lucida Sans Unicode"/>
            </a:endParaRPr>
          </a:p>
          <a:p>
            <a:pPr marL="927100">
              <a:lnSpc>
                <a:spcPct val="100000"/>
              </a:lnSpc>
              <a:spcBef>
                <a:spcPts val="1490"/>
              </a:spcBef>
            </a:pP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CT</a:t>
            </a:r>
            <a:r>
              <a:rPr sz="2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Contrast</a:t>
            </a:r>
            <a:r>
              <a:rPr sz="20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arterioportography</a:t>
            </a:r>
            <a:endParaRPr sz="2000">
              <a:latin typeface="Lucida Sans Unicode"/>
              <a:cs typeface="Lucida Sans Unicode"/>
            </a:endParaRPr>
          </a:p>
          <a:p>
            <a:pPr marL="927100">
              <a:lnSpc>
                <a:spcPct val="100000"/>
              </a:lnSpc>
              <a:spcBef>
                <a:spcPts val="1475"/>
              </a:spcBef>
            </a:pP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MR</a:t>
            </a:r>
            <a:r>
              <a:rPr sz="20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angiography</a:t>
            </a:r>
            <a:endParaRPr sz="2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99461" y="488696"/>
            <a:ext cx="49422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</a:t>
            </a:r>
            <a:r>
              <a:rPr spc="10" dirty="0"/>
              <a:t>M</a:t>
            </a:r>
            <a:r>
              <a:rPr dirty="0"/>
              <a:t>PLICATIONS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52014" y="1629003"/>
            <a:ext cx="3912235" cy="3902710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85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Variceal bleeding</a:t>
            </a:r>
            <a:endParaRPr sz="2400">
              <a:latin typeface="Lucida Sans Unicode"/>
              <a:cs typeface="Lucida Sans Unicode"/>
            </a:endParaRPr>
          </a:p>
          <a:p>
            <a:pPr marL="355600" indent="-342900">
              <a:lnSpc>
                <a:spcPct val="100000"/>
              </a:lnSpc>
              <a:spcBef>
                <a:spcPts val="1585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Lucida Sans Unicode"/>
                <a:cs typeface="Lucida Sans Unicode"/>
              </a:rPr>
              <a:t>Congestive</a:t>
            </a:r>
            <a:r>
              <a:rPr sz="24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gastropathy</a:t>
            </a:r>
            <a:endParaRPr sz="2400">
              <a:latin typeface="Lucida Sans Unicode"/>
              <a:cs typeface="Lucida Sans Unicode"/>
            </a:endParaRPr>
          </a:p>
          <a:p>
            <a:pPr marL="355600" indent="-342900">
              <a:lnSpc>
                <a:spcPct val="100000"/>
              </a:lnSpc>
              <a:spcBef>
                <a:spcPts val="1570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Hypersplenism</a:t>
            </a:r>
            <a:endParaRPr sz="2400">
              <a:latin typeface="Lucida Sans Unicode"/>
              <a:cs typeface="Lucida Sans Unicode"/>
            </a:endParaRPr>
          </a:p>
          <a:p>
            <a:pPr marL="355600" indent="-342900">
              <a:lnSpc>
                <a:spcPct val="100000"/>
              </a:lnSpc>
              <a:spcBef>
                <a:spcPts val="1575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Ascites</a:t>
            </a:r>
            <a:endParaRPr sz="2400">
              <a:latin typeface="Lucida Sans Unicode"/>
              <a:cs typeface="Lucida Sans Unicode"/>
            </a:endParaRPr>
          </a:p>
          <a:p>
            <a:pPr marL="355600" indent="-342900">
              <a:lnSpc>
                <a:spcPct val="100000"/>
              </a:lnSpc>
              <a:spcBef>
                <a:spcPts val="1585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Lucida Sans Unicode"/>
                <a:cs typeface="Lucida Sans Unicode"/>
              </a:rPr>
              <a:t>Iron</a:t>
            </a:r>
            <a:r>
              <a:rPr sz="24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deficiency</a:t>
            </a:r>
            <a:r>
              <a:rPr sz="24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anaemia</a:t>
            </a:r>
            <a:endParaRPr sz="2400">
              <a:latin typeface="Lucida Sans Unicode"/>
              <a:cs typeface="Lucida Sans Unicode"/>
            </a:endParaRPr>
          </a:p>
          <a:p>
            <a:pPr marL="355600" indent="-342900">
              <a:lnSpc>
                <a:spcPct val="100000"/>
              </a:lnSpc>
              <a:spcBef>
                <a:spcPts val="1575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Renal</a:t>
            </a:r>
            <a:r>
              <a:rPr sz="24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failure</a:t>
            </a:r>
            <a:endParaRPr sz="2400">
              <a:latin typeface="Lucida Sans Unicode"/>
              <a:cs typeface="Lucida Sans Unicode"/>
            </a:endParaRPr>
          </a:p>
          <a:p>
            <a:pPr marL="355600" indent="-342900">
              <a:lnSpc>
                <a:spcPct val="100000"/>
              </a:lnSpc>
              <a:spcBef>
                <a:spcPts val="1570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Lucida Sans Unicode"/>
                <a:cs typeface="Lucida Sans Unicode"/>
              </a:rPr>
              <a:t>Hepatic</a:t>
            </a:r>
            <a:r>
              <a:rPr sz="24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encephalopathy</a:t>
            </a:r>
            <a:endParaRPr sz="24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" y="4572"/>
              <a:ext cx="24384" cy="21808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28" y="2176272"/>
              <a:ext cx="190500" cy="1905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9644" y="0"/>
            <a:ext cx="975852" cy="19903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549396"/>
            <a:ext cx="219456" cy="6614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44" y="1382267"/>
            <a:ext cx="309372" cy="57454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482084"/>
            <a:ext cx="1200150" cy="2376170"/>
            <a:chOff x="0" y="4482084"/>
            <a:chExt cx="1200150" cy="2376170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482084"/>
              <a:ext cx="242315" cy="2362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4027" y="4867656"/>
              <a:ext cx="975844" cy="1990343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71612" y="0"/>
            <a:ext cx="529304" cy="62636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532107" y="5551932"/>
            <a:ext cx="507492" cy="129692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631168" y="4572"/>
            <a:ext cx="384048" cy="172516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440668" y="4867655"/>
            <a:ext cx="384048" cy="1981199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515236" y="627075"/>
            <a:ext cx="46291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DIAGNOSIS</a:t>
            </a:r>
            <a:r>
              <a:rPr sz="3200" spc="-25" dirty="0"/>
              <a:t> </a:t>
            </a:r>
            <a:r>
              <a:rPr sz="3200" dirty="0"/>
              <a:t>OF</a:t>
            </a:r>
            <a:r>
              <a:rPr sz="3200" spc="-20" dirty="0"/>
              <a:t> </a:t>
            </a:r>
            <a:r>
              <a:rPr sz="3200" dirty="0"/>
              <a:t>VARICES</a:t>
            </a:r>
            <a:endParaRPr sz="3200"/>
          </a:p>
        </p:txBody>
      </p:sp>
      <p:grpSp>
        <p:nvGrpSpPr>
          <p:cNvPr id="17" name="object 17"/>
          <p:cNvGrpSpPr/>
          <p:nvPr/>
        </p:nvGrpSpPr>
        <p:grpSpPr>
          <a:xfrm>
            <a:off x="1118616" y="2833114"/>
            <a:ext cx="10134600" cy="4025265"/>
            <a:chOff x="1118616" y="2833114"/>
            <a:chExt cx="10134600" cy="4025265"/>
          </a:xfrm>
        </p:grpSpPr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18616" y="2833114"/>
              <a:ext cx="10134600" cy="402488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29868" y="2906267"/>
              <a:ext cx="9912096" cy="38481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219962" y="2896361"/>
              <a:ext cx="9932670" cy="3868420"/>
            </a:xfrm>
            <a:custGeom>
              <a:avLst/>
              <a:gdLst/>
              <a:ahLst/>
              <a:cxnLst/>
              <a:rect l="l" t="t" r="r" b="b"/>
              <a:pathLst>
                <a:path w="9932670" h="3868420">
                  <a:moveTo>
                    <a:pt x="196722" y="0"/>
                  </a:moveTo>
                  <a:lnTo>
                    <a:pt x="9932162" y="0"/>
                  </a:lnTo>
                  <a:lnTo>
                    <a:pt x="9932162" y="3671595"/>
                  </a:lnTo>
                  <a:lnTo>
                    <a:pt x="9928098" y="3710774"/>
                  </a:lnTo>
                  <a:lnTo>
                    <a:pt x="9916794" y="3747541"/>
                  </a:lnTo>
                  <a:lnTo>
                    <a:pt x="9874504" y="3810266"/>
                  </a:lnTo>
                  <a:lnTo>
                    <a:pt x="9811766" y="3852505"/>
                  </a:lnTo>
                  <a:lnTo>
                    <a:pt x="9775063" y="3863788"/>
                  </a:lnTo>
                  <a:lnTo>
                    <a:pt x="9735819" y="3867910"/>
                  </a:lnTo>
                  <a:lnTo>
                    <a:pt x="0" y="3867910"/>
                  </a:lnTo>
                  <a:lnTo>
                    <a:pt x="0" y="196723"/>
                  </a:lnTo>
                  <a:lnTo>
                    <a:pt x="4127" y="157607"/>
                  </a:lnTo>
                  <a:lnTo>
                    <a:pt x="15417" y="120396"/>
                  </a:lnTo>
                  <a:lnTo>
                    <a:pt x="33807" y="86867"/>
                  </a:lnTo>
                  <a:lnTo>
                    <a:pt x="86868" y="33782"/>
                  </a:lnTo>
                  <a:lnTo>
                    <a:pt x="120396" y="15366"/>
                  </a:lnTo>
                  <a:lnTo>
                    <a:pt x="157606" y="4063"/>
                  </a:lnTo>
                  <a:lnTo>
                    <a:pt x="196722" y="0"/>
                  </a:lnTo>
                  <a:close/>
                </a:path>
              </a:pathLst>
            </a:custGeom>
            <a:ln w="19812">
              <a:solidFill>
                <a:srgbClr val="AFC0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515236" y="1763013"/>
            <a:ext cx="56584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SzPct val="125000"/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Endoscopy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is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the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best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screening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test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detect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varices.</a:t>
            </a:r>
            <a:endParaRPr sz="1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" y="4572"/>
              <a:ext cx="24384" cy="21808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28" y="2176272"/>
              <a:ext cx="190500" cy="1905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9644" y="0"/>
            <a:ext cx="975852" cy="19903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549396"/>
            <a:ext cx="219456" cy="6614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44" y="1382267"/>
            <a:ext cx="309372" cy="57454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482084"/>
            <a:ext cx="1200150" cy="2376170"/>
            <a:chOff x="0" y="4482084"/>
            <a:chExt cx="1200150" cy="2376170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482084"/>
              <a:ext cx="242315" cy="2362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4027" y="4867656"/>
              <a:ext cx="975844" cy="1990343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71612" y="0"/>
            <a:ext cx="529304" cy="62636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532107" y="5551932"/>
            <a:ext cx="507492" cy="129692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631168" y="4572"/>
            <a:ext cx="384048" cy="172516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440668" y="4867655"/>
            <a:ext cx="384048" cy="1981199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515236" y="627075"/>
            <a:ext cx="46291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DIAGNOSIS</a:t>
            </a:r>
            <a:r>
              <a:rPr sz="3200" spc="-25" dirty="0"/>
              <a:t> </a:t>
            </a:r>
            <a:r>
              <a:rPr sz="3200" dirty="0"/>
              <a:t>OF</a:t>
            </a:r>
            <a:r>
              <a:rPr sz="3200" spc="-20" dirty="0"/>
              <a:t> </a:t>
            </a:r>
            <a:r>
              <a:rPr sz="3200" dirty="0"/>
              <a:t>VARICES</a:t>
            </a:r>
            <a:endParaRPr sz="3200"/>
          </a:p>
        </p:txBody>
      </p:sp>
      <p:grpSp>
        <p:nvGrpSpPr>
          <p:cNvPr id="17" name="object 17"/>
          <p:cNvGrpSpPr/>
          <p:nvPr/>
        </p:nvGrpSpPr>
        <p:grpSpPr>
          <a:xfrm>
            <a:off x="871727" y="2709672"/>
            <a:ext cx="10381615" cy="3792220"/>
            <a:chOff x="871727" y="2709672"/>
            <a:chExt cx="10381615" cy="3792220"/>
          </a:xfrm>
        </p:grpSpPr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71727" y="2709672"/>
              <a:ext cx="10381488" cy="37917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82979" y="2782824"/>
              <a:ext cx="10158984" cy="356920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73073" y="2772918"/>
              <a:ext cx="10179050" cy="3589654"/>
            </a:xfrm>
            <a:custGeom>
              <a:avLst/>
              <a:gdLst/>
              <a:ahLst/>
              <a:cxnLst/>
              <a:rect l="l" t="t" r="r" b="b"/>
              <a:pathLst>
                <a:path w="10179050" h="3589654">
                  <a:moveTo>
                    <a:pt x="183235" y="0"/>
                  </a:moveTo>
                  <a:lnTo>
                    <a:pt x="10179050" y="0"/>
                  </a:lnTo>
                  <a:lnTo>
                    <a:pt x="10179050" y="3406470"/>
                  </a:lnTo>
                  <a:lnTo>
                    <a:pt x="10164826" y="3477323"/>
                  </a:lnTo>
                  <a:lnTo>
                    <a:pt x="10125329" y="3535641"/>
                  </a:lnTo>
                  <a:lnTo>
                    <a:pt x="10067036" y="3575075"/>
                  </a:lnTo>
                  <a:lnTo>
                    <a:pt x="9996170" y="3589299"/>
                  </a:lnTo>
                  <a:lnTo>
                    <a:pt x="0" y="3589299"/>
                  </a:lnTo>
                  <a:lnTo>
                    <a:pt x="0" y="183261"/>
                  </a:lnTo>
                  <a:lnTo>
                    <a:pt x="3721" y="146812"/>
                  </a:lnTo>
                  <a:lnTo>
                    <a:pt x="31432" y="80899"/>
                  </a:lnTo>
                  <a:lnTo>
                    <a:pt x="80924" y="31496"/>
                  </a:lnTo>
                  <a:lnTo>
                    <a:pt x="146862" y="3683"/>
                  </a:lnTo>
                  <a:lnTo>
                    <a:pt x="183235" y="0"/>
                  </a:lnTo>
                  <a:close/>
                </a:path>
              </a:pathLst>
            </a:custGeom>
            <a:ln w="19812">
              <a:solidFill>
                <a:srgbClr val="AFC0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515236" y="1763013"/>
            <a:ext cx="56584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SzPct val="125000"/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Endoscopy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is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the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best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screening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test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detect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varices.</a:t>
            </a:r>
            <a:endParaRPr sz="1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" y="4572"/>
              <a:ext cx="24384" cy="21808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28" y="2176272"/>
              <a:ext cx="190500" cy="1905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9644" y="0"/>
            <a:ext cx="975852" cy="19903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549396"/>
            <a:ext cx="219456" cy="6614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44" y="1382267"/>
            <a:ext cx="309372" cy="57454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482084"/>
            <a:ext cx="1200150" cy="2376170"/>
            <a:chOff x="0" y="4482084"/>
            <a:chExt cx="1200150" cy="2376170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482084"/>
              <a:ext cx="242315" cy="2362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4027" y="4867656"/>
              <a:ext cx="975844" cy="1990343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71612" y="0"/>
            <a:ext cx="529304" cy="62636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532107" y="5551932"/>
            <a:ext cx="507492" cy="129692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631168" y="4572"/>
            <a:ext cx="384048" cy="1725167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6804659" y="568451"/>
            <a:ext cx="5317490" cy="6280785"/>
            <a:chOff x="6804659" y="568451"/>
            <a:chExt cx="5317490" cy="6280785"/>
          </a:xfrm>
        </p:grpSpPr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440667" y="4867655"/>
              <a:ext cx="384048" cy="19811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04659" y="568451"/>
              <a:ext cx="5317236" cy="62758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15911" y="641603"/>
              <a:ext cx="5094732" cy="605332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906005" y="631697"/>
              <a:ext cx="5114925" cy="6073775"/>
            </a:xfrm>
            <a:custGeom>
              <a:avLst/>
              <a:gdLst/>
              <a:ahLst/>
              <a:cxnLst/>
              <a:rect l="l" t="t" r="r" b="b"/>
              <a:pathLst>
                <a:path w="5114925" h="6073775">
                  <a:moveTo>
                    <a:pt x="295401" y="0"/>
                  </a:moveTo>
                  <a:lnTo>
                    <a:pt x="5114925" y="0"/>
                  </a:lnTo>
                  <a:lnTo>
                    <a:pt x="5114925" y="5777953"/>
                  </a:lnTo>
                  <a:lnTo>
                    <a:pt x="5108702" y="5837186"/>
                  </a:lnTo>
                  <a:lnTo>
                    <a:pt x="5091430" y="5892711"/>
                  </a:lnTo>
                  <a:lnTo>
                    <a:pt x="5064252" y="5943371"/>
                  </a:lnTo>
                  <a:lnTo>
                    <a:pt x="5028311" y="5986754"/>
                  </a:lnTo>
                  <a:lnTo>
                    <a:pt x="4984496" y="6022721"/>
                  </a:lnTo>
                  <a:lnTo>
                    <a:pt x="4934204" y="6049937"/>
                  </a:lnTo>
                  <a:lnTo>
                    <a:pt x="4878705" y="6067209"/>
                  </a:lnTo>
                  <a:lnTo>
                    <a:pt x="4819523" y="6073343"/>
                  </a:lnTo>
                  <a:lnTo>
                    <a:pt x="0" y="6073343"/>
                  </a:lnTo>
                  <a:lnTo>
                    <a:pt x="0" y="295401"/>
                  </a:lnTo>
                  <a:lnTo>
                    <a:pt x="1650" y="265302"/>
                  </a:lnTo>
                  <a:lnTo>
                    <a:pt x="13080" y="207772"/>
                  </a:lnTo>
                  <a:lnTo>
                    <a:pt x="35687" y="154812"/>
                  </a:lnTo>
                  <a:lnTo>
                    <a:pt x="86614" y="86613"/>
                  </a:lnTo>
                  <a:lnTo>
                    <a:pt x="130301" y="50673"/>
                  </a:lnTo>
                  <a:lnTo>
                    <a:pt x="180594" y="23367"/>
                  </a:lnTo>
                  <a:lnTo>
                    <a:pt x="236220" y="6096"/>
                  </a:lnTo>
                  <a:lnTo>
                    <a:pt x="295401" y="0"/>
                  </a:lnTo>
                  <a:close/>
                </a:path>
              </a:pathLst>
            </a:custGeom>
            <a:ln w="19812">
              <a:solidFill>
                <a:srgbClr val="AFC0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322958" y="481330"/>
            <a:ext cx="4991735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z="3200" spc="-5" dirty="0"/>
              <a:t>MANAGEMENT</a:t>
            </a:r>
            <a:r>
              <a:rPr sz="3200" spc="-30" dirty="0"/>
              <a:t> </a:t>
            </a:r>
            <a:r>
              <a:rPr sz="3200" spc="-5" dirty="0"/>
              <a:t>OF</a:t>
            </a:r>
            <a:r>
              <a:rPr sz="3200" spc="-30" dirty="0"/>
              <a:t> </a:t>
            </a:r>
            <a:r>
              <a:rPr sz="3200" dirty="0"/>
              <a:t>ACUTE </a:t>
            </a:r>
            <a:r>
              <a:rPr sz="3200" spc="-994" dirty="0"/>
              <a:t> </a:t>
            </a:r>
            <a:r>
              <a:rPr sz="3200" dirty="0"/>
              <a:t>VARICEAL</a:t>
            </a:r>
            <a:r>
              <a:rPr sz="3200" spc="-15" dirty="0"/>
              <a:t> </a:t>
            </a:r>
            <a:r>
              <a:rPr sz="3200" spc="-5" dirty="0"/>
              <a:t>BLEED</a:t>
            </a:r>
            <a:endParaRPr sz="3200"/>
          </a:p>
        </p:txBody>
      </p:sp>
      <p:sp>
        <p:nvSpPr>
          <p:cNvPr id="21" name="object 21"/>
          <p:cNvSpPr txBox="1"/>
          <p:nvPr/>
        </p:nvSpPr>
        <p:spPr>
          <a:xfrm>
            <a:off x="1322958" y="1472449"/>
            <a:ext cx="5064760" cy="498030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725"/>
              </a:spcBef>
              <a:buSzPct val="125000"/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Diagnostic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endoscopy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is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performed</a:t>
            </a:r>
            <a:r>
              <a:rPr sz="16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first.</a:t>
            </a:r>
            <a:endParaRPr sz="1600">
              <a:latin typeface="Lucida Sans Unicode"/>
              <a:cs typeface="Lucida Sans Unicode"/>
            </a:endParaRPr>
          </a:p>
          <a:p>
            <a:pPr marL="299085" indent="-287020">
              <a:lnSpc>
                <a:spcPct val="100000"/>
              </a:lnSpc>
              <a:spcBef>
                <a:spcPts val="1200"/>
              </a:spcBef>
              <a:buSzPct val="125000"/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Haemodynamic</a:t>
            </a:r>
            <a:r>
              <a:rPr sz="16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monitoring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is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done.</a:t>
            </a:r>
            <a:endParaRPr sz="1600">
              <a:latin typeface="Lucida Sans Unicode"/>
              <a:cs typeface="Lucida Sans Unicode"/>
            </a:endParaRPr>
          </a:p>
          <a:p>
            <a:pPr marL="299085" marR="5080" indent="-287020">
              <a:lnSpc>
                <a:spcPct val="110000"/>
              </a:lnSpc>
              <a:spcBef>
                <a:spcPts val="1000"/>
              </a:spcBef>
              <a:buSzPct val="125000"/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Fresh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frozen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plasma,</a:t>
            </a:r>
            <a:r>
              <a:rPr sz="16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vitamin</a:t>
            </a:r>
            <a:r>
              <a:rPr sz="16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K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&amp;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platelet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transfusion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if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necessary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given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prevent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further </a:t>
            </a:r>
            <a:r>
              <a:rPr sz="1600" spc="-4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worsening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coagulation.</a:t>
            </a:r>
            <a:endParaRPr sz="1600">
              <a:latin typeface="Lucida Sans Unicode"/>
              <a:cs typeface="Lucida Sans Unicode"/>
            </a:endParaRPr>
          </a:p>
          <a:p>
            <a:pPr marL="299085" indent="-287020">
              <a:lnSpc>
                <a:spcPct val="100000"/>
              </a:lnSpc>
              <a:spcBef>
                <a:spcPts val="1190"/>
              </a:spcBef>
              <a:buSzPct val="125000"/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Hepatic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encephalopathy</a:t>
            </a:r>
            <a:r>
              <a:rPr sz="16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is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prevented</a:t>
            </a:r>
            <a:r>
              <a:rPr sz="16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by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giving</a:t>
            </a:r>
            <a:endParaRPr sz="1600">
              <a:latin typeface="Lucida Sans Unicode"/>
              <a:cs typeface="Lucida Sans Unicode"/>
            </a:endParaRPr>
          </a:p>
          <a:p>
            <a:pPr marL="299085">
              <a:lnSpc>
                <a:spcPct val="100000"/>
              </a:lnSpc>
              <a:spcBef>
                <a:spcPts val="190"/>
              </a:spcBef>
            </a:pP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lactulose.</a:t>
            </a:r>
            <a:endParaRPr sz="1600">
              <a:latin typeface="Lucida Sans Unicode"/>
              <a:cs typeface="Lucida Sans Unicode"/>
            </a:endParaRPr>
          </a:p>
          <a:p>
            <a:pPr marL="299085" marR="1350010" indent="-299085">
              <a:lnSpc>
                <a:spcPct val="162100"/>
              </a:lnSpc>
              <a:spcBef>
                <a:spcPts val="10"/>
              </a:spcBef>
              <a:buSzPct val="125000"/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Therapeutic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options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available</a:t>
            </a:r>
            <a:r>
              <a:rPr sz="16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are: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Vasoactive</a:t>
            </a:r>
            <a:r>
              <a:rPr sz="1600" spc="48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drugs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Endoscopic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sclerotherapy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Variceal</a:t>
            </a:r>
            <a:r>
              <a:rPr sz="16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banding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Sengstaken-Blakemore</a:t>
            </a:r>
            <a:r>
              <a:rPr sz="16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tube</a:t>
            </a:r>
            <a:endParaRPr sz="1600">
              <a:latin typeface="Lucida Sans Unicode"/>
              <a:cs typeface="Lucida Sans Unicode"/>
            </a:endParaRPr>
          </a:p>
          <a:p>
            <a:pPr marL="927100" marR="398145">
              <a:lnSpc>
                <a:spcPct val="110000"/>
              </a:lnSpc>
              <a:spcBef>
                <a:spcPts val="994"/>
              </a:spcBef>
            </a:pP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TIPS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(Trasnjugular</a:t>
            </a:r>
            <a:r>
              <a:rPr sz="16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Intrahepatic</a:t>
            </a:r>
            <a:r>
              <a:rPr sz="16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Porto- </a:t>
            </a:r>
            <a:r>
              <a:rPr sz="1600" spc="-4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systemic</a:t>
            </a:r>
            <a:r>
              <a:rPr sz="16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stenting)</a:t>
            </a:r>
            <a:endParaRPr sz="1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" y="4572"/>
              <a:ext cx="24384" cy="21808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28" y="2176272"/>
              <a:ext cx="190500" cy="1905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9644" y="0"/>
            <a:ext cx="975852" cy="19903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549396"/>
            <a:ext cx="219456" cy="6614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44" y="1382267"/>
            <a:ext cx="309372" cy="57454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482084"/>
            <a:ext cx="1200150" cy="2376170"/>
            <a:chOff x="0" y="4482084"/>
            <a:chExt cx="1200150" cy="2376170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482084"/>
              <a:ext cx="242315" cy="2362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4027" y="4867656"/>
              <a:ext cx="975844" cy="1990343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71612" y="0"/>
            <a:ext cx="529304" cy="62636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532107" y="5551932"/>
            <a:ext cx="507492" cy="129692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631168" y="4572"/>
            <a:ext cx="384048" cy="1725167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6804659" y="568451"/>
            <a:ext cx="5317490" cy="6280785"/>
            <a:chOff x="6804659" y="568451"/>
            <a:chExt cx="5317490" cy="6280785"/>
          </a:xfrm>
        </p:grpSpPr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440667" y="4867655"/>
              <a:ext cx="384048" cy="19811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04659" y="568451"/>
              <a:ext cx="5317236" cy="62758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15911" y="641603"/>
              <a:ext cx="5094732" cy="605332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906005" y="631697"/>
              <a:ext cx="5114925" cy="6073775"/>
            </a:xfrm>
            <a:custGeom>
              <a:avLst/>
              <a:gdLst/>
              <a:ahLst/>
              <a:cxnLst/>
              <a:rect l="l" t="t" r="r" b="b"/>
              <a:pathLst>
                <a:path w="5114925" h="6073775">
                  <a:moveTo>
                    <a:pt x="295401" y="0"/>
                  </a:moveTo>
                  <a:lnTo>
                    <a:pt x="5114925" y="0"/>
                  </a:lnTo>
                  <a:lnTo>
                    <a:pt x="5114925" y="5777953"/>
                  </a:lnTo>
                  <a:lnTo>
                    <a:pt x="5108702" y="5837186"/>
                  </a:lnTo>
                  <a:lnTo>
                    <a:pt x="5091430" y="5892711"/>
                  </a:lnTo>
                  <a:lnTo>
                    <a:pt x="5064252" y="5943371"/>
                  </a:lnTo>
                  <a:lnTo>
                    <a:pt x="5028311" y="5986754"/>
                  </a:lnTo>
                  <a:lnTo>
                    <a:pt x="4984496" y="6022721"/>
                  </a:lnTo>
                  <a:lnTo>
                    <a:pt x="4934204" y="6049937"/>
                  </a:lnTo>
                  <a:lnTo>
                    <a:pt x="4878705" y="6067209"/>
                  </a:lnTo>
                  <a:lnTo>
                    <a:pt x="4819523" y="6073343"/>
                  </a:lnTo>
                  <a:lnTo>
                    <a:pt x="0" y="6073343"/>
                  </a:lnTo>
                  <a:lnTo>
                    <a:pt x="0" y="295401"/>
                  </a:lnTo>
                  <a:lnTo>
                    <a:pt x="1650" y="265302"/>
                  </a:lnTo>
                  <a:lnTo>
                    <a:pt x="13080" y="207772"/>
                  </a:lnTo>
                  <a:lnTo>
                    <a:pt x="35687" y="154812"/>
                  </a:lnTo>
                  <a:lnTo>
                    <a:pt x="86614" y="86613"/>
                  </a:lnTo>
                  <a:lnTo>
                    <a:pt x="130301" y="50673"/>
                  </a:lnTo>
                  <a:lnTo>
                    <a:pt x="180594" y="23367"/>
                  </a:lnTo>
                  <a:lnTo>
                    <a:pt x="236220" y="6096"/>
                  </a:lnTo>
                  <a:lnTo>
                    <a:pt x="295401" y="0"/>
                  </a:lnTo>
                  <a:close/>
                </a:path>
              </a:pathLst>
            </a:custGeom>
            <a:ln w="19812">
              <a:solidFill>
                <a:srgbClr val="AFC0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322958" y="481330"/>
            <a:ext cx="4991735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z="3200" spc="-5" dirty="0"/>
              <a:t>MANAGEMENT</a:t>
            </a:r>
            <a:r>
              <a:rPr sz="3200" spc="-30" dirty="0"/>
              <a:t> </a:t>
            </a:r>
            <a:r>
              <a:rPr sz="3200" spc="-5" dirty="0"/>
              <a:t>OF</a:t>
            </a:r>
            <a:r>
              <a:rPr sz="3200" spc="-30" dirty="0"/>
              <a:t> </a:t>
            </a:r>
            <a:r>
              <a:rPr sz="3200" dirty="0"/>
              <a:t>ACUTE </a:t>
            </a:r>
            <a:r>
              <a:rPr sz="3200" spc="-994" dirty="0"/>
              <a:t> </a:t>
            </a:r>
            <a:r>
              <a:rPr sz="3200" dirty="0"/>
              <a:t>VARICEAL</a:t>
            </a:r>
            <a:r>
              <a:rPr sz="3200" spc="-15" dirty="0"/>
              <a:t> </a:t>
            </a:r>
            <a:r>
              <a:rPr sz="3200" spc="-5" dirty="0"/>
              <a:t>BLEED</a:t>
            </a:r>
            <a:endParaRPr sz="3200"/>
          </a:p>
        </p:txBody>
      </p:sp>
      <p:sp>
        <p:nvSpPr>
          <p:cNvPr id="21" name="object 21"/>
          <p:cNvSpPr txBox="1"/>
          <p:nvPr/>
        </p:nvSpPr>
        <p:spPr>
          <a:xfrm>
            <a:off x="1322958" y="1450732"/>
            <a:ext cx="4885690" cy="2823210"/>
          </a:xfrm>
          <a:prstGeom prst="rect">
            <a:avLst/>
          </a:prstGeom>
        </p:spPr>
        <p:txBody>
          <a:bodyPr vert="horz" wrap="square" lIns="0" tIns="120015" rIns="0" bIns="0" rtlCol="0">
            <a:spAutoFit/>
          </a:bodyPr>
          <a:lstStyle/>
          <a:p>
            <a:pPr marL="299085" indent="-287020" algn="just">
              <a:lnSpc>
                <a:spcPct val="100000"/>
              </a:lnSpc>
              <a:spcBef>
                <a:spcPts val="945"/>
              </a:spcBef>
              <a:buSzPct val="121212"/>
              <a:buFont typeface="Arial MT"/>
              <a:buChar char="•"/>
              <a:tabLst>
                <a:tab pos="299720" algn="l"/>
              </a:tabLst>
            </a:pPr>
            <a:r>
              <a:rPr sz="1650" b="1" i="1" u="sng" spc="-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Vasoactive</a:t>
            </a:r>
            <a:r>
              <a:rPr sz="1650" b="1" i="1" u="sng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i="1" u="sng" spc="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drugs</a:t>
            </a:r>
            <a:r>
              <a:rPr sz="16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:</a:t>
            </a:r>
            <a:endParaRPr sz="1600">
              <a:latin typeface="Lucida Sans Unicode"/>
              <a:cs typeface="Lucida Sans Unicode"/>
            </a:endParaRPr>
          </a:p>
          <a:p>
            <a:pPr marL="354965" marR="5080" indent="-342900">
              <a:lnSpc>
                <a:spcPct val="116399"/>
              </a:lnSpc>
              <a:spcBef>
                <a:spcPts val="585"/>
              </a:spcBef>
              <a:buSzPct val="125000"/>
              <a:buAutoNum type="arabicPeriod"/>
              <a:tabLst>
                <a:tab pos="355600" algn="l"/>
              </a:tabLst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Vasopressin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&amp;Telipressin.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Both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lower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portal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venous</a:t>
            </a:r>
            <a:r>
              <a:rPr sz="16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pressure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by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constriction</a:t>
            </a:r>
            <a:r>
              <a:rPr sz="16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splanchnic </a:t>
            </a:r>
            <a:r>
              <a:rPr sz="1600" spc="-4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arterioles.</a:t>
            </a:r>
            <a:endParaRPr sz="1600">
              <a:latin typeface="Lucida Sans Unicode"/>
              <a:cs typeface="Lucida Sans Unicode"/>
            </a:endParaRPr>
          </a:p>
          <a:p>
            <a:pPr marL="354965" marR="273050" indent="-342900" algn="just">
              <a:lnSpc>
                <a:spcPct val="116300"/>
              </a:lnSpc>
              <a:spcBef>
                <a:spcPts val="590"/>
              </a:spcBef>
              <a:buSzPct val="125000"/>
              <a:buAutoNum type="arabicPeriod"/>
              <a:tabLst>
                <a:tab pos="355600" algn="l"/>
              </a:tabLst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Spmatostatin: in addition to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constriction of </a:t>
            </a:r>
            <a:r>
              <a:rPr sz="1600" spc="-4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splanchnic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arterioles,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it inhibits splanchnic </a:t>
            </a:r>
            <a:r>
              <a:rPr sz="1600" spc="-4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vasodilatory</a:t>
            </a:r>
            <a:r>
              <a:rPr sz="16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peptides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like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glucagon.</a:t>
            </a:r>
            <a:endParaRPr sz="1600">
              <a:latin typeface="Lucida Sans Unicode"/>
              <a:cs typeface="Lucida Sans Unicode"/>
            </a:endParaRPr>
          </a:p>
          <a:p>
            <a:pPr marL="355600" indent="-342900" algn="just">
              <a:lnSpc>
                <a:spcPct val="100000"/>
              </a:lnSpc>
              <a:spcBef>
                <a:spcPts val="985"/>
              </a:spcBef>
              <a:buSzPct val="125000"/>
              <a:buAutoNum type="arabicPeriod"/>
              <a:tabLst>
                <a:tab pos="355600" algn="l"/>
              </a:tabLst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Octreotide.</a:t>
            </a:r>
            <a:endParaRPr sz="1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" y="4572"/>
              <a:ext cx="24384" cy="21808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28" y="2176272"/>
              <a:ext cx="190500" cy="1905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9644" y="0"/>
            <a:ext cx="975852" cy="19903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549396"/>
            <a:ext cx="219456" cy="6614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44" y="1382267"/>
            <a:ext cx="309372" cy="57454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482084"/>
            <a:ext cx="1200150" cy="2376170"/>
            <a:chOff x="0" y="4482084"/>
            <a:chExt cx="1200150" cy="2376170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482084"/>
              <a:ext cx="242315" cy="2362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4027" y="4867656"/>
              <a:ext cx="975844" cy="1990343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71612" y="0"/>
            <a:ext cx="529304" cy="62636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532107" y="5551932"/>
            <a:ext cx="507492" cy="129692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631168" y="4572"/>
            <a:ext cx="384048" cy="1725167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6804659" y="568451"/>
            <a:ext cx="5317490" cy="6280785"/>
            <a:chOff x="6804659" y="568451"/>
            <a:chExt cx="5317490" cy="6280785"/>
          </a:xfrm>
        </p:grpSpPr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440667" y="4867655"/>
              <a:ext cx="384048" cy="19811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04659" y="568451"/>
              <a:ext cx="5317236" cy="62758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15911" y="641603"/>
              <a:ext cx="5094732" cy="605332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906005" y="631697"/>
              <a:ext cx="5114925" cy="6073775"/>
            </a:xfrm>
            <a:custGeom>
              <a:avLst/>
              <a:gdLst/>
              <a:ahLst/>
              <a:cxnLst/>
              <a:rect l="l" t="t" r="r" b="b"/>
              <a:pathLst>
                <a:path w="5114925" h="6073775">
                  <a:moveTo>
                    <a:pt x="295401" y="0"/>
                  </a:moveTo>
                  <a:lnTo>
                    <a:pt x="5114925" y="0"/>
                  </a:lnTo>
                  <a:lnTo>
                    <a:pt x="5114925" y="5777953"/>
                  </a:lnTo>
                  <a:lnTo>
                    <a:pt x="5108702" y="5837186"/>
                  </a:lnTo>
                  <a:lnTo>
                    <a:pt x="5091430" y="5892711"/>
                  </a:lnTo>
                  <a:lnTo>
                    <a:pt x="5064252" y="5943371"/>
                  </a:lnTo>
                  <a:lnTo>
                    <a:pt x="5028311" y="5986754"/>
                  </a:lnTo>
                  <a:lnTo>
                    <a:pt x="4984496" y="6022721"/>
                  </a:lnTo>
                  <a:lnTo>
                    <a:pt x="4934204" y="6049937"/>
                  </a:lnTo>
                  <a:lnTo>
                    <a:pt x="4878705" y="6067209"/>
                  </a:lnTo>
                  <a:lnTo>
                    <a:pt x="4819523" y="6073343"/>
                  </a:lnTo>
                  <a:lnTo>
                    <a:pt x="0" y="6073343"/>
                  </a:lnTo>
                  <a:lnTo>
                    <a:pt x="0" y="295401"/>
                  </a:lnTo>
                  <a:lnTo>
                    <a:pt x="1650" y="265302"/>
                  </a:lnTo>
                  <a:lnTo>
                    <a:pt x="13080" y="207772"/>
                  </a:lnTo>
                  <a:lnTo>
                    <a:pt x="35687" y="154812"/>
                  </a:lnTo>
                  <a:lnTo>
                    <a:pt x="86614" y="86613"/>
                  </a:lnTo>
                  <a:lnTo>
                    <a:pt x="130301" y="50673"/>
                  </a:lnTo>
                  <a:lnTo>
                    <a:pt x="180594" y="23367"/>
                  </a:lnTo>
                  <a:lnTo>
                    <a:pt x="236220" y="6096"/>
                  </a:lnTo>
                  <a:lnTo>
                    <a:pt x="295401" y="0"/>
                  </a:lnTo>
                  <a:close/>
                </a:path>
              </a:pathLst>
            </a:custGeom>
            <a:ln w="19812">
              <a:solidFill>
                <a:srgbClr val="AFC0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322958" y="481330"/>
            <a:ext cx="4991735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z="3200" spc="-5" dirty="0"/>
              <a:t>MANAGEMENT</a:t>
            </a:r>
            <a:r>
              <a:rPr sz="3200" spc="-30" dirty="0"/>
              <a:t> </a:t>
            </a:r>
            <a:r>
              <a:rPr sz="3200" spc="-5" dirty="0"/>
              <a:t>OF</a:t>
            </a:r>
            <a:r>
              <a:rPr sz="3200" spc="-30" dirty="0"/>
              <a:t> </a:t>
            </a:r>
            <a:r>
              <a:rPr sz="3200" dirty="0"/>
              <a:t>ACUTE </a:t>
            </a:r>
            <a:r>
              <a:rPr sz="3200" spc="-994" dirty="0"/>
              <a:t> </a:t>
            </a:r>
            <a:r>
              <a:rPr sz="3200" dirty="0"/>
              <a:t>VARICEAL</a:t>
            </a:r>
            <a:r>
              <a:rPr sz="3200" spc="-15" dirty="0"/>
              <a:t> </a:t>
            </a:r>
            <a:r>
              <a:rPr sz="3200" spc="-5" dirty="0"/>
              <a:t>BLEED</a:t>
            </a:r>
            <a:endParaRPr sz="3200"/>
          </a:p>
        </p:txBody>
      </p:sp>
      <p:sp>
        <p:nvSpPr>
          <p:cNvPr id="21" name="object 21"/>
          <p:cNvSpPr txBox="1"/>
          <p:nvPr/>
        </p:nvSpPr>
        <p:spPr>
          <a:xfrm>
            <a:off x="1322958" y="1515516"/>
            <a:ext cx="5274310" cy="1196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87020">
              <a:lnSpc>
                <a:spcPct val="120100"/>
              </a:lnSpc>
              <a:spcBef>
                <a:spcPts val="95"/>
              </a:spcBef>
              <a:buSzPct val="125000"/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The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combination</a:t>
            </a:r>
            <a:r>
              <a:rPr sz="16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immediate</a:t>
            </a:r>
            <a:r>
              <a:rPr sz="16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use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vasoactive </a:t>
            </a:r>
            <a:r>
              <a:rPr sz="1600" spc="-4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drug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endoscopic</a:t>
            </a:r>
            <a:r>
              <a:rPr sz="16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banding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ligation</a:t>
            </a:r>
            <a:r>
              <a:rPr sz="16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or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sclerotherapy</a:t>
            </a:r>
            <a:r>
              <a:rPr sz="16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is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therapeutic</a:t>
            </a:r>
            <a:r>
              <a:rPr sz="16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gold</a:t>
            </a:r>
            <a:r>
              <a:rPr sz="16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standard</a:t>
            </a:r>
            <a:r>
              <a:rPr sz="16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for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acute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treatment</a:t>
            </a:r>
            <a:r>
              <a:rPr sz="16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bleeding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varices</a:t>
            </a:r>
            <a:endParaRPr sz="1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73401" y="125348"/>
            <a:ext cx="7975600" cy="141541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>
              <a:lnSpc>
                <a:spcPts val="5180"/>
              </a:lnSpc>
              <a:spcBef>
                <a:spcPts val="755"/>
              </a:spcBef>
            </a:pPr>
            <a:r>
              <a:rPr spc="-5" dirty="0"/>
              <a:t>MEASUREMENT</a:t>
            </a:r>
            <a:r>
              <a:rPr spc="-35" dirty="0"/>
              <a:t> </a:t>
            </a:r>
            <a:r>
              <a:rPr dirty="0"/>
              <a:t>OF</a:t>
            </a:r>
            <a:r>
              <a:rPr spc="-40" dirty="0"/>
              <a:t> </a:t>
            </a:r>
            <a:r>
              <a:rPr dirty="0"/>
              <a:t>PORTAL </a:t>
            </a:r>
            <a:r>
              <a:rPr spc="-1505" dirty="0"/>
              <a:t> </a:t>
            </a:r>
            <a:r>
              <a:rPr spc="-5" dirty="0"/>
              <a:t>PRESSURE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45639" y="1602320"/>
            <a:ext cx="8555990" cy="42500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39370" indent="-342900">
              <a:lnSpc>
                <a:spcPct val="120000"/>
              </a:lnSpc>
              <a:spcBef>
                <a:spcPts val="105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Hepatic</a:t>
            </a:r>
            <a:r>
              <a:rPr sz="28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venous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pressure</a:t>
            </a:r>
            <a:r>
              <a:rPr sz="2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gradient</a:t>
            </a:r>
            <a:r>
              <a:rPr sz="2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(HVPG)</a:t>
            </a:r>
            <a:r>
              <a:rPr sz="2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is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the </a:t>
            </a:r>
            <a:r>
              <a:rPr sz="2800" spc="-8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difference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between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wedged</a:t>
            </a:r>
            <a:r>
              <a:rPr sz="2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hepatic</a:t>
            </a:r>
            <a:r>
              <a:rPr sz="2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venous 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pressure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(WHVP)</a:t>
            </a:r>
            <a:r>
              <a:rPr sz="2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free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hepatic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venous 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pressure</a:t>
            </a:r>
            <a:r>
              <a:rPr sz="2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(FHVP).</a:t>
            </a:r>
            <a:endParaRPr sz="2800">
              <a:latin typeface="Lucida Sans Unicode"/>
              <a:cs typeface="Lucida Sans Unicode"/>
            </a:endParaRPr>
          </a:p>
          <a:p>
            <a:pPr marL="355600" marR="508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Measurements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are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taken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WHVP</a:t>
            </a:r>
            <a:r>
              <a:rPr sz="2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FHVP </a:t>
            </a:r>
            <a:r>
              <a:rPr sz="2800" spc="-869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positions</a:t>
            </a:r>
            <a:r>
              <a:rPr sz="28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by</a:t>
            </a:r>
            <a:r>
              <a:rPr sz="2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inflating</a:t>
            </a:r>
            <a:r>
              <a:rPr sz="2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deflating</a:t>
            </a:r>
            <a:r>
              <a:rPr sz="2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balloon </a:t>
            </a:r>
            <a:r>
              <a:rPr sz="2800" spc="-869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tip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of the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catheter,</a:t>
            </a:r>
            <a:r>
              <a:rPr sz="28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introduced</a:t>
            </a:r>
            <a:r>
              <a:rPr sz="2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through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internal</a:t>
            </a:r>
            <a:r>
              <a:rPr sz="28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jugular</a:t>
            </a:r>
            <a:r>
              <a:rPr sz="2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or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femoral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vein</a:t>
            </a:r>
            <a:endParaRPr sz="2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" y="4572"/>
              <a:ext cx="24384" cy="21808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28" y="2176272"/>
              <a:ext cx="190500" cy="1905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9644" y="0"/>
            <a:ext cx="975852" cy="19903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549396"/>
            <a:ext cx="219456" cy="6614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44" y="1382267"/>
            <a:ext cx="309372" cy="57454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482084"/>
            <a:ext cx="1200150" cy="2376170"/>
            <a:chOff x="0" y="4482084"/>
            <a:chExt cx="1200150" cy="2376170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482084"/>
              <a:ext cx="242315" cy="2362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4027" y="4867656"/>
              <a:ext cx="975844" cy="1990343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71612" y="0"/>
            <a:ext cx="529304" cy="62636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532107" y="5551932"/>
            <a:ext cx="507492" cy="129692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631168" y="4572"/>
            <a:ext cx="384048" cy="172516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440668" y="4867655"/>
            <a:ext cx="384048" cy="1981199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322958" y="481330"/>
            <a:ext cx="1100709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188585" algn="l"/>
                <a:tab pos="10993120" algn="l"/>
              </a:tabLst>
            </a:pPr>
            <a:r>
              <a:rPr sz="3200" spc="-5" dirty="0"/>
              <a:t>MANAGEMENT</a:t>
            </a:r>
            <a:r>
              <a:rPr sz="3200" spc="-25" dirty="0"/>
              <a:t> </a:t>
            </a:r>
            <a:r>
              <a:rPr sz="3200" spc="-5" dirty="0"/>
              <a:t>OF</a:t>
            </a:r>
            <a:r>
              <a:rPr sz="3200" spc="-20" dirty="0"/>
              <a:t> </a:t>
            </a:r>
            <a:r>
              <a:rPr sz="3200" dirty="0"/>
              <a:t>ACUTE	</a:t>
            </a:r>
            <a:r>
              <a:rPr sz="3200" u="heavy" dirty="0">
                <a:uFill>
                  <a:solidFill>
                    <a:srgbClr val="AFC0C7"/>
                  </a:solidFill>
                </a:uFill>
              </a:rPr>
              <a:t> 	</a:t>
            </a:r>
            <a:endParaRPr sz="3200"/>
          </a:p>
        </p:txBody>
      </p:sp>
      <p:sp>
        <p:nvSpPr>
          <p:cNvPr id="17" name="object 17"/>
          <p:cNvSpPr txBox="1"/>
          <p:nvPr/>
        </p:nvSpPr>
        <p:spPr>
          <a:xfrm>
            <a:off x="1322958" y="919937"/>
            <a:ext cx="32740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FFFF"/>
                </a:solidFill>
                <a:latin typeface="Lucida Sans Unicode"/>
                <a:cs typeface="Lucida Sans Unicode"/>
              </a:rPr>
              <a:t>VARICEAL</a:t>
            </a:r>
            <a:r>
              <a:rPr sz="32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BLEED</a:t>
            </a:r>
            <a:endParaRPr sz="32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22958" y="1553931"/>
            <a:ext cx="4716780" cy="19977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30"/>
              </a:spcBef>
              <a:buSzPct val="121212"/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50" b="1" i="1" u="sng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TIPS</a:t>
            </a:r>
            <a:r>
              <a:rPr sz="1650" b="1" i="1" u="sng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 </a:t>
            </a:r>
            <a:r>
              <a:rPr sz="1650" b="1" i="1" u="sng" spc="-10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:</a:t>
            </a:r>
            <a:endParaRPr sz="1650">
              <a:latin typeface="Trebuchet MS"/>
              <a:cs typeface="Trebuchet MS"/>
            </a:endParaRPr>
          </a:p>
          <a:p>
            <a:pPr marL="12700" marR="5080" indent="914400" algn="just">
              <a:lnSpc>
                <a:spcPct val="120100"/>
              </a:lnSpc>
              <a:spcBef>
                <a:spcPts val="994"/>
              </a:spcBef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An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expandable metal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stent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is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inserted </a:t>
            </a:r>
            <a:r>
              <a:rPr sz="1600" spc="-4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between portal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vein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and hepatic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vein producing </a:t>
            </a:r>
            <a:r>
              <a:rPr sz="1600" spc="-4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an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intrahepatic</a:t>
            </a:r>
            <a:r>
              <a:rPr sz="16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portosystemic</a:t>
            </a:r>
            <a:r>
              <a:rPr sz="16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shunt</a:t>
            </a:r>
            <a:endParaRPr sz="1600">
              <a:latin typeface="Lucida Sans Unicode"/>
              <a:cs typeface="Lucida Sans Unicode"/>
            </a:endParaRPr>
          </a:p>
          <a:p>
            <a:pPr marL="12700" marR="327660" indent="914400" algn="just">
              <a:lnSpc>
                <a:spcPct val="120000"/>
              </a:lnSpc>
              <a:spcBef>
                <a:spcPts val="1000"/>
              </a:spcBef>
            </a:pP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Approach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is taken through internal </a:t>
            </a:r>
            <a:r>
              <a:rPr sz="1600" spc="-4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jugular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vein</a:t>
            </a:r>
            <a:endParaRPr sz="1600">
              <a:latin typeface="Lucida Sans Unicode"/>
              <a:cs typeface="Lucida Sans Unicode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073140" y="941832"/>
            <a:ext cx="6129020" cy="5926455"/>
            <a:chOff x="6073140" y="941832"/>
            <a:chExt cx="6129020" cy="5926455"/>
          </a:xfrm>
        </p:grpSpPr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73140" y="941832"/>
              <a:ext cx="6118860" cy="591616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84392" y="1014984"/>
              <a:ext cx="6007608" cy="584301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174486" y="1005078"/>
              <a:ext cx="6017895" cy="5853430"/>
            </a:xfrm>
            <a:custGeom>
              <a:avLst/>
              <a:gdLst/>
              <a:ahLst/>
              <a:cxnLst/>
              <a:rect l="l" t="t" r="r" b="b"/>
              <a:pathLst>
                <a:path w="6017895" h="5853430">
                  <a:moveTo>
                    <a:pt x="6017513" y="5606226"/>
                  </a:moveTo>
                  <a:lnTo>
                    <a:pt x="6001131" y="5656554"/>
                  </a:lnTo>
                  <a:lnTo>
                    <a:pt x="5970016" y="5714212"/>
                  </a:lnTo>
                  <a:lnTo>
                    <a:pt x="5928741" y="5764066"/>
                  </a:lnTo>
                  <a:lnTo>
                    <a:pt x="5878957" y="5805341"/>
                  </a:lnTo>
                  <a:lnTo>
                    <a:pt x="5821298" y="5836423"/>
                  </a:lnTo>
                  <a:lnTo>
                    <a:pt x="5790565" y="5847886"/>
                  </a:lnTo>
                  <a:lnTo>
                    <a:pt x="5770402" y="5852918"/>
                  </a:lnTo>
                </a:path>
                <a:path w="6017895" h="5853430">
                  <a:moveTo>
                    <a:pt x="0" y="5852918"/>
                  </a:moveTo>
                  <a:lnTo>
                    <a:pt x="0" y="337438"/>
                  </a:lnTo>
                  <a:lnTo>
                    <a:pt x="1650" y="303402"/>
                  </a:lnTo>
                  <a:lnTo>
                    <a:pt x="15112" y="237109"/>
                  </a:lnTo>
                  <a:lnTo>
                    <a:pt x="40893" y="176657"/>
                  </a:lnTo>
                  <a:lnTo>
                    <a:pt x="77215" y="123062"/>
                  </a:lnTo>
                  <a:lnTo>
                    <a:pt x="123062" y="77216"/>
                  </a:lnTo>
                  <a:lnTo>
                    <a:pt x="176656" y="40894"/>
                  </a:lnTo>
                  <a:lnTo>
                    <a:pt x="237109" y="15112"/>
                  </a:lnTo>
                  <a:lnTo>
                    <a:pt x="303402" y="1650"/>
                  </a:lnTo>
                  <a:lnTo>
                    <a:pt x="337438" y="0"/>
                  </a:lnTo>
                </a:path>
              </a:pathLst>
            </a:custGeom>
            <a:ln w="19812">
              <a:solidFill>
                <a:srgbClr val="AFC0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" y="4572"/>
              <a:ext cx="24384" cy="21808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28" y="2176272"/>
              <a:ext cx="190500" cy="1905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9644" y="0"/>
            <a:ext cx="975852" cy="19903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549396"/>
            <a:ext cx="219456" cy="6614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44" y="1382267"/>
            <a:ext cx="309372" cy="57454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482084"/>
            <a:ext cx="1200150" cy="2376170"/>
            <a:chOff x="0" y="4482084"/>
            <a:chExt cx="1200150" cy="2376170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482084"/>
              <a:ext cx="242315" cy="2362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4027" y="4867656"/>
              <a:ext cx="975844" cy="1990343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71612" y="0"/>
            <a:ext cx="529304" cy="62636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532107" y="5551932"/>
            <a:ext cx="507492" cy="129692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631168" y="4572"/>
            <a:ext cx="384048" cy="1725167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6816852" y="336804"/>
            <a:ext cx="5131435" cy="6512559"/>
            <a:chOff x="6816852" y="336804"/>
            <a:chExt cx="5131435" cy="6512559"/>
          </a:xfrm>
        </p:grpSpPr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440667" y="4867656"/>
              <a:ext cx="384048" cy="19811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16852" y="336804"/>
              <a:ext cx="5131308" cy="625602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28104" y="409956"/>
              <a:ext cx="4908804" cy="603351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918198" y="400050"/>
              <a:ext cx="4928870" cy="6054090"/>
            </a:xfrm>
            <a:custGeom>
              <a:avLst/>
              <a:gdLst/>
              <a:ahLst/>
              <a:cxnLst/>
              <a:rect l="l" t="t" r="r" b="b"/>
              <a:pathLst>
                <a:path w="4928870" h="6054090">
                  <a:moveTo>
                    <a:pt x="285115" y="0"/>
                  </a:moveTo>
                  <a:lnTo>
                    <a:pt x="4928743" y="0"/>
                  </a:lnTo>
                  <a:lnTo>
                    <a:pt x="4928743" y="5768441"/>
                  </a:lnTo>
                  <a:lnTo>
                    <a:pt x="4923028" y="5825680"/>
                  </a:lnTo>
                  <a:lnTo>
                    <a:pt x="4906518" y="5879376"/>
                  </a:lnTo>
                  <a:lnTo>
                    <a:pt x="4880229" y="5927712"/>
                  </a:lnTo>
                  <a:lnTo>
                    <a:pt x="4845304" y="5970092"/>
                  </a:lnTo>
                  <a:lnTo>
                    <a:pt x="4802885" y="6004636"/>
                  </a:lnTo>
                  <a:lnTo>
                    <a:pt x="4754753" y="6030785"/>
                  </a:lnTo>
                  <a:lnTo>
                    <a:pt x="4700905" y="6047765"/>
                  </a:lnTo>
                  <a:lnTo>
                    <a:pt x="4643755" y="6053505"/>
                  </a:lnTo>
                  <a:lnTo>
                    <a:pt x="0" y="6053505"/>
                  </a:lnTo>
                  <a:lnTo>
                    <a:pt x="0" y="285114"/>
                  </a:lnTo>
                  <a:lnTo>
                    <a:pt x="1650" y="256159"/>
                  </a:lnTo>
                  <a:lnTo>
                    <a:pt x="12700" y="200660"/>
                  </a:lnTo>
                  <a:lnTo>
                    <a:pt x="48895" y="125857"/>
                  </a:lnTo>
                  <a:lnTo>
                    <a:pt x="83438" y="83438"/>
                  </a:lnTo>
                  <a:lnTo>
                    <a:pt x="125856" y="48895"/>
                  </a:lnTo>
                  <a:lnTo>
                    <a:pt x="174117" y="22733"/>
                  </a:lnTo>
                  <a:lnTo>
                    <a:pt x="227837" y="5714"/>
                  </a:lnTo>
                  <a:lnTo>
                    <a:pt x="285115" y="0"/>
                  </a:lnTo>
                  <a:close/>
                </a:path>
              </a:pathLst>
            </a:custGeom>
            <a:ln w="19812">
              <a:solidFill>
                <a:srgbClr val="AFC0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322958" y="481330"/>
            <a:ext cx="4991735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z="3200" spc="-5" dirty="0"/>
              <a:t>MANAGEMENT</a:t>
            </a:r>
            <a:r>
              <a:rPr sz="3200" spc="-30" dirty="0"/>
              <a:t> </a:t>
            </a:r>
            <a:r>
              <a:rPr sz="3200" spc="-5" dirty="0"/>
              <a:t>OF</a:t>
            </a:r>
            <a:r>
              <a:rPr sz="3200" spc="-30" dirty="0"/>
              <a:t> </a:t>
            </a:r>
            <a:r>
              <a:rPr sz="3200" dirty="0"/>
              <a:t>ACUTE </a:t>
            </a:r>
            <a:r>
              <a:rPr sz="3200" spc="-994" dirty="0"/>
              <a:t> </a:t>
            </a:r>
            <a:r>
              <a:rPr sz="3200" dirty="0"/>
              <a:t>VARICEAL</a:t>
            </a:r>
            <a:r>
              <a:rPr sz="3200" spc="-15" dirty="0"/>
              <a:t> </a:t>
            </a:r>
            <a:r>
              <a:rPr sz="3200" spc="-5" dirty="0"/>
              <a:t>BLEED</a:t>
            </a:r>
            <a:endParaRPr sz="3200"/>
          </a:p>
        </p:txBody>
      </p:sp>
      <p:sp>
        <p:nvSpPr>
          <p:cNvPr id="21" name="object 21"/>
          <p:cNvSpPr txBox="1"/>
          <p:nvPr/>
        </p:nvSpPr>
        <p:spPr>
          <a:xfrm>
            <a:off x="1322958" y="1515516"/>
            <a:ext cx="5125085" cy="903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87020">
              <a:lnSpc>
                <a:spcPct val="120100"/>
              </a:lnSpc>
              <a:spcBef>
                <a:spcPts val="95"/>
              </a:spcBef>
              <a:buSzPct val="125000"/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Use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16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b="1" u="sng" spc="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Senstaken-Blakemore</a:t>
            </a:r>
            <a:r>
              <a:rPr sz="1600" b="1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 </a:t>
            </a:r>
            <a:r>
              <a:rPr sz="1600" b="1" u="sng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tube</a:t>
            </a:r>
            <a:r>
              <a:rPr sz="1600" b="1" spc="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has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decreased </a:t>
            </a:r>
            <a:r>
              <a:rPr sz="1600" spc="-4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now</a:t>
            </a:r>
            <a:r>
              <a:rPr sz="1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days,</a:t>
            </a:r>
            <a:r>
              <a:rPr sz="16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with</a:t>
            </a:r>
            <a:r>
              <a:rPr sz="16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use of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vasoactive</a:t>
            </a:r>
            <a:r>
              <a:rPr sz="16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drugs,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sclerotherapy</a:t>
            </a:r>
            <a:r>
              <a:rPr sz="16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16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TIPS.</a:t>
            </a:r>
            <a:endParaRPr sz="1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" y="4572"/>
              <a:ext cx="24384" cy="21808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28" y="2176272"/>
              <a:ext cx="190500" cy="1905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9644" y="0"/>
            <a:ext cx="975852" cy="19903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549396"/>
            <a:ext cx="219456" cy="6614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44" y="1382267"/>
            <a:ext cx="309372" cy="57454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482084"/>
            <a:ext cx="1200150" cy="2376170"/>
            <a:chOff x="0" y="4482084"/>
            <a:chExt cx="1200150" cy="2376170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482084"/>
              <a:ext cx="242315" cy="2362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4027" y="4867656"/>
              <a:ext cx="975844" cy="1990343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71612" y="0"/>
            <a:ext cx="529304" cy="62636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532107" y="5551932"/>
            <a:ext cx="507492" cy="129692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631168" y="4572"/>
            <a:ext cx="384048" cy="1725167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7245095" y="21335"/>
            <a:ext cx="4940935" cy="6827520"/>
            <a:chOff x="7245095" y="21335"/>
            <a:chExt cx="4940935" cy="6827520"/>
          </a:xfrm>
        </p:grpSpPr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440667" y="4867656"/>
              <a:ext cx="384048" cy="19811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45095" y="21335"/>
              <a:ext cx="4940808" cy="666597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56347" y="94488"/>
              <a:ext cx="4718304" cy="644347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346441" y="84581"/>
              <a:ext cx="4738370" cy="6463665"/>
            </a:xfrm>
            <a:custGeom>
              <a:avLst/>
              <a:gdLst/>
              <a:ahLst/>
              <a:cxnLst/>
              <a:rect l="l" t="t" r="r" b="b"/>
              <a:pathLst>
                <a:path w="4738370" h="6463665">
                  <a:moveTo>
                    <a:pt x="274447" y="0"/>
                  </a:moveTo>
                  <a:lnTo>
                    <a:pt x="4738242" y="0"/>
                  </a:lnTo>
                  <a:lnTo>
                    <a:pt x="4738242" y="6189065"/>
                  </a:lnTo>
                  <a:lnTo>
                    <a:pt x="4732528" y="6244056"/>
                  </a:lnTo>
                  <a:lnTo>
                    <a:pt x="4716780" y="6295707"/>
                  </a:lnTo>
                  <a:lnTo>
                    <a:pt x="4691380" y="6342456"/>
                  </a:lnTo>
                  <a:lnTo>
                    <a:pt x="4657979" y="6382816"/>
                  </a:lnTo>
                  <a:lnTo>
                    <a:pt x="4617211" y="6416560"/>
                  </a:lnTo>
                  <a:lnTo>
                    <a:pt x="4570857" y="6441986"/>
                  </a:lnTo>
                  <a:lnTo>
                    <a:pt x="4519167" y="6457721"/>
                  </a:lnTo>
                  <a:lnTo>
                    <a:pt x="4463796" y="6463474"/>
                  </a:lnTo>
                  <a:lnTo>
                    <a:pt x="0" y="6463474"/>
                  </a:lnTo>
                  <a:lnTo>
                    <a:pt x="0" y="274447"/>
                  </a:lnTo>
                  <a:lnTo>
                    <a:pt x="1269" y="246634"/>
                  </a:lnTo>
                  <a:lnTo>
                    <a:pt x="12318" y="193167"/>
                  </a:lnTo>
                  <a:lnTo>
                    <a:pt x="46862" y="121031"/>
                  </a:lnTo>
                  <a:lnTo>
                    <a:pt x="80263" y="80264"/>
                  </a:lnTo>
                  <a:lnTo>
                    <a:pt x="121030" y="46863"/>
                  </a:lnTo>
                  <a:lnTo>
                    <a:pt x="167766" y="21463"/>
                  </a:lnTo>
                  <a:lnTo>
                    <a:pt x="219455" y="5715"/>
                  </a:lnTo>
                  <a:lnTo>
                    <a:pt x="274447" y="0"/>
                  </a:lnTo>
                  <a:close/>
                </a:path>
              </a:pathLst>
            </a:custGeom>
            <a:ln w="19812">
              <a:solidFill>
                <a:srgbClr val="AFC0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322958" y="42418"/>
            <a:ext cx="4408170" cy="139192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z="3200" spc="-5" dirty="0"/>
              <a:t>MANAGEMENT OF </a:t>
            </a:r>
            <a:r>
              <a:rPr sz="3200" dirty="0"/>
              <a:t> </a:t>
            </a:r>
            <a:r>
              <a:rPr sz="3200" spc="-5" dirty="0"/>
              <a:t>RECURRENT</a:t>
            </a:r>
            <a:r>
              <a:rPr sz="3200" spc="-60" dirty="0"/>
              <a:t> </a:t>
            </a:r>
            <a:r>
              <a:rPr sz="3200" dirty="0"/>
              <a:t>VARICEAL </a:t>
            </a:r>
            <a:r>
              <a:rPr sz="3200" spc="-994" dirty="0"/>
              <a:t> </a:t>
            </a:r>
            <a:r>
              <a:rPr sz="3200" spc="-5" dirty="0"/>
              <a:t>BLEED</a:t>
            </a:r>
            <a:endParaRPr sz="3200"/>
          </a:p>
        </p:txBody>
      </p:sp>
      <p:grpSp>
        <p:nvGrpSpPr>
          <p:cNvPr id="21" name="object 21"/>
          <p:cNvGrpSpPr/>
          <p:nvPr/>
        </p:nvGrpSpPr>
        <p:grpSpPr>
          <a:xfrm>
            <a:off x="1046988" y="1368550"/>
            <a:ext cx="5789930" cy="5489575"/>
            <a:chOff x="1046988" y="1368550"/>
            <a:chExt cx="5789930" cy="5489575"/>
          </a:xfrm>
        </p:grpSpPr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46988" y="1368550"/>
              <a:ext cx="5789675" cy="54894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58240" y="1441704"/>
              <a:ext cx="5567171" cy="534314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48334" y="1431798"/>
              <a:ext cx="5587365" cy="5363845"/>
            </a:xfrm>
            <a:custGeom>
              <a:avLst/>
              <a:gdLst/>
              <a:ahLst/>
              <a:cxnLst/>
              <a:rect l="l" t="t" r="r" b="b"/>
              <a:pathLst>
                <a:path w="5587365" h="5363845">
                  <a:moveTo>
                    <a:pt x="309244" y="0"/>
                  </a:moveTo>
                  <a:lnTo>
                    <a:pt x="5587111" y="0"/>
                  </a:lnTo>
                  <a:lnTo>
                    <a:pt x="5587111" y="5054041"/>
                  </a:lnTo>
                  <a:lnTo>
                    <a:pt x="5581015" y="5116106"/>
                  </a:lnTo>
                  <a:lnTo>
                    <a:pt x="5562981" y="5173929"/>
                  </a:lnTo>
                  <a:lnTo>
                    <a:pt x="5534151" y="5227027"/>
                  </a:lnTo>
                  <a:lnTo>
                    <a:pt x="5496560" y="5272354"/>
                  </a:lnTo>
                  <a:lnTo>
                    <a:pt x="5450840" y="5310308"/>
                  </a:lnTo>
                  <a:lnTo>
                    <a:pt x="5398135" y="5339152"/>
                  </a:lnTo>
                  <a:lnTo>
                    <a:pt x="5339969" y="5357200"/>
                  </a:lnTo>
                  <a:lnTo>
                    <a:pt x="5277866" y="5363335"/>
                  </a:lnTo>
                  <a:lnTo>
                    <a:pt x="0" y="5363335"/>
                  </a:lnTo>
                  <a:lnTo>
                    <a:pt x="0" y="309244"/>
                  </a:lnTo>
                  <a:lnTo>
                    <a:pt x="1625" y="278002"/>
                  </a:lnTo>
                  <a:lnTo>
                    <a:pt x="13931" y="217297"/>
                  </a:lnTo>
                  <a:lnTo>
                    <a:pt x="37325" y="161925"/>
                  </a:lnTo>
                  <a:lnTo>
                    <a:pt x="90576" y="90550"/>
                  </a:lnTo>
                  <a:lnTo>
                    <a:pt x="136271" y="52959"/>
                  </a:lnTo>
                  <a:lnTo>
                    <a:pt x="188975" y="24129"/>
                  </a:lnTo>
                  <a:lnTo>
                    <a:pt x="247269" y="6096"/>
                  </a:lnTo>
                  <a:lnTo>
                    <a:pt x="309244" y="0"/>
                  </a:lnTo>
                  <a:close/>
                </a:path>
              </a:pathLst>
            </a:custGeom>
            <a:ln w="19812">
              <a:solidFill>
                <a:srgbClr val="AFC0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5419" y="210769"/>
            <a:ext cx="7684134" cy="12706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>
              <a:lnSpc>
                <a:spcPts val="4650"/>
              </a:lnSpc>
              <a:spcBef>
                <a:spcPts val="675"/>
              </a:spcBef>
            </a:pPr>
            <a:r>
              <a:rPr sz="4300" spc="-5" dirty="0"/>
              <a:t>SECONDARY PREVENTION OF </a:t>
            </a:r>
            <a:r>
              <a:rPr sz="4300" spc="-1350" dirty="0"/>
              <a:t> </a:t>
            </a:r>
            <a:r>
              <a:rPr sz="4300" spc="-5" dirty="0"/>
              <a:t>VARICEAL</a:t>
            </a:r>
            <a:r>
              <a:rPr sz="4300" spc="-10" dirty="0"/>
              <a:t> </a:t>
            </a:r>
            <a:r>
              <a:rPr sz="4300" spc="-5" dirty="0"/>
              <a:t>BLEEDING</a:t>
            </a:r>
            <a:endParaRPr sz="4300"/>
          </a:p>
        </p:txBody>
      </p:sp>
      <p:sp>
        <p:nvSpPr>
          <p:cNvPr id="3" name="object 3"/>
          <p:cNvSpPr txBox="1"/>
          <p:nvPr/>
        </p:nvSpPr>
        <p:spPr>
          <a:xfrm>
            <a:off x="1955419" y="1568551"/>
            <a:ext cx="8429625" cy="283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918844" indent="-342900">
              <a:lnSpc>
                <a:spcPct val="120000"/>
              </a:lnSpc>
              <a:spcBef>
                <a:spcPts val="100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Beta-blockers are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used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as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secondary measuere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to prevent </a:t>
            </a:r>
            <a:r>
              <a:rPr sz="2000" spc="-6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recurrent</a:t>
            </a:r>
            <a:r>
              <a:rPr sz="20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variceal</a:t>
            </a:r>
            <a:r>
              <a:rPr sz="20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bleeding.</a:t>
            </a:r>
            <a:endParaRPr sz="2000">
              <a:latin typeface="Lucida Sans Unicode"/>
              <a:cs typeface="Lucida Sans Unicode"/>
            </a:endParaRPr>
          </a:p>
          <a:p>
            <a:pPr marL="355600" marR="662305" indent="-342900">
              <a:lnSpc>
                <a:spcPct val="120000"/>
              </a:lnSpc>
              <a:spcBef>
                <a:spcPts val="994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Propranolol or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nadolol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is effective in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reducing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portal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venous </a:t>
            </a:r>
            <a:r>
              <a:rPr sz="2000" spc="-6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pressure.</a:t>
            </a:r>
            <a:endParaRPr sz="2000">
              <a:latin typeface="Lucida Sans Unicode"/>
              <a:cs typeface="Lucida Sans Unicode"/>
            </a:endParaRPr>
          </a:p>
          <a:p>
            <a:pPr marL="355600" marR="5080" indent="-342900" algn="just">
              <a:lnSpc>
                <a:spcPct val="120000"/>
              </a:lnSpc>
              <a:spcBef>
                <a:spcPts val="1000"/>
              </a:spcBef>
              <a:buSzPct val="125000"/>
              <a:buFont typeface="Arial MT"/>
              <a:buChar char="•"/>
              <a:tabLst>
                <a:tab pos="355600" algn="l"/>
              </a:tabLst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Administration of these drugs at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doses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that reduce the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heart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rate </a:t>
            </a:r>
            <a:r>
              <a:rPr sz="2000" spc="-6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by 25 % has been shown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to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be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effective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in the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primary prevention </a:t>
            </a:r>
            <a:r>
              <a:rPr sz="2000" spc="-6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2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variceal</a:t>
            </a:r>
            <a:r>
              <a:rPr sz="20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bleeding.</a:t>
            </a:r>
            <a:endParaRPr sz="2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65472" y="2652140"/>
            <a:ext cx="35941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THANK</a:t>
            </a:r>
            <a:r>
              <a:rPr spc="-100" dirty="0"/>
              <a:t> </a:t>
            </a:r>
            <a:r>
              <a:rPr spc="-5" dirty="0"/>
              <a:t>YOU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7257" y="277190"/>
            <a:ext cx="8233409" cy="12706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>
              <a:lnSpc>
                <a:spcPts val="4650"/>
              </a:lnSpc>
              <a:spcBef>
                <a:spcPts val="675"/>
              </a:spcBef>
            </a:pPr>
            <a:r>
              <a:rPr sz="4300" spc="-5" dirty="0"/>
              <a:t>ANATOMY OF PORTAL VENOUS </a:t>
            </a:r>
            <a:r>
              <a:rPr sz="4300" spc="-1355" dirty="0"/>
              <a:t> </a:t>
            </a:r>
            <a:r>
              <a:rPr sz="4300" spc="-5" dirty="0"/>
              <a:t>SYSTEM</a:t>
            </a:r>
            <a:endParaRPr sz="43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3040" y="1333498"/>
            <a:ext cx="4988052" cy="552449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5682" y="184150"/>
            <a:ext cx="9197340" cy="141541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>
              <a:lnSpc>
                <a:spcPts val="5180"/>
              </a:lnSpc>
              <a:spcBef>
                <a:spcPts val="755"/>
              </a:spcBef>
            </a:pPr>
            <a:r>
              <a:rPr dirty="0"/>
              <a:t>ANATOMY</a:t>
            </a:r>
            <a:r>
              <a:rPr spc="-35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PORTAL</a:t>
            </a:r>
            <a:r>
              <a:rPr spc="-10" dirty="0"/>
              <a:t> </a:t>
            </a:r>
            <a:r>
              <a:rPr dirty="0"/>
              <a:t>VENOUS </a:t>
            </a:r>
            <a:r>
              <a:rPr spc="-1505" dirty="0"/>
              <a:t> </a:t>
            </a:r>
            <a:r>
              <a:rPr spc="-5" dirty="0"/>
              <a:t>SYSTEM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50439" y="1823110"/>
            <a:ext cx="8592820" cy="3225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04495" indent="-342900">
              <a:lnSpc>
                <a:spcPct val="120000"/>
              </a:lnSpc>
              <a:spcBef>
                <a:spcPts val="100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Portal</a:t>
            </a:r>
            <a:r>
              <a:rPr sz="2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vein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is formed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by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union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of the 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superior</a:t>
            </a:r>
            <a:r>
              <a:rPr sz="2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mesenteric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vein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splenic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vein </a:t>
            </a:r>
            <a:r>
              <a:rPr sz="2800" spc="-8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just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posterior</a:t>
            </a:r>
            <a:r>
              <a:rPr sz="2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2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head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of the pancreas</a:t>
            </a:r>
            <a:r>
              <a:rPr sz="2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at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level</a:t>
            </a:r>
            <a:r>
              <a:rPr sz="2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second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lumbar</a:t>
            </a:r>
            <a:r>
              <a:rPr sz="2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vertebra</a:t>
            </a:r>
            <a:endParaRPr sz="2800">
              <a:latin typeface="Lucida Sans Unicode"/>
              <a:cs typeface="Lucida Sans Unicode"/>
            </a:endParaRPr>
          </a:p>
          <a:p>
            <a:pPr marL="355600" marR="5080" indent="-342900">
              <a:lnSpc>
                <a:spcPct val="120000"/>
              </a:lnSpc>
              <a:spcBef>
                <a:spcPts val="994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Portal</a:t>
            </a:r>
            <a:r>
              <a:rPr sz="2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blood</a:t>
            </a:r>
            <a:r>
              <a:rPr sz="2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flow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man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is</a:t>
            </a:r>
            <a:r>
              <a:rPr sz="2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about</a:t>
            </a:r>
            <a:r>
              <a:rPr sz="2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1000</a:t>
            </a:r>
            <a:r>
              <a:rPr sz="2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28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1200 </a:t>
            </a:r>
            <a:r>
              <a:rPr sz="2800" spc="-869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ml/min</a:t>
            </a:r>
            <a:endParaRPr sz="2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 marR="5080">
              <a:lnSpc>
                <a:spcPts val="5190"/>
              </a:lnSpc>
              <a:spcBef>
                <a:spcPts val="750"/>
              </a:spcBef>
            </a:pPr>
            <a:r>
              <a:rPr spc="-5" dirty="0"/>
              <a:t>CLASSIFICATION </a:t>
            </a:r>
            <a:r>
              <a:rPr dirty="0"/>
              <a:t>AND </a:t>
            </a:r>
            <a:r>
              <a:rPr spc="-1505" dirty="0"/>
              <a:t> </a:t>
            </a:r>
            <a:r>
              <a:rPr dirty="0"/>
              <a:t>CAUSES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76754" y="2124201"/>
            <a:ext cx="3878579" cy="1809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5"/>
              </a:spcBef>
              <a:buSzPct val="125000"/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Prehepatic</a:t>
            </a:r>
            <a:endParaRPr sz="2000">
              <a:latin typeface="Lucida Sans Unicode"/>
              <a:cs typeface="Lucida Sans Unicode"/>
            </a:endParaRPr>
          </a:p>
          <a:p>
            <a:pPr marL="927100" marR="5080">
              <a:lnSpc>
                <a:spcPts val="3879"/>
              </a:lnSpc>
              <a:spcBef>
                <a:spcPts val="370"/>
              </a:spcBef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Portal vein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thrombosis </a:t>
            </a:r>
            <a:r>
              <a:rPr sz="20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Splenic</a:t>
            </a:r>
            <a:r>
              <a:rPr sz="20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vein</a:t>
            </a:r>
            <a:r>
              <a:rPr sz="2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thrombosis</a:t>
            </a:r>
            <a:endParaRPr sz="2000">
              <a:latin typeface="Lucida Sans Unicode"/>
              <a:cs typeface="Lucida Sans Unicode"/>
            </a:endParaRPr>
          </a:p>
          <a:p>
            <a:pPr marL="927100">
              <a:lnSpc>
                <a:spcPct val="100000"/>
              </a:lnSpc>
              <a:spcBef>
                <a:spcPts val="1110"/>
              </a:spcBef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Massive</a:t>
            </a:r>
            <a:r>
              <a:rPr sz="2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spleenomegaly</a:t>
            </a:r>
            <a:endParaRPr sz="2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 marR="5080">
              <a:lnSpc>
                <a:spcPts val="5190"/>
              </a:lnSpc>
              <a:spcBef>
                <a:spcPts val="750"/>
              </a:spcBef>
            </a:pPr>
            <a:r>
              <a:rPr spc="-5" dirty="0"/>
              <a:t>CLASSIFICATION </a:t>
            </a:r>
            <a:r>
              <a:rPr dirty="0"/>
              <a:t>AND </a:t>
            </a:r>
            <a:r>
              <a:rPr spc="-1505" dirty="0"/>
              <a:t> </a:t>
            </a:r>
            <a:r>
              <a:rPr dirty="0"/>
              <a:t>CAUSES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76754" y="2024356"/>
            <a:ext cx="8096884" cy="437261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90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Hepatic</a:t>
            </a:r>
            <a:endParaRPr sz="2000">
              <a:latin typeface="Lucida Sans Unicode"/>
              <a:cs typeface="Lucida Sans Unicode"/>
            </a:endParaRPr>
          </a:p>
          <a:p>
            <a:pPr marL="469900" indent="-457200">
              <a:lnSpc>
                <a:spcPct val="100000"/>
              </a:lnSpc>
              <a:spcBef>
                <a:spcPts val="975"/>
              </a:spcBef>
              <a:buSzPct val="125000"/>
              <a:buAutoNum type="arabicPeriod"/>
              <a:tabLst>
                <a:tab pos="469265" algn="l"/>
                <a:tab pos="469900" algn="l"/>
              </a:tabLst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Presinusoidal:</a:t>
            </a:r>
            <a:endParaRPr sz="2000">
              <a:latin typeface="Lucida Sans Unicode"/>
              <a:cs typeface="Lucida Sans Unicode"/>
            </a:endParaRPr>
          </a:p>
          <a:p>
            <a:pPr marL="927100" marR="3855085">
              <a:lnSpc>
                <a:spcPts val="3890"/>
              </a:lnSpc>
              <a:spcBef>
                <a:spcPts val="265"/>
              </a:spcBef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schistosomiasis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 Congenital</a:t>
            </a:r>
            <a:r>
              <a:rPr sz="20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hepatic</a:t>
            </a:r>
            <a:r>
              <a:rPr sz="20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fibrosis</a:t>
            </a:r>
            <a:endParaRPr sz="2000">
              <a:latin typeface="Lucida Sans Unicode"/>
              <a:cs typeface="Lucida Sans Unicode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SzPct val="125000"/>
              <a:buAutoNum type="arabicPeriod" startAt="2"/>
              <a:tabLst>
                <a:tab pos="469265" algn="l"/>
                <a:tab pos="469900" algn="l"/>
              </a:tabLst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Sinusoidal:</a:t>
            </a:r>
            <a:endParaRPr sz="2000">
              <a:latin typeface="Lucida Sans Unicode"/>
              <a:cs typeface="Lucida Sans Unicode"/>
            </a:endParaRPr>
          </a:p>
          <a:p>
            <a:pPr marL="927100">
              <a:lnSpc>
                <a:spcPct val="100000"/>
              </a:lnSpc>
              <a:spcBef>
                <a:spcPts val="1375"/>
              </a:spcBef>
            </a:pP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Cirrhosis</a:t>
            </a:r>
            <a:r>
              <a:rPr sz="20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20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liver</a:t>
            </a:r>
            <a:endParaRPr sz="2000">
              <a:latin typeface="Lucida Sans Unicode"/>
              <a:cs typeface="Lucida Sans Unicode"/>
            </a:endParaRPr>
          </a:p>
          <a:p>
            <a:pPr marL="927100">
              <a:lnSpc>
                <a:spcPct val="100000"/>
              </a:lnSpc>
              <a:spcBef>
                <a:spcPts val="1490"/>
              </a:spcBef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alcoholic</a:t>
            </a:r>
            <a:r>
              <a:rPr sz="20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hepatitis</a:t>
            </a:r>
            <a:endParaRPr sz="2000">
              <a:latin typeface="Lucida Sans Unicode"/>
              <a:cs typeface="Lucida Sans Unicode"/>
            </a:endParaRPr>
          </a:p>
          <a:p>
            <a:pPr marL="469900" indent="-457200">
              <a:lnSpc>
                <a:spcPct val="100000"/>
              </a:lnSpc>
              <a:spcBef>
                <a:spcPts val="975"/>
              </a:spcBef>
              <a:buSzPct val="125000"/>
              <a:buAutoNum type="arabicPeriod" startAt="3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Postsinusoidal:</a:t>
            </a:r>
            <a:endParaRPr sz="2000">
              <a:latin typeface="Lucida Sans Unicode"/>
              <a:cs typeface="Lucida Sans Unicode"/>
            </a:endParaRPr>
          </a:p>
          <a:p>
            <a:pPr marL="927100">
              <a:lnSpc>
                <a:spcPct val="100000"/>
              </a:lnSpc>
              <a:spcBef>
                <a:spcPts val="1375"/>
              </a:spcBef>
            </a:pP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Hepatic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sinusoidal</a:t>
            </a:r>
            <a:r>
              <a:rPr sz="20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obstruction</a:t>
            </a:r>
            <a:r>
              <a:rPr sz="2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(veno-occlusive</a:t>
            </a:r>
            <a:r>
              <a:rPr sz="20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syndrome)</a:t>
            </a:r>
            <a:endParaRPr sz="2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 marR="5080">
              <a:lnSpc>
                <a:spcPts val="5190"/>
              </a:lnSpc>
              <a:spcBef>
                <a:spcPts val="750"/>
              </a:spcBef>
            </a:pPr>
            <a:r>
              <a:rPr spc="-5" dirty="0"/>
              <a:t>CLASSIFICATION </a:t>
            </a:r>
            <a:r>
              <a:rPr dirty="0"/>
              <a:t>AND </a:t>
            </a:r>
            <a:r>
              <a:rPr spc="-1505" dirty="0"/>
              <a:t> </a:t>
            </a:r>
            <a:r>
              <a:rPr dirty="0"/>
              <a:t>CAUSES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76754" y="2124201"/>
            <a:ext cx="5867400" cy="3288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Posthepatic</a:t>
            </a:r>
            <a:endParaRPr sz="2000">
              <a:latin typeface="Lucida Sans Unicode"/>
              <a:cs typeface="Lucida Sans Unicode"/>
            </a:endParaRPr>
          </a:p>
          <a:p>
            <a:pPr marL="927100" marR="1262380">
              <a:lnSpc>
                <a:spcPts val="3879"/>
              </a:lnSpc>
              <a:spcBef>
                <a:spcPts val="370"/>
              </a:spcBef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Budd-Chiari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Syndrome </a:t>
            </a:r>
            <a:r>
              <a:rPr sz="20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Inferior</a:t>
            </a:r>
            <a:r>
              <a:rPr sz="20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vena</a:t>
            </a:r>
            <a:r>
              <a:rPr sz="20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cava</a:t>
            </a:r>
            <a:r>
              <a:rPr sz="20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obstruction</a:t>
            </a:r>
            <a:endParaRPr sz="2000">
              <a:latin typeface="Lucida Sans Unicode"/>
              <a:cs typeface="Lucida Sans Unicode"/>
            </a:endParaRPr>
          </a:p>
          <a:p>
            <a:pPr marL="927100">
              <a:lnSpc>
                <a:spcPct val="100000"/>
              </a:lnSpc>
              <a:spcBef>
                <a:spcPts val="1110"/>
              </a:spcBef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cardiac</a:t>
            </a:r>
            <a:r>
              <a:rPr sz="20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causes:</a:t>
            </a:r>
            <a:endParaRPr sz="2000">
              <a:latin typeface="Lucida Sans Unicode"/>
              <a:cs typeface="Lucida Sans Unicode"/>
            </a:endParaRPr>
          </a:p>
          <a:p>
            <a:pPr marL="1841500">
              <a:lnSpc>
                <a:spcPct val="100000"/>
              </a:lnSpc>
              <a:spcBef>
                <a:spcPts val="1475"/>
              </a:spcBef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Restrictive</a:t>
            </a:r>
            <a:r>
              <a:rPr sz="20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cardiomyopathy</a:t>
            </a:r>
            <a:endParaRPr sz="2000">
              <a:latin typeface="Lucida Sans Unicode"/>
              <a:cs typeface="Lucida Sans Unicode"/>
            </a:endParaRPr>
          </a:p>
          <a:p>
            <a:pPr marL="1841500">
              <a:lnSpc>
                <a:spcPct val="100000"/>
              </a:lnSpc>
              <a:spcBef>
                <a:spcPts val="1480"/>
              </a:spcBef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Constrictive</a:t>
            </a:r>
            <a:r>
              <a:rPr sz="20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pericarditis</a:t>
            </a:r>
            <a:endParaRPr sz="2000">
              <a:latin typeface="Lucida Sans Unicode"/>
              <a:cs typeface="Lucida Sans Unicode"/>
            </a:endParaRPr>
          </a:p>
          <a:p>
            <a:pPr marL="1841500">
              <a:lnSpc>
                <a:spcPct val="100000"/>
              </a:lnSpc>
              <a:spcBef>
                <a:spcPts val="1490"/>
              </a:spcBef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Severe</a:t>
            </a:r>
            <a:r>
              <a:rPr sz="20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congestive</a:t>
            </a:r>
            <a:r>
              <a:rPr sz="20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cardiac</a:t>
            </a:r>
            <a:r>
              <a:rPr sz="20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failure</a:t>
            </a:r>
            <a:endParaRPr sz="2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64814" y="493267"/>
            <a:ext cx="58540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PATHOPHYSIOLOGY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72385" y="1333031"/>
            <a:ext cx="8571865" cy="443166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0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fundamental</a:t>
            </a:r>
            <a:r>
              <a:rPr sz="20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haemodynamic</a:t>
            </a:r>
            <a:r>
              <a:rPr sz="20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abnormality</a:t>
            </a:r>
            <a:r>
              <a:rPr sz="20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is</a:t>
            </a:r>
            <a:r>
              <a:rPr sz="20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an</a:t>
            </a:r>
            <a:r>
              <a:rPr sz="20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increased</a:t>
            </a:r>
            <a:endParaRPr sz="2000">
              <a:latin typeface="Lucida Sans Unicode"/>
              <a:cs typeface="Lucida Sans Unicode"/>
            </a:endParaRPr>
          </a:p>
          <a:p>
            <a:pPr marL="355600">
              <a:lnSpc>
                <a:spcPct val="100000"/>
              </a:lnSpc>
              <a:spcBef>
                <a:spcPts val="484"/>
              </a:spcBef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resistance</a:t>
            </a:r>
            <a:r>
              <a:rPr sz="20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2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portal blood</a:t>
            </a:r>
            <a:r>
              <a:rPr sz="20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flow.</a:t>
            </a:r>
            <a:endParaRPr sz="2000">
              <a:latin typeface="Lucida Sans Unicode"/>
              <a:cs typeface="Lucida Sans Unicode"/>
            </a:endParaRPr>
          </a:p>
          <a:p>
            <a:pPr marL="355600" marR="76835" indent="-342900">
              <a:lnSpc>
                <a:spcPct val="120000"/>
              </a:lnSpc>
              <a:spcBef>
                <a:spcPts val="994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Increased portal vascular resistance leads to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gradual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reduction in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the flow of portal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blood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to the liver and simultaneously to the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development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of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collateral vessels, allowing portal blood to bypass </a:t>
            </a:r>
            <a:r>
              <a:rPr sz="2000" spc="-6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0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liver and</a:t>
            </a:r>
            <a:r>
              <a:rPr sz="20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enter</a:t>
            </a:r>
            <a:r>
              <a:rPr sz="20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systemic circulation</a:t>
            </a:r>
            <a:r>
              <a:rPr sz="2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directly.</a:t>
            </a:r>
            <a:endParaRPr sz="2000">
              <a:latin typeface="Lucida Sans Unicode"/>
              <a:cs typeface="Lucida Sans Unicode"/>
            </a:endParaRPr>
          </a:p>
          <a:p>
            <a:pPr marL="355600" marR="5080" indent="-342900">
              <a:lnSpc>
                <a:spcPct val="120000"/>
              </a:lnSpc>
              <a:spcBef>
                <a:spcPts val="994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Collaterals develop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when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the pressure gradient between the portal </a:t>
            </a:r>
            <a:r>
              <a:rPr sz="2000" spc="-6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0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hepatic</a:t>
            </a:r>
            <a:r>
              <a:rPr sz="20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vein</a:t>
            </a:r>
            <a:r>
              <a:rPr sz="20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rises</a:t>
            </a:r>
            <a:r>
              <a:rPr sz="20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above</a:t>
            </a:r>
            <a:r>
              <a:rPr sz="20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20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certain</a:t>
            </a:r>
            <a:r>
              <a:rPr sz="20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threshold,</a:t>
            </a:r>
            <a:r>
              <a:rPr sz="20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20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process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involves</a:t>
            </a:r>
            <a:r>
              <a:rPr sz="20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angiogenic</a:t>
            </a:r>
            <a:r>
              <a:rPr sz="2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factors.</a:t>
            </a:r>
            <a:endParaRPr sz="2000">
              <a:latin typeface="Lucida Sans Unicode"/>
              <a:cs typeface="Lucida Sans Unicode"/>
            </a:endParaRPr>
          </a:p>
          <a:p>
            <a:pPr marL="355600" marR="216535" indent="-342900">
              <a:lnSpc>
                <a:spcPct val="120000"/>
              </a:lnSpc>
              <a:spcBef>
                <a:spcPts val="1010"/>
              </a:spcBef>
              <a:buSzPct val="125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At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the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same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time portal flow increases in the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splanchnic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bed due </a:t>
            </a:r>
            <a:r>
              <a:rPr sz="2000" spc="-6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 splanchnic</a:t>
            </a:r>
            <a:r>
              <a:rPr sz="2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vasodilatation</a:t>
            </a:r>
            <a:r>
              <a:rPr sz="20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increased</a:t>
            </a:r>
            <a:r>
              <a:rPr sz="20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cardiac</a:t>
            </a:r>
            <a:r>
              <a:rPr sz="20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output</a:t>
            </a:r>
            <a:endParaRPr sz="2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1114</Words>
  <Application>Microsoft Office PowerPoint</Application>
  <PresentationFormat>Widescreen</PresentationFormat>
  <Paragraphs>165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 MT</vt:lpstr>
      <vt:lpstr>Calibri</vt:lpstr>
      <vt:lpstr>Lucida Sans Unicode</vt:lpstr>
      <vt:lpstr>Trebuchet MS</vt:lpstr>
      <vt:lpstr>Verdana</vt:lpstr>
      <vt:lpstr>Office Theme</vt:lpstr>
      <vt:lpstr>PowerPoint Presentation</vt:lpstr>
      <vt:lpstr>DEFINITION</vt:lpstr>
      <vt:lpstr>MEASUREMENT OF PORTAL  PRESSURE</vt:lpstr>
      <vt:lpstr>ANATOMY OF PORTAL VENOUS  SYSTEM</vt:lpstr>
      <vt:lpstr>ANATOMY OF PORTAL VENOUS  SYSTEM</vt:lpstr>
      <vt:lpstr>CLASSIFICATION AND  CAUSES</vt:lpstr>
      <vt:lpstr>CLASSIFICATION AND  CAUSES</vt:lpstr>
      <vt:lpstr>CLASSIFICATION AND  CAUSES</vt:lpstr>
      <vt:lpstr>PATHOPHYSIOLOGY</vt:lpstr>
      <vt:lpstr>PATHOPHYSIOLOGY</vt:lpstr>
      <vt:lpstr>PATHOPHYSIOLOGY IN  CIRRHOSIS</vt:lpstr>
      <vt:lpstr>PowerPoint Presentation</vt:lpstr>
      <vt:lpstr>PowerPoint Presentation</vt:lpstr>
      <vt:lpstr>COLLATERAL CIRCULATION</vt:lpstr>
      <vt:lpstr>COLLATERAL CIRCULATION</vt:lpstr>
      <vt:lpstr>COLLATERAL CIRCULATION</vt:lpstr>
      <vt:lpstr>COLLATERAL CIRCULATION</vt:lpstr>
      <vt:lpstr>COLLATERAL CIRCULATION</vt:lpstr>
      <vt:lpstr>COLLATERAL CIRCULATION</vt:lpstr>
      <vt:lpstr>ASCITES IN PORTAL  HYPERTENSION</vt:lpstr>
      <vt:lpstr>CLINICAL FEATURES</vt:lpstr>
      <vt:lpstr>CLINICAL FEATURES</vt:lpstr>
      <vt:lpstr>DIAGNOSIS OF PORTAL HYPERTENSION</vt:lpstr>
      <vt:lpstr>COMPLICATIONS</vt:lpstr>
      <vt:lpstr>DIAGNOSIS OF VARICES</vt:lpstr>
      <vt:lpstr>DIAGNOSIS OF VARICES</vt:lpstr>
      <vt:lpstr>MANAGEMENT OF ACUTE  VARICEAL BLEED</vt:lpstr>
      <vt:lpstr>MANAGEMENT OF ACUTE  VARICEAL BLEED</vt:lpstr>
      <vt:lpstr>MANAGEMENT OF ACUTE  VARICEAL BLEED</vt:lpstr>
      <vt:lpstr>MANAGEMENT OF ACUTE   </vt:lpstr>
      <vt:lpstr>MANAGEMENT OF ACUTE  VARICEAL BLEED</vt:lpstr>
      <vt:lpstr>MANAGEMENT OF  RECURRENT VARICEAL  BLEED</vt:lpstr>
      <vt:lpstr>SECONDARY PREVENTION OF  VARICEAL BLEEDING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sammiehngigs kiurire</cp:lastModifiedBy>
  <cp:revision>2</cp:revision>
  <dcterms:created xsi:type="dcterms:W3CDTF">2021-07-01T06:24:31Z</dcterms:created>
  <dcterms:modified xsi:type="dcterms:W3CDTF">2021-07-01T06:26:59Z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2016-01-11T00:00:00Z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2021-07-01T00:00:00Z</vt:filetime>
  </property>
</Properties>
</file>