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42"/>
  </p:notesMasterIdLst>
  <p:handoutMasterIdLst>
    <p:handoutMasterId r:id="rId143"/>
  </p:handoutMasterIdLst>
  <p:sldIdLst>
    <p:sldId id="257" r:id="rId2"/>
    <p:sldId id="258" r:id="rId3"/>
    <p:sldId id="259" r:id="rId4"/>
    <p:sldId id="260" r:id="rId5"/>
    <p:sldId id="261" r:id="rId6"/>
    <p:sldId id="262" r:id="rId7"/>
    <p:sldId id="263" r:id="rId8"/>
    <p:sldId id="264" r:id="rId9"/>
    <p:sldId id="265" r:id="rId10"/>
    <p:sldId id="268" r:id="rId11"/>
    <p:sldId id="269" r:id="rId12"/>
    <p:sldId id="270" r:id="rId13"/>
    <p:sldId id="271" r:id="rId14"/>
    <p:sldId id="272" r:id="rId15"/>
    <p:sldId id="273" r:id="rId16"/>
    <p:sldId id="274" r:id="rId17"/>
    <p:sldId id="276" r:id="rId18"/>
    <p:sldId id="277" r:id="rId19"/>
    <p:sldId id="278" r:id="rId20"/>
    <p:sldId id="279" r:id="rId21"/>
    <p:sldId id="280" r:id="rId22"/>
    <p:sldId id="281" r:id="rId23"/>
    <p:sldId id="282" r:id="rId24"/>
    <p:sldId id="283" r:id="rId25"/>
    <p:sldId id="284" r:id="rId26"/>
    <p:sldId id="286" r:id="rId27"/>
    <p:sldId id="287" r:id="rId28"/>
    <p:sldId id="288" r:id="rId29"/>
    <p:sldId id="289" r:id="rId30"/>
    <p:sldId id="290" r:id="rId31"/>
    <p:sldId id="291"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9" r:id="rId58"/>
    <p:sldId id="320" r:id="rId59"/>
    <p:sldId id="321" r:id="rId60"/>
    <p:sldId id="322" r:id="rId61"/>
    <p:sldId id="323" r:id="rId62"/>
    <p:sldId id="324" r:id="rId63"/>
    <p:sldId id="325" r:id="rId64"/>
    <p:sldId id="326" r:id="rId65"/>
    <p:sldId id="328" r:id="rId66"/>
    <p:sldId id="329" r:id="rId67"/>
    <p:sldId id="330" r:id="rId68"/>
    <p:sldId id="331" r:id="rId69"/>
    <p:sldId id="332" r:id="rId70"/>
    <p:sldId id="333" r:id="rId71"/>
    <p:sldId id="334" r:id="rId72"/>
    <p:sldId id="335" r:id="rId73"/>
    <p:sldId id="336" r:id="rId74"/>
    <p:sldId id="337" r:id="rId75"/>
    <p:sldId id="338" r:id="rId76"/>
    <p:sldId id="339" r:id="rId77"/>
    <p:sldId id="341" r:id="rId78"/>
    <p:sldId id="342" r:id="rId79"/>
    <p:sldId id="343" r:id="rId80"/>
    <p:sldId id="344" r:id="rId81"/>
    <p:sldId id="345" r:id="rId82"/>
    <p:sldId id="346" r:id="rId83"/>
    <p:sldId id="347" r:id="rId84"/>
    <p:sldId id="348" r:id="rId85"/>
    <p:sldId id="349" r:id="rId86"/>
    <p:sldId id="350" r:id="rId87"/>
    <p:sldId id="351" r:id="rId88"/>
    <p:sldId id="352" r:id="rId89"/>
    <p:sldId id="353" r:id="rId90"/>
    <p:sldId id="354" r:id="rId91"/>
    <p:sldId id="355" r:id="rId92"/>
    <p:sldId id="356" r:id="rId93"/>
    <p:sldId id="407" r:id="rId94"/>
    <p:sldId id="357" r:id="rId95"/>
    <p:sldId id="359" r:id="rId96"/>
    <p:sldId id="360" r:id="rId97"/>
    <p:sldId id="361" r:id="rId98"/>
    <p:sldId id="362" r:id="rId99"/>
    <p:sldId id="363" r:id="rId100"/>
    <p:sldId id="364" r:id="rId101"/>
    <p:sldId id="366" r:id="rId102"/>
    <p:sldId id="367" r:id="rId103"/>
    <p:sldId id="368" r:id="rId104"/>
    <p:sldId id="369" r:id="rId105"/>
    <p:sldId id="370" r:id="rId106"/>
    <p:sldId id="371" r:id="rId107"/>
    <p:sldId id="372" r:id="rId108"/>
    <p:sldId id="373" r:id="rId109"/>
    <p:sldId id="374" r:id="rId110"/>
    <p:sldId id="375" r:id="rId111"/>
    <p:sldId id="376" r:id="rId112"/>
    <p:sldId id="377" r:id="rId113"/>
    <p:sldId id="378" r:id="rId114"/>
    <p:sldId id="379" r:id="rId115"/>
    <p:sldId id="380" r:id="rId116"/>
    <p:sldId id="381" r:id="rId117"/>
    <p:sldId id="382" r:id="rId118"/>
    <p:sldId id="383" r:id="rId119"/>
    <p:sldId id="384" r:id="rId120"/>
    <p:sldId id="385" r:id="rId121"/>
    <p:sldId id="386" r:id="rId122"/>
    <p:sldId id="387" r:id="rId123"/>
    <p:sldId id="388" r:id="rId124"/>
    <p:sldId id="389" r:id="rId125"/>
    <p:sldId id="391" r:id="rId126"/>
    <p:sldId id="392" r:id="rId127"/>
    <p:sldId id="393" r:id="rId128"/>
    <p:sldId id="394" r:id="rId129"/>
    <p:sldId id="395" r:id="rId130"/>
    <p:sldId id="396" r:id="rId131"/>
    <p:sldId id="397" r:id="rId132"/>
    <p:sldId id="398" r:id="rId133"/>
    <p:sldId id="399" r:id="rId134"/>
    <p:sldId id="400" r:id="rId135"/>
    <p:sldId id="401" r:id="rId136"/>
    <p:sldId id="402" r:id="rId137"/>
    <p:sldId id="403" r:id="rId138"/>
    <p:sldId id="404" r:id="rId139"/>
    <p:sldId id="405" r:id="rId140"/>
    <p:sldId id="406" r:id="rId141"/>
  </p:sldIdLst>
  <p:sldSz cx="9144000" cy="6858000" type="screen4x3"/>
  <p:notesSz cx="6858000" cy="9144000"/>
  <p:embeddedFontLst>
    <p:embeddedFont>
      <p:font typeface="Lucida Calligraphy" panose="03010101010101010101" pitchFamily="66" charset="0"/>
      <p:regular r:id="rId144"/>
    </p:embeddedFont>
    <p:embeddedFont>
      <p:font typeface="Calibri" panose="020F0502020204030204" pitchFamily="34" charset="0"/>
      <p:regular r:id="rId145"/>
      <p:bold r:id="rId146"/>
      <p:italic r:id="rId147"/>
      <p:boldItalic r:id="rId14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974" autoAdjust="0"/>
  </p:normalViewPr>
  <p:slideViewPr>
    <p:cSldViewPr>
      <p:cViewPr varScale="1">
        <p:scale>
          <a:sx n="51" d="100"/>
          <a:sy n="51" d="100"/>
        </p:scale>
        <p:origin x="1926"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presProps" Target="presProps.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viewProps" Target="view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theme" Target="theme/theme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font" Target="fonts/font3.fntdata"/><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font" Target="fonts/font4.fntdata"/><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handoutMaster" Target="handoutMasters/handoutMaster1.xml"/><Relationship Id="rId148"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font" Target="fonts/font1.fntdata"/><Relationship Id="rId90" Type="http://schemas.openxmlformats.org/officeDocument/2006/relationships/slide" Target="slides/slide8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965"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Gatimu S. Maina</a:t>
            </a:r>
            <a:endParaRPr lang="en-US"/>
          </a:p>
        </p:txBody>
      </p:sp>
      <p:sp>
        <p:nvSpPr>
          <p:cNvPr id="1048966"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3/11/2010</a:t>
            </a:r>
            <a:endParaRPr lang="en-US"/>
          </a:p>
        </p:txBody>
      </p:sp>
      <p:sp>
        <p:nvSpPr>
          <p:cNvPr id="1048967"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samagat@gmail.com</a:t>
            </a:r>
            <a:endParaRPr lang="en-US"/>
          </a:p>
        </p:txBody>
      </p:sp>
      <p:sp>
        <p:nvSpPr>
          <p:cNvPr id="1048968"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0E48A89-1768-4FD8-8E6E-4A6BDCDA4E20}" type="slidenum">
              <a:rPr lang="en-US" smtClean="0"/>
              <a:t>‹#›</a:t>
            </a:fld>
            <a:endParaRPr lang="en-US"/>
          </a:p>
        </p:txBody>
      </p:sp>
    </p:spTree>
    <p:extLst>
      <p:ext uri="{BB962C8B-B14F-4D97-AF65-F5344CB8AC3E}">
        <p14:creationId xmlns:p14="http://schemas.microsoft.com/office/powerpoint/2010/main" val="4125934705"/>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959"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Gatimu S. Maina</a:t>
            </a:r>
            <a:endParaRPr lang="en-US"/>
          </a:p>
        </p:txBody>
      </p:sp>
      <p:sp>
        <p:nvSpPr>
          <p:cNvPr id="1048960"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3/11/2010</a:t>
            </a:r>
            <a:endParaRPr lang="en-US"/>
          </a:p>
        </p:txBody>
      </p:sp>
      <p:sp>
        <p:nvSpPr>
          <p:cNvPr id="1048961"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1048962"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63"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samagat@gmail.com</a:t>
            </a:r>
            <a:endParaRPr lang="en-US"/>
          </a:p>
        </p:txBody>
      </p:sp>
      <p:sp>
        <p:nvSpPr>
          <p:cNvPr id="1048964"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C7E36E-151C-437E-AB54-65B66EA66202}" type="slidenum">
              <a:rPr lang="en-US" smtClean="0"/>
              <a:t>‹#›</a:t>
            </a:fld>
            <a:endParaRPr lang="en-US"/>
          </a:p>
        </p:txBody>
      </p:sp>
    </p:spTree>
    <p:extLst>
      <p:ext uri="{BB962C8B-B14F-4D97-AF65-F5344CB8AC3E}">
        <p14:creationId xmlns:p14="http://schemas.microsoft.com/office/powerpoint/2010/main" val="314540198"/>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Slide Image Placeholder 1"/>
          <p:cNvSpPr>
            <a:spLocks noGrp="1" noRot="1" noChangeAspect="1"/>
          </p:cNvSpPr>
          <p:nvPr>
            <p:ph type="sldImg"/>
          </p:nvPr>
        </p:nvSpPr>
        <p:spPr/>
      </p:sp>
      <p:sp>
        <p:nvSpPr>
          <p:cNvPr id="1048589" name="Notes Placeholder 2"/>
          <p:cNvSpPr>
            <a:spLocks noGrp="1"/>
          </p:cNvSpPr>
          <p:nvPr>
            <p:ph type="body" idx="1"/>
          </p:nvPr>
        </p:nvSpPr>
        <p:spPr/>
        <p:txBody>
          <a:bodyPr>
            <a:normAutofit/>
          </a:bodyPr>
          <a:lstStyle/>
          <a:p>
            <a:endParaRPr lang="en-US" dirty="0"/>
          </a:p>
        </p:txBody>
      </p:sp>
      <p:sp>
        <p:nvSpPr>
          <p:cNvPr id="1048590" name="Slide Number Placeholder 3"/>
          <p:cNvSpPr>
            <a:spLocks noGrp="1"/>
          </p:cNvSpPr>
          <p:nvPr>
            <p:ph type="sldNum" sz="quarter" idx="10"/>
          </p:nvPr>
        </p:nvSpPr>
        <p:spPr/>
        <p:txBody>
          <a:bodyPr/>
          <a:lstStyle/>
          <a:p>
            <a:fld id="{1DC7E36E-151C-437E-AB54-65B66EA66202}" type="slidenum">
              <a:rPr lang="en-US" smtClean="0"/>
              <a:t>1</a:t>
            </a:fld>
            <a:endParaRPr lang="en-US" dirty="0"/>
          </a:p>
        </p:txBody>
      </p:sp>
      <p:sp>
        <p:nvSpPr>
          <p:cNvPr id="1048591" name="Footer Placeholder 4"/>
          <p:cNvSpPr>
            <a:spLocks noGrp="1"/>
          </p:cNvSpPr>
          <p:nvPr>
            <p:ph type="ftr" sz="quarter" idx="11"/>
          </p:nvPr>
        </p:nvSpPr>
        <p:spPr/>
        <p:txBody>
          <a:bodyPr/>
          <a:lstStyle/>
          <a:p>
            <a:r>
              <a:rPr lang="en-US" dirty="0" smtClean="0"/>
              <a:t>samagat@gmail.com</a:t>
            </a:r>
            <a:endParaRPr lang="en-US" dirty="0"/>
          </a:p>
        </p:txBody>
      </p:sp>
      <p:sp>
        <p:nvSpPr>
          <p:cNvPr id="1048592" name="Header Placeholder 5"/>
          <p:cNvSpPr>
            <a:spLocks noGrp="1"/>
          </p:cNvSpPr>
          <p:nvPr>
            <p:ph type="hdr" sz="quarter" idx="12"/>
          </p:nvPr>
        </p:nvSpPr>
        <p:spPr/>
        <p:txBody>
          <a:bodyPr/>
          <a:lstStyle/>
          <a:p>
            <a:r>
              <a:rPr lang="en-US" dirty="0" err="1" smtClean="0"/>
              <a:t>Gatimu</a:t>
            </a:r>
            <a:r>
              <a:rPr lang="en-US" smtClean="0"/>
              <a:t> S. Maina</a:t>
            </a:r>
            <a:endParaRPr lang="en-US"/>
          </a:p>
        </p:txBody>
      </p:sp>
    </p:spTree>
    <p:extLst>
      <p:ext uri="{BB962C8B-B14F-4D97-AF65-F5344CB8AC3E}">
        <p14:creationId xmlns:p14="http://schemas.microsoft.com/office/powerpoint/2010/main" val="1759465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Slide Image Placeholder 1"/>
          <p:cNvSpPr>
            <a:spLocks noGrp="1" noRot="1" noChangeAspect="1"/>
          </p:cNvSpPr>
          <p:nvPr>
            <p:ph type="sldImg"/>
          </p:nvPr>
        </p:nvSpPr>
        <p:spPr/>
      </p:sp>
      <p:sp>
        <p:nvSpPr>
          <p:cNvPr id="1048619" name="Notes Placeholder 2"/>
          <p:cNvSpPr>
            <a:spLocks noGrp="1"/>
          </p:cNvSpPr>
          <p:nvPr>
            <p:ph type="body" idx="1"/>
          </p:nvPr>
        </p:nvSpPr>
        <p:spPr/>
        <p:txBody>
          <a:bodyPr>
            <a:normAutofit/>
          </a:bodyPr>
          <a:lstStyle/>
          <a:p>
            <a:endParaRPr lang="en-US" dirty="0"/>
          </a:p>
        </p:txBody>
      </p:sp>
      <p:sp>
        <p:nvSpPr>
          <p:cNvPr id="1048620" name="Header Placeholder 3"/>
          <p:cNvSpPr>
            <a:spLocks noGrp="1"/>
          </p:cNvSpPr>
          <p:nvPr>
            <p:ph type="hdr" sz="quarter" idx="10"/>
          </p:nvPr>
        </p:nvSpPr>
        <p:spPr/>
        <p:txBody>
          <a:bodyPr/>
          <a:lstStyle/>
          <a:p>
            <a:r>
              <a:rPr lang="en-US" smtClean="0"/>
              <a:t>Gatimu S. Maina</a:t>
            </a:r>
            <a:endParaRPr lang="en-US"/>
          </a:p>
        </p:txBody>
      </p:sp>
      <p:sp>
        <p:nvSpPr>
          <p:cNvPr id="1048621" name="Footer Placeholder 4"/>
          <p:cNvSpPr>
            <a:spLocks noGrp="1"/>
          </p:cNvSpPr>
          <p:nvPr>
            <p:ph type="ftr" sz="quarter" idx="11"/>
          </p:nvPr>
        </p:nvSpPr>
        <p:spPr/>
        <p:txBody>
          <a:bodyPr/>
          <a:lstStyle/>
          <a:p>
            <a:r>
              <a:rPr lang="en-US" smtClean="0"/>
              <a:t>samagat@gmail.com</a:t>
            </a:r>
            <a:endParaRPr lang="en-US"/>
          </a:p>
        </p:txBody>
      </p:sp>
      <p:sp>
        <p:nvSpPr>
          <p:cNvPr id="1048622" name="Slide Number Placeholder 5"/>
          <p:cNvSpPr>
            <a:spLocks noGrp="1"/>
          </p:cNvSpPr>
          <p:nvPr>
            <p:ph type="sldNum" sz="quarter" idx="12"/>
          </p:nvPr>
        </p:nvSpPr>
        <p:spPr/>
        <p:txBody>
          <a:bodyPr/>
          <a:lstStyle/>
          <a:p>
            <a:fld id="{1DC7E36E-151C-437E-AB54-65B66EA66202}" type="slidenum">
              <a:rPr lang="en-US" smtClean="0"/>
              <a:t>10</a:t>
            </a:fld>
            <a:endParaRPr lang="en-US"/>
          </a:p>
        </p:txBody>
      </p:sp>
    </p:spTree>
    <p:extLst>
      <p:ext uri="{BB962C8B-B14F-4D97-AF65-F5344CB8AC3E}">
        <p14:creationId xmlns:p14="http://schemas.microsoft.com/office/powerpoint/2010/main" val="2996358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Gatimu S. Maina</a:t>
            </a:r>
            <a:endParaRPr lang="en-US"/>
          </a:p>
        </p:txBody>
      </p:sp>
      <p:sp>
        <p:nvSpPr>
          <p:cNvPr id="5" name="Footer Placeholder 4"/>
          <p:cNvSpPr>
            <a:spLocks noGrp="1"/>
          </p:cNvSpPr>
          <p:nvPr>
            <p:ph type="ftr" sz="quarter" idx="11"/>
          </p:nvPr>
        </p:nvSpPr>
        <p:spPr/>
        <p:txBody>
          <a:bodyPr/>
          <a:lstStyle/>
          <a:p>
            <a:r>
              <a:rPr lang="en-US" smtClean="0"/>
              <a:t>samagat@gmail.com</a:t>
            </a:r>
            <a:endParaRPr lang="en-US"/>
          </a:p>
        </p:txBody>
      </p:sp>
      <p:sp>
        <p:nvSpPr>
          <p:cNvPr id="6" name="Slide Number Placeholder 5"/>
          <p:cNvSpPr>
            <a:spLocks noGrp="1"/>
          </p:cNvSpPr>
          <p:nvPr>
            <p:ph type="sldNum" sz="quarter" idx="12"/>
          </p:nvPr>
        </p:nvSpPr>
        <p:spPr/>
        <p:txBody>
          <a:bodyPr/>
          <a:lstStyle/>
          <a:p>
            <a:fld id="{1DC7E36E-151C-437E-AB54-65B66EA66202}" type="slidenum">
              <a:rPr lang="en-US" smtClean="0"/>
              <a:t>26</a:t>
            </a:fld>
            <a:endParaRPr lang="en-US"/>
          </a:p>
        </p:txBody>
      </p:sp>
    </p:spTree>
    <p:extLst>
      <p:ext uri="{BB962C8B-B14F-4D97-AF65-F5344CB8AC3E}">
        <p14:creationId xmlns:p14="http://schemas.microsoft.com/office/powerpoint/2010/main" val="2873299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7" name="Slide Image Placeholder 1"/>
          <p:cNvSpPr>
            <a:spLocks noGrp="1" noRot="1" noChangeAspect="1"/>
          </p:cNvSpPr>
          <p:nvPr>
            <p:ph type="sldImg"/>
          </p:nvPr>
        </p:nvSpPr>
        <p:spPr/>
      </p:sp>
      <p:sp>
        <p:nvSpPr>
          <p:cNvPr id="1048668" name="Notes Placeholder 2"/>
          <p:cNvSpPr>
            <a:spLocks noGrp="1"/>
          </p:cNvSpPr>
          <p:nvPr>
            <p:ph type="body" idx="1"/>
          </p:nvPr>
        </p:nvSpPr>
        <p:spPr/>
        <p:txBody>
          <a:bodyPr>
            <a:normAutofit/>
          </a:bodyPr>
          <a:lstStyle/>
          <a:p>
            <a:endParaRPr lang="en-US" dirty="0"/>
          </a:p>
        </p:txBody>
      </p:sp>
      <p:sp>
        <p:nvSpPr>
          <p:cNvPr id="1048669" name="Header Placeholder 3"/>
          <p:cNvSpPr>
            <a:spLocks noGrp="1"/>
          </p:cNvSpPr>
          <p:nvPr>
            <p:ph type="hdr" sz="quarter" idx="10"/>
          </p:nvPr>
        </p:nvSpPr>
        <p:spPr/>
        <p:txBody>
          <a:bodyPr/>
          <a:lstStyle/>
          <a:p>
            <a:r>
              <a:rPr lang="en-US" smtClean="0"/>
              <a:t>Gatimu S. Maina</a:t>
            </a:r>
            <a:endParaRPr lang="en-US"/>
          </a:p>
        </p:txBody>
      </p:sp>
      <p:sp>
        <p:nvSpPr>
          <p:cNvPr id="1048670" name="Footer Placeholder 4"/>
          <p:cNvSpPr>
            <a:spLocks noGrp="1"/>
          </p:cNvSpPr>
          <p:nvPr>
            <p:ph type="ftr" sz="quarter" idx="11"/>
          </p:nvPr>
        </p:nvSpPr>
        <p:spPr/>
        <p:txBody>
          <a:bodyPr/>
          <a:lstStyle/>
          <a:p>
            <a:r>
              <a:rPr lang="en-US" smtClean="0"/>
              <a:t>samagat@gmail.com</a:t>
            </a:r>
            <a:endParaRPr lang="en-US"/>
          </a:p>
        </p:txBody>
      </p:sp>
      <p:sp>
        <p:nvSpPr>
          <p:cNvPr id="1048671" name="Slide Number Placeholder 5"/>
          <p:cNvSpPr>
            <a:spLocks noGrp="1"/>
          </p:cNvSpPr>
          <p:nvPr>
            <p:ph type="sldNum" sz="quarter" idx="12"/>
          </p:nvPr>
        </p:nvSpPr>
        <p:spPr/>
        <p:txBody>
          <a:bodyPr/>
          <a:lstStyle/>
          <a:p>
            <a:fld id="{1DC7E36E-151C-437E-AB54-65B66EA66202}" type="slidenum">
              <a:rPr lang="en-US" smtClean="0"/>
              <a:t>30</a:t>
            </a:fld>
            <a:endParaRPr lang="en-US"/>
          </a:p>
        </p:txBody>
      </p:sp>
    </p:spTree>
    <p:extLst>
      <p:ext uri="{BB962C8B-B14F-4D97-AF65-F5344CB8AC3E}">
        <p14:creationId xmlns:p14="http://schemas.microsoft.com/office/powerpoint/2010/main" val="1279875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Gatimu S. Maina</a:t>
            </a:r>
            <a:endParaRPr lang="en-US"/>
          </a:p>
        </p:txBody>
      </p:sp>
      <p:sp>
        <p:nvSpPr>
          <p:cNvPr id="5" name="Footer Placeholder 4"/>
          <p:cNvSpPr>
            <a:spLocks noGrp="1"/>
          </p:cNvSpPr>
          <p:nvPr>
            <p:ph type="ftr" sz="quarter" idx="11"/>
          </p:nvPr>
        </p:nvSpPr>
        <p:spPr/>
        <p:txBody>
          <a:bodyPr/>
          <a:lstStyle/>
          <a:p>
            <a:r>
              <a:rPr lang="en-US" smtClean="0"/>
              <a:t>samagat@gmail.com</a:t>
            </a:r>
            <a:endParaRPr lang="en-US"/>
          </a:p>
        </p:txBody>
      </p:sp>
      <p:sp>
        <p:nvSpPr>
          <p:cNvPr id="6" name="Slide Number Placeholder 5"/>
          <p:cNvSpPr>
            <a:spLocks noGrp="1"/>
          </p:cNvSpPr>
          <p:nvPr>
            <p:ph type="sldNum" sz="quarter" idx="12"/>
          </p:nvPr>
        </p:nvSpPr>
        <p:spPr/>
        <p:txBody>
          <a:bodyPr/>
          <a:lstStyle/>
          <a:p>
            <a:fld id="{1DC7E36E-151C-437E-AB54-65B66EA66202}" type="slidenum">
              <a:rPr lang="en-US" smtClean="0"/>
              <a:t>32</a:t>
            </a:fld>
            <a:endParaRPr lang="en-US"/>
          </a:p>
        </p:txBody>
      </p:sp>
    </p:spTree>
    <p:extLst>
      <p:ext uri="{BB962C8B-B14F-4D97-AF65-F5344CB8AC3E}">
        <p14:creationId xmlns:p14="http://schemas.microsoft.com/office/powerpoint/2010/main" val="17937049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2" name="Slide Image Placeholder 1"/>
          <p:cNvSpPr>
            <a:spLocks noGrp="1" noRot="1" noChangeAspect="1"/>
          </p:cNvSpPr>
          <p:nvPr>
            <p:ph type="sldImg"/>
          </p:nvPr>
        </p:nvSpPr>
        <p:spPr/>
      </p:sp>
      <p:sp>
        <p:nvSpPr>
          <p:cNvPr id="1048713" name="Notes Placeholder 2"/>
          <p:cNvSpPr>
            <a:spLocks noGrp="1"/>
          </p:cNvSpPr>
          <p:nvPr>
            <p:ph type="body" idx="1"/>
          </p:nvPr>
        </p:nvSpPr>
        <p:spPr/>
        <p:txBody>
          <a:bodyPr>
            <a:normAutofit/>
          </a:bodyPr>
          <a:lstStyle/>
          <a:p>
            <a:endParaRPr lang="en-US" dirty="0"/>
          </a:p>
        </p:txBody>
      </p:sp>
      <p:sp>
        <p:nvSpPr>
          <p:cNvPr id="1048714" name="Header Placeholder 3"/>
          <p:cNvSpPr>
            <a:spLocks noGrp="1"/>
          </p:cNvSpPr>
          <p:nvPr>
            <p:ph type="hdr" sz="quarter" idx="10"/>
          </p:nvPr>
        </p:nvSpPr>
        <p:spPr/>
        <p:txBody>
          <a:bodyPr/>
          <a:lstStyle/>
          <a:p>
            <a:r>
              <a:rPr lang="en-US" smtClean="0"/>
              <a:t>Gatimu S. Maina</a:t>
            </a:r>
            <a:endParaRPr lang="en-US"/>
          </a:p>
        </p:txBody>
      </p:sp>
      <p:sp>
        <p:nvSpPr>
          <p:cNvPr id="1048715" name="Footer Placeholder 4"/>
          <p:cNvSpPr>
            <a:spLocks noGrp="1"/>
          </p:cNvSpPr>
          <p:nvPr>
            <p:ph type="ftr" sz="quarter" idx="11"/>
          </p:nvPr>
        </p:nvSpPr>
        <p:spPr/>
        <p:txBody>
          <a:bodyPr/>
          <a:lstStyle/>
          <a:p>
            <a:r>
              <a:rPr lang="en-US" smtClean="0"/>
              <a:t>samagat@gmail.com</a:t>
            </a:r>
            <a:endParaRPr lang="en-US"/>
          </a:p>
        </p:txBody>
      </p:sp>
      <p:sp>
        <p:nvSpPr>
          <p:cNvPr id="1048716" name="Slide Number Placeholder 5"/>
          <p:cNvSpPr>
            <a:spLocks noGrp="1"/>
          </p:cNvSpPr>
          <p:nvPr>
            <p:ph type="sldNum" sz="quarter" idx="12"/>
          </p:nvPr>
        </p:nvSpPr>
        <p:spPr/>
        <p:txBody>
          <a:bodyPr/>
          <a:lstStyle/>
          <a:p>
            <a:fld id="{1DC7E36E-151C-437E-AB54-65B66EA66202}" type="slidenum">
              <a:rPr lang="en-US" smtClean="0"/>
              <a:t>49</a:t>
            </a:fld>
            <a:endParaRPr lang="en-US"/>
          </a:p>
        </p:txBody>
      </p:sp>
    </p:spTree>
    <p:extLst>
      <p:ext uri="{BB962C8B-B14F-4D97-AF65-F5344CB8AC3E}">
        <p14:creationId xmlns:p14="http://schemas.microsoft.com/office/powerpoint/2010/main" val="9248543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Gatimu S. Maina</a:t>
            </a:r>
            <a:endParaRPr lang="en-US"/>
          </a:p>
        </p:txBody>
      </p:sp>
      <p:sp>
        <p:nvSpPr>
          <p:cNvPr id="5" name="Footer Placeholder 4"/>
          <p:cNvSpPr>
            <a:spLocks noGrp="1"/>
          </p:cNvSpPr>
          <p:nvPr>
            <p:ph type="ftr" sz="quarter" idx="11"/>
          </p:nvPr>
        </p:nvSpPr>
        <p:spPr/>
        <p:txBody>
          <a:bodyPr/>
          <a:lstStyle/>
          <a:p>
            <a:r>
              <a:rPr lang="en-US" smtClean="0"/>
              <a:t>samagat@gmail.com</a:t>
            </a:r>
            <a:endParaRPr lang="en-US"/>
          </a:p>
        </p:txBody>
      </p:sp>
      <p:sp>
        <p:nvSpPr>
          <p:cNvPr id="6" name="Slide Number Placeholder 5"/>
          <p:cNvSpPr>
            <a:spLocks noGrp="1"/>
          </p:cNvSpPr>
          <p:nvPr>
            <p:ph type="sldNum" sz="quarter" idx="12"/>
          </p:nvPr>
        </p:nvSpPr>
        <p:spPr/>
        <p:txBody>
          <a:bodyPr/>
          <a:lstStyle/>
          <a:p>
            <a:fld id="{1DC7E36E-151C-437E-AB54-65B66EA66202}" type="slidenum">
              <a:rPr lang="en-US" smtClean="0"/>
              <a:t>140</a:t>
            </a:fld>
            <a:endParaRPr lang="en-US"/>
          </a:p>
        </p:txBody>
      </p:sp>
    </p:spTree>
    <p:extLst>
      <p:ext uri="{BB962C8B-B14F-4D97-AF65-F5344CB8AC3E}">
        <p14:creationId xmlns:p14="http://schemas.microsoft.com/office/powerpoint/2010/main" val="3994215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lstStyle/>
          <a:p>
            <a:fld id="{6BFEF5B5-714B-4FC1-BCE2-E60AB6203642}" type="datetimeFigureOut">
              <a:rPr lang="en-US" smtClean="0"/>
              <a:t>12-Sep-20</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462E4A4E-8D85-484E-8708-3C8D02515C7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948" name="Title 1"/>
          <p:cNvSpPr>
            <a:spLocks noGrp="1"/>
          </p:cNvSpPr>
          <p:nvPr>
            <p:ph type="title"/>
          </p:nvPr>
        </p:nvSpPr>
        <p:spPr/>
        <p:txBody>
          <a:bodyPr/>
          <a:lstStyle/>
          <a:p>
            <a:r>
              <a:rPr lang="en-US" smtClean="0"/>
              <a:t>Click to edit Master title style</a:t>
            </a:r>
            <a:endParaRPr lang="en-US"/>
          </a:p>
        </p:txBody>
      </p:sp>
      <p:sp>
        <p:nvSpPr>
          <p:cNvPr id="1048949"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50" name="Date Placeholder 3"/>
          <p:cNvSpPr>
            <a:spLocks noGrp="1"/>
          </p:cNvSpPr>
          <p:nvPr>
            <p:ph type="dt" sz="half" idx="10"/>
          </p:nvPr>
        </p:nvSpPr>
        <p:spPr/>
        <p:txBody>
          <a:bodyPr/>
          <a:lstStyle/>
          <a:p>
            <a:fld id="{6BFEF5B5-714B-4FC1-BCE2-E60AB6203642}" type="datetimeFigureOut">
              <a:rPr lang="en-US" smtClean="0"/>
              <a:t>12-Sep-20</a:t>
            </a:fld>
            <a:endParaRPr lang="en-US"/>
          </a:p>
        </p:txBody>
      </p:sp>
      <p:sp>
        <p:nvSpPr>
          <p:cNvPr id="1048951" name="Footer Placeholder 4"/>
          <p:cNvSpPr>
            <a:spLocks noGrp="1"/>
          </p:cNvSpPr>
          <p:nvPr>
            <p:ph type="ftr" sz="quarter" idx="11"/>
          </p:nvPr>
        </p:nvSpPr>
        <p:spPr/>
        <p:txBody>
          <a:bodyPr/>
          <a:lstStyle/>
          <a:p>
            <a:endParaRPr lang="en-US"/>
          </a:p>
        </p:txBody>
      </p:sp>
      <p:sp>
        <p:nvSpPr>
          <p:cNvPr id="1048952" name="Slide Number Placeholder 5"/>
          <p:cNvSpPr>
            <a:spLocks noGrp="1"/>
          </p:cNvSpPr>
          <p:nvPr>
            <p:ph type="sldNum" sz="quarter" idx="12"/>
          </p:nvPr>
        </p:nvSpPr>
        <p:spPr/>
        <p:txBody>
          <a:bodyPr/>
          <a:lstStyle/>
          <a:p>
            <a:fld id="{462E4A4E-8D85-484E-8708-3C8D02515C7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929"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930"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31" name="Date Placeholder 3"/>
          <p:cNvSpPr>
            <a:spLocks noGrp="1"/>
          </p:cNvSpPr>
          <p:nvPr>
            <p:ph type="dt" sz="half" idx="10"/>
          </p:nvPr>
        </p:nvSpPr>
        <p:spPr/>
        <p:txBody>
          <a:bodyPr/>
          <a:lstStyle/>
          <a:p>
            <a:fld id="{6BFEF5B5-714B-4FC1-BCE2-E60AB6203642}" type="datetimeFigureOut">
              <a:rPr lang="en-US" smtClean="0"/>
              <a:t>12-Sep-20</a:t>
            </a:fld>
            <a:endParaRPr lang="en-US"/>
          </a:p>
        </p:txBody>
      </p:sp>
      <p:sp>
        <p:nvSpPr>
          <p:cNvPr id="1048932" name="Footer Placeholder 4"/>
          <p:cNvSpPr>
            <a:spLocks noGrp="1"/>
          </p:cNvSpPr>
          <p:nvPr>
            <p:ph type="ftr" sz="quarter" idx="11"/>
          </p:nvPr>
        </p:nvSpPr>
        <p:spPr/>
        <p:txBody>
          <a:bodyPr/>
          <a:lstStyle/>
          <a:p>
            <a:endParaRPr lang="en-US"/>
          </a:p>
        </p:txBody>
      </p:sp>
      <p:sp>
        <p:nvSpPr>
          <p:cNvPr id="1048933" name="Slide Number Placeholder 5"/>
          <p:cNvSpPr>
            <a:spLocks noGrp="1"/>
          </p:cNvSpPr>
          <p:nvPr>
            <p:ph type="sldNum" sz="quarter" idx="12"/>
          </p:nvPr>
        </p:nvSpPr>
        <p:spPr/>
        <p:txBody>
          <a:bodyPr/>
          <a:lstStyle/>
          <a:p>
            <a:fld id="{462E4A4E-8D85-484E-8708-3C8D02515C7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3" name="Title 1"/>
          <p:cNvSpPr>
            <a:spLocks noGrp="1"/>
          </p:cNvSpPr>
          <p:nvPr>
            <p:ph type="title"/>
          </p:nvPr>
        </p:nvSpPr>
        <p:spPr/>
        <p:txBody>
          <a:bodyPr/>
          <a:lstStyle/>
          <a:p>
            <a:r>
              <a:rPr lang="en-US" smtClean="0"/>
              <a:t>Click to edit Master title style</a:t>
            </a:r>
            <a:endParaRPr lang="en-US"/>
          </a:p>
        </p:txBody>
      </p:sp>
      <p:sp>
        <p:nvSpPr>
          <p:cNvPr id="1048594"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5" name="Date Placeholder 3"/>
          <p:cNvSpPr>
            <a:spLocks noGrp="1"/>
          </p:cNvSpPr>
          <p:nvPr>
            <p:ph type="dt" sz="half" idx="10"/>
          </p:nvPr>
        </p:nvSpPr>
        <p:spPr/>
        <p:txBody>
          <a:bodyPr/>
          <a:lstStyle/>
          <a:p>
            <a:fld id="{6BFEF5B5-714B-4FC1-BCE2-E60AB6203642}" type="datetimeFigureOut">
              <a:rPr lang="en-US" smtClean="0"/>
              <a:t>12-Sep-20</a:t>
            </a:fld>
            <a:endParaRPr lang="en-US"/>
          </a:p>
        </p:txBody>
      </p:sp>
      <p:sp>
        <p:nvSpPr>
          <p:cNvPr id="1048596" name="Footer Placeholder 4"/>
          <p:cNvSpPr>
            <a:spLocks noGrp="1"/>
          </p:cNvSpPr>
          <p:nvPr>
            <p:ph type="ftr" sz="quarter" idx="11"/>
          </p:nvPr>
        </p:nvSpPr>
        <p:spPr/>
        <p:txBody>
          <a:bodyPr/>
          <a:lstStyle/>
          <a:p>
            <a:endParaRPr lang="en-US"/>
          </a:p>
        </p:txBody>
      </p:sp>
      <p:sp>
        <p:nvSpPr>
          <p:cNvPr id="1048597" name="Slide Number Placeholder 5"/>
          <p:cNvSpPr>
            <a:spLocks noGrp="1"/>
          </p:cNvSpPr>
          <p:nvPr>
            <p:ph type="sldNum" sz="quarter" idx="12"/>
          </p:nvPr>
        </p:nvSpPr>
        <p:spPr/>
        <p:txBody>
          <a:bodyPr/>
          <a:lstStyle/>
          <a:p>
            <a:fld id="{462E4A4E-8D85-484E-8708-3C8D02515C7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943"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1048944"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945" name="Date Placeholder 3"/>
          <p:cNvSpPr>
            <a:spLocks noGrp="1"/>
          </p:cNvSpPr>
          <p:nvPr>
            <p:ph type="dt" sz="half" idx="10"/>
          </p:nvPr>
        </p:nvSpPr>
        <p:spPr/>
        <p:txBody>
          <a:bodyPr/>
          <a:lstStyle/>
          <a:p>
            <a:fld id="{6BFEF5B5-714B-4FC1-BCE2-E60AB6203642}" type="datetimeFigureOut">
              <a:rPr lang="en-US" smtClean="0"/>
              <a:t>12-Sep-20</a:t>
            </a:fld>
            <a:endParaRPr lang="en-US"/>
          </a:p>
        </p:txBody>
      </p:sp>
      <p:sp>
        <p:nvSpPr>
          <p:cNvPr id="1048946" name="Footer Placeholder 4"/>
          <p:cNvSpPr>
            <a:spLocks noGrp="1"/>
          </p:cNvSpPr>
          <p:nvPr>
            <p:ph type="ftr" sz="quarter" idx="11"/>
          </p:nvPr>
        </p:nvSpPr>
        <p:spPr/>
        <p:txBody>
          <a:bodyPr/>
          <a:lstStyle/>
          <a:p>
            <a:endParaRPr lang="en-US"/>
          </a:p>
        </p:txBody>
      </p:sp>
      <p:sp>
        <p:nvSpPr>
          <p:cNvPr id="1048947" name="Slide Number Placeholder 5"/>
          <p:cNvSpPr>
            <a:spLocks noGrp="1"/>
          </p:cNvSpPr>
          <p:nvPr>
            <p:ph type="sldNum" sz="quarter" idx="12"/>
          </p:nvPr>
        </p:nvSpPr>
        <p:spPr/>
        <p:txBody>
          <a:bodyPr/>
          <a:lstStyle/>
          <a:p>
            <a:fld id="{462E4A4E-8D85-484E-8708-3C8D02515C7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911" name="Title 1"/>
          <p:cNvSpPr>
            <a:spLocks noGrp="1"/>
          </p:cNvSpPr>
          <p:nvPr>
            <p:ph type="title"/>
          </p:nvPr>
        </p:nvSpPr>
        <p:spPr/>
        <p:txBody>
          <a:bodyPr/>
          <a:lstStyle/>
          <a:p>
            <a:r>
              <a:rPr lang="en-US" smtClean="0"/>
              <a:t>Click to edit Master title style</a:t>
            </a:r>
            <a:endParaRPr lang="en-US"/>
          </a:p>
        </p:txBody>
      </p:sp>
      <p:sp>
        <p:nvSpPr>
          <p:cNvPr id="1048912"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13"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14" name="Date Placeholder 4"/>
          <p:cNvSpPr>
            <a:spLocks noGrp="1"/>
          </p:cNvSpPr>
          <p:nvPr>
            <p:ph type="dt" sz="half" idx="10"/>
          </p:nvPr>
        </p:nvSpPr>
        <p:spPr/>
        <p:txBody>
          <a:bodyPr/>
          <a:lstStyle/>
          <a:p>
            <a:fld id="{6BFEF5B5-714B-4FC1-BCE2-E60AB6203642}" type="datetimeFigureOut">
              <a:rPr lang="en-US" smtClean="0"/>
              <a:t>12-Sep-20</a:t>
            </a:fld>
            <a:endParaRPr lang="en-US"/>
          </a:p>
        </p:txBody>
      </p:sp>
      <p:sp>
        <p:nvSpPr>
          <p:cNvPr id="1048915" name="Footer Placeholder 5"/>
          <p:cNvSpPr>
            <a:spLocks noGrp="1"/>
          </p:cNvSpPr>
          <p:nvPr>
            <p:ph type="ftr" sz="quarter" idx="11"/>
          </p:nvPr>
        </p:nvSpPr>
        <p:spPr/>
        <p:txBody>
          <a:bodyPr/>
          <a:lstStyle/>
          <a:p>
            <a:endParaRPr lang="en-US"/>
          </a:p>
        </p:txBody>
      </p:sp>
      <p:sp>
        <p:nvSpPr>
          <p:cNvPr id="1048916" name="Slide Number Placeholder 6"/>
          <p:cNvSpPr>
            <a:spLocks noGrp="1"/>
          </p:cNvSpPr>
          <p:nvPr>
            <p:ph type="sldNum" sz="quarter" idx="12"/>
          </p:nvPr>
        </p:nvSpPr>
        <p:spPr/>
        <p:txBody>
          <a:bodyPr/>
          <a:lstStyle/>
          <a:p>
            <a:fld id="{462E4A4E-8D85-484E-8708-3C8D02515C7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917" name="Title 1"/>
          <p:cNvSpPr>
            <a:spLocks noGrp="1"/>
          </p:cNvSpPr>
          <p:nvPr>
            <p:ph type="title"/>
          </p:nvPr>
        </p:nvSpPr>
        <p:spPr/>
        <p:txBody>
          <a:bodyPr/>
          <a:lstStyle/>
          <a:p>
            <a:r>
              <a:rPr lang="en-US" smtClean="0"/>
              <a:t>Click to edit Master title style</a:t>
            </a:r>
            <a:endParaRPr lang="en-US"/>
          </a:p>
        </p:txBody>
      </p:sp>
      <p:sp>
        <p:nvSpPr>
          <p:cNvPr id="1048918"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919"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20"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921"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22" name="Date Placeholder 6"/>
          <p:cNvSpPr>
            <a:spLocks noGrp="1"/>
          </p:cNvSpPr>
          <p:nvPr>
            <p:ph type="dt" sz="half" idx="10"/>
          </p:nvPr>
        </p:nvSpPr>
        <p:spPr/>
        <p:txBody>
          <a:bodyPr/>
          <a:lstStyle/>
          <a:p>
            <a:fld id="{6BFEF5B5-714B-4FC1-BCE2-E60AB6203642}" type="datetimeFigureOut">
              <a:rPr lang="en-US" smtClean="0"/>
              <a:t>12-Sep-20</a:t>
            </a:fld>
            <a:endParaRPr lang="en-US"/>
          </a:p>
        </p:txBody>
      </p:sp>
      <p:sp>
        <p:nvSpPr>
          <p:cNvPr id="1048923" name="Footer Placeholder 7"/>
          <p:cNvSpPr>
            <a:spLocks noGrp="1"/>
          </p:cNvSpPr>
          <p:nvPr>
            <p:ph type="ftr" sz="quarter" idx="11"/>
          </p:nvPr>
        </p:nvSpPr>
        <p:spPr/>
        <p:txBody>
          <a:bodyPr/>
          <a:lstStyle/>
          <a:p>
            <a:endParaRPr lang="en-US"/>
          </a:p>
        </p:txBody>
      </p:sp>
      <p:sp>
        <p:nvSpPr>
          <p:cNvPr id="1048924" name="Slide Number Placeholder 8"/>
          <p:cNvSpPr>
            <a:spLocks noGrp="1"/>
          </p:cNvSpPr>
          <p:nvPr>
            <p:ph type="sldNum" sz="quarter" idx="12"/>
          </p:nvPr>
        </p:nvSpPr>
        <p:spPr/>
        <p:txBody>
          <a:bodyPr/>
          <a:lstStyle/>
          <a:p>
            <a:fld id="{462E4A4E-8D85-484E-8708-3C8D02515C7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925" name="Title 1"/>
          <p:cNvSpPr>
            <a:spLocks noGrp="1"/>
          </p:cNvSpPr>
          <p:nvPr>
            <p:ph type="title"/>
          </p:nvPr>
        </p:nvSpPr>
        <p:spPr/>
        <p:txBody>
          <a:bodyPr/>
          <a:lstStyle/>
          <a:p>
            <a:r>
              <a:rPr lang="en-US" smtClean="0"/>
              <a:t>Click to edit Master title style</a:t>
            </a:r>
            <a:endParaRPr lang="en-US"/>
          </a:p>
        </p:txBody>
      </p:sp>
      <p:sp>
        <p:nvSpPr>
          <p:cNvPr id="1048926" name="Date Placeholder 2"/>
          <p:cNvSpPr>
            <a:spLocks noGrp="1"/>
          </p:cNvSpPr>
          <p:nvPr>
            <p:ph type="dt" sz="half" idx="10"/>
          </p:nvPr>
        </p:nvSpPr>
        <p:spPr/>
        <p:txBody>
          <a:bodyPr/>
          <a:lstStyle/>
          <a:p>
            <a:fld id="{6BFEF5B5-714B-4FC1-BCE2-E60AB6203642}" type="datetimeFigureOut">
              <a:rPr lang="en-US" smtClean="0"/>
              <a:t>12-Sep-20</a:t>
            </a:fld>
            <a:endParaRPr lang="en-US"/>
          </a:p>
        </p:txBody>
      </p:sp>
      <p:sp>
        <p:nvSpPr>
          <p:cNvPr id="1048927" name="Footer Placeholder 3"/>
          <p:cNvSpPr>
            <a:spLocks noGrp="1"/>
          </p:cNvSpPr>
          <p:nvPr>
            <p:ph type="ftr" sz="quarter" idx="11"/>
          </p:nvPr>
        </p:nvSpPr>
        <p:spPr/>
        <p:txBody>
          <a:bodyPr/>
          <a:lstStyle/>
          <a:p>
            <a:endParaRPr lang="en-US"/>
          </a:p>
        </p:txBody>
      </p:sp>
      <p:sp>
        <p:nvSpPr>
          <p:cNvPr id="1048928" name="Slide Number Placeholder 4"/>
          <p:cNvSpPr>
            <a:spLocks noGrp="1"/>
          </p:cNvSpPr>
          <p:nvPr>
            <p:ph type="sldNum" sz="quarter" idx="12"/>
          </p:nvPr>
        </p:nvSpPr>
        <p:spPr/>
        <p:txBody>
          <a:bodyPr/>
          <a:lstStyle/>
          <a:p>
            <a:fld id="{462E4A4E-8D85-484E-8708-3C8D02515C7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934" name="Date Placeholder 1"/>
          <p:cNvSpPr>
            <a:spLocks noGrp="1"/>
          </p:cNvSpPr>
          <p:nvPr>
            <p:ph type="dt" sz="half" idx="10"/>
          </p:nvPr>
        </p:nvSpPr>
        <p:spPr/>
        <p:txBody>
          <a:bodyPr/>
          <a:lstStyle/>
          <a:p>
            <a:fld id="{6BFEF5B5-714B-4FC1-BCE2-E60AB6203642}" type="datetimeFigureOut">
              <a:rPr lang="en-US" smtClean="0"/>
              <a:t>12-Sep-20</a:t>
            </a:fld>
            <a:endParaRPr lang="en-US"/>
          </a:p>
        </p:txBody>
      </p:sp>
      <p:sp>
        <p:nvSpPr>
          <p:cNvPr id="1048935" name="Footer Placeholder 2"/>
          <p:cNvSpPr>
            <a:spLocks noGrp="1"/>
          </p:cNvSpPr>
          <p:nvPr>
            <p:ph type="ftr" sz="quarter" idx="11"/>
          </p:nvPr>
        </p:nvSpPr>
        <p:spPr/>
        <p:txBody>
          <a:bodyPr/>
          <a:lstStyle/>
          <a:p>
            <a:endParaRPr lang="en-US"/>
          </a:p>
        </p:txBody>
      </p:sp>
      <p:sp>
        <p:nvSpPr>
          <p:cNvPr id="1048936" name="Slide Number Placeholder 3"/>
          <p:cNvSpPr>
            <a:spLocks noGrp="1"/>
          </p:cNvSpPr>
          <p:nvPr>
            <p:ph type="sldNum" sz="quarter" idx="12"/>
          </p:nvPr>
        </p:nvSpPr>
        <p:spPr/>
        <p:txBody>
          <a:bodyPr/>
          <a:lstStyle/>
          <a:p>
            <a:fld id="{462E4A4E-8D85-484E-8708-3C8D02515C7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953"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1048954"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55"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956" name="Date Placeholder 4"/>
          <p:cNvSpPr>
            <a:spLocks noGrp="1"/>
          </p:cNvSpPr>
          <p:nvPr>
            <p:ph type="dt" sz="half" idx="10"/>
          </p:nvPr>
        </p:nvSpPr>
        <p:spPr/>
        <p:txBody>
          <a:bodyPr/>
          <a:lstStyle/>
          <a:p>
            <a:fld id="{6BFEF5B5-714B-4FC1-BCE2-E60AB6203642}" type="datetimeFigureOut">
              <a:rPr lang="en-US" smtClean="0"/>
              <a:t>12-Sep-20</a:t>
            </a:fld>
            <a:endParaRPr lang="en-US"/>
          </a:p>
        </p:txBody>
      </p:sp>
      <p:sp>
        <p:nvSpPr>
          <p:cNvPr id="1048957" name="Footer Placeholder 5"/>
          <p:cNvSpPr>
            <a:spLocks noGrp="1"/>
          </p:cNvSpPr>
          <p:nvPr>
            <p:ph type="ftr" sz="quarter" idx="11"/>
          </p:nvPr>
        </p:nvSpPr>
        <p:spPr/>
        <p:txBody>
          <a:bodyPr/>
          <a:lstStyle/>
          <a:p>
            <a:endParaRPr lang="en-US"/>
          </a:p>
        </p:txBody>
      </p:sp>
      <p:sp>
        <p:nvSpPr>
          <p:cNvPr id="1048958" name="Slide Number Placeholder 6"/>
          <p:cNvSpPr>
            <a:spLocks noGrp="1"/>
          </p:cNvSpPr>
          <p:nvPr>
            <p:ph type="sldNum" sz="quarter" idx="12"/>
          </p:nvPr>
        </p:nvSpPr>
        <p:spPr/>
        <p:txBody>
          <a:bodyPr/>
          <a:lstStyle/>
          <a:p>
            <a:fld id="{462E4A4E-8D85-484E-8708-3C8D02515C7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937"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1048938"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939"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940" name="Date Placeholder 4"/>
          <p:cNvSpPr>
            <a:spLocks noGrp="1"/>
          </p:cNvSpPr>
          <p:nvPr>
            <p:ph type="dt" sz="half" idx="10"/>
          </p:nvPr>
        </p:nvSpPr>
        <p:spPr/>
        <p:txBody>
          <a:bodyPr/>
          <a:lstStyle/>
          <a:p>
            <a:fld id="{6BFEF5B5-714B-4FC1-BCE2-E60AB6203642}" type="datetimeFigureOut">
              <a:rPr lang="en-US" smtClean="0"/>
              <a:t>12-Sep-20</a:t>
            </a:fld>
            <a:endParaRPr lang="en-US"/>
          </a:p>
        </p:txBody>
      </p:sp>
      <p:sp>
        <p:nvSpPr>
          <p:cNvPr id="1048941" name="Footer Placeholder 5"/>
          <p:cNvSpPr>
            <a:spLocks noGrp="1"/>
          </p:cNvSpPr>
          <p:nvPr>
            <p:ph type="ftr" sz="quarter" idx="11"/>
          </p:nvPr>
        </p:nvSpPr>
        <p:spPr/>
        <p:txBody>
          <a:bodyPr/>
          <a:lstStyle/>
          <a:p>
            <a:endParaRPr lang="en-US"/>
          </a:p>
        </p:txBody>
      </p:sp>
      <p:sp>
        <p:nvSpPr>
          <p:cNvPr id="1048942" name="Slide Number Placeholder 6"/>
          <p:cNvSpPr>
            <a:spLocks noGrp="1"/>
          </p:cNvSpPr>
          <p:nvPr>
            <p:ph type="sldNum" sz="quarter" idx="12"/>
          </p:nvPr>
        </p:nvSpPr>
        <p:spPr/>
        <p:txBody>
          <a:bodyPr/>
          <a:lstStyle/>
          <a:p>
            <a:fld id="{462E4A4E-8D85-484E-8708-3C8D02515C7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F5B5-714B-4FC1-BCE2-E60AB6203642}" type="datetimeFigureOut">
              <a:rPr lang="en-US" smtClean="0"/>
              <a:t>12-Sep-20</a:t>
            </a:fld>
            <a:endParaRPr lang="en-US"/>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2E4A4E-8D85-484E-8708-3C8D02515C7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3"/>
          <p:cNvSpPr>
            <a:spLocks noGrp="1"/>
          </p:cNvSpPr>
          <p:nvPr>
            <p:ph type="ctrTitle"/>
          </p:nvPr>
        </p:nvSpPr>
        <p:spPr/>
        <p:txBody>
          <a:bodyPr>
            <a:normAutofit fontScale="90000"/>
          </a:bodyPr>
          <a:lstStyle/>
          <a:p>
            <a:r>
              <a:rPr lang="en-US" b="1" dirty="0" smtClean="0"/>
              <a:t>PERIOPERATIVE NURSING</a:t>
            </a:r>
            <a:br>
              <a:rPr lang="en-US" b="1" dirty="0" smtClean="0"/>
            </a:br>
            <a:r>
              <a:rPr lang="en-US" b="1" dirty="0" smtClean="0"/>
              <a:t> (THEATRE NURSING)</a:t>
            </a:r>
            <a:r>
              <a:rPr lang="en-US" dirty="0" smtClean="0"/>
              <a:t/>
            </a:r>
            <a:br>
              <a:rPr lang="en-US" dirty="0" smtClean="0"/>
            </a:br>
            <a:endParaRPr lang="en-US" dirty="0"/>
          </a:p>
        </p:txBody>
      </p:sp>
      <p:sp>
        <p:nvSpPr>
          <p:cNvPr id="1048587" name="Subtitle 2"/>
          <p:cNvSpPr>
            <a:spLocks noGrp="1"/>
          </p:cNvSpPr>
          <p:nvPr>
            <p:ph type="subTitle" idx="1"/>
          </p:nvPr>
        </p:nvSpPr>
        <p:spPr>
          <a:xfrm>
            <a:off x="990600" y="3886200"/>
            <a:ext cx="7239000" cy="1295400"/>
          </a:xfrm>
        </p:spPr>
        <p:txBody>
          <a:bodyPr>
            <a:normAutofit/>
          </a:bodyPr>
          <a:lstStyle/>
          <a:p>
            <a:r>
              <a:rPr lang="en-US" b="1" dirty="0" smtClean="0">
                <a:solidFill>
                  <a:schemeClr val="tx1"/>
                </a:solidFill>
              </a:rPr>
              <a:t>BY</a:t>
            </a:r>
          </a:p>
          <a:p>
            <a:r>
              <a:rPr lang="en-US" b="1" dirty="0" smtClean="0">
                <a:solidFill>
                  <a:schemeClr val="tx1"/>
                </a:solidFill>
              </a:rPr>
              <a:t>THOMAS JIMBO</a:t>
            </a:r>
          </a:p>
          <a:p>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Title 1"/>
          <p:cNvSpPr>
            <a:spLocks noGrp="1"/>
          </p:cNvSpPr>
          <p:nvPr>
            <p:ph type="title"/>
          </p:nvPr>
        </p:nvSpPr>
        <p:spPr>
          <a:xfrm>
            <a:off x="0" y="0"/>
            <a:ext cx="9144000" cy="1143000"/>
          </a:xfrm>
        </p:spPr>
        <p:txBody>
          <a:bodyPr>
            <a:normAutofit/>
          </a:bodyPr>
          <a:lstStyle/>
          <a:p>
            <a:r>
              <a:rPr lang="en-US" b="1" dirty="0" smtClean="0"/>
              <a:t>HISTORY OF THEATRE NURSING</a:t>
            </a:r>
            <a:endParaRPr lang="en-US" b="1" dirty="0"/>
          </a:p>
        </p:txBody>
      </p:sp>
      <p:sp>
        <p:nvSpPr>
          <p:cNvPr id="1048617" name="Content Placeholder 2"/>
          <p:cNvSpPr>
            <a:spLocks noGrp="1"/>
          </p:cNvSpPr>
          <p:nvPr>
            <p:ph idx="1"/>
          </p:nvPr>
        </p:nvSpPr>
        <p:spPr>
          <a:xfrm>
            <a:off x="0" y="990600"/>
            <a:ext cx="9144000" cy="5867400"/>
          </a:xfrm>
        </p:spPr>
        <p:txBody>
          <a:bodyPr>
            <a:normAutofit/>
          </a:bodyPr>
          <a:lstStyle/>
          <a:p>
            <a:r>
              <a:rPr lang="en-US" dirty="0" smtClean="0"/>
              <a:t> Has developed alongside the history of surgery.</a:t>
            </a:r>
          </a:p>
          <a:p>
            <a:r>
              <a:rPr lang="en-US" dirty="0" smtClean="0"/>
              <a:t>Surgery can be traced back through the history of man.</a:t>
            </a:r>
          </a:p>
          <a:p>
            <a:r>
              <a:rPr lang="en-US" dirty="0" smtClean="0"/>
              <a:t>In the past, there were no theatres, no trained personnel, no </a:t>
            </a:r>
            <a:r>
              <a:rPr lang="en-US" dirty="0" err="1" smtClean="0"/>
              <a:t>anaesthesia</a:t>
            </a:r>
            <a:r>
              <a:rPr lang="en-US" dirty="0" smtClean="0"/>
              <a:t> and no equipment.</a:t>
            </a:r>
          </a:p>
          <a:p>
            <a:r>
              <a:rPr lang="en-US" dirty="0" smtClean="0"/>
              <a:t>Operations were performed at home. </a:t>
            </a:r>
          </a:p>
          <a:p>
            <a:r>
              <a:rPr lang="en-US" dirty="0" smtClean="0"/>
              <a:t>Problems during this time included infection, bleeding and pain. </a:t>
            </a:r>
          </a:p>
          <a:p>
            <a:r>
              <a:rPr lang="en-US" dirty="0" smtClean="0"/>
              <a:t>However, with time, efforts were made to solve these problems.</a:t>
            </a:r>
          </a:p>
          <a:p>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3" name="Title 1"/>
          <p:cNvSpPr>
            <a:spLocks noGrp="1"/>
          </p:cNvSpPr>
          <p:nvPr>
            <p:ph type="title"/>
          </p:nvPr>
        </p:nvSpPr>
        <p:spPr/>
        <p:txBody>
          <a:bodyPr/>
          <a:lstStyle/>
          <a:p>
            <a:r>
              <a:rPr lang="en-US" b="1" dirty="0" smtClean="0"/>
              <a:t>PREOP CARE cont’d</a:t>
            </a:r>
            <a:endParaRPr lang="en-US" b="1" dirty="0"/>
          </a:p>
        </p:txBody>
      </p:sp>
      <p:sp>
        <p:nvSpPr>
          <p:cNvPr id="1048824" name="Content Placeholder 2"/>
          <p:cNvSpPr>
            <a:spLocks noGrp="1"/>
          </p:cNvSpPr>
          <p:nvPr>
            <p:ph idx="1"/>
          </p:nvPr>
        </p:nvSpPr>
        <p:spPr>
          <a:xfrm>
            <a:off x="0" y="1219200"/>
            <a:ext cx="9144000" cy="5638800"/>
          </a:xfrm>
        </p:spPr>
        <p:txBody>
          <a:bodyPr>
            <a:normAutofit lnSpcReduction="10000"/>
          </a:bodyPr>
          <a:lstStyle/>
          <a:p>
            <a:r>
              <a:rPr lang="en-US" dirty="0" smtClean="0"/>
              <a:t>Check for x-rays if indicated.</a:t>
            </a:r>
          </a:p>
          <a:p>
            <a:r>
              <a:rPr lang="en-US" dirty="0" smtClean="0"/>
              <a:t> It is the responsibility of the ward nurse to check for blood from the blood bank and to bring it to theatre.</a:t>
            </a:r>
          </a:p>
          <a:p>
            <a:r>
              <a:rPr lang="en-US" dirty="0" smtClean="0"/>
              <a:t> If these things are not properly done, patients should not be received. </a:t>
            </a:r>
          </a:p>
          <a:p>
            <a:r>
              <a:rPr lang="en-US" dirty="0" smtClean="0"/>
              <a:t>The recovery area nurse should observe the patients waiting to go to the wards while still under general </a:t>
            </a:r>
            <a:r>
              <a:rPr lang="en-US" dirty="0" err="1" smtClean="0"/>
              <a:t>anaesthesia</a:t>
            </a:r>
            <a:r>
              <a:rPr lang="en-US" dirty="0" smtClean="0"/>
              <a:t>. Observe for any abnormality, that is, the wound, vital signs and report any abnormalities to the anaesthetist or the surgeon.</a:t>
            </a:r>
            <a:endParaRPr 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7" name="Title 2"/>
          <p:cNvSpPr>
            <a:spLocks noGrp="1"/>
          </p:cNvSpPr>
          <p:nvPr>
            <p:ph type="title"/>
          </p:nvPr>
        </p:nvSpPr>
        <p:spPr/>
        <p:txBody>
          <a:bodyPr>
            <a:normAutofit fontScale="90000"/>
          </a:bodyPr>
          <a:lstStyle/>
          <a:p>
            <a:r>
              <a:rPr lang="en-US" b="1" dirty="0" smtClean="0"/>
              <a:t>ROLES AND RESPONSIBILITIES OF THE THEATRE NURSE</a:t>
            </a:r>
            <a:endParaRPr lang="en-US" b="1" dirty="0"/>
          </a:p>
        </p:txBody>
      </p:sp>
      <p:sp>
        <p:nvSpPr>
          <p:cNvPr id="1048828" name="Content Placeholder 1"/>
          <p:cNvSpPr>
            <a:spLocks noGrp="1"/>
          </p:cNvSpPr>
          <p:nvPr>
            <p:ph idx="1"/>
          </p:nvPr>
        </p:nvSpPr>
        <p:spPr/>
        <p:txBody>
          <a:bodyPr/>
          <a:lstStyle/>
          <a:p>
            <a:r>
              <a:rPr lang="en-US" dirty="0" smtClean="0"/>
              <a:t>Receiving area nurse</a:t>
            </a:r>
          </a:p>
          <a:p>
            <a:r>
              <a:rPr lang="en-US" dirty="0" smtClean="0"/>
              <a:t>Anesthetic nurse</a:t>
            </a:r>
          </a:p>
          <a:p>
            <a:r>
              <a:rPr lang="en-US" dirty="0" smtClean="0"/>
              <a:t>Scrub up nurse</a:t>
            </a:r>
          </a:p>
          <a:p>
            <a:r>
              <a:rPr lang="en-US" dirty="0" smtClean="0"/>
              <a:t>Circulating nurse</a:t>
            </a:r>
          </a:p>
          <a:p>
            <a:r>
              <a:rPr lang="en-US" dirty="0" smtClean="0"/>
              <a:t>Recovery room nurse</a:t>
            </a:r>
          </a:p>
          <a:p>
            <a:r>
              <a:rPr lang="en-US" dirty="0" smtClean="0"/>
              <a:t>Nurse administrator</a:t>
            </a:r>
          </a:p>
          <a:p>
            <a:endParaRPr lang="en-US"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9" name="Title 1"/>
          <p:cNvSpPr>
            <a:spLocks noGrp="1"/>
          </p:cNvSpPr>
          <p:nvPr>
            <p:ph type="title"/>
          </p:nvPr>
        </p:nvSpPr>
        <p:spPr/>
        <p:txBody>
          <a:bodyPr>
            <a:normAutofit/>
          </a:bodyPr>
          <a:lstStyle/>
          <a:p>
            <a:r>
              <a:rPr lang="en-US" b="1" dirty="0" smtClean="0"/>
              <a:t>ANAESTHETIC ROOM NURSE</a:t>
            </a:r>
            <a:endParaRPr lang="en-US" b="1" dirty="0"/>
          </a:p>
        </p:txBody>
      </p:sp>
      <p:sp>
        <p:nvSpPr>
          <p:cNvPr id="1048830" name="Content Placeholder 2"/>
          <p:cNvSpPr>
            <a:spLocks noGrp="1"/>
          </p:cNvSpPr>
          <p:nvPr>
            <p:ph idx="1"/>
          </p:nvPr>
        </p:nvSpPr>
        <p:spPr>
          <a:xfrm>
            <a:off x="0" y="1143000"/>
            <a:ext cx="9144000" cy="5715000"/>
          </a:xfrm>
        </p:spPr>
        <p:txBody>
          <a:bodyPr>
            <a:normAutofit/>
          </a:bodyPr>
          <a:lstStyle/>
          <a:p>
            <a:r>
              <a:rPr lang="en-US" dirty="0" smtClean="0"/>
              <a:t> Offers assistance to the anaesthetist during induction, intubations and operation.</a:t>
            </a:r>
          </a:p>
          <a:p>
            <a:r>
              <a:rPr lang="en-US" dirty="0" smtClean="0"/>
              <a:t> Assist in setting up the anesthetic equipment containing all drugs that are mandatory in anesthesia.</a:t>
            </a:r>
          </a:p>
          <a:p>
            <a:r>
              <a:rPr lang="en-US" dirty="0" smtClean="0"/>
              <a:t>Reassures patient to allay any anxiety. </a:t>
            </a:r>
          </a:p>
          <a:p>
            <a:r>
              <a:rPr lang="en-US" dirty="0" smtClean="0"/>
              <a:t>Assists during the emergencies, for example, cardiac arrest. </a:t>
            </a:r>
          </a:p>
          <a:p>
            <a:r>
              <a:rPr lang="en-US" dirty="0" smtClean="0"/>
              <a:t>Clean and tidy the anesthetic room after use and see that the proper registers are available. </a:t>
            </a: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1" name="Title 1"/>
          <p:cNvSpPr>
            <a:spLocks noGrp="1"/>
          </p:cNvSpPr>
          <p:nvPr>
            <p:ph type="title"/>
          </p:nvPr>
        </p:nvSpPr>
        <p:spPr/>
        <p:txBody>
          <a:bodyPr/>
          <a:lstStyle/>
          <a:p>
            <a:r>
              <a:rPr lang="en-US" b="1" dirty="0" smtClean="0"/>
              <a:t>ANAESTHETIC ROOM NURSE </a:t>
            </a:r>
            <a:endParaRPr lang="en-US" b="1" dirty="0"/>
          </a:p>
        </p:txBody>
      </p:sp>
      <p:sp>
        <p:nvSpPr>
          <p:cNvPr id="1048832" name="Content Placeholder 2"/>
          <p:cNvSpPr>
            <a:spLocks noGrp="1"/>
          </p:cNvSpPr>
          <p:nvPr>
            <p:ph idx="1"/>
          </p:nvPr>
        </p:nvSpPr>
        <p:spPr/>
        <p:txBody>
          <a:bodyPr>
            <a:normAutofit/>
          </a:bodyPr>
          <a:lstStyle/>
          <a:p>
            <a:r>
              <a:rPr lang="en-US" dirty="0" smtClean="0"/>
              <a:t>Keep the required forms ready, for example, the pathological and x-ray forms. </a:t>
            </a:r>
          </a:p>
          <a:p>
            <a:pPr>
              <a:buFont typeface="Wingdings" pitchFamily="2" charset="2"/>
              <a:buChar char="§"/>
            </a:pPr>
            <a:r>
              <a:rPr lang="en-US" dirty="0" smtClean="0"/>
              <a:t>The anesthetic nurse should also fix electro cardiac monitors and catheterize the patient. </a:t>
            </a:r>
          </a:p>
          <a:p>
            <a:pPr>
              <a:buFont typeface="Wingdings" pitchFamily="2" charset="2"/>
              <a:buChar char="§"/>
            </a:pPr>
            <a:r>
              <a:rPr lang="en-US" dirty="0" smtClean="0"/>
              <a:t> Prepares anesthetic throat packs and take and record vital signs observations. </a:t>
            </a:r>
          </a:p>
          <a:p>
            <a:pPr>
              <a:buFont typeface="Wingdings" pitchFamily="2" charset="2"/>
              <a:buChar char="§"/>
            </a:pPr>
            <a:r>
              <a:rPr lang="en-US" dirty="0" smtClean="0"/>
              <a:t> Monitors urinary output and hands over the patient to the recovery area nurse.</a:t>
            </a:r>
            <a:endParaRPr lang="en-US"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3" name="Title 1"/>
          <p:cNvSpPr>
            <a:spLocks noGrp="1"/>
          </p:cNvSpPr>
          <p:nvPr>
            <p:ph type="title"/>
          </p:nvPr>
        </p:nvSpPr>
        <p:spPr>
          <a:xfrm>
            <a:off x="457200" y="274638"/>
            <a:ext cx="8229600" cy="792162"/>
          </a:xfrm>
        </p:spPr>
        <p:txBody>
          <a:bodyPr>
            <a:noAutofit/>
          </a:bodyPr>
          <a:lstStyle/>
          <a:p>
            <a:r>
              <a:rPr lang="en-US" sz="3200" b="1" dirty="0" smtClean="0"/>
              <a:t>ANAESTHETIC ROOM NURSE Cont’d</a:t>
            </a:r>
            <a:endParaRPr lang="en-US" sz="3200" b="1" dirty="0"/>
          </a:p>
        </p:txBody>
      </p:sp>
      <p:sp>
        <p:nvSpPr>
          <p:cNvPr id="1048834" name="Content Placeholder 2"/>
          <p:cNvSpPr>
            <a:spLocks noGrp="1"/>
          </p:cNvSpPr>
          <p:nvPr>
            <p:ph idx="1"/>
          </p:nvPr>
        </p:nvSpPr>
        <p:spPr>
          <a:xfrm>
            <a:off x="152400" y="1066800"/>
            <a:ext cx="8991600" cy="5791200"/>
          </a:xfrm>
        </p:spPr>
        <p:txBody>
          <a:bodyPr>
            <a:normAutofit lnSpcReduction="10000"/>
          </a:bodyPr>
          <a:lstStyle/>
          <a:p>
            <a:r>
              <a:rPr lang="en-US" dirty="0" smtClean="0"/>
              <a:t> Collect the inventory, laryngoscope introducers, artery forceps, </a:t>
            </a:r>
            <a:r>
              <a:rPr lang="en-US" dirty="0" err="1" smtClean="0"/>
              <a:t>magills</a:t>
            </a:r>
            <a:r>
              <a:rPr lang="en-US" dirty="0" smtClean="0"/>
              <a:t> forceps, arm boards, </a:t>
            </a:r>
            <a:r>
              <a:rPr lang="en-US" dirty="0" err="1" smtClean="0"/>
              <a:t>endo</a:t>
            </a:r>
            <a:r>
              <a:rPr lang="en-US" dirty="0" smtClean="0"/>
              <a:t> tracheal tube jelly, dissecting forceps and a pair of scissors. </a:t>
            </a:r>
          </a:p>
          <a:p>
            <a:r>
              <a:rPr lang="en-US" dirty="0" smtClean="0"/>
              <a:t> Ensure that the suction machine is in good order and a sterile suction tube is available. </a:t>
            </a:r>
          </a:p>
          <a:p>
            <a:r>
              <a:rPr lang="en-US" dirty="0" smtClean="0"/>
              <a:t>Ascertain that the drugs and equipment for induction, reversing drugs, muscle relaxants, infusions, </a:t>
            </a:r>
            <a:r>
              <a:rPr lang="en-US" dirty="0" err="1" smtClean="0"/>
              <a:t>cannular</a:t>
            </a:r>
            <a:r>
              <a:rPr lang="en-US" dirty="0" smtClean="0"/>
              <a:t>, Ryle’s tubes, needles and syringes are available.</a:t>
            </a:r>
          </a:p>
          <a:p>
            <a:r>
              <a:rPr lang="en-US" dirty="0" smtClean="0"/>
              <a:t>Also make sure that there are various types of connectors and strapping cut in different sizes.</a:t>
            </a:r>
          </a:p>
          <a:p>
            <a:endParaRPr lang="en-US"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5" name="Title 1"/>
          <p:cNvSpPr>
            <a:spLocks noGrp="1"/>
          </p:cNvSpPr>
          <p:nvPr>
            <p:ph type="title"/>
          </p:nvPr>
        </p:nvSpPr>
        <p:spPr>
          <a:xfrm>
            <a:off x="0" y="0"/>
            <a:ext cx="9144000" cy="1066800"/>
          </a:xfrm>
        </p:spPr>
        <p:txBody>
          <a:bodyPr>
            <a:noAutofit/>
          </a:bodyPr>
          <a:lstStyle/>
          <a:p>
            <a:r>
              <a:rPr lang="en-US" sz="3600" b="1" dirty="0" smtClean="0"/>
              <a:t> ANAESTHETIC  ROOM NURSE</a:t>
            </a:r>
            <a:endParaRPr lang="en-US" sz="3600" b="1" dirty="0"/>
          </a:p>
        </p:txBody>
      </p:sp>
      <p:sp>
        <p:nvSpPr>
          <p:cNvPr id="1048836" name="Content Placeholder 2"/>
          <p:cNvSpPr>
            <a:spLocks noGrp="1"/>
          </p:cNvSpPr>
          <p:nvPr>
            <p:ph idx="1"/>
          </p:nvPr>
        </p:nvSpPr>
        <p:spPr>
          <a:xfrm>
            <a:off x="0" y="1219200"/>
            <a:ext cx="9144000" cy="5638800"/>
          </a:xfrm>
        </p:spPr>
        <p:txBody>
          <a:bodyPr>
            <a:normAutofit/>
          </a:bodyPr>
          <a:lstStyle/>
          <a:p>
            <a:pPr>
              <a:buNone/>
            </a:pPr>
            <a:endParaRPr lang="en-US" dirty="0" smtClean="0"/>
          </a:p>
          <a:p>
            <a:r>
              <a:rPr lang="en-US" dirty="0" smtClean="0"/>
              <a:t>Help the anaesthetist to put the IV </a:t>
            </a:r>
            <a:r>
              <a:rPr lang="en-US" dirty="0" err="1" smtClean="0"/>
              <a:t>cannular</a:t>
            </a:r>
            <a:endParaRPr lang="en-US" dirty="0" smtClean="0"/>
          </a:p>
          <a:p>
            <a:r>
              <a:rPr lang="en-US" dirty="0" smtClean="0"/>
              <a:t>Administer oxygen by mask</a:t>
            </a:r>
          </a:p>
          <a:p>
            <a:r>
              <a:rPr lang="en-US" dirty="0" smtClean="0"/>
              <a:t>Hand over the airway and the strapping to fix the </a:t>
            </a:r>
            <a:r>
              <a:rPr lang="en-US" dirty="0" err="1" smtClean="0"/>
              <a:t>endo</a:t>
            </a:r>
            <a:r>
              <a:rPr lang="en-US" dirty="0" smtClean="0"/>
              <a:t> tracheal tube</a:t>
            </a:r>
          </a:p>
          <a:p>
            <a:r>
              <a:rPr lang="en-US" dirty="0" smtClean="0"/>
              <a:t>Inflate the </a:t>
            </a:r>
            <a:r>
              <a:rPr lang="en-US" dirty="0" err="1" smtClean="0"/>
              <a:t>endotracheal</a:t>
            </a:r>
            <a:r>
              <a:rPr lang="en-US" dirty="0" smtClean="0"/>
              <a:t> tube and clip it with the </a:t>
            </a:r>
            <a:br>
              <a:rPr lang="en-US" dirty="0" smtClean="0"/>
            </a:br>
            <a:r>
              <a:rPr lang="en-US" dirty="0" smtClean="0"/>
              <a:t>artery forceps</a:t>
            </a: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7" name="Title 1"/>
          <p:cNvSpPr>
            <a:spLocks noGrp="1"/>
          </p:cNvSpPr>
          <p:nvPr>
            <p:ph type="title"/>
          </p:nvPr>
        </p:nvSpPr>
        <p:spPr/>
        <p:txBody>
          <a:bodyPr/>
          <a:lstStyle/>
          <a:p>
            <a:r>
              <a:rPr lang="en-US" b="1" dirty="0" smtClean="0"/>
              <a:t>ANESTHETIC ROOM NURSE</a:t>
            </a:r>
            <a:endParaRPr lang="en-US" b="1" dirty="0"/>
          </a:p>
        </p:txBody>
      </p:sp>
      <p:sp>
        <p:nvSpPr>
          <p:cNvPr id="1048838" name="Content Placeholder 2"/>
          <p:cNvSpPr>
            <a:spLocks noGrp="1"/>
          </p:cNvSpPr>
          <p:nvPr>
            <p:ph idx="1"/>
          </p:nvPr>
        </p:nvSpPr>
        <p:spPr/>
        <p:txBody>
          <a:bodyPr/>
          <a:lstStyle/>
          <a:p>
            <a:r>
              <a:rPr lang="en-US" dirty="0" smtClean="0"/>
              <a:t>Remove the blanket cover and cover the patient with a draw sheet</a:t>
            </a:r>
          </a:p>
          <a:p>
            <a:r>
              <a:rPr lang="en-US" dirty="0" smtClean="0"/>
              <a:t>Wheel the patient to the operating room, position the patient and assist in putting the patient on the operating table</a:t>
            </a:r>
            <a:endParaRPr 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39" name="Title 1"/>
          <p:cNvSpPr>
            <a:spLocks noGrp="1"/>
          </p:cNvSpPr>
          <p:nvPr>
            <p:ph type="title"/>
          </p:nvPr>
        </p:nvSpPr>
        <p:spPr>
          <a:xfrm>
            <a:off x="0" y="0"/>
            <a:ext cx="9144000" cy="1143000"/>
          </a:xfrm>
        </p:spPr>
        <p:txBody>
          <a:bodyPr>
            <a:normAutofit fontScale="90000"/>
          </a:bodyPr>
          <a:lstStyle/>
          <a:p>
            <a:r>
              <a:rPr lang="en-US" b="1" dirty="0" smtClean="0"/>
              <a:t>DUTIES OF ANAESTHETIC ROOM NURSE</a:t>
            </a:r>
            <a:endParaRPr lang="en-US" b="1" dirty="0"/>
          </a:p>
        </p:txBody>
      </p:sp>
      <p:sp>
        <p:nvSpPr>
          <p:cNvPr id="1048840" name="Content Placeholder 2"/>
          <p:cNvSpPr>
            <a:spLocks noGrp="1"/>
          </p:cNvSpPr>
          <p:nvPr>
            <p:ph idx="1"/>
          </p:nvPr>
        </p:nvSpPr>
        <p:spPr>
          <a:xfrm>
            <a:off x="0" y="1219200"/>
            <a:ext cx="9144000" cy="5638800"/>
          </a:xfrm>
        </p:spPr>
        <p:txBody>
          <a:bodyPr>
            <a:normAutofit/>
          </a:bodyPr>
          <a:lstStyle/>
          <a:p>
            <a:pPr>
              <a:buNone/>
            </a:pPr>
            <a:r>
              <a:rPr lang="en-US" dirty="0" smtClean="0"/>
              <a:t>During the operation you should: </a:t>
            </a:r>
          </a:p>
          <a:p>
            <a:r>
              <a:rPr lang="en-US" dirty="0" smtClean="0"/>
              <a:t>Fix the arms and secure them by strapping them to the arm board</a:t>
            </a:r>
          </a:p>
          <a:p>
            <a:r>
              <a:rPr lang="en-US" dirty="0" smtClean="0"/>
              <a:t>Observe the patient during the operation, check the colour, whether sweating, restless and report to the anaesthetist </a:t>
            </a:r>
            <a:br>
              <a:rPr lang="en-US" dirty="0" smtClean="0"/>
            </a:br>
            <a:r>
              <a:rPr lang="en-US" dirty="0" smtClean="0"/>
              <a:t>or doctor</a:t>
            </a:r>
          </a:p>
          <a:p>
            <a:r>
              <a:rPr lang="en-US" dirty="0" smtClean="0"/>
              <a:t>Assist the anaesthetist to remove the intubation tube after operation</a:t>
            </a: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1" name="Title 1"/>
          <p:cNvSpPr>
            <a:spLocks noGrp="1"/>
          </p:cNvSpPr>
          <p:nvPr>
            <p:ph type="title"/>
          </p:nvPr>
        </p:nvSpPr>
        <p:spPr/>
        <p:txBody>
          <a:bodyPr>
            <a:normAutofit fontScale="90000"/>
          </a:bodyPr>
          <a:lstStyle/>
          <a:p>
            <a:r>
              <a:rPr lang="en-US" b="1" dirty="0" smtClean="0"/>
              <a:t>DUTIES OF ANESTHETIC ROOM NURSE</a:t>
            </a:r>
            <a:endParaRPr lang="en-US" b="1" dirty="0"/>
          </a:p>
        </p:txBody>
      </p:sp>
      <p:sp>
        <p:nvSpPr>
          <p:cNvPr id="1048842" name="Content Placeholder 2"/>
          <p:cNvSpPr>
            <a:spLocks noGrp="1"/>
          </p:cNvSpPr>
          <p:nvPr>
            <p:ph idx="1"/>
          </p:nvPr>
        </p:nvSpPr>
        <p:spPr/>
        <p:txBody>
          <a:bodyPr/>
          <a:lstStyle/>
          <a:p>
            <a:r>
              <a:rPr lang="en-US" dirty="0" smtClean="0"/>
              <a:t>Tidy the anesthetic room, clean the anesthetist catheters and set for the next patient</a:t>
            </a:r>
          </a:p>
          <a:p>
            <a:r>
              <a:rPr lang="en-US" dirty="0" smtClean="0"/>
              <a:t>Clear all trolleys used and the trays and send them to the sluice room where they are to be thoroughly scrubbed</a:t>
            </a:r>
          </a:p>
          <a:p>
            <a:endParaRPr lang="en-US"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3" name="Title 1"/>
          <p:cNvSpPr>
            <a:spLocks noGrp="1"/>
          </p:cNvSpPr>
          <p:nvPr>
            <p:ph type="title"/>
          </p:nvPr>
        </p:nvSpPr>
        <p:spPr>
          <a:xfrm>
            <a:off x="457200" y="0"/>
            <a:ext cx="8229600" cy="1143000"/>
          </a:xfrm>
        </p:spPr>
        <p:txBody>
          <a:bodyPr/>
          <a:lstStyle/>
          <a:p>
            <a:r>
              <a:rPr lang="en-US" b="1" dirty="0" smtClean="0"/>
              <a:t>SCRUB- UP NURSE</a:t>
            </a:r>
            <a:endParaRPr lang="en-US" b="1" dirty="0"/>
          </a:p>
        </p:txBody>
      </p:sp>
      <p:sp>
        <p:nvSpPr>
          <p:cNvPr id="1048844" name="Content Placeholder 2"/>
          <p:cNvSpPr>
            <a:spLocks noGrp="1"/>
          </p:cNvSpPr>
          <p:nvPr>
            <p:ph idx="1"/>
          </p:nvPr>
        </p:nvSpPr>
        <p:spPr>
          <a:xfrm>
            <a:off x="0" y="1143000"/>
            <a:ext cx="9144000" cy="5715000"/>
          </a:xfrm>
        </p:spPr>
        <p:txBody>
          <a:bodyPr>
            <a:normAutofit/>
          </a:bodyPr>
          <a:lstStyle/>
          <a:p>
            <a:r>
              <a:rPr lang="en-US" dirty="0" smtClean="0"/>
              <a:t>Ensures sterility by cleaning himself/herself thoroughly, from the tip of the fingers to the elbow and by putting on sterile gloves and a gown.</a:t>
            </a:r>
          </a:p>
          <a:p>
            <a:r>
              <a:rPr lang="en-US" dirty="0" smtClean="0"/>
              <a:t>Ensuring sterility around the operating table.</a:t>
            </a:r>
          </a:p>
          <a:p>
            <a:r>
              <a:rPr lang="en-US" dirty="0" smtClean="0"/>
              <a:t>Arranges the sterile instruments around the operating table before the operation.</a:t>
            </a:r>
          </a:p>
          <a:p>
            <a:r>
              <a:rPr lang="en-US" dirty="0" smtClean="0"/>
              <a:t>Check the numbers of each instrument category and reports to the runner nurse.</a:t>
            </a:r>
          </a:p>
          <a:p>
            <a:r>
              <a:rPr lang="en-US" dirty="0" smtClean="0"/>
              <a:t> Prepare ligatures and put them ready for different stages of the operation.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2"/>
          <p:cNvSpPr>
            <a:spLocks noGrp="1"/>
          </p:cNvSpPr>
          <p:nvPr>
            <p:ph type="title"/>
          </p:nvPr>
        </p:nvSpPr>
        <p:spPr/>
        <p:txBody>
          <a:bodyPr>
            <a:normAutofit/>
          </a:bodyPr>
          <a:lstStyle/>
          <a:p>
            <a:r>
              <a:rPr lang="en-US" b="1" dirty="0" smtClean="0"/>
              <a:t>HISTORY OF THEATRE NURSING</a:t>
            </a:r>
            <a:endParaRPr lang="en-US" b="1" dirty="0"/>
          </a:p>
        </p:txBody>
      </p:sp>
      <p:sp>
        <p:nvSpPr>
          <p:cNvPr id="1048624" name="Content Placeholder 1"/>
          <p:cNvSpPr>
            <a:spLocks noGrp="1"/>
          </p:cNvSpPr>
          <p:nvPr>
            <p:ph idx="1"/>
          </p:nvPr>
        </p:nvSpPr>
        <p:spPr/>
        <p:txBody>
          <a:bodyPr>
            <a:noAutofit/>
          </a:bodyPr>
          <a:lstStyle/>
          <a:p>
            <a:r>
              <a:rPr lang="en-US" sz="2800" dirty="0" smtClean="0"/>
              <a:t> </a:t>
            </a:r>
            <a:r>
              <a:rPr lang="en-US" sz="2800" dirty="0" err="1" smtClean="0"/>
              <a:t>e.g</a:t>
            </a:r>
            <a:r>
              <a:rPr lang="en-US" sz="2800" dirty="0" smtClean="0"/>
              <a:t>  in 17 BC, alcohol and opium were used to relieve pain by Napoleon who performed an amputation while the patient slept for 24 hours.</a:t>
            </a:r>
          </a:p>
          <a:p>
            <a:r>
              <a:rPr lang="en-US" sz="2800" dirty="0" smtClean="0"/>
              <a:t> By 1772, Joseph Priestly discovered the use of nitrous oxide as an anesthesia,</a:t>
            </a:r>
          </a:p>
          <a:p>
            <a:r>
              <a:rPr lang="en-US" sz="2800" dirty="0" smtClean="0"/>
              <a:t> in 1842, Dr Crawford discovered the use of ether. In 1847 James Young began to use chloroform.</a:t>
            </a:r>
          </a:p>
          <a:p>
            <a:r>
              <a:rPr lang="en-US" sz="2800" dirty="0" smtClean="0"/>
              <a:t> In the 18th century a great breakthrough was made with the use of </a:t>
            </a:r>
            <a:r>
              <a:rPr lang="en-US" sz="2800" dirty="0" err="1" smtClean="0"/>
              <a:t>trilene</a:t>
            </a:r>
            <a:r>
              <a:rPr lang="en-US" sz="2800" dirty="0" smtClean="0"/>
              <a:t> </a:t>
            </a:r>
            <a:r>
              <a:rPr lang="en-US" sz="2800" dirty="0" err="1" smtClean="0"/>
              <a:t>thiopentone</a:t>
            </a:r>
            <a:r>
              <a:rPr lang="en-US" sz="2800" dirty="0" smtClean="0"/>
              <a:t>, </a:t>
            </a:r>
            <a:r>
              <a:rPr lang="en-US" sz="2800" dirty="0" err="1" smtClean="0"/>
              <a:t>clytopopaine</a:t>
            </a:r>
            <a:r>
              <a:rPr lang="en-US" sz="2800" dirty="0" smtClean="0"/>
              <a:t> and curare, which are muscle relaxants. </a:t>
            </a:r>
          </a:p>
          <a:p>
            <a:r>
              <a:rPr lang="en-US" sz="2800" dirty="0" smtClean="0"/>
              <a:t>By the end of 19th century, pain relief was an integral part of surgery.</a:t>
            </a:r>
            <a:endParaRPr lang="en-US" sz="2800"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5" name="Title 1"/>
          <p:cNvSpPr>
            <a:spLocks noGrp="1"/>
          </p:cNvSpPr>
          <p:nvPr>
            <p:ph type="title"/>
          </p:nvPr>
        </p:nvSpPr>
        <p:spPr/>
        <p:txBody>
          <a:bodyPr/>
          <a:lstStyle/>
          <a:p>
            <a:r>
              <a:rPr lang="en-US" b="1" dirty="0" smtClean="0"/>
              <a:t>SCRUB UP NURSE</a:t>
            </a:r>
            <a:endParaRPr lang="en-US" b="1" dirty="0"/>
          </a:p>
        </p:txBody>
      </p:sp>
      <p:sp>
        <p:nvSpPr>
          <p:cNvPr id="1048846" name="Content Placeholder 2"/>
          <p:cNvSpPr>
            <a:spLocks noGrp="1"/>
          </p:cNvSpPr>
          <p:nvPr>
            <p:ph idx="1"/>
          </p:nvPr>
        </p:nvSpPr>
        <p:spPr/>
        <p:txBody>
          <a:bodyPr>
            <a:normAutofit/>
          </a:bodyPr>
          <a:lstStyle/>
          <a:p>
            <a:r>
              <a:rPr lang="en-US" dirty="0" smtClean="0"/>
              <a:t>Anticipates, plans  and responds to surgeon’s requirement during surgery. </a:t>
            </a:r>
          </a:p>
          <a:p>
            <a:r>
              <a:rPr lang="en-US" dirty="0" smtClean="0"/>
              <a:t>Counts all the equipment at start of the operation and at different stages where the cavity needs to be closed.</a:t>
            </a:r>
          </a:p>
          <a:p>
            <a:r>
              <a:rPr lang="en-US" dirty="0" smtClean="0"/>
              <a:t> To prevent any loss in the cavity and report correctness to the surgeon.</a:t>
            </a:r>
          </a:p>
          <a:p>
            <a:endParaRPr 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7" name="Title 1"/>
          <p:cNvSpPr>
            <a:spLocks noGrp="1"/>
          </p:cNvSpPr>
          <p:nvPr>
            <p:ph type="title"/>
          </p:nvPr>
        </p:nvSpPr>
        <p:spPr/>
        <p:txBody>
          <a:bodyPr/>
          <a:lstStyle/>
          <a:p>
            <a:r>
              <a:rPr lang="en-US" b="1" dirty="0" smtClean="0"/>
              <a:t>SCRUB UP NURSE</a:t>
            </a:r>
            <a:endParaRPr lang="en-US" b="1" dirty="0"/>
          </a:p>
        </p:txBody>
      </p:sp>
      <p:sp>
        <p:nvSpPr>
          <p:cNvPr id="1048848" name="Content Placeholder 2"/>
          <p:cNvSpPr>
            <a:spLocks noGrp="1"/>
          </p:cNvSpPr>
          <p:nvPr>
            <p:ph idx="1"/>
          </p:nvPr>
        </p:nvSpPr>
        <p:spPr/>
        <p:txBody>
          <a:bodyPr/>
          <a:lstStyle/>
          <a:p>
            <a:r>
              <a:rPr lang="en-US" dirty="0" smtClean="0"/>
              <a:t>Pass the cavity mops to the surgeon (a sponge for cleaning the cavity or operation area). </a:t>
            </a:r>
          </a:p>
          <a:p>
            <a:r>
              <a:rPr lang="en-US" dirty="0" smtClean="0"/>
              <a:t>Clear all the instruments used, count them and take them for sterilization in preparation for the next operation.</a:t>
            </a:r>
          </a:p>
          <a:p>
            <a:endParaRPr 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49" name="Title 1"/>
          <p:cNvSpPr>
            <a:spLocks noGrp="1"/>
          </p:cNvSpPr>
          <p:nvPr>
            <p:ph type="title"/>
          </p:nvPr>
        </p:nvSpPr>
        <p:spPr/>
        <p:txBody>
          <a:bodyPr>
            <a:normAutofit/>
          </a:bodyPr>
          <a:lstStyle/>
          <a:p>
            <a:r>
              <a:rPr lang="en-US" b="1" dirty="0" smtClean="0"/>
              <a:t>CIRCULATING OR RUNNER NURSE</a:t>
            </a:r>
            <a:endParaRPr lang="en-US" b="1" dirty="0"/>
          </a:p>
        </p:txBody>
      </p:sp>
      <p:sp>
        <p:nvSpPr>
          <p:cNvPr id="1048850" name="Content Placeholder 2"/>
          <p:cNvSpPr>
            <a:spLocks noGrp="1"/>
          </p:cNvSpPr>
          <p:nvPr>
            <p:ph idx="1"/>
          </p:nvPr>
        </p:nvSpPr>
        <p:spPr>
          <a:xfrm>
            <a:off x="0" y="1447800"/>
            <a:ext cx="9144000" cy="5410200"/>
          </a:xfrm>
        </p:spPr>
        <p:txBody>
          <a:bodyPr>
            <a:normAutofit/>
          </a:bodyPr>
          <a:lstStyle/>
          <a:p>
            <a:r>
              <a:rPr lang="en-US" dirty="0" smtClean="0"/>
              <a:t>Assists in positioning the patient.</a:t>
            </a:r>
          </a:p>
          <a:p>
            <a:r>
              <a:rPr lang="en-US" dirty="0" smtClean="0"/>
              <a:t> Always watches the scrub-up nurse and brings what they require.</a:t>
            </a:r>
          </a:p>
          <a:p>
            <a:r>
              <a:rPr lang="en-US" dirty="0" smtClean="0"/>
              <a:t> Makes sure any extra equipment for the operation is working properly, for example, diathermy machine, suction machine and other electric apparatus. </a:t>
            </a: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1" name="Title 1"/>
          <p:cNvSpPr>
            <a:spLocks noGrp="1"/>
          </p:cNvSpPr>
          <p:nvPr>
            <p:ph type="title"/>
          </p:nvPr>
        </p:nvSpPr>
        <p:spPr/>
        <p:txBody>
          <a:bodyPr/>
          <a:lstStyle/>
          <a:p>
            <a:r>
              <a:rPr lang="en-US" b="1" dirty="0" smtClean="0"/>
              <a:t>CIRCULATING NURSE</a:t>
            </a:r>
            <a:endParaRPr lang="en-US" b="1" dirty="0"/>
          </a:p>
        </p:txBody>
      </p:sp>
      <p:sp>
        <p:nvSpPr>
          <p:cNvPr id="1048852" name="Content Placeholder 2"/>
          <p:cNvSpPr>
            <a:spLocks noGrp="1"/>
          </p:cNvSpPr>
          <p:nvPr>
            <p:ph idx="1"/>
          </p:nvPr>
        </p:nvSpPr>
        <p:spPr/>
        <p:txBody>
          <a:bodyPr/>
          <a:lstStyle/>
          <a:p>
            <a:r>
              <a:rPr lang="en-US" dirty="0" smtClean="0"/>
              <a:t>Brings and changes lotions as required. Check the records (swabs and packs) and count the used swabs and confirm correctness. </a:t>
            </a:r>
          </a:p>
          <a:p>
            <a:r>
              <a:rPr lang="en-US" dirty="0" smtClean="0"/>
              <a:t>Records the time the tourniquet was applied or removed.</a:t>
            </a:r>
          </a:p>
          <a:p>
            <a:r>
              <a:rPr lang="en-US" dirty="0" smtClean="0"/>
              <a:t>Assists the scrub up nurse and surgeon during scrubbing and gowning.</a:t>
            </a:r>
          </a:p>
          <a:p>
            <a:endParaRPr 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3" name="Title 1"/>
          <p:cNvSpPr>
            <a:spLocks noGrp="1"/>
          </p:cNvSpPr>
          <p:nvPr>
            <p:ph type="title"/>
          </p:nvPr>
        </p:nvSpPr>
        <p:spPr/>
        <p:txBody>
          <a:bodyPr/>
          <a:lstStyle/>
          <a:p>
            <a:r>
              <a:rPr lang="en-US" b="1" dirty="0" smtClean="0"/>
              <a:t>CIRCULATING NURSE</a:t>
            </a:r>
            <a:endParaRPr lang="en-US" b="1" dirty="0"/>
          </a:p>
        </p:txBody>
      </p:sp>
      <p:sp>
        <p:nvSpPr>
          <p:cNvPr id="1048854" name="Content Placeholder 2"/>
          <p:cNvSpPr>
            <a:spLocks noGrp="1"/>
          </p:cNvSpPr>
          <p:nvPr>
            <p:ph idx="1"/>
          </p:nvPr>
        </p:nvSpPr>
        <p:spPr/>
        <p:txBody>
          <a:bodyPr>
            <a:normAutofit/>
          </a:bodyPr>
          <a:lstStyle/>
          <a:p>
            <a:r>
              <a:rPr lang="en-US" dirty="0" smtClean="0"/>
              <a:t> The circulating nurse ensures the welfare of the entire scrub-up team and the patient.</a:t>
            </a:r>
          </a:p>
          <a:p>
            <a:r>
              <a:rPr lang="en-US" dirty="0" smtClean="0"/>
              <a:t>Ensures sterility in the operating room. </a:t>
            </a:r>
          </a:p>
          <a:p>
            <a:r>
              <a:rPr lang="en-US" dirty="0" smtClean="0"/>
              <a:t>He/she records the bandages, IV fluids, drugs, and strapping used and other items used during the operation if need be.</a:t>
            </a: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5" name="Title 1"/>
          <p:cNvSpPr>
            <a:spLocks noGrp="1"/>
          </p:cNvSpPr>
          <p:nvPr>
            <p:ph type="title"/>
          </p:nvPr>
        </p:nvSpPr>
        <p:spPr/>
        <p:txBody>
          <a:bodyPr/>
          <a:lstStyle/>
          <a:p>
            <a:r>
              <a:rPr lang="en-US" b="1" dirty="0" smtClean="0"/>
              <a:t>CIRCULATING NURSE</a:t>
            </a:r>
            <a:endParaRPr lang="en-US" b="1" dirty="0"/>
          </a:p>
        </p:txBody>
      </p:sp>
      <p:sp>
        <p:nvSpPr>
          <p:cNvPr id="1048856" name="Content Placeholder 2"/>
          <p:cNvSpPr>
            <a:spLocks noGrp="1"/>
          </p:cNvSpPr>
          <p:nvPr>
            <p:ph idx="1"/>
          </p:nvPr>
        </p:nvSpPr>
        <p:spPr/>
        <p:txBody>
          <a:bodyPr/>
          <a:lstStyle/>
          <a:p>
            <a:r>
              <a:rPr lang="en-US" dirty="0" smtClean="0"/>
              <a:t>Ensures all specimen removed is properly labeled and take for histology.</a:t>
            </a:r>
          </a:p>
          <a:p>
            <a:r>
              <a:rPr lang="en-US" dirty="0" smtClean="0"/>
              <a:t>Controls traffic, adjusts operating light, helps in cleaning .</a:t>
            </a:r>
          </a:p>
          <a:p>
            <a:r>
              <a:rPr lang="en-US" dirty="0" smtClean="0"/>
              <a:t>Communicates and reassures patient’s relatives.</a:t>
            </a:r>
          </a:p>
          <a:p>
            <a:endParaRPr lang="en-US"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7" name="Title 1"/>
          <p:cNvSpPr>
            <a:spLocks noGrp="1"/>
          </p:cNvSpPr>
          <p:nvPr>
            <p:ph type="title"/>
          </p:nvPr>
        </p:nvSpPr>
        <p:spPr>
          <a:xfrm>
            <a:off x="457200" y="0"/>
            <a:ext cx="8229600" cy="1143000"/>
          </a:xfrm>
        </p:spPr>
        <p:txBody>
          <a:bodyPr/>
          <a:lstStyle/>
          <a:p>
            <a:r>
              <a:rPr lang="en-US" b="1" dirty="0" smtClean="0"/>
              <a:t>RECOVERY ROOM NURSE</a:t>
            </a:r>
            <a:endParaRPr lang="en-US" b="1" dirty="0"/>
          </a:p>
        </p:txBody>
      </p:sp>
      <p:sp>
        <p:nvSpPr>
          <p:cNvPr id="1048858" name="Content Placeholder 2"/>
          <p:cNvSpPr>
            <a:spLocks noGrp="1"/>
          </p:cNvSpPr>
          <p:nvPr>
            <p:ph idx="1"/>
          </p:nvPr>
        </p:nvSpPr>
        <p:spPr>
          <a:xfrm>
            <a:off x="152400" y="1143000"/>
            <a:ext cx="8991600" cy="5715000"/>
          </a:xfrm>
        </p:spPr>
        <p:txBody>
          <a:bodyPr>
            <a:normAutofit lnSpcReduction="10000"/>
          </a:bodyPr>
          <a:lstStyle/>
          <a:p>
            <a:r>
              <a:rPr lang="en-US" dirty="0" smtClean="0"/>
              <a:t>Ensure clear airway and position the patient appropriately i.e. recovery position or lateral position. Give oxygen if required.</a:t>
            </a:r>
          </a:p>
          <a:p>
            <a:r>
              <a:rPr lang="en-US" dirty="0" smtClean="0"/>
              <a:t>Suck secretion if present.</a:t>
            </a:r>
          </a:p>
          <a:p>
            <a:r>
              <a:rPr lang="en-US" dirty="0" smtClean="0"/>
              <a:t>Observes the general condition of the patient and the vital signs (temperature, blood pressure, pulse, respiration, oxygen saturation) every fifteen minutes. </a:t>
            </a:r>
          </a:p>
          <a:p>
            <a:r>
              <a:rPr lang="en-US" dirty="0" smtClean="0"/>
              <a:t>A rise or fall in any of the vital signs indicates all is not well with the patient and alerts the anesthetist.</a:t>
            </a: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59" name="Title 1"/>
          <p:cNvSpPr>
            <a:spLocks noGrp="1"/>
          </p:cNvSpPr>
          <p:nvPr>
            <p:ph type="title"/>
          </p:nvPr>
        </p:nvSpPr>
        <p:spPr/>
        <p:txBody>
          <a:bodyPr/>
          <a:lstStyle/>
          <a:p>
            <a:r>
              <a:rPr lang="en-US" b="1" dirty="0" smtClean="0"/>
              <a:t>RECOVERY ROOM NURSE</a:t>
            </a:r>
            <a:endParaRPr lang="en-US" b="1" dirty="0"/>
          </a:p>
        </p:txBody>
      </p:sp>
      <p:sp>
        <p:nvSpPr>
          <p:cNvPr id="1048860" name="Content Placeholder 2"/>
          <p:cNvSpPr>
            <a:spLocks noGrp="1"/>
          </p:cNvSpPr>
          <p:nvPr>
            <p:ph idx="1"/>
          </p:nvPr>
        </p:nvSpPr>
        <p:spPr/>
        <p:txBody>
          <a:bodyPr/>
          <a:lstStyle/>
          <a:p>
            <a:r>
              <a:rPr lang="en-US" dirty="0" smtClean="0"/>
              <a:t>Observe and ensure postoperative blood transfusion and other infusions are running as required. </a:t>
            </a:r>
          </a:p>
          <a:p>
            <a:r>
              <a:rPr lang="en-US" dirty="0" smtClean="0"/>
              <a:t> Prepare all the equipment and medications required in the recovery area.</a:t>
            </a:r>
          </a:p>
          <a:p>
            <a:r>
              <a:rPr lang="en-US" dirty="0" smtClean="0"/>
              <a:t> Monitor and record both fluid input and output (helps to monitor kidney functions). </a:t>
            </a: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1" name="Title 1"/>
          <p:cNvSpPr>
            <a:spLocks noGrp="1"/>
          </p:cNvSpPr>
          <p:nvPr>
            <p:ph type="title"/>
          </p:nvPr>
        </p:nvSpPr>
        <p:spPr/>
        <p:txBody>
          <a:bodyPr/>
          <a:lstStyle/>
          <a:p>
            <a:r>
              <a:rPr lang="en-US" b="1" dirty="0" smtClean="0"/>
              <a:t>RECOVERY ROOM NURSE</a:t>
            </a:r>
            <a:endParaRPr lang="en-US" b="1" dirty="0"/>
          </a:p>
        </p:txBody>
      </p:sp>
      <p:sp>
        <p:nvSpPr>
          <p:cNvPr id="1048862" name="Content Placeholder 2"/>
          <p:cNvSpPr>
            <a:spLocks noGrp="1"/>
          </p:cNvSpPr>
          <p:nvPr>
            <p:ph idx="1"/>
          </p:nvPr>
        </p:nvSpPr>
        <p:spPr/>
        <p:txBody>
          <a:bodyPr>
            <a:normAutofit/>
          </a:bodyPr>
          <a:lstStyle/>
          <a:p>
            <a:r>
              <a:rPr lang="en-US" dirty="0" smtClean="0"/>
              <a:t>A decrease in urine, or lack of its production, require urgent action.</a:t>
            </a:r>
          </a:p>
          <a:p>
            <a:r>
              <a:rPr lang="en-US" dirty="0" smtClean="0"/>
              <a:t> Inform the surgeon immediately. </a:t>
            </a:r>
          </a:p>
          <a:p>
            <a:r>
              <a:rPr lang="en-US" dirty="0" smtClean="0"/>
              <a:t>If excess fluid runs in intravenously, administer diuretic drug to induce diuresis.</a:t>
            </a:r>
          </a:p>
          <a:p>
            <a:r>
              <a:rPr lang="en-US" dirty="0" smtClean="0"/>
              <a:t>Gives analgesics for pain</a:t>
            </a:r>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3" name="Title 1"/>
          <p:cNvSpPr>
            <a:spLocks noGrp="1"/>
          </p:cNvSpPr>
          <p:nvPr>
            <p:ph type="title"/>
          </p:nvPr>
        </p:nvSpPr>
        <p:spPr/>
        <p:txBody>
          <a:bodyPr/>
          <a:lstStyle/>
          <a:p>
            <a:r>
              <a:rPr lang="en-US" b="1" dirty="0" smtClean="0"/>
              <a:t>RECOVERY ROOM NURSE</a:t>
            </a:r>
            <a:endParaRPr lang="en-US" b="1" dirty="0"/>
          </a:p>
        </p:txBody>
      </p:sp>
      <p:sp>
        <p:nvSpPr>
          <p:cNvPr id="1048864" name="Content Placeholder 2"/>
          <p:cNvSpPr>
            <a:spLocks noGrp="1"/>
          </p:cNvSpPr>
          <p:nvPr>
            <p:ph idx="1"/>
          </p:nvPr>
        </p:nvSpPr>
        <p:spPr/>
        <p:txBody>
          <a:bodyPr>
            <a:normAutofit/>
          </a:bodyPr>
          <a:lstStyle/>
          <a:p>
            <a:r>
              <a:rPr lang="en-US" dirty="0" smtClean="0"/>
              <a:t>Check for wound bleeding.</a:t>
            </a:r>
          </a:p>
          <a:p>
            <a:r>
              <a:rPr lang="en-US" dirty="0" smtClean="0"/>
              <a:t>Apply firm dressing and</a:t>
            </a:r>
          </a:p>
          <a:p>
            <a:r>
              <a:rPr lang="en-US" dirty="0" smtClean="0"/>
              <a:t>Inform the surgeon immediately</a:t>
            </a:r>
          </a:p>
          <a:p>
            <a:r>
              <a:rPr lang="en-US" dirty="0" smtClean="0"/>
              <a:t>Call nurse to receive patients </a:t>
            </a:r>
          </a:p>
          <a:p>
            <a:r>
              <a:rPr lang="en-US" dirty="0" smtClean="0"/>
              <a:t>Receive report from the anesthetist</a:t>
            </a:r>
          </a:p>
          <a:p>
            <a:r>
              <a:rPr lang="en-US" dirty="0" smtClean="0"/>
              <a:t>Document  the observation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5" name="Title 1"/>
          <p:cNvSpPr>
            <a:spLocks noGrp="1"/>
          </p:cNvSpPr>
          <p:nvPr>
            <p:ph type="title"/>
          </p:nvPr>
        </p:nvSpPr>
        <p:spPr>
          <a:xfrm>
            <a:off x="228600" y="0"/>
            <a:ext cx="8229600" cy="1143000"/>
          </a:xfrm>
        </p:spPr>
        <p:txBody>
          <a:bodyPr>
            <a:normAutofit/>
          </a:bodyPr>
          <a:lstStyle/>
          <a:p>
            <a:r>
              <a:rPr lang="en-US" b="1" dirty="0" smtClean="0"/>
              <a:t>HISTORY OF THEATRE NURSING</a:t>
            </a:r>
            <a:endParaRPr lang="en-US" b="1" dirty="0"/>
          </a:p>
        </p:txBody>
      </p:sp>
      <p:sp>
        <p:nvSpPr>
          <p:cNvPr id="1048626" name="Content Placeholder 2"/>
          <p:cNvSpPr>
            <a:spLocks noGrp="1"/>
          </p:cNvSpPr>
          <p:nvPr>
            <p:ph idx="1"/>
          </p:nvPr>
        </p:nvSpPr>
        <p:spPr>
          <a:xfrm>
            <a:off x="0" y="990600"/>
            <a:ext cx="9144000" cy="5867400"/>
          </a:xfrm>
        </p:spPr>
        <p:txBody>
          <a:bodyPr>
            <a:normAutofit/>
          </a:bodyPr>
          <a:lstStyle/>
          <a:p>
            <a:r>
              <a:rPr lang="en-US" dirty="0" smtClean="0"/>
              <a:t>In order to control </a:t>
            </a:r>
            <a:r>
              <a:rPr lang="en-US" dirty="0" err="1" smtClean="0"/>
              <a:t>haemorrhage</a:t>
            </a:r>
            <a:r>
              <a:rPr lang="en-US" dirty="0" smtClean="0"/>
              <a:t>, the ancient Greeks and Romans in the 16th century, used </a:t>
            </a:r>
            <a:r>
              <a:rPr lang="en-US" b="1" dirty="0" smtClean="0"/>
              <a:t>strings</a:t>
            </a:r>
            <a:r>
              <a:rPr lang="en-US" dirty="0" smtClean="0"/>
              <a:t> as ligatures. </a:t>
            </a:r>
          </a:p>
          <a:p>
            <a:r>
              <a:rPr lang="en-US" dirty="0" smtClean="0"/>
              <a:t>Later on, the use of hot iron was introduced </a:t>
            </a:r>
          </a:p>
          <a:p>
            <a:r>
              <a:rPr lang="en-US" dirty="0" smtClean="0"/>
              <a:t>This idea has been developed into the use of cautery machine to control bleeding. </a:t>
            </a:r>
          </a:p>
          <a:p>
            <a:r>
              <a:rPr lang="en-US" dirty="0" smtClean="0"/>
              <a:t>By the beginning of the 20th century, many types of ligatures were available, prepared from </a:t>
            </a:r>
            <a:r>
              <a:rPr lang="en-US" b="1" dirty="0" smtClean="0"/>
              <a:t>metal, nylon, </a:t>
            </a:r>
            <a:r>
              <a:rPr lang="en-US" b="1" dirty="0" err="1" smtClean="0"/>
              <a:t>cotton,</a:t>
            </a:r>
            <a:r>
              <a:rPr lang="en-US" dirty="0" err="1" smtClean="0"/>
              <a:t>and</a:t>
            </a:r>
            <a:r>
              <a:rPr lang="en-US" dirty="0" smtClean="0"/>
              <a:t> </a:t>
            </a:r>
            <a:r>
              <a:rPr lang="en-US" b="1" dirty="0" smtClean="0"/>
              <a:t>silk</a:t>
            </a: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5" name="Title 1"/>
          <p:cNvSpPr>
            <a:spLocks noGrp="1"/>
          </p:cNvSpPr>
          <p:nvPr>
            <p:ph type="title"/>
          </p:nvPr>
        </p:nvSpPr>
        <p:spPr/>
        <p:txBody>
          <a:bodyPr/>
          <a:lstStyle/>
          <a:p>
            <a:r>
              <a:rPr lang="en-US" b="1" dirty="0" smtClean="0"/>
              <a:t>RECEIVING AREA NURSE</a:t>
            </a:r>
            <a:endParaRPr lang="en-US" b="1" dirty="0"/>
          </a:p>
        </p:txBody>
      </p:sp>
      <p:sp>
        <p:nvSpPr>
          <p:cNvPr id="1048866" name="Content Placeholder 2"/>
          <p:cNvSpPr>
            <a:spLocks noGrp="1"/>
          </p:cNvSpPr>
          <p:nvPr>
            <p:ph idx="1"/>
          </p:nvPr>
        </p:nvSpPr>
        <p:spPr/>
        <p:txBody>
          <a:bodyPr>
            <a:normAutofit/>
          </a:bodyPr>
          <a:lstStyle/>
          <a:p>
            <a:r>
              <a:rPr lang="en-US" dirty="0" smtClean="0"/>
              <a:t>Ensures theatre lists are available</a:t>
            </a:r>
          </a:p>
          <a:p>
            <a:r>
              <a:rPr lang="en-US" dirty="0" smtClean="0"/>
              <a:t>Allocate duties to the porters</a:t>
            </a:r>
          </a:p>
          <a:p>
            <a:r>
              <a:rPr lang="en-US" dirty="0" smtClean="0"/>
              <a:t>Make sure that the receiving area is cleaned</a:t>
            </a:r>
          </a:p>
          <a:p>
            <a:r>
              <a:rPr lang="en-US" dirty="0" smtClean="0"/>
              <a:t>Ensures that stretchers are clean and enough</a:t>
            </a:r>
          </a:p>
          <a:p>
            <a:r>
              <a:rPr lang="en-US" dirty="0" smtClean="0"/>
              <a:t>Coordinate activates of the operating theater</a:t>
            </a:r>
          </a:p>
          <a:p>
            <a:endParaRPr lang="en-US"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7" name="Title 1"/>
          <p:cNvSpPr>
            <a:spLocks noGrp="1"/>
          </p:cNvSpPr>
          <p:nvPr>
            <p:ph type="title"/>
          </p:nvPr>
        </p:nvSpPr>
        <p:spPr/>
        <p:txBody>
          <a:bodyPr/>
          <a:lstStyle/>
          <a:p>
            <a:r>
              <a:rPr lang="en-US" b="1" dirty="0" smtClean="0"/>
              <a:t>RECEIVING AREA NURSE</a:t>
            </a:r>
            <a:endParaRPr lang="en-US" b="1" dirty="0"/>
          </a:p>
        </p:txBody>
      </p:sp>
      <p:sp>
        <p:nvSpPr>
          <p:cNvPr id="1048868" name="Content Placeholder 2"/>
          <p:cNvSpPr>
            <a:spLocks noGrp="1"/>
          </p:cNvSpPr>
          <p:nvPr>
            <p:ph idx="1"/>
          </p:nvPr>
        </p:nvSpPr>
        <p:spPr/>
        <p:txBody>
          <a:bodyPr/>
          <a:lstStyle/>
          <a:p>
            <a:r>
              <a:rPr lang="en-US" dirty="0" smtClean="0"/>
              <a:t>Ensure privacy of patients</a:t>
            </a:r>
          </a:p>
          <a:p>
            <a:r>
              <a:rPr lang="en-US" dirty="0" smtClean="0"/>
              <a:t>Control traffic of the patients</a:t>
            </a:r>
          </a:p>
          <a:p>
            <a:r>
              <a:rPr lang="en-US" dirty="0" smtClean="0"/>
              <a:t>Ensure patients are well prepared for theater.</a:t>
            </a:r>
          </a:p>
          <a:p>
            <a:r>
              <a:rPr lang="en-US" dirty="0" smtClean="0"/>
              <a:t>Refer preoperative care above.</a:t>
            </a: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69" name="Title 1"/>
          <p:cNvSpPr>
            <a:spLocks noGrp="1"/>
          </p:cNvSpPr>
          <p:nvPr>
            <p:ph type="title"/>
          </p:nvPr>
        </p:nvSpPr>
        <p:spPr/>
        <p:txBody>
          <a:bodyPr/>
          <a:lstStyle/>
          <a:p>
            <a:r>
              <a:rPr lang="en-US" b="1" dirty="0" smtClean="0"/>
              <a:t>THEATRE ATTENDANT</a:t>
            </a:r>
            <a:endParaRPr lang="en-US" b="1" dirty="0"/>
          </a:p>
        </p:txBody>
      </p:sp>
      <p:sp>
        <p:nvSpPr>
          <p:cNvPr id="1048870" name="Content Placeholder 2"/>
          <p:cNvSpPr>
            <a:spLocks noGrp="1"/>
          </p:cNvSpPr>
          <p:nvPr>
            <p:ph idx="1"/>
          </p:nvPr>
        </p:nvSpPr>
        <p:spPr>
          <a:xfrm>
            <a:off x="457200" y="1600200"/>
            <a:ext cx="8686800" cy="5257800"/>
          </a:xfrm>
        </p:spPr>
        <p:txBody>
          <a:bodyPr/>
          <a:lstStyle/>
          <a:p>
            <a:r>
              <a:rPr lang="en-US" dirty="0" smtClean="0"/>
              <a:t>Cleaning the sluice room thoroughly and washing all the instruments after an operation. </a:t>
            </a:r>
          </a:p>
          <a:p>
            <a:r>
              <a:rPr lang="en-US" dirty="0" smtClean="0"/>
              <a:t>Clean the mackintosh and arrange all the instruments for packing ready for sterilization.</a:t>
            </a:r>
            <a:endParaRPr lang="en-US"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1" name="Title 1"/>
          <p:cNvSpPr>
            <a:spLocks noGrp="1"/>
          </p:cNvSpPr>
          <p:nvPr>
            <p:ph type="title"/>
          </p:nvPr>
        </p:nvSpPr>
        <p:spPr/>
        <p:txBody>
          <a:bodyPr/>
          <a:lstStyle/>
          <a:p>
            <a:r>
              <a:rPr lang="en-US" b="1" dirty="0" smtClean="0"/>
              <a:t>NURSE ADMINISTRATOR</a:t>
            </a:r>
            <a:endParaRPr lang="en-US" b="1" dirty="0"/>
          </a:p>
        </p:txBody>
      </p:sp>
      <p:sp>
        <p:nvSpPr>
          <p:cNvPr id="1048872" name="Content Placeholder 2"/>
          <p:cNvSpPr>
            <a:spLocks noGrp="1"/>
          </p:cNvSpPr>
          <p:nvPr>
            <p:ph idx="1"/>
          </p:nvPr>
        </p:nvSpPr>
        <p:spPr>
          <a:xfrm>
            <a:off x="304800" y="1600200"/>
            <a:ext cx="8839200" cy="5257800"/>
          </a:xfrm>
        </p:spPr>
        <p:txBody>
          <a:bodyPr>
            <a:normAutofit/>
          </a:bodyPr>
          <a:lstStyle/>
          <a:p>
            <a:r>
              <a:rPr lang="en-US" dirty="0" smtClean="0"/>
              <a:t>The nurse administrator is the overall administrator of the theatre and sees that all staff and patients are safe. </a:t>
            </a:r>
          </a:p>
          <a:p>
            <a:r>
              <a:rPr lang="en-US" dirty="0" smtClean="0"/>
              <a:t>He/she ensures that every area in theatre is satisfactorily staffed for 24 hours and the staff work as required. </a:t>
            </a:r>
          </a:p>
          <a:p>
            <a:r>
              <a:rPr lang="en-US" dirty="0" smtClean="0"/>
              <a:t>This person should orientate new staff in theatre, and ensure availability of equipment needed in theatre. </a:t>
            </a:r>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3" name="Title 1"/>
          <p:cNvSpPr>
            <a:spLocks noGrp="1"/>
          </p:cNvSpPr>
          <p:nvPr>
            <p:ph type="title"/>
          </p:nvPr>
        </p:nvSpPr>
        <p:spPr/>
        <p:txBody>
          <a:bodyPr/>
          <a:lstStyle/>
          <a:p>
            <a:r>
              <a:rPr lang="en-US" b="1" dirty="0" smtClean="0"/>
              <a:t>NURSE ADMINISTRATOR</a:t>
            </a:r>
            <a:endParaRPr lang="en-US" b="1" dirty="0"/>
          </a:p>
        </p:txBody>
      </p:sp>
      <p:sp>
        <p:nvSpPr>
          <p:cNvPr id="1048874" name="Content Placeholder 2"/>
          <p:cNvSpPr>
            <a:spLocks noGrp="1"/>
          </p:cNvSpPr>
          <p:nvPr>
            <p:ph idx="1"/>
          </p:nvPr>
        </p:nvSpPr>
        <p:spPr/>
        <p:txBody>
          <a:bodyPr/>
          <a:lstStyle/>
          <a:p>
            <a:r>
              <a:rPr lang="en-US" dirty="0" smtClean="0"/>
              <a:t>He/she should also </a:t>
            </a:r>
            <a:r>
              <a:rPr lang="en-US" dirty="0" err="1" smtClean="0"/>
              <a:t>liase</a:t>
            </a:r>
            <a:r>
              <a:rPr lang="en-US" dirty="0" smtClean="0"/>
              <a:t> with the specific wards and other departments for the smooth running of the theatre. </a:t>
            </a:r>
          </a:p>
          <a:p>
            <a:r>
              <a:rPr lang="en-US" dirty="0" smtClean="0"/>
              <a:t>Finally he/she should maintain discipline in theatre.</a:t>
            </a:r>
          </a:p>
          <a:p>
            <a:endParaRPr lang="en-US"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7" name="Title 1"/>
          <p:cNvSpPr>
            <a:spLocks noGrp="1"/>
          </p:cNvSpPr>
          <p:nvPr>
            <p:ph type="title"/>
          </p:nvPr>
        </p:nvSpPr>
        <p:spPr/>
        <p:txBody>
          <a:bodyPr>
            <a:normAutofit fontScale="90000"/>
          </a:bodyPr>
          <a:lstStyle/>
          <a:p>
            <a:r>
              <a:rPr lang="en-US" b="1" dirty="0" smtClean="0"/>
              <a:t>GENERAL PRINCIPLES IN POSTOPERATIVE CARE</a:t>
            </a:r>
            <a:endParaRPr lang="en-US" b="1" dirty="0"/>
          </a:p>
        </p:txBody>
      </p:sp>
      <p:sp>
        <p:nvSpPr>
          <p:cNvPr id="1048878" name="Content Placeholder 2"/>
          <p:cNvSpPr>
            <a:spLocks noGrp="1"/>
          </p:cNvSpPr>
          <p:nvPr>
            <p:ph idx="1"/>
          </p:nvPr>
        </p:nvSpPr>
        <p:spPr>
          <a:xfrm>
            <a:off x="304800" y="1447800"/>
            <a:ext cx="8839200" cy="5410200"/>
          </a:xfrm>
        </p:spPr>
        <p:txBody>
          <a:bodyPr>
            <a:normAutofit/>
          </a:bodyPr>
          <a:lstStyle/>
          <a:p>
            <a:pPr>
              <a:buNone/>
            </a:pPr>
            <a:r>
              <a:rPr lang="en-US" dirty="0" smtClean="0"/>
              <a:t>The general principles in postoperative care include: </a:t>
            </a:r>
          </a:p>
          <a:p>
            <a:r>
              <a:rPr lang="en-US" dirty="0" smtClean="0"/>
              <a:t>Ensuring clear airway</a:t>
            </a:r>
          </a:p>
          <a:p>
            <a:r>
              <a:rPr lang="en-US" dirty="0" smtClean="0"/>
              <a:t>Supporting circulation</a:t>
            </a:r>
          </a:p>
          <a:p>
            <a:r>
              <a:rPr lang="en-US" dirty="0" smtClean="0"/>
              <a:t>Controlling bleeding</a:t>
            </a:r>
          </a:p>
          <a:p>
            <a:r>
              <a:rPr lang="en-US" dirty="0" smtClean="0"/>
              <a:t>Preventing infection</a:t>
            </a:r>
          </a:p>
          <a:p>
            <a:endParaRPr lang="en-US"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79" name="Title 1"/>
          <p:cNvSpPr>
            <a:spLocks noGrp="1"/>
          </p:cNvSpPr>
          <p:nvPr>
            <p:ph type="title"/>
          </p:nvPr>
        </p:nvSpPr>
        <p:spPr/>
        <p:txBody>
          <a:bodyPr>
            <a:normAutofit fontScale="90000"/>
          </a:bodyPr>
          <a:lstStyle/>
          <a:p>
            <a:r>
              <a:rPr lang="en-US" b="1" dirty="0" smtClean="0"/>
              <a:t>GENERAL PRINCIPLES IN POST OPERATIVE CARE</a:t>
            </a:r>
            <a:endParaRPr lang="en-US" b="1" dirty="0"/>
          </a:p>
        </p:txBody>
      </p:sp>
      <p:sp>
        <p:nvSpPr>
          <p:cNvPr id="1048880" name="Content Placeholder 2"/>
          <p:cNvSpPr>
            <a:spLocks noGrp="1"/>
          </p:cNvSpPr>
          <p:nvPr>
            <p:ph idx="1"/>
          </p:nvPr>
        </p:nvSpPr>
        <p:spPr/>
        <p:txBody>
          <a:bodyPr/>
          <a:lstStyle/>
          <a:p>
            <a:r>
              <a:rPr lang="en-US" dirty="0" smtClean="0"/>
              <a:t>Monitoring any complications</a:t>
            </a:r>
          </a:p>
          <a:p>
            <a:r>
              <a:rPr lang="en-US" dirty="0" smtClean="0"/>
              <a:t>Controlling pain</a:t>
            </a:r>
          </a:p>
          <a:p>
            <a:r>
              <a:rPr lang="en-US" dirty="0" smtClean="0"/>
              <a:t>Ensuring return of gastro intestinal motility</a:t>
            </a:r>
          </a:p>
          <a:p>
            <a:r>
              <a:rPr lang="en-US" dirty="0" smtClean="0"/>
              <a:t>Ensuring easy ambulation</a:t>
            </a:r>
          </a:p>
          <a:p>
            <a:r>
              <a:rPr lang="en-US" dirty="0" smtClean="0"/>
              <a:t>Preparing the patient for discharge and home-based care</a:t>
            </a:r>
          </a:p>
          <a:p>
            <a:endParaRPr lang="en-US"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1" name="Title 1"/>
          <p:cNvSpPr>
            <a:spLocks noGrp="1"/>
          </p:cNvSpPr>
          <p:nvPr>
            <p:ph type="title"/>
          </p:nvPr>
        </p:nvSpPr>
        <p:spPr/>
        <p:txBody>
          <a:bodyPr/>
          <a:lstStyle/>
          <a:p>
            <a:r>
              <a:rPr lang="en-US" b="1" dirty="0" smtClean="0"/>
              <a:t>ENSURING CLEAR AIRWAY</a:t>
            </a:r>
            <a:r>
              <a:rPr lang="en-US" dirty="0" smtClean="0"/>
              <a:t> </a:t>
            </a:r>
            <a:endParaRPr lang="en-US" dirty="0"/>
          </a:p>
        </p:txBody>
      </p:sp>
      <p:sp>
        <p:nvSpPr>
          <p:cNvPr id="1048882" name="Content Placeholder 2"/>
          <p:cNvSpPr>
            <a:spLocks noGrp="1"/>
          </p:cNvSpPr>
          <p:nvPr>
            <p:ph idx="1"/>
          </p:nvPr>
        </p:nvSpPr>
        <p:spPr>
          <a:xfrm>
            <a:off x="457200" y="1600200"/>
            <a:ext cx="8686800" cy="5257800"/>
          </a:xfrm>
        </p:spPr>
        <p:txBody>
          <a:bodyPr/>
          <a:lstStyle/>
          <a:p>
            <a:r>
              <a:rPr lang="en-US" dirty="0" smtClean="0"/>
              <a:t>You should place the patient in recovery position or left-lateral position.</a:t>
            </a:r>
          </a:p>
          <a:p>
            <a:r>
              <a:rPr lang="en-US" dirty="0" smtClean="0"/>
              <a:t>This allows secretions from the lungs and mouth to drain out. </a:t>
            </a:r>
          </a:p>
          <a:p>
            <a:r>
              <a:rPr lang="en-US" dirty="0" smtClean="0"/>
              <a:t>Suck the secretions using a suction machine if they are excessive.</a:t>
            </a:r>
          </a:p>
          <a:p>
            <a:endParaRPr lang="en-US"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3" name="Title 1"/>
          <p:cNvSpPr>
            <a:spLocks noGrp="1"/>
          </p:cNvSpPr>
          <p:nvPr>
            <p:ph type="title"/>
          </p:nvPr>
        </p:nvSpPr>
        <p:spPr/>
        <p:txBody>
          <a:bodyPr>
            <a:normAutofit/>
          </a:bodyPr>
          <a:lstStyle/>
          <a:p>
            <a:r>
              <a:rPr lang="en-US" b="1" dirty="0" smtClean="0"/>
              <a:t>SUPPORTING CIRCULATION</a:t>
            </a:r>
            <a:r>
              <a:rPr lang="en-US" dirty="0" smtClean="0"/>
              <a:t> </a:t>
            </a:r>
            <a:endParaRPr lang="en-US" dirty="0"/>
          </a:p>
        </p:txBody>
      </p:sp>
      <p:sp>
        <p:nvSpPr>
          <p:cNvPr id="1048884" name="Content Placeholder 2"/>
          <p:cNvSpPr>
            <a:spLocks noGrp="1"/>
          </p:cNvSpPr>
          <p:nvPr>
            <p:ph idx="1"/>
          </p:nvPr>
        </p:nvSpPr>
        <p:spPr>
          <a:xfrm>
            <a:off x="152400" y="1219200"/>
            <a:ext cx="8991600" cy="5638800"/>
          </a:xfrm>
        </p:spPr>
        <p:txBody>
          <a:bodyPr>
            <a:normAutofit/>
          </a:bodyPr>
          <a:lstStyle/>
          <a:p>
            <a:r>
              <a:rPr lang="en-US" dirty="0" smtClean="0"/>
              <a:t>Aim to maintain the functions of the lungs, the heart and the kidney.</a:t>
            </a:r>
          </a:p>
          <a:p>
            <a:r>
              <a:rPr lang="en-US" dirty="0" smtClean="0"/>
              <a:t>Achieved through adequate blood volume. You should maintain the infusion running at the required rates.</a:t>
            </a:r>
          </a:p>
          <a:p>
            <a:r>
              <a:rPr lang="en-US" b="1" i="1" dirty="0" smtClean="0"/>
              <a:t>Remember</a:t>
            </a:r>
            <a:br>
              <a:rPr lang="en-US" b="1" i="1" dirty="0" smtClean="0"/>
            </a:br>
            <a:r>
              <a:rPr lang="en-US" b="1" i="1" dirty="0" smtClean="0"/>
              <a:t>The amount of fluid required is calculated as:</a:t>
            </a:r>
            <a:br>
              <a:rPr lang="en-US" b="1" i="1" dirty="0" smtClean="0"/>
            </a:br>
            <a:r>
              <a:rPr lang="en-US" b="1" i="1" dirty="0" smtClean="0"/>
              <a:t>Maintenance requirement + fluid loss (loss during operation + normal body loss + insensible loss).</a:t>
            </a:r>
            <a:endParaRPr lang="en-US"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5" name="Title 1"/>
          <p:cNvSpPr>
            <a:spLocks noGrp="1"/>
          </p:cNvSpPr>
          <p:nvPr>
            <p:ph type="title"/>
          </p:nvPr>
        </p:nvSpPr>
        <p:spPr>
          <a:xfrm>
            <a:off x="0" y="0"/>
            <a:ext cx="9144000" cy="990600"/>
          </a:xfrm>
        </p:spPr>
        <p:txBody>
          <a:bodyPr>
            <a:normAutofit fontScale="90000"/>
          </a:bodyPr>
          <a:lstStyle/>
          <a:p>
            <a:r>
              <a:rPr lang="en-US" sz="3600" b="1" dirty="0" smtClean="0">
                <a:latin typeface="Lucida Calligraphy" pitchFamily="66" charset="0"/>
              </a:rPr>
              <a:t>SUPPORTING CIRCULATION  </a:t>
            </a:r>
            <a:r>
              <a:rPr lang="en-US" sz="3600" b="1" dirty="0" smtClean="0"/>
              <a:t>CONT’D</a:t>
            </a:r>
            <a:endParaRPr lang="en-US" sz="3600" b="1" dirty="0"/>
          </a:p>
        </p:txBody>
      </p:sp>
      <p:sp>
        <p:nvSpPr>
          <p:cNvPr id="1048886" name="Content Placeholder 2"/>
          <p:cNvSpPr>
            <a:spLocks noGrp="1"/>
          </p:cNvSpPr>
          <p:nvPr>
            <p:ph idx="1"/>
          </p:nvPr>
        </p:nvSpPr>
        <p:spPr>
          <a:xfrm>
            <a:off x="228600" y="1219200"/>
            <a:ext cx="8915400" cy="5638800"/>
          </a:xfrm>
        </p:spPr>
        <p:txBody>
          <a:bodyPr>
            <a:normAutofit/>
          </a:bodyPr>
          <a:lstStyle/>
          <a:p>
            <a:r>
              <a:rPr lang="en-US" dirty="0" smtClean="0"/>
              <a:t>In an adult, the body requires</a:t>
            </a:r>
            <a:r>
              <a:rPr lang="en-US" b="1" dirty="0" smtClean="0"/>
              <a:t> 35ml per kg body weight in 24 hours. </a:t>
            </a:r>
            <a:r>
              <a:rPr lang="en-US" dirty="0" smtClean="0"/>
              <a:t>The insensible loss (loss through skin, normal feces and breathing) is approximately </a:t>
            </a:r>
            <a:r>
              <a:rPr lang="en-US" b="1" dirty="0" smtClean="0"/>
              <a:t>0.5ml per kg body weight per hour. </a:t>
            </a:r>
            <a:r>
              <a:rPr lang="en-US" dirty="0" smtClean="0"/>
              <a:t>In children these figures vary by age as follows:</a:t>
            </a:r>
          </a:p>
          <a:p>
            <a:pPr lvl="1"/>
            <a:r>
              <a:rPr lang="en-US" dirty="0" smtClean="0"/>
              <a:t>Below three months old, the </a:t>
            </a:r>
            <a:r>
              <a:rPr lang="en-US" b="1" dirty="0" smtClean="0"/>
              <a:t>maintenance requirement is 5mls/kg/hour, or 150ml/kg/24 hours</a:t>
            </a:r>
          </a:p>
          <a:p>
            <a:pPr lvl="1"/>
            <a:r>
              <a:rPr lang="en-US" dirty="0" smtClean="0"/>
              <a:t>Infants above three months and </a:t>
            </a:r>
            <a:r>
              <a:rPr lang="en-US" b="1" dirty="0" smtClean="0"/>
              <a:t>weighing between 3-10kg require 5ml/kg/hour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Title 2"/>
          <p:cNvSpPr>
            <a:spLocks noGrp="1"/>
          </p:cNvSpPr>
          <p:nvPr>
            <p:ph type="title"/>
          </p:nvPr>
        </p:nvSpPr>
        <p:spPr/>
        <p:txBody>
          <a:bodyPr>
            <a:normAutofit/>
          </a:bodyPr>
          <a:lstStyle/>
          <a:p>
            <a:r>
              <a:rPr lang="en-US" b="1" dirty="0" smtClean="0"/>
              <a:t>HISTORY OF THEATRE NURSING</a:t>
            </a:r>
            <a:endParaRPr lang="en-US" b="1" dirty="0"/>
          </a:p>
        </p:txBody>
      </p:sp>
      <p:sp>
        <p:nvSpPr>
          <p:cNvPr id="1048628" name="Content Placeholder 1"/>
          <p:cNvSpPr>
            <a:spLocks noGrp="1"/>
          </p:cNvSpPr>
          <p:nvPr>
            <p:ph idx="1"/>
          </p:nvPr>
        </p:nvSpPr>
        <p:spPr/>
        <p:txBody>
          <a:bodyPr>
            <a:normAutofit fontScale="96875"/>
          </a:bodyPr>
          <a:lstStyle/>
          <a:p>
            <a:r>
              <a:rPr lang="en-US" dirty="0" smtClean="0"/>
              <a:t>The control of infection dates back to the efforts </a:t>
            </a:r>
            <a:r>
              <a:rPr lang="en-US" b="1" dirty="0" smtClean="0"/>
              <a:t>of Louis Pasteur,</a:t>
            </a:r>
          </a:p>
          <a:p>
            <a:r>
              <a:rPr lang="en-US" dirty="0" smtClean="0"/>
              <a:t> Who proved that bacteria caused infections.</a:t>
            </a:r>
          </a:p>
          <a:p>
            <a:r>
              <a:rPr lang="en-US" dirty="0" smtClean="0"/>
              <a:t>In 1865, </a:t>
            </a:r>
            <a:r>
              <a:rPr lang="en-US" b="1" dirty="0" smtClean="0"/>
              <a:t>Joseph Lister </a:t>
            </a:r>
            <a:r>
              <a:rPr lang="en-US" dirty="0" smtClean="0"/>
              <a:t>used </a:t>
            </a:r>
            <a:r>
              <a:rPr lang="en-US" b="1" dirty="0" smtClean="0"/>
              <a:t>carbonic acid </a:t>
            </a:r>
            <a:r>
              <a:rPr lang="en-US" dirty="0" smtClean="0"/>
              <a:t>to reduce the growth of bacteria in wounds.</a:t>
            </a:r>
          </a:p>
          <a:p>
            <a:r>
              <a:rPr lang="en-US" dirty="0" smtClean="0"/>
              <a:t> In 1886 </a:t>
            </a:r>
            <a:r>
              <a:rPr lang="en-US" b="1" dirty="0" smtClean="0"/>
              <a:t>Von </a:t>
            </a:r>
            <a:r>
              <a:rPr lang="en-US" b="1" dirty="0" err="1" smtClean="0"/>
              <a:t>Bergemen</a:t>
            </a:r>
            <a:r>
              <a:rPr lang="en-US" b="1" dirty="0" smtClean="0"/>
              <a:t> </a:t>
            </a:r>
            <a:r>
              <a:rPr lang="en-US" dirty="0" smtClean="0"/>
              <a:t>introduced sterilization of dressings.</a:t>
            </a:r>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7" name="Title 2"/>
          <p:cNvSpPr>
            <a:spLocks noGrp="1"/>
          </p:cNvSpPr>
          <p:nvPr>
            <p:ph type="title"/>
          </p:nvPr>
        </p:nvSpPr>
        <p:spPr/>
        <p:txBody>
          <a:bodyPr/>
          <a:lstStyle/>
          <a:p>
            <a:r>
              <a:rPr lang="en-US" b="1" dirty="0" smtClean="0"/>
              <a:t>SUPPORTING CIRCULATION</a:t>
            </a:r>
            <a:endParaRPr lang="en-US" b="1" dirty="0"/>
          </a:p>
        </p:txBody>
      </p:sp>
      <p:sp>
        <p:nvSpPr>
          <p:cNvPr id="1048888" name="Content Placeholder 1"/>
          <p:cNvSpPr>
            <a:spLocks noGrp="1"/>
          </p:cNvSpPr>
          <p:nvPr>
            <p:ph idx="1"/>
          </p:nvPr>
        </p:nvSpPr>
        <p:spPr/>
        <p:txBody>
          <a:bodyPr/>
          <a:lstStyle/>
          <a:p>
            <a:pPr lvl="1"/>
            <a:r>
              <a:rPr lang="en-US" dirty="0" smtClean="0"/>
              <a:t>Those weighing </a:t>
            </a:r>
            <a:r>
              <a:rPr lang="en-US" b="1" dirty="0" smtClean="0"/>
              <a:t>10-20kg need 3ml/kg/hour</a:t>
            </a:r>
          </a:p>
          <a:p>
            <a:pPr lvl="1"/>
            <a:r>
              <a:rPr lang="en-US" dirty="0" smtClean="0"/>
              <a:t>Children above </a:t>
            </a:r>
            <a:r>
              <a:rPr lang="en-US" b="1" dirty="0" smtClean="0"/>
              <a:t>20kg need 2.5ml/kg/hour </a:t>
            </a:r>
            <a:br>
              <a:rPr lang="en-US" b="1" dirty="0" smtClean="0"/>
            </a:br>
            <a:r>
              <a:rPr lang="en-US" b="1" dirty="0" smtClean="0"/>
              <a:t>(Watters et al 1991)</a:t>
            </a:r>
          </a:p>
          <a:p>
            <a:r>
              <a:rPr lang="en-US" dirty="0" smtClean="0"/>
              <a:t>Select fluid that will supply the required electrolytes, for example, normal saline or ringer lactate 500ml to alternate with 1000ml of 5% dextrose and add 3g of potassium chloride per liter of dextrose (Watters et al 1991).</a:t>
            </a:r>
          </a:p>
          <a:p>
            <a:endParaRPr lang="en-US"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89" name="Title 1"/>
          <p:cNvSpPr>
            <a:spLocks noGrp="1"/>
          </p:cNvSpPr>
          <p:nvPr>
            <p:ph type="title"/>
          </p:nvPr>
        </p:nvSpPr>
        <p:spPr>
          <a:xfrm>
            <a:off x="0" y="0"/>
            <a:ext cx="9144000" cy="1371600"/>
          </a:xfrm>
        </p:spPr>
        <p:txBody>
          <a:bodyPr>
            <a:normAutofit fontScale="90000"/>
          </a:bodyPr>
          <a:lstStyle/>
          <a:p>
            <a:r>
              <a:rPr lang="en-US" b="1" dirty="0" smtClean="0"/>
              <a:t>CONTROLLING BLEEDING AND WOUND CARE</a:t>
            </a:r>
            <a:r>
              <a:rPr lang="en-US" dirty="0" smtClean="0"/>
              <a:t> </a:t>
            </a:r>
            <a:endParaRPr lang="en-US" dirty="0"/>
          </a:p>
        </p:txBody>
      </p:sp>
      <p:sp>
        <p:nvSpPr>
          <p:cNvPr id="1048890" name="Content Placeholder 2"/>
          <p:cNvSpPr>
            <a:spLocks noGrp="1"/>
          </p:cNvSpPr>
          <p:nvPr>
            <p:ph idx="1"/>
          </p:nvPr>
        </p:nvSpPr>
        <p:spPr>
          <a:xfrm>
            <a:off x="0" y="1295400"/>
            <a:ext cx="9144000" cy="5562600"/>
          </a:xfrm>
        </p:spPr>
        <p:txBody>
          <a:bodyPr>
            <a:normAutofit/>
          </a:bodyPr>
          <a:lstStyle/>
          <a:p>
            <a:r>
              <a:rPr lang="en-US" dirty="0" smtClean="0"/>
              <a:t>Monitor the wound for any signs of bleeding. </a:t>
            </a:r>
          </a:p>
          <a:p>
            <a:r>
              <a:rPr lang="en-US" dirty="0" smtClean="0"/>
              <a:t> Apply a firm dressing and inform the surgeon incase of bleeding </a:t>
            </a:r>
          </a:p>
          <a:p>
            <a:r>
              <a:rPr lang="en-US" dirty="0" smtClean="0"/>
              <a:t>24 hours, check for signs of infection, these include redness, tenderness, edema and low grade fever. </a:t>
            </a:r>
          </a:p>
          <a:p>
            <a:r>
              <a:rPr lang="en-US" dirty="0" smtClean="0"/>
              <a:t>If this occurs the sutures are removed to allow the pus to drain and the wound cleaned three times a day with antiseptic lotion.</a:t>
            </a:r>
            <a:endParaRPr lang="en-US"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1" name="Title 1"/>
          <p:cNvSpPr>
            <a:spLocks noGrp="1"/>
          </p:cNvSpPr>
          <p:nvPr>
            <p:ph type="title"/>
          </p:nvPr>
        </p:nvSpPr>
        <p:spPr>
          <a:xfrm>
            <a:off x="457200" y="0"/>
            <a:ext cx="8229600" cy="1143000"/>
          </a:xfrm>
        </p:spPr>
        <p:txBody>
          <a:bodyPr/>
          <a:lstStyle/>
          <a:p>
            <a:r>
              <a:rPr lang="en-US" b="1" dirty="0" smtClean="0"/>
              <a:t>PREVENTING INFECTION</a:t>
            </a:r>
            <a:r>
              <a:rPr lang="en-US" dirty="0" smtClean="0"/>
              <a:t> </a:t>
            </a:r>
            <a:endParaRPr lang="en-US" dirty="0"/>
          </a:p>
        </p:txBody>
      </p:sp>
      <p:sp>
        <p:nvSpPr>
          <p:cNvPr id="1048892" name="Content Placeholder 2"/>
          <p:cNvSpPr>
            <a:spLocks noGrp="1"/>
          </p:cNvSpPr>
          <p:nvPr>
            <p:ph idx="1"/>
          </p:nvPr>
        </p:nvSpPr>
        <p:spPr>
          <a:xfrm>
            <a:off x="0" y="1066800"/>
            <a:ext cx="9144000" cy="5791200"/>
          </a:xfrm>
        </p:spPr>
        <p:txBody>
          <a:bodyPr>
            <a:normAutofit/>
          </a:bodyPr>
          <a:lstStyle/>
          <a:p>
            <a:r>
              <a:rPr lang="en-US" dirty="0" smtClean="0"/>
              <a:t>Septicemia is likely following an operation, due to peritonitis. Pneumonia may follow bed confinement. </a:t>
            </a:r>
          </a:p>
          <a:p>
            <a:r>
              <a:rPr lang="en-US" dirty="0" smtClean="0"/>
              <a:t>This is indicated by a rise in body temperature and should this occur, you will need to administer antibiotic without delay. </a:t>
            </a:r>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3" name="Title 1"/>
          <p:cNvSpPr>
            <a:spLocks noGrp="1"/>
          </p:cNvSpPr>
          <p:nvPr>
            <p:ph type="title"/>
          </p:nvPr>
        </p:nvSpPr>
        <p:spPr>
          <a:xfrm>
            <a:off x="0" y="0"/>
            <a:ext cx="9144000" cy="1066800"/>
          </a:xfrm>
        </p:spPr>
        <p:txBody>
          <a:bodyPr>
            <a:normAutofit/>
          </a:bodyPr>
          <a:lstStyle/>
          <a:p>
            <a:r>
              <a:rPr lang="en-US" sz="3600" b="1" dirty="0" smtClean="0"/>
              <a:t>MONITORING OF COMPLICATIONS </a:t>
            </a:r>
            <a:endParaRPr lang="en-US" sz="3600" b="1" dirty="0"/>
          </a:p>
        </p:txBody>
      </p:sp>
      <p:sp>
        <p:nvSpPr>
          <p:cNvPr id="1048894" name="Content Placeholder 2"/>
          <p:cNvSpPr>
            <a:spLocks noGrp="1"/>
          </p:cNvSpPr>
          <p:nvPr>
            <p:ph idx="1"/>
          </p:nvPr>
        </p:nvSpPr>
        <p:spPr>
          <a:xfrm>
            <a:off x="0" y="1066800"/>
            <a:ext cx="9144000" cy="5791200"/>
          </a:xfrm>
        </p:spPr>
        <p:txBody>
          <a:bodyPr>
            <a:normAutofit/>
          </a:bodyPr>
          <a:lstStyle/>
          <a:p>
            <a:r>
              <a:rPr lang="en-US" dirty="0" smtClean="0"/>
              <a:t> Monitor pulse, blood pressure, and respiration rate and body temperature until they are stable and within the normal ranges for the age and sex of the patient. </a:t>
            </a:r>
          </a:p>
          <a:p>
            <a:r>
              <a:rPr lang="en-US" dirty="0" smtClean="0"/>
              <a:t> Observe the patient every 15 minutes for the first two hours, followed by every 30 minutes for the next two hours, then four hourly if they appear to be stable. </a:t>
            </a:r>
          </a:p>
          <a:p>
            <a:r>
              <a:rPr lang="en-US" dirty="0" smtClean="0"/>
              <a:t> Observe level of consciousness, and urine output.</a:t>
            </a:r>
            <a:endParaRPr lang="en-US"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5" name="Title 1"/>
          <p:cNvSpPr>
            <a:spLocks noGrp="1"/>
          </p:cNvSpPr>
          <p:nvPr>
            <p:ph type="title"/>
          </p:nvPr>
        </p:nvSpPr>
        <p:spPr/>
        <p:txBody>
          <a:bodyPr/>
          <a:lstStyle/>
          <a:p>
            <a:r>
              <a:rPr lang="en-US" b="1" dirty="0" smtClean="0"/>
              <a:t>CONTROLLING PAIN</a:t>
            </a:r>
            <a:r>
              <a:rPr lang="en-US" dirty="0" smtClean="0"/>
              <a:t> </a:t>
            </a:r>
            <a:endParaRPr lang="en-US" dirty="0"/>
          </a:p>
        </p:txBody>
      </p:sp>
      <p:sp>
        <p:nvSpPr>
          <p:cNvPr id="1048896" name="Content Placeholder 2"/>
          <p:cNvSpPr>
            <a:spLocks noGrp="1"/>
          </p:cNvSpPr>
          <p:nvPr>
            <p:ph idx="1"/>
          </p:nvPr>
        </p:nvSpPr>
        <p:spPr>
          <a:xfrm>
            <a:off x="152400" y="1219200"/>
            <a:ext cx="8991600" cy="5638800"/>
          </a:xfrm>
        </p:spPr>
        <p:txBody>
          <a:bodyPr>
            <a:normAutofit/>
          </a:bodyPr>
          <a:lstStyle/>
          <a:p>
            <a:r>
              <a:rPr lang="en-US" dirty="0" smtClean="0"/>
              <a:t> Administration of pain relieving drugs once the patient is conscious. </a:t>
            </a:r>
          </a:p>
          <a:p>
            <a:r>
              <a:rPr lang="en-US" dirty="0" smtClean="0"/>
              <a:t>Administer an intermittent bolus of </a:t>
            </a:r>
            <a:r>
              <a:rPr lang="en-US" dirty="0" err="1" smtClean="0"/>
              <a:t>pethedine</a:t>
            </a:r>
            <a:r>
              <a:rPr lang="en-US" dirty="0" smtClean="0"/>
              <a:t> </a:t>
            </a:r>
            <a:r>
              <a:rPr lang="en-US" b="1" dirty="0" smtClean="0"/>
              <a:t>50-100mg IM or morphine 10-15mg for adult. </a:t>
            </a:r>
          </a:p>
          <a:p>
            <a:r>
              <a:rPr lang="en-US" dirty="0" smtClean="0"/>
              <a:t>Other measures include correct positioning of the patient so as to avoid pressure on the nerves, administering analgesics, use of heat/cold massage and guided imagery (a process of suppressing pain by focusing on something else).</a:t>
            </a:r>
            <a:endParaRPr lang="en-US"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7" name="Title 1"/>
          <p:cNvSpPr>
            <a:spLocks noGrp="1"/>
          </p:cNvSpPr>
          <p:nvPr>
            <p:ph type="title"/>
          </p:nvPr>
        </p:nvSpPr>
        <p:spPr>
          <a:xfrm>
            <a:off x="0" y="0"/>
            <a:ext cx="9144000" cy="1219200"/>
          </a:xfrm>
        </p:spPr>
        <p:txBody>
          <a:bodyPr>
            <a:normAutofit fontScale="90000"/>
          </a:bodyPr>
          <a:lstStyle/>
          <a:p>
            <a:r>
              <a:rPr lang="en-US" sz="4000" b="1" dirty="0" smtClean="0"/>
              <a:t>ENSURING RETURN OF GASTRO INTESTINAL MOTILITY</a:t>
            </a:r>
            <a:r>
              <a:rPr lang="en-US" sz="4000" dirty="0" smtClean="0"/>
              <a:t> </a:t>
            </a:r>
            <a:endParaRPr lang="en-US" dirty="0"/>
          </a:p>
        </p:txBody>
      </p:sp>
      <p:sp>
        <p:nvSpPr>
          <p:cNvPr id="1048898" name="Content Placeholder 2"/>
          <p:cNvSpPr>
            <a:spLocks noGrp="1"/>
          </p:cNvSpPr>
          <p:nvPr>
            <p:ph idx="1"/>
          </p:nvPr>
        </p:nvSpPr>
        <p:spPr>
          <a:xfrm>
            <a:off x="0" y="1219200"/>
            <a:ext cx="9144000" cy="5638800"/>
          </a:xfrm>
        </p:spPr>
        <p:txBody>
          <a:bodyPr>
            <a:normAutofit/>
          </a:bodyPr>
          <a:lstStyle/>
          <a:p>
            <a:r>
              <a:rPr lang="en-US" dirty="0" smtClean="0"/>
              <a:t>Postoperatively you should assess the return of gastric motility. </a:t>
            </a:r>
          </a:p>
          <a:p>
            <a:r>
              <a:rPr lang="en-US" dirty="0" smtClean="0"/>
              <a:t>This is indicated by the return of bowel sounds and passing of flatus. Following abdominal surgery (</a:t>
            </a:r>
            <a:r>
              <a:rPr lang="en-US" dirty="0" err="1" smtClean="0"/>
              <a:t>laparatomy</a:t>
            </a:r>
            <a:r>
              <a:rPr lang="en-US" dirty="0" smtClean="0"/>
              <a:t>), gastro intestinal motility returns to normal in three to four days. </a:t>
            </a:r>
          </a:p>
          <a:p>
            <a:r>
              <a:rPr lang="en-US" dirty="0" smtClean="0"/>
              <a:t>The patient should not take food orally before this period is over.</a:t>
            </a:r>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99" name="Title 2"/>
          <p:cNvSpPr>
            <a:spLocks noGrp="1"/>
          </p:cNvSpPr>
          <p:nvPr>
            <p:ph type="title"/>
          </p:nvPr>
        </p:nvSpPr>
        <p:spPr/>
        <p:txBody>
          <a:bodyPr>
            <a:normAutofit fontScale="90000"/>
          </a:bodyPr>
          <a:lstStyle/>
          <a:p>
            <a:r>
              <a:rPr lang="en-US" b="1" dirty="0" smtClean="0"/>
              <a:t>RETURN OF GASTRO INTESTINAL MOTILITY</a:t>
            </a:r>
            <a:endParaRPr lang="en-US" b="1" dirty="0"/>
          </a:p>
        </p:txBody>
      </p:sp>
      <p:sp>
        <p:nvSpPr>
          <p:cNvPr id="1048900" name="Content Placeholder 1"/>
          <p:cNvSpPr>
            <a:spLocks noGrp="1"/>
          </p:cNvSpPr>
          <p:nvPr>
            <p:ph idx="1"/>
          </p:nvPr>
        </p:nvSpPr>
        <p:spPr/>
        <p:txBody>
          <a:bodyPr>
            <a:normAutofit fontScale="92500" lnSpcReduction="20000"/>
          </a:bodyPr>
          <a:lstStyle/>
          <a:p>
            <a:endParaRPr lang="en-US" dirty="0" smtClean="0"/>
          </a:p>
          <a:p>
            <a:r>
              <a:rPr lang="en-US" dirty="0" smtClean="0"/>
              <a:t> The stomach is decompressed through nasal gastric tube suction. </a:t>
            </a:r>
          </a:p>
          <a:p>
            <a:r>
              <a:rPr lang="en-US" dirty="0" smtClean="0"/>
              <a:t>Remove tube when the aspirate falls below 400mls per day. </a:t>
            </a:r>
          </a:p>
          <a:p>
            <a:r>
              <a:rPr lang="en-US" dirty="0" smtClean="0"/>
              <a:t>Should postoperative </a:t>
            </a:r>
            <a:r>
              <a:rPr lang="en-US" dirty="0" err="1" smtClean="0"/>
              <a:t>diarrhoea</a:t>
            </a:r>
            <a:r>
              <a:rPr lang="en-US" dirty="0" smtClean="0"/>
              <a:t> occur, reassure the patient, as this clears in two to three days, but ensure adequate hydration. </a:t>
            </a:r>
          </a:p>
          <a:p>
            <a:r>
              <a:rPr lang="en-US" dirty="0" smtClean="0"/>
              <a:t>When bowel sounds are back give oral sips, fluid diet, light diet, then resume normal diet.</a:t>
            </a:r>
            <a:endParaRPr lang="en-US"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1" name="Title 1"/>
          <p:cNvSpPr>
            <a:spLocks noGrp="1"/>
          </p:cNvSpPr>
          <p:nvPr>
            <p:ph type="title"/>
          </p:nvPr>
        </p:nvSpPr>
        <p:spPr>
          <a:xfrm>
            <a:off x="0" y="0"/>
            <a:ext cx="9144000" cy="1143000"/>
          </a:xfrm>
        </p:spPr>
        <p:txBody>
          <a:bodyPr>
            <a:normAutofit/>
          </a:bodyPr>
          <a:lstStyle/>
          <a:p>
            <a:r>
              <a:rPr lang="en-US" b="1" dirty="0" smtClean="0"/>
              <a:t> EARLY AMBULATION</a:t>
            </a:r>
            <a:r>
              <a:rPr lang="en-US" dirty="0" smtClean="0"/>
              <a:t> </a:t>
            </a:r>
            <a:endParaRPr lang="en-US" dirty="0"/>
          </a:p>
        </p:txBody>
      </p:sp>
      <p:sp>
        <p:nvSpPr>
          <p:cNvPr id="1048902" name="Content Placeholder 2"/>
          <p:cNvSpPr>
            <a:spLocks noGrp="1"/>
          </p:cNvSpPr>
          <p:nvPr>
            <p:ph idx="1"/>
          </p:nvPr>
        </p:nvSpPr>
        <p:spPr>
          <a:xfrm>
            <a:off x="228600" y="1447800"/>
            <a:ext cx="8915400" cy="5410200"/>
          </a:xfrm>
        </p:spPr>
        <p:txBody>
          <a:bodyPr>
            <a:normAutofit/>
          </a:bodyPr>
          <a:lstStyle/>
          <a:p>
            <a:r>
              <a:rPr lang="en-US" dirty="0" smtClean="0"/>
              <a:t>Encourage the patient to move out of bed as soon as their condition allows. </a:t>
            </a:r>
          </a:p>
          <a:p>
            <a:r>
              <a:rPr lang="en-US" dirty="0" smtClean="0"/>
              <a:t>This will prevent deep venous thrombosis (the development of a blood clot in a vein), which can complicate to pulmonary embolism (a circulating blood clot in the veins of the lungs).</a:t>
            </a:r>
          </a:p>
          <a:p>
            <a:r>
              <a:rPr lang="en-US" dirty="0" smtClean="0"/>
              <a:t>The signs of thrombosis include, warm swollen painful limbs and low-grade fever. If noticed, the affected limb should be elevated until the swelling subsides. </a:t>
            </a:r>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3" name="Title 2"/>
          <p:cNvSpPr>
            <a:spLocks noGrp="1"/>
          </p:cNvSpPr>
          <p:nvPr>
            <p:ph type="title"/>
          </p:nvPr>
        </p:nvSpPr>
        <p:spPr/>
        <p:txBody>
          <a:bodyPr/>
          <a:lstStyle/>
          <a:p>
            <a:r>
              <a:rPr lang="en-US" b="1" dirty="0" smtClean="0"/>
              <a:t>EARLY  AMBULATION</a:t>
            </a:r>
            <a:endParaRPr lang="en-US" b="1" dirty="0"/>
          </a:p>
        </p:txBody>
      </p:sp>
      <p:sp>
        <p:nvSpPr>
          <p:cNvPr id="1048904" name="Content Placeholder 1"/>
          <p:cNvSpPr>
            <a:spLocks noGrp="1"/>
          </p:cNvSpPr>
          <p:nvPr>
            <p:ph idx="1"/>
          </p:nvPr>
        </p:nvSpPr>
        <p:spPr>
          <a:xfrm>
            <a:off x="457200" y="1524000"/>
            <a:ext cx="8229600" cy="4525963"/>
          </a:xfrm>
        </p:spPr>
        <p:txBody>
          <a:bodyPr/>
          <a:lstStyle/>
          <a:p>
            <a:r>
              <a:rPr lang="en-US" dirty="0" smtClean="0"/>
              <a:t>Heparin in a dose of 5000units, eight hourly, is administered subcutaneously when the diagnosis is confirmed.</a:t>
            </a:r>
          </a:p>
          <a:p>
            <a:r>
              <a:rPr lang="en-US" dirty="0" smtClean="0"/>
              <a:t>The postoperative care should start from the recovery area of a theatre, and continue in the postoperative ward where the patient is rehabilitated then discharged.</a:t>
            </a:r>
            <a:endParaRPr lang="en-US"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5" name="Title 1"/>
          <p:cNvSpPr>
            <a:spLocks noGrp="1"/>
          </p:cNvSpPr>
          <p:nvPr>
            <p:ph type="title"/>
          </p:nvPr>
        </p:nvSpPr>
        <p:spPr>
          <a:xfrm>
            <a:off x="0" y="0"/>
            <a:ext cx="9144000" cy="1447800"/>
          </a:xfrm>
        </p:spPr>
        <p:txBody>
          <a:bodyPr>
            <a:noAutofit/>
          </a:bodyPr>
          <a:lstStyle/>
          <a:p>
            <a:r>
              <a:rPr lang="en-US" sz="3200" b="1" dirty="0" smtClean="0"/>
              <a:t>PREPARING THE PATIENT FOR DISCHARGE AND HOME BASED CARE</a:t>
            </a:r>
            <a:r>
              <a:rPr lang="en-US" sz="3200" dirty="0" smtClean="0"/>
              <a:t> </a:t>
            </a:r>
            <a:endParaRPr lang="en-US" sz="3200" dirty="0"/>
          </a:p>
        </p:txBody>
      </p:sp>
      <p:sp>
        <p:nvSpPr>
          <p:cNvPr id="1048906" name="Content Placeholder 2"/>
          <p:cNvSpPr>
            <a:spLocks noGrp="1"/>
          </p:cNvSpPr>
          <p:nvPr>
            <p:ph idx="1"/>
          </p:nvPr>
        </p:nvSpPr>
        <p:spPr>
          <a:xfrm>
            <a:off x="0" y="1143000"/>
            <a:ext cx="9144000" cy="5715000"/>
          </a:xfrm>
        </p:spPr>
        <p:txBody>
          <a:bodyPr>
            <a:normAutofit/>
          </a:bodyPr>
          <a:lstStyle/>
          <a:p>
            <a:r>
              <a:rPr lang="en-US" dirty="0" smtClean="0"/>
              <a:t>The postoperative patient needs to be made aware of the expected outcome of the surgery as well as the medical and nursing care that they will require at home. </a:t>
            </a:r>
          </a:p>
          <a:p>
            <a:r>
              <a:rPr lang="en-US" dirty="0" smtClean="0"/>
              <a:t>This will reduce the possibility of last minute crises on the day of discharge</a:t>
            </a:r>
          </a:p>
          <a:p>
            <a:r>
              <a:rPr lang="en-US" dirty="0" smtClean="0"/>
              <a:t>The patient should be given an opportunity to get ready to cope at home and in the community as they ask you how to deal with a changed body image.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9" name="Title 1"/>
          <p:cNvSpPr>
            <a:spLocks noGrp="1"/>
          </p:cNvSpPr>
          <p:nvPr>
            <p:ph type="title"/>
          </p:nvPr>
        </p:nvSpPr>
        <p:spPr>
          <a:xfrm>
            <a:off x="457200" y="0"/>
            <a:ext cx="8229600" cy="1143000"/>
          </a:xfrm>
        </p:spPr>
        <p:txBody>
          <a:bodyPr>
            <a:normAutofit/>
          </a:bodyPr>
          <a:lstStyle/>
          <a:p>
            <a:r>
              <a:rPr lang="en-US" b="1" dirty="0" smtClean="0"/>
              <a:t>HISTORY OF THEATRE NURSING</a:t>
            </a:r>
            <a:endParaRPr lang="en-US" b="1" dirty="0"/>
          </a:p>
        </p:txBody>
      </p:sp>
      <p:sp>
        <p:nvSpPr>
          <p:cNvPr id="1048630" name="Content Placeholder 2"/>
          <p:cNvSpPr>
            <a:spLocks noGrp="1"/>
          </p:cNvSpPr>
          <p:nvPr>
            <p:ph idx="1"/>
          </p:nvPr>
        </p:nvSpPr>
        <p:spPr>
          <a:xfrm>
            <a:off x="0" y="1066800"/>
            <a:ext cx="9144000" cy="5791200"/>
          </a:xfrm>
        </p:spPr>
        <p:txBody>
          <a:bodyPr>
            <a:normAutofit/>
          </a:bodyPr>
          <a:lstStyle/>
          <a:p>
            <a:r>
              <a:rPr lang="en-US" dirty="0" smtClean="0"/>
              <a:t>The use of gloves was introduced in surgery in 1890. </a:t>
            </a:r>
          </a:p>
          <a:p>
            <a:r>
              <a:rPr lang="en-US" dirty="0" smtClean="0"/>
              <a:t> The history of nursing is very much related to the history of theatre nursing. </a:t>
            </a:r>
          </a:p>
          <a:p>
            <a:r>
              <a:rPr lang="en-US" dirty="0" smtClean="0"/>
              <a:t>Operating theatre nursing is a special branch of nursing. </a:t>
            </a:r>
          </a:p>
          <a:p>
            <a:r>
              <a:rPr lang="en-US" dirty="0" smtClean="0"/>
              <a:t>The theatre nurse has evolved together with the development of the theatre. </a:t>
            </a:r>
          </a:p>
          <a:p>
            <a:r>
              <a:rPr lang="en-US" dirty="0" smtClean="0"/>
              <a:t>He/she is a member of a bigger team, all of whom work together to provide a safe passage through the operating theatre for every patient. </a:t>
            </a:r>
          </a:p>
          <a:p>
            <a:endParaRPr lang="en-US"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07" name="Title 1"/>
          <p:cNvSpPr>
            <a:spLocks noGrp="1"/>
          </p:cNvSpPr>
          <p:nvPr>
            <p:ph type="ctrTitle"/>
          </p:nvPr>
        </p:nvSpPr>
        <p:spPr/>
        <p:txBody>
          <a:bodyPr/>
          <a:lstStyle/>
          <a:p>
            <a:r>
              <a:rPr lang="en-US" dirty="0" smtClean="0"/>
              <a:t>END </a:t>
            </a:r>
            <a:endParaRPr lang="en-US" dirty="0"/>
          </a:p>
        </p:txBody>
      </p:sp>
      <p:sp>
        <p:nvSpPr>
          <p:cNvPr id="1048908" name="Subtitle 2"/>
          <p:cNvSpPr>
            <a:spLocks noGrp="1"/>
          </p:cNvSpPr>
          <p:nvPr>
            <p:ph type="subTitle" idx="1"/>
          </p:nvPr>
        </p:nvSpPr>
        <p:spPr/>
        <p:txBody>
          <a:bodyPr/>
          <a:lstStyle/>
          <a:p>
            <a:r>
              <a:rPr lang="en-US" dirty="0" smtClean="0"/>
              <a:t>THANK YOU</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Title 1"/>
          <p:cNvSpPr>
            <a:spLocks noGrp="1"/>
          </p:cNvSpPr>
          <p:nvPr>
            <p:ph type="title"/>
          </p:nvPr>
        </p:nvSpPr>
        <p:spPr>
          <a:xfrm>
            <a:off x="0" y="0"/>
            <a:ext cx="9144000" cy="1143000"/>
          </a:xfrm>
        </p:spPr>
        <p:txBody>
          <a:bodyPr/>
          <a:lstStyle/>
          <a:p>
            <a:r>
              <a:rPr lang="en-US" b="1" dirty="0" smtClean="0"/>
              <a:t>HISTORY OF THEATRE NURSING</a:t>
            </a:r>
            <a:endParaRPr lang="en-US" b="1" dirty="0"/>
          </a:p>
        </p:txBody>
      </p:sp>
      <p:sp>
        <p:nvSpPr>
          <p:cNvPr id="1048632" name="Content Placeholder 2"/>
          <p:cNvSpPr>
            <a:spLocks noGrp="1"/>
          </p:cNvSpPr>
          <p:nvPr>
            <p:ph idx="1"/>
          </p:nvPr>
        </p:nvSpPr>
        <p:spPr>
          <a:xfrm>
            <a:off x="0" y="1066800"/>
            <a:ext cx="9144000" cy="5791200"/>
          </a:xfrm>
        </p:spPr>
        <p:txBody>
          <a:bodyPr>
            <a:normAutofit/>
          </a:bodyPr>
          <a:lstStyle/>
          <a:p>
            <a:r>
              <a:rPr lang="en-US" dirty="0" smtClean="0"/>
              <a:t>The theatre nurse is responsible for the success of any surgical procedure. </a:t>
            </a:r>
          </a:p>
          <a:p>
            <a:r>
              <a:rPr lang="en-US" dirty="0" smtClean="0"/>
              <a:t>He/she must, therefore, be highly skilled and trained, in order to be able to ensure a successful outcome for the patient.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3" name="Title 1"/>
          <p:cNvSpPr>
            <a:spLocks noGrp="1"/>
          </p:cNvSpPr>
          <p:nvPr>
            <p:ph type="title"/>
          </p:nvPr>
        </p:nvSpPr>
        <p:spPr/>
        <p:txBody>
          <a:bodyPr>
            <a:normAutofit/>
          </a:bodyPr>
          <a:lstStyle/>
          <a:p>
            <a:r>
              <a:rPr lang="en-US" b="1" dirty="0" smtClean="0"/>
              <a:t>AIMS OF THE THEATRE NURSE</a:t>
            </a:r>
            <a:endParaRPr lang="en-US" b="1" dirty="0"/>
          </a:p>
        </p:txBody>
      </p:sp>
      <p:sp>
        <p:nvSpPr>
          <p:cNvPr id="1048634" name="Content Placeholder 2"/>
          <p:cNvSpPr>
            <a:spLocks noGrp="1"/>
          </p:cNvSpPr>
          <p:nvPr>
            <p:ph idx="1"/>
          </p:nvPr>
        </p:nvSpPr>
        <p:spPr>
          <a:xfrm>
            <a:off x="152400" y="1447800"/>
            <a:ext cx="8991600" cy="5410200"/>
          </a:xfrm>
        </p:spPr>
        <p:txBody>
          <a:bodyPr>
            <a:normAutofit/>
          </a:bodyPr>
          <a:lstStyle/>
          <a:p>
            <a:r>
              <a:rPr lang="en-US" dirty="0" smtClean="0"/>
              <a:t>To prepare conscientiously by study to adapt to the changing world of medicine</a:t>
            </a:r>
          </a:p>
          <a:p>
            <a:r>
              <a:rPr lang="en-US" dirty="0" smtClean="0"/>
              <a:t>To allay the fears of the patient</a:t>
            </a:r>
          </a:p>
          <a:p>
            <a:r>
              <a:rPr lang="en-US" dirty="0" smtClean="0"/>
              <a:t>To integrate the patient care during their period in theatre</a:t>
            </a:r>
          </a:p>
          <a:p>
            <a:r>
              <a:rPr lang="en-US" dirty="0" smtClean="0"/>
              <a:t>To become highly skilled in theatre techniques</a:t>
            </a:r>
          </a:p>
          <a:p>
            <a:r>
              <a:rPr lang="en-US" dirty="0" smtClean="0"/>
              <a:t>To be able to impart knowledge to others.</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7" name="Title 1"/>
          <p:cNvSpPr>
            <a:spLocks noGrp="1"/>
          </p:cNvSpPr>
          <p:nvPr>
            <p:ph type="title"/>
          </p:nvPr>
        </p:nvSpPr>
        <p:spPr/>
        <p:txBody>
          <a:bodyPr>
            <a:normAutofit fontScale="90000"/>
          </a:bodyPr>
          <a:lstStyle/>
          <a:p>
            <a:r>
              <a:rPr lang="en-US" b="1" dirty="0" smtClean="0"/>
              <a:t>LEGAL ASPECTS IN THEATRE NURSING</a:t>
            </a:r>
            <a:endParaRPr lang="en-US" b="1" dirty="0"/>
          </a:p>
        </p:txBody>
      </p:sp>
      <p:sp>
        <p:nvSpPr>
          <p:cNvPr id="1048638" name="Content Placeholder 2"/>
          <p:cNvSpPr>
            <a:spLocks noGrp="1"/>
          </p:cNvSpPr>
          <p:nvPr>
            <p:ph idx="1"/>
          </p:nvPr>
        </p:nvSpPr>
        <p:spPr>
          <a:xfrm>
            <a:off x="0" y="1371600"/>
            <a:ext cx="9144000" cy="5486400"/>
          </a:xfrm>
        </p:spPr>
        <p:txBody>
          <a:bodyPr>
            <a:normAutofit/>
          </a:bodyPr>
          <a:lstStyle/>
          <a:p>
            <a:r>
              <a:rPr lang="en-US" dirty="0" smtClean="0"/>
              <a:t>The term ‘legal’ means; as </a:t>
            </a:r>
            <a:r>
              <a:rPr lang="en-US" b="1" dirty="0" smtClean="0"/>
              <a:t>'required’ </a:t>
            </a:r>
            <a:r>
              <a:rPr lang="en-US" dirty="0" smtClean="0"/>
              <a:t>or</a:t>
            </a:r>
            <a:r>
              <a:rPr lang="en-US" b="1" dirty="0" smtClean="0"/>
              <a:t> 'permitted by law'. </a:t>
            </a:r>
          </a:p>
          <a:p>
            <a:r>
              <a:rPr lang="en-US" dirty="0" smtClean="0"/>
              <a:t>Legal aspects in theatre nursing, refers to what the law requires us to do in the theatre </a:t>
            </a:r>
            <a:r>
              <a:rPr lang="en-US" b="1" dirty="0" smtClean="0"/>
              <a:t>before, during </a:t>
            </a:r>
            <a:r>
              <a:rPr lang="en-US" dirty="0" smtClean="0"/>
              <a:t>and </a:t>
            </a:r>
            <a:r>
              <a:rPr lang="en-US" b="1" dirty="0" smtClean="0"/>
              <a:t>after </a:t>
            </a:r>
            <a:r>
              <a:rPr lang="en-US" dirty="0" smtClean="0"/>
              <a:t>the operation. </a:t>
            </a:r>
          </a:p>
          <a:p>
            <a:r>
              <a:rPr lang="en-US" b="1" dirty="0" smtClean="0"/>
              <a:t>What is the preoperative care requirement before a  patient is taken for operation?</a:t>
            </a:r>
          </a:p>
          <a:p>
            <a:r>
              <a:rPr lang="en-US" dirty="0" smtClean="0"/>
              <a:t>Make sure that the surgeon explains clearly to the patient what will happen to the patient during surgery.</a:t>
            </a:r>
            <a:endParaRPr lang="en-US" b="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9" name="Title 1"/>
          <p:cNvSpPr>
            <a:spLocks noGrp="1"/>
          </p:cNvSpPr>
          <p:nvPr>
            <p:ph type="title"/>
          </p:nvPr>
        </p:nvSpPr>
        <p:spPr/>
        <p:txBody>
          <a:bodyPr>
            <a:normAutofit fontScale="90000"/>
          </a:bodyPr>
          <a:lstStyle/>
          <a:p>
            <a:r>
              <a:rPr lang="en-US" b="1" dirty="0" smtClean="0"/>
              <a:t>PREOPERATIVE LEGAL REQUIREMENT</a:t>
            </a:r>
            <a:endParaRPr lang="en-US" b="1" dirty="0"/>
          </a:p>
        </p:txBody>
      </p:sp>
      <p:sp>
        <p:nvSpPr>
          <p:cNvPr id="1048640" name="Content Placeholder 2"/>
          <p:cNvSpPr>
            <a:spLocks noGrp="1"/>
          </p:cNvSpPr>
          <p:nvPr>
            <p:ph idx="1"/>
          </p:nvPr>
        </p:nvSpPr>
        <p:spPr>
          <a:xfrm>
            <a:off x="0" y="1219200"/>
            <a:ext cx="9144000" cy="5638800"/>
          </a:xfrm>
        </p:spPr>
        <p:txBody>
          <a:bodyPr>
            <a:normAutofit fontScale="93750" lnSpcReduction="10000"/>
          </a:bodyPr>
          <a:lstStyle/>
          <a:p>
            <a:r>
              <a:rPr lang="en-US" dirty="0" smtClean="0"/>
              <a:t> The surgeon should obtain an </a:t>
            </a:r>
            <a:r>
              <a:rPr lang="en-US" b="1" dirty="0" smtClean="0"/>
              <a:t>informed consent</a:t>
            </a:r>
            <a:r>
              <a:rPr lang="en-US" dirty="0" smtClean="0"/>
              <a:t> from the patient or parent/guardian/next of kin for under age or not in a position to sign (e.g. unconscious person).</a:t>
            </a:r>
          </a:p>
          <a:p>
            <a:r>
              <a:rPr lang="en-US" dirty="0" smtClean="0"/>
              <a:t>The nurse ensures/confirms that the patient has</a:t>
            </a:r>
            <a:r>
              <a:rPr lang="en-US" b="1" dirty="0" smtClean="0"/>
              <a:t> signed an informed consent</a:t>
            </a:r>
            <a:r>
              <a:rPr lang="en-US" dirty="0" smtClean="0"/>
              <a:t>, after the surgeon has explained the advantages and outcomes of the operation.</a:t>
            </a:r>
          </a:p>
          <a:p>
            <a:r>
              <a:rPr lang="en-US" dirty="0" smtClean="0"/>
              <a:t>Make sure that the patient observes a ‘</a:t>
            </a:r>
            <a:r>
              <a:rPr lang="en-US" b="1" dirty="0" smtClean="0"/>
              <a:t>Nil by oral’</a:t>
            </a:r>
            <a:r>
              <a:rPr lang="en-US" dirty="0" smtClean="0"/>
              <a:t> rule. </a:t>
            </a:r>
            <a:br>
              <a:rPr lang="en-US" dirty="0" smtClean="0"/>
            </a:br>
            <a:r>
              <a:rPr lang="en-US" b="1" dirty="0" smtClean="0"/>
              <a:t>Blood investigation: </a:t>
            </a:r>
            <a:r>
              <a:rPr lang="en-US" dirty="0" smtClean="0"/>
              <a:t>All should be within the acceptable ranges e.g</a:t>
            </a:r>
            <a:r>
              <a:rPr lang="en-US" b="1" dirty="0" smtClean="0"/>
              <a:t>. full </a:t>
            </a:r>
            <a:r>
              <a:rPr lang="en-US" b="1" dirty="0" err="1" smtClean="0"/>
              <a:t>Haemogram</a:t>
            </a:r>
            <a:r>
              <a:rPr lang="en-US" b="1" dirty="0" smtClean="0"/>
              <a:t> including HB, urea, electrolytes </a:t>
            </a:r>
            <a:r>
              <a:rPr lang="en-US" dirty="0" smtClean="0"/>
              <a:t>and </a:t>
            </a:r>
            <a:r>
              <a:rPr lang="en-US" b="1" dirty="0" err="1" smtClean="0"/>
              <a:t>creatinine</a:t>
            </a:r>
            <a:r>
              <a:rPr lang="en-US" b="1" dirty="0" smtClean="0"/>
              <a:t>.</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1" name="Title 1"/>
          <p:cNvSpPr>
            <a:spLocks noGrp="1"/>
          </p:cNvSpPr>
          <p:nvPr>
            <p:ph type="title"/>
          </p:nvPr>
        </p:nvSpPr>
        <p:spPr/>
        <p:txBody>
          <a:bodyPr/>
          <a:lstStyle/>
          <a:p>
            <a:r>
              <a:rPr lang="en-US" b="1" dirty="0" smtClean="0"/>
              <a:t>Preoperative legal requirement</a:t>
            </a:r>
            <a:endParaRPr lang="en-US" b="1" dirty="0"/>
          </a:p>
        </p:txBody>
      </p:sp>
      <p:sp>
        <p:nvSpPr>
          <p:cNvPr id="1048642" name="Content Placeholder 2"/>
          <p:cNvSpPr>
            <a:spLocks noGrp="1"/>
          </p:cNvSpPr>
          <p:nvPr>
            <p:ph idx="1"/>
          </p:nvPr>
        </p:nvSpPr>
        <p:spPr>
          <a:xfrm>
            <a:off x="0" y="1447800"/>
            <a:ext cx="9144000" cy="5410200"/>
          </a:xfrm>
        </p:spPr>
        <p:txBody>
          <a:bodyPr>
            <a:normAutofit/>
          </a:bodyPr>
          <a:lstStyle/>
          <a:p>
            <a:r>
              <a:rPr lang="en-US" dirty="0" smtClean="0"/>
              <a:t>The patient should be </a:t>
            </a:r>
            <a:r>
              <a:rPr lang="en-US" b="1" dirty="0" smtClean="0"/>
              <a:t>counseled</a:t>
            </a:r>
            <a:r>
              <a:rPr lang="en-US" dirty="0" smtClean="0"/>
              <a:t> and</a:t>
            </a:r>
            <a:r>
              <a:rPr lang="en-US" b="1" dirty="0" smtClean="0"/>
              <a:t> reassured </a:t>
            </a:r>
            <a:r>
              <a:rPr lang="en-US" dirty="0" err="1" smtClean="0"/>
              <a:t>e.g</a:t>
            </a:r>
            <a:r>
              <a:rPr lang="en-US" dirty="0" smtClean="0"/>
              <a:t> amputation, or mastectomy.</a:t>
            </a:r>
            <a:endParaRPr lang="en-US" dirty="0"/>
          </a:p>
          <a:p>
            <a:r>
              <a:rPr lang="en-US" dirty="0" smtClean="0"/>
              <a:t>The site to be operated on should be</a:t>
            </a:r>
            <a:r>
              <a:rPr lang="en-US" b="1" dirty="0" smtClean="0"/>
              <a:t> shaved </a:t>
            </a:r>
            <a:r>
              <a:rPr lang="en-US" dirty="0" smtClean="0"/>
              <a:t>and </a:t>
            </a:r>
            <a:r>
              <a:rPr lang="en-US" b="1" dirty="0" smtClean="0"/>
              <a:t>cleaned</a:t>
            </a:r>
            <a:r>
              <a:rPr lang="en-US" dirty="0" smtClean="0"/>
              <a:t> with warm soapy water, to reduce the bacteria on the</a:t>
            </a:r>
            <a:r>
              <a:rPr lang="en-US" dirty="0"/>
              <a:t> </a:t>
            </a:r>
            <a:r>
              <a:rPr lang="en-US" dirty="0" smtClean="0"/>
              <a:t>patient’s skin. The area shaved should be larger than the incision site.</a:t>
            </a:r>
            <a:endParaRPr lang="en-US" dirty="0"/>
          </a:p>
          <a:p>
            <a:r>
              <a:rPr lang="en-US" b="1" dirty="0" smtClean="0"/>
              <a:t>Catheterization</a:t>
            </a:r>
            <a:r>
              <a:rPr lang="en-US" dirty="0" smtClean="0"/>
              <a:t> and </a:t>
            </a:r>
            <a:r>
              <a:rPr lang="en-US" b="1" dirty="0" smtClean="0"/>
              <a:t>IV </a:t>
            </a:r>
            <a:r>
              <a:rPr lang="en-US" b="1" dirty="0" err="1" smtClean="0"/>
              <a:t>branula</a:t>
            </a:r>
            <a:r>
              <a:rPr lang="en-US" b="1" dirty="0" smtClean="0"/>
              <a:t> </a:t>
            </a:r>
            <a:r>
              <a:rPr lang="en-US" dirty="0" smtClean="0"/>
              <a:t>insertion may be necessary depending on</a:t>
            </a:r>
            <a:r>
              <a:rPr lang="en-US" dirty="0"/>
              <a:t> </a:t>
            </a:r>
            <a:r>
              <a:rPr lang="en-US" dirty="0" smtClean="0"/>
              <a:t>the surgery.</a:t>
            </a:r>
            <a:endParaRPr lang="en-US" dirty="0"/>
          </a:p>
          <a:p>
            <a:r>
              <a:rPr lang="en-US" b="1" dirty="0" smtClean="0"/>
              <a:t>Observations of vital signs</a:t>
            </a:r>
            <a:r>
              <a:rPr lang="en-US" dirty="0" smtClean="0"/>
              <a:t>, </a:t>
            </a:r>
            <a:r>
              <a:rPr lang="en-US" b="1" dirty="0" smtClean="0"/>
              <a:t>urine testing </a:t>
            </a:r>
            <a:r>
              <a:rPr lang="en-US" dirty="0" smtClean="0"/>
              <a:t>for sugars, proteins and acetone should be done.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Title 1"/>
          <p:cNvSpPr>
            <a:spLocks noGrp="1"/>
          </p:cNvSpPr>
          <p:nvPr>
            <p:ph type="title"/>
          </p:nvPr>
        </p:nvSpPr>
        <p:spPr/>
        <p:txBody>
          <a:bodyPr/>
          <a:lstStyle/>
          <a:p>
            <a:r>
              <a:rPr lang="en-US" b="1" dirty="0" smtClean="0"/>
              <a:t>OBJECTIVES</a:t>
            </a:r>
            <a:endParaRPr lang="en-US" b="1" dirty="0"/>
          </a:p>
        </p:txBody>
      </p:sp>
      <p:sp>
        <p:nvSpPr>
          <p:cNvPr id="1048599" name="Content Placeholder 2"/>
          <p:cNvSpPr>
            <a:spLocks noGrp="1"/>
          </p:cNvSpPr>
          <p:nvPr>
            <p:ph idx="1"/>
          </p:nvPr>
        </p:nvSpPr>
        <p:spPr>
          <a:xfrm>
            <a:off x="457200" y="1600200"/>
            <a:ext cx="8686800" cy="5257800"/>
          </a:xfrm>
        </p:spPr>
        <p:txBody>
          <a:bodyPr/>
          <a:lstStyle/>
          <a:p>
            <a:r>
              <a:rPr lang="en-US" dirty="0" smtClean="0"/>
              <a:t>Define </a:t>
            </a:r>
            <a:r>
              <a:rPr lang="en-US" dirty="0" err="1" smtClean="0"/>
              <a:t>perioperative</a:t>
            </a:r>
            <a:r>
              <a:rPr lang="en-US" dirty="0" smtClean="0"/>
              <a:t> care</a:t>
            </a:r>
          </a:p>
          <a:p>
            <a:r>
              <a:rPr lang="en-US" dirty="0" smtClean="0"/>
              <a:t>Explain phases of </a:t>
            </a:r>
            <a:r>
              <a:rPr lang="en-US" dirty="0" err="1" smtClean="0"/>
              <a:t>perioperative</a:t>
            </a:r>
            <a:r>
              <a:rPr lang="en-US" dirty="0" smtClean="0"/>
              <a:t> nursing care</a:t>
            </a:r>
          </a:p>
          <a:p>
            <a:r>
              <a:rPr lang="en-US" dirty="0" smtClean="0"/>
              <a:t>Describe the historical background of operating theatre nursing </a:t>
            </a:r>
          </a:p>
          <a:p>
            <a:r>
              <a:rPr lang="en-US" dirty="0" smtClean="0"/>
              <a:t>Explain the legal requirement to be met by an operating theatre team.</a:t>
            </a:r>
          </a:p>
          <a:p>
            <a:r>
              <a:rPr lang="en-US" dirty="0" smtClean="0"/>
              <a:t>Explain positions used in operating theatre.</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3" name="Title 1"/>
          <p:cNvSpPr>
            <a:spLocks noGrp="1"/>
          </p:cNvSpPr>
          <p:nvPr>
            <p:ph type="title"/>
          </p:nvPr>
        </p:nvSpPr>
        <p:spPr/>
        <p:txBody>
          <a:bodyPr>
            <a:normAutofit/>
          </a:bodyPr>
          <a:lstStyle/>
          <a:p>
            <a:r>
              <a:rPr lang="en-US" b="1" dirty="0" smtClean="0"/>
              <a:t>PREOP. Legal requirement</a:t>
            </a:r>
            <a:r>
              <a:rPr lang="en-US" dirty="0" smtClean="0"/>
              <a:t> </a:t>
            </a:r>
            <a:endParaRPr lang="en-US" dirty="0"/>
          </a:p>
        </p:txBody>
      </p:sp>
      <p:sp>
        <p:nvSpPr>
          <p:cNvPr id="1048644" name="Content Placeholder 2"/>
          <p:cNvSpPr>
            <a:spLocks noGrp="1"/>
          </p:cNvSpPr>
          <p:nvPr>
            <p:ph idx="1"/>
          </p:nvPr>
        </p:nvSpPr>
        <p:spPr>
          <a:xfrm>
            <a:off x="152400" y="1219200"/>
            <a:ext cx="8991600" cy="5638800"/>
          </a:xfrm>
        </p:spPr>
        <p:txBody>
          <a:bodyPr>
            <a:normAutofit fontScale="96875"/>
          </a:bodyPr>
          <a:lstStyle/>
          <a:p>
            <a:r>
              <a:rPr lang="en-US" dirty="0" smtClean="0"/>
              <a:t>The nurse should confirm that the above preoperative measures have been taken by the ward nurse in order to allow the patient in theatre.</a:t>
            </a:r>
          </a:p>
          <a:p>
            <a:r>
              <a:rPr lang="en-US" dirty="0" smtClean="0"/>
              <a:t>Preparations form part of the legal requirements before surgery.</a:t>
            </a:r>
          </a:p>
          <a:p>
            <a:r>
              <a:rPr lang="en-US" b="1" dirty="0" smtClean="0"/>
              <a:t> Confidentiality </a:t>
            </a:r>
            <a:r>
              <a:rPr lang="en-US" dirty="0" smtClean="0"/>
              <a:t>in nursing practice is a legal requirement. </a:t>
            </a:r>
          </a:p>
          <a:p>
            <a:r>
              <a:rPr lang="en-US" dirty="0" smtClean="0"/>
              <a:t>The law gives the patient seeking medical, surgical and nursing care,</a:t>
            </a:r>
            <a:r>
              <a:rPr lang="en-US" b="1" dirty="0" smtClean="0"/>
              <a:t> rights </a:t>
            </a:r>
            <a:r>
              <a:rPr lang="en-US" dirty="0" smtClean="0"/>
              <a:t>under which they are to be managed.</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5" name="Title 3"/>
          <p:cNvSpPr>
            <a:spLocks noGrp="1"/>
          </p:cNvSpPr>
          <p:nvPr>
            <p:ph type="title"/>
          </p:nvPr>
        </p:nvSpPr>
        <p:spPr/>
        <p:txBody>
          <a:bodyPr/>
          <a:lstStyle/>
          <a:p>
            <a:r>
              <a:rPr lang="en-US" b="1" dirty="0" smtClean="0"/>
              <a:t>Preoperative legal requirement</a:t>
            </a:r>
            <a:endParaRPr lang="en-US" b="1" dirty="0"/>
          </a:p>
        </p:txBody>
      </p:sp>
      <p:sp>
        <p:nvSpPr>
          <p:cNvPr id="1048646" name="Content Placeholder 2"/>
          <p:cNvSpPr>
            <a:spLocks noGrp="1"/>
          </p:cNvSpPr>
          <p:nvPr>
            <p:ph idx="1"/>
          </p:nvPr>
        </p:nvSpPr>
        <p:spPr>
          <a:xfrm>
            <a:off x="0" y="1219200"/>
            <a:ext cx="8915400" cy="5638800"/>
          </a:xfrm>
        </p:spPr>
        <p:txBody>
          <a:bodyPr>
            <a:normAutofit/>
          </a:bodyPr>
          <a:lstStyle/>
          <a:p>
            <a:r>
              <a:rPr lang="en-US" b="1" dirty="0" smtClean="0"/>
              <a:t>Rights:  </a:t>
            </a:r>
            <a:r>
              <a:rPr lang="en-US" dirty="0" smtClean="0"/>
              <a:t>any claim that is morally just or legally granted as allowable or due to a person. </a:t>
            </a:r>
          </a:p>
          <a:p>
            <a:r>
              <a:rPr lang="en-US" dirty="0" smtClean="0"/>
              <a:t> ‘</a:t>
            </a:r>
            <a:r>
              <a:rPr lang="en-US" b="1" dirty="0" smtClean="0"/>
              <a:t>Legal rights </a:t>
            </a:r>
            <a:r>
              <a:rPr lang="en-US" dirty="0" smtClean="0"/>
              <a:t>of an individual during theatre nursing include: </a:t>
            </a:r>
          </a:p>
          <a:p>
            <a:pPr>
              <a:buNone/>
            </a:pPr>
            <a:r>
              <a:rPr lang="en-US" dirty="0" smtClean="0"/>
              <a:t>1.  </a:t>
            </a:r>
            <a:r>
              <a:rPr lang="en-US" b="1" dirty="0" smtClean="0"/>
              <a:t>Informed consent</a:t>
            </a:r>
            <a:r>
              <a:rPr lang="en-US" dirty="0" smtClean="0"/>
              <a:t>, </a:t>
            </a:r>
          </a:p>
          <a:p>
            <a:pPr>
              <a:buNone/>
            </a:pPr>
            <a:r>
              <a:rPr lang="en-US" dirty="0" smtClean="0"/>
              <a:t>    However, consider factors such as age, mental status and level of education before giving information</a:t>
            </a:r>
          </a:p>
          <a:p>
            <a:pPr>
              <a:buNone/>
            </a:pPr>
            <a:r>
              <a:rPr lang="en-US" b="1" dirty="0" smtClean="0"/>
              <a:t>2. Obtain consent </a:t>
            </a:r>
            <a:r>
              <a:rPr lang="en-US" dirty="0" smtClean="0"/>
              <a:t>from the patient before premedication.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7" name="Title 2"/>
          <p:cNvSpPr>
            <a:spLocks noGrp="1"/>
          </p:cNvSpPr>
          <p:nvPr>
            <p:ph type="title"/>
          </p:nvPr>
        </p:nvSpPr>
        <p:spPr/>
        <p:txBody>
          <a:bodyPr/>
          <a:lstStyle/>
          <a:p>
            <a:r>
              <a:rPr lang="en-US" b="1" dirty="0" smtClean="0"/>
              <a:t>Preoperative legal requirement</a:t>
            </a:r>
            <a:endParaRPr lang="en-US" b="1" dirty="0"/>
          </a:p>
        </p:txBody>
      </p:sp>
      <p:sp>
        <p:nvSpPr>
          <p:cNvPr id="1048648" name="Content Placeholder 1"/>
          <p:cNvSpPr>
            <a:spLocks noGrp="1"/>
          </p:cNvSpPr>
          <p:nvPr>
            <p:ph idx="1"/>
          </p:nvPr>
        </p:nvSpPr>
        <p:spPr/>
        <p:txBody>
          <a:bodyPr>
            <a:normAutofit fontScale="89375"/>
          </a:bodyPr>
          <a:lstStyle/>
          <a:p>
            <a:pPr>
              <a:buNone/>
            </a:pPr>
            <a:r>
              <a:rPr lang="en-US" b="1" dirty="0" smtClean="0"/>
              <a:t>3. Safety </a:t>
            </a:r>
            <a:r>
              <a:rPr lang="en-US" dirty="0" smtClean="0"/>
              <a:t>and</a:t>
            </a:r>
            <a:r>
              <a:rPr lang="en-US" b="1" dirty="0" smtClean="0"/>
              <a:t> security </a:t>
            </a:r>
            <a:r>
              <a:rPr lang="en-US" dirty="0" smtClean="0"/>
              <a:t>of the patient before, during and after operation is vested in the theatre team.</a:t>
            </a:r>
          </a:p>
          <a:p>
            <a:r>
              <a:rPr lang="en-US" dirty="0" smtClean="0"/>
              <a:t> It has already been implied earlier that by signing the consent form, the patient takes some responsibility for the whole loss of life or part of their body.</a:t>
            </a:r>
          </a:p>
          <a:p>
            <a:r>
              <a:rPr lang="en-US" dirty="0" smtClean="0"/>
              <a:t> However, this does not take away the responsibility of the theatre team to ensure the security of the patient's life during the operation.</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9" name="Title 1"/>
          <p:cNvSpPr>
            <a:spLocks noGrp="1"/>
          </p:cNvSpPr>
          <p:nvPr>
            <p:ph type="title"/>
          </p:nvPr>
        </p:nvSpPr>
        <p:spPr/>
        <p:txBody>
          <a:bodyPr/>
          <a:lstStyle/>
          <a:p>
            <a:r>
              <a:rPr lang="en-US" b="1" dirty="0" smtClean="0"/>
              <a:t> Legal requirement</a:t>
            </a:r>
            <a:endParaRPr lang="en-US" dirty="0"/>
          </a:p>
        </p:txBody>
      </p:sp>
      <p:sp>
        <p:nvSpPr>
          <p:cNvPr id="1048650" name="Content Placeholder 2"/>
          <p:cNvSpPr>
            <a:spLocks noGrp="1"/>
          </p:cNvSpPr>
          <p:nvPr>
            <p:ph idx="1"/>
          </p:nvPr>
        </p:nvSpPr>
        <p:spPr>
          <a:xfrm>
            <a:off x="152400" y="1143000"/>
            <a:ext cx="8991600" cy="5715000"/>
          </a:xfrm>
        </p:spPr>
        <p:txBody>
          <a:bodyPr>
            <a:normAutofit fontScale="93750" lnSpcReduction="10000"/>
          </a:bodyPr>
          <a:lstStyle/>
          <a:p>
            <a:pPr>
              <a:buNone/>
            </a:pPr>
            <a:r>
              <a:rPr lang="en-US" dirty="0" smtClean="0"/>
              <a:t>      </a:t>
            </a:r>
            <a:endParaRPr lang="en-US" b="1" dirty="0" smtClean="0"/>
          </a:p>
          <a:p>
            <a:r>
              <a:rPr lang="en-US" dirty="0" smtClean="0"/>
              <a:t>  Patient should be properly prepared</a:t>
            </a:r>
          </a:p>
          <a:p>
            <a:r>
              <a:rPr lang="en-US" dirty="0" smtClean="0"/>
              <a:t>Ensure that the </a:t>
            </a:r>
            <a:r>
              <a:rPr lang="en-US" b="1" dirty="0" smtClean="0"/>
              <a:t>right patient </a:t>
            </a:r>
            <a:r>
              <a:rPr lang="en-US" dirty="0" smtClean="0"/>
              <a:t>for the intended operation is taken to theatre.</a:t>
            </a:r>
          </a:p>
          <a:p>
            <a:r>
              <a:rPr lang="en-US" dirty="0" smtClean="0"/>
              <a:t>The items used for the operation must be</a:t>
            </a:r>
            <a:r>
              <a:rPr lang="en-US" b="1" dirty="0" smtClean="0"/>
              <a:t> counted </a:t>
            </a:r>
            <a:r>
              <a:rPr lang="en-US" dirty="0" smtClean="0"/>
              <a:t>and </a:t>
            </a:r>
            <a:r>
              <a:rPr lang="en-US" b="1" dirty="0" smtClean="0"/>
              <a:t>recorded </a:t>
            </a:r>
            <a:r>
              <a:rPr lang="en-US" dirty="0" smtClean="0"/>
              <a:t>before, and after the operation to</a:t>
            </a:r>
            <a:r>
              <a:rPr lang="en-US" b="1" dirty="0" smtClean="0"/>
              <a:t> prevent loss of swabs, </a:t>
            </a:r>
            <a:r>
              <a:rPr lang="en-US" dirty="0" smtClean="0"/>
              <a:t>tubes, blades, forceps, abdominal packs etc.</a:t>
            </a:r>
          </a:p>
          <a:p>
            <a:r>
              <a:rPr lang="en-US" dirty="0" smtClean="0"/>
              <a:t>Theatre nurses must know the </a:t>
            </a:r>
            <a:r>
              <a:rPr lang="en-US" b="1" dirty="0" smtClean="0"/>
              <a:t>‘EXIT</a:t>
            </a:r>
            <a:r>
              <a:rPr lang="en-US" dirty="0" smtClean="0"/>
              <a:t>’ to use incase of an emergency.</a:t>
            </a:r>
          </a:p>
          <a:p>
            <a:r>
              <a:rPr lang="en-US" dirty="0" smtClean="0"/>
              <a:t>Sockets in theatre should be</a:t>
            </a:r>
            <a:r>
              <a:rPr lang="en-US" b="1" dirty="0" smtClean="0"/>
              <a:t> covered </a:t>
            </a:r>
            <a:r>
              <a:rPr lang="en-US" dirty="0" smtClean="0"/>
              <a:t>during scrubbing to prevent the risks of conducting  currents.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Title 1"/>
          <p:cNvSpPr>
            <a:spLocks noGrp="1"/>
          </p:cNvSpPr>
          <p:nvPr>
            <p:ph type="title"/>
          </p:nvPr>
        </p:nvSpPr>
        <p:spPr/>
        <p:txBody>
          <a:bodyPr/>
          <a:lstStyle/>
          <a:p>
            <a:r>
              <a:rPr lang="en-US" dirty="0" smtClean="0"/>
              <a:t>summary</a:t>
            </a:r>
            <a:endParaRPr lang="en-US" dirty="0"/>
          </a:p>
        </p:txBody>
      </p:sp>
      <p:sp>
        <p:nvSpPr>
          <p:cNvPr id="1048652" name="Content Placeholder 2"/>
          <p:cNvSpPr>
            <a:spLocks noGrp="1"/>
          </p:cNvSpPr>
          <p:nvPr>
            <p:ph idx="1"/>
          </p:nvPr>
        </p:nvSpPr>
        <p:spPr>
          <a:xfrm>
            <a:off x="0" y="1371600"/>
            <a:ext cx="9144000" cy="5486400"/>
          </a:xfrm>
        </p:spPr>
        <p:txBody>
          <a:bodyPr>
            <a:normAutofit/>
          </a:bodyPr>
          <a:lstStyle/>
          <a:p>
            <a:r>
              <a:rPr lang="en-US" dirty="0" smtClean="0"/>
              <a:t>The legal aspect in theatre nursing involves the care of the patient from the time the patient is accepted in theatre, until he is handed over back to the ward.</a:t>
            </a:r>
          </a:p>
          <a:p>
            <a:r>
              <a:rPr lang="en-US" dirty="0" smtClean="0"/>
              <a:t>Any patient going to theatre must </a:t>
            </a:r>
            <a:r>
              <a:rPr lang="en-US" b="1" dirty="0" smtClean="0"/>
              <a:t>be properly prepared.</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3" name="Title 1"/>
          <p:cNvSpPr>
            <a:spLocks noGrp="1"/>
          </p:cNvSpPr>
          <p:nvPr>
            <p:ph type="title"/>
          </p:nvPr>
        </p:nvSpPr>
        <p:spPr/>
        <p:txBody>
          <a:bodyPr/>
          <a:lstStyle/>
          <a:p>
            <a:r>
              <a:rPr lang="en-US" dirty="0" smtClean="0"/>
              <a:t>summary</a:t>
            </a:r>
            <a:endParaRPr lang="en-US" dirty="0"/>
          </a:p>
        </p:txBody>
      </p:sp>
      <p:sp>
        <p:nvSpPr>
          <p:cNvPr id="1048654" name="Content Placeholder 2"/>
          <p:cNvSpPr>
            <a:spLocks noGrp="1"/>
          </p:cNvSpPr>
          <p:nvPr>
            <p:ph idx="1"/>
          </p:nvPr>
        </p:nvSpPr>
        <p:spPr>
          <a:xfrm>
            <a:off x="0" y="1219200"/>
            <a:ext cx="9144000" cy="5638800"/>
          </a:xfrm>
        </p:spPr>
        <p:txBody>
          <a:bodyPr>
            <a:normAutofit/>
          </a:bodyPr>
          <a:lstStyle/>
          <a:p>
            <a:r>
              <a:rPr lang="en-US" dirty="0" smtClean="0"/>
              <a:t>The patient must </a:t>
            </a:r>
            <a:r>
              <a:rPr lang="en-US" b="1" dirty="0" smtClean="0"/>
              <a:t>sign an informed consent, </a:t>
            </a:r>
            <a:r>
              <a:rPr lang="en-US" dirty="0" smtClean="0"/>
              <a:t>obtained by the surgeon.</a:t>
            </a:r>
          </a:p>
          <a:p>
            <a:r>
              <a:rPr lang="en-US" dirty="0" smtClean="0"/>
              <a:t>He/she must be </a:t>
            </a:r>
            <a:r>
              <a:rPr lang="en-US" b="1" dirty="0" smtClean="0"/>
              <a:t>protected from any harm, </a:t>
            </a:r>
            <a:r>
              <a:rPr lang="en-US" dirty="0" smtClean="0"/>
              <a:t>falls or eventuality, during the stay in theatre.</a:t>
            </a:r>
          </a:p>
          <a:p>
            <a:r>
              <a:rPr lang="en-US" b="1" dirty="0" smtClean="0"/>
              <a:t>Patient confidentiality</a:t>
            </a:r>
            <a:r>
              <a:rPr lang="en-US" dirty="0" smtClean="0"/>
              <a:t> must be observed.</a:t>
            </a:r>
          </a:p>
          <a:p>
            <a:r>
              <a:rPr lang="en-US" dirty="0" smtClean="0"/>
              <a:t> He/she must be the </a:t>
            </a:r>
            <a:r>
              <a:rPr lang="en-US" b="1" dirty="0" smtClean="0"/>
              <a:t>right patient </a:t>
            </a:r>
            <a:r>
              <a:rPr lang="en-US" dirty="0" smtClean="0"/>
              <a:t>for the intended operation.</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7" name="Title 1"/>
          <p:cNvSpPr>
            <a:spLocks noGrp="1"/>
          </p:cNvSpPr>
          <p:nvPr>
            <p:ph type="title"/>
          </p:nvPr>
        </p:nvSpPr>
        <p:spPr/>
        <p:txBody>
          <a:bodyPr>
            <a:normAutofit fontScale="90000"/>
          </a:bodyPr>
          <a:lstStyle/>
          <a:p>
            <a:r>
              <a:rPr lang="en-US" b="1" dirty="0" smtClean="0"/>
              <a:t>LAYOUT OF AN OPERATING THEATRE</a:t>
            </a:r>
            <a:endParaRPr lang="en-US" b="1" dirty="0"/>
          </a:p>
        </p:txBody>
      </p:sp>
      <p:sp>
        <p:nvSpPr>
          <p:cNvPr id="1048658" name="Content Placeholder 2"/>
          <p:cNvSpPr>
            <a:spLocks noGrp="1"/>
          </p:cNvSpPr>
          <p:nvPr>
            <p:ph idx="1"/>
          </p:nvPr>
        </p:nvSpPr>
        <p:spPr>
          <a:xfrm>
            <a:off x="533400" y="1371600"/>
            <a:ext cx="8610600" cy="5486400"/>
          </a:xfrm>
        </p:spPr>
        <p:txBody>
          <a:bodyPr>
            <a:normAutofit/>
          </a:bodyPr>
          <a:lstStyle/>
          <a:p>
            <a:pPr>
              <a:buFont typeface="Wingdings" pitchFamily="2" charset="2"/>
              <a:buChar char="§"/>
            </a:pPr>
            <a:r>
              <a:rPr lang="en-US" dirty="0" smtClean="0"/>
              <a:t> Is a block of building with </a:t>
            </a:r>
            <a:r>
              <a:rPr lang="en-US" b="1" dirty="0" smtClean="0"/>
              <a:t>a series of rooms </a:t>
            </a:r>
            <a:r>
              <a:rPr lang="en-US" dirty="0" smtClean="0"/>
              <a:t>leading off a corridor.</a:t>
            </a:r>
          </a:p>
          <a:p>
            <a:pPr>
              <a:buFont typeface="Wingdings" pitchFamily="2" charset="2"/>
              <a:buChar char="§"/>
            </a:pPr>
            <a:r>
              <a:rPr lang="en-US" dirty="0" smtClean="0"/>
              <a:t> With </a:t>
            </a:r>
            <a:r>
              <a:rPr lang="en-US" b="1" dirty="0" smtClean="0"/>
              <a:t>self-closing doors, </a:t>
            </a:r>
            <a:r>
              <a:rPr lang="en-US" dirty="0" smtClean="0"/>
              <a:t>which separate it from the main hospital. </a:t>
            </a:r>
          </a:p>
          <a:p>
            <a:pPr>
              <a:buFont typeface="Wingdings" pitchFamily="2" charset="2"/>
              <a:buChar char="§"/>
            </a:pPr>
            <a:r>
              <a:rPr lang="en-US" dirty="0" smtClean="0"/>
              <a:t>The doors reduce unnecessary movement to and from theatre.</a:t>
            </a:r>
          </a:p>
          <a:p>
            <a:pPr>
              <a:buFont typeface="Wingdings" pitchFamily="2" charset="2"/>
              <a:buChar char="§"/>
            </a:pPr>
            <a:r>
              <a:rPr lang="en-US" dirty="0" smtClean="0"/>
              <a:t> A theatre should be built in </a:t>
            </a:r>
            <a:r>
              <a:rPr lang="en-US" b="1" dirty="0" smtClean="0"/>
              <a:t>a central place </a:t>
            </a:r>
            <a:r>
              <a:rPr lang="en-US" dirty="0" smtClean="0"/>
              <a:t>possibly near an </a:t>
            </a:r>
            <a:r>
              <a:rPr lang="en-US" b="1" dirty="0" smtClean="0"/>
              <a:t>intensive care unit</a:t>
            </a:r>
            <a:r>
              <a:rPr lang="en-US" dirty="0" smtClean="0"/>
              <a:t>, the </a:t>
            </a:r>
            <a:r>
              <a:rPr lang="en-US" b="1" dirty="0" smtClean="0"/>
              <a:t>surgical</a:t>
            </a:r>
            <a:r>
              <a:rPr lang="en-US" dirty="0" smtClean="0"/>
              <a:t> </a:t>
            </a:r>
            <a:r>
              <a:rPr lang="en-US" b="1" dirty="0" smtClean="0"/>
              <a:t>wards</a:t>
            </a:r>
            <a:r>
              <a:rPr lang="en-US" dirty="0" smtClean="0"/>
              <a:t> and other </a:t>
            </a:r>
            <a:r>
              <a:rPr lang="en-US" b="1" dirty="0" smtClean="0"/>
              <a:t>special wards, </a:t>
            </a:r>
            <a:r>
              <a:rPr lang="en-US" dirty="0" smtClean="0"/>
              <a:t>for example, </a:t>
            </a:r>
            <a:r>
              <a:rPr lang="en-US" b="1" dirty="0" smtClean="0"/>
              <a:t>renal unit </a:t>
            </a:r>
            <a:r>
              <a:rPr lang="en-US" dirty="0" smtClean="0"/>
              <a:t>and </a:t>
            </a:r>
            <a:r>
              <a:rPr lang="en-US" b="1" dirty="0" smtClean="0"/>
              <a:t>burns unit.</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9" name="Title 2"/>
          <p:cNvSpPr>
            <a:spLocks noGrp="1"/>
          </p:cNvSpPr>
          <p:nvPr>
            <p:ph type="title"/>
          </p:nvPr>
        </p:nvSpPr>
        <p:spPr/>
        <p:txBody>
          <a:bodyPr>
            <a:normAutofit/>
          </a:bodyPr>
          <a:lstStyle/>
          <a:p>
            <a:r>
              <a:rPr lang="en-US" b="1" dirty="0" smtClean="0"/>
              <a:t>LAYOUT OF OPERATING THEATRE</a:t>
            </a:r>
            <a:endParaRPr lang="en-US" b="1" dirty="0"/>
          </a:p>
        </p:txBody>
      </p:sp>
      <p:sp>
        <p:nvSpPr>
          <p:cNvPr id="1048660" name="Content Placeholder 1"/>
          <p:cNvSpPr>
            <a:spLocks noGrp="1"/>
          </p:cNvSpPr>
          <p:nvPr>
            <p:ph idx="1"/>
          </p:nvPr>
        </p:nvSpPr>
        <p:spPr/>
        <p:txBody>
          <a:bodyPr>
            <a:normAutofit fontScale="89375" lnSpcReduction="10000"/>
          </a:bodyPr>
          <a:lstStyle/>
          <a:p>
            <a:r>
              <a:rPr lang="en-US" dirty="0" smtClean="0"/>
              <a:t>All these units should be in relation to each other, but construction should be separate and independent from all traffic and air movement within the hospital.</a:t>
            </a:r>
          </a:p>
          <a:p>
            <a:r>
              <a:rPr lang="en-US" dirty="0" smtClean="0"/>
              <a:t>A theatre unit is self contained with</a:t>
            </a:r>
            <a:r>
              <a:rPr lang="en-US" b="1" dirty="0" smtClean="0"/>
              <a:t> changing rooms, shower rooms, toilets, receiving area, </a:t>
            </a:r>
            <a:r>
              <a:rPr lang="en-US" b="1" dirty="0" err="1" smtClean="0"/>
              <a:t>anaesthetic</a:t>
            </a:r>
            <a:r>
              <a:rPr lang="en-US" b="1" dirty="0" smtClean="0"/>
              <a:t> room, operating room, recovery room; at least four beds, sluice room, linen room , sterilizing room, staff room, administration office, supplies and store office, and maintenance room.</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1" name="Title 1"/>
          <p:cNvSpPr>
            <a:spLocks noGrp="1"/>
          </p:cNvSpPr>
          <p:nvPr>
            <p:ph type="title"/>
          </p:nvPr>
        </p:nvSpPr>
        <p:spPr/>
        <p:txBody>
          <a:bodyPr/>
          <a:lstStyle/>
          <a:p>
            <a:r>
              <a:rPr lang="en-US" b="1" dirty="0" smtClean="0"/>
              <a:t>LAYOUT cont’d</a:t>
            </a:r>
            <a:endParaRPr lang="en-US" b="1" dirty="0"/>
          </a:p>
        </p:txBody>
      </p:sp>
      <p:sp>
        <p:nvSpPr>
          <p:cNvPr id="1048662" name="Content Placeholder 2"/>
          <p:cNvSpPr>
            <a:spLocks noGrp="1"/>
          </p:cNvSpPr>
          <p:nvPr>
            <p:ph idx="1"/>
          </p:nvPr>
        </p:nvSpPr>
        <p:spPr>
          <a:xfrm>
            <a:off x="152400" y="1219200"/>
            <a:ext cx="8991600" cy="5638800"/>
          </a:xfrm>
        </p:spPr>
        <p:txBody>
          <a:bodyPr>
            <a:normAutofit fontScale="96875"/>
          </a:bodyPr>
          <a:lstStyle/>
          <a:p>
            <a:r>
              <a:rPr lang="en-US" dirty="0" smtClean="0"/>
              <a:t>Inside, the walls, floor and roof are built with labour saving materials for hygiene purposes.</a:t>
            </a:r>
          </a:p>
          <a:p>
            <a:r>
              <a:rPr lang="en-US" dirty="0" smtClean="0"/>
              <a:t> It should have </a:t>
            </a:r>
            <a:r>
              <a:rPr lang="en-US" b="1" dirty="0" smtClean="0"/>
              <a:t>artificial ventilators, </a:t>
            </a:r>
            <a:r>
              <a:rPr lang="en-US" dirty="0" smtClean="0"/>
              <a:t>efficient </a:t>
            </a:r>
            <a:r>
              <a:rPr lang="en-US" b="1" dirty="0" smtClean="0"/>
              <a:t>artificial lights </a:t>
            </a:r>
            <a:r>
              <a:rPr lang="en-US" dirty="0" smtClean="0"/>
              <a:t>and emergency systems for use during power failure. </a:t>
            </a:r>
          </a:p>
          <a:p>
            <a:r>
              <a:rPr lang="en-US" dirty="0" smtClean="0"/>
              <a:t>The theatre furnishings and fittings are made of </a:t>
            </a:r>
            <a:r>
              <a:rPr lang="en-US" b="1" dirty="0" smtClean="0"/>
              <a:t>stainless materials </a:t>
            </a:r>
            <a:r>
              <a:rPr lang="en-US" dirty="0" smtClean="0"/>
              <a:t>for quick and thorough cleaning. </a:t>
            </a:r>
          </a:p>
          <a:p>
            <a:r>
              <a:rPr lang="en-US" dirty="0" smtClean="0"/>
              <a:t>All the trolleys are fitted with </a:t>
            </a:r>
            <a:r>
              <a:rPr lang="en-US" b="1" dirty="0" smtClean="0"/>
              <a:t>non-electricity conducting rubbers </a:t>
            </a:r>
            <a:r>
              <a:rPr lang="en-US" dirty="0" smtClean="0"/>
              <a:t>to minimize the risk of electric conduction.</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3" name="Title 2"/>
          <p:cNvSpPr>
            <a:spLocks noGrp="1"/>
          </p:cNvSpPr>
          <p:nvPr>
            <p:ph type="title"/>
          </p:nvPr>
        </p:nvSpPr>
        <p:spPr/>
        <p:txBody>
          <a:bodyPr>
            <a:normAutofit/>
          </a:bodyPr>
          <a:lstStyle/>
          <a:p>
            <a:r>
              <a:rPr lang="en-US" b="1" dirty="0" smtClean="0"/>
              <a:t>LAYOUT OF OPERATING THEATRE</a:t>
            </a:r>
            <a:endParaRPr lang="en-US" b="1" dirty="0"/>
          </a:p>
        </p:txBody>
      </p:sp>
      <p:sp>
        <p:nvSpPr>
          <p:cNvPr id="1048664" name="Content Placeholder 1"/>
          <p:cNvSpPr>
            <a:spLocks noGrp="1"/>
          </p:cNvSpPr>
          <p:nvPr>
            <p:ph idx="1"/>
          </p:nvPr>
        </p:nvSpPr>
        <p:spPr/>
        <p:txBody>
          <a:bodyPr>
            <a:normAutofit fontScale="96875" lnSpcReduction="10000"/>
          </a:bodyPr>
          <a:lstStyle/>
          <a:p>
            <a:r>
              <a:rPr lang="en-US" dirty="0" smtClean="0"/>
              <a:t> The </a:t>
            </a:r>
            <a:r>
              <a:rPr lang="en-US" b="1" dirty="0" smtClean="0"/>
              <a:t>doors</a:t>
            </a:r>
            <a:r>
              <a:rPr lang="en-US" dirty="0" smtClean="0"/>
              <a:t> and</a:t>
            </a:r>
            <a:r>
              <a:rPr lang="en-US" b="1" dirty="0" smtClean="0"/>
              <a:t> corridors </a:t>
            </a:r>
            <a:r>
              <a:rPr lang="en-US" dirty="0" smtClean="0"/>
              <a:t>are wide and high for easy movement. </a:t>
            </a:r>
          </a:p>
          <a:p>
            <a:r>
              <a:rPr lang="en-US" dirty="0" smtClean="0"/>
              <a:t>The ceilings are high enough for proper theatre ventilation.</a:t>
            </a:r>
          </a:p>
          <a:p>
            <a:r>
              <a:rPr lang="en-US" dirty="0" smtClean="0"/>
              <a:t>Well designed drainage system in operating theatre.</a:t>
            </a:r>
          </a:p>
          <a:p>
            <a:r>
              <a:rPr lang="en-US" b="1" dirty="0" smtClean="0"/>
              <a:t>Walls and ceiling: </a:t>
            </a:r>
            <a:r>
              <a:rPr lang="en-US" dirty="0" smtClean="0"/>
              <a:t>hard, nonporous, fire resistant, waterproof, seamless and easy to clean.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Title 2"/>
          <p:cNvSpPr>
            <a:spLocks noGrp="1"/>
          </p:cNvSpPr>
          <p:nvPr>
            <p:ph type="title"/>
          </p:nvPr>
        </p:nvSpPr>
        <p:spPr/>
        <p:txBody>
          <a:bodyPr/>
          <a:lstStyle/>
          <a:p>
            <a:r>
              <a:rPr lang="en-US" b="1" dirty="0" smtClean="0"/>
              <a:t>OBJECTIVES</a:t>
            </a:r>
            <a:endParaRPr lang="en-US" b="1" dirty="0"/>
          </a:p>
        </p:txBody>
      </p:sp>
      <p:sp>
        <p:nvSpPr>
          <p:cNvPr id="1048601" name="Content Placeholder 1"/>
          <p:cNvSpPr>
            <a:spLocks noGrp="1"/>
          </p:cNvSpPr>
          <p:nvPr>
            <p:ph idx="1"/>
          </p:nvPr>
        </p:nvSpPr>
        <p:spPr/>
        <p:txBody>
          <a:bodyPr>
            <a:normAutofit/>
          </a:bodyPr>
          <a:lstStyle/>
          <a:p>
            <a:r>
              <a:rPr lang="en-US" sz="2800" dirty="0" smtClean="0"/>
              <a:t>Describe operating theatre layout.</a:t>
            </a:r>
          </a:p>
          <a:p>
            <a:r>
              <a:rPr lang="en-US" sz="2800" dirty="0" smtClean="0"/>
              <a:t>Describe safety and infection prevention in the operating theatre.</a:t>
            </a:r>
          </a:p>
          <a:p>
            <a:r>
              <a:rPr lang="en-US" sz="2800" dirty="0" smtClean="0"/>
              <a:t>Describe the instruments used in operating theatre.</a:t>
            </a:r>
          </a:p>
          <a:p>
            <a:r>
              <a:rPr lang="en-US" sz="2800" dirty="0" smtClean="0"/>
              <a:t>Explain local and general anesthetic drugs used in theatre.</a:t>
            </a:r>
          </a:p>
          <a:p>
            <a:r>
              <a:rPr lang="en-US" sz="2800" dirty="0" smtClean="0"/>
              <a:t>Explain the roles and functions of operating theatre nurse.</a:t>
            </a:r>
            <a:endParaRPr lang="en-US"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5" name="Title 2"/>
          <p:cNvSpPr>
            <a:spLocks noGrp="1"/>
          </p:cNvSpPr>
          <p:nvPr>
            <p:ph type="title"/>
          </p:nvPr>
        </p:nvSpPr>
        <p:spPr/>
        <p:txBody>
          <a:bodyPr/>
          <a:lstStyle/>
          <a:p>
            <a:r>
              <a:rPr lang="en-US" b="1" dirty="0" smtClean="0"/>
              <a:t>LAYOUT OF THEATRE</a:t>
            </a:r>
            <a:endParaRPr lang="en-US" b="1" dirty="0"/>
          </a:p>
        </p:txBody>
      </p:sp>
      <p:sp>
        <p:nvSpPr>
          <p:cNvPr id="1048666" name="Content Placeholder 1"/>
          <p:cNvSpPr>
            <a:spLocks noGrp="1"/>
          </p:cNvSpPr>
          <p:nvPr>
            <p:ph idx="1"/>
          </p:nvPr>
        </p:nvSpPr>
        <p:spPr/>
        <p:txBody>
          <a:bodyPr>
            <a:normAutofit fontScale="89375"/>
          </a:bodyPr>
          <a:lstStyle/>
          <a:p>
            <a:r>
              <a:rPr lang="en-US" dirty="0" smtClean="0"/>
              <a:t>Washable paint, smooth walls, and round corners.</a:t>
            </a:r>
          </a:p>
          <a:p>
            <a:r>
              <a:rPr lang="en-US" dirty="0" smtClean="0"/>
              <a:t>Ceiling may be used for mounting operation light and other electrosurgical units.</a:t>
            </a:r>
          </a:p>
          <a:p>
            <a:r>
              <a:rPr lang="en-US" dirty="0" smtClean="0"/>
              <a:t>Walls must be fitted with outlet of oxygen and other medical gases, vacuum and electric outlets.</a:t>
            </a:r>
          </a:p>
          <a:p>
            <a:r>
              <a:rPr lang="en-US" b="1" dirty="0" smtClean="0"/>
              <a:t>Floor: </a:t>
            </a:r>
            <a:r>
              <a:rPr lang="en-US" dirty="0" smtClean="0"/>
              <a:t>Terrazzo material, smooth without cracks, curved at the wall for easy cleaning, nonslip surface for to prevent injury to staff.</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2" name="Title 2"/>
          <p:cNvSpPr>
            <a:spLocks noGrp="1"/>
          </p:cNvSpPr>
          <p:nvPr>
            <p:ph type="title"/>
          </p:nvPr>
        </p:nvSpPr>
        <p:spPr/>
        <p:txBody>
          <a:bodyPr/>
          <a:lstStyle/>
          <a:p>
            <a:r>
              <a:rPr lang="en-US" b="1" dirty="0" smtClean="0"/>
              <a:t>LAYOUT OF THEATRE</a:t>
            </a:r>
            <a:endParaRPr lang="en-US" b="1" dirty="0"/>
          </a:p>
        </p:txBody>
      </p:sp>
      <p:sp>
        <p:nvSpPr>
          <p:cNvPr id="1048673" name="Content Placeholder 1"/>
          <p:cNvSpPr>
            <a:spLocks noGrp="1"/>
          </p:cNvSpPr>
          <p:nvPr>
            <p:ph idx="1"/>
          </p:nvPr>
        </p:nvSpPr>
        <p:spPr/>
        <p:txBody>
          <a:bodyPr>
            <a:noAutofit/>
          </a:bodyPr>
          <a:lstStyle/>
          <a:p>
            <a:r>
              <a:rPr lang="en-US" sz="2800" b="1" dirty="0" smtClean="0"/>
              <a:t>Windows</a:t>
            </a:r>
            <a:r>
              <a:rPr lang="en-US" sz="2800" dirty="0" smtClean="0"/>
              <a:t>: clear glass view windows to prevent frequent opening and closing.</a:t>
            </a:r>
          </a:p>
          <a:p>
            <a:r>
              <a:rPr lang="en-US" sz="2800" b="1" dirty="0" smtClean="0"/>
              <a:t>Lighting : </a:t>
            </a:r>
            <a:r>
              <a:rPr lang="en-US" sz="2800" dirty="0" smtClean="0"/>
              <a:t>white fluorescent – they cast minimum shadow, should be evenly distributed in the room.</a:t>
            </a:r>
          </a:p>
          <a:p>
            <a:r>
              <a:rPr lang="en-US" sz="2800" b="1" dirty="0" smtClean="0"/>
              <a:t>Overhead operating light</a:t>
            </a:r>
            <a:r>
              <a:rPr lang="en-US" sz="2800" dirty="0" smtClean="0"/>
              <a:t>, provides near daylight without shadow and minimum heat</a:t>
            </a:r>
          </a:p>
          <a:p>
            <a:r>
              <a:rPr lang="en-US" sz="2800" b="1" dirty="0" smtClean="0"/>
              <a:t>Ventilation : </a:t>
            </a:r>
            <a:r>
              <a:rPr lang="en-US" sz="2800" dirty="0" smtClean="0"/>
              <a:t>mechanical ventilation which ensures clean and filtered air supply </a:t>
            </a:r>
          </a:p>
          <a:p>
            <a:r>
              <a:rPr lang="en-US" sz="2800" b="1" dirty="0" smtClean="0"/>
              <a:t>Positive air pressure flows; </a:t>
            </a:r>
            <a:r>
              <a:rPr lang="en-US" sz="2800" dirty="0" smtClean="0"/>
              <a:t>forces air out of the room.</a:t>
            </a:r>
          </a:p>
          <a:p>
            <a:r>
              <a:rPr lang="en-US" sz="2800" b="1" dirty="0" smtClean="0"/>
              <a:t>Temperature and humidity; </a:t>
            </a:r>
            <a:r>
              <a:rPr lang="en-US" sz="2800" dirty="0" smtClean="0"/>
              <a:t>maintained at 20 to 25 degrees </a:t>
            </a:r>
            <a:r>
              <a:rPr lang="en-US" sz="2800" dirty="0" err="1" smtClean="0"/>
              <a:t>celsius</a:t>
            </a:r>
            <a:r>
              <a:rPr lang="en-US" sz="2800" dirty="0" smtClean="0"/>
              <a:t>.</a:t>
            </a:r>
            <a:endParaRPr lang="en-US" sz="2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6" name="Title 1"/>
          <p:cNvSpPr>
            <a:spLocks noGrp="1"/>
          </p:cNvSpPr>
          <p:nvPr>
            <p:ph type="ctrTitle"/>
          </p:nvPr>
        </p:nvSpPr>
        <p:spPr/>
        <p:txBody>
          <a:bodyPr>
            <a:normAutofit/>
          </a:bodyPr>
          <a:lstStyle/>
          <a:p>
            <a:r>
              <a:rPr lang="en-US" b="1" dirty="0" smtClean="0"/>
              <a:t>SAFETY AND INFECTION PREVENTION IN THEATRE</a:t>
            </a:r>
            <a:endParaRPr lang="en-US"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8" name="Title 1"/>
          <p:cNvSpPr>
            <a:spLocks noGrp="1"/>
          </p:cNvSpPr>
          <p:nvPr>
            <p:ph type="title"/>
          </p:nvPr>
        </p:nvSpPr>
        <p:spPr/>
        <p:txBody>
          <a:bodyPr/>
          <a:lstStyle/>
          <a:p>
            <a:r>
              <a:rPr lang="en-US" b="1" dirty="0" smtClean="0"/>
              <a:t>INTRODUCTION</a:t>
            </a:r>
            <a:endParaRPr lang="en-US" b="1" dirty="0"/>
          </a:p>
        </p:txBody>
      </p:sp>
      <p:sp>
        <p:nvSpPr>
          <p:cNvPr id="1048679" name="Content Placeholder 2"/>
          <p:cNvSpPr>
            <a:spLocks noGrp="1"/>
          </p:cNvSpPr>
          <p:nvPr>
            <p:ph idx="1"/>
          </p:nvPr>
        </p:nvSpPr>
        <p:spPr>
          <a:xfrm>
            <a:off x="152400" y="1219200"/>
            <a:ext cx="8991600" cy="5638800"/>
          </a:xfrm>
        </p:spPr>
        <p:txBody>
          <a:bodyPr/>
          <a:lstStyle/>
          <a:p>
            <a:r>
              <a:rPr lang="en-US" dirty="0" smtClean="0"/>
              <a:t>Safety and infection prevention are of utmost importance in the operating theatre. </a:t>
            </a:r>
          </a:p>
          <a:p>
            <a:r>
              <a:rPr lang="en-US" dirty="0" smtClean="0"/>
              <a:t>To ensure this, you will consider the </a:t>
            </a:r>
            <a:r>
              <a:rPr lang="en-US" b="1" dirty="0" smtClean="0"/>
              <a:t>preparation </a:t>
            </a:r>
            <a:r>
              <a:rPr lang="en-US" dirty="0" smtClean="0"/>
              <a:t>of the operating room, </a:t>
            </a:r>
            <a:r>
              <a:rPr lang="en-US" b="1" dirty="0" smtClean="0"/>
              <a:t>theatre nurse</a:t>
            </a:r>
            <a:r>
              <a:rPr lang="en-US" dirty="0" smtClean="0"/>
              <a:t>, </a:t>
            </a:r>
            <a:r>
              <a:rPr lang="en-US" b="1" dirty="0" smtClean="0"/>
              <a:t>patient</a:t>
            </a:r>
            <a:r>
              <a:rPr lang="en-US" dirty="0" smtClean="0"/>
              <a:t> and </a:t>
            </a:r>
            <a:r>
              <a:rPr lang="en-US" b="1" dirty="0" smtClean="0"/>
              <a:t>equipment</a:t>
            </a:r>
            <a:r>
              <a:rPr lang="en-US" dirty="0" smtClean="0"/>
              <a:t>. </a:t>
            </a:r>
          </a:p>
          <a:p>
            <a:r>
              <a:rPr lang="en-US" dirty="0" smtClean="0"/>
              <a:t>You will also cover the </a:t>
            </a:r>
            <a:r>
              <a:rPr lang="en-US" b="1" dirty="0" smtClean="0"/>
              <a:t>equipment used </a:t>
            </a:r>
            <a:r>
              <a:rPr lang="en-US" dirty="0" smtClean="0"/>
              <a:t>in theatre and </a:t>
            </a:r>
            <a:r>
              <a:rPr lang="en-US" b="1" dirty="0" smtClean="0"/>
              <a:t>types of </a:t>
            </a:r>
            <a:r>
              <a:rPr lang="en-US" b="1" dirty="0" err="1" smtClean="0"/>
              <a:t>anaesthesia</a:t>
            </a:r>
            <a:r>
              <a:rPr lang="en-US" b="1" dirty="0" smtClean="0"/>
              <a:t>.</a:t>
            </a:r>
            <a:endParaRPr lang="en-US" b="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0" name="Title 1"/>
          <p:cNvSpPr>
            <a:spLocks noGrp="1"/>
          </p:cNvSpPr>
          <p:nvPr>
            <p:ph type="title"/>
          </p:nvPr>
        </p:nvSpPr>
        <p:spPr/>
        <p:txBody>
          <a:bodyPr/>
          <a:lstStyle/>
          <a:p>
            <a:r>
              <a:rPr lang="en-US" b="1" dirty="0" smtClean="0"/>
              <a:t>OBJECTIVES</a:t>
            </a:r>
            <a:endParaRPr lang="en-US" b="1" dirty="0"/>
          </a:p>
        </p:txBody>
      </p:sp>
      <p:sp>
        <p:nvSpPr>
          <p:cNvPr id="1048681" name="Content Placeholder 2"/>
          <p:cNvSpPr>
            <a:spLocks noGrp="1"/>
          </p:cNvSpPr>
          <p:nvPr>
            <p:ph idx="1"/>
          </p:nvPr>
        </p:nvSpPr>
        <p:spPr>
          <a:xfrm>
            <a:off x="152400" y="1295400"/>
            <a:ext cx="8991600" cy="5562600"/>
          </a:xfrm>
        </p:spPr>
        <p:txBody>
          <a:bodyPr>
            <a:normAutofit/>
          </a:bodyPr>
          <a:lstStyle/>
          <a:p>
            <a:r>
              <a:rPr lang="en-US" dirty="0" smtClean="0"/>
              <a:t>Explain the principles of infection prevention in the operating room</a:t>
            </a:r>
          </a:p>
          <a:p>
            <a:r>
              <a:rPr lang="en-US" dirty="0" smtClean="0"/>
              <a:t>Describe preparation of equipment used in the operating room. </a:t>
            </a:r>
          </a:p>
          <a:p>
            <a:r>
              <a:rPr lang="en-US" dirty="0" smtClean="0"/>
              <a:t>Explain decontamination of instruments in operating theatre.</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2" name="Title 1"/>
          <p:cNvSpPr>
            <a:spLocks noGrp="1"/>
          </p:cNvSpPr>
          <p:nvPr>
            <p:ph type="title"/>
          </p:nvPr>
        </p:nvSpPr>
        <p:spPr>
          <a:xfrm>
            <a:off x="0" y="0"/>
            <a:ext cx="9144000" cy="1524000"/>
          </a:xfrm>
        </p:spPr>
        <p:txBody>
          <a:bodyPr>
            <a:noAutofit/>
          </a:bodyPr>
          <a:lstStyle/>
          <a:p>
            <a:r>
              <a:rPr lang="en-US" sz="3200" b="1" dirty="0" smtClean="0"/>
              <a:t>INFECTION PREVENTION AND CONTROL</a:t>
            </a:r>
            <a:endParaRPr lang="en-US" sz="3200" b="1" dirty="0"/>
          </a:p>
        </p:txBody>
      </p:sp>
      <p:sp>
        <p:nvSpPr>
          <p:cNvPr id="1048683" name="Content Placeholder 2"/>
          <p:cNvSpPr>
            <a:spLocks noGrp="1"/>
          </p:cNvSpPr>
          <p:nvPr>
            <p:ph idx="1"/>
          </p:nvPr>
        </p:nvSpPr>
        <p:spPr>
          <a:xfrm>
            <a:off x="152400" y="1371600"/>
            <a:ext cx="8991600" cy="5486400"/>
          </a:xfrm>
        </p:spPr>
        <p:txBody>
          <a:bodyPr>
            <a:normAutofit/>
          </a:bodyPr>
          <a:lstStyle/>
          <a:p>
            <a:r>
              <a:rPr lang="en-US" sz="4000" dirty="0" smtClean="0"/>
              <a:t>To ensure safety and prevent infection in the theatre, you must consider the following points:</a:t>
            </a:r>
          </a:p>
          <a:p>
            <a:pPr lvl="1">
              <a:buFont typeface="Wingdings" pitchFamily="2" charset="2"/>
              <a:buChar char="§"/>
            </a:pPr>
            <a:r>
              <a:rPr lang="en-US" sz="3600" b="1" dirty="0" smtClean="0"/>
              <a:t>Preparation of the operation room</a:t>
            </a:r>
          </a:p>
          <a:p>
            <a:pPr lvl="1">
              <a:buFont typeface="Wingdings" pitchFamily="2" charset="2"/>
              <a:buChar char="§"/>
            </a:pPr>
            <a:r>
              <a:rPr lang="en-US" sz="3600" b="1" dirty="0" smtClean="0"/>
              <a:t>Preparation of a theatre nurse</a:t>
            </a:r>
          </a:p>
          <a:p>
            <a:pPr lvl="1">
              <a:buFont typeface="Wingdings" pitchFamily="2" charset="2"/>
              <a:buChar char="§"/>
            </a:pPr>
            <a:r>
              <a:rPr lang="en-US" sz="3600" b="1" dirty="0" smtClean="0"/>
              <a:t>Preparation of the equipment</a:t>
            </a:r>
          </a:p>
          <a:p>
            <a:pPr lvl="1">
              <a:buFont typeface="Wingdings" pitchFamily="2" charset="2"/>
              <a:buChar char="§"/>
            </a:pPr>
            <a:r>
              <a:rPr lang="en-US" sz="3600" b="1" dirty="0" smtClean="0"/>
              <a:t>Preparation of the surgeon</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4" name="Title 1"/>
          <p:cNvSpPr>
            <a:spLocks noGrp="1"/>
          </p:cNvSpPr>
          <p:nvPr>
            <p:ph type="title"/>
          </p:nvPr>
        </p:nvSpPr>
        <p:spPr>
          <a:xfrm>
            <a:off x="0" y="0"/>
            <a:ext cx="9144000" cy="1295400"/>
          </a:xfrm>
        </p:spPr>
        <p:txBody>
          <a:bodyPr>
            <a:normAutofit fontScale="90000"/>
          </a:bodyPr>
          <a:lstStyle/>
          <a:p>
            <a:r>
              <a:rPr lang="en-US" b="1" dirty="0" smtClean="0"/>
              <a:t>PREPARATION OF THE OPERATING ROOM</a:t>
            </a:r>
            <a:r>
              <a:rPr lang="en-US" dirty="0" smtClean="0"/>
              <a:t> </a:t>
            </a:r>
            <a:endParaRPr lang="en-US" dirty="0"/>
          </a:p>
        </p:txBody>
      </p:sp>
      <p:sp>
        <p:nvSpPr>
          <p:cNvPr id="1048685" name="Content Placeholder 2"/>
          <p:cNvSpPr>
            <a:spLocks noGrp="1"/>
          </p:cNvSpPr>
          <p:nvPr>
            <p:ph idx="1"/>
          </p:nvPr>
        </p:nvSpPr>
        <p:spPr>
          <a:xfrm>
            <a:off x="152400" y="1295400"/>
            <a:ext cx="8991600" cy="5562600"/>
          </a:xfrm>
        </p:spPr>
        <p:txBody>
          <a:bodyPr>
            <a:noAutofit/>
          </a:bodyPr>
          <a:lstStyle/>
          <a:p>
            <a:pPr>
              <a:buFont typeface="Wingdings" pitchFamily="2" charset="2"/>
              <a:buChar char="Ø"/>
            </a:pPr>
            <a:endParaRPr lang="en-US" sz="2200" dirty="0" smtClean="0"/>
          </a:p>
          <a:p>
            <a:r>
              <a:rPr lang="en-US" sz="2800" dirty="0" smtClean="0"/>
              <a:t>Clean equipment thoroughly every morning to minimize the number of micro-organisms.</a:t>
            </a:r>
          </a:p>
          <a:p>
            <a:r>
              <a:rPr lang="en-US" sz="2800" dirty="0" smtClean="0"/>
              <a:t> Ensure high dusting of walls and clean trolleys, drip stand, operating tables and all equipment therein.</a:t>
            </a:r>
          </a:p>
          <a:p>
            <a:r>
              <a:rPr lang="en-US" sz="2800" dirty="0" smtClean="0"/>
              <a:t> Scrub floor with soapy water and then mop with a disinfectant recommended by the hospital. </a:t>
            </a:r>
          </a:p>
          <a:p>
            <a:r>
              <a:rPr lang="en-US" sz="2800" dirty="0" smtClean="0"/>
              <a:t>After cleaning and drying the theatre floor, all the equipment must be returned to their proper place.</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6" name="Title 2"/>
          <p:cNvSpPr>
            <a:spLocks noGrp="1"/>
          </p:cNvSpPr>
          <p:nvPr>
            <p:ph type="title"/>
          </p:nvPr>
        </p:nvSpPr>
        <p:spPr/>
        <p:txBody>
          <a:bodyPr>
            <a:normAutofit fontScale="90000"/>
          </a:bodyPr>
          <a:lstStyle/>
          <a:p>
            <a:r>
              <a:rPr lang="en-US" b="1" dirty="0" smtClean="0"/>
              <a:t>PREPARATION OF OPERATION ROOM</a:t>
            </a:r>
            <a:endParaRPr lang="en-US" b="1" dirty="0"/>
          </a:p>
        </p:txBody>
      </p:sp>
      <p:sp>
        <p:nvSpPr>
          <p:cNvPr id="1048687" name="Content Placeholder 1"/>
          <p:cNvSpPr>
            <a:spLocks noGrp="1"/>
          </p:cNvSpPr>
          <p:nvPr>
            <p:ph idx="1"/>
          </p:nvPr>
        </p:nvSpPr>
        <p:spPr/>
        <p:txBody>
          <a:bodyPr>
            <a:normAutofit/>
          </a:bodyPr>
          <a:lstStyle/>
          <a:p>
            <a:r>
              <a:rPr lang="en-US" sz="2800" dirty="0" smtClean="0"/>
              <a:t>Prepare the operating table by drying it after cleaning. </a:t>
            </a:r>
          </a:p>
          <a:p>
            <a:r>
              <a:rPr lang="en-US" sz="2800" dirty="0" smtClean="0"/>
              <a:t>place it directly below the overhead operating lights. It should then be</a:t>
            </a:r>
          </a:p>
          <a:p>
            <a:r>
              <a:rPr lang="en-US" sz="2800" dirty="0" smtClean="0"/>
              <a:t> Drape it with a clean sheet ready to receive the patient. </a:t>
            </a:r>
          </a:p>
          <a:p>
            <a:r>
              <a:rPr lang="en-US" sz="2800" dirty="0" smtClean="0"/>
              <a:t> Set the anesthetic tray ready and </a:t>
            </a:r>
          </a:p>
          <a:p>
            <a:r>
              <a:rPr lang="en-US" sz="2800" dirty="0" smtClean="0"/>
              <a:t>check the diathermy machine to ensure it is in working order</a:t>
            </a:r>
            <a:r>
              <a:rPr lang="en-US" sz="2800" smtClean="0"/>
              <a:t>. </a:t>
            </a:r>
            <a:endParaRPr lang="en-US" sz="2800" dirty="0" smtClean="0"/>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8" name="Title 1"/>
          <p:cNvSpPr>
            <a:spLocks noGrp="1"/>
          </p:cNvSpPr>
          <p:nvPr>
            <p:ph type="title"/>
          </p:nvPr>
        </p:nvSpPr>
        <p:spPr>
          <a:xfrm>
            <a:off x="0" y="0"/>
            <a:ext cx="9144000" cy="1219200"/>
          </a:xfrm>
        </p:spPr>
        <p:txBody>
          <a:bodyPr>
            <a:normAutofit/>
          </a:bodyPr>
          <a:lstStyle/>
          <a:p>
            <a:r>
              <a:rPr lang="en-US" b="1" u="sng" dirty="0" smtClean="0"/>
              <a:t>PREPARATION OF THE NURSE</a:t>
            </a:r>
            <a:r>
              <a:rPr lang="en-US" u="sng" dirty="0" smtClean="0"/>
              <a:t> </a:t>
            </a:r>
            <a:endParaRPr lang="en-US" u="sng" dirty="0"/>
          </a:p>
        </p:txBody>
      </p:sp>
      <p:sp>
        <p:nvSpPr>
          <p:cNvPr id="1048689" name="Content Placeholder 2"/>
          <p:cNvSpPr>
            <a:spLocks noGrp="1"/>
          </p:cNvSpPr>
          <p:nvPr>
            <p:ph idx="1"/>
          </p:nvPr>
        </p:nvSpPr>
        <p:spPr>
          <a:xfrm>
            <a:off x="152400" y="1066800"/>
            <a:ext cx="8991600" cy="5791200"/>
          </a:xfrm>
        </p:spPr>
        <p:txBody>
          <a:bodyPr>
            <a:normAutofit fontScale="96875" lnSpcReduction="10000"/>
          </a:bodyPr>
          <a:lstStyle/>
          <a:p>
            <a:pPr>
              <a:buFont typeface="Wingdings" pitchFamily="2" charset="2"/>
              <a:buChar char="§"/>
            </a:pPr>
            <a:r>
              <a:rPr lang="en-US" dirty="0" smtClean="0"/>
              <a:t>  Should go straight to the changing rooms. </a:t>
            </a:r>
          </a:p>
          <a:p>
            <a:pPr>
              <a:buFont typeface="Wingdings" pitchFamily="2" charset="2"/>
              <a:buChar char="§"/>
            </a:pPr>
            <a:r>
              <a:rPr lang="en-US" dirty="0" smtClean="0"/>
              <a:t>  Take a shower and change into theatre suit and boots.</a:t>
            </a:r>
          </a:p>
          <a:p>
            <a:pPr>
              <a:buFont typeface="Wingdings" pitchFamily="2" charset="2"/>
              <a:buChar char="§"/>
            </a:pPr>
            <a:r>
              <a:rPr lang="en-US" dirty="0" smtClean="0"/>
              <a:t> Personal clothes should be locked in a locker within the changing room. </a:t>
            </a:r>
          </a:p>
          <a:p>
            <a:pPr>
              <a:buFont typeface="Wingdings" pitchFamily="2" charset="2"/>
              <a:buChar char="§"/>
            </a:pPr>
            <a:r>
              <a:rPr lang="en-US" dirty="0" smtClean="0"/>
              <a:t>Your head should be covered with a clean, sterile theatre cap.</a:t>
            </a:r>
          </a:p>
          <a:p>
            <a:pPr>
              <a:buFont typeface="Wingdings" pitchFamily="2" charset="2"/>
              <a:buChar char="§"/>
            </a:pPr>
            <a:r>
              <a:rPr lang="en-US" dirty="0" smtClean="0"/>
              <a:t> If you have any respiratory infection you are advised not to enter the operating room.</a:t>
            </a:r>
          </a:p>
          <a:p>
            <a:pPr>
              <a:buFont typeface="Wingdings" pitchFamily="2" charset="2"/>
              <a:buChar char="§"/>
            </a:pPr>
            <a:r>
              <a:rPr lang="en-US" dirty="0" smtClean="0"/>
              <a:t> A very high standard of personal hygiene should be maintained.</a:t>
            </a:r>
          </a:p>
          <a:p>
            <a:pPr>
              <a:buFont typeface="Wingdings" pitchFamily="2" charset="2"/>
              <a:buChar char="§"/>
            </a:pPr>
            <a:r>
              <a:rPr lang="en-US" dirty="0" smtClean="0"/>
              <a:t>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0" name="Title 2"/>
          <p:cNvSpPr>
            <a:spLocks noGrp="1"/>
          </p:cNvSpPr>
          <p:nvPr>
            <p:ph type="title"/>
          </p:nvPr>
        </p:nvSpPr>
        <p:spPr/>
        <p:txBody>
          <a:bodyPr/>
          <a:lstStyle/>
          <a:p>
            <a:r>
              <a:rPr lang="en-US" b="1" dirty="0" smtClean="0"/>
              <a:t>PREPARATION OF THE NURSE</a:t>
            </a:r>
            <a:endParaRPr lang="en-US" b="1" dirty="0"/>
          </a:p>
        </p:txBody>
      </p:sp>
      <p:sp>
        <p:nvSpPr>
          <p:cNvPr id="1048691" name="Content Placeholder 1"/>
          <p:cNvSpPr>
            <a:spLocks noGrp="1"/>
          </p:cNvSpPr>
          <p:nvPr>
            <p:ph idx="1"/>
          </p:nvPr>
        </p:nvSpPr>
        <p:spPr/>
        <p:txBody>
          <a:bodyPr>
            <a:normAutofit fontScale="88750" lnSpcReduction="20000"/>
          </a:bodyPr>
          <a:lstStyle/>
          <a:p>
            <a:r>
              <a:rPr lang="en-US" dirty="0" smtClean="0"/>
              <a:t> Avoid movement in and out of the theatre.</a:t>
            </a:r>
          </a:p>
          <a:p>
            <a:r>
              <a:rPr lang="en-US" dirty="0" smtClean="0"/>
              <a:t> Any time that happens you should change</a:t>
            </a:r>
            <a:r>
              <a:rPr lang="en-US" b="1" dirty="0" smtClean="0"/>
              <a:t> into another clean theatre suit </a:t>
            </a:r>
            <a:r>
              <a:rPr lang="en-US" dirty="0" smtClean="0"/>
              <a:t>before re-entering the operating room.</a:t>
            </a:r>
          </a:p>
          <a:p>
            <a:r>
              <a:rPr lang="en-US" dirty="0" smtClean="0"/>
              <a:t> Visit the toilet to empty your bowels and bladder before taking a shower and putting on the sterile theatre suit.</a:t>
            </a:r>
          </a:p>
          <a:p>
            <a:r>
              <a:rPr lang="en-US" dirty="0" smtClean="0"/>
              <a:t> To minimize the need of using this facility later during the theatre activities.</a:t>
            </a:r>
          </a:p>
          <a:p>
            <a:r>
              <a:rPr lang="en-US" dirty="0" smtClean="0"/>
              <a:t> Change theatre suit any time the toilet facilities are used if you are to go back to the operating room.</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Title 2"/>
          <p:cNvSpPr>
            <a:spLocks noGrp="1"/>
          </p:cNvSpPr>
          <p:nvPr>
            <p:ph type="title"/>
          </p:nvPr>
        </p:nvSpPr>
        <p:spPr/>
        <p:txBody>
          <a:bodyPr/>
          <a:lstStyle/>
          <a:p>
            <a:r>
              <a:rPr lang="en-US" b="1" dirty="0" smtClean="0"/>
              <a:t>PERI-OPERATIVE CARE</a:t>
            </a:r>
            <a:endParaRPr lang="en-US" b="1" dirty="0"/>
          </a:p>
        </p:txBody>
      </p:sp>
      <p:sp>
        <p:nvSpPr>
          <p:cNvPr id="1048603" name="Content Placeholder 1"/>
          <p:cNvSpPr>
            <a:spLocks noGrp="1"/>
          </p:cNvSpPr>
          <p:nvPr>
            <p:ph idx="1"/>
          </p:nvPr>
        </p:nvSpPr>
        <p:spPr/>
        <p:txBody>
          <a:bodyPr>
            <a:normAutofit/>
          </a:bodyPr>
          <a:lstStyle/>
          <a:p>
            <a:pPr>
              <a:buNone/>
            </a:pPr>
            <a:r>
              <a:rPr lang="en-US" b="1" dirty="0" smtClean="0"/>
              <a:t>    Definition:</a:t>
            </a:r>
          </a:p>
          <a:p>
            <a:r>
              <a:rPr lang="en-US" dirty="0" smtClean="0"/>
              <a:t>The continuum of care given to a patient requiring surgery.</a:t>
            </a:r>
          </a:p>
          <a:p>
            <a:r>
              <a:rPr lang="en-US" dirty="0" err="1" smtClean="0"/>
              <a:t>Peri</a:t>
            </a:r>
            <a:r>
              <a:rPr lang="en-US" dirty="0" smtClean="0"/>
              <a:t>-operative period begins when the patient is informed of the need for surgery, the surgical procedure and recovery, and continuous until the patient resumes his or her usual activities. </a:t>
            </a:r>
          </a:p>
          <a:p>
            <a:endParaRPr lang="en-US" sz="24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2" name="Title 1"/>
          <p:cNvSpPr>
            <a:spLocks noGrp="1"/>
          </p:cNvSpPr>
          <p:nvPr>
            <p:ph type="title"/>
          </p:nvPr>
        </p:nvSpPr>
        <p:spPr>
          <a:xfrm>
            <a:off x="0" y="0"/>
            <a:ext cx="9144000" cy="1143000"/>
          </a:xfrm>
        </p:spPr>
        <p:txBody>
          <a:bodyPr>
            <a:normAutofit/>
          </a:bodyPr>
          <a:lstStyle/>
          <a:p>
            <a:r>
              <a:rPr lang="en-US" sz="4000" b="1" dirty="0" smtClean="0"/>
              <a:t>PREPARATION OF </a:t>
            </a:r>
            <a:r>
              <a:rPr lang="en-US" sz="4400" b="1" dirty="0" smtClean="0"/>
              <a:t>OPERATING ROOM</a:t>
            </a:r>
            <a:endParaRPr lang="en-US" b="1" dirty="0"/>
          </a:p>
        </p:txBody>
      </p:sp>
      <p:sp>
        <p:nvSpPr>
          <p:cNvPr id="1048693" name="Content Placeholder 2"/>
          <p:cNvSpPr>
            <a:spLocks noGrp="1"/>
          </p:cNvSpPr>
          <p:nvPr>
            <p:ph idx="1"/>
          </p:nvPr>
        </p:nvSpPr>
        <p:spPr>
          <a:xfrm>
            <a:off x="0" y="990600"/>
            <a:ext cx="9144000" cy="5867400"/>
          </a:xfrm>
        </p:spPr>
        <p:txBody>
          <a:bodyPr>
            <a:normAutofit/>
          </a:bodyPr>
          <a:lstStyle/>
          <a:p>
            <a:r>
              <a:rPr lang="en-US" dirty="0" smtClean="0"/>
              <a:t>The operating lights should be checked to ensure they are in good working order. </a:t>
            </a:r>
          </a:p>
          <a:p>
            <a:r>
              <a:rPr lang="en-US" dirty="0" smtClean="0"/>
              <a:t> Order required operating instrument set from the theatre sterilizing room/unit.</a:t>
            </a:r>
          </a:p>
          <a:p>
            <a:r>
              <a:rPr lang="en-US" dirty="0" smtClean="0"/>
              <a:t>After the operation has been completed you should:</a:t>
            </a:r>
          </a:p>
          <a:p>
            <a:pPr lvl="1">
              <a:buFont typeface="Wingdings" pitchFamily="2" charset="2"/>
              <a:buChar char="§"/>
            </a:pPr>
            <a:r>
              <a:rPr lang="en-US" sz="2800" dirty="0" smtClean="0"/>
              <a:t>Clean all fitments and equipment thoroughly</a:t>
            </a:r>
          </a:p>
          <a:p>
            <a:pPr lvl="1">
              <a:buFont typeface="Wingdings" pitchFamily="2" charset="2"/>
              <a:buChar char="§"/>
            </a:pPr>
            <a:r>
              <a:rPr lang="en-US" sz="2800" dirty="0" smtClean="0"/>
              <a:t>Do high and low level dusting using the disinfectant</a:t>
            </a:r>
          </a:p>
          <a:p>
            <a:pPr lvl="1">
              <a:buFont typeface="Wingdings" pitchFamily="2" charset="2"/>
              <a:buChar char="§"/>
            </a:pPr>
            <a:r>
              <a:rPr lang="en-US" sz="2800" dirty="0" smtClean="0"/>
              <a:t>Clean the floor and drains with the disinfectant</a:t>
            </a:r>
          </a:p>
          <a:p>
            <a:pPr lvl="1">
              <a:buFont typeface="Wingdings" pitchFamily="2" charset="2"/>
              <a:buChar char="§"/>
            </a:pPr>
            <a:r>
              <a:rPr lang="en-US" sz="2800" dirty="0" smtClean="0"/>
              <a:t>Wipe the operating lights with a clean damp towel</a:t>
            </a:r>
          </a:p>
          <a:p>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4" name="Title 2"/>
          <p:cNvSpPr>
            <a:spLocks noGrp="1"/>
          </p:cNvSpPr>
          <p:nvPr>
            <p:ph type="title"/>
          </p:nvPr>
        </p:nvSpPr>
        <p:spPr/>
        <p:txBody>
          <a:bodyPr>
            <a:normAutofit fontScale="90000"/>
          </a:bodyPr>
          <a:lstStyle/>
          <a:p>
            <a:r>
              <a:rPr lang="en-US" b="1" dirty="0" smtClean="0"/>
              <a:t>PREPARATION OF THE OPERATING ROOM</a:t>
            </a:r>
            <a:endParaRPr lang="en-US" b="1" dirty="0"/>
          </a:p>
        </p:txBody>
      </p:sp>
      <p:sp>
        <p:nvSpPr>
          <p:cNvPr id="1048695" name="Content Placeholder 1"/>
          <p:cNvSpPr>
            <a:spLocks noGrp="1"/>
          </p:cNvSpPr>
          <p:nvPr>
            <p:ph idx="1"/>
          </p:nvPr>
        </p:nvSpPr>
        <p:spPr/>
        <p:txBody>
          <a:bodyPr/>
          <a:lstStyle/>
          <a:p>
            <a:r>
              <a:rPr lang="en-US" dirty="0" smtClean="0"/>
              <a:t>Check the diathermy machine to ensure it is in working order. </a:t>
            </a:r>
          </a:p>
          <a:p>
            <a:r>
              <a:rPr lang="en-US" dirty="0" smtClean="0"/>
              <a:t>Order sterile equipment from sterilization unit.</a:t>
            </a:r>
          </a:p>
          <a:p>
            <a:r>
              <a:rPr lang="en-US" dirty="0" smtClean="0"/>
              <a:t>Clean thoroughly all equipment</a:t>
            </a:r>
          </a:p>
          <a:p>
            <a:r>
              <a:rPr lang="en-US" dirty="0" smtClean="0"/>
              <a:t>Carry out high and low level dusting.</a:t>
            </a:r>
          </a:p>
          <a:p>
            <a:r>
              <a:rPr lang="en-US" dirty="0" smtClean="0"/>
              <a:t>Clean the floor </a:t>
            </a:r>
            <a:r>
              <a:rPr lang="en-US" smtClean="0"/>
              <a:t>and drain </a:t>
            </a:r>
            <a:r>
              <a:rPr lang="en-US" dirty="0" smtClean="0"/>
              <a:t>with disinfectant</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6" name="Title 1"/>
          <p:cNvSpPr>
            <a:spLocks noGrp="1"/>
          </p:cNvSpPr>
          <p:nvPr>
            <p:ph type="title"/>
          </p:nvPr>
        </p:nvSpPr>
        <p:spPr/>
        <p:txBody>
          <a:bodyPr/>
          <a:lstStyle/>
          <a:p>
            <a:r>
              <a:rPr lang="en-US" b="1" u="sng" dirty="0" smtClean="0"/>
              <a:t>SCRUBBING</a:t>
            </a:r>
            <a:r>
              <a:rPr lang="en-US" dirty="0" smtClean="0"/>
              <a:t> </a:t>
            </a:r>
            <a:endParaRPr lang="en-US" dirty="0"/>
          </a:p>
        </p:txBody>
      </p:sp>
      <p:sp>
        <p:nvSpPr>
          <p:cNvPr id="1048697" name="Content Placeholder 2"/>
          <p:cNvSpPr>
            <a:spLocks noGrp="1"/>
          </p:cNvSpPr>
          <p:nvPr>
            <p:ph idx="1"/>
          </p:nvPr>
        </p:nvSpPr>
        <p:spPr>
          <a:xfrm>
            <a:off x="228600" y="1295400"/>
            <a:ext cx="8915400" cy="5562600"/>
          </a:xfrm>
        </p:spPr>
        <p:txBody>
          <a:bodyPr/>
          <a:lstStyle/>
          <a:p>
            <a:r>
              <a:rPr lang="en-US" dirty="0" smtClean="0"/>
              <a:t>This is done to </a:t>
            </a:r>
            <a:r>
              <a:rPr lang="en-US" b="1" dirty="0" smtClean="0"/>
              <a:t>remove micro-organisms </a:t>
            </a:r>
            <a:r>
              <a:rPr lang="en-US" dirty="0" smtClean="0"/>
              <a:t>from the forearm and arms by mechanical washing and chemical disinfections before taking part in surgical procedure. </a:t>
            </a:r>
          </a:p>
          <a:p>
            <a:r>
              <a:rPr lang="en-US" dirty="0" smtClean="0"/>
              <a:t>This helps prevent the possibility of the patient being contaminated by bacteria from the hands and arms.</a:t>
            </a:r>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8" name="Title 1"/>
          <p:cNvSpPr>
            <a:spLocks noGrp="1"/>
          </p:cNvSpPr>
          <p:nvPr>
            <p:ph type="title"/>
          </p:nvPr>
        </p:nvSpPr>
        <p:spPr>
          <a:xfrm>
            <a:off x="304800" y="0"/>
            <a:ext cx="8229600" cy="1143000"/>
          </a:xfrm>
        </p:spPr>
        <p:txBody>
          <a:bodyPr/>
          <a:lstStyle/>
          <a:p>
            <a:r>
              <a:rPr lang="en-US" b="1" u="sng" dirty="0" smtClean="0"/>
              <a:t>SCRUBBING</a:t>
            </a:r>
            <a:r>
              <a:rPr lang="en-US" dirty="0" smtClean="0"/>
              <a:t> </a:t>
            </a:r>
            <a:endParaRPr lang="en-US" dirty="0"/>
          </a:p>
        </p:txBody>
      </p:sp>
      <p:sp>
        <p:nvSpPr>
          <p:cNvPr id="1048699" name="Content Placeholder 2"/>
          <p:cNvSpPr>
            <a:spLocks noGrp="1"/>
          </p:cNvSpPr>
          <p:nvPr>
            <p:ph idx="1"/>
          </p:nvPr>
        </p:nvSpPr>
        <p:spPr>
          <a:xfrm>
            <a:off x="0" y="838200"/>
            <a:ext cx="9144000" cy="6019800"/>
          </a:xfrm>
        </p:spPr>
        <p:txBody>
          <a:bodyPr>
            <a:normAutofit fontScale="96875" lnSpcReduction="10000"/>
          </a:bodyPr>
          <a:lstStyle/>
          <a:p>
            <a:pPr>
              <a:buNone/>
            </a:pPr>
            <a:r>
              <a:rPr lang="en-US" dirty="0" smtClean="0"/>
              <a:t>Preparation for this procedure involves the following:</a:t>
            </a:r>
          </a:p>
          <a:p>
            <a:pPr>
              <a:buFont typeface="Wingdings" pitchFamily="2" charset="2"/>
              <a:buChar char="§"/>
            </a:pPr>
            <a:r>
              <a:rPr lang="en-US" dirty="0" smtClean="0"/>
              <a:t>The theatre suit should have the top/shirt tidily tucked in. Roll the sleeves up to at least three inches above the elbow.</a:t>
            </a:r>
          </a:p>
          <a:p>
            <a:pPr>
              <a:buFont typeface="Wingdings" pitchFamily="2" charset="2"/>
              <a:buChar char="§"/>
            </a:pPr>
            <a:r>
              <a:rPr lang="en-US" dirty="0" smtClean="0"/>
              <a:t>A cap should be worn to cover all the hair, tie the tape at the back.</a:t>
            </a:r>
          </a:p>
          <a:p>
            <a:pPr>
              <a:buFont typeface="Wingdings" pitchFamily="2" charset="2"/>
              <a:buChar char="§"/>
            </a:pPr>
            <a:r>
              <a:rPr lang="en-US" dirty="0" smtClean="0"/>
              <a:t>A mask should be worn with the short side above the nose and the long side under the chin.</a:t>
            </a:r>
          </a:p>
          <a:p>
            <a:pPr>
              <a:buFont typeface="Wingdings" pitchFamily="2" charset="2"/>
              <a:buChar char="§"/>
            </a:pPr>
            <a:r>
              <a:rPr lang="en-US" dirty="0" smtClean="0"/>
              <a:t>Remove all </a:t>
            </a:r>
            <a:r>
              <a:rPr lang="en-US" dirty="0" err="1" smtClean="0"/>
              <a:t>jewellery</a:t>
            </a:r>
            <a:r>
              <a:rPr lang="en-US" dirty="0" smtClean="0"/>
              <a:t>, wide wedding rings, dress rings, watches, earrings and necklaces.</a:t>
            </a:r>
          </a:p>
          <a:p>
            <a:pPr>
              <a:buFont typeface="Wingdings" pitchFamily="2" charset="2"/>
              <a:buChar char="§"/>
            </a:pPr>
            <a:r>
              <a:rPr lang="en-US" dirty="0" smtClean="0"/>
              <a:t>Finger nails must be short and clean without nail varnish.</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0" name="Title 2"/>
          <p:cNvSpPr>
            <a:spLocks noGrp="1"/>
          </p:cNvSpPr>
          <p:nvPr>
            <p:ph type="title"/>
          </p:nvPr>
        </p:nvSpPr>
        <p:spPr/>
        <p:txBody>
          <a:bodyPr/>
          <a:lstStyle/>
          <a:p>
            <a:r>
              <a:rPr lang="en-US" b="1" dirty="0" smtClean="0"/>
              <a:t>SCRUBBING</a:t>
            </a:r>
            <a:endParaRPr lang="en-US" b="1" dirty="0"/>
          </a:p>
        </p:txBody>
      </p:sp>
      <p:sp>
        <p:nvSpPr>
          <p:cNvPr id="1048701" name="Content Placeholder 1"/>
          <p:cNvSpPr>
            <a:spLocks noGrp="1"/>
          </p:cNvSpPr>
          <p:nvPr>
            <p:ph idx="1"/>
          </p:nvPr>
        </p:nvSpPr>
        <p:spPr/>
        <p:txBody>
          <a:bodyPr>
            <a:normAutofit fontScale="96875" lnSpcReduction="10000"/>
          </a:bodyPr>
          <a:lstStyle/>
          <a:p>
            <a:pPr>
              <a:buFont typeface="Arial" pitchFamily="34" charset="0"/>
              <a:buChar char="•"/>
            </a:pPr>
            <a:r>
              <a:rPr lang="en-US" dirty="0" smtClean="0"/>
              <a:t>No cut wounds or septic wound on fingers.</a:t>
            </a:r>
          </a:p>
          <a:p>
            <a:pPr>
              <a:buFont typeface="Arial" pitchFamily="34" charset="0"/>
              <a:buChar char="•"/>
            </a:pPr>
            <a:r>
              <a:rPr lang="en-US" dirty="0" smtClean="0"/>
              <a:t>No upper respiratory tract infection.</a:t>
            </a:r>
          </a:p>
          <a:p>
            <a:pPr>
              <a:buFont typeface="Arial" pitchFamily="34" charset="0"/>
              <a:buChar char="•"/>
            </a:pPr>
            <a:r>
              <a:rPr lang="en-US" dirty="0" smtClean="0"/>
              <a:t>No gastroenteritis.</a:t>
            </a:r>
          </a:p>
          <a:p>
            <a:pPr>
              <a:buFont typeface="Arial" pitchFamily="34" charset="0"/>
              <a:buChar char="•"/>
            </a:pPr>
            <a:r>
              <a:rPr lang="en-US" dirty="0" smtClean="0"/>
              <a:t>Wear a mackintosh apron to protect your scrub suit.</a:t>
            </a:r>
          </a:p>
          <a:p>
            <a:pPr>
              <a:buFont typeface="Arial" pitchFamily="34" charset="0"/>
              <a:buChar char="•"/>
            </a:pPr>
            <a:r>
              <a:rPr lang="en-US" dirty="0" smtClean="0"/>
              <a:t>Regulate temperature and flow of water to suit you.</a:t>
            </a:r>
          </a:p>
          <a:p>
            <a:pPr>
              <a:buFont typeface="Arial" pitchFamily="34" charset="0"/>
              <a:buChar char="•"/>
            </a:pPr>
            <a:r>
              <a:rPr lang="en-US" dirty="0" smtClean="0"/>
              <a:t>Scrubbing time varies according to the type of soap or chemical used. </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2" name="Title 1"/>
          <p:cNvSpPr>
            <a:spLocks noGrp="1"/>
          </p:cNvSpPr>
          <p:nvPr>
            <p:ph type="title"/>
          </p:nvPr>
        </p:nvSpPr>
        <p:spPr>
          <a:xfrm>
            <a:off x="381000" y="0"/>
            <a:ext cx="8229600" cy="1143000"/>
          </a:xfrm>
        </p:spPr>
        <p:txBody>
          <a:bodyPr/>
          <a:lstStyle/>
          <a:p>
            <a:r>
              <a:rPr lang="en-US" b="1" dirty="0" smtClean="0"/>
              <a:t>SCRUBBING PROCEDURE</a:t>
            </a:r>
            <a:endParaRPr lang="en-US" b="1" dirty="0"/>
          </a:p>
        </p:txBody>
      </p:sp>
      <p:sp>
        <p:nvSpPr>
          <p:cNvPr id="1048703" name="Content Placeholder 2"/>
          <p:cNvSpPr>
            <a:spLocks noGrp="1"/>
          </p:cNvSpPr>
          <p:nvPr>
            <p:ph idx="1"/>
          </p:nvPr>
        </p:nvSpPr>
        <p:spPr>
          <a:xfrm>
            <a:off x="0" y="1066800"/>
            <a:ext cx="9144000" cy="5791200"/>
          </a:xfrm>
        </p:spPr>
        <p:txBody>
          <a:bodyPr>
            <a:normAutofit/>
          </a:bodyPr>
          <a:lstStyle/>
          <a:p>
            <a:pPr marL="514350" indent="-514350">
              <a:buFont typeface="Arial" pitchFamily="34" charset="0"/>
              <a:buChar char="•"/>
            </a:pPr>
            <a:r>
              <a:rPr lang="en-US" dirty="0" smtClean="0"/>
              <a:t>For example, if using </a:t>
            </a:r>
            <a:r>
              <a:rPr lang="en-US" dirty="0" err="1" smtClean="0"/>
              <a:t>gamophen</a:t>
            </a:r>
            <a:r>
              <a:rPr lang="en-US" dirty="0" smtClean="0"/>
              <a:t> soap, which contains hexachlorophene disinfectants, you should scrub for five minutes; if using </a:t>
            </a:r>
            <a:r>
              <a:rPr lang="en-US" dirty="0" err="1" smtClean="0"/>
              <a:t>hibiscrub</a:t>
            </a:r>
            <a:r>
              <a:rPr lang="en-US" dirty="0" smtClean="0"/>
              <a:t>, two minutes; ordinary soap, ten to fifteen minutes.</a:t>
            </a:r>
          </a:p>
          <a:p>
            <a:pPr marL="514350" indent="-514350">
              <a:buFont typeface="Arial" pitchFamily="34" charset="0"/>
              <a:buChar char="•"/>
            </a:pPr>
            <a:r>
              <a:rPr lang="en-US" dirty="0" smtClean="0"/>
              <a:t>Use the wall clock to time yourself. </a:t>
            </a:r>
          </a:p>
          <a:p>
            <a:pPr marL="514350" indent="-514350">
              <a:buFont typeface="+mj-lt"/>
              <a:buAutoNum type="arabicPeriod"/>
            </a:pPr>
            <a:r>
              <a:rPr lang="en-US" dirty="0" smtClean="0"/>
              <a:t>Wet the hands and arms to the elbow. </a:t>
            </a:r>
          </a:p>
          <a:p>
            <a:pPr marL="514350" indent="-514350">
              <a:buFont typeface="+mj-lt"/>
              <a:buAutoNum type="arabicPeriod"/>
            </a:pPr>
            <a:r>
              <a:rPr lang="en-US" dirty="0" smtClean="0"/>
              <a:t>Pick the soap and make a lot of lather on the hands and arms (the soap remains in hands until the point of drop off later.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4" name="Title 2"/>
          <p:cNvSpPr>
            <a:spLocks noGrp="1"/>
          </p:cNvSpPr>
          <p:nvPr>
            <p:ph type="title"/>
          </p:nvPr>
        </p:nvSpPr>
        <p:spPr/>
        <p:txBody>
          <a:bodyPr/>
          <a:lstStyle/>
          <a:p>
            <a:r>
              <a:rPr lang="en-US" b="1" dirty="0" smtClean="0"/>
              <a:t>SCRUBBING PROCEDURE</a:t>
            </a:r>
            <a:endParaRPr lang="en-US" b="1" dirty="0"/>
          </a:p>
        </p:txBody>
      </p:sp>
      <p:sp>
        <p:nvSpPr>
          <p:cNvPr id="1048705" name="Content Placeholder 1"/>
          <p:cNvSpPr>
            <a:spLocks noGrp="1"/>
          </p:cNvSpPr>
          <p:nvPr>
            <p:ph idx="1"/>
          </p:nvPr>
        </p:nvSpPr>
        <p:spPr/>
        <p:txBody>
          <a:bodyPr>
            <a:noAutofit/>
          </a:bodyPr>
          <a:lstStyle/>
          <a:p>
            <a:pPr marL="514350" indent="-514350">
              <a:buFont typeface="Arial" pitchFamily="34" charset="0"/>
              <a:buChar char="•"/>
            </a:pPr>
            <a:endParaRPr lang="en-US" sz="2800" dirty="0" smtClean="0"/>
          </a:p>
          <a:p>
            <a:pPr marL="514350" indent="-514350">
              <a:buNone/>
            </a:pPr>
            <a:r>
              <a:rPr lang="en-US" sz="2800" dirty="0" smtClean="0"/>
              <a:t>3.  Wash hands and arms for one minute. This is called a social wash. </a:t>
            </a:r>
          </a:p>
          <a:p>
            <a:pPr marL="514350" indent="-514350">
              <a:buNone/>
            </a:pPr>
            <a:r>
              <a:rPr lang="en-US" sz="2800" dirty="0" smtClean="0"/>
              <a:t>4.  Keeping the fingertips uppermost all the time, rinse hands to the elbow. </a:t>
            </a:r>
          </a:p>
          <a:p>
            <a:pPr marL="514350" indent="-514350">
              <a:buNone/>
            </a:pPr>
            <a:r>
              <a:rPr lang="en-US" sz="2800" dirty="0" smtClean="0"/>
              <a:t>5.  Using the elbow, press the hutch of the dispenser and pick one sterile brush. </a:t>
            </a:r>
          </a:p>
          <a:p>
            <a:pPr marL="514350" indent="-514350">
              <a:buNone/>
            </a:pPr>
            <a:r>
              <a:rPr lang="en-US" sz="2800" dirty="0" smtClean="0"/>
              <a:t>6.  Lather the brush and keep tablet of soap at back of the brush between your palm and brush in your right hand.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6" name="Title 2"/>
          <p:cNvSpPr>
            <a:spLocks noGrp="1"/>
          </p:cNvSpPr>
          <p:nvPr>
            <p:ph type="title"/>
          </p:nvPr>
        </p:nvSpPr>
        <p:spPr/>
        <p:txBody>
          <a:bodyPr/>
          <a:lstStyle/>
          <a:p>
            <a:r>
              <a:rPr lang="en-US" sz="4000" b="1" dirty="0" smtClean="0"/>
              <a:t>S</a:t>
            </a:r>
            <a:r>
              <a:rPr lang="en-US" sz="3600" b="1" dirty="0" smtClean="0"/>
              <a:t>CRUBBING PROCEDURE</a:t>
            </a:r>
            <a:endParaRPr lang="en-US" b="1" dirty="0"/>
          </a:p>
        </p:txBody>
      </p:sp>
      <p:sp>
        <p:nvSpPr>
          <p:cNvPr id="1048707" name="Content Placeholder 1"/>
          <p:cNvSpPr>
            <a:spLocks noGrp="1"/>
          </p:cNvSpPr>
          <p:nvPr>
            <p:ph idx="1"/>
          </p:nvPr>
        </p:nvSpPr>
        <p:spPr/>
        <p:txBody>
          <a:bodyPr/>
          <a:lstStyle/>
          <a:p>
            <a:pPr marL="514350" indent="-514350">
              <a:buNone/>
            </a:pPr>
            <a:r>
              <a:rPr lang="en-US" sz="2800" dirty="0" smtClean="0"/>
              <a:t>7.   Starting with the left hand put your fingers together and scrub the fingernails.</a:t>
            </a:r>
          </a:p>
          <a:p>
            <a:pPr marL="514350" indent="-514350">
              <a:buNone/>
            </a:pPr>
            <a:r>
              <a:rPr lang="en-US" sz="2800" dirty="0" smtClean="0"/>
              <a:t>      Move to the fingers, and then wipe off the hand and palm. Use a circular movement inside the palm. </a:t>
            </a:r>
          </a:p>
          <a:p>
            <a:pPr marL="514350" indent="-514350">
              <a:buNone/>
            </a:pPr>
            <a:r>
              <a:rPr lang="en-US" sz="2800" dirty="0" smtClean="0"/>
              <a:t>      Spend extra time at the folds of the wrist.</a:t>
            </a:r>
          </a:p>
          <a:p>
            <a:pPr marL="514350" indent="-514350">
              <a:buNone/>
            </a:pPr>
            <a:r>
              <a:rPr lang="en-US" sz="2800" dirty="0" smtClean="0"/>
              <a:t>      Do this for 1½ minutes, rinsing often and starting again.</a:t>
            </a:r>
            <a:endParaRPr lang="en-US" sz="28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8" name="Title 1"/>
          <p:cNvSpPr>
            <a:spLocks noGrp="1"/>
          </p:cNvSpPr>
          <p:nvPr>
            <p:ph type="title"/>
          </p:nvPr>
        </p:nvSpPr>
        <p:spPr>
          <a:xfrm>
            <a:off x="0" y="0"/>
            <a:ext cx="9144000" cy="914400"/>
          </a:xfrm>
        </p:spPr>
        <p:txBody>
          <a:bodyPr>
            <a:normAutofit/>
          </a:bodyPr>
          <a:lstStyle/>
          <a:p>
            <a:r>
              <a:rPr lang="en-US" sz="3600" b="1" dirty="0" smtClean="0"/>
              <a:t>SCRUBBING PROCEDURE Cont’d</a:t>
            </a:r>
            <a:endParaRPr lang="en-US" sz="3600" b="1" dirty="0"/>
          </a:p>
        </p:txBody>
      </p:sp>
      <p:sp>
        <p:nvSpPr>
          <p:cNvPr id="1048709" name="Content Placeholder 2"/>
          <p:cNvSpPr>
            <a:spLocks noGrp="1"/>
          </p:cNvSpPr>
          <p:nvPr>
            <p:ph idx="1"/>
          </p:nvPr>
        </p:nvSpPr>
        <p:spPr>
          <a:xfrm>
            <a:off x="0" y="990600"/>
            <a:ext cx="9144000" cy="5867400"/>
          </a:xfrm>
        </p:spPr>
        <p:txBody>
          <a:bodyPr>
            <a:normAutofit fontScale="96875"/>
          </a:bodyPr>
          <a:lstStyle/>
          <a:p>
            <a:pPr marL="514350" indent="-514350">
              <a:buNone/>
            </a:pPr>
            <a:r>
              <a:rPr lang="en-US" dirty="0" smtClean="0"/>
              <a:t>8.   Rinse the hands from fingertips to wrists after the 1½ minutes. Rinse the brush and soap as well.</a:t>
            </a:r>
          </a:p>
          <a:p>
            <a:pPr marL="514350" indent="-514350">
              <a:buNone/>
            </a:pPr>
            <a:r>
              <a:rPr lang="en-US" dirty="0" smtClean="0"/>
              <a:t>      Change over to the right hand and repeat the procedures (7) – (8).</a:t>
            </a:r>
          </a:p>
          <a:p>
            <a:pPr marL="514350" indent="-514350">
              <a:buNone/>
            </a:pPr>
            <a:r>
              <a:rPr lang="en-US" dirty="0" smtClean="0"/>
              <a:t>      Spend another 1½ minutes. </a:t>
            </a:r>
          </a:p>
          <a:p>
            <a:pPr marL="514350" indent="-514350">
              <a:buNone/>
            </a:pPr>
            <a:r>
              <a:rPr lang="en-US" dirty="0" smtClean="0"/>
              <a:t>9.  Drop the bush into the correct receptacle provided. Keep the soap still in hands.</a:t>
            </a:r>
          </a:p>
          <a:p>
            <a:pPr marL="514350" indent="-514350">
              <a:buNone/>
            </a:pPr>
            <a:r>
              <a:rPr lang="en-US" dirty="0" smtClean="0"/>
              <a:t>10. Lather hands and wash up to the wrist for another minute. </a:t>
            </a:r>
          </a:p>
          <a:p>
            <a:pPr marL="514350" indent="-514350">
              <a:buNone/>
            </a:pPr>
            <a:r>
              <a:rPr lang="en-US" dirty="0" smtClean="0"/>
              <a:t>11. Rinse the soap and drop it back into the soap dish.</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0" name="Title 2"/>
          <p:cNvSpPr>
            <a:spLocks noGrp="1"/>
          </p:cNvSpPr>
          <p:nvPr>
            <p:ph type="title"/>
          </p:nvPr>
        </p:nvSpPr>
        <p:spPr/>
        <p:txBody>
          <a:bodyPr/>
          <a:lstStyle/>
          <a:p>
            <a:r>
              <a:rPr lang="en-US" b="1" dirty="0" smtClean="0"/>
              <a:t>SCRUBBING PROCEDURE</a:t>
            </a:r>
            <a:endParaRPr lang="en-US" b="1" dirty="0"/>
          </a:p>
        </p:txBody>
      </p:sp>
      <p:sp>
        <p:nvSpPr>
          <p:cNvPr id="1048711" name="Content Placeholder 1"/>
          <p:cNvSpPr>
            <a:spLocks noGrp="1"/>
          </p:cNvSpPr>
          <p:nvPr>
            <p:ph idx="1"/>
          </p:nvPr>
        </p:nvSpPr>
        <p:spPr/>
        <p:txBody>
          <a:bodyPr>
            <a:normAutofit fontScale="81250" lnSpcReduction="20000"/>
          </a:bodyPr>
          <a:lstStyle/>
          <a:p>
            <a:pPr marL="514350" indent="-514350">
              <a:buFont typeface="Arial" pitchFamily="34" charset="0"/>
              <a:buChar char="•"/>
            </a:pPr>
            <a:r>
              <a:rPr lang="en-US" dirty="0" smtClean="0"/>
              <a:t>Take all necessary precautions to avoid touching the tap handles during this exercise as this contaminates the hands.</a:t>
            </a:r>
          </a:p>
          <a:p>
            <a:pPr marL="514350" indent="-514350">
              <a:buNone/>
            </a:pPr>
            <a:r>
              <a:rPr lang="en-US" dirty="0" smtClean="0"/>
              <a:t>12.  Rinse the hands and arms thoroughly in one direction only starting from fingertips working down systematically to elbows. </a:t>
            </a:r>
          </a:p>
          <a:p>
            <a:pPr marL="514350" indent="-514350">
              <a:buNone/>
            </a:pPr>
            <a:r>
              <a:rPr lang="en-US" dirty="0" smtClean="0"/>
              <a:t>13.  Close the taps using elbows. </a:t>
            </a:r>
          </a:p>
          <a:p>
            <a:pPr marL="514350" indent="-514350">
              <a:buNone/>
            </a:pPr>
            <a:r>
              <a:rPr lang="en-US" dirty="0" smtClean="0"/>
              <a:t>14.  Keep hands together upright, fingers higher than elbows. </a:t>
            </a:r>
          </a:p>
          <a:p>
            <a:pPr marL="514350" indent="-514350">
              <a:buNone/>
            </a:pPr>
            <a:r>
              <a:rPr lang="en-US" dirty="0" smtClean="0"/>
              <a:t>       A total of five to ten minutes have been observed during the procedure.</a:t>
            </a:r>
          </a:p>
          <a:p>
            <a:pPr marL="514350" indent="-514350">
              <a:buFont typeface="Arial" pitchFamily="34" charset="0"/>
              <a:buChar char="•"/>
            </a:pPr>
            <a:r>
              <a:rPr lang="en-US" dirty="0" smtClean="0"/>
              <a:t>The circulating nurse will remove the mackintosh apron.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Title 2"/>
          <p:cNvSpPr>
            <a:spLocks noGrp="1"/>
          </p:cNvSpPr>
          <p:nvPr>
            <p:ph type="title"/>
          </p:nvPr>
        </p:nvSpPr>
        <p:spPr/>
        <p:txBody>
          <a:bodyPr>
            <a:normAutofit/>
          </a:bodyPr>
          <a:lstStyle/>
          <a:p>
            <a:r>
              <a:rPr lang="en-US" b="1" dirty="0" smtClean="0"/>
              <a:t>PHASES OF PERI-OPERATIVE CARE</a:t>
            </a:r>
            <a:endParaRPr lang="en-US" b="1" dirty="0"/>
          </a:p>
        </p:txBody>
      </p:sp>
      <p:sp>
        <p:nvSpPr>
          <p:cNvPr id="1048605" name="Content Placeholder 1"/>
          <p:cNvSpPr>
            <a:spLocks noGrp="1"/>
          </p:cNvSpPr>
          <p:nvPr>
            <p:ph idx="1"/>
          </p:nvPr>
        </p:nvSpPr>
        <p:spPr/>
        <p:txBody>
          <a:bodyPr/>
          <a:lstStyle/>
          <a:p>
            <a:pPr>
              <a:buNone/>
            </a:pPr>
            <a:r>
              <a:rPr lang="en-US" dirty="0" smtClean="0"/>
              <a:t>   It is divided into three phases:</a:t>
            </a:r>
          </a:p>
          <a:p>
            <a:r>
              <a:rPr lang="en-US" b="1" dirty="0" smtClean="0"/>
              <a:t>Preoperative phase</a:t>
            </a:r>
          </a:p>
          <a:p>
            <a:r>
              <a:rPr lang="en-US" b="1" dirty="0" smtClean="0"/>
              <a:t>Intra-operative phase </a:t>
            </a:r>
          </a:p>
          <a:p>
            <a:r>
              <a:rPr lang="en-US" b="1" dirty="0" smtClean="0"/>
              <a:t>Post-operative phase</a:t>
            </a:r>
            <a:endParaRPr lang="en-US" b="1"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7" name="Title 1"/>
          <p:cNvSpPr>
            <a:spLocks noGrp="1"/>
          </p:cNvSpPr>
          <p:nvPr>
            <p:ph type="title"/>
          </p:nvPr>
        </p:nvSpPr>
        <p:spPr/>
        <p:txBody>
          <a:bodyPr/>
          <a:lstStyle/>
          <a:p>
            <a:r>
              <a:rPr lang="en-US" b="1" dirty="0" smtClean="0"/>
              <a:t>DRYING</a:t>
            </a:r>
            <a:endParaRPr lang="en-US" dirty="0"/>
          </a:p>
        </p:txBody>
      </p:sp>
      <p:sp>
        <p:nvSpPr>
          <p:cNvPr id="1048718" name="Content Placeholder 2"/>
          <p:cNvSpPr>
            <a:spLocks noGrp="1"/>
          </p:cNvSpPr>
          <p:nvPr>
            <p:ph idx="1"/>
          </p:nvPr>
        </p:nvSpPr>
        <p:spPr>
          <a:xfrm>
            <a:off x="152400" y="1219200"/>
            <a:ext cx="8991600" cy="5638800"/>
          </a:xfrm>
        </p:spPr>
        <p:txBody>
          <a:bodyPr>
            <a:normAutofit fontScale="96875" lnSpcReduction="10000"/>
          </a:bodyPr>
          <a:lstStyle/>
          <a:p>
            <a:pPr>
              <a:buNone/>
            </a:pPr>
            <a:r>
              <a:rPr lang="en-US" dirty="0" smtClean="0"/>
              <a:t>1.Pick up the towel and step back. </a:t>
            </a:r>
          </a:p>
          <a:p>
            <a:pPr>
              <a:buNone/>
            </a:pPr>
            <a:r>
              <a:rPr lang="en-US" dirty="0" smtClean="0"/>
              <a:t>2. Start with the left hand and blot dry the fingers, the webs of the hand and the palm well.</a:t>
            </a:r>
          </a:p>
          <a:p>
            <a:pPr>
              <a:buNone/>
            </a:pPr>
            <a:r>
              <a:rPr lang="en-US" dirty="0" smtClean="0"/>
              <a:t>3. Then move to the back of the hand, and the forearm, using a circular movement to the elbows. Change the towel to the left hand with the wet part against the left palm.</a:t>
            </a:r>
          </a:p>
          <a:p>
            <a:pPr>
              <a:buNone/>
            </a:pPr>
            <a:r>
              <a:rPr lang="en-US" dirty="0" smtClean="0"/>
              <a:t>4. Using the dry part of the towel, repeat the same procedure on the other arm.</a:t>
            </a:r>
          </a:p>
          <a:p>
            <a:pPr>
              <a:buNone/>
            </a:pPr>
            <a:r>
              <a:rPr lang="en-US" dirty="0" smtClean="0"/>
              <a:t>5. When you get to the elbow, discard the used towel in the dispenser provided.</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9" name="Title 1"/>
          <p:cNvSpPr>
            <a:spLocks noGrp="1"/>
          </p:cNvSpPr>
          <p:nvPr>
            <p:ph type="title"/>
          </p:nvPr>
        </p:nvSpPr>
        <p:spPr/>
        <p:txBody>
          <a:bodyPr/>
          <a:lstStyle/>
          <a:p>
            <a:r>
              <a:rPr lang="en-US" b="1" dirty="0" smtClean="0"/>
              <a:t>GOWNING</a:t>
            </a:r>
            <a:endParaRPr lang="en-US" dirty="0"/>
          </a:p>
        </p:txBody>
      </p:sp>
      <p:sp>
        <p:nvSpPr>
          <p:cNvPr id="1048720" name="Content Placeholder 2"/>
          <p:cNvSpPr>
            <a:spLocks noGrp="1"/>
          </p:cNvSpPr>
          <p:nvPr>
            <p:ph idx="1"/>
          </p:nvPr>
        </p:nvSpPr>
        <p:spPr>
          <a:xfrm>
            <a:off x="152400" y="1219200"/>
            <a:ext cx="8991600" cy="5638800"/>
          </a:xfrm>
        </p:spPr>
        <p:txBody>
          <a:bodyPr>
            <a:normAutofit fontScale="96875"/>
          </a:bodyPr>
          <a:lstStyle/>
          <a:p>
            <a:pPr>
              <a:buNone/>
            </a:pPr>
            <a:r>
              <a:rPr lang="en-US" dirty="0" smtClean="0"/>
              <a:t>The following procedure should be followed when gowning: </a:t>
            </a:r>
          </a:p>
          <a:p>
            <a:pPr>
              <a:buNone/>
            </a:pPr>
            <a:r>
              <a:rPr lang="en-US" dirty="0" smtClean="0"/>
              <a:t>1. Pick a gown and step back.</a:t>
            </a:r>
          </a:p>
          <a:p>
            <a:pPr>
              <a:buNone/>
            </a:pPr>
            <a:r>
              <a:rPr lang="en-US" dirty="0" smtClean="0"/>
              <a:t>2. Hold the neck-band and let the bottom hem drop.</a:t>
            </a:r>
          </a:p>
          <a:p>
            <a:pPr>
              <a:buNone/>
            </a:pPr>
            <a:r>
              <a:rPr lang="en-US" dirty="0" smtClean="0"/>
              <a:t>3. Open the gown and slide both hands in through the arm holes.</a:t>
            </a:r>
          </a:p>
          <a:p>
            <a:pPr>
              <a:buNone/>
            </a:pPr>
            <a:r>
              <a:rPr lang="en-US" dirty="0" smtClean="0"/>
              <a:t>    Do not touch the outside of the gown with your bare hands.</a:t>
            </a:r>
          </a:p>
          <a:p>
            <a:pPr>
              <a:buNone/>
            </a:pPr>
            <a:r>
              <a:rPr lang="en-US" dirty="0" smtClean="0"/>
              <a:t>    The Runner Nurse will first tie the neck and shoulder bands then wristbands without touching the gown.</a:t>
            </a:r>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1" name="Title 1"/>
          <p:cNvSpPr>
            <a:spLocks noGrp="1"/>
          </p:cNvSpPr>
          <p:nvPr>
            <p:ph type="title"/>
          </p:nvPr>
        </p:nvSpPr>
        <p:spPr/>
        <p:txBody>
          <a:bodyPr/>
          <a:lstStyle/>
          <a:p>
            <a:r>
              <a:rPr lang="en-US" b="1" dirty="0" smtClean="0"/>
              <a:t>GLOVING</a:t>
            </a:r>
            <a:endParaRPr lang="en-US" dirty="0"/>
          </a:p>
        </p:txBody>
      </p:sp>
      <p:sp>
        <p:nvSpPr>
          <p:cNvPr id="1048722" name="Content Placeholder 2"/>
          <p:cNvSpPr>
            <a:spLocks noGrp="1"/>
          </p:cNvSpPr>
          <p:nvPr>
            <p:ph idx="1"/>
          </p:nvPr>
        </p:nvSpPr>
        <p:spPr>
          <a:xfrm>
            <a:off x="228600" y="1219200"/>
            <a:ext cx="8915400" cy="5638800"/>
          </a:xfrm>
        </p:spPr>
        <p:txBody>
          <a:bodyPr>
            <a:normAutofit/>
          </a:bodyPr>
          <a:lstStyle/>
          <a:p>
            <a:pPr>
              <a:buNone/>
            </a:pPr>
            <a:r>
              <a:rPr lang="en-US" dirty="0" smtClean="0"/>
              <a:t>The following procedure should be adhered to: </a:t>
            </a:r>
          </a:p>
          <a:p>
            <a:pPr>
              <a:buNone/>
            </a:pPr>
            <a:r>
              <a:rPr lang="en-US" dirty="0" smtClean="0"/>
              <a:t>1. Arrange gloves on the trolley with glove finger portion away from you.</a:t>
            </a:r>
          </a:p>
          <a:p>
            <a:pPr>
              <a:buNone/>
            </a:pPr>
            <a:r>
              <a:rPr lang="en-US" dirty="0" smtClean="0"/>
              <a:t>2. Pick the glove with left hand holding at the folded part and slip in your right hand. Fold the tip of the sleeve on right hand and pass the glove over.</a:t>
            </a:r>
          </a:p>
          <a:p>
            <a:pPr>
              <a:buNone/>
            </a:pPr>
            <a:r>
              <a:rPr lang="en-US" dirty="0" smtClean="0"/>
              <a:t>3.Using the gloved hand slip your fingers beneath the folded area of the remaining glove and slip in the left hand into the glove.</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3" name="Title 2"/>
          <p:cNvSpPr>
            <a:spLocks noGrp="1"/>
          </p:cNvSpPr>
          <p:nvPr>
            <p:ph type="title"/>
          </p:nvPr>
        </p:nvSpPr>
        <p:spPr/>
        <p:txBody>
          <a:bodyPr/>
          <a:lstStyle/>
          <a:p>
            <a:r>
              <a:rPr lang="en-US" b="1" dirty="0" smtClean="0"/>
              <a:t>GLOVING</a:t>
            </a:r>
            <a:endParaRPr lang="en-US" b="1" dirty="0"/>
          </a:p>
        </p:txBody>
      </p:sp>
      <p:sp>
        <p:nvSpPr>
          <p:cNvPr id="1048724" name="Content Placeholder 1"/>
          <p:cNvSpPr>
            <a:spLocks noGrp="1"/>
          </p:cNvSpPr>
          <p:nvPr>
            <p:ph idx="1"/>
          </p:nvPr>
        </p:nvSpPr>
        <p:spPr/>
        <p:txBody>
          <a:bodyPr/>
          <a:lstStyle/>
          <a:p>
            <a:pPr>
              <a:buNone/>
            </a:pPr>
            <a:r>
              <a:rPr lang="en-US" dirty="0" smtClean="0"/>
              <a:t>4. Unroll the cuff of the glove covering the cuff of the sleeve.</a:t>
            </a:r>
          </a:p>
          <a:p>
            <a:pPr>
              <a:buNone/>
            </a:pPr>
            <a:r>
              <a:rPr lang="en-US" dirty="0" smtClean="0"/>
              <a:t>5. Do the same for the opposite hand using the same technique.</a:t>
            </a:r>
          </a:p>
          <a:p>
            <a:r>
              <a:rPr lang="en-US" dirty="0" smtClean="0"/>
              <a:t>Ensure you do not contaminate any area that will come in contact with the sterile field.</a:t>
            </a:r>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5" name="Title 1"/>
          <p:cNvSpPr>
            <a:spLocks noGrp="1"/>
          </p:cNvSpPr>
          <p:nvPr>
            <p:ph type="title"/>
          </p:nvPr>
        </p:nvSpPr>
        <p:spPr>
          <a:xfrm>
            <a:off x="0" y="0"/>
            <a:ext cx="9144000" cy="1143000"/>
          </a:xfrm>
        </p:spPr>
        <p:txBody>
          <a:bodyPr>
            <a:normAutofit/>
          </a:bodyPr>
          <a:lstStyle/>
          <a:p>
            <a:r>
              <a:rPr lang="en-US" b="1" dirty="0" smtClean="0"/>
              <a:t>PATIENT’S SKIN PREPARATION</a:t>
            </a:r>
            <a:r>
              <a:rPr lang="en-US" dirty="0" smtClean="0"/>
              <a:t> </a:t>
            </a:r>
            <a:endParaRPr lang="en-US" dirty="0"/>
          </a:p>
        </p:txBody>
      </p:sp>
      <p:sp>
        <p:nvSpPr>
          <p:cNvPr id="1048726" name="Content Placeholder 2"/>
          <p:cNvSpPr>
            <a:spLocks noGrp="1"/>
          </p:cNvSpPr>
          <p:nvPr>
            <p:ph idx="1"/>
          </p:nvPr>
        </p:nvSpPr>
        <p:spPr>
          <a:xfrm>
            <a:off x="0" y="1066800"/>
            <a:ext cx="9144000" cy="5791200"/>
          </a:xfrm>
        </p:spPr>
        <p:txBody>
          <a:bodyPr>
            <a:normAutofit/>
          </a:bodyPr>
          <a:lstStyle/>
          <a:p>
            <a:r>
              <a:rPr lang="en-US" dirty="0" smtClean="0"/>
              <a:t>Skin preparation depends on the area being operated. </a:t>
            </a:r>
          </a:p>
          <a:p>
            <a:r>
              <a:rPr lang="en-US" dirty="0" smtClean="0"/>
              <a:t>Preparation of the skin includes vigorous sponging of the skin with a sponge soaked in strong disinfectant held in a sponge holding forceps. </a:t>
            </a:r>
          </a:p>
          <a:p>
            <a:r>
              <a:rPr lang="en-US" dirty="0" smtClean="0"/>
              <a:t>Disinfectants used include </a:t>
            </a:r>
            <a:r>
              <a:rPr lang="en-US" dirty="0" err="1" smtClean="0"/>
              <a:t>centrimide</a:t>
            </a:r>
            <a:r>
              <a:rPr lang="en-US" dirty="0" smtClean="0"/>
              <a:t> and </a:t>
            </a:r>
            <a:r>
              <a:rPr lang="en-US" dirty="0" err="1" smtClean="0"/>
              <a:t>hibitine</a:t>
            </a:r>
            <a:r>
              <a:rPr lang="en-US" dirty="0" smtClean="0"/>
              <a:t> in spirit. </a:t>
            </a:r>
          </a:p>
          <a:p>
            <a:r>
              <a:rPr lang="en-US" dirty="0" smtClean="0"/>
              <a:t>After sponging, the area is swabbed once with iodine in spirit or </a:t>
            </a:r>
            <a:r>
              <a:rPr lang="en-US" dirty="0" err="1" smtClean="0"/>
              <a:t>hibitine</a:t>
            </a:r>
            <a:r>
              <a:rPr lang="en-US" dirty="0" smtClean="0"/>
              <a:t> 5% in 70% alcohol.</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7" name="Title 1"/>
          <p:cNvSpPr>
            <a:spLocks noGrp="1"/>
          </p:cNvSpPr>
          <p:nvPr>
            <p:ph type="title"/>
          </p:nvPr>
        </p:nvSpPr>
        <p:spPr/>
        <p:txBody>
          <a:bodyPr/>
          <a:lstStyle/>
          <a:p>
            <a:r>
              <a:rPr lang="en-US" b="1" dirty="0" smtClean="0"/>
              <a:t>DRAPING OF PATIENT</a:t>
            </a:r>
            <a:r>
              <a:rPr lang="en-US" dirty="0" smtClean="0"/>
              <a:t> </a:t>
            </a:r>
            <a:endParaRPr lang="en-US" dirty="0"/>
          </a:p>
        </p:txBody>
      </p:sp>
      <p:sp>
        <p:nvSpPr>
          <p:cNvPr id="1048728" name="Content Placeholder 2"/>
          <p:cNvSpPr>
            <a:spLocks noGrp="1"/>
          </p:cNvSpPr>
          <p:nvPr>
            <p:ph idx="1"/>
          </p:nvPr>
        </p:nvSpPr>
        <p:spPr>
          <a:xfrm>
            <a:off x="152400" y="1219200"/>
            <a:ext cx="8991600" cy="5638800"/>
          </a:xfrm>
        </p:spPr>
        <p:txBody>
          <a:bodyPr>
            <a:normAutofit/>
          </a:bodyPr>
          <a:lstStyle/>
          <a:p>
            <a:r>
              <a:rPr lang="en-US" dirty="0" smtClean="0"/>
              <a:t>The purpose of draping is to maintain an adequate sterile field for the surgical procedure. </a:t>
            </a:r>
          </a:p>
          <a:p>
            <a:r>
              <a:rPr lang="en-US" dirty="0" smtClean="0"/>
              <a:t>The scrub nurse gives the surgeon the sterile towel to cover the area above the operation site and below and the sides.</a:t>
            </a:r>
          </a:p>
          <a:p>
            <a:r>
              <a:rPr lang="en-US" dirty="0" smtClean="0"/>
              <a:t>After draping, the scrub nurse brings the operation trolley and instrument trolley next to the table.</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29" name="Title 2"/>
          <p:cNvSpPr>
            <a:spLocks noGrp="1"/>
          </p:cNvSpPr>
          <p:nvPr>
            <p:ph type="title"/>
          </p:nvPr>
        </p:nvSpPr>
        <p:spPr/>
        <p:txBody>
          <a:bodyPr/>
          <a:lstStyle/>
          <a:p>
            <a:r>
              <a:rPr lang="en-US" b="1" dirty="0" smtClean="0"/>
              <a:t>DECONTAMINATION</a:t>
            </a:r>
            <a:endParaRPr lang="en-US" b="1" dirty="0"/>
          </a:p>
        </p:txBody>
      </p:sp>
      <p:sp>
        <p:nvSpPr>
          <p:cNvPr id="1048730" name="Content Placeholder 1"/>
          <p:cNvSpPr>
            <a:spLocks noGrp="1"/>
          </p:cNvSpPr>
          <p:nvPr>
            <p:ph idx="1"/>
          </p:nvPr>
        </p:nvSpPr>
        <p:spPr/>
        <p:txBody>
          <a:bodyPr>
            <a:normAutofit fontScale="90625" lnSpcReduction="10000"/>
          </a:bodyPr>
          <a:lstStyle/>
          <a:p>
            <a:r>
              <a:rPr lang="en-US" dirty="0" smtClean="0"/>
              <a:t>It is important to note that dirty and unsterile equipment can become a source of infection. </a:t>
            </a:r>
          </a:p>
          <a:p>
            <a:r>
              <a:rPr lang="en-US" dirty="0" smtClean="0"/>
              <a:t> All dirty equipment must be </a:t>
            </a:r>
            <a:r>
              <a:rPr lang="en-US" b="1" dirty="0" smtClean="0"/>
              <a:t>soaked</a:t>
            </a:r>
            <a:r>
              <a:rPr lang="en-US" dirty="0" smtClean="0"/>
              <a:t> in a standard disinfectant preferably </a:t>
            </a:r>
            <a:r>
              <a:rPr lang="en-US" dirty="0" err="1" smtClean="0"/>
              <a:t>Jik</a:t>
            </a:r>
            <a:r>
              <a:rPr lang="en-US" dirty="0" smtClean="0"/>
              <a:t>, for</a:t>
            </a:r>
            <a:r>
              <a:rPr lang="en-US" b="1" dirty="0" smtClean="0"/>
              <a:t> ten minutes. </a:t>
            </a:r>
          </a:p>
          <a:p>
            <a:r>
              <a:rPr lang="en-US" dirty="0" smtClean="0"/>
              <a:t>This makes it safe for handling and cleaning. It should then be cleaned in </a:t>
            </a:r>
            <a:r>
              <a:rPr lang="en-US" b="1" dirty="0" smtClean="0"/>
              <a:t>soap water</a:t>
            </a:r>
            <a:r>
              <a:rPr lang="en-US" dirty="0" smtClean="0"/>
              <a:t>, </a:t>
            </a:r>
            <a:r>
              <a:rPr lang="en-US" b="1" dirty="0" smtClean="0"/>
              <a:t>rinsed, dried</a:t>
            </a:r>
            <a:r>
              <a:rPr lang="en-US" dirty="0" smtClean="0"/>
              <a:t> and then taken for </a:t>
            </a:r>
            <a:r>
              <a:rPr lang="en-US" b="1" dirty="0" smtClean="0"/>
              <a:t>autoclaving</a:t>
            </a:r>
            <a:r>
              <a:rPr lang="en-US" dirty="0" smtClean="0"/>
              <a:t>.</a:t>
            </a:r>
          </a:p>
          <a:p>
            <a:r>
              <a:rPr lang="en-US" dirty="0" smtClean="0"/>
              <a:t> The same should be done to linen, for example, towels, abdominal draping sheets, and gowns, which become contaminated during the operation.</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3" name="Title 1"/>
          <p:cNvSpPr>
            <a:spLocks noGrp="1"/>
          </p:cNvSpPr>
          <p:nvPr>
            <p:ph type="title"/>
          </p:nvPr>
        </p:nvSpPr>
        <p:spPr/>
        <p:txBody>
          <a:bodyPr>
            <a:normAutofit/>
          </a:bodyPr>
          <a:lstStyle/>
          <a:p>
            <a:r>
              <a:rPr lang="en-US" b="1" dirty="0" smtClean="0"/>
              <a:t>POSITIONS USED IN SURGERY.</a:t>
            </a:r>
            <a:r>
              <a:rPr lang="en-US" dirty="0" smtClean="0"/>
              <a:t> </a:t>
            </a:r>
            <a:endParaRPr lang="en-US" dirty="0"/>
          </a:p>
        </p:txBody>
      </p:sp>
      <p:sp>
        <p:nvSpPr>
          <p:cNvPr id="1048734" name="Content Placeholder 2"/>
          <p:cNvSpPr>
            <a:spLocks noGrp="1"/>
          </p:cNvSpPr>
          <p:nvPr>
            <p:ph idx="1"/>
          </p:nvPr>
        </p:nvSpPr>
        <p:spPr>
          <a:xfrm>
            <a:off x="0" y="1143000"/>
            <a:ext cx="9144000" cy="5715000"/>
          </a:xfrm>
        </p:spPr>
        <p:txBody>
          <a:bodyPr>
            <a:normAutofit lnSpcReduction="10000"/>
          </a:bodyPr>
          <a:lstStyle/>
          <a:p>
            <a:r>
              <a:rPr lang="en-US" dirty="0" smtClean="0"/>
              <a:t>Positioning is done by theatre team members who have not scrubbed up and worn sterile gowns and gloves.</a:t>
            </a:r>
          </a:p>
          <a:p>
            <a:r>
              <a:rPr lang="en-US" dirty="0" smtClean="0"/>
              <a:t> Patients are positioned before the skin preparation and draping described previously.</a:t>
            </a:r>
          </a:p>
          <a:p>
            <a:r>
              <a:rPr lang="en-US" dirty="0" smtClean="0"/>
              <a:t>This involves placing the patient on the operating table to a desirable level for surgery and ensures that any harm to the patient, such as pressure on the nerves, is prevented.</a:t>
            </a:r>
          </a:p>
          <a:p>
            <a:r>
              <a:rPr lang="en-US" dirty="0" smtClean="0"/>
              <a:t> After positioning, the theatre gown is removed and skin prepared.</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5" name="Title 1"/>
          <p:cNvSpPr>
            <a:spLocks noGrp="1"/>
          </p:cNvSpPr>
          <p:nvPr>
            <p:ph type="title"/>
          </p:nvPr>
        </p:nvSpPr>
        <p:spPr/>
        <p:txBody>
          <a:bodyPr/>
          <a:lstStyle/>
          <a:p>
            <a:r>
              <a:rPr lang="en-US" b="1" dirty="0" smtClean="0"/>
              <a:t>SUPINE</a:t>
            </a:r>
            <a:endParaRPr lang="en-US" b="1" dirty="0"/>
          </a:p>
        </p:txBody>
      </p:sp>
      <p:sp>
        <p:nvSpPr>
          <p:cNvPr id="1048736" name="Content Placeholder 2"/>
          <p:cNvSpPr>
            <a:spLocks noGrp="1"/>
          </p:cNvSpPr>
          <p:nvPr>
            <p:ph idx="1"/>
          </p:nvPr>
        </p:nvSpPr>
        <p:spPr>
          <a:xfrm>
            <a:off x="0" y="1143000"/>
            <a:ext cx="9144000" cy="5715000"/>
          </a:xfrm>
        </p:spPr>
        <p:txBody>
          <a:bodyPr/>
          <a:lstStyle/>
          <a:p>
            <a:r>
              <a:rPr lang="en-US" dirty="0" smtClean="0"/>
              <a:t>Supine (</a:t>
            </a:r>
            <a:r>
              <a:rPr lang="en-US" dirty="0" err="1" smtClean="0"/>
              <a:t>laparatomy</a:t>
            </a:r>
            <a:r>
              <a:rPr lang="en-US" dirty="0" smtClean="0"/>
              <a:t> position), where the patient lies on the back with arms on the sides on arm boards.</a:t>
            </a:r>
          </a:p>
          <a:p>
            <a:endParaRPr lang="en-US" dirty="0"/>
          </a:p>
        </p:txBody>
      </p:sp>
      <p:pic>
        <p:nvPicPr>
          <p:cNvPr id="2097152" name="Picture 4" descr="Patient in supine position"/>
          <p:cNvPicPr>
            <a:picLocks noChangeAspect="1" noChangeArrowheads="1"/>
          </p:cNvPicPr>
          <p:nvPr/>
        </p:nvPicPr>
        <p:blipFill>
          <a:blip r:embed="rId2"/>
          <a:srcRect/>
          <a:stretch>
            <a:fillRect/>
          </a:stretch>
        </p:blipFill>
        <p:spPr bwMode="auto">
          <a:xfrm>
            <a:off x="0" y="2667000"/>
            <a:ext cx="9144000" cy="4191000"/>
          </a:xfrm>
          <a:prstGeom prst="rect">
            <a:avLst/>
          </a:prstGeom>
          <a:noFill/>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7" name="Title 1"/>
          <p:cNvSpPr>
            <a:spLocks noGrp="1"/>
          </p:cNvSpPr>
          <p:nvPr>
            <p:ph type="title"/>
          </p:nvPr>
        </p:nvSpPr>
        <p:spPr/>
        <p:txBody>
          <a:bodyPr/>
          <a:lstStyle/>
          <a:p>
            <a:r>
              <a:rPr lang="en-US" b="1" dirty="0" smtClean="0"/>
              <a:t>TRENDELENBURG</a:t>
            </a:r>
            <a:endParaRPr lang="en-US" b="1" dirty="0"/>
          </a:p>
        </p:txBody>
      </p:sp>
      <p:sp>
        <p:nvSpPr>
          <p:cNvPr id="1048738" name="Content Placeholder 2"/>
          <p:cNvSpPr>
            <a:spLocks noGrp="1"/>
          </p:cNvSpPr>
          <p:nvPr>
            <p:ph idx="1"/>
          </p:nvPr>
        </p:nvSpPr>
        <p:spPr>
          <a:xfrm>
            <a:off x="0" y="1143000"/>
            <a:ext cx="9144000" cy="5715000"/>
          </a:xfrm>
        </p:spPr>
        <p:txBody>
          <a:bodyPr/>
          <a:lstStyle/>
          <a:p>
            <a:r>
              <a:rPr lang="en-US" sz="2800" dirty="0" err="1" smtClean="0"/>
              <a:t>Trendelenburg</a:t>
            </a:r>
            <a:r>
              <a:rPr lang="en-US" sz="2800" dirty="0" smtClean="0"/>
              <a:t>, which is most commonly used in pelvic operations, where the patient is placed supine and the head lowered and the table is broken at the knee joint to lower the lower section slightly to flex the patient’s knees.</a:t>
            </a:r>
          </a:p>
          <a:p>
            <a:endParaRPr lang="en-US" dirty="0"/>
          </a:p>
        </p:txBody>
      </p:sp>
      <p:pic>
        <p:nvPicPr>
          <p:cNvPr id="2097153" name="Picture 4" descr="Patient in Trendelenburg position"/>
          <p:cNvPicPr>
            <a:picLocks noChangeAspect="1" noChangeArrowheads="1"/>
          </p:cNvPicPr>
          <p:nvPr/>
        </p:nvPicPr>
        <p:blipFill>
          <a:blip r:embed="rId2"/>
          <a:srcRect/>
          <a:stretch>
            <a:fillRect/>
          </a:stretch>
        </p:blipFill>
        <p:spPr bwMode="auto">
          <a:xfrm>
            <a:off x="0" y="3276600"/>
            <a:ext cx="9144000" cy="35814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6" name="Title 2"/>
          <p:cNvSpPr>
            <a:spLocks noGrp="1"/>
          </p:cNvSpPr>
          <p:nvPr>
            <p:ph type="title"/>
          </p:nvPr>
        </p:nvSpPr>
        <p:spPr/>
        <p:txBody>
          <a:bodyPr/>
          <a:lstStyle/>
          <a:p>
            <a:r>
              <a:rPr lang="en-US" b="1" dirty="0" smtClean="0"/>
              <a:t>PREOPERATIVE PHASE</a:t>
            </a:r>
            <a:endParaRPr lang="en-US" b="1" dirty="0"/>
          </a:p>
        </p:txBody>
      </p:sp>
      <p:sp>
        <p:nvSpPr>
          <p:cNvPr id="1048607" name="Content Placeholder 1"/>
          <p:cNvSpPr>
            <a:spLocks noGrp="1"/>
          </p:cNvSpPr>
          <p:nvPr>
            <p:ph idx="1"/>
          </p:nvPr>
        </p:nvSpPr>
        <p:spPr/>
        <p:txBody>
          <a:bodyPr>
            <a:normAutofit/>
          </a:bodyPr>
          <a:lstStyle/>
          <a:p>
            <a:r>
              <a:rPr lang="en-US" dirty="0" smtClean="0"/>
              <a:t>Begins when the patient or relative /guardian acting on behalf of the patient is informed of the need for surgery and makes the decision to have the procedure and ends when the patient is transferred to the operating bed.</a:t>
            </a:r>
          </a:p>
          <a:p>
            <a:r>
              <a:rPr lang="en-US" dirty="0" smtClean="0"/>
              <a:t>It is the period that is used to physically and psychologically prepare the patient for surgery.</a:t>
            </a:r>
          </a:p>
          <a:p>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9" name="Title 1"/>
          <p:cNvSpPr>
            <a:spLocks noGrp="1"/>
          </p:cNvSpPr>
          <p:nvPr>
            <p:ph type="title"/>
          </p:nvPr>
        </p:nvSpPr>
        <p:spPr/>
        <p:txBody>
          <a:bodyPr/>
          <a:lstStyle/>
          <a:p>
            <a:r>
              <a:rPr lang="en-US" b="1" dirty="0" smtClean="0"/>
              <a:t>REVERSE TRENDELENBURG </a:t>
            </a:r>
            <a:endParaRPr lang="en-US" b="1" dirty="0"/>
          </a:p>
        </p:txBody>
      </p:sp>
      <p:sp>
        <p:nvSpPr>
          <p:cNvPr id="1048740" name="Content Placeholder 2"/>
          <p:cNvSpPr>
            <a:spLocks noGrp="1"/>
          </p:cNvSpPr>
          <p:nvPr>
            <p:ph idx="1"/>
          </p:nvPr>
        </p:nvSpPr>
        <p:spPr/>
        <p:txBody>
          <a:bodyPr/>
          <a:lstStyle/>
          <a:p>
            <a:r>
              <a:rPr lang="en-US" dirty="0" smtClean="0"/>
              <a:t>Modified supine position</a:t>
            </a:r>
          </a:p>
          <a:p>
            <a:r>
              <a:rPr lang="en-US" dirty="0" smtClean="0"/>
              <a:t>Used for operations of the upper </a:t>
            </a:r>
            <a:r>
              <a:rPr lang="en-US" smtClean="0"/>
              <a:t>peritoneal cavity and </a:t>
            </a:r>
            <a:r>
              <a:rPr lang="en-US" dirty="0" smtClean="0"/>
              <a:t>lower </a:t>
            </a:r>
            <a:r>
              <a:rPr lang="en-US" dirty="0" err="1" smtClean="0"/>
              <a:t>oesophagus</a:t>
            </a:r>
            <a:r>
              <a:rPr lang="en-US" dirty="0" smtClean="0"/>
              <a:t>.</a:t>
            </a:r>
          </a:p>
          <a:p>
            <a:r>
              <a:rPr lang="en-US" dirty="0" smtClean="0"/>
              <a:t>Gives a clear view of the diaphragm</a:t>
            </a: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1" name="Title 1"/>
          <p:cNvSpPr>
            <a:spLocks noGrp="1"/>
          </p:cNvSpPr>
          <p:nvPr>
            <p:ph type="title"/>
          </p:nvPr>
        </p:nvSpPr>
        <p:spPr/>
        <p:txBody>
          <a:bodyPr/>
          <a:lstStyle/>
          <a:p>
            <a:r>
              <a:rPr lang="en-US" b="1" dirty="0" smtClean="0"/>
              <a:t>KIDNEY POSITION</a:t>
            </a:r>
            <a:endParaRPr lang="en-US" b="1" dirty="0"/>
          </a:p>
        </p:txBody>
      </p:sp>
      <p:sp>
        <p:nvSpPr>
          <p:cNvPr id="1048742" name="Content Placeholder 2"/>
          <p:cNvSpPr>
            <a:spLocks noGrp="1"/>
          </p:cNvSpPr>
          <p:nvPr>
            <p:ph idx="1"/>
          </p:nvPr>
        </p:nvSpPr>
        <p:spPr>
          <a:xfrm>
            <a:off x="0" y="1143000"/>
            <a:ext cx="9144000" cy="5715000"/>
          </a:xfrm>
        </p:spPr>
        <p:txBody>
          <a:bodyPr/>
          <a:lstStyle/>
          <a:p>
            <a:r>
              <a:rPr lang="en-US" dirty="0" smtClean="0"/>
              <a:t>Kidney position, where the bridge of the table is raised to elevate the loins between the lower limbs and the iliac crest.</a:t>
            </a:r>
          </a:p>
          <a:p>
            <a:endParaRPr lang="en-US" dirty="0"/>
          </a:p>
        </p:txBody>
      </p:sp>
      <p:pic>
        <p:nvPicPr>
          <p:cNvPr id="2097154" name="Picture 4" descr="Patient in Kidney position"/>
          <p:cNvPicPr>
            <a:picLocks noChangeAspect="1" noChangeArrowheads="1"/>
          </p:cNvPicPr>
          <p:nvPr/>
        </p:nvPicPr>
        <p:blipFill>
          <a:blip r:embed="rId2"/>
          <a:srcRect/>
          <a:stretch>
            <a:fillRect/>
          </a:stretch>
        </p:blipFill>
        <p:spPr bwMode="auto">
          <a:xfrm>
            <a:off x="0" y="3048000"/>
            <a:ext cx="9144000" cy="3810000"/>
          </a:xfrm>
          <a:prstGeom prst="rect">
            <a:avLst/>
          </a:prstGeom>
          <a:noFill/>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3" name="Title 1"/>
          <p:cNvSpPr>
            <a:spLocks noGrp="1"/>
          </p:cNvSpPr>
          <p:nvPr>
            <p:ph type="title"/>
          </p:nvPr>
        </p:nvSpPr>
        <p:spPr>
          <a:xfrm>
            <a:off x="457200" y="0"/>
            <a:ext cx="8229600" cy="1143000"/>
          </a:xfrm>
        </p:spPr>
        <p:txBody>
          <a:bodyPr/>
          <a:lstStyle/>
          <a:p>
            <a:r>
              <a:rPr lang="en-US" b="1" dirty="0" smtClean="0"/>
              <a:t>LITHOTOMY</a:t>
            </a:r>
            <a:endParaRPr lang="en-US" b="1" dirty="0"/>
          </a:p>
        </p:txBody>
      </p:sp>
      <p:sp>
        <p:nvSpPr>
          <p:cNvPr id="1048744" name="Content Placeholder 2"/>
          <p:cNvSpPr>
            <a:spLocks noGrp="1"/>
          </p:cNvSpPr>
          <p:nvPr>
            <p:ph idx="1"/>
          </p:nvPr>
        </p:nvSpPr>
        <p:spPr>
          <a:xfrm>
            <a:off x="0" y="838200"/>
            <a:ext cx="9144000" cy="6019800"/>
          </a:xfrm>
        </p:spPr>
        <p:txBody>
          <a:bodyPr/>
          <a:lstStyle/>
          <a:p>
            <a:r>
              <a:rPr lang="en-US" sz="2800" dirty="0" err="1" smtClean="0"/>
              <a:t>Lithotomy</a:t>
            </a:r>
            <a:r>
              <a:rPr lang="en-US" sz="2800" dirty="0" smtClean="0"/>
              <a:t>, which is used in perineum operation. The patient lies supine and the lower limbs are raised on stirrups from the pelvis. Both legs must be raised simultaneously to avoid injury. The knees are flexed.</a:t>
            </a:r>
          </a:p>
          <a:p>
            <a:endParaRPr lang="en-US" dirty="0"/>
          </a:p>
        </p:txBody>
      </p:sp>
      <p:pic>
        <p:nvPicPr>
          <p:cNvPr id="2097155" name="Picture 4" descr="Patient in Lithotomy position"/>
          <p:cNvPicPr>
            <a:picLocks noChangeAspect="1" noChangeArrowheads="1"/>
          </p:cNvPicPr>
          <p:nvPr/>
        </p:nvPicPr>
        <p:blipFill>
          <a:blip r:embed="rId2"/>
          <a:srcRect/>
          <a:stretch>
            <a:fillRect/>
          </a:stretch>
        </p:blipFill>
        <p:spPr bwMode="auto">
          <a:xfrm>
            <a:off x="0" y="2971800"/>
            <a:ext cx="9144000" cy="3886200"/>
          </a:xfrm>
          <a:prstGeom prst="rect">
            <a:avLst/>
          </a:prstGeom>
          <a:noFill/>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5" name="Title 1"/>
          <p:cNvSpPr>
            <a:spLocks noGrp="1"/>
          </p:cNvSpPr>
          <p:nvPr>
            <p:ph type="title"/>
          </p:nvPr>
        </p:nvSpPr>
        <p:spPr>
          <a:xfrm>
            <a:off x="457200" y="0"/>
            <a:ext cx="8229600" cy="1143000"/>
          </a:xfrm>
        </p:spPr>
        <p:txBody>
          <a:bodyPr/>
          <a:lstStyle/>
          <a:p>
            <a:r>
              <a:rPr lang="en-US" b="1" dirty="0" smtClean="0"/>
              <a:t>LAMINECTOMY</a:t>
            </a:r>
            <a:endParaRPr lang="en-US" b="1" dirty="0"/>
          </a:p>
        </p:txBody>
      </p:sp>
      <p:sp>
        <p:nvSpPr>
          <p:cNvPr id="1048746" name="Content Placeholder 2"/>
          <p:cNvSpPr>
            <a:spLocks noGrp="1"/>
          </p:cNvSpPr>
          <p:nvPr>
            <p:ph idx="1"/>
          </p:nvPr>
        </p:nvSpPr>
        <p:spPr>
          <a:xfrm>
            <a:off x="0" y="1066800"/>
            <a:ext cx="9144000" cy="5791200"/>
          </a:xfrm>
        </p:spPr>
        <p:txBody>
          <a:bodyPr/>
          <a:lstStyle/>
          <a:p>
            <a:r>
              <a:rPr lang="en-US" sz="2400" dirty="0" err="1" smtClean="0"/>
              <a:t>Laminectomy</a:t>
            </a:r>
            <a:r>
              <a:rPr lang="en-US" sz="2400" dirty="0" smtClean="0"/>
              <a:t> position, where the patient is put in the prone position with the head beyond the end of the table with the forehead resting and supported on a horseshoe fixed six inches below the level of the table</a:t>
            </a:r>
            <a:r>
              <a:rPr lang="en-US" dirty="0" smtClean="0"/>
              <a:t>. expo</a:t>
            </a:r>
          </a:p>
          <a:p>
            <a:endParaRPr lang="en-US" dirty="0"/>
          </a:p>
        </p:txBody>
      </p:sp>
      <p:pic>
        <p:nvPicPr>
          <p:cNvPr id="2097156" name="Picture 4" descr="Patient in Laminectomy position"/>
          <p:cNvPicPr>
            <a:picLocks noChangeAspect="1" noChangeArrowheads="1"/>
          </p:cNvPicPr>
          <p:nvPr/>
        </p:nvPicPr>
        <p:blipFill>
          <a:blip r:embed="rId2"/>
          <a:srcRect/>
          <a:stretch>
            <a:fillRect/>
          </a:stretch>
        </p:blipFill>
        <p:spPr bwMode="auto">
          <a:xfrm>
            <a:off x="0" y="2590800"/>
            <a:ext cx="9144000" cy="4267200"/>
          </a:xfrm>
          <a:prstGeom prst="rect">
            <a:avLst/>
          </a:prstGeom>
          <a:noFill/>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47" name="Title 1"/>
          <p:cNvSpPr>
            <a:spLocks noGrp="1"/>
          </p:cNvSpPr>
          <p:nvPr>
            <p:ph type="title"/>
          </p:nvPr>
        </p:nvSpPr>
        <p:spPr/>
        <p:txBody>
          <a:bodyPr>
            <a:normAutofit fontScale="90000"/>
          </a:bodyPr>
          <a:lstStyle/>
          <a:p>
            <a:r>
              <a:rPr lang="en-US" b="1" dirty="0" smtClean="0"/>
              <a:t>Fowlers position</a:t>
            </a:r>
            <a:br>
              <a:rPr lang="en-US" b="1" dirty="0" smtClean="0"/>
            </a:br>
            <a:r>
              <a:rPr lang="en-US" b="1" dirty="0" smtClean="0"/>
              <a:t>(sitting up)</a:t>
            </a:r>
            <a:endParaRPr lang="en-US" b="1" dirty="0"/>
          </a:p>
        </p:txBody>
      </p:sp>
      <p:sp>
        <p:nvSpPr>
          <p:cNvPr id="1048748" name="Content Placeholder 2"/>
          <p:cNvSpPr>
            <a:spLocks noGrp="1"/>
          </p:cNvSpPr>
          <p:nvPr>
            <p:ph idx="1"/>
          </p:nvPr>
        </p:nvSpPr>
        <p:spPr/>
        <p:txBody>
          <a:bodyPr/>
          <a:lstStyle/>
          <a:p>
            <a:r>
              <a:rPr lang="en-US" dirty="0" smtClean="0"/>
              <a:t>It promotes oxygenation due to improved breathing and chest expansion</a:t>
            </a:r>
          </a:p>
          <a:p>
            <a:r>
              <a:rPr lang="en-US" dirty="0" smtClean="0"/>
              <a:t>The patient is placed in a semi-upright position with knees either bent or straight</a:t>
            </a:r>
          </a:p>
          <a:p>
            <a:r>
              <a:rPr lang="en-US" dirty="0" smtClean="0"/>
              <a:t>Used for facial, cranial and breast surgery.</a:t>
            </a:r>
          </a:p>
          <a:p>
            <a:pPr>
              <a:buNone/>
            </a:pP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1" name="Title 1"/>
          <p:cNvSpPr>
            <a:spLocks noGrp="1"/>
          </p:cNvSpPr>
          <p:nvPr>
            <p:ph type="title"/>
          </p:nvPr>
        </p:nvSpPr>
        <p:spPr>
          <a:xfrm>
            <a:off x="0" y="274638"/>
            <a:ext cx="9144000" cy="1143000"/>
          </a:xfrm>
        </p:spPr>
        <p:txBody>
          <a:bodyPr>
            <a:normAutofit/>
          </a:bodyPr>
          <a:lstStyle/>
          <a:p>
            <a:r>
              <a:rPr lang="en-US" b="1" dirty="0" smtClean="0"/>
              <a:t>EQUIPMENT USED IN THEATRE</a:t>
            </a:r>
            <a:endParaRPr lang="en-US" b="1" dirty="0"/>
          </a:p>
        </p:txBody>
      </p:sp>
      <p:sp>
        <p:nvSpPr>
          <p:cNvPr id="1048752" name="Content Placeholder 2"/>
          <p:cNvSpPr>
            <a:spLocks noGrp="1"/>
          </p:cNvSpPr>
          <p:nvPr>
            <p:ph idx="1"/>
          </p:nvPr>
        </p:nvSpPr>
        <p:spPr>
          <a:xfrm>
            <a:off x="0" y="1143000"/>
            <a:ext cx="9144000" cy="5715000"/>
          </a:xfrm>
        </p:spPr>
        <p:txBody>
          <a:bodyPr>
            <a:normAutofit fontScale="92500" lnSpcReduction="20000"/>
          </a:bodyPr>
          <a:lstStyle/>
          <a:p>
            <a:endParaRPr lang="en-US" b="1" u="sng" dirty="0" smtClean="0">
              <a:latin typeface="+mj-lt"/>
            </a:endParaRPr>
          </a:p>
          <a:p>
            <a:pPr>
              <a:buFont typeface="Wingdings" pitchFamily="2" charset="2"/>
              <a:buChar char="§"/>
            </a:pPr>
            <a:r>
              <a:rPr lang="en-US" b="1" dirty="0" smtClean="0">
                <a:latin typeface="+mj-lt"/>
              </a:rPr>
              <a:t>LIGATURES AND SUTURES</a:t>
            </a:r>
            <a:r>
              <a:rPr lang="en-US" b="1" dirty="0" smtClean="0"/>
              <a:t/>
            </a:r>
            <a:br>
              <a:rPr lang="en-US" b="1" dirty="0" smtClean="0"/>
            </a:br>
            <a:r>
              <a:rPr lang="en-US" b="1" dirty="0" smtClean="0"/>
              <a:t>A suture </a:t>
            </a:r>
            <a:r>
              <a:rPr lang="en-US" dirty="0" smtClean="0"/>
              <a:t>is a stitch or series of stitches used in surgery to bring together living tissues until the normal healing process takes place. </a:t>
            </a:r>
          </a:p>
          <a:p>
            <a:r>
              <a:rPr lang="en-US" b="1" dirty="0" smtClean="0"/>
              <a:t>A ligature </a:t>
            </a:r>
            <a:r>
              <a:rPr lang="en-US" dirty="0" smtClean="0"/>
              <a:t>is a suture used for tying blood vessels to arrest bleeding.</a:t>
            </a:r>
          </a:p>
          <a:p>
            <a:r>
              <a:rPr lang="en-US" dirty="0" smtClean="0"/>
              <a:t>There are two types of sutures. They can be </a:t>
            </a:r>
            <a:r>
              <a:rPr lang="en-US" b="1" dirty="0" smtClean="0"/>
              <a:t>absorbable, </a:t>
            </a:r>
            <a:r>
              <a:rPr lang="en-US" dirty="0" smtClean="0"/>
              <a:t>which means they dissolve in the tissue after some time, for example, catgut. </a:t>
            </a:r>
          </a:p>
          <a:p>
            <a:pPr>
              <a:buNone/>
            </a:pPr>
            <a:r>
              <a:rPr lang="en-US" dirty="0" smtClean="0"/>
              <a:t>They can also be </a:t>
            </a:r>
            <a:r>
              <a:rPr lang="en-US" b="1" dirty="0" smtClean="0"/>
              <a:t>non-absorbable, </a:t>
            </a:r>
            <a:r>
              <a:rPr lang="en-US" dirty="0" smtClean="0"/>
              <a:t>which means that the body tissue cannot digest the material used, for example, silkworm gut, nylon, cotton, linen, silk and metal.</a:t>
            </a: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3" name="Title 1"/>
          <p:cNvSpPr>
            <a:spLocks noGrp="1"/>
          </p:cNvSpPr>
          <p:nvPr>
            <p:ph type="title"/>
          </p:nvPr>
        </p:nvSpPr>
        <p:spPr>
          <a:xfrm>
            <a:off x="0" y="0"/>
            <a:ext cx="9144000" cy="838200"/>
          </a:xfrm>
        </p:spPr>
        <p:txBody>
          <a:bodyPr>
            <a:normAutofit/>
          </a:bodyPr>
          <a:lstStyle/>
          <a:p>
            <a:r>
              <a:rPr lang="en-US" sz="3600" b="1" dirty="0" smtClean="0"/>
              <a:t>LIGATURES AND SUTURES Cont’d</a:t>
            </a:r>
            <a:endParaRPr lang="en-US" sz="3600" b="1" dirty="0"/>
          </a:p>
        </p:txBody>
      </p:sp>
      <p:sp>
        <p:nvSpPr>
          <p:cNvPr id="1048754" name="Content Placeholder 2"/>
          <p:cNvSpPr>
            <a:spLocks noGrp="1"/>
          </p:cNvSpPr>
          <p:nvPr>
            <p:ph idx="1"/>
          </p:nvPr>
        </p:nvSpPr>
        <p:spPr>
          <a:xfrm>
            <a:off x="152400" y="838200"/>
            <a:ext cx="8991600" cy="6019800"/>
          </a:xfrm>
        </p:spPr>
        <p:txBody>
          <a:bodyPr>
            <a:normAutofit/>
          </a:bodyPr>
          <a:lstStyle/>
          <a:p>
            <a:r>
              <a:rPr lang="en-US" dirty="0" smtClean="0"/>
              <a:t>The latter must be removed when the wound is healed. </a:t>
            </a:r>
          </a:p>
          <a:p>
            <a:r>
              <a:rPr lang="en-US" dirty="0" smtClean="0"/>
              <a:t>Metal clips are also available and are used in </a:t>
            </a:r>
            <a:r>
              <a:rPr lang="en-US" dirty="0" err="1" smtClean="0"/>
              <a:t>neuro</a:t>
            </a:r>
            <a:r>
              <a:rPr lang="en-US" dirty="0" smtClean="0"/>
              <a:t>-surgery to compress nerve endings, and also on skin  incision to give a good grip. Traumatic sutures are used together with a needle for suturing the skin. </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5" name="Title 2"/>
          <p:cNvSpPr>
            <a:spLocks noGrp="1"/>
          </p:cNvSpPr>
          <p:nvPr>
            <p:ph type="title"/>
          </p:nvPr>
        </p:nvSpPr>
        <p:spPr/>
        <p:txBody>
          <a:bodyPr/>
          <a:lstStyle/>
          <a:p>
            <a:r>
              <a:rPr lang="en-US" b="1" dirty="0" smtClean="0"/>
              <a:t>LIGATURES AND SUTURES.</a:t>
            </a:r>
            <a:endParaRPr lang="en-US" b="1" dirty="0"/>
          </a:p>
        </p:txBody>
      </p:sp>
      <p:sp>
        <p:nvSpPr>
          <p:cNvPr id="1048756" name="Content Placeholder 1"/>
          <p:cNvSpPr>
            <a:spLocks noGrp="1"/>
          </p:cNvSpPr>
          <p:nvPr>
            <p:ph idx="1"/>
          </p:nvPr>
        </p:nvSpPr>
        <p:spPr/>
        <p:txBody>
          <a:bodyPr/>
          <a:lstStyle/>
          <a:p>
            <a:r>
              <a:rPr lang="en-US" b="1" dirty="0" smtClean="0"/>
              <a:t>Ligatures</a:t>
            </a:r>
            <a:r>
              <a:rPr lang="en-US" dirty="0" smtClean="0"/>
              <a:t> are lengths of suture material used without a needle to tie a blood vessel in order to control or arrest bleeding.</a:t>
            </a:r>
          </a:p>
          <a:p>
            <a:r>
              <a:rPr lang="en-US" dirty="0" smtClean="0"/>
              <a:t> Most ligatures are non-absorbable, for example, those made of linen, cotton, silk, polyester, wire and clips. </a:t>
            </a:r>
          </a:p>
          <a:p>
            <a:r>
              <a:rPr lang="en-US" dirty="0" smtClean="0"/>
              <a:t>Absorbable include chromic catgut. Metal clips can be used as ligatures.</a:t>
            </a:r>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7" name="Title 1"/>
          <p:cNvSpPr>
            <a:spLocks noGrp="1"/>
          </p:cNvSpPr>
          <p:nvPr>
            <p:ph type="title"/>
          </p:nvPr>
        </p:nvSpPr>
        <p:spPr/>
        <p:txBody>
          <a:bodyPr/>
          <a:lstStyle/>
          <a:p>
            <a:r>
              <a:rPr lang="en-US" b="1" dirty="0" smtClean="0"/>
              <a:t>SURGICAL NEEDLES</a:t>
            </a:r>
            <a:r>
              <a:rPr lang="en-US" dirty="0" smtClean="0"/>
              <a:t> </a:t>
            </a:r>
            <a:endParaRPr lang="en-US" dirty="0"/>
          </a:p>
        </p:txBody>
      </p:sp>
      <p:sp>
        <p:nvSpPr>
          <p:cNvPr id="1048758" name="Content Placeholder 2"/>
          <p:cNvSpPr>
            <a:spLocks noGrp="1"/>
          </p:cNvSpPr>
          <p:nvPr>
            <p:ph idx="1"/>
          </p:nvPr>
        </p:nvSpPr>
        <p:spPr>
          <a:xfrm>
            <a:off x="152400" y="1143000"/>
            <a:ext cx="8991600" cy="5715000"/>
          </a:xfrm>
        </p:spPr>
        <p:txBody>
          <a:bodyPr>
            <a:normAutofit/>
          </a:bodyPr>
          <a:lstStyle/>
          <a:p>
            <a:r>
              <a:rPr lang="en-US" dirty="0" smtClean="0"/>
              <a:t>These are made from plated carbon steel or stainless steel. The different parts of a needle are the eye, shaft, and point. The needle is either straight or curved. There are different classes of needles. These include:</a:t>
            </a:r>
          </a:p>
          <a:p>
            <a:pPr lvl="1"/>
            <a:r>
              <a:rPr lang="en-US" dirty="0" smtClean="0"/>
              <a:t>Cutting needles, which have a sharp edge, cut a crack as they pass, and are used on strong tissues, for example, skin, tendon, muscles.</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59" name="Title 2"/>
          <p:cNvSpPr>
            <a:spLocks noGrp="1"/>
          </p:cNvSpPr>
          <p:nvPr>
            <p:ph type="title"/>
          </p:nvPr>
        </p:nvSpPr>
        <p:spPr/>
        <p:txBody>
          <a:bodyPr/>
          <a:lstStyle/>
          <a:p>
            <a:r>
              <a:rPr lang="en-US" b="1" dirty="0" smtClean="0"/>
              <a:t>SURGICAL NEEDLES</a:t>
            </a:r>
            <a:endParaRPr lang="en-US" b="1" dirty="0"/>
          </a:p>
        </p:txBody>
      </p:sp>
      <p:sp>
        <p:nvSpPr>
          <p:cNvPr id="1048760" name="Content Placeholder 1"/>
          <p:cNvSpPr>
            <a:spLocks noGrp="1"/>
          </p:cNvSpPr>
          <p:nvPr>
            <p:ph idx="1"/>
          </p:nvPr>
        </p:nvSpPr>
        <p:spPr/>
        <p:txBody>
          <a:bodyPr/>
          <a:lstStyle/>
          <a:p>
            <a:pPr lvl="1">
              <a:buFont typeface="Arial" pitchFamily="34" charset="0"/>
              <a:buChar char="•"/>
            </a:pPr>
            <a:r>
              <a:rPr lang="en-US" b="1" dirty="0" smtClean="0"/>
              <a:t>Round bodied needles, </a:t>
            </a:r>
            <a:r>
              <a:rPr lang="en-US" dirty="0" smtClean="0"/>
              <a:t>which are round and smooth, cause less damage and make a puncture. They are used in delicate tissues and organs.</a:t>
            </a:r>
          </a:p>
          <a:p>
            <a:pPr lvl="1">
              <a:buFont typeface="Arial" pitchFamily="34" charset="0"/>
              <a:buChar char="•"/>
            </a:pPr>
            <a:r>
              <a:rPr lang="en-US" b="1" dirty="0" err="1" smtClean="0"/>
              <a:t>Atraumatic</a:t>
            </a:r>
            <a:r>
              <a:rPr lang="en-US" b="1" dirty="0" smtClean="0"/>
              <a:t> needles, </a:t>
            </a:r>
            <a:r>
              <a:rPr lang="en-US" dirty="0" smtClean="0"/>
              <a:t>which are either cutting or round bodied whose </a:t>
            </a:r>
            <a:r>
              <a:rPr lang="en-US" dirty="0" err="1" smtClean="0"/>
              <a:t>traumatising</a:t>
            </a:r>
            <a:r>
              <a:rPr lang="en-US" dirty="0" smtClean="0"/>
              <a:t> chance is minimal. </a:t>
            </a:r>
          </a:p>
          <a:p>
            <a:pPr lvl="1">
              <a:buFont typeface="Arial" pitchFamily="34" charset="0"/>
              <a:buChar char="•"/>
            </a:pPr>
            <a:r>
              <a:rPr lang="en-US" dirty="0" smtClean="0"/>
              <a:t>These needles have no eye. Suture and needles are made joined-together.</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8" name="Title 2"/>
          <p:cNvSpPr>
            <a:spLocks noGrp="1"/>
          </p:cNvSpPr>
          <p:nvPr>
            <p:ph type="title"/>
          </p:nvPr>
        </p:nvSpPr>
        <p:spPr/>
        <p:txBody>
          <a:bodyPr/>
          <a:lstStyle/>
          <a:p>
            <a:r>
              <a:rPr lang="en-US" b="1" dirty="0" smtClean="0"/>
              <a:t>PREOPERATIVE PHASE</a:t>
            </a:r>
            <a:endParaRPr lang="en-US" b="1" dirty="0"/>
          </a:p>
        </p:txBody>
      </p:sp>
      <p:sp>
        <p:nvSpPr>
          <p:cNvPr id="1048609" name="Content Placeholder 1"/>
          <p:cNvSpPr>
            <a:spLocks noGrp="1"/>
          </p:cNvSpPr>
          <p:nvPr>
            <p:ph idx="1"/>
          </p:nvPr>
        </p:nvSpPr>
        <p:spPr/>
        <p:txBody>
          <a:bodyPr/>
          <a:lstStyle/>
          <a:p>
            <a:r>
              <a:rPr lang="en-US" dirty="0" smtClean="0"/>
              <a:t>The period of preparation may be lengthy; </a:t>
            </a:r>
            <a:r>
              <a:rPr lang="en-US" b="1" dirty="0" smtClean="0"/>
              <a:t>elective</a:t>
            </a:r>
            <a:r>
              <a:rPr lang="en-US" dirty="0" smtClean="0"/>
              <a:t> surgery or brief; </a:t>
            </a:r>
            <a:r>
              <a:rPr lang="en-US" b="1" dirty="0" smtClean="0"/>
              <a:t>emergency/urgent</a:t>
            </a:r>
            <a:r>
              <a:rPr lang="en-US" dirty="0" smtClean="0"/>
              <a:t> surgery.</a:t>
            </a:r>
          </a:p>
          <a:p>
            <a:r>
              <a:rPr lang="en-US" dirty="0" smtClean="0"/>
              <a:t>Preoperative assessment is done to help prepare a plan of care for the patient.</a:t>
            </a:r>
          </a:p>
          <a:p>
            <a:r>
              <a:rPr lang="en-US" dirty="0" smtClean="0"/>
              <a:t>Nursing is directed towards patient support, teaching and preparation for the operation. </a:t>
            </a:r>
          </a:p>
          <a:p>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1" name="Title 1"/>
          <p:cNvSpPr>
            <a:spLocks noGrp="1"/>
          </p:cNvSpPr>
          <p:nvPr>
            <p:ph type="title"/>
          </p:nvPr>
        </p:nvSpPr>
        <p:spPr/>
        <p:txBody>
          <a:bodyPr/>
          <a:lstStyle/>
          <a:p>
            <a:r>
              <a:rPr lang="en-US" b="1" dirty="0" smtClean="0"/>
              <a:t>GENERAL THEATRE EQUIPMENT</a:t>
            </a:r>
            <a:endParaRPr lang="en-US" b="1" dirty="0"/>
          </a:p>
        </p:txBody>
      </p:sp>
      <p:sp>
        <p:nvSpPr>
          <p:cNvPr id="1048762" name="Content Placeholder 2"/>
          <p:cNvSpPr>
            <a:spLocks noGrp="1"/>
          </p:cNvSpPr>
          <p:nvPr>
            <p:ph idx="1"/>
          </p:nvPr>
        </p:nvSpPr>
        <p:spPr>
          <a:xfrm>
            <a:off x="152400" y="1219200"/>
            <a:ext cx="8991600" cy="5638800"/>
          </a:xfrm>
        </p:spPr>
        <p:txBody>
          <a:bodyPr>
            <a:normAutofit/>
          </a:bodyPr>
          <a:lstStyle/>
          <a:p>
            <a:r>
              <a:rPr lang="en-US" dirty="0" smtClean="0"/>
              <a:t>Anesthetic machine</a:t>
            </a:r>
          </a:p>
          <a:p>
            <a:r>
              <a:rPr lang="en-US" dirty="0" smtClean="0"/>
              <a:t>Cardiac monitor</a:t>
            </a:r>
          </a:p>
          <a:p>
            <a:r>
              <a:rPr lang="en-US" dirty="0" smtClean="0"/>
              <a:t>Respirator/ventilator</a:t>
            </a:r>
          </a:p>
          <a:p>
            <a:r>
              <a:rPr lang="en-US" dirty="0" smtClean="0"/>
              <a:t>Diathermy machine</a:t>
            </a:r>
          </a:p>
          <a:p>
            <a:r>
              <a:rPr lang="en-US" dirty="0" smtClean="0"/>
              <a:t>Pulse </a:t>
            </a:r>
            <a:r>
              <a:rPr lang="en-US" dirty="0" err="1" smtClean="0"/>
              <a:t>oximeter</a:t>
            </a:r>
            <a:endParaRPr lang="en-US" dirty="0" smtClean="0"/>
          </a:p>
          <a:p>
            <a:r>
              <a:rPr lang="en-US" dirty="0" smtClean="0"/>
              <a:t>Operating table</a:t>
            </a:r>
          </a:p>
          <a:p>
            <a:r>
              <a:rPr lang="en-US" dirty="0" smtClean="0"/>
              <a:t>General and specialized surgical sets</a:t>
            </a:r>
          </a:p>
          <a:p>
            <a:r>
              <a:rPr lang="en-US" dirty="0" smtClean="0"/>
              <a:t>E.g. </a:t>
            </a:r>
            <a:r>
              <a:rPr lang="en-US" dirty="0" err="1" smtClean="0"/>
              <a:t>laparatomy</a:t>
            </a:r>
            <a:r>
              <a:rPr lang="en-US" dirty="0" smtClean="0"/>
              <a:t> set, craniotomy set, hysterectomy set, </a:t>
            </a:r>
            <a:r>
              <a:rPr lang="en-US" dirty="0" err="1" smtClean="0"/>
              <a:t>thoracotomy</a:t>
            </a:r>
            <a:r>
              <a:rPr lang="en-US" dirty="0" smtClean="0"/>
              <a:t> set, etc.</a:t>
            </a:r>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3" name="Title 2"/>
          <p:cNvSpPr>
            <a:spLocks noGrp="1"/>
          </p:cNvSpPr>
          <p:nvPr>
            <p:ph type="title"/>
          </p:nvPr>
        </p:nvSpPr>
        <p:spPr/>
        <p:txBody>
          <a:bodyPr/>
          <a:lstStyle/>
          <a:p>
            <a:r>
              <a:rPr lang="en-US" b="1" dirty="0" smtClean="0"/>
              <a:t>GENERAL THEATRE EQUIPMENT</a:t>
            </a:r>
            <a:endParaRPr lang="en-US" b="1" dirty="0"/>
          </a:p>
        </p:txBody>
      </p:sp>
      <p:sp>
        <p:nvSpPr>
          <p:cNvPr id="1048764" name="Content Placeholder 1"/>
          <p:cNvSpPr>
            <a:spLocks noGrp="1"/>
          </p:cNvSpPr>
          <p:nvPr>
            <p:ph idx="1"/>
          </p:nvPr>
        </p:nvSpPr>
        <p:spPr/>
        <p:txBody>
          <a:bodyPr>
            <a:normAutofit fontScale="92500"/>
          </a:bodyPr>
          <a:lstStyle/>
          <a:p>
            <a:pPr lvl="0"/>
            <a:r>
              <a:rPr lang="en-US" b="1" dirty="0" smtClean="0"/>
              <a:t>Diathermy machine</a:t>
            </a:r>
          </a:p>
          <a:p>
            <a:pPr lvl="0"/>
            <a:r>
              <a:rPr lang="en-GB" dirty="0" smtClean="0"/>
              <a:t>High frequency electrical machine producing heat</a:t>
            </a:r>
            <a:endParaRPr lang="en-US" dirty="0" smtClean="0"/>
          </a:p>
          <a:p>
            <a:pPr lvl="0"/>
            <a:r>
              <a:rPr lang="en-GB" dirty="0" smtClean="0"/>
              <a:t>Used for cauterizing (burning)</a:t>
            </a:r>
            <a:endParaRPr lang="en-US" dirty="0" smtClean="0"/>
          </a:p>
          <a:p>
            <a:pPr lvl="0"/>
            <a:r>
              <a:rPr lang="en-GB" dirty="0" smtClean="0"/>
              <a:t>Used with a diathermy knife or point which cuts and seals tissue</a:t>
            </a:r>
          </a:p>
          <a:p>
            <a:pPr lvl="0"/>
            <a:r>
              <a:rPr lang="en-US" b="1" dirty="0" smtClean="0"/>
              <a:t>Suction machine</a:t>
            </a:r>
            <a:endParaRPr lang="en-US" dirty="0" smtClean="0"/>
          </a:p>
          <a:p>
            <a:pPr lvl="0">
              <a:buNone/>
            </a:pPr>
            <a:r>
              <a:rPr lang="en-GB" dirty="0" smtClean="0"/>
              <a:t> suck out blood, body fluids during surgery</a:t>
            </a:r>
            <a:endParaRPr lang="en-US" dirty="0" smtClean="0"/>
          </a:p>
          <a:p>
            <a:pPr lvl="0">
              <a:buNone/>
            </a:pPr>
            <a:r>
              <a:rPr lang="en-GB" dirty="0" smtClean="0"/>
              <a:t> Suck out secretions from the airway</a:t>
            </a:r>
            <a:endParaRPr lang="en-US" dirty="0" smtClean="0"/>
          </a:p>
          <a:p>
            <a:pPr lvl="0"/>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5" name="Title 2"/>
          <p:cNvSpPr>
            <a:spLocks noGrp="1"/>
          </p:cNvSpPr>
          <p:nvPr>
            <p:ph type="title"/>
          </p:nvPr>
        </p:nvSpPr>
        <p:spPr/>
        <p:txBody>
          <a:bodyPr/>
          <a:lstStyle/>
          <a:p>
            <a:r>
              <a:rPr lang="en-US" b="1" dirty="0" smtClean="0"/>
              <a:t>THEATRE EQUIPMENT</a:t>
            </a:r>
            <a:endParaRPr lang="en-US" b="1" dirty="0"/>
          </a:p>
        </p:txBody>
      </p:sp>
      <p:sp>
        <p:nvSpPr>
          <p:cNvPr id="1048766" name="Content Placeholder 1"/>
          <p:cNvSpPr>
            <a:spLocks noGrp="1"/>
          </p:cNvSpPr>
          <p:nvPr>
            <p:ph idx="1"/>
          </p:nvPr>
        </p:nvSpPr>
        <p:spPr/>
        <p:txBody>
          <a:bodyPr>
            <a:normAutofit lnSpcReduction="10000"/>
          </a:bodyPr>
          <a:lstStyle/>
          <a:p>
            <a:pPr lvl="0"/>
            <a:r>
              <a:rPr lang="en-GB" b="1" dirty="0" smtClean="0"/>
              <a:t>Anaesthetic machine</a:t>
            </a:r>
            <a:endParaRPr lang="en-US" b="1" dirty="0" smtClean="0"/>
          </a:p>
          <a:p>
            <a:pPr lvl="0"/>
            <a:r>
              <a:rPr lang="en-GB" dirty="0" smtClean="0"/>
              <a:t>Supplies compressed gasses to the patient</a:t>
            </a:r>
            <a:endParaRPr lang="en-US" dirty="0" smtClean="0"/>
          </a:p>
          <a:p>
            <a:pPr lvl="0"/>
            <a:r>
              <a:rPr lang="en-GB" dirty="0" smtClean="0"/>
              <a:t>Oxygen, carbon dioxide, nitrous oxide</a:t>
            </a:r>
            <a:endParaRPr lang="en-US" dirty="0" smtClean="0"/>
          </a:p>
          <a:p>
            <a:pPr lvl="0"/>
            <a:r>
              <a:rPr lang="en-GB" dirty="0" smtClean="0"/>
              <a:t>Has a vaporizer, and flow-meter for delivering gasses</a:t>
            </a:r>
            <a:endParaRPr lang="en-US" dirty="0" smtClean="0"/>
          </a:p>
          <a:p>
            <a:r>
              <a:rPr lang="en-GB" dirty="0" smtClean="0"/>
              <a:t>Suction apparatus</a:t>
            </a:r>
            <a:r>
              <a:rPr lang="en-US" dirty="0" smtClean="0"/>
              <a:t>, </a:t>
            </a:r>
            <a:r>
              <a:rPr lang="en-GB" dirty="0" smtClean="0"/>
              <a:t>electrical Defibrillator - AC/DC – used in cardiac arrest</a:t>
            </a:r>
            <a:r>
              <a:rPr lang="en-US" dirty="0" smtClean="0"/>
              <a:t>, </a:t>
            </a:r>
            <a:r>
              <a:rPr lang="en-GB" dirty="0" smtClean="0"/>
              <a:t>heart-lung machine – in open heart surgery</a:t>
            </a:r>
            <a:r>
              <a:rPr lang="en-US" dirty="0" smtClean="0"/>
              <a:t>, </a:t>
            </a:r>
            <a:r>
              <a:rPr lang="en-GB" dirty="0" smtClean="0"/>
              <a:t>electrocardiogram ECG, EEG monitor</a:t>
            </a:r>
            <a:endParaRPr lang="en-US" dirty="0" smtClean="0"/>
          </a:p>
          <a:p>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7" name="Title 2"/>
          <p:cNvSpPr>
            <a:spLocks noGrp="1"/>
          </p:cNvSpPr>
          <p:nvPr>
            <p:ph type="title"/>
          </p:nvPr>
        </p:nvSpPr>
        <p:spPr/>
        <p:txBody>
          <a:bodyPr/>
          <a:lstStyle/>
          <a:p>
            <a:r>
              <a:rPr lang="en-US" b="1" dirty="0" smtClean="0"/>
              <a:t>THEATRE EQUIPMENT </a:t>
            </a:r>
            <a:endParaRPr lang="en-US" b="1" dirty="0"/>
          </a:p>
        </p:txBody>
      </p:sp>
      <p:sp>
        <p:nvSpPr>
          <p:cNvPr id="1048768" name="Content Placeholder 1"/>
          <p:cNvSpPr>
            <a:spLocks noGrp="1"/>
          </p:cNvSpPr>
          <p:nvPr>
            <p:ph idx="1"/>
          </p:nvPr>
        </p:nvSpPr>
        <p:spPr/>
        <p:txBody>
          <a:bodyPr>
            <a:normAutofit/>
          </a:bodyPr>
          <a:lstStyle/>
          <a:p>
            <a:pPr lvl="0"/>
            <a:r>
              <a:rPr lang="en-US" sz="2800" b="1" dirty="0" smtClean="0"/>
              <a:t>Swabs-</a:t>
            </a:r>
          </a:p>
          <a:p>
            <a:pPr lvl="1">
              <a:buFont typeface="Wingdings" pitchFamily="2" charset="2"/>
              <a:buChar char="v"/>
            </a:pPr>
            <a:r>
              <a:rPr lang="en-GB" dirty="0" smtClean="0"/>
              <a:t>Sterile 100% cotton - highly absorbent</a:t>
            </a:r>
            <a:endParaRPr lang="en-US" dirty="0" smtClean="0"/>
          </a:p>
          <a:p>
            <a:pPr lvl="1">
              <a:buFont typeface="Wingdings" pitchFamily="2" charset="2"/>
              <a:buChar char="v"/>
            </a:pPr>
            <a:r>
              <a:rPr lang="en-GB" dirty="0" smtClean="0"/>
              <a:t>Have radio-opaque thread for detection under x-ray</a:t>
            </a:r>
            <a:endParaRPr lang="en-US" dirty="0" smtClean="0"/>
          </a:p>
          <a:p>
            <a:pPr lvl="1">
              <a:buFont typeface="Wingdings" pitchFamily="2" charset="2"/>
              <a:buChar char="v"/>
            </a:pPr>
            <a:r>
              <a:rPr lang="en-GB" dirty="0" smtClean="0"/>
              <a:t>Used to mop up blood for easy visibility of area being operated</a:t>
            </a:r>
            <a:endParaRPr lang="en-US" dirty="0" smtClean="0"/>
          </a:p>
          <a:p>
            <a:pPr lvl="1">
              <a:buFont typeface="Wingdings" pitchFamily="2" charset="2"/>
              <a:buChar char="v"/>
            </a:pPr>
            <a:r>
              <a:rPr lang="en-GB" dirty="0" smtClean="0"/>
              <a:t>Small swabs of 10 and big swabs of 5</a:t>
            </a:r>
            <a:endParaRPr lang="en-US" dirty="0" smtClean="0"/>
          </a:p>
          <a:p>
            <a:pPr lvl="1">
              <a:buFont typeface="Wingdings" pitchFamily="2" charset="2"/>
              <a:buChar char="v"/>
            </a:pPr>
            <a:r>
              <a:rPr lang="en-GB" dirty="0" smtClean="0"/>
              <a:t>Counted and recorded before operation and before closure of operation site</a:t>
            </a:r>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69" name="Title 2"/>
          <p:cNvSpPr>
            <a:spLocks noGrp="1"/>
          </p:cNvSpPr>
          <p:nvPr>
            <p:ph type="title"/>
          </p:nvPr>
        </p:nvSpPr>
        <p:spPr/>
        <p:txBody>
          <a:bodyPr/>
          <a:lstStyle/>
          <a:p>
            <a:r>
              <a:rPr lang="en-US" b="1" dirty="0" smtClean="0"/>
              <a:t>THEATRE EQUIPMENT</a:t>
            </a:r>
            <a:endParaRPr lang="en-US" b="1" dirty="0"/>
          </a:p>
        </p:txBody>
      </p:sp>
      <p:sp>
        <p:nvSpPr>
          <p:cNvPr id="1048770" name="Content Placeholder 1"/>
          <p:cNvSpPr>
            <a:spLocks noGrp="1"/>
          </p:cNvSpPr>
          <p:nvPr>
            <p:ph idx="1"/>
          </p:nvPr>
        </p:nvSpPr>
        <p:spPr/>
        <p:txBody>
          <a:bodyPr/>
          <a:lstStyle/>
          <a:p>
            <a:pPr lvl="0"/>
            <a:r>
              <a:rPr lang="en-US" b="1" dirty="0" smtClean="0"/>
              <a:t>Surgical blades(scalpel)</a:t>
            </a:r>
          </a:p>
          <a:p>
            <a:pPr lvl="0"/>
            <a:r>
              <a:rPr lang="en-GB" dirty="0" smtClean="0"/>
              <a:t>Various sizes</a:t>
            </a:r>
            <a:endParaRPr lang="en-US" dirty="0" smtClean="0"/>
          </a:p>
          <a:p>
            <a:pPr lvl="0"/>
            <a:r>
              <a:rPr lang="en-GB" dirty="0" smtClean="0"/>
              <a:t>24 largest  - 8 smallest</a:t>
            </a:r>
            <a:endParaRPr lang="en-US" dirty="0" smtClean="0"/>
          </a:p>
          <a:p>
            <a:pPr lvl="0"/>
            <a:r>
              <a:rPr lang="en-GB" dirty="0" smtClean="0"/>
              <a:t>Used with Bard Parker handles size 2, 3 or 4</a:t>
            </a:r>
            <a:endParaRPr lang="en-US" dirty="0" smtClean="0"/>
          </a:p>
          <a:p>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1" name="Title 2"/>
          <p:cNvSpPr>
            <a:spLocks noGrp="1"/>
          </p:cNvSpPr>
          <p:nvPr>
            <p:ph type="title"/>
          </p:nvPr>
        </p:nvSpPr>
        <p:spPr/>
        <p:txBody>
          <a:bodyPr/>
          <a:lstStyle/>
          <a:p>
            <a:r>
              <a:rPr lang="en-US" b="1" dirty="0" smtClean="0"/>
              <a:t>THEATRE EQUIPMENT</a:t>
            </a:r>
            <a:endParaRPr lang="en-US" b="1" dirty="0"/>
          </a:p>
        </p:txBody>
      </p:sp>
      <p:sp>
        <p:nvSpPr>
          <p:cNvPr id="1048772" name="Content Placeholder 1"/>
          <p:cNvSpPr>
            <a:spLocks noGrp="1"/>
          </p:cNvSpPr>
          <p:nvPr>
            <p:ph idx="1"/>
          </p:nvPr>
        </p:nvSpPr>
        <p:spPr/>
        <p:txBody>
          <a:bodyPr>
            <a:normAutofit fontScale="85000" lnSpcReduction="10000"/>
          </a:bodyPr>
          <a:lstStyle/>
          <a:p>
            <a:pPr>
              <a:buNone/>
            </a:pPr>
            <a:r>
              <a:rPr lang="en-GB" sz="3300" dirty="0" smtClean="0"/>
              <a:t>   </a:t>
            </a:r>
            <a:r>
              <a:rPr lang="en-GB" sz="3300" b="1" dirty="0" smtClean="0"/>
              <a:t>INSTRUMENTS:</a:t>
            </a:r>
            <a:endParaRPr lang="en-US" sz="3300" b="1" dirty="0" smtClean="0"/>
          </a:p>
          <a:p>
            <a:r>
              <a:rPr lang="en-GB" sz="3300" b="1" dirty="0" smtClean="0"/>
              <a:t>Grasping and holding- </a:t>
            </a:r>
            <a:r>
              <a:rPr lang="en-GB" sz="3300" dirty="0" smtClean="0"/>
              <a:t>smooth or toothed forceps, towel clamps</a:t>
            </a:r>
            <a:r>
              <a:rPr lang="en-US" sz="3300" dirty="0" smtClean="0"/>
              <a:t>holders adhesive tapes </a:t>
            </a:r>
            <a:r>
              <a:rPr lang="en-US" sz="3300" dirty="0" err="1" smtClean="0"/>
              <a:t>e.t.c</a:t>
            </a:r>
            <a:endParaRPr lang="en-US" sz="3300" dirty="0" smtClean="0"/>
          </a:p>
          <a:p>
            <a:r>
              <a:rPr lang="en-GB" sz="3300" b="1" dirty="0" smtClean="0"/>
              <a:t>Cutting and dissecting-</a:t>
            </a:r>
            <a:r>
              <a:rPr lang="en-GB" sz="3300" dirty="0" smtClean="0"/>
              <a:t>used</a:t>
            </a:r>
            <a:r>
              <a:rPr lang="en-GB" sz="3300" b="1" dirty="0" smtClean="0"/>
              <a:t> </a:t>
            </a:r>
            <a:r>
              <a:rPr lang="en-GB" sz="3300" dirty="0" smtClean="0"/>
              <a:t>to cut through skin e.g. </a:t>
            </a:r>
            <a:r>
              <a:rPr lang="en-GB" sz="3300" dirty="0" err="1" smtClean="0"/>
              <a:t>mayos</a:t>
            </a:r>
            <a:r>
              <a:rPr lang="en-GB" sz="3300" dirty="0" smtClean="0"/>
              <a:t> and iris scissors, dissecting scissors</a:t>
            </a:r>
            <a:endParaRPr lang="en-US" sz="3300" dirty="0" smtClean="0"/>
          </a:p>
          <a:p>
            <a:r>
              <a:rPr lang="en-GB" sz="3300" b="1" dirty="0" smtClean="0"/>
              <a:t>Retractors</a:t>
            </a:r>
            <a:r>
              <a:rPr lang="en-GB" sz="3300" dirty="0" smtClean="0"/>
              <a:t>- used to open for access or expose surgical site e.g. </a:t>
            </a:r>
            <a:r>
              <a:rPr lang="en-GB" sz="3300" dirty="0" err="1" smtClean="0"/>
              <a:t>richasrdson</a:t>
            </a:r>
            <a:r>
              <a:rPr lang="en-GB" sz="3300" dirty="0" smtClean="0"/>
              <a:t>, </a:t>
            </a:r>
            <a:r>
              <a:rPr lang="en-GB" sz="3300" dirty="0" err="1" smtClean="0"/>
              <a:t>langenberg</a:t>
            </a:r>
            <a:r>
              <a:rPr lang="en-GB" sz="3300" dirty="0" smtClean="0"/>
              <a:t> and </a:t>
            </a:r>
            <a:r>
              <a:rPr lang="en-GB" sz="3300" dirty="0" err="1" smtClean="0"/>
              <a:t>deavers</a:t>
            </a:r>
            <a:r>
              <a:rPr lang="en-GB" sz="3300" dirty="0" smtClean="0"/>
              <a:t> retractors</a:t>
            </a:r>
            <a:endParaRPr lang="en-US" sz="3300" b="1" dirty="0" smtClean="0"/>
          </a:p>
          <a:p>
            <a:r>
              <a:rPr lang="en-US" sz="3300" b="1" dirty="0" smtClean="0"/>
              <a:t>Tissue unifying instruments</a:t>
            </a:r>
            <a:r>
              <a:rPr lang="en-US" sz="3300" dirty="0" smtClean="0"/>
              <a:t>- bring tissue together to normal </a:t>
            </a:r>
            <a:r>
              <a:rPr lang="en-US" sz="3300" dirty="0" err="1" smtClean="0"/>
              <a:t>position.e.g</a:t>
            </a:r>
            <a:r>
              <a:rPr lang="en-US" sz="3300" dirty="0" smtClean="0"/>
              <a:t> Tissue forceps </a:t>
            </a:r>
          </a:p>
          <a:p>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3" name="Title 1"/>
          <p:cNvSpPr>
            <a:spLocks noGrp="1"/>
          </p:cNvSpPr>
          <p:nvPr>
            <p:ph type="title"/>
          </p:nvPr>
        </p:nvSpPr>
        <p:spPr/>
        <p:txBody>
          <a:bodyPr/>
          <a:lstStyle/>
          <a:p>
            <a:r>
              <a:rPr lang="en-US" b="1" dirty="0" smtClean="0"/>
              <a:t>THEATRE EQUIPMENT</a:t>
            </a:r>
            <a:endParaRPr lang="en-US" b="1" dirty="0"/>
          </a:p>
        </p:txBody>
      </p:sp>
      <p:sp>
        <p:nvSpPr>
          <p:cNvPr id="1048774" name="Content Placeholder 2"/>
          <p:cNvSpPr>
            <a:spLocks noGrp="1"/>
          </p:cNvSpPr>
          <p:nvPr>
            <p:ph idx="1"/>
          </p:nvPr>
        </p:nvSpPr>
        <p:spPr/>
        <p:txBody>
          <a:bodyPr/>
          <a:lstStyle/>
          <a:p>
            <a:r>
              <a:rPr lang="en-US" b="1" dirty="0" smtClean="0"/>
              <a:t>Clamps and </a:t>
            </a:r>
            <a:r>
              <a:rPr lang="en-US" b="1" dirty="0" err="1" smtClean="0"/>
              <a:t>occluders</a:t>
            </a:r>
            <a:r>
              <a:rPr lang="en-US" b="1" dirty="0" smtClean="0"/>
              <a:t>- </a:t>
            </a:r>
            <a:r>
              <a:rPr lang="en-US" dirty="0" smtClean="0"/>
              <a:t>for tying off blood vessels e.g. abdominal clamps.</a:t>
            </a:r>
          </a:p>
          <a:p>
            <a:r>
              <a:rPr lang="en-US" dirty="0" smtClean="0"/>
              <a:t>Remove the blanket cover and cover the patient with a draw sheet</a:t>
            </a:r>
          </a:p>
          <a:p>
            <a:r>
              <a:rPr lang="en-US" dirty="0" smtClean="0"/>
              <a:t>Wheel the patient to the operating room, position the patient and assist in putting the patient on the operating table</a:t>
            </a:r>
          </a:p>
          <a:p>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7" name="Title 1"/>
          <p:cNvSpPr>
            <a:spLocks noGrp="1"/>
          </p:cNvSpPr>
          <p:nvPr>
            <p:ph type="title"/>
          </p:nvPr>
        </p:nvSpPr>
        <p:spPr/>
        <p:txBody>
          <a:bodyPr/>
          <a:lstStyle/>
          <a:p>
            <a:r>
              <a:rPr lang="en-US" b="1" dirty="0" smtClean="0"/>
              <a:t>ANAESTHESIA</a:t>
            </a:r>
            <a:endParaRPr lang="en-US" b="1" dirty="0"/>
          </a:p>
        </p:txBody>
      </p:sp>
      <p:sp>
        <p:nvSpPr>
          <p:cNvPr id="1048778" name="Content Placeholder 2"/>
          <p:cNvSpPr>
            <a:spLocks noGrp="1"/>
          </p:cNvSpPr>
          <p:nvPr>
            <p:ph idx="1"/>
          </p:nvPr>
        </p:nvSpPr>
        <p:spPr>
          <a:xfrm>
            <a:off x="457200" y="1600200"/>
            <a:ext cx="8686800" cy="5257800"/>
          </a:xfrm>
        </p:spPr>
        <p:txBody>
          <a:bodyPr/>
          <a:lstStyle/>
          <a:p>
            <a:r>
              <a:rPr lang="en-US" dirty="0" err="1" smtClean="0"/>
              <a:t>Anaesthesia</a:t>
            </a:r>
            <a:r>
              <a:rPr lang="en-US" dirty="0" smtClean="0"/>
              <a:t> is the loss of pain and sensation to a part or the whole body induced by drugs. </a:t>
            </a:r>
          </a:p>
          <a:p>
            <a:r>
              <a:rPr lang="en-US" dirty="0" smtClean="0"/>
              <a:t>There are two types of </a:t>
            </a:r>
            <a:r>
              <a:rPr lang="en-US" dirty="0" err="1" smtClean="0"/>
              <a:t>anaesthesia</a:t>
            </a:r>
            <a:r>
              <a:rPr lang="en-US" dirty="0" smtClean="0"/>
              <a:t>: </a:t>
            </a:r>
          </a:p>
          <a:p>
            <a:pPr marL="1771650" lvl="3" indent="-514350">
              <a:buFont typeface="+mj-lt"/>
              <a:buAutoNum type="arabicPeriod"/>
            </a:pPr>
            <a:r>
              <a:rPr lang="en-US" sz="3200" dirty="0" smtClean="0"/>
              <a:t>Local</a:t>
            </a:r>
          </a:p>
          <a:p>
            <a:pPr marL="1771650" lvl="3" indent="-514350">
              <a:buFont typeface="+mj-lt"/>
              <a:buAutoNum type="arabicPeriod"/>
            </a:pPr>
            <a:r>
              <a:rPr lang="en-US" sz="3200" dirty="0" smtClean="0"/>
              <a:t>General</a:t>
            </a:r>
            <a:endParaRPr lang="en-US" sz="3200"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9" name="Title 1"/>
          <p:cNvSpPr>
            <a:spLocks noGrp="1"/>
          </p:cNvSpPr>
          <p:nvPr>
            <p:ph type="title"/>
          </p:nvPr>
        </p:nvSpPr>
        <p:spPr/>
        <p:txBody>
          <a:bodyPr/>
          <a:lstStyle/>
          <a:p>
            <a:r>
              <a:rPr lang="en-US" b="1" dirty="0" smtClean="0"/>
              <a:t>LOCAL ANAESTHESIA</a:t>
            </a:r>
            <a:endParaRPr lang="en-US" b="1" dirty="0"/>
          </a:p>
        </p:txBody>
      </p:sp>
      <p:sp>
        <p:nvSpPr>
          <p:cNvPr id="1048780" name="Content Placeholder 2"/>
          <p:cNvSpPr>
            <a:spLocks noGrp="1"/>
          </p:cNvSpPr>
          <p:nvPr>
            <p:ph idx="1"/>
          </p:nvPr>
        </p:nvSpPr>
        <p:spPr>
          <a:xfrm>
            <a:off x="0" y="1295400"/>
            <a:ext cx="9144000" cy="5562600"/>
          </a:xfrm>
        </p:spPr>
        <p:txBody>
          <a:bodyPr>
            <a:normAutofit/>
          </a:bodyPr>
          <a:lstStyle/>
          <a:p>
            <a:r>
              <a:rPr lang="en-US" b="1" dirty="0" smtClean="0"/>
              <a:t>Local </a:t>
            </a:r>
            <a:r>
              <a:rPr lang="en-US" b="1" dirty="0" err="1" smtClean="0"/>
              <a:t>anaesthesia</a:t>
            </a:r>
            <a:r>
              <a:rPr lang="en-US" dirty="0" smtClean="0"/>
              <a:t> induces analgesia in the region where it is administered.</a:t>
            </a:r>
          </a:p>
          <a:p>
            <a:r>
              <a:rPr lang="en-US" dirty="0" smtClean="0"/>
              <a:t>Example, </a:t>
            </a:r>
            <a:r>
              <a:rPr lang="en-US" dirty="0" err="1" smtClean="0"/>
              <a:t>lignocaine</a:t>
            </a:r>
            <a:r>
              <a:rPr lang="en-US" dirty="0" smtClean="0"/>
              <a:t>, procaine hydrochloride, </a:t>
            </a:r>
            <a:r>
              <a:rPr lang="en-US" dirty="0" err="1" smtClean="0"/>
              <a:t>xylocaine</a:t>
            </a:r>
            <a:r>
              <a:rPr lang="en-US" dirty="0" smtClean="0"/>
              <a:t> and </a:t>
            </a:r>
            <a:r>
              <a:rPr lang="en-US" dirty="0" err="1" smtClean="0"/>
              <a:t>lidocaine</a:t>
            </a:r>
            <a:r>
              <a:rPr lang="en-US" dirty="0" smtClean="0"/>
              <a:t>. </a:t>
            </a:r>
          </a:p>
          <a:p>
            <a:r>
              <a:rPr lang="en-US" dirty="0" smtClean="0"/>
              <a:t>The local </a:t>
            </a:r>
            <a:r>
              <a:rPr lang="en-US" dirty="0" err="1" smtClean="0"/>
              <a:t>anaesthesia</a:t>
            </a:r>
            <a:r>
              <a:rPr lang="en-US" dirty="0" smtClean="0"/>
              <a:t> last for forty five minutes to three hours depending on the type of </a:t>
            </a:r>
            <a:r>
              <a:rPr lang="en-US" dirty="0" err="1" smtClean="0"/>
              <a:t>anaesthesia</a:t>
            </a:r>
            <a:r>
              <a:rPr lang="en-US" dirty="0" smtClean="0"/>
              <a:t> used.</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1" name="Title 1"/>
          <p:cNvSpPr>
            <a:spLocks noGrp="1"/>
          </p:cNvSpPr>
          <p:nvPr>
            <p:ph type="title"/>
          </p:nvPr>
        </p:nvSpPr>
        <p:spPr/>
        <p:txBody>
          <a:bodyPr/>
          <a:lstStyle/>
          <a:p>
            <a:r>
              <a:rPr lang="en-US" b="1" dirty="0" smtClean="0"/>
              <a:t>LOCAL ANESTHESIA</a:t>
            </a:r>
            <a:endParaRPr lang="en-US" b="1" dirty="0"/>
          </a:p>
        </p:txBody>
      </p:sp>
      <p:sp>
        <p:nvSpPr>
          <p:cNvPr id="1048782" name="Content Placeholder 2"/>
          <p:cNvSpPr>
            <a:spLocks noGrp="1"/>
          </p:cNvSpPr>
          <p:nvPr>
            <p:ph idx="1"/>
          </p:nvPr>
        </p:nvSpPr>
        <p:spPr/>
        <p:txBody>
          <a:bodyPr/>
          <a:lstStyle/>
          <a:p>
            <a:r>
              <a:rPr lang="en-US" dirty="0" smtClean="0"/>
              <a:t> Is given locally to the affected part of the body by one of the following methods:</a:t>
            </a:r>
          </a:p>
          <a:p>
            <a:pPr lvl="1"/>
            <a:r>
              <a:rPr lang="en-US" dirty="0" smtClean="0"/>
              <a:t>Infiltration,</a:t>
            </a:r>
          </a:p>
          <a:p>
            <a:pPr lvl="1"/>
            <a:r>
              <a:rPr lang="en-US" dirty="0" smtClean="0"/>
              <a:t> nerve block, </a:t>
            </a:r>
          </a:p>
          <a:p>
            <a:pPr lvl="1"/>
            <a:r>
              <a:rPr lang="en-US" dirty="0" smtClean="0"/>
              <a:t>field block,</a:t>
            </a:r>
          </a:p>
          <a:p>
            <a:pPr lvl="1"/>
            <a:r>
              <a:rPr lang="en-US" dirty="0" smtClean="0"/>
              <a:t> refrigeration analgesia, </a:t>
            </a:r>
          </a:p>
          <a:p>
            <a:pPr lvl="1"/>
            <a:r>
              <a:rPr lang="en-US" dirty="0" smtClean="0"/>
              <a:t>spinal analgesia, </a:t>
            </a:r>
          </a:p>
          <a:p>
            <a:pPr lvl="1"/>
            <a:r>
              <a:rPr lang="en-US" dirty="0" smtClean="0"/>
              <a:t>epidural anesthesia.</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Title 2"/>
          <p:cNvSpPr>
            <a:spLocks noGrp="1"/>
          </p:cNvSpPr>
          <p:nvPr>
            <p:ph type="title"/>
          </p:nvPr>
        </p:nvSpPr>
        <p:spPr/>
        <p:txBody>
          <a:bodyPr/>
          <a:lstStyle/>
          <a:p>
            <a:r>
              <a:rPr lang="en-US" b="1" dirty="0" smtClean="0"/>
              <a:t>INTRA-OPERATIVE CARE</a:t>
            </a:r>
            <a:endParaRPr lang="en-US" b="1" dirty="0"/>
          </a:p>
        </p:txBody>
      </p:sp>
      <p:sp>
        <p:nvSpPr>
          <p:cNvPr id="1048611" name="Content Placeholder 1"/>
          <p:cNvSpPr>
            <a:spLocks noGrp="1"/>
          </p:cNvSpPr>
          <p:nvPr>
            <p:ph idx="1"/>
          </p:nvPr>
        </p:nvSpPr>
        <p:spPr/>
        <p:txBody>
          <a:bodyPr>
            <a:normAutofit fontScale="90625" lnSpcReduction="10000"/>
          </a:bodyPr>
          <a:lstStyle/>
          <a:p>
            <a:r>
              <a:rPr lang="en-US" dirty="0" smtClean="0"/>
              <a:t>Begins when the patient is transferred to the </a:t>
            </a:r>
            <a:r>
              <a:rPr lang="en-US" b="1" dirty="0" smtClean="0"/>
              <a:t>operating room table </a:t>
            </a:r>
            <a:r>
              <a:rPr lang="en-US" dirty="0" smtClean="0"/>
              <a:t>and ends with his transfer to post anesthesia care unit(recovery room). </a:t>
            </a:r>
          </a:p>
          <a:p>
            <a:r>
              <a:rPr lang="en-US" dirty="0" smtClean="0"/>
              <a:t>The patient is monitored, anesthetized, prepped, and draped.</a:t>
            </a:r>
          </a:p>
          <a:p>
            <a:r>
              <a:rPr lang="en-US" dirty="0" smtClean="0"/>
              <a:t>The operation is carried out.</a:t>
            </a:r>
          </a:p>
          <a:p>
            <a:r>
              <a:rPr lang="en-US" dirty="0" smtClean="0"/>
              <a:t>Nursing activities include: </a:t>
            </a:r>
            <a:r>
              <a:rPr lang="en-US" b="1" dirty="0" smtClean="0"/>
              <a:t>patient safety</a:t>
            </a:r>
            <a:r>
              <a:rPr lang="en-US" dirty="0" smtClean="0"/>
              <a:t>, </a:t>
            </a:r>
            <a:r>
              <a:rPr lang="en-US" b="1" dirty="0" smtClean="0"/>
              <a:t>facilitation of the procedure</a:t>
            </a:r>
            <a:r>
              <a:rPr lang="en-US" dirty="0" smtClean="0"/>
              <a:t>, </a:t>
            </a:r>
            <a:r>
              <a:rPr lang="en-US" b="1" dirty="0" smtClean="0"/>
              <a:t>prevention of infection</a:t>
            </a:r>
            <a:r>
              <a:rPr lang="en-US" dirty="0" smtClean="0"/>
              <a:t>, and</a:t>
            </a:r>
            <a:r>
              <a:rPr lang="en-US" b="1" dirty="0" smtClean="0"/>
              <a:t> physiological response to anesthesia </a:t>
            </a:r>
            <a:r>
              <a:rPr lang="en-US" dirty="0" smtClean="0"/>
              <a:t>and </a:t>
            </a:r>
            <a:r>
              <a:rPr lang="en-US" b="1" dirty="0" smtClean="0"/>
              <a:t>surgical intervention</a:t>
            </a:r>
            <a:r>
              <a:rPr lang="en-US" dirty="0" smtClean="0"/>
              <a:t>.</a:t>
            </a:r>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3" name="Title 1"/>
          <p:cNvSpPr>
            <a:spLocks noGrp="1"/>
          </p:cNvSpPr>
          <p:nvPr>
            <p:ph type="title"/>
          </p:nvPr>
        </p:nvSpPr>
        <p:spPr>
          <a:xfrm>
            <a:off x="0" y="381000"/>
            <a:ext cx="9144000" cy="762000"/>
          </a:xfrm>
        </p:spPr>
        <p:txBody>
          <a:bodyPr>
            <a:normAutofit fontScale="90000"/>
          </a:bodyPr>
          <a:lstStyle/>
          <a:p>
            <a:r>
              <a:rPr lang="en-US" b="1" dirty="0" smtClean="0"/>
              <a:t>LOCAL ANAESTHESIA </a:t>
            </a:r>
            <a:r>
              <a:rPr lang="en-US" dirty="0" smtClean="0"/>
              <a:t/>
            </a:r>
            <a:br>
              <a:rPr lang="en-US" dirty="0" smtClean="0"/>
            </a:br>
            <a:endParaRPr lang="en-US" dirty="0"/>
          </a:p>
        </p:txBody>
      </p:sp>
      <p:sp>
        <p:nvSpPr>
          <p:cNvPr id="1048784" name="Content Placeholder 2"/>
          <p:cNvSpPr>
            <a:spLocks noGrp="1"/>
          </p:cNvSpPr>
          <p:nvPr>
            <p:ph idx="1"/>
          </p:nvPr>
        </p:nvSpPr>
        <p:spPr>
          <a:xfrm>
            <a:off x="0" y="838200"/>
            <a:ext cx="9144000" cy="6019800"/>
          </a:xfrm>
        </p:spPr>
        <p:txBody>
          <a:bodyPr>
            <a:normAutofit/>
          </a:bodyPr>
          <a:lstStyle/>
          <a:p>
            <a:r>
              <a:rPr lang="en-US" b="1" dirty="0" smtClean="0"/>
              <a:t>Infiltration</a:t>
            </a:r>
            <a:r>
              <a:rPr lang="en-US" dirty="0" smtClean="0"/>
              <a:t/>
            </a:r>
            <a:br>
              <a:rPr lang="en-US" dirty="0" smtClean="0"/>
            </a:br>
            <a:r>
              <a:rPr lang="en-US" dirty="0" smtClean="0"/>
              <a:t>The drug is injected on and around (in various points of) the affected area.</a:t>
            </a:r>
          </a:p>
          <a:p>
            <a:r>
              <a:rPr lang="en-US" b="1" dirty="0" smtClean="0"/>
              <a:t>Nerve Block</a:t>
            </a:r>
            <a:r>
              <a:rPr lang="en-US" dirty="0" smtClean="0"/>
              <a:t/>
            </a:r>
            <a:br>
              <a:rPr lang="en-US" dirty="0" smtClean="0"/>
            </a:br>
            <a:r>
              <a:rPr lang="en-US" dirty="0" smtClean="0"/>
              <a:t>The nerve supplying the affected area is infiltrated by the </a:t>
            </a:r>
            <a:r>
              <a:rPr lang="en-US" dirty="0" err="1" smtClean="0"/>
              <a:t>anaesthetic</a:t>
            </a:r>
            <a:r>
              <a:rPr lang="en-US" dirty="0" smtClean="0"/>
              <a:t> drugs, inducing loss of sensation on the affected area supplied by that specific nerve.</a:t>
            </a:r>
          </a:p>
          <a:p>
            <a:r>
              <a:rPr lang="en-US" b="1" dirty="0" smtClean="0"/>
              <a:t>Field Block</a:t>
            </a:r>
            <a:r>
              <a:rPr lang="en-US" dirty="0" smtClean="0"/>
              <a:t/>
            </a:r>
            <a:br>
              <a:rPr lang="en-US" dirty="0" smtClean="0"/>
            </a:br>
            <a:r>
              <a:rPr lang="en-US" dirty="0" smtClean="0"/>
              <a:t>Similar to nerve block but cover a larger area and may involve more than one nerve.</a:t>
            </a:r>
          </a:p>
          <a:p>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5" name="Title 2"/>
          <p:cNvSpPr>
            <a:spLocks noGrp="1"/>
          </p:cNvSpPr>
          <p:nvPr>
            <p:ph type="title"/>
          </p:nvPr>
        </p:nvSpPr>
        <p:spPr/>
        <p:txBody>
          <a:bodyPr/>
          <a:lstStyle/>
          <a:p>
            <a:r>
              <a:rPr lang="en-US" b="1" dirty="0" smtClean="0"/>
              <a:t>LOCAL ANESTHESIA </a:t>
            </a:r>
            <a:endParaRPr lang="en-US" b="1" dirty="0"/>
          </a:p>
        </p:txBody>
      </p:sp>
      <p:sp>
        <p:nvSpPr>
          <p:cNvPr id="1048786" name="Content Placeholder 1"/>
          <p:cNvSpPr>
            <a:spLocks noGrp="1"/>
          </p:cNvSpPr>
          <p:nvPr>
            <p:ph idx="1"/>
          </p:nvPr>
        </p:nvSpPr>
        <p:spPr/>
        <p:txBody>
          <a:bodyPr>
            <a:normAutofit/>
          </a:bodyPr>
          <a:lstStyle/>
          <a:p>
            <a:r>
              <a:rPr lang="en-US" b="1" dirty="0" smtClean="0"/>
              <a:t>Refrigeration Analgesia</a:t>
            </a:r>
            <a:r>
              <a:rPr lang="en-US" dirty="0" smtClean="0"/>
              <a:t/>
            </a:r>
            <a:br>
              <a:rPr lang="en-US" dirty="0" smtClean="0"/>
            </a:br>
            <a:r>
              <a:rPr lang="en-US" dirty="0" smtClean="0"/>
              <a:t>It is administered by use of a </a:t>
            </a:r>
            <a:r>
              <a:rPr lang="en-US" dirty="0" err="1" smtClean="0"/>
              <a:t>vapouriser</a:t>
            </a:r>
            <a:r>
              <a:rPr lang="en-US" dirty="0" smtClean="0"/>
              <a:t>. Drugs used include: Ethyl chloride or Diethyl ether.</a:t>
            </a:r>
          </a:p>
          <a:p>
            <a:r>
              <a:rPr lang="en-US" b="1" dirty="0" smtClean="0"/>
              <a:t>Spinal Analgesia</a:t>
            </a:r>
            <a:r>
              <a:rPr lang="en-US" dirty="0" smtClean="0"/>
              <a:t/>
            </a:r>
            <a:br>
              <a:rPr lang="en-US" dirty="0" smtClean="0"/>
            </a:br>
            <a:r>
              <a:rPr lang="en-US" dirty="0" smtClean="0"/>
              <a:t>Used for operations from the abdomen and below, e.g. caesarean section.</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7" name="Title 1"/>
          <p:cNvSpPr>
            <a:spLocks noGrp="1"/>
          </p:cNvSpPr>
          <p:nvPr>
            <p:ph type="title"/>
          </p:nvPr>
        </p:nvSpPr>
        <p:spPr/>
        <p:txBody>
          <a:bodyPr/>
          <a:lstStyle/>
          <a:p>
            <a:r>
              <a:rPr lang="en-US" b="1" dirty="0" smtClean="0"/>
              <a:t>LOCAL ANESTHESIA</a:t>
            </a:r>
            <a:endParaRPr lang="en-US" b="1" dirty="0"/>
          </a:p>
        </p:txBody>
      </p:sp>
      <p:sp>
        <p:nvSpPr>
          <p:cNvPr id="1048788" name="Content Placeholder 2"/>
          <p:cNvSpPr>
            <a:spLocks noGrp="1"/>
          </p:cNvSpPr>
          <p:nvPr>
            <p:ph idx="1"/>
          </p:nvPr>
        </p:nvSpPr>
        <p:spPr/>
        <p:txBody>
          <a:bodyPr/>
          <a:lstStyle/>
          <a:p>
            <a:r>
              <a:rPr lang="en-US" dirty="0" smtClean="0"/>
              <a:t> A lumbar puncture is done and the local anesthesia introduced through the spine. The drug paralyses the area below the puncture.</a:t>
            </a:r>
          </a:p>
          <a:p>
            <a:r>
              <a:rPr lang="en-US" b="1" dirty="0" smtClean="0"/>
              <a:t>Epidural Anesthesia</a:t>
            </a:r>
            <a:r>
              <a:rPr lang="en-US" dirty="0" smtClean="0"/>
              <a:t/>
            </a:r>
            <a:br>
              <a:rPr lang="en-US" dirty="0" smtClean="0"/>
            </a:br>
            <a:r>
              <a:rPr lang="en-US" dirty="0" smtClean="0"/>
              <a:t>The drug is injected in the </a:t>
            </a:r>
            <a:r>
              <a:rPr lang="en-US" dirty="0" err="1" smtClean="0"/>
              <a:t>dura</a:t>
            </a:r>
            <a:r>
              <a:rPr lang="en-US" dirty="0" smtClean="0"/>
              <a:t> mater space of the spinal cord. Used for operations of the abdomen and below.</a:t>
            </a:r>
          </a:p>
          <a:p>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9" name="Title 1"/>
          <p:cNvSpPr>
            <a:spLocks noGrp="1"/>
          </p:cNvSpPr>
          <p:nvPr>
            <p:ph type="title"/>
          </p:nvPr>
        </p:nvSpPr>
        <p:spPr/>
        <p:txBody>
          <a:bodyPr/>
          <a:lstStyle/>
          <a:p>
            <a:r>
              <a:rPr lang="en-US" b="1" dirty="0" smtClean="0"/>
              <a:t>GENERAL ANESTHESIA</a:t>
            </a:r>
            <a:endParaRPr lang="en-US" b="1" dirty="0"/>
          </a:p>
        </p:txBody>
      </p:sp>
      <p:sp>
        <p:nvSpPr>
          <p:cNvPr id="1048790" name="Content Placeholder 2"/>
          <p:cNvSpPr>
            <a:spLocks noGrp="1"/>
          </p:cNvSpPr>
          <p:nvPr>
            <p:ph idx="1"/>
          </p:nvPr>
        </p:nvSpPr>
        <p:spPr>
          <a:xfrm>
            <a:off x="228600" y="1295400"/>
            <a:ext cx="8915400" cy="5562600"/>
          </a:xfrm>
        </p:spPr>
        <p:txBody>
          <a:bodyPr/>
          <a:lstStyle/>
          <a:p>
            <a:r>
              <a:rPr lang="en-US" dirty="0" smtClean="0"/>
              <a:t>General </a:t>
            </a:r>
            <a:r>
              <a:rPr lang="en-US" dirty="0" err="1" smtClean="0"/>
              <a:t>anaesthesia</a:t>
            </a:r>
            <a:r>
              <a:rPr lang="en-US" dirty="0" smtClean="0"/>
              <a:t> causes the patient to lose consciousness, for example, </a:t>
            </a:r>
            <a:r>
              <a:rPr lang="en-US" dirty="0" err="1" smtClean="0"/>
              <a:t>thiopentone</a:t>
            </a:r>
            <a:r>
              <a:rPr lang="en-US" dirty="0" smtClean="0"/>
              <a:t>, </a:t>
            </a:r>
            <a:r>
              <a:rPr lang="en-US" dirty="0" err="1" smtClean="0"/>
              <a:t>ketalar</a:t>
            </a:r>
            <a:r>
              <a:rPr lang="en-US" dirty="0" smtClean="0"/>
              <a:t> and halothane. </a:t>
            </a:r>
          </a:p>
          <a:p>
            <a:r>
              <a:rPr lang="en-US" dirty="0" err="1" smtClean="0"/>
              <a:t>Anaesthesia</a:t>
            </a:r>
            <a:r>
              <a:rPr lang="en-US" dirty="0" smtClean="0"/>
              <a:t> can be </a:t>
            </a:r>
            <a:r>
              <a:rPr lang="en-US" dirty="0" err="1" smtClean="0"/>
              <a:t>categorised</a:t>
            </a:r>
            <a:r>
              <a:rPr lang="en-US" dirty="0" smtClean="0"/>
              <a:t> into: pre-medication, preoperative and postoperative procedures.</a:t>
            </a:r>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1" name="Title 1"/>
          <p:cNvSpPr>
            <a:spLocks noGrp="1"/>
          </p:cNvSpPr>
          <p:nvPr>
            <p:ph type="title"/>
          </p:nvPr>
        </p:nvSpPr>
        <p:spPr>
          <a:xfrm>
            <a:off x="381000" y="0"/>
            <a:ext cx="8229600" cy="1143000"/>
          </a:xfrm>
        </p:spPr>
        <p:txBody>
          <a:bodyPr/>
          <a:lstStyle/>
          <a:p>
            <a:r>
              <a:rPr lang="en-US" b="1" dirty="0" smtClean="0"/>
              <a:t>PRE-MEDICATION</a:t>
            </a:r>
            <a:endParaRPr lang="en-US" dirty="0"/>
          </a:p>
        </p:txBody>
      </p:sp>
      <p:sp>
        <p:nvSpPr>
          <p:cNvPr id="1048792" name="Content Placeholder 2"/>
          <p:cNvSpPr>
            <a:spLocks noGrp="1"/>
          </p:cNvSpPr>
          <p:nvPr>
            <p:ph idx="1"/>
          </p:nvPr>
        </p:nvSpPr>
        <p:spPr>
          <a:xfrm>
            <a:off x="0" y="1066800"/>
            <a:ext cx="9144000" cy="5791200"/>
          </a:xfrm>
        </p:spPr>
        <p:txBody>
          <a:bodyPr>
            <a:normAutofit/>
          </a:bodyPr>
          <a:lstStyle/>
          <a:p>
            <a:pPr>
              <a:buNone/>
            </a:pPr>
            <a:r>
              <a:rPr lang="en-US" dirty="0" smtClean="0"/>
              <a:t>The following procedures should be adhered to prior to the operation:</a:t>
            </a:r>
          </a:p>
          <a:p>
            <a:r>
              <a:rPr lang="en-US" b="1" dirty="0" smtClean="0"/>
              <a:t>Atropine 0.6mg</a:t>
            </a:r>
            <a:r>
              <a:rPr lang="en-US" dirty="0" smtClean="0"/>
              <a:t> intramuscular (for adults) administered one hour before the operation to reduce Respiratory Secretion (RS) and to prevent </a:t>
            </a:r>
            <a:r>
              <a:rPr lang="en-US" dirty="0" err="1" smtClean="0"/>
              <a:t>bradycardia</a:t>
            </a:r>
            <a:r>
              <a:rPr lang="en-US" dirty="0" smtClean="0"/>
              <a:t>; Children should be given 0.3mg.</a:t>
            </a:r>
          </a:p>
          <a:p>
            <a:r>
              <a:rPr lang="en-US" b="1" dirty="0" err="1" smtClean="0"/>
              <a:t>Pethidine</a:t>
            </a:r>
            <a:r>
              <a:rPr lang="en-US" b="1" dirty="0" smtClean="0"/>
              <a:t> 50 - 100mg </a:t>
            </a:r>
            <a:r>
              <a:rPr lang="en-US" dirty="0" smtClean="0"/>
              <a:t>intramuscular for adults, which has an analgesic effect on the patient; and 25 - 50mg for children depending on age and weight.</a:t>
            </a:r>
          </a:p>
          <a:p>
            <a:r>
              <a:rPr lang="en-US" b="1" dirty="0" smtClean="0"/>
              <a:t>Valium </a:t>
            </a:r>
            <a:r>
              <a:rPr lang="en-US" dirty="0" smtClean="0"/>
              <a:t>can be given one night before to a very nervous patient.</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3" name="Title 2"/>
          <p:cNvSpPr>
            <a:spLocks noGrp="1"/>
          </p:cNvSpPr>
          <p:nvPr>
            <p:ph type="title"/>
          </p:nvPr>
        </p:nvSpPr>
        <p:spPr/>
        <p:txBody>
          <a:bodyPr/>
          <a:lstStyle/>
          <a:p>
            <a:r>
              <a:rPr lang="en-US" b="1" dirty="0" smtClean="0"/>
              <a:t>PRE-MEDICATION</a:t>
            </a:r>
            <a:endParaRPr lang="en-US" b="1" dirty="0"/>
          </a:p>
        </p:txBody>
      </p:sp>
      <p:sp>
        <p:nvSpPr>
          <p:cNvPr id="1048794" name="Content Placeholder 1"/>
          <p:cNvSpPr>
            <a:spLocks noGrp="1"/>
          </p:cNvSpPr>
          <p:nvPr>
            <p:ph idx="1"/>
          </p:nvPr>
        </p:nvSpPr>
        <p:spPr/>
        <p:txBody>
          <a:bodyPr/>
          <a:lstStyle/>
          <a:p>
            <a:r>
              <a:rPr lang="en-US" b="1" dirty="0" err="1" smtClean="0"/>
              <a:t>Hyoscine</a:t>
            </a:r>
            <a:r>
              <a:rPr lang="en-US" b="1" dirty="0" smtClean="0"/>
              <a:t> 0.4mg </a:t>
            </a:r>
            <a:r>
              <a:rPr lang="en-US" dirty="0" smtClean="0"/>
              <a:t>for adults, which can also be given for pre-medication although it has the potential side effect of amnesia.</a:t>
            </a:r>
          </a:p>
          <a:p>
            <a:r>
              <a:rPr lang="en-US" b="1" dirty="0" smtClean="0"/>
              <a:t>Morphine 10 - 15mg </a:t>
            </a:r>
            <a:r>
              <a:rPr lang="en-US" dirty="0" smtClean="0"/>
              <a:t>intramuscular can also be used.</a:t>
            </a:r>
          </a:p>
          <a:p>
            <a:r>
              <a:rPr lang="en-US" dirty="0" smtClean="0"/>
              <a:t>Remember to make the patient observe nil by mouth for six hours prior to operation.</a:t>
            </a:r>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5" name="Title 1"/>
          <p:cNvSpPr>
            <a:spLocks noGrp="1"/>
          </p:cNvSpPr>
          <p:nvPr>
            <p:ph type="title"/>
          </p:nvPr>
        </p:nvSpPr>
        <p:spPr>
          <a:xfrm>
            <a:off x="0" y="0"/>
            <a:ext cx="8686800" cy="1417638"/>
          </a:xfrm>
        </p:spPr>
        <p:txBody>
          <a:bodyPr>
            <a:normAutofit fontScale="90000"/>
          </a:bodyPr>
          <a:lstStyle/>
          <a:p>
            <a:r>
              <a:rPr lang="en-US" b="1" dirty="0" smtClean="0"/>
              <a:t>PRE-OPERATIVE ANAESTHESIA (INDUCTION AGENTS)</a:t>
            </a:r>
            <a:r>
              <a:rPr lang="en-US" dirty="0" smtClean="0"/>
              <a:t> </a:t>
            </a:r>
            <a:endParaRPr lang="en-US" dirty="0"/>
          </a:p>
        </p:txBody>
      </p:sp>
      <p:sp>
        <p:nvSpPr>
          <p:cNvPr id="1048796" name="Content Placeholder 2"/>
          <p:cNvSpPr>
            <a:spLocks noGrp="1"/>
          </p:cNvSpPr>
          <p:nvPr>
            <p:ph idx="1"/>
          </p:nvPr>
        </p:nvSpPr>
        <p:spPr>
          <a:xfrm>
            <a:off x="457200" y="1600200"/>
            <a:ext cx="8686800" cy="5257800"/>
          </a:xfrm>
        </p:spPr>
        <p:txBody>
          <a:bodyPr/>
          <a:lstStyle/>
          <a:p>
            <a:r>
              <a:rPr lang="en-US" dirty="0" smtClean="0"/>
              <a:t>There are several types of </a:t>
            </a:r>
            <a:r>
              <a:rPr lang="en-US" dirty="0" err="1" smtClean="0"/>
              <a:t>anaesthetic</a:t>
            </a:r>
            <a:r>
              <a:rPr lang="en-US" dirty="0" smtClean="0"/>
              <a:t> agents.</a:t>
            </a:r>
          </a:p>
          <a:p>
            <a:pPr lvl="3"/>
            <a:r>
              <a:rPr lang="en-US" sz="4000" dirty="0" smtClean="0"/>
              <a:t>Volatile agents</a:t>
            </a:r>
          </a:p>
          <a:p>
            <a:pPr lvl="3"/>
            <a:r>
              <a:rPr lang="en-US" sz="4000" dirty="0" smtClean="0"/>
              <a:t>Intravenous agents</a:t>
            </a:r>
          </a:p>
          <a:p>
            <a:pPr lvl="3"/>
            <a:r>
              <a:rPr lang="en-US" sz="4000" dirty="0" smtClean="0"/>
              <a:t>Muscle relaxants</a:t>
            </a:r>
          </a:p>
          <a:p>
            <a:pPr lvl="3"/>
            <a:r>
              <a:rPr lang="en-US" sz="4000" dirty="0" smtClean="0"/>
              <a:t>Analgesics</a:t>
            </a:r>
            <a:endParaRPr lang="en-US" sz="4000"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7" name="Title 1"/>
          <p:cNvSpPr>
            <a:spLocks noGrp="1"/>
          </p:cNvSpPr>
          <p:nvPr>
            <p:ph type="title"/>
          </p:nvPr>
        </p:nvSpPr>
        <p:spPr/>
        <p:txBody>
          <a:bodyPr/>
          <a:lstStyle/>
          <a:p>
            <a:r>
              <a:rPr lang="en-US" b="1" dirty="0" smtClean="0"/>
              <a:t>VOLATILE AGENTS</a:t>
            </a:r>
            <a:endParaRPr lang="en-US" b="1" dirty="0"/>
          </a:p>
        </p:txBody>
      </p:sp>
      <p:sp>
        <p:nvSpPr>
          <p:cNvPr id="1048798" name="Content Placeholder 2"/>
          <p:cNvSpPr>
            <a:spLocks noGrp="1"/>
          </p:cNvSpPr>
          <p:nvPr>
            <p:ph idx="1"/>
          </p:nvPr>
        </p:nvSpPr>
        <p:spPr>
          <a:xfrm>
            <a:off x="0" y="1219200"/>
            <a:ext cx="9144000" cy="5638800"/>
          </a:xfrm>
        </p:spPr>
        <p:txBody>
          <a:bodyPr>
            <a:normAutofit/>
          </a:bodyPr>
          <a:lstStyle/>
          <a:p>
            <a:r>
              <a:rPr lang="en-US" dirty="0" smtClean="0"/>
              <a:t>Volatile agents include ether, which is highly inflammable in the presence of diathermy and irritates the respiratory tract. </a:t>
            </a:r>
          </a:p>
          <a:p>
            <a:r>
              <a:rPr lang="en-US" dirty="0" smtClean="0"/>
              <a:t>On the other hand, it has the advantage of being cheap to administer. </a:t>
            </a:r>
          </a:p>
          <a:p>
            <a:r>
              <a:rPr lang="en-US" dirty="0" smtClean="0"/>
              <a:t>Halothane is very good as an induction agent but can cause </a:t>
            </a:r>
            <a:r>
              <a:rPr lang="en-US" b="1" dirty="0" smtClean="0"/>
              <a:t>halothane hepatitis.</a:t>
            </a:r>
            <a:endParaRPr lang="en-US" b="1"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9" name="Title 2"/>
          <p:cNvSpPr>
            <a:spLocks noGrp="1"/>
          </p:cNvSpPr>
          <p:nvPr>
            <p:ph type="title"/>
          </p:nvPr>
        </p:nvSpPr>
        <p:spPr/>
        <p:txBody>
          <a:bodyPr/>
          <a:lstStyle/>
          <a:p>
            <a:r>
              <a:rPr lang="en-US" b="1" dirty="0" smtClean="0"/>
              <a:t>VOLATILE AGENTS </a:t>
            </a:r>
            <a:endParaRPr lang="en-US" b="1" dirty="0"/>
          </a:p>
        </p:txBody>
      </p:sp>
      <p:sp>
        <p:nvSpPr>
          <p:cNvPr id="1048800" name="Content Placeholder 1"/>
          <p:cNvSpPr>
            <a:spLocks noGrp="1"/>
          </p:cNvSpPr>
          <p:nvPr>
            <p:ph idx="1"/>
          </p:nvPr>
        </p:nvSpPr>
        <p:spPr/>
        <p:txBody>
          <a:bodyPr/>
          <a:lstStyle/>
          <a:p>
            <a:r>
              <a:rPr lang="en-US" b="1" dirty="0" smtClean="0"/>
              <a:t> </a:t>
            </a:r>
            <a:r>
              <a:rPr lang="en-US" b="1" dirty="0" err="1" smtClean="0"/>
              <a:t>Trilene</a:t>
            </a:r>
            <a:r>
              <a:rPr lang="en-US" b="1" dirty="0" smtClean="0"/>
              <a:t> </a:t>
            </a:r>
            <a:r>
              <a:rPr lang="en-US" dirty="0" smtClean="0"/>
              <a:t>is not a very good induction agent but is a good maintenance </a:t>
            </a:r>
            <a:r>
              <a:rPr lang="en-US" dirty="0" err="1" smtClean="0"/>
              <a:t>anaesthetic</a:t>
            </a:r>
            <a:r>
              <a:rPr lang="en-US" dirty="0" smtClean="0"/>
              <a:t> agent. Its side effects include </a:t>
            </a:r>
            <a:r>
              <a:rPr lang="en-US" dirty="0" err="1" smtClean="0"/>
              <a:t>tachypnoea</a:t>
            </a:r>
            <a:r>
              <a:rPr lang="en-US" dirty="0" smtClean="0"/>
              <a:t> and vomiting.</a:t>
            </a:r>
          </a:p>
          <a:p>
            <a:r>
              <a:rPr lang="en-US" dirty="0" smtClean="0"/>
              <a:t> However it has a good analgesic effect postoperatively and it is cheap.</a:t>
            </a:r>
          </a:p>
          <a:p>
            <a:r>
              <a:rPr lang="en-US" dirty="0" smtClean="0"/>
              <a:t> A mixture of</a:t>
            </a:r>
            <a:r>
              <a:rPr lang="en-US" b="1" dirty="0" smtClean="0"/>
              <a:t> O2 </a:t>
            </a:r>
            <a:r>
              <a:rPr lang="en-US" dirty="0" smtClean="0"/>
              <a:t>and </a:t>
            </a:r>
            <a:r>
              <a:rPr lang="en-US" b="1" dirty="0" smtClean="0"/>
              <a:t>NO2</a:t>
            </a:r>
            <a:r>
              <a:rPr lang="en-US" dirty="0" smtClean="0"/>
              <a:t> and one of the volatile </a:t>
            </a:r>
            <a:r>
              <a:rPr lang="en-US" dirty="0" err="1" smtClean="0"/>
              <a:t>anaesthetic</a:t>
            </a:r>
            <a:r>
              <a:rPr lang="en-US" dirty="0" smtClean="0"/>
              <a:t> agents, is the best way of </a:t>
            </a:r>
            <a:br>
              <a:rPr lang="en-US" dirty="0" smtClean="0"/>
            </a:br>
            <a:r>
              <a:rPr lang="en-US" dirty="0" smtClean="0"/>
              <a:t>maintaining </a:t>
            </a:r>
            <a:r>
              <a:rPr lang="en-US" dirty="0" err="1" smtClean="0"/>
              <a:t>anaesthesia</a:t>
            </a:r>
            <a:r>
              <a:rPr lang="en-US" dirty="0" smtClean="0"/>
              <a:t>.</a:t>
            </a:r>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1" name="Title 1"/>
          <p:cNvSpPr>
            <a:spLocks noGrp="1"/>
          </p:cNvSpPr>
          <p:nvPr>
            <p:ph type="title"/>
          </p:nvPr>
        </p:nvSpPr>
        <p:spPr/>
        <p:txBody>
          <a:bodyPr/>
          <a:lstStyle/>
          <a:p>
            <a:r>
              <a:rPr lang="en-US" b="1" dirty="0" smtClean="0"/>
              <a:t>INTRAVENOUS AGENTS</a:t>
            </a:r>
            <a:endParaRPr lang="en-US" b="1" dirty="0"/>
          </a:p>
        </p:txBody>
      </p:sp>
      <p:sp>
        <p:nvSpPr>
          <p:cNvPr id="1048802" name="Content Placeholder 2"/>
          <p:cNvSpPr>
            <a:spLocks noGrp="1"/>
          </p:cNvSpPr>
          <p:nvPr>
            <p:ph idx="1"/>
          </p:nvPr>
        </p:nvSpPr>
        <p:spPr>
          <a:xfrm>
            <a:off x="0" y="1219200"/>
            <a:ext cx="9144000" cy="5638800"/>
          </a:xfrm>
        </p:spPr>
        <p:txBody>
          <a:bodyPr>
            <a:normAutofit/>
          </a:bodyPr>
          <a:lstStyle/>
          <a:p>
            <a:r>
              <a:rPr lang="en-US" dirty="0" smtClean="0"/>
              <a:t>Intravenous agents include barbiturates, for example, </a:t>
            </a:r>
            <a:r>
              <a:rPr lang="en-US" b="1" dirty="0" err="1" smtClean="0"/>
              <a:t>thiopentone</a:t>
            </a:r>
            <a:r>
              <a:rPr lang="en-US" b="1" dirty="0" smtClean="0"/>
              <a:t>, </a:t>
            </a:r>
            <a:r>
              <a:rPr lang="en-US" dirty="0" smtClean="0"/>
              <a:t>which causes sleep very quickly. </a:t>
            </a:r>
          </a:p>
          <a:p>
            <a:r>
              <a:rPr lang="en-US" b="1" dirty="0" err="1" smtClean="0"/>
              <a:t>Methohexitone</a:t>
            </a:r>
            <a:r>
              <a:rPr lang="en-US" dirty="0" smtClean="0"/>
              <a:t> can be used as an induction agent but cannot be used without equipment for resuscitation </a:t>
            </a:r>
          </a:p>
          <a:p>
            <a:r>
              <a:rPr lang="en-US" dirty="0" smtClean="0"/>
              <a:t> Is contraindicated in epilepsy.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2" name="Title 2"/>
          <p:cNvSpPr>
            <a:spLocks noGrp="1"/>
          </p:cNvSpPr>
          <p:nvPr>
            <p:ph type="title"/>
          </p:nvPr>
        </p:nvSpPr>
        <p:spPr/>
        <p:txBody>
          <a:bodyPr/>
          <a:lstStyle/>
          <a:p>
            <a:r>
              <a:rPr lang="en-US" b="1" dirty="0" smtClean="0"/>
              <a:t>POST OPERATIVE PHASE</a:t>
            </a:r>
            <a:endParaRPr lang="en-US" b="1" dirty="0"/>
          </a:p>
        </p:txBody>
      </p:sp>
      <p:sp>
        <p:nvSpPr>
          <p:cNvPr id="1048613" name="Content Placeholder 1"/>
          <p:cNvSpPr>
            <a:spLocks noGrp="1"/>
          </p:cNvSpPr>
          <p:nvPr>
            <p:ph idx="1"/>
          </p:nvPr>
        </p:nvSpPr>
        <p:spPr/>
        <p:txBody>
          <a:bodyPr/>
          <a:lstStyle/>
          <a:p>
            <a:r>
              <a:rPr lang="en-US" dirty="0" smtClean="0"/>
              <a:t>Begins with the patient’s transfer to the recovery unit and ends with the resolution of surgical sequel</a:t>
            </a:r>
          </a:p>
          <a:p>
            <a:r>
              <a:rPr lang="en-US" dirty="0" smtClean="0"/>
              <a:t>It can be </a:t>
            </a:r>
            <a:r>
              <a:rPr lang="en-US" b="1" dirty="0" smtClean="0"/>
              <a:t>brief</a:t>
            </a:r>
            <a:r>
              <a:rPr lang="en-US" dirty="0" smtClean="0"/>
              <a:t> or </a:t>
            </a:r>
            <a:r>
              <a:rPr lang="en-US" b="1" dirty="0" smtClean="0"/>
              <a:t>extensive</a:t>
            </a:r>
          </a:p>
          <a:p>
            <a:r>
              <a:rPr lang="en-US" dirty="0" smtClean="0"/>
              <a:t>The theatre nurse does not offer care beyond the recovery room.</a:t>
            </a:r>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3" name="Title 2"/>
          <p:cNvSpPr>
            <a:spLocks noGrp="1"/>
          </p:cNvSpPr>
          <p:nvPr>
            <p:ph type="title"/>
          </p:nvPr>
        </p:nvSpPr>
        <p:spPr/>
        <p:txBody>
          <a:bodyPr/>
          <a:lstStyle/>
          <a:p>
            <a:r>
              <a:rPr lang="en-US" b="1" dirty="0" smtClean="0"/>
              <a:t>INTRAVENOUS AGENTS</a:t>
            </a:r>
            <a:endParaRPr lang="en-US" b="1" dirty="0"/>
          </a:p>
        </p:txBody>
      </p:sp>
      <p:sp>
        <p:nvSpPr>
          <p:cNvPr id="1048804" name="Content Placeholder 1"/>
          <p:cNvSpPr>
            <a:spLocks noGrp="1"/>
          </p:cNvSpPr>
          <p:nvPr>
            <p:ph idx="1"/>
          </p:nvPr>
        </p:nvSpPr>
        <p:spPr/>
        <p:txBody>
          <a:bodyPr>
            <a:normAutofit lnSpcReduction="10000"/>
          </a:bodyPr>
          <a:lstStyle/>
          <a:p>
            <a:r>
              <a:rPr lang="en-US" dirty="0" smtClean="0"/>
              <a:t>These are mainly sedative drugs thus they do not have any analgesic effect. </a:t>
            </a:r>
            <a:r>
              <a:rPr lang="en-US" b="1" dirty="0" err="1" smtClean="0"/>
              <a:t>Ketamine</a:t>
            </a:r>
            <a:r>
              <a:rPr lang="en-US" dirty="0" smtClean="0"/>
              <a:t> can be given IV or IM.</a:t>
            </a:r>
          </a:p>
          <a:p>
            <a:r>
              <a:rPr lang="en-US" dirty="0" smtClean="0"/>
              <a:t> It has an analgesic effect and can be used alone in minor surgeries. </a:t>
            </a:r>
          </a:p>
          <a:p>
            <a:r>
              <a:rPr lang="en-US" dirty="0" smtClean="0"/>
              <a:t>Side effects include bad dreams and elevated blood pressure. </a:t>
            </a:r>
          </a:p>
          <a:p>
            <a:r>
              <a:rPr lang="en-US" dirty="0" err="1" smtClean="0"/>
              <a:t>Ketamine</a:t>
            </a:r>
            <a:r>
              <a:rPr lang="en-US" dirty="0" smtClean="0"/>
              <a:t> is also used with valium. It is contraindicated in hypertension.</a:t>
            </a:r>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5" name="Title 1"/>
          <p:cNvSpPr>
            <a:spLocks noGrp="1"/>
          </p:cNvSpPr>
          <p:nvPr>
            <p:ph type="title"/>
          </p:nvPr>
        </p:nvSpPr>
        <p:spPr/>
        <p:txBody>
          <a:bodyPr/>
          <a:lstStyle/>
          <a:p>
            <a:r>
              <a:rPr lang="en-US" b="1" dirty="0" smtClean="0"/>
              <a:t>MUSCLE RELAXANTS</a:t>
            </a:r>
            <a:endParaRPr lang="en-US" b="1" dirty="0"/>
          </a:p>
        </p:txBody>
      </p:sp>
      <p:sp>
        <p:nvSpPr>
          <p:cNvPr id="1048806" name="Content Placeholder 2"/>
          <p:cNvSpPr>
            <a:spLocks noGrp="1"/>
          </p:cNvSpPr>
          <p:nvPr>
            <p:ph idx="1"/>
          </p:nvPr>
        </p:nvSpPr>
        <p:spPr>
          <a:xfrm>
            <a:off x="457200" y="1600200"/>
            <a:ext cx="8686800" cy="5257800"/>
          </a:xfrm>
        </p:spPr>
        <p:txBody>
          <a:bodyPr>
            <a:normAutofit lnSpcReduction="10000"/>
          </a:bodyPr>
          <a:lstStyle/>
          <a:p>
            <a:r>
              <a:rPr lang="en-US" dirty="0" smtClean="0"/>
              <a:t>Muscle relaxants can be divided into two categories.</a:t>
            </a:r>
          </a:p>
          <a:p>
            <a:r>
              <a:rPr lang="en-US" dirty="0" smtClean="0"/>
              <a:t> </a:t>
            </a:r>
            <a:r>
              <a:rPr lang="en-US" b="1" dirty="0" smtClean="0"/>
              <a:t>Short acting </a:t>
            </a:r>
            <a:r>
              <a:rPr lang="en-US" dirty="0" smtClean="0"/>
              <a:t>(</a:t>
            </a:r>
            <a:r>
              <a:rPr lang="en-US" dirty="0" err="1" smtClean="0"/>
              <a:t>depolarising</a:t>
            </a:r>
            <a:r>
              <a:rPr lang="en-US" dirty="0" smtClean="0"/>
              <a:t>) relaxants include </a:t>
            </a:r>
            <a:r>
              <a:rPr lang="en-US" dirty="0" err="1" smtClean="0"/>
              <a:t>suxamethonium</a:t>
            </a:r>
            <a:r>
              <a:rPr lang="en-US" dirty="0" smtClean="0"/>
              <a:t> (</a:t>
            </a:r>
            <a:r>
              <a:rPr lang="en-US" dirty="0" err="1" smtClean="0"/>
              <a:t>scoline</a:t>
            </a:r>
            <a:r>
              <a:rPr lang="en-US" dirty="0" smtClean="0"/>
              <a:t>), which is mainly used for intubation. Its main side effect is that it causes </a:t>
            </a:r>
            <a:r>
              <a:rPr lang="en-US" dirty="0" err="1" smtClean="0"/>
              <a:t>bradycardia</a:t>
            </a:r>
            <a:r>
              <a:rPr lang="en-US" dirty="0" smtClean="0"/>
              <a:t>. </a:t>
            </a:r>
          </a:p>
          <a:p>
            <a:r>
              <a:rPr lang="en-US" b="1" dirty="0" smtClean="0"/>
              <a:t>Long acting </a:t>
            </a:r>
            <a:r>
              <a:rPr lang="en-US" dirty="0" smtClean="0"/>
              <a:t>(non-</a:t>
            </a:r>
            <a:r>
              <a:rPr lang="en-US" dirty="0" err="1" smtClean="0"/>
              <a:t>depolarising</a:t>
            </a:r>
            <a:r>
              <a:rPr lang="en-US" dirty="0" smtClean="0"/>
              <a:t>) relaxants include curare, </a:t>
            </a:r>
            <a:r>
              <a:rPr lang="en-US" dirty="0" err="1" smtClean="0"/>
              <a:t>flaxedil</a:t>
            </a:r>
            <a:r>
              <a:rPr lang="en-US" dirty="0" smtClean="0"/>
              <a:t> and </a:t>
            </a:r>
            <a:r>
              <a:rPr lang="en-US" dirty="0" err="1" smtClean="0"/>
              <a:t>pancuronium</a:t>
            </a:r>
            <a:r>
              <a:rPr lang="en-US" dirty="0" smtClean="0"/>
              <a:t>. </a:t>
            </a:r>
          </a:p>
          <a:p>
            <a:r>
              <a:rPr lang="en-US" dirty="0" smtClean="0"/>
              <a:t>The action of these agents has to be reversed to revive the patient by</a:t>
            </a:r>
            <a:r>
              <a:rPr lang="en-US" b="1" dirty="0" smtClean="0"/>
              <a:t> </a:t>
            </a:r>
            <a:r>
              <a:rPr lang="en-US" b="1" dirty="0" err="1" smtClean="0"/>
              <a:t>neostigmine</a:t>
            </a:r>
            <a:r>
              <a:rPr lang="en-US" b="1" dirty="0" smtClean="0"/>
              <a:t> </a:t>
            </a:r>
            <a:r>
              <a:rPr lang="en-US" dirty="0" smtClean="0"/>
              <a:t>and atropine.</a:t>
            </a:r>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7" name="Title 1"/>
          <p:cNvSpPr>
            <a:spLocks noGrp="1"/>
          </p:cNvSpPr>
          <p:nvPr>
            <p:ph type="title"/>
          </p:nvPr>
        </p:nvSpPr>
        <p:spPr/>
        <p:txBody>
          <a:bodyPr/>
          <a:lstStyle/>
          <a:p>
            <a:r>
              <a:rPr lang="en-US" b="1" dirty="0" smtClean="0"/>
              <a:t>ANALGESICS</a:t>
            </a:r>
            <a:endParaRPr lang="en-US" b="1" dirty="0"/>
          </a:p>
        </p:txBody>
      </p:sp>
      <p:sp>
        <p:nvSpPr>
          <p:cNvPr id="1048808" name="Content Placeholder 2"/>
          <p:cNvSpPr>
            <a:spLocks noGrp="1"/>
          </p:cNvSpPr>
          <p:nvPr>
            <p:ph idx="1"/>
          </p:nvPr>
        </p:nvSpPr>
        <p:spPr>
          <a:xfrm>
            <a:off x="0" y="1219200"/>
            <a:ext cx="9144000" cy="5638800"/>
          </a:xfrm>
        </p:spPr>
        <p:txBody>
          <a:bodyPr/>
          <a:lstStyle/>
          <a:p>
            <a:r>
              <a:rPr lang="en-US" dirty="0" smtClean="0"/>
              <a:t>Analgesics are used to relieve pain and include </a:t>
            </a:r>
            <a:r>
              <a:rPr lang="en-US" dirty="0" err="1" smtClean="0"/>
              <a:t>pethidine</a:t>
            </a:r>
            <a:r>
              <a:rPr lang="en-US" dirty="0" smtClean="0"/>
              <a:t>, </a:t>
            </a:r>
            <a:r>
              <a:rPr lang="en-US" dirty="0" err="1" smtClean="0"/>
              <a:t>sosagen</a:t>
            </a:r>
            <a:r>
              <a:rPr lang="en-US" dirty="0" smtClean="0"/>
              <a:t>, morphine and </a:t>
            </a:r>
            <a:r>
              <a:rPr lang="en-US" dirty="0" err="1" smtClean="0"/>
              <a:t>fentanyl</a:t>
            </a:r>
            <a:r>
              <a:rPr lang="en-US" dirty="0" smtClean="0"/>
              <a:t>. </a:t>
            </a:r>
          </a:p>
          <a:p>
            <a:r>
              <a:rPr lang="en-US" dirty="0" smtClean="0"/>
              <a:t>The postoperative patient is given a drug for pain relief, for example, </a:t>
            </a:r>
            <a:r>
              <a:rPr lang="en-US" dirty="0" err="1" smtClean="0"/>
              <a:t>pethidine</a:t>
            </a:r>
            <a:r>
              <a:rPr lang="en-US" dirty="0" smtClean="0"/>
              <a:t> or valium, and an </a:t>
            </a:r>
            <a:r>
              <a:rPr lang="en-US" b="1" dirty="0" smtClean="0"/>
              <a:t>anti-emetic</a:t>
            </a:r>
            <a:r>
              <a:rPr lang="en-US" dirty="0" smtClean="0"/>
              <a:t> for instance, </a:t>
            </a:r>
            <a:r>
              <a:rPr lang="en-US" dirty="0" err="1" smtClean="0"/>
              <a:t>plasil</a:t>
            </a:r>
            <a:r>
              <a:rPr lang="en-US" dirty="0" smtClean="0"/>
              <a:t> (</a:t>
            </a:r>
            <a:r>
              <a:rPr lang="en-US" dirty="0" err="1" smtClean="0"/>
              <a:t>metoclopropamide</a:t>
            </a:r>
            <a:r>
              <a:rPr lang="en-US" dirty="0" smtClean="0"/>
              <a:t>), </a:t>
            </a:r>
            <a:r>
              <a:rPr lang="en-US" dirty="0" err="1" smtClean="0"/>
              <a:t>stemetil</a:t>
            </a:r>
            <a:r>
              <a:rPr lang="en-US" dirty="0" smtClean="0"/>
              <a:t> or </a:t>
            </a:r>
            <a:r>
              <a:rPr lang="en-US" dirty="0" err="1" smtClean="0"/>
              <a:t>phenergan</a:t>
            </a:r>
            <a:r>
              <a:rPr lang="en-US" dirty="0" smtClean="0"/>
              <a:t>.</a:t>
            </a:r>
            <a:endParaRPr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Jungle juice/Hunch punch</a:t>
            </a:r>
            <a:endParaRPr lang="en-US" b="1" dirty="0"/>
          </a:p>
        </p:txBody>
      </p:sp>
      <p:sp>
        <p:nvSpPr>
          <p:cNvPr id="3" name="Content Placeholder 2"/>
          <p:cNvSpPr>
            <a:spLocks noGrp="1"/>
          </p:cNvSpPr>
          <p:nvPr>
            <p:ph idx="1"/>
          </p:nvPr>
        </p:nvSpPr>
        <p:spPr/>
        <p:txBody>
          <a:bodyPr/>
          <a:lstStyle/>
          <a:p>
            <a:r>
              <a:rPr lang="en-US" dirty="0" smtClean="0"/>
              <a:t>Used to provide </a:t>
            </a:r>
            <a:r>
              <a:rPr lang="en-US" dirty="0" err="1" smtClean="0"/>
              <a:t>peri</a:t>
            </a:r>
            <a:r>
              <a:rPr lang="en-US" dirty="0" smtClean="0"/>
              <a:t>-operative analgesia, blood conservation and separation of tissue lanes.</a:t>
            </a:r>
          </a:p>
          <a:p>
            <a:pPr marL="0" indent="0">
              <a:buNone/>
            </a:pPr>
            <a:r>
              <a:rPr lang="en-US" dirty="0" smtClean="0"/>
              <a:t>Components include;</a:t>
            </a:r>
          </a:p>
          <a:p>
            <a:r>
              <a:rPr lang="en-US" dirty="0" smtClean="0"/>
              <a:t>-20mls of 2% </a:t>
            </a:r>
            <a:r>
              <a:rPr lang="en-US" dirty="0" err="1" smtClean="0"/>
              <a:t>lidocaine</a:t>
            </a:r>
            <a:endParaRPr lang="en-US" dirty="0" smtClean="0"/>
          </a:p>
          <a:p>
            <a:r>
              <a:rPr lang="en-US" dirty="0" smtClean="0"/>
              <a:t>-80mls of sterile saline</a:t>
            </a:r>
          </a:p>
          <a:p>
            <a:r>
              <a:rPr lang="en-US" dirty="0" smtClean="0"/>
              <a:t>-0.5 </a:t>
            </a:r>
            <a:r>
              <a:rPr lang="en-US" dirty="0" err="1" smtClean="0"/>
              <a:t>mls</a:t>
            </a:r>
            <a:r>
              <a:rPr lang="en-US" dirty="0" smtClean="0"/>
              <a:t> of 1:1000 Adrenaline Solution +/- </a:t>
            </a:r>
            <a:r>
              <a:rPr lang="en-US" dirty="0" err="1" smtClean="0"/>
              <a:t>Hyaluronidase</a:t>
            </a:r>
            <a:endParaRPr lang="en-US" dirty="0"/>
          </a:p>
        </p:txBody>
      </p:sp>
    </p:spTree>
    <p:extLst>
      <p:ext uri="{BB962C8B-B14F-4D97-AF65-F5344CB8AC3E}">
        <p14:creationId xmlns:p14="http://schemas.microsoft.com/office/powerpoint/2010/main" val="65907622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9" name="Title 2"/>
          <p:cNvSpPr>
            <a:spLocks noGrp="1"/>
          </p:cNvSpPr>
          <p:nvPr>
            <p:ph type="title"/>
          </p:nvPr>
        </p:nvSpPr>
        <p:spPr/>
        <p:txBody>
          <a:bodyPr/>
          <a:lstStyle/>
          <a:p>
            <a:r>
              <a:rPr lang="en-US" b="1" dirty="0" smtClean="0"/>
              <a:t>REVERSAL DRUGS</a:t>
            </a:r>
            <a:endParaRPr lang="en-US" b="1" dirty="0"/>
          </a:p>
        </p:txBody>
      </p:sp>
      <p:sp>
        <p:nvSpPr>
          <p:cNvPr id="1048810" name="Content Placeholder 1"/>
          <p:cNvSpPr>
            <a:spLocks noGrp="1"/>
          </p:cNvSpPr>
          <p:nvPr>
            <p:ph idx="1"/>
          </p:nvPr>
        </p:nvSpPr>
        <p:spPr/>
        <p:txBody>
          <a:bodyPr>
            <a:normAutofit fontScale="92500" lnSpcReduction="20000"/>
          </a:bodyPr>
          <a:lstStyle/>
          <a:p>
            <a:r>
              <a:rPr lang="en-US" dirty="0" err="1" smtClean="0"/>
              <a:t>N</a:t>
            </a:r>
            <a:r>
              <a:rPr lang="en-US" b="1" dirty="0" err="1" smtClean="0"/>
              <a:t>eostgmine</a:t>
            </a:r>
            <a:r>
              <a:rPr lang="en-US" b="1" dirty="0" smtClean="0"/>
              <a:t> (</a:t>
            </a:r>
            <a:r>
              <a:rPr lang="en-US" b="1" dirty="0" err="1" smtClean="0"/>
              <a:t>prostigmine</a:t>
            </a:r>
            <a:r>
              <a:rPr lang="en-US" b="1" dirty="0" smtClean="0"/>
              <a:t>)</a:t>
            </a:r>
          </a:p>
          <a:p>
            <a:r>
              <a:rPr lang="en-US" b="1" dirty="0" smtClean="0"/>
              <a:t>Atropine .</a:t>
            </a:r>
          </a:p>
          <a:p>
            <a:r>
              <a:rPr lang="en-US" b="1" u="sng" dirty="0" smtClean="0"/>
              <a:t>Procedure:</a:t>
            </a:r>
          </a:p>
          <a:p>
            <a:r>
              <a:rPr lang="en-US" dirty="0" smtClean="0"/>
              <a:t>Stop all muscle relaxants and </a:t>
            </a:r>
            <a:r>
              <a:rPr lang="en-US" dirty="0" err="1" smtClean="0"/>
              <a:t>maintainance</a:t>
            </a:r>
            <a:r>
              <a:rPr lang="en-US" dirty="0" smtClean="0"/>
              <a:t> anesthetic drugs</a:t>
            </a:r>
          </a:p>
          <a:p>
            <a:r>
              <a:rPr lang="en-US" dirty="0" smtClean="0"/>
              <a:t>Give 100% oxygen</a:t>
            </a:r>
          </a:p>
          <a:p>
            <a:r>
              <a:rPr lang="en-US" dirty="0" smtClean="0"/>
              <a:t>Give IV </a:t>
            </a:r>
            <a:r>
              <a:rPr lang="en-US" dirty="0" err="1" smtClean="0"/>
              <a:t>neostigmine</a:t>
            </a:r>
            <a:r>
              <a:rPr lang="en-US" dirty="0" smtClean="0"/>
              <a:t> 2.5mg stat</a:t>
            </a:r>
          </a:p>
          <a:p>
            <a:r>
              <a:rPr lang="en-US" dirty="0" smtClean="0"/>
              <a:t>Give IV atropine 1.2mg stat</a:t>
            </a:r>
          </a:p>
          <a:p>
            <a:r>
              <a:rPr lang="en-US" dirty="0" smtClean="0"/>
              <a:t>Other drugs:</a:t>
            </a:r>
          </a:p>
          <a:p>
            <a:r>
              <a:rPr lang="en-US" dirty="0" smtClean="0"/>
              <a:t>IV </a:t>
            </a:r>
            <a:r>
              <a:rPr lang="en-US" dirty="0" err="1" smtClean="0"/>
              <a:t>plasil</a:t>
            </a:r>
            <a:r>
              <a:rPr lang="en-US" dirty="0" smtClean="0"/>
              <a:t> 10mg stat.</a:t>
            </a: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3" name="Title 1"/>
          <p:cNvSpPr>
            <a:spLocks noGrp="1"/>
          </p:cNvSpPr>
          <p:nvPr>
            <p:ph type="ctrTitle"/>
          </p:nvPr>
        </p:nvSpPr>
        <p:spPr>
          <a:xfrm>
            <a:off x="0" y="838200"/>
            <a:ext cx="9144000" cy="2762251"/>
          </a:xfrm>
        </p:spPr>
        <p:txBody>
          <a:bodyPr>
            <a:normAutofit/>
          </a:bodyPr>
          <a:lstStyle/>
          <a:p>
            <a:r>
              <a:rPr lang="en-US" b="1" dirty="0" smtClean="0"/>
              <a:t>CARE OF PATIENTS BEFORE, DURING AND AFTER OPERATION IN THE THEATRE</a:t>
            </a:r>
            <a:endParaRPr lang="en-US" b="1"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5" name="Title 1"/>
          <p:cNvSpPr>
            <a:spLocks noGrp="1"/>
          </p:cNvSpPr>
          <p:nvPr>
            <p:ph type="title"/>
          </p:nvPr>
        </p:nvSpPr>
        <p:spPr/>
        <p:txBody>
          <a:bodyPr/>
          <a:lstStyle/>
          <a:p>
            <a:r>
              <a:rPr lang="en-US" b="1" dirty="0" smtClean="0"/>
              <a:t>INTRODUCTION</a:t>
            </a:r>
            <a:endParaRPr lang="en-US" b="1" dirty="0"/>
          </a:p>
        </p:txBody>
      </p:sp>
      <p:sp>
        <p:nvSpPr>
          <p:cNvPr id="1048816" name="Content Placeholder 2"/>
          <p:cNvSpPr>
            <a:spLocks noGrp="1"/>
          </p:cNvSpPr>
          <p:nvPr>
            <p:ph idx="1"/>
          </p:nvPr>
        </p:nvSpPr>
        <p:spPr>
          <a:xfrm>
            <a:off x="0" y="1219200"/>
            <a:ext cx="8991600" cy="5638800"/>
          </a:xfrm>
        </p:spPr>
        <p:txBody>
          <a:bodyPr>
            <a:normAutofit/>
          </a:bodyPr>
          <a:lstStyle/>
          <a:p>
            <a:r>
              <a:rPr lang="en-US" dirty="0" smtClean="0"/>
              <a:t>It is important to note that fear and anxiety predominate the preoperative period of the patient, hence the care of a patient who is to undergo any operation does not start in the theatre but in the ward or outpatient department, and continues to theatre. </a:t>
            </a:r>
          </a:p>
          <a:p>
            <a:r>
              <a:rPr lang="en-US" dirty="0" smtClean="0"/>
              <a:t>Right from the ward, therefore, you need to reassure the patient and handle them with confidence so that their fears can be allayed.</a:t>
            </a:r>
          </a:p>
          <a:p>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7" name="Title 1"/>
          <p:cNvSpPr>
            <a:spLocks noGrp="1"/>
          </p:cNvSpPr>
          <p:nvPr>
            <p:ph type="title"/>
          </p:nvPr>
        </p:nvSpPr>
        <p:spPr/>
        <p:txBody>
          <a:bodyPr/>
          <a:lstStyle/>
          <a:p>
            <a:r>
              <a:rPr lang="en-US" b="1" dirty="0" smtClean="0"/>
              <a:t>OBJECTIVES</a:t>
            </a:r>
            <a:endParaRPr lang="en-US" b="1" dirty="0"/>
          </a:p>
        </p:txBody>
      </p:sp>
      <p:sp>
        <p:nvSpPr>
          <p:cNvPr id="1048818" name="Content Placeholder 2"/>
          <p:cNvSpPr>
            <a:spLocks noGrp="1"/>
          </p:cNvSpPr>
          <p:nvPr>
            <p:ph idx="1"/>
          </p:nvPr>
        </p:nvSpPr>
        <p:spPr>
          <a:xfrm>
            <a:off x="0" y="1295400"/>
            <a:ext cx="9144000" cy="5562600"/>
          </a:xfrm>
        </p:spPr>
        <p:txBody>
          <a:bodyPr>
            <a:normAutofit/>
          </a:bodyPr>
          <a:lstStyle/>
          <a:p>
            <a:r>
              <a:rPr lang="en-US" dirty="0" smtClean="0"/>
              <a:t>Describe the general preoperative care for a patient</a:t>
            </a:r>
          </a:p>
          <a:p>
            <a:r>
              <a:rPr lang="en-US" dirty="0" smtClean="0"/>
              <a:t>Describe the general principles in the postoperative care of a patient</a:t>
            </a:r>
            <a:endParaRPr lang="en-US"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19" name="Title 1"/>
          <p:cNvSpPr>
            <a:spLocks noGrp="1"/>
          </p:cNvSpPr>
          <p:nvPr>
            <p:ph type="title"/>
          </p:nvPr>
        </p:nvSpPr>
        <p:spPr/>
        <p:txBody>
          <a:bodyPr/>
          <a:lstStyle/>
          <a:p>
            <a:r>
              <a:rPr lang="en-US" b="1" dirty="0" smtClean="0"/>
              <a:t>PREOPERATIVE CARE</a:t>
            </a:r>
            <a:endParaRPr lang="en-US" b="1" dirty="0"/>
          </a:p>
        </p:txBody>
      </p:sp>
      <p:sp>
        <p:nvSpPr>
          <p:cNvPr id="1048820" name="Content Placeholder 2"/>
          <p:cNvSpPr>
            <a:spLocks noGrp="1"/>
          </p:cNvSpPr>
          <p:nvPr>
            <p:ph idx="1"/>
          </p:nvPr>
        </p:nvSpPr>
        <p:spPr>
          <a:xfrm>
            <a:off x="0" y="1219200"/>
            <a:ext cx="9144000" cy="5638800"/>
          </a:xfrm>
        </p:spPr>
        <p:txBody>
          <a:bodyPr>
            <a:normAutofit/>
          </a:bodyPr>
          <a:lstStyle/>
          <a:p>
            <a:r>
              <a:rPr lang="en-US" dirty="0" smtClean="0"/>
              <a:t>The patient comes from the ward to the receiving area. They are then moved to the </a:t>
            </a:r>
            <a:r>
              <a:rPr lang="en-US" dirty="0" err="1" smtClean="0"/>
              <a:t>anaesthetic</a:t>
            </a:r>
            <a:r>
              <a:rPr lang="en-US" dirty="0" smtClean="0"/>
              <a:t> room, operating room, recovery ward, back transfer, and finally back to the ward. </a:t>
            </a:r>
          </a:p>
          <a:p>
            <a:r>
              <a:rPr lang="en-US" dirty="0" smtClean="0"/>
              <a:t>The receiving area is where the ward nurse identifies the patient to the theatre nurse, discusses and hands over the patient’s notes, and formally hands over the patient. </a:t>
            </a:r>
          </a:p>
          <a:p>
            <a:pPr>
              <a:buFont typeface="Wingdings" pitchFamily="2" charset="2"/>
              <a:buChar char="§"/>
            </a:pPr>
            <a:r>
              <a:rPr lang="en-US" dirty="0" smtClean="0"/>
              <a:t> The patient is usually apprehensive and hence needs to be reassured again.</a:t>
            </a:r>
          </a:p>
          <a:p>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21" name="Title 1"/>
          <p:cNvSpPr>
            <a:spLocks noGrp="1"/>
          </p:cNvSpPr>
          <p:nvPr>
            <p:ph type="title"/>
          </p:nvPr>
        </p:nvSpPr>
        <p:spPr/>
        <p:txBody>
          <a:bodyPr/>
          <a:lstStyle/>
          <a:p>
            <a:r>
              <a:rPr lang="en-US" b="1" dirty="0" smtClean="0"/>
              <a:t>PREOP CARE cont’d</a:t>
            </a:r>
            <a:endParaRPr lang="en-US" b="1" dirty="0"/>
          </a:p>
        </p:txBody>
      </p:sp>
      <p:sp>
        <p:nvSpPr>
          <p:cNvPr id="1048822" name="Content Placeholder 2"/>
          <p:cNvSpPr>
            <a:spLocks noGrp="1"/>
          </p:cNvSpPr>
          <p:nvPr>
            <p:ph idx="1"/>
          </p:nvPr>
        </p:nvSpPr>
        <p:spPr>
          <a:xfrm>
            <a:off x="0" y="1295400"/>
            <a:ext cx="9144000" cy="5562600"/>
          </a:xfrm>
        </p:spPr>
        <p:txBody>
          <a:bodyPr>
            <a:normAutofit fontScale="85000" lnSpcReduction="10000"/>
          </a:bodyPr>
          <a:lstStyle/>
          <a:p>
            <a:r>
              <a:rPr lang="en-US" dirty="0" smtClean="0"/>
              <a:t> Check the patient’s identification bands, name on the notes, and in patient number (IP No.). All these should correspond. </a:t>
            </a:r>
          </a:p>
          <a:p>
            <a:r>
              <a:rPr lang="en-US" dirty="0" smtClean="0"/>
              <a:t>Check the consent form and ensure it is the correct one and correctly signed.</a:t>
            </a:r>
          </a:p>
          <a:p>
            <a:r>
              <a:rPr lang="en-US" dirty="0" smtClean="0"/>
              <a:t> Ensure the consent obtained is relevant to the operation about to take place.</a:t>
            </a:r>
          </a:p>
          <a:p>
            <a:r>
              <a:rPr lang="en-US" dirty="0" smtClean="0"/>
              <a:t> Check that pre-medication was given and indicated by ticking and signing, noting the time it was given on the preoperative checklist. </a:t>
            </a:r>
          </a:p>
          <a:p>
            <a:r>
              <a:rPr lang="en-US" dirty="0" smtClean="0"/>
              <a:t>Transfer the patient from the ward trolley to the theatre trolley. </a:t>
            </a:r>
          </a:p>
          <a:p>
            <a:r>
              <a:rPr lang="en-US" dirty="0" smtClean="0"/>
              <a:t>Make a physical check that the patient has been prepared and tick the patient traffic in theatre list.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7067</Words>
  <Application>Microsoft Office PowerPoint</Application>
  <PresentationFormat>On-screen Show (4:3)</PresentationFormat>
  <Paragraphs>686</Paragraphs>
  <Slides>140</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140</vt:i4>
      </vt:variant>
    </vt:vector>
  </HeadingPairs>
  <TitlesOfParts>
    <vt:vector size="145" baseType="lpstr">
      <vt:lpstr>Lucida Calligraphy</vt:lpstr>
      <vt:lpstr>Calibri</vt:lpstr>
      <vt:lpstr>Wingdings</vt:lpstr>
      <vt:lpstr>Arial</vt:lpstr>
      <vt:lpstr>Office Theme</vt:lpstr>
      <vt:lpstr>PERIOPERATIVE NURSING  (THEATRE NURSING) </vt:lpstr>
      <vt:lpstr>OBJECTIVES</vt:lpstr>
      <vt:lpstr>OBJECTIVES</vt:lpstr>
      <vt:lpstr>PERI-OPERATIVE CARE</vt:lpstr>
      <vt:lpstr>PHASES OF PERI-OPERATIVE CARE</vt:lpstr>
      <vt:lpstr>PREOPERATIVE PHASE</vt:lpstr>
      <vt:lpstr>PREOPERATIVE PHASE</vt:lpstr>
      <vt:lpstr>INTRA-OPERATIVE CARE</vt:lpstr>
      <vt:lpstr>POST OPERATIVE PHASE</vt:lpstr>
      <vt:lpstr>HISTORY OF THEATRE NURSING</vt:lpstr>
      <vt:lpstr>HISTORY OF THEATRE NURSING</vt:lpstr>
      <vt:lpstr>HISTORY OF THEATRE NURSING</vt:lpstr>
      <vt:lpstr>HISTORY OF THEATRE NURSING</vt:lpstr>
      <vt:lpstr>HISTORY OF THEATRE NURSING</vt:lpstr>
      <vt:lpstr>HISTORY OF THEATRE NURSING</vt:lpstr>
      <vt:lpstr>AIMS OF THE THEATRE NURSE</vt:lpstr>
      <vt:lpstr>LEGAL ASPECTS IN THEATRE NURSING</vt:lpstr>
      <vt:lpstr>PREOPERATIVE LEGAL REQUIREMENT</vt:lpstr>
      <vt:lpstr>Preoperative legal requirement</vt:lpstr>
      <vt:lpstr>PREOP. Legal requirement </vt:lpstr>
      <vt:lpstr>Preoperative legal requirement</vt:lpstr>
      <vt:lpstr>Preoperative legal requirement</vt:lpstr>
      <vt:lpstr> Legal requirement</vt:lpstr>
      <vt:lpstr>summary</vt:lpstr>
      <vt:lpstr>summary</vt:lpstr>
      <vt:lpstr>LAYOUT OF AN OPERATING THEATRE</vt:lpstr>
      <vt:lpstr>LAYOUT OF OPERATING THEATRE</vt:lpstr>
      <vt:lpstr>LAYOUT cont’d</vt:lpstr>
      <vt:lpstr>LAYOUT OF OPERATING THEATRE</vt:lpstr>
      <vt:lpstr>LAYOUT OF THEATRE</vt:lpstr>
      <vt:lpstr>LAYOUT OF THEATRE</vt:lpstr>
      <vt:lpstr>SAFETY AND INFECTION PREVENTION IN THEATRE</vt:lpstr>
      <vt:lpstr>INTRODUCTION</vt:lpstr>
      <vt:lpstr>OBJECTIVES</vt:lpstr>
      <vt:lpstr>INFECTION PREVENTION AND CONTROL</vt:lpstr>
      <vt:lpstr>PREPARATION OF THE OPERATING ROOM </vt:lpstr>
      <vt:lpstr>PREPARATION OF OPERATION ROOM</vt:lpstr>
      <vt:lpstr>PREPARATION OF THE NURSE </vt:lpstr>
      <vt:lpstr>PREPARATION OF THE NURSE</vt:lpstr>
      <vt:lpstr>PREPARATION OF OPERATING ROOM</vt:lpstr>
      <vt:lpstr>PREPARATION OF THE OPERATING ROOM</vt:lpstr>
      <vt:lpstr>SCRUBBING </vt:lpstr>
      <vt:lpstr>SCRUBBING </vt:lpstr>
      <vt:lpstr>SCRUBBING</vt:lpstr>
      <vt:lpstr>SCRUBBING PROCEDURE</vt:lpstr>
      <vt:lpstr>SCRUBBING PROCEDURE</vt:lpstr>
      <vt:lpstr>SCRUBBING PROCEDURE</vt:lpstr>
      <vt:lpstr>SCRUBBING PROCEDURE Cont’d</vt:lpstr>
      <vt:lpstr>SCRUBBING PROCEDURE</vt:lpstr>
      <vt:lpstr>DRYING</vt:lpstr>
      <vt:lpstr>GOWNING</vt:lpstr>
      <vt:lpstr>GLOVING</vt:lpstr>
      <vt:lpstr>GLOVING</vt:lpstr>
      <vt:lpstr>PATIENT’S SKIN PREPARATION </vt:lpstr>
      <vt:lpstr>DRAPING OF PATIENT </vt:lpstr>
      <vt:lpstr>DECONTAMINATION</vt:lpstr>
      <vt:lpstr>POSITIONS USED IN SURGERY. </vt:lpstr>
      <vt:lpstr>SUPINE</vt:lpstr>
      <vt:lpstr>TRENDELENBURG</vt:lpstr>
      <vt:lpstr>REVERSE TRENDELENBURG </vt:lpstr>
      <vt:lpstr>KIDNEY POSITION</vt:lpstr>
      <vt:lpstr>LITHOTOMY</vt:lpstr>
      <vt:lpstr>LAMINECTOMY</vt:lpstr>
      <vt:lpstr>Fowlers position (sitting up)</vt:lpstr>
      <vt:lpstr>EQUIPMENT USED IN THEATRE</vt:lpstr>
      <vt:lpstr>LIGATURES AND SUTURES Cont’d</vt:lpstr>
      <vt:lpstr>LIGATURES AND SUTURES.</vt:lpstr>
      <vt:lpstr>SURGICAL NEEDLES </vt:lpstr>
      <vt:lpstr>SURGICAL NEEDLES</vt:lpstr>
      <vt:lpstr>GENERAL THEATRE EQUIPMENT</vt:lpstr>
      <vt:lpstr>GENERAL THEATRE EQUIPMENT</vt:lpstr>
      <vt:lpstr>THEATRE EQUIPMENT</vt:lpstr>
      <vt:lpstr>THEATRE EQUIPMENT </vt:lpstr>
      <vt:lpstr>THEATRE EQUIPMENT</vt:lpstr>
      <vt:lpstr>THEATRE EQUIPMENT</vt:lpstr>
      <vt:lpstr>THEATRE EQUIPMENT</vt:lpstr>
      <vt:lpstr>ANAESTHESIA</vt:lpstr>
      <vt:lpstr>LOCAL ANAESTHESIA</vt:lpstr>
      <vt:lpstr>LOCAL ANESTHESIA</vt:lpstr>
      <vt:lpstr>LOCAL ANAESTHESIA  </vt:lpstr>
      <vt:lpstr>LOCAL ANESTHESIA </vt:lpstr>
      <vt:lpstr>LOCAL ANESTHESIA</vt:lpstr>
      <vt:lpstr>GENERAL ANESTHESIA</vt:lpstr>
      <vt:lpstr>PRE-MEDICATION</vt:lpstr>
      <vt:lpstr>PRE-MEDICATION</vt:lpstr>
      <vt:lpstr>PRE-OPERATIVE ANAESTHESIA (INDUCTION AGENTS) </vt:lpstr>
      <vt:lpstr>VOLATILE AGENTS</vt:lpstr>
      <vt:lpstr>VOLATILE AGENTS </vt:lpstr>
      <vt:lpstr>INTRAVENOUS AGENTS</vt:lpstr>
      <vt:lpstr>INTRAVENOUS AGENTS</vt:lpstr>
      <vt:lpstr>MUSCLE RELAXANTS</vt:lpstr>
      <vt:lpstr>ANALGESICS</vt:lpstr>
      <vt:lpstr>Jungle juice/Hunch punch</vt:lpstr>
      <vt:lpstr>REVERSAL DRUGS</vt:lpstr>
      <vt:lpstr>CARE OF PATIENTS BEFORE, DURING AND AFTER OPERATION IN THE THEATRE</vt:lpstr>
      <vt:lpstr>INTRODUCTION</vt:lpstr>
      <vt:lpstr>OBJECTIVES</vt:lpstr>
      <vt:lpstr>PREOPERATIVE CARE</vt:lpstr>
      <vt:lpstr>PREOP CARE cont’d</vt:lpstr>
      <vt:lpstr>PREOP CARE cont’d</vt:lpstr>
      <vt:lpstr>ROLES AND RESPONSIBILITIES OF THE THEATRE NURSE</vt:lpstr>
      <vt:lpstr>ANAESTHETIC ROOM NURSE</vt:lpstr>
      <vt:lpstr>ANAESTHETIC ROOM NURSE </vt:lpstr>
      <vt:lpstr>ANAESTHETIC ROOM NURSE Cont’d</vt:lpstr>
      <vt:lpstr> ANAESTHETIC  ROOM NURSE</vt:lpstr>
      <vt:lpstr>ANESTHETIC ROOM NURSE</vt:lpstr>
      <vt:lpstr>DUTIES OF ANAESTHETIC ROOM NURSE</vt:lpstr>
      <vt:lpstr>DUTIES OF ANESTHETIC ROOM NURSE</vt:lpstr>
      <vt:lpstr>SCRUB- UP NURSE</vt:lpstr>
      <vt:lpstr>SCRUB UP NURSE</vt:lpstr>
      <vt:lpstr>SCRUB UP NURSE</vt:lpstr>
      <vt:lpstr>CIRCULATING OR RUNNER NURSE</vt:lpstr>
      <vt:lpstr>CIRCULATING NURSE</vt:lpstr>
      <vt:lpstr>CIRCULATING NURSE</vt:lpstr>
      <vt:lpstr>CIRCULATING NURSE</vt:lpstr>
      <vt:lpstr>RECOVERY ROOM NURSE</vt:lpstr>
      <vt:lpstr>RECOVERY ROOM NURSE</vt:lpstr>
      <vt:lpstr>RECOVERY ROOM NURSE</vt:lpstr>
      <vt:lpstr>RECOVERY ROOM NURSE</vt:lpstr>
      <vt:lpstr>RECEIVING AREA NURSE</vt:lpstr>
      <vt:lpstr>RECEIVING AREA NURSE</vt:lpstr>
      <vt:lpstr>THEATRE ATTENDANT</vt:lpstr>
      <vt:lpstr>NURSE ADMINISTRATOR</vt:lpstr>
      <vt:lpstr>NURSE ADMINISTRATOR</vt:lpstr>
      <vt:lpstr>GENERAL PRINCIPLES IN POSTOPERATIVE CARE</vt:lpstr>
      <vt:lpstr>GENERAL PRINCIPLES IN POST OPERATIVE CARE</vt:lpstr>
      <vt:lpstr>ENSURING CLEAR AIRWAY </vt:lpstr>
      <vt:lpstr>SUPPORTING CIRCULATION </vt:lpstr>
      <vt:lpstr>SUPPORTING CIRCULATION  CONT’D</vt:lpstr>
      <vt:lpstr>SUPPORTING CIRCULATION</vt:lpstr>
      <vt:lpstr>CONTROLLING BLEEDING AND WOUND CARE </vt:lpstr>
      <vt:lpstr>PREVENTING INFECTION </vt:lpstr>
      <vt:lpstr>MONITORING OF COMPLICATIONS </vt:lpstr>
      <vt:lpstr>CONTROLLING PAIN </vt:lpstr>
      <vt:lpstr>ENSURING RETURN OF GASTRO INTESTINAL MOTILITY </vt:lpstr>
      <vt:lpstr>RETURN OF GASTRO INTESTINAL MOTILITY</vt:lpstr>
      <vt:lpstr> EARLY AMBULATION </vt:lpstr>
      <vt:lpstr>EARLY  AMBULATION</vt:lpstr>
      <vt:lpstr>PREPARING THE PATIENT FOR DISCHARGE AND HOME BASED CARE </vt:lpstr>
      <vt:lpstr>END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OPERATING THEATRE</dc:title>
  <dc:creator>GATIMU SAMAGA</dc:creator>
  <cp:lastModifiedBy>Thomas</cp:lastModifiedBy>
  <cp:revision>8</cp:revision>
  <dcterms:created xsi:type="dcterms:W3CDTF">2010-03-10T14:26:57Z</dcterms:created>
  <dcterms:modified xsi:type="dcterms:W3CDTF">2020-09-12T06:18:31Z</dcterms:modified>
</cp:coreProperties>
</file>