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D0D0D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2380"/>
              </a:lnSpc>
            </a:pPr>
            <a:r>
              <a:rPr spc="-10" dirty="0"/>
              <a:t>Proton</a:t>
            </a:r>
            <a:r>
              <a:rPr spc="-45" dirty="0"/>
              <a:t> </a:t>
            </a:r>
            <a:r>
              <a:rPr spc="-10" dirty="0"/>
              <a:t>Pump</a:t>
            </a:r>
            <a:r>
              <a:rPr spc="-30" dirty="0"/>
              <a:t> </a:t>
            </a:r>
            <a:r>
              <a:rPr spc="-10" dirty="0"/>
              <a:t>Inhibitor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D0D0D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2380"/>
              </a:lnSpc>
            </a:pPr>
            <a:r>
              <a:rPr spc="-10" dirty="0"/>
              <a:t>Proton</a:t>
            </a:r>
            <a:r>
              <a:rPr spc="-45" dirty="0"/>
              <a:t> </a:t>
            </a:r>
            <a:r>
              <a:rPr spc="-10" dirty="0"/>
              <a:t>Pump</a:t>
            </a:r>
            <a:r>
              <a:rPr spc="-30" dirty="0"/>
              <a:t> </a:t>
            </a:r>
            <a:r>
              <a:rPr spc="-10" dirty="0"/>
              <a:t>Inhibitor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D0D0D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2380"/>
              </a:lnSpc>
            </a:pPr>
            <a:r>
              <a:rPr spc="-10" dirty="0"/>
              <a:t>Proton</a:t>
            </a:r>
            <a:r>
              <a:rPr spc="-45" dirty="0"/>
              <a:t> </a:t>
            </a:r>
            <a:r>
              <a:rPr spc="-10" dirty="0"/>
              <a:t>Pump</a:t>
            </a:r>
            <a:r>
              <a:rPr spc="-30" dirty="0"/>
              <a:t> </a:t>
            </a:r>
            <a:r>
              <a:rPr spc="-10" dirty="0"/>
              <a:t>Inhibitor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9/7/2021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2576195" cy="2087245"/>
          </a:xfrm>
          <a:custGeom>
            <a:avLst/>
            <a:gdLst/>
            <a:ahLst/>
            <a:cxnLst/>
            <a:rect l="l" t="t" r="r" b="b"/>
            <a:pathLst>
              <a:path w="2576195" h="2087245">
                <a:moveTo>
                  <a:pt x="2219071" y="0"/>
                </a:moveTo>
                <a:lnTo>
                  <a:pt x="2181839" y="35906"/>
                </a:lnTo>
                <a:lnTo>
                  <a:pt x="2144440" y="71578"/>
                </a:lnTo>
                <a:lnTo>
                  <a:pt x="2106874" y="107016"/>
                </a:lnTo>
                <a:lnTo>
                  <a:pt x="2069140" y="142219"/>
                </a:lnTo>
                <a:lnTo>
                  <a:pt x="2031238" y="177188"/>
                </a:lnTo>
                <a:lnTo>
                  <a:pt x="1993168" y="211923"/>
                </a:lnTo>
                <a:lnTo>
                  <a:pt x="1954931" y="246424"/>
                </a:lnTo>
                <a:lnTo>
                  <a:pt x="1916526" y="280690"/>
                </a:lnTo>
                <a:lnTo>
                  <a:pt x="1877954" y="314722"/>
                </a:lnTo>
                <a:lnTo>
                  <a:pt x="1839214" y="348519"/>
                </a:lnTo>
                <a:lnTo>
                  <a:pt x="1800306" y="382082"/>
                </a:lnTo>
                <a:lnTo>
                  <a:pt x="1761231" y="415411"/>
                </a:lnTo>
                <a:lnTo>
                  <a:pt x="1721988" y="448506"/>
                </a:lnTo>
                <a:lnTo>
                  <a:pt x="1682577" y="481366"/>
                </a:lnTo>
                <a:lnTo>
                  <a:pt x="1642999" y="513992"/>
                </a:lnTo>
                <a:lnTo>
                  <a:pt x="1603253" y="546384"/>
                </a:lnTo>
                <a:lnTo>
                  <a:pt x="1563339" y="578541"/>
                </a:lnTo>
                <a:lnTo>
                  <a:pt x="1523258" y="610464"/>
                </a:lnTo>
                <a:lnTo>
                  <a:pt x="1483009" y="642153"/>
                </a:lnTo>
                <a:lnTo>
                  <a:pt x="1442593" y="673608"/>
                </a:lnTo>
                <a:lnTo>
                  <a:pt x="1768348" y="542544"/>
                </a:lnTo>
                <a:lnTo>
                  <a:pt x="1729376" y="574927"/>
                </a:lnTo>
                <a:lnTo>
                  <a:pt x="1690240" y="607084"/>
                </a:lnTo>
                <a:lnTo>
                  <a:pt x="1650941" y="639012"/>
                </a:lnTo>
                <a:lnTo>
                  <a:pt x="1611478" y="670712"/>
                </a:lnTo>
                <a:lnTo>
                  <a:pt x="1571852" y="702185"/>
                </a:lnTo>
                <a:lnTo>
                  <a:pt x="1532063" y="733429"/>
                </a:lnTo>
                <a:lnTo>
                  <a:pt x="1492110" y="764446"/>
                </a:lnTo>
                <a:lnTo>
                  <a:pt x="1451994" y="795235"/>
                </a:lnTo>
                <a:lnTo>
                  <a:pt x="1411714" y="825796"/>
                </a:lnTo>
                <a:lnTo>
                  <a:pt x="1371271" y="856129"/>
                </a:lnTo>
                <a:lnTo>
                  <a:pt x="1330665" y="886234"/>
                </a:lnTo>
                <a:lnTo>
                  <a:pt x="1289896" y="916112"/>
                </a:lnTo>
                <a:lnTo>
                  <a:pt x="1248963" y="945761"/>
                </a:lnTo>
                <a:lnTo>
                  <a:pt x="1207867" y="975183"/>
                </a:lnTo>
                <a:lnTo>
                  <a:pt x="1166609" y="1004377"/>
                </a:lnTo>
                <a:lnTo>
                  <a:pt x="1125186" y="1033343"/>
                </a:lnTo>
                <a:lnTo>
                  <a:pt x="1083601" y="1062081"/>
                </a:lnTo>
                <a:lnTo>
                  <a:pt x="1041853" y="1090591"/>
                </a:lnTo>
                <a:lnTo>
                  <a:pt x="999942" y="1118873"/>
                </a:lnTo>
                <a:lnTo>
                  <a:pt x="957868" y="1146928"/>
                </a:lnTo>
                <a:lnTo>
                  <a:pt x="915630" y="1174754"/>
                </a:lnTo>
                <a:lnTo>
                  <a:pt x="873230" y="1202353"/>
                </a:lnTo>
                <a:lnTo>
                  <a:pt x="830667" y="1229724"/>
                </a:lnTo>
                <a:lnTo>
                  <a:pt x="787941" y="1256867"/>
                </a:lnTo>
                <a:lnTo>
                  <a:pt x="745053" y="1283782"/>
                </a:lnTo>
                <a:lnTo>
                  <a:pt x="702001" y="1310469"/>
                </a:lnTo>
                <a:lnTo>
                  <a:pt x="658787" y="1336928"/>
                </a:lnTo>
                <a:lnTo>
                  <a:pt x="887869" y="1070864"/>
                </a:lnTo>
                <a:lnTo>
                  <a:pt x="845064" y="1098979"/>
                </a:lnTo>
                <a:lnTo>
                  <a:pt x="802092" y="1126863"/>
                </a:lnTo>
                <a:lnTo>
                  <a:pt x="758952" y="1154514"/>
                </a:lnTo>
                <a:lnTo>
                  <a:pt x="715645" y="1181932"/>
                </a:lnTo>
                <a:lnTo>
                  <a:pt x="672171" y="1209117"/>
                </a:lnTo>
                <a:lnTo>
                  <a:pt x="628530" y="1236069"/>
                </a:lnTo>
                <a:lnTo>
                  <a:pt x="584721" y="1262789"/>
                </a:lnTo>
                <a:lnTo>
                  <a:pt x="540746" y="1289275"/>
                </a:lnTo>
                <a:lnTo>
                  <a:pt x="496603" y="1315528"/>
                </a:lnTo>
                <a:lnTo>
                  <a:pt x="452293" y="1341548"/>
                </a:lnTo>
                <a:lnTo>
                  <a:pt x="407815" y="1367335"/>
                </a:lnTo>
                <a:lnTo>
                  <a:pt x="363171" y="1392888"/>
                </a:lnTo>
                <a:lnTo>
                  <a:pt x="318360" y="1418207"/>
                </a:lnTo>
                <a:lnTo>
                  <a:pt x="273381" y="1443293"/>
                </a:lnTo>
                <a:lnTo>
                  <a:pt x="228235" y="1468145"/>
                </a:lnTo>
                <a:lnTo>
                  <a:pt x="182922" y="1492764"/>
                </a:lnTo>
                <a:lnTo>
                  <a:pt x="137442" y="1517148"/>
                </a:lnTo>
                <a:lnTo>
                  <a:pt x="91795" y="1541298"/>
                </a:lnTo>
                <a:lnTo>
                  <a:pt x="45981" y="1565215"/>
                </a:lnTo>
                <a:lnTo>
                  <a:pt x="0" y="1588897"/>
                </a:lnTo>
                <a:lnTo>
                  <a:pt x="481723" y="1675638"/>
                </a:lnTo>
                <a:lnTo>
                  <a:pt x="356666" y="2086990"/>
                </a:lnTo>
                <a:lnTo>
                  <a:pt x="400463" y="2064457"/>
                </a:lnTo>
                <a:lnTo>
                  <a:pt x="444108" y="2041707"/>
                </a:lnTo>
                <a:lnTo>
                  <a:pt x="487601" y="2018741"/>
                </a:lnTo>
                <a:lnTo>
                  <a:pt x="530942" y="1995559"/>
                </a:lnTo>
                <a:lnTo>
                  <a:pt x="574132" y="1972164"/>
                </a:lnTo>
                <a:lnTo>
                  <a:pt x="617170" y="1948554"/>
                </a:lnTo>
                <a:lnTo>
                  <a:pt x="660057" y="1924732"/>
                </a:lnTo>
                <a:lnTo>
                  <a:pt x="702792" y="1900698"/>
                </a:lnTo>
                <a:lnTo>
                  <a:pt x="745375" y="1876453"/>
                </a:lnTo>
                <a:lnTo>
                  <a:pt x="787807" y="1851998"/>
                </a:lnTo>
                <a:lnTo>
                  <a:pt x="830087" y="1827333"/>
                </a:lnTo>
                <a:lnTo>
                  <a:pt x="872215" y="1802460"/>
                </a:lnTo>
                <a:lnTo>
                  <a:pt x="914192" y="1777379"/>
                </a:lnTo>
                <a:lnTo>
                  <a:pt x="956018" y="1752091"/>
                </a:lnTo>
                <a:lnTo>
                  <a:pt x="1015466" y="1835150"/>
                </a:lnTo>
                <a:lnTo>
                  <a:pt x="1058680" y="1808677"/>
                </a:lnTo>
                <a:lnTo>
                  <a:pt x="1101731" y="1781977"/>
                </a:lnTo>
                <a:lnTo>
                  <a:pt x="1144619" y="1755050"/>
                </a:lnTo>
                <a:lnTo>
                  <a:pt x="1187343" y="1727896"/>
                </a:lnTo>
                <a:lnTo>
                  <a:pt x="1229904" y="1700516"/>
                </a:lnTo>
                <a:lnTo>
                  <a:pt x="1272302" y="1672908"/>
                </a:lnTo>
                <a:lnTo>
                  <a:pt x="1314537" y="1645073"/>
                </a:lnTo>
                <a:lnTo>
                  <a:pt x="1356608" y="1617011"/>
                </a:lnTo>
                <a:lnTo>
                  <a:pt x="1398516" y="1588722"/>
                </a:lnTo>
                <a:lnTo>
                  <a:pt x="1440261" y="1560206"/>
                </a:lnTo>
                <a:lnTo>
                  <a:pt x="1481843" y="1531463"/>
                </a:lnTo>
                <a:lnTo>
                  <a:pt x="1523262" y="1502492"/>
                </a:lnTo>
                <a:lnTo>
                  <a:pt x="1564517" y="1473295"/>
                </a:lnTo>
                <a:lnTo>
                  <a:pt x="1605609" y="1443869"/>
                </a:lnTo>
                <a:lnTo>
                  <a:pt x="1646538" y="1414217"/>
                </a:lnTo>
                <a:lnTo>
                  <a:pt x="1687304" y="1384337"/>
                </a:lnTo>
                <a:lnTo>
                  <a:pt x="1727907" y="1354229"/>
                </a:lnTo>
                <a:lnTo>
                  <a:pt x="1768347" y="1323895"/>
                </a:lnTo>
                <a:lnTo>
                  <a:pt x="1808623" y="1293332"/>
                </a:lnTo>
                <a:lnTo>
                  <a:pt x="1848737" y="1262542"/>
                </a:lnTo>
                <a:lnTo>
                  <a:pt x="1888687" y="1231525"/>
                </a:lnTo>
                <a:lnTo>
                  <a:pt x="1928474" y="1200279"/>
                </a:lnTo>
                <a:lnTo>
                  <a:pt x="1968098" y="1168807"/>
                </a:lnTo>
                <a:lnTo>
                  <a:pt x="2007559" y="1137106"/>
                </a:lnTo>
                <a:lnTo>
                  <a:pt x="2046857" y="1105178"/>
                </a:lnTo>
                <a:lnTo>
                  <a:pt x="2085992" y="1073021"/>
                </a:lnTo>
                <a:lnTo>
                  <a:pt x="2124964" y="1040638"/>
                </a:lnTo>
                <a:lnTo>
                  <a:pt x="2065528" y="957579"/>
                </a:lnTo>
                <a:lnTo>
                  <a:pt x="2102953" y="926149"/>
                </a:lnTo>
                <a:lnTo>
                  <a:pt x="2140227" y="894505"/>
                </a:lnTo>
                <a:lnTo>
                  <a:pt x="2177349" y="862646"/>
                </a:lnTo>
                <a:lnTo>
                  <a:pt x="2214320" y="830574"/>
                </a:lnTo>
                <a:lnTo>
                  <a:pt x="2251139" y="798288"/>
                </a:lnTo>
                <a:lnTo>
                  <a:pt x="2287806" y="765789"/>
                </a:lnTo>
                <a:lnTo>
                  <a:pt x="2324322" y="733075"/>
                </a:lnTo>
                <a:lnTo>
                  <a:pt x="2360686" y="700148"/>
                </a:lnTo>
                <a:lnTo>
                  <a:pt x="2396899" y="667007"/>
                </a:lnTo>
                <a:lnTo>
                  <a:pt x="2432959" y="633652"/>
                </a:lnTo>
                <a:lnTo>
                  <a:pt x="2468869" y="600083"/>
                </a:lnTo>
                <a:lnTo>
                  <a:pt x="2504626" y="566300"/>
                </a:lnTo>
                <a:lnTo>
                  <a:pt x="2540232" y="532304"/>
                </a:lnTo>
                <a:lnTo>
                  <a:pt x="2575687" y="498094"/>
                </a:lnTo>
                <a:lnTo>
                  <a:pt x="2146046" y="483997"/>
                </a:lnTo>
                <a:lnTo>
                  <a:pt x="2219071" y="0"/>
                </a:lnTo>
                <a:close/>
              </a:path>
            </a:pathLst>
          </a:custGeom>
          <a:solidFill>
            <a:srgbClr val="7792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58787" y="542544"/>
            <a:ext cx="1109980" cy="794385"/>
          </a:xfrm>
          <a:custGeom>
            <a:avLst/>
            <a:gdLst/>
            <a:ahLst/>
            <a:cxnLst/>
            <a:rect l="l" t="t" r="r" b="b"/>
            <a:pathLst>
              <a:path w="1109980" h="794385">
                <a:moveTo>
                  <a:pt x="229082" y="528319"/>
                </a:moveTo>
                <a:lnTo>
                  <a:pt x="0" y="794384"/>
                </a:lnTo>
                <a:lnTo>
                  <a:pt x="86265" y="741238"/>
                </a:lnTo>
                <a:lnTo>
                  <a:pt x="171880" y="687180"/>
                </a:lnTo>
                <a:lnTo>
                  <a:pt x="256843" y="632210"/>
                </a:lnTo>
                <a:lnTo>
                  <a:pt x="288510" y="611348"/>
                </a:lnTo>
                <a:lnTo>
                  <a:pt x="229082" y="528319"/>
                </a:lnTo>
                <a:close/>
              </a:path>
              <a:path w="1109980" h="794385">
                <a:moveTo>
                  <a:pt x="295588" y="606684"/>
                </a:moveTo>
                <a:lnTo>
                  <a:pt x="288510" y="611348"/>
                </a:lnTo>
                <a:lnTo>
                  <a:pt x="295588" y="606684"/>
                </a:lnTo>
                <a:close/>
              </a:path>
              <a:path w="1109980" h="794385">
                <a:moveTo>
                  <a:pt x="1109560" y="0"/>
                </a:moveTo>
                <a:lnTo>
                  <a:pt x="783805" y="131063"/>
                </a:lnTo>
                <a:lnTo>
                  <a:pt x="843241" y="214121"/>
                </a:lnTo>
                <a:lnTo>
                  <a:pt x="759834" y="277935"/>
                </a:lnTo>
                <a:lnTo>
                  <a:pt x="675727" y="340772"/>
                </a:lnTo>
                <a:lnTo>
                  <a:pt x="590918" y="402630"/>
                </a:lnTo>
                <a:lnTo>
                  <a:pt x="505405" y="463505"/>
                </a:lnTo>
                <a:lnTo>
                  <a:pt x="421229" y="521985"/>
                </a:lnTo>
                <a:lnTo>
                  <a:pt x="507821" y="461833"/>
                </a:lnTo>
                <a:lnTo>
                  <a:pt x="590176" y="403217"/>
                </a:lnTo>
                <a:lnTo>
                  <a:pt x="671878" y="343690"/>
                </a:lnTo>
                <a:lnTo>
                  <a:pt x="752927" y="283252"/>
                </a:lnTo>
                <a:lnTo>
                  <a:pt x="833323" y="221902"/>
                </a:lnTo>
                <a:lnTo>
                  <a:pt x="913065" y="159641"/>
                </a:lnTo>
                <a:lnTo>
                  <a:pt x="992154" y="96468"/>
                </a:lnTo>
                <a:lnTo>
                  <a:pt x="1070588" y="32383"/>
                </a:lnTo>
                <a:lnTo>
                  <a:pt x="1109560" y="0"/>
                </a:lnTo>
                <a:close/>
              </a:path>
            </a:pathLst>
          </a:custGeom>
          <a:solidFill>
            <a:srgbClr val="5F76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0"/>
            <a:ext cx="2576195" cy="2087245"/>
          </a:xfrm>
          <a:custGeom>
            <a:avLst/>
            <a:gdLst/>
            <a:ahLst/>
            <a:cxnLst/>
            <a:rect l="l" t="t" r="r" b="b"/>
            <a:pathLst>
              <a:path w="2576195" h="2087245">
                <a:moveTo>
                  <a:pt x="0" y="1588897"/>
                </a:moveTo>
                <a:lnTo>
                  <a:pt x="45981" y="1565215"/>
                </a:lnTo>
                <a:lnTo>
                  <a:pt x="91795" y="1541298"/>
                </a:lnTo>
                <a:lnTo>
                  <a:pt x="137442" y="1517148"/>
                </a:lnTo>
                <a:lnTo>
                  <a:pt x="182922" y="1492764"/>
                </a:lnTo>
                <a:lnTo>
                  <a:pt x="228235" y="1468145"/>
                </a:lnTo>
                <a:lnTo>
                  <a:pt x="273381" y="1443293"/>
                </a:lnTo>
                <a:lnTo>
                  <a:pt x="318360" y="1418207"/>
                </a:lnTo>
                <a:lnTo>
                  <a:pt x="363171" y="1392888"/>
                </a:lnTo>
                <a:lnTo>
                  <a:pt x="407815" y="1367335"/>
                </a:lnTo>
                <a:lnTo>
                  <a:pt x="452293" y="1341548"/>
                </a:lnTo>
                <a:lnTo>
                  <a:pt x="496603" y="1315528"/>
                </a:lnTo>
                <a:lnTo>
                  <a:pt x="540746" y="1289275"/>
                </a:lnTo>
                <a:lnTo>
                  <a:pt x="584721" y="1262789"/>
                </a:lnTo>
                <a:lnTo>
                  <a:pt x="628530" y="1236069"/>
                </a:lnTo>
                <a:lnTo>
                  <a:pt x="672171" y="1209117"/>
                </a:lnTo>
                <a:lnTo>
                  <a:pt x="715645" y="1181932"/>
                </a:lnTo>
                <a:lnTo>
                  <a:pt x="758952" y="1154514"/>
                </a:lnTo>
                <a:lnTo>
                  <a:pt x="802092" y="1126863"/>
                </a:lnTo>
                <a:lnTo>
                  <a:pt x="845064" y="1098979"/>
                </a:lnTo>
                <a:lnTo>
                  <a:pt x="887869" y="1070864"/>
                </a:lnTo>
                <a:lnTo>
                  <a:pt x="658787" y="1336928"/>
                </a:lnTo>
                <a:lnTo>
                  <a:pt x="702001" y="1310469"/>
                </a:lnTo>
                <a:lnTo>
                  <a:pt x="745053" y="1283782"/>
                </a:lnTo>
                <a:lnTo>
                  <a:pt x="787941" y="1256867"/>
                </a:lnTo>
                <a:lnTo>
                  <a:pt x="830667" y="1229724"/>
                </a:lnTo>
                <a:lnTo>
                  <a:pt x="873230" y="1202353"/>
                </a:lnTo>
                <a:lnTo>
                  <a:pt x="915630" y="1174754"/>
                </a:lnTo>
                <a:lnTo>
                  <a:pt x="957868" y="1146928"/>
                </a:lnTo>
                <a:lnTo>
                  <a:pt x="999942" y="1118873"/>
                </a:lnTo>
                <a:lnTo>
                  <a:pt x="1041853" y="1090591"/>
                </a:lnTo>
                <a:lnTo>
                  <a:pt x="1083601" y="1062081"/>
                </a:lnTo>
                <a:lnTo>
                  <a:pt x="1125186" y="1033343"/>
                </a:lnTo>
                <a:lnTo>
                  <a:pt x="1166609" y="1004377"/>
                </a:lnTo>
                <a:lnTo>
                  <a:pt x="1207867" y="975183"/>
                </a:lnTo>
                <a:lnTo>
                  <a:pt x="1248963" y="945761"/>
                </a:lnTo>
                <a:lnTo>
                  <a:pt x="1289896" y="916112"/>
                </a:lnTo>
                <a:lnTo>
                  <a:pt x="1330665" y="886234"/>
                </a:lnTo>
                <a:lnTo>
                  <a:pt x="1371271" y="856129"/>
                </a:lnTo>
                <a:lnTo>
                  <a:pt x="1411714" y="825796"/>
                </a:lnTo>
                <a:lnTo>
                  <a:pt x="1451994" y="795235"/>
                </a:lnTo>
                <a:lnTo>
                  <a:pt x="1492110" y="764446"/>
                </a:lnTo>
                <a:lnTo>
                  <a:pt x="1532063" y="733429"/>
                </a:lnTo>
                <a:lnTo>
                  <a:pt x="1571852" y="702185"/>
                </a:lnTo>
                <a:lnTo>
                  <a:pt x="1611478" y="670712"/>
                </a:lnTo>
                <a:lnTo>
                  <a:pt x="1650941" y="639012"/>
                </a:lnTo>
                <a:lnTo>
                  <a:pt x="1690240" y="607084"/>
                </a:lnTo>
                <a:lnTo>
                  <a:pt x="1729376" y="574927"/>
                </a:lnTo>
                <a:lnTo>
                  <a:pt x="1768348" y="542544"/>
                </a:lnTo>
                <a:lnTo>
                  <a:pt x="1442593" y="673608"/>
                </a:lnTo>
                <a:lnTo>
                  <a:pt x="1483009" y="642153"/>
                </a:lnTo>
                <a:lnTo>
                  <a:pt x="1523258" y="610464"/>
                </a:lnTo>
                <a:lnTo>
                  <a:pt x="1563339" y="578541"/>
                </a:lnTo>
                <a:lnTo>
                  <a:pt x="1603253" y="546384"/>
                </a:lnTo>
                <a:lnTo>
                  <a:pt x="1642999" y="513992"/>
                </a:lnTo>
                <a:lnTo>
                  <a:pt x="1682577" y="481366"/>
                </a:lnTo>
                <a:lnTo>
                  <a:pt x="1721988" y="448506"/>
                </a:lnTo>
                <a:lnTo>
                  <a:pt x="1761231" y="415411"/>
                </a:lnTo>
                <a:lnTo>
                  <a:pt x="1800306" y="382082"/>
                </a:lnTo>
                <a:lnTo>
                  <a:pt x="1839214" y="348519"/>
                </a:lnTo>
                <a:lnTo>
                  <a:pt x="1877954" y="314722"/>
                </a:lnTo>
                <a:lnTo>
                  <a:pt x="1916526" y="280690"/>
                </a:lnTo>
                <a:lnTo>
                  <a:pt x="1954931" y="246424"/>
                </a:lnTo>
                <a:lnTo>
                  <a:pt x="1993168" y="211923"/>
                </a:lnTo>
                <a:lnTo>
                  <a:pt x="2031238" y="177188"/>
                </a:lnTo>
                <a:lnTo>
                  <a:pt x="2069140" y="142219"/>
                </a:lnTo>
                <a:lnTo>
                  <a:pt x="2106874" y="107016"/>
                </a:lnTo>
                <a:lnTo>
                  <a:pt x="2144440" y="71578"/>
                </a:lnTo>
                <a:lnTo>
                  <a:pt x="2181839" y="35906"/>
                </a:lnTo>
                <a:lnTo>
                  <a:pt x="2219071" y="0"/>
                </a:lnTo>
                <a:lnTo>
                  <a:pt x="2146046" y="483997"/>
                </a:lnTo>
                <a:lnTo>
                  <a:pt x="2575687" y="498094"/>
                </a:lnTo>
                <a:lnTo>
                  <a:pt x="2540232" y="532304"/>
                </a:lnTo>
                <a:lnTo>
                  <a:pt x="2504626" y="566300"/>
                </a:lnTo>
                <a:lnTo>
                  <a:pt x="2468869" y="600083"/>
                </a:lnTo>
                <a:lnTo>
                  <a:pt x="2432959" y="633652"/>
                </a:lnTo>
                <a:lnTo>
                  <a:pt x="2396899" y="667007"/>
                </a:lnTo>
                <a:lnTo>
                  <a:pt x="2360686" y="700148"/>
                </a:lnTo>
                <a:lnTo>
                  <a:pt x="2324322" y="733075"/>
                </a:lnTo>
                <a:lnTo>
                  <a:pt x="2287806" y="765789"/>
                </a:lnTo>
                <a:lnTo>
                  <a:pt x="2251139" y="798288"/>
                </a:lnTo>
                <a:lnTo>
                  <a:pt x="2214320" y="830574"/>
                </a:lnTo>
                <a:lnTo>
                  <a:pt x="2177349" y="862646"/>
                </a:lnTo>
                <a:lnTo>
                  <a:pt x="2140227" y="894505"/>
                </a:lnTo>
                <a:lnTo>
                  <a:pt x="2102953" y="926149"/>
                </a:lnTo>
                <a:lnTo>
                  <a:pt x="2065528" y="957579"/>
                </a:lnTo>
                <a:lnTo>
                  <a:pt x="2124964" y="1040638"/>
                </a:lnTo>
                <a:lnTo>
                  <a:pt x="2085992" y="1073021"/>
                </a:lnTo>
                <a:lnTo>
                  <a:pt x="2046857" y="1105178"/>
                </a:lnTo>
                <a:lnTo>
                  <a:pt x="2007559" y="1137106"/>
                </a:lnTo>
                <a:lnTo>
                  <a:pt x="1968098" y="1168807"/>
                </a:lnTo>
                <a:lnTo>
                  <a:pt x="1928474" y="1200279"/>
                </a:lnTo>
                <a:lnTo>
                  <a:pt x="1888687" y="1231525"/>
                </a:lnTo>
                <a:lnTo>
                  <a:pt x="1848737" y="1262542"/>
                </a:lnTo>
                <a:lnTo>
                  <a:pt x="1808623" y="1293332"/>
                </a:lnTo>
                <a:lnTo>
                  <a:pt x="1768347" y="1323895"/>
                </a:lnTo>
                <a:lnTo>
                  <a:pt x="1727907" y="1354229"/>
                </a:lnTo>
                <a:lnTo>
                  <a:pt x="1687304" y="1384337"/>
                </a:lnTo>
                <a:lnTo>
                  <a:pt x="1646538" y="1414217"/>
                </a:lnTo>
                <a:lnTo>
                  <a:pt x="1605609" y="1443869"/>
                </a:lnTo>
                <a:lnTo>
                  <a:pt x="1564517" y="1473295"/>
                </a:lnTo>
                <a:lnTo>
                  <a:pt x="1523262" y="1502492"/>
                </a:lnTo>
                <a:lnTo>
                  <a:pt x="1481843" y="1531463"/>
                </a:lnTo>
                <a:lnTo>
                  <a:pt x="1440261" y="1560206"/>
                </a:lnTo>
                <a:lnTo>
                  <a:pt x="1398516" y="1588722"/>
                </a:lnTo>
                <a:lnTo>
                  <a:pt x="1356608" y="1617011"/>
                </a:lnTo>
                <a:lnTo>
                  <a:pt x="1314537" y="1645073"/>
                </a:lnTo>
                <a:lnTo>
                  <a:pt x="1272302" y="1672908"/>
                </a:lnTo>
                <a:lnTo>
                  <a:pt x="1229904" y="1700516"/>
                </a:lnTo>
                <a:lnTo>
                  <a:pt x="1187343" y="1727896"/>
                </a:lnTo>
                <a:lnTo>
                  <a:pt x="1144619" y="1755050"/>
                </a:lnTo>
                <a:lnTo>
                  <a:pt x="1101731" y="1781977"/>
                </a:lnTo>
                <a:lnTo>
                  <a:pt x="1058680" y="1808677"/>
                </a:lnTo>
                <a:lnTo>
                  <a:pt x="1015466" y="1835150"/>
                </a:lnTo>
                <a:lnTo>
                  <a:pt x="956018" y="1752091"/>
                </a:lnTo>
                <a:lnTo>
                  <a:pt x="914192" y="1777379"/>
                </a:lnTo>
                <a:lnTo>
                  <a:pt x="872215" y="1802460"/>
                </a:lnTo>
                <a:lnTo>
                  <a:pt x="830087" y="1827333"/>
                </a:lnTo>
                <a:lnTo>
                  <a:pt x="787807" y="1851998"/>
                </a:lnTo>
                <a:lnTo>
                  <a:pt x="745375" y="1876453"/>
                </a:lnTo>
                <a:lnTo>
                  <a:pt x="702792" y="1900698"/>
                </a:lnTo>
                <a:lnTo>
                  <a:pt x="660057" y="1924732"/>
                </a:lnTo>
                <a:lnTo>
                  <a:pt x="617170" y="1948554"/>
                </a:lnTo>
                <a:lnTo>
                  <a:pt x="574132" y="1972164"/>
                </a:lnTo>
                <a:lnTo>
                  <a:pt x="530942" y="1995559"/>
                </a:lnTo>
                <a:lnTo>
                  <a:pt x="487601" y="2018741"/>
                </a:lnTo>
                <a:lnTo>
                  <a:pt x="444108" y="2041707"/>
                </a:lnTo>
                <a:lnTo>
                  <a:pt x="400463" y="2064457"/>
                </a:lnTo>
                <a:lnTo>
                  <a:pt x="356666" y="2086990"/>
                </a:lnTo>
                <a:lnTo>
                  <a:pt x="481723" y="1675638"/>
                </a:lnTo>
                <a:lnTo>
                  <a:pt x="0" y="1588897"/>
                </a:lnTo>
                <a:close/>
              </a:path>
              <a:path w="2576195" h="2087245">
                <a:moveTo>
                  <a:pt x="956018" y="1752091"/>
                </a:moveTo>
                <a:lnTo>
                  <a:pt x="658787" y="1336928"/>
                </a:lnTo>
              </a:path>
              <a:path w="2576195" h="2087245">
                <a:moveTo>
                  <a:pt x="1768348" y="542544"/>
                </a:moveTo>
                <a:lnTo>
                  <a:pt x="2065528" y="957579"/>
                </a:lnTo>
              </a:path>
              <a:path w="2576195" h="2087245">
                <a:moveTo>
                  <a:pt x="887869" y="1070864"/>
                </a:moveTo>
                <a:lnTo>
                  <a:pt x="947318" y="1153922"/>
                </a:lnTo>
              </a:path>
              <a:path w="2576195" h="2087245">
                <a:moveTo>
                  <a:pt x="1502029" y="756665"/>
                </a:moveTo>
                <a:lnTo>
                  <a:pt x="1442593" y="673608"/>
                </a:lnTo>
              </a:path>
            </a:pathLst>
          </a:custGeom>
          <a:ln w="25400">
            <a:solidFill>
              <a:srgbClr val="EDEB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170216" y="993394"/>
            <a:ext cx="467359" cy="423545"/>
          </a:xfrm>
          <a:custGeom>
            <a:avLst/>
            <a:gdLst/>
            <a:ahLst/>
            <a:cxnLst/>
            <a:rect l="l" t="t" r="r" b="b"/>
            <a:pathLst>
              <a:path w="467360" h="423544">
                <a:moveTo>
                  <a:pt x="107149" y="180720"/>
                </a:moveTo>
                <a:lnTo>
                  <a:pt x="99517" y="181863"/>
                </a:lnTo>
                <a:lnTo>
                  <a:pt x="91833" y="182879"/>
                </a:lnTo>
                <a:lnTo>
                  <a:pt x="84886" y="184911"/>
                </a:lnTo>
                <a:lnTo>
                  <a:pt x="50431" y="203961"/>
                </a:lnTo>
                <a:lnTo>
                  <a:pt x="3670" y="237489"/>
                </a:lnTo>
                <a:lnTo>
                  <a:pt x="0" y="248411"/>
                </a:lnTo>
                <a:lnTo>
                  <a:pt x="1219" y="252602"/>
                </a:lnTo>
                <a:lnTo>
                  <a:pt x="122516" y="422020"/>
                </a:lnTo>
                <a:lnTo>
                  <a:pt x="123405" y="422655"/>
                </a:lnTo>
                <a:lnTo>
                  <a:pt x="125691" y="423417"/>
                </a:lnTo>
                <a:lnTo>
                  <a:pt x="127088" y="423290"/>
                </a:lnTo>
                <a:lnTo>
                  <a:pt x="128866" y="422782"/>
                </a:lnTo>
                <a:lnTo>
                  <a:pt x="130517" y="422147"/>
                </a:lnTo>
                <a:lnTo>
                  <a:pt x="132676" y="421258"/>
                </a:lnTo>
                <a:lnTo>
                  <a:pt x="135343" y="419734"/>
                </a:lnTo>
                <a:lnTo>
                  <a:pt x="137883" y="418338"/>
                </a:lnTo>
                <a:lnTo>
                  <a:pt x="141058" y="416305"/>
                </a:lnTo>
                <a:lnTo>
                  <a:pt x="144614" y="413765"/>
                </a:lnTo>
                <a:lnTo>
                  <a:pt x="148297" y="411225"/>
                </a:lnTo>
                <a:lnTo>
                  <a:pt x="151091" y="408813"/>
                </a:lnTo>
                <a:lnTo>
                  <a:pt x="155409" y="405002"/>
                </a:lnTo>
                <a:lnTo>
                  <a:pt x="157060" y="403225"/>
                </a:lnTo>
                <a:lnTo>
                  <a:pt x="158076" y="401700"/>
                </a:lnTo>
                <a:lnTo>
                  <a:pt x="159219" y="400303"/>
                </a:lnTo>
                <a:lnTo>
                  <a:pt x="159727" y="398906"/>
                </a:lnTo>
                <a:lnTo>
                  <a:pt x="159981" y="396493"/>
                </a:lnTo>
                <a:lnTo>
                  <a:pt x="159600" y="395477"/>
                </a:lnTo>
                <a:lnTo>
                  <a:pt x="117309" y="336295"/>
                </a:lnTo>
                <a:lnTo>
                  <a:pt x="132422" y="325373"/>
                </a:lnTo>
                <a:lnTo>
                  <a:pt x="140993" y="318920"/>
                </a:lnTo>
                <a:lnTo>
                  <a:pt x="148599" y="312324"/>
                </a:lnTo>
                <a:lnTo>
                  <a:pt x="153128" y="307720"/>
                </a:lnTo>
                <a:lnTo>
                  <a:pt x="96774" y="307720"/>
                </a:lnTo>
                <a:lnTo>
                  <a:pt x="52450" y="245871"/>
                </a:lnTo>
                <a:lnTo>
                  <a:pt x="68249" y="234568"/>
                </a:lnTo>
                <a:lnTo>
                  <a:pt x="72097" y="231775"/>
                </a:lnTo>
                <a:lnTo>
                  <a:pt x="76022" y="229361"/>
                </a:lnTo>
                <a:lnTo>
                  <a:pt x="97751" y="223138"/>
                </a:lnTo>
                <a:lnTo>
                  <a:pt x="167625" y="223138"/>
                </a:lnTo>
                <a:lnTo>
                  <a:pt x="164526" y="217372"/>
                </a:lnTo>
                <a:lnTo>
                  <a:pt x="159473" y="209676"/>
                </a:lnTo>
                <a:lnTo>
                  <a:pt x="154139" y="202310"/>
                </a:lnTo>
                <a:lnTo>
                  <a:pt x="148297" y="196341"/>
                </a:lnTo>
                <a:lnTo>
                  <a:pt x="141947" y="191896"/>
                </a:lnTo>
                <a:lnTo>
                  <a:pt x="135597" y="187325"/>
                </a:lnTo>
                <a:lnTo>
                  <a:pt x="128866" y="184276"/>
                </a:lnTo>
                <a:lnTo>
                  <a:pt x="114642" y="180975"/>
                </a:lnTo>
                <a:lnTo>
                  <a:pt x="107149" y="180720"/>
                </a:lnTo>
                <a:close/>
              </a:path>
              <a:path w="467360" h="423544">
                <a:moveTo>
                  <a:pt x="260819" y="70738"/>
                </a:moveTo>
                <a:lnTo>
                  <a:pt x="253199" y="71881"/>
                </a:lnTo>
                <a:lnTo>
                  <a:pt x="245452" y="72897"/>
                </a:lnTo>
                <a:lnTo>
                  <a:pt x="238594" y="74929"/>
                </a:lnTo>
                <a:lnTo>
                  <a:pt x="204050" y="93979"/>
                </a:lnTo>
                <a:lnTo>
                  <a:pt x="161124" y="124713"/>
                </a:lnTo>
                <a:lnTo>
                  <a:pt x="157314" y="127380"/>
                </a:lnTo>
                <a:lnTo>
                  <a:pt x="155028" y="130682"/>
                </a:lnTo>
                <a:lnTo>
                  <a:pt x="154343" y="134873"/>
                </a:lnTo>
                <a:lnTo>
                  <a:pt x="153631" y="138429"/>
                </a:lnTo>
                <a:lnTo>
                  <a:pt x="154901" y="142620"/>
                </a:lnTo>
                <a:lnTo>
                  <a:pt x="158076" y="146938"/>
                </a:lnTo>
                <a:lnTo>
                  <a:pt x="275631" y="311150"/>
                </a:lnTo>
                <a:lnTo>
                  <a:pt x="276186" y="312038"/>
                </a:lnTo>
                <a:lnTo>
                  <a:pt x="277075" y="312673"/>
                </a:lnTo>
                <a:lnTo>
                  <a:pt x="278218" y="313054"/>
                </a:lnTo>
                <a:lnTo>
                  <a:pt x="279234" y="313308"/>
                </a:lnTo>
                <a:lnTo>
                  <a:pt x="280758" y="313308"/>
                </a:lnTo>
                <a:lnTo>
                  <a:pt x="282409" y="312673"/>
                </a:lnTo>
                <a:lnTo>
                  <a:pt x="284187" y="312165"/>
                </a:lnTo>
                <a:lnTo>
                  <a:pt x="311842" y="291591"/>
                </a:lnTo>
                <a:lnTo>
                  <a:pt x="312889" y="290194"/>
                </a:lnTo>
                <a:lnTo>
                  <a:pt x="313397" y="288925"/>
                </a:lnTo>
                <a:lnTo>
                  <a:pt x="313524" y="287781"/>
                </a:lnTo>
                <a:lnTo>
                  <a:pt x="313524" y="286511"/>
                </a:lnTo>
                <a:lnTo>
                  <a:pt x="313270" y="285495"/>
                </a:lnTo>
                <a:lnTo>
                  <a:pt x="312635" y="284479"/>
                </a:lnTo>
                <a:lnTo>
                  <a:pt x="270852" y="226313"/>
                </a:lnTo>
                <a:lnTo>
                  <a:pt x="286092" y="215391"/>
                </a:lnTo>
                <a:lnTo>
                  <a:pt x="294643" y="208867"/>
                </a:lnTo>
                <a:lnTo>
                  <a:pt x="302206" y="202247"/>
                </a:lnTo>
                <a:lnTo>
                  <a:pt x="306627" y="197738"/>
                </a:lnTo>
                <a:lnTo>
                  <a:pt x="250405" y="197738"/>
                </a:lnTo>
                <a:lnTo>
                  <a:pt x="206082" y="135762"/>
                </a:lnTo>
                <a:lnTo>
                  <a:pt x="242023" y="113918"/>
                </a:lnTo>
                <a:lnTo>
                  <a:pt x="251421" y="113156"/>
                </a:lnTo>
                <a:lnTo>
                  <a:pt x="321240" y="113156"/>
                </a:lnTo>
                <a:lnTo>
                  <a:pt x="318140" y="107388"/>
                </a:lnTo>
                <a:lnTo>
                  <a:pt x="289267" y="77342"/>
                </a:lnTo>
                <a:lnTo>
                  <a:pt x="268312" y="70992"/>
                </a:lnTo>
                <a:lnTo>
                  <a:pt x="260819" y="70738"/>
                </a:lnTo>
                <a:close/>
              </a:path>
              <a:path w="467360" h="423544">
                <a:moveTo>
                  <a:pt x="167625" y="223138"/>
                </a:moveTo>
                <a:lnTo>
                  <a:pt x="97751" y="223138"/>
                </a:lnTo>
                <a:lnTo>
                  <a:pt x="102704" y="224281"/>
                </a:lnTo>
                <a:lnTo>
                  <a:pt x="113118" y="229361"/>
                </a:lnTo>
                <a:lnTo>
                  <a:pt x="132041" y="264413"/>
                </a:lnTo>
                <a:lnTo>
                  <a:pt x="131025" y="273684"/>
                </a:lnTo>
                <a:lnTo>
                  <a:pt x="113372" y="295782"/>
                </a:lnTo>
                <a:lnTo>
                  <a:pt x="96774" y="307720"/>
                </a:lnTo>
                <a:lnTo>
                  <a:pt x="153128" y="307720"/>
                </a:lnTo>
                <a:lnTo>
                  <a:pt x="155229" y="305585"/>
                </a:lnTo>
                <a:lnTo>
                  <a:pt x="174459" y="270255"/>
                </a:lnTo>
                <a:lnTo>
                  <a:pt x="176095" y="255476"/>
                </a:lnTo>
                <a:lnTo>
                  <a:pt x="175585" y="247985"/>
                </a:lnTo>
                <a:lnTo>
                  <a:pt x="174205" y="240410"/>
                </a:lnTo>
                <a:lnTo>
                  <a:pt x="171868" y="232715"/>
                </a:lnTo>
                <a:lnTo>
                  <a:pt x="168649" y="225043"/>
                </a:lnTo>
                <a:lnTo>
                  <a:pt x="167625" y="223138"/>
                </a:lnTo>
                <a:close/>
              </a:path>
              <a:path w="467360" h="423544">
                <a:moveTo>
                  <a:pt x="339178" y="0"/>
                </a:moveTo>
                <a:lnTo>
                  <a:pt x="337654" y="0"/>
                </a:lnTo>
                <a:lnTo>
                  <a:pt x="336003" y="634"/>
                </a:lnTo>
                <a:lnTo>
                  <a:pt x="334225" y="1142"/>
                </a:lnTo>
                <a:lnTo>
                  <a:pt x="311619" y="16382"/>
                </a:lnTo>
                <a:lnTo>
                  <a:pt x="309460" y="18287"/>
                </a:lnTo>
                <a:lnTo>
                  <a:pt x="304888" y="26796"/>
                </a:lnTo>
                <a:lnTo>
                  <a:pt x="305142" y="27812"/>
                </a:lnTo>
                <a:lnTo>
                  <a:pt x="305777" y="28828"/>
                </a:lnTo>
                <a:lnTo>
                  <a:pt x="429221" y="201040"/>
                </a:lnTo>
                <a:lnTo>
                  <a:pt x="429856" y="202056"/>
                </a:lnTo>
                <a:lnTo>
                  <a:pt x="430745" y="202564"/>
                </a:lnTo>
                <a:lnTo>
                  <a:pt x="431888" y="202945"/>
                </a:lnTo>
                <a:lnTo>
                  <a:pt x="433031" y="203200"/>
                </a:lnTo>
                <a:lnTo>
                  <a:pt x="434555" y="203200"/>
                </a:lnTo>
                <a:lnTo>
                  <a:pt x="436206" y="202564"/>
                </a:lnTo>
                <a:lnTo>
                  <a:pt x="437984" y="202056"/>
                </a:lnTo>
                <a:lnTo>
                  <a:pt x="465639" y="181482"/>
                </a:lnTo>
                <a:lnTo>
                  <a:pt x="466686" y="180085"/>
                </a:lnTo>
                <a:lnTo>
                  <a:pt x="467194" y="178815"/>
                </a:lnTo>
                <a:lnTo>
                  <a:pt x="467321" y="176402"/>
                </a:lnTo>
                <a:lnTo>
                  <a:pt x="467067" y="175386"/>
                </a:lnTo>
                <a:lnTo>
                  <a:pt x="466432" y="174370"/>
                </a:lnTo>
                <a:lnTo>
                  <a:pt x="342988" y="2158"/>
                </a:lnTo>
                <a:lnTo>
                  <a:pt x="342353" y="1142"/>
                </a:lnTo>
                <a:lnTo>
                  <a:pt x="341464" y="634"/>
                </a:lnTo>
                <a:lnTo>
                  <a:pt x="340321" y="253"/>
                </a:lnTo>
                <a:lnTo>
                  <a:pt x="339178" y="0"/>
                </a:lnTo>
                <a:close/>
              </a:path>
              <a:path w="467360" h="423544">
                <a:moveTo>
                  <a:pt x="321240" y="113156"/>
                </a:moveTo>
                <a:lnTo>
                  <a:pt x="251421" y="113156"/>
                </a:lnTo>
                <a:lnTo>
                  <a:pt x="256374" y="114300"/>
                </a:lnTo>
                <a:lnTo>
                  <a:pt x="261581" y="116712"/>
                </a:lnTo>
                <a:lnTo>
                  <a:pt x="285203" y="149478"/>
                </a:lnTo>
                <a:lnTo>
                  <a:pt x="285711" y="154304"/>
                </a:lnTo>
                <a:lnTo>
                  <a:pt x="284695" y="163702"/>
                </a:lnTo>
                <a:lnTo>
                  <a:pt x="250405" y="197738"/>
                </a:lnTo>
                <a:lnTo>
                  <a:pt x="306627" y="197738"/>
                </a:lnTo>
                <a:lnTo>
                  <a:pt x="328129" y="160273"/>
                </a:lnTo>
                <a:lnTo>
                  <a:pt x="329692" y="144652"/>
                </a:lnTo>
                <a:lnTo>
                  <a:pt x="329201" y="137896"/>
                </a:lnTo>
                <a:lnTo>
                  <a:pt x="327710" y="130175"/>
                </a:lnTo>
                <a:lnTo>
                  <a:pt x="325466" y="122680"/>
                </a:lnTo>
                <a:lnTo>
                  <a:pt x="322256" y="115046"/>
                </a:lnTo>
                <a:lnTo>
                  <a:pt x="321240" y="1131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257800"/>
            <a:ext cx="1600200" cy="1600199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191762" y="6401561"/>
            <a:ext cx="4952999" cy="457199"/>
          </a:xfrm>
          <a:prstGeom prst="rect">
            <a:avLst/>
          </a:prstGeom>
        </p:spPr>
      </p:pic>
      <p:sp>
        <p:nvSpPr>
          <p:cNvPr id="22" name="bg object 22"/>
          <p:cNvSpPr/>
          <p:nvPr/>
        </p:nvSpPr>
        <p:spPr>
          <a:xfrm>
            <a:off x="4191762" y="6401561"/>
            <a:ext cx="4953000" cy="457200"/>
          </a:xfrm>
          <a:custGeom>
            <a:avLst/>
            <a:gdLst/>
            <a:ahLst/>
            <a:cxnLst/>
            <a:rect l="l" t="t" r="r" b="b"/>
            <a:pathLst>
              <a:path w="4953000" h="457200">
                <a:moveTo>
                  <a:pt x="76200" y="0"/>
                </a:moveTo>
                <a:lnTo>
                  <a:pt x="4952999" y="0"/>
                </a:lnTo>
                <a:lnTo>
                  <a:pt x="4952999" y="380997"/>
                </a:lnTo>
                <a:lnTo>
                  <a:pt x="4947005" y="410658"/>
                </a:lnTo>
                <a:lnTo>
                  <a:pt x="4930663" y="434880"/>
                </a:lnTo>
                <a:lnTo>
                  <a:pt x="4906440" y="451210"/>
                </a:lnTo>
                <a:lnTo>
                  <a:pt x="4876799" y="457199"/>
                </a:lnTo>
                <a:lnTo>
                  <a:pt x="0" y="457199"/>
                </a:lnTo>
                <a:lnTo>
                  <a:pt x="0" y="76199"/>
                </a:lnTo>
                <a:lnTo>
                  <a:pt x="5994" y="46537"/>
                </a:lnTo>
                <a:lnTo>
                  <a:pt x="22336" y="22317"/>
                </a:lnTo>
                <a:lnTo>
                  <a:pt x="46559" y="5987"/>
                </a:lnTo>
                <a:lnTo>
                  <a:pt x="76200" y="0"/>
                </a:lnTo>
                <a:close/>
              </a:path>
            </a:pathLst>
          </a:custGeom>
          <a:ln w="25908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2743962" y="762"/>
            <a:ext cx="6400800" cy="914400"/>
          </a:xfrm>
          <a:custGeom>
            <a:avLst/>
            <a:gdLst/>
            <a:ahLst/>
            <a:cxnLst/>
            <a:rect l="l" t="t" r="r" b="b"/>
            <a:pathLst>
              <a:path w="6400800" h="914400">
                <a:moveTo>
                  <a:pt x="6248399" y="0"/>
                </a:moveTo>
                <a:lnTo>
                  <a:pt x="0" y="0"/>
                </a:lnTo>
                <a:lnTo>
                  <a:pt x="0" y="762000"/>
                </a:lnTo>
                <a:lnTo>
                  <a:pt x="152400" y="914400"/>
                </a:lnTo>
                <a:lnTo>
                  <a:pt x="6400799" y="914400"/>
                </a:lnTo>
                <a:lnTo>
                  <a:pt x="6400799" y="152400"/>
                </a:lnTo>
                <a:lnTo>
                  <a:pt x="6248399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2743962" y="762"/>
            <a:ext cx="6400800" cy="914400"/>
          </a:xfrm>
          <a:custGeom>
            <a:avLst/>
            <a:gdLst/>
            <a:ahLst/>
            <a:cxnLst/>
            <a:rect l="l" t="t" r="r" b="b"/>
            <a:pathLst>
              <a:path w="6400800" h="914400">
                <a:moveTo>
                  <a:pt x="0" y="0"/>
                </a:moveTo>
                <a:lnTo>
                  <a:pt x="6248399" y="0"/>
                </a:lnTo>
                <a:lnTo>
                  <a:pt x="6400799" y="152400"/>
                </a:lnTo>
                <a:lnTo>
                  <a:pt x="6400799" y="914400"/>
                </a:lnTo>
                <a:lnTo>
                  <a:pt x="152400" y="914400"/>
                </a:lnTo>
                <a:lnTo>
                  <a:pt x="0" y="762000"/>
                </a:lnTo>
                <a:lnTo>
                  <a:pt x="0" y="0"/>
                </a:lnTo>
                <a:close/>
              </a:path>
            </a:pathLst>
          </a:custGeom>
          <a:ln w="25908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D0D0D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2380"/>
              </a:lnSpc>
            </a:pPr>
            <a:r>
              <a:rPr spc="-10" dirty="0"/>
              <a:t>Proton</a:t>
            </a:r>
            <a:r>
              <a:rPr spc="-45" dirty="0"/>
              <a:t> </a:t>
            </a:r>
            <a:r>
              <a:rPr spc="-10" dirty="0"/>
              <a:t>Pump</a:t>
            </a:r>
            <a:r>
              <a:rPr spc="-30" dirty="0"/>
              <a:t> </a:t>
            </a:r>
            <a:r>
              <a:rPr spc="-10" dirty="0"/>
              <a:t>Inhibitor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9/7/2021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D0D0D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2380"/>
              </a:lnSpc>
            </a:pPr>
            <a:r>
              <a:rPr spc="-10" dirty="0"/>
              <a:t>Proton</a:t>
            </a:r>
            <a:r>
              <a:rPr spc="-45" dirty="0"/>
              <a:t> </a:t>
            </a:r>
            <a:r>
              <a:rPr spc="-10" dirty="0"/>
              <a:t>Pump</a:t>
            </a:r>
            <a:r>
              <a:rPr spc="-30" dirty="0"/>
              <a:t> </a:t>
            </a:r>
            <a:r>
              <a:rPr spc="-10" dirty="0"/>
              <a:t>Inhibitor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9/7/2021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2576195" cy="2087245"/>
          </a:xfrm>
          <a:custGeom>
            <a:avLst/>
            <a:gdLst/>
            <a:ahLst/>
            <a:cxnLst/>
            <a:rect l="l" t="t" r="r" b="b"/>
            <a:pathLst>
              <a:path w="2576195" h="2087245">
                <a:moveTo>
                  <a:pt x="2219071" y="0"/>
                </a:moveTo>
                <a:lnTo>
                  <a:pt x="2181839" y="35906"/>
                </a:lnTo>
                <a:lnTo>
                  <a:pt x="2144440" y="71578"/>
                </a:lnTo>
                <a:lnTo>
                  <a:pt x="2106874" y="107016"/>
                </a:lnTo>
                <a:lnTo>
                  <a:pt x="2069140" y="142219"/>
                </a:lnTo>
                <a:lnTo>
                  <a:pt x="2031238" y="177188"/>
                </a:lnTo>
                <a:lnTo>
                  <a:pt x="1993168" y="211923"/>
                </a:lnTo>
                <a:lnTo>
                  <a:pt x="1954931" y="246424"/>
                </a:lnTo>
                <a:lnTo>
                  <a:pt x="1916526" y="280690"/>
                </a:lnTo>
                <a:lnTo>
                  <a:pt x="1877954" y="314722"/>
                </a:lnTo>
                <a:lnTo>
                  <a:pt x="1839214" y="348519"/>
                </a:lnTo>
                <a:lnTo>
                  <a:pt x="1800306" y="382082"/>
                </a:lnTo>
                <a:lnTo>
                  <a:pt x="1761231" y="415411"/>
                </a:lnTo>
                <a:lnTo>
                  <a:pt x="1721988" y="448506"/>
                </a:lnTo>
                <a:lnTo>
                  <a:pt x="1682577" y="481366"/>
                </a:lnTo>
                <a:lnTo>
                  <a:pt x="1642999" y="513992"/>
                </a:lnTo>
                <a:lnTo>
                  <a:pt x="1603253" y="546384"/>
                </a:lnTo>
                <a:lnTo>
                  <a:pt x="1563339" y="578541"/>
                </a:lnTo>
                <a:lnTo>
                  <a:pt x="1523258" y="610464"/>
                </a:lnTo>
                <a:lnTo>
                  <a:pt x="1483009" y="642153"/>
                </a:lnTo>
                <a:lnTo>
                  <a:pt x="1442593" y="673608"/>
                </a:lnTo>
                <a:lnTo>
                  <a:pt x="1768348" y="542544"/>
                </a:lnTo>
                <a:lnTo>
                  <a:pt x="1729376" y="574927"/>
                </a:lnTo>
                <a:lnTo>
                  <a:pt x="1690240" y="607084"/>
                </a:lnTo>
                <a:lnTo>
                  <a:pt x="1650941" y="639012"/>
                </a:lnTo>
                <a:lnTo>
                  <a:pt x="1611478" y="670712"/>
                </a:lnTo>
                <a:lnTo>
                  <a:pt x="1571852" y="702185"/>
                </a:lnTo>
                <a:lnTo>
                  <a:pt x="1532063" y="733429"/>
                </a:lnTo>
                <a:lnTo>
                  <a:pt x="1492110" y="764446"/>
                </a:lnTo>
                <a:lnTo>
                  <a:pt x="1451994" y="795235"/>
                </a:lnTo>
                <a:lnTo>
                  <a:pt x="1411714" y="825796"/>
                </a:lnTo>
                <a:lnTo>
                  <a:pt x="1371271" y="856129"/>
                </a:lnTo>
                <a:lnTo>
                  <a:pt x="1330665" y="886234"/>
                </a:lnTo>
                <a:lnTo>
                  <a:pt x="1289896" y="916112"/>
                </a:lnTo>
                <a:lnTo>
                  <a:pt x="1248963" y="945761"/>
                </a:lnTo>
                <a:lnTo>
                  <a:pt x="1207867" y="975183"/>
                </a:lnTo>
                <a:lnTo>
                  <a:pt x="1166609" y="1004377"/>
                </a:lnTo>
                <a:lnTo>
                  <a:pt x="1125186" y="1033343"/>
                </a:lnTo>
                <a:lnTo>
                  <a:pt x="1083601" y="1062081"/>
                </a:lnTo>
                <a:lnTo>
                  <a:pt x="1041853" y="1090591"/>
                </a:lnTo>
                <a:lnTo>
                  <a:pt x="999942" y="1118873"/>
                </a:lnTo>
                <a:lnTo>
                  <a:pt x="957868" y="1146928"/>
                </a:lnTo>
                <a:lnTo>
                  <a:pt x="915630" y="1174754"/>
                </a:lnTo>
                <a:lnTo>
                  <a:pt x="873230" y="1202353"/>
                </a:lnTo>
                <a:lnTo>
                  <a:pt x="830667" y="1229724"/>
                </a:lnTo>
                <a:lnTo>
                  <a:pt x="787941" y="1256867"/>
                </a:lnTo>
                <a:lnTo>
                  <a:pt x="745053" y="1283782"/>
                </a:lnTo>
                <a:lnTo>
                  <a:pt x="702001" y="1310469"/>
                </a:lnTo>
                <a:lnTo>
                  <a:pt x="658787" y="1336928"/>
                </a:lnTo>
                <a:lnTo>
                  <a:pt x="887869" y="1070864"/>
                </a:lnTo>
                <a:lnTo>
                  <a:pt x="845064" y="1098979"/>
                </a:lnTo>
                <a:lnTo>
                  <a:pt x="802092" y="1126863"/>
                </a:lnTo>
                <a:lnTo>
                  <a:pt x="758952" y="1154514"/>
                </a:lnTo>
                <a:lnTo>
                  <a:pt x="715645" y="1181932"/>
                </a:lnTo>
                <a:lnTo>
                  <a:pt x="672171" y="1209117"/>
                </a:lnTo>
                <a:lnTo>
                  <a:pt x="628530" y="1236069"/>
                </a:lnTo>
                <a:lnTo>
                  <a:pt x="584721" y="1262789"/>
                </a:lnTo>
                <a:lnTo>
                  <a:pt x="540746" y="1289275"/>
                </a:lnTo>
                <a:lnTo>
                  <a:pt x="496603" y="1315528"/>
                </a:lnTo>
                <a:lnTo>
                  <a:pt x="452293" y="1341548"/>
                </a:lnTo>
                <a:lnTo>
                  <a:pt x="407815" y="1367335"/>
                </a:lnTo>
                <a:lnTo>
                  <a:pt x="363171" y="1392888"/>
                </a:lnTo>
                <a:lnTo>
                  <a:pt x="318360" y="1418207"/>
                </a:lnTo>
                <a:lnTo>
                  <a:pt x="273381" y="1443293"/>
                </a:lnTo>
                <a:lnTo>
                  <a:pt x="228235" y="1468145"/>
                </a:lnTo>
                <a:lnTo>
                  <a:pt x="182922" y="1492764"/>
                </a:lnTo>
                <a:lnTo>
                  <a:pt x="137442" y="1517148"/>
                </a:lnTo>
                <a:lnTo>
                  <a:pt x="91795" y="1541298"/>
                </a:lnTo>
                <a:lnTo>
                  <a:pt x="45981" y="1565215"/>
                </a:lnTo>
                <a:lnTo>
                  <a:pt x="0" y="1588897"/>
                </a:lnTo>
                <a:lnTo>
                  <a:pt x="481723" y="1675638"/>
                </a:lnTo>
                <a:lnTo>
                  <a:pt x="356666" y="2086990"/>
                </a:lnTo>
                <a:lnTo>
                  <a:pt x="400463" y="2064457"/>
                </a:lnTo>
                <a:lnTo>
                  <a:pt x="444108" y="2041707"/>
                </a:lnTo>
                <a:lnTo>
                  <a:pt x="487601" y="2018741"/>
                </a:lnTo>
                <a:lnTo>
                  <a:pt x="530942" y="1995559"/>
                </a:lnTo>
                <a:lnTo>
                  <a:pt x="574132" y="1972164"/>
                </a:lnTo>
                <a:lnTo>
                  <a:pt x="617170" y="1948554"/>
                </a:lnTo>
                <a:lnTo>
                  <a:pt x="660057" y="1924732"/>
                </a:lnTo>
                <a:lnTo>
                  <a:pt x="702792" y="1900698"/>
                </a:lnTo>
                <a:lnTo>
                  <a:pt x="745375" y="1876453"/>
                </a:lnTo>
                <a:lnTo>
                  <a:pt x="787807" y="1851998"/>
                </a:lnTo>
                <a:lnTo>
                  <a:pt x="830087" y="1827333"/>
                </a:lnTo>
                <a:lnTo>
                  <a:pt x="872215" y="1802460"/>
                </a:lnTo>
                <a:lnTo>
                  <a:pt x="914192" y="1777379"/>
                </a:lnTo>
                <a:lnTo>
                  <a:pt x="956018" y="1752091"/>
                </a:lnTo>
                <a:lnTo>
                  <a:pt x="1015466" y="1835150"/>
                </a:lnTo>
                <a:lnTo>
                  <a:pt x="1058680" y="1808677"/>
                </a:lnTo>
                <a:lnTo>
                  <a:pt x="1101731" y="1781977"/>
                </a:lnTo>
                <a:lnTo>
                  <a:pt x="1144619" y="1755050"/>
                </a:lnTo>
                <a:lnTo>
                  <a:pt x="1187343" y="1727896"/>
                </a:lnTo>
                <a:lnTo>
                  <a:pt x="1229904" y="1700516"/>
                </a:lnTo>
                <a:lnTo>
                  <a:pt x="1272302" y="1672908"/>
                </a:lnTo>
                <a:lnTo>
                  <a:pt x="1314537" y="1645073"/>
                </a:lnTo>
                <a:lnTo>
                  <a:pt x="1356608" y="1617011"/>
                </a:lnTo>
                <a:lnTo>
                  <a:pt x="1398516" y="1588722"/>
                </a:lnTo>
                <a:lnTo>
                  <a:pt x="1440261" y="1560206"/>
                </a:lnTo>
                <a:lnTo>
                  <a:pt x="1481843" y="1531463"/>
                </a:lnTo>
                <a:lnTo>
                  <a:pt x="1523262" y="1502492"/>
                </a:lnTo>
                <a:lnTo>
                  <a:pt x="1564517" y="1473295"/>
                </a:lnTo>
                <a:lnTo>
                  <a:pt x="1605609" y="1443869"/>
                </a:lnTo>
                <a:lnTo>
                  <a:pt x="1646538" y="1414217"/>
                </a:lnTo>
                <a:lnTo>
                  <a:pt x="1687304" y="1384337"/>
                </a:lnTo>
                <a:lnTo>
                  <a:pt x="1727907" y="1354229"/>
                </a:lnTo>
                <a:lnTo>
                  <a:pt x="1768347" y="1323895"/>
                </a:lnTo>
                <a:lnTo>
                  <a:pt x="1808623" y="1293332"/>
                </a:lnTo>
                <a:lnTo>
                  <a:pt x="1848737" y="1262542"/>
                </a:lnTo>
                <a:lnTo>
                  <a:pt x="1888687" y="1231525"/>
                </a:lnTo>
                <a:lnTo>
                  <a:pt x="1928474" y="1200279"/>
                </a:lnTo>
                <a:lnTo>
                  <a:pt x="1968098" y="1168807"/>
                </a:lnTo>
                <a:lnTo>
                  <a:pt x="2007559" y="1137106"/>
                </a:lnTo>
                <a:lnTo>
                  <a:pt x="2046857" y="1105178"/>
                </a:lnTo>
                <a:lnTo>
                  <a:pt x="2085992" y="1073021"/>
                </a:lnTo>
                <a:lnTo>
                  <a:pt x="2124964" y="1040638"/>
                </a:lnTo>
                <a:lnTo>
                  <a:pt x="2065528" y="957579"/>
                </a:lnTo>
                <a:lnTo>
                  <a:pt x="2102953" y="926149"/>
                </a:lnTo>
                <a:lnTo>
                  <a:pt x="2140227" y="894505"/>
                </a:lnTo>
                <a:lnTo>
                  <a:pt x="2177349" y="862646"/>
                </a:lnTo>
                <a:lnTo>
                  <a:pt x="2214320" y="830574"/>
                </a:lnTo>
                <a:lnTo>
                  <a:pt x="2251139" y="798288"/>
                </a:lnTo>
                <a:lnTo>
                  <a:pt x="2287806" y="765789"/>
                </a:lnTo>
                <a:lnTo>
                  <a:pt x="2324322" y="733075"/>
                </a:lnTo>
                <a:lnTo>
                  <a:pt x="2360686" y="700148"/>
                </a:lnTo>
                <a:lnTo>
                  <a:pt x="2396899" y="667007"/>
                </a:lnTo>
                <a:lnTo>
                  <a:pt x="2432959" y="633652"/>
                </a:lnTo>
                <a:lnTo>
                  <a:pt x="2468869" y="600083"/>
                </a:lnTo>
                <a:lnTo>
                  <a:pt x="2504626" y="566300"/>
                </a:lnTo>
                <a:lnTo>
                  <a:pt x="2540232" y="532304"/>
                </a:lnTo>
                <a:lnTo>
                  <a:pt x="2575687" y="498094"/>
                </a:lnTo>
                <a:lnTo>
                  <a:pt x="2146046" y="483997"/>
                </a:lnTo>
                <a:lnTo>
                  <a:pt x="2219071" y="0"/>
                </a:lnTo>
                <a:close/>
              </a:path>
            </a:pathLst>
          </a:custGeom>
          <a:solidFill>
            <a:srgbClr val="7792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58787" y="542544"/>
            <a:ext cx="1109980" cy="794385"/>
          </a:xfrm>
          <a:custGeom>
            <a:avLst/>
            <a:gdLst/>
            <a:ahLst/>
            <a:cxnLst/>
            <a:rect l="l" t="t" r="r" b="b"/>
            <a:pathLst>
              <a:path w="1109980" h="794385">
                <a:moveTo>
                  <a:pt x="229082" y="528319"/>
                </a:moveTo>
                <a:lnTo>
                  <a:pt x="0" y="794384"/>
                </a:lnTo>
                <a:lnTo>
                  <a:pt x="86265" y="741238"/>
                </a:lnTo>
                <a:lnTo>
                  <a:pt x="171880" y="687180"/>
                </a:lnTo>
                <a:lnTo>
                  <a:pt x="256843" y="632210"/>
                </a:lnTo>
                <a:lnTo>
                  <a:pt x="288510" y="611348"/>
                </a:lnTo>
                <a:lnTo>
                  <a:pt x="229082" y="528319"/>
                </a:lnTo>
                <a:close/>
              </a:path>
              <a:path w="1109980" h="794385">
                <a:moveTo>
                  <a:pt x="295588" y="606684"/>
                </a:moveTo>
                <a:lnTo>
                  <a:pt x="288510" y="611348"/>
                </a:lnTo>
                <a:lnTo>
                  <a:pt x="295588" y="606684"/>
                </a:lnTo>
                <a:close/>
              </a:path>
              <a:path w="1109980" h="794385">
                <a:moveTo>
                  <a:pt x="1109560" y="0"/>
                </a:moveTo>
                <a:lnTo>
                  <a:pt x="783805" y="131063"/>
                </a:lnTo>
                <a:lnTo>
                  <a:pt x="843241" y="214121"/>
                </a:lnTo>
                <a:lnTo>
                  <a:pt x="759834" y="277935"/>
                </a:lnTo>
                <a:lnTo>
                  <a:pt x="675727" y="340772"/>
                </a:lnTo>
                <a:lnTo>
                  <a:pt x="590918" y="402630"/>
                </a:lnTo>
                <a:lnTo>
                  <a:pt x="505405" y="463505"/>
                </a:lnTo>
                <a:lnTo>
                  <a:pt x="421229" y="521985"/>
                </a:lnTo>
                <a:lnTo>
                  <a:pt x="507821" y="461833"/>
                </a:lnTo>
                <a:lnTo>
                  <a:pt x="590176" y="403217"/>
                </a:lnTo>
                <a:lnTo>
                  <a:pt x="671878" y="343690"/>
                </a:lnTo>
                <a:lnTo>
                  <a:pt x="752927" y="283252"/>
                </a:lnTo>
                <a:lnTo>
                  <a:pt x="833323" y="221902"/>
                </a:lnTo>
                <a:lnTo>
                  <a:pt x="913065" y="159641"/>
                </a:lnTo>
                <a:lnTo>
                  <a:pt x="992154" y="96468"/>
                </a:lnTo>
                <a:lnTo>
                  <a:pt x="1070588" y="32383"/>
                </a:lnTo>
                <a:lnTo>
                  <a:pt x="1109560" y="0"/>
                </a:lnTo>
                <a:close/>
              </a:path>
            </a:pathLst>
          </a:custGeom>
          <a:solidFill>
            <a:srgbClr val="5F76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0"/>
            <a:ext cx="2576195" cy="2087245"/>
          </a:xfrm>
          <a:custGeom>
            <a:avLst/>
            <a:gdLst/>
            <a:ahLst/>
            <a:cxnLst/>
            <a:rect l="l" t="t" r="r" b="b"/>
            <a:pathLst>
              <a:path w="2576195" h="2087245">
                <a:moveTo>
                  <a:pt x="0" y="1588897"/>
                </a:moveTo>
                <a:lnTo>
                  <a:pt x="45981" y="1565215"/>
                </a:lnTo>
                <a:lnTo>
                  <a:pt x="91795" y="1541298"/>
                </a:lnTo>
                <a:lnTo>
                  <a:pt x="137442" y="1517148"/>
                </a:lnTo>
                <a:lnTo>
                  <a:pt x="182922" y="1492764"/>
                </a:lnTo>
                <a:lnTo>
                  <a:pt x="228235" y="1468145"/>
                </a:lnTo>
                <a:lnTo>
                  <a:pt x="273381" y="1443293"/>
                </a:lnTo>
                <a:lnTo>
                  <a:pt x="318360" y="1418207"/>
                </a:lnTo>
                <a:lnTo>
                  <a:pt x="363171" y="1392888"/>
                </a:lnTo>
                <a:lnTo>
                  <a:pt x="407815" y="1367335"/>
                </a:lnTo>
                <a:lnTo>
                  <a:pt x="452293" y="1341548"/>
                </a:lnTo>
                <a:lnTo>
                  <a:pt x="496603" y="1315528"/>
                </a:lnTo>
                <a:lnTo>
                  <a:pt x="540746" y="1289275"/>
                </a:lnTo>
                <a:lnTo>
                  <a:pt x="584721" y="1262789"/>
                </a:lnTo>
                <a:lnTo>
                  <a:pt x="628530" y="1236069"/>
                </a:lnTo>
                <a:lnTo>
                  <a:pt x="672171" y="1209117"/>
                </a:lnTo>
                <a:lnTo>
                  <a:pt x="715645" y="1181932"/>
                </a:lnTo>
                <a:lnTo>
                  <a:pt x="758952" y="1154514"/>
                </a:lnTo>
                <a:lnTo>
                  <a:pt x="802092" y="1126863"/>
                </a:lnTo>
                <a:lnTo>
                  <a:pt x="845064" y="1098979"/>
                </a:lnTo>
                <a:lnTo>
                  <a:pt x="887869" y="1070864"/>
                </a:lnTo>
                <a:lnTo>
                  <a:pt x="658787" y="1336928"/>
                </a:lnTo>
                <a:lnTo>
                  <a:pt x="702001" y="1310469"/>
                </a:lnTo>
                <a:lnTo>
                  <a:pt x="745053" y="1283782"/>
                </a:lnTo>
                <a:lnTo>
                  <a:pt x="787941" y="1256867"/>
                </a:lnTo>
                <a:lnTo>
                  <a:pt x="830667" y="1229724"/>
                </a:lnTo>
                <a:lnTo>
                  <a:pt x="873230" y="1202353"/>
                </a:lnTo>
                <a:lnTo>
                  <a:pt x="915630" y="1174754"/>
                </a:lnTo>
                <a:lnTo>
                  <a:pt x="957868" y="1146928"/>
                </a:lnTo>
                <a:lnTo>
                  <a:pt x="999942" y="1118873"/>
                </a:lnTo>
                <a:lnTo>
                  <a:pt x="1041853" y="1090591"/>
                </a:lnTo>
                <a:lnTo>
                  <a:pt x="1083601" y="1062081"/>
                </a:lnTo>
                <a:lnTo>
                  <a:pt x="1125186" y="1033343"/>
                </a:lnTo>
                <a:lnTo>
                  <a:pt x="1166609" y="1004377"/>
                </a:lnTo>
                <a:lnTo>
                  <a:pt x="1207867" y="975183"/>
                </a:lnTo>
                <a:lnTo>
                  <a:pt x="1248963" y="945761"/>
                </a:lnTo>
                <a:lnTo>
                  <a:pt x="1289896" y="916112"/>
                </a:lnTo>
                <a:lnTo>
                  <a:pt x="1330665" y="886234"/>
                </a:lnTo>
                <a:lnTo>
                  <a:pt x="1371271" y="856129"/>
                </a:lnTo>
                <a:lnTo>
                  <a:pt x="1411714" y="825796"/>
                </a:lnTo>
                <a:lnTo>
                  <a:pt x="1451994" y="795235"/>
                </a:lnTo>
                <a:lnTo>
                  <a:pt x="1492110" y="764446"/>
                </a:lnTo>
                <a:lnTo>
                  <a:pt x="1532063" y="733429"/>
                </a:lnTo>
                <a:lnTo>
                  <a:pt x="1571852" y="702185"/>
                </a:lnTo>
                <a:lnTo>
                  <a:pt x="1611478" y="670712"/>
                </a:lnTo>
                <a:lnTo>
                  <a:pt x="1650941" y="639012"/>
                </a:lnTo>
                <a:lnTo>
                  <a:pt x="1690240" y="607084"/>
                </a:lnTo>
                <a:lnTo>
                  <a:pt x="1729376" y="574927"/>
                </a:lnTo>
                <a:lnTo>
                  <a:pt x="1768348" y="542544"/>
                </a:lnTo>
                <a:lnTo>
                  <a:pt x="1442593" y="673608"/>
                </a:lnTo>
                <a:lnTo>
                  <a:pt x="1483009" y="642153"/>
                </a:lnTo>
                <a:lnTo>
                  <a:pt x="1523258" y="610464"/>
                </a:lnTo>
                <a:lnTo>
                  <a:pt x="1563339" y="578541"/>
                </a:lnTo>
                <a:lnTo>
                  <a:pt x="1603253" y="546384"/>
                </a:lnTo>
                <a:lnTo>
                  <a:pt x="1642999" y="513992"/>
                </a:lnTo>
                <a:lnTo>
                  <a:pt x="1682577" y="481366"/>
                </a:lnTo>
                <a:lnTo>
                  <a:pt x="1721988" y="448506"/>
                </a:lnTo>
                <a:lnTo>
                  <a:pt x="1761231" y="415411"/>
                </a:lnTo>
                <a:lnTo>
                  <a:pt x="1800306" y="382082"/>
                </a:lnTo>
                <a:lnTo>
                  <a:pt x="1839214" y="348519"/>
                </a:lnTo>
                <a:lnTo>
                  <a:pt x="1877954" y="314722"/>
                </a:lnTo>
                <a:lnTo>
                  <a:pt x="1916526" y="280690"/>
                </a:lnTo>
                <a:lnTo>
                  <a:pt x="1954931" y="246424"/>
                </a:lnTo>
                <a:lnTo>
                  <a:pt x="1993168" y="211923"/>
                </a:lnTo>
                <a:lnTo>
                  <a:pt x="2031238" y="177188"/>
                </a:lnTo>
                <a:lnTo>
                  <a:pt x="2069140" y="142219"/>
                </a:lnTo>
                <a:lnTo>
                  <a:pt x="2106874" y="107016"/>
                </a:lnTo>
                <a:lnTo>
                  <a:pt x="2144440" y="71578"/>
                </a:lnTo>
                <a:lnTo>
                  <a:pt x="2181839" y="35906"/>
                </a:lnTo>
                <a:lnTo>
                  <a:pt x="2219071" y="0"/>
                </a:lnTo>
                <a:lnTo>
                  <a:pt x="2146046" y="483997"/>
                </a:lnTo>
                <a:lnTo>
                  <a:pt x="2575687" y="498094"/>
                </a:lnTo>
                <a:lnTo>
                  <a:pt x="2540232" y="532304"/>
                </a:lnTo>
                <a:lnTo>
                  <a:pt x="2504626" y="566300"/>
                </a:lnTo>
                <a:lnTo>
                  <a:pt x="2468869" y="600083"/>
                </a:lnTo>
                <a:lnTo>
                  <a:pt x="2432959" y="633652"/>
                </a:lnTo>
                <a:lnTo>
                  <a:pt x="2396899" y="667007"/>
                </a:lnTo>
                <a:lnTo>
                  <a:pt x="2360686" y="700148"/>
                </a:lnTo>
                <a:lnTo>
                  <a:pt x="2324322" y="733075"/>
                </a:lnTo>
                <a:lnTo>
                  <a:pt x="2287806" y="765789"/>
                </a:lnTo>
                <a:lnTo>
                  <a:pt x="2251139" y="798288"/>
                </a:lnTo>
                <a:lnTo>
                  <a:pt x="2214320" y="830574"/>
                </a:lnTo>
                <a:lnTo>
                  <a:pt x="2177349" y="862646"/>
                </a:lnTo>
                <a:lnTo>
                  <a:pt x="2140227" y="894505"/>
                </a:lnTo>
                <a:lnTo>
                  <a:pt x="2102953" y="926149"/>
                </a:lnTo>
                <a:lnTo>
                  <a:pt x="2065528" y="957579"/>
                </a:lnTo>
                <a:lnTo>
                  <a:pt x="2124964" y="1040638"/>
                </a:lnTo>
                <a:lnTo>
                  <a:pt x="2085992" y="1073021"/>
                </a:lnTo>
                <a:lnTo>
                  <a:pt x="2046857" y="1105178"/>
                </a:lnTo>
                <a:lnTo>
                  <a:pt x="2007559" y="1137106"/>
                </a:lnTo>
                <a:lnTo>
                  <a:pt x="1968098" y="1168807"/>
                </a:lnTo>
                <a:lnTo>
                  <a:pt x="1928474" y="1200279"/>
                </a:lnTo>
                <a:lnTo>
                  <a:pt x="1888687" y="1231525"/>
                </a:lnTo>
                <a:lnTo>
                  <a:pt x="1848737" y="1262542"/>
                </a:lnTo>
                <a:lnTo>
                  <a:pt x="1808623" y="1293332"/>
                </a:lnTo>
                <a:lnTo>
                  <a:pt x="1768347" y="1323895"/>
                </a:lnTo>
                <a:lnTo>
                  <a:pt x="1727907" y="1354229"/>
                </a:lnTo>
                <a:lnTo>
                  <a:pt x="1687304" y="1384337"/>
                </a:lnTo>
                <a:lnTo>
                  <a:pt x="1646538" y="1414217"/>
                </a:lnTo>
                <a:lnTo>
                  <a:pt x="1605609" y="1443869"/>
                </a:lnTo>
                <a:lnTo>
                  <a:pt x="1564517" y="1473295"/>
                </a:lnTo>
                <a:lnTo>
                  <a:pt x="1523262" y="1502492"/>
                </a:lnTo>
                <a:lnTo>
                  <a:pt x="1481843" y="1531463"/>
                </a:lnTo>
                <a:lnTo>
                  <a:pt x="1440261" y="1560206"/>
                </a:lnTo>
                <a:lnTo>
                  <a:pt x="1398516" y="1588722"/>
                </a:lnTo>
                <a:lnTo>
                  <a:pt x="1356608" y="1617011"/>
                </a:lnTo>
                <a:lnTo>
                  <a:pt x="1314537" y="1645073"/>
                </a:lnTo>
                <a:lnTo>
                  <a:pt x="1272302" y="1672908"/>
                </a:lnTo>
                <a:lnTo>
                  <a:pt x="1229904" y="1700516"/>
                </a:lnTo>
                <a:lnTo>
                  <a:pt x="1187343" y="1727896"/>
                </a:lnTo>
                <a:lnTo>
                  <a:pt x="1144619" y="1755050"/>
                </a:lnTo>
                <a:lnTo>
                  <a:pt x="1101731" y="1781977"/>
                </a:lnTo>
                <a:lnTo>
                  <a:pt x="1058680" y="1808677"/>
                </a:lnTo>
                <a:lnTo>
                  <a:pt x="1015466" y="1835150"/>
                </a:lnTo>
                <a:lnTo>
                  <a:pt x="956018" y="1752091"/>
                </a:lnTo>
                <a:lnTo>
                  <a:pt x="914192" y="1777379"/>
                </a:lnTo>
                <a:lnTo>
                  <a:pt x="872215" y="1802460"/>
                </a:lnTo>
                <a:lnTo>
                  <a:pt x="830087" y="1827333"/>
                </a:lnTo>
                <a:lnTo>
                  <a:pt x="787807" y="1851998"/>
                </a:lnTo>
                <a:lnTo>
                  <a:pt x="745375" y="1876453"/>
                </a:lnTo>
                <a:lnTo>
                  <a:pt x="702792" y="1900698"/>
                </a:lnTo>
                <a:lnTo>
                  <a:pt x="660057" y="1924732"/>
                </a:lnTo>
                <a:lnTo>
                  <a:pt x="617170" y="1948554"/>
                </a:lnTo>
                <a:lnTo>
                  <a:pt x="574132" y="1972164"/>
                </a:lnTo>
                <a:lnTo>
                  <a:pt x="530942" y="1995559"/>
                </a:lnTo>
                <a:lnTo>
                  <a:pt x="487601" y="2018741"/>
                </a:lnTo>
                <a:lnTo>
                  <a:pt x="444108" y="2041707"/>
                </a:lnTo>
                <a:lnTo>
                  <a:pt x="400463" y="2064457"/>
                </a:lnTo>
                <a:lnTo>
                  <a:pt x="356666" y="2086990"/>
                </a:lnTo>
                <a:lnTo>
                  <a:pt x="481723" y="1675638"/>
                </a:lnTo>
                <a:lnTo>
                  <a:pt x="0" y="1588897"/>
                </a:lnTo>
                <a:close/>
              </a:path>
              <a:path w="2576195" h="2087245">
                <a:moveTo>
                  <a:pt x="956018" y="1752091"/>
                </a:moveTo>
                <a:lnTo>
                  <a:pt x="658787" y="1336928"/>
                </a:lnTo>
              </a:path>
              <a:path w="2576195" h="2087245">
                <a:moveTo>
                  <a:pt x="1768348" y="542544"/>
                </a:moveTo>
                <a:lnTo>
                  <a:pt x="2065528" y="957579"/>
                </a:lnTo>
              </a:path>
              <a:path w="2576195" h="2087245">
                <a:moveTo>
                  <a:pt x="887869" y="1070864"/>
                </a:moveTo>
                <a:lnTo>
                  <a:pt x="947318" y="1153922"/>
                </a:lnTo>
              </a:path>
              <a:path w="2576195" h="2087245">
                <a:moveTo>
                  <a:pt x="1502029" y="756665"/>
                </a:moveTo>
                <a:lnTo>
                  <a:pt x="1442593" y="673608"/>
                </a:lnTo>
              </a:path>
            </a:pathLst>
          </a:custGeom>
          <a:ln w="25400">
            <a:solidFill>
              <a:srgbClr val="EDEB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170216" y="993394"/>
            <a:ext cx="467359" cy="423545"/>
          </a:xfrm>
          <a:custGeom>
            <a:avLst/>
            <a:gdLst/>
            <a:ahLst/>
            <a:cxnLst/>
            <a:rect l="l" t="t" r="r" b="b"/>
            <a:pathLst>
              <a:path w="467360" h="423544">
                <a:moveTo>
                  <a:pt x="107149" y="180720"/>
                </a:moveTo>
                <a:lnTo>
                  <a:pt x="99517" y="181863"/>
                </a:lnTo>
                <a:lnTo>
                  <a:pt x="91833" y="182879"/>
                </a:lnTo>
                <a:lnTo>
                  <a:pt x="84886" y="184911"/>
                </a:lnTo>
                <a:lnTo>
                  <a:pt x="50431" y="203961"/>
                </a:lnTo>
                <a:lnTo>
                  <a:pt x="3670" y="237489"/>
                </a:lnTo>
                <a:lnTo>
                  <a:pt x="0" y="248411"/>
                </a:lnTo>
                <a:lnTo>
                  <a:pt x="1219" y="252602"/>
                </a:lnTo>
                <a:lnTo>
                  <a:pt x="122516" y="422020"/>
                </a:lnTo>
                <a:lnTo>
                  <a:pt x="123405" y="422655"/>
                </a:lnTo>
                <a:lnTo>
                  <a:pt x="125691" y="423417"/>
                </a:lnTo>
                <a:lnTo>
                  <a:pt x="127088" y="423290"/>
                </a:lnTo>
                <a:lnTo>
                  <a:pt x="128866" y="422782"/>
                </a:lnTo>
                <a:lnTo>
                  <a:pt x="130517" y="422147"/>
                </a:lnTo>
                <a:lnTo>
                  <a:pt x="132676" y="421258"/>
                </a:lnTo>
                <a:lnTo>
                  <a:pt x="135343" y="419734"/>
                </a:lnTo>
                <a:lnTo>
                  <a:pt x="137883" y="418338"/>
                </a:lnTo>
                <a:lnTo>
                  <a:pt x="141058" y="416305"/>
                </a:lnTo>
                <a:lnTo>
                  <a:pt x="144614" y="413765"/>
                </a:lnTo>
                <a:lnTo>
                  <a:pt x="148297" y="411225"/>
                </a:lnTo>
                <a:lnTo>
                  <a:pt x="151091" y="408813"/>
                </a:lnTo>
                <a:lnTo>
                  <a:pt x="155409" y="405002"/>
                </a:lnTo>
                <a:lnTo>
                  <a:pt x="157060" y="403225"/>
                </a:lnTo>
                <a:lnTo>
                  <a:pt x="158076" y="401700"/>
                </a:lnTo>
                <a:lnTo>
                  <a:pt x="159219" y="400303"/>
                </a:lnTo>
                <a:lnTo>
                  <a:pt x="159727" y="398906"/>
                </a:lnTo>
                <a:lnTo>
                  <a:pt x="159981" y="396493"/>
                </a:lnTo>
                <a:lnTo>
                  <a:pt x="159600" y="395477"/>
                </a:lnTo>
                <a:lnTo>
                  <a:pt x="117309" y="336295"/>
                </a:lnTo>
                <a:lnTo>
                  <a:pt x="132422" y="325373"/>
                </a:lnTo>
                <a:lnTo>
                  <a:pt x="140993" y="318920"/>
                </a:lnTo>
                <a:lnTo>
                  <a:pt x="148599" y="312324"/>
                </a:lnTo>
                <a:lnTo>
                  <a:pt x="153128" y="307720"/>
                </a:lnTo>
                <a:lnTo>
                  <a:pt x="96774" y="307720"/>
                </a:lnTo>
                <a:lnTo>
                  <a:pt x="52450" y="245871"/>
                </a:lnTo>
                <a:lnTo>
                  <a:pt x="68249" y="234568"/>
                </a:lnTo>
                <a:lnTo>
                  <a:pt x="72097" y="231775"/>
                </a:lnTo>
                <a:lnTo>
                  <a:pt x="76022" y="229361"/>
                </a:lnTo>
                <a:lnTo>
                  <a:pt x="97751" y="223138"/>
                </a:lnTo>
                <a:lnTo>
                  <a:pt x="167625" y="223138"/>
                </a:lnTo>
                <a:lnTo>
                  <a:pt x="164526" y="217372"/>
                </a:lnTo>
                <a:lnTo>
                  <a:pt x="159473" y="209676"/>
                </a:lnTo>
                <a:lnTo>
                  <a:pt x="154139" y="202310"/>
                </a:lnTo>
                <a:lnTo>
                  <a:pt x="148297" y="196341"/>
                </a:lnTo>
                <a:lnTo>
                  <a:pt x="141947" y="191896"/>
                </a:lnTo>
                <a:lnTo>
                  <a:pt x="135597" y="187325"/>
                </a:lnTo>
                <a:lnTo>
                  <a:pt x="128866" y="184276"/>
                </a:lnTo>
                <a:lnTo>
                  <a:pt x="114642" y="180975"/>
                </a:lnTo>
                <a:lnTo>
                  <a:pt x="107149" y="180720"/>
                </a:lnTo>
                <a:close/>
              </a:path>
              <a:path w="467360" h="423544">
                <a:moveTo>
                  <a:pt x="260819" y="70738"/>
                </a:moveTo>
                <a:lnTo>
                  <a:pt x="253199" y="71881"/>
                </a:lnTo>
                <a:lnTo>
                  <a:pt x="245452" y="72897"/>
                </a:lnTo>
                <a:lnTo>
                  <a:pt x="238594" y="74929"/>
                </a:lnTo>
                <a:lnTo>
                  <a:pt x="204050" y="93979"/>
                </a:lnTo>
                <a:lnTo>
                  <a:pt x="161124" y="124713"/>
                </a:lnTo>
                <a:lnTo>
                  <a:pt x="157314" y="127380"/>
                </a:lnTo>
                <a:lnTo>
                  <a:pt x="155028" y="130682"/>
                </a:lnTo>
                <a:lnTo>
                  <a:pt x="154343" y="134873"/>
                </a:lnTo>
                <a:lnTo>
                  <a:pt x="153631" y="138429"/>
                </a:lnTo>
                <a:lnTo>
                  <a:pt x="154901" y="142620"/>
                </a:lnTo>
                <a:lnTo>
                  <a:pt x="158076" y="146938"/>
                </a:lnTo>
                <a:lnTo>
                  <a:pt x="275631" y="311150"/>
                </a:lnTo>
                <a:lnTo>
                  <a:pt x="276186" y="312038"/>
                </a:lnTo>
                <a:lnTo>
                  <a:pt x="277075" y="312673"/>
                </a:lnTo>
                <a:lnTo>
                  <a:pt x="278218" y="313054"/>
                </a:lnTo>
                <a:lnTo>
                  <a:pt x="279234" y="313308"/>
                </a:lnTo>
                <a:lnTo>
                  <a:pt x="280758" y="313308"/>
                </a:lnTo>
                <a:lnTo>
                  <a:pt x="282409" y="312673"/>
                </a:lnTo>
                <a:lnTo>
                  <a:pt x="284187" y="312165"/>
                </a:lnTo>
                <a:lnTo>
                  <a:pt x="311842" y="291591"/>
                </a:lnTo>
                <a:lnTo>
                  <a:pt x="312889" y="290194"/>
                </a:lnTo>
                <a:lnTo>
                  <a:pt x="313397" y="288925"/>
                </a:lnTo>
                <a:lnTo>
                  <a:pt x="313524" y="287781"/>
                </a:lnTo>
                <a:lnTo>
                  <a:pt x="313524" y="286511"/>
                </a:lnTo>
                <a:lnTo>
                  <a:pt x="313270" y="285495"/>
                </a:lnTo>
                <a:lnTo>
                  <a:pt x="312635" y="284479"/>
                </a:lnTo>
                <a:lnTo>
                  <a:pt x="270852" y="226313"/>
                </a:lnTo>
                <a:lnTo>
                  <a:pt x="286092" y="215391"/>
                </a:lnTo>
                <a:lnTo>
                  <a:pt x="294643" y="208867"/>
                </a:lnTo>
                <a:lnTo>
                  <a:pt x="302206" y="202247"/>
                </a:lnTo>
                <a:lnTo>
                  <a:pt x="306627" y="197738"/>
                </a:lnTo>
                <a:lnTo>
                  <a:pt x="250405" y="197738"/>
                </a:lnTo>
                <a:lnTo>
                  <a:pt x="206082" y="135762"/>
                </a:lnTo>
                <a:lnTo>
                  <a:pt x="242023" y="113918"/>
                </a:lnTo>
                <a:lnTo>
                  <a:pt x="251421" y="113156"/>
                </a:lnTo>
                <a:lnTo>
                  <a:pt x="321240" y="113156"/>
                </a:lnTo>
                <a:lnTo>
                  <a:pt x="318140" y="107388"/>
                </a:lnTo>
                <a:lnTo>
                  <a:pt x="289267" y="77342"/>
                </a:lnTo>
                <a:lnTo>
                  <a:pt x="268312" y="70992"/>
                </a:lnTo>
                <a:lnTo>
                  <a:pt x="260819" y="70738"/>
                </a:lnTo>
                <a:close/>
              </a:path>
              <a:path w="467360" h="423544">
                <a:moveTo>
                  <a:pt x="167625" y="223138"/>
                </a:moveTo>
                <a:lnTo>
                  <a:pt x="97751" y="223138"/>
                </a:lnTo>
                <a:lnTo>
                  <a:pt x="102704" y="224281"/>
                </a:lnTo>
                <a:lnTo>
                  <a:pt x="113118" y="229361"/>
                </a:lnTo>
                <a:lnTo>
                  <a:pt x="132041" y="264413"/>
                </a:lnTo>
                <a:lnTo>
                  <a:pt x="131025" y="273684"/>
                </a:lnTo>
                <a:lnTo>
                  <a:pt x="113372" y="295782"/>
                </a:lnTo>
                <a:lnTo>
                  <a:pt x="96774" y="307720"/>
                </a:lnTo>
                <a:lnTo>
                  <a:pt x="153128" y="307720"/>
                </a:lnTo>
                <a:lnTo>
                  <a:pt x="155229" y="305585"/>
                </a:lnTo>
                <a:lnTo>
                  <a:pt x="174459" y="270255"/>
                </a:lnTo>
                <a:lnTo>
                  <a:pt x="176095" y="255476"/>
                </a:lnTo>
                <a:lnTo>
                  <a:pt x="175585" y="247985"/>
                </a:lnTo>
                <a:lnTo>
                  <a:pt x="174205" y="240410"/>
                </a:lnTo>
                <a:lnTo>
                  <a:pt x="171868" y="232715"/>
                </a:lnTo>
                <a:lnTo>
                  <a:pt x="168649" y="225043"/>
                </a:lnTo>
                <a:lnTo>
                  <a:pt x="167625" y="223138"/>
                </a:lnTo>
                <a:close/>
              </a:path>
              <a:path w="467360" h="423544">
                <a:moveTo>
                  <a:pt x="339178" y="0"/>
                </a:moveTo>
                <a:lnTo>
                  <a:pt x="337654" y="0"/>
                </a:lnTo>
                <a:lnTo>
                  <a:pt x="336003" y="634"/>
                </a:lnTo>
                <a:lnTo>
                  <a:pt x="334225" y="1142"/>
                </a:lnTo>
                <a:lnTo>
                  <a:pt x="311619" y="16382"/>
                </a:lnTo>
                <a:lnTo>
                  <a:pt x="309460" y="18287"/>
                </a:lnTo>
                <a:lnTo>
                  <a:pt x="304888" y="26796"/>
                </a:lnTo>
                <a:lnTo>
                  <a:pt x="305142" y="27812"/>
                </a:lnTo>
                <a:lnTo>
                  <a:pt x="305777" y="28828"/>
                </a:lnTo>
                <a:lnTo>
                  <a:pt x="429221" y="201040"/>
                </a:lnTo>
                <a:lnTo>
                  <a:pt x="429856" y="202056"/>
                </a:lnTo>
                <a:lnTo>
                  <a:pt x="430745" y="202564"/>
                </a:lnTo>
                <a:lnTo>
                  <a:pt x="431888" y="202945"/>
                </a:lnTo>
                <a:lnTo>
                  <a:pt x="433031" y="203200"/>
                </a:lnTo>
                <a:lnTo>
                  <a:pt x="434555" y="203200"/>
                </a:lnTo>
                <a:lnTo>
                  <a:pt x="436206" y="202564"/>
                </a:lnTo>
                <a:lnTo>
                  <a:pt x="437984" y="202056"/>
                </a:lnTo>
                <a:lnTo>
                  <a:pt x="465639" y="181482"/>
                </a:lnTo>
                <a:lnTo>
                  <a:pt x="466686" y="180085"/>
                </a:lnTo>
                <a:lnTo>
                  <a:pt x="467194" y="178815"/>
                </a:lnTo>
                <a:lnTo>
                  <a:pt x="467321" y="176402"/>
                </a:lnTo>
                <a:lnTo>
                  <a:pt x="467067" y="175386"/>
                </a:lnTo>
                <a:lnTo>
                  <a:pt x="466432" y="174370"/>
                </a:lnTo>
                <a:lnTo>
                  <a:pt x="342988" y="2158"/>
                </a:lnTo>
                <a:lnTo>
                  <a:pt x="342353" y="1142"/>
                </a:lnTo>
                <a:lnTo>
                  <a:pt x="341464" y="634"/>
                </a:lnTo>
                <a:lnTo>
                  <a:pt x="340321" y="253"/>
                </a:lnTo>
                <a:lnTo>
                  <a:pt x="339178" y="0"/>
                </a:lnTo>
                <a:close/>
              </a:path>
              <a:path w="467360" h="423544">
                <a:moveTo>
                  <a:pt x="321240" y="113156"/>
                </a:moveTo>
                <a:lnTo>
                  <a:pt x="251421" y="113156"/>
                </a:lnTo>
                <a:lnTo>
                  <a:pt x="256374" y="114300"/>
                </a:lnTo>
                <a:lnTo>
                  <a:pt x="261581" y="116712"/>
                </a:lnTo>
                <a:lnTo>
                  <a:pt x="285203" y="149478"/>
                </a:lnTo>
                <a:lnTo>
                  <a:pt x="285711" y="154304"/>
                </a:lnTo>
                <a:lnTo>
                  <a:pt x="284695" y="163702"/>
                </a:lnTo>
                <a:lnTo>
                  <a:pt x="250405" y="197738"/>
                </a:lnTo>
                <a:lnTo>
                  <a:pt x="306627" y="197738"/>
                </a:lnTo>
                <a:lnTo>
                  <a:pt x="328129" y="160273"/>
                </a:lnTo>
                <a:lnTo>
                  <a:pt x="329692" y="144652"/>
                </a:lnTo>
                <a:lnTo>
                  <a:pt x="329201" y="137896"/>
                </a:lnTo>
                <a:lnTo>
                  <a:pt x="327710" y="130175"/>
                </a:lnTo>
                <a:lnTo>
                  <a:pt x="325466" y="122680"/>
                </a:lnTo>
                <a:lnTo>
                  <a:pt x="322256" y="115046"/>
                </a:lnTo>
                <a:lnTo>
                  <a:pt x="321240" y="1131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5257800"/>
            <a:ext cx="1600200" cy="16001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45004" y="177495"/>
            <a:ext cx="525399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86016" y="1746250"/>
            <a:ext cx="8670925" cy="41694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241416" y="6491732"/>
            <a:ext cx="2851784" cy="330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0D0D0D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2380"/>
              </a:lnSpc>
            </a:pPr>
            <a:r>
              <a:rPr spc="-10" dirty="0"/>
              <a:t>Proton</a:t>
            </a:r>
            <a:r>
              <a:rPr spc="-45" dirty="0"/>
              <a:t> </a:t>
            </a:r>
            <a:r>
              <a:rPr spc="-10" dirty="0"/>
              <a:t>Pump</a:t>
            </a:r>
            <a:r>
              <a:rPr spc="-30" dirty="0"/>
              <a:t> </a:t>
            </a:r>
            <a:r>
              <a:rPr spc="-10" dirty="0"/>
              <a:t>Inhibitor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178808" y="6388608"/>
            <a:ext cx="4979035" cy="483234"/>
            <a:chOff x="4178808" y="6388608"/>
            <a:chExt cx="4979035" cy="483234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191762" y="6401562"/>
              <a:ext cx="4952999" cy="457199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4191762" y="6401562"/>
              <a:ext cx="4953000" cy="457200"/>
            </a:xfrm>
            <a:custGeom>
              <a:avLst/>
              <a:gdLst/>
              <a:ahLst/>
              <a:cxnLst/>
              <a:rect l="l" t="t" r="r" b="b"/>
              <a:pathLst>
                <a:path w="4953000" h="457200">
                  <a:moveTo>
                    <a:pt x="76200" y="0"/>
                  </a:moveTo>
                  <a:lnTo>
                    <a:pt x="4952999" y="0"/>
                  </a:lnTo>
                  <a:lnTo>
                    <a:pt x="4952999" y="380997"/>
                  </a:lnTo>
                  <a:lnTo>
                    <a:pt x="4947005" y="410658"/>
                  </a:lnTo>
                  <a:lnTo>
                    <a:pt x="4930663" y="434880"/>
                  </a:lnTo>
                  <a:lnTo>
                    <a:pt x="4906440" y="451210"/>
                  </a:lnTo>
                  <a:lnTo>
                    <a:pt x="4876799" y="457199"/>
                  </a:lnTo>
                  <a:lnTo>
                    <a:pt x="0" y="457199"/>
                  </a:lnTo>
                  <a:lnTo>
                    <a:pt x="0" y="76199"/>
                  </a:lnTo>
                  <a:lnTo>
                    <a:pt x="5994" y="46537"/>
                  </a:lnTo>
                  <a:lnTo>
                    <a:pt x="22336" y="22317"/>
                  </a:lnTo>
                  <a:lnTo>
                    <a:pt x="46559" y="5987"/>
                  </a:lnTo>
                  <a:lnTo>
                    <a:pt x="76200" y="0"/>
                  </a:lnTo>
                  <a:close/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2731007" y="0"/>
            <a:ext cx="6426835" cy="940435"/>
            <a:chOff x="2731007" y="0"/>
            <a:chExt cx="6426835" cy="940435"/>
          </a:xfrm>
        </p:grpSpPr>
        <p:sp>
          <p:nvSpPr>
            <p:cNvPr id="6" name="object 6"/>
            <p:cNvSpPr/>
            <p:nvPr/>
          </p:nvSpPr>
          <p:spPr>
            <a:xfrm>
              <a:off x="2743961" y="762"/>
              <a:ext cx="6400800" cy="914400"/>
            </a:xfrm>
            <a:custGeom>
              <a:avLst/>
              <a:gdLst/>
              <a:ahLst/>
              <a:cxnLst/>
              <a:rect l="l" t="t" r="r" b="b"/>
              <a:pathLst>
                <a:path w="6400800" h="914400">
                  <a:moveTo>
                    <a:pt x="6248399" y="0"/>
                  </a:moveTo>
                  <a:lnTo>
                    <a:pt x="0" y="0"/>
                  </a:lnTo>
                  <a:lnTo>
                    <a:pt x="0" y="762000"/>
                  </a:lnTo>
                  <a:lnTo>
                    <a:pt x="152400" y="914400"/>
                  </a:lnTo>
                  <a:lnTo>
                    <a:pt x="6400799" y="914400"/>
                  </a:lnTo>
                  <a:lnTo>
                    <a:pt x="6400799" y="152400"/>
                  </a:lnTo>
                  <a:lnTo>
                    <a:pt x="6248399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743961" y="762"/>
              <a:ext cx="6400800" cy="914400"/>
            </a:xfrm>
            <a:custGeom>
              <a:avLst/>
              <a:gdLst/>
              <a:ahLst/>
              <a:cxnLst/>
              <a:rect l="l" t="t" r="r" b="b"/>
              <a:pathLst>
                <a:path w="6400800" h="914400">
                  <a:moveTo>
                    <a:pt x="0" y="0"/>
                  </a:moveTo>
                  <a:lnTo>
                    <a:pt x="6248399" y="0"/>
                  </a:lnTo>
                  <a:lnTo>
                    <a:pt x="6400799" y="152400"/>
                  </a:lnTo>
                  <a:lnTo>
                    <a:pt x="6400799" y="914400"/>
                  </a:lnTo>
                  <a:lnTo>
                    <a:pt x="152400" y="914400"/>
                  </a:lnTo>
                  <a:lnTo>
                    <a:pt x="0" y="762000"/>
                  </a:lnTo>
                  <a:lnTo>
                    <a:pt x="0" y="0"/>
                  </a:lnTo>
                  <a:close/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-12700" y="0"/>
            <a:ext cx="2601595" cy="2112645"/>
            <a:chOff x="-12700" y="0"/>
            <a:chExt cx="2601595" cy="2112645"/>
          </a:xfrm>
        </p:grpSpPr>
        <p:sp>
          <p:nvSpPr>
            <p:cNvPr id="9" name="object 9"/>
            <p:cNvSpPr/>
            <p:nvPr/>
          </p:nvSpPr>
          <p:spPr>
            <a:xfrm>
              <a:off x="0" y="0"/>
              <a:ext cx="2576195" cy="2087245"/>
            </a:xfrm>
            <a:custGeom>
              <a:avLst/>
              <a:gdLst/>
              <a:ahLst/>
              <a:cxnLst/>
              <a:rect l="l" t="t" r="r" b="b"/>
              <a:pathLst>
                <a:path w="2576195" h="2087245">
                  <a:moveTo>
                    <a:pt x="2219071" y="0"/>
                  </a:moveTo>
                  <a:lnTo>
                    <a:pt x="2181839" y="35906"/>
                  </a:lnTo>
                  <a:lnTo>
                    <a:pt x="2144440" y="71578"/>
                  </a:lnTo>
                  <a:lnTo>
                    <a:pt x="2106874" y="107016"/>
                  </a:lnTo>
                  <a:lnTo>
                    <a:pt x="2069140" y="142219"/>
                  </a:lnTo>
                  <a:lnTo>
                    <a:pt x="2031238" y="177188"/>
                  </a:lnTo>
                  <a:lnTo>
                    <a:pt x="1993168" y="211923"/>
                  </a:lnTo>
                  <a:lnTo>
                    <a:pt x="1954931" y="246424"/>
                  </a:lnTo>
                  <a:lnTo>
                    <a:pt x="1916526" y="280690"/>
                  </a:lnTo>
                  <a:lnTo>
                    <a:pt x="1877954" y="314722"/>
                  </a:lnTo>
                  <a:lnTo>
                    <a:pt x="1839214" y="348519"/>
                  </a:lnTo>
                  <a:lnTo>
                    <a:pt x="1800306" y="382082"/>
                  </a:lnTo>
                  <a:lnTo>
                    <a:pt x="1761231" y="415411"/>
                  </a:lnTo>
                  <a:lnTo>
                    <a:pt x="1721988" y="448506"/>
                  </a:lnTo>
                  <a:lnTo>
                    <a:pt x="1682577" y="481366"/>
                  </a:lnTo>
                  <a:lnTo>
                    <a:pt x="1642999" y="513992"/>
                  </a:lnTo>
                  <a:lnTo>
                    <a:pt x="1603253" y="546384"/>
                  </a:lnTo>
                  <a:lnTo>
                    <a:pt x="1563339" y="578541"/>
                  </a:lnTo>
                  <a:lnTo>
                    <a:pt x="1523258" y="610464"/>
                  </a:lnTo>
                  <a:lnTo>
                    <a:pt x="1483009" y="642153"/>
                  </a:lnTo>
                  <a:lnTo>
                    <a:pt x="1442593" y="673608"/>
                  </a:lnTo>
                  <a:lnTo>
                    <a:pt x="1768348" y="542544"/>
                  </a:lnTo>
                  <a:lnTo>
                    <a:pt x="1729376" y="574927"/>
                  </a:lnTo>
                  <a:lnTo>
                    <a:pt x="1690240" y="607084"/>
                  </a:lnTo>
                  <a:lnTo>
                    <a:pt x="1650941" y="639012"/>
                  </a:lnTo>
                  <a:lnTo>
                    <a:pt x="1611478" y="670712"/>
                  </a:lnTo>
                  <a:lnTo>
                    <a:pt x="1571852" y="702185"/>
                  </a:lnTo>
                  <a:lnTo>
                    <a:pt x="1532063" y="733429"/>
                  </a:lnTo>
                  <a:lnTo>
                    <a:pt x="1492110" y="764446"/>
                  </a:lnTo>
                  <a:lnTo>
                    <a:pt x="1451994" y="795235"/>
                  </a:lnTo>
                  <a:lnTo>
                    <a:pt x="1411714" y="825796"/>
                  </a:lnTo>
                  <a:lnTo>
                    <a:pt x="1371271" y="856129"/>
                  </a:lnTo>
                  <a:lnTo>
                    <a:pt x="1330665" y="886234"/>
                  </a:lnTo>
                  <a:lnTo>
                    <a:pt x="1289896" y="916112"/>
                  </a:lnTo>
                  <a:lnTo>
                    <a:pt x="1248963" y="945761"/>
                  </a:lnTo>
                  <a:lnTo>
                    <a:pt x="1207867" y="975183"/>
                  </a:lnTo>
                  <a:lnTo>
                    <a:pt x="1166609" y="1004377"/>
                  </a:lnTo>
                  <a:lnTo>
                    <a:pt x="1125186" y="1033343"/>
                  </a:lnTo>
                  <a:lnTo>
                    <a:pt x="1083601" y="1062081"/>
                  </a:lnTo>
                  <a:lnTo>
                    <a:pt x="1041853" y="1090591"/>
                  </a:lnTo>
                  <a:lnTo>
                    <a:pt x="999942" y="1118873"/>
                  </a:lnTo>
                  <a:lnTo>
                    <a:pt x="957868" y="1146928"/>
                  </a:lnTo>
                  <a:lnTo>
                    <a:pt x="915630" y="1174754"/>
                  </a:lnTo>
                  <a:lnTo>
                    <a:pt x="873230" y="1202353"/>
                  </a:lnTo>
                  <a:lnTo>
                    <a:pt x="830667" y="1229724"/>
                  </a:lnTo>
                  <a:lnTo>
                    <a:pt x="787941" y="1256867"/>
                  </a:lnTo>
                  <a:lnTo>
                    <a:pt x="745053" y="1283782"/>
                  </a:lnTo>
                  <a:lnTo>
                    <a:pt x="702001" y="1310469"/>
                  </a:lnTo>
                  <a:lnTo>
                    <a:pt x="658787" y="1336928"/>
                  </a:lnTo>
                  <a:lnTo>
                    <a:pt x="887869" y="1070864"/>
                  </a:lnTo>
                  <a:lnTo>
                    <a:pt x="845064" y="1098979"/>
                  </a:lnTo>
                  <a:lnTo>
                    <a:pt x="802092" y="1126863"/>
                  </a:lnTo>
                  <a:lnTo>
                    <a:pt x="758952" y="1154514"/>
                  </a:lnTo>
                  <a:lnTo>
                    <a:pt x="715645" y="1181932"/>
                  </a:lnTo>
                  <a:lnTo>
                    <a:pt x="672171" y="1209117"/>
                  </a:lnTo>
                  <a:lnTo>
                    <a:pt x="628530" y="1236069"/>
                  </a:lnTo>
                  <a:lnTo>
                    <a:pt x="584721" y="1262789"/>
                  </a:lnTo>
                  <a:lnTo>
                    <a:pt x="540746" y="1289275"/>
                  </a:lnTo>
                  <a:lnTo>
                    <a:pt x="496603" y="1315528"/>
                  </a:lnTo>
                  <a:lnTo>
                    <a:pt x="452293" y="1341548"/>
                  </a:lnTo>
                  <a:lnTo>
                    <a:pt x="407815" y="1367335"/>
                  </a:lnTo>
                  <a:lnTo>
                    <a:pt x="363171" y="1392888"/>
                  </a:lnTo>
                  <a:lnTo>
                    <a:pt x="318360" y="1418207"/>
                  </a:lnTo>
                  <a:lnTo>
                    <a:pt x="273381" y="1443293"/>
                  </a:lnTo>
                  <a:lnTo>
                    <a:pt x="228235" y="1468145"/>
                  </a:lnTo>
                  <a:lnTo>
                    <a:pt x="182922" y="1492764"/>
                  </a:lnTo>
                  <a:lnTo>
                    <a:pt x="137442" y="1517148"/>
                  </a:lnTo>
                  <a:lnTo>
                    <a:pt x="91795" y="1541298"/>
                  </a:lnTo>
                  <a:lnTo>
                    <a:pt x="45981" y="1565215"/>
                  </a:lnTo>
                  <a:lnTo>
                    <a:pt x="0" y="1588897"/>
                  </a:lnTo>
                  <a:lnTo>
                    <a:pt x="481723" y="1675638"/>
                  </a:lnTo>
                  <a:lnTo>
                    <a:pt x="356666" y="2086990"/>
                  </a:lnTo>
                  <a:lnTo>
                    <a:pt x="400463" y="2064457"/>
                  </a:lnTo>
                  <a:lnTo>
                    <a:pt x="444108" y="2041707"/>
                  </a:lnTo>
                  <a:lnTo>
                    <a:pt x="487601" y="2018741"/>
                  </a:lnTo>
                  <a:lnTo>
                    <a:pt x="530942" y="1995559"/>
                  </a:lnTo>
                  <a:lnTo>
                    <a:pt x="574132" y="1972164"/>
                  </a:lnTo>
                  <a:lnTo>
                    <a:pt x="617170" y="1948554"/>
                  </a:lnTo>
                  <a:lnTo>
                    <a:pt x="660057" y="1924732"/>
                  </a:lnTo>
                  <a:lnTo>
                    <a:pt x="702792" y="1900698"/>
                  </a:lnTo>
                  <a:lnTo>
                    <a:pt x="745375" y="1876453"/>
                  </a:lnTo>
                  <a:lnTo>
                    <a:pt x="787807" y="1851998"/>
                  </a:lnTo>
                  <a:lnTo>
                    <a:pt x="830087" y="1827333"/>
                  </a:lnTo>
                  <a:lnTo>
                    <a:pt x="872215" y="1802460"/>
                  </a:lnTo>
                  <a:lnTo>
                    <a:pt x="914192" y="1777379"/>
                  </a:lnTo>
                  <a:lnTo>
                    <a:pt x="956018" y="1752091"/>
                  </a:lnTo>
                  <a:lnTo>
                    <a:pt x="1015466" y="1835150"/>
                  </a:lnTo>
                  <a:lnTo>
                    <a:pt x="1058680" y="1808677"/>
                  </a:lnTo>
                  <a:lnTo>
                    <a:pt x="1101731" y="1781977"/>
                  </a:lnTo>
                  <a:lnTo>
                    <a:pt x="1144619" y="1755050"/>
                  </a:lnTo>
                  <a:lnTo>
                    <a:pt x="1187343" y="1727896"/>
                  </a:lnTo>
                  <a:lnTo>
                    <a:pt x="1229904" y="1700516"/>
                  </a:lnTo>
                  <a:lnTo>
                    <a:pt x="1272302" y="1672908"/>
                  </a:lnTo>
                  <a:lnTo>
                    <a:pt x="1314537" y="1645073"/>
                  </a:lnTo>
                  <a:lnTo>
                    <a:pt x="1356608" y="1617011"/>
                  </a:lnTo>
                  <a:lnTo>
                    <a:pt x="1398516" y="1588722"/>
                  </a:lnTo>
                  <a:lnTo>
                    <a:pt x="1440261" y="1560206"/>
                  </a:lnTo>
                  <a:lnTo>
                    <a:pt x="1481843" y="1531463"/>
                  </a:lnTo>
                  <a:lnTo>
                    <a:pt x="1523262" y="1502492"/>
                  </a:lnTo>
                  <a:lnTo>
                    <a:pt x="1564517" y="1473295"/>
                  </a:lnTo>
                  <a:lnTo>
                    <a:pt x="1605609" y="1443869"/>
                  </a:lnTo>
                  <a:lnTo>
                    <a:pt x="1646538" y="1414217"/>
                  </a:lnTo>
                  <a:lnTo>
                    <a:pt x="1687304" y="1384337"/>
                  </a:lnTo>
                  <a:lnTo>
                    <a:pt x="1727907" y="1354229"/>
                  </a:lnTo>
                  <a:lnTo>
                    <a:pt x="1768347" y="1323895"/>
                  </a:lnTo>
                  <a:lnTo>
                    <a:pt x="1808623" y="1293332"/>
                  </a:lnTo>
                  <a:lnTo>
                    <a:pt x="1848737" y="1262542"/>
                  </a:lnTo>
                  <a:lnTo>
                    <a:pt x="1888687" y="1231525"/>
                  </a:lnTo>
                  <a:lnTo>
                    <a:pt x="1928474" y="1200279"/>
                  </a:lnTo>
                  <a:lnTo>
                    <a:pt x="1968098" y="1168807"/>
                  </a:lnTo>
                  <a:lnTo>
                    <a:pt x="2007559" y="1137106"/>
                  </a:lnTo>
                  <a:lnTo>
                    <a:pt x="2046857" y="1105178"/>
                  </a:lnTo>
                  <a:lnTo>
                    <a:pt x="2085992" y="1073021"/>
                  </a:lnTo>
                  <a:lnTo>
                    <a:pt x="2124964" y="1040638"/>
                  </a:lnTo>
                  <a:lnTo>
                    <a:pt x="2065528" y="957579"/>
                  </a:lnTo>
                  <a:lnTo>
                    <a:pt x="2102953" y="926149"/>
                  </a:lnTo>
                  <a:lnTo>
                    <a:pt x="2140227" y="894505"/>
                  </a:lnTo>
                  <a:lnTo>
                    <a:pt x="2177349" y="862646"/>
                  </a:lnTo>
                  <a:lnTo>
                    <a:pt x="2214320" y="830574"/>
                  </a:lnTo>
                  <a:lnTo>
                    <a:pt x="2251139" y="798288"/>
                  </a:lnTo>
                  <a:lnTo>
                    <a:pt x="2287806" y="765789"/>
                  </a:lnTo>
                  <a:lnTo>
                    <a:pt x="2324322" y="733075"/>
                  </a:lnTo>
                  <a:lnTo>
                    <a:pt x="2360686" y="700148"/>
                  </a:lnTo>
                  <a:lnTo>
                    <a:pt x="2396899" y="667007"/>
                  </a:lnTo>
                  <a:lnTo>
                    <a:pt x="2432959" y="633652"/>
                  </a:lnTo>
                  <a:lnTo>
                    <a:pt x="2468869" y="600083"/>
                  </a:lnTo>
                  <a:lnTo>
                    <a:pt x="2504626" y="566300"/>
                  </a:lnTo>
                  <a:lnTo>
                    <a:pt x="2540232" y="532304"/>
                  </a:lnTo>
                  <a:lnTo>
                    <a:pt x="2575687" y="498094"/>
                  </a:lnTo>
                  <a:lnTo>
                    <a:pt x="2146046" y="483997"/>
                  </a:lnTo>
                  <a:lnTo>
                    <a:pt x="2219071" y="0"/>
                  </a:lnTo>
                  <a:close/>
                </a:path>
              </a:pathLst>
            </a:custGeom>
            <a:solidFill>
              <a:srgbClr val="7792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58787" y="542544"/>
              <a:ext cx="1109980" cy="794385"/>
            </a:xfrm>
            <a:custGeom>
              <a:avLst/>
              <a:gdLst/>
              <a:ahLst/>
              <a:cxnLst/>
              <a:rect l="l" t="t" r="r" b="b"/>
              <a:pathLst>
                <a:path w="1109980" h="794385">
                  <a:moveTo>
                    <a:pt x="229082" y="528319"/>
                  </a:moveTo>
                  <a:lnTo>
                    <a:pt x="0" y="794384"/>
                  </a:lnTo>
                  <a:lnTo>
                    <a:pt x="86265" y="741238"/>
                  </a:lnTo>
                  <a:lnTo>
                    <a:pt x="171880" y="687180"/>
                  </a:lnTo>
                  <a:lnTo>
                    <a:pt x="256843" y="632210"/>
                  </a:lnTo>
                  <a:lnTo>
                    <a:pt x="288510" y="611348"/>
                  </a:lnTo>
                  <a:lnTo>
                    <a:pt x="229082" y="528319"/>
                  </a:lnTo>
                  <a:close/>
                </a:path>
                <a:path w="1109980" h="794385">
                  <a:moveTo>
                    <a:pt x="295588" y="606684"/>
                  </a:moveTo>
                  <a:lnTo>
                    <a:pt x="288510" y="611348"/>
                  </a:lnTo>
                  <a:lnTo>
                    <a:pt x="295588" y="606684"/>
                  </a:lnTo>
                  <a:close/>
                </a:path>
                <a:path w="1109980" h="794385">
                  <a:moveTo>
                    <a:pt x="1109560" y="0"/>
                  </a:moveTo>
                  <a:lnTo>
                    <a:pt x="783805" y="131063"/>
                  </a:lnTo>
                  <a:lnTo>
                    <a:pt x="843241" y="214121"/>
                  </a:lnTo>
                  <a:lnTo>
                    <a:pt x="759834" y="277935"/>
                  </a:lnTo>
                  <a:lnTo>
                    <a:pt x="675727" y="340772"/>
                  </a:lnTo>
                  <a:lnTo>
                    <a:pt x="590918" y="402630"/>
                  </a:lnTo>
                  <a:lnTo>
                    <a:pt x="505405" y="463505"/>
                  </a:lnTo>
                  <a:lnTo>
                    <a:pt x="421229" y="521985"/>
                  </a:lnTo>
                  <a:lnTo>
                    <a:pt x="507821" y="461833"/>
                  </a:lnTo>
                  <a:lnTo>
                    <a:pt x="590176" y="403217"/>
                  </a:lnTo>
                  <a:lnTo>
                    <a:pt x="671878" y="343690"/>
                  </a:lnTo>
                  <a:lnTo>
                    <a:pt x="752927" y="283252"/>
                  </a:lnTo>
                  <a:lnTo>
                    <a:pt x="833323" y="221902"/>
                  </a:lnTo>
                  <a:lnTo>
                    <a:pt x="913065" y="159641"/>
                  </a:lnTo>
                  <a:lnTo>
                    <a:pt x="992154" y="96468"/>
                  </a:lnTo>
                  <a:lnTo>
                    <a:pt x="1070588" y="32383"/>
                  </a:lnTo>
                  <a:lnTo>
                    <a:pt x="1109560" y="0"/>
                  </a:lnTo>
                  <a:close/>
                </a:path>
              </a:pathLst>
            </a:custGeom>
            <a:solidFill>
              <a:srgbClr val="5F76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0" y="0"/>
              <a:ext cx="2576195" cy="2087245"/>
            </a:xfrm>
            <a:custGeom>
              <a:avLst/>
              <a:gdLst/>
              <a:ahLst/>
              <a:cxnLst/>
              <a:rect l="l" t="t" r="r" b="b"/>
              <a:pathLst>
                <a:path w="2576195" h="2087245">
                  <a:moveTo>
                    <a:pt x="0" y="1588897"/>
                  </a:moveTo>
                  <a:lnTo>
                    <a:pt x="45981" y="1565215"/>
                  </a:lnTo>
                  <a:lnTo>
                    <a:pt x="91795" y="1541298"/>
                  </a:lnTo>
                  <a:lnTo>
                    <a:pt x="137442" y="1517148"/>
                  </a:lnTo>
                  <a:lnTo>
                    <a:pt x="182922" y="1492764"/>
                  </a:lnTo>
                  <a:lnTo>
                    <a:pt x="228235" y="1468145"/>
                  </a:lnTo>
                  <a:lnTo>
                    <a:pt x="273381" y="1443293"/>
                  </a:lnTo>
                  <a:lnTo>
                    <a:pt x="318360" y="1418207"/>
                  </a:lnTo>
                  <a:lnTo>
                    <a:pt x="363171" y="1392888"/>
                  </a:lnTo>
                  <a:lnTo>
                    <a:pt x="407815" y="1367335"/>
                  </a:lnTo>
                  <a:lnTo>
                    <a:pt x="452293" y="1341548"/>
                  </a:lnTo>
                  <a:lnTo>
                    <a:pt x="496603" y="1315528"/>
                  </a:lnTo>
                  <a:lnTo>
                    <a:pt x="540746" y="1289275"/>
                  </a:lnTo>
                  <a:lnTo>
                    <a:pt x="584721" y="1262789"/>
                  </a:lnTo>
                  <a:lnTo>
                    <a:pt x="628530" y="1236069"/>
                  </a:lnTo>
                  <a:lnTo>
                    <a:pt x="672171" y="1209117"/>
                  </a:lnTo>
                  <a:lnTo>
                    <a:pt x="715645" y="1181932"/>
                  </a:lnTo>
                  <a:lnTo>
                    <a:pt x="758952" y="1154514"/>
                  </a:lnTo>
                  <a:lnTo>
                    <a:pt x="802092" y="1126863"/>
                  </a:lnTo>
                  <a:lnTo>
                    <a:pt x="845064" y="1098979"/>
                  </a:lnTo>
                  <a:lnTo>
                    <a:pt x="887869" y="1070864"/>
                  </a:lnTo>
                  <a:lnTo>
                    <a:pt x="658787" y="1336928"/>
                  </a:lnTo>
                  <a:lnTo>
                    <a:pt x="702001" y="1310469"/>
                  </a:lnTo>
                  <a:lnTo>
                    <a:pt x="745053" y="1283782"/>
                  </a:lnTo>
                  <a:lnTo>
                    <a:pt x="787941" y="1256867"/>
                  </a:lnTo>
                  <a:lnTo>
                    <a:pt x="830667" y="1229724"/>
                  </a:lnTo>
                  <a:lnTo>
                    <a:pt x="873230" y="1202353"/>
                  </a:lnTo>
                  <a:lnTo>
                    <a:pt x="915630" y="1174754"/>
                  </a:lnTo>
                  <a:lnTo>
                    <a:pt x="957868" y="1146928"/>
                  </a:lnTo>
                  <a:lnTo>
                    <a:pt x="999942" y="1118873"/>
                  </a:lnTo>
                  <a:lnTo>
                    <a:pt x="1041853" y="1090591"/>
                  </a:lnTo>
                  <a:lnTo>
                    <a:pt x="1083601" y="1062081"/>
                  </a:lnTo>
                  <a:lnTo>
                    <a:pt x="1125186" y="1033343"/>
                  </a:lnTo>
                  <a:lnTo>
                    <a:pt x="1166609" y="1004377"/>
                  </a:lnTo>
                  <a:lnTo>
                    <a:pt x="1207867" y="975183"/>
                  </a:lnTo>
                  <a:lnTo>
                    <a:pt x="1248963" y="945761"/>
                  </a:lnTo>
                  <a:lnTo>
                    <a:pt x="1289896" y="916112"/>
                  </a:lnTo>
                  <a:lnTo>
                    <a:pt x="1330665" y="886234"/>
                  </a:lnTo>
                  <a:lnTo>
                    <a:pt x="1371271" y="856129"/>
                  </a:lnTo>
                  <a:lnTo>
                    <a:pt x="1411714" y="825796"/>
                  </a:lnTo>
                  <a:lnTo>
                    <a:pt x="1451994" y="795235"/>
                  </a:lnTo>
                  <a:lnTo>
                    <a:pt x="1492110" y="764446"/>
                  </a:lnTo>
                  <a:lnTo>
                    <a:pt x="1532063" y="733429"/>
                  </a:lnTo>
                  <a:lnTo>
                    <a:pt x="1571852" y="702185"/>
                  </a:lnTo>
                  <a:lnTo>
                    <a:pt x="1611478" y="670712"/>
                  </a:lnTo>
                  <a:lnTo>
                    <a:pt x="1650941" y="639012"/>
                  </a:lnTo>
                  <a:lnTo>
                    <a:pt x="1690240" y="607084"/>
                  </a:lnTo>
                  <a:lnTo>
                    <a:pt x="1729376" y="574927"/>
                  </a:lnTo>
                  <a:lnTo>
                    <a:pt x="1768348" y="542544"/>
                  </a:lnTo>
                  <a:lnTo>
                    <a:pt x="1442593" y="673608"/>
                  </a:lnTo>
                  <a:lnTo>
                    <a:pt x="1483009" y="642153"/>
                  </a:lnTo>
                  <a:lnTo>
                    <a:pt x="1523258" y="610464"/>
                  </a:lnTo>
                  <a:lnTo>
                    <a:pt x="1563339" y="578541"/>
                  </a:lnTo>
                  <a:lnTo>
                    <a:pt x="1603253" y="546384"/>
                  </a:lnTo>
                  <a:lnTo>
                    <a:pt x="1642999" y="513992"/>
                  </a:lnTo>
                  <a:lnTo>
                    <a:pt x="1682577" y="481366"/>
                  </a:lnTo>
                  <a:lnTo>
                    <a:pt x="1721988" y="448506"/>
                  </a:lnTo>
                  <a:lnTo>
                    <a:pt x="1761231" y="415411"/>
                  </a:lnTo>
                  <a:lnTo>
                    <a:pt x="1800306" y="382082"/>
                  </a:lnTo>
                  <a:lnTo>
                    <a:pt x="1839214" y="348519"/>
                  </a:lnTo>
                  <a:lnTo>
                    <a:pt x="1877954" y="314722"/>
                  </a:lnTo>
                  <a:lnTo>
                    <a:pt x="1916526" y="280690"/>
                  </a:lnTo>
                  <a:lnTo>
                    <a:pt x="1954931" y="246424"/>
                  </a:lnTo>
                  <a:lnTo>
                    <a:pt x="1993168" y="211923"/>
                  </a:lnTo>
                  <a:lnTo>
                    <a:pt x="2031238" y="177188"/>
                  </a:lnTo>
                  <a:lnTo>
                    <a:pt x="2069140" y="142219"/>
                  </a:lnTo>
                  <a:lnTo>
                    <a:pt x="2106874" y="107016"/>
                  </a:lnTo>
                  <a:lnTo>
                    <a:pt x="2144440" y="71578"/>
                  </a:lnTo>
                  <a:lnTo>
                    <a:pt x="2181839" y="35906"/>
                  </a:lnTo>
                  <a:lnTo>
                    <a:pt x="2219071" y="0"/>
                  </a:lnTo>
                  <a:lnTo>
                    <a:pt x="2146046" y="483997"/>
                  </a:lnTo>
                  <a:lnTo>
                    <a:pt x="2575687" y="498094"/>
                  </a:lnTo>
                  <a:lnTo>
                    <a:pt x="2540232" y="532304"/>
                  </a:lnTo>
                  <a:lnTo>
                    <a:pt x="2504626" y="566300"/>
                  </a:lnTo>
                  <a:lnTo>
                    <a:pt x="2468869" y="600083"/>
                  </a:lnTo>
                  <a:lnTo>
                    <a:pt x="2432959" y="633652"/>
                  </a:lnTo>
                  <a:lnTo>
                    <a:pt x="2396899" y="667007"/>
                  </a:lnTo>
                  <a:lnTo>
                    <a:pt x="2360686" y="700148"/>
                  </a:lnTo>
                  <a:lnTo>
                    <a:pt x="2324322" y="733075"/>
                  </a:lnTo>
                  <a:lnTo>
                    <a:pt x="2287806" y="765789"/>
                  </a:lnTo>
                  <a:lnTo>
                    <a:pt x="2251139" y="798288"/>
                  </a:lnTo>
                  <a:lnTo>
                    <a:pt x="2214320" y="830574"/>
                  </a:lnTo>
                  <a:lnTo>
                    <a:pt x="2177349" y="862646"/>
                  </a:lnTo>
                  <a:lnTo>
                    <a:pt x="2140227" y="894505"/>
                  </a:lnTo>
                  <a:lnTo>
                    <a:pt x="2102953" y="926149"/>
                  </a:lnTo>
                  <a:lnTo>
                    <a:pt x="2065528" y="957579"/>
                  </a:lnTo>
                  <a:lnTo>
                    <a:pt x="2124964" y="1040638"/>
                  </a:lnTo>
                  <a:lnTo>
                    <a:pt x="2085992" y="1073021"/>
                  </a:lnTo>
                  <a:lnTo>
                    <a:pt x="2046857" y="1105178"/>
                  </a:lnTo>
                  <a:lnTo>
                    <a:pt x="2007559" y="1137106"/>
                  </a:lnTo>
                  <a:lnTo>
                    <a:pt x="1968098" y="1168807"/>
                  </a:lnTo>
                  <a:lnTo>
                    <a:pt x="1928474" y="1200279"/>
                  </a:lnTo>
                  <a:lnTo>
                    <a:pt x="1888687" y="1231525"/>
                  </a:lnTo>
                  <a:lnTo>
                    <a:pt x="1848737" y="1262542"/>
                  </a:lnTo>
                  <a:lnTo>
                    <a:pt x="1808623" y="1293332"/>
                  </a:lnTo>
                  <a:lnTo>
                    <a:pt x="1768347" y="1323895"/>
                  </a:lnTo>
                  <a:lnTo>
                    <a:pt x="1727907" y="1354229"/>
                  </a:lnTo>
                  <a:lnTo>
                    <a:pt x="1687304" y="1384337"/>
                  </a:lnTo>
                  <a:lnTo>
                    <a:pt x="1646538" y="1414217"/>
                  </a:lnTo>
                  <a:lnTo>
                    <a:pt x="1605609" y="1443869"/>
                  </a:lnTo>
                  <a:lnTo>
                    <a:pt x="1564517" y="1473295"/>
                  </a:lnTo>
                  <a:lnTo>
                    <a:pt x="1523262" y="1502492"/>
                  </a:lnTo>
                  <a:lnTo>
                    <a:pt x="1481843" y="1531463"/>
                  </a:lnTo>
                  <a:lnTo>
                    <a:pt x="1440261" y="1560206"/>
                  </a:lnTo>
                  <a:lnTo>
                    <a:pt x="1398516" y="1588722"/>
                  </a:lnTo>
                  <a:lnTo>
                    <a:pt x="1356608" y="1617011"/>
                  </a:lnTo>
                  <a:lnTo>
                    <a:pt x="1314537" y="1645073"/>
                  </a:lnTo>
                  <a:lnTo>
                    <a:pt x="1272302" y="1672908"/>
                  </a:lnTo>
                  <a:lnTo>
                    <a:pt x="1229904" y="1700516"/>
                  </a:lnTo>
                  <a:lnTo>
                    <a:pt x="1187343" y="1727896"/>
                  </a:lnTo>
                  <a:lnTo>
                    <a:pt x="1144619" y="1755050"/>
                  </a:lnTo>
                  <a:lnTo>
                    <a:pt x="1101731" y="1781977"/>
                  </a:lnTo>
                  <a:lnTo>
                    <a:pt x="1058680" y="1808677"/>
                  </a:lnTo>
                  <a:lnTo>
                    <a:pt x="1015466" y="1835150"/>
                  </a:lnTo>
                  <a:lnTo>
                    <a:pt x="956018" y="1752091"/>
                  </a:lnTo>
                  <a:lnTo>
                    <a:pt x="914192" y="1777379"/>
                  </a:lnTo>
                  <a:lnTo>
                    <a:pt x="872215" y="1802460"/>
                  </a:lnTo>
                  <a:lnTo>
                    <a:pt x="830087" y="1827333"/>
                  </a:lnTo>
                  <a:lnTo>
                    <a:pt x="787807" y="1851998"/>
                  </a:lnTo>
                  <a:lnTo>
                    <a:pt x="745375" y="1876453"/>
                  </a:lnTo>
                  <a:lnTo>
                    <a:pt x="702792" y="1900698"/>
                  </a:lnTo>
                  <a:lnTo>
                    <a:pt x="660057" y="1924732"/>
                  </a:lnTo>
                  <a:lnTo>
                    <a:pt x="617170" y="1948554"/>
                  </a:lnTo>
                  <a:lnTo>
                    <a:pt x="574132" y="1972164"/>
                  </a:lnTo>
                  <a:lnTo>
                    <a:pt x="530942" y="1995559"/>
                  </a:lnTo>
                  <a:lnTo>
                    <a:pt x="487601" y="2018741"/>
                  </a:lnTo>
                  <a:lnTo>
                    <a:pt x="444108" y="2041707"/>
                  </a:lnTo>
                  <a:lnTo>
                    <a:pt x="400463" y="2064457"/>
                  </a:lnTo>
                  <a:lnTo>
                    <a:pt x="356666" y="2086990"/>
                  </a:lnTo>
                  <a:lnTo>
                    <a:pt x="481723" y="1675638"/>
                  </a:lnTo>
                  <a:lnTo>
                    <a:pt x="0" y="1588897"/>
                  </a:lnTo>
                  <a:close/>
                </a:path>
                <a:path w="2576195" h="2087245">
                  <a:moveTo>
                    <a:pt x="956018" y="1752091"/>
                  </a:moveTo>
                  <a:lnTo>
                    <a:pt x="658787" y="1336928"/>
                  </a:lnTo>
                </a:path>
                <a:path w="2576195" h="2087245">
                  <a:moveTo>
                    <a:pt x="1768348" y="542544"/>
                  </a:moveTo>
                  <a:lnTo>
                    <a:pt x="2065528" y="957579"/>
                  </a:lnTo>
                </a:path>
                <a:path w="2576195" h="2087245">
                  <a:moveTo>
                    <a:pt x="887869" y="1070864"/>
                  </a:moveTo>
                  <a:lnTo>
                    <a:pt x="947318" y="1153922"/>
                  </a:lnTo>
                </a:path>
                <a:path w="2576195" h="2087245">
                  <a:moveTo>
                    <a:pt x="1502029" y="756665"/>
                  </a:moveTo>
                  <a:lnTo>
                    <a:pt x="1442593" y="673608"/>
                  </a:lnTo>
                </a:path>
              </a:pathLst>
            </a:custGeom>
            <a:ln w="25400">
              <a:solidFill>
                <a:srgbClr val="EDEB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" name="object 12"/>
          <p:cNvGrpSpPr/>
          <p:nvPr/>
        </p:nvGrpSpPr>
        <p:grpSpPr>
          <a:xfrm>
            <a:off x="0" y="1219200"/>
            <a:ext cx="9144000" cy="5638800"/>
            <a:chOff x="0" y="1219200"/>
            <a:chExt cx="9144000" cy="5638800"/>
          </a:xfrm>
        </p:grpSpPr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5257800"/>
              <a:ext cx="1600200" cy="1600199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1219200"/>
              <a:ext cx="9144000" cy="4354068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178808" y="6388608"/>
            <a:ext cx="4979035" cy="483234"/>
            <a:chOff x="4178808" y="6388608"/>
            <a:chExt cx="4979035" cy="483234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191762" y="6401562"/>
              <a:ext cx="4952999" cy="457199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4191762" y="6401562"/>
              <a:ext cx="4953000" cy="457200"/>
            </a:xfrm>
            <a:custGeom>
              <a:avLst/>
              <a:gdLst/>
              <a:ahLst/>
              <a:cxnLst/>
              <a:rect l="l" t="t" r="r" b="b"/>
              <a:pathLst>
                <a:path w="4953000" h="457200">
                  <a:moveTo>
                    <a:pt x="76200" y="0"/>
                  </a:moveTo>
                  <a:lnTo>
                    <a:pt x="4952999" y="0"/>
                  </a:lnTo>
                  <a:lnTo>
                    <a:pt x="4952999" y="380997"/>
                  </a:lnTo>
                  <a:lnTo>
                    <a:pt x="4947005" y="410658"/>
                  </a:lnTo>
                  <a:lnTo>
                    <a:pt x="4930663" y="434880"/>
                  </a:lnTo>
                  <a:lnTo>
                    <a:pt x="4906440" y="451210"/>
                  </a:lnTo>
                  <a:lnTo>
                    <a:pt x="4876799" y="457199"/>
                  </a:lnTo>
                  <a:lnTo>
                    <a:pt x="0" y="457199"/>
                  </a:lnTo>
                  <a:lnTo>
                    <a:pt x="0" y="76199"/>
                  </a:lnTo>
                  <a:lnTo>
                    <a:pt x="5994" y="46537"/>
                  </a:lnTo>
                  <a:lnTo>
                    <a:pt x="22336" y="22317"/>
                  </a:lnTo>
                  <a:lnTo>
                    <a:pt x="46559" y="5987"/>
                  </a:lnTo>
                  <a:lnTo>
                    <a:pt x="76200" y="0"/>
                  </a:lnTo>
                  <a:close/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2731007" y="0"/>
            <a:ext cx="6426835" cy="940435"/>
            <a:chOff x="2731007" y="0"/>
            <a:chExt cx="6426835" cy="940435"/>
          </a:xfrm>
        </p:grpSpPr>
        <p:sp>
          <p:nvSpPr>
            <p:cNvPr id="6" name="object 6"/>
            <p:cNvSpPr/>
            <p:nvPr/>
          </p:nvSpPr>
          <p:spPr>
            <a:xfrm>
              <a:off x="2743961" y="762"/>
              <a:ext cx="6400800" cy="914400"/>
            </a:xfrm>
            <a:custGeom>
              <a:avLst/>
              <a:gdLst/>
              <a:ahLst/>
              <a:cxnLst/>
              <a:rect l="l" t="t" r="r" b="b"/>
              <a:pathLst>
                <a:path w="6400800" h="914400">
                  <a:moveTo>
                    <a:pt x="6248399" y="0"/>
                  </a:moveTo>
                  <a:lnTo>
                    <a:pt x="0" y="0"/>
                  </a:lnTo>
                  <a:lnTo>
                    <a:pt x="0" y="762000"/>
                  </a:lnTo>
                  <a:lnTo>
                    <a:pt x="152400" y="914400"/>
                  </a:lnTo>
                  <a:lnTo>
                    <a:pt x="6400799" y="914400"/>
                  </a:lnTo>
                  <a:lnTo>
                    <a:pt x="6400799" y="152400"/>
                  </a:lnTo>
                  <a:lnTo>
                    <a:pt x="6248399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743961" y="762"/>
              <a:ext cx="6400800" cy="914400"/>
            </a:xfrm>
            <a:custGeom>
              <a:avLst/>
              <a:gdLst/>
              <a:ahLst/>
              <a:cxnLst/>
              <a:rect l="l" t="t" r="r" b="b"/>
              <a:pathLst>
                <a:path w="6400800" h="914400">
                  <a:moveTo>
                    <a:pt x="0" y="0"/>
                  </a:moveTo>
                  <a:lnTo>
                    <a:pt x="6248399" y="0"/>
                  </a:lnTo>
                  <a:lnTo>
                    <a:pt x="6400799" y="152400"/>
                  </a:lnTo>
                  <a:lnTo>
                    <a:pt x="6400799" y="914400"/>
                  </a:lnTo>
                  <a:lnTo>
                    <a:pt x="152400" y="914400"/>
                  </a:lnTo>
                  <a:lnTo>
                    <a:pt x="0" y="762000"/>
                  </a:lnTo>
                  <a:lnTo>
                    <a:pt x="0" y="0"/>
                  </a:lnTo>
                  <a:close/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424173" y="188163"/>
            <a:ext cx="504063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001F5F"/>
                </a:solidFill>
                <a:latin typeface="Arial"/>
                <a:cs typeface="Arial"/>
              </a:rPr>
              <a:t>Blocking</a:t>
            </a:r>
            <a:r>
              <a:rPr spc="-5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001F5F"/>
                </a:solidFill>
                <a:latin typeface="Arial"/>
                <a:cs typeface="Arial"/>
              </a:rPr>
              <a:t>the</a:t>
            </a:r>
            <a:r>
              <a:rPr spc="-5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pc="5" dirty="0">
                <a:solidFill>
                  <a:srgbClr val="001F5F"/>
                </a:solidFill>
                <a:latin typeface="Arial"/>
                <a:cs typeface="Arial"/>
              </a:rPr>
              <a:t>H</a:t>
            </a:r>
            <a:r>
              <a:rPr sz="3150" spc="7" baseline="25132" dirty="0">
                <a:solidFill>
                  <a:srgbClr val="001F5F"/>
                </a:solidFill>
                <a:latin typeface="Arial"/>
                <a:cs typeface="Arial"/>
              </a:rPr>
              <a:t>+</a:t>
            </a:r>
            <a:r>
              <a:rPr sz="3200" spc="5" dirty="0">
                <a:solidFill>
                  <a:srgbClr val="001F5F"/>
                </a:solidFill>
                <a:latin typeface="Arial"/>
                <a:cs typeface="Arial"/>
              </a:rPr>
              <a:t>/K</a:t>
            </a:r>
            <a:r>
              <a:rPr sz="3200" spc="-16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200" spc="-40" dirty="0">
                <a:solidFill>
                  <a:srgbClr val="001F5F"/>
                </a:solidFill>
                <a:latin typeface="Arial"/>
                <a:cs typeface="Arial"/>
              </a:rPr>
              <a:t>ATPase</a:t>
            </a:r>
            <a:endParaRPr sz="32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80"/>
              </a:lnSpc>
            </a:pPr>
            <a:r>
              <a:rPr spc="-10" dirty="0"/>
              <a:t>Proton</a:t>
            </a:r>
            <a:r>
              <a:rPr spc="-45" dirty="0"/>
              <a:t> </a:t>
            </a:r>
            <a:r>
              <a:rPr spc="-10" dirty="0"/>
              <a:t>Pump</a:t>
            </a:r>
            <a:r>
              <a:rPr spc="-30" dirty="0"/>
              <a:t> </a:t>
            </a:r>
            <a:r>
              <a:rPr spc="-10" dirty="0"/>
              <a:t>Inhibitor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71296" y="1167129"/>
            <a:ext cx="8485505" cy="46570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34340" marR="758825" indent="913765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FF0000"/>
                </a:solidFill>
                <a:latin typeface="Arial MT"/>
                <a:cs typeface="Arial MT"/>
              </a:rPr>
              <a:t>The</a:t>
            </a:r>
            <a:r>
              <a:rPr sz="2800" spc="20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Arial MT"/>
                <a:cs typeface="Arial MT"/>
              </a:rPr>
              <a:t>consumption</a:t>
            </a:r>
            <a:r>
              <a:rPr sz="2800" dirty="0">
                <a:solidFill>
                  <a:srgbClr val="FF0000"/>
                </a:solidFill>
                <a:latin typeface="Arial MT"/>
                <a:cs typeface="Arial MT"/>
              </a:rPr>
              <a:t> of food</a:t>
            </a:r>
            <a:r>
              <a:rPr sz="2800" spc="10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Arial MT"/>
                <a:cs typeface="Arial MT"/>
              </a:rPr>
              <a:t>stimulates</a:t>
            </a:r>
            <a:r>
              <a:rPr sz="2800" spc="5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Arial MT"/>
                <a:cs typeface="Arial MT"/>
              </a:rPr>
              <a:t>acid </a:t>
            </a:r>
            <a:r>
              <a:rPr sz="2800" spc="-765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FF0000"/>
                </a:solidFill>
                <a:latin typeface="Arial MT"/>
                <a:cs typeface="Arial MT"/>
              </a:rPr>
              <a:t>secretion</a:t>
            </a:r>
            <a:r>
              <a:rPr sz="2800" spc="-5" dirty="0">
                <a:solidFill>
                  <a:srgbClr val="FF0000"/>
                </a:solidFill>
                <a:latin typeface="Arial MT"/>
                <a:cs typeface="Arial MT"/>
              </a:rPr>
              <a:t> and</a:t>
            </a:r>
            <a:r>
              <a:rPr sz="2800" dirty="0">
                <a:solidFill>
                  <a:srgbClr val="FF0000"/>
                </a:solidFill>
                <a:latin typeface="Arial MT"/>
                <a:cs typeface="Arial MT"/>
              </a:rPr>
              <a:t> acid</a:t>
            </a:r>
            <a:r>
              <a:rPr sz="2800" spc="-5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FF0000"/>
                </a:solidFill>
                <a:latin typeface="Arial MT"/>
                <a:cs typeface="Arial MT"/>
              </a:rPr>
              <a:t>secretion</a:t>
            </a:r>
            <a:r>
              <a:rPr sz="2800" spc="-5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FF0000"/>
                </a:solidFill>
                <a:latin typeface="Arial MT"/>
                <a:cs typeface="Arial MT"/>
              </a:rPr>
              <a:t>activates</a:t>
            </a:r>
            <a:r>
              <a:rPr sz="2800" spc="-15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Arial MT"/>
                <a:cs typeface="Arial MT"/>
              </a:rPr>
              <a:t>PPIs.</a:t>
            </a:r>
            <a:endParaRPr sz="28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450">
              <a:latin typeface="Arial MT"/>
              <a:cs typeface="Arial MT"/>
            </a:endParaRPr>
          </a:p>
          <a:p>
            <a:pPr marL="12700" marR="5080">
              <a:lnSpc>
                <a:spcPct val="100000"/>
              </a:lnSpc>
              <a:buSzPct val="96875"/>
              <a:buFont typeface="Wingdings"/>
              <a:buChar char=""/>
              <a:tabLst>
                <a:tab pos="337185" algn="l"/>
              </a:tabLst>
            </a:pPr>
            <a:r>
              <a:rPr sz="3200" spc="-5" dirty="0">
                <a:latin typeface="Arial MT"/>
                <a:cs typeface="Arial MT"/>
              </a:rPr>
              <a:t>Then </a:t>
            </a:r>
            <a:r>
              <a:rPr sz="3200" dirty="0">
                <a:latin typeface="Arial MT"/>
                <a:cs typeface="Arial MT"/>
              </a:rPr>
              <a:t>activated PPI </a:t>
            </a:r>
            <a:r>
              <a:rPr sz="3200" spc="-5" dirty="0">
                <a:latin typeface="Arial MT"/>
                <a:cs typeface="Arial MT"/>
              </a:rPr>
              <a:t>is </a:t>
            </a:r>
            <a:r>
              <a:rPr sz="3200" dirty="0">
                <a:latin typeface="Arial MT"/>
                <a:cs typeface="Arial MT"/>
              </a:rPr>
              <a:t>converted to a </a:t>
            </a:r>
            <a:r>
              <a:rPr sz="3200" spc="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sulfenamide</a:t>
            </a:r>
            <a:r>
              <a:rPr sz="3200" spc="-30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in</a:t>
            </a:r>
            <a:r>
              <a:rPr sz="3200" spc="-5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the</a:t>
            </a:r>
            <a:r>
              <a:rPr sz="3200" spc="-2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acidic</a:t>
            </a:r>
            <a:r>
              <a:rPr sz="3200" spc="5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secretory</a:t>
            </a:r>
            <a:r>
              <a:rPr sz="3200" spc="-4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canaliculi</a:t>
            </a:r>
            <a:r>
              <a:rPr sz="3200" spc="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of </a:t>
            </a:r>
            <a:r>
              <a:rPr sz="3200" spc="-875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the</a:t>
            </a:r>
            <a:r>
              <a:rPr sz="3200" spc="-2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parietal</a:t>
            </a:r>
            <a:r>
              <a:rPr sz="3200" spc="-15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cell.</a:t>
            </a:r>
            <a:endParaRPr sz="3200">
              <a:latin typeface="Arial MT"/>
              <a:cs typeface="Arial MT"/>
            </a:endParaRPr>
          </a:p>
          <a:p>
            <a:pPr marL="12700" marR="6350">
              <a:lnSpc>
                <a:spcPct val="100000"/>
              </a:lnSpc>
              <a:buSzPct val="96875"/>
              <a:buFont typeface="Wingdings"/>
              <a:buChar char=""/>
              <a:tabLst>
                <a:tab pos="337185" algn="l"/>
              </a:tabLst>
            </a:pPr>
            <a:r>
              <a:rPr sz="3200" dirty="0">
                <a:latin typeface="Arial MT"/>
                <a:cs typeface="Arial MT"/>
              </a:rPr>
              <a:t>The sulfenamide </a:t>
            </a:r>
            <a:r>
              <a:rPr sz="3200" spc="-5" dirty="0">
                <a:latin typeface="Arial MT"/>
                <a:cs typeface="Arial MT"/>
              </a:rPr>
              <a:t>interacts </a:t>
            </a:r>
            <a:r>
              <a:rPr sz="3200" dirty="0">
                <a:latin typeface="Arial MT"/>
                <a:cs typeface="Arial MT"/>
              </a:rPr>
              <a:t>covalently with </a:t>
            </a:r>
            <a:r>
              <a:rPr sz="3200" spc="5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sulfhydryl</a:t>
            </a:r>
            <a:r>
              <a:rPr sz="3200" spc="-2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groups</a:t>
            </a:r>
            <a:r>
              <a:rPr sz="3200" spc="-25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in</a:t>
            </a:r>
            <a:r>
              <a:rPr sz="3200" spc="-10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the</a:t>
            </a:r>
            <a:r>
              <a:rPr sz="3200" spc="-2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proton</a:t>
            </a:r>
            <a:r>
              <a:rPr sz="3200" spc="-1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pump</a:t>
            </a:r>
            <a:r>
              <a:rPr sz="3200" spc="-3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and make </a:t>
            </a:r>
            <a:r>
              <a:rPr sz="3200" spc="-875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complex, </a:t>
            </a:r>
            <a:r>
              <a:rPr sz="3200" spc="-5" dirty="0">
                <a:latin typeface="Arial MT"/>
                <a:cs typeface="Arial MT"/>
              </a:rPr>
              <a:t>thereby </a:t>
            </a:r>
            <a:r>
              <a:rPr sz="3200" dirty="0">
                <a:latin typeface="Arial MT"/>
                <a:cs typeface="Arial MT"/>
              </a:rPr>
              <a:t>irreversibly </a:t>
            </a:r>
            <a:r>
              <a:rPr sz="3200" spc="-5" dirty="0">
                <a:latin typeface="Arial MT"/>
                <a:cs typeface="Arial MT"/>
              </a:rPr>
              <a:t>inhibiting </a:t>
            </a:r>
            <a:r>
              <a:rPr sz="3200" dirty="0">
                <a:latin typeface="Arial MT"/>
                <a:cs typeface="Arial MT"/>
              </a:rPr>
              <a:t>its </a:t>
            </a:r>
            <a:r>
              <a:rPr sz="3200" spc="5" dirty="0">
                <a:latin typeface="Arial MT"/>
                <a:cs typeface="Arial MT"/>
              </a:rPr>
              <a:t> </a:t>
            </a:r>
            <a:r>
              <a:rPr sz="3200" spc="-30" dirty="0">
                <a:latin typeface="Arial MT"/>
                <a:cs typeface="Arial MT"/>
              </a:rPr>
              <a:t>activity.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8600" y="1142993"/>
            <a:ext cx="8793480" cy="5715000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755038" y="541019"/>
            <a:ext cx="253593" cy="256031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125726" y="325882"/>
            <a:ext cx="475361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latin typeface="Arial"/>
                <a:cs typeface="Arial"/>
              </a:rPr>
              <a:t>Consider</a:t>
            </a:r>
            <a:r>
              <a:rPr sz="3600" spc="-45" dirty="0">
                <a:latin typeface="Arial"/>
                <a:cs typeface="Arial"/>
              </a:rPr>
              <a:t> </a:t>
            </a:r>
            <a:r>
              <a:rPr sz="3600" dirty="0">
                <a:latin typeface="Arial"/>
                <a:cs typeface="Arial"/>
              </a:rPr>
              <a:t>Omeprazole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178808" y="6388608"/>
            <a:ext cx="4979035" cy="483234"/>
            <a:chOff x="4178808" y="6388608"/>
            <a:chExt cx="4979035" cy="483234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191762" y="6401562"/>
              <a:ext cx="4952999" cy="457199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4191762" y="6401562"/>
              <a:ext cx="4953000" cy="457200"/>
            </a:xfrm>
            <a:custGeom>
              <a:avLst/>
              <a:gdLst/>
              <a:ahLst/>
              <a:cxnLst/>
              <a:rect l="l" t="t" r="r" b="b"/>
              <a:pathLst>
                <a:path w="4953000" h="457200">
                  <a:moveTo>
                    <a:pt x="76200" y="0"/>
                  </a:moveTo>
                  <a:lnTo>
                    <a:pt x="4952999" y="0"/>
                  </a:lnTo>
                  <a:lnTo>
                    <a:pt x="4952999" y="380997"/>
                  </a:lnTo>
                  <a:lnTo>
                    <a:pt x="4947005" y="410658"/>
                  </a:lnTo>
                  <a:lnTo>
                    <a:pt x="4930663" y="434880"/>
                  </a:lnTo>
                  <a:lnTo>
                    <a:pt x="4906440" y="451210"/>
                  </a:lnTo>
                  <a:lnTo>
                    <a:pt x="4876799" y="457199"/>
                  </a:lnTo>
                  <a:lnTo>
                    <a:pt x="0" y="457199"/>
                  </a:lnTo>
                  <a:lnTo>
                    <a:pt x="0" y="76199"/>
                  </a:lnTo>
                  <a:lnTo>
                    <a:pt x="5994" y="46537"/>
                  </a:lnTo>
                  <a:lnTo>
                    <a:pt x="22336" y="22317"/>
                  </a:lnTo>
                  <a:lnTo>
                    <a:pt x="46559" y="5987"/>
                  </a:lnTo>
                  <a:lnTo>
                    <a:pt x="76200" y="0"/>
                  </a:lnTo>
                  <a:close/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2731007" y="0"/>
            <a:ext cx="6426835" cy="940435"/>
            <a:chOff x="2731007" y="0"/>
            <a:chExt cx="6426835" cy="940435"/>
          </a:xfrm>
        </p:grpSpPr>
        <p:sp>
          <p:nvSpPr>
            <p:cNvPr id="6" name="object 6"/>
            <p:cNvSpPr/>
            <p:nvPr/>
          </p:nvSpPr>
          <p:spPr>
            <a:xfrm>
              <a:off x="2743961" y="762"/>
              <a:ext cx="6400800" cy="914400"/>
            </a:xfrm>
            <a:custGeom>
              <a:avLst/>
              <a:gdLst/>
              <a:ahLst/>
              <a:cxnLst/>
              <a:rect l="l" t="t" r="r" b="b"/>
              <a:pathLst>
                <a:path w="6400800" h="914400">
                  <a:moveTo>
                    <a:pt x="6248399" y="0"/>
                  </a:moveTo>
                  <a:lnTo>
                    <a:pt x="0" y="0"/>
                  </a:lnTo>
                  <a:lnTo>
                    <a:pt x="0" y="762000"/>
                  </a:lnTo>
                  <a:lnTo>
                    <a:pt x="152400" y="914400"/>
                  </a:lnTo>
                  <a:lnTo>
                    <a:pt x="6400799" y="914400"/>
                  </a:lnTo>
                  <a:lnTo>
                    <a:pt x="6400799" y="152400"/>
                  </a:lnTo>
                  <a:lnTo>
                    <a:pt x="6248399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743961" y="762"/>
              <a:ext cx="6400800" cy="914400"/>
            </a:xfrm>
            <a:custGeom>
              <a:avLst/>
              <a:gdLst/>
              <a:ahLst/>
              <a:cxnLst/>
              <a:rect l="l" t="t" r="r" b="b"/>
              <a:pathLst>
                <a:path w="6400800" h="914400">
                  <a:moveTo>
                    <a:pt x="0" y="0"/>
                  </a:moveTo>
                  <a:lnTo>
                    <a:pt x="6248399" y="0"/>
                  </a:lnTo>
                  <a:lnTo>
                    <a:pt x="6400799" y="152400"/>
                  </a:lnTo>
                  <a:lnTo>
                    <a:pt x="6400799" y="914400"/>
                  </a:lnTo>
                  <a:lnTo>
                    <a:pt x="152400" y="914400"/>
                  </a:lnTo>
                  <a:lnTo>
                    <a:pt x="0" y="762000"/>
                  </a:lnTo>
                  <a:lnTo>
                    <a:pt x="0" y="0"/>
                  </a:lnTo>
                  <a:close/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4589145" y="188163"/>
            <a:ext cx="350266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Pharmacokinetics</a:t>
            </a:r>
          </a:p>
        </p:txBody>
      </p:sp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463001" y="2585799"/>
            <a:ext cx="6981117" cy="1081457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1570989" y="2602814"/>
            <a:ext cx="6548120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b="1" spc="-5" dirty="0">
                <a:solidFill>
                  <a:srgbClr val="FFFFFF"/>
                </a:solidFill>
                <a:latin typeface="Arial"/>
                <a:cs typeface="Arial"/>
              </a:rPr>
              <a:t>Pharmacokinetics</a:t>
            </a:r>
            <a:endParaRPr sz="60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80"/>
              </a:lnSpc>
            </a:pPr>
            <a:r>
              <a:rPr spc="-10" dirty="0"/>
              <a:t>Proton</a:t>
            </a:r>
            <a:r>
              <a:rPr spc="-45" dirty="0"/>
              <a:t> </a:t>
            </a:r>
            <a:r>
              <a:rPr spc="-10" dirty="0"/>
              <a:t>Pump</a:t>
            </a:r>
            <a:r>
              <a:rPr spc="-30" dirty="0"/>
              <a:t> </a:t>
            </a:r>
            <a:r>
              <a:rPr spc="-10" dirty="0"/>
              <a:t>Inhibitor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178808" y="6388608"/>
            <a:ext cx="4979035" cy="483234"/>
            <a:chOff x="4178808" y="6388608"/>
            <a:chExt cx="4979035" cy="483234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191762" y="6401562"/>
              <a:ext cx="4952999" cy="457199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4191762" y="6401562"/>
              <a:ext cx="4953000" cy="457200"/>
            </a:xfrm>
            <a:custGeom>
              <a:avLst/>
              <a:gdLst/>
              <a:ahLst/>
              <a:cxnLst/>
              <a:rect l="l" t="t" r="r" b="b"/>
              <a:pathLst>
                <a:path w="4953000" h="457200">
                  <a:moveTo>
                    <a:pt x="76200" y="0"/>
                  </a:moveTo>
                  <a:lnTo>
                    <a:pt x="4952999" y="0"/>
                  </a:lnTo>
                  <a:lnTo>
                    <a:pt x="4952999" y="380997"/>
                  </a:lnTo>
                  <a:lnTo>
                    <a:pt x="4947005" y="410658"/>
                  </a:lnTo>
                  <a:lnTo>
                    <a:pt x="4930663" y="434880"/>
                  </a:lnTo>
                  <a:lnTo>
                    <a:pt x="4906440" y="451210"/>
                  </a:lnTo>
                  <a:lnTo>
                    <a:pt x="4876799" y="457199"/>
                  </a:lnTo>
                  <a:lnTo>
                    <a:pt x="0" y="457199"/>
                  </a:lnTo>
                  <a:lnTo>
                    <a:pt x="0" y="76199"/>
                  </a:lnTo>
                  <a:lnTo>
                    <a:pt x="5994" y="46537"/>
                  </a:lnTo>
                  <a:lnTo>
                    <a:pt x="22336" y="22317"/>
                  </a:lnTo>
                  <a:lnTo>
                    <a:pt x="46559" y="5987"/>
                  </a:lnTo>
                  <a:lnTo>
                    <a:pt x="76200" y="0"/>
                  </a:lnTo>
                  <a:close/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78739" y="1513078"/>
            <a:ext cx="8844915" cy="529399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5600" marR="145415" indent="-342900">
              <a:lnSpc>
                <a:spcPts val="2590"/>
              </a:lnSpc>
              <a:spcBef>
                <a:spcPts val="425"/>
              </a:spcBef>
              <a:buFont typeface="Wingdings"/>
              <a:buChar char=""/>
              <a:tabLst>
                <a:tab pos="355600" algn="l"/>
              </a:tabLst>
            </a:pPr>
            <a:r>
              <a:rPr sz="2400" dirty="0">
                <a:latin typeface="Arial MT"/>
                <a:cs typeface="Arial MT"/>
              </a:rPr>
              <a:t>The</a:t>
            </a:r>
            <a:r>
              <a:rPr sz="2400" spc="-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rate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of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PPIs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absorption</a:t>
            </a:r>
            <a:r>
              <a:rPr sz="2400" spc="2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is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decreased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by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concomitant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food </a:t>
            </a:r>
            <a:r>
              <a:rPr sz="2400" spc="-65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intake.</a:t>
            </a:r>
            <a:endParaRPr sz="2400">
              <a:latin typeface="Arial MT"/>
              <a:cs typeface="Arial MT"/>
            </a:endParaRPr>
          </a:p>
          <a:p>
            <a:pPr marL="355600" marR="32384" indent="-342900">
              <a:lnSpc>
                <a:spcPts val="2590"/>
              </a:lnSpc>
              <a:spcBef>
                <a:spcPts val="585"/>
              </a:spcBef>
              <a:buFont typeface="Wingdings"/>
              <a:buChar char=""/>
              <a:tabLst>
                <a:tab pos="355600" algn="l"/>
              </a:tabLst>
            </a:pPr>
            <a:r>
              <a:rPr sz="2400" dirty="0">
                <a:latin typeface="Arial MT"/>
                <a:cs typeface="Arial MT"/>
              </a:rPr>
              <a:t>The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elimination</a:t>
            </a:r>
            <a:r>
              <a:rPr sz="2400" spc="4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half-life</a:t>
            </a:r>
            <a:r>
              <a:rPr sz="2400" spc="2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of</a:t>
            </a:r>
            <a:r>
              <a:rPr sz="2400" spc="-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PPIs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ranges</a:t>
            </a:r>
            <a:r>
              <a:rPr sz="2400" dirty="0">
                <a:latin typeface="Arial MT"/>
                <a:cs typeface="Arial MT"/>
              </a:rPr>
              <a:t> from</a:t>
            </a:r>
            <a:r>
              <a:rPr sz="2400" spc="-2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0.5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to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2.0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0" dirty="0">
                <a:latin typeface="Arial MT"/>
                <a:cs typeface="Arial MT"/>
              </a:rPr>
              <a:t>hr,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but 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the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effect </a:t>
            </a:r>
            <a:r>
              <a:rPr sz="2400" dirty="0">
                <a:latin typeface="Arial MT"/>
                <a:cs typeface="Arial MT"/>
              </a:rPr>
              <a:t>of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 single</a:t>
            </a:r>
            <a:r>
              <a:rPr sz="2400" spc="2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dose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on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acid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secretion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usually</a:t>
            </a:r>
            <a:r>
              <a:rPr sz="2400" spc="2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persists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up </a:t>
            </a:r>
            <a:r>
              <a:rPr sz="2400" spc="-65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to</a:t>
            </a:r>
            <a:r>
              <a:rPr sz="2400" spc="-5" dirty="0">
                <a:latin typeface="Arial MT"/>
                <a:cs typeface="Arial MT"/>
              </a:rPr>
              <a:t> three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days.</a:t>
            </a:r>
            <a:endParaRPr sz="2400">
              <a:latin typeface="Arial MT"/>
              <a:cs typeface="Arial MT"/>
            </a:endParaRPr>
          </a:p>
          <a:p>
            <a:pPr marL="355600" marR="5080" indent="-342900">
              <a:lnSpc>
                <a:spcPts val="2590"/>
              </a:lnSpc>
              <a:spcBef>
                <a:spcPts val="585"/>
              </a:spcBef>
              <a:buFont typeface="Wingdings"/>
              <a:buChar char=""/>
              <a:tabLst>
                <a:tab pos="355600" algn="l"/>
              </a:tabLst>
            </a:pPr>
            <a:r>
              <a:rPr sz="2400" spc="-5" dirty="0">
                <a:latin typeface="Arial MT"/>
                <a:cs typeface="Arial MT"/>
              </a:rPr>
              <a:t>Since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an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acidic</a:t>
            </a:r>
            <a:r>
              <a:rPr sz="2400" spc="3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pH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in</a:t>
            </a:r>
            <a:r>
              <a:rPr sz="2400" dirty="0">
                <a:latin typeface="Arial MT"/>
                <a:cs typeface="Arial MT"/>
              </a:rPr>
              <a:t> the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parietal</a:t>
            </a:r>
            <a:r>
              <a:rPr sz="2400" spc="3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cell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acid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canaliculi</a:t>
            </a:r>
            <a:r>
              <a:rPr sz="2400" spc="5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is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required </a:t>
            </a:r>
            <a:r>
              <a:rPr sz="2400" spc="-65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for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drug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activation,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and</a:t>
            </a:r>
            <a:r>
              <a:rPr sz="2400" spc="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since</a:t>
            </a:r>
            <a:r>
              <a:rPr sz="2400" spc="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food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stimulates</a:t>
            </a:r>
            <a:r>
              <a:rPr sz="2400" spc="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acid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production, 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these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drugs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ideally</a:t>
            </a:r>
            <a:r>
              <a:rPr sz="2400" spc="4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should</a:t>
            </a:r>
            <a:r>
              <a:rPr sz="2400" spc="2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be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given</a:t>
            </a:r>
            <a:r>
              <a:rPr sz="2400" spc="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about</a:t>
            </a:r>
            <a:r>
              <a:rPr sz="2400" spc="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30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minutes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before 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meals.</a:t>
            </a:r>
            <a:endParaRPr sz="2400">
              <a:latin typeface="Arial MT"/>
              <a:cs typeface="Arial MT"/>
            </a:endParaRPr>
          </a:p>
          <a:p>
            <a:pPr marL="355600" marR="242570" indent="-342900">
              <a:lnSpc>
                <a:spcPct val="90000"/>
              </a:lnSpc>
              <a:spcBef>
                <a:spcPts val="540"/>
              </a:spcBef>
              <a:buFont typeface="Wingdings"/>
              <a:buChar char=""/>
              <a:tabLst>
                <a:tab pos="355600" algn="l"/>
              </a:tabLst>
            </a:pPr>
            <a:r>
              <a:rPr sz="2400" spc="-5" dirty="0">
                <a:latin typeface="Arial MT"/>
                <a:cs typeface="Arial MT"/>
              </a:rPr>
              <a:t>Chronic</a:t>
            </a:r>
            <a:r>
              <a:rPr sz="2400" spc="2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renal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failure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does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not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lead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to</a:t>
            </a:r>
            <a:r>
              <a:rPr sz="2400" spc="-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drug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accumulation</a:t>
            </a:r>
            <a:r>
              <a:rPr sz="2400" spc="3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with </a:t>
            </a:r>
            <a:r>
              <a:rPr sz="2400" spc="-65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once-a-day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dosing</a:t>
            </a:r>
            <a:r>
              <a:rPr sz="2400" spc="2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of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the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proton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pump</a:t>
            </a:r>
            <a:r>
              <a:rPr sz="2400" spc="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inhibitors.</a:t>
            </a:r>
            <a:r>
              <a:rPr sz="2400" spc="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Hepatic 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disease</a:t>
            </a:r>
            <a:r>
              <a:rPr sz="2400" spc="2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substantially</a:t>
            </a:r>
            <a:r>
              <a:rPr sz="2400" spc="3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reduces</a:t>
            </a:r>
            <a:r>
              <a:rPr sz="2400" spc="2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the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clearance</a:t>
            </a:r>
            <a:r>
              <a:rPr sz="2400" spc="3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of</a:t>
            </a:r>
            <a:r>
              <a:rPr sz="2400" spc="2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esomeprazole </a:t>
            </a:r>
            <a:r>
              <a:rPr sz="2400" spc="-65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and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lansoprazole.</a:t>
            </a:r>
            <a:endParaRPr sz="24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500">
              <a:latin typeface="Arial MT"/>
              <a:cs typeface="Arial MT"/>
            </a:endParaRPr>
          </a:p>
          <a:p>
            <a:pPr marL="4845685">
              <a:lnSpc>
                <a:spcPct val="100000"/>
              </a:lnSpc>
            </a:pPr>
            <a:r>
              <a:rPr sz="2400" b="1" spc="-5" dirty="0">
                <a:solidFill>
                  <a:srgbClr val="0D0D0D"/>
                </a:solidFill>
                <a:latin typeface="Calibri"/>
                <a:cs typeface="Calibri"/>
              </a:rPr>
              <a:t>Code</a:t>
            </a:r>
            <a:r>
              <a:rPr sz="2400" b="1" spc="-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0D0D0D"/>
                </a:solidFill>
                <a:latin typeface="Calibri"/>
                <a:cs typeface="Calibri"/>
              </a:rPr>
              <a:t>of</a:t>
            </a:r>
            <a:r>
              <a:rPr sz="2400" b="1" spc="-2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0D0D0D"/>
                </a:solidFill>
                <a:latin typeface="Calibri"/>
                <a:cs typeface="Calibri"/>
              </a:rPr>
              <a:t>Ethics</a:t>
            </a:r>
            <a:r>
              <a:rPr sz="2400" b="1" dirty="0">
                <a:solidFill>
                  <a:srgbClr val="0D0D0D"/>
                </a:solidFill>
                <a:latin typeface="Calibri"/>
                <a:cs typeface="Calibri"/>
              </a:rPr>
              <a:t> :</a:t>
            </a:r>
            <a:r>
              <a:rPr sz="2400" b="1" spc="-5" dirty="0">
                <a:solidFill>
                  <a:srgbClr val="0D0D0D"/>
                </a:solidFill>
                <a:latin typeface="Calibri"/>
                <a:cs typeface="Calibri"/>
              </a:rPr>
              <a:t> DRA</a:t>
            </a:r>
            <a:r>
              <a:rPr sz="2400" b="1" spc="-3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2400" b="1" spc="-15" dirty="0">
                <a:solidFill>
                  <a:srgbClr val="0D0D0D"/>
                </a:solidFill>
                <a:latin typeface="Calibri"/>
                <a:cs typeface="Calibri"/>
              </a:rPr>
              <a:t>VS</a:t>
            </a:r>
            <a:r>
              <a:rPr sz="2400" b="1" dirty="0">
                <a:solidFill>
                  <a:srgbClr val="0D0D0D"/>
                </a:solidFill>
                <a:latin typeface="Calibri"/>
                <a:cs typeface="Calibri"/>
              </a:rPr>
              <a:t> RPS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2731007" y="0"/>
            <a:ext cx="6426835" cy="940435"/>
            <a:chOff x="2731007" y="0"/>
            <a:chExt cx="6426835" cy="940435"/>
          </a:xfrm>
        </p:grpSpPr>
        <p:sp>
          <p:nvSpPr>
            <p:cNvPr id="7" name="object 7"/>
            <p:cNvSpPr/>
            <p:nvPr/>
          </p:nvSpPr>
          <p:spPr>
            <a:xfrm>
              <a:off x="2743961" y="762"/>
              <a:ext cx="6400800" cy="914400"/>
            </a:xfrm>
            <a:custGeom>
              <a:avLst/>
              <a:gdLst/>
              <a:ahLst/>
              <a:cxnLst/>
              <a:rect l="l" t="t" r="r" b="b"/>
              <a:pathLst>
                <a:path w="6400800" h="914400">
                  <a:moveTo>
                    <a:pt x="6248399" y="0"/>
                  </a:moveTo>
                  <a:lnTo>
                    <a:pt x="0" y="0"/>
                  </a:lnTo>
                  <a:lnTo>
                    <a:pt x="0" y="762000"/>
                  </a:lnTo>
                  <a:lnTo>
                    <a:pt x="152400" y="914400"/>
                  </a:lnTo>
                  <a:lnTo>
                    <a:pt x="6400799" y="914400"/>
                  </a:lnTo>
                  <a:lnTo>
                    <a:pt x="6400799" y="152400"/>
                  </a:lnTo>
                  <a:lnTo>
                    <a:pt x="6248399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743961" y="762"/>
              <a:ext cx="6400800" cy="914400"/>
            </a:xfrm>
            <a:custGeom>
              <a:avLst/>
              <a:gdLst/>
              <a:ahLst/>
              <a:cxnLst/>
              <a:rect l="l" t="t" r="r" b="b"/>
              <a:pathLst>
                <a:path w="6400800" h="914400">
                  <a:moveTo>
                    <a:pt x="0" y="0"/>
                  </a:moveTo>
                  <a:lnTo>
                    <a:pt x="6248399" y="0"/>
                  </a:lnTo>
                  <a:lnTo>
                    <a:pt x="6400799" y="152400"/>
                  </a:lnTo>
                  <a:lnTo>
                    <a:pt x="6400799" y="914400"/>
                  </a:lnTo>
                  <a:lnTo>
                    <a:pt x="152400" y="914400"/>
                  </a:lnTo>
                  <a:lnTo>
                    <a:pt x="0" y="762000"/>
                  </a:lnTo>
                  <a:lnTo>
                    <a:pt x="0" y="0"/>
                  </a:lnTo>
                  <a:close/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4327652" y="188163"/>
            <a:ext cx="323342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0" spc="-5" dirty="0">
                <a:solidFill>
                  <a:srgbClr val="FFFFFF"/>
                </a:solidFill>
                <a:latin typeface="Arial MT"/>
                <a:cs typeface="Arial MT"/>
              </a:rPr>
              <a:t>Pharmacokinetics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178808" y="6388608"/>
            <a:ext cx="4979035" cy="483234"/>
            <a:chOff x="4178808" y="6388608"/>
            <a:chExt cx="4979035" cy="483234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191762" y="6401562"/>
              <a:ext cx="4952999" cy="457199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4191762" y="6401562"/>
              <a:ext cx="4953000" cy="457200"/>
            </a:xfrm>
            <a:custGeom>
              <a:avLst/>
              <a:gdLst/>
              <a:ahLst/>
              <a:cxnLst/>
              <a:rect l="l" t="t" r="r" b="b"/>
              <a:pathLst>
                <a:path w="4953000" h="457200">
                  <a:moveTo>
                    <a:pt x="76200" y="0"/>
                  </a:moveTo>
                  <a:lnTo>
                    <a:pt x="4952999" y="0"/>
                  </a:lnTo>
                  <a:lnTo>
                    <a:pt x="4952999" y="380997"/>
                  </a:lnTo>
                  <a:lnTo>
                    <a:pt x="4947005" y="410658"/>
                  </a:lnTo>
                  <a:lnTo>
                    <a:pt x="4930663" y="434880"/>
                  </a:lnTo>
                  <a:lnTo>
                    <a:pt x="4906440" y="451210"/>
                  </a:lnTo>
                  <a:lnTo>
                    <a:pt x="4876799" y="457199"/>
                  </a:lnTo>
                  <a:lnTo>
                    <a:pt x="0" y="457199"/>
                  </a:lnTo>
                  <a:lnTo>
                    <a:pt x="0" y="76199"/>
                  </a:lnTo>
                  <a:lnTo>
                    <a:pt x="5994" y="46537"/>
                  </a:lnTo>
                  <a:lnTo>
                    <a:pt x="22336" y="22317"/>
                  </a:lnTo>
                  <a:lnTo>
                    <a:pt x="46559" y="5987"/>
                  </a:lnTo>
                  <a:lnTo>
                    <a:pt x="76200" y="0"/>
                  </a:lnTo>
                  <a:close/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2731007" y="0"/>
            <a:ext cx="6426835" cy="940435"/>
            <a:chOff x="2731007" y="0"/>
            <a:chExt cx="6426835" cy="940435"/>
          </a:xfrm>
        </p:grpSpPr>
        <p:sp>
          <p:nvSpPr>
            <p:cNvPr id="6" name="object 6"/>
            <p:cNvSpPr/>
            <p:nvPr/>
          </p:nvSpPr>
          <p:spPr>
            <a:xfrm>
              <a:off x="2743961" y="762"/>
              <a:ext cx="6400800" cy="914400"/>
            </a:xfrm>
            <a:custGeom>
              <a:avLst/>
              <a:gdLst/>
              <a:ahLst/>
              <a:cxnLst/>
              <a:rect l="l" t="t" r="r" b="b"/>
              <a:pathLst>
                <a:path w="6400800" h="914400">
                  <a:moveTo>
                    <a:pt x="6248399" y="0"/>
                  </a:moveTo>
                  <a:lnTo>
                    <a:pt x="0" y="0"/>
                  </a:lnTo>
                  <a:lnTo>
                    <a:pt x="0" y="762000"/>
                  </a:lnTo>
                  <a:lnTo>
                    <a:pt x="152400" y="914400"/>
                  </a:lnTo>
                  <a:lnTo>
                    <a:pt x="6400799" y="914400"/>
                  </a:lnTo>
                  <a:lnTo>
                    <a:pt x="6400799" y="152400"/>
                  </a:lnTo>
                  <a:lnTo>
                    <a:pt x="6248399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743961" y="762"/>
              <a:ext cx="6400800" cy="914400"/>
            </a:xfrm>
            <a:custGeom>
              <a:avLst/>
              <a:gdLst/>
              <a:ahLst/>
              <a:cxnLst/>
              <a:rect l="l" t="t" r="r" b="b"/>
              <a:pathLst>
                <a:path w="6400800" h="914400">
                  <a:moveTo>
                    <a:pt x="0" y="0"/>
                  </a:moveTo>
                  <a:lnTo>
                    <a:pt x="6248399" y="0"/>
                  </a:lnTo>
                  <a:lnTo>
                    <a:pt x="6400799" y="152400"/>
                  </a:lnTo>
                  <a:lnTo>
                    <a:pt x="6400799" y="914400"/>
                  </a:lnTo>
                  <a:lnTo>
                    <a:pt x="152400" y="914400"/>
                  </a:lnTo>
                  <a:lnTo>
                    <a:pt x="0" y="762000"/>
                  </a:lnTo>
                  <a:lnTo>
                    <a:pt x="0" y="0"/>
                  </a:lnTo>
                  <a:close/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65684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Adverse</a:t>
            </a:r>
            <a:r>
              <a:rPr spc="-70" dirty="0"/>
              <a:t> </a:t>
            </a:r>
            <a:r>
              <a:rPr spc="-20" dirty="0"/>
              <a:t>effects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03936" y="1288102"/>
            <a:ext cx="4225925" cy="4464050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995044">
              <a:lnSpc>
                <a:spcPct val="100000"/>
              </a:lnSpc>
              <a:spcBef>
                <a:spcPts val="360"/>
              </a:spcBef>
            </a:pPr>
            <a:r>
              <a:rPr sz="4300" b="1" spc="-15" dirty="0">
                <a:latin typeface="Calibri"/>
                <a:cs typeface="Calibri"/>
              </a:rPr>
              <a:t>Short-term</a:t>
            </a:r>
            <a:endParaRPr sz="4300">
              <a:latin typeface="Calibri"/>
              <a:cs typeface="Calibri"/>
            </a:endParaRPr>
          </a:p>
          <a:p>
            <a:pPr marL="299085" marR="157480" indent="-134620">
              <a:lnSpc>
                <a:spcPct val="100000"/>
              </a:lnSpc>
              <a:spcBef>
                <a:spcPts val="145"/>
              </a:spcBef>
              <a:buSzPct val="95833"/>
              <a:buFont typeface="Wingdings"/>
              <a:buChar char=""/>
              <a:tabLst>
                <a:tab pos="437515" algn="l"/>
              </a:tabLst>
            </a:pPr>
            <a:r>
              <a:rPr sz="2400" b="1" spc="-5" dirty="0">
                <a:latin typeface="Calibri"/>
                <a:cs typeface="Calibri"/>
              </a:rPr>
              <a:t>The</a:t>
            </a:r>
            <a:r>
              <a:rPr sz="2400" b="1" spc="-2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common</a:t>
            </a:r>
            <a:r>
              <a:rPr sz="2400" b="1" spc="-60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adverse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effects </a:t>
            </a:r>
            <a:r>
              <a:rPr sz="2400" b="1" spc="-53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include: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Calibri"/>
                <a:cs typeface="Calibri"/>
              </a:rPr>
              <a:t>nausea,</a:t>
            </a:r>
            <a:r>
              <a:rPr sz="2400" b="1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Calibri"/>
                <a:cs typeface="Calibri"/>
              </a:rPr>
              <a:t>diarrhea, </a:t>
            </a:r>
            <a:r>
              <a:rPr sz="2400" b="1" dirty="0">
                <a:solidFill>
                  <a:srgbClr val="C00000"/>
                </a:solidFill>
                <a:latin typeface="Calibri"/>
                <a:cs typeface="Calibri"/>
              </a:rPr>
              <a:t> abdominal</a:t>
            </a:r>
            <a:r>
              <a:rPr sz="2400" b="1" spc="-2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C00000"/>
                </a:solidFill>
                <a:latin typeface="Calibri"/>
                <a:cs typeface="Calibri"/>
              </a:rPr>
              <a:t>pain,</a:t>
            </a:r>
            <a:r>
              <a:rPr sz="2400" b="1" spc="-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C00000"/>
                </a:solidFill>
                <a:latin typeface="Calibri"/>
                <a:cs typeface="Calibri"/>
              </a:rPr>
              <a:t>fatigue,</a:t>
            </a:r>
            <a:r>
              <a:rPr sz="2400" b="1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C00000"/>
                </a:solidFill>
                <a:latin typeface="Calibri"/>
                <a:cs typeface="Calibri"/>
              </a:rPr>
              <a:t>and</a:t>
            </a:r>
            <a:endParaRPr sz="2400">
              <a:latin typeface="Calibri"/>
              <a:cs typeface="Calibri"/>
            </a:endParaRPr>
          </a:p>
          <a:p>
            <a:pPr marL="1513840">
              <a:lnSpc>
                <a:spcPct val="100000"/>
              </a:lnSpc>
            </a:pPr>
            <a:r>
              <a:rPr sz="2400" b="1" spc="-5" dirty="0">
                <a:solidFill>
                  <a:srgbClr val="C00000"/>
                </a:solidFill>
                <a:latin typeface="Calibri"/>
                <a:cs typeface="Calibri"/>
              </a:rPr>
              <a:t>dizziness.</a:t>
            </a:r>
            <a:endParaRPr sz="2400">
              <a:latin typeface="Calibri"/>
              <a:cs typeface="Calibri"/>
            </a:endParaRPr>
          </a:p>
          <a:p>
            <a:pPr marL="12700" marR="5080" indent="83820">
              <a:lnSpc>
                <a:spcPct val="100000"/>
              </a:lnSpc>
              <a:spcBef>
                <a:spcPts val="580"/>
              </a:spcBef>
              <a:buSzPct val="95833"/>
              <a:buFont typeface="Wingdings"/>
              <a:buChar char=""/>
              <a:tabLst>
                <a:tab pos="368935" algn="l"/>
              </a:tabLst>
            </a:pPr>
            <a:r>
              <a:rPr sz="2400" b="1" spc="-5" dirty="0">
                <a:latin typeface="Calibri"/>
                <a:cs typeface="Calibri"/>
              </a:rPr>
              <a:t>Because </a:t>
            </a:r>
            <a:r>
              <a:rPr sz="2400" b="1" dirty="0">
                <a:latin typeface="Calibri"/>
                <a:cs typeface="Calibri"/>
              </a:rPr>
              <a:t>the body uses </a:t>
            </a:r>
            <a:r>
              <a:rPr sz="2400" b="1" spc="-10" dirty="0">
                <a:latin typeface="Calibri"/>
                <a:cs typeface="Calibri"/>
              </a:rPr>
              <a:t>gastric </a:t>
            </a:r>
            <a:r>
              <a:rPr sz="2400" b="1" spc="-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acid </a:t>
            </a:r>
            <a:r>
              <a:rPr sz="2400" b="1" spc="-15" dirty="0">
                <a:latin typeface="Calibri"/>
                <a:cs typeface="Calibri"/>
              </a:rPr>
              <a:t>to </a:t>
            </a:r>
            <a:r>
              <a:rPr sz="2400" b="1" spc="-5" dirty="0">
                <a:latin typeface="Calibri"/>
                <a:cs typeface="Calibri"/>
              </a:rPr>
              <a:t>release vitamin B12 </a:t>
            </a:r>
            <a:r>
              <a:rPr sz="2400" b="1" spc="-10" dirty="0">
                <a:latin typeface="Calibri"/>
                <a:cs typeface="Calibri"/>
              </a:rPr>
              <a:t>from </a:t>
            </a:r>
            <a:r>
              <a:rPr sz="2400" b="1" spc="-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food </a:t>
            </a:r>
            <a:r>
              <a:rPr sz="2400" b="1" spc="-5" dirty="0">
                <a:latin typeface="Calibri"/>
                <a:cs typeface="Calibri"/>
              </a:rPr>
              <a:t>particles, decreased vitamin </a:t>
            </a:r>
            <a:r>
              <a:rPr sz="2400" b="1" spc="-53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B12 absorption </a:t>
            </a:r>
            <a:r>
              <a:rPr sz="2400" b="1" spc="-20" dirty="0">
                <a:latin typeface="Calibri"/>
                <a:cs typeface="Calibri"/>
              </a:rPr>
              <a:t>may </a:t>
            </a:r>
            <a:r>
              <a:rPr sz="2400" b="1" dirty="0">
                <a:latin typeface="Calibri"/>
                <a:cs typeface="Calibri"/>
              </a:rPr>
              <a:t>occur </a:t>
            </a:r>
            <a:r>
              <a:rPr sz="2400" b="1" spc="-5" dirty="0">
                <a:latin typeface="Calibri"/>
                <a:cs typeface="Calibri"/>
              </a:rPr>
              <a:t>with 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long-term </a:t>
            </a:r>
            <a:r>
              <a:rPr sz="2400" b="1" dirty="0">
                <a:latin typeface="Calibri"/>
                <a:cs typeface="Calibri"/>
              </a:rPr>
              <a:t>use of </a:t>
            </a:r>
            <a:r>
              <a:rPr sz="2400" b="1" spc="-5" dirty="0">
                <a:latin typeface="Calibri"/>
                <a:cs typeface="Calibri"/>
              </a:rPr>
              <a:t>PPIs, </a:t>
            </a:r>
            <a:r>
              <a:rPr sz="2400" b="1" dirty="0">
                <a:latin typeface="Calibri"/>
                <a:cs typeface="Calibri"/>
              </a:rPr>
              <a:t>and </a:t>
            </a:r>
            <a:r>
              <a:rPr sz="2400" b="1" spc="-20" dirty="0">
                <a:latin typeface="Calibri"/>
                <a:cs typeface="Calibri"/>
              </a:rPr>
              <a:t>may 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lead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to </a:t>
            </a:r>
            <a:r>
              <a:rPr sz="2400" b="1" spc="-5" dirty="0">
                <a:solidFill>
                  <a:srgbClr val="FF0000"/>
                </a:solidFill>
                <a:latin typeface="Calibri"/>
                <a:cs typeface="Calibri"/>
              </a:rPr>
              <a:t>vitamin</a:t>
            </a:r>
            <a:r>
              <a:rPr sz="2400" b="1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Calibri"/>
                <a:cs typeface="Calibri"/>
              </a:rPr>
              <a:t>B12</a:t>
            </a:r>
            <a:r>
              <a:rPr sz="2400" b="1" spc="-20" dirty="0">
                <a:solidFill>
                  <a:srgbClr val="FF0000"/>
                </a:solidFill>
                <a:latin typeface="Calibri"/>
                <a:cs typeface="Calibri"/>
              </a:rPr>
              <a:t> deficiency.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10" name="object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715000" y="2057400"/>
            <a:ext cx="2302763" cy="2967228"/>
          </a:xfrm>
          <a:prstGeom prst="rect">
            <a:avLst/>
          </a:prstGeom>
        </p:spPr>
      </p:pic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80"/>
              </a:lnSpc>
            </a:pPr>
            <a:r>
              <a:rPr spc="-10" dirty="0"/>
              <a:t>Proton</a:t>
            </a:r>
            <a:r>
              <a:rPr spc="-45" dirty="0"/>
              <a:t> </a:t>
            </a:r>
            <a:r>
              <a:rPr spc="-10" dirty="0"/>
              <a:t>Pump</a:t>
            </a:r>
            <a:r>
              <a:rPr spc="-30" dirty="0"/>
              <a:t> </a:t>
            </a:r>
            <a:r>
              <a:rPr spc="-10" dirty="0"/>
              <a:t>Inhibitor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178808" y="6388608"/>
            <a:ext cx="4979035" cy="483234"/>
            <a:chOff x="4178808" y="6388608"/>
            <a:chExt cx="4979035" cy="483234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191762" y="6401562"/>
              <a:ext cx="4952999" cy="457199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4191762" y="6401562"/>
              <a:ext cx="4953000" cy="457200"/>
            </a:xfrm>
            <a:custGeom>
              <a:avLst/>
              <a:gdLst/>
              <a:ahLst/>
              <a:cxnLst/>
              <a:rect l="l" t="t" r="r" b="b"/>
              <a:pathLst>
                <a:path w="4953000" h="457200">
                  <a:moveTo>
                    <a:pt x="76200" y="0"/>
                  </a:moveTo>
                  <a:lnTo>
                    <a:pt x="4952999" y="0"/>
                  </a:lnTo>
                  <a:lnTo>
                    <a:pt x="4952999" y="380997"/>
                  </a:lnTo>
                  <a:lnTo>
                    <a:pt x="4947005" y="410658"/>
                  </a:lnTo>
                  <a:lnTo>
                    <a:pt x="4930663" y="434880"/>
                  </a:lnTo>
                  <a:lnTo>
                    <a:pt x="4906440" y="451210"/>
                  </a:lnTo>
                  <a:lnTo>
                    <a:pt x="4876799" y="457199"/>
                  </a:lnTo>
                  <a:lnTo>
                    <a:pt x="0" y="457199"/>
                  </a:lnTo>
                  <a:lnTo>
                    <a:pt x="0" y="76199"/>
                  </a:lnTo>
                  <a:lnTo>
                    <a:pt x="5994" y="46537"/>
                  </a:lnTo>
                  <a:lnTo>
                    <a:pt x="22336" y="22317"/>
                  </a:lnTo>
                  <a:lnTo>
                    <a:pt x="46559" y="5987"/>
                  </a:lnTo>
                  <a:lnTo>
                    <a:pt x="76200" y="0"/>
                  </a:lnTo>
                  <a:close/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2731007" y="0"/>
            <a:ext cx="6426835" cy="940435"/>
            <a:chOff x="2731007" y="0"/>
            <a:chExt cx="6426835" cy="940435"/>
          </a:xfrm>
        </p:grpSpPr>
        <p:sp>
          <p:nvSpPr>
            <p:cNvPr id="6" name="object 6"/>
            <p:cNvSpPr/>
            <p:nvPr/>
          </p:nvSpPr>
          <p:spPr>
            <a:xfrm>
              <a:off x="2743961" y="762"/>
              <a:ext cx="6400800" cy="914400"/>
            </a:xfrm>
            <a:custGeom>
              <a:avLst/>
              <a:gdLst/>
              <a:ahLst/>
              <a:cxnLst/>
              <a:rect l="l" t="t" r="r" b="b"/>
              <a:pathLst>
                <a:path w="6400800" h="914400">
                  <a:moveTo>
                    <a:pt x="6248399" y="0"/>
                  </a:moveTo>
                  <a:lnTo>
                    <a:pt x="0" y="0"/>
                  </a:lnTo>
                  <a:lnTo>
                    <a:pt x="0" y="762000"/>
                  </a:lnTo>
                  <a:lnTo>
                    <a:pt x="152400" y="914400"/>
                  </a:lnTo>
                  <a:lnTo>
                    <a:pt x="6400799" y="914400"/>
                  </a:lnTo>
                  <a:lnTo>
                    <a:pt x="6400799" y="152400"/>
                  </a:lnTo>
                  <a:lnTo>
                    <a:pt x="6248399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743961" y="762"/>
              <a:ext cx="6400800" cy="914400"/>
            </a:xfrm>
            <a:custGeom>
              <a:avLst/>
              <a:gdLst/>
              <a:ahLst/>
              <a:cxnLst/>
              <a:rect l="l" t="t" r="r" b="b"/>
              <a:pathLst>
                <a:path w="6400800" h="914400">
                  <a:moveTo>
                    <a:pt x="0" y="0"/>
                  </a:moveTo>
                  <a:lnTo>
                    <a:pt x="6248399" y="0"/>
                  </a:lnTo>
                  <a:lnTo>
                    <a:pt x="6400799" y="152400"/>
                  </a:lnTo>
                  <a:lnTo>
                    <a:pt x="6400799" y="914400"/>
                  </a:lnTo>
                  <a:lnTo>
                    <a:pt x="152400" y="914400"/>
                  </a:lnTo>
                  <a:lnTo>
                    <a:pt x="0" y="762000"/>
                  </a:lnTo>
                  <a:lnTo>
                    <a:pt x="0" y="0"/>
                  </a:lnTo>
                  <a:close/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65684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Adverse</a:t>
            </a:r>
            <a:r>
              <a:rPr spc="-70" dirty="0"/>
              <a:t> </a:t>
            </a:r>
            <a:r>
              <a:rPr spc="-20" dirty="0"/>
              <a:t>effects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3190748" y="1069594"/>
            <a:ext cx="2818765" cy="505587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12700" marR="5080" indent="137160">
              <a:lnSpc>
                <a:spcPct val="80000"/>
              </a:lnSpc>
              <a:spcBef>
                <a:spcPts val="820"/>
              </a:spcBef>
              <a:buSzPct val="96666"/>
              <a:buFont typeface="Wingdings"/>
              <a:buChar char=""/>
              <a:tabLst>
                <a:tab pos="490220" algn="l"/>
              </a:tabLst>
            </a:pPr>
            <a:r>
              <a:rPr sz="3000" b="1" dirty="0">
                <a:latin typeface="Calibri"/>
                <a:cs typeface="Calibri"/>
              </a:rPr>
              <a:t>In the </a:t>
            </a:r>
            <a:r>
              <a:rPr sz="3000" b="1" spc="-5" dirty="0">
                <a:latin typeface="Calibri"/>
                <a:cs typeface="Calibri"/>
              </a:rPr>
              <a:t>specific </a:t>
            </a:r>
            <a:r>
              <a:rPr sz="3000" b="1" dirty="0">
                <a:latin typeface="Calibri"/>
                <a:cs typeface="Calibri"/>
              </a:rPr>
              <a:t> but</a:t>
            </a:r>
            <a:r>
              <a:rPr sz="3000" b="1" spc="-45" dirty="0">
                <a:latin typeface="Calibri"/>
                <a:cs typeface="Calibri"/>
              </a:rPr>
              <a:t> </a:t>
            </a:r>
            <a:r>
              <a:rPr sz="3000" b="1" spc="-10" dirty="0">
                <a:latin typeface="Calibri"/>
                <a:cs typeface="Calibri"/>
              </a:rPr>
              <a:t>common</a:t>
            </a:r>
            <a:r>
              <a:rPr sz="3000" b="1" spc="-50" dirty="0">
                <a:latin typeface="Calibri"/>
                <a:cs typeface="Calibri"/>
              </a:rPr>
              <a:t> </a:t>
            </a:r>
            <a:r>
              <a:rPr sz="3000" b="1" spc="-5" dirty="0">
                <a:latin typeface="Calibri"/>
                <a:cs typeface="Calibri"/>
              </a:rPr>
              <a:t>case </a:t>
            </a:r>
            <a:r>
              <a:rPr sz="3000" b="1" spc="-660" dirty="0">
                <a:latin typeface="Calibri"/>
                <a:cs typeface="Calibri"/>
              </a:rPr>
              <a:t> </a:t>
            </a:r>
            <a:r>
              <a:rPr sz="3000" b="1" dirty="0">
                <a:latin typeface="Calibri"/>
                <a:cs typeface="Calibri"/>
              </a:rPr>
              <a:t>of</a:t>
            </a:r>
            <a:r>
              <a:rPr sz="3000" b="1" spc="-25" dirty="0">
                <a:latin typeface="Calibri"/>
                <a:cs typeface="Calibri"/>
              </a:rPr>
              <a:t> </a:t>
            </a:r>
            <a:r>
              <a:rPr sz="3000" b="1" dirty="0">
                <a:latin typeface="Calibri"/>
                <a:cs typeface="Calibri"/>
              </a:rPr>
              <a:t>the</a:t>
            </a:r>
            <a:r>
              <a:rPr sz="3000" b="1" spc="-20" dirty="0">
                <a:latin typeface="Calibri"/>
                <a:cs typeface="Calibri"/>
              </a:rPr>
              <a:t> </a:t>
            </a:r>
            <a:r>
              <a:rPr sz="3000" b="1" dirty="0">
                <a:latin typeface="Calibri"/>
                <a:cs typeface="Calibri"/>
              </a:rPr>
              <a:t>use</a:t>
            </a:r>
            <a:r>
              <a:rPr sz="3000" b="1" spc="-20" dirty="0">
                <a:latin typeface="Calibri"/>
                <a:cs typeface="Calibri"/>
              </a:rPr>
              <a:t> </a:t>
            </a:r>
            <a:r>
              <a:rPr sz="3000" b="1" dirty="0">
                <a:latin typeface="Calibri"/>
                <a:cs typeface="Calibri"/>
              </a:rPr>
              <a:t>of</a:t>
            </a:r>
            <a:r>
              <a:rPr sz="3000" b="1" spc="-20" dirty="0">
                <a:latin typeface="Calibri"/>
                <a:cs typeface="Calibri"/>
              </a:rPr>
              <a:t> </a:t>
            </a:r>
            <a:r>
              <a:rPr sz="3000" b="1" spc="-5" dirty="0">
                <a:latin typeface="Calibri"/>
                <a:cs typeface="Calibri"/>
              </a:rPr>
              <a:t>PPIs</a:t>
            </a:r>
            <a:endParaRPr sz="3000">
              <a:latin typeface="Calibri"/>
              <a:cs typeface="Calibri"/>
            </a:endParaRPr>
          </a:p>
          <a:p>
            <a:pPr marL="102235" marR="95250" indent="1905" algn="ctr">
              <a:lnSpc>
                <a:spcPct val="80000"/>
              </a:lnSpc>
            </a:pPr>
            <a:r>
              <a:rPr sz="3000" b="1" dirty="0">
                <a:latin typeface="Calibri"/>
                <a:cs typeface="Calibri"/>
              </a:rPr>
              <a:t>as </a:t>
            </a:r>
            <a:r>
              <a:rPr sz="3000" b="1" spc="-10" dirty="0">
                <a:latin typeface="Calibri"/>
                <a:cs typeface="Calibri"/>
              </a:rPr>
              <a:t>long-term </a:t>
            </a:r>
            <a:r>
              <a:rPr sz="3000" b="1" spc="-5" dirty="0">
                <a:latin typeface="Calibri"/>
                <a:cs typeface="Calibri"/>
              </a:rPr>
              <a:t> </a:t>
            </a:r>
            <a:r>
              <a:rPr sz="3000" b="1" spc="-10" dirty="0">
                <a:latin typeface="Calibri"/>
                <a:cs typeface="Calibri"/>
              </a:rPr>
              <a:t>treatment </a:t>
            </a:r>
            <a:r>
              <a:rPr sz="3000" b="1" spc="-20" dirty="0">
                <a:latin typeface="Calibri"/>
                <a:cs typeface="Calibri"/>
              </a:rPr>
              <a:t>for </a:t>
            </a:r>
            <a:r>
              <a:rPr sz="3000" b="1" spc="-15" dirty="0">
                <a:latin typeface="Calibri"/>
                <a:cs typeface="Calibri"/>
              </a:rPr>
              <a:t> </a:t>
            </a:r>
            <a:r>
              <a:rPr sz="3000" b="1" spc="-5" dirty="0">
                <a:latin typeface="Calibri"/>
                <a:cs typeface="Calibri"/>
              </a:rPr>
              <a:t>managing</a:t>
            </a:r>
            <a:r>
              <a:rPr sz="3000" b="1" spc="-90" dirty="0">
                <a:latin typeface="Calibri"/>
                <a:cs typeface="Calibri"/>
              </a:rPr>
              <a:t> </a:t>
            </a:r>
            <a:r>
              <a:rPr sz="3000" b="1" spc="-15" dirty="0">
                <a:latin typeface="Calibri"/>
                <a:cs typeface="Calibri"/>
              </a:rPr>
              <a:t>GERD.</a:t>
            </a:r>
            <a:endParaRPr sz="3000">
              <a:latin typeface="Calibri"/>
              <a:cs typeface="Calibri"/>
            </a:endParaRPr>
          </a:p>
          <a:p>
            <a:pPr marL="38100" marR="31750" indent="2540">
              <a:lnSpc>
                <a:spcPct val="80000"/>
              </a:lnSpc>
              <a:spcBef>
                <a:spcPts val="720"/>
              </a:spcBef>
              <a:buSzPct val="96666"/>
              <a:buFont typeface="Wingdings"/>
              <a:buChar char=""/>
              <a:tabLst>
                <a:tab pos="382270" algn="l"/>
              </a:tabLst>
            </a:pPr>
            <a:r>
              <a:rPr sz="3000" b="1" spc="-5" dirty="0">
                <a:latin typeface="Calibri"/>
                <a:cs typeface="Calibri"/>
              </a:rPr>
              <a:t>PPIs</a:t>
            </a:r>
            <a:r>
              <a:rPr sz="3000" b="1" spc="-35" dirty="0">
                <a:latin typeface="Calibri"/>
                <a:cs typeface="Calibri"/>
              </a:rPr>
              <a:t> </a:t>
            </a:r>
            <a:r>
              <a:rPr sz="3000" b="1" spc="-25" dirty="0">
                <a:latin typeface="Calibri"/>
                <a:cs typeface="Calibri"/>
              </a:rPr>
              <a:t>may</a:t>
            </a:r>
            <a:r>
              <a:rPr sz="3000" b="1" spc="-50" dirty="0">
                <a:latin typeface="Calibri"/>
                <a:cs typeface="Calibri"/>
              </a:rPr>
              <a:t> </a:t>
            </a:r>
            <a:r>
              <a:rPr sz="3000" b="1" spc="-5" dirty="0">
                <a:latin typeface="Calibri"/>
                <a:cs typeface="Calibri"/>
              </a:rPr>
              <a:t>cause </a:t>
            </a:r>
            <a:r>
              <a:rPr sz="3000" b="1" spc="-665" dirty="0">
                <a:latin typeface="Calibri"/>
                <a:cs typeface="Calibri"/>
              </a:rPr>
              <a:t> </a:t>
            </a:r>
            <a:r>
              <a:rPr sz="3000" b="1" dirty="0">
                <a:latin typeface="Calibri"/>
                <a:cs typeface="Calibri"/>
              </a:rPr>
              <a:t>dependency </a:t>
            </a:r>
            <a:r>
              <a:rPr sz="3000" b="1" spc="-10" dirty="0">
                <a:latin typeface="Calibri"/>
                <a:cs typeface="Calibri"/>
              </a:rPr>
              <a:t>by </a:t>
            </a:r>
            <a:r>
              <a:rPr sz="3000" b="1" spc="-5" dirty="0">
                <a:latin typeface="Calibri"/>
                <a:cs typeface="Calibri"/>
              </a:rPr>
              <a:t> </a:t>
            </a:r>
            <a:r>
              <a:rPr sz="3000" b="1" spc="-10" dirty="0">
                <a:latin typeface="Calibri"/>
                <a:cs typeface="Calibri"/>
              </a:rPr>
              <a:t>increasing </a:t>
            </a:r>
            <a:r>
              <a:rPr sz="3000" b="1" spc="-15" dirty="0">
                <a:latin typeface="Calibri"/>
                <a:cs typeface="Calibri"/>
              </a:rPr>
              <a:t>gastric </a:t>
            </a:r>
            <a:r>
              <a:rPr sz="3000" b="1" spc="-665" dirty="0">
                <a:latin typeface="Calibri"/>
                <a:cs typeface="Calibri"/>
              </a:rPr>
              <a:t> </a:t>
            </a:r>
            <a:r>
              <a:rPr sz="3000" b="1" spc="-15" dirty="0">
                <a:latin typeface="Calibri"/>
                <a:cs typeface="Calibri"/>
              </a:rPr>
              <a:t>symptoms </a:t>
            </a:r>
            <a:r>
              <a:rPr sz="3000" b="1" dirty="0">
                <a:latin typeface="Calibri"/>
                <a:cs typeface="Calibri"/>
              </a:rPr>
              <a:t>if </a:t>
            </a:r>
            <a:r>
              <a:rPr sz="3000" b="1" spc="-5" dirty="0">
                <a:latin typeface="Calibri"/>
                <a:cs typeface="Calibri"/>
              </a:rPr>
              <a:t>they </a:t>
            </a:r>
            <a:r>
              <a:rPr sz="3000" b="1" spc="-665" dirty="0">
                <a:latin typeface="Calibri"/>
                <a:cs typeface="Calibri"/>
              </a:rPr>
              <a:t> </a:t>
            </a:r>
            <a:r>
              <a:rPr sz="3000" b="1" spc="-15" dirty="0">
                <a:latin typeface="Calibri"/>
                <a:cs typeface="Calibri"/>
              </a:rPr>
              <a:t>are</a:t>
            </a:r>
            <a:r>
              <a:rPr sz="3000" b="1" spc="-50" dirty="0">
                <a:latin typeface="Calibri"/>
                <a:cs typeface="Calibri"/>
              </a:rPr>
              <a:t> </a:t>
            </a:r>
            <a:r>
              <a:rPr sz="3000" b="1" spc="-10" dirty="0">
                <a:latin typeface="Calibri"/>
                <a:cs typeface="Calibri"/>
              </a:rPr>
              <a:t>discontinued.</a:t>
            </a:r>
            <a:endParaRPr sz="3000">
              <a:latin typeface="Calibri"/>
              <a:cs typeface="Calibri"/>
            </a:endParaRPr>
          </a:p>
          <a:p>
            <a:pPr marL="32384" marR="24765" lvl="1" indent="167640">
              <a:lnSpc>
                <a:spcPct val="80000"/>
              </a:lnSpc>
              <a:spcBef>
                <a:spcPts val="720"/>
              </a:spcBef>
              <a:buSzPct val="96666"/>
              <a:buFont typeface="Wingdings"/>
              <a:buChar char=""/>
              <a:tabLst>
                <a:tab pos="540385" algn="l"/>
              </a:tabLst>
            </a:pPr>
            <a:r>
              <a:rPr sz="3000" b="1" spc="-40" dirty="0">
                <a:latin typeface="Calibri"/>
                <a:cs typeface="Calibri"/>
              </a:rPr>
              <a:t>However, </a:t>
            </a:r>
            <a:r>
              <a:rPr sz="3000" b="1" dirty="0">
                <a:latin typeface="Calibri"/>
                <a:cs typeface="Calibri"/>
              </a:rPr>
              <a:t>12- </a:t>
            </a:r>
            <a:r>
              <a:rPr sz="3000" b="1" spc="5" dirty="0">
                <a:latin typeface="Calibri"/>
                <a:cs typeface="Calibri"/>
              </a:rPr>
              <a:t> </a:t>
            </a:r>
            <a:r>
              <a:rPr sz="3000" b="1" spc="-10" dirty="0">
                <a:latin typeface="Calibri"/>
                <a:cs typeface="Calibri"/>
              </a:rPr>
              <a:t>week</a:t>
            </a:r>
            <a:r>
              <a:rPr sz="3000" b="1" spc="-30" dirty="0">
                <a:latin typeface="Calibri"/>
                <a:cs typeface="Calibri"/>
              </a:rPr>
              <a:t> </a:t>
            </a:r>
            <a:r>
              <a:rPr sz="3000" b="1" spc="-5" dirty="0">
                <a:latin typeface="Calibri"/>
                <a:cs typeface="Calibri"/>
              </a:rPr>
              <a:t>PPI</a:t>
            </a:r>
            <a:r>
              <a:rPr sz="3000" b="1" spc="-40" dirty="0">
                <a:latin typeface="Calibri"/>
                <a:cs typeface="Calibri"/>
              </a:rPr>
              <a:t> </a:t>
            </a:r>
            <a:r>
              <a:rPr sz="3000" b="1" spc="-15" dirty="0">
                <a:latin typeface="Calibri"/>
                <a:cs typeface="Calibri"/>
              </a:rPr>
              <a:t>therapy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178422" y="1069594"/>
            <a:ext cx="2784475" cy="459867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12065" marR="5080" algn="ctr">
              <a:lnSpc>
                <a:spcPct val="80000"/>
              </a:lnSpc>
              <a:spcBef>
                <a:spcPts val="820"/>
              </a:spcBef>
            </a:pPr>
            <a:r>
              <a:rPr sz="3000" b="1" spc="-5" dirty="0">
                <a:latin typeface="Calibri"/>
                <a:cs typeface="Calibri"/>
              </a:rPr>
              <a:t>had</a:t>
            </a:r>
            <a:r>
              <a:rPr sz="3000" b="1" spc="-30" dirty="0">
                <a:latin typeface="Calibri"/>
                <a:cs typeface="Calibri"/>
              </a:rPr>
              <a:t> </a:t>
            </a:r>
            <a:r>
              <a:rPr sz="3000" b="1" dirty="0">
                <a:latin typeface="Calibri"/>
                <a:cs typeface="Calibri"/>
              </a:rPr>
              <a:t>no</a:t>
            </a:r>
            <a:r>
              <a:rPr sz="3000" b="1" spc="-30" dirty="0">
                <a:latin typeface="Calibri"/>
                <a:cs typeface="Calibri"/>
              </a:rPr>
              <a:t> </a:t>
            </a:r>
            <a:r>
              <a:rPr sz="3000" b="1" spc="-5" dirty="0">
                <a:latin typeface="Calibri"/>
                <a:cs typeface="Calibri"/>
              </a:rPr>
              <a:t>impact</a:t>
            </a:r>
            <a:r>
              <a:rPr sz="3000" b="1" spc="-25" dirty="0">
                <a:latin typeface="Calibri"/>
                <a:cs typeface="Calibri"/>
              </a:rPr>
              <a:t> </a:t>
            </a:r>
            <a:r>
              <a:rPr sz="3000" b="1" spc="-10" dirty="0">
                <a:latin typeface="Calibri"/>
                <a:cs typeface="Calibri"/>
              </a:rPr>
              <a:t>on </a:t>
            </a:r>
            <a:r>
              <a:rPr sz="3000" b="1" spc="-665" dirty="0">
                <a:latin typeface="Calibri"/>
                <a:cs typeface="Calibri"/>
              </a:rPr>
              <a:t> </a:t>
            </a:r>
            <a:r>
              <a:rPr sz="3000" b="1" spc="-5" dirty="0">
                <a:latin typeface="Calibri"/>
                <a:cs typeface="Calibri"/>
              </a:rPr>
              <a:t>calcium, </a:t>
            </a:r>
            <a:r>
              <a:rPr sz="3000" b="1" spc="-10" dirty="0">
                <a:latin typeface="Calibri"/>
                <a:cs typeface="Calibri"/>
              </a:rPr>
              <a:t>vitamin </a:t>
            </a:r>
            <a:r>
              <a:rPr sz="3000" b="1" spc="-5" dirty="0">
                <a:latin typeface="Calibri"/>
                <a:cs typeface="Calibri"/>
              </a:rPr>
              <a:t> </a:t>
            </a:r>
            <a:r>
              <a:rPr sz="3000" b="1" spc="-30" dirty="0">
                <a:latin typeface="Calibri"/>
                <a:cs typeface="Calibri"/>
              </a:rPr>
              <a:t>D, </a:t>
            </a:r>
            <a:r>
              <a:rPr sz="3000" b="1" dirty="0">
                <a:latin typeface="Calibri"/>
                <a:cs typeface="Calibri"/>
              </a:rPr>
              <a:t>or </a:t>
            </a:r>
            <a:r>
              <a:rPr sz="3000" b="1" spc="-5" dirty="0">
                <a:latin typeface="Calibri"/>
                <a:cs typeface="Calibri"/>
              </a:rPr>
              <a:t>bone </a:t>
            </a:r>
            <a:r>
              <a:rPr sz="3000" b="1" dirty="0">
                <a:latin typeface="Calibri"/>
                <a:cs typeface="Calibri"/>
              </a:rPr>
              <a:t> </a:t>
            </a:r>
            <a:r>
              <a:rPr sz="3000" b="1" spc="-10" dirty="0">
                <a:latin typeface="Calibri"/>
                <a:cs typeface="Calibri"/>
              </a:rPr>
              <a:t>metabolism </a:t>
            </a:r>
            <a:r>
              <a:rPr sz="3000" b="1" dirty="0">
                <a:latin typeface="Calibri"/>
                <a:cs typeface="Calibri"/>
              </a:rPr>
              <a:t>in </a:t>
            </a:r>
            <a:r>
              <a:rPr sz="3000" b="1" spc="5" dirty="0">
                <a:latin typeface="Calibri"/>
                <a:cs typeface="Calibri"/>
              </a:rPr>
              <a:t> </a:t>
            </a:r>
            <a:r>
              <a:rPr sz="3000" b="1" spc="-10" dirty="0">
                <a:latin typeface="Calibri"/>
                <a:cs typeface="Calibri"/>
              </a:rPr>
              <a:t>healthy </a:t>
            </a:r>
            <a:r>
              <a:rPr sz="3000" b="1" spc="-15" dirty="0">
                <a:latin typeface="Calibri"/>
                <a:cs typeface="Calibri"/>
              </a:rPr>
              <a:t>young </a:t>
            </a:r>
            <a:r>
              <a:rPr sz="3000" b="1" spc="-10" dirty="0">
                <a:latin typeface="Calibri"/>
                <a:cs typeface="Calibri"/>
              </a:rPr>
              <a:t> </a:t>
            </a:r>
            <a:r>
              <a:rPr sz="3000" b="1" spc="-5" dirty="0">
                <a:latin typeface="Calibri"/>
                <a:cs typeface="Calibri"/>
              </a:rPr>
              <a:t>males.</a:t>
            </a:r>
            <a:endParaRPr sz="3000">
              <a:latin typeface="Calibri"/>
              <a:cs typeface="Calibri"/>
            </a:endParaRPr>
          </a:p>
          <a:p>
            <a:pPr marL="184785" marR="101600" indent="-74930">
              <a:lnSpc>
                <a:spcPct val="80000"/>
              </a:lnSpc>
              <a:spcBef>
                <a:spcPts val="720"/>
              </a:spcBef>
              <a:buSzPct val="96666"/>
              <a:buFont typeface="Wingdings"/>
              <a:buChar char=""/>
              <a:tabLst>
                <a:tab pos="450850" algn="l"/>
              </a:tabLst>
            </a:pPr>
            <a:r>
              <a:rPr sz="3000" b="1" spc="-5" dirty="0">
                <a:latin typeface="Calibri"/>
                <a:cs typeface="Calibri"/>
              </a:rPr>
              <a:t>Long-term</a:t>
            </a:r>
            <a:r>
              <a:rPr sz="3000" b="1" spc="-110" dirty="0">
                <a:latin typeface="Calibri"/>
                <a:cs typeface="Calibri"/>
              </a:rPr>
              <a:t> </a:t>
            </a:r>
            <a:r>
              <a:rPr sz="3000" b="1" spc="-5" dirty="0">
                <a:latin typeface="Calibri"/>
                <a:cs typeface="Calibri"/>
              </a:rPr>
              <a:t>PPI </a:t>
            </a:r>
            <a:r>
              <a:rPr sz="3000" b="1" spc="-665" dirty="0">
                <a:latin typeface="Calibri"/>
                <a:cs typeface="Calibri"/>
              </a:rPr>
              <a:t> </a:t>
            </a:r>
            <a:r>
              <a:rPr sz="3000" b="1" spc="-15" dirty="0">
                <a:latin typeface="Calibri"/>
                <a:cs typeface="Calibri"/>
              </a:rPr>
              <a:t>therapy </a:t>
            </a:r>
            <a:r>
              <a:rPr sz="3000" b="1" spc="-5" dirty="0">
                <a:latin typeface="Calibri"/>
                <a:cs typeface="Calibri"/>
              </a:rPr>
              <a:t>also </a:t>
            </a:r>
            <a:r>
              <a:rPr sz="3000" b="1" dirty="0">
                <a:latin typeface="Calibri"/>
                <a:cs typeface="Calibri"/>
              </a:rPr>
              <a:t> </a:t>
            </a:r>
            <a:r>
              <a:rPr sz="3000" b="1" spc="-20" dirty="0">
                <a:latin typeface="Calibri"/>
                <a:cs typeface="Calibri"/>
              </a:rPr>
              <a:t>interferes </a:t>
            </a:r>
            <a:r>
              <a:rPr sz="3000" b="1" spc="-5" dirty="0">
                <a:latin typeface="Calibri"/>
                <a:cs typeface="Calibri"/>
              </a:rPr>
              <a:t>with </a:t>
            </a:r>
            <a:r>
              <a:rPr sz="3000" b="1" dirty="0">
                <a:latin typeface="Calibri"/>
                <a:cs typeface="Calibri"/>
              </a:rPr>
              <a:t> </a:t>
            </a:r>
            <a:r>
              <a:rPr sz="3000" b="1" spc="-5" dirty="0">
                <a:latin typeface="Calibri"/>
                <a:cs typeface="Calibri"/>
              </a:rPr>
              <a:t>zinc </a:t>
            </a:r>
            <a:r>
              <a:rPr sz="3000" b="1" spc="-10" dirty="0">
                <a:latin typeface="Calibri"/>
                <a:cs typeface="Calibri"/>
              </a:rPr>
              <a:t>absorption </a:t>
            </a:r>
            <a:r>
              <a:rPr sz="3000" b="1" spc="-665" dirty="0">
                <a:latin typeface="Calibri"/>
                <a:cs typeface="Calibri"/>
              </a:rPr>
              <a:t> </a:t>
            </a:r>
            <a:r>
              <a:rPr sz="3000" b="1" spc="-5" dirty="0">
                <a:latin typeface="Calibri"/>
                <a:cs typeface="Calibri"/>
              </a:rPr>
              <a:t>and</a:t>
            </a:r>
            <a:r>
              <a:rPr sz="3000" b="1" spc="-15" dirty="0">
                <a:latin typeface="Calibri"/>
                <a:cs typeface="Calibri"/>
              </a:rPr>
              <a:t> </a:t>
            </a:r>
            <a:r>
              <a:rPr sz="3000" b="1" spc="-10" dirty="0">
                <a:latin typeface="Calibri"/>
                <a:cs typeface="Calibri"/>
              </a:rPr>
              <a:t>zinc</a:t>
            </a:r>
            <a:r>
              <a:rPr sz="3000" b="1" spc="-20" dirty="0">
                <a:latin typeface="Calibri"/>
                <a:cs typeface="Calibri"/>
              </a:rPr>
              <a:t> </a:t>
            </a:r>
            <a:r>
              <a:rPr sz="3000" b="1" spc="-5" dirty="0">
                <a:latin typeface="Calibri"/>
                <a:cs typeface="Calibri"/>
              </a:rPr>
              <a:t>body</a:t>
            </a:r>
            <a:endParaRPr sz="3000">
              <a:latin typeface="Calibri"/>
              <a:cs typeface="Calibri"/>
            </a:endParaRPr>
          </a:p>
          <a:p>
            <a:pPr marL="861060">
              <a:lnSpc>
                <a:spcPts val="2880"/>
              </a:lnSpc>
            </a:pPr>
            <a:r>
              <a:rPr sz="3000" b="1" spc="-20" dirty="0">
                <a:latin typeface="Calibri"/>
                <a:cs typeface="Calibri"/>
              </a:rPr>
              <a:t>stores.</a:t>
            </a:r>
            <a:endParaRPr sz="3000">
              <a:latin typeface="Calibri"/>
              <a:cs typeface="Calibri"/>
            </a:endParaRPr>
          </a:p>
        </p:txBody>
      </p:sp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2438400"/>
            <a:ext cx="3025139" cy="4038600"/>
          </a:xfrm>
          <a:prstGeom prst="rect">
            <a:avLst/>
          </a:prstGeom>
        </p:spPr>
      </p:pic>
      <p:sp>
        <p:nvSpPr>
          <p:cNvPr id="12" name="object 12"/>
          <p:cNvSpPr txBox="1"/>
          <p:nvPr/>
        </p:nvSpPr>
        <p:spPr>
          <a:xfrm>
            <a:off x="612140" y="1760347"/>
            <a:ext cx="1771014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5" dirty="0">
                <a:latin typeface="Calibri"/>
                <a:cs typeface="Calibri"/>
              </a:rPr>
              <a:t>Long-term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80"/>
              </a:lnSpc>
            </a:pPr>
            <a:r>
              <a:rPr spc="-10" dirty="0"/>
              <a:t>Proton</a:t>
            </a:r>
            <a:r>
              <a:rPr spc="-45" dirty="0"/>
              <a:t> </a:t>
            </a:r>
            <a:r>
              <a:rPr spc="-10" dirty="0"/>
              <a:t>Pump</a:t>
            </a:r>
            <a:r>
              <a:rPr spc="-30" dirty="0"/>
              <a:t> </a:t>
            </a:r>
            <a:r>
              <a:rPr spc="-10" dirty="0"/>
              <a:t>Inhibitor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12700" y="0"/>
            <a:ext cx="2601595" cy="2112645"/>
            <a:chOff x="-12700" y="0"/>
            <a:chExt cx="2601595" cy="2112645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2576195" cy="2087245"/>
            </a:xfrm>
            <a:custGeom>
              <a:avLst/>
              <a:gdLst/>
              <a:ahLst/>
              <a:cxnLst/>
              <a:rect l="l" t="t" r="r" b="b"/>
              <a:pathLst>
                <a:path w="2576195" h="2087245">
                  <a:moveTo>
                    <a:pt x="2219071" y="0"/>
                  </a:moveTo>
                  <a:lnTo>
                    <a:pt x="2181839" y="35906"/>
                  </a:lnTo>
                  <a:lnTo>
                    <a:pt x="2144440" y="71578"/>
                  </a:lnTo>
                  <a:lnTo>
                    <a:pt x="2106874" y="107016"/>
                  </a:lnTo>
                  <a:lnTo>
                    <a:pt x="2069140" y="142220"/>
                  </a:lnTo>
                  <a:lnTo>
                    <a:pt x="2031238" y="177190"/>
                  </a:lnTo>
                  <a:lnTo>
                    <a:pt x="1993168" y="211927"/>
                  </a:lnTo>
                  <a:lnTo>
                    <a:pt x="1954931" y="246429"/>
                  </a:lnTo>
                  <a:lnTo>
                    <a:pt x="1916526" y="280698"/>
                  </a:lnTo>
                  <a:lnTo>
                    <a:pt x="1877954" y="314733"/>
                  </a:lnTo>
                  <a:lnTo>
                    <a:pt x="1839214" y="348535"/>
                  </a:lnTo>
                  <a:lnTo>
                    <a:pt x="1800306" y="382104"/>
                  </a:lnTo>
                  <a:lnTo>
                    <a:pt x="1761231" y="415439"/>
                  </a:lnTo>
                  <a:lnTo>
                    <a:pt x="1721988" y="448541"/>
                  </a:lnTo>
                  <a:lnTo>
                    <a:pt x="1682577" y="481410"/>
                  </a:lnTo>
                  <a:lnTo>
                    <a:pt x="1642999" y="514046"/>
                  </a:lnTo>
                  <a:lnTo>
                    <a:pt x="1603253" y="546449"/>
                  </a:lnTo>
                  <a:lnTo>
                    <a:pt x="1563339" y="578619"/>
                  </a:lnTo>
                  <a:lnTo>
                    <a:pt x="1523258" y="610557"/>
                  </a:lnTo>
                  <a:lnTo>
                    <a:pt x="1483009" y="642262"/>
                  </a:lnTo>
                  <a:lnTo>
                    <a:pt x="1442593" y="673735"/>
                  </a:lnTo>
                  <a:lnTo>
                    <a:pt x="1768348" y="542544"/>
                  </a:lnTo>
                  <a:lnTo>
                    <a:pt x="1729376" y="574927"/>
                  </a:lnTo>
                  <a:lnTo>
                    <a:pt x="1690240" y="607084"/>
                  </a:lnTo>
                  <a:lnTo>
                    <a:pt x="1650941" y="639012"/>
                  </a:lnTo>
                  <a:lnTo>
                    <a:pt x="1611478" y="670712"/>
                  </a:lnTo>
                  <a:lnTo>
                    <a:pt x="1571852" y="702185"/>
                  </a:lnTo>
                  <a:lnTo>
                    <a:pt x="1532063" y="733429"/>
                  </a:lnTo>
                  <a:lnTo>
                    <a:pt x="1492110" y="764446"/>
                  </a:lnTo>
                  <a:lnTo>
                    <a:pt x="1451994" y="795235"/>
                  </a:lnTo>
                  <a:lnTo>
                    <a:pt x="1411714" y="825796"/>
                  </a:lnTo>
                  <a:lnTo>
                    <a:pt x="1371271" y="856129"/>
                  </a:lnTo>
                  <a:lnTo>
                    <a:pt x="1330665" y="886234"/>
                  </a:lnTo>
                  <a:lnTo>
                    <a:pt x="1289896" y="916112"/>
                  </a:lnTo>
                  <a:lnTo>
                    <a:pt x="1248963" y="945761"/>
                  </a:lnTo>
                  <a:lnTo>
                    <a:pt x="1207867" y="975183"/>
                  </a:lnTo>
                  <a:lnTo>
                    <a:pt x="1166609" y="1004377"/>
                  </a:lnTo>
                  <a:lnTo>
                    <a:pt x="1125186" y="1033343"/>
                  </a:lnTo>
                  <a:lnTo>
                    <a:pt x="1083601" y="1062081"/>
                  </a:lnTo>
                  <a:lnTo>
                    <a:pt x="1041853" y="1090591"/>
                  </a:lnTo>
                  <a:lnTo>
                    <a:pt x="999942" y="1118873"/>
                  </a:lnTo>
                  <a:lnTo>
                    <a:pt x="957868" y="1146928"/>
                  </a:lnTo>
                  <a:lnTo>
                    <a:pt x="915630" y="1174754"/>
                  </a:lnTo>
                  <a:lnTo>
                    <a:pt x="873230" y="1202353"/>
                  </a:lnTo>
                  <a:lnTo>
                    <a:pt x="830667" y="1229724"/>
                  </a:lnTo>
                  <a:lnTo>
                    <a:pt x="787941" y="1256867"/>
                  </a:lnTo>
                  <a:lnTo>
                    <a:pt x="745053" y="1283782"/>
                  </a:lnTo>
                  <a:lnTo>
                    <a:pt x="702001" y="1310469"/>
                  </a:lnTo>
                  <a:lnTo>
                    <a:pt x="658787" y="1336928"/>
                  </a:lnTo>
                  <a:lnTo>
                    <a:pt x="887869" y="1070864"/>
                  </a:lnTo>
                  <a:lnTo>
                    <a:pt x="845064" y="1098979"/>
                  </a:lnTo>
                  <a:lnTo>
                    <a:pt x="802092" y="1126863"/>
                  </a:lnTo>
                  <a:lnTo>
                    <a:pt x="758952" y="1154514"/>
                  </a:lnTo>
                  <a:lnTo>
                    <a:pt x="715645" y="1181932"/>
                  </a:lnTo>
                  <a:lnTo>
                    <a:pt x="672171" y="1209117"/>
                  </a:lnTo>
                  <a:lnTo>
                    <a:pt x="628530" y="1236069"/>
                  </a:lnTo>
                  <a:lnTo>
                    <a:pt x="584721" y="1262789"/>
                  </a:lnTo>
                  <a:lnTo>
                    <a:pt x="540746" y="1289275"/>
                  </a:lnTo>
                  <a:lnTo>
                    <a:pt x="496603" y="1315528"/>
                  </a:lnTo>
                  <a:lnTo>
                    <a:pt x="452293" y="1341548"/>
                  </a:lnTo>
                  <a:lnTo>
                    <a:pt x="407815" y="1367335"/>
                  </a:lnTo>
                  <a:lnTo>
                    <a:pt x="363171" y="1392888"/>
                  </a:lnTo>
                  <a:lnTo>
                    <a:pt x="318360" y="1418207"/>
                  </a:lnTo>
                  <a:lnTo>
                    <a:pt x="273381" y="1443293"/>
                  </a:lnTo>
                  <a:lnTo>
                    <a:pt x="228235" y="1468145"/>
                  </a:lnTo>
                  <a:lnTo>
                    <a:pt x="182922" y="1492764"/>
                  </a:lnTo>
                  <a:lnTo>
                    <a:pt x="137442" y="1517148"/>
                  </a:lnTo>
                  <a:lnTo>
                    <a:pt x="91795" y="1541298"/>
                  </a:lnTo>
                  <a:lnTo>
                    <a:pt x="45981" y="1565215"/>
                  </a:lnTo>
                  <a:lnTo>
                    <a:pt x="0" y="1588897"/>
                  </a:lnTo>
                  <a:lnTo>
                    <a:pt x="481723" y="1675638"/>
                  </a:lnTo>
                  <a:lnTo>
                    <a:pt x="356666" y="2086990"/>
                  </a:lnTo>
                  <a:lnTo>
                    <a:pt x="400463" y="2064457"/>
                  </a:lnTo>
                  <a:lnTo>
                    <a:pt x="444108" y="2041707"/>
                  </a:lnTo>
                  <a:lnTo>
                    <a:pt x="487601" y="2018741"/>
                  </a:lnTo>
                  <a:lnTo>
                    <a:pt x="530942" y="1995559"/>
                  </a:lnTo>
                  <a:lnTo>
                    <a:pt x="574132" y="1972164"/>
                  </a:lnTo>
                  <a:lnTo>
                    <a:pt x="617170" y="1948554"/>
                  </a:lnTo>
                  <a:lnTo>
                    <a:pt x="660057" y="1924732"/>
                  </a:lnTo>
                  <a:lnTo>
                    <a:pt x="702792" y="1900698"/>
                  </a:lnTo>
                  <a:lnTo>
                    <a:pt x="745375" y="1876453"/>
                  </a:lnTo>
                  <a:lnTo>
                    <a:pt x="787807" y="1851998"/>
                  </a:lnTo>
                  <a:lnTo>
                    <a:pt x="830087" y="1827333"/>
                  </a:lnTo>
                  <a:lnTo>
                    <a:pt x="872215" y="1802460"/>
                  </a:lnTo>
                  <a:lnTo>
                    <a:pt x="914192" y="1777379"/>
                  </a:lnTo>
                  <a:lnTo>
                    <a:pt x="956018" y="1752091"/>
                  </a:lnTo>
                  <a:lnTo>
                    <a:pt x="1015466" y="1835150"/>
                  </a:lnTo>
                  <a:lnTo>
                    <a:pt x="1058680" y="1808677"/>
                  </a:lnTo>
                  <a:lnTo>
                    <a:pt x="1101731" y="1781977"/>
                  </a:lnTo>
                  <a:lnTo>
                    <a:pt x="1144619" y="1755050"/>
                  </a:lnTo>
                  <a:lnTo>
                    <a:pt x="1187343" y="1727896"/>
                  </a:lnTo>
                  <a:lnTo>
                    <a:pt x="1229904" y="1700516"/>
                  </a:lnTo>
                  <a:lnTo>
                    <a:pt x="1272302" y="1672908"/>
                  </a:lnTo>
                  <a:lnTo>
                    <a:pt x="1314537" y="1645073"/>
                  </a:lnTo>
                  <a:lnTo>
                    <a:pt x="1356608" y="1617011"/>
                  </a:lnTo>
                  <a:lnTo>
                    <a:pt x="1398516" y="1588722"/>
                  </a:lnTo>
                  <a:lnTo>
                    <a:pt x="1440261" y="1560206"/>
                  </a:lnTo>
                  <a:lnTo>
                    <a:pt x="1481843" y="1531463"/>
                  </a:lnTo>
                  <a:lnTo>
                    <a:pt x="1523262" y="1502492"/>
                  </a:lnTo>
                  <a:lnTo>
                    <a:pt x="1564517" y="1473295"/>
                  </a:lnTo>
                  <a:lnTo>
                    <a:pt x="1605609" y="1443869"/>
                  </a:lnTo>
                  <a:lnTo>
                    <a:pt x="1646538" y="1414217"/>
                  </a:lnTo>
                  <a:lnTo>
                    <a:pt x="1687304" y="1384337"/>
                  </a:lnTo>
                  <a:lnTo>
                    <a:pt x="1727907" y="1354229"/>
                  </a:lnTo>
                  <a:lnTo>
                    <a:pt x="1768347" y="1323895"/>
                  </a:lnTo>
                  <a:lnTo>
                    <a:pt x="1808623" y="1293332"/>
                  </a:lnTo>
                  <a:lnTo>
                    <a:pt x="1848737" y="1262542"/>
                  </a:lnTo>
                  <a:lnTo>
                    <a:pt x="1888687" y="1231525"/>
                  </a:lnTo>
                  <a:lnTo>
                    <a:pt x="1928474" y="1200279"/>
                  </a:lnTo>
                  <a:lnTo>
                    <a:pt x="1968098" y="1168807"/>
                  </a:lnTo>
                  <a:lnTo>
                    <a:pt x="2007559" y="1137106"/>
                  </a:lnTo>
                  <a:lnTo>
                    <a:pt x="2046857" y="1105178"/>
                  </a:lnTo>
                  <a:lnTo>
                    <a:pt x="2085992" y="1073021"/>
                  </a:lnTo>
                  <a:lnTo>
                    <a:pt x="2124964" y="1040638"/>
                  </a:lnTo>
                  <a:lnTo>
                    <a:pt x="2065528" y="957579"/>
                  </a:lnTo>
                  <a:lnTo>
                    <a:pt x="2102953" y="926149"/>
                  </a:lnTo>
                  <a:lnTo>
                    <a:pt x="2140227" y="894505"/>
                  </a:lnTo>
                  <a:lnTo>
                    <a:pt x="2177349" y="862646"/>
                  </a:lnTo>
                  <a:lnTo>
                    <a:pt x="2214320" y="830574"/>
                  </a:lnTo>
                  <a:lnTo>
                    <a:pt x="2251139" y="798288"/>
                  </a:lnTo>
                  <a:lnTo>
                    <a:pt x="2287806" y="765789"/>
                  </a:lnTo>
                  <a:lnTo>
                    <a:pt x="2324322" y="733075"/>
                  </a:lnTo>
                  <a:lnTo>
                    <a:pt x="2360686" y="700148"/>
                  </a:lnTo>
                  <a:lnTo>
                    <a:pt x="2396899" y="667007"/>
                  </a:lnTo>
                  <a:lnTo>
                    <a:pt x="2432959" y="633652"/>
                  </a:lnTo>
                  <a:lnTo>
                    <a:pt x="2468869" y="600083"/>
                  </a:lnTo>
                  <a:lnTo>
                    <a:pt x="2504626" y="566300"/>
                  </a:lnTo>
                  <a:lnTo>
                    <a:pt x="2540232" y="532304"/>
                  </a:lnTo>
                  <a:lnTo>
                    <a:pt x="2575687" y="498094"/>
                  </a:lnTo>
                  <a:lnTo>
                    <a:pt x="2146046" y="483997"/>
                  </a:lnTo>
                  <a:lnTo>
                    <a:pt x="2219071" y="0"/>
                  </a:lnTo>
                  <a:close/>
                </a:path>
              </a:pathLst>
            </a:custGeom>
            <a:solidFill>
              <a:srgbClr val="7792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58787" y="542544"/>
              <a:ext cx="1109980" cy="794385"/>
            </a:xfrm>
            <a:custGeom>
              <a:avLst/>
              <a:gdLst/>
              <a:ahLst/>
              <a:cxnLst/>
              <a:rect l="l" t="t" r="r" b="b"/>
              <a:pathLst>
                <a:path w="1109980" h="794385">
                  <a:moveTo>
                    <a:pt x="229082" y="528319"/>
                  </a:moveTo>
                  <a:lnTo>
                    <a:pt x="0" y="794384"/>
                  </a:lnTo>
                  <a:lnTo>
                    <a:pt x="86265" y="741238"/>
                  </a:lnTo>
                  <a:lnTo>
                    <a:pt x="171880" y="687180"/>
                  </a:lnTo>
                  <a:lnTo>
                    <a:pt x="256843" y="632210"/>
                  </a:lnTo>
                  <a:lnTo>
                    <a:pt x="288510" y="611348"/>
                  </a:lnTo>
                  <a:lnTo>
                    <a:pt x="229082" y="528319"/>
                  </a:lnTo>
                  <a:close/>
                </a:path>
                <a:path w="1109980" h="794385">
                  <a:moveTo>
                    <a:pt x="295588" y="606684"/>
                  </a:moveTo>
                  <a:lnTo>
                    <a:pt x="288510" y="611348"/>
                  </a:lnTo>
                  <a:lnTo>
                    <a:pt x="295588" y="606684"/>
                  </a:lnTo>
                  <a:close/>
                </a:path>
                <a:path w="1109980" h="794385">
                  <a:moveTo>
                    <a:pt x="1109560" y="0"/>
                  </a:moveTo>
                  <a:lnTo>
                    <a:pt x="783805" y="131190"/>
                  </a:lnTo>
                  <a:lnTo>
                    <a:pt x="843241" y="214121"/>
                  </a:lnTo>
                  <a:lnTo>
                    <a:pt x="759834" y="277935"/>
                  </a:lnTo>
                  <a:lnTo>
                    <a:pt x="675727" y="340772"/>
                  </a:lnTo>
                  <a:lnTo>
                    <a:pt x="590918" y="402630"/>
                  </a:lnTo>
                  <a:lnTo>
                    <a:pt x="505405" y="463505"/>
                  </a:lnTo>
                  <a:lnTo>
                    <a:pt x="421229" y="521985"/>
                  </a:lnTo>
                  <a:lnTo>
                    <a:pt x="507821" y="461833"/>
                  </a:lnTo>
                  <a:lnTo>
                    <a:pt x="590176" y="403217"/>
                  </a:lnTo>
                  <a:lnTo>
                    <a:pt x="671878" y="343690"/>
                  </a:lnTo>
                  <a:lnTo>
                    <a:pt x="752927" y="283252"/>
                  </a:lnTo>
                  <a:lnTo>
                    <a:pt x="833323" y="221902"/>
                  </a:lnTo>
                  <a:lnTo>
                    <a:pt x="913065" y="159641"/>
                  </a:lnTo>
                  <a:lnTo>
                    <a:pt x="992154" y="96468"/>
                  </a:lnTo>
                  <a:lnTo>
                    <a:pt x="1070588" y="32383"/>
                  </a:lnTo>
                  <a:lnTo>
                    <a:pt x="1109560" y="0"/>
                  </a:lnTo>
                  <a:close/>
                </a:path>
              </a:pathLst>
            </a:custGeom>
            <a:solidFill>
              <a:srgbClr val="5F76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0"/>
              <a:ext cx="2576195" cy="2087245"/>
            </a:xfrm>
            <a:custGeom>
              <a:avLst/>
              <a:gdLst/>
              <a:ahLst/>
              <a:cxnLst/>
              <a:rect l="l" t="t" r="r" b="b"/>
              <a:pathLst>
                <a:path w="2576195" h="2087245">
                  <a:moveTo>
                    <a:pt x="0" y="1588897"/>
                  </a:moveTo>
                  <a:lnTo>
                    <a:pt x="45981" y="1565215"/>
                  </a:lnTo>
                  <a:lnTo>
                    <a:pt x="91795" y="1541298"/>
                  </a:lnTo>
                  <a:lnTo>
                    <a:pt x="137442" y="1517148"/>
                  </a:lnTo>
                  <a:lnTo>
                    <a:pt x="182922" y="1492764"/>
                  </a:lnTo>
                  <a:lnTo>
                    <a:pt x="228235" y="1468145"/>
                  </a:lnTo>
                  <a:lnTo>
                    <a:pt x="273381" y="1443293"/>
                  </a:lnTo>
                  <a:lnTo>
                    <a:pt x="318360" y="1418207"/>
                  </a:lnTo>
                  <a:lnTo>
                    <a:pt x="363171" y="1392888"/>
                  </a:lnTo>
                  <a:lnTo>
                    <a:pt x="407815" y="1367335"/>
                  </a:lnTo>
                  <a:lnTo>
                    <a:pt x="452293" y="1341548"/>
                  </a:lnTo>
                  <a:lnTo>
                    <a:pt x="496603" y="1315528"/>
                  </a:lnTo>
                  <a:lnTo>
                    <a:pt x="540746" y="1289275"/>
                  </a:lnTo>
                  <a:lnTo>
                    <a:pt x="584721" y="1262789"/>
                  </a:lnTo>
                  <a:lnTo>
                    <a:pt x="628530" y="1236069"/>
                  </a:lnTo>
                  <a:lnTo>
                    <a:pt x="672171" y="1209117"/>
                  </a:lnTo>
                  <a:lnTo>
                    <a:pt x="715645" y="1181932"/>
                  </a:lnTo>
                  <a:lnTo>
                    <a:pt x="758952" y="1154514"/>
                  </a:lnTo>
                  <a:lnTo>
                    <a:pt x="802092" y="1126863"/>
                  </a:lnTo>
                  <a:lnTo>
                    <a:pt x="845064" y="1098979"/>
                  </a:lnTo>
                  <a:lnTo>
                    <a:pt x="887869" y="1070864"/>
                  </a:lnTo>
                  <a:lnTo>
                    <a:pt x="658787" y="1336928"/>
                  </a:lnTo>
                  <a:lnTo>
                    <a:pt x="702001" y="1310469"/>
                  </a:lnTo>
                  <a:lnTo>
                    <a:pt x="745053" y="1283782"/>
                  </a:lnTo>
                  <a:lnTo>
                    <a:pt x="787941" y="1256867"/>
                  </a:lnTo>
                  <a:lnTo>
                    <a:pt x="830667" y="1229724"/>
                  </a:lnTo>
                  <a:lnTo>
                    <a:pt x="873230" y="1202353"/>
                  </a:lnTo>
                  <a:lnTo>
                    <a:pt x="915630" y="1174754"/>
                  </a:lnTo>
                  <a:lnTo>
                    <a:pt x="957868" y="1146928"/>
                  </a:lnTo>
                  <a:lnTo>
                    <a:pt x="999942" y="1118873"/>
                  </a:lnTo>
                  <a:lnTo>
                    <a:pt x="1041853" y="1090591"/>
                  </a:lnTo>
                  <a:lnTo>
                    <a:pt x="1083601" y="1062081"/>
                  </a:lnTo>
                  <a:lnTo>
                    <a:pt x="1125186" y="1033343"/>
                  </a:lnTo>
                  <a:lnTo>
                    <a:pt x="1166609" y="1004377"/>
                  </a:lnTo>
                  <a:lnTo>
                    <a:pt x="1207867" y="975183"/>
                  </a:lnTo>
                  <a:lnTo>
                    <a:pt x="1248963" y="945761"/>
                  </a:lnTo>
                  <a:lnTo>
                    <a:pt x="1289896" y="916112"/>
                  </a:lnTo>
                  <a:lnTo>
                    <a:pt x="1330665" y="886234"/>
                  </a:lnTo>
                  <a:lnTo>
                    <a:pt x="1371271" y="856129"/>
                  </a:lnTo>
                  <a:lnTo>
                    <a:pt x="1411714" y="825796"/>
                  </a:lnTo>
                  <a:lnTo>
                    <a:pt x="1451994" y="795235"/>
                  </a:lnTo>
                  <a:lnTo>
                    <a:pt x="1492110" y="764446"/>
                  </a:lnTo>
                  <a:lnTo>
                    <a:pt x="1532063" y="733429"/>
                  </a:lnTo>
                  <a:lnTo>
                    <a:pt x="1571852" y="702185"/>
                  </a:lnTo>
                  <a:lnTo>
                    <a:pt x="1611478" y="670712"/>
                  </a:lnTo>
                  <a:lnTo>
                    <a:pt x="1650941" y="639012"/>
                  </a:lnTo>
                  <a:lnTo>
                    <a:pt x="1690240" y="607084"/>
                  </a:lnTo>
                  <a:lnTo>
                    <a:pt x="1729376" y="574927"/>
                  </a:lnTo>
                  <a:lnTo>
                    <a:pt x="1768348" y="542544"/>
                  </a:lnTo>
                  <a:lnTo>
                    <a:pt x="1442593" y="673735"/>
                  </a:lnTo>
                  <a:lnTo>
                    <a:pt x="1483009" y="642262"/>
                  </a:lnTo>
                  <a:lnTo>
                    <a:pt x="1523258" y="610557"/>
                  </a:lnTo>
                  <a:lnTo>
                    <a:pt x="1563339" y="578619"/>
                  </a:lnTo>
                  <a:lnTo>
                    <a:pt x="1603253" y="546449"/>
                  </a:lnTo>
                  <a:lnTo>
                    <a:pt x="1642999" y="514046"/>
                  </a:lnTo>
                  <a:lnTo>
                    <a:pt x="1682577" y="481410"/>
                  </a:lnTo>
                  <a:lnTo>
                    <a:pt x="1721988" y="448541"/>
                  </a:lnTo>
                  <a:lnTo>
                    <a:pt x="1761231" y="415439"/>
                  </a:lnTo>
                  <a:lnTo>
                    <a:pt x="1800306" y="382104"/>
                  </a:lnTo>
                  <a:lnTo>
                    <a:pt x="1839214" y="348535"/>
                  </a:lnTo>
                  <a:lnTo>
                    <a:pt x="1877954" y="314733"/>
                  </a:lnTo>
                  <a:lnTo>
                    <a:pt x="1916526" y="280698"/>
                  </a:lnTo>
                  <a:lnTo>
                    <a:pt x="1954931" y="246429"/>
                  </a:lnTo>
                  <a:lnTo>
                    <a:pt x="1993168" y="211927"/>
                  </a:lnTo>
                  <a:lnTo>
                    <a:pt x="2031238" y="177190"/>
                  </a:lnTo>
                  <a:lnTo>
                    <a:pt x="2069140" y="142220"/>
                  </a:lnTo>
                  <a:lnTo>
                    <a:pt x="2106874" y="107016"/>
                  </a:lnTo>
                  <a:lnTo>
                    <a:pt x="2144440" y="71578"/>
                  </a:lnTo>
                  <a:lnTo>
                    <a:pt x="2181839" y="35906"/>
                  </a:lnTo>
                  <a:lnTo>
                    <a:pt x="2219071" y="0"/>
                  </a:lnTo>
                  <a:lnTo>
                    <a:pt x="2146046" y="483997"/>
                  </a:lnTo>
                  <a:lnTo>
                    <a:pt x="2575687" y="498094"/>
                  </a:lnTo>
                  <a:lnTo>
                    <a:pt x="2540232" y="532304"/>
                  </a:lnTo>
                  <a:lnTo>
                    <a:pt x="2504626" y="566300"/>
                  </a:lnTo>
                  <a:lnTo>
                    <a:pt x="2468869" y="600083"/>
                  </a:lnTo>
                  <a:lnTo>
                    <a:pt x="2432959" y="633652"/>
                  </a:lnTo>
                  <a:lnTo>
                    <a:pt x="2396899" y="667007"/>
                  </a:lnTo>
                  <a:lnTo>
                    <a:pt x="2360686" y="700148"/>
                  </a:lnTo>
                  <a:lnTo>
                    <a:pt x="2324322" y="733075"/>
                  </a:lnTo>
                  <a:lnTo>
                    <a:pt x="2287806" y="765789"/>
                  </a:lnTo>
                  <a:lnTo>
                    <a:pt x="2251139" y="798288"/>
                  </a:lnTo>
                  <a:lnTo>
                    <a:pt x="2214320" y="830574"/>
                  </a:lnTo>
                  <a:lnTo>
                    <a:pt x="2177349" y="862646"/>
                  </a:lnTo>
                  <a:lnTo>
                    <a:pt x="2140227" y="894505"/>
                  </a:lnTo>
                  <a:lnTo>
                    <a:pt x="2102953" y="926149"/>
                  </a:lnTo>
                  <a:lnTo>
                    <a:pt x="2065528" y="957579"/>
                  </a:lnTo>
                  <a:lnTo>
                    <a:pt x="2124964" y="1040638"/>
                  </a:lnTo>
                  <a:lnTo>
                    <a:pt x="2085992" y="1073021"/>
                  </a:lnTo>
                  <a:lnTo>
                    <a:pt x="2046857" y="1105178"/>
                  </a:lnTo>
                  <a:lnTo>
                    <a:pt x="2007559" y="1137106"/>
                  </a:lnTo>
                  <a:lnTo>
                    <a:pt x="1968098" y="1168807"/>
                  </a:lnTo>
                  <a:lnTo>
                    <a:pt x="1928474" y="1200279"/>
                  </a:lnTo>
                  <a:lnTo>
                    <a:pt x="1888687" y="1231525"/>
                  </a:lnTo>
                  <a:lnTo>
                    <a:pt x="1848737" y="1262542"/>
                  </a:lnTo>
                  <a:lnTo>
                    <a:pt x="1808623" y="1293332"/>
                  </a:lnTo>
                  <a:lnTo>
                    <a:pt x="1768347" y="1323895"/>
                  </a:lnTo>
                  <a:lnTo>
                    <a:pt x="1727907" y="1354229"/>
                  </a:lnTo>
                  <a:lnTo>
                    <a:pt x="1687304" y="1384337"/>
                  </a:lnTo>
                  <a:lnTo>
                    <a:pt x="1646538" y="1414217"/>
                  </a:lnTo>
                  <a:lnTo>
                    <a:pt x="1605609" y="1443869"/>
                  </a:lnTo>
                  <a:lnTo>
                    <a:pt x="1564517" y="1473295"/>
                  </a:lnTo>
                  <a:lnTo>
                    <a:pt x="1523262" y="1502492"/>
                  </a:lnTo>
                  <a:lnTo>
                    <a:pt x="1481843" y="1531463"/>
                  </a:lnTo>
                  <a:lnTo>
                    <a:pt x="1440261" y="1560206"/>
                  </a:lnTo>
                  <a:lnTo>
                    <a:pt x="1398516" y="1588722"/>
                  </a:lnTo>
                  <a:lnTo>
                    <a:pt x="1356608" y="1617011"/>
                  </a:lnTo>
                  <a:lnTo>
                    <a:pt x="1314537" y="1645073"/>
                  </a:lnTo>
                  <a:lnTo>
                    <a:pt x="1272302" y="1672908"/>
                  </a:lnTo>
                  <a:lnTo>
                    <a:pt x="1229904" y="1700516"/>
                  </a:lnTo>
                  <a:lnTo>
                    <a:pt x="1187343" y="1727896"/>
                  </a:lnTo>
                  <a:lnTo>
                    <a:pt x="1144619" y="1755050"/>
                  </a:lnTo>
                  <a:lnTo>
                    <a:pt x="1101731" y="1781977"/>
                  </a:lnTo>
                  <a:lnTo>
                    <a:pt x="1058680" y="1808677"/>
                  </a:lnTo>
                  <a:lnTo>
                    <a:pt x="1015466" y="1835150"/>
                  </a:lnTo>
                  <a:lnTo>
                    <a:pt x="956018" y="1752091"/>
                  </a:lnTo>
                  <a:lnTo>
                    <a:pt x="914192" y="1777379"/>
                  </a:lnTo>
                  <a:lnTo>
                    <a:pt x="872215" y="1802460"/>
                  </a:lnTo>
                  <a:lnTo>
                    <a:pt x="830087" y="1827333"/>
                  </a:lnTo>
                  <a:lnTo>
                    <a:pt x="787807" y="1851998"/>
                  </a:lnTo>
                  <a:lnTo>
                    <a:pt x="745375" y="1876453"/>
                  </a:lnTo>
                  <a:lnTo>
                    <a:pt x="702792" y="1900698"/>
                  </a:lnTo>
                  <a:lnTo>
                    <a:pt x="660057" y="1924732"/>
                  </a:lnTo>
                  <a:lnTo>
                    <a:pt x="617170" y="1948554"/>
                  </a:lnTo>
                  <a:lnTo>
                    <a:pt x="574132" y="1972164"/>
                  </a:lnTo>
                  <a:lnTo>
                    <a:pt x="530942" y="1995559"/>
                  </a:lnTo>
                  <a:lnTo>
                    <a:pt x="487601" y="2018741"/>
                  </a:lnTo>
                  <a:lnTo>
                    <a:pt x="444108" y="2041707"/>
                  </a:lnTo>
                  <a:lnTo>
                    <a:pt x="400463" y="2064457"/>
                  </a:lnTo>
                  <a:lnTo>
                    <a:pt x="356666" y="2086990"/>
                  </a:lnTo>
                  <a:lnTo>
                    <a:pt x="481723" y="1675638"/>
                  </a:lnTo>
                  <a:lnTo>
                    <a:pt x="0" y="1588897"/>
                  </a:lnTo>
                  <a:close/>
                </a:path>
                <a:path w="2576195" h="2087245">
                  <a:moveTo>
                    <a:pt x="956018" y="1752091"/>
                  </a:moveTo>
                  <a:lnTo>
                    <a:pt x="658787" y="1336928"/>
                  </a:lnTo>
                </a:path>
                <a:path w="2576195" h="2087245">
                  <a:moveTo>
                    <a:pt x="1768348" y="542544"/>
                  </a:moveTo>
                  <a:lnTo>
                    <a:pt x="2065528" y="957579"/>
                  </a:lnTo>
                </a:path>
                <a:path w="2576195" h="2087245">
                  <a:moveTo>
                    <a:pt x="887869" y="1070864"/>
                  </a:moveTo>
                  <a:lnTo>
                    <a:pt x="947318" y="1153922"/>
                  </a:lnTo>
                </a:path>
                <a:path w="2576195" h="2087245">
                  <a:moveTo>
                    <a:pt x="1502029" y="756665"/>
                  </a:moveTo>
                  <a:lnTo>
                    <a:pt x="1442593" y="673735"/>
                  </a:lnTo>
                </a:path>
              </a:pathLst>
            </a:custGeom>
            <a:ln w="25400">
              <a:solidFill>
                <a:srgbClr val="EDEB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170216" y="993394"/>
              <a:ext cx="467359" cy="423545"/>
            </a:xfrm>
            <a:custGeom>
              <a:avLst/>
              <a:gdLst/>
              <a:ahLst/>
              <a:cxnLst/>
              <a:rect l="l" t="t" r="r" b="b"/>
              <a:pathLst>
                <a:path w="467360" h="423544">
                  <a:moveTo>
                    <a:pt x="107149" y="180720"/>
                  </a:moveTo>
                  <a:lnTo>
                    <a:pt x="99517" y="181863"/>
                  </a:lnTo>
                  <a:lnTo>
                    <a:pt x="91833" y="182879"/>
                  </a:lnTo>
                  <a:lnTo>
                    <a:pt x="84886" y="184911"/>
                  </a:lnTo>
                  <a:lnTo>
                    <a:pt x="50431" y="203961"/>
                  </a:lnTo>
                  <a:lnTo>
                    <a:pt x="3670" y="237489"/>
                  </a:lnTo>
                  <a:lnTo>
                    <a:pt x="0" y="248411"/>
                  </a:lnTo>
                  <a:lnTo>
                    <a:pt x="1219" y="252602"/>
                  </a:lnTo>
                  <a:lnTo>
                    <a:pt x="122516" y="422020"/>
                  </a:lnTo>
                  <a:lnTo>
                    <a:pt x="123405" y="422655"/>
                  </a:lnTo>
                  <a:lnTo>
                    <a:pt x="125691" y="423417"/>
                  </a:lnTo>
                  <a:lnTo>
                    <a:pt x="127088" y="423290"/>
                  </a:lnTo>
                  <a:lnTo>
                    <a:pt x="128866" y="422782"/>
                  </a:lnTo>
                  <a:lnTo>
                    <a:pt x="130517" y="422147"/>
                  </a:lnTo>
                  <a:lnTo>
                    <a:pt x="132676" y="421258"/>
                  </a:lnTo>
                  <a:lnTo>
                    <a:pt x="135343" y="419734"/>
                  </a:lnTo>
                  <a:lnTo>
                    <a:pt x="137883" y="418338"/>
                  </a:lnTo>
                  <a:lnTo>
                    <a:pt x="141058" y="416305"/>
                  </a:lnTo>
                  <a:lnTo>
                    <a:pt x="144614" y="413765"/>
                  </a:lnTo>
                  <a:lnTo>
                    <a:pt x="148297" y="411225"/>
                  </a:lnTo>
                  <a:lnTo>
                    <a:pt x="151091" y="408813"/>
                  </a:lnTo>
                  <a:lnTo>
                    <a:pt x="155409" y="405002"/>
                  </a:lnTo>
                  <a:lnTo>
                    <a:pt x="157060" y="403225"/>
                  </a:lnTo>
                  <a:lnTo>
                    <a:pt x="158076" y="401700"/>
                  </a:lnTo>
                  <a:lnTo>
                    <a:pt x="159219" y="400303"/>
                  </a:lnTo>
                  <a:lnTo>
                    <a:pt x="159727" y="398906"/>
                  </a:lnTo>
                  <a:lnTo>
                    <a:pt x="159981" y="396493"/>
                  </a:lnTo>
                  <a:lnTo>
                    <a:pt x="159600" y="395477"/>
                  </a:lnTo>
                  <a:lnTo>
                    <a:pt x="117309" y="336295"/>
                  </a:lnTo>
                  <a:lnTo>
                    <a:pt x="132422" y="325373"/>
                  </a:lnTo>
                  <a:lnTo>
                    <a:pt x="140993" y="318920"/>
                  </a:lnTo>
                  <a:lnTo>
                    <a:pt x="148599" y="312324"/>
                  </a:lnTo>
                  <a:lnTo>
                    <a:pt x="153128" y="307720"/>
                  </a:lnTo>
                  <a:lnTo>
                    <a:pt x="96774" y="307720"/>
                  </a:lnTo>
                  <a:lnTo>
                    <a:pt x="52450" y="245871"/>
                  </a:lnTo>
                  <a:lnTo>
                    <a:pt x="68249" y="234568"/>
                  </a:lnTo>
                  <a:lnTo>
                    <a:pt x="72097" y="231775"/>
                  </a:lnTo>
                  <a:lnTo>
                    <a:pt x="76022" y="229361"/>
                  </a:lnTo>
                  <a:lnTo>
                    <a:pt x="80009" y="227329"/>
                  </a:lnTo>
                  <a:lnTo>
                    <a:pt x="83997" y="225170"/>
                  </a:lnTo>
                  <a:lnTo>
                    <a:pt x="88341" y="224027"/>
                  </a:lnTo>
                  <a:lnTo>
                    <a:pt x="93040" y="223646"/>
                  </a:lnTo>
                  <a:lnTo>
                    <a:pt x="97751" y="223138"/>
                  </a:lnTo>
                  <a:lnTo>
                    <a:pt x="167625" y="223138"/>
                  </a:lnTo>
                  <a:lnTo>
                    <a:pt x="141947" y="191896"/>
                  </a:lnTo>
                  <a:lnTo>
                    <a:pt x="135597" y="187325"/>
                  </a:lnTo>
                  <a:lnTo>
                    <a:pt x="128866" y="184276"/>
                  </a:lnTo>
                  <a:lnTo>
                    <a:pt x="114642" y="180975"/>
                  </a:lnTo>
                  <a:lnTo>
                    <a:pt x="107149" y="180720"/>
                  </a:lnTo>
                  <a:close/>
                </a:path>
                <a:path w="467360" h="423544">
                  <a:moveTo>
                    <a:pt x="260819" y="70738"/>
                  </a:moveTo>
                  <a:lnTo>
                    <a:pt x="253199" y="71881"/>
                  </a:lnTo>
                  <a:lnTo>
                    <a:pt x="245452" y="72897"/>
                  </a:lnTo>
                  <a:lnTo>
                    <a:pt x="238594" y="74929"/>
                  </a:lnTo>
                  <a:lnTo>
                    <a:pt x="204050" y="93979"/>
                  </a:lnTo>
                  <a:lnTo>
                    <a:pt x="161124" y="124713"/>
                  </a:lnTo>
                  <a:lnTo>
                    <a:pt x="157314" y="127380"/>
                  </a:lnTo>
                  <a:lnTo>
                    <a:pt x="155028" y="130682"/>
                  </a:lnTo>
                  <a:lnTo>
                    <a:pt x="154343" y="134873"/>
                  </a:lnTo>
                  <a:lnTo>
                    <a:pt x="153631" y="138429"/>
                  </a:lnTo>
                  <a:lnTo>
                    <a:pt x="154901" y="142620"/>
                  </a:lnTo>
                  <a:lnTo>
                    <a:pt x="158076" y="146938"/>
                  </a:lnTo>
                  <a:lnTo>
                    <a:pt x="275631" y="311150"/>
                  </a:lnTo>
                  <a:lnTo>
                    <a:pt x="276186" y="312038"/>
                  </a:lnTo>
                  <a:lnTo>
                    <a:pt x="277075" y="312673"/>
                  </a:lnTo>
                  <a:lnTo>
                    <a:pt x="278218" y="313054"/>
                  </a:lnTo>
                  <a:lnTo>
                    <a:pt x="279234" y="313308"/>
                  </a:lnTo>
                  <a:lnTo>
                    <a:pt x="280758" y="313308"/>
                  </a:lnTo>
                  <a:lnTo>
                    <a:pt x="282409" y="312673"/>
                  </a:lnTo>
                  <a:lnTo>
                    <a:pt x="284187" y="312165"/>
                  </a:lnTo>
                  <a:lnTo>
                    <a:pt x="311842" y="291591"/>
                  </a:lnTo>
                  <a:lnTo>
                    <a:pt x="312889" y="290194"/>
                  </a:lnTo>
                  <a:lnTo>
                    <a:pt x="313397" y="288925"/>
                  </a:lnTo>
                  <a:lnTo>
                    <a:pt x="313524" y="287781"/>
                  </a:lnTo>
                  <a:lnTo>
                    <a:pt x="313524" y="286511"/>
                  </a:lnTo>
                  <a:lnTo>
                    <a:pt x="313270" y="285495"/>
                  </a:lnTo>
                  <a:lnTo>
                    <a:pt x="312635" y="284479"/>
                  </a:lnTo>
                  <a:lnTo>
                    <a:pt x="270852" y="226313"/>
                  </a:lnTo>
                  <a:lnTo>
                    <a:pt x="286092" y="215391"/>
                  </a:lnTo>
                  <a:lnTo>
                    <a:pt x="294643" y="208867"/>
                  </a:lnTo>
                  <a:lnTo>
                    <a:pt x="302206" y="202247"/>
                  </a:lnTo>
                  <a:lnTo>
                    <a:pt x="306627" y="197738"/>
                  </a:lnTo>
                  <a:lnTo>
                    <a:pt x="250405" y="197738"/>
                  </a:lnTo>
                  <a:lnTo>
                    <a:pt x="206082" y="135762"/>
                  </a:lnTo>
                  <a:lnTo>
                    <a:pt x="242023" y="113918"/>
                  </a:lnTo>
                  <a:lnTo>
                    <a:pt x="251421" y="113156"/>
                  </a:lnTo>
                  <a:lnTo>
                    <a:pt x="321240" y="113156"/>
                  </a:lnTo>
                  <a:lnTo>
                    <a:pt x="318140" y="107388"/>
                  </a:lnTo>
                  <a:lnTo>
                    <a:pt x="289267" y="77342"/>
                  </a:lnTo>
                  <a:lnTo>
                    <a:pt x="268312" y="70992"/>
                  </a:lnTo>
                  <a:lnTo>
                    <a:pt x="260819" y="70738"/>
                  </a:lnTo>
                  <a:close/>
                </a:path>
                <a:path w="467360" h="423544">
                  <a:moveTo>
                    <a:pt x="167625" y="223138"/>
                  </a:moveTo>
                  <a:lnTo>
                    <a:pt x="97751" y="223138"/>
                  </a:lnTo>
                  <a:lnTo>
                    <a:pt x="102704" y="224281"/>
                  </a:lnTo>
                  <a:lnTo>
                    <a:pt x="113118" y="229361"/>
                  </a:lnTo>
                  <a:lnTo>
                    <a:pt x="132041" y="264413"/>
                  </a:lnTo>
                  <a:lnTo>
                    <a:pt x="131025" y="273684"/>
                  </a:lnTo>
                  <a:lnTo>
                    <a:pt x="113372" y="295782"/>
                  </a:lnTo>
                  <a:lnTo>
                    <a:pt x="96774" y="307720"/>
                  </a:lnTo>
                  <a:lnTo>
                    <a:pt x="153128" y="307720"/>
                  </a:lnTo>
                  <a:lnTo>
                    <a:pt x="155229" y="305585"/>
                  </a:lnTo>
                  <a:lnTo>
                    <a:pt x="174459" y="270255"/>
                  </a:lnTo>
                  <a:lnTo>
                    <a:pt x="176095" y="255476"/>
                  </a:lnTo>
                  <a:lnTo>
                    <a:pt x="175585" y="247985"/>
                  </a:lnTo>
                  <a:lnTo>
                    <a:pt x="174205" y="240410"/>
                  </a:lnTo>
                  <a:lnTo>
                    <a:pt x="171868" y="232715"/>
                  </a:lnTo>
                  <a:lnTo>
                    <a:pt x="168649" y="225043"/>
                  </a:lnTo>
                  <a:lnTo>
                    <a:pt x="167625" y="223138"/>
                  </a:lnTo>
                  <a:close/>
                </a:path>
                <a:path w="467360" h="423544">
                  <a:moveTo>
                    <a:pt x="339178" y="0"/>
                  </a:moveTo>
                  <a:lnTo>
                    <a:pt x="337654" y="0"/>
                  </a:lnTo>
                  <a:lnTo>
                    <a:pt x="336003" y="634"/>
                  </a:lnTo>
                  <a:lnTo>
                    <a:pt x="334225" y="1142"/>
                  </a:lnTo>
                  <a:lnTo>
                    <a:pt x="311619" y="16382"/>
                  </a:lnTo>
                  <a:lnTo>
                    <a:pt x="309460" y="18287"/>
                  </a:lnTo>
                  <a:lnTo>
                    <a:pt x="304888" y="26796"/>
                  </a:lnTo>
                  <a:lnTo>
                    <a:pt x="305142" y="27812"/>
                  </a:lnTo>
                  <a:lnTo>
                    <a:pt x="305777" y="28828"/>
                  </a:lnTo>
                  <a:lnTo>
                    <a:pt x="429221" y="201040"/>
                  </a:lnTo>
                  <a:lnTo>
                    <a:pt x="429856" y="202056"/>
                  </a:lnTo>
                  <a:lnTo>
                    <a:pt x="430745" y="202564"/>
                  </a:lnTo>
                  <a:lnTo>
                    <a:pt x="431888" y="202945"/>
                  </a:lnTo>
                  <a:lnTo>
                    <a:pt x="433031" y="203200"/>
                  </a:lnTo>
                  <a:lnTo>
                    <a:pt x="434555" y="203200"/>
                  </a:lnTo>
                  <a:lnTo>
                    <a:pt x="436206" y="202564"/>
                  </a:lnTo>
                  <a:lnTo>
                    <a:pt x="437984" y="202056"/>
                  </a:lnTo>
                  <a:lnTo>
                    <a:pt x="465639" y="181482"/>
                  </a:lnTo>
                  <a:lnTo>
                    <a:pt x="466686" y="180085"/>
                  </a:lnTo>
                  <a:lnTo>
                    <a:pt x="467194" y="178815"/>
                  </a:lnTo>
                  <a:lnTo>
                    <a:pt x="467321" y="176402"/>
                  </a:lnTo>
                  <a:lnTo>
                    <a:pt x="467067" y="175386"/>
                  </a:lnTo>
                  <a:lnTo>
                    <a:pt x="466432" y="174370"/>
                  </a:lnTo>
                  <a:lnTo>
                    <a:pt x="342988" y="2158"/>
                  </a:lnTo>
                  <a:lnTo>
                    <a:pt x="342353" y="1142"/>
                  </a:lnTo>
                  <a:lnTo>
                    <a:pt x="341464" y="634"/>
                  </a:lnTo>
                  <a:lnTo>
                    <a:pt x="340321" y="253"/>
                  </a:lnTo>
                  <a:lnTo>
                    <a:pt x="339178" y="0"/>
                  </a:lnTo>
                  <a:close/>
                </a:path>
                <a:path w="467360" h="423544">
                  <a:moveTo>
                    <a:pt x="321240" y="113156"/>
                  </a:moveTo>
                  <a:lnTo>
                    <a:pt x="251421" y="113156"/>
                  </a:lnTo>
                  <a:lnTo>
                    <a:pt x="256374" y="114300"/>
                  </a:lnTo>
                  <a:lnTo>
                    <a:pt x="261581" y="116712"/>
                  </a:lnTo>
                  <a:lnTo>
                    <a:pt x="285203" y="149478"/>
                  </a:lnTo>
                  <a:lnTo>
                    <a:pt x="285711" y="154304"/>
                  </a:lnTo>
                  <a:lnTo>
                    <a:pt x="284695" y="163702"/>
                  </a:lnTo>
                  <a:lnTo>
                    <a:pt x="250405" y="197738"/>
                  </a:lnTo>
                  <a:lnTo>
                    <a:pt x="306627" y="197738"/>
                  </a:lnTo>
                  <a:lnTo>
                    <a:pt x="328129" y="160273"/>
                  </a:lnTo>
                  <a:lnTo>
                    <a:pt x="329692" y="144652"/>
                  </a:lnTo>
                  <a:lnTo>
                    <a:pt x="329201" y="137896"/>
                  </a:lnTo>
                  <a:lnTo>
                    <a:pt x="327710" y="130175"/>
                  </a:lnTo>
                  <a:lnTo>
                    <a:pt x="325466" y="122680"/>
                  </a:lnTo>
                  <a:lnTo>
                    <a:pt x="322256" y="115046"/>
                  </a:lnTo>
                  <a:lnTo>
                    <a:pt x="321240" y="1131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257800"/>
            <a:ext cx="1600200" cy="1600199"/>
          </a:xfrm>
          <a:prstGeom prst="rect">
            <a:avLst/>
          </a:prstGeom>
        </p:spPr>
      </p:pic>
      <p:grpSp>
        <p:nvGrpSpPr>
          <p:cNvPr id="8" name="object 8"/>
          <p:cNvGrpSpPr/>
          <p:nvPr/>
        </p:nvGrpSpPr>
        <p:grpSpPr>
          <a:xfrm>
            <a:off x="4178808" y="6388608"/>
            <a:ext cx="4979035" cy="483234"/>
            <a:chOff x="4178808" y="6388608"/>
            <a:chExt cx="4979035" cy="483234"/>
          </a:xfrm>
        </p:grpSpPr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91762" y="6401562"/>
              <a:ext cx="4952999" cy="457199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4191762" y="6401562"/>
              <a:ext cx="4953000" cy="457200"/>
            </a:xfrm>
            <a:custGeom>
              <a:avLst/>
              <a:gdLst/>
              <a:ahLst/>
              <a:cxnLst/>
              <a:rect l="l" t="t" r="r" b="b"/>
              <a:pathLst>
                <a:path w="4953000" h="457200">
                  <a:moveTo>
                    <a:pt x="76200" y="0"/>
                  </a:moveTo>
                  <a:lnTo>
                    <a:pt x="4952999" y="0"/>
                  </a:lnTo>
                  <a:lnTo>
                    <a:pt x="4952999" y="380997"/>
                  </a:lnTo>
                  <a:lnTo>
                    <a:pt x="4947005" y="410658"/>
                  </a:lnTo>
                  <a:lnTo>
                    <a:pt x="4930663" y="434880"/>
                  </a:lnTo>
                  <a:lnTo>
                    <a:pt x="4906440" y="451210"/>
                  </a:lnTo>
                  <a:lnTo>
                    <a:pt x="4876799" y="457199"/>
                  </a:lnTo>
                  <a:lnTo>
                    <a:pt x="0" y="457199"/>
                  </a:lnTo>
                  <a:lnTo>
                    <a:pt x="0" y="76199"/>
                  </a:lnTo>
                  <a:lnTo>
                    <a:pt x="5994" y="46537"/>
                  </a:lnTo>
                  <a:lnTo>
                    <a:pt x="22336" y="22317"/>
                  </a:lnTo>
                  <a:lnTo>
                    <a:pt x="46559" y="5987"/>
                  </a:lnTo>
                  <a:lnTo>
                    <a:pt x="76200" y="0"/>
                  </a:lnTo>
                  <a:close/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2731007" y="0"/>
            <a:ext cx="6426835" cy="940435"/>
            <a:chOff x="2731007" y="0"/>
            <a:chExt cx="6426835" cy="940435"/>
          </a:xfrm>
        </p:grpSpPr>
        <p:sp>
          <p:nvSpPr>
            <p:cNvPr id="12" name="object 12"/>
            <p:cNvSpPr/>
            <p:nvPr/>
          </p:nvSpPr>
          <p:spPr>
            <a:xfrm>
              <a:off x="2743961" y="762"/>
              <a:ext cx="6400800" cy="914400"/>
            </a:xfrm>
            <a:custGeom>
              <a:avLst/>
              <a:gdLst/>
              <a:ahLst/>
              <a:cxnLst/>
              <a:rect l="l" t="t" r="r" b="b"/>
              <a:pathLst>
                <a:path w="6400800" h="914400">
                  <a:moveTo>
                    <a:pt x="6248399" y="0"/>
                  </a:moveTo>
                  <a:lnTo>
                    <a:pt x="0" y="0"/>
                  </a:lnTo>
                  <a:lnTo>
                    <a:pt x="0" y="762000"/>
                  </a:lnTo>
                  <a:lnTo>
                    <a:pt x="152400" y="914400"/>
                  </a:lnTo>
                  <a:lnTo>
                    <a:pt x="6400799" y="914400"/>
                  </a:lnTo>
                  <a:lnTo>
                    <a:pt x="6400799" y="152400"/>
                  </a:lnTo>
                  <a:lnTo>
                    <a:pt x="6248399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743961" y="762"/>
              <a:ext cx="6400800" cy="914400"/>
            </a:xfrm>
            <a:custGeom>
              <a:avLst/>
              <a:gdLst/>
              <a:ahLst/>
              <a:cxnLst/>
              <a:rect l="l" t="t" r="r" b="b"/>
              <a:pathLst>
                <a:path w="6400800" h="914400">
                  <a:moveTo>
                    <a:pt x="0" y="0"/>
                  </a:moveTo>
                  <a:lnTo>
                    <a:pt x="6248399" y="0"/>
                  </a:lnTo>
                  <a:lnTo>
                    <a:pt x="6400799" y="152400"/>
                  </a:lnTo>
                  <a:lnTo>
                    <a:pt x="6400799" y="914400"/>
                  </a:lnTo>
                  <a:lnTo>
                    <a:pt x="152400" y="914400"/>
                  </a:lnTo>
                  <a:lnTo>
                    <a:pt x="0" y="762000"/>
                  </a:lnTo>
                  <a:lnTo>
                    <a:pt x="0" y="0"/>
                  </a:lnTo>
                  <a:close/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4711700" y="188163"/>
            <a:ext cx="246507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0" spc="-5" dirty="0">
                <a:solidFill>
                  <a:srgbClr val="FFFFFF"/>
                </a:solidFill>
                <a:latin typeface="Arial MT"/>
                <a:cs typeface="Arial MT"/>
              </a:rPr>
              <a:t>Medical</a:t>
            </a:r>
            <a:r>
              <a:rPr b="0" spc="-6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b="0" dirty="0">
                <a:solidFill>
                  <a:srgbClr val="FFFFFF"/>
                </a:solidFill>
                <a:latin typeface="Arial MT"/>
                <a:cs typeface="Arial MT"/>
              </a:rPr>
              <a:t>Uses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80"/>
              </a:lnSpc>
            </a:pPr>
            <a:r>
              <a:rPr spc="-10" dirty="0"/>
              <a:t>Proton</a:t>
            </a:r>
            <a:r>
              <a:rPr spc="-45" dirty="0"/>
              <a:t> </a:t>
            </a:r>
            <a:r>
              <a:rPr spc="-10" dirty="0"/>
              <a:t>Pump</a:t>
            </a:r>
            <a:r>
              <a:rPr spc="-30" dirty="0"/>
              <a:t> </a:t>
            </a:r>
            <a:r>
              <a:rPr spc="-10" dirty="0"/>
              <a:t>Inhibitor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307340" y="1523658"/>
            <a:ext cx="8310245" cy="4514215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694055" indent="-681990">
              <a:lnSpc>
                <a:spcPct val="100000"/>
              </a:lnSpc>
              <a:spcBef>
                <a:spcPts val="869"/>
              </a:spcBef>
              <a:buClr>
                <a:srgbClr val="FFFF00"/>
              </a:buClr>
              <a:buFont typeface="Wingdings"/>
              <a:buChar char=""/>
              <a:tabLst>
                <a:tab pos="694055" algn="l"/>
                <a:tab pos="694690" algn="l"/>
              </a:tabLst>
            </a:pPr>
            <a:r>
              <a:rPr sz="3200" dirty="0">
                <a:latin typeface="Arial MT"/>
                <a:cs typeface="Arial MT"/>
              </a:rPr>
              <a:t>Dyspepsia</a:t>
            </a:r>
            <a:endParaRPr sz="3200">
              <a:latin typeface="Arial MT"/>
              <a:cs typeface="Arial MT"/>
            </a:endParaRPr>
          </a:p>
          <a:p>
            <a:pPr marL="694055" indent="-681990">
              <a:lnSpc>
                <a:spcPct val="100000"/>
              </a:lnSpc>
              <a:spcBef>
                <a:spcPts val="770"/>
              </a:spcBef>
              <a:buFont typeface="Wingdings"/>
              <a:buChar char=""/>
              <a:tabLst>
                <a:tab pos="694055" algn="l"/>
                <a:tab pos="694690" algn="l"/>
              </a:tabLst>
            </a:pPr>
            <a:r>
              <a:rPr sz="3200" spc="-5" dirty="0">
                <a:latin typeface="Arial MT"/>
                <a:cs typeface="Arial MT"/>
              </a:rPr>
              <a:t>Peptic</a:t>
            </a:r>
            <a:r>
              <a:rPr sz="3200" spc="-30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ulcer</a:t>
            </a:r>
            <a:r>
              <a:rPr sz="3200" spc="-2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disease</a:t>
            </a:r>
            <a:endParaRPr sz="3200">
              <a:latin typeface="Arial MT"/>
              <a:cs typeface="Arial MT"/>
            </a:endParaRPr>
          </a:p>
          <a:p>
            <a:pPr marL="694055" indent="-681990">
              <a:lnSpc>
                <a:spcPct val="100000"/>
              </a:lnSpc>
              <a:spcBef>
                <a:spcPts val="770"/>
              </a:spcBef>
              <a:buFont typeface="Wingdings"/>
              <a:buChar char=""/>
              <a:tabLst>
                <a:tab pos="694055" algn="l"/>
                <a:tab pos="694690" algn="l"/>
              </a:tabLst>
            </a:pPr>
            <a:r>
              <a:rPr sz="3200" dirty="0">
                <a:latin typeface="Arial MT"/>
                <a:cs typeface="Arial MT"/>
              </a:rPr>
              <a:t>Gastro</a:t>
            </a:r>
            <a:r>
              <a:rPr sz="3200" spc="-2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esophageal</a:t>
            </a:r>
            <a:r>
              <a:rPr sz="3200" spc="-2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reflux</a:t>
            </a:r>
            <a:r>
              <a:rPr sz="3200" spc="-1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disease</a:t>
            </a:r>
            <a:r>
              <a:rPr sz="3200" spc="-20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(GERD)</a:t>
            </a:r>
            <a:endParaRPr sz="3200">
              <a:latin typeface="Arial MT"/>
              <a:cs typeface="Arial MT"/>
            </a:endParaRPr>
          </a:p>
          <a:p>
            <a:pPr marL="694055" indent="-681990">
              <a:lnSpc>
                <a:spcPct val="100000"/>
              </a:lnSpc>
              <a:spcBef>
                <a:spcPts val="770"/>
              </a:spcBef>
              <a:buFont typeface="Wingdings"/>
              <a:buChar char=""/>
              <a:tabLst>
                <a:tab pos="694055" algn="l"/>
                <a:tab pos="694690" algn="l"/>
              </a:tabLst>
            </a:pPr>
            <a:r>
              <a:rPr sz="3200" spc="-5" dirty="0">
                <a:latin typeface="Arial MT"/>
                <a:cs typeface="Arial MT"/>
              </a:rPr>
              <a:t>Laryngopharyngeal</a:t>
            </a:r>
            <a:r>
              <a:rPr sz="3200" spc="-5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reflux</a:t>
            </a:r>
            <a:endParaRPr sz="3200">
              <a:latin typeface="Arial MT"/>
              <a:cs typeface="Arial MT"/>
            </a:endParaRPr>
          </a:p>
          <a:p>
            <a:pPr marL="694055" indent="-681990">
              <a:lnSpc>
                <a:spcPct val="100000"/>
              </a:lnSpc>
              <a:spcBef>
                <a:spcPts val="770"/>
              </a:spcBef>
              <a:buFont typeface="Wingdings"/>
              <a:buChar char=""/>
              <a:tabLst>
                <a:tab pos="694055" algn="l"/>
                <a:tab pos="694690" algn="l"/>
              </a:tabLst>
            </a:pPr>
            <a:r>
              <a:rPr sz="3200" dirty="0">
                <a:latin typeface="Arial MT"/>
                <a:cs typeface="Arial MT"/>
              </a:rPr>
              <a:t>Stress</a:t>
            </a:r>
            <a:r>
              <a:rPr sz="3200" spc="-40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gastritis</a:t>
            </a:r>
            <a:r>
              <a:rPr sz="3200" spc="-2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prevention</a:t>
            </a:r>
            <a:endParaRPr sz="3200">
              <a:latin typeface="Arial MT"/>
              <a:cs typeface="Arial MT"/>
            </a:endParaRPr>
          </a:p>
          <a:p>
            <a:pPr marL="355600" marR="92075" indent="-342900" algn="just">
              <a:lnSpc>
                <a:spcPct val="100000"/>
              </a:lnSpc>
              <a:spcBef>
                <a:spcPts val="765"/>
              </a:spcBef>
              <a:buFont typeface="Wingdings"/>
              <a:buChar char=""/>
              <a:tabLst>
                <a:tab pos="694690" algn="l"/>
              </a:tabLst>
            </a:pPr>
            <a:r>
              <a:rPr sz="3200" spc="-5" dirty="0">
                <a:latin typeface="Arial MT"/>
                <a:cs typeface="Arial MT"/>
              </a:rPr>
              <a:t>Zollinger-Ellison </a:t>
            </a:r>
            <a:r>
              <a:rPr sz="3200" dirty="0">
                <a:latin typeface="Arial MT"/>
                <a:cs typeface="Arial MT"/>
              </a:rPr>
              <a:t>syndrome </a:t>
            </a:r>
            <a:r>
              <a:rPr sz="3200" spc="-5" dirty="0">
                <a:latin typeface="Arial MT"/>
                <a:cs typeface="Arial MT"/>
              </a:rPr>
              <a:t>(often </a:t>
            </a:r>
            <a:r>
              <a:rPr sz="3200" dirty="0">
                <a:latin typeface="Arial MT"/>
                <a:cs typeface="Arial MT"/>
              </a:rPr>
              <a:t>2-3x </a:t>
            </a:r>
            <a:r>
              <a:rPr sz="3200" spc="-5" dirty="0">
                <a:latin typeface="Arial MT"/>
                <a:cs typeface="Arial MT"/>
              </a:rPr>
              <a:t>the </a:t>
            </a:r>
            <a:r>
              <a:rPr sz="3200" spc="-88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regular</a:t>
            </a:r>
            <a:r>
              <a:rPr sz="3200" spc="-25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dose</a:t>
            </a:r>
            <a:r>
              <a:rPr sz="3200" spc="-20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is</a:t>
            </a:r>
            <a:r>
              <a:rPr sz="3200" spc="-5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required</a:t>
            </a:r>
            <a:r>
              <a:rPr sz="3200" spc="-25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as</a:t>
            </a:r>
            <a:r>
              <a:rPr sz="3200" spc="-5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compared</a:t>
            </a:r>
            <a:r>
              <a:rPr sz="3200" spc="-40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to</a:t>
            </a:r>
            <a:r>
              <a:rPr sz="3200" spc="-1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the </a:t>
            </a:r>
            <a:r>
              <a:rPr sz="3200" spc="-87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other</a:t>
            </a:r>
            <a:r>
              <a:rPr sz="3200" spc="-20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indications)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178808" y="6388608"/>
            <a:ext cx="4979035" cy="483234"/>
            <a:chOff x="4178808" y="6388608"/>
            <a:chExt cx="4979035" cy="483234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191762" y="6401562"/>
              <a:ext cx="4952999" cy="457199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4191762" y="6401562"/>
              <a:ext cx="4953000" cy="457200"/>
            </a:xfrm>
            <a:custGeom>
              <a:avLst/>
              <a:gdLst/>
              <a:ahLst/>
              <a:cxnLst/>
              <a:rect l="l" t="t" r="r" b="b"/>
              <a:pathLst>
                <a:path w="4953000" h="457200">
                  <a:moveTo>
                    <a:pt x="76200" y="0"/>
                  </a:moveTo>
                  <a:lnTo>
                    <a:pt x="4952999" y="0"/>
                  </a:lnTo>
                  <a:lnTo>
                    <a:pt x="4952999" y="380997"/>
                  </a:lnTo>
                  <a:lnTo>
                    <a:pt x="4947005" y="410658"/>
                  </a:lnTo>
                  <a:lnTo>
                    <a:pt x="4930663" y="434880"/>
                  </a:lnTo>
                  <a:lnTo>
                    <a:pt x="4906440" y="451210"/>
                  </a:lnTo>
                  <a:lnTo>
                    <a:pt x="4876799" y="457199"/>
                  </a:lnTo>
                  <a:lnTo>
                    <a:pt x="0" y="457199"/>
                  </a:lnTo>
                  <a:lnTo>
                    <a:pt x="0" y="76199"/>
                  </a:lnTo>
                  <a:lnTo>
                    <a:pt x="5994" y="46537"/>
                  </a:lnTo>
                  <a:lnTo>
                    <a:pt x="22336" y="22317"/>
                  </a:lnTo>
                  <a:lnTo>
                    <a:pt x="46559" y="5987"/>
                  </a:lnTo>
                  <a:lnTo>
                    <a:pt x="76200" y="0"/>
                  </a:lnTo>
                  <a:close/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2731007" y="0"/>
            <a:ext cx="6426835" cy="940435"/>
            <a:chOff x="2731007" y="0"/>
            <a:chExt cx="6426835" cy="940435"/>
          </a:xfrm>
        </p:grpSpPr>
        <p:sp>
          <p:nvSpPr>
            <p:cNvPr id="6" name="object 6"/>
            <p:cNvSpPr/>
            <p:nvPr/>
          </p:nvSpPr>
          <p:spPr>
            <a:xfrm>
              <a:off x="2743961" y="762"/>
              <a:ext cx="6400800" cy="914400"/>
            </a:xfrm>
            <a:custGeom>
              <a:avLst/>
              <a:gdLst/>
              <a:ahLst/>
              <a:cxnLst/>
              <a:rect l="l" t="t" r="r" b="b"/>
              <a:pathLst>
                <a:path w="6400800" h="914400">
                  <a:moveTo>
                    <a:pt x="6248399" y="0"/>
                  </a:moveTo>
                  <a:lnTo>
                    <a:pt x="0" y="0"/>
                  </a:lnTo>
                  <a:lnTo>
                    <a:pt x="0" y="762000"/>
                  </a:lnTo>
                  <a:lnTo>
                    <a:pt x="152400" y="914400"/>
                  </a:lnTo>
                  <a:lnTo>
                    <a:pt x="6400799" y="914400"/>
                  </a:lnTo>
                  <a:lnTo>
                    <a:pt x="6400799" y="152400"/>
                  </a:lnTo>
                  <a:lnTo>
                    <a:pt x="6248399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743961" y="762"/>
              <a:ext cx="6400800" cy="914400"/>
            </a:xfrm>
            <a:custGeom>
              <a:avLst/>
              <a:gdLst/>
              <a:ahLst/>
              <a:cxnLst/>
              <a:rect l="l" t="t" r="r" b="b"/>
              <a:pathLst>
                <a:path w="6400800" h="914400">
                  <a:moveTo>
                    <a:pt x="0" y="0"/>
                  </a:moveTo>
                  <a:lnTo>
                    <a:pt x="6248399" y="0"/>
                  </a:lnTo>
                  <a:lnTo>
                    <a:pt x="6400799" y="152400"/>
                  </a:lnTo>
                  <a:lnTo>
                    <a:pt x="6400799" y="914400"/>
                  </a:lnTo>
                  <a:lnTo>
                    <a:pt x="152400" y="914400"/>
                  </a:lnTo>
                  <a:lnTo>
                    <a:pt x="0" y="762000"/>
                  </a:lnTo>
                  <a:lnTo>
                    <a:pt x="0" y="0"/>
                  </a:lnTo>
                  <a:close/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4339844" y="188163"/>
            <a:ext cx="320738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0" spc="-5" dirty="0">
                <a:solidFill>
                  <a:srgbClr val="FFFFFF"/>
                </a:solidFill>
                <a:latin typeface="Arial MT"/>
                <a:cs typeface="Arial MT"/>
              </a:rPr>
              <a:t>Therapeutic</a:t>
            </a:r>
            <a:r>
              <a:rPr b="0" spc="-7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b="0" dirty="0">
                <a:solidFill>
                  <a:srgbClr val="FFFFFF"/>
                </a:solidFill>
                <a:latin typeface="Arial MT"/>
                <a:cs typeface="Arial MT"/>
              </a:rPr>
              <a:t>Uses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80"/>
              </a:lnSpc>
            </a:pPr>
            <a:r>
              <a:rPr spc="-10" dirty="0"/>
              <a:t>Proton</a:t>
            </a:r>
            <a:r>
              <a:rPr spc="-45" dirty="0"/>
              <a:t> </a:t>
            </a:r>
            <a:r>
              <a:rPr spc="-10" dirty="0"/>
              <a:t>Pump</a:t>
            </a:r>
            <a:r>
              <a:rPr spc="-30" dirty="0"/>
              <a:t> </a:t>
            </a:r>
            <a:r>
              <a:rPr spc="-10" dirty="0"/>
              <a:t>Inhibitor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78739" y="1532890"/>
            <a:ext cx="8961120" cy="4781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19455" indent="9144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 MT"/>
                <a:cs typeface="Arial MT"/>
              </a:rPr>
              <a:t>Proton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pump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inhibitors</a:t>
            </a:r>
            <a:r>
              <a:rPr sz="2400" spc="3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are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used</a:t>
            </a:r>
            <a:r>
              <a:rPr sz="2400" spc="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principally</a:t>
            </a:r>
            <a:r>
              <a:rPr sz="2400" spc="5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to</a:t>
            </a:r>
            <a:r>
              <a:rPr sz="2400" spc="-5" dirty="0">
                <a:latin typeface="Arial MT"/>
                <a:cs typeface="Arial MT"/>
              </a:rPr>
              <a:t> promote </a:t>
            </a:r>
            <a:r>
              <a:rPr sz="2400" spc="-65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healing</a:t>
            </a:r>
            <a:r>
              <a:rPr sz="2400" spc="3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of </a:t>
            </a:r>
            <a:r>
              <a:rPr sz="2400" spc="-5" dirty="0">
                <a:latin typeface="Arial MT"/>
                <a:cs typeface="Arial MT"/>
              </a:rPr>
              <a:t>gastric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and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duodenal</a:t>
            </a:r>
            <a:r>
              <a:rPr sz="2400" spc="4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ulcers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and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to treat 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gastroesophageal</a:t>
            </a:r>
            <a:r>
              <a:rPr sz="2400" spc="5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reflux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disease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(GERD).</a:t>
            </a:r>
            <a:endParaRPr sz="24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Arial MT"/>
              <a:cs typeface="Arial MT"/>
            </a:endParaRPr>
          </a:p>
          <a:p>
            <a:pPr marL="12700" marR="516890">
              <a:lnSpc>
                <a:spcPct val="100000"/>
              </a:lnSpc>
            </a:pPr>
            <a:r>
              <a:rPr sz="2400" spc="-5" dirty="0">
                <a:latin typeface="Arial MT"/>
                <a:cs typeface="Arial MT"/>
              </a:rPr>
              <a:t>Lansoprazole is FDA approved </a:t>
            </a:r>
            <a:r>
              <a:rPr sz="2400" dirty="0">
                <a:latin typeface="Arial MT"/>
                <a:cs typeface="Arial MT"/>
              </a:rPr>
              <a:t>for treatment </a:t>
            </a:r>
            <a:r>
              <a:rPr sz="2400" spc="-5" dirty="0">
                <a:latin typeface="Arial MT"/>
                <a:cs typeface="Arial MT"/>
              </a:rPr>
              <a:t>and prevention </a:t>
            </a:r>
            <a:r>
              <a:rPr sz="2400" dirty="0">
                <a:latin typeface="Arial MT"/>
                <a:cs typeface="Arial MT"/>
              </a:rPr>
              <a:t>of </a:t>
            </a:r>
            <a:r>
              <a:rPr sz="2400" spc="-65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recurrence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of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nonsteroidal</a:t>
            </a:r>
            <a:r>
              <a:rPr sz="2400" spc="4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antiinflammatory</a:t>
            </a:r>
            <a:r>
              <a:rPr sz="2400" spc="3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drug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(NSAID)- 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associated</a:t>
            </a:r>
            <a:r>
              <a:rPr sz="2400" spc="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gastric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ulcers</a:t>
            </a:r>
            <a:r>
              <a:rPr sz="2400" spc="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in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patients</a:t>
            </a:r>
            <a:r>
              <a:rPr sz="2400" spc="2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who</a:t>
            </a:r>
            <a:r>
              <a:rPr sz="2400" spc="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continue</a:t>
            </a:r>
            <a:r>
              <a:rPr sz="2400" spc="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NSAID</a:t>
            </a:r>
            <a:r>
              <a:rPr sz="2400" spc="2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use.</a:t>
            </a:r>
            <a:endParaRPr sz="24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500">
              <a:latin typeface="Arial MT"/>
              <a:cs typeface="Arial MT"/>
            </a:endParaRPr>
          </a:p>
          <a:p>
            <a:pPr marL="12700" marR="5080" indent="83820">
              <a:lnSpc>
                <a:spcPct val="100000"/>
              </a:lnSpc>
              <a:tabLst>
                <a:tab pos="4879340" algn="l"/>
              </a:tabLst>
            </a:pPr>
            <a:r>
              <a:rPr sz="2400" b="1" dirty="0">
                <a:latin typeface="Arial"/>
                <a:cs typeface="Arial"/>
              </a:rPr>
              <a:t>In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children</a:t>
            </a:r>
            <a:r>
              <a:rPr sz="2400" spc="-5" dirty="0">
                <a:latin typeface="Arial MT"/>
                <a:cs typeface="Arial MT"/>
              </a:rPr>
              <a:t>,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Omeprazole</a:t>
            </a:r>
            <a:r>
              <a:rPr sz="2400" spc="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is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safe</a:t>
            </a:r>
            <a:r>
              <a:rPr sz="2400" spc="-5" dirty="0">
                <a:latin typeface="Arial MT"/>
                <a:cs typeface="Arial MT"/>
              </a:rPr>
              <a:t> and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effective</a:t>
            </a:r>
            <a:r>
              <a:rPr sz="2400" spc="-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for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treatment</a:t>
            </a:r>
            <a:r>
              <a:rPr sz="2400" spc="-2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of 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erosive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esophagitis</a:t>
            </a:r>
            <a:r>
              <a:rPr sz="2400" spc="4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and.</a:t>
            </a:r>
            <a:r>
              <a:rPr sz="2400" spc="-40" dirty="0">
                <a:latin typeface="Arial MT"/>
                <a:cs typeface="Arial MT"/>
              </a:rPr>
              <a:t> </a:t>
            </a:r>
            <a:r>
              <a:rPr sz="2400" spc="-35" dirty="0">
                <a:latin typeface="Arial MT"/>
                <a:cs typeface="Arial MT"/>
              </a:rPr>
              <a:t>Younger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patients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generally</a:t>
            </a:r>
            <a:r>
              <a:rPr sz="2400" spc="4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have 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increased</a:t>
            </a:r>
            <a:r>
              <a:rPr sz="2400" spc="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metabolic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25" dirty="0">
                <a:latin typeface="Arial MT"/>
                <a:cs typeface="Arial MT"/>
              </a:rPr>
              <a:t>capacity,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which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may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explain</a:t>
            </a:r>
            <a:r>
              <a:rPr sz="2400" spc="4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the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need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for 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higher</a:t>
            </a:r>
            <a:r>
              <a:rPr sz="2400" spc="2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dosages</a:t>
            </a:r>
            <a:r>
              <a:rPr sz="2400" spc="3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of</a:t>
            </a:r>
            <a:r>
              <a:rPr sz="2400" spc="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Omeprazole</a:t>
            </a:r>
            <a:r>
              <a:rPr sz="2400" spc="3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per	kilogram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in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children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compared </a:t>
            </a:r>
            <a:r>
              <a:rPr sz="2400" spc="-65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to</a:t>
            </a:r>
            <a:r>
              <a:rPr sz="2400" spc="-5" dirty="0">
                <a:latin typeface="Arial MT"/>
                <a:cs typeface="Arial MT"/>
              </a:rPr>
              <a:t> adults.</a:t>
            </a:r>
            <a:endParaRPr sz="2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93975" y="1011682"/>
            <a:ext cx="43180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latin typeface="Arial"/>
                <a:cs typeface="Arial"/>
              </a:rPr>
              <a:t>Any</a:t>
            </a:r>
            <a:r>
              <a:rPr sz="3600" b="1" spc="-40" dirty="0">
                <a:latin typeface="Arial"/>
                <a:cs typeface="Arial"/>
              </a:rPr>
              <a:t> </a:t>
            </a:r>
            <a:r>
              <a:rPr sz="3600" b="1" spc="-5" dirty="0">
                <a:latin typeface="Arial"/>
                <a:cs typeface="Arial"/>
              </a:rPr>
              <a:t>Guesses?????</a:t>
            </a:r>
            <a:endParaRPr sz="36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438400" y="1600200"/>
            <a:ext cx="6719570" cy="5271770"/>
            <a:chOff x="2438400" y="1600200"/>
            <a:chExt cx="6719570" cy="527177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438400" y="1600200"/>
              <a:ext cx="4572000" cy="502920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91761" y="6401561"/>
              <a:ext cx="4952999" cy="457199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4191761" y="6401561"/>
              <a:ext cx="4953000" cy="457200"/>
            </a:xfrm>
            <a:custGeom>
              <a:avLst/>
              <a:gdLst/>
              <a:ahLst/>
              <a:cxnLst/>
              <a:rect l="l" t="t" r="r" b="b"/>
              <a:pathLst>
                <a:path w="4953000" h="457200">
                  <a:moveTo>
                    <a:pt x="76200" y="0"/>
                  </a:moveTo>
                  <a:lnTo>
                    <a:pt x="4952999" y="0"/>
                  </a:lnTo>
                  <a:lnTo>
                    <a:pt x="4952999" y="380997"/>
                  </a:lnTo>
                  <a:lnTo>
                    <a:pt x="4947005" y="410658"/>
                  </a:lnTo>
                  <a:lnTo>
                    <a:pt x="4930663" y="434880"/>
                  </a:lnTo>
                  <a:lnTo>
                    <a:pt x="4906440" y="451210"/>
                  </a:lnTo>
                  <a:lnTo>
                    <a:pt x="4876799" y="457199"/>
                  </a:lnTo>
                  <a:lnTo>
                    <a:pt x="0" y="457199"/>
                  </a:lnTo>
                  <a:lnTo>
                    <a:pt x="0" y="76199"/>
                  </a:lnTo>
                  <a:lnTo>
                    <a:pt x="5994" y="46537"/>
                  </a:lnTo>
                  <a:lnTo>
                    <a:pt x="22336" y="22317"/>
                  </a:lnTo>
                  <a:lnTo>
                    <a:pt x="46559" y="5987"/>
                  </a:lnTo>
                  <a:lnTo>
                    <a:pt x="76200" y="0"/>
                  </a:lnTo>
                  <a:close/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2731007" y="0"/>
            <a:ext cx="6426835" cy="940435"/>
            <a:chOff x="2731007" y="0"/>
            <a:chExt cx="6426835" cy="940435"/>
          </a:xfrm>
        </p:grpSpPr>
        <p:sp>
          <p:nvSpPr>
            <p:cNvPr id="8" name="object 8"/>
            <p:cNvSpPr/>
            <p:nvPr/>
          </p:nvSpPr>
          <p:spPr>
            <a:xfrm>
              <a:off x="2743961" y="762"/>
              <a:ext cx="6400800" cy="914400"/>
            </a:xfrm>
            <a:custGeom>
              <a:avLst/>
              <a:gdLst/>
              <a:ahLst/>
              <a:cxnLst/>
              <a:rect l="l" t="t" r="r" b="b"/>
              <a:pathLst>
                <a:path w="6400800" h="914400">
                  <a:moveTo>
                    <a:pt x="6248399" y="0"/>
                  </a:moveTo>
                  <a:lnTo>
                    <a:pt x="0" y="0"/>
                  </a:lnTo>
                  <a:lnTo>
                    <a:pt x="0" y="762000"/>
                  </a:lnTo>
                  <a:lnTo>
                    <a:pt x="152400" y="914400"/>
                  </a:lnTo>
                  <a:lnTo>
                    <a:pt x="6400799" y="914400"/>
                  </a:lnTo>
                  <a:lnTo>
                    <a:pt x="6400799" y="152400"/>
                  </a:lnTo>
                  <a:lnTo>
                    <a:pt x="6248399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743961" y="762"/>
              <a:ext cx="6400800" cy="914400"/>
            </a:xfrm>
            <a:custGeom>
              <a:avLst/>
              <a:gdLst/>
              <a:ahLst/>
              <a:cxnLst/>
              <a:rect l="l" t="t" r="r" b="b"/>
              <a:pathLst>
                <a:path w="6400800" h="914400">
                  <a:moveTo>
                    <a:pt x="0" y="0"/>
                  </a:moveTo>
                  <a:lnTo>
                    <a:pt x="6248399" y="0"/>
                  </a:lnTo>
                  <a:lnTo>
                    <a:pt x="6400799" y="152400"/>
                  </a:lnTo>
                  <a:lnTo>
                    <a:pt x="6400799" y="914400"/>
                  </a:lnTo>
                  <a:lnTo>
                    <a:pt x="152400" y="914400"/>
                  </a:lnTo>
                  <a:lnTo>
                    <a:pt x="0" y="762000"/>
                  </a:lnTo>
                  <a:lnTo>
                    <a:pt x="0" y="0"/>
                  </a:lnTo>
                  <a:close/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4836667" y="188163"/>
            <a:ext cx="221742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0" dirty="0">
                <a:solidFill>
                  <a:srgbClr val="FFFFFF"/>
                </a:solidFill>
                <a:latin typeface="Arial MT"/>
                <a:cs typeface="Arial MT"/>
              </a:rPr>
              <a:t>Co</a:t>
            </a:r>
            <a:r>
              <a:rPr b="0" spc="-15" dirty="0">
                <a:solidFill>
                  <a:srgbClr val="FFFFFF"/>
                </a:solidFill>
                <a:latin typeface="Arial MT"/>
                <a:cs typeface="Arial MT"/>
              </a:rPr>
              <a:t>m</a:t>
            </a:r>
            <a:r>
              <a:rPr b="0" dirty="0">
                <a:solidFill>
                  <a:srgbClr val="FFFFFF"/>
                </a:solidFill>
                <a:latin typeface="Arial MT"/>
                <a:cs typeface="Arial MT"/>
              </a:rPr>
              <a:t>p</a:t>
            </a:r>
            <a:r>
              <a:rPr b="0" spc="-15" dirty="0">
                <a:solidFill>
                  <a:srgbClr val="FFFFFF"/>
                </a:solidFill>
                <a:latin typeface="Arial MT"/>
                <a:cs typeface="Arial MT"/>
              </a:rPr>
              <a:t>a</a:t>
            </a:r>
            <a:r>
              <a:rPr b="0" dirty="0">
                <a:solidFill>
                  <a:srgbClr val="FFFFFF"/>
                </a:solidFill>
                <a:latin typeface="Arial MT"/>
                <a:cs typeface="Arial MT"/>
              </a:rPr>
              <a:t>rison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80"/>
              </a:lnSpc>
            </a:pPr>
            <a:r>
              <a:rPr spc="-10" dirty="0"/>
              <a:t>Proton</a:t>
            </a:r>
            <a:r>
              <a:rPr spc="-45" dirty="0"/>
              <a:t> </a:t>
            </a:r>
            <a:r>
              <a:rPr spc="-10" dirty="0"/>
              <a:t>Pump</a:t>
            </a:r>
            <a:r>
              <a:rPr spc="-30" dirty="0"/>
              <a:t> </a:t>
            </a:r>
            <a:r>
              <a:rPr spc="-10" dirty="0"/>
              <a:t>Inhibitor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731007" y="0"/>
            <a:ext cx="6426835" cy="1016635"/>
            <a:chOff x="2731007" y="0"/>
            <a:chExt cx="6426835" cy="1016635"/>
          </a:xfrm>
        </p:grpSpPr>
        <p:sp>
          <p:nvSpPr>
            <p:cNvPr id="3" name="object 3"/>
            <p:cNvSpPr/>
            <p:nvPr/>
          </p:nvSpPr>
          <p:spPr>
            <a:xfrm>
              <a:off x="2743961" y="762"/>
              <a:ext cx="6400800" cy="990600"/>
            </a:xfrm>
            <a:custGeom>
              <a:avLst/>
              <a:gdLst/>
              <a:ahLst/>
              <a:cxnLst/>
              <a:rect l="l" t="t" r="r" b="b"/>
              <a:pathLst>
                <a:path w="6400800" h="990600">
                  <a:moveTo>
                    <a:pt x="6235699" y="0"/>
                  </a:moveTo>
                  <a:lnTo>
                    <a:pt x="0" y="0"/>
                  </a:lnTo>
                  <a:lnTo>
                    <a:pt x="0" y="825500"/>
                  </a:lnTo>
                  <a:lnTo>
                    <a:pt x="165100" y="990600"/>
                  </a:lnTo>
                  <a:lnTo>
                    <a:pt x="6400799" y="990600"/>
                  </a:lnTo>
                  <a:lnTo>
                    <a:pt x="6400799" y="165100"/>
                  </a:lnTo>
                  <a:lnTo>
                    <a:pt x="6235699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743961" y="762"/>
              <a:ext cx="6400800" cy="990600"/>
            </a:xfrm>
            <a:custGeom>
              <a:avLst/>
              <a:gdLst/>
              <a:ahLst/>
              <a:cxnLst/>
              <a:rect l="l" t="t" r="r" b="b"/>
              <a:pathLst>
                <a:path w="6400800" h="990600">
                  <a:moveTo>
                    <a:pt x="0" y="0"/>
                  </a:moveTo>
                  <a:lnTo>
                    <a:pt x="6235699" y="0"/>
                  </a:lnTo>
                  <a:lnTo>
                    <a:pt x="6400799" y="165100"/>
                  </a:lnTo>
                  <a:lnTo>
                    <a:pt x="6400799" y="990600"/>
                  </a:lnTo>
                  <a:lnTo>
                    <a:pt x="165100" y="990600"/>
                  </a:lnTo>
                  <a:lnTo>
                    <a:pt x="0" y="825500"/>
                  </a:lnTo>
                  <a:lnTo>
                    <a:pt x="0" y="0"/>
                  </a:lnTo>
                  <a:close/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222751" y="0"/>
            <a:ext cx="5441950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485775">
              <a:lnSpc>
                <a:spcPct val="100000"/>
              </a:lnSpc>
              <a:spcBef>
                <a:spcPts val="105"/>
              </a:spcBef>
            </a:pPr>
            <a:r>
              <a:rPr b="0" spc="-5" dirty="0">
                <a:solidFill>
                  <a:srgbClr val="FFFFFF"/>
                </a:solidFill>
                <a:latin typeface="Arial MT"/>
                <a:cs typeface="Arial MT"/>
              </a:rPr>
              <a:t>Comparative </a:t>
            </a:r>
            <a:r>
              <a:rPr b="0" dirty="0">
                <a:solidFill>
                  <a:srgbClr val="FFFFFF"/>
                </a:solidFill>
                <a:latin typeface="Arial MT"/>
                <a:cs typeface="Arial MT"/>
              </a:rPr>
              <a:t>Analysis Of </a:t>
            </a:r>
            <a:r>
              <a:rPr b="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b="0" spc="-5" dirty="0">
                <a:solidFill>
                  <a:srgbClr val="FFFFFF"/>
                </a:solidFill>
                <a:latin typeface="Arial MT"/>
                <a:cs typeface="Arial MT"/>
              </a:rPr>
              <a:t>Pantoprazole</a:t>
            </a:r>
            <a:r>
              <a:rPr b="0" spc="-3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b="0" dirty="0">
                <a:solidFill>
                  <a:srgbClr val="FFFFFF"/>
                </a:solidFill>
                <a:latin typeface="Arial MT"/>
                <a:cs typeface="Arial MT"/>
              </a:rPr>
              <a:t>With</a:t>
            </a:r>
            <a:r>
              <a:rPr b="0" spc="-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b="0" spc="-5" dirty="0">
                <a:solidFill>
                  <a:srgbClr val="FFFFFF"/>
                </a:solidFill>
                <a:latin typeface="Arial MT"/>
                <a:cs typeface="Arial MT"/>
              </a:rPr>
              <a:t>Other</a:t>
            </a:r>
            <a:r>
              <a:rPr b="0" spc="-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b="0" dirty="0">
                <a:solidFill>
                  <a:srgbClr val="FFFFFF"/>
                </a:solidFill>
                <a:latin typeface="Arial MT"/>
                <a:cs typeface="Arial MT"/>
              </a:rPr>
              <a:t>PPIs</a:t>
            </a:r>
          </a:p>
        </p:txBody>
      </p:sp>
      <p:grpSp>
        <p:nvGrpSpPr>
          <p:cNvPr id="6" name="object 6"/>
          <p:cNvGrpSpPr/>
          <p:nvPr/>
        </p:nvGrpSpPr>
        <p:grpSpPr>
          <a:xfrm>
            <a:off x="4178808" y="6388608"/>
            <a:ext cx="4979035" cy="483234"/>
            <a:chOff x="4178808" y="6388608"/>
            <a:chExt cx="4979035" cy="483234"/>
          </a:xfrm>
        </p:grpSpPr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191762" y="6401562"/>
              <a:ext cx="4952999" cy="457199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4191762" y="6401562"/>
              <a:ext cx="4953000" cy="457200"/>
            </a:xfrm>
            <a:custGeom>
              <a:avLst/>
              <a:gdLst/>
              <a:ahLst/>
              <a:cxnLst/>
              <a:rect l="l" t="t" r="r" b="b"/>
              <a:pathLst>
                <a:path w="4953000" h="457200">
                  <a:moveTo>
                    <a:pt x="76200" y="0"/>
                  </a:moveTo>
                  <a:lnTo>
                    <a:pt x="4952999" y="0"/>
                  </a:lnTo>
                  <a:lnTo>
                    <a:pt x="4952999" y="380997"/>
                  </a:lnTo>
                  <a:lnTo>
                    <a:pt x="4947005" y="410658"/>
                  </a:lnTo>
                  <a:lnTo>
                    <a:pt x="4930663" y="434880"/>
                  </a:lnTo>
                  <a:lnTo>
                    <a:pt x="4906440" y="451210"/>
                  </a:lnTo>
                  <a:lnTo>
                    <a:pt x="4876799" y="457199"/>
                  </a:lnTo>
                  <a:lnTo>
                    <a:pt x="0" y="457199"/>
                  </a:lnTo>
                  <a:lnTo>
                    <a:pt x="0" y="76199"/>
                  </a:lnTo>
                  <a:lnTo>
                    <a:pt x="5994" y="46537"/>
                  </a:lnTo>
                  <a:lnTo>
                    <a:pt x="22336" y="22317"/>
                  </a:lnTo>
                  <a:lnTo>
                    <a:pt x="46559" y="5987"/>
                  </a:lnTo>
                  <a:lnTo>
                    <a:pt x="76200" y="0"/>
                  </a:lnTo>
                  <a:close/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486016" y="1746250"/>
          <a:ext cx="8670925" cy="41694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10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7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79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32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7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748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464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8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Proton</a:t>
                      </a:r>
                      <a:r>
                        <a:rPr sz="1800" b="1" spc="-3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Pump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8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Inhibitor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CCCCCC"/>
                      </a:solidFill>
                      <a:prstDash val="solid"/>
                    </a:lnL>
                    <a:lnR w="12700">
                      <a:solidFill>
                        <a:srgbClr val="CCCCCC"/>
                      </a:solidFill>
                      <a:prstDash val="solid"/>
                    </a:lnR>
                    <a:lnT w="12700">
                      <a:solidFill>
                        <a:srgbClr val="CCCCCC"/>
                      </a:solidFill>
                      <a:prstDash val="solid"/>
                    </a:lnT>
                    <a:lnB w="12700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8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Bioavailabil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8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ity</a:t>
                      </a:r>
                      <a:r>
                        <a:rPr sz="1800" b="1" spc="-3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(%)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CCCCCC"/>
                      </a:solidFill>
                      <a:prstDash val="solid"/>
                    </a:lnL>
                    <a:lnR w="12700">
                      <a:solidFill>
                        <a:srgbClr val="CCCCCC"/>
                      </a:solidFill>
                      <a:prstDash val="solid"/>
                    </a:lnR>
                    <a:lnT w="12700">
                      <a:solidFill>
                        <a:srgbClr val="CCCCCC"/>
                      </a:solidFill>
                      <a:prstDash val="solid"/>
                    </a:lnT>
                    <a:lnB w="12700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8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Cmax</a:t>
                      </a:r>
                      <a:r>
                        <a:rPr sz="1800" b="1" spc="-3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(µmol/L)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CCCCCC"/>
                      </a:solidFill>
                      <a:prstDash val="solid"/>
                    </a:lnL>
                    <a:lnR w="12700">
                      <a:solidFill>
                        <a:srgbClr val="CCCCCC"/>
                      </a:solidFill>
                      <a:prstDash val="solid"/>
                    </a:lnR>
                    <a:lnT w="12700">
                      <a:solidFill>
                        <a:srgbClr val="CCCCCC"/>
                      </a:solidFill>
                      <a:prstDash val="solid"/>
                    </a:lnT>
                    <a:lnB w="12700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8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Duration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635" marR="40640">
                        <a:lnSpc>
                          <a:spcPct val="114999"/>
                        </a:lnSpc>
                        <a:spcBef>
                          <a:spcPts val="5"/>
                        </a:spcBef>
                      </a:pPr>
                      <a:r>
                        <a:rPr sz="18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sz="1800" b="1" spc="-8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Effect </a:t>
                      </a:r>
                      <a:r>
                        <a:rPr sz="1800" b="1" spc="-484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(Hrs)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CCCCCC"/>
                      </a:solidFill>
                      <a:prstDash val="solid"/>
                    </a:lnL>
                    <a:lnR w="12700">
                      <a:solidFill>
                        <a:srgbClr val="CCCCCC"/>
                      </a:solidFill>
                      <a:prstDash val="solid"/>
                    </a:lnR>
                    <a:lnT w="12700">
                      <a:solidFill>
                        <a:srgbClr val="CCCCCC"/>
                      </a:solidFill>
                      <a:prstDash val="solid"/>
                    </a:lnT>
                    <a:lnB w="12700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8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Protein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635" marR="276225">
                        <a:lnSpc>
                          <a:spcPct val="114999"/>
                        </a:lnSpc>
                        <a:spcBef>
                          <a:spcPts val="5"/>
                        </a:spcBef>
                      </a:pPr>
                      <a:r>
                        <a:rPr sz="18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Bin</a:t>
                      </a:r>
                      <a:r>
                        <a:rPr sz="1800" b="1" spc="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8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800" b="1" spc="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8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g  </a:t>
                      </a:r>
                      <a:r>
                        <a:rPr sz="18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(%)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CCCCCC"/>
                      </a:solidFill>
                      <a:prstDash val="solid"/>
                    </a:lnL>
                    <a:lnR w="12700">
                      <a:solidFill>
                        <a:srgbClr val="CCCCCC"/>
                      </a:solidFill>
                      <a:prstDash val="solid"/>
                    </a:lnR>
                    <a:lnT w="12700">
                      <a:solidFill>
                        <a:srgbClr val="CCCCCC"/>
                      </a:solidFill>
                      <a:prstDash val="solid"/>
                    </a:lnT>
                    <a:lnB w="12700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8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Drug</a:t>
                      </a:r>
                      <a:r>
                        <a:rPr sz="1800" b="1" spc="-2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Interaction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CCCCCC"/>
                      </a:solidFill>
                      <a:prstDash val="solid"/>
                    </a:lnL>
                    <a:lnR w="12700">
                      <a:solidFill>
                        <a:srgbClr val="CCCCCC"/>
                      </a:solidFill>
                      <a:prstDash val="solid"/>
                    </a:lnR>
                    <a:lnT w="12700">
                      <a:solidFill>
                        <a:srgbClr val="CCCCCC"/>
                      </a:solidFill>
                      <a:prstDash val="solid"/>
                    </a:lnT>
                    <a:lnB w="12700">
                      <a:solidFill>
                        <a:srgbClr val="CCCCC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4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8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Pantoprazole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12700">
                      <a:solidFill>
                        <a:srgbClr val="CCCCCC"/>
                      </a:solidFill>
                      <a:prstDash val="solid"/>
                    </a:lnL>
                    <a:lnR w="12700">
                      <a:solidFill>
                        <a:srgbClr val="CCCCCC"/>
                      </a:solidFill>
                      <a:prstDash val="solid"/>
                    </a:lnR>
                    <a:lnT w="12700">
                      <a:solidFill>
                        <a:srgbClr val="CCCCCC"/>
                      </a:solidFill>
                      <a:prstDash val="solid"/>
                    </a:lnT>
                    <a:lnB w="12700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8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77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12700">
                      <a:solidFill>
                        <a:srgbClr val="CCCCCC"/>
                      </a:solidFill>
                      <a:prstDash val="solid"/>
                    </a:lnL>
                    <a:lnR w="12700">
                      <a:solidFill>
                        <a:srgbClr val="CCCCCC"/>
                      </a:solidFill>
                      <a:prstDash val="solid"/>
                    </a:lnR>
                    <a:lnT w="12700">
                      <a:solidFill>
                        <a:srgbClr val="CCCCCC"/>
                      </a:solidFill>
                      <a:prstDash val="solid"/>
                    </a:lnT>
                    <a:lnB w="12700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8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5.73</a:t>
                      </a:r>
                      <a:r>
                        <a:rPr sz="18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sz="1800" b="1" spc="-2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(40</a:t>
                      </a:r>
                      <a:r>
                        <a:rPr sz="1800" b="1" spc="-1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mg)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12700">
                      <a:solidFill>
                        <a:srgbClr val="CCCCCC"/>
                      </a:solidFill>
                      <a:prstDash val="solid"/>
                    </a:lnL>
                    <a:lnR w="12700">
                      <a:solidFill>
                        <a:srgbClr val="CCCCCC"/>
                      </a:solidFill>
                      <a:prstDash val="solid"/>
                    </a:lnR>
                    <a:lnT w="12700">
                      <a:solidFill>
                        <a:srgbClr val="CCCCCC"/>
                      </a:solidFill>
                      <a:prstDash val="solid"/>
                    </a:lnT>
                    <a:lnB w="12700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8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24-72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12700">
                      <a:solidFill>
                        <a:srgbClr val="CCCCCC"/>
                      </a:solidFill>
                      <a:prstDash val="solid"/>
                    </a:lnL>
                    <a:lnR w="12700">
                      <a:solidFill>
                        <a:srgbClr val="CCCCCC"/>
                      </a:solidFill>
                      <a:prstDash val="solid"/>
                    </a:lnR>
                    <a:lnT w="12700">
                      <a:solidFill>
                        <a:srgbClr val="CCCCCC"/>
                      </a:solidFill>
                      <a:prstDash val="solid"/>
                    </a:lnT>
                    <a:lnB w="12700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8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98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12700">
                      <a:solidFill>
                        <a:srgbClr val="CCCCCC"/>
                      </a:solidFill>
                      <a:prstDash val="solid"/>
                    </a:lnL>
                    <a:lnR w="12700">
                      <a:solidFill>
                        <a:srgbClr val="CCCCCC"/>
                      </a:solidFill>
                      <a:prstDash val="solid"/>
                    </a:lnR>
                    <a:lnT w="12700">
                      <a:solidFill>
                        <a:srgbClr val="CCCCCC"/>
                      </a:solidFill>
                      <a:prstDash val="solid"/>
                    </a:lnT>
                    <a:lnB w="12700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8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None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12700">
                      <a:solidFill>
                        <a:srgbClr val="CCCCCC"/>
                      </a:solidFill>
                      <a:prstDash val="solid"/>
                    </a:lnL>
                    <a:lnR w="12700">
                      <a:solidFill>
                        <a:srgbClr val="CCCCCC"/>
                      </a:solidFill>
                      <a:prstDash val="solid"/>
                    </a:lnR>
                    <a:lnT w="12700">
                      <a:solidFill>
                        <a:srgbClr val="CCCCCC"/>
                      </a:solidFill>
                      <a:prstDash val="solid"/>
                    </a:lnT>
                    <a:lnB w="12700">
                      <a:solidFill>
                        <a:srgbClr val="CCCCC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073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8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Omeprazole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12700">
                      <a:solidFill>
                        <a:srgbClr val="CCCCCC"/>
                      </a:solidFill>
                      <a:prstDash val="solid"/>
                    </a:lnL>
                    <a:lnR w="12700">
                      <a:solidFill>
                        <a:srgbClr val="CCCCCC"/>
                      </a:solidFill>
                      <a:prstDash val="solid"/>
                    </a:lnR>
                    <a:lnT w="12700">
                      <a:solidFill>
                        <a:srgbClr val="CCCCCC"/>
                      </a:solidFill>
                      <a:prstDash val="solid"/>
                    </a:lnT>
                    <a:lnB w="12700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8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30-40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12700">
                      <a:solidFill>
                        <a:srgbClr val="CCCCCC"/>
                      </a:solidFill>
                      <a:prstDash val="solid"/>
                    </a:lnL>
                    <a:lnR w="12700">
                      <a:solidFill>
                        <a:srgbClr val="CCCCCC"/>
                      </a:solidFill>
                      <a:prstDash val="solid"/>
                    </a:lnR>
                    <a:lnT w="12700">
                      <a:solidFill>
                        <a:srgbClr val="CCCCCC"/>
                      </a:solidFill>
                      <a:prstDash val="solid"/>
                    </a:lnT>
                    <a:lnB w="12700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8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0.70</a:t>
                      </a:r>
                      <a:r>
                        <a:rPr sz="18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sz="1800" b="1" spc="-2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(20</a:t>
                      </a:r>
                      <a:r>
                        <a:rPr sz="1800" b="1" spc="-1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mg)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12700">
                      <a:solidFill>
                        <a:srgbClr val="CCCCCC"/>
                      </a:solidFill>
                      <a:prstDash val="solid"/>
                    </a:lnL>
                    <a:lnR w="12700">
                      <a:solidFill>
                        <a:srgbClr val="CCCCCC"/>
                      </a:solidFill>
                      <a:prstDash val="solid"/>
                    </a:lnR>
                    <a:lnT w="12700">
                      <a:solidFill>
                        <a:srgbClr val="CCCCCC"/>
                      </a:solidFill>
                      <a:prstDash val="solid"/>
                    </a:lnT>
                    <a:lnB w="12700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8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24-72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12700">
                      <a:solidFill>
                        <a:srgbClr val="CCCCCC"/>
                      </a:solidFill>
                      <a:prstDash val="solid"/>
                    </a:lnL>
                    <a:lnR w="12700">
                      <a:solidFill>
                        <a:srgbClr val="CCCCCC"/>
                      </a:solidFill>
                      <a:prstDash val="solid"/>
                    </a:lnR>
                    <a:lnT w="12700">
                      <a:solidFill>
                        <a:srgbClr val="CCCCCC"/>
                      </a:solidFill>
                      <a:prstDash val="solid"/>
                    </a:lnT>
                    <a:lnB w="12700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8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95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12700">
                      <a:solidFill>
                        <a:srgbClr val="CCCCCC"/>
                      </a:solidFill>
                      <a:prstDash val="solid"/>
                    </a:lnL>
                    <a:lnR w="12700">
                      <a:solidFill>
                        <a:srgbClr val="CCCCCC"/>
                      </a:solidFill>
                      <a:prstDash val="solid"/>
                    </a:lnR>
                    <a:lnT w="12700">
                      <a:solidFill>
                        <a:srgbClr val="CCCCCC"/>
                      </a:solidFill>
                      <a:prstDash val="solid"/>
                    </a:lnT>
                    <a:lnB w="12700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8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Diazepam,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1270" marR="17145">
                        <a:lnSpc>
                          <a:spcPct val="114999"/>
                        </a:lnSpc>
                      </a:pPr>
                      <a:r>
                        <a:rPr sz="1800" b="1" spc="-1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Warfarin,</a:t>
                      </a:r>
                      <a:r>
                        <a:rPr sz="1800" b="1" spc="-4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Digoxin, </a:t>
                      </a:r>
                      <a:r>
                        <a:rPr sz="1800" b="1" spc="-484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Phenytoin, </a:t>
                      </a:r>
                      <a:r>
                        <a:rPr sz="18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Ketoconazole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12700">
                      <a:solidFill>
                        <a:srgbClr val="CCCCCC"/>
                      </a:solidFill>
                      <a:prstDash val="solid"/>
                    </a:lnL>
                    <a:lnR w="12700">
                      <a:solidFill>
                        <a:srgbClr val="CCCCCC"/>
                      </a:solidFill>
                      <a:prstDash val="solid"/>
                    </a:lnR>
                    <a:lnT w="12700">
                      <a:solidFill>
                        <a:srgbClr val="CCCCCC"/>
                      </a:solidFill>
                      <a:prstDash val="solid"/>
                    </a:lnT>
                    <a:lnB w="12700">
                      <a:solidFill>
                        <a:srgbClr val="CCCCC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79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8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Lansoprazole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12700">
                      <a:solidFill>
                        <a:srgbClr val="CCCCCC"/>
                      </a:solidFill>
                      <a:prstDash val="solid"/>
                    </a:lnL>
                    <a:lnR w="12700">
                      <a:solidFill>
                        <a:srgbClr val="CCCCCC"/>
                      </a:solidFill>
                      <a:prstDash val="solid"/>
                    </a:lnR>
                    <a:lnT w="12700">
                      <a:solidFill>
                        <a:srgbClr val="CCCCCC"/>
                      </a:solidFill>
                      <a:prstDash val="solid"/>
                    </a:lnT>
                    <a:lnB w="12700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8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77-80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12700">
                      <a:solidFill>
                        <a:srgbClr val="CCCCCC"/>
                      </a:solidFill>
                      <a:prstDash val="solid"/>
                    </a:lnL>
                    <a:lnR w="12700">
                      <a:solidFill>
                        <a:srgbClr val="CCCCCC"/>
                      </a:solidFill>
                      <a:prstDash val="solid"/>
                    </a:lnR>
                    <a:lnT w="12700">
                      <a:solidFill>
                        <a:srgbClr val="CCCCCC"/>
                      </a:solidFill>
                      <a:prstDash val="solid"/>
                    </a:lnT>
                    <a:lnB w="12700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8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2.25</a:t>
                      </a:r>
                      <a:r>
                        <a:rPr sz="18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sz="1800" b="1" spc="-2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(30</a:t>
                      </a:r>
                      <a:r>
                        <a:rPr sz="1800" b="1" spc="-1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mg)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12700">
                      <a:solidFill>
                        <a:srgbClr val="CCCCCC"/>
                      </a:solidFill>
                      <a:prstDash val="solid"/>
                    </a:lnL>
                    <a:lnR w="12700">
                      <a:solidFill>
                        <a:srgbClr val="CCCCCC"/>
                      </a:solidFill>
                      <a:prstDash val="solid"/>
                    </a:lnR>
                    <a:lnT w="12700">
                      <a:solidFill>
                        <a:srgbClr val="CCCCCC"/>
                      </a:solidFill>
                      <a:prstDash val="solid"/>
                    </a:lnT>
                    <a:lnB w="12700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8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24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12700">
                      <a:solidFill>
                        <a:srgbClr val="CCCCCC"/>
                      </a:solidFill>
                      <a:prstDash val="solid"/>
                    </a:lnL>
                    <a:lnR w="12700">
                      <a:solidFill>
                        <a:srgbClr val="CCCCCC"/>
                      </a:solidFill>
                      <a:prstDash val="solid"/>
                    </a:lnR>
                    <a:lnT w="12700">
                      <a:solidFill>
                        <a:srgbClr val="CCCCCC"/>
                      </a:solidFill>
                      <a:prstDash val="solid"/>
                    </a:lnT>
                    <a:lnB w="12700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8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97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12700">
                      <a:solidFill>
                        <a:srgbClr val="CCCCCC"/>
                      </a:solidFill>
                      <a:prstDash val="solid"/>
                    </a:lnL>
                    <a:lnR w="12700">
                      <a:solidFill>
                        <a:srgbClr val="CCCCCC"/>
                      </a:solidFill>
                      <a:prstDash val="solid"/>
                    </a:lnR>
                    <a:lnT w="12700">
                      <a:solidFill>
                        <a:srgbClr val="CCCCCC"/>
                      </a:solidFill>
                      <a:prstDash val="solid"/>
                    </a:lnT>
                    <a:lnB w="12700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8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Ketoconazol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1270">
                        <a:lnSpc>
                          <a:spcPct val="100000"/>
                        </a:lnSpc>
                        <a:spcBef>
                          <a:spcPts val="1335"/>
                        </a:spcBef>
                      </a:pPr>
                      <a:r>
                        <a:rPr sz="18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Theophylline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12700">
                      <a:solidFill>
                        <a:srgbClr val="CCCCCC"/>
                      </a:solidFill>
                      <a:prstDash val="solid"/>
                    </a:lnL>
                    <a:lnR w="12700">
                      <a:solidFill>
                        <a:srgbClr val="CCCCCC"/>
                      </a:solidFill>
                      <a:prstDash val="solid"/>
                    </a:lnR>
                    <a:lnT w="12700">
                      <a:solidFill>
                        <a:srgbClr val="CCCCCC"/>
                      </a:solidFill>
                      <a:prstDash val="solid"/>
                    </a:lnT>
                    <a:lnB w="12700">
                      <a:solidFill>
                        <a:srgbClr val="CCCCC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54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8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Rabeprazole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CCCCCC"/>
                      </a:solidFill>
                      <a:prstDash val="solid"/>
                    </a:lnL>
                    <a:lnR w="12700">
                      <a:solidFill>
                        <a:srgbClr val="CCCCCC"/>
                      </a:solidFill>
                      <a:prstDash val="solid"/>
                    </a:lnR>
                    <a:lnT w="12700">
                      <a:solidFill>
                        <a:srgbClr val="CCCCCC"/>
                      </a:solidFill>
                      <a:prstDash val="solid"/>
                    </a:lnT>
                    <a:lnB w="12700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8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52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CCCCCC"/>
                      </a:solidFill>
                      <a:prstDash val="solid"/>
                    </a:lnL>
                    <a:lnR w="12700">
                      <a:solidFill>
                        <a:srgbClr val="CCCCCC"/>
                      </a:solidFill>
                      <a:prstDash val="solid"/>
                    </a:lnR>
                    <a:lnT w="12700">
                      <a:solidFill>
                        <a:srgbClr val="CCCCCC"/>
                      </a:solidFill>
                      <a:prstDash val="solid"/>
                    </a:lnT>
                    <a:lnB w="12700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8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0.48</a:t>
                      </a:r>
                      <a:r>
                        <a:rPr sz="18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sz="1800" b="1" spc="-2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(20</a:t>
                      </a:r>
                      <a:r>
                        <a:rPr sz="1800" b="1" spc="-1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mg)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CCCCCC"/>
                      </a:solidFill>
                      <a:prstDash val="solid"/>
                    </a:lnL>
                    <a:lnR w="12700">
                      <a:solidFill>
                        <a:srgbClr val="CCCCCC"/>
                      </a:solidFill>
                      <a:prstDash val="solid"/>
                    </a:lnR>
                    <a:lnT w="12700">
                      <a:solidFill>
                        <a:srgbClr val="CCCCCC"/>
                      </a:solidFill>
                      <a:prstDash val="solid"/>
                    </a:lnT>
                    <a:lnB w="12700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8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24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CCCCCC"/>
                      </a:solidFill>
                      <a:prstDash val="solid"/>
                    </a:lnL>
                    <a:lnR w="12700">
                      <a:solidFill>
                        <a:srgbClr val="CCCCCC"/>
                      </a:solidFill>
                      <a:prstDash val="solid"/>
                    </a:lnR>
                    <a:lnT w="12700">
                      <a:solidFill>
                        <a:srgbClr val="CCCCCC"/>
                      </a:solidFill>
                      <a:prstDash val="solid"/>
                    </a:lnT>
                    <a:lnB w="12700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8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96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CCCCCC"/>
                      </a:solidFill>
                      <a:prstDash val="solid"/>
                    </a:lnL>
                    <a:lnR w="12700">
                      <a:solidFill>
                        <a:srgbClr val="CCCCCC"/>
                      </a:solidFill>
                      <a:prstDash val="solid"/>
                    </a:lnR>
                    <a:lnT w="12700">
                      <a:solidFill>
                        <a:srgbClr val="CCCCCC"/>
                      </a:solidFill>
                      <a:prstDash val="solid"/>
                    </a:lnT>
                    <a:lnB w="12700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8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None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CCCCCC"/>
                      </a:solidFill>
                      <a:prstDash val="solid"/>
                    </a:lnL>
                    <a:lnR w="12700">
                      <a:solidFill>
                        <a:srgbClr val="CCCCCC"/>
                      </a:solidFill>
                      <a:prstDash val="solid"/>
                    </a:lnR>
                    <a:lnT w="12700">
                      <a:solidFill>
                        <a:srgbClr val="CCCCCC"/>
                      </a:solidFill>
                      <a:prstDash val="solid"/>
                    </a:lnT>
                    <a:lnB w="12700">
                      <a:solidFill>
                        <a:srgbClr val="CCCCC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03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8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Esomeprazole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CCCCCC"/>
                      </a:solidFill>
                      <a:prstDash val="solid"/>
                    </a:lnL>
                    <a:lnR w="12700">
                      <a:solidFill>
                        <a:srgbClr val="CCCCCC"/>
                      </a:solidFill>
                      <a:prstDash val="solid"/>
                    </a:lnR>
                    <a:lnT w="12700">
                      <a:solidFill>
                        <a:srgbClr val="CCCCCC"/>
                      </a:solidFill>
                      <a:prstDash val="solid"/>
                    </a:lnT>
                    <a:lnB w="12700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8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64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CCCCCC"/>
                      </a:solidFill>
                      <a:prstDash val="solid"/>
                    </a:lnL>
                    <a:lnR w="12700">
                      <a:solidFill>
                        <a:srgbClr val="CCCCCC"/>
                      </a:solidFill>
                      <a:prstDash val="solid"/>
                    </a:lnR>
                    <a:lnT w="12700">
                      <a:solidFill>
                        <a:srgbClr val="CCCCCC"/>
                      </a:solidFill>
                      <a:prstDash val="solid"/>
                    </a:lnT>
                    <a:lnB w="12700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8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1.86</a:t>
                      </a:r>
                      <a:r>
                        <a:rPr sz="18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800" b="1" spc="-2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(20</a:t>
                      </a:r>
                      <a:r>
                        <a:rPr sz="1800" b="1" spc="-1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mg)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CCCCCC"/>
                      </a:solidFill>
                      <a:prstDash val="solid"/>
                    </a:lnL>
                    <a:lnR w="12700">
                      <a:solidFill>
                        <a:srgbClr val="CCCCCC"/>
                      </a:solidFill>
                      <a:prstDash val="solid"/>
                    </a:lnR>
                    <a:lnT w="12700">
                      <a:solidFill>
                        <a:srgbClr val="CCCCCC"/>
                      </a:solidFill>
                      <a:prstDash val="solid"/>
                    </a:lnT>
                    <a:lnB w="12700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8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24-72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CCCCCC"/>
                      </a:solidFill>
                      <a:prstDash val="solid"/>
                    </a:lnL>
                    <a:lnR w="12700">
                      <a:solidFill>
                        <a:srgbClr val="CCCCCC"/>
                      </a:solidFill>
                      <a:prstDash val="solid"/>
                    </a:lnR>
                    <a:lnT w="12700">
                      <a:solidFill>
                        <a:srgbClr val="CCCCCC"/>
                      </a:solidFill>
                      <a:prstDash val="solid"/>
                    </a:lnT>
                    <a:lnB w="12700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8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97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CCCCCC"/>
                      </a:solidFill>
                      <a:prstDash val="solid"/>
                    </a:lnL>
                    <a:lnR w="12700">
                      <a:solidFill>
                        <a:srgbClr val="CCCCCC"/>
                      </a:solidFill>
                      <a:prstDash val="solid"/>
                    </a:lnR>
                    <a:lnT w="12700">
                      <a:solidFill>
                        <a:srgbClr val="CCCCCC"/>
                      </a:solidFill>
                      <a:prstDash val="solid"/>
                    </a:lnT>
                    <a:lnB w="12700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8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None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CCCCCC"/>
                      </a:solidFill>
                      <a:prstDash val="solid"/>
                    </a:lnL>
                    <a:lnR w="12700">
                      <a:solidFill>
                        <a:srgbClr val="CCCCCC"/>
                      </a:solidFill>
                      <a:prstDash val="solid"/>
                    </a:lnR>
                    <a:lnT w="12700">
                      <a:solidFill>
                        <a:srgbClr val="CCCCCC"/>
                      </a:solidFill>
                      <a:prstDash val="solid"/>
                    </a:lnT>
                    <a:lnB w="12700">
                      <a:solidFill>
                        <a:srgbClr val="CCCCC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80"/>
              </a:lnSpc>
            </a:pPr>
            <a:r>
              <a:rPr spc="-10" dirty="0"/>
              <a:t>Proton</a:t>
            </a:r>
            <a:r>
              <a:rPr spc="-45" dirty="0"/>
              <a:t> </a:t>
            </a:r>
            <a:r>
              <a:rPr spc="-10" dirty="0"/>
              <a:t>Pump</a:t>
            </a:r>
            <a:r>
              <a:rPr spc="-30" dirty="0"/>
              <a:t> </a:t>
            </a:r>
            <a:r>
              <a:rPr spc="-10" dirty="0"/>
              <a:t>Inhibitor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12700" y="0"/>
            <a:ext cx="2601595" cy="2112645"/>
            <a:chOff x="-12700" y="0"/>
            <a:chExt cx="2601595" cy="2112645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2576195" cy="2087245"/>
            </a:xfrm>
            <a:custGeom>
              <a:avLst/>
              <a:gdLst/>
              <a:ahLst/>
              <a:cxnLst/>
              <a:rect l="l" t="t" r="r" b="b"/>
              <a:pathLst>
                <a:path w="2576195" h="2087245">
                  <a:moveTo>
                    <a:pt x="2219071" y="0"/>
                  </a:moveTo>
                  <a:lnTo>
                    <a:pt x="2181839" y="35906"/>
                  </a:lnTo>
                  <a:lnTo>
                    <a:pt x="2144440" y="71578"/>
                  </a:lnTo>
                  <a:lnTo>
                    <a:pt x="2106874" y="107016"/>
                  </a:lnTo>
                  <a:lnTo>
                    <a:pt x="2069140" y="142219"/>
                  </a:lnTo>
                  <a:lnTo>
                    <a:pt x="2031238" y="177188"/>
                  </a:lnTo>
                  <a:lnTo>
                    <a:pt x="1993168" y="211923"/>
                  </a:lnTo>
                  <a:lnTo>
                    <a:pt x="1954931" y="246424"/>
                  </a:lnTo>
                  <a:lnTo>
                    <a:pt x="1916526" y="280690"/>
                  </a:lnTo>
                  <a:lnTo>
                    <a:pt x="1877954" y="314722"/>
                  </a:lnTo>
                  <a:lnTo>
                    <a:pt x="1839214" y="348519"/>
                  </a:lnTo>
                  <a:lnTo>
                    <a:pt x="1800306" y="382082"/>
                  </a:lnTo>
                  <a:lnTo>
                    <a:pt x="1761231" y="415411"/>
                  </a:lnTo>
                  <a:lnTo>
                    <a:pt x="1721988" y="448506"/>
                  </a:lnTo>
                  <a:lnTo>
                    <a:pt x="1682577" y="481366"/>
                  </a:lnTo>
                  <a:lnTo>
                    <a:pt x="1642999" y="513992"/>
                  </a:lnTo>
                  <a:lnTo>
                    <a:pt x="1603253" y="546384"/>
                  </a:lnTo>
                  <a:lnTo>
                    <a:pt x="1563339" y="578541"/>
                  </a:lnTo>
                  <a:lnTo>
                    <a:pt x="1523258" y="610464"/>
                  </a:lnTo>
                  <a:lnTo>
                    <a:pt x="1483009" y="642153"/>
                  </a:lnTo>
                  <a:lnTo>
                    <a:pt x="1442593" y="673608"/>
                  </a:lnTo>
                  <a:lnTo>
                    <a:pt x="1768348" y="542544"/>
                  </a:lnTo>
                  <a:lnTo>
                    <a:pt x="1729376" y="574927"/>
                  </a:lnTo>
                  <a:lnTo>
                    <a:pt x="1690240" y="607084"/>
                  </a:lnTo>
                  <a:lnTo>
                    <a:pt x="1650941" y="639012"/>
                  </a:lnTo>
                  <a:lnTo>
                    <a:pt x="1611478" y="670712"/>
                  </a:lnTo>
                  <a:lnTo>
                    <a:pt x="1571852" y="702185"/>
                  </a:lnTo>
                  <a:lnTo>
                    <a:pt x="1532063" y="733429"/>
                  </a:lnTo>
                  <a:lnTo>
                    <a:pt x="1492110" y="764446"/>
                  </a:lnTo>
                  <a:lnTo>
                    <a:pt x="1451994" y="795235"/>
                  </a:lnTo>
                  <a:lnTo>
                    <a:pt x="1411714" y="825796"/>
                  </a:lnTo>
                  <a:lnTo>
                    <a:pt x="1371271" y="856129"/>
                  </a:lnTo>
                  <a:lnTo>
                    <a:pt x="1330665" y="886234"/>
                  </a:lnTo>
                  <a:lnTo>
                    <a:pt x="1289896" y="916112"/>
                  </a:lnTo>
                  <a:lnTo>
                    <a:pt x="1248963" y="945761"/>
                  </a:lnTo>
                  <a:lnTo>
                    <a:pt x="1207867" y="975183"/>
                  </a:lnTo>
                  <a:lnTo>
                    <a:pt x="1166609" y="1004377"/>
                  </a:lnTo>
                  <a:lnTo>
                    <a:pt x="1125186" y="1033343"/>
                  </a:lnTo>
                  <a:lnTo>
                    <a:pt x="1083601" y="1062081"/>
                  </a:lnTo>
                  <a:lnTo>
                    <a:pt x="1041853" y="1090591"/>
                  </a:lnTo>
                  <a:lnTo>
                    <a:pt x="999942" y="1118873"/>
                  </a:lnTo>
                  <a:lnTo>
                    <a:pt x="957868" y="1146928"/>
                  </a:lnTo>
                  <a:lnTo>
                    <a:pt x="915630" y="1174754"/>
                  </a:lnTo>
                  <a:lnTo>
                    <a:pt x="873230" y="1202353"/>
                  </a:lnTo>
                  <a:lnTo>
                    <a:pt x="830667" y="1229724"/>
                  </a:lnTo>
                  <a:lnTo>
                    <a:pt x="787941" y="1256867"/>
                  </a:lnTo>
                  <a:lnTo>
                    <a:pt x="745053" y="1283782"/>
                  </a:lnTo>
                  <a:lnTo>
                    <a:pt x="702001" y="1310469"/>
                  </a:lnTo>
                  <a:lnTo>
                    <a:pt x="658787" y="1336928"/>
                  </a:lnTo>
                  <a:lnTo>
                    <a:pt x="887869" y="1070864"/>
                  </a:lnTo>
                  <a:lnTo>
                    <a:pt x="845064" y="1098979"/>
                  </a:lnTo>
                  <a:lnTo>
                    <a:pt x="802092" y="1126863"/>
                  </a:lnTo>
                  <a:lnTo>
                    <a:pt x="758952" y="1154514"/>
                  </a:lnTo>
                  <a:lnTo>
                    <a:pt x="715645" y="1181932"/>
                  </a:lnTo>
                  <a:lnTo>
                    <a:pt x="672171" y="1209117"/>
                  </a:lnTo>
                  <a:lnTo>
                    <a:pt x="628530" y="1236069"/>
                  </a:lnTo>
                  <a:lnTo>
                    <a:pt x="584721" y="1262789"/>
                  </a:lnTo>
                  <a:lnTo>
                    <a:pt x="540746" y="1289275"/>
                  </a:lnTo>
                  <a:lnTo>
                    <a:pt x="496603" y="1315528"/>
                  </a:lnTo>
                  <a:lnTo>
                    <a:pt x="452293" y="1341548"/>
                  </a:lnTo>
                  <a:lnTo>
                    <a:pt x="407815" y="1367335"/>
                  </a:lnTo>
                  <a:lnTo>
                    <a:pt x="363171" y="1392888"/>
                  </a:lnTo>
                  <a:lnTo>
                    <a:pt x="318360" y="1418207"/>
                  </a:lnTo>
                  <a:lnTo>
                    <a:pt x="273381" y="1443293"/>
                  </a:lnTo>
                  <a:lnTo>
                    <a:pt x="228235" y="1468145"/>
                  </a:lnTo>
                  <a:lnTo>
                    <a:pt x="182922" y="1492764"/>
                  </a:lnTo>
                  <a:lnTo>
                    <a:pt x="137442" y="1517148"/>
                  </a:lnTo>
                  <a:lnTo>
                    <a:pt x="91795" y="1541298"/>
                  </a:lnTo>
                  <a:lnTo>
                    <a:pt x="45981" y="1565215"/>
                  </a:lnTo>
                  <a:lnTo>
                    <a:pt x="0" y="1588897"/>
                  </a:lnTo>
                  <a:lnTo>
                    <a:pt x="481723" y="1675638"/>
                  </a:lnTo>
                  <a:lnTo>
                    <a:pt x="356666" y="2086990"/>
                  </a:lnTo>
                  <a:lnTo>
                    <a:pt x="400463" y="2064457"/>
                  </a:lnTo>
                  <a:lnTo>
                    <a:pt x="444108" y="2041707"/>
                  </a:lnTo>
                  <a:lnTo>
                    <a:pt x="487601" y="2018741"/>
                  </a:lnTo>
                  <a:lnTo>
                    <a:pt x="530942" y="1995559"/>
                  </a:lnTo>
                  <a:lnTo>
                    <a:pt x="574132" y="1972164"/>
                  </a:lnTo>
                  <a:lnTo>
                    <a:pt x="617170" y="1948554"/>
                  </a:lnTo>
                  <a:lnTo>
                    <a:pt x="660057" y="1924732"/>
                  </a:lnTo>
                  <a:lnTo>
                    <a:pt x="702792" y="1900698"/>
                  </a:lnTo>
                  <a:lnTo>
                    <a:pt x="745375" y="1876453"/>
                  </a:lnTo>
                  <a:lnTo>
                    <a:pt x="787807" y="1851998"/>
                  </a:lnTo>
                  <a:lnTo>
                    <a:pt x="830087" y="1827333"/>
                  </a:lnTo>
                  <a:lnTo>
                    <a:pt x="872215" y="1802460"/>
                  </a:lnTo>
                  <a:lnTo>
                    <a:pt x="914192" y="1777379"/>
                  </a:lnTo>
                  <a:lnTo>
                    <a:pt x="956018" y="1752091"/>
                  </a:lnTo>
                  <a:lnTo>
                    <a:pt x="1015466" y="1835150"/>
                  </a:lnTo>
                  <a:lnTo>
                    <a:pt x="1058680" y="1808677"/>
                  </a:lnTo>
                  <a:lnTo>
                    <a:pt x="1101731" y="1781977"/>
                  </a:lnTo>
                  <a:lnTo>
                    <a:pt x="1144619" y="1755050"/>
                  </a:lnTo>
                  <a:lnTo>
                    <a:pt x="1187343" y="1727896"/>
                  </a:lnTo>
                  <a:lnTo>
                    <a:pt x="1229904" y="1700516"/>
                  </a:lnTo>
                  <a:lnTo>
                    <a:pt x="1272302" y="1672908"/>
                  </a:lnTo>
                  <a:lnTo>
                    <a:pt x="1314537" y="1645073"/>
                  </a:lnTo>
                  <a:lnTo>
                    <a:pt x="1356608" y="1617011"/>
                  </a:lnTo>
                  <a:lnTo>
                    <a:pt x="1398516" y="1588722"/>
                  </a:lnTo>
                  <a:lnTo>
                    <a:pt x="1440261" y="1560206"/>
                  </a:lnTo>
                  <a:lnTo>
                    <a:pt x="1481843" y="1531463"/>
                  </a:lnTo>
                  <a:lnTo>
                    <a:pt x="1523262" y="1502492"/>
                  </a:lnTo>
                  <a:lnTo>
                    <a:pt x="1564517" y="1473295"/>
                  </a:lnTo>
                  <a:lnTo>
                    <a:pt x="1605609" y="1443869"/>
                  </a:lnTo>
                  <a:lnTo>
                    <a:pt x="1646538" y="1414217"/>
                  </a:lnTo>
                  <a:lnTo>
                    <a:pt x="1687304" y="1384337"/>
                  </a:lnTo>
                  <a:lnTo>
                    <a:pt x="1727907" y="1354229"/>
                  </a:lnTo>
                  <a:lnTo>
                    <a:pt x="1768347" y="1323895"/>
                  </a:lnTo>
                  <a:lnTo>
                    <a:pt x="1808623" y="1293332"/>
                  </a:lnTo>
                  <a:lnTo>
                    <a:pt x="1848737" y="1262542"/>
                  </a:lnTo>
                  <a:lnTo>
                    <a:pt x="1888687" y="1231525"/>
                  </a:lnTo>
                  <a:lnTo>
                    <a:pt x="1928474" y="1200279"/>
                  </a:lnTo>
                  <a:lnTo>
                    <a:pt x="1968098" y="1168807"/>
                  </a:lnTo>
                  <a:lnTo>
                    <a:pt x="2007559" y="1137106"/>
                  </a:lnTo>
                  <a:lnTo>
                    <a:pt x="2046857" y="1105178"/>
                  </a:lnTo>
                  <a:lnTo>
                    <a:pt x="2085992" y="1073021"/>
                  </a:lnTo>
                  <a:lnTo>
                    <a:pt x="2124964" y="1040638"/>
                  </a:lnTo>
                  <a:lnTo>
                    <a:pt x="2065528" y="957579"/>
                  </a:lnTo>
                  <a:lnTo>
                    <a:pt x="2102953" y="926149"/>
                  </a:lnTo>
                  <a:lnTo>
                    <a:pt x="2140227" y="894505"/>
                  </a:lnTo>
                  <a:lnTo>
                    <a:pt x="2177349" y="862646"/>
                  </a:lnTo>
                  <a:lnTo>
                    <a:pt x="2214320" y="830574"/>
                  </a:lnTo>
                  <a:lnTo>
                    <a:pt x="2251139" y="798288"/>
                  </a:lnTo>
                  <a:lnTo>
                    <a:pt x="2287806" y="765789"/>
                  </a:lnTo>
                  <a:lnTo>
                    <a:pt x="2324322" y="733075"/>
                  </a:lnTo>
                  <a:lnTo>
                    <a:pt x="2360686" y="700148"/>
                  </a:lnTo>
                  <a:lnTo>
                    <a:pt x="2396899" y="667007"/>
                  </a:lnTo>
                  <a:lnTo>
                    <a:pt x="2432959" y="633652"/>
                  </a:lnTo>
                  <a:lnTo>
                    <a:pt x="2468869" y="600083"/>
                  </a:lnTo>
                  <a:lnTo>
                    <a:pt x="2504626" y="566300"/>
                  </a:lnTo>
                  <a:lnTo>
                    <a:pt x="2540232" y="532304"/>
                  </a:lnTo>
                  <a:lnTo>
                    <a:pt x="2575687" y="498094"/>
                  </a:lnTo>
                  <a:lnTo>
                    <a:pt x="2146046" y="483997"/>
                  </a:lnTo>
                  <a:lnTo>
                    <a:pt x="2219071" y="0"/>
                  </a:lnTo>
                  <a:close/>
                </a:path>
              </a:pathLst>
            </a:custGeom>
            <a:solidFill>
              <a:srgbClr val="7792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58787" y="542544"/>
              <a:ext cx="1109980" cy="794385"/>
            </a:xfrm>
            <a:custGeom>
              <a:avLst/>
              <a:gdLst/>
              <a:ahLst/>
              <a:cxnLst/>
              <a:rect l="l" t="t" r="r" b="b"/>
              <a:pathLst>
                <a:path w="1109980" h="794385">
                  <a:moveTo>
                    <a:pt x="229082" y="528319"/>
                  </a:moveTo>
                  <a:lnTo>
                    <a:pt x="0" y="794384"/>
                  </a:lnTo>
                  <a:lnTo>
                    <a:pt x="86265" y="741238"/>
                  </a:lnTo>
                  <a:lnTo>
                    <a:pt x="171880" y="687180"/>
                  </a:lnTo>
                  <a:lnTo>
                    <a:pt x="256843" y="632210"/>
                  </a:lnTo>
                  <a:lnTo>
                    <a:pt x="288510" y="611348"/>
                  </a:lnTo>
                  <a:lnTo>
                    <a:pt x="229082" y="528319"/>
                  </a:lnTo>
                  <a:close/>
                </a:path>
                <a:path w="1109980" h="794385">
                  <a:moveTo>
                    <a:pt x="295588" y="606684"/>
                  </a:moveTo>
                  <a:lnTo>
                    <a:pt x="288510" y="611348"/>
                  </a:lnTo>
                  <a:lnTo>
                    <a:pt x="295588" y="606684"/>
                  </a:lnTo>
                  <a:close/>
                </a:path>
                <a:path w="1109980" h="794385">
                  <a:moveTo>
                    <a:pt x="1109560" y="0"/>
                  </a:moveTo>
                  <a:lnTo>
                    <a:pt x="783805" y="131063"/>
                  </a:lnTo>
                  <a:lnTo>
                    <a:pt x="843241" y="214121"/>
                  </a:lnTo>
                  <a:lnTo>
                    <a:pt x="759834" y="277935"/>
                  </a:lnTo>
                  <a:lnTo>
                    <a:pt x="675727" y="340772"/>
                  </a:lnTo>
                  <a:lnTo>
                    <a:pt x="590918" y="402630"/>
                  </a:lnTo>
                  <a:lnTo>
                    <a:pt x="505405" y="463505"/>
                  </a:lnTo>
                  <a:lnTo>
                    <a:pt x="421229" y="521985"/>
                  </a:lnTo>
                  <a:lnTo>
                    <a:pt x="507821" y="461833"/>
                  </a:lnTo>
                  <a:lnTo>
                    <a:pt x="590176" y="403217"/>
                  </a:lnTo>
                  <a:lnTo>
                    <a:pt x="671878" y="343690"/>
                  </a:lnTo>
                  <a:lnTo>
                    <a:pt x="752927" y="283252"/>
                  </a:lnTo>
                  <a:lnTo>
                    <a:pt x="833323" y="221902"/>
                  </a:lnTo>
                  <a:lnTo>
                    <a:pt x="913065" y="159641"/>
                  </a:lnTo>
                  <a:lnTo>
                    <a:pt x="992154" y="96468"/>
                  </a:lnTo>
                  <a:lnTo>
                    <a:pt x="1070588" y="32383"/>
                  </a:lnTo>
                  <a:lnTo>
                    <a:pt x="1109560" y="0"/>
                  </a:lnTo>
                  <a:close/>
                </a:path>
              </a:pathLst>
            </a:custGeom>
            <a:solidFill>
              <a:srgbClr val="5F76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0"/>
              <a:ext cx="2576195" cy="2087245"/>
            </a:xfrm>
            <a:custGeom>
              <a:avLst/>
              <a:gdLst/>
              <a:ahLst/>
              <a:cxnLst/>
              <a:rect l="l" t="t" r="r" b="b"/>
              <a:pathLst>
                <a:path w="2576195" h="2087245">
                  <a:moveTo>
                    <a:pt x="0" y="1588897"/>
                  </a:moveTo>
                  <a:lnTo>
                    <a:pt x="45981" y="1565215"/>
                  </a:lnTo>
                  <a:lnTo>
                    <a:pt x="91795" y="1541298"/>
                  </a:lnTo>
                  <a:lnTo>
                    <a:pt x="137442" y="1517148"/>
                  </a:lnTo>
                  <a:lnTo>
                    <a:pt x="182922" y="1492764"/>
                  </a:lnTo>
                  <a:lnTo>
                    <a:pt x="228235" y="1468145"/>
                  </a:lnTo>
                  <a:lnTo>
                    <a:pt x="273381" y="1443293"/>
                  </a:lnTo>
                  <a:lnTo>
                    <a:pt x="318360" y="1418207"/>
                  </a:lnTo>
                  <a:lnTo>
                    <a:pt x="363171" y="1392888"/>
                  </a:lnTo>
                  <a:lnTo>
                    <a:pt x="407815" y="1367335"/>
                  </a:lnTo>
                  <a:lnTo>
                    <a:pt x="452293" y="1341548"/>
                  </a:lnTo>
                  <a:lnTo>
                    <a:pt x="496603" y="1315528"/>
                  </a:lnTo>
                  <a:lnTo>
                    <a:pt x="540746" y="1289275"/>
                  </a:lnTo>
                  <a:lnTo>
                    <a:pt x="584721" y="1262789"/>
                  </a:lnTo>
                  <a:lnTo>
                    <a:pt x="628530" y="1236069"/>
                  </a:lnTo>
                  <a:lnTo>
                    <a:pt x="672171" y="1209117"/>
                  </a:lnTo>
                  <a:lnTo>
                    <a:pt x="715645" y="1181932"/>
                  </a:lnTo>
                  <a:lnTo>
                    <a:pt x="758952" y="1154514"/>
                  </a:lnTo>
                  <a:lnTo>
                    <a:pt x="802092" y="1126863"/>
                  </a:lnTo>
                  <a:lnTo>
                    <a:pt x="845064" y="1098979"/>
                  </a:lnTo>
                  <a:lnTo>
                    <a:pt x="887869" y="1070864"/>
                  </a:lnTo>
                  <a:lnTo>
                    <a:pt x="658787" y="1336928"/>
                  </a:lnTo>
                  <a:lnTo>
                    <a:pt x="702001" y="1310469"/>
                  </a:lnTo>
                  <a:lnTo>
                    <a:pt x="745053" y="1283782"/>
                  </a:lnTo>
                  <a:lnTo>
                    <a:pt x="787941" y="1256867"/>
                  </a:lnTo>
                  <a:lnTo>
                    <a:pt x="830667" y="1229724"/>
                  </a:lnTo>
                  <a:lnTo>
                    <a:pt x="873230" y="1202353"/>
                  </a:lnTo>
                  <a:lnTo>
                    <a:pt x="915630" y="1174754"/>
                  </a:lnTo>
                  <a:lnTo>
                    <a:pt x="957868" y="1146928"/>
                  </a:lnTo>
                  <a:lnTo>
                    <a:pt x="999942" y="1118873"/>
                  </a:lnTo>
                  <a:lnTo>
                    <a:pt x="1041853" y="1090591"/>
                  </a:lnTo>
                  <a:lnTo>
                    <a:pt x="1083601" y="1062081"/>
                  </a:lnTo>
                  <a:lnTo>
                    <a:pt x="1125186" y="1033343"/>
                  </a:lnTo>
                  <a:lnTo>
                    <a:pt x="1166609" y="1004377"/>
                  </a:lnTo>
                  <a:lnTo>
                    <a:pt x="1207867" y="975183"/>
                  </a:lnTo>
                  <a:lnTo>
                    <a:pt x="1248963" y="945761"/>
                  </a:lnTo>
                  <a:lnTo>
                    <a:pt x="1289896" y="916112"/>
                  </a:lnTo>
                  <a:lnTo>
                    <a:pt x="1330665" y="886234"/>
                  </a:lnTo>
                  <a:lnTo>
                    <a:pt x="1371271" y="856129"/>
                  </a:lnTo>
                  <a:lnTo>
                    <a:pt x="1411714" y="825796"/>
                  </a:lnTo>
                  <a:lnTo>
                    <a:pt x="1451994" y="795235"/>
                  </a:lnTo>
                  <a:lnTo>
                    <a:pt x="1492110" y="764446"/>
                  </a:lnTo>
                  <a:lnTo>
                    <a:pt x="1532063" y="733429"/>
                  </a:lnTo>
                  <a:lnTo>
                    <a:pt x="1571852" y="702185"/>
                  </a:lnTo>
                  <a:lnTo>
                    <a:pt x="1611478" y="670712"/>
                  </a:lnTo>
                  <a:lnTo>
                    <a:pt x="1650941" y="639012"/>
                  </a:lnTo>
                  <a:lnTo>
                    <a:pt x="1690240" y="607084"/>
                  </a:lnTo>
                  <a:lnTo>
                    <a:pt x="1729376" y="574927"/>
                  </a:lnTo>
                  <a:lnTo>
                    <a:pt x="1768348" y="542544"/>
                  </a:lnTo>
                  <a:lnTo>
                    <a:pt x="1442593" y="673608"/>
                  </a:lnTo>
                  <a:lnTo>
                    <a:pt x="1483009" y="642153"/>
                  </a:lnTo>
                  <a:lnTo>
                    <a:pt x="1523258" y="610464"/>
                  </a:lnTo>
                  <a:lnTo>
                    <a:pt x="1563339" y="578541"/>
                  </a:lnTo>
                  <a:lnTo>
                    <a:pt x="1603253" y="546384"/>
                  </a:lnTo>
                  <a:lnTo>
                    <a:pt x="1642999" y="513992"/>
                  </a:lnTo>
                  <a:lnTo>
                    <a:pt x="1682577" y="481366"/>
                  </a:lnTo>
                  <a:lnTo>
                    <a:pt x="1721988" y="448506"/>
                  </a:lnTo>
                  <a:lnTo>
                    <a:pt x="1761231" y="415411"/>
                  </a:lnTo>
                  <a:lnTo>
                    <a:pt x="1800306" y="382082"/>
                  </a:lnTo>
                  <a:lnTo>
                    <a:pt x="1839214" y="348519"/>
                  </a:lnTo>
                  <a:lnTo>
                    <a:pt x="1877954" y="314722"/>
                  </a:lnTo>
                  <a:lnTo>
                    <a:pt x="1916526" y="280690"/>
                  </a:lnTo>
                  <a:lnTo>
                    <a:pt x="1954931" y="246424"/>
                  </a:lnTo>
                  <a:lnTo>
                    <a:pt x="1993168" y="211923"/>
                  </a:lnTo>
                  <a:lnTo>
                    <a:pt x="2031238" y="177188"/>
                  </a:lnTo>
                  <a:lnTo>
                    <a:pt x="2069140" y="142219"/>
                  </a:lnTo>
                  <a:lnTo>
                    <a:pt x="2106874" y="107016"/>
                  </a:lnTo>
                  <a:lnTo>
                    <a:pt x="2144440" y="71578"/>
                  </a:lnTo>
                  <a:lnTo>
                    <a:pt x="2181839" y="35906"/>
                  </a:lnTo>
                  <a:lnTo>
                    <a:pt x="2219071" y="0"/>
                  </a:lnTo>
                  <a:lnTo>
                    <a:pt x="2146046" y="483997"/>
                  </a:lnTo>
                  <a:lnTo>
                    <a:pt x="2575687" y="498094"/>
                  </a:lnTo>
                  <a:lnTo>
                    <a:pt x="2540232" y="532304"/>
                  </a:lnTo>
                  <a:lnTo>
                    <a:pt x="2504626" y="566300"/>
                  </a:lnTo>
                  <a:lnTo>
                    <a:pt x="2468869" y="600083"/>
                  </a:lnTo>
                  <a:lnTo>
                    <a:pt x="2432959" y="633652"/>
                  </a:lnTo>
                  <a:lnTo>
                    <a:pt x="2396899" y="667007"/>
                  </a:lnTo>
                  <a:lnTo>
                    <a:pt x="2360686" y="700148"/>
                  </a:lnTo>
                  <a:lnTo>
                    <a:pt x="2324322" y="733075"/>
                  </a:lnTo>
                  <a:lnTo>
                    <a:pt x="2287806" y="765789"/>
                  </a:lnTo>
                  <a:lnTo>
                    <a:pt x="2251139" y="798288"/>
                  </a:lnTo>
                  <a:lnTo>
                    <a:pt x="2214320" y="830574"/>
                  </a:lnTo>
                  <a:lnTo>
                    <a:pt x="2177349" y="862646"/>
                  </a:lnTo>
                  <a:lnTo>
                    <a:pt x="2140227" y="894505"/>
                  </a:lnTo>
                  <a:lnTo>
                    <a:pt x="2102953" y="926149"/>
                  </a:lnTo>
                  <a:lnTo>
                    <a:pt x="2065528" y="957579"/>
                  </a:lnTo>
                  <a:lnTo>
                    <a:pt x="2124964" y="1040638"/>
                  </a:lnTo>
                  <a:lnTo>
                    <a:pt x="2085992" y="1073021"/>
                  </a:lnTo>
                  <a:lnTo>
                    <a:pt x="2046857" y="1105178"/>
                  </a:lnTo>
                  <a:lnTo>
                    <a:pt x="2007559" y="1137106"/>
                  </a:lnTo>
                  <a:lnTo>
                    <a:pt x="1968098" y="1168807"/>
                  </a:lnTo>
                  <a:lnTo>
                    <a:pt x="1928474" y="1200279"/>
                  </a:lnTo>
                  <a:lnTo>
                    <a:pt x="1888687" y="1231525"/>
                  </a:lnTo>
                  <a:lnTo>
                    <a:pt x="1848737" y="1262542"/>
                  </a:lnTo>
                  <a:lnTo>
                    <a:pt x="1808623" y="1293332"/>
                  </a:lnTo>
                  <a:lnTo>
                    <a:pt x="1768347" y="1323895"/>
                  </a:lnTo>
                  <a:lnTo>
                    <a:pt x="1727907" y="1354229"/>
                  </a:lnTo>
                  <a:lnTo>
                    <a:pt x="1687304" y="1384337"/>
                  </a:lnTo>
                  <a:lnTo>
                    <a:pt x="1646538" y="1414217"/>
                  </a:lnTo>
                  <a:lnTo>
                    <a:pt x="1605609" y="1443869"/>
                  </a:lnTo>
                  <a:lnTo>
                    <a:pt x="1564517" y="1473295"/>
                  </a:lnTo>
                  <a:lnTo>
                    <a:pt x="1523262" y="1502492"/>
                  </a:lnTo>
                  <a:lnTo>
                    <a:pt x="1481843" y="1531463"/>
                  </a:lnTo>
                  <a:lnTo>
                    <a:pt x="1440261" y="1560206"/>
                  </a:lnTo>
                  <a:lnTo>
                    <a:pt x="1398516" y="1588722"/>
                  </a:lnTo>
                  <a:lnTo>
                    <a:pt x="1356608" y="1617011"/>
                  </a:lnTo>
                  <a:lnTo>
                    <a:pt x="1314537" y="1645073"/>
                  </a:lnTo>
                  <a:lnTo>
                    <a:pt x="1272302" y="1672908"/>
                  </a:lnTo>
                  <a:lnTo>
                    <a:pt x="1229904" y="1700516"/>
                  </a:lnTo>
                  <a:lnTo>
                    <a:pt x="1187343" y="1727896"/>
                  </a:lnTo>
                  <a:lnTo>
                    <a:pt x="1144619" y="1755050"/>
                  </a:lnTo>
                  <a:lnTo>
                    <a:pt x="1101731" y="1781977"/>
                  </a:lnTo>
                  <a:lnTo>
                    <a:pt x="1058680" y="1808677"/>
                  </a:lnTo>
                  <a:lnTo>
                    <a:pt x="1015466" y="1835150"/>
                  </a:lnTo>
                  <a:lnTo>
                    <a:pt x="956018" y="1752091"/>
                  </a:lnTo>
                  <a:lnTo>
                    <a:pt x="914192" y="1777379"/>
                  </a:lnTo>
                  <a:lnTo>
                    <a:pt x="872215" y="1802460"/>
                  </a:lnTo>
                  <a:lnTo>
                    <a:pt x="830087" y="1827333"/>
                  </a:lnTo>
                  <a:lnTo>
                    <a:pt x="787807" y="1851998"/>
                  </a:lnTo>
                  <a:lnTo>
                    <a:pt x="745375" y="1876453"/>
                  </a:lnTo>
                  <a:lnTo>
                    <a:pt x="702792" y="1900698"/>
                  </a:lnTo>
                  <a:lnTo>
                    <a:pt x="660057" y="1924732"/>
                  </a:lnTo>
                  <a:lnTo>
                    <a:pt x="617170" y="1948554"/>
                  </a:lnTo>
                  <a:lnTo>
                    <a:pt x="574132" y="1972164"/>
                  </a:lnTo>
                  <a:lnTo>
                    <a:pt x="530942" y="1995559"/>
                  </a:lnTo>
                  <a:lnTo>
                    <a:pt x="487601" y="2018741"/>
                  </a:lnTo>
                  <a:lnTo>
                    <a:pt x="444108" y="2041707"/>
                  </a:lnTo>
                  <a:lnTo>
                    <a:pt x="400463" y="2064457"/>
                  </a:lnTo>
                  <a:lnTo>
                    <a:pt x="356666" y="2086990"/>
                  </a:lnTo>
                  <a:lnTo>
                    <a:pt x="481723" y="1675638"/>
                  </a:lnTo>
                  <a:lnTo>
                    <a:pt x="0" y="1588897"/>
                  </a:lnTo>
                  <a:close/>
                </a:path>
                <a:path w="2576195" h="2087245">
                  <a:moveTo>
                    <a:pt x="956018" y="1752091"/>
                  </a:moveTo>
                  <a:lnTo>
                    <a:pt x="658787" y="1336928"/>
                  </a:lnTo>
                </a:path>
                <a:path w="2576195" h="2087245">
                  <a:moveTo>
                    <a:pt x="1768348" y="542544"/>
                  </a:moveTo>
                  <a:lnTo>
                    <a:pt x="2065528" y="957579"/>
                  </a:lnTo>
                </a:path>
                <a:path w="2576195" h="2087245">
                  <a:moveTo>
                    <a:pt x="887869" y="1070864"/>
                  </a:moveTo>
                  <a:lnTo>
                    <a:pt x="947318" y="1153922"/>
                  </a:lnTo>
                </a:path>
                <a:path w="2576195" h="2087245">
                  <a:moveTo>
                    <a:pt x="1502029" y="756665"/>
                  </a:moveTo>
                  <a:lnTo>
                    <a:pt x="1442593" y="673608"/>
                  </a:lnTo>
                </a:path>
              </a:pathLst>
            </a:custGeom>
            <a:ln w="25400">
              <a:solidFill>
                <a:srgbClr val="EDEB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257800"/>
            <a:ext cx="1600200" cy="1600199"/>
          </a:xfrm>
          <a:prstGeom prst="rect">
            <a:avLst/>
          </a:prstGeom>
        </p:spPr>
      </p:pic>
      <p:grpSp>
        <p:nvGrpSpPr>
          <p:cNvPr id="7" name="object 7"/>
          <p:cNvGrpSpPr/>
          <p:nvPr/>
        </p:nvGrpSpPr>
        <p:grpSpPr>
          <a:xfrm>
            <a:off x="2731007" y="0"/>
            <a:ext cx="6426835" cy="940435"/>
            <a:chOff x="2731007" y="0"/>
            <a:chExt cx="6426835" cy="940435"/>
          </a:xfrm>
        </p:grpSpPr>
        <p:sp>
          <p:nvSpPr>
            <p:cNvPr id="8" name="object 8"/>
            <p:cNvSpPr/>
            <p:nvPr/>
          </p:nvSpPr>
          <p:spPr>
            <a:xfrm>
              <a:off x="2743961" y="762"/>
              <a:ext cx="6400800" cy="914400"/>
            </a:xfrm>
            <a:custGeom>
              <a:avLst/>
              <a:gdLst/>
              <a:ahLst/>
              <a:cxnLst/>
              <a:rect l="l" t="t" r="r" b="b"/>
              <a:pathLst>
                <a:path w="6400800" h="914400">
                  <a:moveTo>
                    <a:pt x="6248399" y="0"/>
                  </a:moveTo>
                  <a:lnTo>
                    <a:pt x="0" y="0"/>
                  </a:lnTo>
                  <a:lnTo>
                    <a:pt x="0" y="762000"/>
                  </a:lnTo>
                  <a:lnTo>
                    <a:pt x="152400" y="914400"/>
                  </a:lnTo>
                  <a:lnTo>
                    <a:pt x="6400799" y="914400"/>
                  </a:lnTo>
                  <a:lnTo>
                    <a:pt x="6400799" y="152400"/>
                  </a:lnTo>
                  <a:lnTo>
                    <a:pt x="6248399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743961" y="762"/>
              <a:ext cx="6400800" cy="914400"/>
            </a:xfrm>
            <a:custGeom>
              <a:avLst/>
              <a:gdLst/>
              <a:ahLst/>
              <a:cxnLst/>
              <a:rect l="l" t="t" r="r" b="b"/>
              <a:pathLst>
                <a:path w="6400800" h="914400">
                  <a:moveTo>
                    <a:pt x="0" y="0"/>
                  </a:moveTo>
                  <a:lnTo>
                    <a:pt x="6248399" y="0"/>
                  </a:lnTo>
                  <a:lnTo>
                    <a:pt x="6400799" y="152400"/>
                  </a:lnTo>
                  <a:lnTo>
                    <a:pt x="6400799" y="914400"/>
                  </a:lnTo>
                  <a:lnTo>
                    <a:pt x="152400" y="914400"/>
                  </a:lnTo>
                  <a:lnTo>
                    <a:pt x="0" y="762000"/>
                  </a:lnTo>
                  <a:lnTo>
                    <a:pt x="0" y="0"/>
                  </a:lnTo>
                  <a:close/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5043932" y="188163"/>
            <a:ext cx="1802764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60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b="1" spc="-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3200" b="1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me</a:t>
            </a:r>
            <a:endParaRPr sz="32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1126032" y="2153538"/>
            <a:ext cx="4893310" cy="2038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18970" marR="264795" indent="-160020">
              <a:lnSpc>
                <a:spcPct val="100000"/>
              </a:lnSpc>
              <a:spcBef>
                <a:spcPts val="105"/>
              </a:spcBef>
            </a:pPr>
            <a:r>
              <a:rPr sz="4400" b="0" spc="-25" dirty="0">
                <a:solidFill>
                  <a:srgbClr val="17375E"/>
                </a:solidFill>
                <a:latin typeface="Gabriola"/>
                <a:cs typeface="Gabriola"/>
              </a:rPr>
              <a:t>P</a:t>
            </a:r>
            <a:r>
              <a:rPr sz="4400" b="0" spc="-30" dirty="0">
                <a:solidFill>
                  <a:srgbClr val="17375E"/>
                </a:solidFill>
                <a:latin typeface="Gabriola"/>
                <a:cs typeface="Gabriola"/>
              </a:rPr>
              <a:t>R</a:t>
            </a:r>
            <a:r>
              <a:rPr sz="4400" b="0" spc="-45" dirty="0">
                <a:solidFill>
                  <a:srgbClr val="17375E"/>
                </a:solidFill>
                <a:latin typeface="Gabriola"/>
                <a:cs typeface="Gabriola"/>
              </a:rPr>
              <a:t>E</a:t>
            </a:r>
            <a:r>
              <a:rPr sz="4400" b="0" spc="-25" dirty="0">
                <a:solidFill>
                  <a:srgbClr val="17375E"/>
                </a:solidFill>
                <a:latin typeface="Gabriola"/>
                <a:cs typeface="Gabriola"/>
              </a:rPr>
              <a:t>S</a:t>
            </a:r>
            <a:r>
              <a:rPr sz="4400" b="0" spc="-45" dirty="0">
                <a:solidFill>
                  <a:srgbClr val="17375E"/>
                </a:solidFill>
                <a:latin typeface="Gabriola"/>
                <a:cs typeface="Gabriola"/>
              </a:rPr>
              <a:t>E</a:t>
            </a:r>
            <a:r>
              <a:rPr sz="4400" b="0" spc="-50" dirty="0">
                <a:solidFill>
                  <a:srgbClr val="17375E"/>
                </a:solidFill>
                <a:latin typeface="Gabriola"/>
                <a:cs typeface="Gabriola"/>
              </a:rPr>
              <a:t>N</a:t>
            </a:r>
            <a:r>
              <a:rPr sz="4400" b="0" spc="-35" dirty="0">
                <a:solidFill>
                  <a:srgbClr val="17375E"/>
                </a:solidFill>
                <a:latin typeface="Gabriola"/>
                <a:cs typeface="Gabriola"/>
              </a:rPr>
              <a:t>T</a:t>
            </a:r>
            <a:r>
              <a:rPr sz="4400" b="0" spc="-50" dirty="0">
                <a:solidFill>
                  <a:srgbClr val="17375E"/>
                </a:solidFill>
                <a:latin typeface="Gabriola"/>
                <a:cs typeface="Gabriola"/>
              </a:rPr>
              <a:t>A</a:t>
            </a:r>
            <a:r>
              <a:rPr sz="4400" b="0" spc="-35" dirty="0">
                <a:solidFill>
                  <a:srgbClr val="17375E"/>
                </a:solidFill>
                <a:latin typeface="Gabriola"/>
                <a:cs typeface="Gabriola"/>
              </a:rPr>
              <a:t>T</a:t>
            </a:r>
            <a:r>
              <a:rPr sz="4400" b="0" spc="-20" dirty="0">
                <a:solidFill>
                  <a:srgbClr val="17375E"/>
                </a:solidFill>
                <a:latin typeface="Gabriola"/>
                <a:cs typeface="Gabriola"/>
              </a:rPr>
              <a:t>I</a:t>
            </a:r>
            <a:r>
              <a:rPr sz="4400" b="0" spc="-50" dirty="0">
                <a:solidFill>
                  <a:srgbClr val="17375E"/>
                </a:solidFill>
                <a:latin typeface="Gabriola"/>
                <a:cs typeface="Gabriola"/>
              </a:rPr>
              <a:t>O</a:t>
            </a:r>
            <a:r>
              <a:rPr sz="4400" b="0" dirty="0">
                <a:solidFill>
                  <a:srgbClr val="17375E"/>
                </a:solidFill>
                <a:latin typeface="Gabriola"/>
                <a:cs typeface="Gabriola"/>
              </a:rPr>
              <a:t>N  </a:t>
            </a:r>
            <a:r>
              <a:rPr sz="4400" b="0" spc="-35" dirty="0">
                <a:solidFill>
                  <a:srgbClr val="17375E"/>
                </a:solidFill>
                <a:latin typeface="Gabriola"/>
                <a:cs typeface="Gabriola"/>
              </a:rPr>
              <a:t>ON</a:t>
            </a:r>
            <a:endParaRPr sz="4400">
              <a:latin typeface="Gabriola"/>
              <a:cs typeface="Gabriola"/>
            </a:endParaRPr>
          </a:p>
          <a:p>
            <a:pPr marL="12700">
              <a:lnSpc>
                <a:spcPct val="100000"/>
              </a:lnSpc>
            </a:pPr>
            <a:r>
              <a:rPr sz="4400" b="0" spc="-30" dirty="0">
                <a:solidFill>
                  <a:srgbClr val="17375E"/>
                </a:solidFill>
                <a:latin typeface="Gabriola"/>
                <a:cs typeface="Gabriola"/>
              </a:rPr>
              <a:t>PROTON</a:t>
            </a:r>
            <a:r>
              <a:rPr sz="4400" b="0" spc="-114" dirty="0">
                <a:solidFill>
                  <a:srgbClr val="17375E"/>
                </a:solidFill>
                <a:latin typeface="Gabriola"/>
                <a:cs typeface="Gabriola"/>
              </a:rPr>
              <a:t> </a:t>
            </a:r>
            <a:r>
              <a:rPr sz="4400" b="0" spc="-30" dirty="0">
                <a:solidFill>
                  <a:srgbClr val="17375E"/>
                </a:solidFill>
                <a:latin typeface="Gabriola"/>
                <a:cs typeface="Gabriola"/>
              </a:rPr>
              <a:t>PUMP</a:t>
            </a:r>
            <a:r>
              <a:rPr sz="4400" b="0" spc="-114" dirty="0">
                <a:solidFill>
                  <a:srgbClr val="17375E"/>
                </a:solidFill>
                <a:latin typeface="Gabriola"/>
                <a:cs typeface="Gabriola"/>
              </a:rPr>
              <a:t> </a:t>
            </a:r>
            <a:r>
              <a:rPr sz="4400" b="0" spc="-30" dirty="0">
                <a:solidFill>
                  <a:srgbClr val="17375E"/>
                </a:solidFill>
                <a:latin typeface="Gabriola"/>
                <a:cs typeface="Gabriola"/>
              </a:rPr>
              <a:t>INHIBITOR</a:t>
            </a:r>
            <a:endParaRPr sz="4400">
              <a:latin typeface="Gabriola"/>
              <a:cs typeface="Gabriola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4178808" y="6388608"/>
            <a:ext cx="4979035" cy="483234"/>
            <a:chOff x="4178808" y="6388608"/>
            <a:chExt cx="4979035" cy="483234"/>
          </a:xfrm>
        </p:grpSpPr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91762" y="6401562"/>
              <a:ext cx="4952999" cy="457199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4191762" y="6401562"/>
              <a:ext cx="4953000" cy="457200"/>
            </a:xfrm>
            <a:custGeom>
              <a:avLst/>
              <a:gdLst/>
              <a:ahLst/>
              <a:cxnLst/>
              <a:rect l="l" t="t" r="r" b="b"/>
              <a:pathLst>
                <a:path w="4953000" h="457200">
                  <a:moveTo>
                    <a:pt x="76200" y="0"/>
                  </a:moveTo>
                  <a:lnTo>
                    <a:pt x="4952999" y="0"/>
                  </a:lnTo>
                  <a:lnTo>
                    <a:pt x="4952999" y="380997"/>
                  </a:lnTo>
                  <a:lnTo>
                    <a:pt x="4947005" y="410658"/>
                  </a:lnTo>
                  <a:lnTo>
                    <a:pt x="4930663" y="434880"/>
                  </a:lnTo>
                  <a:lnTo>
                    <a:pt x="4906440" y="451210"/>
                  </a:lnTo>
                  <a:lnTo>
                    <a:pt x="4876799" y="457199"/>
                  </a:lnTo>
                  <a:lnTo>
                    <a:pt x="0" y="457199"/>
                  </a:lnTo>
                  <a:lnTo>
                    <a:pt x="0" y="76199"/>
                  </a:lnTo>
                  <a:lnTo>
                    <a:pt x="5994" y="46537"/>
                  </a:lnTo>
                  <a:lnTo>
                    <a:pt x="22336" y="22317"/>
                  </a:lnTo>
                  <a:lnTo>
                    <a:pt x="46559" y="5987"/>
                  </a:lnTo>
                  <a:lnTo>
                    <a:pt x="76200" y="0"/>
                  </a:lnTo>
                  <a:close/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80"/>
              </a:lnSpc>
            </a:pPr>
            <a:r>
              <a:rPr spc="-10" dirty="0"/>
              <a:t>Proton</a:t>
            </a:r>
            <a:r>
              <a:rPr spc="-45" dirty="0"/>
              <a:t> </a:t>
            </a:r>
            <a:r>
              <a:rPr spc="-10" dirty="0"/>
              <a:t>Pump</a:t>
            </a:r>
            <a:r>
              <a:rPr spc="-30" dirty="0"/>
              <a:t> </a:t>
            </a:r>
            <a:r>
              <a:rPr spc="-10" dirty="0"/>
              <a:t>Inhibitor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731007" y="0"/>
            <a:ext cx="6426835" cy="940435"/>
            <a:chOff x="2731007" y="0"/>
            <a:chExt cx="6426835" cy="940435"/>
          </a:xfrm>
        </p:grpSpPr>
        <p:sp>
          <p:nvSpPr>
            <p:cNvPr id="3" name="object 3"/>
            <p:cNvSpPr/>
            <p:nvPr/>
          </p:nvSpPr>
          <p:spPr>
            <a:xfrm>
              <a:off x="2743961" y="762"/>
              <a:ext cx="6400800" cy="914400"/>
            </a:xfrm>
            <a:custGeom>
              <a:avLst/>
              <a:gdLst/>
              <a:ahLst/>
              <a:cxnLst/>
              <a:rect l="l" t="t" r="r" b="b"/>
              <a:pathLst>
                <a:path w="6400800" h="914400">
                  <a:moveTo>
                    <a:pt x="6248399" y="0"/>
                  </a:moveTo>
                  <a:lnTo>
                    <a:pt x="0" y="0"/>
                  </a:lnTo>
                  <a:lnTo>
                    <a:pt x="0" y="762000"/>
                  </a:lnTo>
                  <a:lnTo>
                    <a:pt x="152400" y="914400"/>
                  </a:lnTo>
                  <a:lnTo>
                    <a:pt x="6400799" y="914400"/>
                  </a:lnTo>
                  <a:lnTo>
                    <a:pt x="6400799" y="152400"/>
                  </a:lnTo>
                  <a:lnTo>
                    <a:pt x="6248399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743961" y="762"/>
              <a:ext cx="6400800" cy="914400"/>
            </a:xfrm>
            <a:custGeom>
              <a:avLst/>
              <a:gdLst/>
              <a:ahLst/>
              <a:cxnLst/>
              <a:rect l="l" t="t" r="r" b="b"/>
              <a:pathLst>
                <a:path w="6400800" h="914400">
                  <a:moveTo>
                    <a:pt x="0" y="0"/>
                  </a:moveTo>
                  <a:lnTo>
                    <a:pt x="6248399" y="0"/>
                  </a:lnTo>
                  <a:lnTo>
                    <a:pt x="6400799" y="152400"/>
                  </a:lnTo>
                  <a:lnTo>
                    <a:pt x="6400799" y="914400"/>
                  </a:lnTo>
                  <a:lnTo>
                    <a:pt x="152400" y="914400"/>
                  </a:lnTo>
                  <a:lnTo>
                    <a:pt x="0" y="762000"/>
                  </a:lnTo>
                  <a:lnTo>
                    <a:pt x="0" y="0"/>
                  </a:lnTo>
                  <a:close/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993640" y="188163"/>
            <a:ext cx="190055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0" spc="-5" dirty="0">
                <a:solidFill>
                  <a:srgbClr val="FFFFFF"/>
                </a:solidFill>
                <a:latin typeface="Arial MT"/>
                <a:cs typeface="Arial MT"/>
              </a:rPr>
              <a:t>Reference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8739" y="1615566"/>
            <a:ext cx="8989060" cy="45993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715" algn="just">
              <a:lnSpc>
                <a:spcPct val="100000"/>
              </a:lnSpc>
              <a:spcBef>
                <a:spcPts val="105"/>
              </a:spcBef>
              <a:buFont typeface="Wingdings"/>
              <a:buChar char=""/>
              <a:tabLst>
                <a:tab pos="305435" algn="l"/>
              </a:tabLst>
            </a:pPr>
            <a:r>
              <a:rPr sz="2000" dirty="0">
                <a:latin typeface="Arial MT"/>
                <a:cs typeface="Arial MT"/>
              </a:rPr>
              <a:t>The</a:t>
            </a:r>
            <a:r>
              <a:rPr sz="2000" spc="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Health</a:t>
            </a:r>
            <a:r>
              <a:rPr sz="2000" spc="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Strategies</a:t>
            </a:r>
            <a:r>
              <a:rPr sz="2000" dirty="0">
                <a:latin typeface="Arial MT"/>
                <a:cs typeface="Arial MT"/>
              </a:rPr>
              <a:t> Consultancy</a:t>
            </a:r>
            <a:r>
              <a:rPr sz="2000" spc="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LLC</a:t>
            </a:r>
            <a:r>
              <a:rPr sz="200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(March</a:t>
            </a:r>
            <a:r>
              <a:rPr sz="200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2005).</a:t>
            </a:r>
            <a:r>
              <a:rPr sz="2000" dirty="0">
                <a:latin typeface="Arial MT"/>
                <a:cs typeface="Arial MT"/>
              </a:rPr>
              <a:t> "Follow</a:t>
            </a:r>
            <a:r>
              <a:rPr sz="2000" spc="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The</a:t>
            </a:r>
            <a:r>
              <a:rPr sz="2000" spc="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Pill: </a:t>
            </a:r>
            <a:r>
              <a:rPr sz="2000" spc="-54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Understanding </a:t>
            </a:r>
            <a:r>
              <a:rPr sz="2000" spc="-5" dirty="0">
                <a:latin typeface="Arial MT"/>
                <a:cs typeface="Arial MT"/>
              </a:rPr>
              <a:t>the U.S. Commercial </a:t>
            </a:r>
            <a:r>
              <a:rPr sz="2000" dirty="0">
                <a:latin typeface="Arial MT"/>
                <a:cs typeface="Arial MT"/>
              </a:rPr>
              <a:t>Pharmaceutical </a:t>
            </a:r>
            <a:r>
              <a:rPr sz="2000" spc="-5" dirty="0">
                <a:latin typeface="Arial MT"/>
                <a:cs typeface="Arial MT"/>
              </a:rPr>
              <a:t>Supply </a:t>
            </a:r>
            <a:r>
              <a:rPr sz="2000" dirty="0">
                <a:latin typeface="Arial MT"/>
                <a:cs typeface="Arial MT"/>
              </a:rPr>
              <a:t>Chain". The </a:t>
            </a:r>
            <a:r>
              <a:rPr sz="2000" spc="-5" dirty="0">
                <a:latin typeface="Arial MT"/>
                <a:cs typeface="Arial MT"/>
              </a:rPr>
              <a:t>Kaiser </a:t>
            </a:r>
            <a:r>
              <a:rPr sz="2000" spc="-54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Family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Foundation.</a:t>
            </a:r>
            <a:endParaRPr sz="20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Wingdings"/>
              <a:buChar char=""/>
            </a:pPr>
            <a:endParaRPr sz="2050">
              <a:latin typeface="Arial MT"/>
              <a:cs typeface="Arial MT"/>
            </a:endParaRPr>
          </a:p>
          <a:p>
            <a:pPr marL="12700" marR="6985" algn="just">
              <a:lnSpc>
                <a:spcPct val="100000"/>
              </a:lnSpc>
              <a:buFont typeface="Wingdings"/>
              <a:buChar char=""/>
              <a:tabLst>
                <a:tab pos="240665" algn="l"/>
              </a:tabLst>
            </a:pPr>
            <a:r>
              <a:rPr sz="2000" dirty="0">
                <a:latin typeface="Arial MT"/>
                <a:cs typeface="Arial MT"/>
              </a:rPr>
              <a:t>Sachs, </a:t>
            </a:r>
            <a:r>
              <a:rPr sz="2000" spc="-5" dirty="0">
                <a:latin typeface="Arial MT"/>
                <a:cs typeface="Arial MT"/>
              </a:rPr>
              <a:t>G.; </a:t>
            </a:r>
            <a:r>
              <a:rPr sz="2000" dirty="0">
                <a:latin typeface="Arial MT"/>
                <a:cs typeface="Arial MT"/>
              </a:rPr>
              <a:t>Shin, J. </a:t>
            </a:r>
            <a:r>
              <a:rPr sz="2000" spc="-10" dirty="0">
                <a:latin typeface="Arial MT"/>
                <a:cs typeface="Arial MT"/>
              </a:rPr>
              <a:t>M.; </a:t>
            </a:r>
            <a:r>
              <a:rPr sz="2000" spc="-5" dirty="0">
                <a:latin typeface="Arial MT"/>
                <a:cs typeface="Arial MT"/>
              </a:rPr>
              <a:t>Howden, </a:t>
            </a:r>
            <a:r>
              <a:rPr sz="2000" spc="-30" dirty="0">
                <a:latin typeface="Arial MT"/>
                <a:cs typeface="Arial MT"/>
              </a:rPr>
              <a:t>C.W. </a:t>
            </a:r>
            <a:r>
              <a:rPr sz="2000" spc="-5" dirty="0">
                <a:latin typeface="Arial MT"/>
                <a:cs typeface="Arial MT"/>
              </a:rPr>
              <a:t>(2006). "Review </a:t>
            </a:r>
            <a:r>
              <a:rPr sz="2000" dirty="0">
                <a:latin typeface="Arial MT"/>
                <a:cs typeface="Arial MT"/>
              </a:rPr>
              <a:t>article: The clinical </a:t>
            </a:r>
            <a:r>
              <a:rPr sz="2000" spc="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pharmacology</a:t>
            </a:r>
            <a:r>
              <a:rPr sz="2000" spc="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of</a:t>
            </a:r>
            <a:r>
              <a:rPr sz="2000" spc="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proton</a:t>
            </a:r>
            <a:r>
              <a:rPr sz="2000" dirty="0">
                <a:latin typeface="Arial MT"/>
                <a:cs typeface="Arial MT"/>
              </a:rPr>
              <a:t> pump</a:t>
            </a:r>
            <a:r>
              <a:rPr sz="2000" spc="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inhibitors".</a:t>
            </a:r>
            <a:r>
              <a:rPr sz="2000" dirty="0">
                <a:latin typeface="Arial MT"/>
                <a:cs typeface="Arial MT"/>
              </a:rPr>
              <a:t> </a:t>
            </a:r>
            <a:r>
              <a:rPr sz="2000" i="1" spc="-5" dirty="0">
                <a:latin typeface="Arial"/>
                <a:cs typeface="Arial"/>
              </a:rPr>
              <a:t>Alimentary</a:t>
            </a:r>
            <a:r>
              <a:rPr sz="2000" i="1" dirty="0">
                <a:latin typeface="Arial"/>
                <a:cs typeface="Arial"/>
              </a:rPr>
              <a:t> </a:t>
            </a:r>
            <a:r>
              <a:rPr sz="2000" i="1" spc="-5" dirty="0">
                <a:latin typeface="Arial"/>
                <a:cs typeface="Arial"/>
              </a:rPr>
              <a:t>Pharmacology</a:t>
            </a:r>
            <a:r>
              <a:rPr sz="2000" i="1" dirty="0">
                <a:latin typeface="Arial"/>
                <a:cs typeface="Arial"/>
              </a:rPr>
              <a:t> </a:t>
            </a:r>
            <a:r>
              <a:rPr sz="2000" i="1" spc="-5" dirty="0">
                <a:latin typeface="Arial"/>
                <a:cs typeface="Arial"/>
              </a:rPr>
              <a:t>and </a:t>
            </a:r>
            <a:r>
              <a:rPr sz="2000" i="1" dirty="0">
                <a:latin typeface="Arial"/>
                <a:cs typeface="Arial"/>
              </a:rPr>
              <a:t> Therapeutics</a:t>
            </a:r>
            <a:r>
              <a:rPr sz="2000" i="1" spc="-45" dirty="0">
                <a:latin typeface="Arial"/>
                <a:cs typeface="Arial"/>
              </a:rPr>
              <a:t> </a:t>
            </a:r>
            <a:r>
              <a:rPr sz="2000" dirty="0">
                <a:latin typeface="Arial MT"/>
                <a:cs typeface="Arial MT"/>
              </a:rPr>
              <a:t>23:</a:t>
            </a:r>
            <a:r>
              <a:rPr sz="2000" spc="-2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2–8.</a:t>
            </a:r>
            <a:r>
              <a:rPr sz="2000" spc="-15" dirty="0">
                <a:latin typeface="Arial MT"/>
                <a:cs typeface="Arial MT"/>
              </a:rPr>
              <a:t> doi:10.1111/j.1365-2036.2006.02943.x.</a:t>
            </a:r>
            <a:r>
              <a:rPr sz="2000" spc="-4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PMID </a:t>
            </a:r>
            <a:r>
              <a:rPr sz="2000" dirty="0">
                <a:latin typeface="Arial MT"/>
                <a:cs typeface="Arial MT"/>
              </a:rPr>
              <a:t>16700898.</a:t>
            </a:r>
            <a:endParaRPr sz="20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Wingdings"/>
              <a:buChar char=""/>
            </a:pPr>
            <a:endParaRPr sz="2050">
              <a:latin typeface="Arial MT"/>
              <a:cs typeface="Arial MT"/>
            </a:endParaRPr>
          </a:p>
          <a:p>
            <a:pPr marL="12700" marR="5080" algn="just">
              <a:lnSpc>
                <a:spcPct val="100000"/>
              </a:lnSpc>
              <a:spcBef>
                <a:spcPts val="5"/>
              </a:spcBef>
              <a:buFont typeface="Wingdings"/>
              <a:buChar char=""/>
              <a:tabLst>
                <a:tab pos="240665" algn="l"/>
              </a:tabLst>
            </a:pPr>
            <a:r>
              <a:rPr sz="2000" dirty="0">
                <a:latin typeface="Arial MT"/>
                <a:cs typeface="Arial MT"/>
              </a:rPr>
              <a:t>Zajac, </a:t>
            </a:r>
            <a:r>
              <a:rPr sz="2000" spc="-5" dirty="0">
                <a:latin typeface="Arial MT"/>
                <a:cs typeface="Arial MT"/>
              </a:rPr>
              <a:t>P; </a:t>
            </a:r>
            <a:r>
              <a:rPr sz="2000" dirty="0">
                <a:latin typeface="Arial MT"/>
                <a:cs typeface="Arial MT"/>
              </a:rPr>
              <a:t>Holbrook, </a:t>
            </a:r>
            <a:r>
              <a:rPr sz="2000" spc="-5" dirty="0">
                <a:latin typeface="Arial MT"/>
                <a:cs typeface="Arial MT"/>
              </a:rPr>
              <a:t>A; </a:t>
            </a:r>
            <a:r>
              <a:rPr sz="2000" spc="-20" dirty="0">
                <a:latin typeface="Arial MT"/>
                <a:cs typeface="Arial MT"/>
              </a:rPr>
              <a:t>Super, </a:t>
            </a:r>
            <a:r>
              <a:rPr sz="2000" spc="-5" dirty="0">
                <a:latin typeface="Arial MT"/>
                <a:cs typeface="Arial MT"/>
              </a:rPr>
              <a:t>ME; </a:t>
            </a:r>
            <a:r>
              <a:rPr sz="2000" spc="-25" dirty="0">
                <a:latin typeface="Arial MT"/>
                <a:cs typeface="Arial MT"/>
              </a:rPr>
              <a:t>Vogt, </a:t>
            </a:r>
            <a:r>
              <a:rPr sz="2000" dirty="0">
                <a:latin typeface="Arial MT"/>
                <a:cs typeface="Arial MT"/>
              </a:rPr>
              <a:t>M </a:t>
            </a:r>
            <a:r>
              <a:rPr sz="2000" spc="-5" dirty="0">
                <a:latin typeface="Arial MT"/>
                <a:cs typeface="Arial MT"/>
              </a:rPr>
              <a:t>(March–April 2013). "An </a:t>
            </a:r>
            <a:r>
              <a:rPr sz="2000" dirty="0">
                <a:latin typeface="Arial MT"/>
                <a:cs typeface="Arial MT"/>
              </a:rPr>
              <a:t>overview: </a:t>
            </a:r>
            <a:r>
              <a:rPr sz="2000" spc="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Current</a:t>
            </a:r>
            <a:r>
              <a:rPr sz="2000" spc="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clinical</a:t>
            </a:r>
            <a:r>
              <a:rPr sz="2000" spc="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guidelines</a:t>
            </a:r>
            <a:r>
              <a:rPr sz="2000" spc="5" dirty="0">
                <a:latin typeface="Arial MT"/>
                <a:cs typeface="Arial MT"/>
              </a:rPr>
              <a:t> </a:t>
            </a:r>
            <a:r>
              <a:rPr sz="2000" spc="-10" dirty="0">
                <a:latin typeface="Arial MT"/>
                <a:cs typeface="Arial MT"/>
              </a:rPr>
              <a:t>for</a:t>
            </a:r>
            <a:r>
              <a:rPr sz="2000" spc="-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the</a:t>
            </a:r>
            <a:r>
              <a:rPr sz="2000" spc="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evaluation,</a:t>
            </a:r>
            <a:r>
              <a:rPr sz="2000" dirty="0">
                <a:latin typeface="Arial MT"/>
                <a:cs typeface="Arial MT"/>
              </a:rPr>
              <a:t> diagnosis,</a:t>
            </a:r>
            <a:r>
              <a:rPr sz="2000" spc="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treatment,</a:t>
            </a:r>
            <a:r>
              <a:rPr sz="200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and </a:t>
            </a:r>
            <a:r>
              <a:rPr sz="2000" dirty="0">
                <a:latin typeface="Arial MT"/>
                <a:cs typeface="Arial MT"/>
              </a:rPr>
              <a:t> management</a:t>
            </a:r>
            <a:r>
              <a:rPr sz="2000" spc="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of</a:t>
            </a:r>
            <a:r>
              <a:rPr sz="2000" spc="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dyspepsia".</a:t>
            </a:r>
            <a:r>
              <a:rPr sz="2000" dirty="0">
                <a:latin typeface="Arial MT"/>
                <a:cs typeface="Arial MT"/>
              </a:rPr>
              <a:t> </a:t>
            </a:r>
            <a:r>
              <a:rPr sz="2000" i="1" spc="-5" dirty="0">
                <a:latin typeface="Arial"/>
                <a:cs typeface="Arial"/>
              </a:rPr>
              <a:t>Osteopathic</a:t>
            </a:r>
            <a:r>
              <a:rPr sz="2000" i="1" dirty="0">
                <a:latin typeface="Arial"/>
                <a:cs typeface="Arial"/>
              </a:rPr>
              <a:t> </a:t>
            </a:r>
            <a:r>
              <a:rPr sz="2000" i="1" spc="-5" dirty="0">
                <a:latin typeface="Arial"/>
                <a:cs typeface="Arial"/>
              </a:rPr>
              <a:t>Family</a:t>
            </a:r>
            <a:r>
              <a:rPr sz="2000" i="1" dirty="0">
                <a:latin typeface="Arial"/>
                <a:cs typeface="Arial"/>
              </a:rPr>
              <a:t> Physician</a:t>
            </a:r>
            <a:r>
              <a:rPr sz="2000" i="1" spc="5" dirty="0">
                <a:latin typeface="Arial"/>
                <a:cs typeface="Arial"/>
              </a:rPr>
              <a:t> </a:t>
            </a:r>
            <a:r>
              <a:rPr sz="2000" dirty="0">
                <a:latin typeface="Arial MT"/>
                <a:cs typeface="Arial MT"/>
              </a:rPr>
              <a:t>5</a:t>
            </a:r>
            <a:r>
              <a:rPr sz="2000" spc="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(2):</a:t>
            </a:r>
            <a:r>
              <a:rPr sz="2000" dirty="0">
                <a:latin typeface="Arial MT"/>
                <a:cs typeface="Arial MT"/>
              </a:rPr>
              <a:t> 79–85. </a:t>
            </a:r>
            <a:r>
              <a:rPr sz="2000" spc="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doi:10.1016/j.osfp.2012.10.005.</a:t>
            </a:r>
            <a:endParaRPr sz="20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Wingdings"/>
              <a:buChar char=""/>
            </a:pPr>
            <a:endParaRPr sz="2050">
              <a:latin typeface="Arial MT"/>
              <a:cs typeface="Arial MT"/>
            </a:endParaRPr>
          </a:p>
          <a:p>
            <a:pPr marL="12700" marR="6350" algn="just">
              <a:lnSpc>
                <a:spcPct val="100000"/>
              </a:lnSpc>
              <a:spcBef>
                <a:spcPts val="5"/>
              </a:spcBef>
              <a:buFont typeface="Wingdings"/>
              <a:buChar char=""/>
              <a:tabLst>
                <a:tab pos="240665" algn="l"/>
              </a:tabLst>
            </a:pPr>
            <a:r>
              <a:rPr sz="2000" spc="-5" dirty="0">
                <a:latin typeface="Arial MT"/>
                <a:cs typeface="Arial MT"/>
              </a:rPr>
              <a:t>"Five</a:t>
            </a:r>
            <a:r>
              <a:rPr sz="2000" dirty="0">
                <a:latin typeface="Arial MT"/>
                <a:cs typeface="Arial MT"/>
              </a:rPr>
              <a:t> Things</a:t>
            </a:r>
            <a:r>
              <a:rPr sz="2000" spc="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Physicians</a:t>
            </a:r>
            <a:r>
              <a:rPr sz="2000" spc="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and</a:t>
            </a:r>
            <a:r>
              <a:rPr sz="200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Patients</a:t>
            </a:r>
            <a:r>
              <a:rPr sz="2000" dirty="0">
                <a:latin typeface="Arial MT"/>
                <a:cs typeface="Arial MT"/>
              </a:rPr>
              <a:t> Should</a:t>
            </a:r>
            <a:r>
              <a:rPr sz="2000" spc="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Question".</a:t>
            </a:r>
            <a:r>
              <a:rPr sz="2000" dirty="0">
                <a:latin typeface="Arial MT"/>
                <a:cs typeface="Arial MT"/>
              </a:rPr>
              <a:t> American </a:t>
            </a:r>
            <a:r>
              <a:rPr sz="2000" spc="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Gastroenterological</a:t>
            </a:r>
            <a:r>
              <a:rPr sz="2000" spc="-15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Association.</a:t>
            </a:r>
            <a:endParaRPr sz="2000">
              <a:latin typeface="Arial MT"/>
              <a:cs typeface="Arial MT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4178808" y="6388608"/>
            <a:ext cx="4979035" cy="483234"/>
            <a:chOff x="4178808" y="6388608"/>
            <a:chExt cx="4979035" cy="483234"/>
          </a:xfrm>
        </p:grpSpPr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191762" y="6401562"/>
              <a:ext cx="4952999" cy="457199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4191762" y="6401562"/>
              <a:ext cx="4953000" cy="457200"/>
            </a:xfrm>
            <a:custGeom>
              <a:avLst/>
              <a:gdLst/>
              <a:ahLst/>
              <a:cxnLst/>
              <a:rect l="l" t="t" r="r" b="b"/>
              <a:pathLst>
                <a:path w="4953000" h="457200">
                  <a:moveTo>
                    <a:pt x="76200" y="0"/>
                  </a:moveTo>
                  <a:lnTo>
                    <a:pt x="4952999" y="0"/>
                  </a:lnTo>
                  <a:lnTo>
                    <a:pt x="4952999" y="380997"/>
                  </a:lnTo>
                  <a:lnTo>
                    <a:pt x="4947005" y="410658"/>
                  </a:lnTo>
                  <a:lnTo>
                    <a:pt x="4930663" y="434880"/>
                  </a:lnTo>
                  <a:lnTo>
                    <a:pt x="4906440" y="451210"/>
                  </a:lnTo>
                  <a:lnTo>
                    <a:pt x="4876799" y="457199"/>
                  </a:lnTo>
                  <a:lnTo>
                    <a:pt x="0" y="457199"/>
                  </a:lnTo>
                  <a:lnTo>
                    <a:pt x="0" y="76199"/>
                  </a:lnTo>
                  <a:lnTo>
                    <a:pt x="5994" y="46537"/>
                  </a:lnTo>
                  <a:lnTo>
                    <a:pt x="22336" y="22317"/>
                  </a:lnTo>
                  <a:lnTo>
                    <a:pt x="46559" y="5987"/>
                  </a:lnTo>
                  <a:lnTo>
                    <a:pt x="76200" y="0"/>
                  </a:lnTo>
                  <a:close/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80"/>
              </a:lnSpc>
            </a:pPr>
            <a:r>
              <a:rPr spc="-10" dirty="0"/>
              <a:t>Proton</a:t>
            </a:r>
            <a:r>
              <a:rPr spc="-45" dirty="0"/>
              <a:t> </a:t>
            </a:r>
            <a:r>
              <a:rPr spc="-10" dirty="0"/>
              <a:t>Pump</a:t>
            </a:r>
            <a:r>
              <a:rPr spc="-30" dirty="0"/>
              <a:t> </a:t>
            </a:r>
            <a:r>
              <a:rPr spc="-10" dirty="0"/>
              <a:t>Inhibitor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51123" y="120142"/>
            <a:ext cx="699135" cy="543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400" dirty="0">
                <a:latin typeface="Times New Roman"/>
                <a:cs typeface="Times New Roman"/>
              </a:rPr>
              <a:t>you</a:t>
            </a:r>
            <a:endParaRPr sz="3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65372" y="5592267"/>
            <a:ext cx="208343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Times New Roman"/>
                <a:cs typeface="Times New Roman"/>
              </a:rPr>
              <a:t>Have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good</a:t>
            </a:r>
            <a:endParaRPr sz="320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-12700" y="0"/>
            <a:ext cx="7513955" cy="5156200"/>
            <a:chOff x="-12700" y="0"/>
            <a:chExt cx="7513955" cy="515620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86127" y="1277632"/>
              <a:ext cx="5715000" cy="3865867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0" y="0"/>
              <a:ext cx="2576195" cy="2087245"/>
            </a:xfrm>
            <a:custGeom>
              <a:avLst/>
              <a:gdLst/>
              <a:ahLst/>
              <a:cxnLst/>
              <a:rect l="l" t="t" r="r" b="b"/>
              <a:pathLst>
                <a:path w="2576195" h="2087245">
                  <a:moveTo>
                    <a:pt x="2219071" y="0"/>
                  </a:moveTo>
                  <a:lnTo>
                    <a:pt x="2181839" y="35906"/>
                  </a:lnTo>
                  <a:lnTo>
                    <a:pt x="2144440" y="71578"/>
                  </a:lnTo>
                  <a:lnTo>
                    <a:pt x="2106874" y="107016"/>
                  </a:lnTo>
                  <a:lnTo>
                    <a:pt x="2069140" y="142219"/>
                  </a:lnTo>
                  <a:lnTo>
                    <a:pt x="2031238" y="177188"/>
                  </a:lnTo>
                  <a:lnTo>
                    <a:pt x="1993168" y="211923"/>
                  </a:lnTo>
                  <a:lnTo>
                    <a:pt x="1954931" y="246424"/>
                  </a:lnTo>
                  <a:lnTo>
                    <a:pt x="1916526" y="280690"/>
                  </a:lnTo>
                  <a:lnTo>
                    <a:pt x="1877954" y="314722"/>
                  </a:lnTo>
                  <a:lnTo>
                    <a:pt x="1839214" y="348519"/>
                  </a:lnTo>
                  <a:lnTo>
                    <a:pt x="1800306" y="382082"/>
                  </a:lnTo>
                  <a:lnTo>
                    <a:pt x="1761231" y="415411"/>
                  </a:lnTo>
                  <a:lnTo>
                    <a:pt x="1721988" y="448506"/>
                  </a:lnTo>
                  <a:lnTo>
                    <a:pt x="1682577" y="481366"/>
                  </a:lnTo>
                  <a:lnTo>
                    <a:pt x="1642999" y="513992"/>
                  </a:lnTo>
                  <a:lnTo>
                    <a:pt x="1603253" y="546384"/>
                  </a:lnTo>
                  <a:lnTo>
                    <a:pt x="1563339" y="578541"/>
                  </a:lnTo>
                  <a:lnTo>
                    <a:pt x="1523258" y="610464"/>
                  </a:lnTo>
                  <a:lnTo>
                    <a:pt x="1483009" y="642153"/>
                  </a:lnTo>
                  <a:lnTo>
                    <a:pt x="1442593" y="673608"/>
                  </a:lnTo>
                  <a:lnTo>
                    <a:pt x="1768348" y="542544"/>
                  </a:lnTo>
                  <a:lnTo>
                    <a:pt x="1729376" y="574927"/>
                  </a:lnTo>
                  <a:lnTo>
                    <a:pt x="1690240" y="607084"/>
                  </a:lnTo>
                  <a:lnTo>
                    <a:pt x="1650941" y="639012"/>
                  </a:lnTo>
                  <a:lnTo>
                    <a:pt x="1611478" y="670712"/>
                  </a:lnTo>
                  <a:lnTo>
                    <a:pt x="1571852" y="702185"/>
                  </a:lnTo>
                  <a:lnTo>
                    <a:pt x="1532063" y="733429"/>
                  </a:lnTo>
                  <a:lnTo>
                    <a:pt x="1492110" y="764446"/>
                  </a:lnTo>
                  <a:lnTo>
                    <a:pt x="1451994" y="795235"/>
                  </a:lnTo>
                  <a:lnTo>
                    <a:pt x="1411714" y="825796"/>
                  </a:lnTo>
                  <a:lnTo>
                    <a:pt x="1371271" y="856129"/>
                  </a:lnTo>
                  <a:lnTo>
                    <a:pt x="1330665" y="886234"/>
                  </a:lnTo>
                  <a:lnTo>
                    <a:pt x="1289896" y="916112"/>
                  </a:lnTo>
                  <a:lnTo>
                    <a:pt x="1248963" y="945761"/>
                  </a:lnTo>
                  <a:lnTo>
                    <a:pt x="1207867" y="975183"/>
                  </a:lnTo>
                  <a:lnTo>
                    <a:pt x="1166609" y="1004377"/>
                  </a:lnTo>
                  <a:lnTo>
                    <a:pt x="1125186" y="1033343"/>
                  </a:lnTo>
                  <a:lnTo>
                    <a:pt x="1083601" y="1062081"/>
                  </a:lnTo>
                  <a:lnTo>
                    <a:pt x="1041853" y="1090591"/>
                  </a:lnTo>
                  <a:lnTo>
                    <a:pt x="999942" y="1118873"/>
                  </a:lnTo>
                  <a:lnTo>
                    <a:pt x="957868" y="1146928"/>
                  </a:lnTo>
                  <a:lnTo>
                    <a:pt x="915630" y="1174754"/>
                  </a:lnTo>
                  <a:lnTo>
                    <a:pt x="873230" y="1202353"/>
                  </a:lnTo>
                  <a:lnTo>
                    <a:pt x="830667" y="1229724"/>
                  </a:lnTo>
                  <a:lnTo>
                    <a:pt x="787941" y="1256867"/>
                  </a:lnTo>
                  <a:lnTo>
                    <a:pt x="745053" y="1283782"/>
                  </a:lnTo>
                  <a:lnTo>
                    <a:pt x="702001" y="1310469"/>
                  </a:lnTo>
                  <a:lnTo>
                    <a:pt x="658787" y="1336928"/>
                  </a:lnTo>
                  <a:lnTo>
                    <a:pt x="887869" y="1070864"/>
                  </a:lnTo>
                  <a:lnTo>
                    <a:pt x="845064" y="1098979"/>
                  </a:lnTo>
                  <a:lnTo>
                    <a:pt x="802092" y="1126863"/>
                  </a:lnTo>
                  <a:lnTo>
                    <a:pt x="758952" y="1154514"/>
                  </a:lnTo>
                  <a:lnTo>
                    <a:pt x="715645" y="1181932"/>
                  </a:lnTo>
                  <a:lnTo>
                    <a:pt x="672171" y="1209117"/>
                  </a:lnTo>
                  <a:lnTo>
                    <a:pt x="628530" y="1236069"/>
                  </a:lnTo>
                  <a:lnTo>
                    <a:pt x="584721" y="1262789"/>
                  </a:lnTo>
                  <a:lnTo>
                    <a:pt x="540746" y="1289275"/>
                  </a:lnTo>
                  <a:lnTo>
                    <a:pt x="496603" y="1315528"/>
                  </a:lnTo>
                  <a:lnTo>
                    <a:pt x="452293" y="1341548"/>
                  </a:lnTo>
                  <a:lnTo>
                    <a:pt x="407815" y="1367335"/>
                  </a:lnTo>
                  <a:lnTo>
                    <a:pt x="363171" y="1392888"/>
                  </a:lnTo>
                  <a:lnTo>
                    <a:pt x="318360" y="1418207"/>
                  </a:lnTo>
                  <a:lnTo>
                    <a:pt x="273381" y="1443293"/>
                  </a:lnTo>
                  <a:lnTo>
                    <a:pt x="228235" y="1468145"/>
                  </a:lnTo>
                  <a:lnTo>
                    <a:pt x="182922" y="1492764"/>
                  </a:lnTo>
                  <a:lnTo>
                    <a:pt x="137442" y="1517148"/>
                  </a:lnTo>
                  <a:lnTo>
                    <a:pt x="91795" y="1541298"/>
                  </a:lnTo>
                  <a:lnTo>
                    <a:pt x="45981" y="1565215"/>
                  </a:lnTo>
                  <a:lnTo>
                    <a:pt x="0" y="1588897"/>
                  </a:lnTo>
                  <a:lnTo>
                    <a:pt x="481723" y="1675638"/>
                  </a:lnTo>
                  <a:lnTo>
                    <a:pt x="356666" y="2086990"/>
                  </a:lnTo>
                  <a:lnTo>
                    <a:pt x="400463" y="2064457"/>
                  </a:lnTo>
                  <a:lnTo>
                    <a:pt x="444108" y="2041707"/>
                  </a:lnTo>
                  <a:lnTo>
                    <a:pt x="487601" y="2018741"/>
                  </a:lnTo>
                  <a:lnTo>
                    <a:pt x="530942" y="1995559"/>
                  </a:lnTo>
                  <a:lnTo>
                    <a:pt x="574132" y="1972164"/>
                  </a:lnTo>
                  <a:lnTo>
                    <a:pt x="617170" y="1948554"/>
                  </a:lnTo>
                  <a:lnTo>
                    <a:pt x="660057" y="1924732"/>
                  </a:lnTo>
                  <a:lnTo>
                    <a:pt x="702792" y="1900698"/>
                  </a:lnTo>
                  <a:lnTo>
                    <a:pt x="745375" y="1876453"/>
                  </a:lnTo>
                  <a:lnTo>
                    <a:pt x="787807" y="1851998"/>
                  </a:lnTo>
                  <a:lnTo>
                    <a:pt x="830087" y="1827333"/>
                  </a:lnTo>
                  <a:lnTo>
                    <a:pt x="872215" y="1802460"/>
                  </a:lnTo>
                  <a:lnTo>
                    <a:pt x="914192" y="1777379"/>
                  </a:lnTo>
                  <a:lnTo>
                    <a:pt x="956018" y="1752091"/>
                  </a:lnTo>
                  <a:lnTo>
                    <a:pt x="1015466" y="1835150"/>
                  </a:lnTo>
                  <a:lnTo>
                    <a:pt x="1058680" y="1808677"/>
                  </a:lnTo>
                  <a:lnTo>
                    <a:pt x="1101731" y="1781977"/>
                  </a:lnTo>
                  <a:lnTo>
                    <a:pt x="1144619" y="1755050"/>
                  </a:lnTo>
                  <a:lnTo>
                    <a:pt x="1187343" y="1727896"/>
                  </a:lnTo>
                  <a:lnTo>
                    <a:pt x="1229904" y="1700516"/>
                  </a:lnTo>
                  <a:lnTo>
                    <a:pt x="1272302" y="1672908"/>
                  </a:lnTo>
                  <a:lnTo>
                    <a:pt x="1314537" y="1645073"/>
                  </a:lnTo>
                  <a:lnTo>
                    <a:pt x="1356608" y="1617011"/>
                  </a:lnTo>
                  <a:lnTo>
                    <a:pt x="1398516" y="1588722"/>
                  </a:lnTo>
                  <a:lnTo>
                    <a:pt x="1440261" y="1560206"/>
                  </a:lnTo>
                  <a:lnTo>
                    <a:pt x="1481843" y="1531463"/>
                  </a:lnTo>
                  <a:lnTo>
                    <a:pt x="1523262" y="1502492"/>
                  </a:lnTo>
                  <a:lnTo>
                    <a:pt x="1564517" y="1473295"/>
                  </a:lnTo>
                  <a:lnTo>
                    <a:pt x="1605609" y="1443869"/>
                  </a:lnTo>
                  <a:lnTo>
                    <a:pt x="1646538" y="1414217"/>
                  </a:lnTo>
                  <a:lnTo>
                    <a:pt x="1687304" y="1384337"/>
                  </a:lnTo>
                  <a:lnTo>
                    <a:pt x="1727907" y="1354229"/>
                  </a:lnTo>
                  <a:lnTo>
                    <a:pt x="1768347" y="1323895"/>
                  </a:lnTo>
                  <a:lnTo>
                    <a:pt x="1808623" y="1293332"/>
                  </a:lnTo>
                  <a:lnTo>
                    <a:pt x="1848737" y="1262542"/>
                  </a:lnTo>
                  <a:lnTo>
                    <a:pt x="1888687" y="1231525"/>
                  </a:lnTo>
                  <a:lnTo>
                    <a:pt x="1928474" y="1200279"/>
                  </a:lnTo>
                  <a:lnTo>
                    <a:pt x="1968098" y="1168807"/>
                  </a:lnTo>
                  <a:lnTo>
                    <a:pt x="2007559" y="1137106"/>
                  </a:lnTo>
                  <a:lnTo>
                    <a:pt x="2046857" y="1105178"/>
                  </a:lnTo>
                  <a:lnTo>
                    <a:pt x="2085992" y="1073021"/>
                  </a:lnTo>
                  <a:lnTo>
                    <a:pt x="2124964" y="1040638"/>
                  </a:lnTo>
                  <a:lnTo>
                    <a:pt x="2065528" y="957579"/>
                  </a:lnTo>
                  <a:lnTo>
                    <a:pt x="2102953" y="926149"/>
                  </a:lnTo>
                  <a:lnTo>
                    <a:pt x="2140227" y="894505"/>
                  </a:lnTo>
                  <a:lnTo>
                    <a:pt x="2177349" y="862646"/>
                  </a:lnTo>
                  <a:lnTo>
                    <a:pt x="2214320" y="830574"/>
                  </a:lnTo>
                  <a:lnTo>
                    <a:pt x="2251139" y="798288"/>
                  </a:lnTo>
                  <a:lnTo>
                    <a:pt x="2287806" y="765789"/>
                  </a:lnTo>
                  <a:lnTo>
                    <a:pt x="2324322" y="733075"/>
                  </a:lnTo>
                  <a:lnTo>
                    <a:pt x="2360686" y="700148"/>
                  </a:lnTo>
                  <a:lnTo>
                    <a:pt x="2396899" y="667007"/>
                  </a:lnTo>
                  <a:lnTo>
                    <a:pt x="2432959" y="633652"/>
                  </a:lnTo>
                  <a:lnTo>
                    <a:pt x="2468869" y="600083"/>
                  </a:lnTo>
                  <a:lnTo>
                    <a:pt x="2504626" y="566300"/>
                  </a:lnTo>
                  <a:lnTo>
                    <a:pt x="2540232" y="532304"/>
                  </a:lnTo>
                  <a:lnTo>
                    <a:pt x="2575687" y="498094"/>
                  </a:lnTo>
                  <a:lnTo>
                    <a:pt x="2146046" y="483997"/>
                  </a:lnTo>
                  <a:lnTo>
                    <a:pt x="2219071" y="0"/>
                  </a:lnTo>
                  <a:close/>
                </a:path>
              </a:pathLst>
            </a:custGeom>
            <a:solidFill>
              <a:srgbClr val="7792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58787" y="542544"/>
              <a:ext cx="1109980" cy="794385"/>
            </a:xfrm>
            <a:custGeom>
              <a:avLst/>
              <a:gdLst/>
              <a:ahLst/>
              <a:cxnLst/>
              <a:rect l="l" t="t" r="r" b="b"/>
              <a:pathLst>
                <a:path w="1109980" h="794385">
                  <a:moveTo>
                    <a:pt x="229082" y="528319"/>
                  </a:moveTo>
                  <a:lnTo>
                    <a:pt x="0" y="794384"/>
                  </a:lnTo>
                  <a:lnTo>
                    <a:pt x="86265" y="741238"/>
                  </a:lnTo>
                  <a:lnTo>
                    <a:pt x="171880" y="687180"/>
                  </a:lnTo>
                  <a:lnTo>
                    <a:pt x="256843" y="632210"/>
                  </a:lnTo>
                  <a:lnTo>
                    <a:pt x="288510" y="611348"/>
                  </a:lnTo>
                  <a:lnTo>
                    <a:pt x="229082" y="528319"/>
                  </a:lnTo>
                  <a:close/>
                </a:path>
                <a:path w="1109980" h="794385">
                  <a:moveTo>
                    <a:pt x="295588" y="606684"/>
                  </a:moveTo>
                  <a:lnTo>
                    <a:pt x="288510" y="611348"/>
                  </a:lnTo>
                  <a:lnTo>
                    <a:pt x="295588" y="606684"/>
                  </a:lnTo>
                  <a:close/>
                </a:path>
                <a:path w="1109980" h="794385">
                  <a:moveTo>
                    <a:pt x="1109560" y="0"/>
                  </a:moveTo>
                  <a:lnTo>
                    <a:pt x="783805" y="131063"/>
                  </a:lnTo>
                  <a:lnTo>
                    <a:pt x="843241" y="214121"/>
                  </a:lnTo>
                  <a:lnTo>
                    <a:pt x="759834" y="277935"/>
                  </a:lnTo>
                  <a:lnTo>
                    <a:pt x="675727" y="340772"/>
                  </a:lnTo>
                  <a:lnTo>
                    <a:pt x="590918" y="402630"/>
                  </a:lnTo>
                  <a:lnTo>
                    <a:pt x="505405" y="463505"/>
                  </a:lnTo>
                  <a:lnTo>
                    <a:pt x="421229" y="521985"/>
                  </a:lnTo>
                  <a:lnTo>
                    <a:pt x="507821" y="461833"/>
                  </a:lnTo>
                  <a:lnTo>
                    <a:pt x="590176" y="403217"/>
                  </a:lnTo>
                  <a:lnTo>
                    <a:pt x="671878" y="343690"/>
                  </a:lnTo>
                  <a:lnTo>
                    <a:pt x="752927" y="283252"/>
                  </a:lnTo>
                  <a:lnTo>
                    <a:pt x="833323" y="221902"/>
                  </a:lnTo>
                  <a:lnTo>
                    <a:pt x="913065" y="159641"/>
                  </a:lnTo>
                  <a:lnTo>
                    <a:pt x="992154" y="96468"/>
                  </a:lnTo>
                  <a:lnTo>
                    <a:pt x="1070588" y="32383"/>
                  </a:lnTo>
                  <a:lnTo>
                    <a:pt x="1109560" y="0"/>
                  </a:lnTo>
                  <a:close/>
                </a:path>
              </a:pathLst>
            </a:custGeom>
            <a:solidFill>
              <a:srgbClr val="5F76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0"/>
              <a:ext cx="2576195" cy="2087245"/>
            </a:xfrm>
            <a:custGeom>
              <a:avLst/>
              <a:gdLst/>
              <a:ahLst/>
              <a:cxnLst/>
              <a:rect l="l" t="t" r="r" b="b"/>
              <a:pathLst>
                <a:path w="2576195" h="2087245">
                  <a:moveTo>
                    <a:pt x="0" y="1588897"/>
                  </a:moveTo>
                  <a:lnTo>
                    <a:pt x="45981" y="1565215"/>
                  </a:lnTo>
                  <a:lnTo>
                    <a:pt x="91795" y="1541298"/>
                  </a:lnTo>
                  <a:lnTo>
                    <a:pt x="137442" y="1517148"/>
                  </a:lnTo>
                  <a:lnTo>
                    <a:pt x="182922" y="1492764"/>
                  </a:lnTo>
                  <a:lnTo>
                    <a:pt x="228235" y="1468145"/>
                  </a:lnTo>
                  <a:lnTo>
                    <a:pt x="273381" y="1443293"/>
                  </a:lnTo>
                  <a:lnTo>
                    <a:pt x="318360" y="1418207"/>
                  </a:lnTo>
                  <a:lnTo>
                    <a:pt x="363171" y="1392888"/>
                  </a:lnTo>
                  <a:lnTo>
                    <a:pt x="407815" y="1367335"/>
                  </a:lnTo>
                  <a:lnTo>
                    <a:pt x="452293" y="1341548"/>
                  </a:lnTo>
                  <a:lnTo>
                    <a:pt x="496603" y="1315528"/>
                  </a:lnTo>
                  <a:lnTo>
                    <a:pt x="540746" y="1289275"/>
                  </a:lnTo>
                  <a:lnTo>
                    <a:pt x="584721" y="1262789"/>
                  </a:lnTo>
                  <a:lnTo>
                    <a:pt x="628530" y="1236069"/>
                  </a:lnTo>
                  <a:lnTo>
                    <a:pt x="672171" y="1209117"/>
                  </a:lnTo>
                  <a:lnTo>
                    <a:pt x="715645" y="1181932"/>
                  </a:lnTo>
                  <a:lnTo>
                    <a:pt x="758952" y="1154514"/>
                  </a:lnTo>
                  <a:lnTo>
                    <a:pt x="802092" y="1126863"/>
                  </a:lnTo>
                  <a:lnTo>
                    <a:pt x="845064" y="1098979"/>
                  </a:lnTo>
                  <a:lnTo>
                    <a:pt x="887869" y="1070864"/>
                  </a:lnTo>
                  <a:lnTo>
                    <a:pt x="658787" y="1336928"/>
                  </a:lnTo>
                  <a:lnTo>
                    <a:pt x="702001" y="1310469"/>
                  </a:lnTo>
                  <a:lnTo>
                    <a:pt x="745053" y="1283782"/>
                  </a:lnTo>
                  <a:lnTo>
                    <a:pt x="787941" y="1256867"/>
                  </a:lnTo>
                  <a:lnTo>
                    <a:pt x="830667" y="1229724"/>
                  </a:lnTo>
                  <a:lnTo>
                    <a:pt x="873230" y="1202353"/>
                  </a:lnTo>
                  <a:lnTo>
                    <a:pt x="915630" y="1174754"/>
                  </a:lnTo>
                  <a:lnTo>
                    <a:pt x="957868" y="1146928"/>
                  </a:lnTo>
                  <a:lnTo>
                    <a:pt x="999942" y="1118873"/>
                  </a:lnTo>
                  <a:lnTo>
                    <a:pt x="1041853" y="1090591"/>
                  </a:lnTo>
                  <a:lnTo>
                    <a:pt x="1083601" y="1062081"/>
                  </a:lnTo>
                  <a:lnTo>
                    <a:pt x="1125186" y="1033343"/>
                  </a:lnTo>
                  <a:lnTo>
                    <a:pt x="1166609" y="1004377"/>
                  </a:lnTo>
                  <a:lnTo>
                    <a:pt x="1207867" y="975183"/>
                  </a:lnTo>
                  <a:lnTo>
                    <a:pt x="1248963" y="945761"/>
                  </a:lnTo>
                  <a:lnTo>
                    <a:pt x="1289896" y="916112"/>
                  </a:lnTo>
                  <a:lnTo>
                    <a:pt x="1330665" y="886234"/>
                  </a:lnTo>
                  <a:lnTo>
                    <a:pt x="1371271" y="856129"/>
                  </a:lnTo>
                  <a:lnTo>
                    <a:pt x="1411714" y="825796"/>
                  </a:lnTo>
                  <a:lnTo>
                    <a:pt x="1451994" y="795235"/>
                  </a:lnTo>
                  <a:lnTo>
                    <a:pt x="1492110" y="764446"/>
                  </a:lnTo>
                  <a:lnTo>
                    <a:pt x="1532063" y="733429"/>
                  </a:lnTo>
                  <a:lnTo>
                    <a:pt x="1571852" y="702185"/>
                  </a:lnTo>
                  <a:lnTo>
                    <a:pt x="1611478" y="670712"/>
                  </a:lnTo>
                  <a:lnTo>
                    <a:pt x="1650941" y="639012"/>
                  </a:lnTo>
                  <a:lnTo>
                    <a:pt x="1690240" y="607084"/>
                  </a:lnTo>
                  <a:lnTo>
                    <a:pt x="1729376" y="574927"/>
                  </a:lnTo>
                  <a:lnTo>
                    <a:pt x="1768348" y="542544"/>
                  </a:lnTo>
                  <a:lnTo>
                    <a:pt x="1442593" y="673608"/>
                  </a:lnTo>
                  <a:lnTo>
                    <a:pt x="1483009" y="642153"/>
                  </a:lnTo>
                  <a:lnTo>
                    <a:pt x="1523258" y="610464"/>
                  </a:lnTo>
                  <a:lnTo>
                    <a:pt x="1563339" y="578541"/>
                  </a:lnTo>
                  <a:lnTo>
                    <a:pt x="1603253" y="546384"/>
                  </a:lnTo>
                  <a:lnTo>
                    <a:pt x="1642999" y="513992"/>
                  </a:lnTo>
                  <a:lnTo>
                    <a:pt x="1682577" y="481366"/>
                  </a:lnTo>
                  <a:lnTo>
                    <a:pt x="1721988" y="448506"/>
                  </a:lnTo>
                  <a:lnTo>
                    <a:pt x="1761231" y="415411"/>
                  </a:lnTo>
                  <a:lnTo>
                    <a:pt x="1800306" y="382082"/>
                  </a:lnTo>
                  <a:lnTo>
                    <a:pt x="1839214" y="348519"/>
                  </a:lnTo>
                  <a:lnTo>
                    <a:pt x="1877954" y="314722"/>
                  </a:lnTo>
                  <a:lnTo>
                    <a:pt x="1916526" y="280690"/>
                  </a:lnTo>
                  <a:lnTo>
                    <a:pt x="1954931" y="246424"/>
                  </a:lnTo>
                  <a:lnTo>
                    <a:pt x="1993168" y="211923"/>
                  </a:lnTo>
                  <a:lnTo>
                    <a:pt x="2031238" y="177188"/>
                  </a:lnTo>
                  <a:lnTo>
                    <a:pt x="2069140" y="142219"/>
                  </a:lnTo>
                  <a:lnTo>
                    <a:pt x="2106874" y="107016"/>
                  </a:lnTo>
                  <a:lnTo>
                    <a:pt x="2144440" y="71578"/>
                  </a:lnTo>
                  <a:lnTo>
                    <a:pt x="2181839" y="35906"/>
                  </a:lnTo>
                  <a:lnTo>
                    <a:pt x="2219071" y="0"/>
                  </a:lnTo>
                  <a:lnTo>
                    <a:pt x="2146046" y="483997"/>
                  </a:lnTo>
                  <a:lnTo>
                    <a:pt x="2575687" y="498094"/>
                  </a:lnTo>
                  <a:lnTo>
                    <a:pt x="2540232" y="532304"/>
                  </a:lnTo>
                  <a:lnTo>
                    <a:pt x="2504626" y="566300"/>
                  </a:lnTo>
                  <a:lnTo>
                    <a:pt x="2468869" y="600083"/>
                  </a:lnTo>
                  <a:lnTo>
                    <a:pt x="2432959" y="633652"/>
                  </a:lnTo>
                  <a:lnTo>
                    <a:pt x="2396899" y="667007"/>
                  </a:lnTo>
                  <a:lnTo>
                    <a:pt x="2360686" y="700148"/>
                  </a:lnTo>
                  <a:lnTo>
                    <a:pt x="2324322" y="733075"/>
                  </a:lnTo>
                  <a:lnTo>
                    <a:pt x="2287806" y="765789"/>
                  </a:lnTo>
                  <a:lnTo>
                    <a:pt x="2251139" y="798288"/>
                  </a:lnTo>
                  <a:lnTo>
                    <a:pt x="2214320" y="830574"/>
                  </a:lnTo>
                  <a:lnTo>
                    <a:pt x="2177349" y="862646"/>
                  </a:lnTo>
                  <a:lnTo>
                    <a:pt x="2140227" y="894505"/>
                  </a:lnTo>
                  <a:lnTo>
                    <a:pt x="2102953" y="926149"/>
                  </a:lnTo>
                  <a:lnTo>
                    <a:pt x="2065528" y="957579"/>
                  </a:lnTo>
                  <a:lnTo>
                    <a:pt x="2124964" y="1040638"/>
                  </a:lnTo>
                  <a:lnTo>
                    <a:pt x="2085992" y="1073021"/>
                  </a:lnTo>
                  <a:lnTo>
                    <a:pt x="2046857" y="1105178"/>
                  </a:lnTo>
                  <a:lnTo>
                    <a:pt x="2007559" y="1137106"/>
                  </a:lnTo>
                  <a:lnTo>
                    <a:pt x="1968098" y="1168807"/>
                  </a:lnTo>
                  <a:lnTo>
                    <a:pt x="1928474" y="1200279"/>
                  </a:lnTo>
                  <a:lnTo>
                    <a:pt x="1888687" y="1231525"/>
                  </a:lnTo>
                  <a:lnTo>
                    <a:pt x="1848737" y="1262542"/>
                  </a:lnTo>
                  <a:lnTo>
                    <a:pt x="1808623" y="1293332"/>
                  </a:lnTo>
                  <a:lnTo>
                    <a:pt x="1768347" y="1323895"/>
                  </a:lnTo>
                  <a:lnTo>
                    <a:pt x="1727907" y="1354229"/>
                  </a:lnTo>
                  <a:lnTo>
                    <a:pt x="1687304" y="1384337"/>
                  </a:lnTo>
                  <a:lnTo>
                    <a:pt x="1646538" y="1414217"/>
                  </a:lnTo>
                  <a:lnTo>
                    <a:pt x="1605609" y="1443869"/>
                  </a:lnTo>
                  <a:lnTo>
                    <a:pt x="1564517" y="1473295"/>
                  </a:lnTo>
                  <a:lnTo>
                    <a:pt x="1523262" y="1502492"/>
                  </a:lnTo>
                  <a:lnTo>
                    <a:pt x="1481843" y="1531463"/>
                  </a:lnTo>
                  <a:lnTo>
                    <a:pt x="1440261" y="1560206"/>
                  </a:lnTo>
                  <a:lnTo>
                    <a:pt x="1398516" y="1588722"/>
                  </a:lnTo>
                  <a:lnTo>
                    <a:pt x="1356608" y="1617011"/>
                  </a:lnTo>
                  <a:lnTo>
                    <a:pt x="1314537" y="1645073"/>
                  </a:lnTo>
                  <a:lnTo>
                    <a:pt x="1272302" y="1672908"/>
                  </a:lnTo>
                  <a:lnTo>
                    <a:pt x="1229904" y="1700516"/>
                  </a:lnTo>
                  <a:lnTo>
                    <a:pt x="1187343" y="1727896"/>
                  </a:lnTo>
                  <a:lnTo>
                    <a:pt x="1144619" y="1755050"/>
                  </a:lnTo>
                  <a:lnTo>
                    <a:pt x="1101731" y="1781977"/>
                  </a:lnTo>
                  <a:lnTo>
                    <a:pt x="1058680" y="1808677"/>
                  </a:lnTo>
                  <a:lnTo>
                    <a:pt x="1015466" y="1835150"/>
                  </a:lnTo>
                  <a:lnTo>
                    <a:pt x="956018" y="1752091"/>
                  </a:lnTo>
                  <a:lnTo>
                    <a:pt x="914192" y="1777379"/>
                  </a:lnTo>
                  <a:lnTo>
                    <a:pt x="872215" y="1802460"/>
                  </a:lnTo>
                  <a:lnTo>
                    <a:pt x="830087" y="1827333"/>
                  </a:lnTo>
                  <a:lnTo>
                    <a:pt x="787807" y="1851998"/>
                  </a:lnTo>
                  <a:lnTo>
                    <a:pt x="745375" y="1876453"/>
                  </a:lnTo>
                  <a:lnTo>
                    <a:pt x="702792" y="1900698"/>
                  </a:lnTo>
                  <a:lnTo>
                    <a:pt x="660057" y="1924732"/>
                  </a:lnTo>
                  <a:lnTo>
                    <a:pt x="617170" y="1948554"/>
                  </a:lnTo>
                  <a:lnTo>
                    <a:pt x="574132" y="1972164"/>
                  </a:lnTo>
                  <a:lnTo>
                    <a:pt x="530942" y="1995559"/>
                  </a:lnTo>
                  <a:lnTo>
                    <a:pt x="487601" y="2018741"/>
                  </a:lnTo>
                  <a:lnTo>
                    <a:pt x="444108" y="2041707"/>
                  </a:lnTo>
                  <a:lnTo>
                    <a:pt x="400463" y="2064457"/>
                  </a:lnTo>
                  <a:lnTo>
                    <a:pt x="356666" y="2086990"/>
                  </a:lnTo>
                  <a:lnTo>
                    <a:pt x="481723" y="1675638"/>
                  </a:lnTo>
                  <a:lnTo>
                    <a:pt x="0" y="1588897"/>
                  </a:lnTo>
                  <a:close/>
                </a:path>
                <a:path w="2576195" h="2087245">
                  <a:moveTo>
                    <a:pt x="956018" y="1752091"/>
                  </a:moveTo>
                  <a:lnTo>
                    <a:pt x="658787" y="1336928"/>
                  </a:lnTo>
                </a:path>
                <a:path w="2576195" h="2087245">
                  <a:moveTo>
                    <a:pt x="1768348" y="542544"/>
                  </a:moveTo>
                  <a:lnTo>
                    <a:pt x="2065528" y="957579"/>
                  </a:lnTo>
                </a:path>
                <a:path w="2576195" h="2087245">
                  <a:moveTo>
                    <a:pt x="887869" y="1070864"/>
                  </a:moveTo>
                  <a:lnTo>
                    <a:pt x="947318" y="1153922"/>
                  </a:lnTo>
                </a:path>
                <a:path w="2576195" h="2087245">
                  <a:moveTo>
                    <a:pt x="1502029" y="756665"/>
                  </a:moveTo>
                  <a:lnTo>
                    <a:pt x="1442593" y="673608"/>
                  </a:lnTo>
                </a:path>
              </a:pathLst>
            </a:custGeom>
            <a:ln w="25400">
              <a:solidFill>
                <a:srgbClr val="EDEB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170216" y="993394"/>
              <a:ext cx="467359" cy="423545"/>
            </a:xfrm>
            <a:custGeom>
              <a:avLst/>
              <a:gdLst/>
              <a:ahLst/>
              <a:cxnLst/>
              <a:rect l="l" t="t" r="r" b="b"/>
              <a:pathLst>
                <a:path w="467360" h="423544">
                  <a:moveTo>
                    <a:pt x="107149" y="180720"/>
                  </a:moveTo>
                  <a:lnTo>
                    <a:pt x="99517" y="181863"/>
                  </a:lnTo>
                  <a:lnTo>
                    <a:pt x="91833" y="182879"/>
                  </a:lnTo>
                  <a:lnTo>
                    <a:pt x="84886" y="184911"/>
                  </a:lnTo>
                  <a:lnTo>
                    <a:pt x="50431" y="203961"/>
                  </a:lnTo>
                  <a:lnTo>
                    <a:pt x="3670" y="237489"/>
                  </a:lnTo>
                  <a:lnTo>
                    <a:pt x="0" y="248411"/>
                  </a:lnTo>
                  <a:lnTo>
                    <a:pt x="1219" y="252602"/>
                  </a:lnTo>
                  <a:lnTo>
                    <a:pt x="122516" y="422020"/>
                  </a:lnTo>
                  <a:lnTo>
                    <a:pt x="123405" y="422655"/>
                  </a:lnTo>
                  <a:lnTo>
                    <a:pt x="125691" y="423417"/>
                  </a:lnTo>
                  <a:lnTo>
                    <a:pt x="127088" y="423290"/>
                  </a:lnTo>
                  <a:lnTo>
                    <a:pt x="128866" y="422782"/>
                  </a:lnTo>
                  <a:lnTo>
                    <a:pt x="130517" y="422147"/>
                  </a:lnTo>
                  <a:lnTo>
                    <a:pt x="132676" y="421258"/>
                  </a:lnTo>
                  <a:lnTo>
                    <a:pt x="135343" y="419734"/>
                  </a:lnTo>
                  <a:lnTo>
                    <a:pt x="137883" y="418338"/>
                  </a:lnTo>
                  <a:lnTo>
                    <a:pt x="141058" y="416305"/>
                  </a:lnTo>
                  <a:lnTo>
                    <a:pt x="144614" y="413765"/>
                  </a:lnTo>
                  <a:lnTo>
                    <a:pt x="148297" y="411225"/>
                  </a:lnTo>
                  <a:lnTo>
                    <a:pt x="151091" y="408813"/>
                  </a:lnTo>
                  <a:lnTo>
                    <a:pt x="155409" y="405002"/>
                  </a:lnTo>
                  <a:lnTo>
                    <a:pt x="157060" y="403225"/>
                  </a:lnTo>
                  <a:lnTo>
                    <a:pt x="158076" y="401700"/>
                  </a:lnTo>
                  <a:lnTo>
                    <a:pt x="159219" y="400303"/>
                  </a:lnTo>
                  <a:lnTo>
                    <a:pt x="159727" y="398906"/>
                  </a:lnTo>
                  <a:lnTo>
                    <a:pt x="159981" y="396493"/>
                  </a:lnTo>
                  <a:lnTo>
                    <a:pt x="159600" y="395477"/>
                  </a:lnTo>
                  <a:lnTo>
                    <a:pt x="117309" y="336295"/>
                  </a:lnTo>
                  <a:lnTo>
                    <a:pt x="132422" y="325373"/>
                  </a:lnTo>
                  <a:lnTo>
                    <a:pt x="140993" y="318920"/>
                  </a:lnTo>
                  <a:lnTo>
                    <a:pt x="148599" y="312324"/>
                  </a:lnTo>
                  <a:lnTo>
                    <a:pt x="153128" y="307720"/>
                  </a:lnTo>
                  <a:lnTo>
                    <a:pt x="96774" y="307720"/>
                  </a:lnTo>
                  <a:lnTo>
                    <a:pt x="52450" y="245871"/>
                  </a:lnTo>
                  <a:lnTo>
                    <a:pt x="68249" y="234568"/>
                  </a:lnTo>
                  <a:lnTo>
                    <a:pt x="72097" y="231775"/>
                  </a:lnTo>
                  <a:lnTo>
                    <a:pt x="76022" y="229361"/>
                  </a:lnTo>
                  <a:lnTo>
                    <a:pt x="97751" y="223138"/>
                  </a:lnTo>
                  <a:lnTo>
                    <a:pt x="167625" y="223138"/>
                  </a:lnTo>
                  <a:lnTo>
                    <a:pt x="164526" y="217372"/>
                  </a:lnTo>
                  <a:lnTo>
                    <a:pt x="159473" y="209676"/>
                  </a:lnTo>
                  <a:lnTo>
                    <a:pt x="154139" y="202310"/>
                  </a:lnTo>
                  <a:lnTo>
                    <a:pt x="148297" y="196341"/>
                  </a:lnTo>
                  <a:lnTo>
                    <a:pt x="141947" y="191896"/>
                  </a:lnTo>
                  <a:lnTo>
                    <a:pt x="135597" y="187325"/>
                  </a:lnTo>
                  <a:lnTo>
                    <a:pt x="128866" y="184276"/>
                  </a:lnTo>
                  <a:lnTo>
                    <a:pt x="114642" y="180975"/>
                  </a:lnTo>
                  <a:lnTo>
                    <a:pt x="107149" y="180720"/>
                  </a:lnTo>
                  <a:close/>
                </a:path>
                <a:path w="467360" h="423544">
                  <a:moveTo>
                    <a:pt x="260819" y="70738"/>
                  </a:moveTo>
                  <a:lnTo>
                    <a:pt x="253199" y="71881"/>
                  </a:lnTo>
                  <a:lnTo>
                    <a:pt x="245452" y="72897"/>
                  </a:lnTo>
                  <a:lnTo>
                    <a:pt x="238594" y="74929"/>
                  </a:lnTo>
                  <a:lnTo>
                    <a:pt x="204050" y="93979"/>
                  </a:lnTo>
                  <a:lnTo>
                    <a:pt x="161124" y="124713"/>
                  </a:lnTo>
                  <a:lnTo>
                    <a:pt x="157314" y="127380"/>
                  </a:lnTo>
                  <a:lnTo>
                    <a:pt x="155028" y="130682"/>
                  </a:lnTo>
                  <a:lnTo>
                    <a:pt x="154343" y="134873"/>
                  </a:lnTo>
                  <a:lnTo>
                    <a:pt x="153631" y="138429"/>
                  </a:lnTo>
                  <a:lnTo>
                    <a:pt x="154901" y="142620"/>
                  </a:lnTo>
                  <a:lnTo>
                    <a:pt x="158076" y="146938"/>
                  </a:lnTo>
                  <a:lnTo>
                    <a:pt x="275631" y="311150"/>
                  </a:lnTo>
                  <a:lnTo>
                    <a:pt x="276186" y="312038"/>
                  </a:lnTo>
                  <a:lnTo>
                    <a:pt x="277075" y="312673"/>
                  </a:lnTo>
                  <a:lnTo>
                    <a:pt x="278218" y="313054"/>
                  </a:lnTo>
                  <a:lnTo>
                    <a:pt x="279234" y="313308"/>
                  </a:lnTo>
                  <a:lnTo>
                    <a:pt x="280758" y="313308"/>
                  </a:lnTo>
                  <a:lnTo>
                    <a:pt x="282409" y="312673"/>
                  </a:lnTo>
                  <a:lnTo>
                    <a:pt x="284187" y="312165"/>
                  </a:lnTo>
                  <a:lnTo>
                    <a:pt x="311842" y="291591"/>
                  </a:lnTo>
                  <a:lnTo>
                    <a:pt x="312889" y="290194"/>
                  </a:lnTo>
                  <a:lnTo>
                    <a:pt x="313397" y="288925"/>
                  </a:lnTo>
                  <a:lnTo>
                    <a:pt x="313524" y="287781"/>
                  </a:lnTo>
                  <a:lnTo>
                    <a:pt x="313524" y="286511"/>
                  </a:lnTo>
                  <a:lnTo>
                    <a:pt x="313270" y="285495"/>
                  </a:lnTo>
                  <a:lnTo>
                    <a:pt x="312635" y="284479"/>
                  </a:lnTo>
                  <a:lnTo>
                    <a:pt x="270852" y="226313"/>
                  </a:lnTo>
                  <a:lnTo>
                    <a:pt x="286092" y="215391"/>
                  </a:lnTo>
                  <a:lnTo>
                    <a:pt x="294643" y="208867"/>
                  </a:lnTo>
                  <a:lnTo>
                    <a:pt x="302206" y="202247"/>
                  </a:lnTo>
                  <a:lnTo>
                    <a:pt x="306627" y="197738"/>
                  </a:lnTo>
                  <a:lnTo>
                    <a:pt x="250405" y="197738"/>
                  </a:lnTo>
                  <a:lnTo>
                    <a:pt x="206082" y="135762"/>
                  </a:lnTo>
                  <a:lnTo>
                    <a:pt x="242023" y="113918"/>
                  </a:lnTo>
                  <a:lnTo>
                    <a:pt x="251421" y="113156"/>
                  </a:lnTo>
                  <a:lnTo>
                    <a:pt x="321240" y="113156"/>
                  </a:lnTo>
                  <a:lnTo>
                    <a:pt x="318140" y="107388"/>
                  </a:lnTo>
                  <a:lnTo>
                    <a:pt x="289267" y="77342"/>
                  </a:lnTo>
                  <a:lnTo>
                    <a:pt x="268312" y="70992"/>
                  </a:lnTo>
                  <a:lnTo>
                    <a:pt x="260819" y="70738"/>
                  </a:lnTo>
                  <a:close/>
                </a:path>
                <a:path w="467360" h="423544">
                  <a:moveTo>
                    <a:pt x="167625" y="223138"/>
                  </a:moveTo>
                  <a:lnTo>
                    <a:pt x="97751" y="223138"/>
                  </a:lnTo>
                  <a:lnTo>
                    <a:pt x="102704" y="224281"/>
                  </a:lnTo>
                  <a:lnTo>
                    <a:pt x="113118" y="229361"/>
                  </a:lnTo>
                  <a:lnTo>
                    <a:pt x="132041" y="264413"/>
                  </a:lnTo>
                  <a:lnTo>
                    <a:pt x="131025" y="273684"/>
                  </a:lnTo>
                  <a:lnTo>
                    <a:pt x="113372" y="295782"/>
                  </a:lnTo>
                  <a:lnTo>
                    <a:pt x="96774" y="307720"/>
                  </a:lnTo>
                  <a:lnTo>
                    <a:pt x="153128" y="307720"/>
                  </a:lnTo>
                  <a:lnTo>
                    <a:pt x="155229" y="305585"/>
                  </a:lnTo>
                  <a:lnTo>
                    <a:pt x="174459" y="270255"/>
                  </a:lnTo>
                  <a:lnTo>
                    <a:pt x="176095" y="255476"/>
                  </a:lnTo>
                  <a:lnTo>
                    <a:pt x="175585" y="247985"/>
                  </a:lnTo>
                  <a:lnTo>
                    <a:pt x="174205" y="240410"/>
                  </a:lnTo>
                  <a:lnTo>
                    <a:pt x="171868" y="232715"/>
                  </a:lnTo>
                  <a:lnTo>
                    <a:pt x="168649" y="225043"/>
                  </a:lnTo>
                  <a:lnTo>
                    <a:pt x="167625" y="223138"/>
                  </a:lnTo>
                  <a:close/>
                </a:path>
                <a:path w="467360" h="423544">
                  <a:moveTo>
                    <a:pt x="339178" y="0"/>
                  </a:moveTo>
                  <a:lnTo>
                    <a:pt x="337654" y="0"/>
                  </a:lnTo>
                  <a:lnTo>
                    <a:pt x="336003" y="634"/>
                  </a:lnTo>
                  <a:lnTo>
                    <a:pt x="334225" y="1142"/>
                  </a:lnTo>
                  <a:lnTo>
                    <a:pt x="311619" y="16382"/>
                  </a:lnTo>
                  <a:lnTo>
                    <a:pt x="309460" y="18287"/>
                  </a:lnTo>
                  <a:lnTo>
                    <a:pt x="304888" y="26796"/>
                  </a:lnTo>
                  <a:lnTo>
                    <a:pt x="305142" y="27812"/>
                  </a:lnTo>
                  <a:lnTo>
                    <a:pt x="305777" y="28828"/>
                  </a:lnTo>
                  <a:lnTo>
                    <a:pt x="429221" y="201040"/>
                  </a:lnTo>
                  <a:lnTo>
                    <a:pt x="429856" y="202056"/>
                  </a:lnTo>
                  <a:lnTo>
                    <a:pt x="430745" y="202564"/>
                  </a:lnTo>
                  <a:lnTo>
                    <a:pt x="431888" y="202945"/>
                  </a:lnTo>
                  <a:lnTo>
                    <a:pt x="433031" y="203200"/>
                  </a:lnTo>
                  <a:lnTo>
                    <a:pt x="434555" y="203200"/>
                  </a:lnTo>
                  <a:lnTo>
                    <a:pt x="436206" y="202564"/>
                  </a:lnTo>
                  <a:lnTo>
                    <a:pt x="437984" y="202056"/>
                  </a:lnTo>
                  <a:lnTo>
                    <a:pt x="465639" y="181482"/>
                  </a:lnTo>
                  <a:lnTo>
                    <a:pt x="466686" y="180085"/>
                  </a:lnTo>
                  <a:lnTo>
                    <a:pt x="467194" y="178815"/>
                  </a:lnTo>
                  <a:lnTo>
                    <a:pt x="467321" y="176402"/>
                  </a:lnTo>
                  <a:lnTo>
                    <a:pt x="467067" y="175386"/>
                  </a:lnTo>
                  <a:lnTo>
                    <a:pt x="466432" y="174370"/>
                  </a:lnTo>
                  <a:lnTo>
                    <a:pt x="342988" y="2158"/>
                  </a:lnTo>
                  <a:lnTo>
                    <a:pt x="342353" y="1142"/>
                  </a:lnTo>
                  <a:lnTo>
                    <a:pt x="341464" y="634"/>
                  </a:lnTo>
                  <a:lnTo>
                    <a:pt x="340321" y="253"/>
                  </a:lnTo>
                  <a:lnTo>
                    <a:pt x="339178" y="0"/>
                  </a:lnTo>
                  <a:close/>
                </a:path>
                <a:path w="467360" h="423544">
                  <a:moveTo>
                    <a:pt x="321240" y="113156"/>
                  </a:moveTo>
                  <a:lnTo>
                    <a:pt x="251421" y="113156"/>
                  </a:lnTo>
                  <a:lnTo>
                    <a:pt x="256374" y="114300"/>
                  </a:lnTo>
                  <a:lnTo>
                    <a:pt x="261581" y="116712"/>
                  </a:lnTo>
                  <a:lnTo>
                    <a:pt x="285203" y="149478"/>
                  </a:lnTo>
                  <a:lnTo>
                    <a:pt x="285711" y="154304"/>
                  </a:lnTo>
                  <a:lnTo>
                    <a:pt x="284695" y="163702"/>
                  </a:lnTo>
                  <a:lnTo>
                    <a:pt x="250405" y="197738"/>
                  </a:lnTo>
                  <a:lnTo>
                    <a:pt x="306627" y="197738"/>
                  </a:lnTo>
                  <a:lnTo>
                    <a:pt x="328129" y="160273"/>
                  </a:lnTo>
                  <a:lnTo>
                    <a:pt x="329692" y="144652"/>
                  </a:lnTo>
                  <a:lnTo>
                    <a:pt x="329201" y="137896"/>
                  </a:lnTo>
                  <a:lnTo>
                    <a:pt x="327710" y="130175"/>
                  </a:lnTo>
                  <a:lnTo>
                    <a:pt x="325466" y="122680"/>
                  </a:lnTo>
                  <a:lnTo>
                    <a:pt x="322256" y="115046"/>
                  </a:lnTo>
                  <a:lnTo>
                    <a:pt x="321240" y="1131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8427211" y="6427114"/>
            <a:ext cx="180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21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4178808" y="6388608"/>
            <a:ext cx="4979035" cy="483234"/>
            <a:chOff x="4178808" y="6388608"/>
            <a:chExt cx="4979035" cy="483234"/>
          </a:xfrm>
        </p:grpSpPr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91762" y="6401562"/>
              <a:ext cx="4952999" cy="457199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4191762" y="6401562"/>
              <a:ext cx="4953000" cy="457200"/>
            </a:xfrm>
            <a:custGeom>
              <a:avLst/>
              <a:gdLst/>
              <a:ahLst/>
              <a:cxnLst/>
              <a:rect l="l" t="t" r="r" b="b"/>
              <a:pathLst>
                <a:path w="4953000" h="457200">
                  <a:moveTo>
                    <a:pt x="76200" y="0"/>
                  </a:moveTo>
                  <a:lnTo>
                    <a:pt x="4952999" y="0"/>
                  </a:lnTo>
                  <a:lnTo>
                    <a:pt x="4952999" y="380997"/>
                  </a:lnTo>
                  <a:lnTo>
                    <a:pt x="4947005" y="410658"/>
                  </a:lnTo>
                  <a:lnTo>
                    <a:pt x="4930663" y="434880"/>
                  </a:lnTo>
                  <a:lnTo>
                    <a:pt x="4906440" y="451210"/>
                  </a:lnTo>
                  <a:lnTo>
                    <a:pt x="4876799" y="457199"/>
                  </a:lnTo>
                  <a:lnTo>
                    <a:pt x="0" y="457199"/>
                  </a:lnTo>
                  <a:lnTo>
                    <a:pt x="0" y="76199"/>
                  </a:lnTo>
                  <a:lnTo>
                    <a:pt x="5994" y="46537"/>
                  </a:lnTo>
                  <a:lnTo>
                    <a:pt x="22336" y="22317"/>
                  </a:lnTo>
                  <a:lnTo>
                    <a:pt x="46559" y="5987"/>
                  </a:lnTo>
                  <a:lnTo>
                    <a:pt x="76200" y="0"/>
                  </a:lnTo>
                  <a:close/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3365372" y="6080556"/>
            <a:ext cx="4728210" cy="726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3235"/>
              </a:lnSpc>
              <a:spcBef>
                <a:spcPts val="100"/>
              </a:spcBef>
            </a:pPr>
            <a:r>
              <a:rPr sz="3200" dirty="0">
                <a:latin typeface="Times New Roman"/>
                <a:cs typeface="Times New Roman"/>
              </a:rPr>
              <a:t>day……………….</a:t>
            </a:r>
            <a:endParaRPr sz="3200">
              <a:latin typeface="Times New Roman"/>
              <a:cs typeface="Times New Roman"/>
            </a:endParaRPr>
          </a:p>
          <a:p>
            <a:pPr marL="1888489">
              <a:lnSpc>
                <a:spcPts val="2275"/>
              </a:lnSpc>
            </a:pPr>
            <a:r>
              <a:rPr sz="2400" b="1" spc="-10" dirty="0">
                <a:solidFill>
                  <a:srgbClr val="0D0D0D"/>
                </a:solidFill>
                <a:latin typeface="Calibri"/>
                <a:cs typeface="Calibri"/>
              </a:rPr>
              <a:t>Proton</a:t>
            </a:r>
            <a:r>
              <a:rPr sz="2400" b="1" spc="-4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0D0D0D"/>
                </a:solidFill>
                <a:latin typeface="Calibri"/>
                <a:cs typeface="Calibri"/>
              </a:rPr>
              <a:t>Pump</a:t>
            </a:r>
            <a:r>
              <a:rPr sz="2400" b="1" spc="-3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0D0D0D"/>
                </a:solidFill>
                <a:latin typeface="Calibri"/>
                <a:cs typeface="Calibri"/>
              </a:rPr>
              <a:t>Inhibitor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15" name="object 1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0" y="5257800"/>
            <a:ext cx="1600200" cy="160019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12700" y="0"/>
            <a:ext cx="2601595" cy="2112645"/>
            <a:chOff x="-12700" y="0"/>
            <a:chExt cx="2601595" cy="2112645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2576195" cy="2087245"/>
            </a:xfrm>
            <a:custGeom>
              <a:avLst/>
              <a:gdLst/>
              <a:ahLst/>
              <a:cxnLst/>
              <a:rect l="l" t="t" r="r" b="b"/>
              <a:pathLst>
                <a:path w="2576195" h="2087245">
                  <a:moveTo>
                    <a:pt x="2219071" y="0"/>
                  </a:moveTo>
                  <a:lnTo>
                    <a:pt x="2181839" y="35906"/>
                  </a:lnTo>
                  <a:lnTo>
                    <a:pt x="2144440" y="71578"/>
                  </a:lnTo>
                  <a:lnTo>
                    <a:pt x="2106874" y="107016"/>
                  </a:lnTo>
                  <a:lnTo>
                    <a:pt x="2069140" y="142219"/>
                  </a:lnTo>
                  <a:lnTo>
                    <a:pt x="2031238" y="177188"/>
                  </a:lnTo>
                  <a:lnTo>
                    <a:pt x="1993168" y="211923"/>
                  </a:lnTo>
                  <a:lnTo>
                    <a:pt x="1954931" y="246424"/>
                  </a:lnTo>
                  <a:lnTo>
                    <a:pt x="1916526" y="280690"/>
                  </a:lnTo>
                  <a:lnTo>
                    <a:pt x="1877954" y="314722"/>
                  </a:lnTo>
                  <a:lnTo>
                    <a:pt x="1839214" y="348519"/>
                  </a:lnTo>
                  <a:lnTo>
                    <a:pt x="1800306" y="382082"/>
                  </a:lnTo>
                  <a:lnTo>
                    <a:pt x="1761231" y="415411"/>
                  </a:lnTo>
                  <a:lnTo>
                    <a:pt x="1721988" y="448506"/>
                  </a:lnTo>
                  <a:lnTo>
                    <a:pt x="1682577" y="481366"/>
                  </a:lnTo>
                  <a:lnTo>
                    <a:pt x="1642999" y="513992"/>
                  </a:lnTo>
                  <a:lnTo>
                    <a:pt x="1603253" y="546384"/>
                  </a:lnTo>
                  <a:lnTo>
                    <a:pt x="1563339" y="578541"/>
                  </a:lnTo>
                  <a:lnTo>
                    <a:pt x="1523258" y="610464"/>
                  </a:lnTo>
                  <a:lnTo>
                    <a:pt x="1483009" y="642153"/>
                  </a:lnTo>
                  <a:lnTo>
                    <a:pt x="1442593" y="673608"/>
                  </a:lnTo>
                  <a:lnTo>
                    <a:pt x="1768348" y="542544"/>
                  </a:lnTo>
                  <a:lnTo>
                    <a:pt x="1729376" y="574927"/>
                  </a:lnTo>
                  <a:lnTo>
                    <a:pt x="1690240" y="607084"/>
                  </a:lnTo>
                  <a:lnTo>
                    <a:pt x="1650941" y="639012"/>
                  </a:lnTo>
                  <a:lnTo>
                    <a:pt x="1611478" y="670712"/>
                  </a:lnTo>
                  <a:lnTo>
                    <a:pt x="1571852" y="702185"/>
                  </a:lnTo>
                  <a:lnTo>
                    <a:pt x="1532063" y="733429"/>
                  </a:lnTo>
                  <a:lnTo>
                    <a:pt x="1492110" y="764446"/>
                  </a:lnTo>
                  <a:lnTo>
                    <a:pt x="1451994" y="795235"/>
                  </a:lnTo>
                  <a:lnTo>
                    <a:pt x="1411714" y="825796"/>
                  </a:lnTo>
                  <a:lnTo>
                    <a:pt x="1371271" y="856129"/>
                  </a:lnTo>
                  <a:lnTo>
                    <a:pt x="1330665" y="886234"/>
                  </a:lnTo>
                  <a:lnTo>
                    <a:pt x="1289896" y="916112"/>
                  </a:lnTo>
                  <a:lnTo>
                    <a:pt x="1248963" y="945761"/>
                  </a:lnTo>
                  <a:lnTo>
                    <a:pt x="1207867" y="975183"/>
                  </a:lnTo>
                  <a:lnTo>
                    <a:pt x="1166609" y="1004377"/>
                  </a:lnTo>
                  <a:lnTo>
                    <a:pt x="1125186" y="1033343"/>
                  </a:lnTo>
                  <a:lnTo>
                    <a:pt x="1083601" y="1062081"/>
                  </a:lnTo>
                  <a:lnTo>
                    <a:pt x="1041853" y="1090591"/>
                  </a:lnTo>
                  <a:lnTo>
                    <a:pt x="999942" y="1118873"/>
                  </a:lnTo>
                  <a:lnTo>
                    <a:pt x="957868" y="1146928"/>
                  </a:lnTo>
                  <a:lnTo>
                    <a:pt x="915630" y="1174754"/>
                  </a:lnTo>
                  <a:lnTo>
                    <a:pt x="873230" y="1202353"/>
                  </a:lnTo>
                  <a:lnTo>
                    <a:pt x="830667" y="1229724"/>
                  </a:lnTo>
                  <a:lnTo>
                    <a:pt x="787941" y="1256867"/>
                  </a:lnTo>
                  <a:lnTo>
                    <a:pt x="745053" y="1283782"/>
                  </a:lnTo>
                  <a:lnTo>
                    <a:pt x="702001" y="1310469"/>
                  </a:lnTo>
                  <a:lnTo>
                    <a:pt x="658787" y="1336928"/>
                  </a:lnTo>
                  <a:lnTo>
                    <a:pt x="887869" y="1070864"/>
                  </a:lnTo>
                  <a:lnTo>
                    <a:pt x="845064" y="1098979"/>
                  </a:lnTo>
                  <a:lnTo>
                    <a:pt x="802092" y="1126863"/>
                  </a:lnTo>
                  <a:lnTo>
                    <a:pt x="758952" y="1154514"/>
                  </a:lnTo>
                  <a:lnTo>
                    <a:pt x="715645" y="1181932"/>
                  </a:lnTo>
                  <a:lnTo>
                    <a:pt x="672171" y="1209117"/>
                  </a:lnTo>
                  <a:lnTo>
                    <a:pt x="628530" y="1236069"/>
                  </a:lnTo>
                  <a:lnTo>
                    <a:pt x="584721" y="1262789"/>
                  </a:lnTo>
                  <a:lnTo>
                    <a:pt x="540746" y="1289275"/>
                  </a:lnTo>
                  <a:lnTo>
                    <a:pt x="496603" y="1315528"/>
                  </a:lnTo>
                  <a:lnTo>
                    <a:pt x="452293" y="1341548"/>
                  </a:lnTo>
                  <a:lnTo>
                    <a:pt x="407815" y="1367335"/>
                  </a:lnTo>
                  <a:lnTo>
                    <a:pt x="363171" y="1392888"/>
                  </a:lnTo>
                  <a:lnTo>
                    <a:pt x="318360" y="1418207"/>
                  </a:lnTo>
                  <a:lnTo>
                    <a:pt x="273381" y="1443293"/>
                  </a:lnTo>
                  <a:lnTo>
                    <a:pt x="228235" y="1468145"/>
                  </a:lnTo>
                  <a:lnTo>
                    <a:pt x="182922" y="1492764"/>
                  </a:lnTo>
                  <a:lnTo>
                    <a:pt x="137442" y="1517148"/>
                  </a:lnTo>
                  <a:lnTo>
                    <a:pt x="91795" y="1541298"/>
                  </a:lnTo>
                  <a:lnTo>
                    <a:pt x="45981" y="1565215"/>
                  </a:lnTo>
                  <a:lnTo>
                    <a:pt x="0" y="1588897"/>
                  </a:lnTo>
                  <a:lnTo>
                    <a:pt x="481723" y="1675638"/>
                  </a:lnTo>
                  <a:lnTo>
                    <a:pt x="356666" y="2086990"/>
                  </a:lnTo>
                  <a:lnTo>
                    <a:pt x="400463" y="2064457"/>
                  </a:lnTo>
                  <a:lnTo>
                    <a:pt x="444108" y="2041707"/>
                  </a:lnTo>
                  <a:lnTo>
                    <a:pt x="487601" y="2018741"/>
                  </a:lnTo>
                  <a:lnTo>
                    <a:pt x="530942" y="1995559"/>
                  </a:lnTo>
                  <a:lnTo>
                    <a:pt x="574132" y="1972164"/>
                  </a:lnTo>
                  <a:lnTo>
                    <a:pt x="617170" y="1948554"/>
                  </a:lnTo>
                  <a:lnTo>
                    <a:pt x="660057" y="1924732"/>
                  </a:lnTo>
                  <a:lnTo>
                    <a:pt x="702792" y="1900698"/>
                  </a:lnTo>
                  <a:lnTo>
                    <a:pt x="745375" y="1876453"/>
                  </a:lnTo>
                  <a:lnTo>
                    <a:pt x="787807" y="1851998"/>
                  </a:lnTo>
                  <a:lnTo>
                    <a:pt x="830087" y="1827333"/>
                  </a:lnTo>
                  <a:lnTo>
                    <a:pt x="872215" y="1802460"/>
                  </a:lnTo>
                  <a:lnTo>
                    <a:pt x="914192" y="1777379"/>
                  </a:lnTo>
                  <a:lnTo>
                    <a:pt x="956018" y="1752091"/>
                  </a:lnTo>
                  <a:lnTo>
                    <a:pt x="1015466" y="1835150"/>
                  </a:lnTo>
                  <a:lnTo>
                    <a:pt x="1058680" y="1808677"/>
                  </a:lnTo>
                  <a:lnTo>
                    <a:pt x="1101731" y="1781977"/>
                  </a:lnTo>
                  <a:lnTo>
                    <a:pt x="1144619" y="1755050"/>
                  </a:lnTo>
                  <a:lnTo>
                    <a:pt x="1187343" y="1727896"/>
                  </a:lnTo>
                  <a:lnTo>
                    <a:pt x="1229904" y="1700516"/>
                  </a:lnTo>
                  <a:lnTo>
                    <a:pt x="1272302" y="1672908"/>
                  </a:lnTo>
                  <a:lnTo>
                    <a:pt x="1314537" y="1645073"/>
                  </a:lnTo>
                  <a:lnTo>
                    <a:pt x="1356608" y="1617011"/>
                  </a:lnTo>
                  <a:lnTo>
                    <a:pt x="1398516" y="1588722"/>
                  </a:lnTo>
                  <a:lnTo>
                    <a:pt x="1440261" y="1560206"/>
                  </a:lnTo>
                  <a:lnTo>
                    <a:pt x="1481843" y="1531463"/>
                  </a:lnTo>
                  <a:lnTo>
                    <a:pt x="1523262" y="1502492"/>
                  </a:lnTo>
                  <a:lnTo>
                    <a:pt x="1564517" y="1473295"/>
                  </a:lnTo>
                  <a:lnTo>
                    <a:pt x="1605609" y="1443869"/>
                  </a:lnTo>
                  <a:lnTo>
                    <a:pt x="1646538" y="1414217"/>
                  </a:lnTo>
                  <a:lnTo>
                    <a:pt x="1687304" y="1384337"/>
                  </a:lnTo>
                  <a:lnTo>
                    <a:pt x="1727907" y="1354229"/>
                  </a:lnTo>
                  <a:lnTo>
                    <a:pt x="1768347" y="1323895"/>
                  </a:lnTo>
                  <a:lnTo>
                    <a:pt x="1808623" y="1293332"/>
                  </a:lnTo>
                  <a:lnTo>
                    <a:pt x="1848737" y="1262542"/>
                  </a:lnTo>
                  <a:lnTo>
                    <a:pt x="1888687" y="1231525"/>
                  </a:lnTo>
                  <a:lnTo>
                    <a:pt x="1928474" y="1200279"/>
                  </a:lnTo>
                  <a:lnTo>
                    <a:pt x="1968098" y="1168807"/>
                  </a:lnTo>
                  <a:lnTo>
                    <a:pt x="2007559" y="1137106"/>
                  </a:lnTo>
                  <a:lnTo>
                    <a:pt x="2046857" y="1105178"/>
                  </a:lnTo>
                  <a:lnTo>
                    <a:pt x="2085992" y="1073021"/>
                  </a:lnTo>
                  <a:lnTo>
                    <a:pt x="2124964" y="1040638"/>
                  </a:lnTo>
                  <a:lnTo>
                    <a:pt x="2065528" y="957579"/>
                  </a:lnTo>
                  <a:lnTo>
                    <a:pt x="2102953" y="926149"/>
                  </a:lnTo>
                  <a:lnTo>
                    <a:pt x="2140227" y="894505"/>
                  </a:lnTo>
                  <a:lnTo>
                    <a:pt x="2177349" y="862646"/>
                  </a:lnTo>
                  <a:lnTo>
                    <a:pt x="2214320" y="830574"/>
                  </a:lnTo>
                  <a:lnTo>
                    <a:pt x="2251139" y="798288"/>
                  </a:lnTo>
                  <a:lnTo>
                    <a:pt x="2287806" y="765789"/>
                  </a:lnTo>
                  <a:lnTo>
                    <a:pt x="2324322" y="733075"/>
                  </a:lnTo>
                  <a:lnTo>
                    <a:pt x="2360686" y="700148"/>
                  </a:lnTo>
                  <a:lnTo>
                    <a:pt x="2396899" y="667007"/>
                  </a:lnTo>
                  <a:lnTo>
                    <a:pt x="2432959" y="633652"/>
                  </a:lnTo>
                  <a:lnTo>
                    <a:pt x="2468869" y="600083"/>
                  </a:lnTo>
                  <a:lnTo>
                    <a:pt x="2504626" y="566300"/>
                  </a:lnTo>
                  <a:lnTo>
                    <a:pt x="2540232" y="532304"/>
                  </a:lnTo>
                  <a:lnTo>
                    <a:pt x="2575687" y="498094"/>
                  </a:lnTo>
                  <a:lnTo>
                    <a:pt x="2146046" y="483997"/>
                  </a:lnTo>
                  <a:lnTo>
                    <a:pt x="2219071" y="0"/>
                  </a:lnTo>
                  <a:close/>
                </a:path>
              </a:pathLst>
            </a:custGeom>
            <a:solidFill>
              <a:srgbClr val="7792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58787" y="542544"/>
              <a:ext cx="1109980" cy="794385"/>
            </a:xfrm>
            <a:custGeom>
              <a:avLst/>
              <a:gdLst/>
              <a:ahLst/>
              <a:cxnLst/>
              <a:rect l="l" t="t" r="r" b="b"/>
              <a:pathLst>
                <a:path w="1109980" h="794385">
                  <a:moveTo>
                    <a:pt x="229082" y="528319"/>
                  </a:moveTo>
                  <a:lnTo>
                    <a:pt x="0" y="794384"/>
                  </a:lnTo>
                  <a:lnTo>
                    <a:pt x="86265" y="741238"/>
                  </a:lnTo>
                  <a:lnTo>
                    <a:pt x="171880" y="687180"/>
                  </a:lnTo>
                  <a:lnTo>
                    <a:pt x="256843" y="632210"/>
                  </a:lnTo>
                  <a:lnTo>
                    <a:pt x="288510" y="611348"/>
                  </a:lnTo>
                  <a:lnTo>
                    <a:pt x="229082" y="528319"/>
                  </a:lnTo>
                  <a:close/>
                </a:path>
                <a:path w="1109980" h="794385">
                  <a:moveTo>
                    <a:pt x="295588" y="606684"/>
                  </a:moveTo>
                  <a:lnTo>
                    <a:pt x="288510" y="611348"/>
                  </a:lnTo>
                  <a:lnTo>
                    <a:pt x="295588" y="606684"/>
                  </a:lnTo>
                  <a:close/>
                </a:path>
                <a:path w="1109980" h="794385">
                  <a:moveTo>
                    <a:pt x="1109560" y="0"/>
                  </a:moveTo>
                  <a:lnTo>
                    <a:pt x="783805" y="131063"/>
                  </a:lnTo>
                  <a:lnTo>
                    <a:pt x="843241" y="214121"/>
                  </a:lnTo>
                  <a:lnTo>
                    <a:pt x="759834" y="277935"/>
                  </a:lnTo>
                  <a:lnTo>
                    <a:pt x="675727" y="340772"/>
                  </a:lnTo>
                  <a:lnTo>
                    <a:pt x="590918" y="402630"/>
                  </a:lnTo>
                  <a:lnTo>
                    <a:pt x="505405" y="463505"/>
                  </a:lnTo>
                  <a:lnTo>
                    <a:pt x="421229" y="521985"/>
                  </a:lnTo>
                  <a:lnTo>
                    <a:pt x="507821" y="461833"/>
                  </a:lnTo>
                  <a:lnTo>
                    <a:pt x="590176" y="403217"/>
                  </a:lnTo>
                  <a:lnTo>
                    <a:pt x="671878" y="343690"/>
                  </a:lnTo>
                  <a:lnTo>
                    <a:pt x="752927" y="283252"/>
                  </a:lnTo>
                  <a:lnTo>
                    <a:pt x="833323" y="221902"/>
                  </a:lnTo>
                  <a:lnTo>
                    <a:pt x="913065" y="159641"/>
                  </a:lnTo>
                  <a:lnTo>
                    <a:pt x="992154" y="96468"/>
                  </a:lnTo>
                  <a:lnTo>
                    <a:pt x="1070588" y="32383"/>
                  </a:lnTo>
                  <a:lnTo>
                    <a:pt x="1109560" y="0"/>
                  </a:lnTo>
                  <a:close/>
                </a:path>
              </a:pathLst>
            </a:custGeom>
            <a:solidFill>
              <a:srgbClr val="5F76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0"/>
              <a:ext cx="2576195" cy="2087245"/>
            </a:xfrm>
            <a:custGeom>
              <a:avLst/>
              <a:gdLst/>
              <a:ahLst/>
              <a:cxnLst/>
              <a:rect l="l" t="t" r="r" b="b"/>
              <a:pathLst>
                <a:path w="2576195" h="2087245">
                  <a:moveTo>
                    <a:pt x="0" y="1588897"/>
                  </a:moveTo>
                  <a:lnTo>
                    <a:pt x="45981" y="1565215"/>
                  </a:lnTo>
                  <a:lnTo>
                    <a:pt x="91795" y="1541298"/>
                  </a:lnTo>
                  <a:lnTo>
                    <a:pt x="137442" y="1517148"/>
                  </a:lnTo>
                  <a:lnTo>
                    <a:pt x="182922" y="1492764"/>
                  </a:lnTo>
                  <a:lnTo>
                    <a:pt x="228235" y="1468145"/>
                  </a:lnTo>
                  <a:lnTo>
                    <a:pt x="273381" y="1443293"/>
                  </a:lnTo>
                  <a:lnTo>
                    <a:pt x="318360" y="1418207"/>
                  </a:lnTo>
                  <a:lnTo>
                    <a:pt x="363171" y="1392888"/>
                  </a:lnTo>
                  <a:lnTo>
                    <a:pt x="407815" y="1367335"/>
                  </a:lnTo>
                  <a:lnTo>
                    <a:pt x="452293" y="1341548"/>
                  </a:lnTo>
                  <a:lnTo>
                    <a:pt x="496603" y="1315528"/>
                  </a:lnTo>
                  <a:lnTo>
                    <a:pt x="540746" y="1289275"/>
                  </a:lnTo>
                  <a:lnTo>
                    <a:pt x="584721" y="1262789"/>
                  </a:lnTo>
                  <a:lnTo>
                    <a:pt x="628530" y="1236069"/>
                  </a:lnTo>
                  <a:lnTo>
                    <a:pt x="672171" y="1209117"/>
                  </a:lnTo>
                  <a:lnTo>
                    <a:pt x="715645" y="1181932"/>
                  </a:lnTo>
                  <a:lnTo>
                    <a:pt x="758952" y="1154514"/>
                  </a:lnTo>
                  <a:lnTo>
                    <a:pt x="802092" y="1126863"/>
                  </a:lnTo>
                  <a:lnTo>
                    <a:pt x="845064" y="1098979"/>
                  </a:lnTo>
                  <a:lnTo>
                    <a:pt x="887869" y="1070864"/>
                  </a:lnTo>
                  <a:lnTo>
                    <a:pt x="658787" y="1336928"/>
                  </a:lnTo>
                  <a:lnTo>
                    <a:pt x="702001" y="1310469"/>
                  </a:lnTo>
                  <a:lnTo>
                    <a:pt x="745053" y="1283782"/>
                  </a:lnTo>
                  <a:lnTo>
                    <a:pt x="787941" y="1256867"/>
                  </a:lnTo>
                  <a:lnTo>
                    <a:pt x="830667" y="1229724"/>
                  </a:lnTo>
                  <a:lnTo>
                    <a:pt x="873230" y="1202353"/>
                  </a:lnTo>
                  <a:lnTo>
                    <a:pt x="915630" y="1174754"/>
                  </a:lnTo>
                  <a:lnTo>
                    <a:pt x="957868" y="1146928"/>
                  </a:lnTo>
                  <a:lnTo>
                    <a:pt x="999942" y="1118873"/>
                  </a:lnTo>
                  <a:lnTo>
                    <a:pt x="1041853" y="1090591"/>
                  </a:lnTo>
                  <a:lnTo>
                    <a:pt x="1083601" y="1062081"/>
                  </a:lnTo>
                  <a:lnTo>
                    <a:pt x="1125186" y="1033343"/>
                  </a:lnTo>
                  <a:lnTo>
                    <a:pt x="1166609" y="1004377"/>
                  </a:lnTo>
                  <a:lnTo>
                    <a:pt x="1207867" y="975183"/>
                  </a:lnTo>
                  <a:lnTo>
                    <a:pt x="1248963" y="945761"/>
                  </a:lnTo>
                  <a:lnTo>
                    <a:pt x="1289896" y="916112"/>
                  </a:lnTo>
                  <a:lnTo>
                    <a:pt x="1330665" y="886234"/>
                  </a:lnTo>
                  <a:lnTo>
                    <a:pt x="1371271" y="856129"/>
                  </a:lnTo>
                  <a:lnTo>
                    <a:pt x="1411714" y="825796"/>
                  </a:lnTo>
                  <a:lnTo>
                    <a:pt x="1451994" y="795235"/>
                  </a:lnTo>
                  <a:lnTo>
                    <a:pt x="1492110" y="764446"/>
                  </a:lnTo>
                  <a:lnTo>
                    <a:pt x="1532063" y="733429"/>
                  </a:lnTo>
                  <a:lnTo>
                    <a:pt x="1571852" y="702185"/>
                  </a:lnTo>
                  <a:lnTo>
                    <a:pt x="1611478" y="670712"/>
                  </a:lnTo>
                  <a:lnTo>
                    <a:pt x="1650941" y="639012"/>
                  </a:lnTo>
                  <a:lnTo>
                    <a:pt x="1690240" y="607084"/>
                  </a:lnTo>
                  <a:lnTo>
                    <a:pt x="1729376" y="574927"/>
                  </a:lnTo>
                  <a:lnTo>
                    <a:pt x="1768348" y="542544"/>
                  </a:lnTo>
                  <a:lnTo>
                    <a:pt x="1442593" y="673608"/>
                  </a:lnTo>
                  <a:lnTo>
                    <a:pt x="1483009" y="642153"/>
                  </a:lnTo>
                  <a:lnTo>
                    <a:pt x="1523258" y="610464"/>
                  </a:lnTo>
                  <a:lnTo>
                    <a:pt x="1563339" y="578541"/>
                  </a:lnTo>
                  <a:lnTo>
                    <a:pt x="1603253" y="546384"/>
                  </a:lnTo>
                  <a:lnTo>
                    <a:pt x="1642999" y="513992"/>
                  </a:lnTo>
                  <a:lnTo>
                    <a:pt x="1682577" y="481366"/>
                  </a:lnTo>
                  <a:lnTo>
                    <a:pt x="1721988" y="448506"/>
                  </a:lnTo>
                  <a:lnTo>
                    <a:pt x="1761231" y="415411"/>
                  </a:lnTo>
                  <a:lnTo>
                    <a:pt x="1800306" y="382082"/>
                  </a:lnTo>
                  <a:lnTo>
                    <a:pt x="1839214" y="348519"/>
                  </a:lnTo>
                  <a:lnTo>
                    <a:pt x="1877954" y="314722"/>
                  </a:lnTo>
                  <a:lnTo>
                    <a:pt x="1916526" y="280690"/>
                  </a:lnTo>
                  <a:lnTo>
                    <a:pt x="1954931" y="246424"/>
                  </a:lnTo>
                  <a:lnTo>
                    <a:pt x="1993168" y="211923"/>
                  </a:lnTo>
                  <a:lnTo>
                    <a:pt x="2031238" y="177188"/>
                  </a:lnTo>
                  <a:lnTo>
                    <a:pt x="2069140" y="142219"/>
                  </a:lnTo>
                  <a:lnTo>
                    <a:pt x="2106874" y="107016"/>
                  </a:lnTo>
                  <a:lnTo>
                    <a:pt x="2144440" y="71578"/>
                  </a:lnTo>
                  <a:lnTo>
                    <a:pt x="2181839" y="35906"/>
                  </a:lnTo>
                  <a:lnTo>
                    <a:pt x="2219071" y="0"/>
                  </a:lnTo>
                  <a:lnTo>
                    <a:pt x="2146046" y="483997"/>
                  </a:lnTo>
                  <a:lnTo>
                    <a:pt x="2575687" y="498094"/>
                  </a:lnTo>
                  <a:lnTo>
                    <a:pt x="2540232" y="532304"/>
                  </a:lnTo>
                  <a:lnTo>
                    <a:pt x="2504626" y="566300"/>
                  </a:lnTo>
                  <a:lnTo>
                    <a:pt x="2468869" y="600083"/>
                  </a:lnTo>
                  <a:lnTo>
                    <a:pt x="2432959" y="633652"/>
                  </a:lnTo>
                  <a:lnTo>
                    <a:pt x="2396899" y="667007"/>
                  </a:lnTo>
                  <a:lnTo>
                    <a:pt x="2360686" y="700148"/>
                  </a:lnTo>
                  <a:lnTo>
                    <a:pt x="2324322" y="733075"/>
                  </a:lnTo>
                  <a:lnTo>
                    <a:pt x="2287806" y="765789"/>
                  </a:lnTo>
                  <a:lnTo>
                    <a:pt x="2251139" y="798288"/>
                  </a:lnTo>
                  <a:lnTo>
                    <a:pt x="2214320" y="830574"/>
                  </a:lnTo>
                  <a:lnTo>
                    <a:pt x="2177349" y="862646"/>
                  </a:lnTo>
                  <a:lnTo>
                    <a:pt x="2140227" y="894505"/>
                  </a:lnTo>
                  <a:lnTo>
                    <a:pt x="2102953" y="926149"/>
                  </a:lnTo>
                  <a:lnTo>
                    <a:pt x="2065528" y="957579"/>
                  </a:lnTo>
                  <a:lnTo>
                    <a:pt x="2124964" y="1040638"/>
                  </a:lnTo>
                  <a:lnTo>
                    <a:pt x="2085992" y="1073021"/>
                  </a:lnTo>
                  <a:lnTo>
                    <a:pt x="2046857" y="1105178"/>
                  </a:lnTo>
                  <a:lnTo>
                    <a:pt x="2007559" y="1137106"/>
                  </a:lnTo>
                  <a:lnTo>
                    <a:pt x="1968098" y="1168807"/>
                  </a:lnTo>
                  <a:lnTo>
                    <a:pt x="1928474" y="1200279"/>
                  </a:lnTo>
                  <a:lnTo>
                    <a:pt x="1888687" y="1231525"/>
                  </a:lnTo>
                  <a:lnTo>
                    <a:pt x="1848737" y="1262542"/>
                  </a:lnTo>
                  <a:lnTo>
                    <a:pt x="1808623" y="1293332"/>
                  </a:lnTo>
                  <a:lnTo>
                    <a:pt x="1768347" y="1323895"/>
                  </a:lnTo>
                  <a:lnTo>
                    <a:pt x="1727907" y="1354229"/>
                  </a:lnTo>
                  <a:lnTo>
                    <a:pt x="1687304" y="1384337"/>
                  </a:lnTo>
                  <a:lnTo>
                    <a:pt x="1646538" y="1414217"/>
                  </a:lnTo>
                  <a:lnTo>
                    <a:pt x="1605609" y="1443869"/>
                  </a:lnTo>
                  <a:lnTo>
                    <a:pt x="1564517" y="1473295"/>
                  </a:lnTo>
                  <a:lnTo>
                    <a:pt x="1523262" y="1502492"/>
                  </a:lnTo>
                  <a:lnTo>
                    <a:pt x="1481843" y="1531463"/>
                  </a:lnTo>
                  <a:lnTo>
                    <a:pt x="1440261" y="1560206"/>
                  </a:lnTo>
                  <a:lnTo>
                    <a:pt x="1398516" y="1588722"/>
                  </a:lnTo>
                  <a:lnTo>
                    <a:pt x="1356608" y="1617011"/>
                  </a:lnTo>
                  <a:lnTo>
                    <a:pt x="1314537" y="1645073"/>
                  </a:lnTo>
                  <a:lnTo>
                    <a:pt x="1272302" y="1672908"/>
                  </a:lnTo>
                  <a:lnTo>
                    <a:pt x="1229904" y="1700516"/>
                  </a:lnTo>
                  <a:lnTo>
                    <a:pt x="1187343" y="1727896"/>
                  </a:lnTo>
                  <a:lnTo>
                    <a:pt x="1144619" y="1755050"/>
                  </a:lnTo>
                  <a:lnTo>
                    <a:pt x="1101731" y="1781977"/>
                  </a:lnTo>
                  <a:lnTo>
                    <a:pt x="1058680" y="1808677"/>
                  </a:lnTo>
                  <a:lnTo>
                    <a:pt x="1015466" y="1835150"/>
                  </a:lnTo>
                  <a:lnTo>
                    <a:pt x="956018" y="1752091"/>
                  </a:lnTo>
                  <a:lnTo>
                    <a:pt x="914192" y="1777379"/>
                  </a:lnTo>
                  <a:lnTo>
                    <a:pt x="872215" y="1802460"/>
                  </a:lnTo>
                  <a:lnTo>
                    <a:pt x="830087" y="1827333"/>
                  </a:lnTo>
                  <a:lnTo>
                    <a:pt x="787807" y="1851998"/>
                  </a:lnTo>
                  <a:lnTo>
                    <a:pt x="745375" y="1876453"/>
                  </a:lnTo>
                  <a:lnTo>
                    <a:pt x="702792" y="1900698"/>
                  </a:lnTo>
                  <a:lnTo>
                    <a:pt x="660057" y="1924732"/>
                  </a:lnTo>
                  <a:lnTo>
                    <a:pt x="617170" y="1948554"/>
                  </a:lnTo>
                  <a:lnTo>
                    <a:pt x="574132" y="1972164"/>
                  </a:lnTo>
                  <a:lnTo>
                    <a:pt x="530942" y="1995559"/>
                  </a:lnTo>
                  <a:lnTo>
                    <a:pt x="487601" y="2018741"/>
                  </a:lnTo>
                  <a:lnTo>
                    <a:pt x="444108" y="2041707"/>
                  </a:lnTo>
                  <a:lnTo>
                    <a:pt x="400463" y="2064457"/>
                  </a:lnTo>
                  <a:lnTo>
                    <a:pt x="356666" y="2086990"/>
                  </a:lnTo>
                  <a:lnTo>
                    <a:pt x="481723" y="1675638"/>
                  </a:lnTo>
                  <a:lnTo>
                    <a:pt x="0" y="1588897"/>
                  </a:lnTo>
                  <a:close/>
                </a:path>
                <a:path w="2576195" h="2087245">
                  <a:moveTo>
                    <a:pt x="956018" y="1752091"/>
                  </a:moveTo>
                  <a:lnTo>
                    <a:pt x="658787" y="1336928"/>
                  </a:lnTo>
                </a:path>
                <a:path w="2576195" h="2087245">
                  <a:moveTo>
                    <a:pt x="1768348" y="542544"/>
                  </a:moveTo>
                  <a:lnTo>
                    <a:pt x="2065528" y="957579"/>
                  </a:lnTo>
                </a:path>
                <a:path w="2576195" h="2087245">
                  <a:moveTo>
                    <a:pt x="887869" y="1070864"/>
                  </a:moveTo>
                  <a:lnTo>
                    <a:pt x="947318" y="1153922"/>
                  </a:lnTo>
                </a:path>
                <a:path w="2576195" h="2087245">
                  <a:moveTo>
                    <a:pt x="1502029" y="756665"/>
                  </a:moveTo>
                  <a:lnTo>
                    <a:pt x="1442593" y="673608"/>
                  </a:lnTo>
                </a:path>
              </a:pathLst>
            </a:custGeom>
            <a:ln w="25400">
              <a:solidFill>
                <a:srgbClr val="EDEB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257800"/>
            <a:ext cx="1600200" cy="1600199"/>
          </a:xfrm>
          <a:prstGeom prst="rect">
            <a:avLst/>
          </a:prstGeom>
        </p:spPr>
      </p:pic>
      <p:grpSp>
        <p:nvGrpSpPr>
          <p:cNvPr id="7" name="object 7"/>
          <p:cNvGrpSpPr/>
          <p:nvPr/>
        </p:nvGrpSpPr>
        <p:grpSpPr>
          <a:xfrm>
            <a:off x="2731007" y="0"/>
            <a:ext cx="6426835" cy="940435"/>
            <a:chOff x="2731007" y="0"/>
            <a:chExt cx="6426835" cy="940435"/>
          </a:xfrm>
        </p:grpSpPr>
        <p:sp>
          <p:nvSpPr>
            <p:cNvPr id="8" name="object 8"/>
            <p:cNvSpPr/>
            <p:nvPr/>
          </p:nvSpPr>
          <p:spPr>
            <a:xfrm>
              <a:off x="2743961" y="762"/>
              <a:ext cx="6400800" cy="914400"/>
            </a:xfrm>
            <a:custGeom>
              <a:avLst/>
              <a:gdLst/>
              <a:ahLst/>
              <a:cxnLst/>
              <a:rect l="l" t="t" r="r" b="b"/>
              <a:pathLst>
                <a:path w="6400800" h="914400">
                  <a:moveTo>
                    <a:pt x="6248399" y="0"/>
                  </a:moveTo>
                  <a:lnTo>
                    <a:pt x="0" y="0"/>
                  </a:lnTo>
                  <a:lnTo>
                    <a:pt x="0" y="762000"/>
                  </a:lnTo>
                  <a:lnTo>
                    <a:pt x="152400" y="914400"/>
                  </a:lnTo>
                  <a:lnTo>
                    <a:pt x="6400799" y="914400"/>
                  </a:lnTo>
                  <a:lnTo>
                    <a:pt x="6400799" y="152400"/>
                  </a:lnTo>
                  <a:lnTo>
                    <a:pt x="6248399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743961" y="762"/>
              <a:ext cx="6400800" cy="914400"/>
            </a:xfrm>
            <a:custGeom>
              <a:avLst/>
              <a:gdLst/>
              <a:ahLst/>
              <a:cxnLst/>
              <a:rect l="l" t="t" r="r" b="b"/>
              <a:pathLst>
                <a:path w="6400800" h="914400">
                  <a:moveTo>
                    <a:pt x="0" y="0"/>
                  </a:moveTo>
                  <a:lnTo>
                    <a:pt x="6248399" y="0"/>
                  </a:lnTo>
                  <a:lnTo>
                    <a:pt x="6400799" y="152400"/>
                  </a:lnTo>
                  <a:lnTo>
                    <a:pt x="6400799" y="914400"/>
                  </a:lnTo>
                  <a:lnTo>
                    <a:pt x="152400" y="914400"/>
                  </a:lnTo>
                  <a:lnTo>
                    <a:pt x="0" y="762000"/>
                  </a:lnTo>
                  <a:lnTo>
                    <a:pt x="0" y="0"/>
                  </a:lnTo>
                  <a:close/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5043932" y="188163"/>
            <a:ext cx="1802764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60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me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729485" y="1764918"/>
            <a:ext cx="348996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200910" algn="l"/>
              </a:tabLst>
            </a:pPr>
            <a:r>
              <a:rPr sz="4000" spc="-35" dirty="0">
                <a:solidFill>
                  <a:srgbClr val="17375E"/>
                </a:solidFill>
                <a:latin typeface="Gabriola"/>
                <a:cs typeface="Gabriola"/>
              </a:rPr>
              <a:t>P</a:t>
            </a:r>
            <a:r>
              <a:rPr sz="4000" spc="-25" dirty="0">
                <a:solidFill>
                  <a:srgbClr val="17375E"/>
                </a:solidFill>
                <a:latin typeface="Gabriola"/>
                <a:cs typeface="Gabriola"/>
              </a:rPr>
              <a:t>r</a:t>
            </a:r>
            <a:r>
              <a:rPr sz="4000" spc="-10" dirty="0">
                <a:solidFill>
                  <a:srgbClr val="17375E"/>
                </a:solidFill>
                <a:latin typeface="Gabriola"/>
                <a:cs typeface="Gabriola"/>
              </a:rPr>
              <a:t>e</a:t>
            </a:r>
            <a:r>
              <a:rPr sz="4000" spc="-20" dirty="0">
                <a:solidFill>
                  <a:srgbClr val="17375E"/>
                </a:solidFill>
                <a:latin typeface="Gabriola"/>
                <a:cs typeface="Gabriola"/>
              </a:rPr>
              <a:t>s</a:t>
            </a:r>
            <a:r>
              <a:rPr sz="4000" spc="-10" dirty="0">
                <a:solidFill>
                  <a:srgbClr val="17375E"/>
                </a:solidFill>
                <a:latin typeface="Gabriola"/>
                <a:cs typeface="Gabriola"/>
              </a:rPr>
              <a:t>e</a:t>
            </a:r>
            <a:r>
              <a:rPr sz="4000" spc="-50" dirty="0">
                <a:solidFill>
                  <a:srgbClr val="17375E"/>
                </a:solidFill>
                <a:latin typeface="Gabriola"/>
                <a:cs typeface="Gabriola"/>
              </a:rPr>
              <a:t>n</a:t>
            </a:r>
            <a:r>
              <a:rPr sz="4000" spc="-30" dirty="0">
                <a:solidFill>
                  <a:srgbClr val="17375E"/>
                </a:solidFill>
                <a:latin typeface="Gabriola"/>
                <a:cs typeface="Gabriola"/>
              </a:rPr>
              <a:t>t</a:t>
            </a:r>
            <a:r>
              <a:rPr sz="4000" spc="-35" dirty="0">
                <a:solidFill>
                  <a:srgbClr val="17375E"/>
                </a:solidFill>
                <a:latin typeface="Gabriola"/>
                <a:cs typeface="Gabriola"/>
              </a:rPr>
              <a:t>a</a:t>
            </a:r>
            <a:r>
              <a:rPr sz="4000" spc="-30" dirty="0">
                <a:solidFill>
                  <a:srgbClr val="17375E"/>
                </a:solidFill>
                <a:latin typeface="Gabriola"/>
                <a:cs typeface="Gabriola"/>
              </a:rPr>
              <a:t>t</a:t>
            </a:r>
            <a:r>
              <a:rPr sz="4000" spc="-10" dirty="0">
                <a:solidFill>
                  <a:srgbClr val="17375E"/>
                </a:solidFill>
                <a:latin typeface="Gabriola"/>
                <a:cs typeface="Gabriola"/>
              </a:rPr>
              <a:t>i</a:t>
            </a:r>
            <a:r>
              <a:rPr sz="4000" spc="-55" dirty="0">
                <a:solidFill>
                  <a:srgbClr val="17375E"/>
                </a:solidFill>
                <a:latin typeface="Gabriola"/>
                <a:cs typeface="Gabriola"/>
              </a:rPr>
              <a:t>o</a:t>
            </a:r>
            <a:r>
              <a:rPr sz="4000" spc="-5" dirty="0">
                <a:solidFill>
                  <a:srgbClr val="17375E"/>
                </a:solidFill>
                <a:latin typeface="Gabriola"/>
                <a:cs typeface="Gabriola"/>
              </a:rPr>
              <a:t>n</a:t>
            </a:r>
            <a:r>
              <a:rPr sz="4000" dirty="0">
                <a:solidFill>
                  <a:srgbClr val="17375E"/>
                </a:solidFill>
                <a:latin typeface="Gabriola"/>
                <a:cs typeface="Gabriola"/>
              </a:rPr>
              <a:t>	</a:t>
            </a:r>
            <a:r>
              <a:rPr sz="4000" spc="-45" dirty="0">
                <a:solidFill>
                  <a:srgbClr val="17375E"/>
                </a:solidFill>
                <a:latin typeface="Gabriola"/>
                <a:cs typeface="Gabriola"/>
              </a:rPr>
              <a:t>m</a:t>
            </a:r>
            <a:r>
              <a:rPr sz="4000" spc="-10" dirty="0">
                <a:solidFill>
                  <a:srgbClr val="17375E"/>
                </a:solidFill>
                <a:latin typeface="Gabriola"/>
                <a:cs typeface="Gabriola"/>
              </a:rPr>
              <a:t>e</a:t>
            </a:r>
            <a:r>
              <a:rPr sz="4000" spc="-65" dirty="0">
                <a:solidFill>
                  <a:srgbClr val="17375E"/>
                </a:solidFill>
                <a:latin typeface="Gabriola"/>
                <a:cs typeface="Gabriola"/>
              </a:rPr>
              <a:t>m</a:t>
            </a:r>
            <a:r>
              <a:rPr sz="4000" spc="-35" dirty="0">
                <a:solidFill>
                  <a:srgbClr val="17375E"/>
                </a:solidFill>
                <a:latin typeface="Gabriola"/>
                <a:cs typeface="Gabriola"/>
              </a:rPr>
              <a:t>b</a:t>
            </a:r>
            <a:r>
              <a:rPr sz="4000" spc="-30" dirty="0">
                <a:solidFill>
                  <a:srgbClr val="17375E"/>
                </a:solidFill>
                <a:latin typeface="Gabriola"/>
                <a:cs typeface="Gabriola"/>
              </a:rPr>
              <a:t>e</a:t>
            </a:r>
            <a:r>
              <a:rPr sz="4000" spc="-5" dirty="0">
                <a:solidFill>
                  <a:srgbClr val="17375E"/>
                </a:solidFill>
                <a:latin typeface="Gabriola"/>
                <a:cs typeface="Gabriola"/>
              </a:rPr>
              <a:t>r</a:t>
            </a:r>
            <a:endParaRPr sz="4000">
              <a:latin typeface="Gabriola"/>
              <a:cs typeface="Gabriol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8739" y="2731978"/>
            <a:ext cx="3395979" cy="2770505"/>
          </a:xfrm>
          <a:prstGeom prst="rect">
            <a:avLst/>
          </a:prstGeom>
        </p:spPr>
        <p:txBody>
          <a:bodyPr vert="horz" wrap="square" lIns="0" tIns="241935" rIns="0" bIns="0" rtlCol="0">
            <a:spAutoFit/>
          </a:bodyPr>
          <a:lstStyle/>
          <a:p>
            <a:pPr marL="162560" indent="-150495">
              <a:lnSpc>
                <a:spcPct val="100000"/>
              </a:lnSpc>
              <a:spcBef>
                <a:spcPts val="1905"/>
              </a:spcBef>
              <a:buSzPct val="96666"/>
              <a:buAutoNum type="arabicPeriod"/>
              <a:tabLst>
                <a:tab pos="163195" algn="l"/>
              </a:tabLst>
            </a:pPr>
            <a:r>
              <a:rPr sz="3000" spc="-20" dirty="0">
                <a:solidFill>
                  <a:srgbClr val="17375E"/>
                </a:solidFill>
                <a:latin typeface="Gabriola"/>
                <a:cs typeface="Gabriola"/>
              </a:rPr>
              <a:t>yyyyyyyyyy</a:t>
            </a:r>
            <a:endParaRPr sz="3000">
              <a:latin typeface="Gabriola"/>
              <a:cs typeface="Gabriola"/>
            </a:endParaRPr>
          </a:p>
          <a:p>
            <a:pPr marL="200660" indent="-188595">
              <a:lnSpc>
                <a:spcPct val="100000"/>
              </a:lnSpc>
              <a:spcBef>
                <a:spcPts val="1800"/>
              </a:spcBef>
              <a:buSzPct val="96666"/>
              <a:buAutoNum type="arabicPeriod"/>
              <a:tabLst>
                <a:tab pos="201295" algn="l"/>
              </a:tabLst>
            </a:pPr>
            <a:r>
              <a:rPr sz="3000" spc="-25" dirty="0">
                <a:solidFill>
                  <a:srgbClr val="17375E"/>
                </a:solidFill>
                <a:latin typeface="Gabriola"/>
                <a:cs typeface="Gabriola"/>
              </a:rPr>
              <a:t>KAMOL</a:t>
            </a:r>
            <a:r>
              <a:rPr sz="3000" spc="-100" dirty="0">
                <a:solidFill>
                  <a:srgbClr val="17375E"/>
                </a:solidFill>
                <a:latin typeface="Gabriola"/>
                <a:cs typeface="Gabriola"/>
              </a:rPr>
              <a:t> </a:t>
            </a:r>
            <a:r>
              <a:rPr sz="3000" spc="-20" dirty="0">
                <a:solidFill>
                  <a:srgbClr val="17375E"/>
                </a:solidFill>
                <a:latin typeface="Gabriola"/>
                <a:cs typeface="Gabriola"/>
              </a:rPr>
              <a:t>KRISHNA</a:t>
            </a:r>
            <a:r>
              <a:rPr sz="3000" spc="-95" dirty="0">
                <a:solidFill>
                  <a:srgbClr val="17375E"/>
                </a:solidFill>
                <a:latin typeface="Gabriola"/>
                <a:cs typeface="Gabriola"/>
              </a:rPr>
              <a:t> </a:t>
            </a:r>
            <a:r>
              <a:rPr sz="3000" spc="-20" dirty="0">
                <a:solidFill>
                  <a:srgbClr val="17375E"/>
                </a:solidFill>
                <a:latin typeface="Gabriola"/>
                <a:cs typeface="Gabriola"/>
              </a:rPr>
              <a:t>NANDY</a:t>
            </a:r>
            <a:endParaRPr sz="3000">
              <a:latin typeface="Gabriola"/>
              <a:cs typeface="Gabriola"/>
            </a:endParaRPr>
          </a:p>
          <a:p>
            <a:pPr marL="200660" indent="-188595">
              <a:lnSpc>
                <a:spcPct val="100000"/>
              </a:lnSpc>
              <a:spcBef>
                <a:spcPts val="1800"/>
              </a:spcBef>
              <a:buSzPct val="96666"/>
              <a:buAutoNum type="arabicPeriod"/>
              <a:tabLst>
                <a:tab pos="201295" algn="l"/>
              </a:tabLst>
            </a:pPr>
            <a:r>
              <a:rPr sz="3000" spc="-25" dirty="0">
                <a:solidFill>
                  <a:srgbClr val="17375E"/>
                </a:solidFill>
                <a:latin typeface="Gabriola"/>
                <a:cs typeface="Gabriola"/>
              </a:rPr>
              <a:t>SHAFAYET</a:t>
            </a:r>
            <a:r>
              <a:rPr sz="3000" spc="-90" dirty="0">
                <a:solidFill>
                  <a:srgbClr val="17375E"/>
                </a:solidFill>
                <a:latin typeface="Gabriola"/>
                <a:cs typeface="Gabriola"/>
              </a:rPr>
              <a:t> </a:t>
            </a:r>
            <a:r>
              <a:rPr sz="3000" spc="-10" dirty="0">
                <a:solidFill>
                  <a:srgbClr val="17375E"/>
                </a:solidFill>
                <a:latin typeface="Gabriola"/>
                <a:cs typeface="Gabriola"/>
              </a:rPr>
              <a:t>IMAM</a:t>
            </a:r>
            <a:endParaRPr sz="3000">
              <a:latin typeface="Gabriola"/>
              <a:cs typeface="Gabriola"/>
            </a:endParaRPr>
          </a:p>
          <a:p>
            <a:pPr marL="224790" indent="-212725">
              <a:lnSpc>
                <a:spcPct val="100000"/>
              </a:lnSpc>
              <a:spcBef>
                <a:spcPts val="1805"/>
              </a:spcBef>
              <a:buSzPct val="96666"/>
              <a:buAutoNum type="arabicPeriod"/>
              <a:tabLst>
                <a:tab pos="225425" algn="l"/>
              </a:tabLst>
            </a:pPr>
            <a:r>
              <a:rPr sz="3000" spc="-20" dirty="0">
                <a:solidFill>
                  <a:srgbClr val="17375E"/>
                </a:solidFill>
                <a:latin typeface="Gabriola"/>
                <a:cs typeface="Gabriola"/>
              </a:rPr>
              <a:t>Asiful</a:t>
            </a:r>
            <a:r>
              <a:rPr sz="3000" spc="-70" dirty="0">
                <a:solidFill>
                  <a:srgbClr val="17375E"/>
                </a:solidFill>
                <a:latin typeface="Gabriola"/>
                <a:cs typeface="Gabriola"/>
              </a:rPr>
              <a:t> </a:t>
            </a:r>
            <a:r>
              <a:rPr sz="3000" spc="-10" dirty="0">
                <a:solidFill>
                  <a:srgbClr val="17375E"/>
                </a:solidFill>
                <a:latin typeface="Gabriola"/>
                <a:cs typeface="Gabriola"/>
              </a:rPr>
              <a:t>Alam</a:t>
            </a:r>
            <a:endParaRPr sz="3000">
              <a:latin typeface="Gabriola"/>
              <a:cs typeface="Gabriol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810127" y="2731978"/>
            <a:ext cx="2183130" cy="2770505"/>
          </a:xfrm>
          <a:prstGeom prst="rect">
            <a:avLst/>
          </a:prstGeom>
        </p:spPr>
        <p:txBody>
          <a:bodyPr vert="horz" wrap="square" lIns="0" tIns="2419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5"/>
              </a:spcBef>
            </a:pPr>
            <a:r>
              <a:rPr sz="3000" spc="-20" dirty="0">
                <a:solidFill>
                  <a:srgbClr val="17375E"/>
                </a:solidFill>
                <a:latin typeface="Gabriola"/>
                <a:cs typeface="Gabriola"/>
              </a:rPr>
              <a:t>id-xxxxxxxx</a:t>
            </a:r>
            <a:endParaRPr sz="3000">
              <a:latin typeface="Gabriola"/>
              <a:cs typeface="Gabriola"/>
            </a:endParaRPr>
          </a:p>
          <a:p>
            <a:pPr marL="556895" marR="5080" indent="129539">
              <a:lnSpc>
                <a:spcPct val="150000"/>
              </a:lnSpc>
            </a:pPr>
            <a:r>
              <a:rPr sz="3000" spc="-5" dirty="0">
                <a:solidFill>
                  <a:srgbClr val="17375E"/>
                </a:solidFill>
                <a:latin typeface="Gabriola"/>
                <a:cs typeface="Gabriola"/>
              </a:rPr>
              <a:t>i</a:t>
            </a:r>
            <a:r>
              <a:rPr sz="3000" spc="-25" dirty="0">
                <a:solidFill>
                  <a:srgbClr val="17375E"/>
                </a:solidFill>
                <a:latin typeface="Gabriola"/>
                <a:cs typeface="Gabriola"/>
              </a:rPr>
              <a:t>d</a:t>
            </a:r>
            <a:r>
              <a:rPr sz="3000" spc="-10" dirty="0">
                <a:solidFill>
                  <a:srgbClr val="17375E"/>
                </a:solidFill>
                <a:latin typeface="Gabriola"/>
                <a:cs typeface="Gabriola"/>
              </a:rPr>
              <a:t>-</a:t>
            </a:r>
            <a:r>
              <a:rPr sz="3000" spc="-20" dirty="0">
                <a:solidFill>
                  <a:srgbClr val="17375E"/>
                </a:solidFill>
                <a:latin typeface="Gabriola"/>
                <a:cs typeface="Gabriola"/>
              </a:rPr>
              <a:t>xx</a:t>
            </a:r>
            <a:r>
              <a:rPr sz="3000" spc="-30" dirty="0">
                <a:solidFill>
                  <a:srgbClr val="17375E"/>
                </a:solidFill>
                <a:latin typeface="Gabriola"/>
                <a:cs typeface="Gabriola"/>
              </a:rPr>
              <a:t>x</a:t>
            </a:r>
            <a:r>
              <a:rPr sz="3000" spc="-20" dirty="0">
                <a:solidFill>
                  <a:srgbClr val="17375E"/>
                </a:solidFill>
                <a:latin typeface="Gabriola"/>
                <a:cs typeface="Gabriola"/>
              </a:rPr>
              <a:t>xxxx</a:t>
            </a:r>
            <a:r>
              <a:rPr sz="3000" dirty="0">
                <a:solidFill>
                  <a:srgbClr val="17375E"/>
                </a:solidFill>
                <a:latin typeface="Gabriola"/>
                <a:cs typeface="Gabriola"/>
              </a:rPr>
              <a:t>x  </a:t>
            </a:r>
            <a:r>
              <a:rPr sz="3000" spc="-20" dirty="0">
                <a:solidFill>
                  <a:srgbClr val="17375E"/>
                </a:solidFill>
                <a:latin typeface="Gabriola"/>
                <a:cs typeface="Gabriola"/>
              </a:rPr>
              <a:t>ID-xxxxxxxx</a:t>
            </a:r>
            <a:endParaRPr sz="3000">
              <a:latin typeface="Gabriola"/>
              <a:cs typeface="Gabriola"/>
            </a:endParaRPr>
          </a:p>
          <a:p>
            <a:pPr marL="204470">
              <a:lnSpc>
                <a:spcPct val="100000"/>
              </a:lnSpc>
              <a:spcBef>
                <a:spcPts val="1805"/>
              </a:spcBef>
            </a:pPr>
            <a:r>
              <a:rPr sz="3000" spc="-5" dirty="0">
                <a:solidFill>
                  <a:srgbClr val="17375E"/>
                </a:solidFill>
                <a:latin typeface="Gabriola"/>
                <a:cs typeface="Gabriola"/>
              </a:rPr>
              <a:t>i</a:t>
            </a:r>
            <a:r>
              <a:rPr sz="3000" spc="-25" dirty="0">
                <a:solidFill>
                  <a:srgbClr val="17375E"/>
                </a:solidFill>
                <a:latin typeface="Gabriola"/>
                <a:cs typeface="Gabriola"/>
              </a:rPr>
              <a:t>d</a:t>
            </a:r>
            <a:r>
              <a:rPr sz="3000" spc="-10" dirty="0">
                <a:solidFill>
                  <a:srgbClr val="17375E"/>
                </a:solidFill>
                <a:latin typeface="Gabriola"/>
                <a:cs typeface="Gabriola"/>
              </a:rPr>
              <a:t>-</a:t>
            </a:r>
            <a:r>
              <a:rPr sz="3000" dirty="0">
                <a:solidFill>
                  <a:srgbClr val="17375E"/>
                </a:solidFill>
                <a:latin typeface="Gabriola"/>
                <a:cs typeface="Gabriola"/>
              </a:rPr>
              <a:t>1</a:t>
            </a:r>
            <a:r>
              <a:rPr sz="3000" spc="-30" dirty="0">
                <a:solidFill>
                  <a:srgbClr val="17375E"/>
                </a:solidFill>
                <a:latin typeface="Gabriola"/>
                <a:cs typeface="Gabriola"/>
              </a:rPr>
              <a:t>4</a:t>
            </a:r>
            <a:r>
              <a:rPr sz="3000" spc="-20" dirty="0">
                <a:solidFill>
                  <a:srgbClr val="17375E"/>
                </a:solidFill>
                <a:latin typeface="Gabriola"/>
                <a:cs typeface="Gabriola"/>
              </a:rPr>
              <a:t>3</a:t>
            </a:r>
            <a:r>
              <a:rPr sz="3000" spc="-15" dirty="0">
                <a:solidFill>
                  <a:srgbClr val="17375E"/>
                </a:solidFill>
                <a:latin typeface="Gabriola"/>
                <a:cs typeface="Gabriola"/>
              </a:rPr>
              <a:t>1</a:t>
            </a:r>
            <a:r>
              <a:rPr sz="3000" spc="-25" dirty="0">
                <a:solidFill>
                  <a:srgbClr val="17375E"/>
                </a:solidFill>
                <a:latin typeface="Gabriola"/>
                <a:cs typeface="Gabriola"/>
              </a:rPr>
              <a:t>4</a:t>
            </a:r>
            <a:r>
              <a:rPr sz="3000" spc="-20" dirty="0">
                <a:solidFill>
                  <a:srgbClr val="17375E"/>
                </a:solidFill>
                <a:latin typeface="Gabriola"/>
                <a:cs typeface="Gabriola"/>
              </a:rPr>
              <a:t>0</a:t>
            </a:r>
            <a:r>
              <a:rPr sz="3000" cap="small" spc="-30" dirty="0">
                <a:solidFill>
                  <a:srgbClr val="17375E"/>
                </a:solidFill>
                <a:latin typeface="Gabriola"/>
                <a:cs typeface="Gabriola"/>
              </a:rPr>
              <a:t>5</a:t>
            </a:r>
            <a:r>
              <a:rPr sz="3000" spc="-30" dirty="0">
                <a:solidFill>
                  <a:srgbClr val="17375E"/>
                </a:solidFill>
                <a:latin typeface="Gabriola"/>
                <a:cs typeface="Gabriola"/>
              </a:rPr>
              <a:t>6</a:t>
            </a:r>
            <a:r>
              <a:rPr sz="3000" spc="-20" dirty="0">
                <a:solidFill>
                  <a:srgbClr val="17375E"/>
                </a:solidFill>
                <a:latin typeface="Gabriola"/>
                <a:cs typeface="Gabriola"/>
              </a:rPr>
              <a:t>7</a:t>
            </a:r>
            <a:r>
              <a:rPr sz="3000" dirty="0">
                <a:solidFill>
                  <a:srgbClr val="17375E"/>
                </a:solidFill>
                <a:latin typeface="Gabriola"/>
                <a:cs typeface="Gabriola"/>
              </a:rPr>
              <a:t>2</a:t>
            </a:r>
            <a:endParaRPr sz="3000">
              <a:latin typeface="Gabriola"/>
              <a:cs typeface="Gabriola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4178808" y="6388608"/>
            <a:ext cx="4979035" cy="483234"/>
            <a:chOff x="4178808" y="6388608"/>
            <a:chExt cx="4979035" cy="483234"/>
          </a:xfrm>
        </p:grpSpPr>
        <p:pic>
          <p:nvPicPr>
            <p:cNvPr id="15" name="object 1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91762" y="6401562"/>
              <a:ext cx="4952999" cy="457199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4191762" y="6401562"/>
              <a:ext cx="4953000" cy="457200"/>
            </a:xfrm>
            <a:custGeom>
              <a:avLst/>
              <a:gdLst/>
              <a:ahLst/>
              <a:cxnLst/>
              <a:rect l="l" t="t" r="r" b="b"/>
              <a:pathLst>
                <a:path w="4953000" h="457200">
                  <a:moveTo>
                    <a:pt x="76200" y="0"/>
                  </a:moveTo>
                  <a:lnTo>
                    <a:pt x="4952999" y="0"/>
                  </a:lnTo>
                  <a:lnTo>
                    <a:pt x="4952999" y="380997"/>
                  </a:lnTo>
                  <a:lnTo>
                    <a:pt x="4947005" y="410658"/>
                  </a:lnTo>
                  <a:lnTo>
                    <a:pt x="4930663" y="434880"/>
                  </a:lnTo>
                  <a:lnTo>
                    <a:pt x="4906440" y="451210"/>
                  </a:lnTo>
                  <a:lnTo>
                    <a:pt x="4876799" y="457199"/>
                  </a:lnTo>
                  <a:lnTo>
                    <a:pt x="0" y="457199"/>
                  </a:lnTo>
                  <a:lnTo>
                    <a:pt x="0" y="76199"/>
                  </a:lnTo>
                  <a:lnTo>
                    <a:pt x="5994" y="46537"/>
                  </a:lnTo>
                  <a:lnTo>
                    <a:pt x="22336" y="22317"/>
                  </a:lnTo>
                  <a:lnTo>
                    <a:pt x="46559" y="5987"/>
                  </a:lnTo>
                  <a:lnTo>
                    <a:pt x="76200" y="0"/>
                  </a:lnTo>
                  <a:close/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80"/>
              </a:lnSpc>
            </a:pPr>
            <a:r>
              <a:rPr spc="-10" dirty="0"/>
              <a:t>Proton</a:t>
            </a:r>
            <a:r>
              <a:rPr spc="-45" dirty="0"/>
              <a:t> </a:t>
            </a:r>
            <a:r>
              <a:rPr spc="-10" dirty="0"/>
              <a:t>Pump</a:t>
            </a:r>
            <a:r>
              <a:rPr spc="-30" dirty="0"/>
              <a:t> </a:t>
            </a:r>
            <a:r>
              <a:rPr spc="-10" dirty="0"/>
              <a:t>Inhibitor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178808" y="6388608"/>
            <a:ext cx="4979035" cy="483234"/>
            <a:chOff x="4178808" y="6388608"/>
            <a:chExt cx="4979035" cy="483234"/>
          </a:xfrm>
        </p:grpSpPr>
        <p:sp>
          <p:nvSpPr>
            <p:cNvPr id="3" name="object 3"/>
            <p:cNvSpPr/>
            <p:nvPr/>
          </p:nvSpPr>
          <p:spPr>
            <a:xfrm>
              <a:off x="4344162" y="6401562"/>
              <a:ext cx="4800600" cy="457200"/>
            </a:xfrm>
            <a:custGeom>
              <a:avLst/>
              <a:gdLst/>
              <a:ahLst/>
              <a:cxnLst/>
              <a:rect l="l" t="t" r="r" b="b"/>
              <a:pathLst>
                <a:path w="4800600" h="457200">
                  <a:moveTo>
                    <a:pt x="4800599" y="0"/>
                  </a:moveTo>
                  <a:lnTo>
                    <a:pt x="76200" y="0"/>
                  </a:lnTo>
                  <a:lnTo>
                    <a:pt x="46559" y="5987"/>
                  </a:lnTo>
                  <a:lnTo>
                    <a:pt x="22336" y="22317"/>
                  </a:lnTo>
                  <a:lnTo>
                    <a:pt x="5994" y="46537"/>
                  </a:lnTo>
                  <a:lnTo>
                    <a:pt x="0" y="76199"/>
                  </a:lnTo>
                  <a:lnTo>
                    <a:pt x="0" y="457199"/>
                  </a:lnTo>
                  <a:lnTo>
                    <a:pt x="4724399" y="457199"/>
                  </a:lnTo>
                  <a:lnTo>
                    <a:pt x="4754040" y="451211"/>
                  </a:lnTo>
                  <a:lnTo>
                    <a:pt x="4778263" y="434881"/>
                  </a:lnTo>
                  <a:lnTo>
                    <a:pt x="4794605" y="410660"/>
                  </a:lnTo>
                  <a:lnTo>
                    <a:pt x="4800599" y="381001"/>
                  </a:lnTo>
                  <a:lnTo>
                    <a:pt x="4800599" y="0"/>
                  </a:lnTo>
                  <a:close/>
                </a:path>
              </a:pathLst>
            </a:custGeom>
            <a:solidFill>
              <a:srgbClr val="4F61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344162" y="6401562"/>
              <a:ext cx="4800600" cy="457200"/>
            </a:xfrm>
            <a:custGeom>
              <a:avLst/>
              <a:gdLst/>
              <a:ahLst/>
              <a:cxnLst/>
              <a:rect l="l" t="t" r="r" b="b"/>
              <a:pathLst>
                <a:path w="4800600" h="457200">
                  <a:moveTo>
                    <a:pt x="76200" y="0"/>
                  </a:moveTo>
                  <a:lnTo>
                    <a:pt x="4800599" y="0"/>
                  </a:lnTo>
                  <a:lnTo>
                    <a:pt x="4800599" y="381001"/>
                  </a:lnTo>
                  <a:lnTo>
                    <a:pt x="4794605" y="410660"/>
                  </a:lnTo>
                  <a:lnTo>
                    <a:pt x="4778263" y="434881"/>
                  </a:lnTo>
                  <a:lnTo>
                    <a:pt x="4754040" y="451211"/>
                  </a:lnTo>
                  <a:lnTo>
                    <a:pt x="4724399" y="457199"/>
                  </a:lnTo>
                  <a:lnTo>
                    <a:pt x="0" y="457199"/>
                  </a:lnTo>
                  <a:lnTo>
                    <a:pt x="0" y="76199"/>
                  </a:lnTo>
                  <a:lnTo>
                    <a:pt x="5994" y="46537"/>
                  </a:lnTo>
                  <a:lnTo>
                    <a:pt x="22336" y="22317"/>
                  </a:lnTo>
                  <a:lnTo>
                    <a:pt x="46559" y="5987"/>
                  </a:lnTo>
                  <a:lnTo>
                    <a:pt x="76200" y="0"/>
                  </a:lnTo>
                  <a:close/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191762" y="6401562"/>
              <a:ext cx="4952999" cy="457199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4191762" y="6401562"/>
              <a:ext cx="4953000" cy="457200"/>
            </a:xfrm>
            <a:custGeom>
              <a:avLst/>
              <a:gdLst/>
              <a:ahLst/>
              <a:cxnLst/>
              <a:rect l="l" t="t" r="r" b="b"/>
              <a:pathLst>
                <a:path w="4953000" h="457200">
                  <a:moveTo>
                    <a:pt x="76200" y="0"/>
                  </a:moveTo>
                  <a:lnTo>
                    <a:pt x="4952999" y="0"/>
                  </a:lnTo>
                  <a:lnTo>
                    <a:pt x="4952999" y="380997"/>
                  </a:lnTo>
                  <a:lnTo>
                    <a:pt x="4947005" y="410658"/>
                  </a:lnTo>
                  <a:lnTo>
                    <a:pt x="4930663" y="434880"/>
                  </a:lnTo>
                  <a:lnTo>
                    <a:pt x="4906440" y="451210"/>
                  </a:lnTo>
                  <a:lnTo>
                    <a:pt x="4876799" y="457199"/>
                  </a:lnTo>
                  <a:lnTo>
                    <a:pt x="0" y="457199"/>
                  </a:lnTo>
                  <a:lnTo>
                    <a:pt x="0" y="76199"/>
                  </a:lnTo>
                  <a:lnTo>
                    <a:pt x="5994" y="46537"/>
                  </a:lnTo>
                  <a:lnTo>
                    <a:pt x="22336" y="22317"/>
                  </a:lnTo>
                  <a:lnTo>
                    <a:pt x="46559" y="5987"/>
                  </a:lnTo>
                  <a:lnTo>
                    <a:pt x="76200" y="0"/>
                  </a:lnTo>
                  <a:close/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2731007" y="0"/>
            <a:ext cx="6426835" cy="940435"/>
            <a:chOff x="2731007" y="0"/>
            <a:chExt cx="6426835" cy="940435"/>
          </a:xfrm>
        </p:grpSpPr>
        <p:sp>
          <p:nvSpPr>
            <p:cNvPr id="8" name="object 8"/>
            <p:cNvSpPr/>
            <p:nvPr/>
          </p:nvSpPr>
          <p:spPr>
            <a:xfrm>
              <a:off x="2743961" y="762"/>
              <a:ext cx="6400800" cy="914400"/>
            </a:xfrm>
            <a:custGeom>
              <a:avLst/>
              <a:gdLst/>
              <a:ahLst/>
              <a:cxnLst/>
              <a:rect l="l" t="t" r="r" b="b"/>
              <a:pathLst>
                <a:path w="6400800" h="914400">
                  <a:moveTo>
                    <a:pt x="6248399" y="0"/>
                  </a:moveTo>
                  <a:lnTo>
                    <a:pt x="0" y="0"/>
                  </a:lnTo>
                  <a:lnTo>
                    <a:pt x="0" y="762000"/>
                  </a:lnTo>
                  <a:lnTo>
                    <a:pt x="152400" y="914400"/>
                  </a:lnTo>
                  <a:lnTo>
                    <a:pt x="6400799" y="914400"/>
                  </a:lnTo>
                  <a:lnTo>
                    <a:pt x="6400799" y="152400"/>
                  </a:lnTo>
                  <a:lnTo>
                    <a:pt x="6248399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743961" y="762"/>
              <a:ext cx="6400800" cy="914400"/>
            </a:xfrm>
            <a:custGeom>
              <a:avLst/>
              <a:gdLst/>
              <a:ahLst/>
              <a:cxnLst/>
              <a:rect l="l" t="t" r="r" b="b"/>
              <a:pathLst>
                <a:path w="6400800" h="914400">
                  <a:moveTo>
                    <a:pt x="0" y="0"/>
                  </a:moveTo>
                  <a:lnTo>
                    <a:pt x="6248399" y="0"/>
                  </a:lnTo>
                  <a:lnTo>
                    <a:pt x="6400799" y="152400"/>
                  </a:lnTo>
                  <a:lnTo>
                    <a:pt x="6400799" y="914400"/>
                  </a:lnTo>
                  <a:lnTo>
                    <a:pt x="152400" y="914400"/>
                  </a:lnTo>
                  <a:lnTo>
                    <a:pt x="0" y="762000"/>
                  </a:lnTo>
                  <a:lnTo>
                    <a:pt x="0" y="0"/>
                  </a:lnTo>
                  <a:close/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5050028" y="188163"/>
            <a:ext cx="178816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Cont</a:t>
            </a:r>
            <a:r>
              <a:rPr spc="-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nts</a:t>
            </a:r>
          </a:p>
        </p:txBody>
      </p:sp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920239" y="1431036"/>
            <a:ext cx="178307" cy="178308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920239" y="1888235"/>
            <a:ext cx="178307" cy="178308"/>
          </a:xfrm>
          <a:prstGeom prst="rect">
            <a:avLst/>
          </a:prstGeom>
        </p:spPr>
      </p:pic>
      <p:sp>
        <p:nvSpPr>
          <p:cNvPr id="13" name="object 13"/>
          <p:cNvSpPr txBox="1"/>
          <p:nvPr/>
        </p:nvSpPr>
        <p:spPr>
          <a:xfrm>
            <a:off x="2285745" y="1189561"/>
            <a:ext cx="6438900" cy="5617210"/>
          </a:xfrm>
          <a:prstGeom prst="rect">
            <a:avLst/>
          </a:prstGeom>
        </p:spPr>
        <p:txBody>
          <a:bodyPr vert="horz" wrap="square" lIns="0" tIns="164465" rIns="0" bIns="0" rtlCol="0">
            <a:spAutoFit/>
          </a:bodyPr>
          <a:lstStyle/>
          <a:p>
            <a:pPr marL="21590">
              <a:lnSpc>
                <a:spcPct val="100000"/>
              </a:lnSpc>
              <a:spcBef>
                <a:spcPts val="1295"/>
              </a:spcBef>
            </a:pPr>
            <a:r>
              <a:rPr sz="2000" b="1" dirty="0">
                <a:solidFill>
                  <a:srgbClr val="974707"/>
                </a:solidFill>
                <a:latin typeface="Arial"/>
                <a:cs typeface="Arial"/>
              </a:rPr>
              <a:t>Proton</a:t>
            </a:r>
            <a:r>
              <a:rPr sz="2000" b="1" spc="-40" dirty="0">
                <a:solidFill>
                  <a:srgbClr val="974707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974707"/>
                </a:solidFill>
                <a:latin typeface="Arial"/>
                <a:cs typeface="Arial"/>
              </a:rPr>
              <a:t>Pump</a:t>
            </a:r>
            <a:endParaRPr sz="2000">
              <a:latin typeface="Arial"/>
              <a:cs typeface="Arial"/>
            </a:endParaRPr>
          </a:p>
          <a:p>
            <a:pPr marL="21590">
              <a:lnSpc>
                <a:spcPct val="100000"/>
              </a:lnSpc>
              <a:spcBef>
                <a:spcPts val="1200"/>
              </a:spcBef>
            </a:pPr>
            <a:r>
              <a:rPr sz="2000" b="1" dirty="0">
                <a:solidFill>
                  <a:srgbClr val="974707"/>
                </a:solidFill>
                <a:latin typeface="Arial"/>
                <a:cs typeface="Arial"/>
              </a:rPr>
              <a:t>Proton</a:t>
            </a:r>
            <a:r>
              <a:rPr sz="2000" b="1" spc="-20" dirty="0">
                <a:solidFill>
                  <a:srgbClr val="974707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974707"/>
                </a:solidFill>
                <a:latin typeface="Arial"/>
                <a:cs typeface="Arial"/>
              </a:rPr>
              <a:t>Pump</a:t>
            </a:r>
            <a:r>
              <a:rPr sz="2000" b="1" spc="-20" dirty="0">
                <a:solidFill>
                  <a:srgbClr val="974707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974707"/>
                </a:solidFill>
                <a:latin typeface="Arial"/>
                <a:cs typeface="Arial"/>
              </a:rPr>
              <a:t>Inhibitor</a:t>
            </a:r>
            <a:endParaRPr sz="2000">
              <a:latin typeface="Arial"/>
              <a:cs typeface="Arial"/>
            </a:endParaRPr>
          </a:p>
          <a:p>
            <a:pPr marL="12700" marR="2994660" indent="8890">
              <a:lnSpc>
                <a:spcPct val="150000"/>
              </a:lnSpc>
              <a:tabLst>
                <a:tab pos="1762125" algn="l"/>
              </a:tabLst>
            </a:pPr>
            <a:r>
              <a:rPr sz="2000" b="1" spc="-5" dirty="0">
                <a:solidFill>
                  <a:srgbClr val="974707"/>
                </a:solidFill>
                <a:latin typeface="Arial"/>
                <a:cs typeface="Arial"/>
              </a:rPr>
              <a:t>Clinically </a:t>
            </a:r>
            <a:r>
              <a:rPr sz="2000" b="1" dirty="0">
                <a:solidFill>
                  <a:srgbClr val="974707"/>
                </a:solidFill>
                <a:latin typeface="Arial"/>
                <a:cs typeface="Arial"/>
              </a:rPr>
              <a:t>Used </a:t>
            </a:r>
            <a:r>
              <a:rPr sz="2000" b="1" spc="-5" dirty="0">
                <a:solidFill>
                  <a:srgbClr val="974707"/>
                </a:solidFill>
                <a:latin typeface="Arial"/>
                <a:cs typeface="Arial"/>
              </a:rPr>
              <a:t>PPIs </a:t>
            </a:r>
            <a:r>
              <a:rPr sz="2000" b="1" dirty="0">
                <a:solidFill>
                  <a:srgbClr val="974707"/>
                </a:solidFill>
                <a:latin typeface="Arial"/>
                <a:cs typeface="Arial"/>
              </a:rPr>
              <a:t> Mechanism</a:t>
            </a:r>
            <a:r>
              <a:rPr sz="2000" b="1" spc="-40" dirty="0">
                <a:solidFill>
                  <a:srgbClr val="974707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974707"/>
                </a:solidFill>
                <a:latin typeface="Arial"/>
                <a:cs typeface="Arial"/>
              </a:rPr>
              <a:t>Of</a:t>
            </a:r>
            <a:r>
              <a:rPr sz="2000" b="1" spc="-105" dirty="0">
                <a:solidFill>
                  <a:srgbClr val="974707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974707"/>
                </a:solidFill>
                <a:latin typeface="Arial"/>
                <a:cs typeface="Arial"/>
              </a:rPr>
              <a:t>Action</a:t>
            </a:r>
            <a:r>
              <a:rPr sz="2000" b="1" spc="-40" dirty="0">
                <a:solidFill>
                  <a:srgbClr val="974707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974707"/>
                </a:solidFill>
                <a:latin typeface="Arial"/>
                <a:cs typeface="Arial"/>
              </a:rPr>
              <a:t>Of</a:t>
            </a:r>
            <a:r>
              <a:rPr sz="2000" b="1" spc="-40" dirty="0">
                <a:solidFill>
                  <a:srgbClr val="974707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974707"/>
                </a:solidFill>
                <a:latin typeface="Arial"/>
                <a:cs typeface="Arial"/>
              </a:rPr>
              <a:t>PPI </a:t>
            </a:r>
            <a:r>
              <a:rPr sz="2000" b="1" spc="-540" dirty="0">
                <a:solidFill>
                  <a:srgbClr val="974707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974707"/>
                </a:solidFill>
                <a:latin typeface="Arial"/>
                <a:cs typeface="Arial"/>
              </a:rPr>
              <a:t>Pharmacokinetics Of </a:t>
            </a:r>
            <a:r>
              <a:rPr sz="2000" b="1" spc="-5" dirty="0">
                <a:solidFill>
                  <a:srgbClr val="974707"/>
                </a:solidFill>
                <a:latin typeface="Arial"/>
                <a:cs typeface="Arial"/>
              </a:rPr>
              <a:t>PPI </a:t>
            </a:r>
            <a:r>
              <a:rPr sz="2000" b="1" dirty="0">
                <a:solidFill>
                  <a:srgbClr val="974707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974707"/>
                </a:solidFill>
                <a:latin typeface="Arial"/>
                <a:cs typeface="Arial"/>
              </a:rPr>
              <a:t>Adverse </a:t>
            </a:r>
            <a:r>
              <a:rPr sz="2000" b="1" dirty="0">
                <a:solidFill>
                  <a:srgbClr val="974707"/>
                </a:solidFill>
                <a:latin typeface="Arial"/>
                <a:cs typeface="Arial"/>
              </a:rPr>
              <a:t>Effects Of </a:t>
            </a:r>
            <a:r>
              <a:rPr sz="2000" b="1" spc="-5" dirty="0">
                <a:solidFill>
                  <a:srgbClr val="974707"/>
                </a:solidFill>
                <a:latin typeface="Arial"/>
                <a:cs typeface="Arial"/>
              </a:rPr>
              <a:t>PPI </a:t>
            </a:r>
            <a:r>
              <a:rPr sz="2000" b="1" dirty="0">
                <a:solidFill>
                  <a:srgbClr val="974707"/>
                </a:solidFill>
                <a:latin typeface="Arial"/>
                <a:cs typeface="Arial"/>
              </a:rPr>
              <a:t> Medical</a:t>
            </a:r>
            <a:r>
              <a:rPr sz="2000" b="1" spc="-20" dirty="0">
                <a:solidFill>
                  <a:srgbClr val="974707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974707"/>
                </a:solidFill>
                <a:latin typeface="Arial"/>
                <a:cs typeface="Arial"/>
              </a:rPr>
              <a:t>Uses	Of </a:t>
            </a:r>
            <a:r>
              <a:rPr sz="2000" b="1" spc="-5" dirty="0">
                <a:solidFill>
                  <a:srgbClr val="974707"/>
                </a:solidFill>
                <a:latin typeface="Arial"/>
                <a:cs typeface="Arial"/>
              </a:rPr>
              <a:t>PPI </a:t>
            </a:r>
            <a:r>
              <a:rPr sz="2000" b="1" dirty="0">
                <a:solidFill>
                  <a:srgbClr val="974707"/>
                </a:solidFill>
                <a:latin typeface="Arial"/>
                <a:cs typeface="Arial"/>
              </a:rPr>
              <a:t> Therapeutic Uses Of </a:t>
            </a:r>
            <a:r>
              <a:rPr sz="2000" b="1" spc="-5" dirty="0">
                <a:solidFill>
                  <a:srgbClr val="974707"/>
                </a:solidFill>
                <a:latin typeface="Arial"/>
                <a:cs typeface="Arial"/>
              </a:rPr>
              <a:t>PPI </a:t>
            </a:r>
            <a:r>
              <a:rPr sz="2000" b="1" dirty="0">
                <a:solidFill>
                  <a:srgbClr val="974707"/>
                </a:solidFill>
                <a:latin typeface="Arial"/>
                <a:cs typeface="Arial"/>
              </a:rPr>
              <a:t> Comparison</a:t>
            </a:r>
            <a:endParaRPr sz="2000">
              <a:latin typeface="Arial"/>
              <a:cs typeface="Arial"/>
            </a:endParaRPr>
          </a:p>
          <a:p>
            <a:pPr marL="21590">
              <a:lnSpc>
                <a:spcPct val="100000"/>
              </a:lnSpc>
              <a:spcBef>
                <a:spcPts val="1200"/>
              </a:spcBef>
            </a:pPr>
            <a:r>
              <a:rPr sz="2000" b="1" dirty="0">
                <a:solidFill>
                  <a:srgbClr val="974707"/>
                </a:solidFill>
                <a:latin typeface="Arial"/>
                <a:cs typeface="Arial"/>
              </a:rPr>
              <a:t>Reference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250">
              <a:latin typeface="Arial"/>
              <a:cs typeface="Arial"/>
            </a:endParaRPr>
          </a:p>
          <a:p>
            <a:pPr marL="2491105">
              <a:lnSpc>
                <a:spcPct val="100000"/>
              </a:lnSpc>
              <a:tabLst>
                <a:tab pos="5930900" algn="l"/>
              </a:tabLst>
            </a:pPr>
            <a:r>
              <a:rPr sz="2400" b="1" dirty="0">
                <a:solidFill>
                  <a:srgbClr val="0D0D0D"/>
                </a:solidFill>
                <a:latin typeface="Calibri"/>
                <a:cs typeface="Calibri"/>
              </a:rPr>
              <a:t>Am</a:t>
            </a:r>
            <a:r>
              <a:rPr sz="2400" b="1" spc="-265" dirty="0">
                <a:solidFill>
                  <a:srgbClr val="0D0D0D"/>
                </a:solidFill>
                <a:latin typeface="Calibri"/>
                <a:cs typeface="Calibri"/>
              </a:rPr>
              <a:t>j</a:t>
            </a:r>
            <a:r>
              <a:rPr sz="2400" b="1" spc="-1015" dirty="0">
                <a:solidFill>
                  <a:srgbClr val="0D0D0D"/>
                </a:solidFill>
                <a:latin typeface="Calibri"/>
                <a:cs typeface="Calibri"/>
              </a:rPr>
              <a:t>P</a:t>
            </a:r>
            <a:r>
              <a:rPr sz="2400" b="1" dirty="0">
                <a:solidFill>
                  <a:srgbClr val="0D0D0D"/>
                </a:solidFill>
                <a:latin typeface="Calibri"/>
                <a:cs typeface="Calibri"/>
              </a:rPr>
              <a:t>f</a:t>
            </a:r>
            <a:r>
              <a:rPr sz="2400" b="1" spc="-1035" dirty="0">
                <a:solidFill>
                  <a:srgbClr val="0D0D0D"/>
                </a:solidFill>
                <a:latin typeface="Calibri"/>
                <a:cs typeface="Calibri"/>
              </a:rPr>
              <a:t>n</a:t>
            </a:r>
            <a:r>
              <a:rPr sz="2400" b="1" spc="-30" dirty="0">
                <a:solidFill>
                  <a:srgbClr val="0D0D0D"/>
                </a:solidFill>
                <a:latin typeface="Calibri"/>
                <a:cs typeface="Calibri"/>
              </a:rPr>
              <a:t>r</a:t>
            </a:r>
            <a:r>
              <a:rPr sz="2400" b="1" spc="-545" dirty="0">
                <a:solidFill>
                  <a:srgbClr val="0D0D0D"/>
                </a:solidFill>
                <a:latin typeface="Calibri"/>
                <a:cs typeface="Calibri"/>
              </a:rPr>
              <a:t>o</a:t>
            </a:r>
            <a:r>
              <a:rPr sz="2400" b="1" spc="-735" dirty="0">
                <a:solidFill>
                  <a:srgbClr val="0D0D0D"/>
                </a:solidFill>
                <a:latin typeface="Calibri"/>
                <a:cs typeface="Calibri"/>
              </a:rPr>
              <a:t>P</a:t>
            </a:r>
            <a:r>
              <a:rPr sz="2400" b="1" spc="-100" dirty="0">
                <a:solidFill>
                  <a:srgbClr val="0D0D0D"/>
                </a:solidFill>
                <a:latin typeface="Calibri"/>
                <a:cs typeface="Calibri"/>
              </a:rPr>
              <a:t>t</a:t>
            </a:r>
            <a:r>
              <a:rPr sz="2400" b="1" spc="-1215" dirty="0">
                <a:solidFill>
                  <a:srgbClr val="0D0D0D"/>
                </a:solidFill>
                <a:latin typeface="Calibri"/>
                <a:cs typeface="Calibri"/>
              </a:rPr>
              <a:t>h</a:t>
            </a:r>
            <a:r>
              <a:rPr sz="2400" b="1" spc="-90" dirty="0">
                <a:solidFill>
                  <a:srgbClr val="0D0D0D"/>
                </a:solidFill>
                <a:latin typeface="Calibri"/>
                <a:cs typeface="Calibri"/>
              </a:rPr>
              <a:t>o</a:t>
            </a:r>
            <a:r>
              <a:rPr sz="2400" b="1" spc="-1095" dirty="0">
                <a:solidFill>
                  <a:srgbClr val="0D0D0D"/>
                </a:solidFill>
                <a:latin typeface="Calibri"/>
                <a:cs typeface="Calibri"/>
              </a:rPr>
              <a:t>a</a:t>
            </a:r>
            <a:r>
              <a:rPr sz="2400" b="1" spc="-195" dirty="0">
                <a:solidFill>
                  <a:srgbClr val="0D0D0D"/>
                </a:solidFill>
                <a:latin typeface="Calibri"/>
                <a:cs typeface="Calibri"/>
              </a:rPr>
              <a:t>n</a:t>
            </a:r>
            <a:r>
              <a:rPr sz="2400" b="1" spc="-130" dirty="0">
                <a:solidFill>
                  <a:srgbClr val="0D0D0D"/>
                </a:solidFill>
                <a:latin typeface="Calibri"/>
                <a:cs typeface="Calibri"/>
              </a:rPr>
              <a:t>r</a:t>
            </a:r>
            <a:r>
              <a:rPr sz="2400" b="1" spc="-1150" dirty="0">
                <a:solidFill>
                  <a:srgbClr val="0D0D0D"/>
                </a:solidFill>
                <a:latin typeface="Calibri"/>
                <a:cs typeface="Calibri"/>
              </a:rPr>
              <a:t>P</a:t>
            </a:r>
            <a:r>
              <a:rPr sz="2400" b="1" spc="-810" dirty="0">
                <a:solidFill>
                  <a:srgbClr val="0D0D0D"/>
                </a:solidFill>
                <a:latin typeface="Calibri"/>
                <a:cs typeface="Calibri"/>
              </a:rPr>
              <a:t>m</a:t>
            </a:r>
            <a:r>
              <a:rPr sz="2400" b="1" spc="-480" dirty="0">
                <a:solidFill>
                  <a:srgbClr val="0D0D0D"/>
                </a:solidFill>
                <a:latin typeface="Calibri"/>
                <a:cs typeface="Calibri"/>
              </a:rPr>
              <a:t>u</a:t>
            </a:r>
            <a:r>
              <a:rPr sz="2400" b="1" spc="-720" dirty="0">
                <a:solidFill>
                  <a:srgbClr val="0D0D0D"/>
                </a:solidFill>
                <a:latin typeface="Calibri"/>
                <a:cs typeface="Calibri"/>
              </a:rPr>
              <a:t>a</a:t>
            </a:r>
            <a:r>
              <a:rPr sz="2400" b="1" spc="-1235" dirty="0">
                <a:solidFill>
                  <a:srgbClr val="0D0D0D"/>
                </a:solidFill>
                <a:latin typeface="Calibri"/>
                <a:cs typeface="Calibri"/>
              </a:rPr>
              <a:t>m</a:t>
            </a:r>
            <a:r>
              <a:rPr sz="2400" b="1" dirty="0">
                <a:solidFill>
                  <a:srgbClr val="0D0D0D"/>
                </a:solidFill>
                <a:latin typeface="Calibri"/>
                <a:cs typeface="Calibri"/>
              </a:rPr>
              <a:t>c</a:t>
            </a:r>
            <a:r>
              <a:rPr sz="2400" b="1" spc="-985" dirty="0">
                <a:solidFill>
                  <a:srgbClr val="0D0D0D"/>
                </a:solidFill>
                <a:latin typeface="Calibri"/>
                <a:cs typeface="Calibri"/>
              </a:rPr>
              <a:t>e</a:t>
            </a:r>
            <a:r>
              <a:rPr sz="2400" b="1" spc="-295" dirty="0">
                <a:solidFill>
                  <a:srgbClr val="0D0D0D"/>
                </a:solidFill>
                <a:latin typeface="Calibri"/>
                <a:cs typeface="Calibri"/>
              </a:rPr>
              <a:t>p</a:t>
            </a:r>
            <a:r>
              <a:rPr sz="2400" b="1" spc="-455" dirty="0">
                <a:solidFill>
                  <a:srgbClr val="0D0D0D"/>
                </a:solidFill>
                <a:latin typeface="Calibri"/>
                <a:cs typeface="Calibri"/>
              </a:rPr>
              <a:t>u</a:t>
            </a:r>
            <a:r>
              <a:rPr sz="2400" b="1" spc="-190" dirty="0">
                <a:solidFill>
                  <a:srgbClr val="0D0D0D"/>
                </a:solidFill>
                <a:latin typeface="Calibri"/>
                <a:cs typeface="Calibri"/>
              </a:rPr>
              <a:t>I</a:t>
            </a:r>
            <a:r>
              <a:rPr sz="2400" b="1" spc="-650" dirty="0">
                <a:solidFill>
                  <a:srgbClr val="0D0D0D"/>
                </a:solidFill>
                <a:latin typeface="Calibri"/>
                <a:cs typeface="Calibri"/>
              </a:rPr>
              <a:t>t</a:t>
            </a:r>
            <a:r>
              <a:rPr sz="2400" b="1" spc="-655" dirty="0">
                <a:solidFill>
                  <a:srgbClr val="0D0D0D"/>
                </a:solidFill>
                <a:latin typeface="Calibri"/>
                <a:cs typeface="Calibri"/>
              </a:rPr>
              <a:t>n</a:t>
            </a:r>
            <a:r>
              <a:rPr sz="2400" b="1" dirty="0">
                <a:solidFill>
                  <a:srgbClr val="0D0D0D"/>
                </a:solidFill>
                <a:latin typeface="Calibri"/>
                <a:cs typeface="Calibri"/>
              </a:rPr>
              <a:t>i</a:t>
            </a:r>
            <a:r>
              <a:rPr sz="2400" b="1" spc="-955" dirty="0">
                <a:solidFill>
                  <a:srgbClr val="0D0D0D"/>
                </a:solidFill>
                <a:latin typeface="Calibri"/>
                <a:cs typeface="Calibri"/>
              </a:rPr>
              <a:t>c</a:t>
            </a:r>
            <a:r>
              <a:rPr sz="2400" b="1" spc="-345" dirty="0">
                <a:solidFill>
                  <a:srgbClr val="0D0D0D"/>
                </a:solidFill>
                <a:latin typeface="Calibri"/>
                <a:cs typeface="Calibri"/>
              </a:rPr>
              <a:t>h</a:t>
            </a:r>
            <a:r>
              <a:rPr sz="2400" b="1" spc="-844" dirty="0">
                <a:solidFill>
                  <a:srgbClr val="0D0D0D"/>
                </a:solidFill>
                <a:latin typeface="Calibri"/>
                <a:cs typeface="Calibri"/>
              </a:rPr>
              <a:t>a</a:t>
            </a:r>
            <a:r>
              <a:rPr sz="2400" b="1" spc="-10" dirty="0">
                <a:solidFill>
                  <a:srgbClr val="0D0D0D"/>
                </a:solidFill>
                <a:latin typeface="Calibri"/>
                <a:cs typeface="Calibri"/>
              </a:rPr>
              <a:t>i</a:t>
            </a:r>
            <a:r>
              <a:rPr sz="2400" b="1" spc="-1030" dirty="0">
                <a:solidFill>
                  <a:srgbClr val="0D0D0D"/>
                </a:solidFill>
                <a:latin typeface="Calibri"/>
                <a:cs typeface="Calibri"/>
              </a:rPr>
              <a:t>b</a:t>
            </a:r>
            <a:r>
              <a:rPr sz="2400" b="1" dirty="0">
                <a:solidFill>
                  <a:srgbClr val="0D0D0D"/>
                </a:solidFill>
                <a:latin typeface="Calibri"/>
                <a:cs typeface="Calibri"/>
              </a:rPr>
              <a:t>l</a:t>
            </a:r>
            <a:r>
              <a:rPr sz="2400" b="1" spc="-520" dirty="0">
                <a:solidFill>
                  <a:srgbClr val="0D0D0D"/>
                </a:solidFill>
                <a:latin typeface="Calibri"/>
                <a:cs typeface="Calibri"/>
              </a:rPr>
              <a:t>s</a:t>
            </a:r>
            <a:r>
              <a:rPr sz="2400" b="1" spc="-10" dirty="0">
                <a:solidFill>
                  <a:srgbClr val="0D0D0D"/>
                </a:solidFill>
                <a:latin typeface="Calibri"/>
                <a:cs typeface="Calibri"/>
              </a:rPr>
              <a:t>i</a:t>
            </a:r>
            <a:r>
              <a:rPr sz="2400" b="1" spc="-365" dirty="0">
                <a:solidFill>
                  <a:srgbClr val="0D0D0D"/>
                </a:solidFill>
                <a:latin typeface="Calibri"/>
                <a:cs typeface="Calibri"/>
              </a:rPr>
              <a:t>t</a:t>
            </a:r>
            <a:r>
              <a:rPr sz="2400" b="1" spc="-680" dirty="0">
                <a:solidFill>
                  <a:srgbClr val="0D0D0D"/>
                </a:solidFill>
                <a:latin typeface="Calibri"/>
                <a:cs typeface="Calibri"/>
              </a:rPr>
              <a:t>L</a:t>
            </a:r>
            <a:r>
              <a:rPr sz="2400" b="1" spc="-615" dirty="0">
                <a:solidFill>
                  <a:srgbClr val="0D0D0D"/>
                </a:solidFill>
                <a:latin typeface="Calibri"/>
                <a:cs typeface="Calibri"/>
              </a:rPr>
              <a:t>o</a:t>
            </a:r>
            <a:r>
              <a:rPr sz="2400" b="1" dirty="0">
                <a:solidFill>
                  <a:srgbClr val="0D0D0D"/>
                </a:solidFill>
                <a:latin typeface="Calibri"/>
                <a:cs typeface="Calibri"/>
              </a:rPr>
              <a:t>i</a:t>
            </a:r>
            <a:r>
              <a:rPr sz="2400" b="1" spc="-1935" dirty="0">
                <a:solidFill>
                  <a:srgbClr val="0D0D0D"/>
                </a:solidFill>
                <a:latin typeface="Calibri"/>
                <a:cs typeface="Calibri"/>
              </a:rPr>
              <a:t>m</a:t>
            </a:r>
            <a:r>
              <a:rPr sz="2400" b="1" dirty="0">
                <a:solidFill>
                  <a:srgbClr val="0D0D0D"/>
                </a:solidFill>
                <a:latin typeface="Calibri"/>
                <a:cs typeface="Calibri"/>
              </a:rPr>
              <a:t>r	i</a:t>
            </a:r>
            <a:r>
              <a:rPr sz="2400" b="1" spc="-25" dirty="0">
                <a:solidFill>
                  <a:srgbClr val="0D0D0D"/>
                </a:solidFill>
                <a:latin typeface="Calibri"/>
                <a:cs typeface="Calibri"/>
              </a:rPr>
              <a:t>t</a:t>
            </a:r>
            <a:r>
              <a:rPr sz="2400" b="1" spc="-5" dirty="0">
                <a:solidFill>
                  <a:srgbClr val="0D0D0D"/>
                </a:solidFill>
                <a:latin typeface="Calibri"/>
                <a:cs typeface="Calibri"/>
              </a:rPr>
              <a:t>ed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14" name="object 1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920239" y="2360295"/>
            <a:ext cx="178307" cy="163449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920239" y="2817495"/>
            <a:ext cx="178307" cy="163449"/>
          </a:xfrm>
          <a:prstGeom prst="rect">
            <a:avLst/>
          </a:prstGeom>
        </p:spPr>
      </p:pic>
      <p:pic>
        <p:nvPicPr>
          <p:cNvPr id="16" name="object 1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920239" y="3274695"/>
            <a:ext cx="178307" cy="163449"/>
          </a:xfrm>
          <a:prstGeom prst="rect">
            <a:avLst/>
          </a:prstGeom>
        </p:spPr>
      </p:pic>
      <p:pic>
        <p:nvPicPr>
          <p:cNvPr id="17" name="object 1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920239" y="3731895"/>
            <a:ext cx="178307" cy="163449"/>
          </a:xfrm>
          <a:prstGeom prst="rect">
            <a:avLst/>
          </a:prstGeom>
        </p:spPr>
      </p:pic>
      <p:pic>
        <p:nvPicPr>
          <p:cNvPr id="18" name="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920239" y="4189095"/>
            <a:ext cx="178307" cy="163449"/>
          </a:xfrm>
          <a:prstGeom prst="rect">
            <a:avLst/>
          </a:prstGeom>
        </p:spPr>
      </p:pic>
      <p:pic>
        <p:nvPicPr>
          <p:cNvPr id="19" name="object 1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920239" y="4646295"/>
            <a:ext cx="178307" cy="163449"/>
          </a:xfrm>
          <a:prstGeom prst="rect">
            <a:avLst/>
          </a:prstGeom>
        </p:spPr>
      </p:pic>
      <p:pic>
        <p:nvPicPr>
          <p:cNvPr id="20" name="object 2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920239" y="5103495"/>
            <a:ext cx="178307" cy="163449"/>
          </a:xfrm>
          <a:prstGeom prst="rect">
            <a:avLst/>
          </a:prstGeom>
        </p:spPr>
      </p:pic>
      <p:pic>
        <p:nvPicPr>
          <p:cNvPr id="21" name="object 2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920239" y="5560695"/>
            <a:ext cx="178307" cy="16344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96313" y="164338"/>
            <a:ext cx="638365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21155" algn="l"/>
                <a:tab pos="2637155" algn="l"/>
                <a:tab pos="4540885" algn="l"/>
              </a:tabLst>
            </a:pPr>
            <a:r>
              <a:rPr sz="4800" spc="-5" dirty="0">
                <a:latin typeface="Times New Roman"/>
                <a:cs typeface="Times New Roman"/>
              </a:rPr>
              <a:t>What	is a	p</a:t>
            </a:r>
            <a:r>
              <a:rPr sz="4800" spc="-85" dirty="0">
                <a:latin typeface="Times New Roman"/>
                <a:cs typeface="Times New Roman"/>
              </a:rPr>
              <a:t>r</a:t>
            </a:r>
            <a:r>
              <a:rPr sz="4800" spc="-5" dirty="0">
                <a:latin typeface="Times New Roman"/>
                <a:cs typeface="Times New Roman"/>
              </a:rPr>
              <a:t>oton</a:t>
            </a:r>
            <a:r>
              <a:rPr sz="4800" dirty="0">
                <a:latin typeface="Times New Roman"/>
                <a:cs typeface="Times New Roman"/>
              </a:rPr>
              <a:t>	</a:t>
            </a:r>
            <a:r>
              <a:rPr sz="4800" spc="-5" dirty="0">
                <a:latin typeface="Times New Roman"/>
                <a:cs typeface="Times New Roman"/>
              </a:rPr>
              <a:t>pump?</a:t>
            </a:r>
            <a:endParaRPr sz="4800">
              <a:latin typeface="Times New Roman"/>
              <a:cs typeface="Times New Roman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368808"/>
            <a:ext cx="9032875" cy="6489700"/>
            <a:chOff x="0" y="368808"/>
            <a:chExt cx="9032875" cy="648970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82039" y="368808"/>
              <a:ext cx="419100" cy="42672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838198"/>
              <a:ext cx="3447288" cy="6019799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517391" y="4038598"/>
              <a:ext cx="5515410" cy="2743200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258311" y="4002023"/>
              <a:ext cx="1667256" cy="729995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3300476" y="4021200"/>
              <a:ext cx="1412875" cy="510540"/>
            </a:xfrm>
            <a:custGeom>
              <a:avLst/>
              <a:gdLst/>
              <a:ahLst/>
              <a:cxnLst/>
              <a:rect l="l" t="t" r="r" b="b"/>
              <a:pathLst>
                <a:path w="1412875" h="510539">
                  <a:moveTo>
                    <a:pt x="1303867" y="460072"/>
                  </a:moveTo>
                  <a:lnTo>
                    <a:pt x="1243329" y="473201"/>
                  </a:lnTo>
                  <a:lnTo>
                    <a:pt x="1236406" y="476198"/>
                  </a:lnTo>
                  <a:lnTo>
                    <a:pt x="1231376" y="481456"/>
                  </a:lnTo>
                  <a:lnTo>
                    <a:pt x="1228703" y="488239"/>
                  </a:lnTo>
                  <a:lnTo>
                    <a:pt x="1228852" y="495807"/>
                  </a:lnTo>
                  <a:lnTo>
                    <a:pt x="1231848" y="502733"/>
                  </a:lnTo>
                  <a:lnTo>
                    <a:pt x="1237107" y="507777"/>
                  </a:lnTo>
                  <a:lnTo>
                    <a:pt x="1243889" y="510488"/>
                  </a:lnTo>
                  <a:lnTo>
                    <a:pt x="1251458" y="510413"/>
                  </a:lnTo>
                  <a:lnTo>
                    <a:pt x="1382944" y="481838"/>
                  </a:lnTo>
                  <a:lnTo>
                    <a:pt x="1370838" y="481838"/>
                  </a:lnTo>
                  <a:lnTo>
                    <a:pt x="1303867" y="460072"/>
                  </a:lnTo>
                  <a:close/>
                </a:path>
                <a:path w="1412875" h="510539">
                  <a:moveTo>
                    <a:pt x="1340855" y="452050"/>
                  </a:moveTo>
                  <a:lnTo>
                    <a:pt x="1303867" y="460072"/>
                  </a:lnTo>
                  <a:lnTo>
                    <a:pt x="1370838" y="481838"/>
                  </a:lnTo>
                  <a:lnTo>
                    <a:pt x="1372620" y="476376"/>
                  </a:lnTo>
                  <a:lnTo>
                    <a:pt x="1362583" y="476376"/>
                  </a:lnTo>
                  <a:lnTo>
                    <a:pt x="1340855" y="452050"/>
                  </a:lnTo>
                  <a:close/>
                </a:path>
                <a:path w="1412875" h="510539">
                  <a:moveTo>
                    <a:pt x="1289764" y="345963"/>
                  </a:moveTo>
                  <a:lnTo>
                    <a:pt x="1282515" y="346958"/>
                  </a:lnTo>
                  <a:lnTo>
                    <a:pt x="1275969" y="350774"/>
                  </a:lnTo>
                  <a:lnTo>
                    <a:pt x="1271426" y="356820"/>
                  </a:lnTo>
                  <a:lnTo>
                    <a:pt x="1269634" y="363902"/>
                  </a:lnTo>
                  <a:lnTo>
                    <a:pt x="1270629" y="371151"/>
                  </a:lnTo>
                  <a:lnTo>
                    <a:pt x="1274445" y="377698"/>
                  </a:lnTo>
                  <a:lnTo>
                    <a:pt x="1315692" y="423878"/>
                  </a:lnTo>
                  <a:lnTo>
                    <a:pt x="1382649" y="445643"/>
                  </a:lnTo>
                  <a:lnTo>
                    <a:pt x="1370838" y="481838"/>
                  </a:lnTo>
                  <a:lnTo>
                    <a:pt x="1382944" y="481838"/>
                  </a:lnTo>
                  <a:lnTo>
                    <a:pt x="1412748" y="475361"/>
                  </a:lnTo>
                  <a:lnTo>
                    <a:pt x="1302893" y="352298"/>
                  </a:lnTo>
                  <a:lnTo>
                    <a:pt x="1296846" y="347755"/>
                  </a:lnTo>
                  <a:lnTo>
                    <a:pt x="1289764" y="345963"/>
                  </a:lnTo>
                  <a:close/>
                </a:path>
                <a:path w="1412875" h="510539">
                  <a:moveTo>
                    <a:pt x="1372743" y="445135"/>
                  </a:moveTo>
                  <a:lnTo>
                    <a:pt x="1340855" y="452050"/>
                  </a:lnTo>
                  <a:lnTo>
                    <a:pt x="1362583" y="476376"/>
                  </a:lnTo>
                  <a:lnTo>
                    <a:pt x="1372743" y="445135"/>
                  </a:lnTo>
                  <a:close/>
                </a:path>
                <a:path w="1412875" h="510539">
                  <a:moveTo>
                    <a:pt x="1381086" y="445135"/>
                  </a:moveTo>
                  <a:lnTo>
                    <a:pt x="1372743" y="445135"/>
                  </a:lnTo>
                  <a:lnTo>
                    <a:pt x="1362583" y="476376"/>
                  </a:lnTo>
                  <a:lnTo>
                    <a:pt x="1372620" y="476376"/>
                  </a:lnTo>
                  <a:lnTo>
                    <a:pt x="1382649" y="445643"/>
                  </a:lnTo>
                  <a:lnTo>
                    <a:pt x="1381086" y="445135"/>
                  </a:lnTo>
                  <a:close/>
                </a:path>
                <a:path w="1412875" h="510539">
                  <a:moveTo>
                    <a:pt x="11684" y="0"/>
                  </a:moveTo>
                  <a:lnTo>
                    <a:pt x="0" y="36322"/>
                  </a:lnTo>
                  <a:lnTo>
                    <a:pt x="1303867" y="460072"/>
                  </a:lnTo>
                  <a:lnTo>
                    <a:pt x="1340855" y="452050"/>
                  </a:lnTo>
                  <a:lnTo>
                    <a:pt x="1315692" y="423878"/>
                  </a:lnTo>
                  <a:lnTo>
                    <a:pt x="11684" y="0"/>
                  </a:lnTo>
                  <a:close/>
                </a:path>
                <a:path w="1412875" h="510539">
                  <a:moveTo>
                    <a:pt x="1315692" y="423878"/>
                  </a:moveTo>
                  <a:lnTo>
                    <a:pt x="1340855" y="452050"/>
                  </a:lnTo>
                  <a:lnTo>
                    <a:pt x="1372743" y="445135"/>
                  </a:lnTo>
                  <a:lnTo>
                    <a:pt x="1381086" y="445135"/>
                  </a:lnTo>
                  <a:lnTo>
                    <a:pt x="1315692" y="423878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3813175" y="871960"/>
            <a:ext cx="5395595" cy="2768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95"/>
              </a:spcBef>
              <a:buClr>
                <a:srgbClr val="1F487C"/>
              </a:buClr>
              <a:buSzPct val="95833"/>
              <a:buFont typeface="Wingdings"/>
              <a:buChar char=""/>
              <a:tabLst>
                <a:tab pos="285115" algn="l"/>
              </a:tabLst>
            </a:pPr>
            <a:r>
              <a:rPr sz="2400" spc="-5" dirty="0">
                <a:latin typeface="Arial MT"/>
                <a:cs typeface="Arial MT"/>
              </a:rPr>
              <a:t>an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b="1" dirty="0">
                <a:solidFill>
                  <a:srgbClr val="C00000"/>
                </a:solidFill>
                <a:latin typeface="Arial"/>
                <a:cs typeface="Arial"/>
              </a:rPr>
              <a:t>integral</a:t>
            </a:r>
            <a:r>
              <a:rPr sz="2400" b="1" spc="-3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Arial"/>
                <a:cs typeface="Arial"/>
              </a:rPr>
              <a:t>membrane</a:t>
            </a:r>
            <a:r>
              <a:rPr sz="2400" b="1" spc="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C00000"/>
                </a:solidFill>
                <a:latin typeface="Arial"/>
                <a:cs typeface="Arial"/>
              </a:rPr>
              <a:t>protein</a:t>
            </a:r>
            <a:r>
              <a:rPr sz="2400" b="1" spc="-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latin typeface="Arial MT"/>
                <a:cs typeface="Arial MT"/>
              </a:rPr>
              <a:t>in</a:t>
            </a:r>
            <a:r>
              <a:rPr sz="2400" dirty="0">
                <a:latin typeface="Arial MT"/>
                <a:cs typeface="Arial MT"/>
              </a:rPr>
              <a:t> the </a:t>
            </a:r>
            <a:r>
              <a:rPr sz="2400" spc="-65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parietal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cells</a:t>
            </a:r>
            <a:r>
              <a:rPr sz="2400" spc="2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of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the</a:t>
            </a:r>
            <a:r>
              <a:rPr sz="2400" spc="-2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stomach.</a:t>
            </a:r>
            <a:endParaRPr sz="2400">
              <a:latin typeface="Arial MT"/>
              <a:cs typeface="Arial MT"/>
            </a:endParaRPr>
          </a:p>
          <a:p>
            <a:pPr marL="284480" indent="-272415">
              <a:lnSpc>
                <a:spcPct val="100000"/>
              </a:lnSpc>
              <a:spcBef>
                <a:spcPts val="1445"/>
              </a:spcBef>
              <a:buClr>
                <a:srgbClr val="1F487C"/>
              </a:buClr>
              <a:buSzPct val="95833"/>
              <a:buFont typeface="Wingdings"/>
              <a:buChar char=""/>
              <a:tabLst>
                <a:tab pos="285115" algn="l"/>
              </a:tabLst>
            </a:pPr>
            <a:r>
              <a:rPr sz="2400" spc="-5" dirty="0">
                <a:latin typeface="Arial MT"/>
                <a:cs typeface="Arial MT"/>
              </a:rPr>
              <a:t>“pumps"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proton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into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the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stomach.</a:t>
            </a:r>
            <a:endParaRPr sz="2400">
              <a:latin typeface="Arial MT"/>
              <a:cs typeface="Arial MT"/>
            </a:endParaRPr>
          </a:p>
          <a:p>
            <a:pPr marL="12700" marR="114300">
              <a:lnSpc>
                <a:spcPct val="150000"/>
              </a:lnSpc>
              <a:buClr>
                <a:srgbClr val="1F487C"/>
              </a:buClr>
              <a:buSzPct val="95833"/>
              <a:buFont typeface="Wingdings"/>
              <a:buChar char=""/>
              <a:tabLst>
                <a:tab pos="285115" algn="l"/>
              </a:tabLst>
            </a:pPr>
            <a:r>
              <a:rPr sz="2400" dirty="0">
                <a:latin typeface="Arial MT"/>
                <a:cs typeface="Arial MT"/>
              </a:rPr>
              <a:t>By </a:t>
            </a:r>
            <a:r>
              <a:rPr sz="2400" spc="-5" dirty="0">
                <a:latin typeface="Arial MT"/>
                <a:cs typeface="Arial MT"/>
              </a:rPr>
              <a:t>using</a:t>
            </a:r>
            <a:r>
              <a:rPr sz="2400" spc="-120" dirty="0">
                <a:latin typeface="Arial MT"/>
                <a:cs typeface="Arial MT"/>
              </a:rPr>
              <a:t> </a:t>
            </a:r>
            <a:r>
              <a:rPr sz="2400" spc="-130" dirty="0">
                <a:solidFill>
                  <a:srgbClr val="C00000"/>
                </a:solidFill>
                <a:latin typeface="Arial MT"/>
                <a:cs typeface="Arial MT"/>
              </a:rPr>
              <a:t>ATP</a:t>
            </a:r>
            <a:r>
              <a:rPr sz="2400" spc="-130" dirty="0">
                <a:latin typeface="Arial MT"/>
                <a:cs typeface="Arial MT"/>
              </a:rPr>
              <a:t>,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an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acidic</a:t>
            </a:r>
            <a:r>
              <a:rPr sz="2400" spc="20" dirty="0"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C00000"/>
                </a:solidFill>
                <a:latin typeface="Arial MT"/>
                <a:cs typeface="Arial MT"/>
              </a:rPr>
              <a:t>hydrogen</a:t>
            </a:r>
            <a:r>
              <a:rPr sz="2400" spc="15" dirty="0">
                <a:solidFill>
                  <a:srgbClr val="C00000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C00000"/>
                </a:solidFill>
                <a:latin typeface="Arial MT"/>
                <a:cs typeface="Arial MT"/>
              </a:rPr>
              <a:t>ion </a:t>
            </a:r>
            <a:r>
              <a:rPr sz="2400" spc="-650" dirty="0">
                <a:solidFill>
                  <a:srgbClr val="C00000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C00000"/>
                </a:solidFill>
                <a:latin typeface="Arial MT"/>
                <a:cs typeface="Arial MT"/>
              </a:rPr>
              <a:t>replaces</a:t>
            </a:r>
            <a:r>
              <a:rPr sz="2400" spc="15" dirty="0">
                <a:solidFill>
                  <a:srgbClr val="C00000"/>
                </a:solidFill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a </a:t>
            </a:r>
            <a:r>
              <a:rPr sz="2400" spc="-5" dirty="0">
                <a:latin typeface="Arial MT"/>
                <a:cs typeface="Arial MT"/>
              </a:rPr>
              <a:t>non-acidic</a:t>
            </a:r>
            <a:r>
              <a:rPr sz="2400" spc="30" dirty="0"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C00000"/>
                </a:solidFill>
                <a:latin typeface="Arial MT"/>
                <a:cs typeface="Arial MT"/>
              </a:rPr>
              <a:t>potassium</a:t>
            </a:r>
            <a:r>
              <a:rPr sz="2400" spc="10" dirty="0">
                <a:solidFill>
                  <a:srgbClr val="C00000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C00000"/>
                </a:solidFill>
                <a:latin typeface="Arial MT"/>
                <a:cs typeface="Arial MT"/>
              </a:rPr>
              <a:t>ion</a:t>
            </a:r>
            <a:r>
              <a:rPr sz="2400" spc="-5" dirty="0">
                <a:latin typeface="Arial MT"/>
                <a:cs typeface="Arial MT"/>
              </a:rPr>
              <a:t>.</a:t>
            </a:r>
            <a:endParaRPr sz="2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178808" y="6388608"/>
            <a:ext cx="4979035" cy="483234"/>
            <a:chOff x="4178808" y="6388608"/>
            <a:chExt cx="4979035" cy="483234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191762" y="6401562"/>
              <a:ext cx="4952999" cy="457199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4191762" y="6401562"/>
              <a:ext cx="4953000" cy="457200"/>
            </a:xfrm>
            <a:custGeom>
              <a:avLst/>
              <a:gdLst/>
              <a:ahLst/>
              <a:cxnLst/>
              <a:rect l="l" t="t" r="r" b="b"/>
              <a:pathLst>
                <a:path w="4953000" h="457200">
                  <a:moveTo>
                    <a:pt x="76200" y="0"/>
                  </a:moveTo>
                  <a:lnTo>
                    <a:pt x="4952999" y="0"/>
                  </a:lnTo>
                  <a:lnTo>
                    <a:pt x="4952999" y="380997"/>
                  </a:lnTo>
                  <a:lnTo>
                    <a:pt x="4947005" y="410658"/>
                  </a:lnTo>
                  <a:lnTo>
                    <a:pt x="4930663" y="434880"/>
                  </a:lnTo>
                  <a:lnTo>
                    <a:pt x="4906440" y="451210"/>
                  </a:lnTo>
                  <a:lnTo>
                    <a:pt x="4876799" y="457199"/>
                  </a:lnTo>
                  <a:lnTo>
                    <a:pt x="0" y="457199"/>
                  </a:lnTo>
                  <a:lnTo>
                    <a:pt x="0" y="76199"/>
                  </a:lnTo>
                  <a:lnTo>
                    <a:pt x="5994" y="46537"/>
                  </a:lnTo>
                  <a:lnTo>
                    <a:pt x="22336" y="22317"/>
                  </a:lnTo>
                  <a:lnTo>
                    <a:pt x="46559" y="5987"/>
                  </a:lnTo>
                  <a:lnTo>
                    <a:pt x="76200" y="0"/>
                  </a:lnTo>
                  <a:close/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2731007" y="0"/>
            <a:ext cx="6426835" cy="940435"/>
            <a:chOff x="2731007" y="0"/>
            <a:chExt cx="6426835" cy="94043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214623" y="187452"/>
              <a:ext cx="355091" cy="355092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2743961" y="762"/>
              <a:ext cx="6400800" cy="914400"/>
            </a:xfrm>
            <a:custGeom>
              <a:avLst/>
              <a:gdLst/>
              <a:ahLst/>
              <a:cxnLst/>
              <a:rect l="l" t="t" r="r" b="b"/>
              <a:pathLst>
                <a:path w="6400800" h="914400">
                  <a:moveTo>
                    <a:pt x="6248399" y="0"/>
                  </a:moveTo>
                  <a:lnTo>
                    <a:pt x="0" y="0"/>
                  </a:lnTo>
                  <a:lnTo>
                    <a:pt x="0" y="762000"/>
                  </a:lnTo>
                  <a:lnTo>
                    <a:pt x="152400" y="914400"/>
                  </a:lnTo>
                  <a:lnTo>
                    <a:pt x="6400799" y="914400"/>
                  </a:lnTo>
                  <a:lnTo>
                    <a:pt x="6400799" y="152400"/>
                  </a:lnTo>
                  <a:lnTo>
                    <a:pt x="6248399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743961" y="762"/>
              <a:ext cx="6400800" cy="914400"/>
            </a:xfrm>
            <a:custGeom>
              <a:avLst/>
              <a:gdLst/>
              <a:ahLst/>
              <a:cxnLst/>
              <a:rect l="l" t="t" r="r" b="b"/>
              <a:pathLst>
                <a:path w="6400800" h="914400">
                  <a:moveTo>
                    <a:pt x="0" y="0"/>
                  </a:moveTo>
                  <a:lnTo>
                    <a:pt x="6248399" y="0"/>
                  </a:lnTo>
                  <a:lnTo>
                    <a:pt x="6400799" y="152400"/>
                  </a:lnTo>
                  <a:lnTo>
                    <a:pt x="6400799" y="914400"/>
                  </a:lnTo>
                  <a:lnTo>
                    <a:pt x="152400" y="914400"/>
                  </a:lnTo>
                  <a:lnTo>
                    <a:pt x="0" y="762000"/>
                  </a:lnTo>
                  <a:lnTo>
                    <a:pt x="0" y="0"/>
                  </a:lnTo>
                  <a:close/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3532378" y="18999"/>
            <a:ext cx="546163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latin typeface="Arial"/>
                <a:cs typeface="Arial"/>
              </a:rPr>
              <a:t>P</a:t>
            </a:r>
            <a:r>
              <a:rPr sz="4000" spc="-990" dirty="0">
                <a:latin typeface="Arial"/>
                <a:cs typeface="Arial"/>
              </a:rPr>
              <a:t>r</a:t>
            </a:r>
            <a:r>
              <a:rPr sz="4800" b="0" spc="-1739" baseline="-9548" dirty="0">
                <a:solidFill>
                  <a:srgbClr val="FFFFFF"/>
                </a:solidFill>
                <a:latin typeface="Arial MT"/>
                <a:cs typeface="Arial MT"/>
              </a:rPr>
              <a:t>P</a:t>
            </a:r>
            <a:r>
              <a:rPr sz="4000" spc="-1295" dirty="0">
                <a:latin typeface="Arial"/>
                <a:cs typeface="Arial"/>
              </a:rPr>
              <a:t>o</a:t>
            </a:r>
            <a:r>
              <a:rPr sz="4800" b="0" baseline="-9548" dirty="0">
                <a:solidFill>
                  <a:srgbClr val="FFFFFF"/>
                </a:solidFill>
                <a:latin typeface="Arial MT"/>
                <a:cs typeface="Arial MT"/>
              </a:rPr>
              <a:t>r</a:t>
            </a:r>
            <a:r>
              <a:rPr sz="4800" b="0" spc="-2347" baseline="-9548" dirty="0">
                <a:solidFill>
                  <a:srgbClr val="FFFFFF"/>
                </a:solidFill>
                <a:latin typeface="Arial MT"/>
                <a:cs typeface="Arial MT"/>
              </a:rPr>
              <a:t>o</a:t>
            </a:r>
            <a:r>
              <a:rPr sz="4000" spc="-5" dirty="0">
                <a:latin typeface="Arial"/>
                <a:cs typeface="Arial"/>
              </a:rPr>
              <a:t>t</a:t>
            </a:r>
            <a:r>
              <a:rPr sz="4000" spc="-2215" dirty="0">
                <a:latin typeface="Arial"/>
                <a:cs typeface="Arial"/>
              </a:rPr>
              <a:t>o</a:t>
            </a:r>
            <a:r>
              <a:rPr sz="4800" b="0" baseline="-9548" dirty="0">
                <a:solidFill>
                  <a:srgbClr val="FFFFFF"/>
                </a:solidFill>
                <a:latin typeface="Arial MT"/>
                <a:cs typeface="Arial MT"/>
              </a:rPr>
              <a:t>t</a:t>
            </a:r>
            <a:r>
              <a:rPr sz="4800" b="0" spc="-697" baseline="-9548" dirty="0">
                <a:solidFill>
                  <a:srgbClr val="FFFFFF"/>
                </a:solidFill>
                <a:latin typeface="Arial MT"/>
                <a:cs typeface="Arial MT"/>
              </a:rPr>
              <a:t>o</a:t>
            </a:r>
            <a:r>
              <a:rPr sz="4000" spc="-2000" dirty="0">
                <a:latin typeface="Arial"/>
                <a:cs typeface="Arial"/>
              </a:rPr>
              <a:t>n</a:t>
            </a:r>
            <a:r>
              <a:rPr sz="4800" b="0" spc="284" baseline="-9548" dirty="0">
                <a:solidFill>
                  <a:srgbClr val="FFFFFF"/>
                </a:solidFill>
                <a:latin typeface="Arial MT"/>
                <a:cs typeface="Arial MT"/>
              </a:rPr>
              <a:t>n</a:t>
            </a:r>
            <a:r>
              <a:rPr sz="4000" spc="-660" dirty="0">
                <a:latin typeface="Arial"/>
                <a:cs typeface="Arial"/>
              </a:rPr>
              <a:t>-</a:t>
            </a:r>
            <a:r>
              <a:rPr sz="4800" b="0" spc="-2235" baseline="-9548" dirty="0">
                <a:solidFill>
                  <a:srgbClr val="FFFFFF"/>
                </a:solidFill>
                <a:latin typeface="Arial MT"/>
                <a:cs typeface="Arial MT"/>
              </a:rPr>
              <a:t>P</a:t>
            </a:r>
            <a:r>
              <a:rPr sz="4000" spc="-1190" dirty="0">
                <a:latin typeface="Arial"/>
                <a:cs typeface="Arial"/>
              </a:rPr>
              <a:t>P</a:t>
            </a:r>
            <a:r>
              <a:rPr sz="4800" b="0" spc="-907" baseline="-9548" dirty="0">
                <a:solidFill>
                  <a:srgbClr val="FFFFFF"/>
                </a:solidFill>
                <a:latin typeface="Arial MT"/>
                <a:cs typeface="Arial MT"/>
              </a:rPr>
              <a:t>u</a:t>
            </a:r>
            <a:r>
              <a:rPr sz="4000" spc="-1850" dirty="0">
                <a:latin typeface="Arial"/>
                <a:cs typeface="Arial"/>
              </a:rPr>
              <a:t>u</a:t>
            </a:r>
            <a:r>
              <a:rPr sz="4800" b="0" spc="-1245" baseline="-9548" dirty="0">
                <a:solidFill>
                  <a:srgbClr val="FFFFFF"/>
                </a:solidFill>
                <a:latin typeface="Arial MT"/>
                <a:cs typeface="Arial MT"/>
              </a:rPr>
              <a:t>m</a:t>
            </a:r>
            <a:r>
              <a:rPr sz="4000" spc="-2730" dirty="0">
                <a:latin typeface="Arial"/>
                <a:cs typeface="Arial"/>
              </a:rPr>
              <a:t>m</a:t>
            </a:r>
            <a:r>
              <a:rPr sz="4800" b="0" baseline="-9548" dirty="0">
                <a:solidFill>
                  <a:srgbClr val="FFFFFF"/>
                </a:solidFill>
                <a:latin typeface="Arial MT"/>
                <a:cs typeface="Arial MT"/>
              </a:rPr>
              <a:t>p</a:t>
            </a:r>
            <a:r>
              <a:rPr sz="4800" b="0" spc="-22" baseline="-9548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4800" b="0" spc="-1267" baseline="-9548" dirty="0">
                <a:solidFill>
                  <a:srgbClr val="FFFFFF"/>
                </a:solidFill>
                <a:latin typeface="Arial MT"/>
                <a:cs typeface="Arial MT"/>
              </a:rPr>
              <a:t>I</a:t>
            </a:r>
            <a:r>
              <a:rPr sz="4000" spc="-1610" dirty="0">
                <a:latin typeface="Arial"/>
                <a:cs typeface="Arial"/>
              </a:rPr>
              <a:t>p</a:t>
            </a:r>
            <a:r>
              <a:rPr sz="4800" b="0" spc="-15" baseline="-9548" dirty="0">
                <a:solidFill>
                  <a:srgbClr val="FFFFFF"/>
                </a:solidFill>
                <a:latin typeface="Arial MT"/>
                <a:cs typeface="Arial MT"/>
              </a:rPr>
              <a:t>n</a:t>
            </a:r>
            <a:r>
              <a:rPr sz="4800" b="0" spc="-1245" baseline="-9548" dirty="0">
                <a:solidFill>
                  <a:srgbClr val="FFFFFF"/>
                </a:solidFill>
                <a:latin typeface="Arial MT"/>
                <a:cs typeface="Arial MT"/>
              </a:rPr>
              <a:t>h</a:t>
            </a:r>
            <a:r>
              <a:rPr sz="4000" spc="-295" dirty="0">
                <a:latin typeface="Arial"/>
                <a:cs typeface="Arial"/>
              </a:rPr>
              <a:t>I</a:t>
            </a:r>
            <a:r>
              <a:rPr sz="4800" b="0" spc="-644" baseline="-9548" dirty="0">
                <a:solidFill>
                  <a:srgbClr val="FFFFFF"/>
                </a:solidFill>
                <a:latin typeface="Arial MT"/>
                <a:cs typeface="Arial MT"/>
              </a:rPr>
              <a:t>i</a:t>
            </a:r>
            <a:r>
              <a:rPr sz="4000" spc="-2025" dirty="0">
                <a:latin typeface="Arial"/>
                <a:cs typeface="Arial"/>
              </a:rPr>
              <a:t>n</a:t>
            </a:r>
            <a:r>
              <a:rPr sz="4800" b="0" spc="-22" baseline="-9548" dirty="0">
                <a:solidFill>
                  <a:srgbClr val="FFFFFF"/>
                </a:solidFill>
                <a:latin typeface="Arial MT"/>
                <a:cs typeface="Arial MT"/>
              </a:rPr>
              <a:t>b</a:t>
            </a:r>
            <a:r>
              <a:rPr sz="4800" b="0" spc="-705" baseline="-9548" dirty="0">
                <a:solidFill>
                  <a:srgbClr val="FFFFFF"/>
                </a:solidFill>
                <a:latin typeface="Arial MT"/>
                <a:cs typeface="Arial MT"/>
              </a:rPr>
              <a:t>i</a:t>
            </a:r>
            <a:r>
              <a:rPr sz="4000" spc="-1985" dirty="0">
                <a:latin typeface="Arial"/>
                <a:cs typeface="Arial"/>
              </a:rPr>
              <a:t>h</a:t>
            </a:r>
            <a:r>
              <a:rPr sz="4800" b="0" baseline="-9548" dirty="0">
                <a:solidFill>
                  <a:srgbClr val="FFFFFF"/>
                </a:solidFill>
                <a:latin typeface="Arial MT"/>
                <a:cs typeface="Arial MT"/>
              </a:rPr>
              <a:t>t</a:t>
            </a:r>
            <a:r>
              <a:rPr sz="4800" b="0" spc="-1050" baseline="-9548" dirty="0">
                <a:solidFill>
                  <a:srgbClr val="FFFFFF"/>
                </a:solidFill>
                <a:latin typeface="Arial MT"/>
                <a:cs typeface="Arial MT"/>
              </a:rPr>
              <a:t>o</a:t>
            </a:r>
            <a:r>
              <a:rPr sz="4000" spc="-434" dirty="0">
                <a:latin typeface="Arial"/>
                <a:cs typeface="Arial"/>
              </a:rPr>
              <a:t>i</a:t>
            </a:r>
            <a:r>
              <a:rPr sz="4800" b="0" spc="-967" baseline="-9548" dirty="0">
                <a:solidFill>
                  <a:srgbClr val="FFFFFF"/>
                </a:solidFill>
                <a:latin typeface="Arial MT"/>
                <a:cs typeface="Arial MT"/>
              </a:rPr>
              <a:t>r</a:t>
            </a:r>
            <a:r>
              <a:rPr sz="4000" spc="-20" dirty="0">
                <a:latin typeface="Arial"/>
                <a:cs typeface="Arial"/>
              </a:rPr>
              <a:t>b</a:t>
            </a:r>
            <a:r>
              <a:rPr sz="4000" spc="-5" dirty="0">
                <a:latin typeface="Arial"/>
                <a:cs typeface="Arial"/>
              </a:rPr>
              <a:t>itor</a:t>
            </a:r>
            <a:endParaRPr sz="40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80"/>
              </a:lnSpc>
            </a:pPr>
            <a:r>
              <a:rPr spc="-10" dirty="0"/>
              <a:t>Proton</a:t>
            </a:r>
            <a:r>
              <a:rPr spc="-45" dirty="0"/>
              <a:t> </a:t>
            </a:r>
            <a:r>
              <a:rPr spc="-10" dirty="0"/>
              <a:t>Pump</a:t>
            </a:r>
            <a:r>
              <a:rPr spc="-30" dirty="0"/>
              <a:t> </a:t>
            </a:r>
            <a:r>
              <a:rPr spc="-10" dirty="0"/>
              <a:t>Inhibitor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764540" y="1697253"/>
            <a:ext cx="8053705" cy="3866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593850">
              <a:lnSpc>
                <a:spcPct val="150000"/>
              </a:lnSpc>
              <a:spcBef>
                <a:spcPts val="100"/>
              </a:spcBef>
              <a:buClr>
                <a:srgbClr val="943735"/>
              </a:buClr>
              <a:buSzPct val="92857"/>
              <a:buFont typeface="Wingdings"/>
              <a:buChar char=""/>
              <a:tabLst>
                <a:tab pos="398780" algn="l"/>
              </a:tabLst>
            </a:pPr>
            <a:r>
              <a:rPr sz="2800" spc="-5" dirty="0">
                <a:latin typeface="Arial MT"/>
                <a:cs typeface="Arial MT"/>
              </a:rPr>
              <a:t>They are </a:t>
            </a:r>
            <a:r>
              <a:rPr sz="2800" dirty="0">
                <a:latin typeface="Arial MT"/>
                <a:cs typeface="Arial MT"/>
              </a:rPr>
              <a:t>prodrugs that activate </a:t>
            </a:r>
            <a:r>
              <a:rPr sz="2800" spc="-5" dirty="0">
                <a:latin typeface="Arial MT"/>
                <a:cs typeface="Arial MT"/>
              </a:rPr>
              <a:t>in </a:t>
            </a:r>
            <a:r>
              <a:rPr sz="2800" dirty="0">
                <a:latin typeface="Arial MT"/>
                <a:cs typeface="Arial MT"/>
              </a:rPr>
              <a:t>acid </a:t>
            </a:r>
            <a:r>
              <a:rPr sz="2800" spc="-77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environment.</a:t>
            </a:r>
            <a:endParaRPr sz="28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har char=""/>
            </a:pPr>
            <a:endParaRPr sz="4350">
              <a:latin typeface="Arial MT"/>
              <a:cs typeface="Arial MT"/>
            </a:endParaRPr>
          </a:p>
          <a:p>
            <a:pPr marL="12700" marR="5080">
              <a:lnSpc>
                <a:spcPct val="150000"/>
              </a:lnSpc>
              <a:buClr>
                <a:srgbClr val="943735"/>
              </a:buClr>
              <a:buSzPct val="96428"/>
              <a:buFont typeface="Wingdings"/>
              <a:buChar char=""/>
              <a:tabLst>
                <a:tab pos="330200" algn="l"/>
              </a:tabLst>
            </a:pPr>
            <a:r>
              <a:rPr sz="2800" spc="-5" dirty="0">
                <a:latin typeface="Arial MT"/>
                <a:cs typeface="Arial MT"/>
              </a:rPr>
              <a:t>After</a:t>
            </a:r>
            <a:r>
              <a:rPr sz="280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absorption,</a:t>
            </a:r>
            <a:r>
              <a:rPr sz="2800" spc="1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the</a:t>
            </a:r>
            <a:r>
              <a:rPr sz="2800" spc="2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active </a:t>
            </a:r>
            <a:r>
              <a:rPr sz="2800" spc="-5" dirty="0">
                <a:latin typeface="Arial MT"/>
                <a:cs typeface="Arial MT"/>
              </a:rPr>
              <a:t>metabolite</a:t>
            </a:r>
            <a:r>
              <a:rPr sz="2800" spc="20" dirty="0">
                <a:latin typeface="Arial MT"/>
                <a:cs typeface="Arial MT"/>
              </a:rPr>
              <a:t> </a:t>
            </a:r>
            <a:r>
              <a:rPr sz="2800" spc="-10" dirty="0">
                <a:latin typeface="Arial MT"/>
                <a:cs typeface="Arial MT"/>
              </a:rPr>
              <a:t>diffuses </a:t>
            </a:r>
            <a:r>
              <a:rPr sz="2800" spc="-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into the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parietal</a:t>
            </a:r>
            <a:r>
              <a:rPr sz="2800" spc="1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cells</a:t>
            </a:r>
            <a:r>
              <a:rPr sz="2800" spc="-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and accumulates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in the acidic </a:t>
            </a:r>
            <a:r>
              <a:rPr sz="2800" spc="-76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secretory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canaliculi.</a:t>
            </a:r>
            <a:endParaRPr sz="2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178808" y="6388608"/>
            <a:ext cx="4979035" cy="483234"/>
            <a:chOff x="4178808" y="6388608"/>
            <a:chExt cx="4979035" cy="483234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191762" y="6401562"/>
              <a:ext cx="4952999" cy="457199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4191762" y="6401562"/>
              <a:ext cx="4953000" cy="457200"/>
            </a:xfrm>
            <a:custGeom>
              <a:avLst/>
              <a:gdLst/>
              <a:ahLst/>
              <a:cxnLst/>
              <a:rect l="l" t="t" r="r" b="b"/>
              <a:pathLst>
                <a:path w="4953000" h="457200">
                  <a:moveTo>
                    <a:pt x="76200" y="0"/>
                  </a:moveTo>
                  <a:lnTo>
                    <a:pt x="4952999" y="0"/>
                  </a:lnTo>
                  <a:lnTo>
                    <a:pt x="4952999" y="380997"/>
                  </a:lnTo>
                  <a:lnTo>
                    <a:pt x="4947005" y="410658"/>
                  </a:lnTo>
                  <a:lnTo>
                    <a:pt x="4930663" y="434880"/>
                  </a:lnTo>
                  <a:lnTo>
                    <a:pt x="4906440" y="451210"/>
                  </a:lnTo>
                  <a:lnTo>
                    <a:pt x="4876799" y="457199"/>
                  </a:lnTo>
                  <a:lnTo>
                    <a:pt x="0" y="457199"/>
                  </a:lnTo>
                  <a:lnTo>
                    <a:pt x="0" y="76199"/>
                  </a:lnTo>
                  <a:lnTo>
                    <a:pt x="5994" y="46537"/>
                  </a:lnTo>
                  <a:lnTo>
                    <a:pt x="22336" y="22317"/>
                  </a:lnTo>
                  <a:lnTo>
                    <a:pt x="46559" y="5987"/>
                  </a:lnTo>
                  <a:lnTo>
                    <a:pt x="76200" y="0"/>
                  </a:lnTo>
                  <a:close/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2731007" y="0"/>
            <a:ext cx="6426835" cy="940435"/>
            <a:chOff x="2731007" y="0"/>
            <a:chExt cx="6426835" cy="940435"/>
          </a:xfrm>
        </p:grpSpPr>
        <p:sp>
          <p:nvSpPr>
            <p:cNvPr id="6" name="object 6"/>
            <p:cNvSpPr/>
            <p:nvPr/>
          </p:nvSpPr>
          <p:spPr>
            <a:xfrm>
              <a:off x="2743961" y="762"/>
              <a:ext cx="6400800" cy="914400"/>
            </a:xfrm>
            <a:custGeom>
              <a:avLst/>
              <a:gdLst/>
              <a:ahLst/>
              <a:cxnLst/>
              <a:rect l="l" t="t" r="r" b="b"/>
              <a:pathLst>
                <a:path w="6400800" h="914400">
                  <a:moveTo>
                    <a:pt x="6248399" y="0"/>
                  </a:moveTo>
                  <a:lnTo>
                    <a:pt x="0" y="0"/>
                  </a:lnTo>
                  <a:lnTo>
                    <a:pt x="0" y="762000"/>
                  </a:lnTo>
                  <a:lnTo>
                    <a:pt x="152400" y="914400"/>
                  </a:lnTo>
                  <a:lnTo>
                    <a:pt x="6400799" y="914400"/>
                  </a:lnTo>
                  <a:lnTo>
                    <a:pt x="6400799" y="152400"/>
                  </a:lnTo>
                  <a:lnTo>
                    <a:pt x="6248399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743961" y="762"/>
              <a:ext cx="6400800" cy="914400"/>
            </a:xfrm>
            <a:custGeom>
              <a:avLst/>
              <a:gdLst/>
              <a:ahLst/>
              <a:cxnLst/>
              <a:rect l="l" t="t" r="r" b="b"/>
              <a:pathLst>
                <a:path w="6400800" h="914400">
                  <a:moveTo>
                    <a:pt x="0" y="0"/>
                  </a:moveTo>
                  <a:lnTo>
                    <a:pt x="6248399" y="0"/>
                  </a:lnTo>
                  <a:lnTo>
                    <a:pt x="6400799" y="152400"/>
                  </a:lnTo>
                  <a:lnTo>
                    <a:pt x="6400799" y="914400"/>
                  </a:lnTo>
                  <a:lnTo>
                    <a:pt x="152400" y="914400"/>
                  </a:lnTo>
                  <a:lnTo>
                    <a:pt x="0" y="762000"/>
                  </a:lnTo>
                  <a:lnTo>
                    <a:pt x="0" y="0"/>
                  </a:lnTo>
                  <a:close/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4112514" y="188163"/>
            <a:ext cx="366712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0" dirty="0">
                <a:solidFill>
                  <a:srgbClr val="FFFFFF"/>
                </a:solidFill>
                <a:latin typeface="Arial MT"/>
                <a:cs typeface="Arial MT"/>
              </a:rPr>
              <a:t>Clinically</a:t>
            </a:r>
            <a:r>
              <a:rPr b="0" spc="-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b="0" dirty="0">
                <a:solidFill>
                  <a:srgbClr val="FFFFFF"/>
                </a:solidFill>
                <a:latin typeface="Arial MT"/>
                <a:cs typeface="Arial MT"/>
              </a:rPr>
              <a:t>Used</a:t>
            </a:r>
            <a:r>
              <a:rPr b="0" spc="-4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b="0" dirty="0">
                <a:solidFill>
                  <a:srgbClr val="FFFFFF"/>
                </a:solidFill>
                <a:latin typeface="Arial MT"/>
                <a:cs typeface="Arial MT"/>
              </a:rPr>
              <a:t>PPIs</a:t>
            </a:r>
          </a:p>
        </p:txBody>
      </p:sp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05839" y="1990344"/>
            <a:ext cx="316991" cy="320039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05839" y="2813304"/>
            <a:ext cx="316991" cy="320039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05839" y="3636264"/>
            <a:ext cx="316991" cy="320039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05839" y="4459223"/>
            <a:ext cx="316991" cy="320039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05839" y="5282184"/>
            <a:ext cx="316991" cy="320040"/>
          </a:xfrm>
          <a:prstGeom prst="rect">
            <a:avLst/>
          </a:prstGeom>
        </p:spPr>
      </p:pic>
      <p:sp>
        <p:nvSpPr>
          <p:cNvPr id="14" name="object 14"/>
          <p:cNvSpPr txBox="1"/>
          <p:nvPr/>
        </p:nvSpPr>
        <p:spPr>
          <a:xfrm>
            <a:off x="1439925" y="1565275"/>
            <a:ext cx="3125470" cy="414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</a:pPr>
            <a:r>
              <a:rPr sz="3600" b="1" spc="-5" dirty="0">
                <a:solidFill>
                  <a:srgbClr val="001F5F"/>
                </a:solidFill>
                <a:latin typeface="Arial"/>
                <a:cs typeface="Arial"/>
              </a:rPr>
              <a:t>Omeprazole </a:t>
            </a:r>
            <a:r>
              <a:rPr sz="3600" b="1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600" b="1" spc="-5" dirty="0">
                <a:solidFill>
                  <a:srgbClr val="001F5F"/>
                </a:solidFill>
                <a:latin typeface="Arial"/>
                <a:cs typeface="Arial"/>
              </a:rPr>
              <a:t>Lansoprazole </a:t>
            </a:r>
            <a:r>
              <a:rPr sz="3600" b="1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600" b="1" spc="-5" dirty="0">
                <a:solidFill>
                  <a:srgbClr val="001F5F"/>
                </a:solidFill>
                <a:latin typeface="Arial"/>
                <a:cs typeface="Arial"/>
              </a:rPr>
              <a:t>Esomeprazole  Pantoprazole </a:t>
            </a:r>
            <a:r>
              <a:rPr sz="3600" b="1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600" b="1" spc="-5" dirty="0">
                <a:solidFill>
                  <a:srgbClr val="001F5F"/>
                </a:solidFill>
                <a:latin typeface="Arial"/>
                <a:cs typeface="Arial"/>
              </a:rPr>
              <a:t>Rabeprazole</a:t>
            </a:r>
            <a:endParaRPr sz="3600">
              <a:latin typeface="Arial"/>
              <a:cs typeface="Arial"/>
            </a:endParaRPr>
          </a:p>
        </p:txBody>
      </p:sp>
      <p:pic>
        <p:nvPicPr>
          <p:cNvPr id="15" name="object 1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867400" y="2362200"/>
            <a:ext cx="2447925" cy="2382012"/>
          </a:xfrm>
          <a:prstGeom prst="rect">
            <a:avLst/>
          </a:prstGeom>
        </p:spPr>
      </p:pic>
      <p:sp>
        <p:nvSpPr>
          <p:cNvPr id="16" name="object 1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80"/>
              </a:lnSpc>
            </a:pPr>
            <a:r>
              <a:rPr spc="-10" dirty="0"/>
              <a:t>Proton</a:t>
            </a:r>
            <a:r>
              <a:rPr spc="-45" dirty="0"/>
              <a:t> </a:t>
            </a:r>
            <a:r>
              <a:rPr spc="-10" dirty="0"/>
              <a:t>Pump</a:t>
            </a:r>
            <a:r>
              <a:rPr spc="-30" dirty="0"/>
              <a:t> </a:t>
            </a:r>
            <a:r>
              <a:rPr spc="-10" dirty="0"/>
              <a:t>Inhibitor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57065" y="188163"/>
            <a:ext cx="397954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834640" algn="l"/>
              </a:tabLst>
            </a:pPr>
            <a:r>
              <a:rPr b="0" dirty="0">
                <a:solidFill>
                  <a:srgbClr val="FFFFFF"/>
                </a:solidFill>
                <a:latin typeface="Arial MT"/>
                <a:cs typeface="Arial MT"/>
              </a:rPr>
              <a:t>Mech</a:t>
            </a:r>
            <a:r>
              <a:rPr b="0" spc="-10" dirty="0">
                <a:solidFill>
                  <a:srgbClr val="FFFFFF"/>
                </a:solidFill>
                <a:latin typeface="Arial MT"/>
                <a:cs typeface="Arial MT"/>
              </a:rPr>
              <a:t>a</a:t>
            </a:r>
            <a:r>
              <a:rPr b="0" dirty="0">
                <a:solidFill>
                  <a:srgbClr val="FFFFFF"/>
                </a:solidFill>
                <a:latin typeface="Arial MT"/>
                <a:cs typeface="Arial MT"/>
              </a:rPr>
              <a:t>nism</a:t>
            </a:r>
            <a:r>
              <a:rPr b="0" spc="-3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b="0" dirty="0">
                <a:solidFill>
                  <a:srgbClr val="FFFFFF"/>
                </a:solidFill>
                <a:latin typeface="Arial MT"/>
                <a:cs typeface="Arial MT"/>
              </a:rPr>
              <a:t>Of	Action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95172" y="3207766"/>
            <a:ext cx="5600700" cy="820166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80"/>
              </a:lnSpc>
            </a:pPr>
            <a:r>
              <a:rPr spc="-10" dirty="0"/>
              <a:t>Proton</a:t>
            </a:r>
            <a:r>
              <a:rPr spc="-45" dirty="0"/>
              <a:t> </a:t>
            </a:r>
            <a:r>
              <a:rPr spc="-10" dirty="0"/>
              <a:t>Pump</a:t>
            </a:r>
            <a:r>
              <a:rPr spc="-30" dirty="0"/>
              <a:t> </a:t>
            </a:r>
            <a:r>
              <a:rPr spc="-10" dirty="0"/>
              <a:t>Inhibitor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13708" y="188163"/>
            <a:ext cx="3862704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0" spc="-5" dirty="0">
                <a:solidFill>
                  <a:srgbClr val="FFFFFF"/>
                </a:solidFill>
                <a:latin typeface="Arial MT"/>
                <a:cs typeface="Arial MT"/>
              </a:rPr>
              <a:t>Mechanism</a:t>
            </a:r>
            <a:r>
              <a:rPr b="0" spc="-6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b="0" dirty="0">
                <a:solidFill>
                  <a:srgbClr val="FFFFFF"/>
                </a:solidFill>
                <a:latin typeface="Arial MT"/>
                <a:cs typeface="Arial MT"/>
              </a:rPr>
              <a:t>Of</a:t>
            </a:r>
            <a:r>
              <a:rPr b="0" spc="-204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b="0" dirty="0">
                <a:solidFill>
                  <a:srgbClr val="FFFFFF"/>
                </a:solidFill>
                <a:latin typeface="Arial MT"/>
                <a:cs typeface="Arial MT"/>
              </a:rPr>
              <a:t>Action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838200"/>
            <a:ext cx="9144000" cy="5591556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80"/>
              </a:lnSpc>
            </a:pPr>
            <a:r>
              <a:rPr spc="-10" dirty="0"/>
              <a:t>Proton</a:t>
            </a:r>
            <a:r>
              <a:rPr spc="-45" dirty="0"/>
              <a:t> </a:t>
            </a:r>
            <a:r>
              <a:rPr spc="-10" dirty="0"/>
              <a:t>Pump</a:t>
            </a:r>
            <a:r>
              <a:rPr spc="-30" dirty="0"/>
              <a:t> </a:t>
            </a:r>
            <a:r>
              <a:rPr spc="-10" dirty="0"/>
              <a:t>Inhibitor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827</Words>
  <Application>Microsoft Office PowerPoint</Application>
  <PresentationFormat>On-screen Show (4:3)</PresentationFormat>
  <Paragraphs>147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Arial MT</vt:lpstr>
      <vt:lpstr>Calibri</vt:lpstr>
      <vt:lpstr>Gabriola</vt:lpstr>
      <vt:lpstr>Times New Roman</vt:lpstr>
      <vt:lpstr>Wingdings</vt:lpstr>
      <vt:lpstr>Office Theme</vt:lpstr>
      <vt:lpstr>PowerPoint Presentation</vt:lpstr>
      <vt:lpstr>PRESENTATION  ON PROTON PUMP INHIBITOR</vt:lpstr>
      <vt:lpstr>Welcome</vt:lpstr>
      <vt:lpstr>Contents</vt:lpstr>
      <vt:lpstr>What is a proton pump?</vt:lpstr>
      <vt:lpstr>PrPorototonn-PPuummp IpnhIinbihtoirbitor</vt:lpstr>
      <vt:lpstr>Clinically Used PPIs</vt:lpstr>
      <vt:lpstr>Mechanism Of Action</vt:lpstr>
      <vt:lpstr>Mechanism Of Action</vt:lpstr>
      <vt:lpstr>Blocking the H+/K ATPase</vt:lpstr>
      <vt:lpstr>Consider Omeprazole</vt:lpstr>
      <vt:lpstr>Pharmacokinetics</vt:lpstr>
      <vt:lpstr>Pharmacokinetics</vt:lpstr>
      <vt:lpstr>Adverse effects</vt:lpstr>
      <vt:lpstr>Adverse effects</vt:lpstr>
      <vt:lpstr>Medical Uses</vt:lpstr>
      <vt:lpstr>Therapeutic Uses</vt:lpstr>
      <vt:lpstr>Comparison</vt:lpstr>
      <vt:lpstr>Comparative Analysis Of  Pantoprazole With Other PPIs</vt:lpstr>
      <vt:lpstr>Reference</vt:lpstr>
      <vt:lpstr>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KMTC -MKN</dc:creator>
  <cp:lastModifiedBy>KMTC -MKN</cp:lastModifiedBy>
  <cp:revision>1</cp:revision>
  <dcterms:created xsi:type="dcterms:W3CDTF">2021-09-07T11:04:57Z</dcterms:created>
  <dcterms:modified xsi:type="dcterms:W3CDTF">2021-09-07T11:05:37Z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2015-08-26T00:00:00Z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2021-09-07T00:00:00Z</vt:filetime>
  </property>
</Properties>
</file>