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6" r:id="rId7"/>
    <p:sldId id="260" r:id="rId8"/>
    <p:sldId id="267" r:id="rId9"/>
    <p:sldId id="261" r:id="rId10"/>
    <p:sldId id="268" r:id="rId11"/>
    <p:sldId id="262" r:id="rId12"/>
    <p:sldId id="265" r:id="rId13"/>
    <p:sldId id="263" r:id="rId14"/>
    <p:sldId id="264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 varScale="1">
        <p:scale>
          <a:sx n="90" d="100"/>
          <a:sy n="90" d="100"/>
        </p:scale>
        <p:origin x="6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8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5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0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9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4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3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2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7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8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5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7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E2D83-F095-45CD-A1E5-8843CC16CA8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0056-E09B-41DE-BCEC-E5FCCEED3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155" y="1122363"/>
            <a:ext cx="11063111" cy="2387600"/>
          </a:xfrm>
        </p:spPr>
        <p:txBody>
          <a:bodyPr/>
          <a:lstStyle/>
          <a:p>
            <a:r>
              <a:rPr lang="en-US" dirty="0"/>
              <a:t>PYELONEPHRITIS IN PREGNANCY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MUSAU</a:t>
            </a:r>
          </a:p>
        </p:txBody>
      </p:sp>
    </p:spTree>
    <p:extLst>
      <p:ext uri="{BB962C8B-B14F-4D97-AF65-F5344CB8AC3E}">
        <p14:creationId xmlns:p14="http://schemas.microsoft.com/office/powerpoint/2010/main" val="1432825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DIFFERENTIAL DIAGNOSIS: </a:t>
            </a:r>
            <a:r>
              <a:rPr lang="en-US" dirty="0">
                <a:latin typeface="+mn-lt"/>
              </a:rPr>
              <a:t>Includes 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(1</a:t>
            </a:r>
            <a:r>
              <a:rPr lang="en-US" sz="3600" dirty="0"/>
              <a:t>) Acute appendicitis </a:t>
            </a:r>
          </a:p>
          <a:p>
            <a:pPr marL="0" indent="0">
              <a:buNone/>
            </a:pPr>
            <a:r>
              <a:rPr lang="en-US" sz="3600" dirty="0"/>
              <a:t>(2) </a:t>
            </a:r>
            <a:r>
              <a:rPr lang="en-US" sz="3600" dirty="0" err="1"/>
              <a:t>Abruptio</a:t>
            </a:r>
            <a:r>
              <a:rPr lang="en-US" sz="3600" dirty="0"/>
              <a:t> placentae</a:t>
            </a:r>
          </a:p>
          <a:p>
            <a:pPr marL="0" indent="0">
              <a:buNone/>
            </a:pPr>
            <a:r>
              <a:rPr lang="en-US" sz="3600" dirty="0"/>
              <a:t> (3) Red degeneration of fibroid </a:t>
            </a:r>
          </a:p>
          <a:p>
            <a:pPr marL="0" indent="0">
              <a:buNone/>
            </a:pPr>
            <a:r>
              <a:rPr lang="en-US" sz="3600" dirty="0"/>
              <a:t>(4) Acute </a:t>
            </a:r>
            <a:r>
              <a:rPr lang="en-US" sz="3600" dirty="0" err="1"/>
              <a:t>cholecystitis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(5) Labor</a:t>
            </a:r>
          </a:p>
          <a:p>
            <a:pPr marL="0" indent="0">
              <a:buNone/>
            </a:pPr>
            <a:r>
              <a:rPr lang="en-US" sz="3600" dirty="0"/>
              <a:t> (6) </a:t>
            </a:r>
            <a:r>
              <a:rPr lang="en-US" sz="3600" dirty="0" err="1"/>
              <a:t>Chorioamnionitis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82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FETAL: </a:t>
            </a:r>
          </a:p>
          <a:p>
            <a:pPr marL="0" indent="0">
              <a:buNone/>
            </a:pPr>
            <a:r>
              <a:rPr lang="en-US" dirty="0"/>
              <a:t>There may be increased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fetal loss due to abortion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preterm labor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intrauterine fetal death caused by hyperpyrexia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low birth weight babies (prematurity and </a:t>
            </a:r>
            <a:r>
              <a:rPr lang="en-US" dirty="0" err="1"/>
              <a:t>dysmaturity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77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MATERNAL: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Anemia,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Septicemia,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renal dysfunction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pulmonary insufficiency.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ARDS may develop due to endotoxin induced alveolar capillary membrane damage following septicemia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8938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7067"/>
            <a:ext cx="10515600" cy="61383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21" y="850900"/>
            <a:ext cx="11672711" cy="58321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The outlines of management are: </a:t>
            </a:r>
          </a:p>
          <a:p>
            <a:r>
              <a:rPr lang="en-US" sz="3600" dirty="0"/>
              <a:t>Mild treated as OPD </a:t>
            </a:r>
          </a:p>
          <a:p>
            <a:r>
              <a:rPr lang="en-US" sz="3600" dirty="0"/>
              <a:t>Amoxicillin /</a:t>
            </a:r>
            <a:r>
              <a:rPr lang="en-US" sz="3600" dirty="0" err="1"/>
              <a:t>paracrtamol</a:t>
            </a:r>
            <a:r>
              <a:rPr lang="en-US" sz="3600" dirty="0"/>
              <a:t> </a:t>
            </a:r>
          </a:p>
          <a:p>
            <a:r>
              <a:rPr lang="en-US" sz="3600" dirty="0"/>
              <a:t>Severe  cases require admission . Complete bed rest </a:t>
            </a:r>
          </a:p>
          <a:p>
            <a:pPr marL="0" indent="0">
              <a:buNone/>
            </a:pPr>
            <a:r>
              <a:rPr lang="en-US" sz="3600" dirty="0"/>
              <a:t>• Intravenous fluid (crystalloid) for adequate hydration. Changed  after stabilization to oral </a:t>
            </a:r>
          </a:p>
          <a:p>
            <a:pPr marL="0" indent="0">
              <a:buNone/>
            </a:pPr>
            <a:r>
              <a:rPr lang="en-US" sz="3600" dirty="0"/>
              <a:t>• Evaluate hemogram, serum electrolytes, creatinine. </a:t>
            </a:r>
          </a:p>
          <a:p>
            <a:pPr marL="0" indent="0">
              <a:buNone/>
            </a:pPr>
            <a:r>
              <a:rPr lang="en-US" sz="3600" dirty="0"/>
              <a:t>• Acetaminophen is given for the fever. </a:t>
            </a:r>
          </a:p>
          <a:p>
            <a:pPr marL="0" indent="0">
              <a:buNone/>
            </a:pPr>
            <a:r>
              <a:rPr lang="en-US" sz="3600" dirty="0"/>
              <a:t>• Monitor urine output,  and vital signs e.g. temperature and BP.</a:t>
            </a:r>
          </a:p>
          <a:p>
            <a:r>
              <a:rPr lang="en-US" sz="3600" dirty="0"/>
              <a:t>Nitrofurantoin  </a:t>
            </a:r>
          </a:p>
          <a:p>
            <a:pPr marL="0" indent="0">
              <a:buNone/>
            </a:pPr>
            <a:r>
              <a:rPr lang="en-US" sz="3600" dirty="0"/>
              <a:t>• IV antibiotics— Ampicillin, Cephalosporins, aminoglycosides (gentamicin), Cefazoline or Cokeftriaxone, for 48 hours till culture report is available</a:t>
            </a:r>
          </a:p>
          <a:p>
            <a:r>
              <a:rPr lang="en-US" sz="3600" dirty="0"/>
              <a:t>Changed to oral therapy for another 10-14 days. </a:t>
            </a:r>
          </a:p>
        </p:txBody>
      </p:sp>
    </p:spTree>
    <p:extLst>
      <p:ext uri="{BB962C8B-B14F-4D97-AF65-F5344CB8AC3E}">
        <p14:creationId xmlns:p14="http://schemas.microsoft.com/office/powerpoint/2010/main" val="2310472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78" y="1248229"/>
            <a:ext cx="11785600" cy="5423504"/>
          </a:xfrm>
        </p:spPr>
        <p:txBody>
          <a:bodyPr>
            <a:normAutofit/>
          </a:bodyPr>
          <a:lstStyle/>
          <a:p>
            <a:r>
              <a:rPr lang="en-US" sz="3600" b="1" dirty="0"/>
              <a:t>Repeat urine culture </a:t>
            </a:r>
            <a:r>
              <a:rPr lang="en-US" sz="3600" dirty="0"/>
              <a:t>after </a:t>
            </a:r>
            <a:r>
              <a:rPr lang="en-US" sz="3600" b="1" dirty="0"/>
              <a:t>2 weeks </a:t>
            </a:r>
            <a:r>
              <a:rPr lang="en-US" sz="3600" dirty="0"/>
              <a:t>of antimicrobial therapy </a:t>
            </a:r>
          </a:p>
          <a:p>
            <a:r>
              <a:rPr lang="en-US" sz="3600" dirty="0"/>
              <a:t> Then </a:t>
            </a:r>
            <a:r>
              <a:rPr lang="en-US" sz="3600" b="1" dirty="0"/>
              <a:t>urine culture </a:t>
            </a:r>
            <a:r>
              <a:rPr lang="en-US" sz="3600" dirty="0"/>
              <a:t>repeated at each trimester of pregnancy.</a:t>
            </a:r>
          </a:p>
          <a:p>
            <a:pPr marL="0" indent="0">
              <a:buNone/>
            </a:pPr>
            <a:r>
              <a:rPr lang="en-US" sz="3600" dirty="0"/>
              <a:t> • If the symptoms </a:t>
            </a:r>
            <a:r>
              <a:rPr lang="en-US" sz="3600" b="1" dirty="0"/>
              <a:t>recur </a:t>
            </a:r>
            <a:r>
              <a:rPr lang="en-US" sz="3600" dirty="0"/>
              <a:t>or </a:t>
            </a:r>
            <a:r>
              <a:rPr lang="en-US" sz="3600" b="1" dirty="0"/>
              <a:t>the dip stick test for nitrate and leukocyte esterase is positive</a:t>
            </a:r>
            <a:r>
              <a:rPr lang="en-US" sz="3600" dirty="0"/>
              <a:t>, urine culture is repeated.</a:t>
            </a:r>
          </a:p>
          <a:p>
            <a:r>
              <a:rPr lang="en-US" sz="3600" dirty="0"/>
              <a:t>The woman needs</a:t>
            </a:r>
            <a:r>
              <a:rPr lang="en-US" sz="3600" b="1" dirty="0"/>
              <a:t> retreatment </a:t>
            </a:r>
            <a:r>
              <a:rPr lang="en-US" sz="3600" dirty="0"/>
              <a:t>if the </a:t>
            </a:r>
            <a:r>
              <a:rPr lang="en-US" sz="3600" b="1" dirty="0"/>
              <a:t>culture is positive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02366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3" y="1825625"/>
            <a:ext cx="11640457" cy="4633232"/>
          </a:xfrm>
        </p:spPr>
        <p:txBody>
          <a:bodyPr>
            <a:normAutofit/>
          </a:bodyPr>
          <a:lstStyle/>
          <a:p>
            <a:r>
              <a:rPr lang="en-US" sz="3600" dirty="0"/>
              <a:t>Patient not responding with this therapy needs to be evaluated (</a:t>
            </a:r>
            <a:r>
              <a:rPr lang="en-US" sz="3600" b="1" dirty="0"/>
              <a:t>sonography, CT scan, radiography) for urinary tract obstruction. </a:t>
            </a:r>
          </a:p>
          <a:p>
            <a:pPr marL="0" indent="0">
              <a:buNone/>
            </a:pPr>
            <a:r>
              <a:rPr lang="en-US" sz="3600" dirty="0"/>
              <a:t>• </a:t>
            </a:r>
            <a:r>
              <a:rPr lang="en-US" sz="3600" b="1" dirty="0"/>
              <a:t>Antimicrobial suppression therapy </a:t>
            </a:r>
            <a:r>
              <a:rPr lang="en-US" sz="3600" dirty="0"/>
              <a:t>is continued till the end of pregnancy to prevent recurrence (30-40%).</a:t>
            </a:r>
          </a:p>
          <a:p>
            <a:r>
              <a:rPr lang="en-US" sz="3600" b="1" dirty="0"/>
              <a:t>Nitrofurantoin 100 mg daily </a:t>
            </a:r>
            <a:r>
              <a:rPr lang="en-US" sz="3600" dirty="0"/>
              <a:t>at bed time is effective. </a:t>
            </a:r>
          </a:p>
          <a:p>
            <a:r>
              <a:rPr lang="en-US" sz="3600" dirty="0"/>
              <a:t>Buscopan 40mg IM/</a:t>
            </a:r>
            <a:r>
              <a:rPr lang="en-US" sz="3600" dirty="0" err="1"/>
              <a:t>phenergan</a:t>
            </a:r>
            <a:r>
              <a:rPr lang="en-US" sz="3600" dirty="0"/>
              <a:t> 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9926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ascending infection of UTI/STI causing inflammation of   the kidneys </a:t>
            </a:r>
          </a:p>
        </p:txBody>
      </p:sp>
    </p:spTree>
    <p:extLst>
      <p:ext uri="{BB962C8B-B14F-4D97-AF65-F5344CB8AC3E}">
        <p14:creationId xmlns:p14="http://schemas.microsoft.com/office/powerpoint/2010/main" val="84929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There is increased chance of urinary tract infection in females as compared to males due to: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22" y="1825624"/>
            <a:ext cx="11559822" cy="477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sz="3200" dirty="0"/>
              <a:t>) Short urethra (4 cm)</a:t>
            </a:r>
          </a:p>
          <a:p>
            <a:pPr marL="0" indent="0">
              <a:buNone/>
            </a:pPr>
            <a:r>
              <a:rPr lang="en-US" sz="3200" dirty="0"/>
              <a:t> (ii) Close proximity of the external urethral meatus to the areas (vulva and lower third of vagina) contaminated heavily with bacteria (iii) Catheterization</a:t>
            </a:r>
          </a:p>
          <a:p>
            <a:pPr marL="0" indent="0">
              <a:buNone/>
            </a:pPr>
            <a:r>
              <a:rPr lang="en-US" sz="3200" dirty="0"/>
              <a:t>(iv) Sexual intercourse. </a:t>
            </a:r>
          </a:p>
          <a:p>
            <a:endParaRPr lang="en-US" sz="3200" dirty="0"/>
          </a:p>
          <a:p>
            <a:r>
              <a:rPr lang="en-US" sz="3200" dirty="0"/>
              <a:t>INCIDENCE: The overall incidence of pyelonephritis in pregnancy is between 1–3%.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782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6342"/>
          </a:xfrm>
        </p:spPr>
        <p:txBody>
          <a:bodyPr/>
          <a:lstStyle/>
          <a:p>
            <a:r>
              <a:rPr lang="en-US" b="1" dirty="0">
                <a:latin typeface="+mn-lt"/>
              </a:rPr>
              <a:t>ETIOLOGY: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377" y="1151468"/>
            <a:ext cx="11525955" cy="55315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sz="3600" dirty="0"/>
              <a:t>1) It is more common in </a:t>
            </a:r>
            <a:r>
              <a:rPr lang="en-US" sz="3600" dirty="0" err="1"/>
              <a:t>primigravidae</a:t>
            </a:r>
            <a:r>
              <a:rPr lang="en-US" sz="3600" dirty="0"/>
              <a:t> than </a:t>
            </a:r>
            <a:r>
              <a:rPr lang="en-US" sz="3600" dirty="0" err="1"/>
              <a:t>multiparae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/>
              <a:t>(2) Previous history of urinary tract infection increases the chance by 50% </a:t>
            </a:r>
          </a:p>
          <a:p>
            <a:pPr marL="0" indent="0">
              <a:buNone/>
            </a:pPr>
            <a:r>
              <a:rPr lang="en-US" sz="3600" dirty="0"/>
              <a:t>(3) Presence of asymptomatic bacteriuria increases the chance by 25% </a:t>
            </a:r>
          </a:p>
          <a:p>
            <a:pPr marL="0" indent="0">
              <a:buNone/>
            </a:pPr>
            <a:r>
              <a:rPr lang="en-US" sz="3600" dirty="0"/>
              <a:t>(4) Abnormality in the renal tract is found in about 25% </a:t>
            </a:r>
          </a:p>
          <a:p>
            <a:pPr marL="0" indent="0">
              <a:buNone/>
            </a:pPr>
            <a:r>
              <a:rPr lang="en-US" sz="3600" dirty="0"/>
              <a:t>(5) Stasis—due to compression of the ureters (mainly the right) by gravid uterus.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7912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PATHOGENESIS: Predisposing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553029"/>
            <a:ext cx="11669486" cy="515257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 </a:t>
            </a:r>
            <a:r>
              <a:rPr lang="en-US" sz="3600" b="1" dirty="0"/>
              <a:t>The normal physiological changes during pregnancy.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Dilatation of the ureters and renal pelves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stasis of the urine in the bladder and ureters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/>
              <a:t>The organisms responsible are;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 E. coli (70%)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 </a:t>
            </a:r>
            <a:r>
              <a:rPr lang="en-US" sz="3600" dirty="0" err="1"/>
              <a:t>Klebsiella</a:t>
            </a:r>
            <a:r>
              <a:rPr lang="en-US" sz="3600" dirty="0"/>
              <a:t> </a:t>
            </a:r>
            <a:r>
              <a:rPr lang="en-US" sz="3600" dirty="0" err="1"/>
              <a:t>pneumoniae</a:t>
            </a:r>
            <a:r>
              <a:rPr lang="en-US" sz="3600" dirty="0"/>
              <a:t> (10%)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 </a:t>
            </a:r>
            <a:r>
              <a:rPr lang="en-US" sz="3600" dirty="0" err="1"/>
              <a:t>Enterobacter</a:t>
            </a:r>
            <a:r>
              <a:rPr lang="en-US" sz="36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err="1"/>
              <a:t>Proteus,Pseudomonas</a:t>
            </a:r>
            <a:r>
              <a:rPr lang="en-US" sz="36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Staphylococcus aureus group.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654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57" y="1103086"/>
            <a:ext cx="11422743" cy="54428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About 10% of women develop bacteremia following acute pyelonephritis.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70-80% of pyelonephritis occur on the right side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10–15% on the left side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few are bilateral.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CLINICAL TYPES: </a:t>
            </a:r>
            <a:r>
              <a:rPr lang="en-US" dirty="0"/>
              <a:t> grouped into : </a:t>
            </a:r>
          </a:p>
          <a:p>
            <a:pPr marL="0" indent="0">
              <a:buNone/>
            </a:pPr>
            <a:r>
              <a:rPr lang="en-US" dirty="0"/>
              <a:t>• Acute (severe) type  </a:t>
            </a:r>
          </a:p>
          <a:p>
            <a:pPr marL="0" indent="0">
              <a:buNone/>
            </a:pPr>
            <a:r>
              <a:rPr lang="en-US" dirty="0"/>
              <a:t>• Chronic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19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PYELONEPHRITIS: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409700"/>
            <a:ext cx="11582400" cy="5168899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Clinical features</a:t>
            </a:r>
            <a:r>
              <a:rPr lang="en-US" sz="3600" dirty="0"/>
              <a:t>—the onset is acute and usually appears beyond the 16th week. The involvement is bilateral but if unilateral, it is more frequent on the right side.</a:t>
            </a:r>
          </a:p>
          <a:p>
            <a:r>
              <a:rPr lang="en-US" sz="3600" b="1" dirty="0"/>
              <a:t>Clinical features are mainly due to </a:t>
            </a:r>
            <a:r>
              <a:rPr lang="en-US" sz="3600" b="1" dirty="0" err="1"/>
              <a:t>endotoxemia</a:t>
            </a:r>
            <a:r>
              <a:rPr lang="en-US" sz="3600" b="1" dirty="0"/>
              <a:t>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Acute aching pain over the loins, often radiating to the groin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costovertebral angle(flank) tenderness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dysuria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Pyrexia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Dehydration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hematuria.  </a:t>
            </a:r>
          </a:p>
        </p:txBody>
      </p:sp>
    </p:spTree>
    <p:extLst>
      <p:ext uri="{BB962C8B-B14F-4D97-AF65-F5344CB8AC3E}">
        <p14:creationId xmlns:p14="http://schemas.microsoft.com/office/powerpoint/2010/main" val="179547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07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49958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Fever (spiky 40°C) with chills and rigor followed by hypothermia (34°C);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anorexia, nausea, vomiting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err="1"/>
              <a:t>myalgias</a:t>
            </a:r>
            <a:r>
              <a:rPr lang="en-US" sz="3600" dirty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respiratory distress and pulmonary edema (ARDS) due to endotoxin induced alveolar injury.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971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497"/>
          </a:xfrm>
        </p:spPr>
        <p:txBody>
          <a:bodyPr/>
          <a:lstStyle/>
          <a:p>
            <a:r>
              <a:rPr lang="en-US" b="1" dirty="0"/>
              <a:t>Investigations: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4425"/>
            <a:ext cx="10515600" cy="4546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serum level of creatinine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 electrolytes and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culture studies of urine and blood should be done.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52213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713</Words>
  <Application>Microsoft Office PowerPoint</Application>
  <PresentationFormat>Widescreen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PYELONEPHRITIS IN PREGNANCY</vt:lpstr>
      <vt:lpstr>Def:</vt:lpstr>
      <vt:lpstr>There is increased chance of urinary tract infection in females as compared to males due to: </vt:lpstr>
      <vt:lpstr>ETIOLOGY:</vt:lpstr>
      <vt:lpstr>PATHOGENESIS: Predisposing factors</vt:lpstr>
      <vt:lpstr>PowerPoint Presentation</vt:lpstr>
      <vt:lpstr>ACUTE PYELONEPHRITIS:</vt:lpstr>
      <vt:lpstr>PowerPoint Presentation</vt:lpstr>
      <vt:lpstr>Investigations:</vt:lpstr>
      <vt:lpstr>DIFFERENTIAL DIAGNOSIS: Includes  </vt:lpstr>
      <vt:lpstr>COMPLICATIONS:</vt:lpstr>
      <vt:lpstr>MATERNAL: </vt:lpstr>
      <vt:lpstr>MANAGEMENT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pyelonephritis</dc:title>
  <dc:creator>user</dc:creator>
  <cp:lastModifiedBy>USER</cp:lastModifiedBy>
  <cp:revision>23</cp:revision>
  <dcterms:created xsi:type="dcterms:W3CDTF">2019-05-18T20:15:20Z</dcterms:created>
  <dcterms:modified xsi:type="dcterms:W3CDTF">2022-06-14T09:43:47Z</dcterms:modified>
</cp:coreProperties>
</file>