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8" r:id="rId4"/>
    <p:sldId id="310" r:id="rId5"/>
    <p:sldId id="296" r:id="rId6"/>
    <p:sldId id="319" r:id="rId7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6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85" d="100"/>
          <a:sy n="85" d="100"/>
        </p:scale>
        <p:origin x="-536" y="5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84" y="23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3C3A0A-411D-994B-8961-4543D71F0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5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30189-960D-454F-9B82-DA35F8F3A40A}" type="slidenum">
              <a:rPr lang="en-US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4663" y="685800"/>
            <a:ext cx="5884862" cy="78486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30AE5-C91F-084D-99F7-7CC95CC454B0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711200"/>
            <a:ext cx="5743575" cy="76581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97044-950B-C943-B483-8495509B97EB}" type="slidenum">
              <a:rPr lang="en-US"/>
              <a:pPr/>
              <a:t>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711200"/>
            <a:ext cx="4038600" cy="5384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381000" y="6096000"/>
            <a:ext cx="6096000" cy="2819400"/>
          </a:xfrm>
        </p:spPr>
        <p:txBody>
          <a:bodyPr>
            <a:normAutofit/>
          </a:bodyPr>
          <a:lstStyle/>
          <a:p>
            <a:r>
              <a:rPr lang="en-US" sz="1000" dirty="0" err="1" smtClean="0"/>
              <a:t>Gln</a:t>
            </a:r>
            <a:r>
              <a:rPr lang="en-US" sz="1000" dirty="0" smtClean="0"/>
              <a:t>: glutamine	CP: </a:t>
            </a:r>
            <a:r>
              <a:rPr lang="en-US" sz="1000" dirty="0" err="1" smtClean="0"/>
              <a:t>carbamoyl</a:t>
            </a:r>
            <a:r>
              <a:rPr lang="en-US" sz="1000" dirty="0" smtClean="0"/>
              <a:t> phosphate	Oro: </a:t>
            </a:r>
            <a:r>
              <a:rPr lang="en-US" sz="1000" dirty="0" err="1" smtClean="0"/>
              <a:t>orotic</a:t>
            </a:r>
            <a:r>
              <a:rPr lang="en-US" sz="1000" dirty="0" smtClean="0"/>
              <a:t> acid	UMP: </a:t>
            </a:r>
            <a:r>
              <a:rPr lang="en-US" sz="1000" dirty="0" err="1" smtClean="0"/>
              <a:t>uridine</a:t>
            </a:r>
            <a:r>
              <a:rPr lang="en-US" sz="1000" dirty="0" smtClean="0"/>
              <a:t> monophosphate</a:t>
            </a:r>
          </a:p>
          <a:p>
            <a:r>
              <a:rPr lang="en-US" sz="1000" dirty="0" smtClean="0"/>
              <a:t>UTP: </a:t>
            </a:r>
            <a:r>
              <a:rPr lang="en-US" sz="1000" dirty="0" err="1" smtClean="0"/>
              <a:t>uridine</a:t>
            </a:r>
            <a:r>
              <a:rPr lang="en-US" sz="1000" dirty="0" smtClean="0"/>
              <a:t> </a:t>
            </a:r>
            <a:r>
              <a:rPr lang="en-US" sz="1000" dirty="0" err="1" smtClean="0"/>
              <a:t>triphsophate</a:t>
            </a:r>
            <a:r>
              <a:rPr lang="en-US" sz="1000" dirty="0"/>
              <a:t>	</a:t>
            </a:r>
            <a:r>
              <a:rPr lang="en-US" sz="1000" dirty="0" smtClean="0"/>
              <a:t>CDP: cytosine </a:t>
            </a:r>
            <a:r>
              <a:rPr lang="en-US" sz="1000" dirty="0" err="1" smtClean="0"/>
              <a:t>diphosphate</a:t>
            </a:r>
            <a:r>
              <a:rPr lang="en-US" sz="1000" dirty="0"/>
              <a:t>	</a:t>
            </a:r>
            <a:r>
              <a:rPr lang="en-US" sz="1000" dirty="0" err="1" smtClean="0"/>
              <a:t>dCDP</a:t>
            </a:r>
            <a:r>
              <a:rPr lang="en-US" sz="1000" dirty="0" smtClean="0"/>
              <a:t>: </a:t>
            </a:r>
            <a:r>
              <a:rPr lang="en-US" sz="1000" dirty="0" err="1" smtClean="0"/>
              <a:t>deoxycytosine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diphosphate</a:t>
            </a:r>
            <a:endParaRPr lang="en-US" sz="1000" baseline="0" dirty="0" smtClean="0"/>
          </a:p>
          <a:p>
            <a:r>
              <a:rPr lang="en-US" sz="1000" baseline="0" dirty="0" err="1" smtClean="0"/>
              <a:t>dUMP</a:t>
            </a:r>
            <a:r>
              <a:rPr lang="en-US" sz="1000" baseline="0" dirty="0" smtClean="0"/>
              <a:t>: </a:t>
            </a:r>
            <a:r>
              <a:rPr lang="en-US" sz="1000" baseline="0" dirty="0" err="1" smtClean="0"/>
              <a:t>deoxyuridine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diphosphate</a:t>
            </a:r>
            <a:r>
              <a:rPr lang="en-US" sz="1000" dirty="0"/>
              <a:t>	</a:t>
            </a:r>
            <a:r>
              <a:rPr lang="en-US" sz="1000" baseline="0" dirty="0" err="1" smtClean="0"/>
              <a:t>dTMP</a:t>
            </a:r>
            <a:r>
              <a:rPr lang="en-US" sz="1000" baseline="0" dirty="0" smtClean="0"/>
              <a:t>: </a:t>
            </a:r>
            <a:r>
              <a:rPr lang="en-US" sz="1000" baseline="0" dirty="0" err="1" smtClean="0"/>
              <a:t>deoxythymidine</a:t>
            </a:r>
            <a:r>
              <a:rPr lang="en-US" sz="1000" baseline="0" dirty="0" smtClean="0"/>
              <a:t> monophosphate</a:t>
            </a:r>
          </a:p>
          <a:p>
            <a:r>
              <a:rPr lang="en-US" sz="1000" baseline="0" dirty="0" smtClean="0"/>
              <a:t>DNA: deoxyribonucleic acid	RNA: ribonucleic acid	R5P: ribose-5-phosphate</a:t>
            </a:r>
          </a:p>
          <a:p>
            <a:r>
              <a:rPr lang="en-US" sz="1000" baseline="0" dirty="0" smtClean="0"/>
              <a:t>PRPP: 5-phosphoribosylpyrophosphate	</a:t>
            </a:r>
            <a:r>
              <a:rPr lang="en-US" sz="1000" baseline="0" dirty="0" err="1" smtClean="0"/>
              <a:t>Gly</a:t>
            </a:r>
            <a:r>
              <a:rPr lang="en-US" sz="1000" baseline="0" dirty="0" smtClean="0"/>
              <a:t>: glycine	N10fTHF: </a:t>
            </a:r>
            <a:r>
              <a:rPr lang="en-US" sz="1000" i="1" baseline="0" dirty="0" smtClean="0"/>
              <a:t>N</a:t>
            </a:r>
            <a:r>
              <a:rPr lang="en-US" sz="1000" i="0" baseline="30000" dirty="0" smtClean="0"/>
              <a:t>10</a:t>
            </a:r>
            <a:r>
              <a:rPr lang="en-US" sz="1000" i="0" baseline="0" dirty="0" smtClean="0"/>
              <a:t>-formyltetrahydrofolate</a:t>
            </a:r>
          </a:p>
          <a:p>
            <a:r>
              <a:rPr lang="en-US" sz="1000" i="0" baseline="0" dirty="0" smtClean="0"/>
              <a:t>Asp: aspartate	IMP: </a:t>
            </a:r>
            <a:r>
              <a:rPr lang="en-US" sz="1000" i="0" baseline="0" dirty="0" err="1" smtClean="0"/>
              <a:t>inosine</a:t>
            </a:r>
            <a:r>
              <a:rPr lang="en-US" sz="1000" i="0" baseline="0" dirty="0" smtClean="0"/>
              <a:t> monophosphate	GDP: </a:t>
            </a:r>
            <a:r>
              <a:rPr lang="en-US" sz="1000" i="0" baseline="0" dirty="0" err="1" smtClean="0"/>
              <a:t>guanosine</a:t>
            </a:r>
            <a:r>
              <a:rPr lang="en-US" sz="1000" i="0" baseline="0" dirty="0" smtClean="0"/>
              <a:t> </a:t>
            </a:r>
            <a:r>
              <a:rPr lang="en-US" sz="1000" i="0" baseline="0" dirty="0" err="1" smtClean="0"/>
              <a:t>diphosphate</a:t>
            </a:r>
            <a:endParaRPr lang="en-US" sz="1000" dirty="0" smtClean="0"/>
          </a:p>
          <a:p>
            <a:r>
              <a:rPr lang="en-US" sz="1000" i="0" baseline="0" dirty="0" smtClean="0"/>
              <a:t>ADP: adenosine </a:t>
            </a:r>
            <a:r>
              <a:rPr lang="en-US" sz="1000" i="0" baseline="0" dirty="0" err="1" smtClean="0"/>
              <a:t>diphosphated</a:t>
            </a:r>
            <a:r>
              <a:rPr lang="en-US" sz="1000" dirty="0"/>
              <a:t>	</a:t>
            </a:r>
            <a:r>
              <a:rPr lang="en-US" sz="1000" i="0" baseline="0" dirty="0" err="1" smtClean="0"/>
              <a:t>dGTP</a:t>
            </a:r>
            <a:r>
              <a:rPr lang="en-US" sz="1000" i="0" baseline="0" dirty="0" smtClean="0"/>
              <a:t>: </a:t>
            </a:r>
            <a:r>
              <a:rPr lang="en-US" sz="1000" i="0" baseline="0" dirty="0" err="1" smtClean="0"/>
              <a:t>deoxyguanosine</a:t>
            </a:r>
            <a:r>
              <a:rPr lang="en-US" sz="1000" i="0" baseline="0" dirty="0" smtClean="0"/>
              <a:t> triphosphate</a:t>
            </a:r>
          </a:p>
          <a:p>
            <a:r>
              <a:rPr lang="en-US" sz="1000" i="0" baseline="0" dirty="0" err="1" smtClean="0"/>
              <a:t>dATP</a:t>
            </a:r>
            <a:r>
              <a:rPr lang="en-US" sz="1000" i="0" baseline="0" dirty="0" smtClean="0"/>
              <a:t>: adenosine triphosphate</a:t>
            </a:r>
            <a:endParaRPr lang="en-US" sz="1000" dirty="0" smtClean="0"/>
          </a:p>
          <a:p>
            <a:r>
              <a:rPr lang="en-US" sz="1000" dirty="0" smtClean="0"/>
              <a:t>CPSII: cytosolic </a:t>
            </a:r>
            <a:r>
              <a:rPr lang="en-US" sz="1000" dirty="0" err="1" smtClean="0"/>
              <a:t>carbamyolphosphate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synthetase</a:t>
            </a:r>
            <a:r>
              <a:rPr lang="en-US" sz="1000" dirty="0" smtClean="0"/>
              <a:t>, feedback inhibition</a:t>
            </a:r>
            <a:r>
              <a:rPr lang="en-US" sz="1000" baseline="0" dirty="0" smtClean="0"/>
              <a:t> by UTP</a:t>
            </a:r>
          </a:p>
          <a:p>
            <a:r>
              <a:rPr lang="en-US" sz="1000" dirty="0" smtClean="0"/>
              <a:t>UMPS: UMP synthase,</a:t>
            </a:r>
            <a:r>
              <a:rPr lang="en-US" sz="1000" baseline="0" dirty="0" smtClean="0"/>
              <a:t> a </a:t>
            </a:r>
            <a:r>
              <a:rPr lang="en-US" sz="1000" baseline="0" dirty="0" err="1" smtClean="0"/>
              <a:t>bifunctional</a:t>
            </a:r>
            <a:r>
              <a:rPr lang="en-US" sz="1000" baseline="0" dirty="0" smtClean="0"/>
              <a:t> enzyme (</a:t>
            </a:r>
            <a:r>
              <a:rPr lang="en-US" sz="1000" baseline="0" dirty="0" err="1" smtClean="0"/>
              <a:t>orotate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phosphoribosyltransferase</a:t>
            </a:r>
            <a:r>
              <a:rPr lang="en-US" sz="1000" baseline="0" dirty="0" smtClean="0"/>
              <a:t>, OMP decarboxylase), deficiency of either activity leads to hereditary </a:t>
            </a:r>
            <a:r>
              <a:rPr lang="en-US" sz="1000" baseline="0" dirty="0" err="1" smtClean="0"/>
              <a:t>orotic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aciduria</a:t>
            </a:r>
            <a:endParaRPr lang="en-US" sz="1000" baseline="0" dirty="0" smtClean="0"/>
          </a:p>
          <a:p>
            <a:r>
              <a:rPr lang="en-US" sz="1000" baseline="0" dirty="0" smtClean="0"/>
              <a:t>TS: </a:t>
            </a:r>
            <a:r>
              <a:rPr lang="en-US" sz="1000" baseline="0" dirty="0" err="1" smtClean="0"/>
              <a:t>thymidylate</a:t>
            </a:r>
            <a:r>
              <a:rPr lang="en-US" sz="1000" baseline="0" dirty="0" smtClean="0"/>
              <a:t> synthase, inhibited by fluorouracil</a:t>
            </a:r>
          </a:p>
          <a:p>
            <a:r>
              <a:rPr lang="en-US" sz="1000" baseline="0" dirty="0" smtClean="0"/>
              <a:t>RR: </a:t>
            </a:r>
            <a:r>
              <a:rPr lang="en-US" sz="1000" baseline="0" dirty="0" err="1" smtClean="0"/>
              <a:t>ribonucleotide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reductase</a:t>
            </a:r>
            <a:r>
              <a:rPr lang="en-US" sz="1000" baseline="0" dirty="0" smtClean="0"/>
              <a:t>, inhibited by </a:t>
            </a:r>
            <a:r>
              <a:rPr lang="en-US" sz="1000" baseline="0" dirty="0" err="1" smtClean="0"/>
              <a:t>hydroxyurea</a:t>
            </a:r>
            <a:endParaRPr lang="en-US" sz="1000" baseline="0" dirty="0" smtClean="0"/>
          </a:p>
          <a:p>
            <a:r>
              <a:rPr lang="en-US" sz="1000" baseline="0" dirty="0" smtClean="0"/>
              <a:t>Folic acid and its derivatives (for example, THF) are important for biosynthesis and salvage pathways.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97044-950B-C943-B483-8495509B97EB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2075" y="711200"/>
            <a:ext cx="4133850" cy="5513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381000" y="6400800"/>
            <a:ext cx="6172200" cy="2514600"/>
          </a:xfrm>
        </p:spPr>
        <p:txBody>
          <a:bodyPr>
            <a:normAutofit/>
          </a:bodyPr>
          <a:lstStyle/>
          <a:p>
            <a:r>
              <a:rPr lang="en-US" sz="1000" dirty="0" smtClean="0"/>
              <a:t>UTP: </a:t>
            </a:r>
            <a:r>
              <a:rPr lang="en-US" sz="1000" dirty="0" err="1" smtClean="0"/>
              <a:t>uridine</a:t>
            </a:r>
            <a:r>
              <a:rPr lang="en-US" sz="1000" baseline="0" dirty="0" smtClean="0"/>
              <a:t> triphosphate	CDP: cytosine </a:t>
            </a:r>
            <a:r>
              <a:rPr lang="en-US" sz="1000" baseline="0" dirty="0" err="1" smtClean="0"/>
              <a:t>diphosphate</a:t>
            </a:r>
            <a:r>
              <a:rPr lang="en-US" sz="1000" baseline="0" dirty="0" smtClean="0"/>
              <a:t>	</a:t>
            </a:r>
            <a:r>
              <a:rPr lang="en-US" sz="1000" baseline="0" dirty="0" err="1" smtClean="0"/>
              <a:t>dCDP</a:t>
            </a:r>
            <a:r>
              <a:rPr lang="en-US" sz="1000" baseline="0" dirty="0" smtClean="0"/>
              <a:t>: </a:t>
            </a:r>
            <a:r>
              <a:rPr lang="en-US" sz="1000" baseline="0" dirty="0" err="1" smtClean="0"/>
              <a:t>deoxycytosine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diphosphate</a:t>
            </a:r>
            <a:endParaRPr lang="en-US" sz="1000" baseline="0" dirty="0" smtClean="0"/>
          </a:p>
          <a:p>
            <a:r>
              <a:rPr lang="en-US" sz="1000" baseline="0" dirty="0" err="1" smtClean="0"/>
              <a:t>dUMP</a:t>
            </a:r>
            <a:r>
              <a:rPr lang="en-US" sz="1000" baseline="0" dirty="0" smtClean="0"/>
              <a:t>: </a:t>
            </a:r>
            <a:r>
              <a:rPr lang="en-US" sz="1000" baseline="0" dirty="0" err="1" smtClean="0"/>
              <a:t>deoxyuridine</a:t>
            </a:r>
            <a:r>
              <a:rPr lang="en-US" sz="1000" baseline="0" dirty="0" smtClean="0"/>
              <a:t> monophosphate	</a:t>
            </a:r>
            <a:r>
              <a:rPr lang="en-US" sz="1000" baseline="0" dirty="0" err="1" smtClean="0"/>
              <a:t>dTMP</a:t>
            </a:r>
            <a:r>
              <a:rPr lang="en-US" sz="1000" baseline="0" dirty="0" smtClean="0"/>
              <a:t>: </a:t>
            </a:r>
            <a:r>
              <a:rPr lang="en-US" sz="1000" baseline="0" dirty="0" err="1" smtClean="0"/>
              <a:t>deoxythymidine</a:t>
            </a:r>
            <a:r>
              <a:rPr lang="en-US" sz="1000" baseline="0" dirty="0" smtClean="0"/>
              <a:t> monophosphate</a:t>
            </a:r>
          </a:p>
          <a:p>
            <a:r>
              <a:rPr lang="en-US" sz="1000" baseline="0" dirty="0" smtClean="0"/>
              <a:t>IMP: </a:t>
            </a:r>
            <a:r>
              <a:rPr lang="en-US" sz="1000" baseline="0" dirty="0" err="1" smtClean="0"/>
              <a:t>inosine</a:t>
            </a:r>
            <a:r>
              <a:rPr lang="en-US" sz="1000" baseline="0" dirty="0" smtClean="0"/>
              <a:t> monophosphate	GDP: </a:t>
            </a:r>
            <a:r>
              <a:rPr lang="en-US" sz="1000" baseline="0" dirty="0" err="1" smtClean="0"/>
              <a:t>guanosine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diphosphate</a:t>
            </a:r>
            <a:r>
              <a:rPr lang="en-US" sz="1000" baseline="0" dirty="0" smtClean="0"/>
              <a:t>	ADP: adenosine </a:t>
            </a:r>
            <a:r>
              <a:rPr lang="en-US" sz="1000" baseline="0" dirty="0" err="1" smtClean="0"/>
              <a:t>diphosphate</a:t>
            </a:r>
            <a:endParaRPr lang="en-US" sz="1000" baseline="0" dirty="0" smtClean="0"/>
          </a:p>
          <a:p>
            <a:r>
              <a:rPr lang="en-US" sz="1000" baseline="0" dirty="0" err="1" smtClean="0"/>
              <a:t>dGTP</a:t>
            </a:r>
            <a:r>
              <a:rPr lang="en-US" sz="1000" baseline="0" dirty="0" smtClean="0"/>
              <a:t>: </a:t>
            </a:r>
            <a:r>
              <a:rPr lang="en-US" sz="1000" baseline="0" dirty="0" err="1" smtClean="0"/>
              <a:t>deoxyguanosine</a:t>
            </a:r>
            <a:r>
              <a:rPr lang="en-US" sz="1000" baseline="0" dirty="0" smtClean="0"/>
              <a:t> triphosphate	</a:t>
            </a:r>
            <a:r>
              <a:rPr lang="en-US" sz="1000" baseline="0" dirty="0" err="1" smtClean="0"/>
              <a:t>dATP</a:t>
            </a:r>
            <a:r>
              <a:rPr lang="en-US" sz="1000" baseline="0" dirty="0" smtClean="0"/>
              <a:t>: </a:t>
            </a:r>
            <a:r>
              <a:rPr lang="en-US" sz="1000" baseline="0" dirty="0" err="1" smtClean="0"/>
              <a:t>deoxyadenosine</a:t>
            </a:r>
            <a:r>
              <a:rPr lang="en-US" sz="1000" baseline="0" dirty="0" smtClean="0"/>
              <a:t> triphosphate</a:t>
            </a:r>
          </a:p>
          <a:p>
            <a:r>
              <a:rPr lang="en-US" sz="1000" baseline="0" dirty="0" smtClean="0"/>
              <a:t>UMP: </a:t>
            </a:r>
            <a:r>
              <a:rPr lang="en-US" sz="1000" baseline="0" dirty="0" err="1" smtClean="0"/>
              <a:t>uridine</a:t>
            </a:r>
            <a:r>
              <a:rPr lang="en-US" sz="1000" baseline="0" dirty="0" smtClean="0"/>
              <a:t> monophosphate	TMP: thymidine monophosphate	RNA: ribonucleic acid</a:t>
            </a:r>
          </a:p>
          <a:p>
            <a:r>
              <a:rPr lang="en-US" sz="1000" baseline="0" dirty="0" smtClean="0"/>
              <a:t>DNA: deoxyribonucleic acid	U: </a:t>
            </a:r>
            <a:r>
              <a:rPr lang="en-US" sz="1000" baseline="0" dirty="0" err="1" smtClean="0"/>
              <a:t>uridine</a:t>
            </a:r>
            <a:r>
              <a:rPr lang="en-US" sz="1000" baseline="0" dirty="0" smtClean="0"/>
              <a:t>	T: thymine	A: adenine	G: guanine</a:t>
            </a:r>
          </a:p>
          <a:p>
            <a:r>
              <a:rPr lang="en-US" sz="1000" i="1" baseline="0" dirty="0" smtClean="0"/>
              <a:t>N</a:t>
            </a:r>
            <a:r>
              <a:rPr lang="en-US" sz="1000" i="0" baseline="0" dirty="0" smtClean="0"/>
              <a:t>5,</a:t>
            </a:r>
            <a:r>
              <a:rPr lang="en-US" sz="1000" i="1" baseline="0" dirty="0" smtClean="0"/>
              <a:t>N</a:t>
            </a:r>
            <a:r>
              <a:rPr lang="en-US" sz="1000" i="0" baseline="0" dirty="0" smtClean="0"/>
              <a:t>10-mTHF: </a:t>
            </a:r>
            <a:r>
              <a:rPr lang="en-US" sz="1000" i="1" baseline="0" dirty="0" smtClean="0"/>
              <a:t>N</a:t>
            </a:r>
            <a:r>
              <a:rPr lang="en-US" sz="1000" i="0" baseline="0" dirty="0" smtClean="0"/>
              <a:t>5,</a:t>
            </a:r>
            <a:r>
              <a:rPr lang="en-US" sz="1000" i="1" baseline="0" dirty="0" smtClean="0"/>
              <a:t>N</a:t>
            </a:r>
            <a:r>
              <a:rPr lang="en-US" sz="1000" i="0" baseline="0" dirty="0" smtClean="0"/>
              <a:t>10-methylenetetrahydrofolate</a:t>
            </a:r>
            <a:r>
              <a:rPr lang="en-US" sz="1000" i="1" dirty="0"/>
              <a:t>	</a:t>
            </a:r>
            <a:r>
              <a:rPr lang="en-US" sz="1000" dirty="0" smtClean="0"/>
              <a:t>ADA:</a:t>
            </a:r>
            <a:r>
              <a:rPr lang="en-US" sz="1000" baseline="0" dirty="0" smtClean="0"/>
              <a:t> adenosine </a:t>
            </a:r>
            <a:r>
              <a:rPr lang="en-US" sz="1000" baseline="0" dirty="0" err="1" smtClean="0"/>
              <a:t>deaminase</a:t>
            </a:r>
            <a:endParaRPr lang="en-US" sz="1000" baseline="0" dirty="0" smtClean="0"/>
          </a:p>
          <a:p>
            <a:r>
              <a:rPr lang="en-US" sz="1000" baseline="0" dirty="0" smtClean="0"/>
              <a:t>PNP: purine nucleotide </a:t>
            </a:r>
            <a:r>
              <a:rPr lang="en-US" sz="1000" baseline="0" dirty="0" err="1" smtClean="0"/>
              <a:t>phosphorylase</a:t>
            </a:r>
            <a:r>
              <a:rPr lang="en-US" sz="1000" dirty="0"/>
              <a:t>	</a:t>
            </a:r>
            <a:r>
              <a:rPr lang="en-US" sz="1000" baseline="0" dirty="0" smtClean="0"/>
              <a:t>HGPT: hypoxanthine-guanine </a:t>
            </a:r>
            <a:r>
              <a:rPr lang="en-US" sz="1000" baseline="0" dirty="0" err="1" smtClean="0"/>
              <a:t>phosphoribosyl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transferase</a:t>
            </a:r>
            <a:endParaRPr lang="en-US" sz="1000" baseline="0" dirty="0" smtClean="0"/>
          </a:p>
          <a:p>
            <a:r>
              <a:rPr lang="en-US" sz="1000" baseline="0" dirty="0" smtClean="0"/>
              <a:t>APT: adenine </a:t>
            </a:r>
            <a:r>
              <a:rPr lang="en-US" sz="1000" baseline="0" dirty="0" err="1" smtClean="0"/>
              <a:t>phosphoribosyl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transferase</a:t>
            </a:r>
            <a:r>
              <a:rPr lang="en-US" sz="1000" baseline="0" dirty="0" smtClean="0"/>
              <a:t>	X: xanthine</a:t>
            </a:r>
            <a:endParaRPr lang="en-US" sz="1000" dirty="0" smtClean="0"/>
          </a:p>
          <a:p>
            <a:r>
              <a:rPr lang="en-US" sz="1000" baseline="0" dirty="0" smtClean="0"/>
              <a:t>XO: xanthine oxidase, inhibited by </a:t>
            </a:r>
            <a:r>
              <a:rPr lang="en-US" sz="1000" baseline="0" dirty="0" smtClean="0"/>
              <a:t>allopurinol (used </a:t>
            </a:r>
            <a:r>
              <a:rPr lang="en-US" sz="1000" dirty="0" smtClean="0"/>
              <a:t>to treat gout)</a:t>
            </a:r>
            <a:endParaRPr lang="en-US" sz="1000" baseline="0" dirty="0" smtClean="0"/>
          </a:p>
          <a:p>
            <a:r>
              <a:rPr lang="en-US" sz="1000" baseline="0" dirty="0" smtClean="0"/>
              <a:t>There is feedback inhibition of nucleotide synthesis by products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Folic acid and its derivatives are important for biosynthesis and salvage pathways.</a:t>
            </a:r>
            <a:endParaRPr lang="en-US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97044-950B-C943-B483-8495509B97EB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685800"/>
            <a:ext cx="5105400" cy="6807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457200" y="7594600"/>
            <a:ext cx="5943600" cy="1320800"/>
          </a:xfrm>
        </p:spPr>
        <p:txBody>
          <a:bodyPr>
            <a:normAutofit/>
          </a:bodyPr>
          <a:lstStyle/>
          <a:p>
            <a:r>
              <a:rPr lang="en-US" sz="1000" dirty="0" smtClean="0"/>
              <a:t>Screening newborn for Severe combined Immunodeficiency</a:t>
            </a:r>
            <a:r>
              <a:rPr lang="en-US" sz="1000" baseline="0" dirty="0" smtClean="0"/>
              <a:t> disorder (SCID) is by PCR and T cell receptor rearrangement excision circles (TREC) decrease, surrogate marker for </a:t>
            </a:r>
            <a:r>
              <a:rPr lang="en-US" sz="1000" baseline="0" dirty="0" err="1" smtClean="0"/>
              <a:t>thrombopoiesis</a:t>
            </a:r>
            <a:r>
              <a:rPr lang="en-US" sz="1000" baseline="0" dirty="0" smtClean="0"/>
              <a:t>.</a:t>
            </a:r>
          </a:p>
          <a:p>
            <a:r>
              <a:rPr lang="en-US" sz="1000" baseline="0" dirty="0" smtClean="0"/>
              <a:t>ADA deficiency: ADP, GTP, ATP and 2’deoxyadenosine increase in lymphocytes, 2-dAd inhibits </a:t>
            </a:r>
            <a:r>
              <a:rPr lang="en-US" sz="1000" i="1" baseline="0" dirty="0" smtClean="0"/>
              <a:t>S</a:t>
            </a:r>
            <a:r>
              <a:rPr lang="en-US" sz="1000" i="0" baseline="0" dirty="0" smtClean="0"/>
              <a:t>-</a:t>
            </a:r>
            <a:r>
              <a:rPr lang="en-US" sz="1000" i="0" baseline="0" dirty="0" err="1" smtClean="0"/>
              <a:t>adenosyl</a:t>
            </a:r>
            <a:r>
              <a:rPr lang="en-US" sz="1000" i="0" baseline="0" dirty="0" smtClean="0"/>
              <a:t>-L-</a:t>
            </a:r>
            <a:r>
              <a:rPr lang="en-US" sz="1000" i="0" baseline="0" dirty="0" err="1" smtClean="0"/>
              <a:t>homocysteine</a:t>
            </a:r>
            <a:r>
              <a:rPr lang="en-US" sz="1000" i="0" baseline="0" dirty="0" smtClean="0"/>
              <a:t> (SAH) hydrolase, SAH increase inhibits all methylation reactions.  </a:t>
            </a:r>
            <a:r>
              <a:rPr lang="en-US" sz="1000" i="0" baseline="0" dirty="0" err="1" smtClean="0"/>
              <a:t>dATP</a:t>
            </a:r>
            <a:r>
              <a:rPr lang="en-US" sz="1000" i="0" baseline="0" dirty="0" smtClean="0"/>
              <a:t> increase to toxic levels can inhibit </a:t>
            </a:r>
            <a:r>
              <a:rPr lang="en-US" sz="1000" i="0" baseline="0" dirty="0" err="1" smtClean="0"/>
              <a:t>ribonucleotide</a:t>
            </a:r>
            <a:r>
              <a:rPr lang="en-US" sz="1000" i="0" baseline="0" dirty="0" smtClean="0"/>
              <a:t> </a:t>
            </a:r>
            <a:r>
              <a:rPr lang="en-US" sz="1000" i="0" baseline="0" dirty="0" err="1" smtClean="0"/>
              <a:t>reductase</a:t>
            </a:r>
            <a:r>
              <a:rPr lang="en-US" sz="1000" i="0" baseline="0" dirty="0" smtClean="0"/>
              <a:t>.  Ad increase leads to 2,8-dihydroxyAd and </a:t>
            </a:r>
            <a:r>
              <a:rPr lang="en-US" sz="1000" i="0" baseline="0" dirty="0" smtClean="0">
                <a:latin typeface="Symbol" charset="2"/>
                <a:cs typeface="Symbol" charset="2"/>
              </a:rPr>
              <a:t>b</a:t>
            </a:r>
            <a:r>
              <a:rPr lang="en-US" sz="1000" i="0" baseline="0" dirty="0" smtClean="0"/>
              <a:t>-</a:t>
            </a:r>
            <a:r>
              <a:rPr lang="en-US" sz="1000" i="0" baseline="0" dirty="0" err="1" smtClean="0"/>
              <a:t>hydroxyAd</a:t>
            </a:r>
            <a:r>
              <a:rPr lang="en-US" sz="1000" i="0" baseline="0" dirty="0" smtClean="0"/>
              <a:t> in urine.</a:t>
            </a:r>
          </a:p>
          <a:p>
            <a:r>
              <a:rPr lang="en-US" sz="1000" i="0" baseline="0" dirty="0" smtClean="0"/>
              <a:t>PNP deficiency: </a:t>
            </a:r>
            <a:r>
              <a:rPr lang="en-US" sz="1000" i="0" baseline="0" dirty="0" err="1" smtClean="0"/>
              <a:t>dATP</a:t>
            </a:r>
            <a:r>
              <a:rPr lang="en-US" sz="1000" i="0" baseline="0" dirty="0" smtClean="0"/>
              <a:t> and </a:t>
            </a:r>
            <a:r>
              <a:rPr lang="en-US" sz="1000" i="0" baseline="0" dirty="0" err="1" smtClean="0"/>
              <a:t>dGTP</a:t>
            </a:r>
            <a:r>
              <a:rPr lang="en-US" sz="1000" i="0" baseline="0" dirty="0" smtClean="0"/>
              <a:t> increase, </a:t>
            </a:r>
            <a:r>
              <a:rPr lang="en-US" sz="1000" i="0" baseline="0" dirty="0" err="1" smtClean="0"/>
              <a:t>dGTP</a:t>
            </a:r>
            <a:r>
              <a:rPr lang="en-US" sz="1000" i="0" baseline="0" dirty="0" smtClean="0"/>
              <a:t> inhibits </a:t>
            </a:r>
            <a:r>
              <a:rPr lang="en-US" sz="1000" i="0" baseline="0" dirty="0" err="1" smtClean="0"/>
              <a:t>ribonucleotide</a:t>
            </a:r>
            <a:r>
              <a:rPr lang="en-US" sz="1000" i="0" baseline="0" dirty="0" smtClean="0"/>
              <a:t> </a:t>
            </a:r>
            <a:r>
              <a:rPr lang="en-US" sz="1000" i="0" baseline="0" dirty="0" err="1" smtClean="0"/>
              <a:t>reductase</a:t>
            </a:r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97044-950B-C943-B483-8495509B97EB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711200"/>
            <a:ext cx="5648325" cy="75311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77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1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31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7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46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0" y="8128000"/>
            <a:ext cx="2209800" cy="88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Helvetica" charset="0"/>
              </a:rPr>
              <a:t>Eric Niederhoffer, Ph.D.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Helvetica" charset="0"/>
              </a:rPr>
              <a:t>SIU-SOM</a:t>
            </a:r>
            <a:endParaRPr lang="en-US" sz="1800">
              <a:latin typeface="Helvetica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9700" y="5486401"/>
            <a:ext cx="4038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Pyrimidines</a:t>
            </a:r>
            <a:r>
              <a:rPr lang="en-US" b="1" dirty="0" smtClean="0"/>
              <a:t> and Purines</a:t>
            </a:r>
            <a:endParaRPr 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8900" y="508000"/>
            <a:ext cx="2095500" cy="78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895600"/>
            <a:ext cx="53340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Pyrimidine and purine </a:t>
            </a:r>
            <a:r>
              <a:rPr lang="en-US" sz="2400" b="1" dirty="0" smtClean="0"/>
              <a:t>synthesis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Pyrimidine and purine salvage/degradation</a:t>
            </a:r>
            <a:endParaRPr kumimoji="1" lang="en-US" sz="2400" dirty="0"/>
          </a:p>
          <a:p>
            <a:pPr eaLnBrk="0" hangingPunct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Pathway disorders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0" name="Rectangle 10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12800"/>
            <a:ext cx="6172200" cy="63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/>
              <a:t>Pyrimidine and Purine Synthesis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524000"/>
            <a:ext cx="1701958" cy="1131332"/>
            <a:chOff x="1828800" y="1524000"/>
            <a:chExt cx="1701958" cy="1131332"/>
          </a:xfrm>
        </p:grpSpPr>
        <p:sp>
          <p:nvSpPr>
            <p:cNvPr id="2" name="TextBox 1"/>
            <p:cNvSpPr txBox="1"/>
            <p:nvPr/>
          </p:nvSpPr>
          <p:spPr>
            <a:xfrm>
              <a:off x="1828800" y="1524000"/>
              <a:ext cx="1456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HCO</a:t>
              </a:r>
              <a:r>
                <a:rPr lang="en-US" sz="1800" baseline="-25000" dirty="0" smtClean="0"/>
                <a:t>3</a:t>
              </a:r>
              <a:r>
                <a:rPr lang="en-US" sz="1800" baseline="30000" dirty="0" smtClean="0"/>
                <a:t>-</a:t>
              </a:r>
              <a:r>
                <a:rPr lang="en-US" sz="1800" dirty="0" smtClean="0"/>
                <a:t> + </a:t>
              </a:r>
              <a:r>
                <a:rPr lang="en-US" sz="1800" dirty="0" err="1" smtClean="0"/>
                <a:t>Gln</a:t>
              </a:r>
              <a:endParaRPr lang="en-US" sz="1800" baseline="30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6583" y="2286000"/>
              <a:ext cx="50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CP</a:t>
              </a:r>
              <a:endParaRPr lang="en-US" sz="1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0" y="1905000"/>
              <a:ext cx="78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CPSII</a:t>
              </a:r>
              <a:endParaRPr lang="en-US" sz="1800" b="1" dirty="0"/>
            </a:p>
          </p:txBody>
        </p:sp>
        <p:cxnSp>
          <p:nvCxnSpPr>
            <p:cNvPr id="55404" name="Straight Arrow Connector 55403"/>
            <p:cNvCxnSpPr>
              <a:stCxn id="2" idx="2"/>
              <a:endCxn id="5" idx="0"/>
            </p:cNvCxnSpPr>
            <p:nvPr/>
          </p:nvCxnSpPr>
          <p:spPr bwMode="auto">
            <a:xfrm>
              <a:off x="2557162" y="1893332"/>
              <a:ext cx="1" cy="3926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1676400" y="2514600"/>
            <a:ext cx="1165493" cy="826532"/>
            <a:chOff x="1676400" y="2514600"/>
            <a:chExt cx="1165493" cy="826532"/>
          </a:xfrm>
        </p:grpSpPr>
        <p:sp>
          <p:nvSpPr>
            <p:cNvPr id="4" name="TextBox 3"/>
            <p:cNvSpPr txBox="1"/>
            <p:nvPr/>
          </p:nvSpPr>
          <p:spPr>
            <a:xfrm>
              <a:off x="1676400" y="2514600"/>
              <a:ext cx="595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Asp</a:t>
              </a:r>
              <a:endParaRPr lang="en-US" sz="1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2431" y="2971800"/>
              <a:ext cx="56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Oro</a:t>
              </a:r>
              <a:endParaRPr lang="en-US" sz="1800" dirty="0"/>
            </a:p>
          </p:txBody>
        </p:sp>
        <p:cxnSp>
          <p:nvCxnSpPr>
            <p:cNvPr id="55406" name="Straight Arrow Connector 55405"/>
            <p:cNvCxnSpPr>
              <a:stCxn id="5" idx="2"/>
              <a:endCxn id="7" idx="0"/>
            </p:cNvCxnSpPr>
            <p:nvPr/>
          </p:nvCxnSpPr>
          <p:spPr bwMode="auto">
            <a:xfrm flipH="1">
              <a:off x="2557162" y="2655332"/>
              <a:ext cx="1" cy="316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08" name="Curved Connector 55407"/>
            <p:cNvCxnSpPr>
              <a:stCxn id="4" idx="3"/>
              <a:endCxn id="7" idx="0"/>
            </p:cNvCxnSpPr>
            <p:nvPr/>
          </p:nvCxnSpPr>
          <p:spPr bwMode="auto">
            <a:xfrm>
              <a:off x="2271648" y="2699266"/>
              <a:ext cx="285514" cy="272534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4310495" y="1676400"/>
            <a:ext cx="1314534" cy="1283732"/>
            <a:chOff x="4310495" y="1676400"/>
            <a:chExt cx="1314534" cy="1283732"/>
          </a:xfrm>
        </p:grpSpPr>
        <p:sp>
          <p:nvSpPr>
            <p:cNvPr id="8" name="TextBox 7"/>
            <p:cNvSpPr txBox="1"/>
            <p:nvPr/>
          </p:nvSpPr>
          <p:spPr>
            <a:xfrm>
              <a:off x="4400270" y="1676400"/>
              <a:ext cx="62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R5P</a:t>
              </a:r>
              <a:endParaRPr lang="en-US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0495" y="2590800"/>
              <a:ext cx="8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PRPP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0" y="2057400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RPK</a:t>
              </a:r>
              <a:endParaRPr lang="en-US" sz="1800" b="1" dirty="0"/>
            </a:p>
          </p:txBody>
        </p:sp>
        <p:cxnSp>
          <p:nvCxnSpPr>
            <p:cNvPr id="55414" name="Straight Arrow Connector 55413"/>
            <p:cNvCxnSpPr>
              <a:stCxn id="8" idx="2"/>
              <a:endCxn id="9" idx="0"/>
            </p:cNvCxnSpPr>
            <p:nvPr/>
          </p:nvCxnSpPr>
          <p:spPr bwMode="auto">
            <a:xfrm flipH="1">
              <a:off x="4715038" y="2045732"/>
              <a:ext cx="1" cy="5450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2236082" y="4026932"/>
            <a:ext cx="642160" cy="609600"/>
            <a:chOff x="2236082" y="4026932"/>
            <a:chExt cx="642160" cy="609600"/>
          </a:xfrm>
        </p:grpSpPr>
        <p:sp>
          <p:nvSpPr>
            <p:cNvPr id="11" name="TextBox 10"/>
            <p:cNvSpPr txBox="1"/>
            <p:nvPr/>
          </p:nvSpPr>
          <p:spPr>
            <a:xfrm>
              <a:off x="2236082" y="4267200"/>
              <a:ext cx="642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UTP</a:t>
              </a:r>
              <a:endParaRPr lang="en-US" sz="1800" b="1" dirty="0"/>
            </a:p>
          </p:txBody>
        </p:sp>
        <p:cxnSp>
          <p:nvCxnSpPr>
            <p:cNvPr id="55416" name="Straight Arrow Connector 55415"/>
            <p:cNvCxnSpPr>
              <a:stCxn id="10" idx="2"/>
              <a:endCxn id="11" idx="0"/>
            </p:cNvCxnSpPr>
            <p:nvPr/>
          </p:nvCxnSpPr>
          <p:spPr bwMode="auto">
            <a:xfrm>
              <a:off x="2557162" y="4026932"/>
              <a:ext cx="0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914400" y="6248400"/>
            <a:ext cx="2384631" cy="750332"/>
            <a:chOff x="914400" y="6248400"/>
            <a:chExt cx="2384631" cy="750332"/>
          </a:xfrm>
        </p:grpSpPr>
        <p:sp>
          <p:nvSpPr>
            <p:cNvPr id="16" name="TextBox 15"/>
            <p:cNvSpPr txBox="1"/>
            <p:nvPr/>
          </p:nvSpPr>
          <p:spPr>
            <a:xfrm>
              <a:off x="2819400" y="6248400"/>
              <a:ext cx="47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TS</a:t>
              </a:r>
              <a:endParaRPr lang="en-US" sz="1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6248400"/>
              <a:ext cx="1556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N</a:t>
              </a:r>
              <a:r>
                <a:rPr lang="en-US" sz="1800" baseline="30000" dirty="0" smtClean="0"/>
                <a:t>5</a:t>
              </a:r>
              <a:r>
                <a:rPr lang="en-US" sz="1800" dirty="0" smtClean="0"/>
                <a:t>,</a:t>
              </a:r>
              <a:r>
                <a:rPr lang="en-US" sz="1800" i="1" dirty="0" smtClean="0"/>
                <a:t>N</a:t>
              </a:r>
              <a:r>
                <a:rPr lang="en-US" sz="1800" baseline="30000" dirty="0" smtClean="0"/>
                <a:t>10</a:t>
              </a:r>
              <a:r>
                <a:rPr lang="en-US" sz="1800" dirty="0" smtClean="0"/>
                <a:t>-mTHF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6449" y="6629400"/>
              <a:ext cx="796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dTMP</a:t>
              </a:r>
              <a:endParaRPr lang="en-US" sz="1800" dirty="0"/>
            </a:p>
          </p:txBody>
        </p:sp>
        <p:cxnSp>
          <p:nvCxnSpPr>
            <p:cNvPr id="55428" name="Straight Arrow Connector 55427"/>
            <p:cNvCxnSpPr>
              <a:stCxn id="14" idx="2"/>
              <a:endCxn id="18" idx="0"/>
            </p:cNvCxnSpPr>
            <p:nvPr/>
          </p:nvCxnSpPr>
          <p:spPr bwMode="auto">
            <a:xfrm>
              <a:off x="2544511" y="6312932"/>
              <a:ext cx="0" cy="316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5394" name="Group 55393"/>
          <p:cNvGrpSpPr/>
          <p:nvPr/>
        </p:nvGrpSpPr>
        <p:grpSpPr>
          <a:xfrm>
            <a:off x="2133599" y="5594866"/>
            <a:ext cx="3127954" cy="2242066"/>
            <a:chOff x="2133599" y="5594866"/>
            <a:chExt cx="3127954" cy="2242066"/>
          </a:xfrm>
        </p:grpSpPr>
        <p:sp>
          <p:nvSpPr>
            <p:cNvPr id="23" name="TextBox 22"/>
            <p:cNvSpPr txBox="1"/>
            <p:nvPr/>
          </p:nvSpPr>
          <p:spPr>
            <a:xfrm>
              <a:off x="2221173" y="74676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DNA</a:t>
              </a:r>
              <a:endParaRPr lang="en-US" sz="1800" dirty="0"/>
            </a:p>
          </p:txBody>
        </p:sp>
        <p:cxnSp>
          <p:nvCxnSpPr>
            <p:cNvPr id="55424" name="Elbow Connector 55423"/>
            <p:cNvCxnSpPr>
              <a:stCxn id="13" idx="1"/>
              <a:endCxn id="23" idx="1"/>
            </p:cNvCxnSpPr>
            <p:nvPr/>
          </p:nvCxnSpPr>
          <p:spPr bwMode="auto">
            <a:xfrm rot="10800000" flipH="1" flipV="1">
              <a:off x="2133599" y="5594866"/>
              <a:ext cx="87573" cy="2057400"/>
            </a:xfrm>
            <a:prstGeom prst="bentConnector3">
              <a:avLst>
                <a:gd name="adj1" fmla="val -278101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32" name="Straight Arrow Connector 55431"/>
            <p:cNvCxnSpPr>
              <a:stCxn id="18" idx="2"/>
              <a:endCxn id="23" idx="0"/>
            </p:cNvCxnSpPr>
            <p:nvPr/>
          </p:nvCxnSpPr>
          <p:spPr bwMode="auto">
            <a:xfrm>
              <a:off x="2544511" y="6998732"/>
              <a:ext cx="12652" cy="4688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60" name="Elbow Connector 55459"/>
            <p:cNvCxnSpPr>
              <a:stCxn id="99" idx="2"/>
              <a:endCxn id="23" idx="3"/>
            </p:cNvCxnSpPr>
            <p:nvPr/>
          </p:nvCxnSpPr>
          <p:spPr bwMode="auto">
            <a:xfrm rot="5400000">
              <a:off x="3300012" y="6744272"/>
              <a:ext cx="501134" cy="1314854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62" name="Elbow Connector 55461"/>
            <p:cNvCxnSpPr>
              <a:stCxn id="100" idx="2"/>
              <a:endCxn id="23" idx="3"/>
            </p:cNvCxnSpPr>
            <p:nvPr/>
          </p:nvCxnSpPr>
          <p:spPr bwMode="auto">
            <a:xfrm rot="5400000">
              <a:off x="3826786" y="6217499"/>
              <a:ext cx="501134" cy="2368401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5393" name="Group 55392"/>
          <p:cNvGrpSpPr/>
          <p:nvPr/>
        </p:nvGrpSpPr>
        <p:grpSpPr>
          <a:xfrm>
            <a:off x="838200" y="4451866"/>
            <a:ext cx="4744646" cy="3385066"/>
            <a:chOff x="838200" y="4451866"/>
            <a:chExt cx="4744646" cy="3385066"/>
          </a:xfrm>
        </p:grpSpPr>
        <p:sp>
          <p:nvSpPr>
            <p:cNvPr id="22" name="TextBox 21"/>
            <p:cNvSpPr txBox="1"/>
            <p:nvPr/>
          </p:nvSpPr>
          <p:spPr>
            <a:xfrm>
              <a:off x="838200" y="74676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RNA</a:t>
              </a:r>
              <a:endParaRPr lang="en-US" sz="1800" dirty="0"/>
            </a:p>
          </p:txBody>
        </p:sp>
        <p:cxnSp>
          <p:nvCxnSpPr>
            <p:cNvPr id="55420" name="Elbow Connector 55419"/>
            <p:cNvCxnSpPr>
              <a:stCxn id="11" idx="1"/>
              <a:endCxn id="22" idx="1"/>
            </p:cNvCxnSpPr>
            <p:nvPr/>
          </p:nvCxnSpPr>
          <p:spPr bwMode="auto">
            <a:xfrm rot="10800000" flipV="1">
              <a:off x="838200" y="4451866"/>
              <a:ext cx="1397882" cy="3200400"/>
            </a:xfrm>
            <a:prstGeom prst="bentConnector3">
              <a:avLst>
                <a:gd name="adj1" fmla="val 130248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22" name="Elbow Connector 55421"/>
            <p:cNvCxnSpPr>
              <a:stCxn id="12" idx="1"/>
              <a:endCxn id="22" idx="1"/>
            </p:cNvCxnSpPr>
            <p:nvPr/>
          </p:nvCxnSpPr>
          <p:spPr bwMode="auto">
            <a:xfrm rot="10800000" flipV="1">
              <a:off x="838200" y="4985266"/>
              <a:ext cx="1371600" cy="2667000"/>
            </a:xfrm>
            <a:prstGeom prst="bentConnector3">
              <a:avLst>
                <a:gd name="adj1" fmla="val 11666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64" name="Elbow Connector 55463"/>
            <p:cNvCxnSpPr>
              <a:stCxn id="55457" idx="1"/>
              <a:endCxn id="22" idx="2"/>
            </p:cNvCxnSpPr>
            <p:nvPr/>
          </p:nvCxnSpPr>
          <p:spPr bwMode="auto">
            <a:xfrm rot="10800000" flipV="1">
              <a:off x="1174190" y="6356866"/>
              <a:ext cx="2687150" cy="1480066"/>
            </a:xfrm>
            <a:prstGeom prst="bentConnector4">
              <a:avLst>
                <a:gd name="adj1" fmla="val 4270"/>
                <a:gd name="adj2" fmla="val 115445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67" name="Elbow Connector 55466"/>
            <p:cNvCxnSpPr>
              <a:stCxn id="55458" idx="3"/>
              <a:endCxn id="22" idx="2"/>
            </p:cNvCxnSpPr>
            <p:nvPr/>
          </p:nvCxnSpPr>
          <p:spPr bwMode="auto">
            <a:xfrm flipH="1">
              <a:off x="1174190" y="6356866"/>
              <a:ext cx="4408656" cy="1480066"/>
            </a:xfrm>
            <a:prstGeom prst="bentConnector4">
              <a:avLst>
                <a:gd name="adj1" fmla="val -5185"/>
                <a:gd name="adj2" fmla="val 115445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3810000" y="6477000"/>
            <a:ext cx="1834568" cy="674132"/>
            <a:chOff x="3810000" y="6477000"/>
            <a:chExt cx="1834568" cy="674132"/>
          </a:xfrm>
        </p:grpSpPr>
        <p:sp>
          <p:nvSpPr>
            <p:cNvPr id="99" name="TextBox 98"/>
            <p:cNvSpPr txBox="1"/>
            <p:nvPr/>
          </p:nvSpPr>
          <p:spPr>
            <a:xfrm>
              <a:off x="3810000" y="6781800"/>
              <a:ext cx="79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 smtClean="0"/>
                <a:t>dGTP</a:t>
              </a:r>
              <a:endParaRPr lang="en-US" sz="1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8538" y="6781800"/>
              <a:ext cx="76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 smtClean="0"/>
                <a:t>dATP</a:t>
              </a:r>
              <a:endParaRPr lang="en-US" sz="1800" b="1" dirty="0"/>
            </a:p>
          </p:txBody>
        </p:sp>
        <p:cxnSp>
          <p:nvCxnSpPr>
            <p:cNvPr id="55472" name="Straight Arrow Connector 55471"/>
            <p:cNvCxnSpPr>
              <a:stCxn id="55458" idx="2"/>
              <a:endCxn id="100" idx="0"/>
            </p:cNvCxnSpPr>
            <p:nvPr/>
          </p:nvCxnSpPr>
          <p:spPr bwMode="auto">
            <a:xfrm>
              <a:off x="5248873" y="6541532"/>
              <a:ext cx="12680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5" name="TextBox 114"/>
            <p:cNvSpPr txBox="1"/>
            <p:nvPr/>
          </p:nvSpPr>
          <p:spPr>
            <a:xfrm>
              <a:off x="4495800" y="647700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RR</a:t>
              </a:r>
              <a:endParaRPr lang="en-US" sz="1800" b="1" dirty="0"/>
            </a:p>
          </p:txBody>
        </p:sp>
        <p:cxnSp>
          <p:nvCxnSpPr>
            <p:cNvPr id="55477" name="Straight Arrow Connector 55476"/>
            <p:cNvCxnSpPr>
              <a:stCxn id="55457" idx="2"/>
              <a:endCxn id="99" idx="0"/>
            </p:cNvCxnSpPr>
            <p:nvPr/>
          </p:nvCxnSpPr>
          <p:spPr bwMode="auto">
            <a:xfrm>
              <a:off x="4201694" y="6541532"/>
              <a:ext cx="6312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3861340" y="5747266"/>
            <a:ext cx="1721506" cy="794266"/>
            <a:chOff x="3861340" y="5747266"/>
            <a:chExt cx="1721506" cy="794266"/>
          </a:xfrm>
        </p:grpSpPr>
        <p:sp>
          <p:nvSpPr>
            <p:cNvPr id="55457" name="TextBox 55456"/>
            <p:cNvSpPr txBox="1"/>
            <p:nvPr/>
          </p:nvSpPr>
          <p:spPr>
            <a:xfrm>
              <a:off x="3861340" y="6172200"/>
              <a:ext cx="68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GDP</a:t>
              </a:r>
              <a:endParaRPr lang="en-US" sz="1800" b="1" dirty="0"/>
            </a:p>
          </p:txBody>
        </p:sp>
        <p:sp>
          <p:nvSpPr>
            <p:cNvPr id="55458" name="TextBox 55457"/>
            <p:cNvSpPr txBox="1"/>
            <p:nvPr/>
          </p:nvSpPr>
          <p:spPr>
            <a:xfrm>
              <a:off x="4914900" y="6172200"/>
              <a:ext cx="667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ADP</a:t>
              </a:r>
              <a:endParaRPr lang="en-US" sz="1800" b="1" dirty="0"/>
            </a:p>
          </p:txBody>
        </p:sp>
        <p:cxnSp>
          <p:nvCxnSpPr>
            <p:cNvPr id="55481" name="Elbow Connector 55480"/>
            <p:cNvCxnSpPr>
              <a:stCxn id="55456" idx="1"/>
              <a:endCxn id="55457" idx="0"/>
            </p:cNvCxnSpPr>
            <p:nvPr/>
          </p:nvCxnSpPr>
          <p:spPr bwMode="auto">
            <a:xfrm rot="10800000" flipV="1">
              <a:off x="4201694" y="5747266"/>
              <a:ext cx="217906" cy="42493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83" name="Elbow Connector 55482"/>
            <p:cNvCxnSpPr>
              <a:stCxn id="55456" idx="3"/>
              <a:endCxn id="55458" idx="0"/>
            </p:cNvCxnSpPr>
            <p:nvPr/>
          </p:nvCxnSpPr>
          <p:spPr bwMode="auto">
            <a:xfrm>
              <a:off x="5010477" y="5747266"/>
              <a:ext cx="238396" cy="42493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3657600" y="2960132"/>
            <a:ext cx="1352877" cy="2971800"/>
            <a:chOff x="3657600" y="2960132"/>
            <a:chExt cx="1352877" cy="2971800"/>
          </a:xfrm>
        </p:grpSpPr>
        <p:sp>
          <p:nvSpPr>
            <p:cNvPr id="55456" name="TextBox 55455"/>
            <p:cNvSpPr txBox="1"/>
            <p:nvPr/>
          </p:nvSpPr>
          <p:spPr>
            <a:xfrm>
              <a:off x="4419600" y="5562600"/>
              <a:ext cx="590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IMP</a:t>
              </a:r>
              <a:endParaRPr lang="en-US" sz="1800" dirty="0"/>
            </a:p>
          </p:txBody>
        </p:sp>
        <p:cxnSp>
          <p:nvCxnSpPr>
            <p:cNvPr id="55479" name="Straight Arrow Connector 55478"/>
            <p:cNvCxnSpPr>
              <a:stCxn id="9" idx="2"/>
              <a:endCxn id="55456" idx="0"/>
            </p:cNvCxnSpPr>
            <p:nvPr/>
          </p:nvCxnSpPr>
          <p:spPr bwMode="auto">
            <a:xfrm>
              <a:off x="4715038" y="2960132"/>
              <a:ext cx="1" cy="260246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484" name="TextBox 55483"/>
            <p:cNvSpPr txBox="1"/>
            <p:nvPr/>
          </p:nvSpPr>
          <p:spPr>
            <a:xfrm>
              <a:off x="41910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Gln</a:t>
              </a:r>
              <a:endParaRPr lang="en-US" sz="1800" dirty="0"/>
            </a:p>
          </p:txBody>
        </p:sp>
        <p:sp>
          <p:nvSpPr>
            <p:cNvPr id="55485" name="TextBox 55484"/>
            <p:cNvSpPr txBox="1"/>
            <p:nvPr/>
          </p:nvSpPr>
          <p:spPr>
            <a:xfrm>
              <a:off x="4191000" y="34290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Gly</a:t>
              </a:r>
              <a:endParaRPr lang="en-US" sz="1800" dirty="0"/>
            </a:p>
          </p:txBody>
        </p:sp>
        <p:sp>
          <p:nvSpPr>
            <p:cNvPr id="55486" name="TextBox 55485"/>
            <p:cNvSpPr txBox="1"/>
            <p:nvPr/>
          </p:nvSpPr>
          <p:spPr>
            <a:xfrm>
              <a:off x="4114800" y="4191000"/>
              <a:ext cx="616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CO</a:t>
              </a:r>
              <a:r>
                <a:rPr lang="en-US" sz="1800" baseline="-25000" dirty="0" smtClean="0"/>
                <a:t>2</a:t>
              </a:r>
              <a:endParaRPr lang="en-US" sz="1800" baseline="-25000" dirty="0"/>
            </a:p>
          </p:txBody>
        </p:sp>
        <p:sp>
          <p:nvSpPr>
            <p:cNvPr id="55487" name="TextBox 55486"/>
            <p:cNvSpPr txBox="1"/>
            <p:nvPr/>
          </p:nvSpPr>
          <p:spPr>
            <a:xfrm>
              <a:off x="4114800" y="4648200"/>
              <a:ext cx="595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Asp</a:t>
              </a:r>
              <a:endParaRPr lang="en-US" sz="1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57600" y="3810000"/>
              <a:ext cx="1046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N</a:t>
              </a:r>
              <a:r>
                <a:rPr lang="en-US" sz="1800" baseline="30000" dirty="0" smtClean="0"/>
                <a:t>10</a:t>
              </a:r>
              <a:r>
                <a:rPr lang="en-US" sz="1800" dirty="0" smtClean="0"/>
                <a:t>fTHF</a:t>
              </a:r>
              <a:endParaRPr lang="en-US" sz="1800" dirty="0"/>
            </a:p>
          </p:txBody>
        </p:sp>
      </p:grpSp>
      <p:grpSp>
        <p:nvGrpSpPr>
          <p:cNvPr id="55395" name="Group 55394"/>
          <p:cNvGrpSpPr/>
          <p:nvPr/>
        </p:nvGrpSpPr>
        <p:grpSpPr>
          <a:xfrm>
            <a:off x="1447800" y="2775466"/>
            <a:ext cx="2862696" cy="1251466"/>
            <a:chOff x="1447800" y="2775466"/>
            <a:chExt cx="2862696" cy="1251466"/>
          </a:xfrm>
        </p:grpSpPr>
        <p:cxnSp>
          <p:nvCxnSpPr>
            <p:cNvPr id="55410" name="Straight Arrow Connector 55409"/>
            <p:cNvCxnSpPr>
              <a:stCxn id="7" idx="2"/>
              <a:endCxn id="10" idx="0"/>
            </p:cNvCxnSpPr>
            <p:nvPr/>
          </p:nvCxnSpPr>
          <p:spPr bwMode="auto">
            <a:xfrm>
              <a:off x="2557162" y="3341132"/>
              <a:ext cx="0" cy="316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2210440" y="3657600"/>
              <a:ext cx="693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UMP</a:t>
              </a:r>
              <a:endParaRPr lang="en-US" sz="1800" dirty="0"/>
            </a:p>
          </p:txBody>
        </p:sp>
        <p:cxnSp>
          <p:nvCxnSpPr>
            <p:cNvPr id="55412" name="Curved Connector 55411"/>
            <p:cNvCxnSpPr>
              <a:stCxn id="9" idx="1"/>
              <a:endCxn id="10" idx="0"/>
            </p:cNvCxnSpPr>
            <p:nvPr/>
          </p:nvCxnSpPr>
          <p:spPr bwMode="auto">
            <a:xfrm rot="10800000" flipV="1">
              <a:off x="2557163" y="2775466"/>
              <a:ext cx="1753333" cy="882134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8" name="TextBox 97"/>
            <p:cNvSpPr txBox="1"/>
            <p:nvPr/>
          </p:nvSpPr>
          <p:spPr>
            <a:xfrm>
              <a:off x="1447800" y="3276600"/>
              <a:ext cx="851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UMPS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33600" y="4636532"/>
            <a:ext cx="821822" cy="1676400"/>
            <a:chOff x="2133600" y="4636532"/>
            <a:chExt cx="821822" cy="1676400"/>
          </a:xfrm>
        </p:grpSpPr>
        <p:sp>
          <p:nvSpPr>
            <p:cNvPr id="12" name="TextBox 11"/>
            <p:cNvSpPr txBox="1"/>
            <p:nvPr/>
          </p:nvSpPr>
          <p:spPr>
            <a:xfrm>
              <a:off x="2209800" y="4800600"/>
              <a:ext cx="66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CDP</a:t>
              </a:r>
              <a:endParaRPr lang="en-US" sz="1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3600" y="5410200"/>
              <a:ext cx="80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 smtClean="0"/>
                <a:t>dCDP</a:t>
              </a:r>
              <a:endParaRPr lang="en-US" sz="1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3600" y="5943600"/>
              <a:ext cx="821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dUMP</a:t>
              </a:r>
              <a:endParaRPr lang="en-US" sz="1800" dirty="0"/>
            </a:p>
          </p:txBody>
        </p:sp>
        <p:cxnSp>
          <p:nvCxnSpPr>
            <p:cNvPr id="55426" name="Straight Arrow Connector 55425"/>
            <p:cNvCxnSpPr>
              <a:stCxn id="13" idx="2"/>
              <a:endCxn id="14" idx="0"/>
            </p:cNvCxnSpPr>
            <p:nvPr/>
          </p:nvCxnSpPr>
          <p:spPr bwMode="auto">
            <a:xfrm>
              <a:off x="2538030" y="5779532"/>
              <a:ext cx="6481" cy="1640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>
              <a:stCxn id="11" idx="2"/>
              <a:endCxn id="12" idx="0"/>
            </p:cNvCxnSpPr>
            <p:nvPr/>
          </p:nvCxnSpPr>
          <p:spPr bwMode="auto">
            <a:xfrm flipH="1">
              <a:off x="2543730" y="4636532"/>
              <a:ext cx="13432" cy="1640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>
              <a:stCxn id="12" idx="2"/>
              <a:endCxn id="13" idx="0"/>
            </p:cNvCxnSpPr>
            <p:nvPr/>
          </p:nvCxnSpPr>
          <p:spPr bwMode="auto">
            <a:xfrm flipH="1">
              <a:off x="2538030" y="5169932"/>
              <a:ext cx="5700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5490" name="Elbow Connector 55489"/>
          <p:cNvCxnSpPr>
            <a:stCxn id="11" idx="3"/>
            <a:endCxn id="6" idx="2"/>
          </p:cNvCxnSpPr>
          <p:nvPr/>
        </p:nvCxnSpPr>
        <p:spPr bwMode="auto">
          <a:xfrm flipV="1">
            <a:off x="2878242" y="2274332"/>
            <a:ext cx="258737" cy="21775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0" name="Rectangle 10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12800"/>
            <a:ext cx="6172200" cy="63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/>
              <a:t>Pyrimidine and Purine Salvage</a:t>
            </a:r>
            <a:endParaRPr lang="en-US" sz="3200" dirty="0"/>
          </a:p>
        </p:txBody>
      </p:sp>
      <p:grpSp>
        <p:nvGrpSpPr>
          <p:cNvPr id="55396" name="Group 55395"/>
          <p:cNvGrpSpPr/>
          <p:nvPr/>
        </p:nvGrpSpPr>
        <p:grpSpPr>
          <a:xfrm>
            <a:off x="34365" y="3352800"/>
            <a:ext cx="3880236" cy="2851667"/>
            <a:chOff x="34365" y="3352800"/>
            <a:chExt cx="3880236" cy="2851667"/>
          </a:xfrm>
        </p:grpSpPr>
        <p:sp>
          <p:nvSpPr>
            <p:cNvPr id="24" name="TextBox 23"/>
            <p:cNvSpPr txBox="1"/>
            <p:nvPr/>
          </p:nvSpPr>
          <p:spPr>
            <a:xfrm>
              <a:off x="2064871" y="5835134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U</a:t>
              </a:r>
              <a:endParaRPr lang="en-US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8871" y="583513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</a:t>
              </a:r>
              <a:endParaRPr lang="en-US" sz="1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471" y="5530334"/>
              <a:ext cx="8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PRPP</a:t>
              </a:r>
              <a:endParaRPr lang="en-US" sz="1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365" y="4615934"/>
              <a:ext cx="693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UMP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8765" y="46159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TMP</a:t>
              </a:r>
              <a:endParaRPr lang="en-US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071" y="385393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RR</a:t>
              </a:r>
              <a:endParaRPr lang="en-US" sz="1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671" y="514933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UTPT</a:t>
              </a:r>
              <a:endParaRPr lang="en-US" sz="1800" b="1" dirty="0"/>
            </a:p>
          </p:txBody>
        </p:sp>
        <p:cxnSp>
          <p:nvCxnSpPr>
            <p:cNvPr id="55392" name="Elbow Connector 55391"/>
            <p:cNvCxnSpPr>
              <a:stCxn id="29" idx="0"/>
            </p:cNvCxnSpPr>
            <p:nvPr/>
          </p:nvCxnSpPr>
          <p:spPr bwMode="auto">
            <a:xfrm rot="5400000" flipH="1" flipV="1">
              <a:off x="1218151" y="2515736"/>
              <a:ext cx="1263134" cy="293726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394" name="Elbow Connector 55393"/>
            <p:cNvCxnSpPr>
              <a:stCxn id="26" idx="0"/>
              <a:endCxn id="18" idx="1"/>
            </p:cNvCxnSpPr>
            <p:nvPr/>
          </p:nvCxnSpPr>
          <p:spPr bwMode="auto">
            <a:xfrm rot="5400000" flipH="1" flipV="1">
              <a:off x="2079957" y="3326508"/>
              <a:ext cx="577334" cy="2001519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398" name="Elbow Connector 55397"/>
            <p:cNvCxnSpPr>
              <a:stCxn id="24" idx="2"/>
              <a:endCxn id="29" idx="2"/>
            </p:cNvCxnSpPr>
            <p:nvPr/>
          </p:nvCxnSpPr>
          <p:spPr bwMode="auto">
            <a:xfrm rot="5400000" flipH="1">
              <a:off x="701221" y="4665133"/>
              <a:ext cx="1219200" cy="1859467"/>
            </a:xfrm>
            <a:prstGeom prst="bentConnector3">
              <a:avLst>
                <a:gd name="adj1" fmla="val -18750"/>
              </a:avLst>
            </a:prstGeom>
            <a:solidFill>
              <a:schemeClr val="accent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02" name="Elbow Connector 55401"/>
            <p:cNvCxnSpPr>
              <a:stCxn id="25" idx="2"/>
              <a:endCxn id="26" idx="2"/>
            </p:cNvCxnSpPr>
            <p:nvPr/>
          </p:nvCxnSpPr>
          <p:spPr bwMode="auto">
            <a:xfrm rot="5400000" flipH="1">
              <a:off x="1950201" y="4402931"/>
              <a:ext cx="1219200" cy="2383871"/>
            </a:xfrm>
            <a:prstGeom prst="bentConnector3">
              <a:avLst>
                <a:gd name="adj1" fmla="val -18750"/>
              </a:avLst>
            </a:prstGeom>
            <a:solidFill>
              <a:schemeClr val="accent1"/>
            </a:solidFill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2584450" y="3886200"/>
            <a:ext cx="2351160" cy="3874532"/>
            <a:chOff x="2584450" y="3886200"/>
            <a:chExt cx="2351160" cy="3874532"/>
          </a:xfrm>
        </p:grpSpPr>
        <p:sp>
          <p:nvSpPr>
            <p:cNvPr id="3" name="TextBox 2"/>
            <p:cNvSpPr txBox="1"/>
            <p:nvPr/>
          </p:nvSpPr>
          <p:spPr>
            <a:xfrm>
              <a:off x="2819400" y="7239000"/>
              <a:ext cx="364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G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55401" name="TextBox 55400"/>
            <p:cNvSpPr txBox="1"/>
            <p:nvPr/>
          </p:nvSpPr>
          <p:spPr>
            <a:xfrm>
              <a:off x="3276600" y="7391400"/>
              <a:ext cx="8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PRPP</a:t>
              </a:r>
              <a:endParaRPr lang="en-US" sz="1800" dirty="0"/>
            </a:p>
          </p:txBody>
        </p:sp>
        <p:sp>
          <p:nvSpPr>
            <p:cNvPr id="55407" name="TextBox 55406"/>
            <p:cNvSpPr txBox="1"/>
            <p:nvPr/>
          </p:nvSpPr>
          <p:spPr>
            <a:xfrm>
              <a:off x="3276600" y="67056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8000"/>
                  </a:solidFill>
                </a:rPr>
                <a:t>H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GPT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5411" name="Elbow Connector 55410"/>
            <p:cNvCxnSpPr>
              <a:stCxn id="22" idx="3"/>
              <a:endCxn id="3" idx="0"/>
            </p:cNvCxnSpPr>
            <p:nvPr/>
          </p:nvCxnSpPr>
          <p:spPr bwMode="auto">
            <a:xfrm>
              <a:off x="2584450" y="5181600"/>
              <a:ext cx="417058" cy="205740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17" name="Elbow Connector 55416"/>
            <p:cNvCxnSpPr>
              <a:stCxn id="3" idx="2"/>
              <a:endCxn id="55457" idx="1"/>
            </p:cNvCxnSpPr>
            <p:nvPr/>
          </p:nvCxnSpPr>
          <p:spPr bwMode="auto">
            <a:xfrm rot="5400000" flipH="1" flipV="1">
              <a:off x="2107493" y="4780214"/>
              <a:ext cx="3722132" cy="1934103"/>
            </a:xfrm>
            <a:prstGeom prst="bentConnector4">
              <a:avLst>
                <a:gd name="adj1" fmla="val -6142"/>
                <a:gd name="adj2" fmla="val 64751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2286000" y="3701534"/>
            <a:ext cx="4037143" cy="4516398"/>
            <a:chOff x="2286000" y="3701534"/>
            <a:chExt cx="4037143" cy="4516398"/>
          </a:xfrm>
        </p:grpSpPr>
        <p:sp>
          <p:nvSpPr>
            <p:cNvPr id="55403" name="TextBox 55402"/>
            <p:cNvSpPr txBox="1"/>
            <p:nvPr/>
          </p:nvSpPr>
          <p:spPr>
            <a:xfrm>
              <a:off x="2286000" y="7239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3366FF"/>
                  </a:solidFill>
                </a:rPr>
                <a:t>A</a:t>
              </a:r>
              <a:endParaRPr lang="en-US" sz="1800" b="1" dirty="0">
                <a:solidFill>
                  <a:srgbClr val="3366FF"/>
                </a:solidFill>
              </a:endParaRPr>
            </a:p>
          </p:txBody>
        </p:sp>
        <p:sp>
          <p:nvSpPr>
            <p:cNvPr id="55405" name="TextBox 55404"/>
            <p:cNvSpPr txBox="1"/>
            <p:nvPr/>
          </p:nvSpPr>
          <p:spPr>
            <a:xfrm>
              <a:off x="3505200" y="78486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3366FF"/>
                  </a:solidFill>
                </a:rPr>
                <a:t>A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PT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5421" name="Elbow Connector 55420"/>
            <p:cNvCxnSpPr>
              <a:stCxn id="55403" idx="2"/>
              <a:endCxn id="55458" idx="0"/>
            </p:cNvCxnSpPr>
            <p:nvPr/>
          </p:nvCxnSpPr>
          <p:spPr bwMode="auto">
            <a:xfrm rot="5400000" flipH="1" flipV="1">
              <a:off x="2439017" y="3724205"/>
              <a:ext cx="3906798" cy="3861455"/>
            </a:xfrm>
            <a:prstGeom prst="bentConnector5">
              <a:avLst>
                <a:gd name="adj1" fmla="val -5851"/>
                <a:gd name="adj2" fmla="val 47950"/>
                <a:gd name="adj3" fmla="val 105851"/>
              </a:avLst>
            </a:prstGeom>
            <a:solidFill>
              <a:schemeClr val="accent1"/>
            </a:solidFill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68" name="Elbow Connector 67"/>
          <p:cNvCxnSpPr>
            <a:stCxn id="21" idx="1"/>
            <a:endCxn id="55456" idx="0"/>
          </p:cNvCxnSpPr>
          <p:nvPr/>
        </p:nvCxnSpPr>
        <p:spPr bwMode="auto">
          <a:xfrm rot="10800000" flipH="1">
            <a:off x="4855124" y="3091934"/>
            <a:ext cx="1010386" cy="4560332"/>
          </a:xfrm>
          <a:prstGeom prst="bentConnector4">
            <a:avLst>
              <a:gd name="adj1" fmla="val -34455"/>
              <a:gd name="adj2" fmla="val 105013"/>
            </a:avLst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4953000" y="7772400"/>
            <a:ext cx="670578" cy="826532"/>
            <a:chOff x="4953000" y="7772400"/>
            <a:chExt cx="670578" cy="826532"/>
          </a:xfrm>
        </p:grpSpPr>
        <p:sp>
          <p:nvSpPr>
            <p:cNvPr id="31" name="TextBox 30"/>
            <p:cNvSpPr txBox="1"/>
            <p:nvPr/>
          </p:nvSpPr>
          <p:spPr>
            <a:xfrm>
              <a:off x="4953000" y="822960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05400" y="7772400"/>
              <a:ext cx="51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XO</a:t>
              </a:r>
              <a:endParaRPr lang="en-US" sz="1800" b="1" dirty="0"/>
            </a:p>
          </p:txBody>
        </p:sp>
        <p:cxnSp>
          <p:nvCxnSpPr>
            <p:cNvPr id="81" name="Straight Arrow Connector 80"/>
            <p:cNvCxnSpPr>
              <a:stCxn id="21" idx="2"/>
              <a:endCxn id="31" idx="0"/>
            </p:cNvCxnSpPr>
            <p:nvPr/>
          </p:nvCxnSpPr>
          <p:spPr bwMode="auto">
            <a:xfrm>
              <a:off x="5107789" y="7836932"/>
              <a:ext cx="14526" cy="3926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1912470" y="5181600"/>
            <a:ext cx="4030133" cy="2045732"/>
            <a:chOff x="1912470" y="5181600"/>
            <a:chExt cx="4030133" cy="2045732"/>
          </a:xfrm>
        </p:grpSpPr>
        <p:sp>
          <p:nvSpPr>
            <p:cNvPr id="19" name="TextBox 18"/>
            <p:cNvSpPr txBox="1"/>
            <p:nvPr/>
          </p:nvSpPr>
          <p:spPr>
            <a:xfrm>
              <a:off x="4495800" y="6248400"/>
              <a:ext cx="125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  <a:r>
                <a:rPr lang="en-US" sz="1800" dirty="0" smtClean="0"/>
                <a:t>denosine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62726" y="6858000"/>
              <a:ext cx="916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inosine</a:t>
              </a:r>
              <a:endParaRPr lang="en-US" sz="1800" dirty="0"/>
            </a:p>
          </p:txBody>
        </p:sp>
        <p:sp>
          <p:nvSpPr>
            <p:cNvPr id="55399" name="TextBox 55398"/>
            <p:cNvSpPr txBox="1"/>
            <p:nvPr/>
          </p:nvSpPr>
          <p:spPr>
            <a:xfrm>
              <a:off x="5257800" y="6553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ADA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Elbow Connector 69"/>
            <p:cNvCxnSpPr>
              <a:stCxn id="22" idx="1"/>
              <a:endCxn id="19" idx="0"/>
            </p:cNvCxnSpPr>
            <p:nvPr/>
          </p:nvCxnSpPr>
          <p:spPr bwMode="auto">
            <a:xfrm rot="10800000" flipH="1" flipV="1">
              <a:off x="1912470" y="5181600"/>
              <a:ext cx="3208335" cy="1066800"/>
            </a:xfrm>
            <a:prstGeom prst="bentConnector4">
              <a:avLst>
                <a:gd name="adj1" fmla="val -7125"/>
                <a:gd name="adj2" fmla="val 58655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25" name="Straight Arrow Connector 55424"/>
            <p:cNvCxnSpPr>
              <a:stCxn id="19" idx="2"/>
              <a:endCxn id="20" idx="0"/>
            </p:cNvCxnSpPr>
            <p:nvPr/>
          </p:nvCxnSpPr>
          <p:spPr bwMode="auto">
            <a:xfrm>
              <a:off x="5120806" y="6617732"/>
              <a:ext cx="1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4855124" y="7086600"/>
            <a:ext cx="1057798" cy="750332"/>
            <a:chOff x="4855124" y="7086600"/>
            <a:chExt cx="1057798" cy="750332"/>
          </a:xfrm>
        </p:grpSpPr>
        <p:sp>
          <p:nvSpPr>
            <p:cNvPr id="21" name="TextBox 20"/>
            <p:cNvSpPr txBox="1"/>
            <p:nvPr/>
          </p:nvSpPr>
          <p:spPr>
            <a:xfrm>
              <a:off x="4855124" y="7467600"/>
              <a:ext cx="50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8000"/>
                  </a:solidFill>
                </a:rPr>
                <a:t>HX</a:t>
              </a:r>
              <a:endParaRPr lang="en-US" sz="1800" b="1" dirty="0">
                <a:solidFill>
                  <a:srgbClr val="008000"/>
                </a:solidFill>
              </a:endParaRPr>
            </a:p>
          </p:txBody>
        </p:sp>
        <p:sp>
          <p:nvSpPr>
            <p:cNvPr id="55397" name="TextBox 55396"/>
            <p:cNvSpPr txBox="1"/>
            <p:nvPr/>
          </p:nvSpPr>
          <p:spPr>
            <a:xfrm>
              <a:off x="5257800" y="7086600"/>
              <a:ext cx="655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PNP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5431" name="Straight Arrow Connector 55430"/>
            <p:cNvCxnSpPr>
              <a:stCxn id="20" idx="2"/>
              <a:endCxn id="21" idx="0"/>
            </p:cNvCxnSpPr>
            <p:nvPr/>
          </p:nvCxnSpPr>
          <p:spPr bwMode="auto">
            <a:xfrm flipH="1">
              <a:off x="5107789" y="7227332"/>
              <a:ext cx="13018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3276600" y="8229600"/>
            <a:ext cx="1676400" cy="597932"/>
            <a:chOff x="3276600" y="8229600"/>
            <a:chExt cx="1676400" cy="597932"/>
          </a:xfrm>
        </p:grpSpPr>
        <p:sp>
          <p:nvSpPr>
            <p:cNvPr id="55393" name="TextBox 55392"/>
            <p:cNvSpPr txBox="1"/>
            <p:nvPr/>
          </p:nvSpPr>
          <p:spPr>
            <a:xfrm>
              <a:off x="3276600" y="8229600"/>
              <a:ext cx="71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urate</a:t>
              </a:r>
              <a:endParaRPr lang="en-US" sz="1800" dirty="0"/>
            </a:p>
          </p:txBody>
        </p:sp>
        <p:sp>
          <p:nvSpPr>
            <p:cNvPr id="55395" name="TextBox 55394"/>
            <p:cNvSpPr txBox="1"/>
            <p:nvPr/>
          </p:nvSpPr>
          <p:spPr>
            <a:xfrm>
              <a:off x="4267200" y="8458200"/>
              <a:ext cx="51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XO</a:t>
              </a:r>
              <a:endParaRPr lang="en-US" sz="1800" b="1" dirty="0"/>
            </a:p>
          </p:txBody>
        </p:sp>
        <p:cxnSp>
          <p:nvCxnSpPr>
            <p:cNvPr id="55450" name="Straight Arrow Connector 55449"/>
            <p:cNvCxnSpPr>
              <a:stCxn id="31" idx="1"/>
              <a:endCxn id="55393" idx="3"/>
            </p:cNvCxnSpPr>
            <p:nvPr/>
          </p:nvCxnSpPr>
          <p:spPr bwMode="auto">
            <a:xfrm flipH="1">
              <a:off x="3987402" y="8414266"/>
              <a:ext cx="96559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08" name="Straight Arrow Connector 107"/>
          <p:cNvCxnSpPr>
            <a:stCxn id="12" idx="0"/>
            <a:endCxn id="12" idx="0"/>
          </p:cNvCxnSpPr>
          <p:nvPr/>
        </p:nvCxnSpPr>
        <p:spPr bwMode="auto">
          <a:xfrm>
            <a:off x="3767447" y="2057400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5408" name="Group 55407"/>
          <p:cNvGrpSpPr/>
          <p:nvPr/>
        </p:nvGrpSpPr>
        <p:grpSpPr>
          <a:xfrm>
            <a:off x="1912471" y="1447800"/>
            <a:ext cx="4781008" cy="3918466"/>
            <a:chOff x="1912471" y="1447800"/>
            <a:chExt cx="4781008" cy="3918466"/>
          </a:xfrm>
        </p:grpSpPr>
        <p:cxnSp>
          <p:nvCxnSpPr>
            <p:cNvPr id="55464" name="Elbow Connector 55463"/>
            <p:cNvCxnSpPr>
              <a:stCxn id="55457" idx="1"/>
              <a:endCxn id="22" idx="2"/>
            </p:cNvCxnSpPr>
            <p:nvPr/>
          </p:nvCxnSpPr>
          <p:spPr bwMode="auto">
            <a:xfrm rot="10800000" flipV="1">
              <a:off x="2248461" y="3886200"/>
              <a:ext cx="2687150" cy="1480066"/>
            </a:xfrm>
            <a:prstGeom prst="bentConnector4">
              <a:avLst>
                <a:gd name="adj1" fmla="val 32628"/>
                <a:gd name="adj2" fmla="val 11544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62" name="Elbow Connector 55461"/>
            <p:cNvCxnSpPr>
              <a:stCxn id="100" idx="2"/>
              <a:endCxn id="23" idx="3"/>
            </p:cNvCxnSpPr>
            <p:nvPr/>
          </p:nvCxnSpPr>
          <p:spPr bwMode="auto">
            <a:xfrm rot="5400000">
              <a:off x="4962723" y="3821179"/>
              <a:ext cx="501134" cy="221970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67" name="Elbow Connector 55466"/>
            <p:cNvCxnSpPr>
              <a:stCxn id="55458" idx="3"/>
              <a:endCxn id="22" idx="2"/>
            </p:cNvCxnSpPr>
            <p:nvPr/>
          </p:nvCxnSpPr>
          <p:spPr bwMode="auto">
            <a:xfrm flipH="1">
              <a:off x="2248461" y="3886200"/>
              <a:ext cx="4408656" cy="1480066"/>
            </a:xfrm>
            <a:prstGeom prst="bentConnector4">
              <a:avLst>
                <a:gd name="adj1" fmla="val -2474"/>
                <a:gd name="adj2" fmla="val 11544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3446366" y="1447800"/>
              <a:ext cx="642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UTP</a:t>
              </a:r>
              <a:endParaRPr lang="en-US" sz="1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33517" y="2057400"/>
              <a:ext cx="66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CDP</a:t>
              </a:r>
              <a:endParaRPr lang="en-US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9328" y="2590800"/>
              <a:ext cx="796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dCDP</a:t>
              </a:r>
              <a:endParaRPr lang="en-US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6535" y="3168134"/>
              <a:ext cx="821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dUMP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3505200"/>
              <a:ext cx="47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TS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3600" y="3505200"/>
              <a:ext cx="1556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N</a:t>
              </a:r>
              <a:r>
                <a:rPr lang="en-US" sz="1800" baseline="30000" dirty="0" smtClean="0"/>
                <a:t>5</a:t>
              </a:r>
              <a:r>
                <a:rPr lang="en-US" sz="1800" dirty="0" smtClean="0"/>
                <a:t>,</a:t>
              </a:r>
              <a:r>
                <a:rPr lang="en-US" sz="1800" i="1" dirty="0" smtClean="0"/>
                <a:t>N</a:t>
              </a:r>
              <a:r>
                <a:rPr lang="en-US" sz="1800" baseline="30000" dirty="0" smtClean="0"/>
                <a:t>10</a:t>
              </a:r>
              <a:r>
                <a:rPr lang="en-US" sz="1800" dirty="0" smtClean="0"/>
                <a:t>-mTHF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69384" y="3853934"/>
              <a:ext cx="796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dTMP</a:t>
              </a:r>
              <a:endParaRPr lang="en-US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12471" y="49969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RNA</a:t>
              </a:r>
              <a:endParaRPr lang="en-US" sz="1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31457" y="49969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DNA</a:t>
              </a:r>
              <a:endParaRPr lang="en-US" sz="1800" dirty="0"/>
            </a:p>
          </p:txBody>
        </p:sp>
        <p:cxnSp>
          <p:nvCxnSpPr>
            <p:cNvPr id="55420" name="Elbow Connector 55419"/>
            <p:cNvCxnSpPr>
              <a:stCxn id="11" idx="1"/>
              <a:endCxn id="22" idx="0"/>
            </p:cNvCxnSpPr>
            <p:nvPr/>
          </p:nvCxnSpPr>
          <p:spPr bwMode="auto">
            <a:xfrm rot="10800000" flipV="1">
              <a:off x="2248462" y="1632466"/>
              <a:ext cx="1197905" cy="336446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22" name="Elbow Connector 55421"/>
            <p:cNvCxnSpPr>
              <a:stCxn id="12" idx="1"/>
              <a:endCxn id="22" idx="0"/>
            </p:cNvCxnSpPr>
            <p:nvPr/>
          </p:nvCxnSpPr>
          <p:spPr bwMode="auto">
            <a:xfrm rot="10800000" flipV="1">
              <a:off x="2248461" y="2242066"/>
              <a:ext cx="1185056" cy="275486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24" name="Elbow Connector 55423"/>
            <p:cNvCxnSpPr>
              <a:stCxn id="13" idx="1"/>
              <a:endCxn id="23" idx="1"/>
            </p:cNvCxnSpPr>
            <p:nvPr/>
          </p:nvCxnSpPr>
          <p:spPr bwMode="auto">
            <a:xfrm rot="10800000" flipH="1" flipV="1">
              <a:off x="3369327" y="2775466"/>
              <a:ext cx="62129" cy="2406134"/>
            </a:xfrm>
            <a:prstGeom prst="bentConnector3">
              <a:avLst>
                <a:gd name="adj1" fmla="val -36794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26" name="Straight Arrow Connector 55425"/>
            <p:cNvCxnSpPr>
              <a:stCxn id="13" idx="2"/>
              <a:endCxn id="14" idx="0"/>
            </p:cNvCxnSpPr>
            <p:nvPr/>
          </p:nvCxnSpPr>
          <p:spPr bwMode="auto">
            <a:xfrm flipH="1">
              <a:off x="3767446" y="2960132"/>
              <a:ext cx="1" cy="2080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28" name="Straight Arrow Connector 55427"/>
            <p:cNvCxnSpPr>
              <a:stCxn id="14" idx="2"/>
              <a:endCxn id="18" idx="0"/>
            </p:cNvCxnSpPr>
            <p:nvPr/>
          </p:nvCxnSpPr>
          <p:spPr bwMode="auto">
            <a:xfrm>
              <a:off x="3767446" y="3537466"/>
              <a:ext cx="0" cy="316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32" name="Straight Arrow Connector 55431"/>
            <p:cNvCxnSpPr>
              <a:stCxn id="18" idx="2"/>
              <a:endCxn id="23" idx="0"/>
            </p:cNvCxnSpPr>
            <p:nvPr/>
          </p:nvCxnSpPr>
          <p:spPr bwMode="auto">
            <a:xfrm>
              <a:off x="3767446" y="4223266"/>
              <a:ext cx="1" cy="7736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456" name="TextBox 55455"/>
            <p:cNvSpPr txBox="1"/>
            <p:nvPr/>
          </p:nvSpPr>
          <p:spPr>
            <a:xfrm>
              <a:off x="5570071" y="3091934"/>
              <a:ext cx="590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IMP</a:t>
              </a:r>
              <a:endParaRPr lang="en-US" sz="1800" dirty="0"/>
            </a:p>
          </p:txBody>
        </p:sp>
        <p:sp>
          <p:nvSpPr>
            <p:cNvPr id="55457" name="TextBox 55456"/>
            <p:cNvSpPr txBox="1"/>
            <p:nvPr/>
          </p:nvSpPr>
          <p:spPr>
            <a:xfrm>
              <a:off x="4935611" y="3701534"/>
              <a:ext cx="68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GDP</a:t>
              </a:r>
              <a:endParaRPr lang="en-US" sz="1800" dirty="0"/>
            </a:p>
          </p:txBody>
        </p:sp>
        <p:sp>
          <p:nvSpPr>
            <p:cNvPr id="55458" name="TextBox 55457"/>
            <p:cNvSpPr txBox="1"/>
            <p:nvPr/>
          </p:nvSpPr>
          <p:spPr>
            <a:xfrm>
              <a:off x="5989171" y="3701534"/>
              <a:ext cx="667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ADP</a:t>
              </a:r>
              <a:endParaRPr lang="en-US" sz="1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84271" y="4311134"/>
              <a:ext cx="783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dGTP</a:t>
              </a:r>
              <a:endParaRPr lang="en-US" sz="18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952809" y="4311134"/>
              <a:ext cx="7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dATP</a:t>
              </a:r>
              <a:endParaRPr lang="en-US" sz="1800" dirty="0"/>
            </a:p>
          </p:txBody>
        </p:sp>
        <p:cxnSp>
          <p:nvCxnSpPr>
            <p:cNvPr id="55460" name="Elbow Connector 55459"/>
            <p:cNvCxnSpPr>
              <a:stCxn id="99" idx="2"/>
              <a:endCxn id="23" idx="3"/>
            </p:cNvCxnSpPr>
            <p:nvPr/>
          </p:nvCxnSpPr>
          <p:spPr bwMode="auto">
            <a:xfrm rot="5400000">
              <a:off x="4439134" y="4344769"/>
              <a:ext cx="501134" cy="117252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72" name="Straight Arrow Connector 55471"/>
            <p:cNvCxnSpPr>
              <a:stCxn id="55458" idx="2"/>
              <a:endCxn id="100" idx="0"/>
            </p:cNvCxnSpPr>
            <p:nvPr/>
          </p:nvCxnSpPr>
          <p:spPr bwMode="auto">
            <a:xfrm>
              <a:off x="6323144" y="4070866"/>
              <a:ext cx="0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5" name="TextBox 114"/>
            <p:cNvSpPr txBox="1"/>
            <p:nvPr/>
          </p:nvSpPr>
          <p:spPr>
            <a:xfrm>
              <a:off x="5570071" y="400633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RR</a:t>
              </a:r>
              <a:endParaRPr lang="en-US" sz="1800" b="1" dirty="0"/>
            </a:p>
          </p:txBody>
        </p:sp>
        <p:cxnSp>
          <p:nvCxnSpPr>
            <p:cNvPr id="55477" name="Straight Arrow Connector 55476"/>
            <p:cNvCxnSpPr>
              <a:stCxn id="55457" idx="2"/>
              <a:endCxn id="99" idx="0"/>
            </p:cNvCxnSpPr>
            <p:nvPr/>
          </p:nvCxnSpPr>
          <p:spPr bwMode="auto">
            <a:xfrm>
              <a:off x="5275965" y="4070866"/>
              <a:ext cx="0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81" name="Elbow Connector 55480"/>
            <p:cNvCxnSpPr>
              <a:stCxn id="55456" idx="1"/>
              <a:endCxn id="55457" idx="0"/>
            </p:cNvCxnSpPr>
            <p:nvPr/>
          </p:nvCxnSpPr>
          <p:spPr bwMode="auto">
            <a:xfrm rot="10800000" flipV="1">
              <a:off x="5275965" y="3276600"/>
              <a:ext cx="294106" cy="42493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483" name="Elbow Connector 55482"/>
            <p:cNvCxnSpPr>
              <a:stCxn id="55456" idx="3"/>
              <a:endCxn id="55458" idx="0"/>
            </p:cNvCxnSpPr>
            <p:nvPr/>
          </p:nvCxnSpPr>
          <p:spPr bwMode="auto">
            <a:xfrm>
              <a:off x="6160948" y="3276600"/>
              <a:ext cx="162196" cy="42493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>
              <a:stCxn id="12" idx="2"/>
              <a:endCxn id="13" idx="0"/>
            </p:cNvCxnSpPr>
            <p:nvPr/>
          </p:nvCxnSpPr>
          <p:spPr bwMode="auto">
            <a:xfrm>
              <a:off x="3767447" y="2426732"/>
              <a:ext cx="0" cy="1640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>
              <a:stCxn id="11" idx="2"/>
              <a:endCxn id="12" idx="0"/>
            </p:cNvCxnSpPr>
            <p:nvPr/>
          </p:nvCxnSpPr>
          <p:spPr bwMode="auto">
            <a:xfrm>
              <a:off x="3767446" y="1817132"/>
              <a:ext cx="1" cy="240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4000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0" name="Rectangle 104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812800"/>
            <a:ext cx="554355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Pathway Disorders</a:t>
            </a:r>
            <a:endParaRPr lang="en-US" dirty="0"/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457200" y="2362200"/>
            <a:ext cx="5943600" cy="5867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kumimoji="1" lang="en-US" sz="1600" b="1" dirty="0" smtClean="0"/>
              <a:t>Rare autosomal recessive disorders</a:t>
            </a:r>
          </a:p>
          <a:p>
            <a:pPr>
              <a:spcBef>
                <a:spcPct val="0"/>
              </a:spcBef>
            </a:pPr>
            <a:r>
              <a:rPr kumimoji="1" lang="en-US" sz="1600" b="1" dirty="0" smtClean="0">
                <a:solidFill>
                  <a:srgbClr val="FF0000"/>
                </a:solidFill>
              </a:rPr>
              <a:t>UMP synthase </a:t>
            </a:r>
            <a:r>
              <a:rPr kumimoji="1" lang="en-US" sz="1600" dirty="0" smtClean="0"/>
              <a:t>– </a:t>
            </a:r>
            <a:r>
              <a:rPr kumimoji="1" lang="en-US" sz="1400" dirty="0" smtClean="0"/>
              <a:t>deficiency in either </a:t>
            </a:r>
            <a:r>
              <a:rPr lang="en-US" sz="1400" dirty="0" err="1" smtClean="0"/>
              <a:t>orotate</a:t>
            </a:r>
            <a:r>
              <a:rPr lang="en-US" sz="1400" dirty="0" smtClean="0"/>
              <a:t> </a:t>
            </a:r>
            <a:r>
              <a:rPr lang="en-US" sz="1400" dirty="0" err="1" smtClean="0"/>
              <a:t>phosphoribosyltransferase</a:t>
            </a:r>
            <a:r>
              <a:rPr lang="en-US" sz="1400" dirty="0"/>
              <a:t> </a:t>
            </a:r>
            <a:r>
              <a:rPr lang="en-US" sz="1400" dirty="0" smtClean="0"/>
              <a:t>or OMP decarboxylase </a:t>
            </a:r>
            <a:r>
              <a:rPr lang="en-US" sz="1400" dirty="0"/>
              <a:t>leads to hereditary </a:t>
            </a:r>
            <a:r>
              <a:rPr lang="en-US" sz="1400" dirty="0" err="1"/>
              <a:t>orotic</a:t>
            </a:r>
            <a:r>
              <a:rPr lang="en-US" sz="1400" dirty="0"/>
              <a:t> </a:t>
            </a:r>
            <a:r>
              <a:rPr lang="en-US" sz="1400" dirty="0" err="1" smtClean="0"/>
              <a:t>aciduria</a:t>
            </a:r>
            <a:r>
              <a:rPr lang="en-US" sz="1400" dirty="0" smtClean="0"/>
              <a:t>, </a:t>
            </a:r>
            <a:r>
              <a:rPr lang="en-US" sz="1400" dirty="0" err="1" smtClean="0"/>
              <a:t>megaloblastic</a:t>
            </a:r>
            <a:r>
              <a:rPr lang="en-US" sz="1400" dirty="0" smtClean="0"/>
              <a:t> anemia appearing weeks to months after birth that does not respond to </a:t>
            </a:r>
            <a:r>
              <a:rPr lang="en-US" sz="1400" dirty="0" err="1" smtClean="0"/>
              <a:t>cobalamin</a:t>
            </a:r>
            <a:r>
              <a:rPr lang="en-US" sz="1400" dirty="0" smtClean="0"/>
              <a:t>, folic acid, or iron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orotic</a:t>
            </a:r>
            <a:r>
              <a:rPr lang="en-US" sz="1400" dirty="0"/>
              <a:t> </a:t>
            </a:r>
            <a:r>
              <a:rPr lang="en-US" sz="1400" dirty="0" err="1"/>
              <a:t>crystalluria</a:t>
            </a:r>
            <a:r>
              <a:rPr lang="en-US" sz="1400" dirty="0"/>
              <a:t> and nephropathy, cardiac malformations, strabismus, and recurrent </a:t>
            </a:r>
            <a:r>
              <a:rPr lang="en-US" sz="1400" dirty="0" smtClean="0"/>
              <a:t>infection.  Urine </a:t>
            </a:r>
            <a:r>
              <a:rPr lang="en-US" sz="1400" dirty="0" err="1" smtClean="0"/>
              <a:t>orotic</a:t>
            </a:r>
            <a:r>
              <a:rPr lang="en-US" sz="1400" dirty="0" smtClean="0"/>
              <a:t> acid </a:t>
            </a:r>
            <a:r>
              <a:rPr lang="en-US" sz="1400" dirty="0" err="1" smtClean="0"/>
              <a:t>overexcretion</a:t>
            </a:r>
            <a:r>
              <a:rPr lang="en-US" sz="1400" dirty="0" smtClean="0"/>
              <a:t>.  Enzyme assay of RBC.  Treatment with oral </a:t>
            </a:r>
            <a:r>
              <a:rPr lang="en-US" sz="1400" dirty="0" err="1" smtClean="0"/>
              <a:t>uridine</a:t>
            </a:r>
            <a:r>
              <a:rPr lang="en-US" sz="1400" dirty="0" smtClean="0"/>
              <a:t>.</a:t>
            </a:r>
            <a:endParaRPr kumimoji="1" lang="en-US" sz="1400" dirty="0" smtClean="0"/>
          </a:p>
          <a:p>
            <a:pPr>
              <a:spcBef>
                <a:spcPct val="0"/>
              </a:spcBef>
            </a:pPr>
            <a:r>
              <a:rPr kumimoji="1" lang="en-US" sz="1600" b="1" dirty="0" smtClean="0">
                <a:solidFill>
                  <a:srgbClr val="FF0000"/>
                </a:solidFill>
              </a:rPr>
              <a:t>Adenosine </a:t>
            </a:r>
            <a:r>
              <a:rPr kumimoji="1" lang="en-US" sz="1600" b="1" dirty="0" err="1" smtClean="0">
                <a:solidFill>
                  <a:srgbClr val="FF0000"/>
                </a:solidFill>
              </a:rPr>
              <a:t>deaminase</a:t>
            </a:r>
            <a:r>
              <a:rPr kumimoji="1" lang="en-US" sz="1600" dirty="0" smtClean="0">
                <a:solidFill>
                  <a:srgbClr val="000000"/>
                </a:solidFill>
              </a:rPr>
              <a:t> </a:t>
            </a:r>
            <a:r>
              <a:rPr kumimoji="1" lang="en-US" sz="1600" dirty="0" smtClean="0"/>
              <a:t>– (</a:t>
            </a:r>
            <a:r>
              <a:rPr kumimoji="1" lang="en-US" sz="1400" dirty="0" smtClean="0"/>
              <a:t>Severe combined immunodeficiency disorder) variety of clinical phenotypes, </a:t>
            </a:r>
            <a:r>
              <a:rPr lang="en-US" sz="1400" dirty="0" smtClean="0"/>
              <a:t>history of </a:t>
            </a:r>
            <a:r>
              <a:rPr lang="en-US" sz="1400" dirty="0"/>
              <a:t>infections, diarrhea, dermatitis, and failure to </a:t>
            </a:r>
            <a:r>
              <a:rPr lang="en-US" sz="1400" dirty="0" smtClean="0"/>
              <a:t>thrive</a:t>
            </a:r>
            <a:r>
              <a:rPr kumimoji="1" lang="en-US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ribs and </a:t>
            </a:r>
            <a:r>
              <a:rPr lang="en-US" sz="1400" dirty="0" smtClean="0"/>
              <a:t>vertebrae abnormalities (defects </a:t>
            </a:r>
            <a:r>
              <a:rPr lang="en-US" sz="1400" dirty="0"/>
              <a:t>in cartilaginous </a:t>
            </a:r>
            <a:r>
              <a:rPr lang="en-US" sz="1400" dirty="0" smtClean="0"/>
              <a:t>structures).  </a:t>
            </a:r>
            <a:r>
              <a:rPr lang="en-US" sz="1400" dirty="0" err="1" smtClean="0"/>
              <a:t>Lymphopenia</a:t>
            </a:r>
            <a:r>
              <a:rPr lang="en-US" sz="1400" dirty="0" smtClean="0"/>
              <a:t>, B and T cell production affected.  Enzyme assay of RBC/WBC.  Treatment by bone marrow/stem cell transplantation or enzyme replacement.</a:t>
            </a:r>
            <a:endParaRPr kumimoji="1" lang="en-US" sz="1400" dirty="0" smtClean="0"/>
          </a:p>
          <a:p>
            <a:pPr>
              <a:spcBef>
                <a:spcPct val="0"/>
              </a:spcBef>
            </a:pPr>
            <a:r>
              <a:rPr kumimoji="1" lang="en-US" sz="1600" b="1" dirty="0" smtClean="0">
                <a:solidFill>
                  <a:srgbClr val="FF0000"/>
                </a:solidFill>
              </a:rPr>
              <a:t>Purine nucleotide </a:t>
            </a:r>
            <a:r>
              <a:rPr kumimoji="1" lang="en-US" sz="1600" b="1" dirty="0" err="1" smtClean="0">
                <a:solidFill>
                  <a:srgbClr val="FF0000"/>
                </a:solidFill>
              </a:rPr>
              <a:t>phosphorylase</a:t>
            </a:r>
            <a:r>
              <a:rPr kumimoji="1" lang="en-US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sz="1600" dirty="0" smtClean="0"/>
              <a:t>– </a:t>
            </a:r>
            <a:r>
              <a:rPr kumimoji="1" lang="en-US" sz="1400" dirty="0" smtClean="0"/>
              <a:t>(Immunodeficiency</a:t>
            </a:r>
            <a:r>
              <a:rPr kumimoji="1" lang="en-US" sz="1400" dirty="0"/>
              <a:t>)</a:t>
            </a:r>
            <a:r>
              <a:rPr kumimoji="1" lang="en-US" sz="1400" dirty="0" smtClean="0"/>
              <a:t> </a:t>
            </a:r>
            <a:r>
              <a:rPr lang="en-US" sz="1400" dirty="0" err="1"/>
              <a:t>lymphopenia</a:t>
            </a:r>
            <a:r>
              <a:rPr lang="en-US" sz="1400" dirty="0"/>
              <a:t>, </a:t>
            </a:r>
            <a:r>
              <a:rPr lang="en-US" sz="1400" dirty="0" err="1"/>
              <a:t>thymic</a:t>
            </a:r>
            <a:r>
              <a:rPr lang="en-US" sz="1400" dirty="0"/>
              <a:t> deficiency, recurrent infections, and </a:t>
            </a:r>
            <a:r>
              <a:rPr lang="en-US" sz="1400" dirty="0" err="1" smtClean="0"/>
              <a:t>hypouricemia</a:t>
            </a:r>
            <a:r>
              <a:rPr lang="en-US" sz="1400" dirty="0" smtClean="0"/>
              <a:t>, </a:t>
            </a:r>
            <a:r>
              <a:rPr lang="en-US" sz="1400" dirty="0"/>
              <a:t>developmental delay, ataxia, or spasticity.</a:t>
            </a:r>
            <a:r>
              <a:rPr kumimoji="1" lang="en-US" sz="1400" dirty="0" smtClean="0"/>
              <a:t> T cell production affected.  Enzyme assay of RBC, lymphocytes, fibroblasts.  Treatment by bone marrow/stem cell transplantation.</a:t>
            </a:r>
          </a:p>
          <a:p>
            <a:pPr>
              <a:spcBef>
                <a:spcPct val="0"/>
              </a:spcBef>
            </a:pPr>
            <a:r>
              <a:rPr kumimoji="1" lang="en-US" sz="1600" b="1" dirty="0" smtClean="0">
                <a:solidFill>
                  <a:srgbClr val="FF0000"/>
                </a:solidFill>
              </a:rPr>
              <a:t>Adenine </a:t>
            </a:r>
            <a:r>
              <a:rPr kumimoji="1" lang="en-US" sz="1600" b="1" dirty="0" err="1" smtClean="0">
                <a:solidFill>
                  <a:srgbClr val="FF0000"/>
                </a:solidFill>
              </a:rPr>
              <a:t>phosphoribosyl</a:t>
            </a:r>
            <a:r>
              <a:rPr kumimoji="1" lang="en-US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sz="1600" b="1" dirty="0" err="1" smtClean="0">
                <a:solidFill>
                  <a:srgbClr val="FF0000"/>
                </a:solidFill>
              </a:rPr>
              <a:t>transferase</a:t>
            </a:r>
            <a:r>
              <a:rPr kumimoji="1" lang="en-US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sz="1600" dirty="0" smtClean="0"/>
              <a:t>– </a:t>
            </a:r>
            <a:r>
              <a:rPr kumimoji="1" lang="en-US" sz="1400" dirty="0" smtClean="0"/>
              <a:t>frequent infections, </a:t>
            </a:r>
            <a:r>
              <a:rPr lang="en-US" sz="1400" dirty="0" smtClean="0"/>
              <a:t>renal colic, renal failure.  Elevated urine levels of 2,8-dihydroxyadenine, 8-hyroxyadenine, and adenine; serum uric acid normal.  Enzyme assay. Treated </a:t>
            </a:r>
            <a:r>
              <a:rPr lang="en-US" sz="1400" dirty="0"/>
              <a:t>with dietary purine restriction, high fluid intake, and avoidance of urine </a:t>
            </a:r>
            <a:r>
              <a:rPr lang="en-US" sz="1400" dirty="0" err="1" smtClean="0"/>
              <a:t>alkalinization</a:t>
            </a:r>
            <a:r>
              <a:rPr lang="en-US" sz="1400" dirty="0" smtClean="0"/>
              <a:t>, Allopurinol to prevent oxidation of adenine.</a:t>
            </a:r>
            <a:endParaRPr kumimoji="1"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1864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0" name="Rectangle 104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812800"/>
            <a:ext cx="554355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Pathway Disorders</a:t>
            </a:r>
            <a:endParaRPr lang="en-US" dirty="0"/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457200" y="2362200"/>
            <a:ext cx="5638800" cy="198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kumimoji="1" lang="en-US" sz="1600" b="1" dirty="0" smtClean="0"/>
              <a:t>X-linked recessive disorder</a:t>
            </a:r>
          </a:p>
          <a:p>
            <a:pPr>
              <a:spcBef>
                <a:spcPct val="0"/>
              </a:spcBef>
            </a:pPr>
            <a:r>
              <a:rPr kumimoji="1" lang="en-US" sz="1600" b="1" dirty="0" smtClean="0">
                <a:solidFill>
                  <a:srgbClr val="FF0000"/>
                </a:solidFill>
              </a:rPr>
              <a:t>Hypoxanthine-guanine </a:t>
            </a:r>
            <a:r>
              <a:rPr kumimoji="1" lang="en-US" sz="1600" b="1" dirty="0" err="1" smtClean="0">
                <a:solidFill>
                  <a:srgbClr val="FF0000"/>
                </a:solidFill>
              </a:rPr>
              <a:t>phosphoribosyl</a:t>
            </a:r>
            <a:r>
              <a:rPr kumimoji="1" lang="en-US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sz="1600" b="1" dirty="0" err="1" smtClean="0">
                <a:solidFill>
                  <a:srgbClr val="FF0000"/>
                </a:solidFill>
              </a:rPr>
              <a:t>transferase</a:t>
            </a:r>
            <a:r>
              <a:rPr kumimoji="1" lang="en-US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sz="1600" dirty="0" smtClean="0"/>
              <a:t>– (</a:t>
            </a:r>
            <a:r>
              <a:rPr kumimoji="1" lang="en-US" sz="1400" dirty="0" err="1" smtClean="0"/>
              <a:t>Lesch-Nyhan</a:t>
            </a:r>
            <a:r>
              <a:rPr kumimoji="1" lang="en-US" sz="1400" dirty="0"/>
              <a:t> </a:t>
            </a:r>
            <a:r>
              <a:rPr kumimoji="1" lang="en-US" sz="1400" dirty="0" smtClean="0"/>
              <a:t>syndrome) usually presents at 3 to 12 months with orange sandy urine precipitate, </a:t>
            </a:r>
            <a:r>
              <a:rPr lang="en-US" sz="1400" dirty="0" smtClean="0"/>
              <a:t>dystonia</a:t>
            </a:r>
            <a:r>
              <a:rPr lang="en-US" sz="1400" dirty="0"/>
              <a:t>, intellectual disability</a:t>
            </a:r>
            <a:r>
              <a:rPr lang="en-US" sz="1400" dirty="0" smtClean="0"/>
              <a:t>, </a:t>
            </a:r>
            <a:r>
              <a:rPr lang="en-US" sz="1400" dirty="0"/>
              <a:t>self-</a:t>
            </a:r>
            <a:r>
              <a:rPr lang="en-US" sz="1400" dirty="0" smtClean="0"/>
              <a:t>mutilation (lips, tongue, fingers), and gout.  Elevated serum and urine uric acid levels.  Enzyme assay on RBC, lymphocytes, fibroblasts.  Molecular genetics of gene.  Treated supportively with low-purine diet, allopurinol, and plenty of hydration.</a:t>
            </a:r>
            <a:endParaRPr kumimoji="1"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2519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U School of Medicine White">
  <a:themeElements>
    <a:clrScheme name="SIU School of Medicine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U School of Medicine Whi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IU School of Medicine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U School of Medicine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U School of Medicine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U School of Medicine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U School of Medicine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U School of Medicine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U School of Medicine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U School of Medicine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U School of Medicine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U School of Medicine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U School of Medicine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U School of Medicine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685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AAB9B6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HD:Users:Deana:Documents:+2942 SIU Logo:+2942B SIU Logo Continued:Round 13:Powerpoint Files:SIU School of Medicine White.pot</Template>
  <TotalTime>11172</TotalTime>
  <Words>562</Words>
  <Application>Microsoft Macintosh PowerPoint</Application>
  <PresentationFormat>On-screen Show (4:3)</PresentationFormat>
  <Paragraphs>118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SIU School of Medicine White</vt:lpstr>
      <vt:lpstr>PowerPoint Presentation</vt:lpstr>
      <vt:lpstr>Outline</vt:lpstr>
      <vt:lpstr>Pyrimidine and Purine Synthesis</vt:lpstr>
      <vt:lpstr>Pyrimidine and Purine Salvage</vt:lpstr>
      <vt:lpstr>Pathway Disorders</vt:lpstr>
      <vt:lpstr>Pathway Disorders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Inflammatory molecules</dc:subject>
  <dc:creator>Eric Niederhoffer</dc:creator>
  <cp:keywords/>
  <dc:description/>
  <cp:lastModifiedBy>Eric Niederhoffer</cp:lastModifiedBy>
  <cp:revision>698</cp:revision>
  <cp:lastPrinted>2010-02-03T21:33:37Z</cp:lastPrinted>
  <dcterms:created xsi:type="dcterms:W3CDTF">2009-07-15T17:28:27Z</dcterms:created>
  <dcterms:modified xsi:type="dcterms:W3CDTF">2014-02-27T14:58:55Z</dcterms:modified>
  <cp:category/>
</cp:coreProperties>
</file>